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1" r:id="rId4"/>
    <p:sldMasterId id="2147483684" r:id="rId5"/>
  </p:sldMasterIdLst>
  <p:notesMasterIdLst>
    <p:notesMasterId r:id="rId41"/>
  </p:notesMasterIdLst>
  <p:handoutMasterIdLst>
    <p:handoutMasterId r:id="rId42"/>
  </p:handoutMasterIdLst>
  <p:sldIdLst>
    <p:sldId id="383" r:id="rId6"/>
    <p:sldId id="388" r:id="rId7"/>
    <p:sldId id="389" r:id="rId8"/>
    <p:sldId id="399" r:id="rId9"/>
    <p:sldId id="473" r:id="rId10"/>
    <p:sldId id="391" r:id="rId11"/>
    <p:sldId id="393" r:id="rId12"/>
    <p:sldId id="396" r:id="rId13"/>
    <p:sldId id="400" r:id="rId14"/>
    <p:sldId id="474" r:id="rId15"/>
    <p:sldId id="475" r:id="rId16"/>
    <p:sldId id="406" r:id="rId17"/>
    <p:sldId id="410" r:id="rId18"/>
    <p:sldId id="412" r:id="rId19"/>
    <p:sldId id="415" r:id="rId20"/>
    <p:sldId id="416" r:id="rId21"/>
    <p:sldId id="417" r:id="rId22"/>
    <p:sldId id="419" r:id="rId23"/>
    <p:sldId id="421" r:id="rId24"/>
    <p:sldId id="476" r:id="rId25"/>
    <p:sldId id="425" r:id="rId26"/>
    <p:sldId id="429" r:id="rId27"/>
    <p:sldId id="430" r:id="rId28"/>
    <p:sldId id="435" r:id="rId29"/>
    <p:sldId id="477" r:id="rId30"/>
    <p:sldId id="439" r:id="rId31"/>
    <p:sldId id="478" r:id="rId32"/>
    <p:sldId id="444" r:id="rId33"/>
    <p:sldId id="445" r:id="rId34"/>
    <p:sldId id="479" r:id="rId35"/>
    <p:sldId id="452" r:id="rId36"/>
    <p:sldId id="454" r:id="rId37"/>
    <p:sldId id="480" r:id="rId38"/>
    <p:sldId id="458" r:id="rId39"/>
    <p:sldId id="453" r:id="rId40"/>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6" autoAdjust="0"/>
    <p:restoredTop sz="74600" autoAdjust="0"/>
  </p:normalViewPr>
  <p:slideViewPr>
    <p:cSldViewPr>
      <p:cViewPr>
        <p:scale>
          <a:sx n="50" d="100"/>
          <a:sy n="50" d="100"/>
        </p:scale>
        <p:origin x="229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918" y="-63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40061-E438-4E76-B5B0-4D69059114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1E65F0-1F4D-46CF-8899-84316B3F293C}">
      <dgm:prSet phldrT="[Text]"/>
      <dgm:spPr/>
      <dgm:t>
        <a:bodyPr/>
        <a:lstStyle/>
        <a:p>
          <a:r>
            <a:rPr lang="en-US" dirty="0" smtClean="0"/>
            <a:t>Average returns</a:t>
          </a:r>
          <a:endParaRPr lang="en-US" dirty="0"/>
        </a:p>
      </dgm:t>
    </dgm:pt>
    <dgm:pt modelId="{DCA15D23-BD38-4FEF-9DC7-275C888777A2}" type="parTrans" cxnId="{F0B9A93F-08D5-44D3-91F4-7A5FEFA0AEFC}">
      <dgm:prSet/>
      <dgm:spPr/>
      <dgm:t>
        <a:bodyPr/>
        <a:lstStyle/>
        <a:p>
          <a:endParaRPr lang="en-US"/>
        </a:p>
      </dgm:t>
    </dgm:pt>
    <dgm:pt modelId="{39BB330D-94A5-4320-B38E-113B35C4395D}" type="sibTrans" cxnId="{F0B9A93F-08D5-44D3-91F4-7A5FEFA0AEFC}">
      <dgm:prSet/>
      <dgm:spPr/>
      <dgm:t>
        <a:bodyPr/>
        <a:lstStyle/>
        <a:p>
          <a:endParaRPr lang="en-US"/>
        </a:p>
      </dgm:t>
    </dgm:pt>
    <dgm:pt modelId="{53F826AB-A011-4C1A-9FE6-149E24A7BC49}" type="asst">
      <dgm:prSet phldrT="[Text]"/>
      <dgm:spPr/>
      <dgm:t>
        <a:bodyPr/>
        <a:lstStyle/>
        <a:p>
          <a:r>
            <a:rPr lang="en-US" dirty="0" smtClean="0"/>
            <a:t>Arithmetic or mean return</a:t>
          </a:r>
          <a:endParaRPr lang="en-US" dirty="0"/>
        </a:p>
      </dgm:t>
    </dgm:pt>
    <dgm:pt modelId="{73A9A2CA-715B-4ED2-96CE-C757699F108C}" type="parTrans" cxnId="{96BE97A9-BA90-4D33-8803-86ED79619A98}">
      <dgm:prSet/>
      <dgm:spPr/>
      <dgm:t>
        <a:bodyPr/>
        <a:lstStyle/>
        <a:p>
          <a:endParaRPr lang="en-US"/>
        </a:p>
      </dgm:t>
    </dgm:pt>
    <dgm:pt modelId="{C37972EF-121F-4BC7-AF5A-CA3188D8E8F5}" type="sibTrans" cxnId="{96BE97A9-BA90-4D33-8803-86ED79619A98}">
      <dgm:prSet/>
      <dgm:spPr/>
      <dgm:t>
        <a:bodyPr/>
        <a:lstStyle/>
        <a:p>
          <a:endParaRPr lang="en-US"/>
        </a:p>
      </dgm:t>
    </dgm:pt>
    <dgm:pt modelId="{24334695-75C0-461A-8F0F-A2591C5A2848}" type="asst">
      <dgm:prSet phldrT="[Text]"/>
      <dgm:spPr/>
      <dgm:t>
        <a:bodyPr/>
        <a:lstStyle/>
        <a:p>
          <a:r>
            <a:rPr lang="en-US" dirty="0" smtClean="0"/>
            <a:t>Geometric mean return</a:t>
          </a:r>
          <a:endParaRPr lang="en-US" dirty="0"/>
        </a:p>
      </dgm:t>
    </dgm:pt>
    <dgm:pt modelId="{34059EF1-9FCA-4521-B53F-7CE188BB16B4}" type="parTrans" cxnId="{F36FD736-7D05-4F59-A075-E059ED853336}">
      <dgm:prSet/>
      <dgm:spPr/>
      <dgm:t>
        <a:bodyPr/>
        <a:lstStyle/>
        <a:p>
          <a:endParaRPr lang="en-US"/>
        </a:p>
      </dgm:t>
    </dgm:pt>
    <dgm:pt modelId="{E8C32D0D-0422-420C-B481-ED7365C4FE74}" type="sibTrans" cxnId="{F36FD736-7D05-4F59-A075-E059ED853336}">
      <dgm:prSet/>
      <dgm:spPr/>
      <dgm:t>
        <a:bodyPr/>
        <a:lstStyle/>
        <a:p>
          <a:endParaRPr lang="en-US"/>
        </a:p>
      </dgm:t>
    </dgm:pt>
    <dgm:pt modelId="{053E434B-4CCD-4E66-AE6E-35DD92458741}" type="asst">
      <dgm:prSet phldrT="[Text]"/>
      <dgm:spPr/>
      <dgm:t>
        <a:bodyPr/>
        <a:lstStyle/>
        <a:p>
          <a:r>
            <a:rPr lang="en-US" dirty="0" smtClean="0"/>
            <a:t>Money-weighted return</a:t>
          </a:r>
          <a:endParaRPr lang="en-US" dirty="0"/>
        </a:p>
      </dgm:t>
    </dgm:pt>
    <dgm:pt modelId="{D3F4296B-1B68-48B3-AC4B-BF1619C9EF96}" type="parTrans" cxnId="{560B69C5-5FC2-45AC-8C28-80F7AE314345}">
      <dgm:prSet/>
      <dgm:spPr/>
      <dgm:t>
        <a:bodyPr/>
        <a:lstStyle/>
        <a:p>
          <a:endParaRPr lang="en-US"/>
        </a:p>
      </dgm:t>
    </dgm:pt>
    <dgm:pt modelId="{40126C70-BC02-4702-9845-1B650A5A0A35}" type="sibTrans" cxnId="{560B69C5-5FC2-45AC-8C28-80F7AE314345}">
      <dgm:prSet/>
      <dgm:spPr/>
      <dgm:t>
        <a:bodyPr/>
        <a:lstStyle/>
        <a:p>
          <a:endParaRPr lang="en-US"/>
        </a:p>
      </dgm:t>
    </dgm:pt>
    <dgm:pt modelId="{3E595441-25CF-4A6E-A398-DFF60BBEA8D9}" type="pres">
      <dgm:prSet presAssocID="{9F140061-E438-4E76-B5B0-4D69059114A6}" presName="hierChild1" presStyleCnt="0">
        <dgm:presLayoutVars>
          <dgm:chPref val="1"/>
          <dgm:dir/>
          <dgm:animOne val="branch"/>
          <dgm:animLvl val="lvl"/>
          <dgm:resizeHandles/>
        </dgm:presLayoutVars>
      </dgm:prSet>
      <dgm:spPr/>
      <dgm:t>
        <a:bodyPr/>
        <a:lstStyle/>
        <a:p>
          <a:endParaRPr lang="en-US"/>
        </a:p>
      </dgm:t>
    </dgm:pt>
    <dgm:pt modelId="{B2D685C8-8743-4E9C-AAD3-A409B943980A}" type="pres">
      <dgm:prSet presAssocID="{DE1E65F0-1F4D-46CF-8899-84316B3F293C}" presName="hierRoot1" presStyleCnt="0"/>
      <dgm:spPr/>
      <dgm:t>
        <a:bodyPr/>
        <a:lstStyle/>
        <a:p>
          <a:endParaRPr lang="en-US"/>
        </a:p>
      </dgm:t>
    </dgm:pt>
    <dgm:pt modelId="{D885CC53-131F-43AA-B520-28E4114FA418}" type="pres">
      <dgm:prSet presAssocID="{DE1E65F0-1F4D-46CF-8899-84316B3F293C}" presName="composite" presStyleCnt="0"/>
      <dgm:spPr/>
      <dgm:t>
        <a:bodyPr/>
        <a:lstStyle/>
        <a:p>
          <a:endParaRPr lang="en-US"/>
        </a:p>
      </dgm:t>
    </dgm:pt>
    <dgm:pt modelId="{A4F62EB6-AC94-452B-A10E-9AB8CDCDB2FE}" type="pres">
      <dgm:prSet presAssocID="{DE1E65F0-1F4D-46CF-8899-84316B3F293C}" presName="background" presStyleLbl="node0" presStyleIdx="0" presStyleCnt="1"/>
      <dgm:spPr/>
      <dgm:t>
        <a:bodyPr/>
        <a:lstStyle/>
        <a:p>
          <a:endParaRPr lang="en-US"/>
        </a:p>
      </dgm:t>
    </dgm:pt>
    <dgm:pt modelId="{06F50642-5B79-4F08-9C6A-DA19D658C51C}" type="pres">
      <dgm:prSet presAssocID="{DE1E65F0-1F4D-46CF-8899-84316B3F293C}" presName="text" presStyleLbl="fgAcc0" presStyleIdx="0" presStyleCnt="1">
        <dgm:presLayoutVars>
          <dgm:chPref val="3"/>
        </dgm:presLayoutVars>
      </dgm:prSet>
      <dgm:spPr/>
      <dgm:t>
        <a:bodyPr/>
        <a:lstStyle/>
        <a:p>
          <a:endParaRPr lang="en-US"/>
        </a:p>
      </dgm:t>
    </dgm:pt>
    <dgm:pt modelId="{764E0CAC-CA59-4DF1-BB6F-E69B443F72B2}" type="pres">
      <dgm:prSet presAssocID="{DE1E65F0-1F4D-46CF-8899-84316B3F293C}" presName="hierChild2" presStyleCnt="0"/>
      <dgm:spPr/>
      <dgm:t>
        <a:bodyPr/>
        <a:lstStyle/>
        <a:p>
          <a:endParaRPr lang="en-US"/>
        </a:p>
      </dgm:t>
    </dgm:pt>
    <dgm:pt modelId="{BD208481-298F-4F2B-828B-BD1D40E7EA99}" type="pres">
      <dgm:prSet presAssocID="{73A9A2CA-715B-4ED2-96CE-C757699F108C}" presName="Name10" presStyleLbl="parChTrans1D2" presStyleIdx="0" presStyleCnt="3"/>
      <dgm:spPr/>
      <dgm:t>
        <a:bodyPr/>
        <a:lstStyle/>
        <a:p>
          <a:endParaRPr lang="en-US"/>
        </a:p>
      </dgm:t>
    </dgm:pt>
    <dgm:pt modelId="{F815793E-AC52-46EE-9EA8-DC9693859351}" type="pres">
      <dgm:prSet presAssocID="{53F826AB-A011-4C1A-9FE6-149E24A7BC49}" presName="hierRoot2" presStyleCnt="0"/>
      <dgm:spPr/>
      <dgm:t>
        <a:bodyPr/>
        <a:lstStyle/>
        <a:p>
          <a:endParaRPr lang="en-US"/>
        </a:p>
      </dgm:t>
    </dgm:pt>
    <dgm:pt modelId="{6771579C-6A0C-411B-A9BD-12A4940E2F11}" type="pres">
      <dgm:prSet presAssocID="{53F826AB-A011-4C1A-9FE6-149E24A7BC49}" presName="composite2" presStyleCnt="0"/>
      <dgm:spPr/>
      <dgm:t>
        <a:bodyPr/>
        <a:lstStyle/>
        <a:p>
          <a:endParaRPr lang="en-US"/>
        </a:p>
      </dgm:t>
    </dgm:pt>
    <dgm:pt modelId="{F7DBC47E-C79E-489A-A561-8BCC188A9D2A}" type="pres">
      <dgm:prSet presAssocID="{53F826AB-A011-4C1A-9FE6-149E24A7BC49}" presName="background2" presStyleLbl="asst1" presStyleIdx="0" presStyleCnt="3"/>
      <dgm:spPr/>
      <dgm:t>
        <a:bodyPr/>
        <a:lstStyle/>
        <a:p>
          <a:endParaRPr lang="en-US"/>
        </a:p>
      </dgm:t>
    </dgm:pt>
    <dgm:pt modelId="{B20F8A2F-F13E-4240-8528-97BDE53F8C8D}" type="pres">
      <dgm:prSet presAssocID="{53F826AB-A011-4C1A-9FE6-149E24A7BC49}" presName="text2" presStyleLbl="fgAcc2" presStyleIdx="0" presStyleCnt="3">
        <dgm:presLayoutVars>
          <dgm:chPref val="3"/>
        </dgm:presLayoutVars>
      </dgm:prSet>
      <dgm:spPr/>
      <dgm:t>
        <a:bodyPr/>
        <a:lstStyle/>
        <a:p>
          <a:endParaRPr lang="en-US"/>
        </a:p>
      </dgm:t>
    </dgm:pt>
    <dgm:pt modelId="{DEC8CCF2-2401-4087-B8CC-80389A19A575}" type="pres">
      <dgm:prSet presAssocID="{53F826AB-A011-4C1A-9FE6-149E24A7BC49}" presName="hierChild3" presStyleCnt="0"/>
      <dgm:spPr/>
      <dgm:t>
        <a:bodyPr/>
        <a:lstStyle/>
        <a:p>
          <a:endParaRPr lang="en-US"/>
        </a:p>
      </dgm:t>
    </dgm:pt>
    <dgm:pt modelId="{01DCAB3E-3FC1-4A75-9CB1-50D5033E13F1}" type="pres">
      <dgm:prSet presAssocID="{34059EF1-9FCA-4521-B53F-7CE188BB16B4}" presName="Name10" presStyleLbl="parChTrans1D2" presStyleIdx="1" presStyleCnt="3"/>
      <dgm:spPr/>
      <dgm:t>
        <a:bodyPr/>
        <a:lstStyle/>
        <a:p>
          <a:endParaRPr lang="en-US"/>
        </a:p>
      </dgm:t>
    </dgm:pt>
    <dgm:pt modelId="{8B33B494-ABF7-464C-8128-1AA818BCEB05}" type="pres">
      <dgm:prSet presAssocID="{24334695-75C0-461A-8F0F-A2591C5A2848}" presName="hierRoot2" presStyleCnt="0"/>
      <dgm:spPr/>
      <dgm:t>
        <a:bodyPr/>
        <a:lstStyle/>
        <a:p>
          <a:endParaRPr lang="en-US"/>
        </a:p>
      </dgm:t>
    </dgm:pt>
    <dgm:pt modelId="{CBE3080F-B6B4-4AF5-9045-41AC170AE235}" type="pres">
      <dgm:prSet presAssocID="{24334695-75C0-461A-8F0F-A2591C5A2848}" presName="composite2" presStyleCnt="0"/>
      <dgm:spPr/>
      <dgm:t>
        <a:bodyPr/>
        <a:lstStyle/>
        <a:p>
          <a:endParaRPr lang="en-US"/>
        </a:p>
      </dgm:t>
    </dgm:pt>
    <dgm:pt modelId="{8947445D-2F77-46B2-8F35-E03EF5920B06}" type="pres">
      <dgm:prSet presAssocID="{24334695-75C0-461A-8F0F-A2591C5A2848}" presName="background2" presStyleLbl="asst1" presStyleIdx="1" presStyleCnt="3"/>
      <dgm:spPr/>
      <dgm:t>
        <a:bodyPr/>
        <a:lstStyle/>
        <a:p>
          <a:endParaRPr lang="en-US"/>
        </a:p>
      </dgm:t>
    </dgm:pt>
    <dgm:pt modelId="{761F4861-FA21-42B3-8489-72428CDEED64}" type="pres">
      <dgm:prSet presAssocID="{24334695-75C0-461A-8F0F-A2591C5A2848}" presName="text2" presStyleLbl="fgAcc2" presStyleIdx="1" presStyleCnt="3">
        <dgm:presLayoutVars>
          <dgm:chPref val="3"/>
        </dgm:presLayoutVars>
      </dgm:prSet>
      <dgm:spPr/>
      <dgm:t>
        <a:bodyPr/>
        <a:lstStyle/>
        <a:p>
          <a:endParaRPr lang="en-US"/>
        </a:p>
      </dgm:t>
    </dgm:pt>
    <dgm:pt modelId="{8BD66624-4585-4601-9CC7-3EC4EA74B232}" type="pres">
      <dgm:prSet presAssocID="{24334695-75C0-461A-8F0F-A2591C5A2848}" presName="hierChild3" presStyleCnt="0"/>
      <dgm:spPr/>
      <dgm:t>
        <a:bodyPr/>
        <a:lstStyle/>
        <a:p>
          <a:endParaRPr lang="en-US"/>
        </a:p>
      </dgm:t>
    </dgm:pt>
    <dgm:pt modelId="{34EE6DE3-713D-4ECD-940C-2B0929BA3A6D}" type="pres">
      <dgm:prSet presAssocID="{D3F4296B-1B68-48B3-AC4B-BF1619C9EF96}" presName="Name10" presStyleLbl="parChTrans1D2" presStyleIdx="2" presStyleCnt="3"/>
      <dgm:spPr/>
      <dgm:t>
        <a:bodyPr/>
        <a:lstStyle/>
        <a:p>
          <a:endParaRPr lang="en-US"/>
        </a:p>
      </dgm:t>
    </dgm:pt>
    <dgm:pt modelId="{43B6C5B3-A872-4414-8AA3-E1C8A61DCEEA}" type="pres">
      <dgm:prSet presAssocID="{053E434B-4CCD-4E66-AE6E-35DD92458741}" presName="hierRoot2" presStyleCnt="0"/>
      <dgm:spPr/>
      <dgm:t>
        <a:bodyPr/>
        <a:lstStyle/>
        <a:p>
          <a:endParaRPr lang="en-US"/>
        </a:p>
      </dgm:t>
    </dgm:pt>
    <dgm:pt modelId="{CB823CC0-977C-4AF5-A952-65297CDC6088}" type="pres">
      <dgm:prSet presAssocID="{053E434B-4CCD-4E66-AE6E-35DD92458741}" presName="composite2" presStyleCnt="0"/>
      <dgm:spPr/>
      <dgm:t>
        <a:bodyPr/>
        <a:lstStyle/>
        <a:p>
          <a:endParaRPr lang="en-US"/>
        </a:p>
      </dgm:t>
    </dgm:pt>
    <dgm:pt modelId="{B5F8C574-A258-424A-A78E-DEB56B1F79FE}" type="pres">
      <dgm:prSet presAssocID="{053E434B-4CCD-4E66-AE6E-35DD92458741}" presName="background2" presStyleLbl="asst1" presStyleIdx="2" presStyleCnt="3"/>
      <dgm:spPr/>
      <dgm:t>
        <a:bodyPr/>
        <a:lstStyle/>
        <a:p>
          <a:endParaRPr lang="en-US"/>
        </a:p>
      </dgm:t>
    </dgm:pt>
    <dgm:pt modelId="{75D872DA-DBB7-4D3A-9762-3EC21B02B046}" type="pres">
      <dgm:prSet presAssocID="{053E434B-4CCD-4E66-AE6E-35DD92458741}" presName="text2" presStyleLbl="fgAcc2" presStyleIdx="2" presStyleCnt="3">
        <dgm:presLayoutVars>
          <dgm:chPref val="3"/>
        </dgm:presLayoutVars>
      </dgm:prSet>
      <dgm:spPr/>
      <dgm:t>
        <a:bodyPr/>
        <a:lstStyle/>
        <a:p>
          <a:endParaRPr lang="en-US"/>
        </a:p>
      </dgm:t>
    </dgm:pt>
    <dgm:pt modelId="{294F3A97-61FE-472C-B969-DBA9041528E3}" type="pres">
      <dgm:prSet presAssocID="{053E434B-4CCD-4E66-AE6E-35DD92458741}" presName="hierChild3" presStyleCnt="0"/>
      <dgm:spPr/>
      <dgm:t>
        <a:bodyPr/>
        <a:lstStyle/>
        <a:p>
          <a:endParaRPr lang="en-US"/>
        </a:p>
      </dgm:t>
    </dgm:pt>
  </dgm:ptLst>
  <dgm:cxnLst>
    <dgm:cxn modelId="{3D6631B8-3C25-4837-8220-0D7EB13CA511}" type="presOf" srcId="{53F826AB-A011-4C1A-9FE6-149E24A7BC49}" destId="{B20F8A2F-F13E-4240-8528-97BDE53F8C8D}" srcOrd="0" destOrd="0" presId="urn:microsoft.com/office/officeart/2005/8/layout/hierarchy1"/>
    <dgm:cxn modelId="{F0B9A93F-08D5-44D3-91F4-7A5FEFA0AEFC}" srcId="{9F140061-E438-4E76-B5B0-4D69059114A6}" destId="{DE1E65F0-1F4D-46CF-8899-84316B3F293C}" srcOrd="0" destOrd="0" parTransId="{DCA15D23-BD38-4FEF-9DC7-275C888777A2}" sibTransId="{39BB330D-94A5-4320-B38E-113B35C4395D}"/>
    <dgm:cxn modelId="{C7B0C65E-ABF8-40EF-85AF-34ACBD779CE7}" type="presOf" srcId="{9F140061-E438-4E76-B5B0-4D69059114A6}" destId="{3E595441-25CF-4A6E-A398-DFF60BBEA8D9}" srcOrd="0" destOrd="0" presId="urn:microsoft.com/office/officeart/2005/8/layout/hierarchy1"/>
    <dgm:cxn modelId="{F36FD736-7D05-4F59-A075-E059ED853336}" srcId="{DE1E65F0-1F4D-46CF-8899-84316B3F293C}" destId="{24334695-75C0-461A-8F0F-A2591C5A2848}" srcOrd="1" destOrd="0" parTransId="{34059EF1-9FCA-4521-B53F-7CE188BB16B4}" sibTransId="{E8C32D0D-0422-420C-B481-ED7365C4FE74}"/>
    <dgm:cxn modelId="{CEDBCD51-C137-4146-B92D-050E1F358D02}" type="presOf" srcId="{053E434B-4CCD-4E66-AE6E-35DD92458741}" destId="{75D872DA-DBB7-4D3A-9762-3EC21B02B046}" srcOrd="0" destOrd="0" presId="urn:microsoft.com/office/officeart/2005/8/layout/hierarchy1"/>
    <dgm:cxn modelId="{A646691D-DE06-455D-9CEA-7C5D99055980}" type="presOf" srcId="{DE1E65F0-1F4D-46CF-8899-84316B3F293C}" destId="{06F50642-5B79-4F08-9C6A-DA19D658C51C}" srcOrd="0" destOrd="0" presId="urn:microsoft.com/office/officeart/2005/8/layout/hierarchy1"/>
    <dgm:cxn modelId="{C669DC52-A45E-4B42-9994-7FE60C639743}" type="presOf" srcId="{34059EF1-9FCA-4521-B53F-7CE188BB16B4}" destId="{01DCAB3E-3FC1-4A75-9CB1-50D5033E13F1}" srcOrd="0" destOrd="0" presId="urn:microsoft.com/office/officeart/2005/8/layout/hierarchy1"/>
    <dgm:cxn modelId="{079A87FD-AF3C-4674-AC84-D7F25084B749}" type="presOf" srcId="{24334695-75C0-461A-8F0F-A2591C5A2848}" destId="{761F4861-FA21-42B3-8489-72428CDEED64}" srcOrd="0" destOrd="0" presId="urn:microsoft.com/office/officeart/2005/8/layout/hierarchy1"/>
    <dgm:cxn modelId="{96BE97A9-BA90-4D33-8803-86ED79619A98}" srcId="{DE1E65F0-1F4D-46CF-8899-84316B3F293C}" destId="{53F826AB-A011-4C1A-9FE6-149E24A7BC49}" srcOrd="0" destOrd="0" parTransId="{73A9A2CA-715B-4ED2-96CE-C757699F108C}" sibTransId="{C37972EF-121F-4BC7-AF5A-CA3188D8E8F5}"/>
    <dgm:cxn modelId="{560B69C5-5FC2-45AC-8C28-80F7AE314345}" srcId="{DE1E65F0-1F4D-46CF-8899-84316B3F293C}" destId="{053E434B-4CCD-4E66-AE6E-35DD92458741}" srcOrd="2" destOrd="0" parTransId="{D3F4296B-1B68-48B3-AC4B-BF1619C9EF96}" sibTransId="{40126C70-BC02-4702-9845-1B650A5A0A35}"/>
    <dgm:cxn modelId="{08148E5A-1157-4F2E-BBBF-D77F79C2757C}" type="presOf" srcId="{73A9A2CA-715B-4ED2-96CE-C757699F108C}" destId="{BD208481-298F-4F2B-828B-BD1D40E7EA99}" srcOrd="0" destOrd="0" presId="urn:microsoft.com/office/officeart/2005/8/layout/hierarchy1"/>
    <dgm:cxn modelId="{59AE0037-B0EB-49F4-BD3A-1DCBD4C32F20}" type="presOf" srcId="{D3F4296B-1B68-48B3-AC4B-BF1619C9EF96}" destId="{34EE6DE3-713D-4ECD-940C-2B0929BA3A6D}" srcOrd="0" destOrd="0" presId="urn:microsoft.com/office/officeart/2005/8/layout/hierarchy1"/>
    <dgm:cxn modelId="{62B70891-17B5-412C-98E1-BF7235A4DD75}" type="presParOf" srcId="{3E595441-25CF-4A6E-A398-DFF60BBEA8D9}" destId="{B2D685C8-8743-4E9C-AAD3-A409B943980A}" srcOrd="0" destOrd="0" presId="urn:microsoft.com/office/officeart/2005/8/layout/hierarchy1"/>
    <dgm:cxn modelId="{872A4674-F90C-47AC-AF92-C4D24E1DA264}" type="presParOf" srcId="{B2D685C8-8743-4E9C-AAD3-A409B943980A}" destId="{D885CC53-131F-43AA-B520-28E4114FA418}" srcOrd="0" destOrd="0" presId="urn:microsoft.com/office/officeart/2005/8/layout/hierarchy1"/>
    <dgm:cxn modelId="{74E584BE-986C-40FA-891B-904603917E89}" type="presParOf" srcId="{D885CC53-131F-43AA-B520-28E4114FA418}" destId="{A4F62EB6-AC94-452B-A10E-9AB8CDCDB2FE}" srcOrd="0" destOrd="0" presId="urn:microsoft.com/office/officeart/2005/8/layout/hierarchy1"/>
    <dgm:cxn modelId="{24AC5BA1-D884-4A4E-933C-0DCBC716E02C}" type="presParOf" srcId="{D885CC53-131F-43AA-B520-28E4114FA418}" destId="{06F50642-5B79-4F08-9C6A-DA19D658C51C}" srcOrd="1" destOrd="0" presId="urn:microsoft.com/office/officeart/2005/8/layout/hierarchy1"/>
    <dgm:cxn modelId="{4D23B716-4519-4873-B06A-A2785BD6A65F}" type="presParOf" srcId="{B2D685C8-8743-4E9C-AAD3-A409B943980A}" destId="{764E0CAC-CA59-4DF1-BB6F-E69B443F72B2}" srcOrd="1" destOrd="0" presId="urn:microsoft.com/office/officeart/2005/8/layout/hierarchy1"/>
    <dgm:cxn modelId="{CC58DD00-E0B5-40B3-9279-10725937EA7E}" type="presParOf" srcId="{764E0CAC-CA59-4DF1-BB6F-E69B443F72B2}" destId="{BD208481-298F-4F2B-828B-BD1D40E7EA99}" srcOrd="0" destOrd="0" presId="urn:microsoft.com/office/officeart/2005/8/layout/hierarchy1"/>
    <dgm:cxn modelId="{A43DBD69-F009-41AF-BA82-C64FCE9D6AF3}" type="presParOf" srcId="{764E0CAC-CA59-4DF1-BB6F-E69B443F72B2}" destId="{F815793E-AC52-46EE-9EA8-DC9693859351}" srcOrd="1" destOrd="0" presId="urn:microsoft.com/office/officeart/2005/8/layout/hierarchy1"/>
    <dgm:cxn modelId="{7EC688A7-9541-407E-A155-A9C83C1BBB29}" type="presParOf" srcId="{F815793E-AC52-46EE-9EA8-DC9693859351}" destId="{6771579C-6A0C-411B-A9BD-12A4940E2F11}" srcOrd="0" destOrd="0" presId="urn:microsoft.com/office/officeart/2005/8/layout/hierarchy1"/>
    <dgm:cxn modelId="{9C82C809-504E-47E5-93F8-B4F3036C2732}" type="presParOf" srcId="{6771579C-6A0C-411B-A9BD-12A4940E2F11}" destId="{F7DBC47E-C79E-489A-A561-8BCC188A9D2A}" srcOrd="0" destOrd="0" presId="urn:microsoft.com/office/officeart/2005/8/layout/hierarchy1"/>
    <dgm:cxn modelId="{A737F922-9DC6-410C-9BFA-6A8465FE2D09}" type="presParOf" srcId="{6771579C-6A0C-411B-A9BD-12A4940E2F11}" destId="{B20F8A2F-F13E-4240-8528-97BDE53F8C8D}" srcOrd="1" destOrd="0" presId="urn:microsoft.com/office/officeart/2005/8/layout/hierarchy1"/>
    <dgm:cxn modelId="{DA79679C-78E2-4258-A8BC-C2A02B87E2CF}" type="presParOf" srcId="{F815793E-AC52-46EE-9EA8-DC9693859351}" destId="{DEC8CCF2-2401-4087-B8CC-80389A19A575}" srcOrd="1" destOrd="0" presId="urn:microsoft.com/office/officeart/2005/8/layout/hierarchy1"/>
    <dgm:cxn modelId="{F3337767-A455-4B14-8382-7ECC923004C9}" type="presParOf" srcId="{764E0CAC-CA59-4DF1-BB6F-E69B443F72B2}" destId="{01DCAB3E-3FC1-4A75-9CB1-50D5033E13F1}" srcOrd="2" destOrd="0" presId="urn:microsoft.com/office/officeart/2005/8/layout/hierarchy1"/>
    <dgm:cxn modelId="{C06E7254-B2A9-4934-907F-311FAA727615}" type="presParOf" srcId="{764E0CAC-CA59-4DF1-BB6F-E69B443F72B2}" destId="{8B33B494-ABF7-464C-8128-1AA818BCEB05}" srcOrd="3" destOrd="0" presId="urn:microsoft.com/office/officeart/2005/8/layout/hierarchy1"/>
    <dgm:cxn modelId="{5A7B05CC-58BC-472A-BA65-6EE50E98E91E}" type="presParOf" srcId="{8B33B494-ABF7-464C-8128-1AA818BCEB05}" destId="{CBE3080F-B6B4-4AF5-9045-41AC170AE235}" srcOrd="0" destOrd="0" presId="urn:microsoft.com/office/officeart/2005/8/layout/hierarchy1"/>
    <dgm:cxn modelId="{B0F5730F-F9AC-4C58-A073-23EB4363822D}" type="presParOf" srcId="{CBE3080F-B6B4-4AF5-9045-41AC170AE235}" destId="{8947445D-2F77-46B2-8F35-E03EF5920B06}" srcOrd="0" destOrd="0" presId="urn:microsoft.com/office/officeart/2005/8/layout/hierarchy1"/>
    <dgm:cxn modelId="{6CE5035D-F726-465B-822D-D9C339CD5FC4}" type="presParOf" srcId="{CBE3080F-B6B4-4AF5-9045-41AC170AE235}" destId="{761F4861-FA21-42B3-8489-72428CDEED64}" srcOrd="1" destOrd="0" presId="urn:microsoft.com/office/officeart/2005/8/layout/hierarchy1"/>
    <dgm:cxn modelId="{03348FC4-7570-4916-A8EF-683646C96C07}" type="presParOf" srcId="{8B33B494-ABF7-464C-8128-1AA818BCEB05}" destId="{8BD66624-4585-4601-9CC7-3EC4EA74B232}" srcOrd="1" destOrd="0" presId="urn:microsoft.com/office/officeart/2005/8/layout/hierarchy1"/>
    <dgm:cxn modelId="{9763AC98-9A4E-49CE-9AE3-1A2D66A59282}" type="presParOf" srcId="{764E0CAC-CA59-4DF1-BB6F-E69B443F72B2}" destId="{34EE6DE3-713D-4ECD-940C-2B0929BA3A6D}" srcOrd="4" destOrd="0" presId="urn:microsoft.com/office/officeart/2005/8/layout/hierarchy1"/>
    <dgm:cxn modelId="{B1FD7457-A22C-412B-9D7B-D5772F2C4A94}" type="presParOf" srcId="{764E0CAC-CA59-4DF1-BB6F-E69B443F72B2}" destId="{43B6C5B3-A872-4414-8AA3-E1C8A61DCEEA}" srcOrd="5" destOrd="0" presId="urn:microsoft.com/office/officeart/2005/8/layout/hierarchy1"/>
    <dgm:cxn modelId="{F50D7CE4-CC1D-41BD-8DEC-D8E10E272979}" type="presParOf" srcId="{43B6C5B3-A872-4414-8AA3-E1C8A61DCEEA}" destId="{CB823CC0-977C-4AF5-A952-65297CDC6088}" srcOrd="0" destOrd="0" presId="urn:microsoft.com/office/officeart/2005/8/layout/hierarchy1"/>
    <dgm:cxn modelId="{AD838626-6B64-4818-A280-C5F3EB584C2E}" type="presParOf" srcId="{CB823CC0-977C-4AF5-A952-65297CDC6088}" destId="{B5F8C574-A258-424A-A78E-DEB56B1F79FE}" srcOrd="0" destOrd="0" presId="urn:microsoft.com/office/officeart/2005/8/layout/hierarchy1"/>
    <dgm:cxn modelId="{D181B828-0DDF-4D7B-BE0B-455FD30D27F7}" type="presParOf" srcId="{CB823CC0-977C-4AF5-A952-65297CDC6088}" destId="{75D872DA-DBB7-4D3A-9762-3EC21B02B046}" srcOrd="1" destOrd="0" presId="urn:microsoft.com/office/officeart/2005/8/layout/hierarchy1"/>
    <dgm:cxn modelId="{D704922F-06F6-4A96-B510-B3872AC0BF4B}" type="presParOf" srcId="{43B6C5B3-A872-4414-8AA3-E1C8A61DCEEA}" destId="{294F3A97-61FE-472C-B969-DBA904152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54C28-D3FE-4FBE-B20B-7DAAC48724DD}" type="doc">
      <dgm:prSet loTypeId="urn:microsoft.com/office/officeart/2005/8/layout/equation1" loCatId="relationship" qsTypeId="urn:microsoft.com/office/officeart/2005/8/quickstyle/simple5" qsCatId="simple" csTypeId="urn:microsoft.com/office/officeart/2005/8/colors/colorful5" csCatId="colorful" phldr="1"/>
      <dgm:spPr/>
    </dgm:pt>
    <dgm:pt modelId="{4CF334A4-BF6B-4C79-9B05-80DB1264DF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Gross returns</a:t>
          </a:r>
          <a:endParaRPr lang="en-US" sz="2000" dirty="0"/>
        </a:p>
      </dgm:t>
    </dgm:pt>
    <dgm:pt modelId="{57A72A13-CD5B-4CE7-AE8F-2A49ACDA1E5C}" type="parTrans" cxnId="{106CA142-C869-4FE1-AE23-2E2F81185E75}">
      <dgm:prSet/>
      <dgm:spPr/>
      <dgm:t>
        <a:bodyPr/>
        <a:lstStyle/>
        <a:p>
          <a:endParaRPr lang="en-US"/>
        </a:p>
      </dgm:t>
    </dgm:pt>
    <dgm:pt modelId="{1FCADFB9-89C5-4384-9B12-66B7AB507A5F}" type="sibTrans" cxnId="{106CA142-C869-4FE1-AE23-2E2F81185E75}">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5FE0D57B-3F58-4B03-A491-63CF95D6C4B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Expenses</a:t>
          </a:r>
          <a:endParaRPr lang="en-US" sz="2000" dirty="0"/>
        </a:p>
      </dgm:t>
    </dgm:pt>
    <dgm:pt modelId="{9B45DE94-B630-43DA-84E6-B70BBD38A008}" type="parTrans" cxnId="{8CEFDB9B-766F-466F-965A-7BC30417DA4E}">
      <dgm:prSet/>
      <dgm:spPr/>
      <dgm:t>
        <a:bodyPr/>
        <a:lstStyle/>
        <a:p>
          <a:endParaRPr lang="en-US"/>
        </a:p>
      </dgm:t>
    </dgm:pt>
    <dgm:pt modelId="{5D76BF5C-F0AC-4F4D-A8E4-30CBFFF1C76E}" type="sibTrans" cxnId="{8CEFDB9B-766F-466F-965A-7BC30417DA4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47C90094-8B3D-4D1F-B8F4-03B26C081957}">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2000" dirty="0" smtClean="0"/>
            <a:t>Net returns</a:t>
          </a:r>
          <a:endParaRPr lang="en-US" sz="2000" dirty="0"/>
        </a:p>
      </dgm:t>
    </dgm:pt>
    <dgm:pt modelId="{ECA91668-F0D6-4458-882F-3B569F34BAB5}" type="parTrans" cxnId="{9419E042-6049-432C-9606-97DB33D31751}">
      <dgm:prSet/>
      <dgm:spPr/>
      <dgm:t>
        <a:bodyPr/>
        <a:lstStyle/>
        <a:p>
          <a:endParaRPr lang="en-US"/>
        </a:p>
      </dgm:t>
    </dgm:pt>
    <dgm:pt modelId="{C7C6B864-1B12-4839-98E5-AE55574290FB}" type="sibTrans" cxnId="{9419E042-6049-432C-9606-97DB33D31751}">
      <dgm:prSet/>
      <dgm:spPr/>
      <dgm:t>
        <a:bodyPr/>
        <a:lstStyle/>
        <a:p>
          <a:endParaRPr lang="en-US"/>
        </a:p>
      </dgm:t>
    </dgm:pt>
    <dgm:pt modelId="{7101E9BC-E100-4A1A-9171-940B0B67AC00}" type="pres">
      <dgm:prSet presAssocID="{8DB54C28-D3FE-4FBE-B20B-7DAAC48724DD}" presName="linearFlow" presStyleCnt="0">
        <dgm:presLayoutVars>
          <dgm:dir/>
          <dgm:resizeHandles val="exact"/>
        </dgm:presLayoutVars>
      </dgm:prSet>
      <dgm:spPr/>
    </dgm:pt>
    <dgm:pt modelId="{E9D4DC76-3406-4CE7-BA68-84AA646898D2}" type="pres">
      <dgm:prSet presAssocID="{4CF334A4-BF6B-4C79-9B05-80DB1264DFE8}" presName="node" presStyleLbl="node1" presStyleIdx="0" presStyleCnt="3" custScaleX="194872" custScaleY="194872">
        <dgm:presLayoutVars>
          <dgm:bulletEnabled val="1"/>
        </dgm:presLayoutVars>
      </dgm:prSet>
      <dgm:spPr/>
      <dgm:t>
        <a:bodyPr/>
        <a:lstStyle/>
        <a:p>
          <a:endParaRPr lang="en-US"/>
        </a:p>
      </dgm:t>
    </dgm:pt>
    <dgm:pt modelId="{501BBAF8-0DA6-4EE5-AFA7-A26C78BAB19A}" type="pres">
      <dgm:prSet presAssocID="{1FCADFB9-89C5-4384-9B12-66B7AB507A5F}" presName="spacerL" presStyleCnt="0"/>
      <dgm:spPr/>
    </dgm:pt>
    <dgm:pt modelId="{D4B3815A-F960-4B53-A326-F9A6C4D4B9A8}" type="pres">
      <dgm:prSet presAssocID="{1FCADFB9-89C5-4384-9B12-66B7AB507A5F}" presName="sibTrans" presStyleLbl="sibTrans2D1" presStyleIdx="0" presStyleCnt="2"/>
      <dgm:spPr>
        <a:prstGeom prst="mathMinus">
          <a:avLst/>
        </a:prstGeom>
      </dgm:spPr>
      <dgm:t>
        <a:bodyPr/>
        <a:lstStyle/>
        <a:p>
          <a:endParaRPr lang="en-US"/>
        </a:p>
      </dgm:t>
    </dgm:pt>
    <dgm:pt modelId="{D5BC072E-9BDE-480F-9CCB-C9CFE0B36F1D}" type="pres">
      <dgm:prSet presAssocID="{1FCADFB9-89C5-4384-9B12-66B7AB507A5F}" presName="spacerR" presStyleCnt="0"/>
      <dgm:spPr/>
    </dgm:pt>
    <dgm:pt modelId="{2FECBD76-DAE2-4DBD-A4C5-603CA5A387D5}" type="pres">
      <dgm:prSet presAssocID="{5FE0D57B-3F58-4B03-A491-63CF95D6C4B1}" presName="node" presStyleLbl="node1" presStyleIdx="1" presStyleCnt="3" custScaleX="82645" custScaleY="82645">
        <dgm:presLayoutVars>
          <dgm:bulletEnabled val="1"/>
        </dgm:presLayoutVars>
      </dgm:prSet>
      <dgm:spPr>
        <a:prstGeom prst="rect">
          <a:avLst/>
        </a:prstGeom>
      </dgm:spPr>
      <dgm:t>
        <a:bodyPr/>
        <a:lstStyle/>
        <a:p>
          <a:endParaRPr lang="en-US"/>
        </a:p>
      </dgm:t>
    </dgm:pt>
    <dgm:pt modelId="{B48F59FB-B361-4848-8AD3-F65B9B195C23}" type="pres">
      <dgm:prSet presAssocID="{5D76BF5C-F0AC-4F4D-A8E4-30CBFFF1C76E}" presName="spacerL" presStyleCnt="0"/>
      <dgm:spPr/>
    </dgm:pt>
    <dgm:pt modelId="{17059062-DEEC-4BBB-A6BA-F05382C5B115}" type="pres">
      <dgm:prSet presAssocID="{5D76BF5C-F0AC-4F4D-A8E4-30CBFFF1C76E}" presName="sibTrans" presStyleLbl="sibTrans2D1" presStyleIdx="1" presStyleCnt="2"/>
      <dgm:spPr/>
      <dgm:t>
        <a:bodyPr/>
        <a:lstStyle/>
        <a:p>
          <a:endParaRPr lang="en-US"/>
        </a:p>
      </dgm:t>
    </dgm:pt>
    <dgm:pt modelId="{0DF75482-AC6D-4F13-863F-95777DEB704A}" type="pres">
      <dgm:prSet presAssocID="{5D76BF5C-F0AC-4F4D-A8E4-30CBFFF1C76E}" presName="spacerR" presStyleCnt="0"/>
      <dgm:spPr/>
    </dgm:pt>
    <dgm:pt modelId="{CABD1E0B-4114-46B7-98CC-EEF70464E1BC}" type="pres">
      <dgm:prSet presAssocID="{47C90094-8B3D-4D1F-B8F4-03B26C081957}" presName="node" presStyleLbl="node1" presStyleIdx="2" presStyleCnt="3" custScaleX="121000" custScaleY="121000">
        <dgm:presLayoutVars>
          <dgm:bulletEnabled val="1"/>
        </dgm:presLayoutVars>
      </dgm:prSet>
      <dgm:spPr/>
      <dgm:t>
        <a:bodyPr/>
        <a:lstStyle/>
        <a:p>
          <a:endParaRPr lang="en-US"/>
        </a:p>
      </dgm:t>
    </dgm:pt>
  </dgm:ptLst>
  <dgm:cxnLst>
    <dgm:cxn modelId="{106CA142-C869-4FE1-AE23-2E2F81185E75}" srcId="{8DB54C28-D3FE-4FBE-B20B-7DAAC48724DD}" destId="{4CF334A4-BF6B-4C79-9B05-80DB1264DFE8}" srcOrd="0" destOrd="0" parTransId="{57A72A13-CD5B-4CE7-AE8F-2A49ACDA1E5C}" sibTransId="{1FCADFB9-89C5-4384-9B12-66B7AB507A5F}"/>
    <dgm:cxn modelId="{58FD4304-54D7-427C-B2F7-0415AF4C195C}" type="presOf" srcId="{1FCADFB9-89C5-4384-9B12-66B7AB507A5F}" destId="{D4B3815A-F960-4B53-A326-F9A6C4D4B9A8}" srcOrd="0" destOrd="0" presId="urn:microsoft.com/office/officeart/2005/8/layout/equation1"/>
    <dgm:cxn modelId="{D36B52C4-9A37-481D-A92B-36388157B6C0}" type="presOf" srcId="{5FE0D57B-3F58-4B03-A491-63CF95D6C4B1}" destId="{2FECBD76-DAE2-4DBD-A4C5-603CA5A387D5}" srcOrd="0" destOrd="0" presId="urn:microsoft.com/office/officeart/2005/8/layout/equation1"/>
    <dgm:cxn modelId="{37DADAEE-166D-4ED5-A9F0-69A4BC982A59}" type="presOf" srcId="{5D76BF5C-F0AC-4F4D-A8E4-30CBFFF1C76E}" destId="{17059062-DEEC-4BBB-A6BA-F05382C5B115}" srcOrd="0" destOrd="0" presId="urn:microsoft.com/office/officeart/2005/8/layout/equation1"/>
    <dgm:cxn modelId="{F7CF7951-4C96-4AF0-AFEB-C2383E2C5ADD}" type="presOf" srcId="{8DB54C28-D3FE-4FBE-B20B-7DAAC48724DD}" destId="{7101E9BC-E100-4A1A-9171-940B0B67AC00}" srcOrd="0" destOrd="0" presId="urn:microsoft.com/office/officeart/2005/8/layout/equation1"/>
    <dgm:cxn modelId="{9B5EF400-0C3E-4C5E-A01E-2151E75FB5FE}" type="presOf" srcId="{47C90094-8B3D-4D1F-B8F4-03B26C081957}" destId="{CABD1E0B-4114-46B7-98CC-EEF70464E1BC}" srcOrd="0" destOrd="0" presId="urn:microsoft.com/office/officeart/2005/8/layout/equation1"/>
    <dgm:cxn modelId="{8CEFDB9B-766F-466F-965A-7BC30417DA4E}" srcId="{8DB54C28-D3FE-4FBE-B20B-7DAAC48724DD}" destId="{5FE0D57B-3F58-4B03-A491-63CF95D6C4B1}" srcOrd="1" destOrd="0" parTransId="{9B45DE94-B630-43DA-84E6-B70BBD38A008}" sibTransId="{5D76BF5C-F0AC-4F4D-A8E4-30CBFFF1C76E}"/>
    <dgm:cxn modelId="{BD613C9D-5A95-4651-B7AC-E371C858A7AB}" type="presOf" srcId="{4CF334A4-BF6B-4C79-9B05-80DB1264DFE8}" destId="{E9D4DC76-3406-4CE7-BA68-84AA646898D2}" srcOrd="0" destOrd="0" presId="urn:microsoft.com/office/officeart/2005/8/layout/equation1"/>
    <dgm:cxn modelId="{9419E042-6049-432C-9606-97DB33D31751}" srcId="{8DB54C28-D3FE-4FBE-B20B-7DAAC48724DD}" destId="{47C90094-8B3D-4D1F-B8F4-03B26C081957}" srcOrd="2" destOrd="0" parTransId="{ECA91668-F0D6-4458-882F-3B569F34BAB5}" sibTransId="{C7C6B864-1B12-4839-98E5-AE55574290FB}"/>
    <dgm:cxn modelId="{12307087-CF99-4467-B04D-D911CF4DFE7D}" type="presParOf" srcId="{7101E9BC-E100-4A1A-9171-940B0B67AC00}" destId="{E9D4DC76-3406-4CE7-BA68-84AA646898D2}" srcOrd="0" destOrd="0" presId="urn:microsoft.com/office/officeart/2005/8/layout/equation1"/>
    <dgm:cxn modelId="{BB4018BC-86F8-4EC9-99E3-23CE1A38A347}" type="presParOf" srcId="{7101E9BC-E100-4A1A-9171-940B0B67AC00}" destId="{501BBAF8-0DA6-4EE5-AFA7-A26C78BAB19A}" srcOrd="1" destOrd="0" presId="urn:microsoft.com/office/officeart/2005/8/layout/equation1"/>
    <dgm:cxn modelId="{AE8DE3D8-210C-4DF0-9027-9CF5EF56BD9A}" type="presParOf" srcId="{7101E9BC-E100-4A1A-9171-940B0B67AC00}" destId="{D4B3815A-F960-4B53-A326-F9A6C4D4B9A8}" srcOrd="2" destOrd="0" presId="urn:microsoft.com/office/officeart/2005/8/layout/equation1"/>
    <dgm:cxn modelId="{539C6373-278C-49B8-9B07-715A51EB3926}" type="presParOf" srcId="{7101E9BC-E100-4A1A-9171-940B0B67AC00}" destId="{D5BC072E-9BDE-480F-9CCB-C9CFE0B36F1D}" srcOrd="3" destOrd="0" presId="urn:microsoft.com/office/officeart/2005/8/layout/equation1"/>
    <dgm:cxn modelId="{1864B90F-1E4F-47A0-BB63-0619ACE8C0C9}" type="presParOf" srcId="{7101E9BC-E100-4A1A-9171-940B0B67AC00}" destId="{2FECBD76-DAE2-4DBD-A4C5-603CA5A387D5}" srcOrd="4" destOrd="0" presId="urn:microsoft.com/office/officeart/2005/8/layout/equation1"/>
    <dgm:cxn modelId="{8AED76A4-64C5-4FE4-9E39-87B0EC09106D}" type="presParOf" srcId="{7101E9BC-E100-4A1A-9171-940B0B67AC00}" destId="{B48F59FB-B361-4848-8AD3-F65B9B195C23}" srcOrd="5" destOrd="0" presId="urn:microsoft.com/office/officeart/2005/8/layout/equation1"/>
    <dgm:cxn modelId="{3E6CA8DE-284B-46EF-AED7-346247A5856B}" type="presParOf" srcId="{7101E9BC-E100-4A1A-9171-940B0B67AC00}" destId="{17059062-DEEC-4BBB-A6BA-F05382C5B115}" srcOrd="6" destOrd="0" presId="urn:microsoft.com/office/officeart/2005/8/layout/equation1"/>
    <dgm:cxn modelId="{4EAC1F65-D246-41D4-921E-857DCD71C829}" type="presParOf" srcId="{7101E9BC-E100-4A1A-9171-940B0B67AC00}" destId="{0DF75482-AC6D-4F13-863F-95777DEB704A}" srcOrd="7" destOrd="0" presId="urn:microsoft.com/office/officeart/2005/8/layout/equation1"/>
    <dgm:cxn modelId="{EC5BBE27-AD7B-4EFF-AFA6-65ABED2E88B1}" type="presParOf" srcId="{7101E9BC-E100-4A1A-9171-940B0B67AC00}" destId="{CABD1E0B-4114-46B7-98CC-EEF70464E1B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54C28-D3FE-4FBE-B20B-7DAAC48724DD}" type="doc">
      <dgm:prSet loTypeId="urn:microsoft.com/office/officeart/2005/8/layout/equation1" loCatId="relationship" qsTypeId="urn:microsoft.com/office/officeart/2005/8/quickstyle/simple3" qsCatId="simple" csTypeId="urn:microsoft.com/office/officeart/2005/8/colors/colorful2" csCatId="colorful" phldr="1"/>
      <dgm:spPr/>
    </dgm:pt>
    <dgm:pt modelId="{4CF334A4-BF6B-4C79-9B05-80DB1264DF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Pre-tax nominal return</a:t>
          </a:r>
          <a:endParaRPr lang="en-US" sz="2000" dirty="0"/>
        </a:p>
      </dgm:t>
    </dgm:pt>
    <dgm:pt modelId="{57A72A13-CD5B-4CE7-AE8F-2A49ACDA1E5C}" type="parTrans" cxnId="{106CA142-C869-4FE1-AE23-2E2F81185E75}">
      <dgm:prSet/>
      <dgm:spPr/>
      <dgm:t>
        <a:bodyPr/>
        <a:lstStyle/>
        <a:p>
          <a:endParaRPr lang="en-US"/>
        </a:p>
      </dgm:t>
    </dgm:pt>
    <dgm:pt modelId="{1FCADFB9-89C5-4384-9B12-66B7AB507A5F}" type="sibTrans" cxnId="{106CA142-C869-4FE1-AE23-2E2F81185E75}">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5FE0D57B-3F58-4B03-A491-63CF95D6C4B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smtClean="0"/>
            <a:t>Taxes</a:t>
          </a:r>
          <a:endParaRPr lang="en-US" sz="2000" dirty="0"/>
        </a:p>
      </dgm:t>
    </dgm:pt>
    <dgm:pt modelId="{9B45DE94-B630-43DA-84E6-B70BBD38A008}" type="parTrans" cxnId="{8CEFDB9B-766F-466F-965A-7BC30417DA4E}">
      <dgm:prSet/>
      <dgm:spPr/>
      <dgm:t>
        <a:bodyPr/>
        <a:lstStyle/>
        <a:p>
          <a:endParaRPr lang="en-US"/>
        </a:p>
      </dgm:t>
    </dgm:pt>
    <dgm:pt modelId="{5D76BF5C-F0AC-4F4D-A8E4-30CBFFF1C76E}" type="sibTrans" cxnId="{8CEFDB9B-766F-466F-965A-7BC30417DA4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47C90094-8B3D-4D1F-B8F4-03B26C081957}">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2000" dirty="0" smtClean="0"/>
            <a:t>After-tax nominal return</a:t>
          </a:r>
          <a:endParaRPr lang="en-US" sz="2000" dirty="0"/>
        </a:p>
      </dgm:t>
    </dgm:pt>
    <dgm:pt modelId="{ECA91668-F0D6-4458-882F-3B569F34BAB5}" type="parTrans" cxnId="{9419E042-6049-432C-9606-97DB33D31751}">
      <dgm:prSet/>
      <dgm:spPr/>
      <dgm:t>
        <a:bodyPr/>
        <a:lstStyle/>
        <a:p>
          <a:endParaRPr lang="en-US"/>
        </a:p>
      </dgm:t>
    </dgm:pt>
    <dgm:pt modelId="{C7C6B864-1B12-4839-98E5-AE55574290FB}" type="sibTrans" cxnId="{9419E042-6049-432C-9606-97DB33D31751}">
      <dgm:prSet/>
      <dgm:spPr/>
      <dgm:t>
        <a:bodyPr/>
        <a:lstStyle/>
        <a:p>
          <a:endParaRPr lang="en-US"/>
        </a:p>
      </dgm:t>
    </dgm:pt>
    <dgm:pt modelId="{7101E9BC-E100-4A1A-9171-940B0B67AC00}" type="pres">
      <dgm:prSet presAssocID="{8DB54C28-D3FE-4FBE-B20B-7DAAC48724DD}" presName="linearFlow" presStyleCnt="0">
        <dgm:presLayoutVars>
          <dgm:dir/>
          <dgm:resizeHandles val="exact"/>
        </dgm:presLayoutVars>
      </dgm:prSet>
      <dgm:spPr/>
    </dgm:pt>
    <dgm:pt modelId="{E9D4DC76-3406-4CE7-BA68-84AA646898D2}" type="pres">
      <dgm:prSet presAssocID="{4CF334A4-BF6B-4C79-9B05-80DB1264DFE8}" presName="node" presStyleLbl="node1" presStyleIdx="0" presStyleCnt="3" custScaleX="194872" custScaleY="194872">
        <dgm:presLayoutVars>
          <dgm:bulletEnabled val="1"/>
        </dgm:presLayoutVars>
      </dgm:prSet>
      <dgm:spPr/>
      <dgm:t>
        <a:bodyPr/>
        <a:lstStyle/>
        <a:p>
          <a:endParaRPr lang="en-US"/>
        </a:p>
      </dgm:t>
    </dgm:pt>
    <dgm:pt modelId="{501BBAF8-0DA6-4EE5-AFA7-A26C78BAB19A}" type="pres">
      <dgm:prSet presAssocID="{1FCADFB9-89C5-4384-9B12-66B7AB507A5F}" presName="spacerL" presStyleCnt="0"/>
      <dgm:spPr/>
    </dgm:pt>
    <dgm:pt modelId="{D4B3815A-F960-4B53-A326-F9A6C4D4B9A8}" type="pres">
      <dgm:prSet presAssocID="{1FCADFB9-89C5-4384-9B12-66B7AB507A5F}" presName="sibTrans" presStyleLbl="sibTrans2D1" presStyleIdx="0" presStyleCnt="2"/>
      <dgm:spPr>
        <a:prstGeom prst="mathMinus">
          <a:avLst/>
        </a:prstGeom>
      </dgm:spPr>
      <dgm:t>
        <a:bodyPr/>
        <a:lstStyle/>
        <a:p>
          <a:endParaRPr lang="en-US"/>
        </a:p>
      </dgm:t>
    </dgm:pt>
    <dgm:pt modelId="{D5BC072E-9BDE-480F-9CCB-C9CFE0B36F1D}" type="pres">
      <dgm:prSet presAssocID="{1FCADFB9-89C5-4384-9B12-66B7AB507A5F}" presName="spacerR" presStyleCnt="0"/>
      <dgm:spPr/>
    </dgm:pt>
    <dgm:pt modelId="{2FECBD76-DAE2-4DBD-A4C5-603CA5A387D5}" type="pres">
      <dgm:prSet presAssocID="{5FE0D57B-3F58-4B03-A491-63CF95D6C4B1}" presName="node" presStyleLbl="node1" presStyleIdx="1" presStyleCnt="3" custScaleX="82645" custScaleY="82645">
        <dgm:presLayoutVars>
          <dgm:bulletEnabled val="1"/>
        </dgm:presLayoutVars>
      </dgm:prSet>
      <dgm:spPr>
        <a:prstGeom prst="rect">
          <a:avLst/>
        </a:prstGeom>
      </dgm:spPr>
      <dgm:t>
        <a:bodyPr/>
        <a:lstStyle/>
        <a:p>
          <a:endParaRPr lang="en-US"/>
        </a:p>
      </dgm:t>
    </dgm:pt>
    <dgm:pt modelId="{B48F59FB-B361-4848-8AD3-F65B9B195C23}" type="pres">
      <dgm:prSet presAssocID="{5D76BF5C-F0AC-4F4D-A8E4-30CBFFF1C76E}" presName="spacerL" presStyleCnt="0"/>
      <dgm:spPr/>
    </dgm:pt>
    <dgm:pt modelId="{17059062-DEEC-4BBB-A6BA-F05382C5B115}" type="pres">
      <dgm:prSet presAssocID="{5D76BF5C-F0AC-4F4D-A8E4-30CBFFF1C76E}" presName="sibTrans" presStyleLbl="sibTrans2D1" presStyleIdx="1" presStyleCnt="2"/>
      <dgm:spPr/>
      <dgm:t>
        <a:bodyPr/>
        <a:lstStyle/>
        <a:p>
          <a:endParaRPr lang="en-US"/>
        </a:p>
      </dgm:t>
    </dgm:pt>
    <dgm:pt modelId="{0DF75482-AC6D-4F13-863F-95777DEB704A}" type="pres">
      <dgm:prSet presAssocID="{5D76BF5C-F0AC-4F4D-A8E4-30CBFFF1C76E}" presName="spacerR" presStyleCnt="0"/>
      <dgm:spPr/>
    </dgm:pt>
    <dgm:pt modelId="{CABD1E0B-4114-46B7-98CC-EEF70464E1BC}" type="pres">
      <dgm:prSet presAssocID="{47C90094-8B3D-4D1F-B8F4-03B26C081957}" presName="node" presStyleLbl="node1" presStyleIdx="2" presStyleCnt="3" custScaleX="121000" custScaleY="121000">
        <dgm:presLayoutVars>
          <dgm:bulletEnabled val="1"/>
        </dgm:presLayoutVars>
      </dgm:prSet>
      <dgm:spPr/>
      <dgm:t>
        <a:bodyPr/>
        <a:lstStyle/>
        <a:p>
          <a:endParaRPr lang="en-US"/>
        </a:p>
      </dgm:t>
    </dgm:pt>
  </dgm:ptLst>
  <dgm:cxnLst>
    <dgm:cxn modelId="{AED54B2E-82DD-426D-B0A2-0BF929C2DA99}" type="presOf" srcId="{1FCADFB9-89C5-4384-9B12-66B7AB507A5F}" destId="{D4B3815A-F960-4B53-A326-F9A6C4D4B9A8}" srcOrd="0" destOrd="0" presId="urn:microsoft.com/office/officeart/2005/8/layout/equation1"/>
    <dgm:cxn modelId="{C8828BC8-386F-4179-94F6-0CBF028C7E65}" type="presOf" srcId="{4CF334A4-BF6B-4C79-9B05-80DB1264DFE8}" destId="{E9D4DC76-3406-4CE7-BA68-84AA646898D2}" srcOrd="0" destOrd="0" presId="urn:microsoft.com/office/officeart/2005/8/layout/equation1"/>
    <dgm:cxn modelId="{106CA142-C869-4FE1-AE23-2E2F81185E75}" srcId="{8DB54C28-D3FE-4FBE-B20B-7DAAC48724DD}" destId="{4CF334A4-BF6B-4C79-9B05-80DB1264DFE8}" srcOrd="0" destOrd="0" parTransId="{57A72A13-CD5B-4CE7-AE8F-2A49ACDA1E5C}" sibTransId="{1FCADFB9-89C5-4384-9B12-66B7AB507A5F}"/>
    <dgm:cxn modelId="{39333249-0A59-45C9-9CE6-B09FEBE35708}" type="presOf" srcId="{5FE0D57B-3F58-4B03-A491-63CF95D6C4B1}" destId="{2FECBD76-DAE2-4DBD-A4C5-603CA5A387D5}" srcOrd="0" destOrd="0" presId="urn:microsoft.com/office/officeart/2005/8/layout/equation1"/>
    <dgm:cxn modelId="{819BAD87-4824-4FFE-96EF-A897E96580C4}" type="presOf" srcId="{8DB54C28-D3FE-4FBE-B20B-7DAAC48724DD}" destId="{7101E9BC-E100-4A1A-9171-940B0B67AC00}" srcOrd="0" destOrd="0" presId="urn:microsoft.com/office/officeart/2005/8/layout/equation1"/>
    <dgm:cxn modelId="{8CEFDB9B-766F-466F-965A-7BC30417DA4E}" srcId="{8DB54C28-D3FE-4FBE-B20B-7DAAC48724DD}" destId="{5FE0D57B-3F58-4B03-A491-63CF95D6C4B1}" srcOrd="1" destOrd="0" parTransId="{9B45DE94-B630-43DA-84E6-B70BBD38A008}" sibTransId="{5D76BF5C-F0AC-4F4D-A8E4-30CBFFF1C76E}"/>
    <dgm:cxn modelId="{0236BE28-A48F-4F14-BE09-9089E5515EED}" type="presOf" srcId="{47C90094-8B3D-4D1F-B8F4-03B26C081957}" destId="{CABD1E0B-4114-46B7-98CC-EEF70464E1BC}" srcOrd="0" destOrd="0" presId="urn:microsoft.com/office/officeart/2005/8/layout/equation1"/>
    <dgm:cxn modelId="{ED1ED584-AA9E-49AC-89E8-C5566917EEFA}" type="presOf" srcId="{5D76BF5C-F0AC-4F4D-A8E4-30CBFFF1C76E}" destId="{17059062-DEEC-4BBB-A6BA-F05382C5B115}" srcOrd="0" destOrd="0" presId="urn:microsoft.com/office/officeart/2005/8/layout/equation1"/>
    <dgm:cxn modelId="{9419E042-6049-432C-9606-97DB33D31751}" srcId="{8DB54C28-D3FE-4FBE-B20B-7DAAC48724DD}" destId="{47C90094-8B3D-4D1F-B8F4-03B26C081957}" srcOrd="2" destOrd="0" parTransId="{ECA91668-F0D6-4458-882F-3B569F34BAB5}" sibTransId="{C7C6B864-1B12-4839-98E5-AE55574290FB}"/>
    <dgm:cxn modelId="{75D1E126-41C0-4E05-A1B7-5FE50110E872}" type="presParOf" srcId="{7101E9BC-E100-4A1A-9171-940B0B67AC00}" destId="{E9D4DC76-3406-4CE7-BA68-84AA646898D2}" srcOrd="0" destOrd="0" presId="urn:microsoft.com/office/officeart/2005/8/layout/equation1"/>
    <dgm:cxn modelId="{E4277EE7-6880-4E73-887B-4175D1F4C4E5}" type="presParOf" srcId="{7101E9BC-E100-4A1A-9171-940B0B67AC00}" destId="{501BBAF8-0DA6-4EE5-AFA7-A26C78BAB19A}" srcOrd="1" destOrd="0" presId="urn:microsoft.com/office/officeart/2005/8/layout/equation1"/>
    <dgm:cxn modelId="{C09B2868-A398-4470-B74C-69DAAACB7DCE}" type="presParOf" srcId="{7101E9BC-E100-4A1A-9171-940B0B67AC00}" destId="{D4B3815A-F960-4B53-A326-F9A6C4D4B9A8}" srcOrd="2" destOrd="0" presId="urn:microsoft.com/office/officeart/2005/8/layout/equation1"/>
    <dgm:cxn modelId="{2B1AAAC2-7FED-45FB-AC9A-6CD8B9E0D30E}" type="presParOf" srcId="{7101E9BC-E100-4A1A-9171-940B0B67AC00}" destId="{D5BC072E-9BDE-480F-9CCB-C9CFE0B36F1D}" srcOrd="3" destOrd="0" presId="urn:microsoft.com/office/officeart/2005/8/layout/equation1"/>
    <dgm:cxn modelId="{80272236-744E-47F7-B960-645C2A6F3844}" type="presParOf" srcId="{7101E9BC-E100-4A1A-9171-940B0B67AC00}" destId="{2FECBD76-DAE2-4DBD-A4C5-603CA5A387D5}" srcOrd="4" destOrd="0" presId="urn:microsoft.com/office/officeart/2005/8/layout/equation1"/>
    <dgm:cxn modelId="{C3E7AACF-AF12-4E55-B557-3A8F358021EF}" type="presParOf" srcId="{7101E9BC-E100-4A1A-9171-940B0B67AC00}" destId="{B48F59FB-B361-4848-8AD3-F65B9B195C23}" srcOrd="5" destOrd="0" presId="urn:microsoft.com/office/officeart/2005/8/layout/equation1"/>
    <dgm:cxn modelId="{D456DBD8-BDAB-4942-8986-23E4D933FD24}" type="presParOf" srcId="{7101E9BC-E100-4A1A-9171-940B0B67AC00}" destId="{17059062-DEEC-4BBB-A6BA-F05382C5B115}" srcOrd="6" destOrd="0" presId="urn:microsoft.com/office/officeart/2005/8/layout/equation1"/>
    <dgm:cxn modelId="{59B9A3A1-C269-4700-B029-87D42CFA373E}" type="presParOf" srcId="{7101E9BC-E100-4A1A-9171-940B0B67AC00}" destId="{0DF75482-AC6D-4F13-863F-95777DEB704A}" srcOrd="7" destOrd="0" presId="urn:microsoft.com/office/officeart/2005/8/layout/equation1"/>
    <dgm:cxn modelId="{3CD2B8D5-F346-4756-B31D-CEFD5777BD57}" type="presParOf" srcId="{7101E9BC-E100-4A1A-9171-940B0B67AC00}" destId="{CABD1E0B-4114-46B7-98CC-EEF70464E1B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6433DF-FC66-4FD5-935F-953C6ABC85CE}"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432DCD54-C77F-42D3-9F64-D3C36CBDC3A0}">
      <dgm:prSet phldrT="[Text]" custT="1"/>
      <dgm:spPr/>
      <dgm:t>
        <a:bodyPr/>
        <a:lstStyle/>
        <a:p>
          <a:r>
            <a:rPr lang="en-US" sz="2400" dirty="0" smtClean="0"/>
            <a:t>Mean-variance analysis</a:t>
          </a:r>
          <a:endParaRPr lang="en-US" sz="2400" dirty="0"/>
        </a:p>
      </dgm:t>
    </dgm:pt>
    <dgm:pt modelId="{60E978A7-A3FE-46ED-9F4A-67A731DC5533}" type="parTrans" cxnId="{0790EDD3-EC75-4178-B4FF-160C4D1221B5}">
      <dgm:prSet/>
      <dgm:spPr/>
      <dgm:t>
        <a:bodyPr/>
        <a:lstStyle/>
        <a:p>
          <a:endParaRPr lang="en-US"/>
        </a:p>
      </dgm:t>
    </dgm:pt>
    <dgm:pt modelId="{0E90DB86-23A7-4871-A1E4-93E39F63B688}" type="sibTrans" cxnId="{0790EDD3-EC75-4178-B4FF-160C4D1221B5}">
      <dgm:prSet/>
      <dgm:spPr>
        <a:solidFill>
          <a:schemeClr val="accent1"/>
        </a:solidFill>
      </dgm:spPr>
      <dgm:t>
        <a:bodyPr/>
        <a:lstStyle/>
        <a:p>
          <a:endParaRPr lang="en-US"/>
        </a:p>
      </dgm:t>
    </dgm:pt>
    <dgm:pt modelId="{8D22A4BB-1E00-4734-8744-F9D1368FD9F6}">
      <dgm:prSet phldrT="[Text]" custT="1"/>
      <dgm:spPr/>
      <dgm:t>
        <a:bodyPr/>
        <a:lstStyle/>
        <a:p>
          <a:r>
            <a:rPr lang="en-US" sz="2400" dirty="0" smtClean="0"/>
            <a:t>Returns are normally distributed</a:t>
          </a:r>
          <a:endParaRPr lang="en-US" sz="2400" dirty="0"/>
        </a:p>
      </dgm:t>
    </dgm:pt>
    <dgm:pt modelId="{98976E42-A7E6-4B9C-B196-619628D8115E}" type="parTrans" cxnId="{8FB0FF1E-7E35-4E73-8EDC-8798ACEE163D}">
      <dgm:prSet/>
      <dgm:spPr/>
      <dgm:t>
        <a:bodyPr/>
        <a:lstStyle/>
        <a:p>
          <a:endParaRPr lang="en-US"/>
        </a:p>
      </dgm:t>
    </dgm:pt>
    <dgm:pt modelId="{AA1F7C48-814C-4628-A96D-4ED33B4523AE}" type="sibTrans" cxnId="{8FB0FF1E-7E35-4E73-8EDC-8798ACEE163D}">
      <dgm:prSet/>
      <dgm:spPr/>
      <dgm:t>
        <a:bodyPr/>
        <a:lstStyle/>
        <a:p>
          <a:endParaRPr lang="en-US"/>
        </a:p>
      </dgm:t>
    </dgm:pt>
    <dgm:pt modelId="{3D683107-81A9-44D4-B322-AF5990B30215}">
      <dgm:prSet phldrT="[Text]" custT="1"/>
      <dgm:spPr>
        <a:solidFill>
          <a:schemeClr val="accent1"/>
        </a:solidFill>
      </dgm:spPr>
      <dgm:t>
        <a:bodyPr/>
        <a:lstStyle/>
        <a:p>
          <a:r>
            <a:rPr lang="en-US" sz="2400" dirty="0" smtClean="0"/>
            <a:t>Markets are informationally and operationally efficient</a:t>
          </a:r>
          <a:endParaRPr lang="en-US" sz="2400" dirty="0"/>
        </a:p>
      </dgm:t>
    </dgm:pt>
    <dgm:pt modelId="{42C286DE-581D-4D10-AAC4-CA354BC6EF66}" type="parTrans" cxnId="{13F72566-E567-42DC-9484-1DC12528E6F5}">
      <dgm:prSet/>
      <dgm:spPr/>
      <dgm:t>
        <a:bodyPr/>
        <a:lstStyle/>
        <a:p>
          <a:endParaRPr lang="en-US"/>
        </a:p>
      </dgm:t>
    </dgm:pt>
    <dgm:pt modelId="{CA281360-1645-494B-B7D3-E181BCCCD52D}" type="sibTrans" cxnId="{13F72566-E567-42DC-9484-1DC12528E6F5}">
      <dgm:prSet/>
      <dgm:spPr>
        <a:solidFill>
          <a:schemeClr val="bg1"/>
        </a:solidFill>
      </dgm:spPr>
      <dgm:t>
        <a:bodyPr/>
        <a:lstStyle/>
        <a:p>
          <a:endParaRPr lang="en-US">
            <a:solidFill>
              <a:schemeClr val="bg1"/>
            </a:solidFill>
          </a:endParaRPr>
        </a:p>
      </dgm:t>
    </dgm:pt>
    <dgm:pt modelId="{8E152C8F-7F40-4289-8F11-4B66084D392F}" type="pres">
      <dgm:prSet presAssocID="{3E6433DF-FC66-4FD5-935F-953C6ABC85CE}" presName="Name0" presStyleCnt="0">
        <dgm:presLayoutVars>
          <dgm:dir/>
          <dgm:resizeHandles val="exact"/>
        </dgm:presLayoutVars>
      </dgm:prSet>
      <dgm:spPr/>
      <dgm:t>
        <a:bodyPr/>
        <a:lstStyle/>
        <a:p>
          <a:endParaRPr lang="en-US"/>
        </a:p>
      </dgm:t>
    </dgm:pt>
    <dgm:pt modelId="{66579ADD-A009-43A6-87C3-C67323FCF8F8}" type="pres">
      <dgm:prSet presAssocID="{432DCD54-C77F-42D3-9F64-D3C36CBDC3A0}" presName="node" presStyleLbl="node1" presStyleIdx="0" presStyleCnt="3" custScaleX="133100" custScaleY="133100" custRadScaleRad="85727" custRadScaleInc="-1643">
        <dgm:presLayoutVars>
          <dgm:bulletEnabled val="1"/>
        </dgm:presLayoutVars>
      </dgm:prSet>
      <dgm:spPr/>
      <dgm:t>
        <a:bodyPr/>
        <a:lstStyle/>
        <a:p>
          <a:endParaRPr lang="en-US"/>
        </a:p>
      </dgm:t>
    </dgm:pt>
    <dgm:pt modelId="{6A38EF04-409D-4797-94B9-7B7B06BD1784}" type="pres">
      <dgm:prSet presAssocID="{0E90DB86-23A7-4871-A1E4-93E39F63B688}" presName="sibTrans" presStyleLbl="sibTrans2D1" presStyleIdx="0" presStyleCnt="3" custScaleX="146410" custScaleY="146410"/>
      <dgm:spPr>
        <a:prstGeom prst="leftArrow">
          <a:avLst/>
        </a:prstGeom>
      </dgm:spPr>
      <dgm:t>
        <a:bodyPr/>
        <a:lstStyle/>
        <a:p>
          <a:endParaRPr lang="en-US"/>
        </a:p>
      </dgm:t>
    </dgm:pt>
    <dgm:pt modelId="{0D9ECF4A-5112-4489-BE3D-738BDA136F72}" type="pres">
      <dgm:prSet presAssocID="{0E90DB86-23A7-4871-A1E4-93E39F63B688}" presName="connectorText" presStyleLbl="sibTrans2D1" presStyleIdx="0" presStyleCnt="3"/>
      <dgm:spPr/>
      <dgm:t>
        <a:bodyPr/>
        <a:lstStyle/>
        <a:p>
          <a:endParaRPr lang="en-US"/>
        </a:p>
      </dgm:t>
    </dgm:pt>
    <dgm:pt modelId="{1054AB58-F915-438A-92AC-82E6B9AA4798}" type="pres">
      <dgm:prSet presAssocID="{3D683107-81A9-44D4-B322-AF5990B30215}" presName="node" presStyleLbl="node1" presStyleIdx="1" presStyleCnt="3" custScaleX="133100" custScaleY="133100">
        <dgm:presLayoutVars>
          <dgm:bulletEnabled val="1"/>
        </dgm:presLayoutVars>
      </dgm:prSet>
      <dgm:spPr/>
      <dgm:t>
        <a:bodyPr/>
        <a:lstStyle/>
        <a:p>
          <a:endParaRPr lang="en-US"/>
        </a:p>
      </dgm:t>
    </dgm:pt>
    <dgm:pt modelId="{611E3158-36D4-4172-81BC-5C121D427573}" type="pres">
      <dgm:prSet presAssocID="{CA281360-1645-494B-B7D3-E181BCCCD52D}" presName="sibTrans" presStyleLbl="sibTrans2D1" presStyleIdx="1" presStyleCnt="3"/>
      <dgm:spPr/>
      <dgm:t>
        <a:bodyPr/>
        <a:lstStyle/>
        <a:p>
          <a:endParaRPr lang="en-US"/>
        </a:p>
      </dgm:t>
    </dgm:pt>
    <dgm:pt modelId="{695DCC88-CA07-4B7A-94CA-70263338616F}" type="pres">
      <dgm:prSet presAssocID="{CA281360-1645-494B-B7D3-E181BCCCD52D}" presName="connectorText" presStyleLbl="sibTrans2D1" presStyleIdx="1" presStyleCnt="3"/>
      <dgm:spPr/>
      <dgm:t>
        <a:bodyPr/>
        <a:lstStyle/>
        <a:p>
          <a:endParaRPr lang="en-US"/>
        </a:p>
      </dgm:t>
    </dgm:pt>
    <dgm:pt modelId="{3F97B432-1F8A-42B0-96BE-D59DFE949455}" type="pres">
      <dgm:prSet presAssocID="{8D22A4BB-1E00-4734-8744-F9D1368FD9F6}" presName="node" presStyleLbl="node1" presStyleIdx="2" presStyleCnt="3" custScaleX="133100" custScaleY="133100">
        <dgm:presLayoutVars>
          <dgm:bulletEnabled val="1"/>
        </dgm:presLayoutVars>
      </dgm:prSet>
      <dgm:spPr/>
      <dgm:t>
        <a:bodyPr/>
        <a:lstStyle/>
        <a:p>
          <a:endParaRPr lang="en-US"/>
        </a:p>
      </dgm:t>
    </dgm:pt>
    <dgm:pt modelId="{FE3FC23D-85DA-417F-B6AB-4B6A7656FAC8}" type="pres">
      <dgm:prSet presAssocID="{AA1F7C48-814C-4628-A96D-4ED33B4523AE}" presName="sibTrans" presStyleLbl="sibTrans2D1" presStyleIdx="2" presStyleCnt="3" custScaleX="146410" custScaleY="146410"/>
      <dgm:spPr>
        <a:prstGeom prst="rightArrow">
          <a:avLst/>
        </a:prstGeom>
      </dgm:spPr>
      <dgm:t>
        <a:bodyPr/>
        <a:lstStyle/>
        <a:p>
          <a:endParaRPr lang="en-US"/>
        </a:p>
      </dgm:t>
    </dgm:pt>
    <dgm:pt modelId="{A4104852-35A1-4355-BCF3-3F9F8453C19A}" type="pres">
      <dgm:prSet presAssocID="{AA1F7C48-814C-4628-A96D-4ED33B4523AE}" presName="connectorText" presStyleLbl="sibTrans2D1" presStyleIdx="2" presStyleCnt="3"/>
      <dgm:spPr/>
      <dgm:t>
        <a:bodyPr/>
        <a:lstStyle/>
        <a:p>
          <a:endParaRPr lang="en-US"/>
        </a:p>
      </dgm:t>
    </dgm:pt>
  </dgm:ptLst>
  <dgm:cxnLst>
    <dgm:cxn modelId="{13F72566-E567-42DC-9484-1DC12528E6F5}" srcId="{3E6433DF-FC66-4FD5-935F-953C6ABC85CE}" destId="{3D683107-81A9-44D4-B322-AF5990B30215}" srcOrd="1" destOrd="0" parTransId="{42C286DE-581D-4D10-AAC4-CA354BC6EF66}" sibTransId="{CA281360-1645-494B-B7D3-E181BCCCD52D}"/>
    <dgm:cxn modelId="{10A3147D-A478-4303-BB79-B21121DDB4C6}" type="presOf" srcId="{3D683107-81A9-44D4-B322-AF5990B30215}" destId="{1054AB58-F915-438A-92AC-82E6B9AA4798}" srcOrd="0" destOrd="0" presId="urn:microsoft.com/office/officeart/2005/8/layout/cycle7"/>
    <dgm:cxn modelId="{727D7080-15BC-497D-A317-A88D0ECFA4D2}" type="presOf" srcId="{AA1F7C48-814C-4628-A96D-4ED33B4523AE}" destId="{FE3FC23D-85DA-417F-B6AB-4B6A7656FAC8}" srcOrd="0" destOrd="0" presId="urn:microsoft.com/office/officeart/2005/8/layout/cycle7"/>
    <dgm:cxn modelId="{D877E806-0FB6-4A79-90CA-834ABEF1E0B7}" type="presOf" srcId="{8D22A4BB-1E00-4734-8744-F9D1368FD9F6}" destId="{3F97B432-1F8A-42B0-96BE-D59DFE949455}" srcOrd="0" destOrd="0" presId="urn:microsoft.com/office/officeart/2005/8/layout/cycle7"/>
    <dgm:cxn modelId="{FC6A83C0-095B-4373-A34A-9404019499D8}" type="presOf" srcId="{3E6433DF-FC66-4FD5-935F-953C6ABC85CE}" destId="{8E152C8F-7F40-4289-8F11-4B66084D392F}" srcOrd="0" destOrd="0" presId="urn:microsoft.com/office/officeart/2005/8/layout/cycle7"/>
    <dgm:cxn modelId="{35FC694B-DA23-4593-86D5-0785EBD15247}" type="presOf" srcId="{CA281360-1645-494B-B7D3-E181BCCCD52D}" destId="{611E3158-36D4-4172-81BC-5C121D427573}" srcOrd="0" destOrd="0" presId="urn:microsoft.com/office/officeart/2005/8/layout/cycle7"/>
    <dgm:cxn modelId="{B37F80D7-0D42-45C9-96E7-FE530CFECA82}" type="presOf" srcId="{432DCD54-C77F-42D3-9F64-D3C36CBDC3A0}" destId="{66579ADD-A009-43A6-87C3-C67323FCF8F8}" srcOrd="0" destOrd="0" presId="urn:microsoft.com/office/officeart/2005/8/layout/cycle7"/>
    <dgm:cxn modelId="{8FB0FF1E-7E35-4E73-8EDC-8798ACEE163D}" srcId="{3E6433DF-FC66-4FD5-935F-953C6ABC85CE}" destId="{8D22A4BB-1E00-4734-8744-F9D1368FD9F6}" srcOrd="2" destOrd="0" parTransId="{98976E42-A7E6-4B9C-B196-619628D8115E}" sibTransId="{AA1F7C48-814C-4628-A96D-4ED33B4523AE}"/>
    <dgm:cxn modelId="{98391B5A-C27C-4376-8B7C-B70F8985D912}" type="presOf" srcId="{0E90DB86-23A7-4871-A1E4-93E39F63B688}" destId="{0D9ECF4A-5112-4489-BE3D-738BDA136F72}" srcOrd="1" destOrd="0" presId="urn:microsoft.com/office/officeart/2005/8/layout/cycle7"/>
    <dgm:cxn modelId="{4E026CE0-C3D4-4B06-BF7E-85269E34E66E}" type="presOf" srcId="{0E90DB86-23A7-4871-A1E4-93E39F63B688}" destId="{6A38EF04-409D-4797-94B9-7B7B06BD1784}" srcOrd="0" destOrd="0" presId="urn:microsoft.com/office/officeart/2005/8/layout/cycle7"/>
    <dgm:cxn modelId="{02E2A986-F873-4265-8FCF-07EDDD477AB5}" type="presOf" srcId="{CA281360-1645-494B-B7D3-E181BCCCD52D}" destId="{695DCC88-CA07-4B7A-94CA-70263338616F}" srcOrd="1" destOrd="0" presId="urn:microsoft.com/office/officeart/2005/8/layout/cycle7"/>
    <dgm:cxn modelId="{1D271AAA-A3CE-4B4B-97CC-ADD7D3A6D9C5}" type="presOf" srcId="{AA1F7C48-814C-4628-A96D-4ED33B4523AE}" destId="{A4104852-35A1-4355-BCF3-3F9F8453C19A}" srcOrd="1" destOrd="0" presId="urn:microsoft.com/office/officeart/2005/8/layout/cycle7"/>
    <dgm:cxn modelId="{0790EDD3-EC75-4178-B4FF-160C4D1221B5}" srcId="{3E6433DF-FC66-4FD5-935F-953C6ABC85CE}" destId="{432DCD54-C77F-42D3-9F64-D3C36CBDC3A0}" srcOrd="0" destOrd="0" parTransId="{60E978A7-A3FE-46ED-9F4A-67A731DC5533}" sibTransId="{0E90DB86-23A7-4871-A1E4-93E39F63B688}"/>
    <dgm:cxn modelId="{F4E081BE-7BAA-439E-99FD-1F670F94F96E}" type="presParOf" srcId="{8E152C8F-7F40-4289-8F11-4B66084D392F}" destId="{66579ADD-A009-43A6-87C3-C67323FCF8F8}" srcOrd="0" destOrd="0" presId="urn:microsoft.com/office/officeart/2005/8/layout/cycle7"/>
    <dgm:cxn modelId="{F348723B-F8E4-40F5-8D01-1FBAF1203DF9}" type="presParOf" srcId="{8E152C8F-7F40-4289-8F11-4B66084D392F}" destId="{6A38EF04-409D-4797-94B9-7B7B06BD1784}" srcOrd="1" destOrd="0" presId="urn:microsoft.com/office/officeart/2005/8/layout/cycle7"/>
    <dgm:cxn modelId="{8FF45ACA-2C6A-4856-AE80-73DCA207A1F8}" type="presParOf" srcId="{6A38EF04-409D-4797-94B9-7B7B06BD1784}" destId="{0D9ECF4A-5112-4489-BE3D-738BDA136F72}" srcOrd="0" destOrd="0" presId="urn:microsoft.com/office/officeart/2005/8/layout/cycle7"/>
    <dgm:cxn modelId="{89AF7DA2-6AB0-4071-9C91-05722D414C58}" type="presParOf" srcId="{8E152C8F-7F40-4289-8F11-4B66084D392F}" destId="{1054AB58-F915-438A-92AC-82E6B9AA4798}" srcOrd="2" destOrd="0" presId="urn:microsoft.com/office/officeart/2005/8/layout/cycle7"/>
    <dgm:cxn modelId="{42D46232-0B61-409E-9B47-563FD6936283}" type="presParOf" srcId="{8E152C8F-7F40-4289-8F11-4B66084D392F}" destId="{611E3158-36D4-4172-81BC-5C121D427573}" srcOrd="3" destOrd="0" presId="urn:microsoft.com/office/officeart/2005/8/layout/cycle7"/>
    <dgm:cxn modelId="{767F7E4A-54F2-4AC2-9484-66CBC97A3C1F}" type="presParOf" srcId="{611E3158-36D4-4172-81BC-5C121D427573}" destId="{695DCC88-CA07-4B7A-94CA-70263338616F}" srcOrd="0" destOrd="0" presId="urn:microsoft.com/office/officeart/2005/8/layout/cycle7"/>
    <dgm:cxn modelId="{214C48F4-2F64-4580-849E-9D211A524ED4}" type="presParOf" srcId="{8E152C8F-7F40-4289-8F11-4B66084D392F}" destId="{3F97B432-1F8A-42B0-96BE-D59DFE949455}" srcOrd="4" destOrd="0" presId="urn:microsoft.com/office/officeart/2005/8/layout/cycle7"/>
    <dgm:cxn modelId="{037FC71B-BA90-48BA-AEC4-1DD8F1D0DF79}" type="presParOf" srcId="{8E152C8F-7F40-4289-8F11-4B66084D392F}" destId="{FE3FC23D-85DA-417F-B6AB-4B6A7656FAC8}" srcOrd="5" destOrd="0" presId="urn:microsoft.com/office/officeart/2005/8/layout/cycle7"/>
    <dgm:cxn modelId="{F18A021B-47FF-4A47-8121-8E1E8ABC621B}" type="presParOf" srcId="{FE3FC23D-85DA-417F-B6AB-4B6A7656FAC8}" destId="{A4104852-35A1-4355-BCF3-3F9F8453C19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97A16-3B2A-4EA1-9BDA-979CE0B18681}" type="doc">
      <dgm:prSet loTypeId="urn:microsoft.com/office/officeart/2005/8/layout/arrow4" loCatId="process" qsTypeId="urn:microsoft.com/office/officeart/2005/8/quickstyle/3d2" qsCatId="3D" csTypeId="urn:microsoft.com/office/officeart/2005/8/colors/accent2_3" csCatId="accent2" phldr="1"/>
      <dgm:spPr/>
      <dgm:t>
        <a:bodyPr/>
        <a:lstStyle/>
        <a:p>
          <a:endParaRPr lang="en-US"/>
        </a:p>
      </dgm:t>
    </dgm:pt>
    <dgm:pt modelId="{21A21B50-DFF2-42CF-9BFC-8F882B6DD307}">
      <dgm:prSet phldrT="[Text]"/>
      <dgm:spPr/>
      <dgm:t>
        <a:bodyPr/>
        <a:lstStyle/>
        <a:p>
          <a:r>
            <a:rPr lang="en-US" dirty="0" smtClean="0">
              <a:solidFill>
                <a:schemeClr val="tx1"/>
              </a:solidFill>
            </a:rPr>
            <a:t>Correlation between assets in the portfolio</a:t>
          </a:r>
          <a:endParaRPr lang="en-US" dirty="0">
            <a:solidFill>
              <a:schemeClr val="tx1"/>
            </a:solidFill>
          </a:endParaRPr>
        </a:p>
      </dgm:t>
    </dgm:pt>
    <dgm:pt modelId="{A49F0906-2AAA-4880-B732-15FB031A6980}" type="parTrans" cxnId="{683DDB9A-F1CB-4080-88F5-9B8BFB3D717B}">
      <dgm:prSet/>
      <dgm:spPr/>
      <dgm:t>
        <a:bodyPr/>
        <a:lstStyle/>
        <a:p>
          <a:endParaRPr lang="en-US"/>
        </a:p>
      </dgm:t>
    </dgm:pt>
    <dgm:pt modelId="{B822B876-DF29-4827-B5B1-33704BB97A4E}" type="sibTrans" cxnId="{683DDB9A-F1CB-4080-88F5-9B8BFB3D717B}">
      <dgm:prSet/>
      <dgm:spPr/>
      <dgm:t>
        <a:bodyPr/>
        <a:lstStyle/>
        <a:p>
          <a:endParaRPr lang="en-US"/>
        </a:p>
      </dgm:t>
    </dgm:pt>
    <dgm:pt modelId="{D127E2B9-FB6C-4457-9674-26BF293C2FB5}">
      <dgm:prSet phldrT="[Text]"/>
      <dgm:spPr/>
      <dgm:t>
        <a:bodyPr/>
        <a:lstStyle/>
        <a:p>
          <a:r>
            <a:rPr lang="en-US" dirty="0" smtClean="0">
              <a:solidFill>
                <a:schemeClr val="tx1"/>
              </a:solidFill>
            </a:rPr>
            <a:t>Portfolio risk</a:t>
          </a:r>
          <a:endParaRPr lang="en-US" dirty="0">
            <a:solidFill>
              <a:schemeClr val="tx1"/>
            </a:solidFill>
          </a:endParaRPr>
        </a:p>
      </dgm:t>
    </dgm:pt>
    <dgm:pt modelId="{C02BE44F-B203-4C4D-85E3-79BCC5578504}" type="parTrans" cxnId="{C80D738A-0CD4-4D4A-82CA-367A934EBD48}">
      <dgm:prSet/>
      <dgm:spPr/>
      <dgm:t>
        <a:bodyPr/>
        <a:lstStyle/>
        <a:p>
          <a:endParaRPr lang="en-US"/>
        </a:p>
      </dgm:t>
    </dgm:pt>
    <dgm:pt modelId="{0EA344F7-A5E1-41E0-AE2F-488F6493DC3F}" type="sibTrans" cxnId="{C80D738A-0CD4-4D4A-82CA-367A934EBD48}">
      <dgm:prSet/>
      <dgm:spPr/>
      <dgm:t>
        <a:bodyPr/>
        <a:lstStyle/>
        <a:p>
          <a:endParaRPr lang="en-US"/>
        </a:p>
      </dgm:t>
    </dgm:pt>
    <dgm:pt modelId="{AE7A0838-7CFA-44CD-89EB-A7682FB19736}" type="pres">
      <dgm:prSet presAssocID="{86297A16-3B2A-4EA1-9BDA-979CE0B18681}" presName="compositeShape" presStyleCnt="0">
        <dgm:presLayoutVars>
          <dgm:chMax val="2"/>
          <dgm:dir/>
          <dgm:resizeHandles val="exact"/>
        </dgm:presLayoutVars>
      </dgm:prSet>
      <dgm:spPr/>
      <dgm:t>
        <a:bodyPr/>
        <a:lstStyle/>
        <a:p>
          <a:endParaRPr lang="en-US"/>
        </a:p>
      </dgm:t>
    </dgm:pt>
    <dgm:pt modelId="{27307F45-716A-4E28-A4F8-96D63971DBBD}" type="pres">
      <dgm:prSet presAssocID="{21A21B50-DFF2-42CF-9BFC-8F882B6DD307}" presName="upArrow" presStyleLbl="node1" presStyleIdx="0" presStyleCnt="2" custAng="10800000">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46706914-BC73-465A-8283-CEF8C042A7AF}" type="pres">
      <dgm:prSet presAssocID="{21A21B50-DFF2-42CF-9BFC-8F882B6DD307}" presName="upArrowText" presStyleLbl="revTx" presStyleIdx="0" presStyleCnt="2">
        <dgm:presLayoutVars>
          <dgm:chMax val="0"/>
          <dgm:bulletEnabled val="1"/>
        </dgm:presLayoutVars>
      </dgm:prSet>
      <dgm:spPr/>
      <dgm:t>
        <a:bodyPr/>
        <a:lstStyle/>
        <a:p>
          <a:endParaRPr lang="en-US"/>
        </a:p>
      </dgm:t>
    </dgm:pt>
    <dgm:pt modelId="{6A2519C8-8D73-4728-BF9B-79A19EDD4E24}" type="pres">
      <dgm:prSet presAssocID="{D127E2B9-FB6C-4457-9674-26BF293C2FB5}" presName="downArrow" presStyleLbl="node1" presStyleIdx="1" presStyleCnt="2" custAng="0">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a:p>
      </dgm:t>
    </dgm:pt>
    <dgm:pt modelId="{8964A548-2B51-476E-8A88-CF13B6EF283E}" type="pres">
      <dgm:prSet presAssocID="{D127E2B9-FB6C-4457-9674-26BF293C2FB5}" presName="downArrowText" presStyleLbl="revTx" presStyleIdx="1" presStyleCnt="2">
        <dgm:presLayoutVars>
          <dgm:chMax val="0"/>
          <dgm:bulletEnabled val="1"/>
        </dgm:presLayoutVars>
      </dgm:prSet>
      <dgm:spPr/>
      <dgm:t>
        <a:bodyPr/>
        <a:lstStyle/>
        <a:p>
          <a:endParaRPr lang="en-US"/>
        </a:p>
      </dgm:t>
    </dgm:pt>
  </dgm:ptLst>
  <dgm:cxnLst>
    <dgm:cxn modelId="{7FEB5222-508A-4957-8520-FE465BA2705B}" type="presOf" srcId="{86297A16-3B2A-4EA1-9BDA-979CE0B18681}" destId="{AE7A0838-7CFA-44CD-89EB-A7682FB19736}" srcOrd="0" destOrd="0" presId="urn:microsoft.com/office/officeart/2005/8/layout/arrow4"/>
    <dgm:cxn modelId="{6B7BAB3E-D5C6-468E-A3D9-00C3EF0D09BD}" type="presOf" srcId="{D127E2B9-FB6C-4457-9674-26BF293C2FB5}" destId="{8964A548-2B51-476E-8A88-CF13B6EF283E}" srcOrd="0" destOrd="0" presId="urn:microsoft.com/office/officeart/2005/8/layout/arrow4"/>
    <dgm:cxn modelId="{683DDB9A-F1CB-4080-88F5-9B8BFB3D717B}" srcId="{86297A16-3B2A-4EA1-9BDA-979CE0B18681}" destId="{21A21B50-DFF2-42CF-9BFC-8F882B6DD307}" srcOrd="0" destOrd="0" parTransId="{A49F0906-2AAA-4880-B732-15FB031A6980}" sibTransId="{B822B876-DF29-4827-B5B1-33704BB97A4E}"/>
    <dgm:cxn modelId="{09A5D408-A2AA-4BD2-AB1D-78BB14A3B4B9}" type="presOf" srcId="{21A21B50-DFF2-42CF-9BFC-8F882B6DD307}" destId="{46706914-BC73-465A-8283-CEF8C042A7AF}" srcOrd="0" destOrd="0" presId="urn:microsoft.com/office/officeart/2005/8/layout/arrow4"/>
    <dgm:cxn modelId="{C80D738A-0CD4-4D4A-82CA-367A934EBD48}" srcId="{86297A16-3B2A-4EA1-9BDA-979CE0B18681}" destId="{D127E2B9-FB6C-4457-9674-26BF293C2FB5}" srcOrd="1" destOrd="0" parTransId="{C02BE44F-B203-4C4D-85E3-79BCC5578504}" sibTransId="{0EA344F7-A5E1-41E0-AE2F-488F6493DC3F}"/>
    <dgm:cxn modelId="{467B4E3A-C31A-4D08-A6A0-FFE3D01C1D2B}" type="presParOf" srcId="{AE7A0838-7CFA-44CD-89EB-A7682FB19736}" destId="{27307F45-716A-4E28-A4F8-96D63971DBBD}" srcOrd="0" destOrd="0" presId="urn:microsoft.com/office/officeart/2005/8/layout/arrow4"/>
    <dgm:cxn modelId="{28F224B2-4A53-48CD-996E-9260FCF56502}" type="presParOf" srcId="{AE7A0838-7CFA-44CD-89EB-A7682FB19736}" destId="{46706914-BC73-465A-8283-CEF8C042A7AF}" srcOrd="1" destOrd="0" presId="urn:microsoft.com/office/officeart/2005/8/layout/arrow4"/>
    <dgm:cxn modelId="{6736DE17-878E-43C2-A8F0-B95F1910C474}" type="presParOf" srcId="{AE7A0838-7CFA-44CD-89EB-A7682FB19736}" destId="{6A2519C8-8D73-4728-BF9B-79A19EDD4E24}" srcOrd="2" destOrd="0" presId="urn:microsoft.com/office/officeart/2005/8/layout/arrow4"/>
    <dgm:cxn modelId="{1433DB7C-5F34-4FF1-BEF4-59D36750E91F}" type="presParOf" srcId="{AE7A0838-7CFA-44CD-89EB-A7682FB19736}" destId="{8964A548-2B51-476E-8A88-CF13B6EF283E}"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21410-99E5-49E9-A8F9-F8A92C81D921}" type="doc">
      <dgm:prSet loTypeId="urn:microsoft.com/office/officeart/2005/8/layout/cycle6" loCatId="relationship" qsTypeId="urn:microsoft.com/office/officeart/2005/8/quickstyle/simple3" qsCatId="simple" csTypeId="urn:microsoft.com/office/officeart/2005/8/colors/accent1_2" csCatId="accent1" phldr="1"/>
      <dgm:spPr/>
      <dgm:t>
        <a:bodyPr/>
        <a:lstStyle/>
        <a:p>
          <a:endParaRPr lang="en-US"/>
        </a:p>
      </dgm:t>
    </dgm:pt>
    <dgm:pt modelId="{1BB5A22A-FD88-4B86-B3FC-E9D78796CF20}">
      <dgm:prSet phldrT="[Text]"/>
      <dgm:spPr/>
      <dgm:t>
        <a:bodyPr/>
        <a:lstStyle/>
        <a:p>
          <a:r>
            <a:rPr lang="en-US" dirty="0" smtClean="0"/>
            <a:t>Diversify with asset classes</a:t>
          </a:r>
          <a:endParaRPr lang="en-US" dirty="0"/>
        </a:p>
      </dgm:t>
    </dgm:pt>
    <dgm:pt modelId="{94971F88-7E3B-4D74-B149-3127C89F252A}" type="parTrans" cxnId="{21059DEC-8BD8-4D07-83EF-C11E514920E8}">
      <dgm:prSet/>
      <dgm:spPr/>
      <dgm:t>
        <a:bodyPr/>
        <a:lstStyle/>
        <a:p>
          <a:endParaRPr lang="en-US"/>
        </a:p>
      </dgm:t>
    </dgm:pt>
    <dgm:pt modelId="{B476D93B-4BD6-4D28-9188-D3BA7769F15B}" type="sibTrans" cxnId="{21059DEC-8BD8-4D07-83EF-C11E514920E8}">
      <dgm:prSet/>
      <dgm:spPr/>
      <dgm:t>
        <a:bodyPr/>
        <a:lstStyle/>
        <a:p>
          <a:endParaRPr lang="en-US"/>
        </a:p>
      </dgm:t>
    </dgm:pt>
    <dgm:pt modelId="{C0A081F0-D890-423D-A241-5E36566B885C}">
      <dgm:prSet phldrT="[Text]"/>
      <dgm:spPr/>
      <dgm:t>
        <a:bodyPr/>
        <a:lstStyle/>
        <a:p>
          <a:r>
            <a:rPr lang="en-US" dirty="0" smtClean="0"/>
            <a:t>Diversify with index funds</a:t>
          </a:r>
          <a:endParaRPr lang="en-US" dirty="0"/>
        </a:p>
      </dgm:t>
    </dgm:pt>
    <dgm:pt modelId="{FE3DEB4F-6013-4C26-8EA2-16E32DC234E3}" type="parTrans" cxnId="{9FE4C1BB-336E-4DA3-A031-71A38BF33732}">
      <dgm:prSet/>
      <dgm:spPr/>
      <dgm:t>
        <a:bodyPr/>
        <a:lstStyle/>
        <a:p>
          <a:endParaRPr lang="en-US"/>
        </a:p>
      </dgm:t>
    </dgm:pt>
    <dgm:pt modelId="{051E2686-8987-494D-BADE-9C387B02EB1F}" type="sibTrans" cxnId="{9FE4C1BB-336E-4DA3-A031-71A38BF33732}">
      <dgm:prSet/>
      <dgm:spPr/>
      <dgm:t>
        <a:bodyPr/>
        <a:lstStyle/>
        <a:p>
          <a:endParaRPr lang="en-US"/>
        </a:p>
      </dgm:t>
    </dgm:pt>
    <dgm:pt modelId="{5D657379-3988-4146-8452-2A6AE2462D0C}">
      <dgm:prSet phldrT="[Text]"/>
      <dgm:spPr/>
      <dgm:t>
        <a:bodyPr/>
        <a:lstStyle/>
        <a:p>
          <a:r>
            <a:rPr lang="en-US" dirty="0" smtClean="0"/>
            <a:t>Diversify among countries</a:t>
          </a:r>
          <a:endParaRPr lang="en-US" dirty="0"/>
        </a:p>
      </dgm:t>
    </dgm:pt>
    <dgm:pt modelId="{28DD2A88-025A-4E0A-AEB1-6F1DE91FD5BC}" type="parTrans" cxnId="{F776869D-C8B6-4E39-A195-7897518AA1C2}">
      <dgm:prSet/>
      <dgm:spPr/>
      <dgm:t>
        <a:bodyPr/>
        <a:lstStyle/>
        <a:p>
          <a:endParaRPr lang="en-US"/>
        </a:p>
      </dgm:t>
    </dgm:pt>
    <dgm:pt modelId="{C5C1CB97-1E7E-4DBC-B787-DA6F1057EEF8}" type="sibTrans" cxnId="{F776869D-C8B6-4E39-A195-7897518AA1C2}">
      <dgm:prSet/>
      <dgm:spPr/>
      <dgm:t>
        <a:bodyPr/>
        <a:lstStyle/>
        <a:p>
          <a:endParaRPr lang="en-US"/>
        </a:p>
      </dgm:t>
    </dgm:pt>
    <dgm:pt modelId="{0D75825C-8D1C-4464-828C-C16A3A314C33}">
      <dgm:prSet phldrT="[Text]"/>
      <dgm:spPr/>
      <dgm:t>
        <a:bodyPr/>
        <a:lstStyle/>
        <a:p>
          <a:r>
            <a:rPr lang="en-US" dirty="0" smtClean="0"/>
            <a:t>Evaluate assets</a:t>
          </a:r>
          <a:endParaRPr lang="en-US" dirty="0"/>
        </a:p>
      </dgm:t>
    </dgm:pt>
    <dgm:pt modelId="{36B98124-81DA-4A46-8826-012853880604}" type="parTrans" cxnId="{9DB1705A-2810-4563-BA32-D22151A85A6A}">
      <dgm:prSet/>
      <dgm:spPr/>
      <dgm:t>
        <a:bodyPr/>
        <a:lstStyle/>
        <a:p>
          <a:endParaRPr lang="en-US"/>
        </a:p>
      </dgm:t>
    </dgm:pt>
    <dgm:pt modelId="{1BD6A550-9CB9-49D7-9894-6AF05A69E224}" type="sibTrans" cxnId="{9DB1705A-2810-4563-BA32-D22151A85A6A}">
      <dgm:prSet/>
      <dgm:spPr/>
      <dgm:t>
        <a:bodyPr/>
        <a:lstStyle/>
        <a:p>
          <a:endParaRPr lang="en-US"/>
        </a:p>
      </dgm:t>
    </dgm:pt>
    <dgm:pt modelId="{8A3A97AC-66F1-4D34-94CA-5923F4F7D5B1}">
      <dgm:prSet phldrT="[Text]"/>
      <dgm:spPr/>
      <dgm:t>
        <a:bodyPr/>
        <a:lstStyle/>
        <a:p>
          <a:r>
            <a:rPr lang="en-US" dirty="0" smtClean="0"/>
            <a:t>Buy insurance</a:t>
          </a:r>
          <a:endParaRPr lang="en-US" dirty="0"/>
        </a:p>
      </dgm:t>
    </dgm:pt>
    <dgm:pt modelId="{27488B33-9C1B-4CA0-99AF-993376AE7952}" type="parTrans" cxnId="{8E204611-3265-472D-ACC9-F82D72923520}">
      <dgm:prSet/>
      <dgm:spPr/>
      <dgm:t>
        <a:bodyPr/>
        <a:lstStyle/>
        <a:p>
          <a:endParaRPr lang="en-US"/>
        </a:p>
      </dgm:t>
    </dgm:pt>
    <dgm:pt modelId="{97E45741-98E1-4BC9-A9C7-894CF56B07F9}" type="sibTrans" cxnId="{8E204611-3265-472D-ACC9-F82D72923520}">
      <dgm:prSet/>
      <dgm:spPr/>
      <dgm:t>
        <a:bodyPr/>
        <a:lstStyle/>
        <a:p>
          <a:endParaRPr lang="en-US"/>
        </a:p>
      </dgm:t>
    </dgm:pt>
    <dgm:pt modelId="{A4201EE5-FD92-4D14-957A-F454FABD3C89}" type="pres">
      <dgm:prSet presAssocID="{A8821410-99E5-49E9-A8F9-F8A92C81D921}" presName="cycle" presStyleCnt="0">
        <dgm:presLayoutVars>
          <dgm:dir/>
          <dgm:resizeHandles val="exact"/>
        </dgm:presLayoutVars>
      </dgm:prSet>
      <dgm:spPr/>
      <dgm:t>
        <a:bodyPr/>
        <a:lstStyle/>
        <a:p>
          <a:endParaRPr lang="en-US"/>
        </a:p>
      </dgm:t>
    </dgm:pt>
    <dgm:pt modelId="{C49220DB-0B59-44D7-9D00-FD72E4DA0766}" type="pres">
      <dgm:prSet presAssocID="{1BB5A22A-FD88-4B86-B3FC-E9D78796CF20}" presName="node" presStyleLbl="node1" presStyleIdx="0" presStyleCnt="5" custScaleX="121000" custScaleY="121000">
        <dgm:presLayoutVars>
          <dgm:bulletEnabled val="1"/>
        </dgm:presLayoutVars>
      </dgm:prSet>
      <dgm:spPr/>
      <dgm:t>
        <a:bodyPr/>
        <a:lstStyle/>
        <a:p>
          <a:endParaRPr lang="en-US"/>
        </a:p>
      </dgm:t>
    </dgm:pt>
    <dgm:pt modelId="{4ACC362D-F815-4FFA-8DE6-6E99617274EB}" type="pres">
      <dgm:prSet presAssocID="{1BB5A22A-FD88-4B86-B3FC-E9D78796CF20}" presName="spNode" presStyleCnt="0"/>
      <dgm:spPr/>
    </dgm:pt>
    <dgm:pt modelId="{F0F30678-173B-4ED3-A4B6-6BD639564BCE}" type="pres">
      <dgm:prSet presAssocID="{B476D93B-4BD6-4D28-9188-D3BA7769F15B}" presName="sibTrans" presStyleLbl="sibTrans1D1" presStyleIdx="0" presStyleCnt="5"/>
      <dgm:spPr/>
      <dgm:t>
        <a:bodyPr/>
        <a:lstStyle/>
        <a:p>
          <a:endParaRPr lang="en-US"/>
        </a:p>
      </dgm:t>
    </dgm:pt>
    <dgm:pt modelId="{7746A2DE-2148-4271-88F0-42B094A7954D}" type="pres">
      <dgm:prSet presAssocID="{C0A081F0-D890-423D-A241-5E36566B885C}" presName="node" presStyleLbl="node1" presStyleIdx="1" presStyleCnt="5" custScaleX="121000" custScaleY="121000">
        <dgm:presLayoutVars>
          <dgm:bulletEnabled val="1"/>
        </dgm:presLayoutVars>
      </dgm:prSet>
      <dgm:spPr/>
      <dgm:t>
        <a:bodyPr/>
        <a:lstStyle/>
        <a:p>
          <a:endParaRPr lang="en-US"/>
        </a:p>
      </dgm:t>
    </dgm:pt>
    <dgm:pt modelId="{459AF730-E1D6-4B14-B8DB-543849C24FFC}" type="pres">
      <dgm:prSet presAssocID="{C0A081F0-D890-423D-A241-5E36566B885C}" presName="spNode" presStyleCnt="0"/>
      <dgm:spPr/>
    </dgm:pt>
    <dgm:pt modelId="{6649E235-7978-4ADB-A979-54B40FFE59F8}" type="pres">
      <dgm:prSet presAssocID="{051E2686-8987-494D-BADE-9C387B02EB1F}" presName="sibTrans" presStyleLbl="sibTrans1D1" presStyleIdx="1" presStyleCnt="5"/>
      <dgm:spPr/>
      <dgm:t>
        <a:bodyPr/>
        <a:lstStyle/>
        <a:p>
          <a:endParaRPr lang="en-US"/>
        </a:p>
      </dgm:t>
    </dgm:pt>
    <dgm:pt modelId="{5A40CF0F-98E3-444A-BEC1-41C3A4C3D193}" type="pres">
      <dgm:prSet presAssocID="{5D657379-3988-4146-8452-2A6AE2462D0C}" presName="node" presStyleLbl="node1" presStyleIdx="2" presStyleCnt="5" custScaleX="121000" custScaleY="121000">
        <dgm:presLayoutVars>
          <dgm:bulletEnabled val="1"/>
        </dgm:presLayoutVars>
      </dgm:prSet>
      <dgm:spPr/>
      <dgm:t>
        <a:bodyPr/>
        <a:lstStyle/>
        <a:p>
          <a:endParaRPr lang="en-US"/>
        </a:p>
      </dgm:t>
    </dgm:pt>
    <dgm:pt modelId="{CAB6C20F-5C3F-4FBA-82DF-BAC08B799357}" type="pres">
      <dgm:prSet presAssocID="{5D657379-3988-4146-8452-2A6AE2462D0C}" presName="spNode" presStyleCnt="0"/>
      <dgm:spPr/>
    </dgm:pt>
    <dgm:pt modelId="{4397915B-869D-4BC3-9E59-5F452EBCE814}" type="pres">
      <dgm:prSet presAssocID="{C5C1CB97-1E7E-4DBC-B787-DA6F1057EEF8}" presName="sibTrans" presStyleLbl="sibTrans1D1" presStyleIdx="2" presStyleCnt="5"/>
      <dgm:spPr/>
      <dgm:t>
        <a:bodyPr/>
        <a:lstStyle/>
        <a:p>
          <a:endParaRPr lang="en-US"/>
        </a:p>
      </dgm:t>
    </dgm:pt>
    <dgm:pt modelId="{39F8053E-940B-44D3-B436-A78A6805E838}" type="pres">
      <dgm:prSet presAssocID="{0D75825C-8D1C-4464-828C-C16A3A314C33}" presName="node" presStyleLbl="node1" presStyleIdx="3" presStyleCnt="5" custScaleX="121000" custScaleY="121000">
        <dgm:presLayoutVars>
          <dgm:bulletEnabled val="1"/>
        </dgm:presLayoutVars>
      </dgm:prSet>
      <dgm:spPr/>
      <dgm:t>
        <a:bodyPr/>
        <a:lstStyle/>
        <a:p>
          <a:endParaRPr lang="en-US"/>
        </a:p>
      </dgm:t>
    </dgm:pt>
    <dgm:pt modelId="{990D14B5-68C3-4F43-A3FE-772251DD93F1}" type="pres">
      <dgm:prSet presAssocID="{0D75825C-8D1C-4464-828C-C16A3A314C33}" presName="spNode" presStyleCnt="0"/>
      <dgm:spPr/>
    </dgm:pt>
    <dgm:pt modelId="{C96F73F6-5402-4983-A3B9-40701A3842A6}" type="pres">
      <dgm:prSet presAssocID="{1BD6A550-9CB9-49D7-9894-6AF05A69E224}" presName="sibTrans" presStyleLbl="sibTrans1D1" presStyleIdx="3" presStyleCnt="5"/>
      <dgm:spPr/>
      <dgm:t>
        <a:bodyPr/>
        <a:lstStyle/>
        <a:p>
          <a:endParaRPr lang="en-US"/>
        </a:p>
      </dgm:t>
    </dgm:pt>
    <dgm:pt modelId="{3D6B0BA4-8C86-4453-BED6-891B1CA64906}" type="pres">
      <dgm:prSet presAssocID="{8A3A97AC-66F1-4D34-94CA-5923F4F7D5B1}" presName="node" presStyleLbl="node1" presStyleIdx="4" presStyleCnt="5" custScaleX="121000" custScaleY="121000">
        <dgm:presLayoutVars>
          <dgm:bulletEnabled val="1"/>
        </dgm:presLayoutVars>
      </dgm:prSet>
      <dgm:spPr/>
      <dgm:t>
        <a:bodyPr/>
        <a:lstStyle/>
        <a:p>
          <a:endParaRPr lang="en-US"/>
        </a:p>
      </dgm:t>
    </dgm:pt>
    <dgm:pt modelId="{13454237-C144-41A4-8403-1A0D26F17841}" type="pres">
      <dgm:prSet presAssocID="{8A3A97AC-66F1-4D34-94CA-5923F4F7D5B1}" presName="spNode" presStyleCnt="0"/>
      <dgm:spPr/>
    </dgm:pt>
    <dgm:pt modelId="{13F1A8CD-EC96-4506-A8BD-DFE9D7985233}" type="pres">
      <dgm:prSet presAssocID="{97E45741-98E1-4BC9-A9C7-894CF56B07F9}" presName="sibTrans" presStyleLbl="sibTrans1D1" presStyleIdx="4" presStyleCnt="5"/>
      <dgm:spPr/>
      <dgm:t>
        <a:bodyPr/>
        <a:lstStyle/>
        <a:p>
          <a:endParaRPr lang="en-US"/>
        </a:p>
      </dgm:t>
    </dgm:pt>
  </dgm:ptLst>
  <dgm:cxnLst>
    <dgm:cxn modelId="{9FE4C1BB-336E-4DA3-A031-71A38BF33732}" srcId="{A8821410-99E5-49E9-A8F9-F8A92C81D921}" destId="{C0A081F0-D890-423D-A241-5E36566B885C}" srcOrd="1" destOrd="0" parTransId="{FE3DEB4F-6013-4C26-8EA2-16E32DC234E3}" sibTransId="{051E2686-8987-494D-BADE-9C387B02EB1F}"/>
    <dgm:cxn modelId="{9DB1705A-2810-4563-BA32-D22151A85A6A}" srcId="{A8821410-99E5-49E9-A8F9-F8A92C81D921}" destId="{0D75825C-8D1C-4464-828C-C16A3A314C33}" srcOrd="3" destOrd="0" parTransId="{36B98124-81DA-4A46-8826-012853880604}" sibTransId="{1BD6A550-9CB9-49D7-9894-6AF05A69E224}"/>
    <dgm:cxn modelId="{06E4A54E-642B-471D-96D1-1B64F2195B27}" type="presOf" srcId="{8A3A97AC-66F1-4D34-94CA-5923F4F7D5B1}" destId="{3D6B0BA4-8C86-4453-BED6-891B1CA64906}" srcOrd="0" destOrd="0" presId="urn:microsoft.com/office/officeart/2005/8/layout/cycle6"/>
    <dgm:cxn modelId="{5884BD5D-7277-4220-8673-F5858D28A73B}" type="presOf" srcId="{C0A081F0-D890-423D-A241-5E36566B885C}" destId="{7746A2DE-2148-4271-88F0-42B094A7954D}" srcOrd="0" destOrd="0" presId="urn:microsoft.com/office/officeart/2005/8/layout/cycle6"/>
    <dgm:cxn modelId="{233FB611-4AF3-46C9-8C5E-E56A8DA495EB}" type="presOf" srcId="{97E45741-98E1-4BC9-A9C7-894CF56B07F9}" destId="{13F1A8CD-EC96-4506-A8BD-DFE9D7985233}" srcOrd="0" destOrd="0" presId="urn:microsoft.com/office/officeart/2005/8/layout/cycle6"/>
    <dgm:cxn modelId="{143B79B3-5577-453F-BB04-32337A7C92BE}" type="presOf" srcId="{A8821410-99E5-49E9-A8F9-F8A92C81D921}" destId="{A4201EE5-FD92-4D14-957A-F454FABD3C89}" srcOrd="0" destOrd="0" presId="urn:microsoft.com/office/officeart/2005/8/layout/cycle6"/>
    <dgm:cxn modelId="{0FCFCDE9-2A94-47E3-8100-593E62B5B318}" type="presOf" srcId="{B476D93B-4BD6-4D28-9188-D3BA7769F15B}" destId="{F0F30678-173B-4ED3-A4B6-6BD639564BCE}" srcOrd="0" destOrd="0" presId="urn:microsoft.com/office/officeart/2005/8/layout/cycle6"/>
    <dgm:cxn modelId="{F776869D-C8B6-4E39-A195-7897518AA1C2}" srcId="{A8821410-99E5-49E9-A8F9-F8A92C81D921}" destId="{5D657379-3988-4146-8452-2A6AE2462D0C}" srcOrd="2" destOrd="0" parTransId="{28DD2A88-025A-4E0A-AEB1-6F1DE91FD5BC}" sibTransId="{C5C1CB97-1E7E-4DBC-B787-DA6F1057EEF8}"/>
    <dgm:cxn modelId="{3988F5CF-D618-4226-B5DA-4969208150C3}" type="presOf" srcId="{5D657379-3988-4146-8452-2A6AE2462D0C}" destId="{5A40CF0F-98E3-444A-BEC1-41C3A4C3D193}" srcOrd="0" destOrd="0" presId="urn:microsoft.com/office/officeart/2005/8/layout/cycle6"/>
    <dgm:cxn modelId="{21059DEC-8BD8-4D07-83EF-C11E514920E8}" srcId="{A8821410-99E5-49E9-A8F9-F8A92C81D921}" destId="{1BB5A22A-FD88-4B86-B3FC-E9D78796CF20}" srcOrd="0" destOrd="0" parTransId="{94971F88-7E3B-4D74-B149-3127C89F252A}" sibTransId="{B476D93B-4BD6-4D28-9188-D3BA7769F15B}"/>
    <dgm:cxn modelId="{135A91EA-3F76-4BFA-9479-26819F3BDF04}" type="presOf" srcId="{1BD6A550-9CB9-49D7-9894-6AF05A69E224}" destId="{C96F73F6-5402-4983-A3B9-40701A3842A6}" srcOrd="0" destOrd="0" presId="urn:microsoft.com/office/officeart/2005/8/layout/cycle6"/>
    <dgm:cxn modelId="{78AA942A-A321-4BAB-849D-35C5A4F2C40D}" type="presOf" srcId="{1BB5A22A-FD88-4B86-B3FC-E9D78796CF20}" destId="{C49220DB-0B59-44D7-9D00-FD72E4DA0766}" srcOrd="0" destOrd="0" presId="urn:microsoft.com/office/officeart/2005/8/layout/cycle6"/>
    <dgm:cxn modelId="{8E204611-3265-472D-ACC9-F82D72923520}" srcId="{A8821410-99E5-49E9-A8F9-F8A92C81D921}" destId="{8A3A97AC-66F1-4D34-94CA-5923F4F7D5B1}" srcOrd="4" destOrd="0" parTransId="{27488B33-9C1B-4CA0-99AF-993376AE7952}" sibTransId="{97E45741-98E1-4BC9-A9C7-894CF56B07F9}"/>
    <dgm:cxn modelId="{D681A5B5-C28C-4B37-B2E5-F8C1AFB8E2FB}" type="presOf" srcId="{0D75825C-8D1C-4464-828C-C16A3A314C33}" destId="{39F8053E-940B-44D3-B436-A78A6805E838}" srcOrd="0" destOrd="0" presId="urn:microsoft.com/office/officeart/2005/8/layout/cycle6"/>
    <dgm:cxn modelId="{24A752CD-E192-4780-9D01-D94AE6127E8D}" type="presOf" srcId="{051E2686-8987-494D-BADE-9C387B02EB1F}" destId="{6649E235-7978-4ADB-A979-54B40FFE59F8}" srcOrd="0" destOrd="0" presId="urn:microsoft.com/office/officeart/2005/8/layout/cycle6"/>
    <dgm:cxn modelId="{30892E5F-F54B-44EF-8BF4-A5C623402988}" type="presOf" srcId="{C5C1CB97-1E7E-4DBC-B787-DA6F1057EEF8}" destId="{4397915B-869D-4BC3-9E59-5F452EBCE814}" srcOrd="0" destOrd="0" presId="urn:microsoft.com/office/officeart/2005/8/layout/cycle6"/>
    <dgm:cxn modelId="{6C35F21E-6B9E-4EB0-A4D0-CC5A5A1363A8}" type="presParOf" srcId="{A4201EE5-FD92-4D14-957A-F454FABD3C89}" destId="{C49220DB-0B59-44D7-9D00-FD72E4DA0766}" srcOrd="0" destOrd="0" presId="urn:microsoft.com/office/officeart/2005/8/layout/cycle6"/>
    <dgm:cxn modelId="{1D36F675-B64A-4489-96C2-F8EEBB105762}" type="presParOf" srcId="{A4201EE5-FD92-4D14-957A-F454FABD3C89}" destId="{4ACC362D-F815-4FFA-8DE6-6E99617274EB}" srcOrd="1" destOrd="0" presId="urn:microsoft.com/office/officeart/2005/8/layout/cycle6"/>
    <dgm:cxn modelId="{8C9D1B4B-056A-4456-B879-BB060B165442}" type="presParOf" srcId="{A4201EE5-FD92-4D14-957A-F454FABD3C89}" destId="{F0F30678-173B-4ED3-A4B6-6BD639564BCE}" srcOrd="2" destOrd="0" presId="urn:microsoft.com/office/officeart/2005/8/layout/cycle6"/>
    <dgm:cxn modelId="{CDDBAD4A-A48D-4EEE-83DE-0F4C68DFD79B}" type="presParOf" srcId="{A4201EE5-FD92-4D14-957A-F454FABD3C89}" destId="{7746A2DE-2148-4271-88F0-42B094A7954D}" srcOrd="3" destOrd="0" presId="urn:microsoft.com/office/officeart/2005/8/layout/cycle6"/>
    <dgm:cxn modelId="{8D6DEBF5-D796-4163-BC74-357AD4C7658E}" type="presParOf" srcId="{A4201EE5-FD92-4D14-957A-F454FABD3C89}" destId="{459AF730-E1D6-4B14-B8DB-543849C24FFC}" srcOrd="4" destOrd="0" presId="urn:microsoft.com/office/officeart/2005/8/layout/cycle6"/>
    <dgm:cxn modelId="{A895F803-011B-4866-B4D4-43266BF140EB}" type="presParOf" srcId="{A4201EE5-FD92-4D14-957A-F454FABD3C89}" destId="{6649E235-7978-4ADB-A979-54B40FFE59F8}" srcOrd="5" destOrd="0" presId="urn:microsoft.com/office/officeart/2005/8/layout/cycle6"/>
    <dgm:cxn modelId="{A5B80CD6-16EA-4107-8257-1BED41201E06}" type="presParOf" srcId="{A4201EE5-FD92-4D14-957A-F454FABD3C89}" destId="{5A40CF0F-98E3-444A-BEC1-41C3A4C3D193}" srcOrd="6" destOrd="0" presId="urn:microsoft.com/office/officeart/2005/8/layout/cycle6"/>
    <dgm:cxn modelId="{E035260A-C897-4254-BE2E-06B420C02DE5}" type="presParOf" srcId="{A4201EE5-FD92-4D14-957A-F454FABD3C89}" destId="{CAB6C20F-5C3F-4FBA-82DF-BAC08B799357}" srcOrd="7" destOrd="0" presId="urn:microsoft.com/office/officeart/2005/8/layout/cycle6"/>
    <dgm:cxn modelId="{29217BD4-7373-4716-8C7F-B486042EB197}" type="presParOf" srcId="{A4201EE5-FD92-4D14-957A-F454FABD3C89}" destId="{4397915B-869D-4BC3-9E59-5F452EBCE814}" srcOrd="8" destOrd="0" presId="urn:microsoft.com/office/officeart/2005/8/layout/cycle6"/>
    <dgm:cxn modelId="{FE0A7F1F-0FFB-4EBC-82A9-CC67653BD1EA}" type="presParOf" srcId="{A4201EE5-FD92-4D14-957A-F454FABD3C89}" destId="{39F8053E-940B-44D3-B436-A78A6805E838}" srcOrd="9" destOrd="0" presId="urn:microsoft.com/office/officeart/2005/8/layout/cycle6"/>
    <dgm:cxn modelId="{F20979E1-E1F0-496B-8677-C75E0661EF8A}" type="presParOf" srcId="{A4201EE5-FD92-4D14-957A-F454FABD3C89}" destId="{990D14B5-68C3-4F43-A3FE-772251DD93F1}" srcOrd="10" destOrd="0" presId="urn:microsoft.com/office/officeart/2005/8/layout/cycle6"/>
    <dgm:cxn modelId="{5659C2DB-5CBA-4CC3-B607-05E98C2CB154}" type="presParOf" srcId="{A4201EE5-FD92-4D14-957A-F454FABD3C89}" destId="{C96F73F6-5402-4983-A3B9-40701A3842A6}" srcOrd="11" destOrd="0" presId="urn:microsoft.com/office/officeart/2005/8/layout/cycle6"/>
    <dgm:cxn modelId="{EED3BDA7-24FB-4881-A566-1104944DEB94}" type="presParOf" srcId="{A4201EE5-FD92-4D14-957A-F454FABD3C89}" destId="{3D6B0BA4-8C86-4453-BED6-891B1CA64906}" srcOrd="12" destOrd="0" presId="urn:microsoft.com/office/officeart/2005/8/layout/cycle6"/>
    <dgm:cxn modelId="{6B02ED7F-F1FC-4B4C-8785-54F4483CD8E7}" type="presParOf" srcId="{A4201EE5-FD92-4D14-957A-F454FABD3C89}" destId="{13454237-C144-41A4-8403-1A0D26F17841}" srcOrd="13" destOrd="0" presId="urn:microsoft.com/office/officeart/2005/8/layout/cycle6"/>
    <dgm:cxn modelId="{7E1D7F36-C109-410D-B049-C7B9E3889DBF}" type="presParOf" srcId="{A4201EE5-FD92-4D14-957A-F454FABD3C89}" destId="{13F1A8CD-EC96-4506-A8BD-DFE9D798523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0179C-77C7-4B1D-835F-6363A772E2AD}" type="doc">
      <dgm:prSet loTypeId="urn:microsoft.com/office/officeart/2005/8/layout/equation2" loCatId="process" qsTypeId="urn:microsoft.com/office/officeart/2005/8/quickstyle/simple4" qsCatId="simple" csTypeId="urn:microsoft.com/office/officeart/2005/8/colors/accent1_3" csCatId="accent1" phldr="1"/>
      <dgm:spPr/>
    </dgm:pt>
    <dgm:pt modelId="{C8E16C2E-9816-4236-B9FC-542CA6370A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Investment Decision</a:t>
          </a:r>
          <a:endParaRPr lang="en-US" dirty="0"/>
        </a:p>
      </dgm:t>
    </dgm:pt>
    <dgm:pt modelId="{90368ADC-E8B2-48F0-97A3-107F7B1E1586}" type="parTrans" cxnId="{7F57A364-E278-4B17-B051-8844F9CF3DFF}">
      <dgm:prSet/>
      <dgm:spPr/>
      <dgm:t>
        <a:bodyPr/>
        <a:lstStyle/>
        <a:p>
          <a:endParaRPr lang="en-US"/>
        </a:p>
      </dgm:t>
    </dgm:pt>
    <dgm:pt modelId="{67DDA26D-39C9-499E-B6A2-3741CE9C3623}" type="sibTrans" cxnId="{7F57A364-E278-4B17-B051-8844F9CF3DFF}">
      <dgm:prSet/>
      <dgm:spPr/>
      <dgm:t>
        <a:bodyPr/>
        <a:lstStyle/>
        <a:p>
          <a:endParaRPr lang="en-US"/>
        </a:p>
      </dgm:t>
    </dgm:pt>
    <dgm:pt modelId="{9F5F25C5-671A-484C-8B08-0B4041BD5BD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Financing Decision</a:t>
          </a:r>
          <a:endParaRPr lang="en-US" dirty="0"/>
        </a:p>
      </dgm:t>
    </dgm:pt>
    <dgm:pt modelId="{51A8031F-C746-4D60-9AA5-4ADFD4E00D51}" type="parTrans" cxnId="{2EF90630-836A-4433-B5D9-BA6798C85C2F}">
      <dgm:prSet/>
      <dgm:spPr/>
      <dgm:t>
        <a:bodyPr/>
        <a:lstStyle/>
        <a:p>
          <a:endParaRPr lang="en-US"/>
        </a:p>
      </dgm:t>
    </dgm:pt>
    <dgm:pt modelId="{B87C527E-E04F-44ED-BF16-AE5DB4C18662}" type="sibTrans" cxnId="{2EF90630-836A-4433-B5D9-BA6798C85C2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546DE426-7117-49F2-8446-3829B0006DCD}">
      <dgm:prSet phldrT="[Text]"/>
      <dgm:spPr/>
      <dgm:t>
        <a:bodyPr/>
        <a:lstStyle/>
        <a:p>
          <a:r>
            <a:rPr lang="en-US" dirty="0" smtClean="0">
              <a:solidFill>
                <a:schemeClr val="tx1"/>
              </a:solidFill>
            </a:rPr>
            <a:t>Optimal Investor Portfolio</a:t>
          </a:r>
          <a:endParaRPr lang="en-US" dirty="0">
            <a:solidFill>
              <a:schemeClr val="tx1"/>
            </a:solidFill>
          </a:endParaRPr>
        </a:p>
      </dgm:t>
    </dgm:pt>
    <dgm:pt modelId="{C8EDD41E-3DE7-4EC4-AEF0-DA78100C17A9}" type="parTrans" cxnId="{A5E5CA19-E856-4771-9969-51CC830FCC23}">
      <dgm:prSet/>
      <dgm:spPr/>
      <dgm:t>
        <a:bodyPr/>
        <a:lstStyle/>
        <a:p>
          <a:endParaRPr lang="en-US"/>
        </a:p>
      </dgm:t>
    </dgm:pt>
    <dgm:pt modelId="{D1CE95B0-F2E4-4365-BEF3-71BD4AFE8804}" type="sibTrans" cxnId="{A5E5CA19-E856-4771-9969-51CC830FCC23}">
      <dgm:prSet/>
      <dgm:spPr/>
      <dgm:t>
        <a:bodyPr/>
        <a:lstStyle/>
        <a:p>
          <a:endParaRPr lang="en-US"/>
        </a:p>
      </dgm:t>
    </dgm:pt>
    <dgm:pt modelId="{94C47071-91D2-4542-AAC7-7BDE1BDD3C8E}" type="pres">
      <dgm:prSet presAssocID="{6E70179C-77C7-4B1D-835F-6363A772E2AD}" presName="Name0" presStyleCnt="0">
        <dgm:presLayoutVars>
          <dgm:dir/>
          <dgm:resizeHandles val="exact"/>
        </dgm:presLayoutVars>
      </dgm:prSet>
      <dgm:spPr/>
    </dgm:pt>
    <dgm:pt modelId="{62540CE1-2151-42A5-8583-B378A56ECAB7}" type="pres">
      <dgm:prSet presAssocID="{6E70179C-77C7-4B1D-835F-6363A772E2AD}" presName="vNodes" presStyleCnt="0"/>
      <dgm:spPr/>
    </dgm:pt>
    <dgm:pt modelId="{379003BC-7CD9-48F7-9F01-307A01043E87}" type="pres">
      <dgm:prSet presAssocID="{C8E16C2E-9816-4236-B9FC-542CA6370A7E}" presName="node" presStyleLbl="node1" presStyleIdx="0" presStyleCnt="3">
        <dgm:presLayoutVars>
          <dgm:bulletEnabled val="1"/>
        </dgm:presLayoutVars>
      </dgm:prSet>
      <dgm:spPr/>
      <dgm:t>
        <a:bodyPr/>
        <a:lstStyle/>
        <a:p>
          <a:endParaRPr lang="en-US"/>
        </a:p>
      </dgm:t>
    </dgm:pt>
    <dgm:pt modelId="{EFA6E679-C53C-4BD2-85BC-84E728530416}" type="pres">
      <dgm:prSet presAssocID="{67DDA26D-39C9-499E-B6A2-3741CE9C3623}" presName="spacerT" presStyleCnt="0"/>
      <dgm:spPr/>
    </dgm:pt>
    <dgm:pt modelId="{0353EE4C-2BF1-455E-B823-8607CBD22117}" type="pres">
      <dgm:prSet presAssocID="{67DDA26D-39C9-499E-B6A2-3741CE9C3623}" presName="sibTrans" presStyleLbl="sibTrans2D1" presStyleIdx="0" presStyleCnt="2"/>
      <dgm:spPr/>
      <dgm:t>
        <a:bodyPr/>
        <a:lstStyle/>
        <a:p>
          <a:endParaRPr lang="en-US"/>
        </a:p>
      </dgm:t>
    </dgm:pt>
    <dgm:pt modelId="{48935C4C-1B0F-4235-ABF0-8BA6D50C82E6}" type="pres">
      <dgm:prSet presAssocID="{67DDA26D-39C9-499E-B6A2-3741CE9C3623}" presName="spacerB" presStyleCnt="0"/>
      <dgm:spPr/>
    </dgm:pt>
    <dgm:pt modelId="{3FFD1EFB-82DB-4018-88DC-0720A57BD830}" type="pres">
      <dgm:prSet presAssocID="{9F5F25C5-671A-484C-8B08-0B4041BD5BDB}" presName="node" presStyleLbl="node1" presStyleIdx="1" presStyleCnt="3">
        <dgm:presLayoutVars>
          <dgm:bulletEnabled val="1"/>
        </dgm:presLayoutVars>
      </dgm:prSet>
      <dgm:spPr/>
      <dgm:t>
        <a:bodyPr/>
        <a:lstStyle/>
        <a:p>
          <a:endParaRPr lang="en-US"/>
        </a:p>
      </dgm:t>
    </dgm:pt>
    <dgm:pt modelId="{3E515D08-E8E0-4F32-B2BE-4C1B4104934C}" type="pres">
      <dgm:prSet presAssocID="{6E70179C-77C7-4B1D-835F-6363A772E2AD}" presName="sibTransLast" presStyleLbl="sibTrans2D1" presStyleIdx="1" presStyleCnt="2"/>
      <dgm:spPr/>
      <dgm:t>
        <a:bodyPr/>
        <a:lstStyle/>
        <a:p>
          <a:endParaRPr lang="en-US"/>
        </a:p>
      </dgm:t>
    </dgm:pt>
    <dgm:pt modelId="{1D8074C4-7C2E-45BC-AF70-40BA858E1A47}" type="pres">
      <dgm:prSet presAssocID="{6E70179C-77C7-4B1D-835F-6363A772E2AD}" presName="connectorText" presStyleLbl="sibTrans2D1" presStyleIdx="1" presStyleCnt="2"/>
      <dgm:spPr/>
      <dgm:t>
        <a:bodyPr/>
        <a:lstStyle/>
        <a:p>
          <a:endParaRPr lang="en-US"/>
        </a:p>
      </dgm:t>
    </dgm:pt>
    <dgm:pt modelId="{D7630B18-D7FC-4610-BAFA-7F7179E0CEBD}" type="pres">
      <dgm:prSet presAssocID="{6E70179C-77C7-4B1D-835F-6363A772E2AD}" presName="lastNode" presStyleLbl="node1" presStyleIdx="2" presStyleCnt="3">
        <dgm:presLayoutVars>
          <dgm:bulletEnabled val="1"/>
        </dgm:presLayoutVars>
      </dgm:prSet>
      <dgm:spPr/>
      <dgm:t>
        <a:bodyPr/>
        <a:lstStyle/>
        <a:p>
          <a:endParaRPr lang="en-US"/>
        </a:p>
      </dgm:t>
    </dgm:pt>
  </dgm:ptLst>
  <dgm:cxnLst>
    <dgm:cxn modelId="{2EF90630-836A-4433-B5D9-BA6798C85C2F}" srcId="{6E70179C-77C7-4B1D-835F-6363A772E2AD}" destId="{9F5F25C5-671A-484C-8B08-0B4041BD5BDB}" srcOrd="1" destOrd="0" parTransId="{51A8031F-C746-4D60-9AA5-4ADFD4E00D51}" sibTransId="{B87C527E-E04F-44ED-BF16-AE5DB4C18662}"/>
    <dgm:cxn modelId="{9619DBC4-4CCB-42C4-BC91-F94518BA86D7}" type="presOf" srcId="{B87C527E-E04F-44ED-BF16-AE5DB4C18662}" destId="{1D8074C4-7C2E-45BC-AF70-40BA858E1A47}" srcOrd="1" destOrd="0" presId="urn:microsoft.com/office/officeart/2005/8/layout/equation2"/>
    <dgm:cxn modelId="{75AC432F-A205-4394-AC5E-AC96A18DFF75}" type="presOf" srcId="{9F5F25C5-671A-484C-8B08-0B4041BD5BDB}" destId="{3FFD1EFB-82DB-4018-88DC-0720A57BD830}" srcOrd="0" destOrd="0" presId="urn:microsoft.com/office/officeart/2005/8/layout/equation2"/>
    <dgm:cxn modelId="{A5E5CA19-E856-4771-9969-51CC830FCC23}" srcId="{6E70179C-77C7-4B1D-835F-6363A772E2AD}" destId="{546DE426-7117-49F2-8446-3829B0006DCD}" srcOrd="2" destOrd="0" parTransId="{C8EDD41E-3DE7-4EC4-AEF0-DA78100C17A9}" sibTransId="{D1CE95B0-F2E4-4365-BEF3-71BD4AFE8804}"/>
    <dgm:cxn modelId="{82774864-0965-459E-897C-FB5F29C8EF51}" type="presOf" srcId="{B87C527E-E04F-44ED-BF16-AE5DB4C18662}" destId="{3E515D08-E8E0-4F32-B2BE-4C1B4104934C}" srcOrd="0" destOrd="0" presId="urn:microsoft.com/office/officeart/2005/8/layout/equation2"/>
    <dgm:cxn modelId="{953B667F-3A69-468B-B3D2-1DAD859C7BD8}" type="presOf" srcId="{546DE426-7117-49F2-8446-3829B0006DCD}" destId="{D7630B18-D7FC-4610-BAFA-7F7179E0CEBD}" srcOrd="0" destOrd="0" presId="urn:microsoft.com/office/officeart/2005/8/layout/equation2"/>
    <dgm:cxn modelId="{D27456D9-246E-4EB8-AA54-F3CB1339D9FF}" type="presOf" srcId="{C8E16C2E-9816-4236-B9FC-542CA6370A7E}" destId="{379003BC-7CD9-48F7-9F01-307A01043E87}" srcOrd="0" destOrd="0" presId="urn:microsoft.com/office/officeart/2005/8/layout/equation2"/>
    <dgm:cxn modelId="{6D7ABD3F-4A2F-475D-ABCA-12F9C8B490E6}" type="presOf" srcId="{67DDA26D-39C9-499E-B6A2-3741CE9C3623}" destId="{0353EE4C-2BF1-455E-B823-8607CBD22117}" srcOrd="0" destOrd="0" presId="urn:microsoft.com/office/officeart/2005/8/layout/equation2"/>
    <dgm:cxn modelId="{BC17C115-B6C1-476A-9CD0-A70EB8E6ED02}" type="presOf" srcId="{6E70179C-77C7-4B1D-835F-6363A772E2AD}" destId="{94C47071-91D2-4542-AAC7-7BDE1BDD3C8E}" srcOrd="0" destOrd="0" presId="urn:microsoft.com/office/officeart/2005/8/layout/equation2"/>
    <dgm:cxn modelId="{7F57A364-E278-4B17-B051-8844F9CF3DFF}" srcId="{6E70179C-77C7-4B1D-835F-6363A772E2AD}" destId="{C8E16C2E-9816-4236-B9FC-542CA6370A7E}" srcOrd="0" destOrd="0" parTransId="{90368ADC-E8B2-48F0-97A3-107F7B1E1586}" sibTransId="{67DDA26D-39C9-499E-B6A2-3741CE9C3623}"/>
    <dgm:cxn modelId="{E31CEA93-0A0D-47A8-8A51-7CA8D788A7A5}" type="presParOf" srcId="{94C47071-91D2-4542-AAC7-7BDE1BDD3C8E}" destId="{62540CE1-2151-42A5-8583-B378A56ECAB7}" srcOrd="0" destOrd="0" presId="urn:microsoft.com/office/officeart/2005/8/layout/equation2"/>
    <dgm:cxn modelId="{3E85F7E2-453E-437D-B649-B816A3948451}" type="presParOf" srcId="{62540CE1-2151-42A5-8583-B378A56ECAB7}" destId="{379003BC-7CD9-48F7-9F01-307A01043E87}" srcOrd="0" destOrd="0" presId="urn:microsoft.com/office/officeart/2005/8/layout/equation2"/>
    <dgm:cxn modelId="{A60D1673-ED30-47F7-A3CE-9FBA0DFF1909}" type="presParOf" srcId="{62540CE1-2151-42A5-8583-B378A56ECAB7}" destId="{EFA6E679-C53C-4BD2-85BC-84E728530416}" srcOrd="1" destOrd="0" presId="urn:microsoft.com/office/officeart/2005/8/layout/equation2"/>
    <dgm:cxn modelId="{52C4B827-DC07-4CF7-BD0C-A1BDAF1929F5}" type="presParOf" srcId="{62540CE1-2151-42A5-8583-B378A56ECAB7}" destId="{0353EE4C-2BF1-455E-B823-8607CBD22117}" srcOrd="2" destOrd="0" presId="urn:microsoft.com/office/officeart/2005/8/layout/equation2"/>
    <dgm:cxn modelId="{348C88BB-09FE-4E8E-8F56-42D4B50BDF68}" type="presParOf" srcId="{62540CE1-2151-42A5-8583-B378A56ECAB7}" destId="{48935C4C-1B0F-4235-ABF0-8BA6D50C82E6}" srcOrd="3" destOrd="0" presId="urn:microsoft.com/office/officeart/2005/8/layout/equation2"/>
    <dgm:cxn modelId="{1AE5C85D-6B5D-4469-B8C2-439B05AC5B52}" type="presParOf" srcId="{62540CE1-2151-42A5-8583-B378A56ECAB7}" destId="{3FFD1EFB-82DB-4018-88DC-0720A57BD830}" srcOrd="4" destOrd="0" presId="urn:microsoft.com/office/officeart/2005/8/layout/equation2"/>
    <dgm:cxn modelId="{6678A8B5-6FB4-4DB7-ABD8-7C95CDAEE986}" type="presParOf" srcId="{94C47071-91D2-4542-AAC7-7BDE1BDD3C8E}" destId="{3E515D08-E8E0-4F32-B2BE-4C1B4104934C}" srcOrd="1" destOrd="0" presId="urn:microsoft.com/office/officeart/2005/8/layout/equation2"/>
    <dgm:cxn modelId="{16006A41-9D7A-4210-821F-E16B84D4D6A5}" type="presParOf" srcId="{3E515D08-E8E0-4F32-B2BE-4C1B4104934C}" destId="{1D8074C4-7C2E-45BC-AF70-40BA858E1A47}" srcOrd="0" destOrd="0" presId="urn:microsoft.com/office/officeart/2005/8/layout/equation2"/>
    <dgm:cxn modelId="{FF1B2360-6624-4D3C-9009-67E599F5BB28}" type="presParOf" srcId="{94C47071-91D2-4542-AAC7-7BDE1BDD3C8E}" destId="{D7630B18-D7FC-4610-BAFA-7F7179E0CEB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E6DE3-713D-4ECD-940C-2B0929BA3A6D}">
      <dsp:nvSpPr>
        <dsp:cNvPr id="0" name=""/>
        <dsp:cNvSpPr/>
      </dsp:nvSpPr>
      <dsp:spPr>
        <a:xfrm>
          <a:off x="3986212" y="1979664"/>
          <a:ext cx="2828925" cy="673155"/>
        </a:xfrm>
        <a:custGeom>
          <a:avLst/>
          <a:gdLst/>
          <a:ahLst/>
          <a:cxnLst/>
          <a:rect l="0" t="0" r="0" b="0"/>
          <a:pathLst>
            <a:path>
              <a:moveTo>
                <a:pt x="0" y="0"/>
              </a:moveTo>
              <a:lnTo>
                <a:pt x="0" y="458735"/>
              </a:lnTo>
              <a:lnTo>
                <a:pt x="2828925" y="458735"/>
              </a:lnTo>
              <a:lnTo>
                <a:pt x="2828925" y="673155"/>
              </a:lnTo>
            </a:path>
          </a:pathLst>
        </a:custGeom>
        <a:noFill/>
        <a:ln w="127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01DCAB3E-3FC1-4A75-9CB1-50D5033E13F1}">
      <dsp:nvSpPr>
        <dsp:cNvPr id="0" name=""/>
        <dsp:cNvSpPr/>
      </dsp:nvSpPr>
      <dsp:spPr>
        <a:xfrm>
          <a:off x="3940492" y="1979664"/>
          <a:ext cx="91440" cy="673155"/>
        </a:xfrm>
        <a:custGeom>
          <a:avLst/>
          <a:gdLst/>
          <a:ahLst/>
          <a:cxnLst/>
          <a:rect l="0" t="0" r="0" b="0"/>
          <a:pathLst>
            <a:path>
              <a:moveTo>
                <a:pt x="45720" y="0"/>
              </a:moveTo>
              <a:lnTo>
                <a:pt x="45720" y="673155"/>
              </a:lnTo>
            </a:path>
          </a:pathLst>
        </a:custGeom>
        <a:noFill/>
        <a:ln w="127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BD208481-298F-4F2B-828B-BD1D40E7EA99}">
      <dsp:nvSpPr>
        <dsp:cNvPr id="0" name=""/>
        <dsp:cNvSpPr/>
      </dsp:nvSpPr>
      <dsp:spPr>
        <a:xfrm>
          <a:off x="1157287" y="1979664"/>
          <a:ext cx="2828925" cy="673155"/>
        </a:xfrm>
        <a:custGeom>
          <a:avLst/>
          <a:gdLst/>
          <a:ahLst/>
          <a:cxnLst/>
          <a:rect l="0" t="0" r="0" b="0"/>
          <a:pathLst>
            <a:path>
              <a:moveTo>
                <a:pt x="2828925" y="0"/>
              </a:moveTo>
              <a:lnTo>
                <a:pt x="2828925" y="458735"/>
              </a:lnTo>
              <a:lnTo>
                <a:pt x="0" y="458735"/>
              </a:lnTo>
              <a:lnTo>
                <a:pt x="0" y="673155"/>
              </a:lnTo>
            </a:path>
          </a:pathLst>
        </a:custGeom>
        <a:noFill/>
        <a:ln w="127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A4F62EB6-AC94-452B-A10E-9AB8CDCDB2FE}">
      <dsp:nvSpPr>
        <dsp:cNvPr id="0" name=""/>
        <dsp:cNvSpPr/>
      </dsp:nvSpPr>
      <dsp:spPr>
        <a:xfrm>
          <a:off x="2828924" y="509908"/>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06F50642-5B79-4F08-9C6A-DA19D658C51C}">
      <dsp:nvSpPr>
        <dsp:cNvPr id="0" name=""/>
        <dsp:cNvSpPr/>
      </dsp:nvSpPr>
      <dsp:spPr>
        <a:xfrm>
          <a:off x="3086099" y="75422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Average returns</a:t>
          </a:r>
          <a:endParaRPr lang="en-US" sz="2900" kern="1200" dirty="0"/>
        </a:p>
      </dsp:txBody>
      <dsp:txXfrm>
        <a:off x="3129147" y="797273"/>
        <a:ext cx="2228479" cy="1383659"/>
      </dsp:txXfrm>
    </dsp:sp>
    <dsp:sp modelId="{F7DBC47E-C79E-489A-A561-8BCC188A9D2A}">
      <dsp:nvSpPr>
        <dsp:cNvPr id="0" name=""/>
        <dsp:cNvSpPr/>
      </dsp:nvSpPr>
      <dsp:spPr>
        <a:xfrm>
          <a:off x="0" y="2652819"/>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B20F8A2F-F13E-4240-8528-97BDE53F8C8D}">
      <dsp:nvSpPr>
        <dsp:cNvPr id="0" name=""/>
        <dsp:cNvSpPr/>
      </dsp:nvSpPr>
      <dsp:spPr>
        <a:xfrm>
          <a:off x="257174" y="289713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Arithmetic or mean return</a:t>
          </a:r>
          <a:endParaRPr lang="en-US" sz="2900" kern="1200" dirty="0"/>
        </a:p>
      </dsp:txBody>
      <dsp:txXfrm>
        <a:off x="300222" y="2940183"/>
        <a:ext cx="2228479" cy="1383659"/>
      </dsp:txXfrm>
    </dsp:sp>
    <dsp:sp modelId="{8947445D-2F77-46B2-8F35-E03EF5920B06}">
      <dsp:nvSpPr>
        <dsp:cNvPr id="0" name=""/>
        <dsp:cNvSpPr/>
      </dsp:nvSpPr>
      <dsp:spPr>
        <a:xfrm>
          <a:off x="2828924" y="2652819"/>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761F4861-FA21-42B3-8489-72428CDEED64}">
      <dsp:nvSpPr>
        <dsp:cNvPr id="0" name=""/>
        <dsp:cNvSpPr/>
      </dsp:nvSpPr>
      <dsp:spPr>
        <a:xfrm>
          <a:off x="3086099" y="289713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Geometric mean return</a:t>
          </a:r>
          <a:endParaRPr lang="en-US" sz="2900" kern="1200" dirty="0"/>
        </a:p>
      </dsp:txBody>
      <dsp:txXfrm>
        <a:off x="3129147" y="2940183"/>
        <a:ext cx="2228479" cy="1383659"/>
      </dsp:txXfrm>
    </dsp:sp>
    <dsp:sp modelId="{B5F8C574-A258-424A-A78E-DEB56B1F79FE}">
      <dsp:nvSpPr>
        <dsp:cNvPr id="0" name=""/>
        <dsp:cNvSpPr/>
      </dsp:nvSpPr>
      <dsp:spPr>
        <a:xfrm>
          <a:off x="5657850" y="2652819"/>
          <a:ext cx="2314575" cy="1469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75D872DA-DBB7-4D3A-9762-3EC21B02B046}">
      <dsp:nvSpPr>
        <dsp:cNvPr id="0" name=""/>
        <dsp:cNvSpPr/>
      </dsp:nvSpPr>
      <dsp:spPr>
        <a:xfrm>
          <a:off x="5915024" y="2897135"/>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Money-weighted return</a:t>
          </a:r>
          <a:endParaRPr lang="en-US" sz="2900" kern="1200" dirty="0"/>
        </a:p>
      </dsp:txBody>
      <dsp:txXfrm>
        <a:off x="5958072" y="2940183"/>
        <a:ext cx="2228479" cy="138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DC76-3406-4CE7-BA68-84AA646898D2}">
      <dsp:nvSpPr>
        <dsp:cNvPr id="0" name=""/>
        <dsp:cNvSpPr/>
      </dsp:nvSpPr>
      <dsp:spPr>
        <a:xfrm>
          <a:off x="4648" y="957932"/>
          <a:ext cx="3037134" cy="3037134"/>
        </a:xfrm>
        <a:prstGeom prst="ellipse">
          <a:avLst/>
        </a:prstGeom>
        <a:solidFill>
          <a:schemeClr val="accent1"/>
        </a:solidFill>
        <a:ln w="12700" cap="flat" cmpd="sng" algn="ctr">
          <a:solidFill>
            <a:schemeClr val="accent1">
              <a:shade val="50000"/>
            </a:schemeClr>
          </a:solidFill>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Gross returns</a:t>
          </a:r>
          <a:endParaRPr lang="en-US" sz="2000" kern="1200" dirty="0"/>
        </a:p>
      </dsp:txBody>
      <dsp:txXfrm>
        <a:off x="449426" y="1402710"/>
        <a:ext cx="2147578" cy="2147578"/>
      </dsp:txXfrm>
    </dsp:sp>
    <dsp:sp modelId="{D4B3815A-F960-4B53-A326-F9A6C4D4B9A8}">
      <dsp:nvSpPr>
        <dsp:cNvPr id="0" name=""/>
        <dsp:cNvSpPr/>
      </dsp:nvSpPr>
      <dsp:spPr>
        <a:xfrm>
          <a:off x="3168336" y="2024526"/>
          <a:ext cx="903946" cy="903946"/>
        </a:xfrm>
        <a:prstGeom prst="mathMinus">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88154" y="2370195"/>
        <a:ext cx="664310" cy="212608"/>
      </dsp:txXfrm>
    </dsp:sp>
    <dsp:sp modelId="{2FECBD76-DAE2-4DBD-A4C5-603CA5A387D5}">
      <dsp:nvSpPr>
        <dsp:cNvPr id="0" name=""/>
        <dsp:cNvSpPr/>
      </dsp:nvSpPr>
      <dsp:spPr>
        <a:xfrm>
          <a:off x="4198835" y="1832477"/>
          <a:ext cx="1288045" cy="1288045"/>
        </a:xfrm>
        <a:prstGeom prst="rect">
          <a:avLst/>
        </a:prstGeom>
        <a:solidFill>
          <a:schemeClr val="accent1"/>
        </a:solidFill>
        <a:ln w="12700" cap="flat" cmpd="sng" algn="ctr">
          <a:solidFill>
            <a:schemeClr val="accent1">
              <a:shade val="50000"/>
            </a:schemeClr>
          </a:solidFill>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Expenses</a:t>
          </a:r>
          <a:endParaRPr lang="en-US" sz="2000" kern="1200" dirty="0"/>
        </a:p>
      </dsp:txBody>
      <dsp:txXfrm>
        <a:off x="4198835" y="1832477"/>
        <a:ext cx="1288045" cy="1288045"/>
      </dsp:txXfrm>
    </dsp:sp>
    <dsp:sp modelId="{17059062-DEEC-4BBB-A6BA-F05382C5B115}">
      <dsp:nvSpPr>
        <dsp:cNvPr id="0" name=""/>
        <dsp:cNvSpPr/>
      </dsp:nvSpPr>
      <dsp:spPr>
        <a:xfrm>
          <a:off x="5613433" y="2024526"/>
          <a:ext cx="903946" cy="903946"/>
        </a:xfrm>
        <a:prstGeom prst="mathEqual">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5733251" y="2210739"/>
        <a:ext cx="664310" cy="531520"/>
      </dsp:txXfrm>
    </dsp:sp>
    <dsp:sp modelId="{CABD1E0B-4114-46B7-98CC-EEF70464E1BC}">
      <dsp:nvSpPr>
        <dsp:cNvPr id="0" name=""/>
        <dsp:cNvSpPr/>
      </dsp:nvSpPr>
      <dsp:spPr>
        <a:xfrm>
          <a:off x="6643932" y="1533590"/>
          <a:ext cx="1885819" cy="1885819"/>
        </a:xfrm>
        <a:prstGeom prst="ellipse">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Net returns</a:t>
          </a:r>
          <a:endParaRPr lang="en-US" sz="2000" kern="1200" dirty="0"/>
        </a:p>
      </dsp:txBody>
      <dsp:txXfrm>
        <a:off x="6920104" y="1809762"/>
        <a:ext cx="1333475" cy="1333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DC76-3406-4CE7-BA68-84AA646898D2}">
      <dsp:nvSpPr>
        <dsp:cNvPr id="0" name=""/>
        <dsp:cNvSpPr/>
      </dsp:nvSpPr>
      <dsp:spPr>
        <a:xfrm>
          <a:off x="4648" y="1034132"/>
          <a:ext cx="3037134" cy="3037134"/>
        </a:xfrm>
        <a:prstGeom prst="ellipse">
          <a:avLst/>
        </a:prstGeom>
        <a:solidFill>
          <a:schemeClr val="accent1"/>
        </a:solidFill>
        <a:ln w="12700" cap="flat" cmpd="sng" algn="ctr">
          <a:solidFill>
            <a:schemeClr val="accent1">
              <a:shade val="50000"/>
            </a:schemeClr>
          </a:solidFill>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Pre-tax nominal return</a:t>
          </a:r>
          <a:endParaRPr lang="en-US" sz="2000" kern="1200" dirty="0"/>
        </a:p>
      </dsp:txBody>
      <dsp:txXfrm>
        <a:off x="449426" y="1478910"/>
        <a:ext cx="2147578" cy="2147578"/>
      </dsp:txXfrm>
    </dsp:sp>
    <dsp:sp modelId="{D4B3815A-F960-4B53-A326-F9A6C4D4B9A8}">
      <dsp:nvSpPr>
        <dsp:cNvPr id="0" name=""/>
        <dsp:cNvSpPr/>
      </dsp:nvSpPr>
      <dsp:spPr>
        <a:xfrm>
          <a:off x="3168336" y="2100726"/>
          <a:ext cx="903946" cy="903946"/>
        </a:xfrm>
        <a:prstGeom prst="mathMinus">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88154" y="2446395"/>
        <a:ext cx="664310" cy="212608"/>
      </dsp:txXfrm>
    </dsp:sp>
    <dsp:sp modelId="{2FECBD76-DAE2-4DBD-A4C5-603CA5A387D5}">
      <dsp:nvSpPr>
        <dsp:cNvPr id="0" name=""/>
        <dsp:cNvSpPr/>
      </dsp:nvSpPr>
      <dsp:spPr>
        <a:xfrm>
          <a:off x="4198835" y="1908677"/>
          <a:ext cx="1288045" cy="1288045"/>
        </a:xfrm>
        <a:prstGeom prst="rect">
          <a:avLst/>
        </a:prstGeom>
        <a:solidFill>
          <a:schemeClr val="accent1"/>
        </a:solidFill>
        <a:ln w="12700" cap="flat" cmpd="sng" algn="ctr">
          <a:solidFill>
            <a:schemeClr val="accent1">
              <a:shade val="50000"/>
            </a:schemeClr>
          </a:solidFill>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Taxes</a:t>
          </a:r>
          <a:endParaRPr lang="en-US" sz="2000" kern="1200" dirty="0"/>
        </a:p>
      </dsp:txBody>
      <dsp:txXfrm>
        <a:off x="4198835" y="1908677"/>
        <a:ext cx="1288045" cy="1288045"/>
      </dsp:txXfrm>
    </dsp:sp>
    <dsp:sp modelId="{17059062-DEEC-4BBB-A6BA-F05382C5B115}">
      <dsp:nvSpPr>
        <dsp:cNvPr id="0" name=""/>
        <dsp:cNvSpPr/>
      </dsp:nvSpPr>
      <dsp:spPr>
        <a:xfrm>
          <a:off x="5613433" y="2100726"/>
          <a:ext cx="903946" cy="903946"/>
        </a:xfrm>
        <a:prstGeom prst="mathEqual">
          <a:avLst/>
        </a:prstGeom>
        <a:solidFill>
          <a:schemeClr val="accent6"/>
        </a:solidFill>
        <a:ln w="12700" cap="flat" cmpd="sng" algn="ctr">
          <a:solidFill>
            <a:schemeClr val="accent6">
              <a:shade val="50000"/>
            </a:schemeClr>
          </a:solidFill>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5733251" y="2286939"/>
        <a:ext cx="664310" cy="531520"/>
      </dsp:txXfrm>
    </dsp:sp>
    <dsp:sp modelId="{CABD1E0B-4114-46B7-98CC-EEF70464E1BC}">
      <dsp:nvSpPr>
        <dsp:cNvPr id="0" name=""/>
        <dsp:cNvSpPr/>
      </dsp:nvSpPr>
      <dsp:spPr>
        <a:xfrm>
          <a:off x="6643932" y="1609790"/>
          <a:ext cx="1885819" cy="1885819"/>
        </a:xfrm>
        <a:prstGeom prst="ellipse">
          <a:avLst/>
        </a:prstGeom>
        <a:solidFill>
          <a:schemeClr val="accent6"/>
        </a:solidFill>
        <a:ln w="12700" cap="flat" cmpd="sng" algn="ctr">
          <a:solidFill>
            <a:schemeClr val="accent6">
              <a:shade val="50000"/>
            </a:schemeClr>
          </a:solidFill>
          <a:miter lim="800000"/>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After-tax nominal return</a:t>
          </a:r>
          <a:endParaRPr lang="en-US" sz="2000" kern="1200" dirty="0"/>
        </a:p>
      </dsp:txBody>
      <dsp:txXfrm>
        <a:off x="6920104" y="1885962"/>
        <a:ext cx="1333475" cy="1333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79ADD-A009-43A6-87C3-C67323FCF8F8}">
      <dsp:nvSpPr>
        <dsp:cNvPr id="0" name=""/>
        <dsp:cNvSpPr/>
      </dsp:nvSpPr>
      <dsp:spPr>
        <a:xfrm>
          <a:off x="2514603" y="126988"/>
          <a:ext cx="3134183" cy="1567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Mean-variance analysis</a:t>
          </a:r>
          <a:endParaRPr lang="en-US" sz="2400" kern="1200" dirty="0"/>
        </a:p>
      </dsp:txBody>
      <dsp:txXfrm>
        <a:off x="2560502" y="172887"/>
        <a:ext cx="3042385" cy="1475293"/>
      </dsp:txXfrm>
    </dsp:sp>
    <dsp:sp modelId="{6A38EF04-409D-4797-94B9-7B7B06BD1784}">
      <dsp:nvSpPr>
        <dsp:cNvPr id="0" name=""/>
        <dsp:cNvSpPr/>
      </dsp:nvSpPr>
      <dsp:spPr>
        <a:xfrm rot="3421006">
          <a:off x="4628889" y="2131959"/>
          <a:ext cx="882558" cy="603330"/>
        </a:xfrm>
        <a:prstGeom prst="leftArrow">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809888" y="2252625"/>
        <a:ext cx="520560" cy="361998"/>
      </dsp:txXfrm>
    </dsp:sp>
    <dsp:sp modelId="{1054AB58-F915-438A-92AC-82E6B9AA4798}">
      <dsp:nvSpPr>
        <dsp:cNvPr id="0" name=""/>
        <dsp:cNvSpPr/>
      </dsp:nvSpPr>
      <dsp:spPr>
        <a:xfrm>
          <a:off x="4491549" y="3173169"/>
          <a:ext cx="3134183" cy="1567091"/>
        </a:xfrm>
        <a:prstGeom prst="roundRect">
          <a:avLst>
            <a:gd name="adj" fmla="val 10000"/>
          </a:avLst>
        </a:prstGeom>
        <a:solidFill>
          <a:schemeClr val="accent1"/>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Markets are informationally and operationally efficient</a:t>
          </a:r>
          <a:endParaRPr lang="en-US" sz="2400" kern="1200" dirty="0"/>
        </a:p>
      </dsp:txBody>
      <dsp:txXfrm>
        <a:off x="4537448" y="3219068"/>
        <a:ext cx="3042385" cy="1475293"/>
      </dsp:txXfrm>
    </dsp:sp>
    <dsp:sp modelId="{611E3158-36D4-4172-81BC-5C121D427573}">
      <dsp:nvSpPr>
        <dsp:cNvPr id="0" name=""/>
        <dsp:cNvSpPr/>
      </dsp:nvSpPr>
      <dsp:spPr>
        <a:xfrm rot="10800000">
          <a:off x="3813400" y="3750674"/>
          <a:ext cx="602798" cy="412082"/>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rot="10800000">
        <a:off x="3937025" y="3833090"/>
        <a:ext cx="355548" cy="247250"/>
      </dsp:txXfrm>
    </dsp:sp>
    <dsp:sp modelId="{3F97B432-1F8A-42B0-96BE-D59DFE949455}">
      <dsp:nvSpPr>
        <dsp:cNvPr id="0" name=""/>
        <dsp:cNvSpPr/>
      </dsp:nvSpPr>
      <dsp:spPr>
        <a:xfrm>
          <a:off x="603866" y="3173169"/>
          <a:ext cx="3134183" cy="1567091"/>
        </a:xfrm>
        <a:prstGeom prst="roundRect">
          <a:avLst>
            <a:gd name="adj" fmla="val 10000"/>
          </a:avLst>
        </a:prstGeom>
        <a:solidFill>
          <a:schemeClr val="accent2">
            <a:hueOff val="1991252"/>
            <a:satOff val="-47442"/>
            <a:lumOff val="1353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Returns are normally distributed</a:t>
          </a:r>
          <a:endParaRPr lang="en-US" sz="2400" kern="1200" dirty="0"/>
        </a:p>
      </dsp:txBody>
      <dsp:txXfrm>
        <a:off x="649765" y="3219068"/>
        <a:ext cx="3042385" cy="1475293"/>
      </dsp:txXfrm>
    </dsp:sp>
    <dsp:sp modelId="{FE3FC23D-85DA-417F-B6AB-4B6A7656FAC8}">
      <dsp:nvSpPr>
        <dsp:cNvPr id="0" name=""/>
        <dsp:cNvSpPr/>
      </dsp:nvSpPr>
      <dsp:spPr>
        <a:xfrm rot="18125895">
          <a:off x="2685047" y="2131959"/>
          <a:ext cx="882558" cy="603330"/>
        </a:xfrm>
        <a:prstGeom prst="rightArrow">
          <a:avLst/>
        </a:prstGeom>
        <a:solidFill>
          <a:schemeClr val="accent2">
            <a:hueOff val="1991252"/>
            <a:satOff val="-47442"/>
            <a:lumOff val="1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866046" y="2252625"/>
        <a:ext cx="520560" cy="361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07F45-716A-4E28-A4F8-96D63971DBBD}">
      <dsp:nvSpPr>
        <dsp:cNvPr id="0" name=""/>
        <dsp:cNvSpPr/>
      </dsp:nvSpPr>
      <dsp:spPr>
        <a:xfrm rot="10800000">
          <a:off x="4526" y="0"/>
          <a:ext cx="2715768" cy="2182368"/>
        </a:xfrm>
        <a:prstGeom prst="upArrow">
          <a:avLst/>
        </a:prstGeom>
        <a:solidFill>
          <a:schemeClr val="accent1"/>
        </a:solidFill>
        <a:ln w="12700" cap="flat" cmpd="sng" algn="ctr">
          <a:solidFill>
            <a:schemeClr val="accent1">
              <a:shade val="50000"/>
            </a:schemeClr>
          </a:solidFill>
          <a:miter lim="800000"/>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sp>
    <dsp:sp modelId="{46706914-BC73-465A-8283-CEF8C042A7AF}">
      <dsp:nvSpPr>
        <dsp:cNvPr id="0" name=""/>
        <dsp:cNvSpPr/>
      </dsp:nvSpPr>
      <dsp:spPr>
        <a:xfrm>
          <a:off x="2801767" y="0"/>
          <a:ext cx="4608576" cy="218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sz="4400" kern="1200" dirty="0" smtClean="0">
              <a:solidFill>
                <a:schemeClr val="tx1"/>
              </a:solidFill>
            </a:rPr>
            <a:t>Correlation between assets in the portfolio</a:t>
          </a:r>
          <a:endParaRPr lang="en-US" sz="4400" kern="1200" dirty="0">
            <a:solidFill>
              <a:schemeClr val="tx1"/>
            </a:solidFill>
          </a:endParaRPr>
        </a:p>
      </dsp:txBody>
      <dsp:txXfrm>
        <a:off x="2801767" y="0"/>
        <a:ext cx="4608576" cy="2182368"/>
      </dsp:txXfrm>
    </dsp:sp>
    <dsp:sp modelId="{6A2519C8-8D73-4728-BF9B-79A19EDD4E24}">
      <dsp:nvSpPr>
        <dsp:cNvPr id="0" name=""/>
        <dsp:cNvSpPr/>
      </dsp:nvSpPr>
      <dsp:spPr>
        <a:xfrm>
          <a:off x="819256" y="2364232"/>
          <a:ext cx="2715768" cy="2182368"/>
        </a:xfrm>
        <a:prstGeom prst="downArrow">
          <a:avLst/>
        </a:prstGeom>
        <a:solidFill>
          <a:schemeClr val="accent3"/>
        </a:solidFill>
        <a:ln w="12700" cap="flat" cmpd="sng" algn="ctr">
          <a:solidFill>
            <a:schemeClr val="accent3">
              <a:shade val="50000"/>
            </a:schemeClr>
          </a:solidFill>
          <a:miter lim="800000"/>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sp>
    <dsp:sp modelId="{8964A548-2B51-476E-8A88-CF13B6EF283E}">
      <dsp:nvSpPr>
        <dsp:cNvPr id="0" name=""/>
        <dsp:cNvSpPr/>
      </dsp:nvSpPr>
      <dsp:spPr>
        <a:xfrm>
          <a:off x="3616497" y="2364232"/>
          <a:ext cx="4608576" cy="218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sz="4400" kern="1200" dirty="0" smtClean="0">
              <a:solidFill>
                <a:schemeClr val="tx1"/>
              </a:solidFill>
            </a:rPr>
            <a:t>Portfolio risk</a:t>
          </a:r>
          <a:endParaRPr lang="en-US" sz="4400" kern="1200" dirty="0">
            <a:solidFill>
              <a:schemeClr val="tx1"/>
            </a:solidFill>
          </a:endParaRPr>
        </a:p>
      </dsp:txBody>
      <dsp:txXfrm>
        <a:off x="3616497" y="2364232"/>
        <a:ext cx="4608576" cy="2182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220DB-0B59-44D7-9D00-FD72E4DA0766}">
      <dsp:nvSpPr>
        <dsp:cNvPr id="0" name=""/>
        <dsp:cNvSpPr/>
      </dsp:nvSpPr>
      <dsp:spPr>
        <a:xfrm>
          <a:off x="3183721" y="-71746"/>
          <a:ext cx="1938357" cy="125993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Diversify with asset classes</a:t>
          </a:r>
          <a:endParaRPr lang="en-US" sz="2400" kern="1200" dirty="0"/>
        </a:p>
      </dsp:txBody>
      <dsp:txXfrm>
        <a:off x="3245226" y="-10241"/>
        <a:ext cx="1815347" cy="1136922"/>
      </dsp:txXfrm>
    </dsp:sp>
    <dsp:sp modelId="{F0F30678-173B-4ED3-A4B6-6BD639564BCE}">
      <dsp:nvSpPr>
        <dsp:cNvPr id="0" name=""/>
        <dsp:cNvSpPr/>
      </dsp:nvSpPr>
      <dsp:spPr>
        <a:xfrm>
          <a:off x="2074223" y="558219"/>
          <a:ext cx="4157352" cy="4157352"/>
        </a:xfrm>
        <a:custGeom>
          <a:avLst/>
          <a:gdLst/>
          <a:ahLst/>
          <a:cxnLst/>
          <a:rect l="0" t="0" r="0" b="0"/>
          <a:pathLst>
            <a:path>
              <a:moveTo>
                <a:pt x="3055640" y="243891"/>
              </a:moveTo>
              <a:arcTo wR="2078676" hR="2078676" stAng="17882032" swAng="1439002"/>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7746A2DE-2148-4271-88F0-42B094A7954D}">
      <dsp:nvSpPr>
        <dsp:cNvPr id="0" name=""/>
        <dsp:cNvSpPr/>
      </dsp:nvSpPr>
      <dsp:spPr>
        <a:xfrm>
          <a:off x="5160659" y="1364583"/>
          <a:ext cx="1938357" cy="125993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Diversify with index funds</a:t>
          </a:r>
          <a:endParaRPr lang="en-US" sz="2400" kern="1200" dirty="0"/>
        </a:p>
      </dsp:txBody>
      <dsp:txXfrm>
        <a:off x="5222164" y="1426088"/>
        <a:ext cx="1815347" cy="1136922"/>
      </dsp:txXfrm>
    </dsp:sp>
    <dsp:sp modelId="{6649E235-7978-4ADB-A979-54B40FFE59F8}">
      <dsp:nvSpPr>
        <dsp:cNvPr id="0" name=""/>
        <dsp:cNvSpPr/>
      </dsp:nvSpPr>
      <dsp:spPr>
        <a:xfrm>
          <a:off x="2074223" y="558219"/>
          <a:ext cx="4157352" cy="4157352"/>
        </a:xfrm>
        <a:custGeom>
          <a:avLst/>
          <a:gdLst/>
          <a:ahLst/>
          <a:cxnLst/>
          <a:rect l="0" t="0" r="0" b="0"/>
          <a:pathLst>
            <a:path>
              <a:moveTo>
                <a:pt x="4157351" y="2077313"/>
              </a:moveTo>
              <a:arcTo wR="2078676" hR="2078676" stAng="21597747" swAng="1807720"/>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5A40CF0F-98E3-444A-BEC1-41C3A4C3D193}">
      <dsp:nvSpPr>
        <dsp:cNvPr id="0" name=""/>
        <dsp:cNvSpPr/>
      </dsp:nvSpPr>
      <dsp:spPr>
        <a:xfrm>
          <a:off x="4405536" y="3688613"/>
          <a:ext cx="1938357" cy="125993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Diversify among countries</a:t>
          </a:r>
          <a:endParaRPr lang="en-US" sz="2400" kern="1200" dirty="0"/>
        </a:p>
      </dsp:txBody>
      <dsp:txXfrm>
        <a:off x="4467041" y="3750118"/>
        <a:ext cx="1815347" cy="1136922"/>
      </dsp:txXfrm>
    </dsp:sp>
    <dsp:sp modelId="{4397915B-869D-4BC3-9E59-5F452EBCE814}">
      <dsp:nvSpPr>
        <dsp:cNvPr id="0" name=""/>
        <dsp:cNvSpPr/>
      </dsp:nvSpPr>
      <dsp:spPr>
        <a:xfrm>
          <a:off x="2074223" y="558219"/>
          <a:ext cx="4157352" cy="4157352"/>
        </a:xfrm>
        <a:custGeom>
          <a:avLst/>
          <a:gdLst/>
          <a:ahLst/>
          <a:cxnLst/>
          <a:rect l="0" t="0" r="0" b="0"/>
          <a:pathLst>
            <a:path>
              <a:moveTo>
                <a:pt x="2326296" y="4142550"/>
              </a:moveTo>
              <a:arcTo wR="2078676" hR="2078676" stAng="4989507" swAng="820986"/>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39F8053E-940B-44D3-B436-A78A6805E838}">
      <dsp:nvSpPr>
        <dsp:cNvPr id="0" name=""/>
        <dsp:cNvSpPr/>
      </dsp:nvSpPr>
      <dsp:spPr>
        <a:xfrm>
          <a:off x="1961905" y="3688613"/>
          <a:ext cx="1938357" cy="125993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Evaluate assets</a:t>
          </a:r>
          <a:endParaRPr lang="en-US" sz="2400" kern="1200" dirty="0"/>
        </a:p>
      </dsp:txBody>
      <dsp:txXfrm>
        <a:off x="2023410" y="3750118"/>
        <a:ext cx="1815347" cy="1136922"/>
      </dsp:txXfrm>
    </dsp:sp>
    <dsp:sp modelId="{C96F73F6-5402-4983-A3B9-40701A3842A6}">
      <dsp:nvSpPr>
        <dsp:cNvPr id="0" name=""/>
        <dsp:cNvSpPr/>
      </dsp:nvSpPr>
      <dsp:spPr>
        <a:xfrm>
          <a:off x="2074223" y="558219"/>
          <a:ext cx="4157352" cy="4157352"/>
        </a:xfrm>
        <a:custGeom>
          <a:avLst/>
          <a:gdLst/>
          <a:ahLst/>
          <a:cxnLst/>
          <a:rect l="0" t="0" r="0" b="0"/>
          <a:pathLst>
            <a:path>
              <a:moveTo>
                <a:pt x="280145" y="3120875"/>
              </a:moveTo>
              <a:arcTo wR="2078676" hR="2078676" stAng="8994533" swAng="1807720"/>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3D6B0BA4-8C86-4453-BED6-891B1CA64906}">
      <dsp:nvSpPr>
        <dsp:cNvPr id="0" name=""/>
        <dsp:cNvSpPr/>
      </dsp:nvSpPr>
      <dsp:spPr>
        <a:xfrm>
          <a:off x="1206782" y="1364583"/>
          <a:ext cx="1938357" cy="125993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Buy insurance</a:t>
          </a:r>
          <a:endParaRPr lang="en-US" sz="2400" kern="1200" dirty="0"/>
        </a:p>
      </dsp:txBody>
      <dsp:txXfrm>
        <a:off x="1268287" y="1426088"/>
        <a:ext cx="1815347" cy="1136922"/>
      </dsp:txXfrm>
    </dsp:sp>
    <dsp:sp modelId="{13F1A8CD-EC96-4506-A8BD-DFE9D7985233}">
      <dsp:nvSpPr>
        <dsp:cNvPr id="0" name=""/>
        <dsp:cNvSpPr/>
      </dsp:nvSpPr>
      <dsp:spPr>
        <a:xfrm>
          <a:off x="2074223" y="558219"/>
          <a:ext cx="4157352" cy="4157352"/>
        </a:xfrm>
        <a:custGeom>
          <a:avLst/>
          <a:gdLst/>
          <a:ahLst/>
          <a:cxnLst/>
          <a:rect l="0" t="0" r="0" b="0"/>
          <a:pathLst>
            <a:path>
              <a:moveTo>
                <a:pt x="440272" y="799408"/>
              </a:moveTo>
              <a:arcTo wR="2078676" hR="2078676" stAng="13078966" swAng="1439002"/>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03BC-7CD9-48F7-9F01-307A01043E87}">
      <dsp:nvSpPr>
        <dsp:cNvPr id="0" name=""/>
        <dsp:cNvSpPr/>
      </dsp:nvSpPr>
      <dsp:spPr>
        <a:xfrm>
          <a:off x="993725" y="2787"/>
          <a:ext cx="1776263" cy="1776263"/>
        </a:xfrm>
        <a:prstGeom prst="ellipse">
          <a:avLst/>
        </a:prstGeom>
        <a:solidFill>
          <a:schemeClr val="accent1"/>
        </a:solidFill>
        <a:ln w="12700" cap="flat" cmpd="sng" algn="ctr">
          <a:solidFill>
            <a:schemeClr val="accent1"/>
          </a:solidFill>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Investment Decision</a:t>
          </a:r>
          <a:endParaRPr lang="en-US" sz="1900" kern="1200" dirty="0"/>
        </a:p>
      </dsp:txBody>
      <dsp:txXfrm>
        <a:off x="1253853" y="262915"/>
        <a:ext cx="1256007" cy="1256007"/>
      </dsp:txXfrm>
    </dsp:sp>
    <dsp:sp modelId="{0353EE4C-2BF1-455E-B823-8607CBD22117}">
      <dsp:nvSpPr>
        <dsp:cNvPr id="0" name=""/>
        <dsp:cNvSpPr/>
      </dsp:nvSpPr>
      <dsp:spPr>
        <a:xfrm>
          <a:off x="1366740" y="1923283"/>
          <a:ext cx="1030232" cy="1030232"/>
        </a:xfrm>
        <a:prstGeom prst="mathPlus">
          <a:avLst/>
        </a:prstGeom>
        <a:solidFill>
          <a:schemeClr val="accent1">
            <a:shade val="9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03297" y="2317244"/>
        <a:ext cx="757118" cy="242310"/>
      </dsp:txXfrm>
    </dsp:sp>
    <dsp:sp modelId="{3FFD1EFB-82DB-4018-88DC-0720A57BD830}">
      <dsp:nvSpPr>
        <dsp:cNvPr id="0" name=""/>
        <dsp:cNvSpPr/>
      </dsp:nvSpPr>
      <dsp:spPr>
        <a:xfrm>
          <a:off x="993725" y="3097749"/>
          <a:ext cx="1776263" cy="1776263"/>
        </a:xfrm>
        <a:prstGeom prst="ellipse">
          <a:avLst/>
        </a:prstGeom>
        <a:solidFill>
          <a:schemeClr val="accent1"/>
        </a:solidFill>
        <a:ln w="12700" cap="flat" cmpd="sng" algn="ctr">
          <a:solidFill>
            <a:schemeClr val="accent1"/>
          </a:solidFill>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Financing Decision</a:t>
          </a:r>
          <a:endParaRPr lang="en-US" sz="1900" kern="1200" dirty="0"/>
        </a:p>
      </dsp:txBody>
      <dsp:txXfrm>
        <a:off x="1253853" y="3357877"/>
        <a:ext cx="1256007" cy="1256007"/>
      </dsp:txXfrm>
    </dsp:sp>
    <dsp:sp modelId="{3E515D08-E8E0-4F32-B2BE-4C1B4104934C}">
      <dsp:nvSpPr>
        <dsp:cNvPr id="0" name=""/>
        <dsp:cNvSpPr/>
      </dsp:nvSpPr>
      <dsp:spPr>
        <a:xfrm>
          <a:off x="3036428" y="2108014"/>
          <a:ext cx="564851" cy="660770"/>
        </a:xfrm>
        <a:prstGeom prst="rightArrow">
          <a:avLst>
            <a:gd name="adj1" fmla="val 60000"/>
            <a:gd name="adj2" fmla="val 50000"/>
          </a:avLst>
        </a:prstGeom>
        <a:solidFill>
          <a:schemeClr val="accent1"/>
        </a:solidFill>
        <a:ln w="12700" cap="flat" cmpd="sng" algn="ctr">
          <a:solidFill>
            <a:schemeClr val="accent1">
              <a:shade val="50000"/>
            </a:schemeClr>
          </a:solidFill>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036428" y="2240168"/>
        <a:ext cx="395396" cy="396462"/>
      </dsp:txXfrm>
    </dsp:sp>
    <dsp:sp modelId="{D7630B18-D7FC-4610-BAFA-7F7179E0CEBD}">
      <dsp:nvSpPr>
        <dsp:cNvPr id="0" name=""/>
        <dsp:cNvSpPr/>
      </dsp:nvSpPr>
      <dsp:spPr>
        <a:xfrm>
          <a:off x="3835747" y="662136"/>
          <a:ext cx="3552527" cy="3552527"/>
        </a:xfrm>
        <a:prstGeom prst="ellipse">
          <a:avLst/>
        </a:prstGeom>
        <a:solidFill>
          <a:schemeClr val="accent1">
            <a:shade val="80000"/>
            <a:hueOff val="-743831"/>
            <a:satOff val="-75001"/>
            <a:lumOff val="3961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solidFill>
                <a:schemeClr val="tx1"/>
              </a:solidFill>
            </a:rPr>
            <a:t>Optimal Investor Portfolio</a:t>
          </a:r>
          <a:endParaRPr lang="en-US" sz="5100" kern="1200" dirty="0">
            <a:solidFill>
              <a:schemeClr val="tx1"/>
            </a:solidFill>
          </a:endParaRPr>
        </a:p>
      </dsp:txBody>
      <dsp:txXfrm>
        <a:off x="4356003" y="1182392"/>
        <a:ext cx="2512015" cy="25120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6C9A3EA8-6AB2-4B2C-97D6-2465BA96004D}" type="datetimeFigureOut">
              <a:rPr lang="en-US" smtClean="0"/>
              <a:pPr/>
              <a:t>3/13/2017</a:t>
            </a:fld>
            <a:endParaRPr lang="en-US" dirty="0"/>
          </a:p>
        </p:txBody>
      </p:sp>
      <p:sp>
        <p:nvSpPr>
          <p:cNvPr id="4" name="Footer Placeholder 3"/>
          <p:cNvSpPr>
            <a:spLocks noGrp="1"/>
          </p:cNvSpPr>
          <p:nvPr>
            <p:ph type="ftr" sz="quarter" idx="2"/>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8913813"/>
            <a:ext cx="3076575" cy="469900"/>
          </a:xfrm>
          <a:prstGeom prst="rect">
            <a:avLst/>
          </a:prstGeom>
        </p:spPr>
        <p:txBody>
          <a:bodyPr vert="horz" lIns="91440" tIns="45720" rIns="91440" bIns="45720" rtlCol="0" anchor="b"/>
          <a:lstStyle>
            <a:lvl1pPr algn="r">
              <a:defRPr sz="1200"/>
            </a:lvl1pPr>
          </a:lstStyle>
          <a:p>
            <a:fld id="{DCB013BD-C4C6-401F-BDE7-A5F17F92AC27}" type="slidenum">
              <a:rPr lang="en-US" smtClean="0"/>
              <a:pPr/>
              <a:t>‹#›</a:t>
            </a:fld>
            <a:endParaRPr lang="en-US" dirty="0"/>
          </a:p>
        </p:txBody>
      </p:sp>
    </p:spTree>
    <p:extLst>
      <p:ext uri="{BB962C8B-B14F-4D97-AF65-F5344CB8AC3E}">
        <p14:creationId xmlns:p14="http://schemas.microsoft.com/office/powerpoint/2010/main" val="160482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bodyPr>
          <a:lstStyle>
            <a:lvl1pPr>
              <a:defRPr sz="1200"/>
            </a:lvl1pPr>
          </a:lstStyle>
          <a:p>
            <a:pPr>
              <a:defRPr/>
            </a:pPr>
            <a:endParaRPr lang="en-US" dirty="0"/>
          </a:p>
        </p:txBody>
      </p:sp>
      <p:sp>
        <p:nvSpPr>
          <p:cNvPr id="19459" name="Rectangle 3"/>
          <p:cNvSpPr>
            <a:spLocks noGrp="1" noChangeArrowheads="1"/>
          </p:cNvSpPr>
          <p:nvPr>
            <p:ph type="dt" idx="1"/>
          </p:nvPr>
        </p:nvSpPr>
        <p:spPr bwMode="auto">
          <a:xfrm>
            <a:off x="4021294" y="0"/>
            <a:ext cx="3076363" cy="469265"/>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577850" y="4458019"/>
            <a:ext cx="5943600" cy="4578031"/>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noProof="0" dirty="0" smtClean="0"/>
          </a:p>
        </p:txBody>
      </p:sp>
      <p:sp>
        <p:nvSpPr>
          <p:cNvPr id="19462" name="Rectangle 6"/>
          <p:cNvSpPr>
            <a:spLocks noGrp="1" noChangeArrowheads="1"/>
          </p:cNvSpPr>
          <p:nvPr>
            <p:ph type="ftr" sz="quarter" idx="4"/>
          </p:nvPr>
        </p:nvSpPr>
        <p:spPr bwMode="auto">
          <a:xfrm>
            <a:off x="0" y="8914406"/>
            <a:ext cx="3076363" cy="469265"/>
          </a:xfrm>
          <a:prstGeom prst="rect">
            <a:avLst/>
          </a:prstGeom>
          <a:noFill/>
          <a:ln w="9525">
            <a:noFill/>
            <a:miter lim="800000"/>
            <a:headEnd/>
            <a:tailEnd/>
          </a:ln>
          <a:effectLst/>
        </p:spPr>
        <p:txBody>
          <a:bodyPr vert="horz" wrap="square" lIns="94184" tIns="47092" rIns="94184" bIns="47092" numCol="1" anchor="b" anchorCtr="0" compatLnSpc="1">
            <a:prstTxWarp prst="textNoShape">
              <a:avLst/>
            </a:prstTxWarp>
          </a:bodyPr>
          <a:lstStyle>
            <a:lvl1pPr>
              <a:defRPr sz="1200"/>
            </a:lvl1pPr>
          </a:lstStyle>
          <a:p>
            <a:pPr>
              <a:defRPr/>
            </a:pPr>
            <a:endParaRPr lang="en-US" dirty="0"/>
          </a:p>
        </p:txBody>
      </p:sp>
      <p:sp>
        <p:nvSpPr>
          <p:cNvPr id="19463" name="Rectangle 7"/>
          <p:cNvSpPr>
            <a:spLocks noGrp="1" noChangeArrowheads="1"/>
          </p:cNvSpPr>
          <p:nvPr>
            <p:ph type="sldNum" sz="quarter" idx="5"/>
          </p:nvPr>
        </p:nvSpPr>
        <p:spPr bwMode="auto">
          <a:xfrm>
            <a:off x="4021294" y="8914406"/>
            <a:ext cx="3076363" cy="469265"/>
          </a:xfrm>
          <a:prstGeom prst="rect">
            <a:avLst/>
          </a:prstGeom>
          <a:noFill/>
          <a:ln w="9525">
            <a:noFill/>
            <a:miter lim="800000"/>
            <a:headEnd/>
            <a:tailEnd/>
          </a:ln>
          <a:effectLst/>
        </p:spPr>
        <p:txBody>
          <a:bodyPr vert="horz" wrap="square" lIns="94184" tIns="47092" rIns="94184" bIns="47092" numCol="1" anchor="b" anchorCtr="0" compatLnSpc="1">
            <a:prstTxWarp prst="textNoShape">
              <a:avLst/>
            </a:prstTxWarp>
          </a:bodyPr>
          <a:lstStyle>
            <a:lvl1pPr algn="ctr">
              <a:defRPr sz="1200"/>
            </a:lvl1pPr>
          </a:lstStyle>
          <a:p>
            <a:pPr>
              <a:defRPr/>
            </a:pPr>
            <a:fld id="{982A0293-C4CA-40C2-95A1-ADB10F245B2E}" type="slidenum">
              <a:rPr lang="en-US" smtClean="0"/>
              <a:pPr>
                <a:defRPr/>
              </a:pPr>
              <a:t>‹#›</a:t>
            </a:fld>
            <a:endParaRPr lang="en-US" dirty="0"/>
          </a:p>
        </p:txBody>
      </p:sp>
    </p:spTree>
    <p:extLst>
      <p:ext uri="{BB962C8B-B14F-4D97-AF65-F5344CB8AC3E}">
        <p14:creationId xmlns:p14="http://schemas.microsoft.com/office/powerpoint/2010/main" val="1709734912"/>
      </p:ext>
    </p:extLst>
  </p:cSld>
  <p:clrMap bg1="lt1" tx1="dk1" bg2="lt2" tx2="dk2" accent1="accent1" accent2="accent2" accent3="accent3" accent4="accent4" accent5="accent5" accent6="accent6" hlink="hlink" folHlink="folHlink"/>
  <p:notesStyle>
    <a:lvl1pPr indent="-182880"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In this chapter, we will explore the process of examining the risk and return characteristics of individual assets, creating all possible portfolios, selecting the most efficient portfolios, and ultimately choosing the optimal portfolio tailored to the individual in question.</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The chapter is organized as follows: Section 2 discusses the investment characteristics of assets. In particular, we show the various types of returns and risks, their computation and their applicability to the selection of appropriate assets for inclusion in a portfolio. Section 3 discusses risk aversion and how indifference curves, which incorporate individual preferences, can be constructed. The indifference curves are then applied to the selection of an optimal portfolio using two risky assets. Section 4 provides an understanding and computation of portfolio risk. The role of correlation and diversification of portfolio risk are examined in detail. Section 5 begins with the risky assets available to investors and constructs a large number of risky portfolios. It illustrates the process of narrowing the choices to an efficient set of risky portfolios before identifying the optimal risky portfolio. The risky portfolio is combined with investor risk preferences to generate the optimal risky portfolio. Section 6 summarizes the concepts discussed in this reading.</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DISCLAIMER: Candidates</a:t>
            </a:r>
            <a:r>
              <a:rPr lang="en-US" baseline="0" dirty="0" smtClean="0"/>
              <a:t> should understand t</a:t>
            </a:r>
            <a:r>
              <a:rPr lang="en-US" dirty="0" smtClean="0"/>
              <a:t>his presentation</a:t>
            </a:r>
            <a:r>
              <a:rPr lang="en-US" baseline="0" dirty="0" smtClean="0"/>
              <a:t> is NOT a substitute for a thorough understanding of the CFA Program curriculum. This presentation is NOT necessarily a reflection of all of the knowledge and skills needed for candidates to successfully complete questions regarding this topic area on the CFA exam.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a:t>
            </a:fld>
            <a:endParaRPr lang="en-US" dirty="0"/>
          </a:p>
        </p:txBody>
      </p:sp>
    </p:spTree>
    <p:extLst>
      <p:ext uri="{BB962C8B-B14F-4D97-AF65-F5344CB8AC3E}">
        <p14:creationId xmlns:p14="http://schemas.microsoft.com/office/powerpoint/2010/main" val="178027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186</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222250" indent="-222250">
              <a:buFont typeface="Arial" pitchFamily="34" charset="0"/>
              <a:buChar char="•"/>
            </a:pPr>
            <a:r>
              <a:rPr lang="en-US" sz="1200" dirty="0" smtClean="0"/>
              <a:t>Gross return</a:t>
            </a:r>
            <a:r>
              <a:rPr lang="en-US" sz="1200" b="0" dirty="0" smtClean="0"/>
              <a:t>-return earned by an asset manager prior to deductions for management expenses, custodial fees, taxes, or any other expenses that are not directly related to the generation of returns.</a:t>
            </a:r>
          </a:p>
          <a:p>
            <a:pPr marL="222250" indent="-222250">
              <a:buFont typeface="Arial" pitchFamily="34" charset="0"/>
              <a:buChar char="•"/>
            </a:pPr>
            <a:r>
              <a:rPr lang="en-US" sz="1200" dirty="0" smtClean="0"/>
              <a:t>Net return</a:t>
            </a:r>
            <a:r>
              <a:rPr lang="en-US" sz="1200" b="0" dirty="0" smtClean="0"/>
              <a:t>-a return that accounts for (i.e., deducts) all managerial and administrative expenses that reduce an investor’s return. </a:t>
            </a:r>
            <a:endParaRPr lang="en-US" sz="1200" dirty="0" smtClean="0"/>
          </a:p>
          <a:p>
            <a:endParaRPr lang="en-US" dirty="0" smtClean="0"/>
          </a:p>
          <a:p>
            <a:r>
              <a:rPr lang="en-US" dirty="0" smtClean="0"/>
              <a:t>Because individual investors are most concerned about the net return (i.e., what they actually receive), small mutual funds with a limited amount of assets under management are at a disadvantage compared with the larger funds that can spread their largely fixed administrative expenses over a larger asset base. As a result, many small-sized mutual funds waive part of the expenses to keep the funds competitive.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10</a:t>
            </a:fld>
            <a:endParaRPr lang="en-US" dirty="0"/>
          </a:p>
        </p:txBody>
      </p:sp>
    </p:spTree>
    <p:extLst>
      <p:ext uri="{BB962C8B-B14F-4D97-AF65-F5344CB8AC3E}">
        <p14:creationId xmlns:p14="http://schemas.microsoft.com/office/powerpoint/2010/main" val="260970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Calculate and interpret major return measures and describe their applicability.</a:t>
            </a:r>
          </a:p>
          <a:p>
            <a:r>
              <a:rPr lang="en-US" dirty="0" smtClean="0"/>
              <a:t>Page 186</a:t>
            </a:r>
          </a:p>
          <a:p>
            <a:endParaRPr lang="en-US" dirty="0" smtClean="0"/>
          </a:p>
          <a:p>
            <a:r>
              <a:rPr lang="en-US" dirty="0" smtClean="0"/>
              <a:t>Because taxes are paid on realized capital gains and income, the investment manager can minimize the tax liability by selecting appropriate securities (e.g., those subject to more favorable taxation, all other investment considerations equal) and reducing trading turnover. Therefore, many investors evaluate investment managers based on the after-tax nominal return.</a:t>
            </a:r>
          </a:p>
          <a:p>
            <a:endParaRPr lang="en-US" dirty="0" smtClean="0"/>
          </a:p>
          <a:p>
            <a:pPr marL="222250" indent="-222250">
              <a:buFont typeface="Arial" pitchFamily="34" charset="0"/>
              <a:buChar char="•"/>
            </a:pPr>
            <a:r>
              <a:rPr lang="en-US" sz="1200" b="0" dirty="0" smtClean="0"/>
              <a:t>In general, all returns are pre-tax nominal returns unless they are otherwise designated.  The after-tax nominal return is computed as the total return minus any allowance for taxes on realized gains.</a:t>
            </a:r>
          </a:p>
          <a:p>
            <a:pPr marL="222250" indent="-222250">
              <a:buFont typeface="Arial" pitchFamily="34" charset="0"/>
              <a:buChar char="•"/>
            </a:pPr>
            <a:r>
              <a:rPr lang="en-US" sz="1200" b="0" dirty="0" smtClean="0"/>
              <a:t>Capital gains come in two forms, short-term capital gains and long-term capital gains. Long-term capital gains typically receive preferential tax treatment in a number of countries. </a:t>
            </a:r>
          </a:p>
          <a:p>
            <a:pPr marL="222250" indent="-222250">
              <a:buFont typeface="Arial" pitchFamily="34" charset="0"/>
              <a:buChar char="•"/>
            </a:pPr>
            <a:r>
              <a:rPr lang="en-US" sz="1200" b="0" dirty="0" smtClean="0"/>
              <a:t>Interest income is taxed as ordinary income in most countries. Dividend income may be taxed as ordinary income, may have a lower tax rate, or may be exempt from taxes depending on the country and the type of investor. </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11</a:t>
            </a:fld>
            <a:endParaRPr lang="en-US" dirty="0"/>
          </a:p>
        </p:txBody>
      </p:sp>
    </p:spTree>
    <p:extLst>
      <p:ext uri="{BB962C8B-B14F-4D97-AF65-F5344CB8AC3E}">
        <p14:creationId xmlns:p14="http://schemas.microsoft.com/office/powerpoint/2010/main" val="16531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Calculate and interpret major return measures and describe their applicability.</a:t>
            </a:r>
          </a:p>
          <a:p>
            <a:r>
              <a:rPr lang="en-US" dirty="0" smtClean="0"/>
              <a:t>Page 187</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bg1"/>
              </a:solidFill>
              <a:latin typeface="Arial" charset="0"/>
              <a:ea typeface="+mn-ea"/>
              <a:cs typeface="+mn-cs"/>
            </a:endParaRPr>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bg1"/>
                </a:solidFill>
                <a:latin typeface="Arial" charset="0"/>
                <a:ea typeface="+mn-ea"/>
                <a:cs typeface="+mn-cs"/>
              </a:rPr>
              <a:t>A nominal return (r) consists of three components: a real risk-free return as compensation for postponing consumption (</a:t>
            </a:r>
            <a:r>
              <a:rPr lang="en-US" sz="1200" i="0" kern="1200" dirty="0" err="1" smtClean="0">
                <a:solidFill>
                  <a:schemeClr val="bg1"/>
                </a:solidFill>
                <a:latin typeface="Arial" charset="0"/>
                <a:ea typeface="+mn-ea"/>
                <a:cs typeface="+mn-cs"/>
              </a:rPr>
              <a:t>r</a:t>
            </a:r>
            <a:r>
              <a:rPr lang="en-US" sz="1200" i="0" kern="1200" baseline="-25000" dirty="0" err="1" smtClean="0">
                <a:solidFill>
                  <a:schemeClr val="bg1"/>
                </a:solidFill>
                <a:latin typeface="Arial" charset="0"/>
                <a:ea typeface="+mn-ea"/>
                <a:cs typeface="+mn-cs"/>
              </a:rPr>
              <a:t>rF</a:t>
            </a:r>
            <a:r>
              <a:rPr lang="en-US" sz="1200" i="0" kern="1200" dirty="0" smtClean="0">
                <a:solidFill>
                  <a:schemeClr val="bg1"/>
                </a:solidFill>
                <a:latin typeface="Arial" charset="0"/>
                <a:ea typeface="+mn-ea"/>
                <a:cs typeface="+mn-cs"/>
              </a:rPr>
              <a:t>), inflation as compensation for loss of purchasing power (π), and a risk premium for assuming risk (RP).</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Real returns are particularly useful in comparing returns across time periods because inflation rates may vary over time. Real returns are also useful in comparing returns among countries when returns are expressed in local currencies instead of a constant investor currency in which inflation rates vary between countries (which are usually the case). Finally, the after-tax real return is what the investor receives as compensation for postponing consumption and assuming risk after paying taxes on investment returns. As a result, the after-tax real return becomes a reliable benchmark for making investment decisions. Although it is a measure of an investor’s benchmark return, it is not commonly calculated by asset managers because it is difficult to estimate a general tax component applicable to all investors.</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12</a:t>
            </a:fld>
            <a:endParaRPr lang="en-US" dirty="0"/>
          </a:p>
        </p:txBody>
      </p:sp>
    </p:spTree>
    <p:extLst>
      <p:ext uri="{BB962C8B-B14F-4D97-AF65-F5344CB8AC3E}">
        <p14:creationId xmlns:p14="http://schemas.microsoft.com/office/powerpoint/2010/main" val="199037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Calculate and interpret the mean, variance, and covariance (or correlation) of asset returns based on historical data.</a:t>
            </a:r>
          </a:p>
          <a:p>
            <a:r>
              <a:rPr lang="en-US" dirty="0" smtClean="0"/>
              <a:t>Page 189</a:t>
            </a:r>
          </a:p>
          <a:p>
            <a:endParaRPr lang="en-US" dirty="0" smtClean="0"/>
          </a:p>
          <a:p>
            <a:r>
              <a:rPr lang="en-US" dirty="0" smtClean="0"/>
              <a:t>Variance, or risk, is a measure of the volatility or the dispersion of returns. Variance is measured as the average squared deviation from the mean. Higher variance suggests less predictable returns and therefore a more risky investment. </a:t>
            </a:r>
          </a:p>
          <a:p>
            <a:endParaRPr lang="en-US" dirty="0" smtClean="0"/>
          </a:p>
          <a:p>
            <a:pPr marL="0" indent="0">
              <a:spcBef>
                <a:spcPts val="0"/>
              </a:spcBef>
            </a:pPr>
            <a:r>
              <a:rPr lang="en-US" sz="1200" i="0" kern="1200" dirty="0" smtClean="0">
                <a:solidFill>
                  <a:schemeClr val="bg1"/>
                </a:solidFill>
                <a:latin typeface="Arial" charset="0"/>
                <a:ea typeface="+mn-ea"/>
                <a:cs typeface="+mn-cs"/>
              </a:rPr>
              <a:t>The variance (σ</a:t>
            </a:r>
            <a:r>
              <a:rPr lang="en-US" sz="1200" i="0" kern="1200" baseline="30000" dirty="0" smtClean="0">
                <a:solidFill>
                  <a:schemeClr val="bg1"/>
                </a:solidFill>
                <a:latin typeface="Arial" charset="0"/>
                <a:ea typeface="+mn-ea"/>
                <a:cs typeface="+mn-cs"/>
              </a:rPr>
              <a:t>2</a:t>
            </a:r>
            <a:r>
              <a:rPr lang="en-US" sz="1200" i="0" kern="1200" dirty="0" smtClean="0">
                <a:solidFill>
                  <a:schemeClr val="bg1"/>
                </a:solidFill>
                <a:latin typeface="Arial" charset="0"/>
                <a:ea typeface="+mn-ea"/>
                <a:cs typeface="+mn-cs"/>
              </a:rPr>
              <a:t>) of asset returns is given by the equation to the left below, where </a:t>
            </a:r>
            <a:r>
              <a:rPr lang="en-US" sz="1200" i="0" kern="1200" dirty="0" err="1" smtClean="0">
                <a:solidFill>
                  <a:schemeClr val="bg1"/>
                </a:solidFill>
                <a:latin typeface="Arial" charset="0"/>
                <a:ea typeface="+mn-ea"/>
                <a:cs typeface="+mn-cs"/>
              </a:rPr>
              <a:t>R</a:t>
            </a:r>
            <a:r>
              <a:rPr lang="en-US" sz="1200" i="0" kern="1200" baseline="-25000" dirty="0" err="1" smtClean="0">
                <a:solidFill>
                  <a:schemeClr val="bg1"/>
                </a:solidFill>
                <a:latin typeface="Arial" charset="0"/>
                <a:ea typeface="+mn-ea"/>
                <a:cs typeface="+mn-cs"/>
              </a:rPr>
              <a:t>t</a:t>
            </a:r>
            <a:r>
              <a:rPr lang="en-US" sz="1200" i="0" kern="1200" baseline="-25000" dirty="0" smtClean="0">
                <a:solidFill>
                  <a:schemeClr val="bg1"/>
                </a:solidFill>
                <a:latin typeface="Arial" charset="0"/>
                <a:ea typeface="+mn-ea"/>
                <a:cs typeface="+mn-cs"/>
              </a:rPr>
              <a:t> </a:t>
            </a:r>
            <a:r>
              <a:rPr lang="en-US" sz="1200" i="0" kern="1200" dirty="0" smtClean="0">
                <a:solidFill>
                  <a:schemeClr val="bg1"/>
                </a:solidFill>
                <a:latin typeface="Arial" charset="0"/>
                <a:ea typeface="+mn-ea"/>
                <a:cs typeface="+mn-cs"/>
              </a:rPr>
              <a:t>is the return for period t, T is the total number of periods, and μ is the mean of T returns, assuming T is the population of returns. </a:t>
            </a:r>
            <a:r>
              <a:rPr lang="en-US" sz="1200" i="0" kern="1200" baseline="0" dirty="0" smtClean="0">
                <a:solidFill>
                  <a:schemeClr val="bg1"/>
                </a:solidFill>
                <a:latin typeface="Arial" charset="0"/>
                <a:ea typeface="+mn-ea"/>
                <a:cs typeface="+mn-cs"/>
              </a:rPr>
              <a:t> </a:t>
            </a:r>
            <a:r>
              <a:rPr lang="en-US" sz="1200" i="0" kern="1200" dirty="0" smtClean="0">
                <a:solidFill>
                  <a:schemeClr val="bg1"/>
                </a:solidFill>
                <a:latin typeface="Arial" charset="0"/>
                <a:ea typeface="+mn-ea"/>
                <a:cs typeface="+mn-cs"/>
              </a:rPr>
              <a:t>If only a sample of returns is available instead of the population of returns, then the equation to the left below underestimates the variance. The correction for sample variance is made by replacing the denominator with (T – 1), as shown in the equation to the right below, where R</a:t>
            </a:r>
            <a:r>
              <a:rPr lang="en-US" sz="1200" i="0" kern="1200" baseline="0" dirty="0" smtClean="0">
                <a:solidFill>
                  <a:schemeClr val="bg1"/>
                </a:solidFill>
                <a:latin typeface="Arial" charset="0"/>
                <a:ea typeface="+mn-ea"/>
                <a:cs typeface="+mn-cs"/>
              </a:rPr>
              <a:t> “bar” </a:t>
            </a:r>
            <a:r>
              <a:rPr lang="en-US" sz="1200" i="0" kern="1200" dirty="0" smtClean="0">
                <a:solidFill>
                  <a:schemeClr val="bg1"/>
                </a:solidFill>
                <a:latin typeface="Arial" charset="0"/>
                <a:ea typeface="+mn-ea"/>
                <a:cs typeface="+mn-cs"/>
              </a:rPr>
              <a:t>is the mean return of the sample observations and s</a:t>
            </a:r>
            <a:r>
              <a:rPr lang="en-US" sz="1200" i="0" kern="1200" baseline="30000" dirty="0" smtClean="0">
                <a:solidFill>
                  <a:schemeClr val="bg1"/>
                </a:solidFill>
                <a:latin typeface="Arial" charset="0"/>
                <a:ea typeface="+mn-ea"/>
                <a:cs typeface="+mn-cs"/>
              </a:rPr>
              <a:t>2</a:t>
            </a:r>
            <a:r>
              <a:rPr lang="en-US" sz="1200" i="0" kern="1200" dirty="0" smtClean="0">
                <a:solidFill>
                  <a:schemeClr val="bg1"/>
                </a:solidFill>
                <a:latin typeface="Arial" charset="0"/>
                <a:ea typeface="+mn-ea"/>
                <a:cs typeface="+mn-cs"/>
              </a:rPr>
              <a:t> is the sample variance</a:t>
            </a:r>
          </a:p>
          <a:p>
            <a:pPr marL="182880" marR="0" indent="-18288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chemeClr val="bg1"/>
              </a:solidFill>
              <a:latin typeface="Arial"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bg1"/>
                </a:solidFill>
                <a:latin typeface="Arial" charset="0"/>
                <a:ea typeface="+mn-ea"/>
                <a:cs typeface="+mn-cs"/>
              </a:rPr>
              <a:t>The standard deviation of returns of an asset is the square root of the variance of returns. </a:t>
            </a:r>
            <a:r>
              <a:rPr lang="en-US" dirty="0" smtClean="0"/>
              <a:t>Standard deviation is another measure of the risk of an asset, which may also be referred to as its volatility. </a:t>
            </a:r>
          </a:p>
          <a:p>
            <a:pPr marL="182880" marR="0" indent="-182880" algn="l" defTabSz="914400" rtl="0" eaLnBrk="0" fontAlgn="base" latinLnBrk="0" hangingPunct="0">
              <a:lnSpc>
                <a:spcPct val="100000"/>
              </a:lnSpc>
              <a:spcBef>
                <a:spcPts val="0"/>
              </a:spcBef>
              <a:spcAft>
                <a:spcPct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13</a:t>
            </a:fld>
            <a:endParaRPr lang="en-US" dirty="0"/>
          </a:p>
        </p:txBody>
      </p:sp>
    </p:spTree>
    <p:extLst>
      <p:ext uri="{BB962C8B-B14F-4D97-AF65-F5344CB8AC3E}">
        <p14:creationId xmlns:p14="http://schemas.microsoft.com/office/powerpoint/2010/main" val="7456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189-190</a:t>
            </a:r>
          </a:p>
          <a:p>
            <a:endParaRPr lang="en-US" dirty="0" smtClean="0"/>
          </a:p>
          <a:p>
            <a:r>
              <a:rPr lang="en-US" dirty="0" smtClean="0"/>
              <a:t>The right side of the first equation is the variance of the weighted average returns of individual securities. Weight is a constant, but the returns are variables whose variance is</a:t>
            </a:r>
            <a:r>
              <a:rPr lang="en-US" i="1" dirty="0" smtClean="0"/>
              <a:t>Var(R</a:t>
            </a:r>
            <a:r>
              <a:rPr lang="en-US" i="1" baseline="-25000" dirty="0" smtClean="0"/>
              <a:t>i</a:t>
            </a:r>
            <a:r>
              <a:rPr lang="en-US" i="1" dirty="0" smtClean="0"/>
              <a:t>)</a:t>
            </a:r>
            <a:r>
              <a:rPr lang="en-US" dirty="0" smtClean="0"/>
              <a:t>. We can rewrite the equation using the covariance</a:t>
            </a:r>
            <a:r>
              <a:rPr lang="en-US" baseline="0" dirty="0" smtClean="0"/>
              <a:t>s </a:t>
            </a:r>
            <a:r>
              <a:rPr lang="en-US" dirty="0" smtClean="0"/>
              <a:t>as shown in</a:t>
            </a:r>
            <a:r>
              <a:rPr lang="en-US" baseline="0" dirty="0" smtClean="0"/>
              <a:t> the second equation</a:t>
            </a:r>
            <a:r>
              <a:rPr lang="en-US" dirty="0" smtClean="0"/>
              <a:t>.  Because the covariance of an asset with itself is the variance of the asset, we can separate the variances from the covariance</a:t>
            </a:r>
            <a:r>
              <a:rPr lang="en-US" baseline="0" dirty="0" smtClean="0"/>
              <a:t>s</a:t>
            </a:r>
            <a:r>
              <a:rPr lang="en-US" dirty="0" smtClean="0"/>
              <a:t> in the third equation.</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14</a:t>
            </a:fld>
            <a:endParaRPr lang="en-US" dirty="0"/>
          </a:p>
        </p:txBody>
      </p:sp>
    </p:spTree>
    <p:extLst>
      <p:ext uri="{BB962C8B-B14F-4D97-AF65-F5344CB8AC3E}">
        <p14:creationId xmlns:p14="http://schemas.microsoft.com/office/powerpoint/2010/main" val="189115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190-191</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15</a:t>
            </a:fld>
            <a:endParaRPr lang="en-US" dirty="0"/>
          </a:p>
        </p:txBody>
      </p:sp>
    </p:spTree>
    <p:extLst>
      <p:ext uri="{BB962C8B-B14F-4D97-AF65-F5344CB8AC3E}">
        <p14:creationId xmlns:p14="http://schemas.microsoft.com/office/powerpoint/2010/main" val="241597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190-191</a:t>
            </a:r>
          </a:p>
          <a:p>
            <a:endParaRPr lang="en-US" dirty="0" smtClean="0"/>
          </a:p>
          <a:p>
            <a:r>
              <a:rPr lang="en-US" dirty="0" smtClean="0"/>
              <a:t>The portfolio’s expected return is 11.58 percent and the portfolio’s risk is 15.10 percent. The</a:t>
            </a:r>
            <a:r>
              <a:rPr lang="en-US" baseline="0" dirty="0" smtClean="0"/>
              <a:t> example s</a:t>
            </a:r>
            <a:r>
              <a:rPr lang="en-US" dirty="0" smtClean="0"/>
              <a:t>hows that we can take the portfolio of a U.S. investor invested only in the S&amp;P 500, combine it with a riskier portfolio consisting of emerging markets securities, and the return of the U.S. investor increases from 9.93 percent to 11.58 percent while the risk of the portfolio actually falls from 16.21 percent to 15.10 percent.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16</a:t>
            </a:fld>
            <a:endParaRPr lang="en-US" dirty="0"/>
          </a:p>
        </p:txBody>
      </p:sp>
    </p:spTree>
    <p:extLst>
      <p:ext uri="{BB962C8B-B14F-4D97-AF65-F5344CB8AC3E}">
        <p14:creationId xmlns:p14="http://schemas.microsoft.com/office/powerpoint/2010/main" val="54375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dirty="0" smtClean="0"/>
              <a:t>LOS: </a:t>
            </a:r>
            <a:r>
              <a:rPr lang="en-US" sz="1200" b="0" dirty="0" smtClean="0">
                <a:latin typeface="Times New Roman" pitchFamily="18" charset="0"/>
                <a:cs typeface="Times New Roman" pitchFamily="18" charset="0"/>
              </a:rPr>
              <a:t>Calculate and interpret portfolio standard deviation</a:t>
            </a:r>
            <a:r>
              <a:rPr lang="en-US" dirty="0" smtClean="0"/>
              <a:t>.</a:t>
            </a:r>
          </a:p>
          <a:p>
            <a:r>
              <a:rPr lang="en-US" dirty="0" smtClean="0"/>
              <a:t>Pages 190-191</a:t>
            </a:r>
          </a:p>
          <a:p>
            <a:endParaRPr lang="en-US" dirty="0" smtClean="0"/>
          </a:p>
          <a:p>
            <a:r>
              <a:rPr lang="en-US" dirty="0" smtClean="0"/>
              <a:t>The</a:t>
            </a:r>
            <a:r>
              <a:rPr lang="en-US" baseline="0" dirty="0" smtClean="0"/>
              <a:t> exhibit</a:t>
            </a:r>
            <a:r>
              <a:rPr lang="en-US" dirty="0" smtClean="0"/>
              <a:t> depicts how the combination of the two assets results in a superior risk–return trade-off. Not only does the investor get a higher return, but he also gets it at a lower risk.</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17</a:t>
            </a:fld>
            <a:endParaRPr lang="en-US" dirty="0"/>
          </a:p>
        </p:txBody>
      </p:sp>
    </p:spTree>
    <p:extLst>
      <p:ext uri="{BB962C8B-B14F-4D97-AF65-F5344CB8AC3E}">
        <p14:creationId xmlns:p14="http://schemas.microsoft.com/office/powerpoint/2010/main" val="95374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escribe the characteristics of the major asset classes that investors would consider in forming portfolios according to mean–variance portfolio theory.</a:t>
            </a:r>
          </a:p>
          <a:p>
            <a:r>
              <a:rPr lang="en-US" dirty="0" smtClean="0"/>
              <a:t>Pages 192-194</a:t>
            </a:r>
          </a:p>
          <a:p>
            <a:endParaRPr lang="en-US" dirty="0" smtClean="0"/>
          </a:p>
          <a:p>
            <a:pPr marL="222250" indent="-222250">
              <a:buFont typeface="Arial" pitchFamily="34" charset="0"/>
              <a:buChar char="•"/>
            </a:pPr>
            <a:r>
              <a:rPr lang="en-US" sz="1200" b="0" i="1" dirty="0" smtClean="0"/>
              <a:t>Historical return </a:t>
            </a:r>
            <a:r>
              <a:rPr lang="en-US" sz="1200" b="0" dirty="0" smtClean="0"/>
              <a:t>is what was actually earned in the past, whereas </a:t>
            </a:r>
            <a:r>
              <a:rPr lang="en-US" sz="1200" b="0" i="1" dirty="0" smtClean="0"/>
              <a:t>expected return </a:t>
            </a:r>
            <a:r>
              <a:rPr lang="en-US" sz="1200" b="0" dirty="0" smtClean="0"/>
              <a:t>is what an investor anticipates to earn in the future.</a:t>
            </a:r>
          </a:p>
          <a:p>
            <a:pPr marL="222250" indent="-222250">
              <a:buFont typeface="Arial" pitchFamily="34" charset="0"/>
              <a:buChar char="•"/>
            </a:pPr>
            <a:r>
              <a:rPr lang="en-US" sz="1200" b="0" dirty="0" smtClean="0"/>
              <a:t>Expected return is based on the real risk-free interest rate, expected inflation, and an expected risk premium for the risk of the asset. </a:t>
            </a:r>
          </a:p>
          <a:p>
            <a:pPr marL="222250" indent="-222250">
              <a:buFont typeface="Arial" pitchFamily="34" charset="0"/>
              <a:buChar char="•"/>
            </a:pPr>
            <a:r>
              <a:rPr lang="en-US" sz="1200" b="0" dirty="0" smtClean="0"/>
              <a:t>There is no guarantee that the actual return will be equal to the expected return. In fact, it is very unlikely that the two returns are equal for a specific time period being considered. </a:t>
            </a:r>
          </a:p>
          <a:p>
            <a:endParaRPr lang="en-US" dirty="0" smtClean="0"/>
          </a:p>
          <a:p>
            <a:r>
              <a:rPr lang="en-US" dirty="0" smtClean="0"/>
              <a:t>Three major asset categories are</a:t>
            </a:r>
            <a:r>
              <a:rPr lang="en-US" baseline="0" dirty="0" smtClean="0"/>
              <a:t> the focus of</a:t>
            </a:r>
            <a:r>
              <a:rPr lang="en-US" dirty="0" smtClean="0"/>
              <a:t> Exhibit 5-5: stocks, bonds, and T-bills. The mean nominal returns for U.S. asset classes are reported decade by decade since the 1930s. The total for the 1926–2008 period is in the last column. All returns are annual geometric mean returns. Large company stocks had an overall annual return of 9.6 percent during the 83-year period. The return was negative in the 1930s and 2000s, and positive in all remaining decades. The 1950s and 1990s were the best decades for large company stocks. Small company stocks fared even better. The nominal return was never negative for any decade, and had double-digit growth in all decades except two, leading to an overall 83-year annual return of 11.7 percent.</a:t>
            </a:r>
          </a:p>
          <a:p>
            <a:endParaRPr lang="en-US" dirty="0" smtClean="0"/>
          </a:p>
          <a:p>
            <a:r>
              <a:rPr lang="en-US" dirty="0" smtClean="0"/>
              <a:t>Long-term corporate bonds and long-term government bonds earned overall returns of 5.9 percent and 5.7 percent respectively. The corporate bonds did not have a single negative decade, although government bonds recorded a negative return in the 1950s when stocks were doing extremely well. Bonds also had some excellent decades, earning double-digit returns in the 1980s and 2000s.</a:t>
            </a:r>
          </a:p>
          <a:p>
            <a:endParaRPr lang="en-US" dirty="0" smtClean="0"/>
          </a:p>
          <a:p>
            <a:r>
              <a:rPr lang="en-US" dirty="0" smtClean="0"/>
              <a:t>Treasury bills (short-term government securities) did not earn a negative return in any decade. In fact, Treasury bills earned a negative return only in 1938 (–0.02 percent) when the inflation rate was –2.78 percent. Consistently positive returns for Treasury bills are not surprising because nominal interest rates are almost never negative and the Treasury bills suffer from little interest rate or inflation risk. </a:t>
            </a:r>
          </a:p>
          <a:p>
            <a:endParaRPr lang="en-US" dirty="0" smtClean="0"/>
          </a:p>
          <a:p>
            <a:r>
              <a:rPr lang="en-US" dirty="0" smtClean="0"/>
              <a:t>Since the Great Depression, there has been no deflation in any decade, although inflation rates were highly negative in 1930 (–6.03 percent), 1931 (–9.52 percent), and 1932 (–10.30 percent). Conversely, inflation rates were very high in the late 1970s and early 1980s, reaching 13.31 percent in 1979. Inflation rates have fallen since then to a negligible level of 0.09 percent in 2008. Overall, the inflation rate was 3.0 percent for the 83-year period.</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18</a:t>
            </a:fld>
            <a:endParaRPr lang="en-US" dirty="0"/>
          </a:p>
        </p:txBody>
      </p:sp>
    </p:spTree>
    <p:extLst>
      <p:ext uri="{BB962C8B-B14F-4D97-AF65-F5344CB8AC3E}">
        <p14:creationId xmlns:p14="http://schemas.microsoft.com/office/powerpoint/2010/main" val="267191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escribe the characteristics of the major asset classes that investors would consider in forming portfolios according to mean–variance portfolio theory.</a:t>
            </a:r>
          </a:p>
          <a:p>
            <a:r>
              <a:rPr lang="en-US" dirty="0" smtClean="0"/>
              <a:t>Pages 194-196</a:t>
            </a:r>
          </a:p>
          <a:p>
            <a:endParaRPr lang="en-US" dirty="0" smtClean="0"/>
          </a:p>
          <a:p>
            <a:r>
              <a:rPr lang="en-US" dirty="0" smtClean="0"/>
              <a:t>Along with U.S. returns, returns of major asset classes for a 17-country world and the world excluding the United States are presented in Exhibit 5-7. Equity returns are weighted by each country’s GDP before 1968 because of a lack of reliable market capitalization data. Returns are weighted by a country’s market capitalization beginning with 1968. Similarly, bond returns are defined by a 17-country bond index except GDP is used to create the weights because equity market capitalization weighting is inappropriate for a bond index and bond market capitalizations were not readily available.</a:t>
            </a:r>
          </a:p>
          <a:p>
            <a:endParaRPr lang="en-US" dirty="0" smtClean="0"/>
          </a:p>
          <a:p>
            <a:r>
              <a:rPr lang="en-US" dirty="0" smtClean="0"/>
              <a:t>The nominal mean return for the world stock index over the last 109 years was 8.4 percent, and bonds had a nominal geometric mean return of 4.8 percent. The nominal geometric mean returns for the world excluding the United States are 7.9 percent for stocks and 4.2 percent for bonds. For both stocks and bonds, the United States has earned higher returns than the world excluding the U.S. Similarly, real returns for stocks and bonds in the United States are higher than the real returns for rest of the world. No separate information is available for Treasury bills for non-U.S. countries.</a:t>
            </a:r>
          </a:p>
          <a:p>
            <a:endParaRPr lang="en-US" dirty="0" smtClean="0"/>
          </a:p>
          <a:p>
            <a:r>
              <a:rPr lang="en-US" sz="1200" kern="1200" dirty="0" smtClean="0">
                <a:solidFill>
                  <a:schemeClr val="tx1"/>
                </a:solidFill>
                <a:latin typeface="Arial" charset="0"/>
                <a:ea typeface="+mn-ea"/>
                <a:cs typeface="+mn-cs"/>
              </a:rPr>
              <a:t>The risk for major asset classes for the United States, the world, and the world excluding the United States are also reported for 1900–2008 in Exhibit 5-7. </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he risk for world stocks is 17.3 percent and for world bonds is 8.6 percent. The world excluding the United States has risks of 20.1 percent for stocks and 13.0 percent for bonds. The effect of diversification is apparent when world risk is compared with U.S. risk and world excluding U.S. risk. Although the risk of U.S. stocks is 20.2 percent and the risk of world excluding U.S. stocks is 20.1 percent, the combination gives a risk of only 17.3 percent for world stocks. We can see a similar impact for world bonds when compared with U.S. bonds and world bonds excluding U.S. bonds. We observe a similar pattern in the risk levels of real returns.</a:t>
            </a:r>
          </a:p>
          <a:p>
            <a:endParaRPr lang="en-US" sz="1200" kern="1200" dirty="0" smtClean="0">
              <a:solidFill>
                <a:schemeClr val="tx1"/>
              </a:solidFill>
              <a:latin typeface="Arial" charset="0"/>
              <a:ea typeface="+mn-ea"/>
              <a:cs typeface="+mn-cs"/>
            </a:endParaRPr>
          </a:p>
          <a:p>
            <a:r>
              <a:rPr lang="en-US" dirty="0" smtClean="0"/>
              <a:t>Another way of looking at the risk–return trade-off is to focus on the risk premium, which is the extra return investors can expect for assuming additional risk, after accounting for the nominal risk-free interest rate (includes both compensation for expected inflation and the real risk-free interest rate). Worldwide equity risk premiums reported at the bottom of Exhibit 5-7 show that equities outperformed bonds and bonds outperformed T-bills. Investors in equities earned a higher return than investors in T-bills because of the higher risk in stocks. Conversely, investors in T-bills cannot expect to earn as high a return as equity investors because the risk of their holdings is much lower.</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19</a:t>
            </a:fld>
            <a:endParaRPr lang="en-US" dirty="0"/>
          </a:p>
        </p:txBody>
      </p:sp>
    </p:spTree>
    <p:extLst>
      <p:ext uri="{BB962C8B-B14F-4D97-AF65-F5344CB8AC3E}">
        <p14:creationId xmlns:p14="http://schemas.microsoft.com/office/powerpoint/2010/main" val="359565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176</a:t>
            </a:r>
            <a:endParaRPr lang="en-US" sz="1200" b="0" dirty="0" smtClean="0">
              <a:latin typeface="Times New Roman" pitchFamily="18" charset="0"/>
              <a:cs typeface="Times New Roman" pitchFamily="18" charset="0"/>
            </a:endParaRPr>
          </a:p>
          <a:p>
            <a:endParaRPr lang="en-US" dirty="0" smtClean="0"/>
          </a:p>
          <a:p>
            <a:r>
              <a:rPr lang="en-US" dirty="0" smtClean="0"/>
              <a:t>Financial assets normally generate two types of return for investors. First, they may provide periodic income through cash dividends or interest payments. Second, the price of a financial asset can increase or decrease, leading to a capital gain or loss.</a:t>
            </a:r>
            <a:r>
              <a:rPr lang="en-US" baseline="0" dirty="0" smtClean="0"/>
              <a:t>  </a:t>
            </a:r>
          </a:p>
          <a:p>
            <a:endParaRPr lang="en-US" baseline="0" dirty="0" smtClean="0"/>
          </a:p>
          <a:p>
            <a:r>
              <a:rPr lang="en-US" dirty="0" smtClean="0"/>
              <a:t>Certain financial assets, through design or choice, provide return through only one of these mechanisms. For example, investors in non-dividend-paying stocks, such as Google or </a:t>
            </a:r>
            <a:r>
              <a:rPr lang="en-US" dirty="0" err="1" smtClean="0"/>
              <a:t>Baidu</a:t>
            </a:r>
            <a:r>
              <a:rPr lang="en-US" dirty="0" smtClean="0"/>
              <a:t>, obtain their return from capital appreciation only. Similarly, you could also own or have a claim to assets that only generate periodic income. For example, defined benefit pension plans, retirement annuities, and reverse mortgages  make income payments as long as you live.</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a:t>
            </a:fld>
            <a:endParaRPr lang="en-US" dirty="0"/>
          </a:p>
        </p:txBody>
      </p:sp>
    </p:spTree>
    <p:extLst>
      <p:ext uri="{BB962C8B-B14F-4D97-AF65-F5344CB8AC3E}">
        <p14:creationId xmlns:p14="http://schemas.microsoft.com/office/powerpoint/2010/main" val="3353961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D</a:t>
            </a:r>
            <a:r>
              <a:rPr lang="en-US" dirty="0" smtClean="0"/>
              <a:t>escribe the characteristics of the major asset classes that investors would consider in forming portfolios according to mean–variance portfolio theory.</a:t>
            </a:r>
          </a:p>
          <a:p>
            <a:r>
              <a:rPr lang="en-US" dirty="0" smtClean="0"/>
              <a:t>Page 197</a:t>
            </a:r>
          </a:p>
          <a:p>
            <a:endParaRPr lang="en-US" sz="1200" b="0" dirty="0" smtClean="0"/>
          </a:p>
          <a:p>
            <a:r>
              <a:rPr lang="en-US" sz="1200" b="0" dirty="0" smtClean="0"/>
              <a:t>Two important assumptions of mean-variance analysis:</a:t>
            </a:r>
          </a:p>
          <a:p>
            <a:pPr marL="182880" indent="-182880">
              <a:spcBef>
                <a:spcPts val="0"/>
              </a:spcBef>
              <a:buSzPct val="100000"/>
              <a:buFont typeface="+mj-lt"/>
              <a:buAutoNum type="arabicParenR"/>
            </a:pPr>
            <a:r>
              <a:rPr lang="en-US" sz="1200" b="0" dirty="0" smtClean="0"/>
              <a:t>Returns are normally distributed and the return distribution can therefore be fully characterized by its mean and variance.</a:t>
            </a:r>
          </a:p>
          <a:p>
            <a:pPr marL="182880" indent="-182880">
              <a:spcBef>
                <a:spcPts val="0"/>
              </a:spcBef>
              <a:buSzPct val="100000"/>
              <a:buFont typeface="+mj-lt"/>
              <a:buAutoNum type="arabicParenR"/>
            </a:pPr>
            <a:r>
              <a:rPr lang="en-US" sz="1200" b="0" dirty="0" smtClean="0"/>
              <a:t>Markets are informationally and operationally efficient.</a:t>
            </a:r>
          </a:p>
          <a:p>
            <a:endParaRPr lang="en-US" dirty="0" smtClean="0"/>
          </a:p>
          <a:p>
            <a:r>
              <a:rPr lang="en-US" dirty="0" smtClean="0"/>
              <a:t>If</a:t>
            </a:r>
            <a:r>
              <a:rPr lang="en-US" baseline="0" dirty="0" smtClean="0"/>
              <a:t> </a:t>
            </a:r>
            <a:r>
              <a:rPr lang="en-US" dirty="0" smtClean="0"/>
              <a:t>these two assumptions are violated, then</a:t>
            </a:r>
            <a:r>
              <a:rPr lang="en-US" baseline="0" dirty="0" smtClean="0"/>
              <a:t> there is a </a:t>
            </a:r>
            <a:r>
              <a:rPr lang="en-US" dirty="0" smtClean="0"/>
              <a:t>need to consider additional investment characteristics.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20</a:t>
            </a:fld>
            <a:endParaRPr lang="en-US" dirty="0"/>
          </a:p>
        </p:txBody>
      </p:sp>
    </p:spTree>
    <p:extLst>
      <p:ext uri="{BB962C8B-B14F-4D97-AF65-F5344CB8AC3E}">
        <p14:creationId xmlns:p14="http://schemas.microsoft.com/office/powerpoint/2010/main" val="294847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LOS: Describe the characteristics of the major asset classes that investors would consider in forming portfolios according to mean–variance portfolio theory.</a:t>
            </a:r>
          </a:p>
          <a:p>
            <a:r>
              <a:rPr lang="en-US" dirty="0" smtClean="0"/>
              <a:t>Pages 197-199</a:t>
            </a:r>
          </a:p>
          <a:p>
            <a:endParaRPr lang="en-US" dirty="0" smtClean="0"/>
          </a:p>
          <a:p>
            <a:r>
              <a:rPr lang="en-US" sz="1200" b="0" dirty="0" smtClean="0"/>
              <a:t>A normal distribution has three main characteristics: its mean and median are equal; it is completely defined by two parameters, mean and variance; and it is symmetric around its mean with:</a:t>
            </a:r>
          </a:p>
          <a:p>
            <a:pPr marL="222250" indent="-222250">
              <a:buFont typeface="Arial" pitchFamily="34" charset="0"/>
              <a:buChar char="•"/>
            </a:pPr>
            <a:r>
              <a:rPr lang="en-US" sz="1200" b="0" dirty="0" smtClean="0"/>
              <a:t>68 percent of the observations within ±1σ of the mean,</a:t>
            </a:r>
          </a:p>
          <a:p>
            <a:pPr marL="222250" indent="-222250">
              <a:buFont typeface="Arial" pitchFamily="34" charset="0"/>
              <a:buChar char="•"/>
            </a:pPr>
            <a:r>
              <a:rPr lang="en-US" sz="1200" b="0" dirty="0" smtClean="0"/>
              <a:t>95 percent of the observations within ±2σ of the mean, and</a:t>
            </a:r>
          </a:p>
          <a:p>
            <a:pPr marL="222250" indent="-222250">
              <a:buFont typeface="Arial" pitchFamily="34" charset="0"/>
              <a:buChar char="•"/>
            </a:pPr>
            <a:r>
              <a:rPr lang="en-US" sz="1200" b="0" dirty="0" smtClean="0"/>
              <a:t>99 percent of the observations within ±3σ of the mean.</a:t>
            </a:r>
          </a:p>
          <a:p>
            <a:endParaRPr lang="en-US" b="0" dirty="0" smtClean="0"/>
          </a:p>
          <a:p>
            <a:pPr marL="0" indent="0">
              <a:spcBef>
                <a:spcPts val="0"/>
              </a:spcBef>
              <a:buFont typeface="Arial" pitchFamily="34" charset="0"/>
              <a:buNone/>
            </a:pPr>
            <a:r>
              <a:rPr lang="en-US" sz="1200" b="0" dirty="0" smtClean="0"/>
              <a:t>Skewness refers to asymmetry of the return distribution, that is, returns are not symmetric around the mean. </a:t>
            </a:r>
            <a:r>
              <a:rPr lang="en-US" sz="1200" b="0" baseline="0" dirty="0" smtClean="0"/>
              <a:t> </a:t>
            </a:r>
            <a:r>
              <a:rPr lang="en-US" sz="1200" b="0" dirty="0" smtClean="0"/>
              <a:t>A distribution is said to be left skewed or negatively skewed if most of the distribution is concentrated to the right, and right skewed or positively skewed if most is concentrated to the left. Kurtosis refers to “fat tails” or higher than normal probabilities for extreme returns.</a:t>
            </a:r>
            <a:r>
              <a:rPr lang="en-US" sz="1200" b="0" baseline="0" dirty="0" smtClean="0"/>
              <a:t>  </a:t>
            </a:r>
            <a:r>
              <a:rPr lang="en-US" sz="1200" b="0" dirty="0" smtClean="0"/>
              <a:t>Several market participants note that the probability and the magnitude of extreme events is underappreciated and was a primary contributing factor to the financial crisis of 2008. </a:t>
            </a:r>
          </a:p>
          <a:p>
            <a:endParaRPr lang="en-US" dirty="0" smtClean="0"/>
          </a:p>
          <a:p>
            <a:r>
              <a:rPr lang="en-US" dirty="0" smtClean="0"/>
              <a:t>Exhibit 5-9 demonstrates the negative skewness of stock returns by plotting a histogram of U.S. large company stock returns for 1926–2008.  Stock returns are usually negatively skewed because there is a higher frequency of negative deviations from the mean, which also has the effect of overestimating standard deviation. </a:t>
            </a:r>
            <a:r>
              <a:rPr lang="en-US" sz="1200" b="0" dirty="0" smtClean="0"/>
              <a:t>The higher probability of extreme negative outcomes among stock returns can also be observed in Exhibit 5-9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21</a:t>
            </a:fld>
            <a:endParaRPr lang="en-US" dirty="0"/>
          </a:p>
        </p:txBody>
      </p:sp>
    </p:spTree>
    <p:extLst>
      <p:ext uri="{BB962C8B-B14F-4D97-AF65-F5344CB8AC3E}">
        <p14:creationId xmlns:p14="http://schemas.microsoft.com/office/powerpoint/2010/main" val="25056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LOS: Explain risk aversion and its implications for portfolio selection.</a:t>
            </a:r>
          </a:p>
          <a:p>
            <a:r>
              <a:rPr lang="en-US" dirty="0" smtClean="0"/>
              <a:t>Pages 201-202</a:t>
            </a:r>
          </a:p>
          <a:p>
            <a:endParaRPr lang="en-US" dirty="0" smtClean="0"/>
          </a:p>
          <a:p>
            <a:r>
              <a:rPr lang="en-US" dirty="0" smtClean="0"/>
              <a:t>Utility is a measure of relative satisfaction that an investor derives from different portfolios. </a:t>
            </a:r>
            <a:r>
              <a:rPr lang="en-US" i="1" dirty="0" smtClean="0">
                <a:latin typeface="Times New Roman" pitchFamily="18" charset="0"/>
                <a:cs typeface="Times New Roman" pitchFamily="18" charset="0"/>
              </a:rPr>
              <a:t>A </a:t>
            </a:r>
            <a:r>
              <a:rPr lang="en-US" dirty="0" smtClean="0"/>
              <a:t>is a measure of risk aversion, which is measured as the marginal reward that an investor requires to accept additional risk. More risk-averse investors require greater compensation for accepting additional risk. Thus, </a:t>
            </a:r>
            <a:r>
              <a:rPr lang="en-US" i="1" dirty="0" smtClean="0">
                <a:latin typeface="Times New Roman" pitchFamily="18" charset="0"/>
                <a:cs typeface="Times New Roman" pitchFamily="18" charset="0"/>
              </a:rPr>
              <a:t>A</a:t>
            </a:r>
            <a:r>
              <a:rPr lang="en-US" dirty="0" smtClean="0"/>
              <a:t> is higher for more risk-averse individuals. </a:t>
            </a:r>
          </a:p>
          <a:p>
            <a:endParaRPr lang="en-US" dirty="0" smtClean="0"/>
          </a:p>
          <a:p>
            <a:r>
              <a:rPr lang="en-US" dirty="0" smtClean="0"/>
              <a:t>Several conclusions can be drawn from the utility function. First, utility is unbounded on both sides. It can be highly positive or highly negative. Second, higher return contributes to higher utility. Third, higher variance reduces the utility but the reduction in utility gets amplified by the risk aversion coefficient, </a:t>
            </a:r>
            <a:r>
              <a:rPr lang="en-US" i="1" dirty="0" smtClean="0">
                <a:latin typeface="Times New Roman" pitchFamily="18" charset="0"/>
                <a:cs typeface="Times New Roman" pitchFamily="18" charset="0"/>
              </a:rPr>
              <a:t>A</a:t>
            </a:r>
            <a:r>
              <a:rPr lang="en-US" dirty="0" smtClean="0"/>
              <a:t>. Utility can always be increased, albeit marginally, by getting higher return or lower risk. Fourth, utility does not indicate or measure satisfaction. It can be useful only in ranking various investments. For example, a portfolio with a utility of 4 is not necessarily two times better than a portfolio with a utility of 2. The portfolio with a utility of 4 could increase our happiness 10 times or just marginally. But we do prefer a portfolio with a utility of 4 to a portfolio with a utility of 2. Utility cannot be compared among individuals or investors because it is a very personal concept. From a societal point of view, by the same argument, utility cannot be summed among individuals.</a:t>
            </a:r>
          </a:p>
          <a:p>
            <a:endParaRPr lang="en-US" dirty="0" smtClean="0"/>
          </a:p>
          <a:p>
            <a:r>
              <a:rPr lang="en-US" dirty="0" smtClean="0"/>
              <a:t>The risk aversion coefficient, </a:t>
            </a:r>
            <a:r>
              <a:rPr lang="en-US" i="1" dirty="0" smtClean="0">
                <a:latin typeface="Times New Roman" pitchFamily="18" charset="0"/>
                <a:cs typeface="Times New Roman" pitchFamily="18" charset="0"/>
              </a:rPr>
              <a:t>A</a:t>
            </a:r>
            <a:r>
              <a:rPr lang="en-US" dirty="0" smtClean="0"/>
              <a:t>, is greater than zero for a risk-averse investor. So any increase in risk reduces his/her utility. The risk aversion coefficient for a risk-neutral investor is 0, and changes in risk do not affect his/her utility. For a risk lover, the risk aversion coefficient is negative, creating an inverse situation so that additional risk contributes to an increase in his/her utility. Note that a risk-free asset (σ</a:t>
            </a:r>
            <a:r>
              <a:rPr lang="en-US" baseline="30000" dirty="0" smtClean="0"/>
              <a:t>2 </a:t>
            </a:r>
            <a:r>
              <a:rPr lang="en-US" dirty="0" smtClean="0"/>
              <a:t>= 0) generates the same utility for all individuals.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22</a:t>
            </a:fld>
            <a:endParaRPr lang="en-US" dirty="0"/>
          </a:p>
        </p:txBody>
      </p:sp>
    </p:spTree>
    <p:extLst>
      <p:ext uri="{BB962C8B-B14F-4D97-AF65-F5344CB8AC3E}">
        <p14:creationId xmlns:p14="http://schemas.microsoft.com/office/powerpoint/2010/main" val="991396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 203 and 204</a:t>
            </a:r>
          </a:p>
          <a:p>
            <a:endParaRPr lang="en-US" dirty="0" smtClean="0"/>
          </a:p>
          <a:p>
            <a:r>
              <a:rPr lang="en-US" dirty="0" smtClean="0"/>
              <a:t>By definition, all points on any one of the three curves have the same utility. An investor does not care whether he/she is at point a or point b on indifference curve 1. Point a has lower risk and lower return than point b, but the utility of both points is the same because the higher return at point b is offset by the higher risk.</a:t>
            </a:r>
          </a:p>
          <a:p>
            <a:endParaRPr lang="en-US" dirty="0" smtClean="0"/>
          </a:p>
          <a:p>
            <a:r>
              <a:rPr lang="en-US" dirty="0" smtClean="0"/>
              <a:t>Like curve 1, all points on curve 2 have the same utility and an investor is indifferent about where he/she is on curve 2. Now compare point c with point b. Point c has the same risk but significantly lower return than point b, which means that the utility at point c is less than the utility at point b. Given that all points on curve 1 have the same utility and all points on curve 2 have the same utility and point b has higher utility than point c, curve 1 has higher utility than curve 2. Therefore, risk-averse investors with indifference curves 1 and 2 will prefer curve 1 to curve 2. The utility of risk-averse investors always increases as you move northwest—higher return with lower risk. Because all investors prefer more utility to less, investors want to move northwest to the indifference curve with the highest utility.</a:t>
            </a:r>
          </a:p>
          <a:p>
            <a:endParaRPr lang="en-US" dirty="0" smtClean="0"/>
          </a:p>
          <a:p>
            <a:r>
              <a:rPr lang="en-US" dirty="0" smtClean="0"/>
              <a:t>The indifference curve for risk-averse investors runs from the southwest to the northeast because of the risk–return trade-off. If risk increases (going east) then it must be compensated by higher return (going north) to generate the same utility. The indifference curves are convex because of diminishing marginal utility of return (or wealth). As risk increases, an investor needs greater return to compensate for higher risk at an increasing rate (i.e., the curve gets steeper). The upward sloping convex indifference curve has a slope coefficient closely related to the risk aversion coefficient. The greater the slope, the higher is the risk aversion of the investor as a greater increment in return is required to accept a given increase in risk.</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23</a:t>
            </a:fld>
            <a:endParaRPr lang="en-US" dirty="0"/>
          </a:p>
        </p:txBody>
      </p:sp>
    </p:spTree>
    <p:extLst>
      <p:ext uri="{BB962C8B-B14F-4D97-AF65-F5344CB8AC3E}">
        <p14:creationId xmlns:p14="http://schemas.microsoft.com/office/powerpoint/2010/main" val="354801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 206</a:t>
            </a:r>
          </a:p>
          <a:p>
            <a:endParaRPr lang="en-US" dirty="0" smtClean="0"/>
          </a:p>
          <a:p>
            <a:r>
              <a:rPr lang="en-US" dirty="0" smtClean="0"/>
              <a:t>The risk-free asset has zero risk and a return of </a:t>
            </a:r>
            <a:r>
              <a:rPr lang="en-US" i="1" dirty="0" smtClean="0"/>
              <a:t>R</a:t>
            </a:r>
            <a:r>
              <a:rPr lang="en-US" i="1" baseline="-25000" dirty="0" smtClean="0"/>
              <a:t>f</a:t>
            </a:r>
            <a:r>
              <a:rPr lang="en-US" dirty="0" smtClean="0"/>
              <a:t>. The risky asset has a risk of </a:t>
            </a:r>
            <a:r>
              <a:rPr lang="en-US" i="1" dirty="0" err="1" smtClean="0"/>
              <a:t>σ</a:t>
            </a:r>
            <a:r>
              <a:rPr lang="en-US" i="1" baseline="-25000" dirty="0" err="1" smtClean="0"/>
              <a:t>i</a:t>
            </a:r>
            <a:r>
              <a:rPr lang="en-US" dirty="0" smtClean="0"/>
              <a:t> (&gt; 0) and an expected return of </a:t>
            </a:r>
            <a:r>
              <a:rPr lang="en-US" i="1" dirty="0" smtClean="0"/>
              <a:t>E(</a:t>
            </a:r>
            <a:r>
              <a:rPr lang="en-US" i="1" dirty="0" err="1" smtClean="0"/>
              <a:t>R</a:t>
            </a:r>
            <a:r>
              <a:rPr lang="en-US" i="1" baseline="-25000" dirty="0" err="1" smtClean="0"/>
              <a:t>i</a:t>
            </a:r>
            <a:r>
              <a:rPr lang="en-US" i="1" dirty="0" smtClean="0"/>
              <a:t>)</a:t>
            </a:r>
            <a:r>
              <a:rPr lang="en-US" dirty="0" smtClean="0"/>
              <a:t>. Because the risky asset has risk that is greater than that of the risk-free asset, the expected return from the risky asset will be greater than the return from the risk-free asset, that is, E(</a:t>
            </a:r>
            <a:r>
              <a:rPr lang="en-US" dirty="0" err="1" smtClean="0"/>
              <a:t>Ri</a:t>
            </a:r>
            <a:r>
              <a:rPr lang="en-US" dirty="0" smtClean="0"/>
              <a:t>) &gt; Rf.</a:t>
            </a:r>
          </a:p>
          <a:p>
            <a:endParaRPr lang="en-US" dirty="0" smtClean="0"/>
          </a:p>
          <a:p>
            <a:r>
              <a:rPr lang="en-US" dirty="0" smtClean="0"/>
              <a:t>We can construct a portfolio of these two assets with a portfolio expected return, </a:t>
            </a:r>
            <a:r>
              <a:rPr lang="en-US" i="1" dirty="0" smtClean="0"/>
              <a:t>E(</a:t>
            </a:r>
            <a:r>
              <a:rPr lang="en-US" i="1" dirty="0" err="1" smtClean="0"/>
              <a:t>R</a:t>
            </a:r>
            <a:r>
              <a:rPr lang="en-US" i="1" baseline="-25000" dirty="0" err="1" smtClean="0"/>
              <a:t>p</a:t>
            </a:r>
            <a:r>
              <a:rPr lang="en-US" i="1" dirty="0" smtClean="0"/>
              <a:t>)</a:t>
            </a:r>
            <a:r>
              <a:rPr lang="en-US" dirty="0" smtClean="0"/>
              <a:t>, and portfolio risk, </a:t>
            </a:r>
            <a:r>
              <a:rPr lang="en-US" i="1" dirty="0" err="1" smtClean="0"/>
              <a:t>σ</a:t>
            </a:r>
            <a:r>
              <a:rPr lang="en-US" i="1" baseline="-25000" dirty="0" err="1" smtClean="0"/>
              <a:t>p</a:t>
            </a:r>
            <a:r>
              <a:rPr lang="en-US" dirty="0" smtClean="0"/>
              <a:t>.</a:t>
            </a:r>
            <a:r>
              <a:rPr lang="en-US" baseline="0" dirty="0" smtClean="0"/>
              <a:t>  </a:t>
            </a:r>
            <a:r>
              <a:rPr lang="en-US" dirty="0" smtClean="0"/>
              <a:t>In the equations, </a:t>
            </a:r>
            <a:r>
              <a:rPr lang="en-US" i="1" dirty="0" smtClean="0"/>
              <a:t>w</a:t>
            </a:r>
            <a:r>
              <a:rPr lang="en-US" i="1" baseline="-25000" dirty="0" smtClean="0"/>
              <a:t>1</a:t>
            </a:r>
            <a:r>
              <a:rPr lang="en-US" dirty="0" smtClean="0"/>
              <a:t> is the weight in the risk-free asset and (1 – </a:t>
            </a:r>
            <a:r>
              <a:rPr lang="en-US" i="1" dirty="0" smtClean="0"/>
              <a:t>w</a:t>
            </a:r>
            <a:r>
              <a:rPr lang="en-US" i="1" baseline="-25000" dirty="0" smtClean="0"/>
              <a:t>1</a:t>
            </a:r>
            <a:r>
              <a:rPr lang="en-US" dirty="0" smtClean="0"/>
              <a:t>) is the weight in the risky asset. Because </a:t>
            </a:r>
            <a:r>
              <a:rPr lang="en-US" i="1" dirty="0" err="1" smtClean="0"/>
              <a:t>σ</a:t>
            </a:r>
            <a:r>
              <a:rPr lang="en-US" i="1" baseline="-25000" dirty="0" err="1" smtClean="0"/>
              <a:t>f</a:t>
            </a:r>
            <a:r>
              <a:rPr lang="en-US" baseline="-25000" dirty="0" smtClean="0"/>
              <a:t> </a:t>
            </a:r>
            <a:r>
              <a:rPr lang="en-US" dirty="0" smtClean="0"/>
              <a:t>= 0 for the risk-free asset, the first and third terms in the formula for variance are zero leaving only the second term.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24</a:t>
            </a:fld>
            <a:endParaRPr lang="en-US" dirty="0"/>
          </a:p>
        </p:txBody>
      </p:sp>
    </p:spTree>
    <p:extLst>
      <p:ext uri="{BB962C8B-B14F-4D97-AF65-F5344CB8AC3E}">
        <p14:creationId xmlns:p14="http://schemas.microsoft.com/office/powerpoint/2010/main" val="2775213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 206-208</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From the previous slide, note that </a:t>
            </a:r>
            <a:r>
              <a:rPr lang="en-US" i="1" dirty="0" smtClean="0"/>
              <a:t>w</a:t>
            </a:r>
            <a:r>
              <a:rPr lang="en-US" i="1" baseline="-25000" dirty="0" smtClean="0"/>
              <a:t>1 </a:t>
            </a:r>
            <a:r>
              <a:rPr lang="en-US" dirty="0" smtClean="0"/>
              <a:t>= 1 – (</a:t>
            </a:r>
            <a:r>
              <a:rPr lang="el-GR" i="1" dirty="0" smtClean="0"/>
              <a:t>σ</a:t>
            </a:r>
            <a:r>
              <a:rPr lang="en-US" i="1" baseline="-25000" dirty="0" smtClean="0"/>
              <a:t>P</a:t>
            </a:r>
            <a:r>
              <a:rPr lang="en-US" i="1" dirty="0" smtClean="0"/>
              <a:t> </a:t>
            </a:r>
            <a:r>
              <a:rPr lang="el-GR" i="0" dirty="0" smtClean="0"/>
              <a:t>÷</a:t>
            </a:r>
            <a:r>
              <a:rPr lang="en-US" i="0" dirty="0" smtClean="0"/>
              <a:t> </a:t>
            </a:r>
            <a:r>
              <a:rPr lang="el-GR" i="1" dirty="0" smtClean="0"/>
              <a:t>σ</a:t>
            </a:r>
            <a:r>
              <a:rPr lang="en-US" i="1" baseline="-25000" dirty="0" smtClean="0"/>
              <a:t>i</a:t>
            </a:r>
            <a:r>
              <a:rPr lang="en-US" dirty="0" smtClean="0"/>
              <a:t>).  Substituting the</a:t>
            </a:r>
            <a:r>
              <a:rPr lang="en-US" baseline="0" dirty="0" smtClean="0"/>
              <a:t> right-hand side of this equation for </a:t>
            </a:r>
            <a:r>
              <a:rPr lang="en-US" i="1" baseline="0" dirty="0" smtClean="0"/>
              <a:t>w</a:t>
            </a:r>
            <a:r>
              <a:rPr lang="en-US" i="1" baseline="-25000" dirty="0" smtClean="0"/>
              <a:t>1</a:t>
            </a:r>
            <a:r>
              <a:rPr lang="en-US" baseline="0" dirty="0" smtClean="0"/>
              <a:t> in the </a:t>
            </a:r>
            <a:r>
              <a:rPr lang="en-US" i="1" baseline="0" dirty="0" smtClean="0"/>
              <a:t>E</a:t>
            </a:r>
            <a:r>
              <a:rPr lang="en-US" baseline="0" dirty="0" smtClean="0"/>
              <a:t>(</a:t>
            </a:r>
            <a:r>
              <a:rPr lang="en-US" i="1" baseline="0" dirty="0" smtClean="0"/>
              <a:t>R</a:t>
            </a:r>
            <a:r>
              <a:rPr lang="en-US" i="1" baseline="-25000" dirty="0" smtClean="0"/>
              <a:t>P</a:t>
            </a:r>
            <a:r>
              <a:rPr lang="en-US" baseline="0" dirty="0" smtClean="0"/>
              <a:t>) formula from the previous slide produces the formula for the capital allocation line shown on this slide.  The term “capital allocation line” is typically only used when the risky asset is assumed to be a market portfolio of risky assets (the “market”).</a:t>
            </a:r>
            <a:endParaRPr lang="en-US" dirty="0" smtClean="0"/>
          </a:p>
          <a:p>
            <a:endParaRPr lang="en-US" dirty="0" smtClean="0"/>
          </a:p>
          <a:p>
            <a:r>
              <a:rPr lang="en-US" dirty="0" smtClean="0"/>
              <a:t>Because the equation is linear, the plot of the capital allocation line is a straight line. The line begins with the risk-free asset as the leftmost point with zero risk and a risk-free return, </a:t>
            </a:r>
            <a:r>
              <a:rPr lang="en-US" i="1" dirty="0" smtClean="0"/>
              <a:t>R</a:t>
            </a:r>
            <a:r>
              <a:rPr lang="en-US" i="1" baseline="-25000" dirty="0" smtClean="0"/>
              <a:t>f</a:t>
            </a:r>
            <a:r>
              <a:rPr lang="en-US" dirty="0" smtClean="0"/>
              <a:t>. At that point, the portfolio consists of only the risk-free asset. If 100 percent is invested in the portfolio of all risky assets, however, we have a return of </a:t>
            </a:r>
            <a:r>
              <a:rPr lang="en-US" i="1" dirty="0" smtClean="0"/>
              <a:t>E(R</a:t>
            </a:r>
            <a:r>
              <a:rPr lang="en-US" i="1" baseline="-25000" dirty="0" smtClean="0"/>
              <a:t>i</a:t>
            </a:r>
            <a:r>
              <a:rPr lang="en-US" i="1" dirty="0" smtClean="0"/>
              <a:t>)</a:t>
            </a:r>
            <a:r>
              <a:rPr lang="en-US" dirty="0" smtClean="0"/>
              <a:t> with a risk of </a:t>
            </a:r>
            <a:r>
              <a:rPr lang="en-US" i="1" dirty="0" err="1" smtClean="0"/>
              <a:t>σ</a:t>
            </a:r>
            <a:r>
              <a:rPr lang="en-US" i="1" baseline="-25000" dirty="0" err="1" smtClean="0"/>
              <a:t>i</a:t>
            </a:r>
            <a:r>
              <a:rPr lang="en-US" dirty="0" smtClean="0"/>
              <a:t>.</a:t>
            </a:r>
          </a:p>
          <a:p>
            <a:endParaRPr lang="en-US" dirty="0" smtClean="0"/>
          </a:p>
          <a:p>
            <a:r>
              <a:rPr lang="en-US" dirty="0" smtClean="0"/>
              <a:t>We can move further along the line in pursuit of higher returns by borrowing at the risk-free rate and investing the borrowed money in the portfolio of all risky assets. If 50 percent is borrowed at the risk-free rate, then </a:t>
            </a:r>
            <a:r>
              <a:rPr lang="en-US" i="1" dirty="0" smtClean="0"/>
              <a:t>w</a:t>
            </a:r>
            <a:r>
              <a:rPr lang="en-US" i="1" baseline="-25000" dirty="0" smtClean="0"/>
              <a:t>1</a:t>
            </a:r>
            <a:r>
              <a:rPr lang="en-US" dirty="0" smtClean="0"/>
              <a:t> = –0.50 and 150 percent is placed in the risky asset, giving a return = 1.50</a:t>
            </a:r>
            <a:r>
              <a:rPr lang="en-US" i="1" dirty="0" smtClean="0"/>
              <a:t>E(R</a:t>
            </a:r>
            <a:r>
              <a:rPr lang="en-US" i="1" baseline="-25000" dirty="0" smtClean="0"/>
              <a:t>i</a:t>
            </a:r>
            <a:r>
              <a:rPr lang="en-US" i="1" dirty="0" smtClean="0"/>
              <a:t>) </a:t>
            </a:r>
            <a:r>
              <a:rPr lang="en-US" dirty="0" smtClean="0"/>
              <a:t>– </a:t>
            </a:r>
            <a:r>
              <a:rPr lang="en-US" i="0" dirty="0" smtClean="0"/>
              <a:t>0.50</a:t>
            </a:r>
            <a:r>
              <a:rPr lang="en-US" i="1" dirty="0" smtClean="0"/>
              <a:t>R</a:t>
            </a:r>
            <a:r>
              <a:rPr lang="en-US" i="1" baseline="-25000" dirty="0" smtClean="0"/>
              <a:t>f</a:t>
            </a:r>
            <a:r>
              <a:rPr lang="en-US" i="0" dirty="0" smtClean="0"/>
              <a:t>,</a:t>
            </a:r>
            <a:r>
              <a:rPr lang="en-US" dirty="0" smtClean="0"/>
              <a:t> which is &gt; </a:t>
            </a:r>
            <a:r>
              <a:rPr lang="en-US" i="1" dirty="0" smtClean="0"/>
              <a:t>E(R</a:t>
            </a:r>
            <a:r>
              <a:rPr lang="en-US" i="1" baseline="-25000" dirty="0" smtClean="0"/>
              <a:t>i</a:t>
            </a:r>
            <a:r>
              <a:rPr lang="en-US" i="1" dirty="0" smtClean="0"/>
              <a:t>) </a:t>
            </a:r>
            <a:r>
              <a:rPr lang="en-US" dirty="0" smtClean="0"/>
              <a:t>because </a:t>
            </a:r>
            <a:r>
              <a:rPr lang="en-US" i="1" dirty="0" smtClean="0"/>
              <a:t>E(R</a:t>
            </a:r>
            <a:r>
              <a:rPr lang="en-US" i="1" baseline="-25000" dirty="0" smtClean="0"/>
              <a:t>i</a:t>
            </a:r>
            <a:r>
              <a:rPr lang="en-US" i="1" dirty="0" smtClean="0"/>
              <a:t>) </a:t>
            </a:r>
            <a:r>
              <a:rPr lang="en-US" dirty="0" smtClean="0"/>
              <a:t>&gt; </a:t>
            </a:r>
            <a:r>
              <a:rPr lang="en-US" i="1" dirty="0" smtClean="0"/>
              <a:t>R</a:t>
            </a:r>
            <a:r>
              <a:rPr lang="en-US" i="1" baseline="-25000" dirty="0" smtClean="0"/>
              <a:t>f</a:t>
            </a:r>
            <a:r>
              <a:rPr lang="en-US" dirty="0" smtClean="0"/>
              <a:t>.</a:t>
            </a:r>
          </a:p>
          <a:p>
            <a:endParaRPr lang="en-US" dirty="0" smtClean="0"/>
          </a:p>
          <a:p>
            <a:r>
              <a:rPr lang="en-US" dirty="0" smtClean="0"/>
              <a:t>The line plotted in Exhibit 5-13 is comprised of an unlimited number of risk–return pairs or portfolios.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25</a:t>
            </a:fld>
            <a:endParaRPr lang="en-US" dirty="0"/>
          </a:p>
        </p:txBody>
      </p:sp>
    </p:spTree>
    <p:extLst>
      <p:ext uri="{BB962C8B-B14F-4D97-AF65-F5344CB8AC3E}">
        <p14:creationId xmlns:p14="http://schemas.microsoft.com/office/powerpoint/2010/main" val="1054225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 208-209</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The capital allocation line consists of the set of feasible portfolios. Points under the capital allocation line may be attainable but are not preferred by any investor because the investor can get a higher return for the same risk by moving up to the capital allocation line. Points above the capital allocation line are desirable but not achievable with available assets.</a:t>
            </a:r>
          </a:p>
          <a:p>
            <a:endParaRPr lang="en-US" dirty="0" smtClean="0"/>
          </a:p>
          <a:p>
            <a:r>
              <a:rPr lang="en-US" dirty="0" smtClean="0"/>
              <a:t>Exhibit 5-15 shows two indifference curves for two different investors: Kelly with a risk aversion coefficient of 2 and Jane with a risk aversion coefficient of 4. The indifference curve for Kelly is to the right of the indifference curve for Jane because Kelly is less risk averse than Jane and can accept a higher amount of risk, i.e. has a higher tolerance for risk. Accordingly, their optimal portfolios are different: point </a:t>
            </a:r>
            <a:r>
              <a:rPr lang="en-US" b="0" dirty="0" smtClean="0"/>
              <a:t>k</a:t>
            </a:r>
            <a:r>
              <a:rPr lang="en-US" dirty="0" smtClean="0"/>
              <a:t> is the optimal portfolio for Kelly and point </a:t>
            </a:r>
            <a:r>
              <a:rPr lang="en-US" b="0" dirty="0" smtClean="0"/>
              <a:t>j </a:t>
            </a:r>
            <a:r>
              <a:rPr lang="en-US" dirty="0" smtClean="0"/>
              <a:t>is the optimal portfolio for Jane. In addition, for the same return, the slope of Jane’s curve is higher than Kelly’s suggesting that Jane needs greater incremental return as compensation for accepting an additional amount of risk compared with Kelly.</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26</a:t>
            </a:fld>
            <a:endParaRPr lang="en-US" dirty="0"/>
          </a:p>
        </p:txBody>
      </p:sp>
    </p:spTree>
    <p:extLst>
      <p:ext uri="{BB962C8B-B14F-4D97-AF65-F5344CB8AC3E}">
        <p14:creationId xmlns:p14="http://schemas.microsoft.com/office/powerpoint/2010/main" val="1270839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effect on a portfolio’s risk of investing in assets that are less than perfectly correlated.</a:t>
            </a:r>
          </a:p>
          <a:p>
            <a:r>
              <a:rPr lang="en-US" dirty="0" smtClean="0"/>
              <a:t>Pages 210-213</a:t>
            </a:r>
          </a:p>
          <a:p>
            <a:endParaRPr lang="en-US" sz="1200" b="0" dirty="0" smtClean="0"/>
          </a:p>
          <a:p>
            <a:r>
              <a:rPr lang="en-US" sz="1200" b="0" dirty="0" smtClean="0"/>
              <a:t>Correlation is a measure of the consistency or tendency for two investments to act in a similar way. The correlation coefficient, </a:t>
            </a:r>
            <a:r>
              <a:rPr lang="el-GR" sz="1200" b="0" i="1" dirty="0" smtClean="0"/>
              <a:t>ρ</a:t>
            </a:r>
            <a:r>
              <a:rPr lang="en-US" sz="1200" b="0" i="1" baseline="-25000" dirty="0" smtClean="0"/>
              <a:t>12</a:t>
            </a:r>
            <a:r>
              <a:rPr lang="en-US" sz="1200" b="0" dirty="0" smtClean="0"/>
              <a:t>, can be positive or negative and ranges from –1 to +1.</a:t>
            </a:r>
          </a:p>
          <a:p>
            <a:endParaRPr lang="en-US" sz="1200" b="0" dirty="0" smtClean="0"/>
          </a:p>
          <a:p>
            <a:pPr marL="222250" indent="-222250">
              <a:buFont typeface="Arial" pitchFamily="34" charset="0"/>
              <a:buChar char="•"/>
            </a:pPr>
            <a:r>
              <a:rPr lang="el-GR" sz="1200" b="0" i="1" dirty="0" smtClean="0"/>
              <a:t>ρ</a:t>
            </a:r>
            <a:r>
              <a:rPr lang="en-US" sz="1200" b="0" i="1" baseline="-25000" dirty="0" smtClean="0"/>
              <a:t>12  </a:t>
            </a:r>
            <a:r>
              <a:rPr lang="en-US" sz="1200" b="0" dirty="0" smtClean="0"/>
              <a:t>= +1: Returns of the two assets are perfectly positively correlated. Assets 1 and 2 move together 100 percent of the time.</a:t>
            </a:r>
          </a:p>
          <a:p>
            <a:pPr marL="222250" indent="-222250">
              <a:buFont typeface="Arial" pitchFamily="34" charset="0"/>
              <a:buChar char="•"/>
            </a:pPr>
            <a:r>
              <a:rPr lang="el-GR" sz="1200" b="0" i="1" dirty="0" smtClean="0"/>
              <a:t>ρ</a:t>
            </a:r>
            <a:r>
              <a:rPr lang="en-US" sz="1200" b="0" i="1" baseline="-25000" dirty="0" smtClean="0"/>
              <a:t>12 </a:t>
            </a:r>
            <a:r>
              <a:rPr lang="en-US" sz="1200" b="0" dirty="0" smtClean="0"/>
              <a:t>= –1: Returns of the two assets are perfectly negatively correlated. Assets 1 and 2 move in opposite directions 100 percent of the time.</a:t>
            </a:r>
          </a:p>
          <a:p>
            <a:pPr marL="222250" indent="-222250">
              <a:buFont typeface="Arial" pitchFamily="34" charset="0"/>
              <a:buChar char="•"/>
            </a:pPr>
            <a:r>
              <a:rPr lang="el-GR" sz="1200" b="0" i="1" dirty="0" smtClean="0"/>
              <a:t>ρ</a:t>
            </a:r>
            <a:r>
              <a:rPr lang="en-US" sz="1200" b="0" i="1" baseline="-25000" dirty="0" smtClean="0"/>
              <a:t>12 </a:t>
            </a:r>
            <a:r>
              <a:rPr lang="en-US" sz="1200" b="0" dirty="0" smtClean="0"/>
              <a:t>= 0: Returns of the two assets are uncorrelated. Movement of asset 1 provides no prediction regarding the movement of asset 2. </a:t>
            </a:r>
          </a:p>
          <a:p>
            <a:endParaRPr lang="en-US" sz="1200" b="0" dirty="0" smtClean="0"/>
          </a:p>
          <a:p>
            <a:r>
              <a:rPr lang="en-US" sz="1200" b="0" dirty="0" smtClean="0"/>
              <a:t>Portfolio risk falls when the two assets are not perfectly correlated, </a:t>
            </a:r>
            <a:r>
              <a:rPr lang="el-GR" sz="1200" b="0" i="1" dirty="0" smtClean="0"/>
              <a:t>ρ</a:t>
            </a:r>
            <a:r>
              <a:rPr lang="en-US" sz="1200" b="0" i="1" baseline="-25000" dirty="0" smtClean="0"/>
              <a:t>12</a:t>
            </a:r>
            <a:r>
              <a:rPr lang="en-US" sz="1200" b="0" i="1" dirty="0" smtClean="0"/>
              <a:t> </a:t>
            </a:r>
            <a:r>
              <a:rPr lang="en-US" sz="1200" b="0" dirty="0" smtClean="0"/>
              <a:t>&lt; +1. </a:t>
            </a:r>
            <a:r>
              <a:rPr lang="en-US" dirty="0" smtClean="0"/>
              <a:t>The fact that portfolio risk falls when the two assets are not perfectly correlated is evident from</a:t>
            </a:r>
            <a:r>
              <a:rPr lang="en-US" baseline="0" dirty="0" smtClean="0"/>
              <a:t> examining the formulas for portfolio risk.</a:t>
            </a:r>
            <a:endParaRPr lang="en-US" sz="1200" b="0"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27</a:t>
            </a:fld>
            <a:endParaRPr lang="en-US" dirty="0"/>
          </a:p>
        </p:txBody>
      </p:sp>
    </p:spTree>
    <p:extLst>
      <p:ext uri="{BB962C8B-B14F-4D97-AF65-F5344CB8AC3E}">
        <p14:creationId xmlns:p14="http://schemas.microsoft.com/office/powerpoint/2010/main" val="3661094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effect on a portfolio’s risk of investing in assets that are less than perfectly correlated.</a:t>
            </a:r>
          </a:p>
          <a:p>
            <a:r>
              <a:rPr lang="en-US" dirty="0" smtClean="0"/>
              <a:t>Pages 213-214</a:t>
            </a:r>
          </a:p>
          <a:p>
            <a:endParaRPr lang="en-US" dirty="0" smtClean="0"/>
          </a:p>
          <a:p>
            <a:r>
              <a:rPr lang="en-US" dirty="0" smtClean="0"/>
              <a:t>Exhibit 5-16 shows how portfolio risk and return vary with different portfolio weights and different correlations.  Asset 1 has an annual return of 7 percent and annualized risk of 12 percent, whereas asset 2 has an annual return of 15 percent and annualized risk of 25 percent. </a:t>
            </a:r>
          </a:p>
          <a:p>
            <a:endParaRPr lang="en-US" dirty="0" smtClean="0"/>
          </a:p>
          <a:p>
            <a:r>
              <a:rPr lang="en-US" dirty="0" smtClean="0"/>
              <a:t>The table shows the portfolio return and risk for four correlation coefficients ranging from +1.0 to –1.0 and 11 weights ranging from 0 percent to 100 percent. The portfolio return and risk are 15 percent and 25 percent respectively when 0 percent is invested in asset 1, versus 7 percent and 12 percent when 100 percent is invested in asset 1. The portfolio return varies with weights but is unaffected by the correlation coefficient.</a:t>
            </a:r>
            <a:r>
              <a:rPr lang="en-US" baseline="0" dirty="0" smtClean="0"/>
              <a:t>  </a:t>
            </a:r>
            <a:r>
              <a:rPr lang="en-US" dirty="0" smtClean="0"/>
              <a:t>Portfolio risk becomes smaller with each successive decrease in the correlation coefficient, with the smallest risk when the</a:t>
            </a:r>
            <a:r>
              <a:rPr lang="en-US" baseline="0" dirty="0" smtClean="0"/>
              <a:t> correlation coefficient is -1.</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28</a:t>
            </a:fld>
            <a:endParaRPr lang="en-US" dirty="0"/>
          </a:p>
        </p:txBody>
      </p:sp>
    </p:spTree>
    <p:extLst>
      <p:ext uri="{BB962C8B-B14F-4D97-AF65-F5344CB8AC3E}">
        <p14:creationId xmlns:p14="http://schemas.microsoft.com/office/powerpoint/2010/main" val="161292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effect on a portfolio’s risk of investing in assets that are less than perfectly correlated.</a:t>
            </a:r>
          </a:p>
          <a:p>
            <a:r>
              <a:rPr lang="en-US" dirty="0" smtClean="0"/>
              <a:t>Pages 213-214</a:t>
            </a:r>
          </a:p>
          <a:p>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graph in Exhibit 5-17 makes use of the results from Exhibit 5-16.  It shows that the risk–return relationship is a straight line when </a:t>
            </a:r>
            <a:r>
              <a:rPr lang="en-US" sz="1200" kern="1200" dirty="0" smtClean="0">
                <a:solidFill>
                  <a:schemeClr val="tx1"/>
                </a:solidFill>
                <a:latin typeface="Arial" charset="0"/>
                <a:ea typeface="+mn-ea"/>
                <a:cs typeface="+mn-cs"/>
                <a:sym typeface="Symbol"/>
              </a:rPr>
              <a:t></a:t>
            </a:r>
            <a:r>
              <a:rPr lang="en-US" sz="1200" kern="1200" baseline="-25000" dirty="0" smtClean="0">
                <a:solidFill>
                  <a:schemeClr val="tx1"/>
                </a:solidFill>
                <a:latin typeface="Arial" charset="0"/>
                <a:ea typeface="+mn-ea"/>
                <a:cs typeface="+mn-cs"/>
              </a:rPr>
              <a:t>12 </a:t>
            </a:r>
            <a:r>
              <a:rPr lang="en-US" sz="1200" kern="1200" dirty="0" smtClean="0">
                <a:solidFill>
                  <a:schemeClr val="tx1"/>
                </a:solidFill>
                <a:latin typeface="Arial" charset="0"/>
                <a:ea typeface="+mn-ea"/>
                <a:cs typeface="+mn-cs"/>
              </a:rPr>
              <a:t>= +1. As the correlation falls, the risk becomes smaller and smaller as in the table presented in Exhibit 5-16. The curvilinear nature of a portfolio of assets is recognizable in all investment opportunity sets (except at the extremes where </a:t>
            </a:r>
            <a:r>
              <a:rPr lang="en-US" sz="1200" kern="1200" dirty="0" smtClean="0">
                <a:solidFill>
                  <a:schemeClr val="tx1"/>
                </a:solidFill>
                <a:latin typeface="Arial" charset="0"/>
                <a:ea typeface="+mn-ea"/>
                <a:cs typeface="+mn-cs"/>
                <a:sym typeface="Symbol"/>
              </a:rPr>
              <a:t></a:t>
            </a:r>
            <a:r>
              <a:rPr lang="en-US" sz="1200" kern="1200" baseline="-25000" dirty="0" smtClean="0">
                <a:solidFill>
                  <a:schemeClr val="tx1"/>
                </a:solidFill>
                <a:latin typeface="Arial" charset="0"/>
                <a:ea typeface="+mn-ea"/>
                <a:cs typeface="+mn-cs"/>
              </a:rPr>
              <a:t>12 </a:t>
            </a:r>
            <a:r>
              <a:rPr lang="en-US" sz="1200" kern="1200" dirty="0" smtClean="0">
                <a:solidFill>
                  <a:schemeClr val="tx1"/>
                </a:solidFill>
                <a:latin typeface="Arial" charset="0"/>
                <a:ea typeface="+mn-ea"/>
                <a:cs typeface="+mn-cs"/>
              </a:rPr>
              <a:t>= –1 or +1).</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29</a:t>
            </a:fld>
            <a:endParaRPr lang="en-US" dirty="0"/>
          </a:p>
        </p:txBody>
      </p:sp>
    </p:spTree>
    <p:extLst>
      <p:ext uri="{BB962C8B-B14F-4D97-AF65-F5344CB8AC3E}">
        <p14:creationId xmlns:p14="http://schemas.microsoft.com/office/powerpoint/2010/main" val="302876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177</a:t>
            </a:r>
            <a:endParaRPr lang="en-US" sz="1200" b="0" dirty="0" smtClean="0">
              <a:latin typeface="Times New Roman" pitchFamily="18" charset="0"/>
              <a:cs typeface="Times New Roman" pitchFamily="18" charset="0"/>
            </a:endParaRPr>
          </a:p>
          <a:p>
            <a:endParaRPr lang="en-US" dirty="0" smtClean="0"/>
          </a:p>
          <a:p>
            <a:r>
              <a:rPr lang="en-US" dirty="0" smtClean="0"/>
              <a:t>The following two observations are important.</a:t>
            </a:r>
          </a:p>
          <a:p>
            <a:r>
              <a:rPr lang="en-US" dirty="0" smtClean="0"/>
              <a:t>•</a:t>
            </a:r>
            <a:r>
              <a:rPr lang="en-US" baseline="0" dirty="0" smtClean="0"/>
              <a:t>  A</a:t>
            </a:r>
            <a:r>
              <a:rPr lang="en-US" dirty="0" smtClean="0"/>
              <a:t> capital gain of 5 percent and a dividend yield of 2 percent is</a:t>
            </a:r>
            <a:r>
              <a:rPr lang="en-US" baseline="0" dirty="0" smtClean="0"/>
              <a:t> computed in the</a:t>
            </a:r>
            <a:r>
              <a:rPr lang="en-US" dirty="0" smtClean="0"/>
              <a:t> example. For ease of illustration, we assumed that the dividend is paid at time t. If the dividend was received any time before </a:t>
            </a:r>
            <a:r>
              <a:rPr lang="en-US" i="1" dirty="0" smtClean="0"/>
              <a:t>t</a:t>
            </a:r>
            <a:r>
              <a:rPr lang="en-US" dirty="0" smtClean="0"/>
              <a:t>, our holding period return would have been higher because we would have earned a return by putting the dividend in the bank for the remainder of the period.</a:t>
            </a:r>
          </a:p>
          <a:p>
            <a:r>
              <a:rPr lang="en-US" dirty="0" smtClean="0"/>
              <a:t>•</a:t>
            </a:r>
            <a:r>
              <a:rPr lang="en-US" baseline="0" dirty="0" smtClean="0"/>
              <a:t>  </a:t>
            </a:r>
            <a:r>
              <a:rPr lang="en-US" dirty="0" smtClean="0"/>
              <a:t>Return can be expressed in decimals (0.07), fractions (7/100), or as a percent (7%). They are all equivalent.</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a:t>
            </a:fld>
            <a:endParaRPr lang="en-US" dirty="0"/>
          </a:p>
        </p:txBody>
      </p:sp>
    </p:spTree>
    <p:extLst>
      <p:ext uri="{BB962C8B-B14F-4D97-AF65-F5344CB8AC3E}">
        <p14:creationId xmlns:p14="http://schemas.microsoft.com/office/powerpoint/2010/main" val="949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Describe the effect on a portfolio’s risk of investing in assets that are less than perfectly correlated.</a:t>
            </a:r>
          </a:p>
          <a:p>
            <a:r>
              <a:rPr lang="en-US" dirty="0" smtClean="0"/>
              <a:t>Pages</a:t>
            </a:r>
            <a:r>
              <a:rPr lang="en-US" baseline="0" dirty="0" smtClean="0"/>
              <a:t> </a:t>
            </a:r>
            <a:r>
              <a:rPr lang="en-US" dirty="0" smtClean="0"/>
              <a:t>220-221</a:t>
            </a:r>
          </a:p>
          <a:p>
            <a:endParaRPr lang="en-US" dirty="0" smtClean="0"/>
          </a:p>
          <a:p>
            <a:pPr>
              <a:buFont typeface="Arial" pitchFamily="34" charset="0"/>
              <a:buChar char="•"/>
            </a:pPr>
            <a:r>
              <a:rPr lang="en-US" dirty="0" smtClean="0"/>
              <a:t>Correlations among major asset classes  are not usually high, as can be observed from the few U.S. asset classes listed in Exhibit 5-20. Correlations for other asset classes and other countries are also typically low, which provides investors the opportunity to benefit from diversifying among many asset classes to achieve the biggest benefit from diversification.</a:t>
            </a:r>
          </a:p>
          <a:p>
            <a:pPr>
              <a:buFont typeface="Arial" pitchFamily="34" charset="0"/>
              <a:buChar char="•"/>
            </a:pPr>
            <a:r>
              <a:rPr lang="en-US" dirty="0" smtClean="0"/>
              <a:t>Using exchange-traded funds or mutual funds that track the respective indices</a:t>
            </a:r>
            <a:r>
              <a:rPr lang="en-US" baseline="0" dirty="0" smtClean="0"/>
              <a:t> </a:t>
            </a:r>
            <a:r>
              <a:rPr lang="en-US" dirty="0" smtClean="0"/>
              <a:t>could bring down the costs associated with building a well-diversified portfolio.</a:t>
            </a:r>
          </a:p>
          <a:p>
            <a:pPr>
              <a:buFont typeface="Arial" pitchFamily="34" charset="0"/>
              <a:buChar char="•"/>
            </a:pPr>
            <a:r>
              <a:rPr lang="en-US" dirty="0" smtClean="0"/>
              <a:t>Countries are different because of industry focus, economic policy, and political climate. Returns in one country over time are not likely to be highly correlated with returns in another country. Country returns may also be different because of different currencies. </a:t>
            </a:r>
          </a:p>
          <a:p>
            <a:pPr>
              <a:buFont typeface="Arial" pitchFamily="34" charset="0"/>
              <a:buChar char="•"/>
            </a:pPr>
            <a:r>
              <a:rPr lang="en-US" dirty="0" smtClean="0"/>
              <a:t>Employees are already heavily invested in their employer via their future earnings.  Additional investments in your employer will concentrate your wealth in one asset even more so and make you less diversified.</a:t>
            </a:r>
          </a:p>
          <a:p>
            <a:pPr>
              <a:buFont typeface="Arial" pitchFamily="34" charset="0"/>
              <a:buChar char="•"/>
            </a:pPr>
            <a:r>
              <a:rPr lang="en-US" dirty="0" smtClean="0"/>
              <a:t>Every time you add a security or an asset class to the portfolio, recognize that there is a cost associated with diversification. </a:t>
            </a:r>
            <a:r>
              <a:rPr lang="en-US" baseline="0" dirty="0" smtClean="0"/>
              <a:t>  T</a:t>
            </a:r>
            <a:r>
              <a:rPr lang="en-US" dirty="0" smtClean="0"/>
              <a:t>he securities or assets may have different names but belong to an asset class in which you already have sufficient exposure.</a:t>
            </a:r>
          </a:p>
          <a:p>
            <a:pPr>
              <a:buFont typeface="Arial" pitchFamily="34" charset="0"/>
              <a:buChar char="•"/>
            </a:pPr>
            <a:r>
              <a:rPr lang="en-US" dirty="0" smtClean="0"/>
              <a:t>Insurance has a negative correlation with your assets and is thus very valuable. Insurance gives you a positive return when your assets lose value, but pays nothing if your assets maintain their value. Over time, insurance generates a negative average return. Many individuals, however, are willing to accept a small negative return because insurance reduces their exposure to an extreme loss.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30</a:t>
            </a:fld>
            <a:endParaRPr lang="en-US" dirty="0"/>
          </a:p>
        </p:txBody>
      </p:sp>
    </p:spTree>
    <p:extLst>
      <p:ext uri="{BB962C8B-B14F-4D97-AF65-F5344CB8AC3E}">
        <p14:creationId xmlns:p14="http://schemas.microsoft.com/office/powerpoint/2010/main" val="1374703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escribe and interpret the minimum-variance and efficient frontiers of risky assets and the global minimum-variance portfolio.</a:t>
            </a:r>
          </a:p>
          <a:p>
            <a:r>
              <a:rPr lang="en-US" dirty="0" smtClean="0"/>
              <a:t>Pages 223-224</a:t>
            </a:r>
          </a:p>
          <a:p>
            <a:endParaRPr lang="en-US" dirty="0" smtClean="0"/>
          </a:p>
          <a:p>
            <a:r>
              <a:rPr lang="en-US" dirty="0" smtClean="0"/>
              <a:t>Risk-averse investors seek to minimize risk for a given return. Consider points A, B, and X in Exhibit 5-22 and assume that they are on the same horizontal line by construction. Thus, the three points have the same expected return, </a:t>
            </a:r>
            <a:r>
              <a:rPr lang="en-US" i="1" dirty="0" smtClean="0"/>
              <a:t>E(R</a:t>
            </a:r>
            <a:r>
              <a:rPr lang="en-US" i="1" baseline="-25000" dirty="0" smtClean="0"/>
              <a:t>1</a:t>
            </a:r>
            <a:r>
              <a:rPr lang="en-US" i="1" dirty="0" smtClean="0"/>
              <a:t>)</a:t>
            </a:r>
            <a:r>
              <a:rPr lang="en-US" dirty="0" smtClean="0"/>
              <a:t>, as do all other points on the imaginary line connecting A, B, and X. Given a choice, an investor will choose the point with the minimum risk, which is point X. Point X, however, is unattainable because it does not lie within the investment opportunity set. Thus, the minimum risk that we can attain for </a:t>
            </a:r>
            <a:r>
              <a:rPr lang="en-US" i="1" dirty="0" smtClean="0"/>
              <a:t>E(R</a:t>
            </a:r>
            <a:r>
              <a:rPr lang="en-US" i="1" baseline="-25000" dirty="0" smtClean="0"/>
              <a:t>1</a:t>
            </a:r>
            <a:r>
              <a:rPr lang="en-US" i="1" dirty="0" smtClean="0"/>
              <a:t>)</a:t>
            </a:r>
            <a:r>
              <a:rPr lang="en-US" dirty="0" smtClean="0"/>
              <a:t> is at point A. Point B and all points to the right of point A are feasible but they have higher risk. Therefore, a risk-averse investor will choose only point A in preference to any other portfolio with the same return.</a:t>
            </a:r>
          </a:p>
          <a:p>
            <a:endParaRPr lang="en-US" dirty="0" smtClean="0"/>
          </a:p>
          <a:p>
            <a:r>
              <a:rPr lang="en-US" dirty="0" smtClean="0"/>
              <a:t>Similarly, point C is the minimum variance point for the return earned at C. Points to the right of C have higher risk. We can extend the above analysis to all possible returns. In all cases, we find that the minimum variance portfolio is the one that lies on the solid curve drawn in Exhibit 5-22. The entire collection of these minimum-variance portfolios is referred to as the </a:t>
            </a:r>
            <a:r>
              <a:rPr lang="en-US" i="1" dirty="0" smtClean="0"/>
              <a:t>minimum-variance frontier</a:t>
            </a:r>
            <a:r>
              <a:rPr lang="en-US" dirty="0" smtClean="0"/>
              <a:t>. The minimum-variance frontier defines the smaller set of portfolios in which investors would want to invest. </a:t>
            </a:r>
          </a:p>
          <a:p>
            <a:endParaRPr lang="en-US" dirty="0" smtClean="0"/>
          </a:p>
          <a:p>
            <a:r>
              <a:rPr lang="en-US" dirty="0" smtClean="0"/>
              <a:t>The left-most point on the minimum-variance frontier is the portfolio with the minimum variance among all portfolios of risky assets, and is referred to as the </a:t>
            </a:r>
            <a:r>
              <a:rPr lang="en-US" i="1" dirty="0" smtClean="0"/>
              <a:t>global minimum-variance portfolio</a:t>
            </a:r>
            <a:r>
              <a:rPr lang="en-US" dirty="0" smtClean="0"/>
              <a:t>. An investor cannot hold a portfolio consisting of risky assets that has less risk than that of the global minimum-variance portfolio. </a:t>
            </a:r>
          </a:p>
          <a:p>
            <a:endParaRPr lang="en-US" dirty="0" smtClean="0"/>
          </a:p>
          <a:p>
            <a:r>
              <a:rPr lang="en-US" dirty="0" smtClean="0"/>
              <a:t>The minimum-variance frontier gives us portfolios with the minimum variance for a given return. However, investors also want to maximize return for a given risk. Observe points A and C on the minimum-variance frontier shown in Exhibit 5-22. Both of them have the same risk. Given a choice, an investor will choose portfolio A because it has a higher return. No one will choose portfolio C. The same analysis applies to all points on the minimum-variance frontier that lie below the global minimum-variance portfolio. Thus, portfolios on the curve below the global minimum-variance portfolio and to the right of the global minimum-variance portfolio are not beneficial and are inefficient portfolios for an investor.</a:t>
            </a:r>
          </a:p>
          <a:p>
            <a:endParaRPr lang="en-US" dirty="0" smtClean="0"/>
          </a:p>
          <a:p>
            <a:r>
              <a:rPr lang="en-US" dirty="0" smtClean="0"/>
              <a:t>The curve that lies above and to the right of the global minimum-variance portfolio is referred to as the </a:t>
            </a:r>
            <a:r>
              <a:rPr lang="en-US" i="1" dirty="0" smtClean="0"/>
              <a:t>Markowitz efficient frontier </a:t>
            </a:r>
            <a:r>
              <a:rPr lang="en-US" dirty="0" smtClean="0"/>
              <a:t>because it contains all portfolios of risky assets that rational, risk-averse investors will choose.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31</a:t>
            </a:fld>
            <a:endParaRPr lang="en-US" dirty="0"/>
          </a:p>
        </p:txBody>
      </p:sp>
    </p:spTree>
    <p:extLst>
      <p:ext uri="{BB962C8B-B14F-4D97-AF65-F5344CB8AC3E}">
        <p14:creationId xmlns:p14="http://schemas.microsoft.com/office/powerpoint/2010/main" val="47824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r>
              <a:rPr lang="en-US" dirty="0" smtClean="0"/>
              <a:t>Page 225</a:t>
            </a:r>
          </a:p>
          <a:p>
            <a:endParaRPr lang="en-US" dirty="0" smtClean="0"/>
          </a:p>
          <a:p>
            <a:r>
              <a:rPr lang="en-US" dirty="0" smtClean="0"/>
              <a:t>All portfolios on the efficient frontier are candidates for being combined with the risk-free asset. Two combinations are shown in Exhibit 5-23: one between the risk-free asset and efficient portfolio A and the other between the risk-free asset and efficient portfolio P. Comparing capital allocation line A and capital allocation line P reveals that there is a point on CAL(P) with a higher return and same risk for each point on CAL(A). In other words, the portfolios on CAL(P) dominate the portfolios on CAL(A). Therefore, an investor will choose CAL(P) over CAL(A). We would like to move further northwest to achieve even better portfolios. None of those portfolios, however, is attainable because they are above the efficient frontier.</a:t>
            </a:r>
          </a:p>
          <a:p>
            <a:endParaRPr lang="en-US" dirty="0" smtClean="0"/>
          </a:p>
          <a:p>
            <a:r>
              <a:rPr lang="en-US" dirty="0" smtClean="0"/>
              <a:t>What about other points on the efficient frontier? For example, point X is on the efficient frontier and has the highest return of all risky portfolios for its risk. However, point Y on CAL(P), achievable by leveraging portfolio P, lies above point X and has the same risk but higher return. In the same way, we can observe that not only does CAL(P) dominate CAL(A) but it also dominates the Markowitz efficient frontier of risky assets.</a:t>
            </a:r>
          </a:p>
          <a:p>
            <a:endParaRPr lang="en-US" dirty="0" smtClean="0"/>
          </a:p>
          <a:p>
            <a:r>
              <a:rPr lang="en-US" dirty="0" smtClean="0"/>
              <a:t>CAL(P) is the optimal capital allocation line and portfolio P is the optimal risky portfolio. Thus, with the addition of the risk-free asset, we are able to narrow our selection of risky portfolios to a single optimal risky portfolio, P, which is at the tangent of CAL(P) and the efficient frontier of risky assets.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32</a:t>
            </a:fld>
            <a:endParaRPr lang="en-US" dirty="0"/>
          </a:p>
        </p:txBody>
      </p:sp>
    </p:spTree>
    <p:extLst>
      <p:ext uri="{BB962C8B-B14F-4D97-AF65-F5344CB8AC3E}">
        <p14:creationId xmlns:p14="http://schemas.microsoft.com/office/powerpoint/2010/main" val="3594608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r>
              <a:rPr lang="en-US" dirty="0" smtClean="0"/>
              <a:t>Pages 225-226</a:t>
            </a:r>
          </a:p>
          <a:p>
            <a:endParaRPr lang="en-US" sz="1200" b="0" dirty="0" smtClean="0"/>
          </a:p>
          <a:p>
            <a:r>
              <a:rPr lang="en-US" sz="1200" b="0" dirty="0" smtClean="0"/>
              <a:t>The </a:t>
            </a:r>
            <a:r>
              <a:rPr lang="en-US" sz="1200" b="0" i="1" dirty="0" smtClean="0"/>
              <a:t>two-fund separation theorem </a:t>
            </a:r>
            <a:r>
              <a:rPr lang="en-US" sz="1200" b="0" dirty="0" smtClean="0"/>
              <a:t>states that all investors will hold a combination of two portfolios or funds: a risk-free asset and an optimal portfolio of risky assets. The separation theorem allows us to divide an investor’s portfolio choice problem into two distinct steps: </a:t>
            </a:r>
          </a:p>
          <a:p>
            <a:pPr marL="342900" indent="-342900">
              <a:buSzPct val="100000"/>
              <a:buAutoNum type="arabicParenR"/>
            </a:pPr>
            <a:r>
              <a:rPr lang="en-US" sz="1200" b="0" i="0" dirty="0" smtClean="0"/>
              <a:t>Investment decision: the investor identifies the optimal risky portfolio. </a:t>
            </a:r>
          </a:p>
          <a:p>
            <a:pPr marL="342900" indent="-342900">
              <a:buSzPct val="100000"/>
              <a:buAutoNum type="arabicParenR"/>
            </a:pPr>
            <a:r>
              <a:rPr lang="en-US" sz="1200" b="0" i="0" dirty="0" smtClean="0"/>
              <a:t>Financing decision: the </a:t>
            </a:r>
            <a:r>
              <a:rPr lang="en-US" sz="1200" b="0" dirty="0" smtClean="0"/>
              <a:t>investor identifies the allocation to the risk-free asset (lending or borrowing) and to the optimal risky portfolio. </a:t>
            </a:r>
          </a:p>
          <a:p>
            <a:endParaRPr lang="en-US" dirty="0" smtClean="0"/>
          </a:p>
          <a:p>
            <a:r>
              <a:rPr lang="en-US" dirty="0" smtClean="0"/>
              <a:t>The capital allocation line connects the optimal risky portfolio and the risk-free asset. All optimal investor portfolios must be on this line. Each investor’s optimal portfolio on the capital</a:t>
            </a:r>
            <a:r>
              <a:rPr lang="en-US" baseline="0" dirty="0" smtClean="0"/>
              <a:t> allocation line</a:t>
            </a:r>
            <a:r>
              <a:rPr lang="en-US" dirty="0" smtClean="0"/>
              <a:t> is determined in the second step. Considering each individual investor’s risk preference, using indifference curves, determines the investor’s allocation to the risk-free asset (lending) and to the optimal risky portfolio. Portfolios beyond the optimal risky portfolio are obtained by borrowing at the risk-free rate (i.e., buying on margin). Therefore, the individual investor’s risk preference determines the amount of financing (i.e., lending to the government instead of investing in the optimal risky portfolio or borrowing to purchase additional amounts of the optimal risky portfolio).</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33</a:t>
            </a:fld>
            <a:endParaRPr lang="en-US" dirty="0"/>
          </a:p>
        </p:txBody>
      </p:sp>
    </p:spTree>
    <p:extLst>
      <p:ext uri="{BB962C8B-B14F-4D97-AF65-F5344CB8AC3E}">
        <p14:creationId xmlns:p14="http://schemas.microsoft.com/office/powerpoint/2010/main" val="168100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Discuss the selection of an optimal portfolio, given an investor’s utility (or risk aversion) and the capital allocation line.</a:t>
            </a:r>
          </a:p>
          <a:p>
            <a:r>
              <a:rPr lang="en-US" dirty="0" smtClean="0"/>
              <a:t>Pages 226-228</a:t>
            </a:r>
          </a:p>
          <a:p>
            <a:endParaRPr lang="en-US" dirty="0" smtClean="0"/>
          </a:p>
          <a:p>
            <a:r>
              <a:rPr lang="en-US" dirty="0" smtClean="0"/>
              <a:t>Exhibit 5-25 shows an indifference curve that is tangent to the capital allocation line, CAL(P). Indifference curves with higher utility than this one lie above the capital allocation line, so their portfolios are not achievable. Indifference curves that lie below this one are not preferred because they have lower utility. Thus, the optimal portfolio for the investor with this indifference curve is portfolio C on CAL(P), which is tangent to the indifference curve.</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34</a:t>
            </a:fld>
            <a:endParaRPr lang="en-US" dirty="0"/>
          </a:p>
        </p:txBody>
      </p:sp>
    </p:spTree>
    <p:extLst>
      <p:ext uri="{BB962C8B-B14F-4D97-AF65-F5344CB8AC3E}">
        <p14:creationId xmlns:p14="http://schemas.microsoft.com/office/powerpoint/2010/main" val="1177851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35</a:t>
            </a:fld>
            <a:endParaRPr lang="en-US" dirty="0"/>
          </a:p>
        </p:txBody>
      </p:sp>
    </p:spTree>
    <p:extLst>
      <p:ext uri="{BB962C8B-B14F-4D97-AF65-F5344CB8AC3E}">
        <p14:creationId xmlns:p14="http://schemas.microsoft.com/office/powerpoint/2010/main" val="428985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177-178</a:t>
            </a:r>
            <a:endParaRPr lang="en-US" sz="1200" b="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4</a:t>
            </a:fld>
            <a:endParaRPr lang="en-US" dirty="0"/>
          </a:p>
        </p:txBody>
      </p:sp>
    </p:spTree>
    <p:extLst>
      <p:ext uri="{BB962C8B-B14F-4D97-AF65-F5344CB8AC3E}">
        <p14:creationId xmlns:p14="http://schemas.microsoft.com/office/powerpoint/2010/main" val="410646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178</a:t>
            </a:r>
            <a:endParaRPr lang="en-US" sz="1200" b="0" dirty="0" smtClean="0">
              <a:latin typeface="Times New Roman" pitchFamily="18" charset="0"/>
              <a:cs typeface="Times New Roman" pitchFamily="18" charset="0"/>
            </a:endParaRPr>
          </a:p>
          <a:p>
            <a:endParaRPr lang="en-US" dirty="0" smtClean="0"/>
          </a:p>
          <a:p>
            <a:r>
              <a:rPr lang="en-US" sz="1200" b="0" dirty="0" smtClean="0"/>
              <a:t>When assets have returns for multiple holding periods, it is necessary to aggregate those returns into one overall return for ease of comparison and understanding. Most holding period returns are reported as daily, monthly, or annual returns. Different approaches:</a:t>
            </a:r>
          </a:p>
          <a:p>
            <a:pPr marL="222250" indent="-222250">
              <a:buFont typeface="Arial" pitchFamily="34" charset="0"/>
              <a:buChar char="•"/>
            </a:pPr>
            <a:r>
              <a:rPr lang="en-US" sz="1200" b="0" dirty="0" smtClean="0"/>
              <a:t>Arithmetic or mean return</a:t>
            </a:r>
          </a:p>
          <a:p>
            <a:pPr marL="222250" indent="-222250">
              <a:buFont typeface="Arial" pitchFamily="34" charset="0"/>
              <a:buChar char="•"/>
            </a:pPr>
            <a:r>
              <a:rPr lang="en-US" sz="1200" b="0" dirty="0" smtClean="0"/>
              <a:t>Geometric mean return</a:t>
            </a:r>
          </a:p>
          <a:p>
            <a:pPr marL="222250" indent="-222250">
              <a:buFont typeface="Arial" pitchFamily="34" charset="0"/>
              <a:buChar char="•"/>
            </a:pPr>
            <a:r>
              <a:rPr lang="en-US" sz="1200" b="0" dirty="0" smtClean="0"/>
              <a:t>Money-weighted return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5</a:t>
            </a:fld>
            <a:endParaRPr lang="en-US" dirty="0"/>
          </a:p>
        </p:txBody>
      </p:sp>
    </p:spTree>
    <p:extLst>
      <p:ext uri="{BB962C8B-B14F-4D97-AF65-F5344CB8AC3E}">
        <p14:creationId xmlns:p14="http://schemas.microsoft.com/office/powerpoint/2010/main" val="142528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178</a:t>
            </a:r>
            <a:endParaRPr lang="en-US" sz="1200" b="0" dirty="0" smtClean="0">
              <a:latin typeface="Times New Roman" pitchFamily="18" charset="0"/>
              <a:cs typeface="Times New Roman" pitchFamily="18" charset="0"/>
            </a:endParaRPr>
          </a:p>
          <a:p>
            <a:endParaRPr lang="en-US" dirty="0" smtClean="0"/>
          </a:p>
          <a:p>
            <a:r>
              <a:rPr lang="en-US" dirty="0" smtClean="0"/>
              <a:t>The arithmetic return is easy to compute and has known statistical properties, such as standard deviation. We can calculate the arithmetic return and its standard deviation to determine how dispersed the observations are around the mean or if the mean return is statistically different from zero.</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6</a:t>
            </a:fld>
            <a:endParaRPr lang="en-US" dirty="0"/>
          </a:p>
        </p:txBody>
      </p:sp>
    </p:spTree>
    <p:extLst>
      <p:ext uri="{BB962C8B-B14F-4D97-AF65-F5344CB8AC3E}">
        <p14:creationId xmlns:p14="http://schemas.microsoft.com/office/powerpoint/2010/main" val="378510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179</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latin typeface="Times New Roman" pitchFamily="18" charset="0"/>
              <a:cs typeface="Times New Roman" pitchFamily="18" charset="0"/>
            </a:endParaRP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The geometric mean return per year is –5.0 percent, compared with an arithmetic mean return of 4.0 percent</a:t>
            </a:r>
            <a:r>
              <a:rPr lang="en-US" sz="1200" b="0" baseline="0" dirty="0" smtClean="0">
                <a:latin typeface="Times New Roman" pitchFamily="18" charset="0"/>
                <a:cs typeface="Times New Roman" pitchFamily="18" charset="0"/>
              </a:rPr>
              <a:t> (see previous slide). </a:t>
            </a:r>
            <a:r>
              <a:rPr lang="en-US" sz="1200" kern="1200" dirty="0" smtClean="0">
                <a:solidFill>
                  <a:schemeClr val="bg1"/>
                </a:solidFill>
                <a:latin typeface="Arial" charset="0"/>
                <a:ea typeface="+mn-ea"/>
                <a:cs typeface="+mn-cs"/>
              </a:rPr>
              <a:t>Because of the effect of compounding, the geometric mean return is always less than or equal to the arithmetic mean return, unless there is no variation in returns, in which case they are equal.</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7</a:t>
            </a:fld>
            <a:endParaRPr lang="en-US" dirty="0"/>
          </a:p>
        </p:txBody>
      </p:sp>
    </p:spTree>
    <p:extLst>
      <p:ext uri="{BB962C8B-B14F-4D97-AF65-F5344CB8AC3E}">
        <p14:creationId xmlns:p14="http://schemas.microsoft.com/office/powerpoint/2010/main" val="309811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180-181</a:t>
            </a:r>
          </a:p>
          <a:p>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bg1"/>
                </a:solidFill>
                <a:latin typeface="Arial" charset="0"/>
                <a:ea typeface="+mn-ea"/>
                <a:cs typeface="+mn-cs"/>
              </a:rPr>
              <a:t>The </a:t>
            </a:r>
            <a:r>
              <a:rPr lang="en-US" sz="1200" i="1" kern="1200" dirty="0" smtClean="0">
                <a:solidFill>
                  <a:schemeClr val="bg1"/>
                </a:solidFill>
                <a:latin typeface="Arial" charset="0"/>
                <a:ea typeface="+mn-ea"/>
                <a:cs typeface="+mn-cs"/>
              </a:rPr>
              <a:t>money-weighted return </a:t>
            </a:r>
            <a:r>
              <a:rPr lang="en-US" sz="1200" kern="1200" dirty="0" smtClean="0">
                <a:solidFill>
                  <a:schemeClr val="bg1"/>
                </a:solidFill>
                <a:latin typeface="Arial" charset="0"/>
                <a:ea typeface="+mn-ea"/>
                <a:cs typeface="+mn-cs"/>
              </a:rPr>
              <a:t>accounts for the money invested and provides the investor with information on the return on actual investment. </a:t>
            </a:r>
            <a:r>
              <a:rPr lang="en-US" dirty="0" smtClean="0"/>
              <a:t>The money-weighted return and its calculation are similar to the internal rate of return. Just like the internal rate of return, amounts invested are cash outflows from the investor’s perspective and amounts returned or withdrawn by the investor, or the money that remains at the end of an investment cycle, is a cash inflow for the investor. The internal rate of return is the discount rate at which the sum of present values of these cash flows will equal zero. </a:t>
            </a:r>
          </a:p>
          <a:p>
            <a:endParaRPr lang="en-US" dirty="0" smtClean="0"/>
          </a:p>
          <a:p>
            <a:r>
              <a:rPr lang="en-US" dirty="0" smtClean="0"/>
              <a:t>Assume that the investor invests €100 in a mutual fund at the beginning of the first year, adds another €950 at the beginning of the second year, and withdraws €350 at the end of the second year. The cash flows</a:t>
            </a:r>
            <a:r>
              <a:rPr lang="en-US" baseline="0" dirty="0" smtClean="0"/>
              <a:t> are shown in the table.  </a:t>
            </a:r>
            <a:r>
              <a:rPr lang="en-US" dirty="0" smtClean="0"/>
              <a:t>IRR can be computed using the formula and a trial and error process to identify a discount rate that produces a sum of present values of cash flows equal to zero.  The computation of IRR can be more easily done using a business calculator or spreadsheet.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8</a:t>
            </a:fld>
            <a:endParaRPr lang="en-US" dirty="0"/>
          </a:p>
        </p:txBody>
      </p:sp>
    </p:spTree>
    <p:extLst>
      <p:ext uri="{BB962C8B-B14F-4D97-AF65-F5344CB8AC3E}">
        <p14:creationId xmlns:p14="http://schemas.microsoft.com/office/powerpoint/2010/main" val="67983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183-184</a:t>
            </a:r>
            <a:endParaRPr lang="en-US" dirty="0" smtClean="0"/>
          </a:p>
          <a:p>
            <a:endParaRPr lang="en-US" dirty="0" smtClean="0"/>
          </a:p>
          <a:p>
            <a:r>
              <a:rPr lang="en-US" dirty="0" smtClean="0"/>
              <a:t>One major limitation of annualizing returns is the implicit assumption that returns can be repeated precisely, that is, money can be reinvested repeatedly while earning a similar return. This type of return is not always possible. An investor may earn a return of 5 percent during a week because the market went up that week or he got lucky with his stock, but it is highly unlikely that he will earn a return of 5 percent every week for the next 51 weeks, resulting in an annualized return of 1,164.3 percent.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9</a:t>
            </a:fld>
            <a:endParaRPr lang="en-US" dirty="0"/>
          </a:p>
        </p:txBody>
      </p:sp>
    </p:spTree>
    <p:extLst>
      <p:ext uri="{BB962C8B-B14F-4D97-AF65-F5344CB8AC3E}">
        <p14:creationId xmlns:p14="http://schemas.microsoft.com/office/powerpoint/2010/main" val="347878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266198-B432-4826-ACDC-5E7EC2CF3363}" type="slidenum">
              <a:rPr lang="en-US" smtClean="0"/>
              <a:pPr>
                <a:defRPr/>
              </a:pPr>
              <a:t>‹#›</a:t>
            </a:fld>
            <a:endParaRPr lang="en-US" dirty="0"/>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pPr>
              <a:defRPr/>
            </a:pPr>
            <a:endParaRPr lang="en-US" dirty="0"/>
          </a:p>
        </p:txBody>
      </p:sp>
      <p:sp>
        <p:nvSpPr>
          <p:cNvPr id="4" name="Footer Placeholder 3"/>
          <p:cNvSpPr>
            <a:spLocks noGrp="1"/>
          </p:cNvSpPr>
          <p:nvPr>
            <p:ph type="ftr" sz="quarter" idx="11"/>
          </p:nvPr>
        </p:nvSpPr>
        <p:spPr bwMode="black"/>
        <p:txBody>
          <a:bodyPr/>
          <a:lstStyle/>
          <a:p>
            <a:pPr>
              <a:defRPr/>
            </a:pPr>
            <a:endParaRPr lang="en-US" dirty="0"/>
          </a:p>
        </p:txBody>
      </p:sp>
      <p:sp>
        <p:nvSpPr>
          <p:cNvPr id="5" name="Slide Number Placeholder 4"/>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pPr>
              <a:defRPr/>
            </a:pPr>
            <a:endParaRPr lang="en-US" dirty="0"/>
          </a:p>
        </p:txBody>
      </p:sp>
      <p:sp>
        <p:nvSpPr>
          <p:cNvPr id="5" name="Footer Placeholder 4"/>
          <p:cNvSpPr>
            <a:spLocks noGrp="1"/>
          </p:cNvSpPr>
          <p:nvPr>
            <p:ph type="ftr" sz="quarter" idx="11"/>
          </p:nvPr>
        </p:nvSpPr>
        <p:spPr bwMode="black"/>
        <p:txBody>
          <a:bodyPr/>
          <a:lstStyle/>
          <a:p>
            <a:pPr>
              <a:defRPr/>
            </a:pPr>
            <a:endParaRPr lang="en-US" dirty="0"/>
          </a:p>
        </p:txBody>
      </p:sp>
      <p:sp>
        <p:nvSpPr>
          <p:cNvPr id="6" name="Slide Number Placeholder 5"/>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43CD10E-16FC-412B-B433-6708BFDACAF8}" type="slidenum">
              <a:rPr lang="en-US" smtClean="0"/>
              <a:pPr>
                <a:defRPr/>
              </a:pPr>
              <a:t>‹#›</a:t>
            </a:fld>
            <a:endParaRPr lang="en-US" dirty="0"/>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5" name="Footer Placeholder 4"/>
          <p:cNvSpPr>
            <a:spLocks noGrp="1"/>
          </p:cNvSpPr>
          <p:nvPr>
            <p:ph type="ftr" sz="quarter" idx="3"/>
          </p:nvPr>
        </p:nvSpPr>
        <p:spPr bwMode="white">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pPr>
              <a:defRPr/>
            </a:pPr>
            <a:fld id="{ADB5707E-607A-4AFE-B746-EFF0D5BFD980}" type="slidenum">
              <a:rPr lang="en-US" smtClean="0"/>
              <a:pPr>
                <a:defRPr/>
              </a:pPr>
              <a:t>‹#›</a:t>
            </a:fld>
            <a:endParaRPr lang="en-US" dirty="0"/>
          </a:p>
        </p:txBody>
      </p:sp>
      <p:pic>
        <p:nvPicPr>
          <p:cNvPr id="10" name="slu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7.emf"/><Relationship Id="rId4" Type="http://schemas.openxmlformats.org/officeDocument/2006/relationships/package" Target="../embeddings/Microsoft_Word_Document2.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8.emf"/><Relationship Id="rId4" Type="http://schemas.openxmlformats.org/officeDocument/2006/relationships/package" Target="../embeddings/Microsoft_Word_Document3.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9.emf"/><Relationship Id="rId4" Type="http://schemas.openxmlformats.org/officeDocument/2006/relationships/package" Target="../embeddings/Microsoft_Word_Document4.doc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2.w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3.w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5.emf"/><Relationship Id="rId4" Type="http://schemas.openxmlformats.org/officeDocument/2006/relationships/package" Target="../embeddings/Microsoft_Word_Document5.docx"/></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5.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7.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9.wmf"/><Relationship Id="rId4" Type="http://schemas.openxmlformats.org/officeDocument/2006/relationships/oleObject" Target="../embeddings/oleObject9.bin"/><Relationship Id="rId9"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27038"/>
            <a:ext cx="8153400" cy="1706562"/>
          </a:xfrm>
        </p:spPr>
        <p:txBody>
          <a:bodyPr>
            <a:normAutofit/>
          </a:bodyPr>
          <a:lstStyle/>
          <a:p>
            <a:pPr algn="ctr"/>
            <a:r>
              <a:rPr lang="en-US" sz="3600" dirty="0" smtClean="0">
                <a:latin typeface="+mj-lt"/>
                <a:cs typeface="Times New Roman" pitchFamily="18" charset="0"/>
              </a:rPr>
              <a:t/>
            </a:r>
            <a:br>
              <a:rPr lang="en-US" sz="3600" dirty="0" smtClean="0">
                <a:latin typeface="+mj-lt"/>
                <a:cs typeface="Times New Roman" pitchFamily="18" charset="0"/>
              </a:rPr>
            </a:br>
            <a:r>
              <a:rPr lang="en-US" sz="3600" dirty="0" smtClean="0">
                <a:latin typeface="+mj-lt"/>
                <a:cs typeface="Times New Roman" pitchFamily="18" charset="0"/>
              </a:rPr>
              <a:t> Portfolio Risk and </a:t>
            </a:r>
            <a:r>
              <a:rPr lang="en-US" sz="3600" dirty="0" smtClean="0">
                <a:latin typeface="+mj-lt"/>
                <a:cs typeface="Times New Roman" pitchFamily="18" charset="0"/>
              </a:rPr>
              <a:t>Return</a:t>
            </a:r>
            <a:endParaRPr lang="en-US" sz="3600" dirty="0">
              <a:latin typeface="+mj-lt"/>
              <a:cs typeface="Times New Roman" pitchFamily="18" charset="0"/>
            </a:endParaRPr>
          </a:p>
        </p:txBody>
      </p:sp>
      <p:sp>
        <p:nvSpPr>
          <p:cNvPr id="3" name="Subtitle 2"/>
          <p:cNvSpPr>
            <a:spLocks noGrp="1"/>
          </p:cNvSpPr>
          <p:nvPr>
            <p:ph type="subTitle" idx="1"/>
          </p:nvPr>
        </p:nvSpPr>
        <p:spPr>
          <a:xfrm>
            <a:off x="4191000" y="2286000"/>
            <a:ext cx="4572000" cy="1295400"/>
          </a:xfrm>
        </p:spPr>
        <p:txBody>
          <a:bodyPr/>
          <a:lstStyle/>
          <a:p>
            <a:pPr algn="l"/>
            <a:r>
              <a:rPr lang="en-US" dirty="0" smtClean="0">
                <a:latin typeface="Times New Roman" pitchFamily="18" charset="0"/>
                <a:cs typeface="Times New Roman" pitchFamily="18" charset="0"/>
              </a:rPr>
              <a:t>Presenter</a:t>
            </a:r>
          </a:p>
          <a:p>
            <a:pPr algn="l"/>
            <a:r>
              <a:rPr lang="en-US" dirty="0" smtClean="0">
                <a:latin typeface="Times New Roman" pitchFamily="18" charset="0"/>
                <a:cs typeface="Times New Roman" pitchFamily="18" charset="0"/>
              </a:rPr>
              <a:t>Venue</a:t>
            </a:r>
          </a:p>
          <a:p>
            <a:pPr algn="l"/>
            <a:r>
              <a:rPr lang="en-US" dirty="0" smtClean="0">
                <a:latin typeface="Times New Roman" pitchFamily="18" charset="0"/>
                <a:cs typeface="Times New Roman" pitchFamily="18" charset="0"/>
              </a:rPr>
              <a:t>Date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Gross and Net Returns</a:t>
            </a:r>
            <a:endParaRPr lang="en-US" sz="3200" dirty="0"/>
          </a:p>
        </p:txBody>
      </p:sp>
      <p:graphicFrame>
        <p:nvGraphicFramePr>
          <p:cNvPr id="3" name="Diagram 2"/>
          <p:cNvGraphicFramePr/>
          <p:nvPr>
            <p:extLst>
              <p:ext uri="{D42A27DB-BD31-4B8C-83A1-F6EECF244321}">
                <p14:modId xmlns:p14="http://schemas.microsoft.com/office/powerpoint/2010/main" val="1916080924"/>
              </p:ext>
            </p:extLst>
          </p:nvPr>
        </p:nvGraphicFramePr>
        <p:xfrm>
          <a:off x="304800" y="9144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Pre-Tax and After-Tax Nominal Return</a:t>
            </a:r>
            <a:endParaRPr lang="en-US" sz="3200" dirty="0"/>
          </a:p>
        </p:txBody>
      </p:sp>
      <p:graphicFrame>
        <p:nvGraphicFramePr>
          <p:cNvPr id="3" name="Diagram 2"/>
          <p:cNvGraphicFramePr/>
          <p:nvPr>
            <p:extLst>
              <p:ext uri="{D42A27DB-BD31-4B8C-83A1-F6EECF244321}">
                <p14:modId xmlns:p14="http://schemas.microsoft.com/office/powerpoint/2010/main" val="1159808387"/>
              </p:ext>
            </p:extLst>
          </p:nvPr>
        </p:nvGraphicFramePr>
        <p:xfrm>
          <a:off x="304800" y="10668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Nominal Returns and Real Returns</a:t>
            </a:r>
            <a:endParaRPr lang="en-US" sz="3200"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80212687"/>
              </p:ext>
            </p:extLst>
          </p:nvPr>
        </p:nvGraphicFramePr>
        <p:xfrm>
          <a:off x="342900" y="1981200"/>
          <a:ext cx="8458200" cy="3048000"/>
        </p:xfrm>
        <a:graphic>
          <a:graphicData uri="http://schemas.openxmlformats.org/presentationml/2006/ole">
            <mc:AlternateContent xmlns:mc="http://schemas.openxmlformats.org/markup-compatibility/2006">
              <mc:Choice xmlns:v="urn:schemas-microsoft-com:vml" Requires="v">
                <p:oleObj spid="_x0000_s40002" name="Equation" r:id="rId4" imgW="4140200" imgH="1371600" progId="Equation.3">
                  <p:embed/>
                </p:oleObj>
              </mc:Choice>
              <mc:Fallback>
                <p:oleObj name="Equation" r:id="rId4" imgW="4140200" imgH="13716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981200"/>
                        <a:ext cx="84582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Variance and Standard Deviation of a Single Asset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99885788"/>
              </p:ext>
            </p:extLst>
          </p:nvPr>
        </p:nvGraphicFramePr>
        <p:xfrm>
          <a:off x="1981200" y="4114800"/>
          <a:ext cx="5180012" cy="1828800"/>
        </p:xfrm>
        <a:graphic>
          <a:graphicData uri="http://schemas.openxmlformats.org/presentationml/2006/ole">
            <mc:AlternateContent xmlns:mc="http://schemas.openxmlformats.org/markup-compatibility/2006">
              <mc:Choice xmlns:v="urn:schemas-microsoft-com:vml" Requires="v">
                <p:oleObj spid="_x0000_s57409" name="Equation" r:id="rId4" imgW="2628900" imgH="889000" progId="Equation.3">
                  <p:embed/>
                </p:oleObj>
              </mc:Choice>
              <mc:Fallback>
                <p:oleObj name="Equation" r:id="rId4" imgW="2628900" imgH="8890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14800"/>
                        <a:ext cx="5180012"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bwMode="auto">
          <a:xfrm>
            <a:off x="5410200" y="1600200"/>
            <a:ext cx="1981200" cy="1828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ysClr val="windowText" lastClr="000000"/>
                </a:solidFill>
                <a:effectLst/>
                <a:latin typeface="Times New Roman" pitchFamily="48" charset="-52"/>
              </a:rPr>
              <a:t>Sample</a:t>
            </a:r>
          </a:p>
        </p:txBody>
      </p:sp>
      <p:sp>
        <p:nvSpPr>
          <p:cNvPr id="9" name="Rectangle 8"/>
          <p:cNvSpPr/>
          <p:nvPr/>
        </p:nvSpPr>
        <p:spPr bwMode="auto">
          <a:xfrm>
            <a:off x="1676400" y="1371600"/>
            <a:ext cx="2286000" cy="2286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ysClr val="windowText" lastClr="000000"/>
                </a:solidFill>
                <a:effectLst/>
                <a:latin typeface="Times New Roman" pitchFamily="48" charset="-52"/>
              </a:rPr>
              <a:t>Population</a:t>
            </a:r>
          </a:p>
        </p:txBody>
      </p:sp>
      <p:cxnSp>
        <p:nvCxnSpPr>
          <p:cNvPr id="11" name="Straight Arrow Connector 10"/>
          <p:cNvCxnSpPr>
            <a:stCxn id="9" idx="2"/>
          </p:cNvCxnSpPr>
          <p:nvPr/>
        </p:nvCxnSpPr>
        <p:spPr bwMode="auto">
          <a:xfrm>
            <a:off x="2819400" y="3657600"/>
            <a:ext cx="0" cy="30480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a:off x="6553200" y="3429000"/>
            <a:ext cx="0" cy="533400"/>
          </a:xfrm>
          <a:prstGeom prst="straightConnector1">
            <a:avLst/>
          </a:prstGeom>
          <a:ln>
            <a:headEnd type="none" w="med" len="med"/>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Variance of a Portfolio of Assets</a:t>
            </a:r>
            <a:endParaRPr lang="en-US" sz="3200"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33218780"/>
              </p:ext>
            </p:extLst>
          </p:nvPr>
        </p:nvGraphicFramePr>
        <p:xfrm>
          <a:off x="1790700" y="3429000"/>
          <a:ext cx="5562600" cy="2895600"/>
        </p:xfrm>
        <a:graphic>
          <a:graphicData uri="http://schemas.openxmlformats.org/presentationml/2006/ole">
            <mc:AlternateContent xmlns:mc="http://schemas.openxmlformats.org/markup-compatibility/2006">
              <mc:Choice xmlns:v="urn:schemas-microsoft-com:vml" Requires="v">
                <p:oleObj spid="_x0000_s79940" name="Equation" r:id="rId4" imgW="2540000" imgH="1384300" progId="Equation.3">
                  <p:embed/>
                </p:oleObj>
              </mc:Choice>
              <mc:Fallback>
                <p:oleObj name="Equation" r:id="rId4" imgW="2540000" imgH="138430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429000"/>
                        <a:ext cx="55626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33400" y="1066800"/>
            <a:ext cx="8153400" cy="2739211"/>
          </a:xfrm>
          <a:prstGeom prst="rect">
            <a:avLst/>
          </a:prstGeom>
          <a:noFill/>
        </p:spPr>
        <p:txBody>
          <a:bodyPr wrap="square" rtlCol="0">
            <a:spAutoFit/>
          </a:bodyPr>
          <a:lstStyle/>
          <a:p>
            <a:r>
              <a:rPr lang="en-US" sz="2400" dirty="0" smtClean="0">
                <a:latin typeface="+mn-lt"/>
              </a:rPr>
              <a:t>Variance can be determined for </a:t>
            </a:r>
            <a:r>
              <a:rPr lang="en-US" sz="2400" i="1" dirty="0" smtClean="0">
                <a:latin typeface="+mn-lt"/>
              </a:rPr>
              <a:t>N</a:t>
            </a:r>
            <a:r>
              <a:rPr lang="en-US" sz="2400" dirty="0" smtClean="0">
                <a:latin typeface="+mn-lt"/>
              </a:rPr>
              <a:t> securities in a portfolio using the formulas below.  </a:t>
            </a:r>
            <a:r>
              <a:rPr lang="en-US" sz="2400" i="1" dirty="0" smtClean="0">
                <a:latin typeface="+mn-lt"/>
              </a:rPr>
              <a:t>Cov(R</a:t>
            </a:r>
            <a:r>
              <a:rPr lang="en-US" sz="2400" i="1" baseline="-25000" dirty="0" smtClean="0">
                <a:latin typeface="+mn-lt"/>
              </a:rPr>
              <a:t>i</a:t>
            </a:r>
            <a:r>
              <a:rPr lang="en-US" sz="2400" i="1" dirty="0" smtClean="0">
                <a:latin typeface="+mn-lt"/>
              </a:rPr>
              <a:t>, R</a:t>
            </a:r>
            <a:r>
              <a:rPr lang="en-US" sz="2400" i="1" baseline="-25000" dirty="0" smtClean="0">
                <a:latin typeface="+mn-lt"/>
              </a:rPr>
              <a:t>j</a:t>
            </a:r>
            <a:r>
              <a:rPr lang="en-US" sz="2400" i="1" dirty="0" smtClean="0">
                <a:latin typeface="+mn-lt"/>
              </a:rPr>
              <a:t>) </a:t>
            </a:r>
            <a:r>
              <a:rPr lang="en-US" sz="2400" dirty="0" smtClean="0">
                <a:latin typeface="+mn-lt"/>
              </a:rPr>
              <a:t>is the covariance of returns between security </a:t>
            </a:r>
            <a:r>
              <a:rPr lang="en-US" sz="2400" i="1" dirty="0" smtClean="0">
                <a:latin typeface="+mn-lt"/>
              </a:rPr>
              <a:t>i </a:t>
            </a:r>
            <a:r>
              <a:rPr lang="en-US" sz="2400" dirty="0" smtClean="0">
                <a:latin typeface="+mn-lt"/>
              </a:rPr>
              <a:t>and security </a:t>
            </a:r>
            <a:r>
              <a:rPr lang="en-US" sz="2400" i="1" dirty="0" smtClean="0">
                <a:latin typeface="+mn-lt"/>
              </a:rPr>
              <a:t>j </a:t>
            </a:r>
            <a:r>
              <a:rPr lang="en-US" sz="2400" dirty="0" smtClean="0">
                <a:latin typeface="+mn-lt"/>
              </a:rPr>
              <a:t>and can be expressed as the product of the correlation between the two returns (</a:t>
            </a:r>
            <a:r>
              <a:rPr lang="en-US" sz="2400" i="1" dirty="0" smtClean="0">
                <a:latin typeface="+mn-lt"/>
              </a:rPr>
              <a:t>ρ</a:t>
            </a:r>
            <a:r>
              <a:rPr lang="en-US" sz="2400" i="1" baseline="-25000" dirty="0" smtClean="0">
                <a:latin typeface="+mn-lt"/>
              </a:rPr>
              <a:t>i,j</a:t>
            </a:r>
            <a:r>
              <a:rPr lang="en-US" sz="2400" dirty="0" smtClean="0">
                <a:latin typeface="+mn-lt"/>
              </a:rPr>
              <a:t>) and the standard deviations of the two assets, </a:t>
            </a:r>
            <a:r>
              <a:rPr lang="en-US" sz="2400" i="1" dirty="0" smtClean="0">
                <a:latin typeface="+mn-lt"/>
              </a:rPr>
              <a:t>Cov(R</a:t>
            </a:r>
            <a:r>
              <a:rPr lang="en-US" sz="2400" i="1" baseline="-25000" dirty="0" smtClean="0">
                <a:latin typeface="+mn-lt"/>
              </a:rPr>
              <a:t>i</a:t>
            </a:r>
            <a:r>
              <a:rPr lang="en-US" sz="2400" i="1" dirty="0" smtClean="0">
                <a:latin typeface="+mn-lt"/>
              </a:rPr>
              <a:t>, R</a:t>
            </a:r>
            <a:r>
              <a:rPr lang="en-US" sz="2400" i="1" baseline="-25000" dirty="0" smtClean="0">
                <a:latin typeface="+mn-lt"/>
              </a:rPr>
              <a:t>j</a:t>
            </a:r>
            <a:r>
              <a:rPr lang="en-US" sz="2400" i="1" dirty="0" smtClean="0">
                <a:latin typeface="+mn-lt"/>
              </a:rPr>
              <a:t>) = ρ</a:t>
            </a:r>
            <a:r>
              <a:rPr lang="en-US" sz="2400" i="1" baseline="-25000" dirty="0" smtClean="0">
                <a:latin typeface="+mn-lt"/>
              </a:rPr>
              <a:t>i,j </a:t>
            </a:r>
            <a:r>
              <a:rPr lang="el-GR" sz="2400" i="1" dirty="0" smtClean="0">
                <a:latin typeface="+mn-lt"/>
              </a:rPr>
              <a:t>σ</a:t>
            </a:r>
            <a:r>
              <a:rPr lang="en-US" sz="2400" i="1" baseline="-25000" dirty="0" smtClean="0">
                <a:latin typeface="+mn-lt"/>
              </a:rPr>
              <a:t>i</a:t>
            </a:r>
            <a:r>
              <a:rPr lang="el-GR" sz="2400" i="1" dirty="0" smtClean="0">
                <a:latin typeface="+mn-lt"/>
              </a:rPr>
              <a:t>σ</a:t>
            </a:r>
            <a:r>
              <a:rPr lang="en-US" sz="2400" i="1" baseline="-25000" dirty="0" smtClean="0">
                <a:latin typeface="+mn-lt"/>
              </a:rPr>
              <a:t>j</a:t>
            </a:r>
            <a:r>
              <a:rPr lang="en-US" sz="2400" i="1" dirty="0" smtClean="0">
                <a:latin typeface="+mn-lt"/>
              </a:rPr>
              <a:t>.</a:t>
            </a:r>
            <a:endParaRPr lang="en-US" sz="2400" baseline="-25000" dirty="0" smtClean="0">
              <a:latin typeface="+mn-lt"/>
            </a:endParaRPr>
          </a:p>
          <a:p>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EXAMPLE 5-4 Return and Risk of a Two-Asset Portfolio</a:t>
            </a:r>
            <a:endParaRPr lang="en-US" dirty="0"/>
          </a:p>
        </p:txBody>
      </p:sp>
      <p:sp>
        <p:nvSpPr>
          <p:cNvPr id="4" name="Content Placeholder 3"/>
          <p:cNvSpPr>
            <a:spLocks noGrp="1"/>
          </p:cNvSpPr>
          <p:nvPr>
            <p:ph idx="1"/>
          </p:nvPr>
        </p:nvSpPr>
        <p:spPr>
          <a:xfrm>
            <a:off x="381000" y="1600200"/>
            <a:ext cx="8458200" cy="4343400"/>
          </a:xfrm>
        </p:spPr>
        <p:txBody>
          <a:bodyPr>
            <a:normAutofit fontScale="92500" lnSpcReduction="10000"/>
          </a:bodyPr>
          <a:lstStyle/>
          <a:p>
            <a:pPr marL="9144" indent="0">
              <a:buNone/>
            </a:pPr>
            <a:r>
              <a:rPr lang="en-US" sz="2800" b="0" dirty="0" smtClean="0"/>
              <a:t>Assume that as a U.S. investor, you decide to hold a portfolio with 80 percent invested in the S&amp;P 500 U.S. stock index and the remaining 20 percent in the MSCI Emerging Markets index. The expected return is 9.93 percent for the S&amp;P 500 and 18.20 percent for the Emerging Markets index. The risk (standard deviation) is 16.21 percent for the S&amp;P 500 and 33.11 percent for the Emerging Markets index. What will be the portfolio’s expected return and risk given that the covariance between the S&amp;P 500 and the Emerging Markets index is 0.0050?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EXAMPLE 5-4 Return and Risk of a Two-Asset Portfolio (Continued)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74971286"/>
              </p:ext>
            </p:extLst>
          </p:nvPr>
        </p:nvGraphicFramePr>
        <p:xfrm>
          <a:off x="646113" y="1524000"/>
          <a:ext cx="7983537" cy="4191000"/>
        </p:xfrm>
        <a:graphic>
          <a:graphicData uri="http://schemas.openxmlformats.org/presentationml/2006/ole">
            <mc:AlternateContent xmlns:mc="http://schemas.openxmlformats.org/markup-compatibility/2006">
              <mc:Choice xmlns:v="urn:schemas-microsoft-com:vml" Requires="v">
                <p:oleObj spid="_x0000_s84033" name="Equation" r:id="rId4" imgW="4114800" imgH="2184400" progId="Equation.3">
                  <p:embed/>
                </p:oleObj>
              </mc:Choice>
              <mc:Fallback>
                <p:oleObj name="Equation" r:id="rId4" imgW="4114800" imgH="2184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524000"/>
                        <a:ext cx="7983537" cy="4191000"/>
                      </a:xfrm>
                      <a:prstGeom prst="rect">
                        <a:avLst/>
                      </a:prstGeom>
                      <a:noFill/>
                      <a:extLst/>
                    </p:spPr>
                  </p:pic>
                </p:oleObj>
              </mc:Fallback>
            </mc:AlternateContent>
          </a:graphicData>
        </a:graphic>
      </p:graphicFrame>
      <p:sp>
        <p:nvSpPr>
          <p:cNvPr id="5" name="TextBox 4"/>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5-4 Return and Risk of a Two-Asset Portfolio (Continued)</a:t>
            </a:r>
            <a:endParaRPr lang="en-US" dirty="0"/>
          </a:p>
        </p:txBody>
      </p:sp>
      <p:pic>
        <p:nvPicPr>
          <p:cNvPr id="84995" name="Picture 3"/>
          <p:cNvPicPr>
            <a:picLocks noChangeAspect="1" noChangeArrowheads="1"/>
          </p:cNvPicPr>
          <p:nvPr/>
        </p:nvPicPr>
        <p:blipFill>
          <a:blip r:embed="rId3" cstate="print"/>
          <a:srcRect/>
          <a:stretch>
            <a:fillRect/>
          </a:stretch>
        </p:blipFill>
        <p:spPr bwMode="auto">
          <a:xfrm>
            <a:off x="533400" y="1143000"/>
            <a:ext cx="8077200" cy="49529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EXHIBIT 5-5 Risk and Return for U.S. Asset Classes by Decade (%)</a:t>
            </a:r>
            <a:endParaRPr lang="en-US" dirty="0"/>
          </a:p>
        </p:txBody>
      </p:sp>
      <p:graphicFrame>
        <p:nvGraphicFramePr>
          <p:cNvPr id="86018" name="Object 2"/>
          <p:cNvGraphicFramePr>
            <a:graphicFrameLocks noChangeAspect="1"/>
          </p:cNvGraphicFramePr>
          <p:nvPr>
            <p:extLst>
              <p:ext uri="{D42A27DB-BD31-4B8C-83A1-F6EECF244321}">
                <p14:modId xmlns:p14="http://schemas.microsoft.com/office/powerpoint/2010/main" val="1092124241"/>
              </p:ext>
            </p:extLst>
          </p:nvPr>
        </p:nvGraphicFramePr>
        <p:xfrm>
          <a:off x="533400" y="1752600"/>
          <a:ext cx="8077200" cy="4114800"/>
        </p:xfrm>
        <a:graphic>
          <a:graphicData uri="http://schemas.openxmlformats.org/presentationml/2006/ole">
            <mc:AlternateContent xmlns:mc="http://schemas.openxmlformats.org/markup-compatibility/2006">
              <mc:Choice xmlns:v="urn:schemas-microsoft-com:vml" Requires="v">
                <p:oleObj spid="_x0000_s86081" name="Document" r:id="rId4" imgW="6084561" imgH="2908116" progId="Word.Document.12">
                  <p:embed/>
                </p:oleObj>
              </mc:Choice>
              <mc:Fallback>
                <p:oleObj name="Document" r:id="rId4" imgW="6084561" imgH="2908116" progId="Word.Documen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8077200" cy="41148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EXHIBIT 5-7 Nominal Returns, Real Returns, and Risk Premiums for Asset Classes (1900–2008)</a:t>
            </a:r>
            <a:endParaRPr lang="en-US" dirty="0"/>
          </a:p>
        </p:txBody>
      </p:sp>
      <p:graphicFrame>
        <p:nvGraphicFramePr>
          <p:cNvPr id="88066" name="Object 2"/>
          <p:cNvGraphicFramePr>
            <a:graphicFrameLocks noChangeAspect="1"/>
          </p:cNvGraphicFramePr>
          <p:nvPr>
            <p:extLst>
              <p:ext uri="{D42A27DB-BD31-4B8C-83A1-F6EECF244321}">
                <p14:modId xmlns:p14="http://schemas.microsoft.com/office/powerpoint/2010/main" val="2823406083"/>
              </p:ext>
            </p:extLst>
          </p:nvPr>
        </p:nvGraphicFramePr>
        <p:xfrm>
          <a:off x="152400" y="1676400"/>
          <a:ext cx="8769350" cy="4406900"/>
        </p:xfrm>
        <a:graphic>
          <a:graphicData uri="http://schemas.openxmlformats.org/presentationml/2006/ole">
            <mc:AlternateContent xmlns:mc="http://schemas.openxmlformats.org/markup-compatibility/2006">
              <mc:Choice xmlns:v="urn:schemas-microsoft-com:vml" Requires="v">
                <p:oleObj spid="_x0000_s88129" name="Document" r:id="rId4" imgW="6836630" imgH="3641091" progId="Word.Document.12">
                  <p:embed/>
                </p:oleObj>
              </mc:Choice>
              <mc:Fallback>
                <p:oleObj name="Document" r:id="rId4" imgW="6836630" imgH="3641091" progId="Word.Documen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8769350" cy="44069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Return on Financial Assets</a:t>
            </a:r>
            <a:endParaRPr lang="en-US" sz="3200" dirty="0"/>
          </a:p>
        </p:txBody>
      </p:sp>
      <p:sp>
        <p:nvSpPr>
          <p:cNvPr id="4" name="Oval 3"/>
          <p:cNvSpPr/>
          <p:nvPr/>
        </p:nvSpPr>
        <p:spPr bwMode="auto">
          <a:xfrm>
            <a:off x="3124200" y="1371600"/>
            <a:ext cx="2667000" cy="1524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48" charset="-52"/>
            </a:endParaRPr>
          </a:p>
        </p:txBody>
      </p:sp>
      <p:sp>
        <p:nvSpPr>
          <p:cNvPr id="5" name="TextBox 4"/>
          <p:cNvSpPr txBox="1"/>
          <p:nvPr/>
        </p:nvSpPr>
        <p:spPr>
          <a:xfrm>
            <a:off x="3429000" y="1828800"/>
            <a:ext cx="2133600" cy="523220"/>
          </a:xfrm>
          <a:prstGeom prst="rect">
            <a:avLst/>
          </a:prstGeom>
          <a:noFill/>
        </p:spPr>
        <p:txBody>
          <a:bodyPr wrap="square" rtlCol="0">
            <a:spAutoFit/>
          </a:bodyPr>
          <a:lstStyle/>
          <a:p>
            <a:pPr algn="ctr"/>
            <a:r>
              <a:rPr lang="en-US" sz="2800" dirty="0" smtClean="0">
                <a:latin typeface="+mn-lt"/>
              </a:rPr>
              <a:t>Total Return</a:t>
            </a:r>
            <a:endParaRPr lang="en-US" sz="2800" dirty="0">
              <a:latin typeface="+mn-lt"/>
            </a:endParaRPr>
          </a:p>
        </p:txBody>
      </p:sp>
      <p:sp>
        <p:nvSpPr>
          <p:cNvPr id="6" name="Oval 5"/>
          <p:cNvSpPr/>
          <p:nvPr/>
        </p:nvSpPr>
        <p:spPr bwMode="auto">
          <a:xfrm>
            <a:off x="1257300" y="4038600"/>
            <a:ext cx="2667000" cy="1524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48" charset="-52"/>
            </a:endParaRPr>
          </a:p>
        </p:txBody>
      </p:sp>
      <p:sp>
        <p:nvSpPr>
          <p:cNvPr id="7" name="Oval 6"/>
          <p:cNvSpPr/>
          <p:nvPr/>
        </p:nvSpPr>
        <p:spPr bwMode="auto">
          <a:xfrm>
            <a:off x="5219700" y="4038600"/>
            <a:ext cx="2667000" cy="1524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accent1"/>
              </a:solidFill>
              <a:effectLst/>
              <a:latin typeface="Times New Roman" pitchFamily="48" charset="-52"/>
            </a:endParaRPr>
          </a:p>
        </p:txBody>
      </p:sp>
      <p:sp>
        <p:nvSpPr>
          <p:cNvPr id="8" name="TextBox 7"/>
          <p:cNvSpPr txBox="1"/>
          <p:nvPr/>
        </p:nvSpPr>
        <p:spPr>
          <a:xfrm>
            <a:off x="1600200" y="4267200"/>
            <a:ext cx="1981200" cy="954107"/>
          </a:xfrm>
          <a:prstGeom prst="rect">
            <a:avLst/>
          </a:prstGeom>
          <a:noFill/>
        </p:spPr>
        <p:txBody>
          <a:bodyPr wrap="square" rtlCol="0">
            <a:spAutoFit/>
          </a:bodyPr>
          <a:lstStyle/>
          <a:p>
            <a:pPr algn="ctr"/>
            <a:r>
              <a:rPr lang="en-US" sz="2800" dirty="0" smtClean="0">
                <a:latin typeface="+mn-lt"/>
              </a:rPr>
              <a:t>Periodic Income</a:t>
            </a:r>
            <a:endParaRPr lang="en-US" sz="2800" dirty="0">
              <a:latin typeface="+mn-lt"/>
            </a:endParaRPr>
          </a:p>
        </p:txBody>
      </p:sp>
      <p:sp>
        <p:nvSpPr>
          <p:cNvPr id="9" name="TextBox 8"/>
          <p:cNvSpPr txBox="1"/>
          <p:nvPr/>
        </p:nvSpPr>
        <p:spPr>
          <a:xfrm>
            <a:off x="5334000" y="4323546"/>
            <a:ext cx="2438400" cy="954107"/>
          </a:xfrm>
          <a:prstGeom prst="rect">
            <a:avLst/>
          </a:prstGeom>
          <a:noFill/>
        </p:spPr>
        <p:txBody>
          <a:bodyPr wrap="square" rtlCol="0">
            <a:spAutoFit/>
          </a:bodyPr>
          <a:lstStyle/>
          <a:p>
            <a:pPr algn="ctr"/>
            <a:r>
              <a:rPr lang="en-US" sz="2800" dirty="0" smtClean="0">
                <a:latin typeface="+mn-lt"/>
              </a:rPr>
              <a:t>Capital Gain or Loss</a:t>
            </a:r>
            <a:endParaRPr lang="en-US" sz="2800" dirty="0">
              <a:latin typeface="+mn-lt"/>
            </a:endParaRPr>
          </a:p>
        </p:txBody>
      </p:sp>
      <p:cxnSp>
        <p:nvCxnSpPr>
          <p:cNvPr id="11" name="Straight Connector 10"/>
          <p:cNvCxnSpPr>
            <a:stCxn id="4" idx="4"/>
            <a:endCxn id="6" idx="0"/>
          </p:cNvCxnSpPr>
          <p:nvPr/>
        </p:nvCxnSpPr>
        <p:spPr bwMode="auto">
          <a:xfrm flipH="1">
            <a:off x="2590800" y="2895600"/>
            <a:ext cx="1866900" cy="1143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4"/>
            <a:endCxn id="7" idx="0"/>
          </p:cNvCxnSpPr>
          <p:nvPr/>
        </p:nvCxnSpPr>
        <p:spPr bwMode="auto">
          <a:xfrm>
            <a:off x="4457700" y="2895600"/>
            <a:ext cx="2095500" cy="1143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Important Assumptions of Mean-Variance Analysis</a:t>
            </a:r>
            <a:endParaRPr lang="en-US" dirty="0"/>
          </a:p>
        </p:txBody>
      </p:sp>
      <p:graphicFrame>
        <p:nvGraphicFramePr>
          <p:cNvPr id="3" name="Diagram 2">
            <a:hlinkClick r:id="" action="ppaction://noaction" highlightClick="1"/>
          </p:cNvPr>
          <p:cNvGraphicFramePr/>
          <p:nvPr>
            <p:extLst>
              <p:ext uri="{D42A27DB-BD31-4B8C-83A1-F6EECF244321}">
                <p14:modId xmlns:p14="http://schemas.microsoft.com/office/powerpoint/2010/main" val="733235519"/>
              </p:ext>
            </p:extLst>
          </p:nvPr>
        </p:nvGraphicFramePr>
        <p:xfrm>
          <a:off x="457200" y="1397000"/>
          <a:ext cx="8229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smtClean="0"/>
              <a:t>EXHIBIT 5-9 Histogram of U.S. Large Company Stock Returns, 1926-2008</a:t>
            </a:r>
            <a:endParaRPr lang="en-US" dirty="0"/>
          </a:p>
        </p:txBody>
      </p:sp>
      <p:graphicFrame>
        <p:nvGraphicFramePr>
          <p:cNvPr id="89091" name="Object 3"/>
          <p:cNvGraphicFramePr>
            <a:graphicFrameLocks noChangeAspect="1"/>
          </p:cNvGraphicFramePr>
          <p:nvPr/>
        </p:nvGraphicFramePr>
        <p:xfrm>
          <a:off x="609600" y="1828800"/>
          <a:ext cx="8077200" cy="4267200"/>
        </p:xfrm>
        <a:graphic>
          <a:graphicData uri="http://schemas.openxmlformats.org/presentationml/2006/ole">
            <mc:AlternateContent xmlns:mc="http://schemas.openxmlformats.org/markup-compatibility/2006">
              <mc:Choice xmlns:v="urn:schemas-microsoft-com:vml" Requires="v">
                <p:oleObj spid="_x0000_s89154" name="Document" r:id="rId4" imgW="6579343" imgH="3135864" progId="Word.Document.12">
                  <p:embed/>
                </p:oleObj>
              </mc:Choice>
              <mc:Fallback>
                <p:oleObj name="Document" r:id="rId4" imgW="6579343" imgH="3135864" progId="Word.Documen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807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04800" y="2133600"/>
            <a:ext cx="3276600" cy="1200329"/>
          </a:xfrm>
          <a:prstGeom prst="rect">
            <a:avLst/>
          </a:prstGeom>
          <a:noFill/>
        </p:spPr>
        <p:txBody>
          <a:bodyPr wrap="square" rtlCol="0">
            <a:spAutoFit/>
          </a:bodyPr>
          <a:lstStyle/>
          <a:p>
            <a:r>
              <a:rPr lang="en-US" sz="2400" dirty="0" smtClean="0">
                <a:solidFill>
                  <a:srgbClr val="FF0000"/>
                </a:solidFill>
                <a:latin typeface="+mn-lt"/>
              </a:rPr>
              <a:t>Violations of the normality assumption: </a:t>
            </a:r>
            <a:r>
              <a:rPr lang="en-US" sz="2400" b="1" dirty="0" smtClean="0">
                <a:solidFill>
                  <a:srgbClr val="FF0000"/>
                </a:solidFill>
                <a:latin typeface="+mn-lt"/>
              </a:rPr>
              <a:t>skewness</a:t>
            </a:r>
            <a:r>
              <a:rPr lang="en-US" sz="2400" dirty="0" smtClean="0">
                <a:solidFill>
                  <a:srgbClr val="FF0000"/>
                </a:solidFill>
                <a:latin typeface="+mn-lt"/>
              </a:rPr>
              <a:t> and </a:t>
            </a:r>
            <a:r>
              <a:rPr lang="en-US" sz="2400" b="1" dirty="0" smtClean="0">
                <a:solidFill>
                  <a:srgbClr val="FF0000"/>
                </a:solidFill>
                <a:latin typeface="+mn-lt"/>
              </a:rPr>
              <a:t>kurtosis.</a:t>
            </a:r>
            <a:endParaRPr lang="en-US" sz="2400" b="1"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Utility Theory</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094785170"/>
              </p:ext>
            </p:extLst>
          </p:nvPr>
        </p:nvGraphicFramePr>
        <p:xfrm>
          <a:off x="2394284" y="2370221"/>
          <a:ext cx="4191000" cy="1363579"/>
        </p:xfrm>
        <a:graphic>
          <a:graphicData uri="http://schemas.openxmlformats.org/presentationml/2006/ole">
            <mc:AlternateContent xmlns:mc="http://schemas.openxmlformats.org/markup-compatibility/2006">
              <mc:Choice xmlns:v="urn:schemas-microsoft-com:vml" Requires="v">
                <p:oleObj spid="_x0000_s90177" name="Equation" r:id="rId4" imgW="1129810" imgH="393529" progId="Equation.DSMT4">
                  <p:embed/>
                </p:oleObj>
              </mc:Choice>
              <mc:Fallback>
                <p:oleObj name="Equation" r:id="rId4" imgW="1129810" imgH="393529"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84" y="2370221"/>
                        <a:ext cx="4191000" cy="1363579"/>
                      </a:xfrm>
                      <a:prstGeom prst="rect">
                        <a:avLst/>
                      </a:prstGeom>
                      <a:noFill/>
                      <a:extLst/>
                    </p:spPr>
                  </p:pic>
                </p:oleObj>
              </mc:Fallback>
            </mc:AlternateContent>
          </a:graphicData>
        </a:graphic>
      </p:graphicFrame>
      <p:sp>
        <p:nvSpPr>
          <p:cNvPr id="5" name="TextBox 4"/>
          <p:cNvSpPr txBox="1"/>
          <p:nvPr/>
        </p:nvSpPr>
        <p:spPr>
          <a:xfrm>
            <a:off x="685800" y="4343400"/>
            <a:ext cx="1981200" cy="954107"/>
          </a:xfrm>
          <a:prstGeom prst="rect">
            <a:avLst/>
          </a:prstGeom>
          <a:noFill/>
        </p:spPr>
        <p:txBody>
          <a:bodyPr wrap="square" rtlCol="0">
            <a:spAutoFit/>
          </a:bodyPr>
          <a:lstStyle/>
          <a:p>
            <a:r>
              <a:rPr lang="en-US" sz="2800" dirty="0" smtClean="0">
                <a:latin typeface="+mn-lt"/>
              </a:rPr>
              <a:t>Utility of an investment</a:t>
            </a:r>
            <a:endParaRPr lang="en-US" sz="2800" dirty="0">
              <a:latin typeface="+mn-lt"/>
            </a:endParaRPr>
          </a:p>
        </p:txBody>
      </p:sp>
      <p:cxnSp>
        <p:nvCxnSpPr>
          <p:cNvPr id="7" name="Straight Arrow Connector 6"/>
          <p:cNvCxnSpPr/>
          <p:nvPr/>
        </p:nvCxnSpPr>
        <p:spPr bwMode="auto">
          <a:xfrm flipV="1">
            <a:off x="1828800" y="3352800"/>
            <a:ext cx="609600" cy="99060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8" name="TextBox 7"/>
          <p:cNvSpPr txBox="1"/>
          <p:nvPr/>
        </p:nvSpPr>
        <p:spPr>
          <a:xfrm>
            <a:off x="3048000" y="1143000"/>
            <a:ext cx="1752600" cy="954107"/>
          </a:xfrm>
          <a:prstGeom prst="rect">
            <a:avLst/>
          </a:prstGeom>
          <a:noFill/>
        </p:spPr>
        <p:txBody>
          <a:bodyPr wrap="square" rtlCol="0">
            <a:spAutoFit/>
          </a:bodyPr>
          <a:lstStyle/>
          <a:p>
            <a:r>
              <a:rPr lang="en-US" sz="2800" dirty="0" smtClean="0">
                <a:latin typeface="+mn-lt"/>
              </a:rPr>
              <a:t>Expected return</a:t>
            </a:r>
            <a:endParaRPr lang="en-US" sz="2800" dirty="0">
              <a:latin typeface="+mn-lt"/>
            </a:endParaRPr>
          </a:p>
        </p:txBody>
      </p:sp>
      <p:cxnSp>
        <p:nvCxnSpPr>
          <p:cNvPr id="10" name="Straight Arrow Connector 9"/>
          <p:cNvCxnSpPr>
            <a:stCxn id="8" idx="2"/>
          </p:cNvCxnSpPr>
          <p:nvPr/>
        </p:nvCxnSpPr>
        <p:spPr bwMode="auto">
          <a:xfrm flipH="1">
            <a:off x="3886200" y="2097107"/>
            <a:ext cx="38100" cy="417493"/>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400800" y="1371600"/>
            <a:ext cx="2057400" cy="954107"/>
          </a:xfrm>
          <a:prstGeom prst="rect">
            <a:avLst/>
          </a:prstGeom>
          <a:noFill/>
        </p:spPr>
        <p:txBody>
          <a:bodyPr wrap="square" rtlCol="0">
            <a:spAutoFit/>
          </a:bodyPr>
          <a:lstStyle/>
          <a:p>
            <a:r>
              <a:rPr lang="en-US" sz="2800" dirty="0" smtClean="0">
                <a:latin typeface="+mn-lt"/>
              </a:rPr>
              <a:t>Variance or risk</a:t>
            </a:r>
            <a:endParaRPr lang="en-US" sz="2800" dirty="0">
              <a:latin typeface="+mn-lt"/>
            </a:endParaRPr>
          </a:p>
        </p:txBody>
      </p:sp>
      <p:cxnSp>
        <p:nvCxnSpPr>
          <p:cNvPr id="13" name="Straight Arrow Connector 12"/>
          <p:cNvCxnSpPr/>
          <p:nvPr/>
        </p:nvCxnSpPr>
        <p:spPr bwMode="auto">
          <a:xfrm flipH="1">
            <a:off x="6691563" y="2337739"/>
            <a:ext cx="304800" cy="2286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62600" y="4267200"/>
            <a:ext cx="2209800" cy="1815882"/>
          </a:xfrm>
          <a:prstGeom prst="rect">
            <a:avLst/>
          </a:prstGeom>
          <a:noFill/>
        </p:spPr>
        <p:txBody>
          <a:bodyPr wrap="square" rtlCol="0">
            <a:spAutoFit/>
          </a:bodyPr>
          <a:lstStyle/>
          <a:p>
            <a:r>
              <a:rPr lang="en-US" sz="2800" dirty="0" smtClean="0">
                <a:latin typeface="+mn-lt"/>
              </a:rPr>
              <a:t>Measure of risk tolerance or risk aversion</a:t>
            </a:r>
            <a:endParaRPr lang="en-US" sz="2800" dirty="0">
              <a:latin typeface="+mn-lt"/>
            </a:endParaRPr>
          </a:p>
        </p:txBody>
      </p:sp>
      <p:cxnSp>
        <p:nvCxnSpPr>
          <p:cNvPr id="16" name="Straight Arrow Connector 15"/>
          <p:cNvCxnSpPr/>
          <p:nvPr/>
        </p:nvCxnSpPr>
        <p:spPr bwMode="auto">
          <a:xfrm flipH="1" flipV="1">
            <a:off x="5715000" y="3352800"/>
            <a:ext cx="228600" cy="76200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12" name="TextBox 11"/>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381000" y="1143000"/>
            <a:ext cx="8305800" cy="4876800"/>
          </a:xfrm>
          <a:prstGeom prst="rect">
            <a:avLst/>
          </a:prstGeom>
          <a:noFill/>
          <a:ln w="9525">
            <a:noFill/>
            <a:miter lim="800000"/>
            <a:headEnd/>
            <a:tailEnd/>
          </a:ln>
          <a:effectLst/>
        </p:spPr>
      </p:pic>
      <p:sp>
        <p:nvSpPr>
          <p:cNvPr id="2" name="Title 1"/>
          <p:cNvSpPr>
            <a:spLocks noGrp="1"/>
          </p:cNvSpPr>
          <p:nvPr>
            <p:ph type="title"/>
          </p:nvPr>
        </p:nvSpPr>
        <p:spPr/>
        <p:txBody>
          <a:bodyPr anchor="ctr"/>
          <a:lstStyle/>
          <a:p>
            <a:pPr algn="ctr"/>
            <a:r>
              <a:rPr lang="en-US" sz="3200" dirty="0" smtClean="0"/>
              <a:t>Indifference Curves</a:t>
            </a:r>
            <a:endParaRPr lang="en-US" sz="3200" dirty="0"/>
          </a:p>
        </p:txBody>
      </p:sp>
      <p:sp>
        <p:nvSpPr>
          <p:cNvPr id="6" name="TextBox 5"/>
          <p:cNvSpPr txBox="1"/>
          <p:nvPr/>
        </p:nvSpPr>
        <p:spPr>
          <a:xfrm>
            <a:off x="5878830" y="1464915"/>
            <a:ext cx="3200400" cy="3539430"/>
          </a:xfrm>
          <a:prstGeom prst="rect">
            <a:avLst/>
          </a:prstGeom>
          <a:noFill/>
        </p:spPr>
        <p:txBody>
          <a:bodyPr wrap="square" rtlCol="0">
            <a:spAutoFit/>
          </a:bodyPr>
          <a:lstStyle/>
          <a:p>
            <a:r>
              <a:rPr lang="en-US" sz="2800" dirty="0" smtClean="0">
                <a:latin typeface="+mn-lt"/>
              </a:rPr>
              <a:t>An indifference curve plots the combination of risk-return pairs that an investor would accept to maintain a given level of utility.</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Portfolio Expected Return and Risk Assuming a Risk-Free Asset</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2369916791"/>
              </p:ext>
            </p:extLst>
          </p:nvPr>
        </p:nvGraphicFramePr>
        <p:xfrm>
          <a:off x="1790700" y="3352800"/>
          <a:ext cx="5867400" cy="2590800"/>
        </p:xfrm>
        <a:graphic>
          <a:graphicData uri="http://schemas.openxmlformats.org/presentationml/2006/ole">
            <mc:AlternateContent xmlns:mc="http://schemas.openxmlformats.org/markup-compatibility/2006">
              <mc:Choice xmlns:v="urn:schemas-microsoft-com:vml" Requires="v">
                <p:oleObj spid="_x0000_s124993" name="Equation" r:id="rId4" imgW="2768600" imgH="1092200" progId="Equation.3">
                  <p:embed/>
                </p:oleObj>
              </mc:Choice>
              <mc:Fallback>
                <p:oleObj name="Equation" r:id="rId4" imgW="2768600" imgH="1092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352800"/>
                        <a:ext cx="5867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57200" y="1447800"/>
            <a:ext cx="8305800" cy="1815882"/>
          </a:xfrm>
          <a:prstGeom prst="rect">
            <a:avLst/>
          </a:prstGeom>
          <a:noFill/>
        </p:spPr>
        <p:txBody>
          <a:bodyPr wrap="square" rtlCol="0">
            <a:spAutoFit/>
          </a:bodyPr>
          <a:lstStyle/>
          <a:p>
            <a:r>
              <a:rPr lang="en-US" sz="2800" dirty="0" smtClean="0">
                <a:latin typeface="+mn-lt"/>
              </a:rPr>
              <a:t>Assume a portfolio of two assets, a risk-free asset and a risky asset.  Expected return and risk for that portfolio can be determined using the following formulas:</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The Capital Allocation Line (CAL)</a:t>
            </a:r>
            <a:endParaRPr lang="en-US" sz="3200" dirty="0"/>
          </a:p>
        </p:txBody>
      </p:sp>
      <p:cxnSp>
        <p:nvCxnSpPr>
          <p:cNvPr id="4" name="Straight Connector 3"/>
          <p:cNvCxnSpPr/>
          <p:nvPr/>
        </p:nvCxnSpPr>
        <p:spPr bwMode="auto">
          <a:xfrm>
            <a:off x="1524000" y="1676400"/>
            <a:ext cx="0" cy="388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524000" y="5562600"/>
            <a:ext cx="609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1447800"/>
            <a:ext cx="990600" cy="400110"/>
          </a:xfrm>
          <a:prstGeom prst="rect">
            <a:avLst/>
          </a:prstGeom>
          <a:noFill/>
          <a:ln>
            <a:noFill/>
          </a:ln>
        </p:spPr>
        <p:txBody>
          <a:bodyPr wrap="square" rtlCol="0">
            <a:spAutoFit/>
          </a:bodyPr>
          <a:lstStyle/>
          <a:p>
            <a:pPr algn="r"/>
            <a:r>
              <a:rPr lang="en-US" sz="2000" i="1" dirty="0" smtClean="0">
                <a:latin typeface="+mn-lt"/>
              </a:rPr>
              <a:t>E(</a:t>
            </a:r>
            <a:r>
              <a:rPr lang="en-US" sz="2000" i="1" dirty="0" err="1" smtClean="0">
                <a:latin typeface="+mn-lt"/>
              </a:rPr>
              <a:t>R</a:t>
            </a:r>
            <a:r>
              <a:rPr lang="en-US" sz="2000" i="1" baseline="-25000" dirty="0" err="1" smtClean="0">
                <a:latin typeface="+mn-lt"/>
              </a:rPr>
              <a:t>p</a:t>
            </a:r>
            <a:r>
              <a:rPr lang="en-US" sz="2000" dirty="0" smtClean="0">
                <a:latin typeface="+mn-lt"/>
              </a:rPr>
              <a:t>)</a:t>
            </a:r>
            <a:endParaRPr lang="en-US" sz="2000" dirty="0">
              <a:latin typeface="+mn-lt"/>
            </a:endParaRPr>
          </a:p>
        </p:txBody>
      </p:sp>
      <p:sp>
        <p:nvSpPr>
          <p:cNvPr id="10" name="TextBox 9"/>
          <p:cNvSpPr txBox="1"/>
          <p:nvPr/>
        </p:nvSpPr>
        <p:spPr>
          <a:xfrm>
            <a:off x="7848600" y="5257800"/>
            <a:ext cx="685800" cy="400110"/>
          </a:xfrm>
          <a:prstGeom prst="rect">
            <a:avLst/>
          </a:prstGeom>
          <a:noFill/>
        </p:spPr>
        <p:txBody>
          <a:bodyPr wrap="square" rtlCol="0">
            <a:spAutoFit/>
          </a:bodyPr>
          <a:lstStyle/>
          <a:p>
            <a:r>
              <a:rPr lang="el-GR" sz="2000" i="1" dirty="0" smtClean="0">
                <a:latin typeface="+mn-lt"/>
              </a:rPr>
              <a:t>σ</a:t>
            </a:r>
            <a:r>
              <a:rPr lang="en-US" sz="2000" i="1" baseline="-25000" dirty="0" smtClean="0">
                <a:latin typeface="+mn-lt"/>
              </a:rPr>
              <a:t>p</a:t>
            </a:r>
            <a:endParaRPr lang="en-US" sz="2000" i="1" baseline="-25000" dirty="0">
              <a:latin typeface="+mn-lt"/>
            </a:endParaRPr>
          </a:p>
        </p:txBody>
      </p:sp>
      <p:sp>
        <p:nvSpPr>
          <p:cNvPr id="11" name="TextBox 10"/>
          <p:cNvSpPr txBox="1"/>
          <p:nvPr/>
        </p:nvSpPr>
        <p:spPr>
          <a:xfrm>
            <a:off x="457200" y="2743200"/>
            <a:ext cx="838200" cy="400110"/>
          </a:xfrm>
          <a:prstGeom prst="rect">
            <a:avLst/>
          </a:prstGeom>
          <a:noFill/>
        </p:spPr>
        <p:txBody>
          <a:bodyPr wrap="square" rtlCol="0">
            <a:spAutoFit/>
          </a:bodyPr>
          <a:lstStyle/>
          <a:p>
            <a:pPr algn="r"/>
            <a:r>
              <a:rPr lang="en-US" sz="2000" i="1" dirty="0" smtClean="0">
                <a:latin typeface="+mn-lt"/>
              </a:rPr>
              <a:t>E(R</a:t>
            </a:r>
            <a:r>
              <a:rPr lang="en-US" sz="2000" i="1" baseline="-25000" dirty="0" smtClean="0">
                <a:latin typeface="+mn-lt"/>
              </a:rPr>
              <a:t>i</a:t>
            </a:r>
            <a:r>
              <a:rPr lang="en-US" sz="2000" dirty="0" smtClean="0">
                <a:latin typeface="+mn-lt"/>
              </a:rPr>
              <a:t>)</a:t>
            </a:r>
            <a:endParaRPr lang="en-US" sz="2000" dirty="0">
              <a:latin typeface="+mn-lt"/>
            </a:endParaRPr>
          </a:p>
        </p:txBody>
      </p:sp>
      <p:sp>
        <p:nvSpPr>
          <p:cNvPr id="12" name="TextBox 11"/>
          <p:cNvSpPr txBox="1"/>
          <p:nvPr/>
        </p:nvSpPr>
        <p:spPr>
          <a:xfrm>
            <a:off x="457200" y="4267200"/>
            <a:ext cx="762000" cy="400110"/>
          </a:xfrm>
          <a:prstGeom prst="rect">
            <a:avLst/>
          </a:prstGeom>
          <a:noFill/>
        </p:spPr>
        <p:txBody>
          <a:bodyPr wrap="square" rtlCol="0">
            <a:spAutoFit/>
          </a:bodyPr>
          <a:lstStyle/>
          <a:p>
            <a:pPr algn="r"/>
            <a:r>
              <a:rPr lang="en-US" sz="2000" i="1" dirty="0" err="1" smtClean="0">
                <a:latin typeface="+mn-lt"/>
              </a:rPr>
              <a:t>R</a:t>
            </a:r>
            <a:r>
              <a:rPr lang="en-US" sz="2000" i="1" baseline="-25000" dirty="0" err="1" smtClean="0">
                <a:latin typeface="+mn-lt"/>
              </a:rPr>
              <a:t>f</a:t>
            </a:r>
            <a:endParaRPr lang="en-US" sz="2000" i="1" baseline="-25000" dirty="0">
              <a:latin typeface="+mn-lt"/>
            </a:endParaRPr>
          </a:p>
        </p:txBody>
      </p:sp>
      <p:cxnSp>
        <p:nvCxnSpPr>
          <p:cNvPr id="14" name="Straight Connector 13"/>
          <p:cNvCxnSpPr/>
          <p:nvPr/>
        </p:nvCxnSpPr>
        <p:spPr bwMode="auto">
          <a:xfrm flipV="1">
            <a:off x="1524000" y="1828800"/>
            <a:ext cx="5638800" cy="2667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524000" y="3124200"/>
            <a:ext cx="28956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3" name="Straight Connector 22"/>
          <p:cNvCxnSpPr/>
          <p:nvPr/>
        </p:nvCxnSpPr>
        <p:spPr bwMode="auto">
          <a:xfrm>
            <a:off x="4419600" y="3124200"/>
            <a:ext cx="0" cy="243840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aphicFrame>
        <p:nvGraphicFramePr>
          <p:cNvPr id="26" name="Object 25"/>
          <p:cNvGraphicFramePr>
            <a:graphicFrameLocks noChangeAspect="1"/>
          </p:cNvGraphicFramePr>
          <p:nvPr/>
        </p:nvGraphicFramePr>
        <p:xfrm>
          <a:off x="5257800" y="3335338"/>
          <a:ext cx="3124200" cy="1101725"/>
        </p:xfrm>
        <a:graphic>
          <a:graphicData uri="http://schemas.openxmlformats.org/presentationml/2006/ole">
            <mc:AlternateContent xmlns:mc="http://schemas.openxmlformats.org/markup-compatibility/2006">
              <mc:Choice xmlns:v="urn:schemas-microsoft-com:vml" Requires="v">
                <p:oleObj spid="_x0000_s193601" name="Equation" r:id="rId4" imgW="1727200" imgH="660400" progId="Equation.3">
                  <p:embed/>
                </p:oleObj>
              </mc:Choice>
              <mc:Fallback>
                <p:oleObj name="Equation" r:id="rId4" imgW="1727200" imgH="660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335338"/>
                        <a:ext cx="3124200"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7315200" y="1600200"/>
            <a:ext cx="1371600" cy="400110"/>
          </a:xfrm>
          <a:prstGeom prst="rect">
            <a:avLst/>
          </a:prstGeom>
          <a:noFill/>
        </p:spPr>
        <p:txBody>
          <a:bodyPr wrap="square" rtlCol="0">
            <a:spAutoFit/>
          </a:bodyPr>
          <a:lstStyle/>
          <a:p>
            <a:r>
              <a:rPr lang="en-US" sz="2000" dirty="0" smtClean="0">
                <a:latin typeface="+mn-lt"/>
              </a:rPr>
              <a:t>CAL</a:t>
            </a:r>
            <a:endParaRPr lang="en-US" sz="2000" dirty="0">
              <a:latin typeface="+mn-lt"/>
            </a:endParaRPr>
          </a:p>
        </p:txBody>
      </p:sp>
      <p:sp>
        <p:nvSpPr>
          <p:cNvPr id="28" name="TextBox 27"/>
          <p:cNvSpPr txBox="1"/>
          <p:nvPr/>
        </p:nvSpPr>
        <p:spPr>
          <a:xfrm>
            <a:off x="4343400" y="5638800"/>
            <a:ext cx="914400" cy="400110"/>
          </a:xfrm>
          <a:prstGeom prst="rect">
            <a:avLst/>
          </a:prstGeom>
          <a:noFill/>
        </p:spPr>
        <p:txBody>
          <a:bodyPr wrap="square" rtlCol="0">
            <a:spAutoFit/>
          </a:bodyPr>
          <a:lstStyle/>
          <a:p>
            <a:r>
              <a:rPr lang="el-GR" sz="2000" i="1" dirty="0" smtClean="0">
                <a:latin typeface="+mn-lt"/>
              </a:rPr>
              <a:t>σ</a:t>
            </a:r>
            <a:r>
              <a:rPr lang="en-US" sz="2000" i="1" baseline="-25000" dirty="0" smtClean="0">
                <a:latin typeface="+mn-lt"/>
              </a:rPr>
              <a:t>i</a:t>
            </a:r>
            <a:endParaRPr lang="en-US" sz="2000" i="1" baseline="-25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EXHIBIT 5-15 Portfolio Selection for Two Investors with Various Levels of Risk Aversion</a:t>
            </a:r>
            <a:endParaRPr lang="en-US" dirty="0"/>
          </a:p>
        </p:txBody>
      </p:sp>
      <p:pic>
        <p:nvPicPr>
          <p:cNvPr id="129026" name="Picture 2"/>
          <p:cNvPicPr>
            <a:picLocks noChangeAspect="1" noChangeArrowheads="1"/>
          </p:cNvPicPr>
          <p:nvPr/>
        </p:nvPicPr>
        <p:blipFill>
          <a:blip r:embed="rId3" cstate="print"/>
          <a:srcRect/>
          <a:stretch>
            <a:fillRect/>
          </a:stretch>
        </p:blipFill>
        <p:spPr bwMode="auto">
          <a:xfrm>
            <a:off x="914400" y="1295400"/>
            <a:ext cx="7620000" cy="4800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Correlation and Portfolio Risk</a:t>
            </a:r>
            <a:endParaRPr lang="en-US" sz="3200" dirty="0"/>
          </a:p>
        </p:txBody>
      </p:sp>
      <p:graphicFrame>
        <p:nvGraphicFramePr>
          <p:cNvPr id="5" name="Diagram 4"/>
          <p:cNvGraphicFramePr/>
          <p:nvPr>
            <p:extLst>
              <p:ext uri="{D42A27DB-BD31-4B8C-83A1-F6EECF244321}">
                <p14:modId xmlns:p14="http://schemas.microsoft.com/office/powerpoint/2010/main" val="2490094204"/>
              </p:ext>
            </p:extLst>
          </p:nvPr>
        </p:nvGraphicFramePr>
        <p:xfrm>
          <a:off x="609600" y="1397000"/>
          <a:ext cx="8229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EXHIBIT 5-16 Relationship between Risk and Return</a:t>
            </a:r>
            <a:endParaRPr lang="en-US" sz="3200" dirty="0"/>
          </a:p>
        </p:txBody>
      </p:sp>
      <p:graphicFrame>
        <p:nvGraphicFramePr>
          <p:cNvPr id="132098" name="Object 2"/>
          <p:cNvGraphicFramePr>
            <a:graphicFrameLocks noChangeAspect="1"/>
          </p:cNvGraphicFramePr>
          <p:nvPr>
            <p:extLst>
              <p:ext uri="{D42A27DB-BD31-4B8C-83A1-F6EECF244321}">
                <p14:modId xmlns:p14="http://schemas.microsoft.com/office/powerpoint/2010/main" val="905317753"/>
              </p:ext>
            </p:extLst>
          </p:nvPr>
        </p:nvGraphicFramePr>
        <p:xfrm>
          <a:off x="304800" y="1676400"/>
          <a:ext cx="8610600" cy="4191000"/>
        </p:xfrm>
        <a:graphic>
          <a:graphicData uri="http://schemas.openxmlformats.org/presentationml/2006/ole">
            <mc:AlternateContent xmlns:mc="http://schemas.openxmlformats.org/markup-compatibility/2006">
              <mc:Choice xmlns:v="urn:schemas-microsoft-com:vml" Requires="v">
                <p:oleObj spid="_x0000_s132161" name="Document" r:id="rId4" imgW="6090678" imgH="2636403" progId="Word.Document.12">
                  <p:embed/>
                </p:oleObj>
              </mc:Choice>
              <mc:Fallback>
                <p:oleObj name="Document" r:id="rId4" imgW="6090678" imgH="2636403" progId="Word.Documen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8610600" cy="41910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EXHIBIT 5-17 Relationship between Risk and Return</a:t>
            </a:r>
            <a:endParaRPr lang="en-US" sz="3200" dirty="0"/>
          </a:p>
        </p:txBody>
      </p:sp>
      <p:pic>
        <p:nvPicPr>
          <p:cNvPr id="133122" name="Picture 2"/>
          <p:cNvPicPr>
            <a:picLocks noChangeAspect="1" noChangeArrowheads="1"/>
          </p:cNvPicPr>
          <p:nvPr/>
        </p:nvPicPr>
        <p:blipFill>
          <a:blip r:embed="rId3" cstate="print"/>
          <a:srcRect/>
          <a:stretch>
            <a:fillRect/>
          </a:stretch>
        </p:blipFill>
        <p:spPr bwMode="auto">
          <a:xfrm>
            <a:off x="1600200" y="1447800"/>
            <a:ext cx="7848600" cy="4495800"/>
          </a:xfrm>
          <a:prstGeom prst="rect">
            <a:avLst/>
          </a:prstGeom>
          <a:noFill/>
          <a:ln w="9525">
            <a:noFill/>
            <a:miter lim="800000"/>
            <a:headEnd/>
            <a:tailEnd/>
          </a:ln>
          <a:effectLst/>
        </p:spPr>
      </p:pic>
      <p:sp>
        <p:nvSpPr>
          <p:cNvPr id="4" name="TextBox 3"/>
          <p:cNvSpPr txBox="1"/>
          <p:nvPr/>
        </p:nvSpPr>
        <p:spPr>
          <a:xfrm>
            <a:off x="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Holding Period Return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907935937"/>
              </p:ext>
            </p:extLst>
          </p:nvPr>
        </p:nvGraphicFramePr>
        <p:xfrm>
          <a:off x="1981200" y="2743200"/>
          <a:ext cx="5105400" cy="1676399"/>
        </p:xfrm>
        <a:graphic>
          <a:graphicData uri="http://schemas.openxmlformats.org/presentationml/2006/ole">
            <mc:AlternateContent xmlns:mc="http://schemas.openxmlformats.org/markup-compatibility/2006">
              <mc:Choice xmlns:v="urn:schemas-microsoft-com:vml" Requires="v">
                <p:oleObj spid="_x0000_s1152" name="Equation" r:id="rId4" imgW="2108200" imgH="660400" progId="Equation.DSMT4">
                  <p:embed/>
                </p:oleObj>
              </mc:Choice>
              <mc:Fallback>
                <p:oleObj name="Equation" r:id="rId4" imgW="2108200" imgH="660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5105400" cy="167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76275" y="1219200"/>
            <a:ext cx="7696200" cy="1384995"/>
          </a:xfrm>
          <a:prstGeom prst="rect">
            <a:avLst/>
          </a:prstGeom>
          <a:noFill/>
        </p:spPr>
        <p:txBody>
          <a:bodyPr wrap="square" rtlCol="0">
            <a:spAutoFit/>
          </a:bodyPr>
          <a:lstStyle/>
          <a:p>
            <a:r>
              <a:rPr lang="en-US" sz="2800" dirty="0" smtClean="0">
                <a:latin typeface="+mn-lt"/>
              </a:rPr>
              <a:t>A </a:t>
            </a:r>
            <a:r>
              <a:rPr lang="en-US" sz="2800" i="1" dirty="0" smtClean="0">
                <a:latin typeface="+mn-lt"/>
              </a:rPr>
              <a:t>holding period return </a:t>
            </a:r>
            <a:r>
              <a:rPr lang="en-US" sz="2800" dirty="0" smtClean="0">
                <a:latin typeface="+mn-lt"/>
              </a:rPr>
              <a:t>is the return from holding an asset for a single specified period of time.</a:t>
            </a:r>
            <a:endParaRPr lang="en-US" sz="2800" dirty="0">
              <a:latin typeface="+mn-lt"/>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2292850808"/>
              </p:ext>
            </p:extLst>
          </p:nvPr>
        </p:nvGraphicFramePr>
        <p:xfrm>
          <a:off x="1066800" y="4800600"/>
          <a:ext cx="6553200" cy="1066799"/>
        </p:xfrm>
        <a:graphic>
          <a:graphicData uri="http://schemas.openxmlformats.org/presentationml/2006/ole">
            <mc:AlternateContent xmlns:mc="http://schemas.openxmlformats.org/markup-compatibility/2006">
              <mc:Choice xmlns:v="urn:schemas-microsoft-com:vml" Requires="v">
                <p:oleObj spid="_x0000_s1153" name="Equation" r:id="rId6" imgW="2298700" imgH="393700" progId="Equation.3">
                  <p:embed/>
                </p:oleObj>
              </mc:Choice>
              <mc:Fallback>
                <p:oleObj name="Equation" r:id="rId6" imgW="2298700" imgH="3937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800600"/>
                        <a:ext cx="6553200" cy="1066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Avenues for Diversification</a:t>
            </a:r>
            <a:endParaRPr lang="en-US" sz="3200" dirty="0"/>
          </a:p>
        </p:txBody>
      </p:sp>
      <p:graphicFrame>
        <p:nvGraphicFramePr>
          <p:cNvPr id="5" name="Diagram 4"/>
          <p:cNvGraphicFramePr/>
          <p:nvPr/>
        </p:nvGraphicFramePr>
        <p:xfrm>
          <a:off x="457200" y="12192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EXHIBIT 5-22 Minimum-Variance Frontier </a:t>
            </a:r>
            <a:endParaRPr lang="en-US" sz="3200" dirty="0"/>
          </a:p>
        </p:txBody>
      </p:sp>
      <p:pic>
        <p:nvPicPr>
          <p:cNvPr id="139266" name="Picture 2"/>
          <p:cNvPicPr>
            <a:picLocks noChangeAspect="1" noChangeArrowheads="1"/>
          </p:cNvPicPr>
          <p:nvPr/>
        </p:nvPicPr>
        <p:blipFill>
          <a:blip r:embed="rId3" cstate="print"/>
          <a:srcRect/>
          <a:stretch>
            <a:fillRect/>
          </a:stretch>
        </p:blipFill>
        <p:spPr bwMode="auto">
          <a:xfrm>
            <a:off x="914400" y="1066800"/>
            <a:ext cx="8382000" cy="5181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EXHIBIT 5-23 Capital Allocation Line and Optimal Risky Portfolio</a:t>
            </a:r>
            <a:endParaRPr lang="en-US" sz="3200" dirty="0"/>
          </a:p>
        </p:txBody>
      </p:sp>
      <p:pic>
        <p:nvPicPr>
          <p:cNvPr id="155650" name="Picture 2"/>
          <p:cNvPicPr>
            <a:picLocks noChangeAspect="1" noChangeArrowheads="1"/>
          </p:cNvPicPr>
          <p:nvPr/>
        </p:nvPicPr>
        <p:blipFill>
          <a:blip r:embed="rId3" cstate="print"/>
          <a:srcRect/>
          <a:stretch>
            <a:fillRect/>
          </a:stretch>
        </p:blipFill>
        <p:spPr bwMode="auto">
          <a:xfrm>
            <a:off x="152400" y="1356360"/>
            <a:ext cx="8305800" cy="4572000"/>
          </a:xfrm>
          <a:prstGeom prst="rect">
            <a:avLst/>
          </a:prstGeom>
          <a:noFill/>
          <a:ln w="9525">
            <a:noFill/>
            <a:miter lim="800000"/>
            <a:headEnd/>
            <a:tailEnd/>
          </a:ln>
          <a:effectLst/>
        </p:spPr>
      </p:pic>
      <p:sp>
        <p:nvSpPr>
          <p:cNvPr id="4" name="TextBox 3"/>
          <p:cNvSpPr txBox="1"/>
          <p:nvPr/>
        </p:nvSpPr>
        <p:spPr>
          <a:xfrm>
            <a:off x="7239000" y="1676400"/>
            <a:ext cx="1676400" cy="3785652"/>
          </a:xfrm>
          <a:prstGeom prst="rect">
            <a:avLst/>
          </a:prstGeom>
          <a:noFill/>
        </p:spPr>
        <p:txBody>
          <a:bodyPr wrap="square" rtlCol="0">
            <a:spAutoFit/>
          </a:bodyPr>
          <a:lstStyle/>
          <a:p>
            <a:r>
              <a:rPr lang="en-US" sz="2400" dirty="0" smtClean="0">
                <a:latin typeface="+mn-lt"/>
              </a:rPr>
              <a:t>CAL(P) is the optimal capital allocation line and portfolio P is the optimal risky portfolio.</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latin typeface="+mn-lt"/>
              </a:rPr>
              <a:t>The Two-Fund Separation Theorem</a:t>
            </a:r>
            <a:endParaRPr lang="en-US" sz="3200" dirty="0">
              <a:latin typeface="+mn-lt"/>
            </a:endParaRPr>
          </a:p>
        </p:txBody>
      </p:sp>
      <p:graphicFrame>
        <p:nvGraphicFramePr>
          <p:cNvPr id="5" name="Diagram 4"/>
          <p:cNvGraphicFramePr/>
          <p:nvPr>
            <p:extLst>
              <p:ext uri="{D42A27DB-BD31-4B8C-83A1-F6EECF244321}">
                <p14:modId xmlns:p14="http://schemas.microsoft.com/office/powerpoint/2010/main" val="3775490309"/>
              </p:ext>
            </p:extLst>
          </p:nvPr>
        </p:nvGraphicFramePr>
        <p:xfrm>
          <a:off x="457200" y="1143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EXHIBIT 5-25 Optimal Investor Portfolio</a:t>
            </a:r>
            <a:endParaRPr lang="en-US" sz="3200" dirty="0"/>
          </a:p>
        </p:txBody>
      </p:sp>
      <p:pic>
        <p:nvPicPr>
          <p:cNvPr id="158722" name="Picture 2"/>
          <p:cNvPicPr>
            <a:picLocks noChangeAspect="1" noChangeArrowheads="1"/>
          </p:cNvPicPr>
          <p:nvPr/>
        </p:nvPicPr>
        <p:blipFill>
          <a:blip r:embed="rId3" cstate="print"/>
          <a:srcRect/>
          <a:stretch>
            <a:fillRect/>
          </a:stretch>
        </p:blipFill>
        <p:spPr bwMode="auto">
          <a:xfrm>
            <a:off x="609600" y="1219200"/>
            <a:ext cx="7924800" cy="4876800"/>
          </a:xfrm>
          <a:prstGeom prst="rect">
            <a:avLst/>
          </a:prstGeom>
          <a:noFill/>
          <a:ln w="9525">
            <a:noFill/>
            <a:miter lim="800000"/>
            <a:headEnd/>
            <a:tailEnd/>
          </a:ln>
          <a:effectLst/>
        </p:spPr>
      </p:pic>
      <p:sp>
        <p:nvSpPr>
          <p:cNvPr id="5" name="TextBox 4"/>
          <p:cNvSpPr txBox="1"/>
          <p:nvPr/>
        </p:nvSpPr>
        <p:spPr>
          <a:xfrm>
            <a:off x="6560820" y="1828800"/>
            <a:ext cx="2133600" cy="3046988"/>
          </a:xfrm>
          <a:prstGeom prst="rect">
            <a:avLst/>
          </a:prstGeom>
          <a:noFill/>
        </p:spPr>
        <p:txBody>
          <a:bodyPr wrap="square" rtlCol="0">
            <a:spAutoFit/>
          </a:bodyPr>
          <a:lstStyle/>
          <a:p>
            <a:r>
              <a:rPr lang="en-US" sz="2400" dirty="0" smtClean="0">
                <a:latin typeface="+mn-lt"/>
              </a:rPr>
              <a:t>Given the investor’s indifference curve, portfolio C on CAL(P) is the optimal portfolio.</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Summary</a:t>
            </a:r>
            <a:endParaRPr lang="en-US" sz="3200" dirty="0"/>
          </a:p>
        </p:txBody>
      </p:sp>
      <p:sp>
        <p:nvSpPr>
          <p:cNvPr id="4" name="Content Placeholder 3"/>
          <p:cNvSpPr>
            <a:spLocks noGrp="1"/>
          </p:cNvSpPr>
          <p:nvPr>
            <p:ph idx="1"/>
          </p:nvPr>
        </p:nvSpPr>
        <p:spPr>
          <a:xfrm>
            <a:off x="457200" y="1752600"/>
            <a:ext cx="8458200" cy="4495800"/>
          </a:xfrm>
        </p:spPr>
        <p:txBody>
          <a:bodyPr/>
          <a:lstStyle/>
          <a:p>
            <a:pPr marL="222250" indent="-222250">
              <a:buFont typeface="Arial" pitchFamily="34" charset="0"/>
              <a:buChar char="•"/>
            </a:pPr>
            <a:r>
              <a:rPr lang="en-US" sz="2800" b="0" dirty="0" smtClean="0"/>
              <a:t>Different approaches for determining return</a:t>
            </a:r>
          </a:p>
          <a:p>
            <a:pPr marL="222250" indent="-222250">
              <a:buFont typeface="Arial" pitchFamily="34" charset="0"/>
              <a:buChar char="•"/>
            </a:pPr>
            <a:r>
              <a:rPr lang="en-US" sz="2800" b="0" dirty="0" smtClean="0"/>
              <a:t>Risk measures for individual assets and portfolios</a:t>
            </a:r>
          </a:p>
          <a:p>
            <a:pPr marL="222250" indent="-222250">
              <a:buFont typeface="Arial" pitchFamily="34" charset="0"/>
              <a:buChar char="•"/>
            </a:pPr>
            <a:r>
              <a:rPr lang="en-US" sz="2800" b="0" dirty="0" smtClean="0"/>
              <a:t>Market evidence on the risk-return tradeoff</a:t>
            </a:r>
          </a:p>
          <a:p>
            <a:pPr marL="222250" indent="-222250">
              <a:buFont typeface="Arial" pitchFamily="34" charset="0"/>
              <a:buChar char="•"/>
            </a:pPr>
            <a:r>
              <a:rPr lang="en-US" sz="2800" b="0" dirty="0" smtClean="0"/>
              <a:t>Correlation and portfolio risk</a:t>
            </a:r>
          </a:p>
          <a:p>
            <a:pPr marL="222250" indent="-222250">
              <a:buFont typeface="Arial" pitchFamily="34" charset="0"/>
              <a:buChar char="•"/>
            </a:pPr>
            <a:r>
              <a:rPr lang="en-US" sz="2800" b="0" dirty="0" smtClean="0"/>
              <a:t>The risk-free asset and the optimal risky portfolio</a:t>
            </a:r>
          </a:p>
          <a:p>
            <a:pPr marL="222250" indent="-222250">
              <a:buFont typeface="Arial" pitchFamily="34" charset="0"/>
              <a:buChar char="•"/>
            </a:pPr>
            <a:r>
              <a:rPr lang="en-US" sz="2800" b="0" dirty="0" smtClean="0"/>
              <a:t>Utility theory and the optimal investor portfolio</a:t>
            </a:r>
          </a:p>
          <a:p>
            <a:pPr marL="222250" indent="-222250"/>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endParaRPr lang="en-US" sz="24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Holding Period Returns</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097956504"/>
              </p:ext>
            </p:extLst>
          </p:nvPr>
        </p:nvGraphicFramePr>
        <p:xfrm>
          <a:off x="1066800" y="3429000"/>
          <a:ext cx="7162800" cy="990600"/>
        </p:xfrm>
        <a:graphic>
          <a:graphicData uri="http://schemas.openxmlformats.org/presentationml/2006/ole">
            <mc:AlternateContent xmlns:mc="http://schemas.openxmlformats.org/markup-compatibility/2006">
              <mc:Choice xmlns:v="urn:schemas-microsoft-com:vml" Requires="v">
                <p:oleObj spid="_x0000_s36929" name="Equation" r:id="rId4" imgW="3149600" imgH="457200" progId="Equation.3">
                  <p:embed/>
                </p:oleObj>
              </mc:Choice>
              <mc:Fallback>
                <p:oleObj name="Equation" r:id="rId4" imgW="3149600" imgH="457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29000"/>
                        <a:ext cx="71628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62000" y="1676400"/>
            <a:ext cx="7620000" cy="954107"/>
          </a:xfrm>
          <a:prstGeom prst="rect">
            <a:avLst/>
          </a:prstGeom>
          <a:noFill/>
        </p:spPr>
        <p:txBody>
          <a:bodyPr wrap="square" rtlCol="0">
            <a:spAutoFit/>
          </a:bodyPr>
          <a:lstStyle/>
          <a:p>
            <a:r>
              <a:rPr lang="en-US" sz="2800" dirty="0" smtClean="0">
                <a:latin typeface="+mn-lt"/>
              </a:rPr>
              <a:t>What is the 3-year holding period return if the annual returns are 7%, 9%, and –5%?</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Average Returns</a:t>
            </a:r>
            <a:endParaRPr lang="en-US" sz="3200" dirty="0"/>
          </a:p>
        </p:txBody>
      </p:sp>
      <p:graphicFrame>
        <p:nvGraphicFramePr>
          <p:cNvPr id="3" name="Diagram 2"/>
          <p:cNvGraphicFramePr/>
          <p:nvPr>
            <p:extLst>
              <p:ext uri="{D42A27DB-BD31-4B8C-83A1-F6EECF244321}">
                <p14:modId xmlns:p14="http://schemas.microsoft.com/office/powerpoint/2010/main" val="1088185889"/>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Arithmetic or Mean Return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3001341649"/>
              </p:ext>
            </p:extLst>
          </p:nvPr>
        </p:nvGraphicFramePr>
        <p:xfrm>
          <a:off x="1371600" y="2743200"/>
          <a:ext cx="6400800" cy="1219200"/>
        </p:xfrm>
        <a:graphic>
          <a:graphicData uri="http://schemas.openxmlformats.org/presentationml/2006/ole">
            <mc:AlternateContent xmlns:mc="http://schemas.openxmlformats.org/markup-compatibility/2006">
              <mc:Choice xmlns:v="urn:schemas-microsoft-com:vml" Requires="v">
                <p:oleObj spid="_x0000_s3200" name="Equation" r:id="rId4" imgW="2514600" imgH="431800" progId="Equation.3">
                  <p:embed/>
                </p:oleObj>
              </mc:Choice>
              <mc:Fallback>
                <p:oleObj name="Equation" r:id="rId4" imgW="2514600" imgH="4318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743200"/>
                        <a:ext cx="6400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904875" y="1447800"/>
            <a:ext cx="7162800" cy="954107"/>
          </a:xfrm>
          <a:prstGeom prst="rect">
            <a:avLst/>
          </a:prstGeom>
          <a:noFill/>
        </p:spPr>
        <p:txBody>
          <a:bodyPr wrap="square" rtlCol="0">
            <a:spAutoFit/>
          </a:bodyPr>
          <a:lstStyle/>
          <a:p>
            <a:r>
              <a:rPr lang="en-US" sz="2800" dirty="0" smtClean="0">
                <a:latin typeface="+mn-lt"/>
              </a:rPr>
              <a:t>The </a:t>
            </a:r>
            <a:r>
              <a:rPr lang="en-US" sz="2800" i="1" dirty="0" smtClean="0">
                <a:latin typeface="+mn-lt"/>
              </a:rPr>
              <a:t>arithmetic </a:t>
            </a:r>
            <a:r>
              <a:rPr lang="en-US" sz="2800" dirty="0" smtClean="0">
                <a:latin typeface="+mn-lt"/>
              </a:rPr>
              <a:t>or </a:t>
            </a:r>
            <a:r>
              <a:rPr lang="en-US" sz="2800" i="1" dirty="0" smtClean="0">
                <a:latin typeface="+mn-lt"/>
              </a:rPr>
              <a:t>mean return </a:t>
            </a:r>
            <a:r>
              <a:rPr lang="en-US" sz="2800" dirty="0" smtClean="0">
                <a:latin typeface="+mn-lt"/>
              </a:rPr>
              <a:t>is the simple average of all holding period returns</a:t>
            </a:r>
            <a:r>
              <a:rPr lang="en-US" sz="2800" dirty="0" smtClean="0"/>
              <a:t>.</a:t>
            </a:r>
            <a:endParaRPr lang="en-US" sz="2800" dirty="0">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18795128"/>
              </p:ext>
            </p:extLst>
          </p:nvPr>
        </p:nvGraphicFramePr>
        <p:xfrm>
          <a:off x="1905000" y="4572000"/>
          <a:ext cx="5334000" cy="1066800"/>
        </p:xfrm>
        <a:graphic>
          <a:graphicData uri="http://schemas.openxmlformats.org/presentationml/2006/ole">
            <mc:AlternateContent xmlns:mc="http://schemas.openxmlformats.org/markup-compatibility/2006">
              <mc:Choice xmlns:v="urn:schemas-microsoft-com:vml" Requires="v">
                <p:oleObj spid="_x0000_s3201" name="Equation" r:id="rId6" imgW="1930400" imgH="393700" progId="Equation.3">
                  <p:embed/>
                </p:oleObj>
              </mc:Choice>
              <mc:Fallback>
                <p:oleObj name="Equation" r:id="rId6" imgW="1930400" imgH="3937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572000"/>
                        <a:ext cx="5334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Geometric Mean Return</a:t>
            </a:r>
            <a:endParaRPr lang="en-US" sz="3200" dirty="0"/>
          </a:p>
        </p:txBody>
      </p:sp>
      <p:sp>
        <p:nvSpPr>
          <p:cNvPr id="3" name="TextBox 2"/>
          <p:cNvSpPr txBox="1"/>
          <p:nvPr/>
        </p:nvSpPr>
        <p:spPr>
          <a:xfrm>
            <a:off x="990600" y="1600200"/>
            <a:ext cx="7239000" cy="954107"/>
          </a:xfrm>
          <a:prstGeom prst="rect">
            <a:avLst/>
          </a:prstGeom>
          <a:noFill/>
        </p:spPr>
        <p:txBody>
          <a:bodyPr wrap="square" rtlCol="0">
            <a:spAutoFit/>
          </a:bodyPr>
          <a:lstStyle/>
          <a:p>
            <a:r>
              <a:rPr lang="en-US" sz="2800" dirty="0" smtClean="0">
                <a:latin typeface="+mn-lt"/>
              </a:rPr>
              <a:t>The </a:t>
            </a:r>
            <a:r>
              <a:rPr lang="en-US" sz="2800" i="1" dirty="0" smtClean="0">
                <a:latin typeface="+mn-lt"/>
              </a:rPr>
              <a:t>geometric mean return</a:t>
            </a:r>
            <a:r>
              <a:rPr lang="en-US" sz="2800" dirty="0" smtClean="0">
                <a:latin typeface="+mn-lt"/>
              </a:rPr>
              <a:t> accounts for the compounding of returns.</a:t>
            </a:r>
            <a:endParaRPr lang="en-US" sz="2800" dirty="0">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00140482"/>
              </p:ext>
            </p:extLst>
          </p:nvPr>
        </p:nvGraphicFramePr>
        <p:xfrm>
          <a:off x="1371600" y="2819400"/>
          <a:ext cx="6477000" cy="1828800"/>
        </p:xfrm>
        <a:graphic>
          <a:graphicData uri="http://schemas.openxmlformats.org/presentationml/2006/ole">
            <mc:AlternateContent xmlns:mc="http://schemas.openxmlformats.org/markup-compatibility/2006">
              <mc:Choice xmlns:v="urn:schemas-microsoft-com:vml" Requires="v">
                <p:oleObj spid="_x0000_s4224" name="Equation" r:id="rId4" imgW="3225800" imgH="762000" progId="Equation.3">
                  <p:embed/>
                </p:oleObj>
              </mc:Choice>
              <mc:Fallback>
                <p:oleObj name="Equation" r:id="rId4" imgW="3225800" imgH="7620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9400"/>
                        <a:ext cx="64770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57107195"/>
              </p:ext>
            </p:extLst>
          </p:nvPr>
        </p:nvGraphicFramePr>
        <p:xfrm>
          <a:off x="1295400" y="5029200"/>
          <a:ext cx="6553200" cy="635000"/>
        </p:xfrm>
        <a:graphic>
          <a:graphicData uri="http://schemas.openxmlformats.org/presentationml/2006/ole">
            <mc:AlternateContent xmlns:mc="http://schemas.openxmlformats.org/markup-compatibility/2006">
              <mc:Choice xmlns:v="urn:schemas-microsoft-com:vml" Requires="v">
                <p:oleObj spid="_x0000_s4225" name="Equation" r:id="rId6" imgW="2895600" imgH="254000" progId="Equation.3">
                  <p:embed/>
                </p:oleObj>
              </mc:Choice>
              <mc:Fallback>
                <p:oleObj name="Equation" r:id="rId6" imgW="2895600" imgH="2540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029200"/>
                        <a:ext cx="65532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Money-Weighted Return</a:t>
            </a:r>
            <a:endParaRPr lang="en-US" sz="3200" dirty="0"/>
          </a:p>
        </p:txBody>
      </p:sp>
      <p:graphicFrame>
        <p:nvGraphicFramePr>
          <p:cNvPr id="7170" name="Object 2"/>
          <p:cNvGraphicFramePr>
            <a:graphicFrameLocks noChangeAspect="1"/>
          </p:cNvGraphicFramePr>
          <p:nvPr>
            <p:extLst>
              <p:ext uri="{D42A27DB-BD31-4B8C-83A1-F6EECF244321}">
                <p14:modId xmlns:p14="http://schemas.microsoft.com/office/powerpoint/2010/main" val="6364356"/>
              </p:ext>
            </p:extLst>
          </p:nvPr>
        </p:nvGraphicFramePr>
        <p:xfrm>
          <a:off x="304800" y="1219200"/>
          <a:ext cx="8458200" cy="3124200"/>
        </p:xfrm>
        <a:graphic>
          <a:graphicData uri="http://schemas.openxmlformats.org/presentationml/2006/ole">
            <mc:AlternateContent xmlns:mc="http://schemas.openxmlformats.org/markup-compatibility/2006">
              <mc:Choice xmlns:v="urn:schemas-microsoft-com:vml" Requires="v">
                <p:oleObj spid="_x0000_s7296" name="Document" r:id="rId4" imgW="6246130" imgH="2060546" progId="Word.Document.12">
                  <p:embed/>
                </p:oleObj>
              </mc:Choice>
              <mc:Fallback>
                <p:oleObj name="Document" r:id="rId4" imgW="6246130" imgH="2060546" progId="Word.Document.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9200"/>
                        <a:ext cx="8458200" cy="3124200"/>
                      </a:xfrm>
                      <a:prstGeom prst="rect">
                        <a:avLst/>
                      </a:prstGeom>
                      <a:noFill/>
                      <a:ln>
                        <a:noFill/>
                      </a:ln>
                      <a:effectLs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21773654"/>
              </p:ext>
            </p:extLst>
          </p:nvPr>
        </p:nvGraphicFramePr>
        <p:xfrm>
          <a:off x="1524000" y="4287738"/>
          <a:ext cx="5791200" cy="1981200"/>
        </p:xfrm>
        <a:graphic>
          <a:graphicData uri="http://schemas.openxmlformats.org/presentationml/2006/ole">
            <mc:AlternateContent xmlns:mc="http://schemas.openxmlformats.org/markup-compatibility/2006">
              <mc:Choice xmlns:v="urn:schemas-microsoft-com:vml" Requires="v">
                <p:oleObj spid="_x0000_s7297" name="Equation" r:id="rId6" imgW="3187700" imgH="1066800" progId="Equation.3">
                  <p:embed/>
                </p:oleObj>
              </mc:Choice>
              <mc:Fallback>
                <p:oleObj name="Equation" r:id="rId6" imgW="3187700" imgH="10668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287738"/>
                        <a:ext cx="57912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Annualized Return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3534830442"/>
              </p:ext>
            </p:extLst>
          </p:nvPr>
        </p:nvGraphicFramePr>
        <p:xfrm>
          <a:off x="2066925" y="1190625"/>
          <a:ext cx="4922837" cy="1238250"/>
        </p:xfrm>
        <a:graphic>
          <a:graphicData uri="http://schemas.openxmlformats.org/presentationml/2006/ole">
            <mc:AlternateContent xmlns:mc="http://schemas.openxmlformats.org/markup-compatibility/2006">
              <mc:Choice xmlns:v="urn:schemas-microsoft-com:vml" Requires="v">
                <p:oleObj spid="_x0000_s38079" name="Equation" r:id="rId4" imgW="1866900" imgH="482600" progId="Equation.3">
                  <p:embed/>
                </p:oleObj>
              </mc:Choice>
              <mc:Fallback>
                <p:oleObj name="Equation" r:id="rId4" imgW="1866900" imgH="4826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925" y="1190625"/>
                        <a:ext cx="4922837"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73426524"/>
              </p:ext>
            </p:extLst>
          </p:nvPr>
        </p:nvGraphicFramePr>
        <p:xfrm>
          <a:off x="1371600" y="3124200"/>
          <a:ext cx="6297612" cy="654050"/>
        </p:xfrm>
        <a:graphic>
          <a:graphicData uri="http://schemas.openxmlformats.org/presentationml/2006/ole">
            <mc:AlternateContent xmlns:mc="http://schemas.openxmlformats.org/markup-compatibility/2006">
              <mc:Choice xmlns:v="urn:schemas-microsoft-com:vml" Requires="v">
                <p:oleObj spid="_x0000_s38080" name="Equation" r:id="rId6" imgW="2527300" imgH="241300" progId="Equation.3">
                  <p:embed/>
                </p:oleObj>
              </mc:Choice>
              <mc:Fallback>
                <p:oleObj name="Equation" r:id="rId6" imgW="2527300" imgH="24130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124200"/>
                        <a:ext cx="6297612"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1119114"/>
              </p:ext>
            </p:extLst>
          </p:nvPr>
        </p:nvGraphicFramePr>
        <p:xfrm>
          <a:off x="1371600" y="4648200"/>
          <a:ext cx="6324600" cy="762000"/>
        </p:xfrm>
        <a:graphic>
          <a:graphicData uri="http://schemas.openxmlformats.org/presentationml/2006/ole">
            <mc:AlternateContent xmlns:mc="http://schemas.openxmlformats.org/markup-compatibility/2006">
              <mc:Choice xmlns:v="urn:schemas-microsoft-com:vml" Requires="v">
                <p:oleObj spid="_x0000_s38081" name="Equation" r:id="rId8" imgW="2552700" imgH="292100" progId="Equation.3">
                  <p:embed/>
                </p:oleObj>
              </mc:Choice>
              <mc:Fallback>
                <p:oleObj name="Equation" r:id="rId8" imgW="2552700" imgH="29210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648200"/>
                        <a:ext cx="6324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057400" y="2447925"/>
            <a:ext cx="6172200" cy="523220"/>
          </a:xfrm>
          <a:prstGeom prst="rect">
            <a:avLst/>
          </a:prstGeom>
          <a:noFill/>
        </p:spPr>
        <p:txBody>
          <a:bodyPr wrap="square" rtlCol="0">
            <a:spAutoFit/>
          </a:bodyPr>
          <a:lstStyle/>
          <a:p>
            <a:r>
              <a:rPr lang="en-US" sz="2800" dirty="0" smtClean="0">
                <a:latin typeface="+mn-lt"/>
              </a:rPr>
              <a:t>Weekly return of 0.20%:</a:t>
            </a:r>
            <a:endParaRPr lang="en-US" sz="2800" dirty="0">
              <a:latin typeface="+mn-lt"/>
            </a:endParaRPr>
          </a:p>
        </p:txBody>
      </p:sp>
      <p:sp>
        <p:nvSpPr>
          <p:cNvPr id="7" name="TextBox 6"/>
          <p:cNvSpPr txBox="1"/>
          <p:nvPr/>
        </p:nvSpPr>
        <p:spPr>
          <a:xfrm>
            <a:off x="2057400" y="4047470"/>
            <a:ext cx="4343400" cy="523220"/>
          </a:xfrm>
          <a:prstGeom prst="rect">
            <a:avLst/>
          </a:prstGeom>
          <a:noFill/>
        </p:spPr>
        <p:txBody>
          <a:bodyPr wrap="square" rtlCol="0">
            <a:spAutoFit/>
          </a:bodyPr>
          <a:lstStyle/>
          <a:p>
            <a:r>
              <a:rPr lang="en-US" sz="2800" dirty="0" smtClean="0">
                <a:latin typeface="+mn-lt"/>
              </a:rPr>
              <a:t>18-month return of 20%:</a:t>
            </a:r>
            <a:endParaRPr lang="en-US"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Props1.xml><?xml version="1.0" encoding="utf-8"?>
<ds:datastoreItem xmlns:ds="http://schemas.openxmlformats.org/officeDocument/2006/customXml" ds:itemID="{3E966889-017E-4900-81D7-C643CD0BA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B9EF6-2EFE-4749-BBAB-06CD8237AEB3}">
  <ds:schemaRefs>
    <ds:schemaRef ds:uri="http://schemas.microsoft.com/sharepoint/v3/contenttype/forms"/>
  </ds:schemaRefs>
</ds:datastoreItem>
</file>

<file path=customXml/itemProps3.xml><?xml version="1.0" encoding="utf-8"?>
<ds:datastoreItem xmlns:ds="http://schemas.openxmlformats.org/officeDocument/2006/customXml" ds:itemID="{F6F2CAEB-707F-405A-8D48-953791098D04}">
  <ds:schemaRefs>
    <ds:schemaRef ds:uri="http://schemas.microsoft.com/office/2006/metadata/properties"/>
    <ds:schemaRef ds:uri="http://schemas.microsoft.com/office/infopath/2007/PartnerControls"/>
    <ds:schemaRef ds:uri="http://schemas.microsoft.com/sharepoint/v3"/>
    <ds:schemaRef ds:uri="cef37edc-38f4-4be1-b42b-d530856c8944"/>
  </ds:schemaRefs>
</ds:datastoreItem>
</file>

<file path=docProps/app.xml><?xml version="1.0" encoding="utf-8"?>
<Properties xmlns="http://schemas.openxmlformats.org/officeDocument/2006/extended-properties" xmlns:vt="http://schemas.openxmlformats.org/officeDocument/2006/docPropsVTypes">
  <Template>Theme1</Template>
  <TotalTime>27870</TotalTime>
  <Words>7474</Words>
  <Application>Microsoft Office PowerPoint</Application>
  <PresentationFormat>On-screen Show (4:3)</PresentationFormat>
  <Paragraphs>381</Paragraphs>
  <Slides>35</Slides>
  <Notes>35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42" baseType="lpstr">
      <vt:lpstr>Arial</vt:lpstr>
      <vt:lpstr>Symbol</vt:lpstr>
      <vt:lpstr>Times New Roman</vt:lpstr>
      <vt:lpstr>Theme1</vt:lpstr>
      <vt:lpstr>Alternate Title Slides, Dividers and TOC</vt:lpstr>
      <vt:lpstr>Equation</vt:lpstr>
      <vt:lpstr>Document</vt:lpstr>
      <vt:lpstr>  Portfolio Risk and Return</vt:lpstr>
      <vt:lpstr>Return on Financial Assets</vt:lpstr>
      <vt:lpstr>Holding Period Return</vt:lpstr>
      <vt:lpstr>Holding Period Returns</vt:lpstr>
      <vt:lpstr>Average Returns</vt:lpstr>
      <vt:lpstr>Arithmetic or Mean Return</vt:lpstr>
      <vt:lpstr>Geometric Mean Return</vt:lpstr>
      <vt:lpstr>Money-Weighted Return</vt:lpstr>
      <vt:lpstr>Annualized Return</vt:lpstr>
      <vt:lpstr>Gross and Net Returns</vt:lpstr>
      <vt:lpstr>Pre-Tax and After-Tax Nominal Return</vt:lpstr>
      <vt:lpstr>Nominal Returns and Real Returns</vt:lpstr>
      <vt:lpstr>Variance and Standard Deviation of a Single Asset</vt:lpstr>
      <vt:lpstr>Variance of a Portfolio of Assets</vt:lpstr>
      <vt:lpstr>EXAMPLE 5-4 Return and Risk of a Two-Asset Portfolio</vt:lpstr>
      <vt:lpstr>EXAMPLE 5-4 Return and Risk of a Two-Asset Portfolio (Continued)</vt:lpstr>
      <vt:lpstr>EXAMPLE 5-4 Return and Risk of a Two-Asset Portfolio (Continued)</vt:lpstr>
      <vt:lpstr>EXHIBIT 5-5 Risk and Return for U.S. Asset Classes by Decade (%)</vt:lpstr>
      <vt:lpstr>EXHIBIT 5-7 Nominal Returns, Real Returns, and Risk Premiums for Asset Classes (1900–2008)</vt:lpstr>
      <vt:lpstr>Important Assumptions of Mean-Variance Analysis</vt:lpstr>
      <vt:lpstr>EXHIBIT 5-9 Histogram of U.S. Large Company Stock Returns, 1926-2008</vt:lpstr>
      <vt:lpstr>Utility Theory</vt:lpstr>
      <vt:lpstr>Indifference Curves</vt:lpstr>
      <vt:lpstr>Portfolio Expected Return and Risk Assuming a Risk-Free Asset</vt:lpstr>
      <vt:lpstr>The Capital Allocation Line (CAL)</vt:lpstr>
      <vt:lpstr>EXHIBIT 5-15 Portfolio Selection for Two Investors with Various Levels of Risk Aversion</vt:lpstr>
      <vt:lpstr>Correlation and Portfolio Risk</vt:lpstr>
      <vt:lpstr>EXHIBIT 5-16 Relationship between Risk and Return</vt:lpstr>
      <vt:lpstr>EXHIBIT 5-17 Relationship between Risk and Return</vt:lpstr>
      <vt:lpstr>Avenues for Diversification</vt:lpstr>
      <vt:lpstr>EXHIBIT 5-22 Minimum-Variance Frontier </vt:lpstr>
      <vt:lpstr>EXHIBIT 5-23 Capital Allocation Line and Optimal Risky Portfolio</vt:lpstr>
      <vt:lpstr>The Two-Fund Separation Theorem</vt:lpstr>
      <vt:lpstr>EXHIBIT 5-25 Optimal Investor Portfolio</vt:lpstr>
      <vt:lpstr>Summary</vt:lpstr>
    </vt:vector>
  </TitlesOfParts>
  <Company>CFA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Risk and Return: Part I (Ch. 5)</dc:title>
  <dc:creator>mgm</dc:creator>
  <cp:lastModifiedBy>8p</cp:lastModifiedBy>
  <cp:revision>1786</cp:revision>
  <dcterms:created xsi:type="dcterms:W3CDTF">2010-07-04T15:24:02Z</dcterms:created>
  <dcterms:modified xsi:type="dcterms:W3CDTF">2017-03-13T07:30:47Z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0x010100F03A8E2D0F095B4E96780378BF441975</vt:lpwstr>
  </property>
  <property fmtid="{D5CDD505-2E9C-101B-9397-08002B2CF9AE}" pid="3" name="Order">
    <vt:r8>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Exempt">
    <vt:bool>false</vt:bool>
  </property>
  <property fmtid="{D5CDD505-2E9C-101B-9397-08002B2CF9AE}" pid="10" name="_dlc_policyId">
    <vt:lpwstr/>
  </property>
  <property fmtid="{D5CDD505-2E9C-101B-9397-08002B2CF9AE}" pid="11" name="ItemRetentionFormula">
    <vt:lpwstr/>
  </property>
</Properties>
</file>