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66" r:id="rId4"/>
    <p:sldId id="267" r:id="rId5"/>
    <p:sldId id="273" r:id="rId6"/>
    <p:sldId id="272" r:id="rId7"/>
    <p:sldId id="271" r:id="rId8"/>
    <p:sldId id="274" r:id="rId9"/>
    <p:sldId id="265" r:id="rId10"/>
    <p:sldId id="295" r:id="rId11"/>
    <p:sldId id="275" r:id="rId12"/>
    <p:sldId id="277" r:id="rId13"/>
    <p:sldId id="276" r:id="rId14"/>
    <p:sldId id="268" r:id="rId15"/>
    <p:sldId id="279" r:id="rId16"/>
    <p:sldId id="280" r:id="rId17"/>
    <p:sldId id="264" r:id="rId18"/>
    <p:sldId id="281" r:id="rId19"/>
    <p:sldId id="283" r:id="rId20"/>
    <p:sldId id="263" r:id="rId21"/>
    <p:sldId id="284" r:id="rId22"/>
    <p:sldId id="262" r:id="rId23"/>
    <p:sldId id="285" r:id="rId24"/>
    <p:sldId id="286" r:id="rId25"/>
    <p:sldId id="261" r:id="rId26"/>
    <p:sldId id="289" r:id="rId27"/>
    <p:sldId id="290" r:id="rId28"/>
    <p:sldId id="291" r:id="rId29"/>
    <p:sldId id="288" r:id="rId30"/>
    <p:sldId id="293" r:id="rId31"/>
    <p:sldId id="294"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662" autoAdjust="0"/>
    <p:restoredTop sz="78398" autoAdjust="0"/>
  </p:normalViewPr>
  <p:slideViewPr>
    <p:cSldViewPr>
      <p:cViewPr>
        <p:scale>
          <a:sx n="75" d="100"/>
          <a:sy n="75" d="100"/>
        </p:scale>
        <p:origin x="1638" y="312"/>
      </p:cViewPr>
      <p:guideLst>
        <p:guide orient="horz" pos="2160"/>
        <p:guide pos="2880"/>
      </p:guideLst>
    </p:cSldViewPr>
  </p:slideViewPr>
  <p:outlineViewPr>
    <p:cViewPr>
      <p:scale>
        <a:sx n="33" d="100"/>
        <a:sy n="33" d="100"/>
      </p:scale>
      <p:origin x="0" y="8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A80BB9A-F3BD-4FEA-BC67-03660DC1CBC3}" type="datetimeFigureOut">
              <a:rPr lang="en-US" smtClean="0"/>
              <a:t>3/13/2017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25E0DC3-55AE-4BF2-BF1D-A86487AB4514}" type="slidenum">
              <a:rPr lang="en-US" smtClean="0"/>
              <a:t>‹#›</a:t>
            </a:fld>
            <a:endParaRPr lang="en-US"/>
          </a:p>
        </p:txBody>
      </p:sp>
    </p:spTree>
    <p:extLst>
      <p:ext uri="{BB962C8B-B14F-4D97-AF65-F5344CB8AC3E}">
        <p14:creationId xmlns:p14="http://schemas.microsoft.com/office/powerpoint/2010/main" val="2471969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On September 30, 2004, Merck announced a voluntary recall of its arthritis and acute pain medication VIOXX following a reported increased incidence of cardiovascular events. The stock dropped from $45.07 to $33 (a 37% drop)</a:t>
            </a:r>
            <a:endParaRPr lang="en-US" dirty="0"/>
          </a:p>
        </p:txBody>
      </p:sp>
      <p:sp>
        <p:nvSpPr>
          <p:cNvPr id="4" name="Slide Number Placeholder 3"/>
          <p:cNvSpPr>
            <a:spLocks noGrp="1"/>
          </p:cNvSpPr>
          <p:nvPr>
            <p:ph type="sldNum" sz="quarter" idx="10"/>
          </p:nvPr>
        </p:nvSpPr>
        <p:spPr/>
        <p:txBody>
          <a:bodyPr/>
          <a:lstStyle/>
          <a:p>
            <a:fld id="{525E0DC3-55AE-4BF2-BF1D-A86487AB4514}" type="slidenum">
              <a:rPr lang="en-US" smtClean="0"/>
              <a:t>9</a:t>
            </a:fld>
            <a:endParaRPr lang="en-US"/>
          </a:p>
        </p:txBody>
      </p:sp>
    </p:spTree>
    <p:extLst>
      <p:ext uri="{BB962C8B-B14F-4D97-AF65-F5344CB8AC3E}">
        <p14:creationId xmlns:p14="http://schemas.microsoft.com/office/powerpoint/2010/main" val="3214699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11.</a:t>
            </a:r>
            <a:fld id="{AF801119-C69D-49E9-8C46-539190A73190}" type="slidenum">
              <a:rPr lang="en-US">
                <a:latin typeface="Times New Roman" pitchFamily="18" charset="0"/>
              </a:rPr>
              <a:pPr/>
              <a:t>15</a:t>
            </a:fld>
            <a:endParaRPr lang="en-US">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505224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11.</a:t>
            </a:r>
            <a:fld id="{621D88C4-2B57-4B19-AE33-5D95986488BB}" type="slidenum">
              <a:rPr lang="en-US">
                <a:latin typeface="Times New Roman" pitchFamily="18" charset="0"/>
              </a:rPr>
              <a:pPr/>
              <a:t>16</a:t>
            </a:fld>
            <a:endParaRPr lang="en-US">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200985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157496-2962-4E23-A45B-1826959B753E}" type="slidenum">
              <a:rPr lang="en-US"/>
              <a:pPr/>
              <a:t>30</a:t>
            </a:fld>
            <a:endParaRPr lang="en-US"/>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2137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DD75AE-C229-4D7C-AEC3-8BB701894BB4}" type="slidenum">
              <a:rPr lang="en-US"/>
              <a:pPr/>
              <a:t>31</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xfrm>
            <a:off x="934720" y="4416426"/>
            <a:ext cx="5140960" cy="4183063"/>
          </a:xfrm>
        </p:spPr>
        <p:txBody>
          <a:bodyPr/>
          <a:lstStyle/>
          <a:p>
            <a:endParaRPr lang="en-US"/>
          </a:p>
        </p:txBody>
      </p:sp>
    </p:spTree>
    <p:extLst>
      <p:ext uri="{BB962C8B-B14F-4D97-AF65-F5344CB8AC3E}">
        <p14:creationId xmlns:p14="http://schemas.microsoft.com/office/powerpoint/2010/main" val="4287005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68A66F-0CB8-43D4-8B64-31D235F77031}"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CA724-C458-4EED-8AA4-68A7F8AFCDB2}" type="slidenum">
              <a:rPr lang="en-US" smtClean="0"/>
              <a:t>‹#›</a:t>
            </a:fld>
            <a:endParaRPr lang="en-US"/>
          </a:p>
        </p:txBody>
      </p:sp>
    </p:spTree>
    <p:extLst>
      <p:ext uri="{BB962C8B-B14F-4D97-AF65-F5344CB8AC3E}">
        <p14:creationId xmlns:p14="http://schemas.microsoft.com/office/powerpoint/2010/main" val="393121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68A66F-0CB8-43D4-8B64-31D235F77031}"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CA724-C458-4EED-8AA4-68A7F8AFCDB2}" type="slidenum">
              <a:rPr lang="en-US" smtClean="0"/>
              <a:t>‹#›</a:t>
            </a:fld>
            <a:endParaRPr lang="en-US"/>
          </a:p>
        </p:txBody>
      </p:sp>
    </p:spTree>
    <p:extLst>
      <p:ext uri="{BB962C8B-B14F-4D97-AF65-F5344CB8AC3E}">
        <p14:creationId xmlns:p14="http://schemas.microsoft.com/office/powerpoint/2010/main" val="1322841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68A66F-0CB8-43D4-8B64-31D235F77031}"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CA724-C458-4EED-8AA4-68A7F8AFCDB2}" type="slidenum">
              <a:rPr lang="en-US" smtClean="0"/>
              <a:t>‹#›</a:t>
            </a:fld>
            <a:endParaRPr lang="en-US"/>
          </a:p>
        </p:txBody>
      </p:sp>
    </p:spTree>
    <p:extLst>
      <p:ext uri="{BB962C8B-B14F-4D97-AF65-F5344CB8AC3E}">
        <p14:creationId xmlns:p14="http://schemas.microsoft.com/office/powerpoint/2010/main" val="197499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68A66F-0CB8-43D4-8B64-31D235F77031}"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CA724-C458-4EED-8AA4-68A7F8AFCDB2}" type="slidenum">
              <a:rPr lang="en-US" smtClean="0"/>
              <a:t>‹#›</a:t>
            </a:fld>
            <a:endParaRPr lang="en-US"/>
          </a:p>
        </p:txBody>
      </p:sp>
    </p:spTree>
    <p:extLst>
      <p:ext uri="{BB962C8B-B14F-4D97-AF65-F5344CB8AC3E}">
        <p14:creationId xmlns:p14="http://schemas.microsoft.com/office/powerpoint/2010/main" val="3976867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68A66F-0CB8-43D4-8B64-31D235F77031}"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CA724-C458-4EED-8AA4-68A7F8AFCDB2}" type="slidenum">
              <a:rPr lang="en-US" smtClean="0"/>
              <a:t>‹#›</a:t>
            </a:fld>
            <a:endParaRPr lang="en-US"/>
          </a:p>
        </p:txBody>
      </p:sp>
    </p:spTree>
    <p:extLst>
      <p:ext uri="{BB962C8B-B14F-4D97-AF65-F5344CB8AC3E}">
        <p14:creationId xmlns:p14="http://schemas.microsoft.com/office/powerpoint/2010/main" val="1038256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68A66F-0CB8-43D4-8B64-31D235F77031}"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CA724-C458-4EED-8AA4-68A7F8AFCDB2}" type="slidenum">
              <a:rPr lang="en-US" smtClean="0"/>
              <a:t>‹#›</a:t>
            </a:fld>
            <a:endParaRPr lang="en-US"/>
          </a:p>
        </p:txBody>
      </p:sp>
    </p:spTree>
    <p:extLst>
      <p:ext uri="{BB962C8B-B14F-4D97-AF65-F5344CB8AC3E}">
        <p14:creationId xmlns:p14="http://schemas.microsoft.com/office/powerpoint/2010/main" val="251074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68A66F-0CB8-43D4-8B64-31D235F77031}"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ACA724-C458-4EED-8AA4-68A7F8AFCDB2}" type="slidenum">
              <a:rPr lang="en-US" smtClean="0"/>
              <a:t>‹#›</a:t>
            </a:fld>
            <a:endParaRPr lang="en-US"/>
          </a:p>
        </p:txBody>
      </p:sp>
    </p:spTree>
    <p:extLst>
      <p:ext uri="{BB962C8B-B14F-4D97-AF65-F5344CB8AC3E}">
        <p14:creationId xmlns:p14="http://schemas.microsoft.com/office/powerpoint/2010/main" val="3044994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68A66F-0CB8-43D4-8B64-31D235F77031}" type="datetimeFigureOut">
              <a:rPr lang="en-US" smtClean="0"/>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ACA724-C458-4EED-8AA4-68A7F8AFCDB2}" type="slidenum">
              <a:rPr lang="en-US" smtClean="0"/>
              <a:t>‹#›</a:t>
            </a:fld>
            <a:endParaRPr lang="en-US"/>
          </a:p>
        </p:txBody>
      </p:sp>
    </p:spTree>
    <p:extLst>
      <p:ext uri="{BB962C8B-B14F-4D97-AF65-F5344CB8AC3E}">
        <p14:creationId xmlns:p14="http://schemas.microsoft.com/office/powerpoint/2010/main" val="3580162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8A66F-0CB8-43D4-8B64-31D235F77031}" type="datetimeFigureOut">
              <a:rPr lang="en-US" smtClean="0"/>
              <a:t>3/13/2017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ACA724-C458-4EED-8AA4-68A7F8AFCDB2}" type="slidenum">
              <a:rPr lang="en-US" smtClean="0"/>
              <a:t>‹#›</a:t>
            </a:fld>
            <a:endParaRPr lang="en-US"/>
          </a:p>
        </p:txBody>
      </p:sp>
    </p:spTree>
    <p:extLst>
      <p:ext uri="{BB962C8B-B14F-4D97-AF65-F5344CB8AC3E}">
        <p14:creationId xmlns:p14="http://schemas.microsoft.com/office/powerpoint/2010/main" val="1668898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68A66F-0CB8-43D4-8B64-31D235F77031}"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CA724-C458-4EED-8AA4-68A7F8AFCDB2}" type="slidenum">
              <a:rPr lang="en-US" smtClean="0"/>
              <a:t>‹#›</a:t>
            </a:fld>
            <a:endParaRPr lang="en-US"/>
          </a:p>
        </p:txBody>
      </p:sp>
    </p:spTree>
    <p:extLst>
      <p:ext uri="{BB962C8B-B14F-4D97-AF65-F5344CB8AC3E}">
        <p14:creationId xmlns:p14="http://schemas.microsoft.com/office/powerpoint/2010/main" val="1682979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68A66F-0CB8-43D4-8B64-31D235F77031}"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CA724-C458-4EED-8AA4-68A7F8AFCDB2}" type="slidenum">
              <a:rPr lang="en-US" smtClean="0"/>
              <a:t>‹#›</a:t>
            </a:fld>
            <a:endParaRPr lang="en-US"/>
          </a:p>
        </p:txBody>
      </p:sp>
    </p:spTree>
    <p:extLst>
      <p:ext uri="{BB962C8B-B14F-4D97-AF65-F5344CB8AC3E}">
        <p14:creationId xmlns:p14="http://schemas.microsoft.com/office/powerpoint/2010/main" val="1048025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68A66F-0CB8-43D4-8B64-31D235F77031}" type="datetimeFigureOut">
              <a:rPr lang="en-US" smtClean="0"/>
              <a:t>3/13/2017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CA724-C458-4EED-8AA4-68A7F8AFCDB2}" type="slidenum">
              <a:rPr lang="en-US" smtClean="0"/>
              <a:t>‹#›</a:t>
            </a:fld>
            <a:endParaRPr lang="en-US"/>
          </a:p>
        </p:txBody>
      </p:sp>
    </p:spTree>
    <p:extLst>
      <p:ext uri="{BB962C8B-B14F-4D97-AF65-F5344CB8AC3E}">
        <p14:creationId xmlns:p14="http://schemas.microsoft.com/office/powerpoint/2010/main" val="2887994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Risk &amp; Return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92285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Expected Information</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r>
              <a:rPr lang="en-US" dirty="0" smtClean="0"/>
              <a:t>Announcements </a:t>
            </a:r>
            <a:r>
              <a:rPr lang="en-US" dirty="0"/>
              <a:t>that do not contain </a:t>
            </a:r>
            <a:r>
              <a:rPr lang="en-US" dirty="0" smtClean="0"/>
              <a:t>new expected information should not affect stock price much.</a:t>
            </a:r>
          </a:p>
          <a:p>
            <a:r>
              <a:rPr lang="en-US" dirty="0" smtClean="0"/>
              <a:t>The information is already “priced” in to stock price, or “discounted” into stock price.</a:t>
            </a:r>
          </a:p>
          <a:p>
            <a:pPr lvl="1"/>
            <a:r>
              <a:rPr lang="en-US" sz="2400" dirty="0"/>
              <a:t>What happens to stock prices if the government announces </a:t>
            </a:r>
            <a:r>
              <a:rPr lang="en-US" sz="2400" dirty="0" smtClean="0"/>
              <a:t>low economic </a:t>
            </a:r>
            <a:r>
              <a:rPr lang="en-US" sz="2400" dirty="0"/>
              <a:t>growth </a:t>
            </a:r>
            <a:r>
              <a:rPr lang="en-US" sz="2400" dirty="0" smtClean="0"/>
              <a:t>numbers, but everyone expected this?</a:t>
            </a:r>
            <a:endParaRPr lang="en-US" sz="2400" dirty="0"/>
          </a:p>
          <a:p>
            <a:pPr lvl="1"/>
            <a:r>
              <a:rPr lang="en-US" sz="2400" dirty="0" smtClean="0"/>
              <a:t>What </a:t>
            </a:r>
            <a:r>
              <a:rPr lang="en-US" sz="2400" dirty="0"/>
              <a:t>happens to Boeing stock if they </a:t>
            </a:r>
            <a:r>
              <a:rPr lang="en-US" sz="2400" dirty="0" smtClean="0"/>
              <a:t>sign a new </a:t>
            </a:r>
            <a:r>
              <a:rPr lang="en-US" sz="2400" dirty="0"/>
              <a:t>contact for </a:t>
            </a:r>
            <a:r>
              <a:rPr lang="en-US" sz="2400" dirty="0" smtClean="0"/>
              <a:t>planes, but everyone expected it?</a:t>
            </a:r>
            <a:endParaRPr lang="en-US" sz="2400" dirty="0"/>
          </a:p>
          <a:p>
            <a:endParaRPr lang="en-US" dirty="0"/>
          </a:p>
        </p:txBody>
      </p:sp>
    </p:spTree>
    <p:extLst>
      <p:ext uri="{BB962C8B-B14F-4D97-AF65-F5344CB8AC3E}">
        <p14:creationId xmlns:p14="http://schemas.microsoft.com/office/powerpoint/2010/main" val="559290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pPr lvl="0"/>
            <a:r>
              <a:rPr lang="en-US" dirty="0" smtClean="0"/>
              <a:t>New Information &amp; Risk</a:t>
            </a:r>
            <a:endParaRPr lang="en-US" dirty="0"/>
          </a:p>
        </p:txBody>
      </p:sp>
      <p:sp>
        <p:nvSpPr>
          <p:cNvPr id="3" name="Content Placeholder 2"/>
          <p:cNvSpPr>
            <a:spLocks noGrp="1"/>
          </p:cNvSpPr>
          <p:nvPr>
            <p:ph idx="1"/>
          </p:nvPr>
        </p:nvSpPr>
        <p:spPr>
          <a:xfrm>
            <a:off x="152400" y="685800"/>
            <a:ext cx="8839200" cy="5791200"/>
          </a:xfrm>
        </p:spPr>
        <p:txBody>
          <a:bodyPr>
            <a:noAutofit/>
          </a:bodyPr>
          <a:lstStyle/>
          <a:p>
            <a:pPr lvl="0"/>
            <a:r>
              <a:rPr lang="en-US" dirty="0" smtClean="0"/>
              <a:t>Unexpected New Information is the Risk of holding a stock</a:t>
            </a:r>
          </a:p>
          <a:p>
            <a:pPr lvl="0"/>
            <a:r>
              <a:rPr lang="en-US" dirty="0" smtClean="0"/>
              <a:t>Risk is either:</a:t>
            </a:r>
          </a:p>
          <a:p>
            <a:pPr lvl="1"/>
            <a:r>
              <a:rPr lang="en-US" dirty="0" smtClean="0"/>
              <a:t>Market risk (systematic risk)</a:t>
            </a:r>
          </a:p>
          <a:p>
            <a:pPr lvl="2"/>
            <a:r>
              <a:rPr lang="en-US" dirty="0"/>
              <a:t>Market risk affects many </a:t>
            </a:r>
            <a:r>
              <a:rPr lang="en-US" dirty="0" smtClean="0"/>
              <a:t>stocks</a:t>
            </a:r>
          </a:p>
          <a:p>
            <a:pPr lvl="3"/>
            <a:r>
              <a:rPr lang="en-US" dirty="0" smtClean="0"/>
              <a:t>GDP</a:t>
            </a:r>
          </a:p>
          <a:p>
            <a:pPr lvl="3"/>
            <a:r>
              <a:rPr lang="en-US" dirty="0" smtClean="0"/>
              <a:t>Interest Rates</a:t>
            </a:r>
          </a:p>
          <a:p>
            <a:pPr lvl="3"/>
            <a:r>
              <a:rPr lang="en-US" dirty="0" smtClean="0"/>
              <a:t>Country Credit Rating changes</a:t>
            </a:r>
            <a:endParaRPr lang="en-US" dirty="0"/>
          </a:p>
          <a:p>
            <a:pPr lvl="1"/>
            <a:r>
              <a:rPr lang="en-US" dirty="0" smtClean="0"/>
              <a:t>Asset specific risk (unsystematic risk)</a:t>
            </a:r>
          </a:p>
          <a:p>
            <a:pPr lvl="2"/>
            <a:r>
              <a:rPr lang="en-US" dirty="0" smtClean="0"/>
              <a:t>Asset specific risk affects 1, 2, or a few stocks only</a:t>
            </a:r>
          </a:p>
          <a:p>
            <a:pPr lvl="3"/>
            <a:r>
              <a:rPr lang="en-US" dirty="0" smtClean="0"/>
              <a:t>Boeing example</a:t>
            </a:r>
          </a:p>
          <a:p>
            <a:pPr lvl="3"/>
            <a:r>
              <a:rPr lang="en-US" dirty="0" smtClean="0"/>
              <a:t>Liability Law Suit against a company</a:t>
            </a:r>
          </a:p>
          <a:p>
            <a:pPr lvl="3"/>
            <a:r>
              <a:rPr lang="en-US" dirty="0" smtClean="0"/>
              <a:t>New Product Announcement</a:t>
            </a:r>
          </a:p>
          <a:p>
            <a:pPr lvl="3"/>
            <a:r>
              <a:rPr lang="en-US" dirty="0" smtClean="0"/>
              <a:t>Company has credit rating downgrade</a:t>
            </a:r>
          </a:p>
          <a:p>
            <a:pPr lvl="3"/>
            <a:endParaRPr lang="en-US" dirty="0" smtClean="0"/>
          </a:p>
          <a:p>
            <a:pPr lvl="3"/>
            <a:endParaRPr lang="en-US" dirty="0" smtClean="0"/>
          </a:p>
        </p:txBody>
      </p:sp>
    </p:spTree>
    <p:extLst>
      <p:ext uri="{BB962C8B-B14F-4D97-AF65-F5344CB8AC3E}">
        <p14:creationId xmlns:p14="http://schemas.microsoft.com/office/powerpoint/2010/main" val="447227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Market Efficiency</a:t>
            </a:r>
            <a:endParaRPr lang="en-US" dirty="0"/>
          </a:p>
        </p:txBody>
      </p:sp>
      <p:sp>
        <p:nvSpPr>
          <p:cNvPr id="3" name="Content Placeholder 2"/>
          <p:cNvSpPr>
            <a:spLocks noGrp="1"/>
          </p:cNvSpPr>
          <p:nvPr>
            <p:ph idx="1"/>
          </p:nvPr>
        </p:nvSpPr>
        <p:spPr>
          <a:xfrm>
            <a:off x="457200" y="1371600"/>
            <a:ext cx="8229600" cy="5105400"/>
          </a:xfrm>
        </p:spPr>
        <p:txBody>
          <a:bodyPr>
            <a:normAutofit fontScale="85000" lnSpcReduction="10000"/>
          </a:bodyPr>
          <a:lstStyle/>
          <a:p>
            <a:r>
              <a:rPr lang="en-US" dirty="0"/>
              <a:t>Efficient markets are a result of investors trading on the unexpected portion of </a:t>
            </a:r>
            <a:r>
              <a:rPr lang="en-US" dirty="0" smtClean="0"/>
              <a:t>announcements.</a:t>
            </a:r>
            <a:endParaRPr lang="en-US" dirty="0"/>
          </a:p>
          <a:p>
            <a:r>
              <a:rPr lang="en-US" dirty="0"/>
              <a:t>The easier it is to trade on surprises, the more efficient markets should </a:t>
            </a:r>
            <a:r>
              <a:rPr lang="en-US" dirty="0" smtClean="0"/>
              <a:t>be.</a:t>
            </a:r>
            <a:endParaRPr lang="en-US" dirty="0"/>
          </a:p>
          <a:p>
            <a:r>
              <a:rPr lang="en-US" dirty="0"/>
              <a:t>Efficient markets involve random price changes because we cannot predict </a:t>
            </a:r>
            <a:r>
              <a:rPr lang="en-US" dirty="0" smtClean="0"/>
              <a:t>surprises.</a:t>
            </a:r>
            <a:endParaRPr lang="en-US" dirty="0"/>
          </a:p>
          <a:p>
            <a:pPr lvl="0"/>
            <a:r>
              <a:rPr lang="en-US" dirty="0"/>
              <a:t>Market </a:t>
            </a:r>
            <a:r>
              <a:rPr lang="en-US" dirty="0" smtClean="0"/>
              <a:t>Efficiency assume </a:t>
            </a:r>
            <a:r>
              <a:rPr lang="en-US" dirty="0"/>
              <a:t>that information is assimilated into stock prices quickly and accurately.</a:t>
            </a:r>
          </a:p>
          <a:p>
            <a:pPr lvl="1"/>
            <a:r>
              <a:rPr lang="en-US" dirty="0"/>
              <a:t>History shows that markets do not always assimilate new information quickly and accurately into prices</a:t>
            </a:r>
            <a:r>
              <a:rPr lang="en-US" dirty="0" smtClean="0"/>
              <a:t>.</a:t>
            </a:r>
          </a:p>
          <a:p>
            <a:pPr lvl="1"/>
            <a:r>
              <a:rPr lang="en-US" dirty="0" smtClean="0"/>
              <a:t>Periods in history where there has been a lot of debt that fuels asset prices and or just “irrational exuberance”.</a:t>
            </a:r>
          </a:p>
          <a:p>
            <a:pPr lvl="1"/>
            <a:endParaRPr lang="en-US" dirty="0" smtClean="0"/>
          </a:p>
          <a:p>
            <a:pPr lvl="1"/>
            <a:endParaRPr lang="en-US" dirty="0"/>
          </a:p>
          <a:p>
            <a:endParaRPr lang="en-US" dirty="0"/>
          </a:p>
        </p:txBody>
      </p:sp>
    </p:spTree>
    <p:extLst>
      <p:ext uri="{BB962C8B-B14F-4D97-AF65-F5344CB8AC3E}">
        <p14:creationId xmlns:p14="http://schemas.microsoft.com/office/powerpoint/2010/main" val="1281499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 of Stocks</a:t>
            </a:r>
            <a:endParaRPr lang="en-US" dirty="0"/>
          </a:p>
        </p:txBody>
      </p:sp>
      <p:sp>
        <p:nvSpPr>
          <p:cNvPr id="3" name="Content Placeholder 2"/>
          <p:cNvSpPr>
            <a:spLocks noGrp="1"/>
          </p:cNvSpPr>
          <p:nvPr>
            <p:ph idx="1"/>
          </p:nvPr>
        </p:nvSpPr>
        <p:spPr>
          <a:xfrm>
            <a:off x="304800" y="1600200"/>
            <a:ext cx="8534400" cy="4525963"/>
          </a:xfrm>
        </p:spPr>
        <p:txBody>
          <a:bodyPr/>
          <a:lstStyle/>
          <a:p>
            <a:r>
              <a:rPr lang="en-US" dirty="0"/>
              <a:t>Portfolio diversification is the investment in several different asset classes or </a:t>
            </a:r>
            <a:r>
              <a:rPr lang="en-US" dirty="0" smtClean="0"/>
              <a:t>types of stock</a:t>
            </a:r>
            <a:endParaRPr lang="en-US" dirty="0"/>
          </a:p>
          <a:p>
            <a:r>
              <a:rPr lang="en-US" dirty="0"/>
              <a:t>Diversification is not just holding a lot of assets</a:t>
            </a:r>
          </a:p>
          <a:p>
            <a:r>
              <a:rPr lang="en-US" dirty="0"/>
              <a:t>For example, if you own </a:t>
            </a:r>
            <a:r>
              <a:rPr lang="en-US" dirty="0" smtClean="0"/>
              <a:t>30 banking stocks</a:t>
            </a:r>
            <a:r>
              <a:rPr lang="en-US" dirty="0"/>
              <a:t>, you are not diversified</a:t>
            </a:r>
          </a:p>
          <a:p>
            <a:r>
              <a:rPr lang="en-US" dirty="0"/>
              <a:t>However, if you own </a:t>
            </a:r>
            <a:r>
              <a:rPr lang="en-US" dirty="0" smtClean="0"/>
              <a:t>30 stocks </a:t>
            </a:r>
            <a:r>
              <a:rPr lang="en-US" dirty="0"/>
              <a:t>that span 20 different </a:t>
            </a:r>
            <a:r>
              <a:rPr lang="en-US" dirty="0" smtClean="0"/>
              <a:t>industries and sectors, </a:t>
            </a:r>
            <a:r>
              <a:rPr lang="en-US" dirty="0"/>
              <a:t>then you are diversified</a:t>
            </a:r>
          </a:p>
        </p:txBody>
      </p:sp>
    </p:spTree>
    <p:extLst>
      <p:ext uri="{BB962C8B-B14F-4D97-AF65-F5344CB8AC3E}">
        <p14:creationId xmlns:p14="http://schemas.microsoft.com/office/powerpoint/2010/main" val="4200027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lvl="0"/>
            <a:r>
              <a:rPr lang="en-US" dirty="0" smtClean="0"/>
              <a:t>Risk &amp; Portfolios of Stocks</a:t>
            </a:r>
            <a:endParaRPr lang="en-US" dirty="0"/>
          </a:p>
        </p:txBody>
      </p:sp>
      <p:sp>
        <p:nvSpPr>
          <p:cNvPr id="3" name="Content Placeholder 2"/>
          <p:cNvSpPr>
            <a:spLocks noGrp="1"/>
          </p:cNvSpPr>
          <p:nvPr>
            <p:ph idx="1"/>
          </p:nvPr>
        </p:nvSpPr>
        <p:spPr>
          <a:xfrm>
            <a:off x="457200" y="1219200"/>
            <a:ext cx="8229600" cy="5334000"/>
          </a:xfrm>
        </p:spPr>
        <p:txBody>
          <a:bodyPr>
            <a:normAutofit lnSpcReduction="10000"/>
          </a:bodyPr>
          <a:lstStyle/>
          <a:p>
            <a:pPr lvl="0"/>
            <a:r>
              <a:rPr lang="en-US" dirty="0" smtClean="0"/>
              <a:t>Holding portfolio of different types of stocks lowers the asset specific risk (they tend to wash each other out), but does not reduce the amount of systematic risk.</a:t>
            </a:r>
            <a:br>
              <a:rPr lang="en-US" dirty="0" smtClean="0"/>
            </a:br>
            <a:endParaRPr lang="en-US" dirty="0" smtClean="0"/>
          </a:p>
          <a:p>
            <a:pPr lvl="0"/>
            <a:r>
              <a:rPr lang="en-US" dirty="0" smtClean="0"/>
              <a:t>When people hold diversified portfolios of stocks, the true risk is the market risk (systematic risk).</a:t>
            </a:r>
          </a:p>
          <a:p>
            <a:pPr lvl="0"/>
            <a:endParaRPr lang="en-US" dirty="0" smtClean="0"/>
          </a:p>
          <a:p>
            <a:pPr lvl="0"/>
            <a:r>
              <a:rPr lang="en-US" dirty="0" smtClean="0"/>
              <a:t>Therefore, market risk (systematic risk) is the only risk that is rewarded</a:t>
            </a:r>
          </a:p>
        </p:txBody>
      </p:sp>
    </p:spTree>
    <p:extLst>
      <p:ext uri="{BB962C8B-B14F-4D97-AF65-F5344CB8AC3E}">
        <p14:creationId xmlns:p14="http://schemas.microsoft.com/office/powerpoint/2010/main" val="1536451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DF02CF-3FD6-4E97-8E46-050E3CC34D34}" type="slidenum">
              <a:rPr lang="en-US"/>
              <a:pPr eaLnBrk="1" hangingPunct="1"/>
              <a:t>15</a:t>
            </a:fld>
            <a:endParaRPr lang="en-US"/>
          </a:p>
        </p:txBody>
      </p:sp>
      <p:sp>
        <p:nvSpPr>
          <p:cNvPr id="25603" name="Rectangle 2"/>
          <p:cNvSpPr>
            <a:spLocks noGrp="1" noChangeArrowheads="1"/>
          </p:cNvSpPr>
          <p:nvPr>
            <p:ph type="title"/>
          </p:nvPr>
        </p:nvSpPr>
        <p:spPr/>
        <p:txBody>
          <a:bodyPr/>
          <a:lstStyle/>
          <a:p>
            <a:pPr eaLnBrk="1" hangingPunct="1"/>
            <a:r>
              <a:rPr lang="en-US" dirty="0" smtClean="0"/>
              <a:t>Table 11.7</a:t>
            </a:r>
          </a:p>
        </p:txBody>
      </p:sp>
      <p:pic>
        <p:nvPicPr>
          <p:cNvPr id="25604" name="Picture 5" descr="table110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19727"/>
          <a:stretch>
            <a:fillRect/>
          </a:stretch>
        </p:blipFill>
        <p:spPr>
          <a:xfrm>
            <a:off x="838200" y="1371600"/>
            <a:ext cx="7543800" cy="4230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5" name="Text Box 8"/>
          <p:cNvSpPr txBox="1">
            <a:spLocks noChangeArrowheads="1"/>
          </p:cNvSpPr>
          <p:nvPr/>
        </p:nvSpPr>
        <p:spPr bwMode="auto">
          <a:xfrm>
            <a:off x="5334000" y="6629400"/>
            <a:ext cx="403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1600"/>
          </a:p>
        </p:txBody>
      </p:sp>
      <p:sp>
        <p:nvSpPr>
          <p:cNvPr id="25606" name="Text Box 9"/>
          <p:cNvSpPr txBox="1">
            <a:spLocks noChangeArrowheads="1"/>
          </p:cNvSpPr>
          <p:nvPr/>
        </p:nvSpPr>
        <p:spPr bwMode="auto">
          <a:xfrm>
            <a:off x="5181600" y="6629400"/>
            <a:ext cx="419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t>   </a:t>
            </a:r>
          </a:p>
        </p:txBody>
      </p:sp>
    </p:spTree>
    <p:extLst>
      <p:ext uri="{BB962C8B-B14F-4D97-AF65-F5344CB8AC3E}">
        <p14:creationId xmlns:p14="http://schemas.microsoft.com/office/powerpoint/2010/main" val="78666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1216DD-5446-41E7-BA9E-5404E25CAD33}" type="slidenum">
              <a:rPr lang="en-US"/>
              <a:pPr eaLnBrk="1" hangingPunct="1"/>
              <a:t>16</a:t>
            </a:fld>
            <a:endParaRPr lang="en-US"/>
          </a:p>
        </p:txBody>
      </p:sp>
      <p:sp>
        <p:nvSpPr>
          <p:cNvPr id="27651" name="Rectangle 2"/>
          <p:cNvSpPr>
            <a:spLocks noGrp="1" noChangeArrowheads="1"/>
          </p:cNvSpPr>
          <p:nvPr>
            <p:ph type="title"/>
          </p:nvPr>
        </p:nvSpPr>
        <p:spPr/>
        <p:txBody>
          <a:bodyPr/>
          <a:lstStyle/>
          <a:p>
            <a:pPr eaLnBrk="1" hangingPunct="1"/>
            <a:r>
              <a:rPr lang="en-US" dirty="0" smtClean="0"/>
              <a:t>Figure 11.1</a:t>
            </a:r>
          </a:p>
        </p:txBody>
      </p:sp>
      <p:pic>
        <p:nvPicPr>
          <p:cNvPr id="27652" name="Picture 4" descr="ros10765_11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32980" y="1371600"/>
            <a:ext cx="840622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57201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Beta</a:t>
            </a:r>
            <a:endParaRPr lang="en-US" dirty="0"/>
          </a:p>
        </p:txBody>
      </p:sp>
      <p:sp>
        <p:nvSpPr>
          <p:cNvPr id="3" name="Content Placeholder 2"/>
          <p:cNvSpPr>
            <a:spLocks noGrp="1"/>
          </p:cNvSpPr>
          <p:nvPr>
            <p:ph idx="1"/>
          </p:nvPr>
        </p:nvSpPr>
        <p:spPr>
          <a:xfrm>
            <a:off x="457200" y="1447800"/>
            <a:ext cx="8229600" cy="4678363"/>
          </a:xfrm>
        </p:spPr>
        <p:txBody>
          <a:bodyPr/>
          <a:lstStyle/>
          <a:p>
            <a:pPr lvl="0"/>
            <a:r>
              <a:rPr lang="en-US" dirty="0" smtClean="0"/>
              <a:t>Beta is the Measure of market risk (systematic risk)</a:t>
            </a:r>
          </a:p>
          <a:p>
            <a:pPr>
              <a:lnSpc>
                <a:spcPct val="90000"/>
              </a:lnSpc>
            </a:pPr>
            <a:r>
              <a:rPr lang="en-US" dirty="0"/>
              <a:t>What does beta tell us?</a:t>
            </a:r>
          </a:p>
          <a:p>
            <a:pPr lvl="1">
              <a:lnSpc>
                <a:spcPct val="90000"/>
              </a:lnSpc>
            </a:pPr>
            <a:r>
              <a:rPr lang="en-US" dirty="0"/>
              <a:t>A beta of 1 implies the asset has the same systematic risk as the overall market</a:t>
            </a:r>
          </a:p>
          <a:p>
            <a:pPr lvl="1">
              <a:lnSpc>
                <a:spcPct val="90000"/>
              </a:lnSpc>
            </a:pPr>
            <a:r>
              <a:rPr lang="en-US" dirty="0"/>
              <a:t>A beta &lt; 1 implies the asset has less systematic risk than the overall market</a:t>
            </a:r>
          </a:p>
          <a:p>
            <a:pPr lvl="1">
              <a:lnSpc>
                <a:spcPct val="90000"/>
              </a:lnSpc>
            </a:pPr>
            <a:r>
              <a:rPr lang="en-US" dirty="0"/>
              <a:t>A beta &gt; 1 implies the asset has more systematic risk than the overall market</a:t>
            </a:r>
          </a:p>
          <a:p>
            <a:pPr lvl="0"/>
            <a:endParaRPr lang="en-US" dirty="0"/>
          </a:p>
        </p:txBody>
      </p:sp>
    </p:spTree>
    <p:extLst>
      <p:ext uri="{BB962C8B-B14F-4D97-AF65-F5344CB8AC3E}">
        <p14:creationId xmlns:p14="http://schemas.microsoft.com/office/powerpoint/2010/main" val="1668467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smtClean="0"/>
              <a:t>Beta</a:t>
            </a:r>
            <a:endParaRPr lang="en-US" dirty="0"/>
          </a:p>
        </p:txBody>
      </p:sp>
      <p:sp>
        <p:nvSpPr>
          <p:cNvPr id="3" name="Content Placeholder 2"/>
          <p:cNvSpPr>
            <a:spLocks noGrp="1"/>
          </p:cNvSpPr>
          <p:nvPr>
            <p:ph idx="1"/>
          </p:nvPr>
        </p:nvSpPr>
        <p:spPr>
          <a:xfrm>
            <a:off x="174254" y="762000"/>
            <a:ext cx="8817346" cy="1905000"/>
          </a:xfrm>
        </p:spPr>
        <p:txBody>
          <a:bodyPr>
            <a:normAutofit/>
          </a:bodyPr>
          <a:lstStyle/>
          <a:p>
            <a:r>
              <a:rPr lang="en-US" sz="2800" dirty="0" smtClean="0"/>
              <a:t>For a particular Stock, you can plot the returns on the market (like S&amp;P 500) against your stock and see how your stock moves in relation to the market.</a:t>
            </a:r>
            <a:endParaRPr lang="en-US" sz="2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81" y="2233613"/>
            <a:ext cx="8078719" cy="416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0491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Beta For Portfolio</a:t>
            </a:r>
            <a:br>
              <a:rPr lang="en-US" dirty="0" smtClean="0"/>
            </a:br>
            <a:r>
              <a:rPr lang="en-US" dirty="0" smtClean="0"/>
              <a:t>Market Risk (SR) For Portfolio</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926" t="23309" r="10460" b="48456"/>
          <a:stretch/>
        </p:blipFill>
        <p:spPr bwMode="auto">
          <a:xfrm>
            <a:off x="228600" y="1905000"/>
            <a:ext cx="886003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973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US" dirty="0" smtClean="0"/>
              <a:t>Topics</a:t>
            </a:r>
            <a:endParaRPr lang="en-US" dirty="0"/>
          </a:p>
        </p:txBody>
      </p:sp>
      <p:sp>
        <p:nvSpPr>
          <p:cNvPr id="3" name="Content Placeholder 2"/>
          <p:cNvSpPr>
            <a:spLocks noGrp="1"/>
          </p:cNvSpPr>
          <p:nvPr>
            <p:ph idx="1"/>
          </p:nvPr>
        </p:nvSpPr>
        <p:spPr>
          <a:xfrm>
            <a:off x="152400" y="762000"/>
            <a:ext cx="8839200" cy="5943600"/>
          </a:xfrm>
        </p:spPr>
        <p:txBody>
          <a:bodyPr>
            <a:normAutofit fontScale="70000" lnSpcReduction="20000"/>
          </a:bodyPr>
          <a:lstStyle/>
          <a:p>
            <a:r>
              <a:rPr lang="en-US" dirty="0" smtClean="0"/>
              <a:t>Chapter 10:</a:t>
            </a:r>
          </a:p>
          <a:p>
            <a:pPr lvl="1"/>
            <a:r>
              <a:rPr lang="en-US" dirty="0" smtClean="0"/>
              <a:t>Looked at past data for stock markets</a:t>
            </a:r>
          </a:p>
          <a:p>
            <a:pPr lvl="2"/>
            <a:r>
              <a:rPr lang="en-US" dirty="0" smtClean="0"/>
              <a:t>There is a reward for bearing risk</a:t>
            </a:r>
          </a:p>
          <a:p>
            <a:pPr lvl="2"/>
            <a:r>
              <a:rPr lang="en-US" dirty="0" smtClean="0"/>
              <a:t>The greater the potential reward, the greater the risk</a:t>
            </a:r>
          </a:p>
          <a:p>
            <a:pPr lvl="2"/>
            <a:r>
              <a:rPr lang="en-US" dirty="0" smtClean="0"/>
              <a:t>Calculated averages so we have typical value</a:t>
            </a:r>
          </a:p>
          <a:p>
            <a:pPr lvl="2"/>
            <a:r>
              <a:rPr lang="en-US" dirty="0" smtClean="0"/>
              <a:t>Calculated standard deviation to measure volatility or risk</a:t>
            </a:r>
            <a:br>
              <a:rPr lang="en-US" dirty="0" smtClean="0"/>
            </a:br>
            <a:endParaRPr lang="en-US" dirty="0" smtClean="0"/>
          </a:p>
          <a:p>
            <a:r>
              <a:rPr lang="en-US" sz="3100" dirty="0" smtClean="0"/>
              <a:t>Chapter 11</a:t>
            </a:r>
          </a:p>
          <a:p>
            <a:pPr lvl="1"/>
            <a:r>
              <a:rPr lang="en-US" sz="2900" dirty="0" smtClean="0"/>
              <a:t>Make Predictions About Unknown Future In Stock Markets</a:t>
            </a:r>
          </a:p>
          <a:p>
            <a:pPr lvl="2"/>
            <a:r>
              <a:rPr lang="en-US" sz="2600" dirty="0" smtClean="0"/>
              <a:t>Expected Returns, E(R), and Standard Deviation Based on E(R)</a:t>
            </a:r>
          </a:p>
          <a:p>
            <a:pPr lvl="1"/>
            <a:r>
              <a:rPr lang="en-US" sz="2900" dirty="0" smtClean="0"/>
              <a:t>New Information, Risk &amp; Stock Returns</a:t>
            </a:r>
          </a:p>
          <a:p>
            <a:pPr lvl="1"/>
            <a:r>
              <a:rPr lang="en-US" sz="2900" dirty="0" smtClean="0"/>
              <a:t>Beta (Market or Systematic Risk)</a:t>
            </a:r>
          </a:p>
          <a:p>
            <a:pPr lvl="1"/>
            <a:r>
              <a:rPr lang="en-US" sz="2900" dirty="0" err="1" smtClean="0"/>
              <a:t>Treynor</a:t>
            </a:r>
            <a:r>
              <a:rPr lang="en-US" sz="2900" dirty="0" smtClean="0"/>
              <a:t> Index (</a:t>
            </a:r>
            <a:r>
              <a:rPr lang="en-US" sz="2900" dirty="0"/>
              <a:t>Reward to Risk </a:t>
            </a:r>
            <a:r>
              <a:rPr lang="en-US" sz="2900" dirty="0" smtClean="0"/>
              <a:t>Ratio)</a:t>
            </a:r>
          </a:p>
          <a:p>
            <a:pPr lvl="1"/>
            <a:r>
              <a:rPr lang="en-US" sz="2900" dirty="0" smtClean="0"/>
              <a:t>Security Market Line</a:t>
            </a:r>
          </a:p>
          <a:p>
            <a:pPr lvl="1"/>
            <a:r>
              <a:rPr lang="en-US" sz="2900" dirty="0" smtClean="0"/>
              <a:t>Capital Asset Pricing Model</a:t>
            </a:r>
            <a:br>
              <a:rPr lang="en-US" sz="2900" dirty="0" smtClean="0"/>
            </a:br>
            <a:endParaRPr lang="en-US" sz="2900" dirty="0" smtClean="0"/>
          </a:p>
          <a:p>
            <a:r>
              <a:rPr lang="en-US" dirty="0" smtClean="0"/>
              <a:t>Chapter 12</a:t>
            </a:r>
          </a:p>
          <a:p>
            <a:pPr lvl="1"/>
            <a:r>
              <a:rPr lang="en-US" dirty="0" smtClean="0"/>
              <a:t>WACC</a:t>
            </a:r>
          </a:p>
          <a:p>
            <a:r>
              <a:rPr lang="en-US" dirty="0" smtClean="0"/>
              <a:t>Chapter 13</a:t>
            </a:r>
          </a:p>
          <a:p>
            <a:pPr lvl="1"/>
            <a:r>
              <a:rPr lang="en-US" dirty="0" smtClean="0"/>
              <a:t>Leverage</a:t>
            </a:r>
          </a:p>
          <a:p>
            <a:pPr lvl="1"/>
            <a:endParaRPr lang="en-US" dirty="0" smtClean="0"/>
          </a:p>
          <a:p>
            <a:pPr lvl="1"/>
            <a:endParaRPr lang="en-US" dirty="0" smtClean="0"/>
          </a:p>
        </p:txBody>
      </p:sp>
    </p:spTree>
    <p:extLst>
      <p:ext uri="{BB962C8B-B14F-4D97-AF65-F5344CB8AC3E}">
        <p14:creationId xmlns:p14="http://schemas.microsoft.com/office/powerpoint/2010/main" val="2408884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pPr lvl="0"/>
            <a:r>
              <a:rPr lang="en-US" dirty="0" smtClean="0"/>
              <a:t>Reward To Risk Ratio</a:t>
            </a:r>
            <a:endParaRPr lang="en-US" dirty="0"/>
          </a:p>
        </p:txBody>
      </p:sp>
      <p:sp>
        <p:nvSpPr>
          <p:cNvPr id="3" name="Content Placeholder 2"/>
          <p:cNvSpPr>
            <a:spLocks noGrp="1"/>
          </p:cNvSpPr>
          <p:nvPr>
            <p:ph idx="1"/>
          </p:nvPr>
        </p:nvSpPr>
        <p:spPr>
          <a:xfrm>
            <a:off x="304800" y="1143000"/>
            <a:ext cx="8534400" cy="5334000"/>
          </a:xfrm>
        </p:spPr>
        <p:txBody>
          <a:bodyPr>
            <a:normAutofit lnSpcReduction="10000"/>
          </a:bodyPr>
          <a:lstStyle/>
          <a:p>
            <a:pPr lvl="0"/>
            <a:r>
              <a:rPr lang="en-US" dirty="0" smtClean="0"/>
              <a:t>Risk Premium = R - </a:t>
            </a:r>
            <a:r>
              <a:rPr lang="en-US" dirty="0" err="1" smtClean="0"/>
              <a:t>R</a:t>
            </a:r>
            <a:r>
              <a:rPr lang="en-US" baseline="-25000" dirty="0" err="1" smtClean="0"/>
              <a:t>f</a:t>
            </a:r>
            <a:endParaRPr lang="en-US" baseline="-25000" dirty="0" smtClean="0"/>
          </a:p>
          <a:p>
            <a:pPr lvl="0"/>
            <a:r>
              <a:rPr lang="en-US" dirty="0" smtClean="0"/>
              <a:t>Reward to Risk Ratio = </a:t>
            </a:r>
            <a:r>
              <a:rPr lang="en-US" dirty="0" err="1" smtClean="0"/>
              <a:t>Treynor</a:t>
            </a:r>
            <a:r>
              <a:rPr lang="en-US" dirty="0" smtClean="0"/>
              <a:t> Index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0" lvl="0" indent="0">
              <a:buNone/>
            </a:pPr>
            <a:r>
              <a:rPr lang="en-US" dirty="0" smtClean="0"/>
              <a:t>	% Return per 1 unit of Systematic Risk</a:t>
            </a:r>
            <a:br>
              <a:rPr lang="en-US" dirty="0" smtClean="0"/>
            </a:br>
            <a:endParaRPr lang="en-US" dirty="0" smtClean="0"/>
          </a:p>
          <a:p>
            <a:pPr lvl="0"/>
            <a:r>
              <a:rPr lang="en-US" dirty="0" err="1" smtClean="0"/>
              <a:t>Treynor</a:t>
            </a:r>
            <a:r>
              <a:rPr lang="en-US" dirty="0" smtClean="0"/>
              <a:t> Index can be used to see if stock returns seen in market are too high or too low. Is stock priced correctly?</a:t>
            </a:r>
          </a:p>
        </p:txBody>
      </p:sp>
      <p:graphicFrame>
        <p:nvGraphicFramePr>
          <p:cNvPr id="4" name="Object 3"/>
          <p:cNvGraphicFramePr>
            <a:graphicFrameLocks noChangeAspect="1"/>
          </p:cNvGraphicFramePr>
          <p:nvPr>
            <p:extLst>
              <p:ext uri="{D42A27DB-BD31-4B8C-83A1-F6EECF244321}">
                <p14:modId xmlns:p14="http://schemas.microsoft.com/office/powerpoint/2010/main" val="2256647664"/>
              </p:ext>
            </p:extLst>
          </p:nvPr>
        </p:nvGraphicFramePr>
        <p:xfrm>
          <a:off x="1219200" y="2133600"/>
          <a:ext cx="2201863" cy="1312862"/>
        </p:xfrm>
        <a:graphic>
          <a:graphicData uri="http://schemas.openxmlformats.org/presentationml/2006/ole">
            <mc:AlternateContent xmlns:mc="http://schemas.openxmlformats.org/markup-compatibility/2006">
              <mc:Choice xmlns:v="urn:schemas-microsoft-com:vml" Requires="v">
                <p:oleObj spid="_x0000_s10256" name="Equation" r:id="rId3" imgW="774360" imgH="393480" progId="Equation.3">
                  <p:embed/>
                </p:oleObj>
              </mc:Choice>
              <mc:Fallback>
                <p:oleObj name="Equation" r:id="rId3" imgW="774360" imgH="393480" progId="Equation.3">
                  <p:embed/>
                  <p:pic>
                    <p:nvPicPr>
                      <p:cNvPr id="0" name="Object 4"/>
                      <p:cNvPicPr>
                        <a:picLocks noChangeAspect="1" noChangeArrowheads="1"/>
                      </p:cNvPicPr>
                      <p:nvPr/>
                    </p:nvPicPr>
                    <p:blipFill>
                      <a:blip r:embed="rId4"/>
                      <a:srcRect/>
                      <a:stretch>
                        <a:fillRect/>
                      </a:stretch>
                    </p:blipFill>
                    <p:spPr bwMode="auto">
                      <a:xfrm>
                        <a:off x="1219200" y="2133600"/>
                        <a:ext cx="2201863" cy="131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4990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Is Stock Correctly Priced?</a:t>
            </a:r>
            <a:endParaRPr lang="en-US" dirty="0"/>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3089" r="16416" b="20000"/>
          <a:stretch/>
        </p:blipFill>
        <p:spPr bwMode="auto">
          <a:xfrm>
            <a:off x="228600" y="1219200"/>
            <a:ext cx="8803789"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044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lvl="0"/>
            <a:r>
              <a:rPr lang="en-US" dirty="0" smtClean="0"/>
              <a:t>Security Market Line (SML)</a:t>
            </a:r>
            <a:endParaRPr lang="en-US" dirty="0"/>
          </a:p>
        </p:txBody>
      </p:sp>
      <p:sp>
        <p:nvSpPr>
          <p:cNvPr id="4" name="Content Placeholder 3"/>
          <p:cNvSpPr>
            <a:spLocks noGrp="1"/>
          </p:cNvSpPr>
          <p:nvPr>
            <p:ph idx="1"/>
          </p:nvPr>
        </p:nvSpPr>
        <p:spPr>
          <a:xfrm>
            <a:off x="457200" y="1265237"/>
            <a:ext cx="8229600" cy="5135563"/>
          </a:xfrm>
        </p:spPr>
        <p:txBody>
          <a:bodyPr>
            <a:normAutofit fontScale="92500" lnSpcReduction="20000"/>
          </a:bodyPr>
          <a:lstStyle/>
          <a:p>
            <a:pPr lvl="0"/>
            <a:r>
              <a:rPr lang="en-US" dirty="0"/>
              <a:t>In well-functioning markets, competition amongst investors causes prices to converge to the </a:t>
            </a:r>
            <a:r>
              <a:rPr lang="en-US" dirty="0" smtClean="0"/>
              <a:t>SML.</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a:t/>
            </a:r>
            <a:br>
              <a:rPr lang="en-US" dirty="0"/>
            </a:br>
            <a:endParaRPr lang="en-US" dirty="0" smtClean="0"/>
          </a:p>
          <a:p>
            <a:r>
              <a:rPr lang="en-US" dirty="0"/>
              <a:t>Tells us the reward for bearing risk in the financial markets.</a:t>
            </a:r>
          </a:p>
          <a:p>
            <a:pPr lvl="0"/>
            <a:endParaRPr lang="en-US" dirty="0"/>
          </a:p>
          <a:p>
            <a:pPr lvl="0"/>
            <a:r>
              <a:rPr lang="en-US" dirty="0" smtClean="0"/>
              <a:t>Since Beta of Market = 1</a:t>
            </a:r>
            <a:br>
              <a:rPr lang="en-US" dirty="0" smtClean="0"/>
            </a:br>
            <a:r>
              <a:rPr lang="en-US" dirty="0" smtClean="0"/>
              <a:t>SML </a:t>
            </a:r>
            <a:r>
              <a:rPr lang="en-US" dirty="0"/>
              <a:t>Slope = Market Risk Premium </a:t>
            </a:r>
            <a:r>
              <a:rPr lang="en-US" dirty="0">
                <a:sym typeface="Wingdings" pitchFamily="2" charset="2"/>
              </a:rPr>
              <a:t> = E(R</a:t>
            </a:r>
            <a:r>
              <a:rPr lang="en-US" baseline="-25000" dirty="0">
                <a:sym typeface="Wingdings" pitchFamily="2" charset="2"/>
              </a:rPr>
              <a:t>M</a:t>
            </a:r>
            <a:r>
              <a:rPr lang="en-US" dirty="0">
                <a:sym typeface="Wingdings" pitchFamily="2" charset="2"/>
              </a:rPr>
              <a:t>) - </a:t>
            </a:r>
            <a:r>
              <a:rPr lang="en-US" dirty="0" err="1">
                <a:sym typeface="Wingdings" pitchFamily="2" charset="2"/>
              </a:rPr>
              <a:t>R</a:t>
            </a:r>
            <a:r>
              <a:rPr lang="en-US" baseline="-25000" dirty="0" err="1">
                <a:sym typeface="Wingdings" pitchFamily="2" charset="2"/>
              </a:rPr>
              <a:t>f</a:t>
            </a:r>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73843031"/>
              </p:ext>
            </p:extLst>
          </p:nvPr>
        </p:nvGraphicFramePr>
        <p:xfrm>
          <a:off x="2327275" y="2619375"/>
          <a:ext cx="4183063" cy="1312863"/>
        </p:xfrm>
        <a:graphic>
          <a:graphicData uri="http://schemas.openxmlformats.org/presentationml/2006/ole">
            <mc:AlternateContent xmlns:mc="http://schemas.openxmlformats.org/markup-compatibility/2006">
              <mc:Choice xmlns:v="urn:schemas-microsoft-com:vml" Requires="v">
                <p:oleObj spid="_x0000_s8210" name="Equation" r:id="rId3" imgW="1473120" imgH="393480" progId="Equation.3">
                  <p:embed/>
                </p:oleObj>
              </mc:Choice>
              <mc:Fallback>
                <p:oleObj name="Equation" r:id="rId3" imgW="1473120" imgH="393480" progId="Equation.3">
                  <p:embed/>
                  <p:pic>
                    <p:nvPicPr>
                      <p:cNvPr id="0" name="Object 4"/>
                      <p:cNvPicPr>
                        <a:picLocks noChangeAspect="1" noChangeArrowheads="1"/>
                      </p:cNvPicPr>
                      <p:nvPr/>
                    </p:nvPicPr>
                    <p:blipFill>
                      <a:blip r:embed="rId4"/>
                      <a:srcRect/>
                      <a:stretch>
                        <a:fillRect/>
                      </a:stretch>
                    </p:blipFill>
                    <p:spPr bwMode="auto">
                      <a:xfrm>
                        <a:off x="2327275" y="2619375"/>
                        <a:ext cx="4183063"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7633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0810" y="152400"/>
            <a:ext cx="8229600" cy="1143000"/>
          </a:xfrm>
        </p:spPr>
        <p:txBody>
          <a:bodyPr>
            <a:normAutofit fontScale="90000"/>
          </a:bodyPr>
          <a:lstStyle/>
          <a:p>
            <a:r>
              <a:rPr lang="en-US" dirty="0" smtClean="0"/>
              <a:t>SML tells </a:t>
            </a:r>
            <a:r>
              <a:rPr lang="en-US" dirty="0"/>
              <a:t>us the reward for bearing risk in the financial markets</a:t>
            </a:r>
          </a:p>
        </p:txBody>
      </p:sp>
      <p:pic>
        <p:nvPicPr>
          <p:cNvPr id="5" name="Picture 5" descr="Fig13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80999" y="1423245"/>
            <a:ext cx="8449223" cy="51299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48108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SML into CAPM</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908789520"/>
              </p:ext>
            </p:extLst>
          </p:nvPr>
        </p:nvGraphicFramePr>
        <p:xfrm>
          <a:off x="1524000" y="1600200"/>
          <a:ext cx="5518150" cy="4512725"/>
        </p:xfrm>
        <a:graphic>
          <a:graphicData uri="http://schemas.openxmlformats.org/presentationml/2006/ole">
            <mc:AlternateContent xmlns:mc="http://schemas.openxmlformats.org/markup-compatibility/2006">
              <mc:Choice xmlns:v="urn:schemas-microsoft-com:vml" Requires="v">
                <p:oleObj spid="_x0000_s9231" name="Equation" r:id="rId3" imgW="1714320" imgH="1193760" progId="Equation.3">
                  <p:embed/>
                </p:oleObj>
              </mc:Choice>
              <mc:Fallback>
                <p:oleObj name="Equation" r:id="rId3" imgW="1714320" imgH="1193760" progId="Equation.3">
                  <p:embed/>
                  <p:pic>
                    <p:nvPicPr>
                      <p:cNvPr id="0" name="Object 4"/>
                      <p:cNvPicPr>
                        <a:picLocks noChangeAspect="1" noChangeArrowheads="1"/>
                      </p:cNvPicPr>
                      <p:nvPr/>
                    </p:nvPicPr>
                    <p:blipFill>
                      <a:blip r:embed="rId4"/>
                      <a:srcRect/>
                      <a:stretch>
                        <a:fillRect/>
                      </a:stretch>
                    </p:blipFill>
                    <p:spPr bwMode="auto">
                      <a:xfrm>
                        <a:off x="1524000" y="1600200"/>
                        <a:ext cx="5518150" cy="45127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8350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Capital Asset Pricing Model</a:t>
            </a:r>
            <a:endParaRPr lang="en-US" dirty="0"/>
          </a:p>
        </p:txBody>
      </p:sp>
      <p:sp>
        <p:nvSpPr>
          <p:cNvPr id="3" name="Content Placeholder 2"/>
          <p:cNvSpPr>
            <a:spLocks noGrp="1"/>
          </p:cNvSpPr>
          <p:nvPr>
            <p:ph idx="1"/>
          </p:nvPr>
        </p:nvSpPr>
        <p:spPr>
          <a:xfrm>
            <a:off x="304800" y="1371600"/>
            <a:ext cx="8382000" cy="4525963"/>
          </a:xfrm>
        </p:spPr>
        <p:txBody>
          <a:bodyPr>
            <a:normAutofit/>
          </a:bodyPr>
          <a:lstStyle/>
          <a:p>
            <a:pPr lvl="0"/>
            <a:r>
              <a:rPr lang="en-US" dirty="0" smtClean="0"/>
              <a:t>CAPM </a:t>
            </a:r>
            <a:r>
              <a:rPr lang="en-US" dirty="0" smtClean="0">
                <a:sym typeface="Wingdings" pitchFamily="2" charset="2"/>
              </a:rPr>
              <a:t> E(R</a:t>
            </a:r>
            <a:r>
              <a:rPr lang="en-US" baseline="-25000" dirty="0" smtClean="0">
                <a:sym typeface="Wingdings" pitchFamily="2" charset="2"/>
              </a:rPr>
              <a:t>A</a:t>
            </a:r>
            <a:r>
              <a:rPr lang="en-US" dirty="0" smtClean="0">
                <a:sym typeface="Wingdings" pitchFamily="2" charset="2"/>
              </a:rPr>
              <a:t>) = </a:t>
            </a:r>
            <a:r>
              <a:rPr lang="en-US" dirty="0" err="1" smtClean="0">
                <a:sym typeface="Wingdings" pitchFamily="2" charset="2"/>
              </a:rPr>
              <a:t>R</a:t>
            </a:r>
            <a:r>
              <a:rPr lang="en-US" baseline="-25000" dirty="0" err="1" smtClean="0">
                <a:sym typeface="Wingdings" pitchFamily="2" charset="2"/>
              </a:rPr>
              <a:t>f</a:t>
            </a:r>
            <a:r>
              <a:rPr lang="en-US" dirty="0" smtClean="0">
                <a:sym typeface="Wingdings" pitchFamily="2" charset="2"/>
              </a:rPr>
              <a:t> + (E(R</a:t>
            </a:r>
            <a:r>
              <a:rPr lang="en-US" baseline="-25000" dirty="0" smtClean="0">
                <a:sym typeface="Wingdings" pitchFamily="2" charset="2"/>
              </a:rPr>
              <a:t>M</a:t>
            </a:r>
            <a:r>
              <a:rPr lang="en-US" dirty="0" smtClean="0">
                <a:sym typeface="Wingdings" pitchFamily="2" charset="2"/>
              </a:rPr>
              <a:t>) – </a:t>
            </a:r>
            <a:r>
              <a:rPr lang="en-US" dirty="0" err="1" smtClean="0">
                <a:sym typeface="Wingdings" pitchFamily="2" charset="2"/>
              </a:rPr>
              <a:t>R</a:t>
            </a:r>
            <a:r>
              <a:rPr lang="en-US" baseline="-25000" dirty="0" err="1" smtClean="0">
                <a:sym typeface="Wingdings" pitchFamily="2" charset="2"/>
              </a:rPr>
              <a:t>f</a:t>
            </a:r>
            <a:r>
              <a:rPr lang="en-US" dirty="0" smtClean="0">
                <a:sym typeface="Wingdings" pitchFamily="2" charset="2"/>
              </a:rPr>
              <a:t>)*B</a:t>
            </a:r>
            <a:r>
              <a:rPr lang="en-US" baseline="-25000" dirty="0" smtClean="0">
                <a:sym typeface="Wingdings" pitchFamily="2" charset="2"/>
              </a:rPr>
              <a:t>A</a:t>
            </a:r>
            <a:br>
              <a:rPr lang="en-US" baseline="-25000" dirty="0" smtClean="0">
                <a:sym typeface="Wingdings" pitchFamily="2" charset="2"/>
              </a:rPr>
            </a:br>
            <a:endParaRPr lang="en-US" baseline="-25000" dirty="0" smtClean="0"/>
          </a:p>
          <a:p>
            <a:r>
              <a:rPr lang="en-US" dirty="0">
                <a:sym typeface="Symbol" pitchFamily="18" charset="2"/>
              </a:rPr>
              <a:t>SML and CAPM tells us the minimum return we should expect at a given systematic risk level</a:t>
            </a:r>
          </a:p>
          <a:p>
            <a:pPr lvl="1"/>
            <a:endParaRPr lang="en-US" dirty="0" smtClean="0">
              <a:sym typeface="Symbol" pitchFamily="18" charset="2"/>
            </a:endParaRPr>
          </a:p>
          <a:p>
            <a:pPr lvl="1"/>
            <a:endParaRPr lang="en-US" dirty="0" smtClean="0">
              <a:sym typeface="Symbol" pitchFamily="18" charset="2"/>
            </a:endParaRPr>
          </a:p>
          <a:p>
            <a:pPr lvl="1"/>
            <a:endParaRPr lang="en-US" dirty="0">
              <a:sym typeface="Symbol" pitchFamily="18" charset="2"/>
            </a:endParaRPr>
          </a:p>
          <a:p>
            <a:pPr lvl="0"/>
            <a:endParaRPr lang="en-US" dirty="0"/>
          </a:p>
        </p:txBody>
      </p:sp>
    </p:spTree>
    <p:extLst>
      <p:ext uri="{BB962C8B-B14F-4D97-AF65-F5344CB8AC3E}">
        <p14:creationId xmlns:p14="http://schemas.microsoft.com/office/powerpoint/2010/main" val="2929050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3530" r="16912" b="15147"/>
          <a:stretch/>
        </p:blipFill>
        <p:spPr bwMode="auto">
          <a:xfrm>
            <a:off x="152400" y="838200"/>
            <a:ext cx="881020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6013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46" y="838200"/>
            <a:ext cx="8841521"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9278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3309" r="16581" b="13382"/>
          <a:stretch/>
        </p:blipFill>
        <p:spPr bwMode="auto">
          <a:xfrm>
            <a:off x="228600" y="838200"/>
            <a:ext cx="8701786"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183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CAPM</a:t>
            </a:r>
            <a:endParaRPr lang="en-US" dirty="0"/>
          </a:p>
        </p:txBody>
      </p:sp>
      <p:sp>
        <p:nvSpPr>
          <p:cNvPr id="3" name="Content Placeholder 2"/>
          <p:cNvSpPr>
            <a:spLocks noGrp="1"/>
          </p:cNvSpPr>
          <p:nvPr>
            <p:ph idx="1"/>
          </p:nvPr>
        </p:nvSpPr>
        <p:spPr/>
        <p:txBody>
          <a:bodyPr/>
          <a:lstStyle/>
          <a:p>
            <a:r>
              <a:rPr lang="en-US" dirty="0">
                <a:sym typeface="Symbol" pitchFamily="18" charset="2"/>
              </a:rPr>
              <a:t>If we know an asset’s systematic risk, we can use the CAPM to determine its expected return</a:t>
            </a:r>
          </a:p>
          <a:p>
            <a:pPr lvl="1"/>
            <a:r>
              <a:rPr lang="en-US" dirty="0">
                <a:sym typeface="Symbol" pitchFamily="18" charset="2"/>
              </a:rPr>
              <a:t>This is true whether we are talking about financial assets or physical assets</a:t>
            </a:r>
          </a:p>
          <a:p>
            <a:pPr lvl="1"/>
            <a:r>
              <a:rPr lang="en-US" dirty="0">
                <a:sym typeface="Symbol" pitchFamily="18" charset="2"/>
              </a:rPr>
              <a:t>Financial Market’s “going rate at a given risk level” can be used as </a:t>
            </a:r>
            <a:r>
              <a:rPr lang="en-US" dirty="0" smtClean="0">
                <a:sym typeface="Symbol" pitchFamily="18" charset="2"/>
              </a:rPr>
              <a:t>bench mark, an “opportunity cost”, or the “discount rate for a project with a given systematic risk level”.</a:t>
            </a:r>
          </a:p>
          <a:p>
            <a:endParaRPr lang="en-US" dirty="0"/>
          </a:p>
        </p:txBody>
      </p:sp>
    </p:spTree>
    <p:extLst>
      <p:ext uri="{BB962C8B-B14F-4D97-AF65-F5344CB8AC3E}">
        <p14:creationId xmlns:p14="http://schemas.microsoft.com/office/powerpoint/2010/main" val="1624195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pPr lvl="0"/>
            <a:r>
              <a:rPr lang="en-US" dirty="0" smtClean="0"/>
              <a:t>Make Predictions About Unknown Future In Stock Markets</a:t>
            </a:r>
            <a:endParaRPr lang="en-US" dirty="0"/>
          </a:p>
        </p:txBody>
      </p:sp>
      <p:sp>
        <p:nvSpPr>
          <p:cNvPr id="3" name="Content Placeholder 2"/>
          <p:cNvSpPr>
            <a:spLocks noGrp="1"/>
          </p:cNvSpPr>
          <p:nvPr>
            <p:ph idx="1"/>
          </p:nvPr>
        </p:nvSpPr>
        <p:spPr>
          <a:xfrm>
            <a:off x="457200" y="1676400"/>
            <a:ext cx="8229600" cy="4800600"/>
          </a:xfrm>
        </p:spPr>
        <p:txBody>
          <a:bodyPr/>
          <a:lstStyle/>
          <a:p>
            <a:pPr lvl="0"/>
            <a:r>
              <a:rPr lang="en-US" dirty="0" smtClean="0"/>
              <a:t>When we use past historical data to help to predict the future, if events in the future are not like the events in the past, the models may not work at all…</a:t>
            </a:r>
          </a:p>
          <a:p>
            <a:pPr lvl="0"/>
            <a:r>
              <a:rPr lang="en-US" dirty="0" smtClean="0"/>
              <a:t>If we apply models and theories (like </a:t>
            </a:r>
            <a:r>
              <a:rPr lang="en-US" b="1" i="1" dirty="0" smtClean="0"/>
              <a:t>bell curve</a:t>
            </a:r>
            <a:r>
              <a:rPr lang="en-US" dirty="0" smtClean="0"/>
              <a:t> and </a:t>
            </a:r>
            <a:r>
              <a:rPr lang="en-US" b="1" i="1" dirty="0" smtClean="0"/>
              <a:t>efficient market theory</a:t>
            </a:r>
            <a:r>
              <a:rPr lang="en-US" dirty="0" smtClean="0"/>
              <a:t>), that do not reflect the patterns from the past, </a:t>
            </a:r>
            <a:r>
              <a:rPr lang="en-US" dirty="0"/>
              <a:t>the models may not work at </a:t>
            </a:r>
            <a:r>
              <a:rPr lang="en-US" dirty="0" smtClean="0"/>
              <a:t>all…</a:t>
            </a:r>
            <a:endParaRPr lang="en-US" dirty="0"/>
          </a:p>
        </p:txBody>
      </p:sp>
    </p:spTree>
    <p:extLst>
      <p:ext uri="{BB962C8B-B14F-4D97-AF65-F5344CB8AC3E}">
        <p14:creationId xmlns:p14="http://schemas.microsoft.com/office/powerpoint/2010/main" val="1218689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457200" y="274638"/>
            <a:ext cx="8229600" cy="1477962"/>
          </a:xfrm>
          <a:ln/>
        </p:spPr>
        <p:txBody>
          <a:bodyPr>
            <a:noAutofit/>
          </a:bodyPr>
          <a:lstStyle/>
          <a:p>
            <a:r>
              <a:rPr lang="en-US" sz="2400" dirty="0" smtClean="0"/>
              <a:t>WACC</a:t>
            </a:r>
            <a:br>
              <a:rPr lang="en-US" sz="2400" dirty="0" smtClean="0"/>
            </a:br>
            <a:r>
              <a:rPr lang="en-US" sz="2400" dirty="0" smtClean="0"/>
              <a:t>Overall Required Return For Firm</a:t>
            </a:r>
            <a:br>
              <a:rPr lang="en-US" sz="2400" dirty="0" smtClean="0"/>
            </a:br>
            <a:r>
              <a:rPr lang="en-US" sz="2400" dirty="0" smtClean="0"/>
              <a:t>Discount Rate For Cash Flows Similar In Risk To Overall Firm</a:t>
            </a:r>
            <a:endParaRPr lang="en-US" sz="2400" dirty="0"/>
          </a:p>
        </p:txBody>
      </p:sp>
      <p:sp>
        <p:nvSpPr>
          <p:cNvPr id="283651" name="Rectangle 3"/>
          <p:cNvSpPr>
            <a:spLocks noGrp="1" noChangeArrowheads="1"/>
          </p:cNvSpPr>
          <p:nvPr>
            <p:ph type="body" idx="1"/>
          </p:nvPr>
        </p:nvSpPr>
        <p:spPr>
          <a:xfrm>
            <a:off x="685800" y="2066925"/>
            <a:ext cx="7696200" cy="609600"/>
          </a:xfrm>
          <a:noFill/>
          <a:ln w="28575">
            <a:solidFill>
              <a:schemeClr val="tx1"/>
            </a:solidFill>
            <a:miter lim="800000"/>
            <a:headEnd/>
            <a:tailEnd/>
          </a:ln>
        </p:spPr>
        <p:txBody>
          <a:bodyPr/>
          <a:lstStyle/>
          <a:p>
            <a:pPr algn="ctr">
              <a:buFontTx/>
              <a:buNone/>
            </a:pPr>
            <a:r>
              <a:rPr lang="en-US" sz="2400" b="1"/>
              <a:t>WACC = (E/V) x R</a:t>
            </a:r>
            <a:r>
              <a:rPr lang="en-US" sz="2400" b="1" baseline="-25000"/>
              <a:t>E </a:t>
            </a:r>
            <a:r>
              <a:rPr lang="en-US" sz="2400" b="1"/>
              <a:t>+</a:t>
            </a:r>
            <a:r>
              <a:rPr lang="en-US" sz="2400" b="1" baseline="-25000"/>
              <a:t> </a:t>
            </a:r>
            <a:r>
              <a:rPr lang="en-US" sz="2400" b="1"/>
              <a:t>(P/V) x R</a:t>
            </a:r>
            <a:r>
              <a:rPr lang="en-US" sz="2400" b="1" baseline="-25000"/>
              <a:t>P +  </a:t>
            </a:r>
            <a:r>
              <a:rPr lang="en-US" sz="2400" b="1"/>
              <a:t>(D/V) x R</a:t>
            </a:r>
            <a:r>
              <a:rPr lang="en-US" sz="2400" b="1" baseline="-25000"/>
              <a:t>D x </a:t>
            </a:r>
            <a:r>
              <a:rPr lang="en-US" sz="2400" b="1"/>
              <a:t>(1- T</a:t>
            </a:r>
            <a:r>
              <a:rPr lang="en-US" sz="2400" b="1" baseline="-25000"/>
              <a:t>C</a:t>
            </a:r>
            <a:r>
              <a:rPr lang="en-US" sz="2400" b="1"/>
              <a:t>)</a:t>
            </a:r>
            <a:endParaRPr lang="en-US" sz="2400" b="1" baseline="-25000"/>
          </a:p>
        </p:txBody>
      </p:sp>
      <p:sp>
        <p:nvSpPr>
          <p:cNvPr id="283652" name="Text Box 4"/>
          <p:cNvSpPr txBox="1">
            <a:spLocks noChangeArrowheads="1"/>
          </p:cNvSpPr>
          <p:nvPr/>
        </p:nvSpPr>
        <p:spPr bwMode="auto">
          <a:xfrm>
            <a:off x="1752600" y="3108325"/>
            <a:ext cx="6616555"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2000" b="1" dirty="0"/>
              <a:t>Where:</a:t>
            </a:r>
          </a:p>
          <a:p>
            <a:pPr algn="l" eaLnBrk="0" hangingPunct="0"/>
            <a:endParaRPr lang="en-US" sz="2000" b="1" dirty="0"/>
          </a:p>
          <a:p>
            <a:pPr algn="l" eaLnBrk="0" hangingPunct="0"/>
            <a:r>
              <a:rPr lang="en-US" b="1" dirty="0"/>
              <a:t>	(</a:t>
            </a:r>
            <a:r>
              <a:rPr lang="en-US" sz="2000" b="1" dirty="0"/>
              <a:t>E/V) = % of common equity in capital structure</a:t>
            </a:r>
          </a:p>
          <a:p>
            <a:pPr algn="l" eaLnBrk="0" hangingPunct="0"/>
            <a:r>
              <a:rPr lang="en-US" sz="2000" b="1" dirty="0"/>
              <a:t>	(P/V) = % of preferred stock in capital structure</a:t>
            </a:r>
          </a:p>
          <a:p>
            <a:pPr algn="l" eaLnBrk="0" hangingPunct="0"/>
            <a:r>
              <a:rPr lang="en-US" sz="2000" b="1" dirty="0"/>
              <a:t>	(D/V) = % of debt in capital structure</a:t>
            </a:r>
          </a:p>
          <a:p>
            <a:pPr algn="l" eaLnBrk="0" hangingPunct="0"/>
            <a:endParaRPr lang="en-US" sz="2000" b="1" dirty="0"/>
          </a:p>
          <a:p>
            <a:pPr algn="l" eaLnBrk="0" hangingPunct="0"/>
            <a:r>
              <a:rPr lang="en-US" sz="2000" b="1" dirty="0"/>
              <a:t>	R</a:t>
            </a:r>
            <a:r>
              <a:rPr lang="en-US" sz="2000" b="1" baseline="-25000" dirty="0"/>
              <a:t>E  </a:t>
            </a:r>
            <a:r>
              <a:rPr lang="en-US" sz="2000" b="1" dirty="0"/>
              <a:t>= firm’s cost of </a:t>
            </a:r>
            <a:r>
              <a:rPr lang="en-US" sz="2000" b="1" dirty="0" smtClean="0"/>
              <a:t>equity (CAPM or Dividend Model)</a:t>
            </a:r>
            <a:endParaRPr lang="en-US" sz="2000" b="1" dirty="0"/>
          </a:p>
          <a:p>
            <a:pPr algn="l" eaLnBrk="0" hangingPunct="0"/>
            <a:r>
              <a:rPr lang="en-US" sz="2000" b="1" dirty="0"/>
              <a:t>	R</a:t>
            </a:r>
            <a:r>
              <a:rPr lang="en-US" sz="2000" b="1" baseline="-25000" dirty="0"/>
              <a:t>P  </a:t>
            </a:r>
            <a:r>
              <a:rPr lang="en-US" sz="2000" b="1" dirty="0"/>
              <a:t>= firm’s cost of preferred </a:t>
            </a:r>
            <a:r>
              <a:rPr lang="en-US" sz="2000" b="1" dirty="0" smtClean="0"/>
              <a:t>stock (D/P</a:t>
            </a:r>
            <a:r>
              <a:rPr lang="en-US" sz="2000" b="1" baseline="-25000" dirty="0" smtClean="0"/>
              <a:t>0</a:t>
            </a:r>
            <a:r>
              <a:rPr lang="en-US" sz="2000" b="1" dirty="0" smtClean="0"/>
              <a:t>)</a:t>
            </a:r>
            <a:endParaRPr lang="en-US" sz="2000" b="1" dirty="0"/>
          </a:p>
          <a:p>
            <a:pPr algn="l" eaLnBrk="0" hangingPunct="0"/>
            <a:r>
              <a:rPr lang="en-US" sz="2000" b="1" dirty="0"/>
              <a:t>	R</a:t>
            </a:r>
            <a:r>
              <a:rPr lang="en-US" sz="2000" b="1" baseline="-25000" dirty="0"/>
              <a:t>D</a:t>
            </a:r>
            <a:r>
              <a:rPr lang="en-US" sz="2000" b="1" dirty="0"/>
              <a:t> = firm’s cost of </a:t>
            </a:r>
            <a:r>
              <a:rPr lang="en-US" sz="2000" b="1" dirty="0" smtClean="0"/>
              <a:t>debt (YTM)</a:t>
            </a:r>
            <a:endParaRPr lang="en-US" sz="2000" b="1" dirty="0"/>
          </a:p>
          <a:p>
            <a:pPr algn="l" eaLnBrk="0" hangingPunct="0"/>
            <a:r>
              <a:rPr lang="en-US" sz="2000" b="1" dirty="0"/>
              <a:t>	</a:t>
            </a:r>
          </a:p>
          <a:p>
            <a:pPr algn="l" eaLnBrk="0" hangingPunct="0"/>
            <a:r>
              <a:rPr lang="en-US" sz="2000" b="1" dirty="0"/>
              <a:t>	T</a:t>
            </a:r>
            <a:r>
              <a:rPr lang="en-US" sz="2000" b="1" baseline="-25000" dirty="0"/>
              <a:t>C</a:t>
            </a:r>
            <a:r>
              <a:rPr lang="en-US" sz="2000" b="1" dirty="0"/>
              <a:t> = firm’s corporate tax rate</a:t>
            </a:r>
          </a:p>
        </p:txBody>
      </p:sp>
      <p:sp>
        <p:nvSpPr>
          <p:cNvPr id="283653" name="AutoShape 5"/>
          <p:cNvSpPr>
            <a:spLocks/>
          </p:cNvSpPr>
          <p:nvPr/>
        </p:nvSpPr>
        <p:spPr bwMode="auto">
          <a:xfrm>
            <a:off x="2514600" y="3819525"/>
            <a:ext cx="76200" cy="838200"/>
          </a:xfrm>
          <a:prstGeom prst="leftBrace">
            <a:avLst>
              <a:gd name="adj1" fmla="val 91667"/>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654" name="AutoShape 6"/>
          <p:cNvSpPr>
            <a:spLocks/>
          </p:cNvSpPr>
          <p:nvPr/>
        </p:nvSpPr>
        <p:spPr bwMode="auto">
          <a:xfrm>
            <a:off x="2514600" y="5038725"/>
            <a:ext cx="76200" cy="838200"/>
          </a:xfrm>
          <a:prstGeom prst="leftBrace">
            <a:avLst>
              <a:gd name="adj1" fmla="val 91667"/>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655" name="Text Box 7"/>
          <p:cNvSpPr txBox="1">
            <a:spLocks noChangeArrowheads="1"/>
          </p:cNvSpPr>
          <p:nvPr/>
        </p:nvSpPr>
        <p:spPr bwMode="auto">
          <a:xfrm>
            <a:off x="914400" y="4048125"/>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2000" b="1" dirty="0"/>
              <a:t>Weights</a:t>
            </a:r>
          </a:p>
        </p:txBody>
      </p:sp>
      <p:sp>
        <p:nvSpPr>
          <p:cNvPr id="283656" name="Text Box 8"/>
          <p:cNvSpPr txBox="1">
            <a:spLocks noChangeArrowheads="1"/>
          </p:cNvSpPr>
          <p:nvPr/>
        </p:nvSpPr>
        <p:spPr bwMode="auto">
          <a:xfrm>
            <a:off x="914400" y="5191125"/>
            <a:ext cx="1676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2000" b="1" dirty="0"/>
              <a:t>Component   costs</a:t>
            </a:r>
          </a:p>
        </p:txBody>
      </p:sp>
    </p:spTree>
    <p:extLst>
      <p:ext uri="{BB962C8B-B14F-4D97-AF65-F5344CB8AC3E}">
        <p14:creationId xmlns:p14="http://schemas.microsoft.com/office/powerpoint/2010/main" val="19198574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t>13-</a:t>
            </a:r>
            <a:fld id="{0E62292E-DBA8-4CBD-B1A6-D3FAE913ACF9}" type="slidenum">
              <a:rPr lang="en-US"/>
              <a:pPr/>
              <a:t>31</a:t>
            </a:fld>
            <a:endParaRPr lang="en-US"/>
          </a:p>
        </p:txBody>
      </p:sp>
      <p:sp>
        <p:nvSpPr>
          <p:cNvPr id="84994" name="Rectangle 2"/>
          <p:cNvSpPr>
            <a:spLocks noGrp="1" noChangeArrowheads="1"/>
          </p:cNvSpPr>
          <p:nvPr>
            <p:ph type="title"/>
          </p:nvPr>
        </p:nvSpPr>
        <p:spPr>
          <a:ln/>
        </p:spPr>
        <p:txBody>
          <a:bodyPr/>
          <a:lstStyle/>
          <a:p>
            <a:r>
              <a:rPr lang="en-US" dirty="0"/>
              <a:t>Break-Even EBIT</a:t>
            </a:r>
          </a:p>
        </p:txBody>
      </p:sp>
      <p:sp>
        <p:nvSpPr>
          <p:cNvPr id="84995" name="Rectangle 3"/>
          <p:cNvSpPr>
            <a:spLocks noGrp="1" noChangeArrowheads="1"/>
          </p:cNvSpPr>
          <p:nvPr>
            <p:ph type="body" idx="1"/>
          </p:nvPr>
        </p:nvSpPr>
        <p:spPr>
          <a:xfrm>
            <a:off x="609600" y="4114800"/>
            <a:ext cx="7848600" cy="2163763"/>
          </a:xfrm>
        </p:spPr>
        <p:txBody>
          <a:bodyPr/>
          <a:lstStyle/>
          <a:p>
            <a:r>
              <a:rPr lang="en-US" sz="2400"/>
              <a:t>If we expect EBIT to be </a:t>
            </a:r>
            <a:r>
              <a:rPr lang="en-US" sz="2400" i="1"/>
              <a:t>greater </a:t>
            </a:r>
            <a:r>
              <a:rPr lang="en-US" sz="2400"/>
              <a:t>than the break-even point, then leverage is </a:t>
            </a:r>
            <a:r>
              <a:rPr lang="en-US" sz="2400" i="1"/>
              <a:t>beneficial</a:t>
            </a:r>
            <a:r>
              <a:rPr lang="en-US" sz="2400"/>
              <a:t> to our stockholders</a:t>
            </a:r>
          </a:p>
          <a:p>
            <a:r>
              <a:rPr lang="en-US" sz="2400"/>
              <a:t>If we expect EBIT to be </a:t>
            </a:r>
            <a:r>
              <a:rPr lang="en-US" sz="2400" i="1"/>
              <a:t>less</a:t>
            </a:r>
            <a:r>
              <a:rPr lang="en-US" sz="2400"/>
              <a:t> than the break-even point, then leverage is </a:t>
            </a:r>
            <a:r>
              <a:rPr lang="en-US" sz="2400" i="1"/>
              <a:t>detrimental</a:t>
            </a:r>
            <a:r>
              <a:rPr lang="en-US" sz="2400"/>
              <a:t> to our stockholders</a:t>
            </a:r>
          </a:p>
        </p:txBody>
      </p:sp>
      <p:pic>
        <p:nvPicPr>
          <p:cNvPr id="84997" name="Picture 5" descr="ros82469_13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47800"/>
            <a:ext cx="57912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465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Make Predictions About Unknown Future In Stock Markets</a:t>
            </a:r>
            <a:endParaRPr lang="en-US" dirty="0"/>
          </a:p>
        </p:txBody>
      </p:sp>
      <p:sp>
        <p:nvSpPr>
          <p:cNvPr id="3" name="Content Placeholder 2"/>
          <p:cNvSpPr>
            <a:spLocks noGrp="1"/>
          </p:cNvSpPr>
          <p:nvPr>
            <p:ph idx="1"/>
          </p:nvPr>
        </p:nvSpPr>
        <p:spPr>
          <a:xfrm>
            <a:off x="457200" y="1722437"/>
            <a:ext cx="8229600" cy="4525963"/>
          </a:xfrm>
        </p:spPr>
        <p:txBody>
          <a:bodyPr>
            <a:normAutofit/>
          </a:bodyPr>
          <a:lstStyle/>
          <a:p>
            <a:pPr lvl="0"/>
            <a:r>
              <a:rPr lang="en-US" dirty="0" smtClean="0"/>
              <a:t>Expected Returns for one stock</a:t>
            </a:r>
          </a:p>
          <a:p>
            <a:pPr lvl="0"/>
            <a:r>
              <a:rPr lang="en-US" dirty="0" smtClean="0"/>
              <a:t>Standard Deviation for one stock</a:t>
            </a:r>
          </a:p>
          <a:p>
            <a:pPr lvl="0"/>
            <a:r>
              <a:rPr lang="en-US" dirty="0" smtClean="0"/>
              <a:t>Expected Return for portfolio of stocks</a:t>
            </a:r>
          </a:p>
          <a:p>
            <a:pPr lvl="0"/>
            <a:r>
              <a:rPr lang="en-US" dirty="0" smtClean="0"/>
              <a:t>Standard Deviation for portfolio of stocks</a:t>
            </a:r>
          </a:p>
        </p:txBody>
      </p:sp>
    </p:spTree>
    <p:extLst>
      <p:ext uri="{BB962C8B-B14F-4D97-AF65-F5344CB8AC3E}">
        <p14:creationId xmlns:p14="http://schemas.microsoft.com/office/powerpoint/2010/main" val="2016618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792162"/>
          </a:xfrm>
        </p:spPr>
        <p:txBody>
          <a:bodyPr>
            <a:normAutofit/>
          </a:bodyPr>
          <a:lstStyle/>
          <a:p>
            <a:pPr lvl="0" rtl="0" eaLnBrk="1" latinLnBrk="0" hangingPunct="1"/>
            <a:r>
              <a:rPr lang="en-US" sz="2800" kern="1200" dirty="0" smtClean="0">
                <a:solidFill>
                  <a:schemeClr val="tx1"/>
                </a:solidFill>
                <a:effectLst/>
                <a:latin typeface="+mn-lt"/>
                <a:ea typeface="+mn-ea"/>
                <a:cs typeface="+mn-cs"/>
              </a:rPr>
              <a:t>Expected Returns For One Stock (A Type Of Average)</a:t>
            </a:r>
            <a:endParaRPr lang="en-US" sz="4000" dirty="0"/>
          </a:p>
        </p:txBody>
      </p:sp>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23572" r="16384" b="28750"/>
          <a:stretch/>
        </p:blipFill>
        <p:spPr bwMode="auto">
          <a:xfrm>
            <a:off x="228600" y="1295400"/>
            <a:ext cx="8730844"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94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rtl="0" eaLnBrk="1" latinLnBrk="0" hangingPunct="1"/>
            <a:r>
              <a:rPr lang="en-US" sz="3200" kern="1200" dirty="0" smtClean="0">
                <a:solidFill>
                  <a:schemeClr val="tx1"/>
                </a:solidFill>
                <a:effectLst/>
                <a:latin typeface="+mn-lt"/>
                <a:ea typeface="+mn-ea"/>
                <a:cs typeface="+mn-cs"/>
              </a:rPr>
              <a:t>Standard Deviation For One Stock</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3393" r="16250" b="15714"/>
          <a:stretch/>
        </p:blipFill>
        <p:spPr bwMode="auto">
          <a:xfrm>
            <a:off x="127000" y="1393371"/>
            <a:ext cx="8903258" cy="485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3593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rtl="0" eaLnBrk="1" latinLnBrk="0" hangingPunct="1"/>
            <a:r>
              <a:rPr lang="en-US" sz="3200" kern="1200" dirty="0" smtClean="0">
                <a:solidFill>
                  <a:schemeClr val="tx1"/>
                </a:solidFill>
                <a:effectLst/>
                <a:latin typeface="+mn-lt"/>
                <a:ea typeface="+mn-ea"/>
                <a:cs typeface="+mn-cs"/>
              </a:rPr>
              <a:t>Expected Return &amp; Standard Deviation For Portfolio Of Stocks</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3393" r="22143" b="30714"/>
          <a:stretch/>
        </p:blipFill>
        <p:spPr bwMode="auto">
          <a:xfrm>
            <a:off x="228600" y="1600200"/>
            <a:ext cx="8667458" cy="3831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389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Expected Returns &amp; Actual Returns</a:t>
            </a:r>
            <a:endParaRPr lang="en-US" dirty="0"/>
          </a:p>
        </p:txBody>
      </p:sp>
      <p:sp>
        <p:nvSpPr>
          <p:cNvPr id="3" name="Content Placeholder 2"/>
          <p:cNvSpPr>
            <a:spLocks noGrp="1"/>
          </p:cNvSpPr>
          <p:nvPr>
            <p:ph idx="1"/>
          </p:nvPr>
        </p:nvSpPr>
        <p:spPr>
          <a:xfrm>
            <a:off x="457200" y="1447800"/>
            <a:ext cx="8229600" cy="4678363"/>
          </a:xfrm>
        </p:spPr>
        <p:txBody>
          <a:bodyPr>
            <a:normAutofit/>
          </a:bodyPr>
          <a:lstStyle/>
          <a:p>
            <a:r>
              <a:rPr lang="en-US" dirty="0" smtClean="0"/>
              <a:t>We have calculated the returns we expect to get based on past data.</a:t>
            </a:r>
          </a:p>
          <a:p>
            <a:r>
              <a:rPr lang="en-US" dirty="0" smtClean="0"/>
              <a:t>But:</a:t>
            </a:r>
          </a:p>
          <a:p>
            <a:pPr marL="457200" lvl="1" indent="0">
              <a:buNone/>
            </a:pPr>
            <a:r>
              <a:rPr lang="en-US" dirty="0" smtClean="0"/>
              <a:t>Actual Returns = Expected Returns?</a:t>
            </a:r>
          </a:p>
          <a:p>
            <a:r>
              <a:rPr lang="en-US" dirty="0" smtClean="0"/>
              <a:t>If new unexpected information comes out about publically traded stocks, prices can change and Expected Returns can be Different than Actual Returns.</a:t>
            </a:r>
          </a:p>
        </p:txBody>
      </p:sp>
    </p:spTree>
    <p:extLst>
      <p:ext uri="{BB962C8B-B14F-4D97-AF65-F5344CB8AC3E}">
        <p14:creationId xmlns:p14="http://schemas.microsoft.com/office/powerpoint/2010/main" val="634628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pPr lvl="0"/>
            <a:r>
              <a:rPr lang="en-US" dirty="0" smtClean="0"/>
              <a:t>New Information &amp; Stock Price</a:t>
            </a:r>
            <a:endParaRPr lang="en-US" dirty="0"/>
          </a:p>
        </p:txBody>
      </p:sp>
      <p:sp>
        <p:nvSpPr>
          <p:cNvPr id="3" name="Content Placeholder 2"/>
          <p:cNvSpPr>
            <a:spLocks noGrp="1"/>
          </p:cNvSpPr>
          <p:nvPr>
            <p:ph idx="1"/>
          </p:nvPr>
        </p:nvSpPr>
        <p:spPr>
          <a:xfrm>
            <a:off x="304800" y="914400"/>
            <a:ext cx="8382000" cy="5791200"/>
          </a:xfrm>
        </p:spPr>
        <p:txBody>
          <a:bodyPr>
            <a:noAutofit/>
          </a:bodyPr>
          <a:lstStyle/>
          <a:p>
            <a:pPr lvl="0"/>
            <a:r>
              <a:rPr lang="en-US" sz="2800" dirty="0" smtClean="0"/>
              <a:t>Unexpected new information (surprise) affects stock price (up or down)</a:t>
            </a:r>
          </a:p>
          <a:p>
            <a:pPr lvl="1"/>
            <a:r>
              <a:rPr lang="en-US" sz="2400" dirty="0" smtClean="0"/>
              <a:t>What happens to stock prices if the government announces lower than expected economic growth numbers?</a:t>
            </a:r>
          </a:p>
          <a:p>
            <a:pPr lvl="2"/>
            <a:r>
              <a:rPr lang="en-US" sz="2000" dirty="0" smtClean="0"/>
              <a:t>Most stocks would tend to go down.</a:t>
            </a:r>
          </a:p>
          <a:p>
            <a:pPr lvl="1"/>
            <a:r>
              <a:rPr lang="en-US" sz="2400" dirty="0" smtClean="0"/>
              <a:t>What happens to Boeing stock if they get an unexpected new contact for planes?</a:t>
            </a:r>
          </a:p>
          <a:p>
            <a:pPr lvl="2"/>
            <a:r>
              <a:rPr lang="en-US" sz="2000" dirty="0" smtClean="0"/>
              <a:t>Boeing stock would probably go up.</a:t>
            </a:r>
          </a:p>
          <a:p>
            <a:pPr lvl="1"/>
            <a:r>
              <a:rPr lang="en-US" sz="2400" dirty="0" smtClean="0"/>
              <a:t>Unexpected announcement that Ireland and Spain Credit Rating went down?</a:t>
            </a:r>
          </a:p>
          <a:p>
            <a:pPr lvl="1"/>
            <a:r>
              <a:rPr lang="en-US" sz="2400" dirty="0"/>
              <a:t>Unexpected </a:t>
            </a:r>
            <a:r>
              <a:rPr lang="en-US" sz="2400" dirty="0" smtClean="0"/>
              <a:t>announcement that Boeing employee strike was not settled?</a:t>
            </a:r>
          </a:p>
          <a:p>
            <a:pPr lvl="1"/>
            <a:r>
              <a:rPr lang="en-US" sz="2400" dirty="0" smtClean="0"/>
              <a:t>Sep 30, 2004, Merck </a:t>
            </a:r>
            <a:r>
              <a:rPr lang="en-US" sz="2400" i="1" dirty="0"/>
              <a:t>announced recall </a:t>
            </a:r>
            <a:r>
              <a:rPr lang="en-US" sz="2400" i="1" dirty="0" smtClean="0"/>
              <a:t>VIOXX, stock went from $45 to $33. 33/45-1 = -0.27</a:t>
            </a:r>
            <a:endParaRPr lang="en-US" sz="2400" dirty="0" smtClean="0"/>
          </a:p>
        </p:txBody>
      </p:sp>
    </p:spTree>
    <p:extLst>
      <p:ext uri="{BB962C8B-B14F-4D97-AF65-F5344CB8AC3E}">
        <p14:creationId xmlns:p14="http://schemas.microsoft.com/office/powerpoint/2010/main" val="4268816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TotalTime>
  <Words>1050</Words>
  <Application>Microsoft Office PowerPoint</Application>
  <PresentationFormat>On-screen Show (4:3)</PresentationFormat>
  <Paragraphs>143</Paragraphs>
  <Slides>31</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Arial</vt:lpstr>
      <vt:lpstr>Calibri</vt:lpstr>
      <vt:lpstr>Symbol</vt:lpstr>
      <vt:lpstr>Times New Roman</vt:lpstr>
      <vt:lpstr>Wingdings</vt:lpstr>
      <vt:lpstr>Office Theme</vt:lpstr>
      <vt:lpstr>Equation</vt:lpstr>
      <vt:lpstr>Risk &amp; Return</vt:lpstr>
      <vt:lpstr>Topics</vt:lpstr>
      <vt:lpstr>Make Predictions About Unknown Future In Stock Markets</vt:lpstr>
      <vt:lpstr>Make Predictions About Unknown Future In Stock Markets</vt:lpstr>
      <vt:lpstr>Expected Returns For One Stock (A Type Of Average)</vt:lpstr>
      <vt:lpstr>Standard Deviation For One Stock</vt:lpstr>
      <vt:lpstr>Expected Return &amp; Standard Deviation For Portfolio Of Stocks</vt:lpstr>
      <vt:lpstr>Expected Returns &amp; Actual Returns</vt:lpstr>
      <vt:lpstr>New Information &amp; Stock Price</vt:lpstr>
      <vt:lpstr>Expected Information</vt:lpstr>
      <vt:lpstr>New Information &amp; Risk</vt:lpstr>
      <vt:lpstr>Market Efficiency</vt:lpstr>
      <vt:lpstr>Portfolio of Stocks</vt:lpstr>
      <vt:lpstr>Risk &amp; Portfolios of Stocks</vt:lpstr>
      <vt:lpstr>Table 11.7</vt:lpstr>
      <vt:lpstr>Figure 11.1</vt:lpstr>
      <vt:lpstr>Beta</vt:lpstr>
      <vt:lpstr>Beta</vt:lpstr>
      <vt:lpstr>Beta For Portfolio Market Risk (SR) For Portfolio</vt:lpstr>
      <vt:lpstr>Reward To Risk Ratio</vt:lpstr>
      <vt:lpstr>Is Stock Correctly Priced?</vt:lpstr>
      <vt:lpstr>Security Market Line (SML)</vt:lpstr>
      <vt:lpstr>SML tells us the reward for bearing risk in the financial markets</vt:lpstr>
      <vt:lpstr>SML into CAPM</vt:lpstr>
      <vt:lpstr>Capital Asset Pricing Model</vt:lpstr>
      <vt:lpstr>PowerPoint Presentation</vt:lpstr>
      <vt:lpstr>PowerPoint Presentation</vt:lpstr>
      <vt:lpstr>PowerPoint Presentation</vt:lpstr>
      <vt:lpstr>CAPM</vt:lpstr>
      <vt:lpstr>WACC Overall Required Return For Firm Discount Rate For Cash Flows Similar In Risk To Overall Firm</vt:lpstr>
      <vt:lpstr>Break-Even EBIT</vt:lpstr>
    </vt:vector>
  </TitlesOfParts>
  <Company>Highline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&amp; Return</dc:title>
  <dc:creator>Michael Girvin</dc:creator>
  <cp:lastModifiedBy>8p</cp:lastModifiedBy>
  <cp:revision>37</cp:revision>
  <cp:lastPrinted>2010-11-27T21:47:57Z</cp:lastPrinted>
  <dcterms:created xsi:type="dcterms:W3CDTF">2010-11-27T20:49:05Z</dcterms:created>
  <dcterms:modified xsi:type="dcterms:W3CDTF">2017-03-13T07:54:59Z</dcterms:modified>
</cp:coreProperties>
</file>