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74" r:id="rId15"/>
    <p:sldId id="275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81" d="100"/>
          <a:sy n="81" d="100"/>
        </p:scale>
        <p:origin x="10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8498D6-78F2-43A2-B922-6E9D5A0C5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0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A750F-2E37-42A7-AAB6-58A37F53D3CA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3350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275C-F7E3-49E5-A1F9-F4D0FCAB6553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1244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391E4-DFD0-4842-B3E6-32E93806A5B8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5564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D36B5-DE9A-44CB-A80C-050E33DD67E0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1704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DC469-2BC0-46FB-A478-2A3093934CFE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99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A8B35-6CB4-4373-BF75-6037F233B281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14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D748-21F7-417D-A478-B36D648BF2FC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201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7BACB-24EB-4D79-8981-A198A00BA74A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9967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BE088-8C2D-4331-ADF8-FF8A63988CB8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582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C9CC1-FE44-4B40-A033-92E48AB50200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582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1ACE6-A0E6-4638-9E8F-FF3D1398CBEF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67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E258F-E65B-49CC-984E-516AA43A8D87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3718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F29BE-A689-461E-824C-2F9636B91658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206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F9D90-A5E2-42E1-B9F5-395CAFFE838C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9469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88B8D-1976-460F-AA05-BBB1E6FC8B9F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401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B5A91-15B5-499E-9F06-9A56EA6BE014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9042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7F07C-1A32-45D0-B9CA-2775D1C7E1B4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911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48DD9CB-0E0E-48CB-AEE6-CCF2202A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9C457-633E-40B4-871E-4F1A9552E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BB02C-C9B7-489B-A523-3A2EFEB6A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6E5C1-E7BA-46A7-981D-2806C7A3A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D607A-D7C3-4645-9A14-8E5FB217A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157F-4EA7-457C-8D04-970953BEB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BE88-88EA-4763-9EA3-CBEE67764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D6B74-1E4D-47D4-9517-FB1B8815A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82C2-D48D-4261-A248-B0055C0D7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C8D6-B159-434E-8D23-BCB5D203C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791E-A093-4806-8A22-723B28D13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C93B7F47-A3A2-4750-B320-B7F92EF3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/>
      <p:bldP spid="3098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TDhgR3p12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DQ_nM5NkQz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379413"/>
            <a:ext cx="7772400" cy="2105025"/>
          </a:xfrm>
        </p:spPr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Decision Making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Black" pitchFamily="34" charset="0"/>
              </a:rPr>
              <a:t>Effective small group decision making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8107363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can a group improve its chances of making effective decisions?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Vigilant interaction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Introduce the right kind of conflict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Cognitive conflict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Affective conflict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Critical </a:t>
            </a:r>
            <a:r>
              <a:rPr lang="en-US" smtClean="0"/>
              <a:t>debate b/w co-groups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Dialectical inquiry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Devil’s advocacy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Media example-Clips at </a:t>
            </a:r>
            <a:r>
              <a:rPr lang="en-US" i="1" smtClean="0">
                <a:hlinkClick r:id="rId3"/>
              </a:rPr>
              <a:t>12 Angry Men</a:t>
            </a:r>
            <a:r>
              <a:rPr lang="en-US" smtClean="0"/>
              <a:t> &amp; </a:t>
            </a:r>
            <a:r>
              <a:rPr lang="en-US" i="1" smtClean="0">
                <a:hlinkClick r:id="rId4"/>
              </a:rPr>
              <a:t>12 Angry Men</a:t>
            </a:r>
            <a:endParaRPr lang="en-US" i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 Black" pitchFamily="34" charset="0"/>
              </a:rPr>
              <a:t>Functional Theory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066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Effective decision making depends on groups attending to critical functions through group communication.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Understanding the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Identifying alternatives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Determining criteria for alternatives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Brainstorming-Good or bad?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Role of technology (GDSS)-helpful? (p. 147)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Symbolic Convergence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role of communication in creating group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Relational aspects of 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Consider “backstage” communication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Participation in decision making (PDM)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Affects of participation in decision making</a:t>
            </a:r>
          </a:p>
          <a:p>
            <a:pPr lvl="1" eaLnBrk="1" hangingPunct="1"/>
            <a:r>
              <a:rPr lang="en-US" smtClean="0"/>
              <a:t>Participation in org. decisions would make employees less resistant to change</a:t>
            </a:r>
          </a:p>
          <a:p>
            <a:pPr lvl="1" eaLnBrk="1" hangingPunct="1"/>
            <a:r>
              <a:rPr lang="en-US" smtClean="0"/>
              <a:t>Participation is linked to job satisfaction and performance</a:t>
            </a:r>
          </a:p>
          <a:p>
            <a:pPr lvl="1" eaLnBrk="1" hangingPunct="1"/>
            <a:r>
              <a:rPr lang="en-US" smtClean="0"/>
              <a:t>Increase cognitive ability-better utilization of information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 Black" pitchFamily="34" charset="0"/>
              </a:rPr>
              <a:t>Models of PDM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8153400" cy="41148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endParaRPr lang="en-US" smtClean="0"/>
          </a:p>
          <a:p>
            <a:pPr marL="990600" lvl="1" indent="-533400" eaLnBrk="1" hangingPunct="1">
              <a:buFontTx/>
              <a:buNone/>
            </a:pPr>
            <a:endParaRPr lang="en-US" smtClean="0"/>
          </a:p>
          <a:p>
            <a:pPr marL="990600" lvl="1" indent="-533400" eaLnBrk="1" hangingPunct="1">
              <a:buFontTx/>
              <a:buNone/>
            </a:pPr>
            <a:r>
              <a:rPr lang="en-US" smtClean="0"/>
              <a:t>The Affective Model or Feel Good Model </a:t>
            </a:r>
          </a:p>
          <a:p>
            <a:pPr marL="990600" lvl="1" indent="-533400" eaLnBrk="1" hangingPunct="1">
              <a:buFontTx/>
              <a:buNone/>
            </a:pPr>
            <a:r>
              <a:rPr lang="en-US" smtClean="0"/>
              <a:t>(p. 148)</a:t>
            </a:r>
          </a:p>
          <a:p>
            <a:pPr marL="990600" lvl="1" indent="-533400" eaLnBrk="1" hangingPunct="1"/>
            <a:endParaRPr lang="en-US" smtClean="0"/>
          </a:p>
          <a:p>
            <a:pPr marL="990600" lvl="1" indent="-533400" eaLnBrk="1" hangingPunct="1">
              <a:buFontTx/>
              <a:buNone/>
            </a:pPr>
            <a:r>
              <a:rPr lang="en-US" smtClean="0"/>
              <a:t>The Cognitive Model or Contribution Model </a:t>
            </a:r>
          </a:p>
          <a:p>
            <a:pPr marL="990600" lvl="1" indent="-533400" eaLnBrk="1" hangingPunct="1">
              <a:buFontTx/>
              <a:buNone/>
            </a:pPr>
            <a:r>
              <a:rPr lang="en-US" smtClean="0"/>
              <a:t>(p. 149)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990600" y="3200400"/>
            <a:ext cx="9144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PDM</a:t>
            </a:r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>
            <a:off x="2819400" y="32004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SHON</a:t>
            </a:r>
          </a:p>
        </p:txBody>
      </p:sp>
      <p:sp>
        <p:nvSpPr>
          <p:cNvPr id="16388" name="AutoShape 8"/>
          <p:cNvSpPr>
            <a:spLocks noChangeArrowheads="1"/>
          </p:cNvSpPr>
          <p:nvPr/>
        </p:nvSpPr>
        <p:spPr bwMode="auto">
          <a:xfrm>
            <a:off x="7924800" y="32004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PROD</a:t>
            </a:r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 flipH="1">
            <a:off x="6172200" y="3200400"/>
            <a:ext cx="9906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MO</a:t>
            </a:r>
          </a:p>
        </p:txBody>
      </p:sp>
      <p:sp>
        <p:nvSpPr>
          <p:cNvPr id="16390" name="AutoShape 10"/>
          <p:cNvSpPr>
            <a:spLocks noChangeArrowheads="1"/>
          </p:cNvSpPr>
          <p:nvPr/>
        </p:nvSpPr>
        <p:spPr bwMode="auto">
          <a:xfrm>
            <a:off x="4495800" y="32004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WS</a:t>
            </a:r>
          </a:p>
        </p:txBody>
      </p:sp>
      <p:cxnSp>
        <p:nvCxnSpPr>
          <p:cNvPr id="16391" name="AutoShape 13"/>
          <p:cNvCxnSpPr>
            <a:cxnSpLocks noChangeShapeType="1"/>
            <a:stCxn id="16386" idx="3"/>
          </p:cNvCxnSpPr>
          <p:nvPr/>
        </p:nvCxnSpPr>
        <p:spPr bwMode="auto">
          <a:xfrm flipV="1">
            <a:off x="1905000" y="3505200"/>
            <a:ext cx="6858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2" name="AutoShape 14"/>
          <p:cNvCxnSpPr>
            <a:cxnSpLocks noChangeShapeType="1"/>
          </p:cNvCxnSpPr>
          <p:nvPr/>
        </p:nvCxnSpPr>
        <p:spPr bwMode="auto">
          <a:xfrm>
            <a:off x="3886200" y="3581400"/>
            <a:ext cx="533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3" name="AutoShape 15"/>
          <p:cNvCxnSpPr>
            <a:cxnSpLocks noChangeShapeType="1"/>
            <a:stCxn id="16390" idx="3"/>
            <a:endCxn id="16389" idx="3"/>
          </p:cNvCxnSpPr>
          <p:nvPr/>
        </p:nvCxnSpPr>
        <p:spPr bwMode="auto">
          <a:xfrm>
            <a:off x="5410200" y="3505200"/>
            <a:ext cx="762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4" name="AutoShape 16"/>
          <p:cNvCxnSpPr>
            <a:cxnSpLocks noChangeShapeType="1"/>
            <a:stCxn id="16389" idx="1"/>
          </p:cNvCxnSpPr>
          <p:nvPr/>
        </p:nvCxnSpPr>
        <p:spPr bwMode="auto">
          <a:xfrm>
            <a:off x="7162800" y="3505200"/>
            <a:ext cx="533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395" name="Rectangle 17"/>
          <p:cNvSpPr>
            <a:spLocks noChangeArrowheads="1"/>
          </p:cNvSpPr>
          <p:nvPr/>
        </p:nvSpPr>
        <p:spPr bwMode="auto">
          <a:xfrm>
            <a:off x="1981200" y="990600"/>
            <a:ext cx="571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Affective Model of PDM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971800" y="1905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UIF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048000" y="5410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DIF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143000" y="3581400"/>
            <a:ext cx="1524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PDM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4191000" y="3581400"/>
            <a:ext cx="1524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PROD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6324600" y="35814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Satisfaction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1676400" y="304800"/>
            <a:ext cx="6096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Cognitive Model of PDM</a:t>
            </a:r>
          </a:p>
        </p:txBody>
      </p:sp>
      <p:cxnSp>
        <p:nvCxnSpPr>
          <p:cNvPr id="17416" name="AutoShape 10"/>
          <p:cNvCxnSpPr>
            <a:cxnSpLocks noChangeShapeType="1"/>
          </p:cNvCxnSpPr>
          <p:nvPr/>
        </p:nvCxnSpPr>
        <p:spPr bwMode="auto">
          <a:xfrm flipV="1">
            <a:off x="1828800" y="2438400"/>
            <a:ext cx="1066800" cy="1066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7" name="AutoShape 11"/>
          <p:cNvCxnSpPr>
            <a:cxnSpLocks noChangeShapeType="1"/>
            <a:stCxn id="17410" idx="3"/>
            <a:endCxn id="17413" idx="0"/>
          </p:cNvCxnSpPr>
          <p:nvPr/>
        </p:nvCxnSpPr>
        <p:spPr bwMode="auto">
          <a:xfrm>
            <a:off x="3886200" y="2362200"/>
            <a:ext cx="10668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8" name="AutoShape 13"/>
          <p:cNvCxnSpPr>
            <a:cxnSpLocks noChangeShapeType="1"/>
            <a:stCxn id="17412" idx="2"/>
            <a:endCxn id="17411" idx="1"/>
          </p:cNvCxnSpPr>
          <p:nvPr/>
        </p:nvCxnSpPr>
        <p:spPr bwMode="auto">
          <a:xfrm>
            <a:off x="1905000" y="4495800"/>
            <a:ext cx="1143000" cy="137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1" idx="3"/>
            <a:endCxn id="17413" idx="2"/>
          </p:cNvCxnSpPr>
          <p:nvPr/>
        </p:nvCxnSpPr>
        <p:spPr bwMode="auto">
          <a:xfrm flipV="1">
            <a:off x="3962400" y="4495800"/>
            <a:ext cx="990600" cy="137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3" idx="3"/>
            <a:endCxn id="17414" idx="1"/>
          </p:cNvCxnSpPr>
          <p:nvPr/>
        </p:nvCxnSpPr>
        <p:spPr bwMode="auto">
          <a:xfrm flipV="1">
            <a:off x="5715000" y="4000500"/>
            <a:ext cx="609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Participative applications in org.’s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smtClean="0"/>
              <a:t>Ranges-informal to formal</a:t>
            </a:r>
          </a:p>
          <a:p>
            <a:pPr eaLnBrk="1" hangingPunct="1"/>
            <a:r>
              <a:rPr lang="en-US" smtClean="0"/>
              <a:t>Classification of program participation (p. 151)</a:t>
            </a:r>
          </a:p>
          <a:p>
            <a:pPr eaLnBrk="1" hangingPunct="1"/>
            <a:r>
              <a:rPr lang="en-US" smtClean="0"/>
              <a:t>Workplace democracy (p. 152)</a:t>
            </a:r>
          </a:p>
          <a:p>
            <a:pPr lvl="1" eaLnBrk="1" hangingPunct="1"/>
            <a:r>
              <a:rPr lang="en-US" smtClean="0"/>
              <a:t>Encourage contribution</a:t>
            </a:r>
          </a:p>
          <a:p>
            <a:pPr lvl="1" eaLnBrk="1" hangingPunct="1"/>
            <a:r>
              <a:rPr lang="en-US" smtClean="0"/>
              <a:t>Based on humanistic ideals</a:t>
            </a:r>
          </a:p>
          <a:p>
            <a:pPr lvl="1" eaLnBrk="1" hangingPunct="1"/>
            <a:r>
              <a:rPr lang="en-US" smtClean="0"/>
              <a:t>Multiple stakeholders collaboration</a:t>
            </a:r>
          </a:p>
          <a:p>
            <a:pPr lvl="1" eaLnBrk="1" hangingPunct="1"/>
            <a:r>
              <a:rPr lang="en-US" smtClean="0"/>
              <a:t>Not synonymous with “one person, one voice”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533400"/>
            <a:ext cx="7772400" cy="8382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Black" pitchFamily="34" charset="0"/>
              </a:rPr>
              <a:t>Paradoxes of Participative Democracy</a:t>
            </a:r>
            <a:r>
              <a:rPr lang="en-US" smtClean="0">
                <a:latin typeface="Arial Black" pitchFamily="34" charset="0"/>
              </a:rPr>
              <a:t/>
            </a:r>
            <a:br>
              <a:rPr lang="en-US" smtClean="0">
                <a:latin typeface="Arial Black" pitchFamily="34" charset="0"/>
              </a:rPr>
            </a:br>
            <a:endParaRPr lang="en-US" sz="3200" smtClean="0"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107363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Paradox=something absurd or contradictory: a statement, proposition, or situation that seems to be absurd or contradictory, but in fact is or may be true </a:t>
            </a:r>
            <a:r>
              <a:rPr lang="en-US" smtClean="0"/>
              <a:t>(</a:t>
            </a:r>
            <a:r>
              <a:rPr lang="en-US" sz="2000" smtClean="0"/>
              <a:t>http://encarta.msn)</a:t>
            </a:r>
          </a:p>
          <a:p>
            <a:pPr eaLnBrk="1" hangingPunct="1"/>
            <a:r>
              <a:rPr lang="en-US" smtClean="0"/>
              <a:t>Structure-design of org. democracy</a:t>
            </a:r>
          </a:p>
          <a:p>
            <a:pPr eaLnBrk="1" hangingPunct="1"/>
            <a:r>
              <a:rPr lang="en-US" smtClean="0"/>
              <a:t>Agency-individual’s sense of resp.</a:t>
            </a:r>
          </a:p>
          <a:p>
            <a:pPr eaLnBrk="1" hangingPunct="1"/>
            <a:r>
              <a:rPr lang="en-US" smtClean="0"/>
              <a:t>Identity-issues of inclusion in decision making</a:t>
            </a:r>
          </a:p>
          <a:p>
            <a:pPr eaLnBrk="1" hangingPunct="1"/>
            <a:r>
              <a:rPr lang="en-US" smtClean="0"/>
              <a:t>Power-issues of how control re exercised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031163" cy="5257800"/>
          </a:xfrm>
        </p:spPr>
        <p:txBody>
          <a:bodyPr/>
          <a:lstStyle/>
          <a:p>
            <a:pPr eaLnBrk="1" hangingPunct="1"/>
            <a:r>
              <a:rPr lang="en-US" smtClean="0"/>
              <a:t>One of the most critical activities in an org. is the making of decisions</a:t>
            </a:r>
          </a:p>
          <a:p>
            <a:pPr eaLnBrk="1" hangingPunct="1"/>
            <a:r>
              <a:rPr lang="en-US" smtClean="0"/>
              <a:t>How do you make a decision? Consider a recent decision, and how did you make that decision?</a:t>
            </a:r>
          </a:p>
          <a:p>
            <a:pPr eaLnBrk="1" hangingPunct="1"/>
            <a:r>
              <a:rPr lang="en-US" smtClean="0"/>
              <a:t>Explore the role of comm. In organizational decision making</a:t>
            </a:r>
          </a:p>
          <a:p>
            <a:pPr lvl="1" eaLnBrk="1" hangingPunct="1"/>
            <a:r>
              <a:rPr lang="en-US" smtClean="0"/>
              <a:t>General models of decision-making process</a:t>
            </a:r>
          </a:p>
          <a:p>
            <a:pPr lvl="1" eaLnBrk="1" hangingPunct="1"/>
            <a:r>
              <a:rPr lang="en-US" smtClean="0"/>
              <a:t>Discuss small group context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Models of decision making process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Classical approach</a:t>
            </a:r>
          </a:p>
          <a:p>
            <a:pPr lvl="1" eaLnBrk="1" hangingPunct="1"/>
            <a:r>
              <a:rPr lang="en-US" sz="2400" smtClean="0"/>
              <a:t>Limited participation (consider contributions)</a:t>
            </a:r>
          </a:p>
          <a:p>
            <a:pPr lvl="1" eaLnBrk="1" hangingPunct="1"/>
            <a:r>
              <a:rPr lang="en-US" sz="2400" smtClean="0"/>
              <a:t>Define and identify the problem</a:t>
            </a:r>
          </a:p>
          <a:p>
            <a:pPr lvl="1" eaLnBrk="1" hangingPunct="1"/>
            <a:r>
              <a:rPr lang="en-US" sz="2400" smtClean="0"/>
              <a:t>Search for relevant information</a:t>
            </a:r>
          </a:p>
          <a:p>
            <a:pPr lvl="1" eaLnBrk="1" hangingPunct="1"/>
            <a:r>
              <a:rPr lang="en-US" sz="2400" smtClean="0"/>
              <a:t>Est. decision options</a:t>
            </a:r>
          </a:p>
          <a:p>
            <a:pPr lvl="1" eaLnBrk="1" hangingPunct="1"/>
            <a:r>
              <a:rPr lang="en-US" sz="2400" smtClean="0"/>
              <a:t>Evaluate based on criteria for decision effectiveness</a:t>
            </a:r>
          </a:p>
          <a:p>
            <a:pPr lvl="1" eaLnBrk="1" hangingPunct="1"/>
            <a:r>
              <a:rPr lang="en-US" sz="2400" smtClean="0"/>
              <a:t>Make optimal choice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Normative model (Nutt)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Formulation- compute needs and desires of org. and individuals</a:t>
            </a:r>
          </a:p>
          <a:p>
            <a:pPr eaLnBrk="1" hangingPunct="1"/>
            <a:r>
              <a:rPr lang="en-US" smtClean="0"/>
              <a:t>Concept development</a:t>
            </a:r>
          </a:p>
          <a:p>
            <a:pPr eaLnBrk="1" hangingPunct="1"/>
            <a:r>
              <a:rPr lang="en-US" smtClean="0"/>
              <a:t>Detailing</a:t>
            </a:r>
          </a:p>
          <a:p>
            <a:pPr eaLnBrk="1" hangingPunct="1"/>
            <a:r>
              <a:rPr lang="en-US" smtClean="0"/>
              <a:t>Evaluation</a:t>
            </a:r>
          </a:p>
          <a:p>
            <a:pPr eaLnBrk="1" hangingPunct="1"/>
            <a:r>
              <a:rPr lang="en-US" smtClean="0"/>
              <a:t>Implementation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Alternatives to rational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76400"/>
            <a:ext cx="77724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Satisfying process vs. optimizing model</a:t>
            </a:r>
          </a:p>
          <a:p>
            <a:pPr lvl="1" eaLnBrk="1" hangingPunct="1"/>
            <a:r>
              <a:rPr lang="en-US" sz="2400" smtClean="0"/>
              <a:t>Bounded Rationality</a:t>
            </a:r>
            <a:br>
              <a:rPr lang="en-US" sz="2400" smtClean="0"/>
            </a:br>
            <a:r>
              <a:rPr lang="en-US" sz="2400" smtClean="0"/>
              <a:t>	Limited cognitively</a:t>
            </a:r>
            <a:br>
              <a:rPr lang="en-US" sz="2400" smtClean="0"/>
            </a:br>
            <a:r>
              <a:rPr lang="en-US" sz="2400" smtClean="0"/>
              <a:t>	Limited by practical aspects</a:t>
            </a:r>
            <a:br>
              <a:rPr lang="en-US" sz="2400" smtClean="0"/>
            </a:br>
            <a:r>
              <a:rPr lang="en-US" sz="2400" smtClean="0"/>
              <a:t>	Got an example of each????</a:t>
            </a:r>
          </a:p>
          <a:p>
            <a:pPr eaLnBrk="1" hangingPunct="1"/>
            <a:r>
              <a:rPr lang="en-US" sz="2800" smtClean="0"/>
              <a:t>Intuitive process</a:t>
            </a:r>
          </a:p>
          <a:p>
            <a:pPr eaLnBrk="1" hangingPunct="1"/>
            <a:r>
              <a:rPr lang="en-US" sz="2800" smtClean="0"/>
              <a:t>Garbage can model</a:t>
            </a:r>
          </a:p>
          <a:p>
            <a:pPr lvl="1" eaLnBrk="1" hangingPunct="1"/>
            <a:r>
              <a:rPr lang="en-US" sz="2400" smtClean="0"/>
              <a:t>Process of elimination</a:t>
            </a:r>
          </a:p>
          <a:p>
            <a:pPr lvl="1" eaLnBrk="1" hangingPunct="1"/>
            <a:r>
              <a:rPr lang="en-US" sz="2400" smtClean="0"/>
              <a:t>“we don’t need it now, so we will put it away for later”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Case in Point (p. 141) “Personal Finance Decisions”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Arial Black" pitchFamily="34" charset="0"/>
              </a:rPr>
              <a:t>Realize that…..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716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Very few organizational decision makers use all the stages of the normative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Most decision makers don’t want to re-invent the wheel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Decision makers often don’t consider rationale for decision (why or how)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DM often make decision and implement before identifying other possibilities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Concept development is most overlooked step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Performance equation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P = idea multiplied by implementation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Small group decision making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Descriptive models of small group decision making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3" eaLnBrk="1" hangingPunct="1">
              <a:lnSpc>
                <a:spcPct val="90000"/>
              </a:lnSpc>
            </a:pPr>
            <a:r>
              <a:rPr lang="en-US" sz="2800" b="1" smtClean="0"/>
              <a:t>Fisher’s group phase model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800" b="1" smtClean="0"/>
              <a:t>Orientation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800" b="1" smtClean="0"/>
              <a:t>Conflict 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800" b="1" smtClean="0"/>
              <a:t>Emergence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800" b="1" smtClean="0"/>
              <a:t>Reinforcement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Small group decision making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sequence model-multiple decision paths-similar to “equifinality” from systems theory (p. 144)</a:t>
            </a:r>
          </a:p>
          <a:p>
            <a:pPr eaLnBrk="1" hangingPunct="1"/>
            <a:r>
              <a:rPr lang="en-US" smtClean="0"/>
              <a:t>Typology of small group decision paths</a:t>
            </a:r>
          </a:p>
          <a:p>
            <a:pPr lvl="1" eaLnBrk="1" hangingPunct="1"/>
            <a:r>
              <a:rPr lang="en-US" smtClean="0"/>
              <a:t>Unitary sequence path</a:t>
            </a:r>
          </a:p>
          <a:p>
            <a:pPr lvl="1" eaLnBrk="1" hangingPunct="1"/>
            <a:r>
              <a:rPr lang="en-US" smtClean="0"/>
              <a:t>Complex cyclic path</a:t>
            </a:r>
          </a:p>
          <a:p>
            <a:pPr lvl="1" eaLnBrk="1" hangingPunct="1"/>
            <a:r>
              <a:rPr lang="en-US" smtClean="0"/>
              <a:t>Solution oriented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Effective small group decision making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Groupthink:  “the mode of thinking that people engage in when they are deeply involved in a cohesive in-group, when the members’ striving for unanimity overrides their motivation to realistically appraise alternative courses of action”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Symptoms of groupthink (p. 145)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So, what do you do as a group member or leader to deal with group think?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449</TotalTime>
  <Words>534</Words>
  <Application>Microsoft Office PowerPoint</Application>
  <PresentationFormat>On-screen Show (4:3)</PresentationFormat>
  <Paragraphs>133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Dad`s Tie</vt:lpstr>
      <vt:lpstr>Decision Making Processes</vt:lpstr>
      <vt:lpstr>Overview</vt:lpstr>
      <vt:lpstr>Models of decision making process</vt:lpstr>
      <vt:lpstr>Normative model (Nutt)</vt:lpstr>
      <vt:lpstr>Alternatives to rational models</vt:lpstr>
      <vt:lpstr>Realize that…..</vt:lpstr>
      <vt:lpstr>Small group decision making</vt:lpstr>
      <vt:lpstr>Small group decision making (cont.)</vt:lpstr>
      <vt:lpstr>Effective small group decision making</vt:lpstr>
      <vt:lpstr>Effective small group decision making</vt:lpstr>
      <vt:lpstr>Functional Theory</vt:lpstr>
      <vt:lpstr>Participation in decision making (PDM)</vt:lpstr>
      <vt:lpstr>Models of PDM</vt:lpstr>
      <vt:lpstr>PowerPoint Presentation</vt:lpstr>
      <vt:lpstr>PowerPoint Presentation</vt:lpstr>
      <vt:lpstr>Participative applications in org.’s</vt:lpstr>
      <vt:lpstr>Paradoxes of Participative Democracy </vt:lpstr>
    </vt:vector>
  </TitlesOfParts>
  <Company>ISU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Processes</dc:title>
  <dc:creator>llipper</dc:creator>
  <cp:lastModifiedBy>8p</cp:lastModifiedBy>
  <cp:revision>19</cp:revision>
  <cp:lastPrinted>1601-01-01T00:00:00Z</cp:lastPrinted>
  <dcterms:created xsi:type="dcterms:W3CDTF">2002-04-26T17:10:02Z</dcterms:created>
  <dcterms:modified xsi:type="dcterms:W3CDTF">2017-03-07T10:32:25Z</dcterms:modified>
</cp:coreProperties>
</file>