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4" r:id="rId2"/>
    <p:sldMasterId id="2147483672" r:id="rId3"/>
  </p:sldMasterIdLst>
  <p:notesMasterIdLst>
    <p:notesMasterId r:id="rId30"/>
  </p:notesMasterIdLst>
  <p:handoutMasterIdLst>
    <p:handoutMasterId r:id="rId31"/>
  </p:handoutMasterIdLst>
  <p:sldIdLst>
    <p:sldId id="256" r:id="rId4"/>
    <p:sldId id="335" r:id="rId5"/>
    <p:sldId id="301" r:id="rId6"/>
    <p:sldId id="336" r:id="rId7"/>
    <p:sldId id="331" r:id="rId8"/>
    <p:sldId id="323" r:id="rId9"/>
    <p:sldId id="325" r:id="rId10"/>
    <p:sldId id="324" r:id="rId11"/>
    <p:sldId id="326" r:id="rId12"/>
    <p:sldId id="327" r:id="rId13"/>
    <p:sldId id="347" r:id="rId14"/>
    <p:sldId id="329" r:id="rId15"/>
    <p:sldId id="344" r:id="rId16"/>
    <p:sldId id="345" r:id="rId17"/>
    <p:sldId id="330" r:id="rId18"/>
    <p:sldId id="343" r:id="rId19"/>
    <p:sldId id="337" r:id="rId20"/>
    <p:sldId id="298" r:id="rId21"/>
    <p:sldId id="299" r:id="rId22"/>
    <p:sldId id="338" r:id="rId23"/>
    <p:sldId id="339" r:id="rId24"/>
    <p:sldId id="340" r:id="rId25"/>
    <p:sldId id="300" r:id="rId26"/>
    <p:sldId id="342" r:id="rId27"/>
    <p:sldId id="272" r:id="rId28"/>
    <p:sldId id="348"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7F9C599-D224-4FC7-9475-EFA1CDA38693}" type="datetimeFigureOut">
              <a:rPr lang="en-US" smtClean="0"/>
              <a:t>10/23/2014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DACA30D8-07C8-4937-B080-1A2E9E62E75C}" type="slidenum">
              <a:rPr lang="en-US" smtClean="0"/>
              <a:t>‹#›</a:t>
            </a:fld>
            <a:endParaRPr lang="en-US"/>
          </a:p>
        </p:txBody>
      </p:sp>
    </p:spTree>
    <p:extLst>
      <p:ext uri="{BB962C8B-B14F-4D97-AF65-F5344CB8AC3E}">
        <p14:creationId xmlns:p14="http://schemas.microsoft.com/office/powerpoint/2010/main" val="26341352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D6BAF6D-12EB-4674-8650-5017E35BF7AC}" type="datetimeFigureOut">
              <a:rPr lang="en-US" smtClean="0"/>
              <a:pPr/>
              <a:t>10/23/2014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142BB5F-6E8F-4984-83E8-96F6932D66B4}" type="slidenum">
              <a:rPr lang="en-US" smtClean="0"/>
              <a:pPr/>
              <a:t>‹#›</a:t>
            </a:fld>
            <a:endParaRPr lang="en-US"/>
          </a:p>
        </p:txBody>
      </p:sp>
    </p:spTree>
    <p:extLst>
      <p:ext uri="{BB962C8B-B14F-4D97-AF65-F5344CB8AC3E}">
        <p14:creationId xmlns:p14="http://schemas.microsoft.com/office/powerpoint/2010/main" val="37613080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1524000" y="6324600"/>
            <a:ext cx="2895600" cy="365125"/>
          </a:xfrm>
        </p:spPr>
        <p:txBody>
          <a:bodyPr/>
          <a:lstStyle/>
          <a:p>
            <a:endParaRPr lang="en-US" dirty="0"/>
          </a:p>
        </p:txBody>
      </p:sp>
      <p:sp>
        <p:nvSpPr>
          <p:cNvPr id="6" name="Slide Number Placeholder 5"/>
          <p:cNvSpPr>
            <a:spLocks noGrp="1"/>
          </p:cNvSpPr>
          <p:nvPr>
            <p:ph type="sldNum" sz="quarter" idx="12"/>
          </p:nvPr>
        </p:nvSpPr>
        <p:spPr>
          <a:xfrm>
            <a:off x="4724400" y="6324600"/>
            <a:ext cx="2133600" cy="365125"/>
          </a:xfrm>
        </p:spPr>
        <p:txBody>
          <a:body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19800"/>
            <a:ext cx="1034311" cy="714853"/>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1400" y="6248400"/>
            <a:ext cx="1480947" cy="394335"/>
          </a:xfrm>
          <a:prstGeom prst="rect">
            <a:avLst/>
          </a:prstGeom>
        </p:spPr>
      </p:pic>
      <p:pic>
        <p:nvPicPr>
          <p:cNvPr id="9" name="Picture 8" descr="MBblue"/>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37160" y="45720"/>
            <a:ext cx="1585913" cy="528638"/>
          </a:xfrm>
          <a:prstGeom prst="rect">
            <a:avLst/>
          </a:prstGeom>
          <a:noFill/>
          <a:ln>
            <a:noFill/>
          </a:ln>
        </p:spPr>
      </p:pic>
      <p:grpSp>
        <p:nvGrpSpPr>
          <p:cNvPr id="10" name="Group 2"/>
          <p:cNvGrpSpPr>
            <a:grpSpLocks/>
          </p:cNvGrpSpPr>
          <p:nvPr userDrawn="1"/>
        </p:nvGrpSpPr>
        <p:grpSpPr bwMode="auto">
          <a:xfrm>
            <a:off x="1905000" y="152400"/>
            <a:ext cx="6858000" cy="352425"/>
            <a:chOff x="720" y="2279"/>
            <a:chExt cx="10800" cy="555"/>
          </a:xfrm>
        </p:grpSpPr>
        <p:sp>
          <p:nvSpPr>
            <p:cNvPr id="11" name="Rectangle 6"/>
            <p:cNvSpPr>
              <a:spLocks/>
            </p:cNvSpPr>
            <p:nvPr/>
          </p:nvSpPr>
          <p:spPr bwMode="auto">
            <a:xfrm>
              <a:off x="720" y="2279"/>
              <a:ext cx="10800" cy="555"/>
            </a:xfrm>
            <a:prstGeom prst="rect">
              <a:avLst/>
            </a:prstGeom>
            <a:solidFill>
              <a:srgbClr val="2F4486"/>
            </a:solidFill>
            <a:ln w="25400">
              <a:no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2" name="Text Box 7"/>
            <p:cNvSpPr txBox="1">
              <a:spLocks/>
            </p:cNvSpPr>
            <p:nvPr/>
          </p:nvSpPr>
          <p:spPr bwMode="auto">
            <a:xfrm>
              <a:off x="1320" y="2317"/>
              <a:ext cx="9600" cy="45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cs typeface="Arial" pitchFamily="34" charset="0"/>
                </a:rPr>
                <a:t>IEEE JOINT TASK FORCE ON QUADRENNIAL ENERGY REVIEW</a:t>
              </a:r>
              <a:endParaRPr kumimoji="0" lang="en-US" sz="1800" b="0" i="0" u="none" strike="noStrike" cap="none" normalizeH="0" baseline="0" dirty="0" smtClean="0">
                <a:ln>
                  <a:noFill/>
                </a:ln>
                <a:solidFill>
                  <a:schemeClr val="tx1"/>
                </a:solidFill>
                <a:effectLst/>
                <a:cs typeface="Arial" pitchFamily="34"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MBblue"/>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7160" y="45720"/>
            <a:ext cx="1585913" cy="528638"/>
          </a:xfrm>
          <a:prstGeom prst="rect">
            <a:avLst/>
          </a:prstGeom>
          <a:noFill/>
          <a:ln>
            <a:noFill/>
          </a:ln>
        </p:spPr>
      </p:pic>
      <p:grpSp>
        <p:nvGrpSpPr>
          <p:cNvPr id="8" name="Group 2"/>
          <p:cNvGrpSpPr>
            <a:grpSpLocks/>
          </p:cNvGrpSpPr>
          <p:nvPr userDrawn="1"/>
        </p:nvGrpSpPr>
        <p:grpSpPr bwMode="auto">
          <a:xfrm>
            <a:off x="1905000" y="152400"/>
            <a:ext cx="6858000" cy="352425"/>
            <a:chOff x="720" y="2279"/>
            <a:chExt cx="10800" cy="555"/>
          </a:xfrm>
        </p:grpSpPr>
        <p:sp>
          <p:nvSpPr>
            <p:cNvPr id="9" name="Rectangle 6"/>
            <p:cNvSpPr>
              <a:spLocks/>
            </p:cNvSpPr>
            <p:nvPr/>
          </p:nvSpPr>
          <p:spPr bwMode="auto">
            <a:xfrm>
              <a:off x="720" y="2279"/>
              <a:ext cx="10800" cy="555"/>
            </a:xfrm>
            <a:prstGeom prst="rect">
              <a:avLst/>
            </a:prstGeom>
            <a:solidFill>
              <a:srgbClr val="2F4486"/>
            </a:solidFill>
            <a:ln w="25400">
              <a:no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 name="Text Box 7"/>
            <p:cNvSpPr txBox="1">
              <a:spLocks/>
            </p:cNvSpPr>
            <p:nvPr/>
          </p:nvSpPr>
          <p:spPr bwMode="auto">
            <a:xfrm>
              <a:off x="1320" y="2317"/>
              <a:ext cx="9600" cy="45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cs typeface="Arial" pitchFamily="34" charset="0"/>
                </a:rPr>
                <a:t>IEEE JOINT TASK FORCE ON QUADRENNIAL ENERGY REVIEW</a:t>
              </a:r>
              <a:endParaRPr kumimoji="0" lang="en-US" sz="1800" b="0" i="0" u="none" strike="noStrike" cap="none" normalizeH="0" baseline="0" dirty="0" smtClean="0">
                <a:ln>
                  <a:noFill/>
                </a:ln>
                <a:solidFill>
                  <a:schemeClr val="tx1"/>
                </a:solidFill>
                <a:effectLst/>
                <a:cs typeface="Arial" pitchFamily="34" charset="0"/>
              </a:endParaRPr>
            </a:p>
          </p:txBody>
        </p:sp>
      </p:gr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19800"/>
            <a:ext cx="1034311" cy="714853"/>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91400" y="6248400"/>
            <a:ext cx="1480947" cy="394335"/>
          </a:xfrm>
          <a:prstGeom prst="rect">
            <a:avLst/>
          </a:prstGeom>
        </p:spPr>
      </p:pic>
      <p:sp>
        <p:nvSpPr>
          <p:cNvPr id="23" name="TextBox 22"/>
          <p:cNvSpPr txBox="1"/>
          <p:nvPr userDrawn="1"/>
        </p:nvSpPr>
        <p:spPr>
          <a:xfrm>
            <a:off x="4297680" y="6400800"/>
            <a:ext cx="533400" cy="276999"/>
          </a:xfrm>
          <a:prstGeom prst="rect">
            <a:avLst/>
          </a:prstGeom>
          <a:noFill/>
        </p:spPr>
        <p:txBody>
          <a:bodyPr wrap="square" rtlCol="0">
            <a:spAutoFit/>
          </a:bodyPr>
          <a:lstStyle/>
          <a:p>
            <a:pPr algn="ctr"/>
            <a:fld id="{021B8B71-76F3-44FA-BB14-2E78D5232FC4}" type="slidenum">
              <a:rPr lang="en-US" sz="1200" smtClean="0"/>
              <a:pPr algn="ctr"/>
              <a:t>‹#›</a:t>
            </a:fld>
            <a:endParaRPr lang="en-US" sz="120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3753-145B-40BE-9CCF-99430D46C4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4F7943-981F-49D3-B5CC-5BDF422B9A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286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97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F7943-981F-49D3-B5CC-5BDF422B9A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63753-145B-40BE-9CCF-99430D46C4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independent.co.uk/environment/climate-change/the-little-island-and-its-big-green-victory-1827638.html?action=Popup" TargetMode="Externa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pes.org/q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057400"/>
            <a:ext cx="8567547" cy="1470025"/>
          </a:xfrm>
        </p:spPr>
        <p:txBody>
          <a:bodyPr>
            <a:noAutofit/>
          </a:bodyPr>
          <a:lstStyle/>
          <a:p>
            <a:pPr lvl="0"/>
            <a:r>
              <a:rPr lang="en-US" sz="3600" b="1" dirty="0" smtClean="0"/>
              <a:t>Asset Management Challenges and Options, Including the Implications and Importance of Aging Infrastructure</a:t>
            </a:r>
            <a:endParaRPr lang="en-US" sz="3600" dirty="0"/>
          </a:p>
        </p:txBody>
      </p:sp>
      <p:sp>
        <p:nvSpPr>
          <p:cNvPr id="3" name="Subtitle 2"/>
          <p:cNvSpPr>
            <a:spLocks noGrp="1"/>
          </p:cNvSpPr>
          <p:nvPr>
            <p:ph type="subTitle" idx="1"/>
          </p:nvPr>
        </p:nvSpPr>
        <p:spPr/>
        <p:txBody>
          <a:bodyPr/>
          <a:lstStyle/>
          <a:p>
            <a:r>
              <a:rPr lang="en-US" dirty="0" smtClean="0"/>
              <a:t>Presentation to the </a:t>
            </a:r>
            <a:br>
              <a:rPr lang="en-US" dirty="0" smtClean="0"/>
            </a:br>
            <a:r>
              <a:rPr lang="en-US" dirty="0" smtClean="0"/>
              <a:t>U.S. Department of Energy</a:t>
            </a:r>
            <a:br>
              <a:rPr lang="en-US" dirty="0" smtClean="0"/>
            </a:br>
            <a:r>
              <a:rPr lang="en-US" dirty="0" smtClean="0"/>
              <a:t>by the IEEE Joint Task Force on QER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19800"/>
            <a:ext cx="1034311" cy="71485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1400" y="6248400"/>
            <a:ext cx="1480947" cy="394335"/>
          </a:xfrm>
          <a:prstGeom prst="rect">
            <a:avLst/>
          </a:prstGeom>
        </p:spPr>
      </p:pic>
      <p:pic>
        <p:nvPicPr>
          <p:cNvPr id="6" name="Picture 5" descr="MBblue"/>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160" y="45720"/>
            <a:ext cx="1585913" cy="528638"/>
          </a:xfrm>
          <a:prstGeom prst="rect">
            <a:avLst/>
          </a:prstGeom>
          <a:noFill/>
          <a:ln>
            <a:noFill/>
          </a:ln>
        </p:spPr>
      </p:pic>
      <p:grpSp>
        <p:nvGrpSpPr>
          <p:cNvPr id="1026" name="Group 2"/>
          <p:cNvGrpSpPr>
            <a:grpSpLocks/>
          </p:cNvGrpSpPr>
          <p:nvPr/>
        </p:nvGrpSpPr>
        <p:grpSpPr bwMode="auto">
          <a:xfrm>
            <a:off x="1905000" y="152400"/>
            <a:ext cx="6858000" cy="352425"/>
            <a:chOff x="720" y="2279"/>
            <a:chExt cx="10800" cy="555"/>
          </a:xfrm>
        </p:grpSpPr>
        <p:sp>
          <p:nvSpPr>
            <p:cNvPr id="1027" name="Rectangle 6"/>
            <p:cNvSpPr>
              <a:spLocks/>
            </p:cNvSpPr>
            <p:nvPr/>
          </p:nvSpPr>
          <p:spPr bwMode="auto">
            <a:xfrm>
              <a:off x="720" y="2279"/>
              <a:ext cx="10800" cy="555"/>
            </a:xfrm>
            <a:prstGeom prst="rect">
              <a:avLst/>
            </a:prstGeom>
            <a:solidFill>
              <a:srgbClr val="2F4486"/>
            </a:solidFill>
            <a:ln w="25400">
              <a:no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28" name="Text Box 7"/>
            <p:cNvSpPr txBox="1">
              <a:spLocks/>
            </p:cNvSpPr>
            <p:nvPr/>
          </p:nvSpPr>
          <p:spPr bwMode="auto">
            <a:xfrm>
              <a:off x="1320" y="2317"/>
              <a:ext cx="9600" cy="45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cs typeface="Arial" pitchFamily="34" charset="0"/>
                </a:rPr>
                <a:t>IEEE JOINT TASK FORCE ON QUADRENNIAL ENERGY REVIEW</a:t>
              </a:r>
              <a:endParaRPr kumimoji="0" lang="en-US" sz="1800" b="0" i="0" u="none" strike="noStrike" cap="none" normalizeH="0" baseline="0" dirty="0" smtClean="0">
                <a:ln>
                  <a:noFill/>
                </a:ln>
                <a:solidFill>
                  <a:schemeClr val="tx1"/>
                </a:solidFill>
                <a:effectLst/>
                <a:cs typeface="Arial" pitchFamily="34"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Autofit/>
          </a:bodyPr>
          <a:lstStyle/>
          <a:p>
            <a:r>
              <a:rPr lang="en-US" sz="3000" b="1" dirty="0" smtClean="0">
                <a:latin typeface="Calibri (Headings)"/>
                <a:cs typeface="Calibri (Headings)"/>
              </a:rPr>
              <a:t>Security: </a:t>
            </a:r>
            <a:br>
              <a:rPr lang="en-US" sz="3000" b="1" dirty="0" smtClean="0">
                <a:latin typeface="Calibri (Headings)"/>
                <a:cs typeface="Calibri (Headings)"/>
              </a:rPr>
            </a:br>
            <a:r>
              <a:rPr lang="en-US" sz="3000" b="1" dirty="0" smtClean="0">
                <a:latin typeface="Calibri (Headings)"/>
                <a:cs typeface="Calibri (Headings)"/>
              </a:rPr>
              <a:t>What should we be trying to protect</a:t>
            </a:r>
            <a:endParaRPr lang="en-US" sz="3000" b="1" dirty="0">
              <a:latin typeface="Calibri (Headings)"/>
              <a:cs typeface="Calibri (Headings)"/>
            </a:endParaRPr>
          </a:p>
        </p:txBody>
      </p:sp>
      <p:sp>
        <p:nvSpPr>
          <p:cNvPr id="4" name="Content Placeholder 3"/>
          <p:cNvSpPr>
            <a:spLocks noGrp="1"/>
          </p:cNvSpPr>
          <p:nvPr>
            <p:ph idx="1"/>
          </p:nvPr>
        </p:nvSpPr>
        <p:spPr>
          <a:xfrm>
            <a:off x="457200" y="2133600"/>
            <a:ext cx="8229600" cy="2743200"/>
          </a:xfrm>
        </p:spPr>
        <p:txBody>
          <a:bodyPr>
            <a:normAutofit/>
          </a:bodyPr>
          <a:lstStyle/>
          <a:p>
            <a:r>
              <a:rPr lang="en-US" sz="2600" dirty="0" smtClean="0">
                <a:latin typeface="Calibri (Body)"/>
                <a:cs typeface="Calibri (Body)"/>
              </a:rPr>
              <a:t>Fuel Supply and Generation Assets</a:t>
            </a:r>
          </a:p>
          <a:p>
            <a:r>
              <a:rPr lang="en-US" sz="2600" dirty="0" smtClean="0">
                <a:latin typeface="Calibri (Body)"/>
                <a:cs typeface="Calibri (Body)"/>
              </a:rPr>
              <a:t>Transmission and Distribution</a:t>
            </a:r>
          </a:p>
          <a:p>
            <a:r>
              <a:rPr lang="en-US" sz="2600" dirty="0" smtClean="0">
                <a:latin typeface="Calibri (Body)"/>
                <a:cs typeface="Calibri (Body)"/>
              </a:rPr>
              <a:t>Controls and Communications</a:t>
            </a:r>
          </a:p>
          <a:p>
            <a:r>
              <a:rPr lang="en-US" sz="2600" dirty="0" smtClean="0">
                <a:latin typeface="Calibri (Body)"/>
                <a:cs typeface="Calibri (Body)"/>
              </a:rPr>
              <a:t>Other Assets</a:t>
            </a:r>
            <a:endParaRPr lang="en-US" sz="2600" dirty="0">
              <a:latin typeface="Calibri (Body)"/>
              <a:cs typeface="Calibri (Body)"/>
            </a:endParaRPr>
          </a:p>
        </p:txBody>
      </p:sp>
    </p:spTree>
    <p:extLst>
      <p:ext uri="{BB962C8B-B14F-4D97-AF65-F5344CB8AC3E}">
        <p14:creationId xmlns:p14="http://schemas.microsoft.com/office/powerpoint/2010/main" val="555798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latin typeface="Calibri (Headings)"/>
                <a:cs typeface="Calibri (Headings)"/>
              </a:rPr>
              <a:t>Security: </a:t>
            </a:r>
            <a:r>
              <a:rPr lang="en-US" sz="3000" b="1" dirty="0">
                <a:latin typeface="Calibri (Headings)"/>
                <a:cs typeface="Calibri (Headings)"/>
              </a:rPr>
              <a:t/>
            </a:r>
            <a:br>
              <a:rPr lang="en-US" sz="3000" b="1" dirty="0">
                <a:latin typeface="Calibri (Headings)"/>
                <a:cs typeface="Calibri (Headings)"/>
              </a:rPr>
            </a:br>
            <a:r>
              <a:rPr lang="en-US" sz="3000" b="1" dirty="0">
                <a:latin typeface="Calibri (Headings)"/>
                <a:cs typeface="Calibri (Headings)"/>
              </a:rPr>
              <a:t>What issues impede Protection</a:t>
            </a:r>
          </a:p>
        </p:txBody>
      </p:sp>
      <p:sp>
        <p:nvSpPr>
          <p:cNvPr id="4" name="Content Placeholder 3"/>
          <p:cNvSpPr>
            <a:spLocks noGrp="1"/>
          </p:cNvSpPr>
          <p:nvPr>
            <p:ph sz="half" idx="1"/>
          </p:nvPr>
        </p:nvSpPr>
        <p:spPr>
          <a:xfrm>
            <a:off x="457200" y="1828800"/>
            <a:ext cx="4038600" cy="4525963"/>
          </a:xfrm>
        </p:spPr>
        <p:txBody>
          <a:bodyPr>
            <a:noAutofit/>
          </a:bodyPr>
          <a:lstStyle/>
          <a:p>
            <a:r>
              <a:rPr lang="en-US" sz="2400" dirty="0" smtClean="0">
                <a:latin typeface="Calibri (Body)"/>
                <a:cs typeface="Calibri (Body)"/>
              </a:rPr>
              <a:t>Inability to share information</a:t>
            </a:r>
          </a:p>
          <a:p>
            <a:r>
              <a:rPr lang="en-US" sz="2400" dirty="0" smtClean="0">
                <a:latin typeface="Calibri (Body)"/>
                <a:cs typeface="Calibri (Body)"/>
              </a:rPr>
              <a:t>Increased cost of security</a:t>
            </a:r>
          </a:p>
          <a:p>
            <a:r>
              <a:rPr lang="en-US" sz="2400" dirty="0" smtClean="0">
                <a:latin typeface="Calibri (Body)"/>
                <a:cs typeface="Calibri (Body)"/>
              </a:rPr>
              <a:t>Widely dispersed assets</a:t>
            </a:r>
          </a:p>
          <a:p>
            <a:r>
              <a:rPr lang="en-US" sz="2400" dirty="0" smtClean="0">
                <a:latin typeface="Calibri (Body)"/>
                <a:cs typeface="Calibri (Body)"/>
              </a:rPr>
              <a:t>Widely dispersed owners and operators</a:t>
            </a:r>
          </a:p>
          <a:p>
            <a:r>
              <a:rPr lang="en-US" sz="2400" dirty="0" smtClean="0">
                <a:latin typeface="Calibri (Body)"/>
                <a:cs typeface="Calibri (Body)"/>
              </a:rPr>
              <a:t>Finding training and </a:t>
            </a:r>
            <a:r>
              <a:rPr lang="en-US" sz="2400" dirty="0" err="1" smtClean="0">
                <a:latin typeface="Calibri (Body)"/>
                <a:cs typeface="Calibri (Body)"/>
              </a:rPr>
              <a:t>enpowering</a:t>
            </a:r>
            <a:r>
              <a:rPr lang="en-US" sz="2400" dirty="0" smtClean="0">
                <a:latin typeface="Calibri (Body)"/>
                <a:cs typeface="Calibri (Body)"/>
              </a:rPr>
              <a:t> security personnel</a:t>
            </a:r>
            <a:endParaRPr lang="en-US" sz="2400" dirty="0">
              <a:latin typeface="Calibri (Body)"/>
              <a:cs typeface="Calibri (Body)"/>
            </a:endParaRPr>
          </a:p>
        </p:txBody>
      </p:sp>
      <p:sp>
        <p:nvSpPr>
          <p:cNvPr id="5" name="Content Placeholder 4"/>
          <p:cNvSpPr txBox="1">
            <a:spLocks/>
          </p:cNvSpPr>
          <p:nvPr/>
        </p:nvSpPr>
        <p:spPr>
          <a:xfrm>
            <a:off x="4648200" y="1828800"/>
            <a:ext cx="4038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latin typeface="Calibri (Body)"/>
                <a:cs typeface="Calibri (Body)"/>
              </a:rPr>
              <a:t>Commercial off-the-shelf (COTS) controls and communications</a:t>
            </a:r>
          </a:p>
          <a:p>
            <a:r>
              <a:rPr lang="en-US" sz="2400" dirty="0" smtClean="0">
                <a:latin typeface="Calibri (Body)"/>
                <a:cs typeface="Calibri (Body)"/>
              </a:rPr>
              <a:t>Siting constraints</a:t>
            </a:r>
          </a:p>
          <a:p>
            <a:r>
              <a:rPr lang="en-US" sz="2400" dirty="0" smtClean="0">
                <a:latin typeface="Calibri (Body)"/>
                <a:cs typeface="Calibri (Body)"/>
              </a:rPr>
              <a:t>Long lead-time equipment</a:t>
            </a:r>
          </a:p>
          <a:p>
            <a:r>
              <a:rPr lang="en-US" sz="2400" dirty="0" smtClean="0">
                <a:latin typeface="Calibri (Body)"/>
                <a:cs typeface="Calibri (Body)"/>
              </a:rPr>
              <a:t>Availability of restoration funds</a:t>
            </a:r>
          </a:p>
          <a:p>
            <a:r>
              <a:rPr lang="en-US" sz="2400" dirty="0" smtClean="0">
                <a:latin typeface="Calibri (Body)"/>
                <a:cs typeface="Calibri (Body)"/>
              </a:rPr>
              <a:t>R&amp;D focused on vulnerabilities</a:t>
            </a:r>
            <a:endParaRPr lang="en-US" sz="2400" dirty="0">
              <a:latin typeface="Calibri (Body)"/>
              <a:cs typeface="Calibri (Body)"/>
            </a:endParaRPr>
          </a:p>
        </p:txBody>
      </p:sp>
    </p:spTree>
    <p:extLst>
      <p:ext uri="{BB962C8B-B14F-4D97-AF65-F5344CB8AC3E}">
        <p14:creationId xmlns:p14="http://schemas.microsoft.com/office/powerpoint/2010/main" val="3064395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a:bodyPr>
          <a:lstStyle/>
          <a:p>
            <a:r>
              <a:rPr lang="en-US" sz="3000" b="1" dirty="0" smtClean="0">
                <a:latin typeface="Calibri (Headings)"/>
                <a:cs typeface="Calibri (Headings)"/>
              </a:rPr>
              <a:t>Asset Strategies 1 (3)</a:t>
            </a:r>
            <a:endParaRPr lang="en-US" sz="3000" b="1" dirty="0">
              <a:latin typeface="Calibri (Headings)"/>
              <a:cs typeface="Calibri (Headings)"/>
            </a:endParaRPr>
          </a:p>
        </p:txBody>
      </p:sp>
      <p:sp>
        <p:nvSpPr>
          <p:cNvPr id="5" name="Content Placeholder 4"/>
          <p:cNvSpPr>
            <a:spLocks noGrp="1"/>
          </p:cNvSpPr>
          <p:nvPr>
            <p:ph idx="1"/>
          </p:nvPr>
        </p:nvSpPr>
        <p:spPr>
          <a:xfrm>
            <a:off x="76200" y="1219200"/>
            <a:ext cx="8991600" cy="4800600"/>
          </a:xfrm>
        </p:spPr>
        <p:txBody>
          <a:bodyPr>
            <a:noAutofit/>
          </a:bodyPr>
          <a:lstStyle/>
          <a:p>
            <a:r>
              <a:rPr lang="en-US" sz="2000" dirty="0" smtClean="0">
                <a:latin typeface="Calibri (Body)"/>
                <a:cs typeface="Calibri (Body)"/>
              </a:rPr>
              <a:t>Generation</a:t>
            </a:r>
          </a:p>
          <a:p>
            <a:pPr lvl="1"/>
            <a:r>
              <a:rPr lang="en-US" sz="1800" dirty="0" smtClean="0">
                <a:latin typeface="Calibri (Body)"/>
                <a:cs typeface="Calibri (Body)"/>
              </a:rPr>
              <a:t>Reference NRC methodologies </a:t>
            </a:r>
            <a:r>
              <a:rPr lang="en-US" sz="1800" dirty="0">
                <a:latin typeface="Calibri (Body)"/>
                <a:cs typeface="Calibri (Body)"/>
              </a:rPr>
              <a:t>&amp;</a:t>
            </a:r>
            <a:r>
              <a:rPr lang="en-US" sz="1800" dirty="0" smtClean="0">
                <a:latin typeface="Calibri (Body)"/>
                <a:cs typeface="Calibri (Body)"/>
              </a:rPr>
              <a:t> standards for non-nuclear, where appropriate</a:t>
            </a:r>
          </a:p>
          <a:p>
            <a:pPr>
              <a:spcBef>
                <a:spcPts val="1200"/>
              </a:spcBef>
            </a:pPr>
            <a:r>
              <a:rPr lang="en-US" sz="2000" dirty="0" smtClean="0">
                <a:latin typeface="Calibri (Body)"/>
                <a:cs typeface="Calibri (Body)"/>
              </a:rPr>
              <a:t>Transmission Lines</a:t>
            </a:r>
          </a:p>
          <a:p>
            <a:pPr lvl="1"/>
            <a:r>
              <a:rPr lang="en-US" sz="1800" b="1" dirty="0" smtClean="0">
                <a:latin typeface="Calibri (Body)"/>
                <a:cs typeface="Calibri (Body)"/>
              </a:rPr>
              <a:t>Physical security is not the answer here </a:t>
            </a:r>
            <a:r>
              <a:rPr lang="en-US" sz="1800" dirty="0" smtClean="0">
                <a:latin typeface="Calibri (Body)"/>
                <a:cs typeface="Calibri (Body)"/>
              </a:rPr>
              <a:t>because there are too many transmission lines and mostly in the open. Vulnerabilities should be addressed through redundancy or risk mitigation strategies.</a:t>
            </a:r>
          </a:p>
          <a:p>
            <a:pPr lvl="1"/>
            <a:r>
              <a:rPr lang="en-US" sz="1800" dirty="0" smtClean="0">
                <a:latin typeface="Calibri (Body)"/>
                <a:cs typeface="Calibri (Body)"/>
              </a:rPr>
              <a:t>The Federal government could facilitate redundancy approach by expedited siting and work with state and local governments to facilitate </a:t>
            </a:r>
            <a:r>
              <a:rPr lang="en-US" sz="1800" b="1" dirty="0" smtClean="0">
                <a:latin typeface="Calibri (Body)"/>
                <a:cs typeface="Calibri (Body)"/>
              </a:rPr>
              <a:t>coordinated regional planning of more redundant and less vulnerable transmission grid</a:t>
            </a:r>
          </a:p>
          <a:p>
            <a:pPr lvl="1"/>
            <a:r>
              <a:rPr lang="en-US" sz="1800" dirty="0" smtClean="0">
                <a:latin typeface="Calibri (Body)"/>
                <a:cs typeface="Calibri (Body)"/>
              </a:rPr>
              <a:t>The use of safe, </a:t>
            </a:r>
            <a:r>
              <a:rPr lang="en-US" sz="1800" b="1" dirty="0" smtClean="0">
                <a:latin typeface="Calibri (Body)"/>
                <a:cs typeface="Calibri (Body)"/>
              </a:rPr>
              <a:t>energized work techniques </a:t>
            </a:r>
            <a:r>
              <a:rPr lang="en-US" sz="1800" dirty="0" smtClean="0">
                <a:latin typeface="Calibri (Body)"/>
                <a:cs typeface="Calibri (Body)"/>
              </a:rPr>
              <a:t>is one solution </a:t>
            </a:r>
            <a:r>
              <a:rPr lang="en-US" sz="1800" b="1" dirty="0" smtClean="0">
                <a:latin typeface="Calibri (Body)"/>
                <a:cs typeface="Calibri (Body)"/>
              </a:rPr>
              <a:t>to reduce congestion and associated costs and minimize service disruptions</a:t>
            </a:r>
          </a:p>
          <a:p>
            <a:pPr lvl="1"/>
            <a:r>
              <a:rPr lang="en-US" sz="1800" dirty="0" smtClean="0">
                <a:latin typeface="Calibri (Body)"/>
                <a:cs typeface="Calibri (Body)"/>
              </a:rPr>
              <a:t>R&amp;D using sensors to create appropriate alarms for line sag, temperature, etc. </a:t>
            </a:r>
          </a:p>
          <a:p>
            <a:pPr lvl="1"/>
            <a:r>
              <a:rPr lang="en-US" sz="1800" dirty="0" smtClean="0">
                <a:latin typeface="Calibri (Body)"/>
                <a:cs typeface="Calibri (Body)"/>
              </a:rPr>
              <a:t>Encourage designs for easier repair, stockpiling of assets and agreements to facilitate recovery following events</a:t>
            </a:r>
          </a:p>
          <a:p>
            <a:pPr lvl="1"/>
            <a:endParaRPr lang="en-US" sz="1800" dirty="0" smtClean="0">
              <a:latin typeface="Calibri (Body)"/>
              <a:cs typeface="Calibri (Body)"/>
            </a:endParaRPr>
          </a:p>
          <a:p>
            <a:endParaRPr lang="en-US" sz="1800" dirty="0">
              <a:latin typeface="Calibri (Body)"/>
              <a:cs typeface="Calibri (Body)"/>
            </a:endParaRPr>
          </a:p>
        </p:txBody>
      </p:sp>
    </p:spTree>
    <p:extLst>
      <p:ext uri="{BB962C8B-B14F-4D97-AF65-F5344CB8AC3E}">
        <p14:creationId xmlns:p14="http://schemas.microsoft.com/office/powerpoint/2010/main" val="3591256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3000" b="1" dirty="0" smtClean="0">
                <a:latin typeface="Calibri (Headings)"/>
                <a:cs typeface="Calibri (Headings)"/>
              </a:rPr>
              <a:t>Asset Strategies 2 (3)</a:t>
            </a:r>
            <a:endParaRPr lang="en-US" sz="3000" b="1" dirty="0">
              <a:latin typeface="Calibri (Headings)"/>
              <a:cs typeface="Calibri (Headings)"/>
            </a:endParaRPr>
          </a:p>
        </p:txBody>
      </p:sp>
      <p:sp>
        <p:nvSpPr>
          <p:cNvPr id="5" name="Content Placeholder 4"/>
          <p:cNvSpPr>
            <a:spLocks noGrp="1"/>
          </p:cNvSpPr>
          <p:nvPr>
            <p:ph idx="1"/>
          </p:nvPr>
        </p:nvSpPr>
        <p:spPr>
          <a:xfrm>
            <a:off x="457200" y="1219200"/>
            <a:ext cx="8229600" cy="5029200"/>
          </a:xfrm>
        </p:spPr>
        <p:txBody>
          <a:bodyPr>
            <a:normAutofit fontScale="55000" lnSpcReduction="20000"/>
          </a:bodyPr>
          <a:lstStyle/>
          <a:p>
            <a:pPr>
              <a:lnSpc>
                <a:spcPct val="120000"/>
              </a:lnSpc>
              <a:spcBef>
                <a:spcPts val="600"/>
              </a:spcBef>
              <a:spcAft>
                <a:spcPts val="600"/>
              </a:spcAft>
            </a:pPr>
            <a:r>
              <a:rPr lang="en-US" sz="3600" dirty="0" smtClean="0">
                <a:latin typeface="Calibri (Body)"/>
                <a:cs typeface="Calibri (Body)"/>
              </a:rPr>
              <a:t>Key substations and Switchyards</a:t>
            </a:r>
          </a:p>
          <a:p>
            <a:pPr marL="571500" lvl="1" indent="-228600">
              <a:lnSpc>
                <a:spcPct val="120000"/>
              </a:lnSpc>
              <a:spcBef>
                <a:spcPts val="0"/>
              </a:spcBef>
            </a:pPr>
            <a:r>
              <a:rPr lang="en-US" sz="3200" b="1" dirty="0" smtClean="0">
                <a:latin typeface="Calibri (Body)"/>
                <a:cs typeface="Calibri (Body)"/>
              </a:rPr>
              <a:t>The correct level of security needs to be determined via a triage process under which utilities protect their most valuable resources</a:t>
            </a:r>
          </a:p>
          <a:p>
            <a:pPr marL="571500" lvl="1" indent="-228600">
              <a:lnSpc>
                <a:spcPct val="120000"/>
              </a:lnSpc>
              <a:spcBef>
                <a:spcPts val="0"/>
              </a:spcBef>
            </a:pPr>
            <a:r>
              <a:rPr lang="en-US" sz="3200" b="1" dirty="0" smtClean="0">
                <a:latin typeface="Calibri (Body)"/>
                <a:cs typeface="Calibri (Body)"/>
              </a:rPr>
              <a:t>Recovery from attack is impeded by long lead-time to obtain transformers and other components</a:t>
            </a:r>
            <a:r>
              <a:rPr lang="en-US" sz="3200" dirty="0" smtClean="0">
                <a:latin typeface="Calibri (Body)"/>
                <a:cs typeface="Calibri (Body)"/>
              </a:rPr>
              <a:t>. </a:t>
            </a:r>
          </a:p>
          <a:p>
            <a:pPr marL="571500" lvl="1" indent="-228600">
              <a:lnSpc>
                <a:spcPct val="120000"/>
              </a:lnSpc>
              <a:spcBef>
                <a:spcPts val="0"/>
              </a:spcBef>
            </a:pPr>
            <a:r>
              <a:rPr lang="en-US" sz="3200" dirty="0" smtClean="0">
                <a:latin typeface="Calibri (Body)"/>
                <a:cs typeface="Calibri (Body)"/>
              </a:rPr>
              <a:t>Assist with addressing constraints on movements of equipment, especially large assets</a:t>
            </a:r>
          </a:p>
          <a:p>
            <a:pPr marL="571500" lvl="1" indent="-228600">
              <a:lnSpc>
                <a:spcPct val="120000"/>
              </a:lnSpc>
              <a:spcBef>
                <a:spcPts val="0"/>
              </a:spcBef>
            </a:pPr>
            <a:r>
              <a:rPr lang="en-US" sz="3200" dirty="0" smtClean="0">
                <a:latin typeface="Calibri (Body)"/>
                <a:cs typeface="Calibri (Body)"/>
              </a:rPr>
              <a:t>Support the </a:t>
            </a:r>
            <a:r>
              <a:rPr lang="en-US" sz="3200" b="1" dirty="0" smtClean="0">
                <a:latin typeface="Calibri (Body)"/>
                <a:cs typeface="Calibri (Body)"/>
              </a:rPr>
              <a:t>implementation of spare equipment programs and initiatives</a:t>
            </a:r>
          </a:p>
          <a:p>
            <a:pPr marL="571500" lvl="1" indent="-228600">
              <a:lnSpc>
                <a:spcPct val="120000"/>
              </a:lnSpc>
              <a:spcBef>
                <a:spcPts val="0"/>
              </a:spcBef>
            </a:pPr>
            <a:r>
              <a:rPr lang="en-US" sz="3200" dirty="0" smtClean="0">
                <a:latin typeface="Calibri (Body)"/>
                <a:cs typeface="Calibri (Body)"/>
              </a:rPr>
              <a:t>Continue to work with industry and manufacturers </a:t>
            </a:r>
            <a:r>
              <a:rPr lang="en-US" sz="3200" b="1" dirty="0" smtClean="0">
                <a:latin typeface="Calibri (Body)"/>
                <a:cs typeface="Calibri (Body)"/>
              </a:rPr>
              <a:t>to expand the existing self-healing transformer and grid programs and on standardization and modularization of key equipment to make replacement easier</a:t>
            </a:r>
          </a:p>
          <a:p>
            <a:pPr>
              <a:lnSpc>
                <a:spcPct val="120000"/>
              </a:lnSpc>
              <a:spcBef>
                <a:spcPts val="1200"/>
              </a:spcBef>
            </a:pPr>
            <a:r>
              <a:rPr lang="en-US" sz="3600" dirty="0">
                <a:latin typeface="Calibri (Body)"/>
                <a:cs typeface="Calibri (Body)"/>
              </a:rPr>
              <a:t>Distribution of National Significance</a:t>
            </a:r>
          </a:p>
          <a:p>
            <a:pPr marL="571500" lvl="1" indent="-228600">
              <a:lnSpc>
                <a:spcPct val="120000"/>
              </a:lnSpc>
              <a:spcBef>
                <a:spcPts val="600"/>
              </a:spcBef>
            </a:pPr>
            <a:r>
              <a:rPr lang="en-US" sz="3200" b="1" dirty="0">
                <a:latin typeface="Calibri (Body)"/>
                <a:cs typeface="Calibri (Body)"/>
              </a:rPr>
              <a:t>Strengthen federal, state and local coordination on distribution systems of national significa</a:t>
            </a:r>
            <a:r>
              <a:rPr lang="en-US" sz="3200" dirty="0">
                <a:latin typeface="Calibri (Body)"/>
                <a:cs typeface="Calibri (Body)"/>
              </a:rPr>
              <a:t>nce to make replacement </a:t>
            </a:r>
            <a:r>
              <a:rPr lang="en-US" sz="3200" dirty="0" smtClean="0">
                <a:latin typeface="Calibri (Body)"/>
                <a:cs typeface="Calibri (Body)"/>
              </a:rPr>
              <a:t>easier</a:t>
            </a:r>
            <a:endParaRPr lang="en-US" sz="3200" dirty="0">
              <a:latin typeface="Calibri (Body)"/>
              <a:cs typeface="Calibri (Body)"/>
            </a:endParaRPr>
          </a:p>
        </p:txBody>
      </p:sp>
    </p:spTree>
    <p:extLst>
      <p:ext uri="{BB962C8B-B14F-4D97-AF65-F5344CB8AC3E}">
        <p14:creationId xmlns:p14="http://schemas.microsoft.com/office/powerpoint/2010/main" val="3413761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a:bodyPr>
          <a:lstStyle/>
          <a:p>
            <a:r>
              <a:rPr lang="en-US" sz="3000" b="1" dirty="0" smtClean="0">
                <a:latin typeface="Calibri (Headings)"/>
                <a:cs typeface="Calibri (Headings)"/>
              </a:rPr>
              <a:t>Asset </a:t>
            </a:r>
            <a:r>
              <a:rPr lang="en-US" sz="3000" b="1" dirty="0">
                <a:latin typeface="Calibri (Headings)"/>
                <a:cs typeface="Calibri (Headings)"/>
              </a:rPr>
              <a:t>Strategies </a:t>
            </a:r>
            <a:r>
              <a:rPr lang="en-US" sz="3000" b="1" dirty="0" smtClean="0">
                <a:latin typeface="Calibri (Headings)"/>
                <a:cs typeface="Calibri (Headings)"/>
              </a:rPr>
              <a:t>3 </a:t>
            </a:r>
            <a:r>
              <a:rPr lang="en-US" sz="3000" b="1" dirty="0">
                <a:latin typeface="Calibri (Headings)"/>
                <a:cs typeface="Calibri (Headings)"/>
              </a:rPr>
              <a:t>(3)</a:t>
            </a:r>
          </a:p>
        </p:txBody>
      </p:sp>
      <p:sp>
        <p:nvSpPr>
          <p:cNvPr id="5" name="Content Placeholder 4"/>
          <p:cNvSpPr>
            <a:spLocks noGrp="1"/>
          </p:cNvSpPr>
          <p:nvPr>
            <p:ph idx="1"/>
          </p:nvPr>
        </p:nvSpPr>
        <p:spPr>
          <a:xfrm>
            <a:off x="457200" y="1066800"/>
            <a:ext cx="8229600" cy="5181600"/>
          </a:xfrm>
        </p:spPr>
        <p:txBody>
          <a:bodyPr>
            <a:normAutofit fontScale="77500" lnSpcReduction="20000"/>
          </a:bodyPr>
          <a:lstStyle/>
          <a:p>
            <a:pPr marL="457200" lvl="1" indent="0">
              <a:buNone/>
            </a:pPr>
            <a:endParaRPr lang="en-US" dirty="0" smtClean="0"/>
          </a:p>
          <a:p>
            <a:pPr>
              <a:lnSpc>
                <a:spcPct val="120000"/>
              </a:lnSpc>
              <a:spcBef>
                <a:spcPts val="600"/>
              </a:spcBef>
            </a:pPr>
            <a:r>
              <a:rPr lang="en-US" sz="2600" dirty="0" smtClean="0">
                <a:latin typeface="Calibri (Body)"/>
                <a:cs typeface="Calibri (Body)"/>
              </a:rPr>
              <a:t>Controls and Communications</a:t>
            </a:r>
          </a:p>
          <a:p>
            <a:pPr marL="571500" lvl="1" indent="-228600">
              <a:lnSpc>
                <a:spcPct val="120000"/>
              </a:lnSpc>
            </a:pPr>
            <a:r>
              <a:rPr lang="en-US" sz="2300" dirty="0" smtClean="0">
                <a:latin typeface="Calibri (Body)"/>
                <a:cs typeface="Calibri (Body)"/>
              </a:rPr>
              <a:t>Increase R&amp;D so as to </a:t>
            </a:r>
            <a:r>
              <a:rPr lang="en-US" sz="2300" b="1" dirty="0" smtClean="0">
                <a:latin typeface="Calibri (Body)"/>
                <a:cs typeface="Calibri (Body)"/>
              </a:rPr>
              <a:t>increase security without decreasing reliability and functionality</a:t>
            </a:r>
          </a:p>
          <a:p>
            <a:pPr marL="571500" lvl="1" indent="-228600">
              <a:lnSpc>
                <a:spcPct val="120000"/>
              </a:lnSpc>
            </a:pPr>
            <a:r>
              <a:rPr lang="en-US" sz="2300" dirty="0" smtClean="0">
                <a:latin typeface="Calibri (Body)"/>
                <a:cs typeface="Calibri (Body)"/>
              </a:rPr>
              <a:t>Federal outreach and awareness and </a:t>
            </a:r>
            <a:r>
              <a:rPr lang="en-US" sz="2300" b="1" dirty="0" smtClean="0">
                <a:latin typeface="Calibri (Body)"/>
                <a:cs typeface="Calibri (Body)"/>
              </a:rPr>
              <a:t>the development of standard requirements, e.g. for control system personnel, procedures and technology</a:t>
            </a:r>
          </a:p>
          <a:p>
            <a:pPr marL="571500" lvl="1" indent="-228600">
              <a:lnSpc>
                <a:spcPct val="120000"/>
              </a:lnSpc>
            </a:pPr>
            <a:r>
              <a:rPr lang="en-US" sz="2300" dirty="0" smtClean="0">
                <a:latin typeface="Calibri (Body)"/>
                <a:cs typeface="Calibri (Body)"/>
              </a:rPr>
              <a:t>Secure communications requires coordination between federal agencies such as U.S. DOE and FCC</a:t>
            </a:r>
          </a:p>
          <a:p>
            <a:pPr marL="571500" lvl="1" indent="-228600">
              <a:lnSpc>
                <a:spcPct val="120000"/>
              </a:lnSpc>
            </a:pPr>
            <a:r>
              <a:rPr lang="en-US" sz="2300" dirty="0" smtClean="0">
                <a:latin typeface="Calibri (Body)"/>
                <a:cs typeface="Calibri (Body)"/>
              </a:rPr>
              <a:t>The Federal Government could </a:t>
            </a:r>
            <a:r>
              <a:rPr lang="en-US" sz="2300" b="1" dirty="0" smtClean="0">
                <a:latin typeface="Calibri (Body)"/>
                <a:cs typeface="Calibri (Body)"/>
              </a:rPr>
              <a:t>promote and facilitate communications and cyber security audits, redundancies, and back-up systems</a:t>
            </a:r>
          </a:p>
          <a:p>
            <a:pPr marL="571500" lvl="1" indent="-228600">
              <a:lnSpc>
                <a:spcPct val="120000"/>
              </a:lnSpc>
            </a:pPr>
            <a:r>
              <a:rPr lang="en-US" sz="2300" b="1" dirty="0" smtClean="0">
                <a:latin typeface="Calibri (Body)"/>
                <a:cs typeface="Calibri (Body)"/>
              </a:rPr>
              <a:t>Communications and controls systems could be designed for more limited failure</a:t>
            </a:r>
          </a:p>
          <a:p>
            <a:pPr marL="571500" lvl="1" indent="-228600">
              <a:lnSpc>
                <a:spcPct val="120000"/>
              </a:lnSpc>
            </a:pPr>
            <a:r>
              <a:rPr lang="en-US" sz="2300" b="1" dirty="0" smtClean="0">
                <a:latin typeface="Calibri (Body)"/>
                <a:cs typeface="Calibri (Body)"/>
              </a:rPr>
              <a:t>Evaluating communications and controls for EMP withstand capabilities</a:t>
            </a:r>
            <a:r>
              <a:rPr lang="en-US" sz="2300" dirty="0" smtClean="0">
                <a:latin typeface="Calibri (Body)"/>
                <a:cs typeface="Calibri (Body)"/>
              </a:rPr>
              <a:t> </a:t>
            </a:r>
          </a:p>
          <a:p>
            <a:endParaRPr lang="en-US" sz="2300" dirty="0">
              <a:latin typeface="Calibri (Body)"/>
              <a:cs typeface="Calibri (Body)"/>
            </a:endParaRPr>
          </a:p>
        </p:txBody>
      </p:sp>
    </p:spTree>
    <p:extLst>
      <p:ext uri="{BB962C8B-B14F-4D97-AF65-F5344CB8AC3E}">
        <p14:creationId xmlns:p14="http://schemas.microsoft.com/office/powerpoint/2010/main" val="960398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latin typeface="Calibri (Headings)"/>
                <a:cs typeface="Calibri (Headings)"/>
              </a:rPr>
              <a:t>Pertinent </a:t>
            </a:r>
            <a:r>
              <a:rPr lang="en-US" sz="3000" b="1" dirty="0">
                <a:latin typeface="Calibri (Headings)"/>
                <a:cs typeface="Calibri (Headings)"/>
              </a:rPr>
              <a:t> IEEE Standards 1 </a:t>
            </a:r>
            <a:r>
              <a:rPr lang="en-US" sz="3000" b="1" dirty="0" smtClean="0">
                <a:latin typeface="Calibri (Headings)"/>
                <a:cs typeface="Calibri (Headings)"/>
              </a:rPr>
              <a:t>(2)</a:t>
            </a:r>
            <a:endParaRPr lang="en-US" sz="3000" b="1" dirty="0">
              <a:latin typeface="Calibri (Headings)"/>
              <a:cs typeface="Calibri (Headings)"/>
            </a:endParaRPr>
          </a:p>
        </p:txBody>
      </p:sp>
      <p:sp>
        <p:nvSpPr>
          <p:cNvPr id="3" name="Content Placeholder 2"/>
          <p:cNvSpPr>
            <a:spLocks noGrp="1"/>
          </p:cNvSpPr>
          <p:nvPr>
            <p:ph idx="1"/>
          </p:nvPr>
        </p:nvSpPr>
        <p:spPr>
          <a:xfrm>
            <a:off x="228600" y="1524000"/>
            <a:ext cx="8915399" cy="4525963"/>
          </a:xfrm>
        </p:spPr>
        <p:txBody>
          <a:bodyPr>
            <a:noAutofit/>
          </a:bodyPr>
          <a:lstStyle/>
          <a:p>
            <a:r>
              <a:rPr lang="en-US" sz="2500" dirty="0" smtClean="0">
                <a:latin typeface="Calibri (Body)"/>
                <a:cs typeface="Calibri (Body)"/>
              </a:rPr>
              <a:t>End of Life Assessment for Protection and Control Devices</a:t>
            </a:r>
          </a:p>
          <a:p>
            <a:r>
              <a:rPr lang="en-US" sz="2500" dirty="0" smtClean="0">
                <a:latin typeface="Calibri (Body)"/>
                <a:cs typeface="Calibri (Body)"/>
              </a:rPr>
              <a:t>Criteria for Security Systems for Nuclear Power Generating Stations</a:t>
            </a:r>
          </a:p>
          <a:p>
            <a:r>
              <a:rPr lang="en-US" sz="2500" dirty="0" smtClean="0">
                <a:latin typeface="Calibri (Body)"/>
                <a:cs typeface="Calibri (Body)"/>
              </a:rPr>
              <a:t>IEEE Guide for Assessing, Monitoring and Mitigating Aging Effects on Electrical Equipment Used in Nuclear Power Generating Stations and other Nuclear Facilities</a:t>
            </a:r>
          </a:p>
          <a:p>
            <a:r>
              <a:rPr lang="en-US" sz="2500" dirty="0" smtClean="0">
                <a:latin typeface="Calibri (Body)"/>
                <a:cs typeface="Calibri (Body)"/>
              </a:rPr>
              <a:t>IEEE 1402 – Minimum requirements and practices for physical security of electric power substations</a:t>
            </a:r>
          </a:p>
          <a:p>
            <a:r>
              <a:rPr lang="en-US" sz="2500" dirty="0" smtClean="0">
                <a:latin typeface="Calibri (Body)"/>
                <a:cs typeface="Calibri (Body)"/>
              </a:rPr>
              <a:t>IEEE 1686 – Standard for Intelligent Electronic Devices Cyber Security Capabilities</a:t>
            </a:r>
            <a:endParaRPr lang="en-US" sz="2500" dirty="0">
              <a:latin typeface="Calibri (Body)"/>
              <a:cs typeface="Calibri (Body)"/>
            </a:endParaRPr>
          </a:p>
        </p:txBody>
      </p:sp>
    </p:spTree>
    <p:extLst>
      <p:ext uri="{BB962C8B-B14F-4D97-AF65-F5344CB8AC3E}">
        <p14:creationId xmlns:p14="http://schemas.microsoft.com/office/powerpoint/2010/main" val="3397297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latin typeface="Calibri (Headings)"/>
                <a:cs typeface="Calibri (Headings)"/>
              </a:rPr>
              <a:t>Pertinent IEEE Standards 2 (2)</a:t>
            </a:r>
            <a:endParaRPr lang="en-US" sz="3000" b="1" dirty="0">
              <a:latin typeface="Calibri (Headings)"/>
              <a:cs typeface="Calibri (Headings)"/>
            </a:endParaRPr>
          </a:p>
        </p:txBody>
      </p:sp>
      <p:sp>
        <p:nvSpPr>
          <p:cNvPr id="3" name="Content Placeholder 2"/>
          <p:cNvSpPr>
            <a:spLocks noGrp="1"/>
          </p:cNvSpPr>
          <p:nvPr>
            <p:ph idx="1"/>
          </p:nvPr>
        </p:nvSpPr>
        <p:spPr>
          <a:xfrm>
            <a:off x="87088" y="1600200"/>
            <a:ext cx="8915400" cy="4525963"/>
          </a:xfrm>
        </p:spPr>
        <p:txBody>
          <a:bodyPr>
            <a:normAutofit/>
          </a:bodyPr>
          <a:lstStyle/>
          <a:p>
            <a:r>
              <a:rPr lang="en-US" sz="2600" dirty="0" smtClean="0">
                <a:latin typeface="Calibri (Body)"/>
                <a:cs typeface="Calibri (Body)"/>
              </a:rPr>
              <a:t>Working Group C10 – Requirement and Application of the Substation Cyber Security Standard: 1646</a:t>
            </a:r>
          </a:p>
          <a:p>
            <a:r>
              <a:rPr lang="en-US" sz="2600" dirty="0" smtClean="0">
                <a:latin typeface="Calibri (Body)"/>
                <a:cs typeface="Calibri (Body)"/>
              </a:rPr>
              <a:t>Working Group C6 – Trial Use Standard for a Cryptographic Protocol for Cyber Security of Substation Serial Links</a:t>
            </a:r>
          </a:p>
          <a:p>
            <a:r>
              <a:rPr lang="en-US" sz="2600" dirty="0" smtClean="0">
                <a:latin typeface="Calibri (Body)"/>
                <a:cs typeface="Calibri (Body)"/>
              </a:rPr>
              <a:t>1815-2012 – IEEE Standard for Electric Power Systems Communications Distributed Network Control (DNP3)</a:t>
            </a:r>
          </a:p>
          <a:p>
            <a:r>
              <a:rPr lang="en-US" sz="2600" dirty="0" smtClean="0">
                <a:latin typeface="Calibri (Body)"/>
                <a:cs typeface="Calibri (Body)"/>
              </a:rPr>
              <a:t>Working Group C16 – P2030.102.1 Interoperability of IPSEC Utilized within Utility Control Systems</a:t>
            </a:r>
          </a:p>
          <a:p>
            <a:endParaRPr lang="en-US" sz="2800" dirty="0" smtClean="0"/>
          </a:p>
        </p:txBody>
      </p:sp>
    </p:spTree>
    <p:extLst>
      <p:ext uri="{BB962C8B-B14F-4D97-AF65-F5344CB8AC3E}">
        <p14:creationId xmlns:p14="http://schemas.microsoft.com/office/powerpoint/2010/main" val="795056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572000"/>
          </a:xfrm>
        </p:spPr>
        <p:txBody>
          <a:bodyPr>
            <a:noAutofit/>
          </a:bodyPr>
          <a:lstStyle/>
          <a:p>
            <a:pPr lvl="0">
              <a:spcBef>
                <a:spcPts val="600"/>
              </a:spcBef>
            </a:pPr>
            <a:r>
              <a:rPr lang="en-US" sz="2400" dirty="0" smtClean="0">
                <a:latin typeface="Calibri (Body)"/>
                <a:cs typeface="Calibri (Body)"/>
              </a:rPr>
              <a:t>Increased </a:t>
            </a:r>
            <a:r>
              <a:rPr lang="en-US" sz="2400" dirty="0">
                <a:latin typeface="Calibri (Body)"/>
                <a:cs typeface="Calibri (Body)"/>
              </a:rPr>
              <a:t>federal R&amp;D for emerging technologies that may impact T&amp;D grids, including new types of generation, new uses of electricity and energy storage, with an additional focus on deployment and integration of such technologies to improve the reliability, efficiency and management of the </a:t>
            </a:r>
            <a:r>
              <a:rPr lang="en-US" sz="2400" dirty="0" smtClean="0">
                <a:latin typeface="Calibri (Body)"/>
                <a:cs typeface="Calibri (Body)"/>
              </a:rPr>
              <a:t>grids </a:t>
            </a:r>
            <a:endParaRPr lang="en-US" sz="2400" dirty="0">
              <a:latin typeface="Calibri (Body)"/>
              <a:cs typeface="Calibri (Body)"/>
            </a:endParaRPr>
          </a:p>
          <a:p>
            <a:pPr lvl="0">
              <a:spcBef>
                <a:spcPts val="1200"/>
              </a:spcBef>
            </a:pPr>
            <a:r>
              <a:rPr lang="en-US" sz="2400" dirty="0">
                <a:latin typeface="Calibri (Body)"/>
                <a:cs typeface="Calibri (Body)"/>
              </a:rPr>
              <a:t>Application of pro-active widespread condition monitoring, integrating condition and operational data, has been shown to provide a benefit to real-time system operations, both in terms of asset </a:t>
            </a:r>
            <a:r>
              <a:rPr lang="en-US" sz="2400" dirty="0" smtClean="0">
                <a:latin typeface="Calibri (Body)"/>
                <a:cs typeface="Calibri (Body)"/>
              </a:rPr>
              <a:t>use and cost-effective planned replacement of assets</a:t>
            </a:r>
          </a:p>
          <a:p>
            <a:pPr marL="0" indent="0">
              <a:buNone/>
            </a:pPr>
            <a:endParaRPr lang="en-US" sz="2400" dirty="0">
              <a:latin typeface="Calibri (Body)"/>
              <a:cs typeface="Calibri (Body)"/>
            </a:endParaRPr>
          </a:p>
        </p:txBody>
      </p:sp>
      <p:sp>
        <p:nvSpPr>
          <p:cNvPr id="5" name="Title 1"/>
          <p:cNvSpPr>
            <a:spLocks noGrp="1"/>
          </p:cNvSpPr>
          <p:nvPr>
            <p:ph type="title"/>
          </p:nvPr>
        </p:nvSpPr>
        <p:spPr>
          <a:xfrm>
            <a:off x="304800" y="609600"/>
            <a:ext cx="8534400" cy="609600"/>
          </a:xfrm>
        </p:spPr>
        <p:txBody>
          <a:bodyPr>
            <a:normAutofit/>
          </a:bodyPr>
          <a:lstStyle/>
          <a:p>
            <a:r>
              <a:rPr lang="en-US" sz="2800" b="1" dirty="0" smtClean="0">
                <a:latin typeface="Calibri (Headings)"/>
                <a:cs typeface="Calibri (Headings)"/>
              </a:rPr>
              <a:t>Recommendations – </a:t>
            </a:r>
            <a:r>
              <a:rPr lang="en-US" sz="2800" b="1" i="1" dirty="0" smtClean="0">
                <a:latin typeface="Calibri (Headings)"/>
                <a:cs typeface="Calibri (Headings)"/>
              </a:rPr>
              <a:t>Asset Management 1 (2)</a:t>
            </a:r>
            <a:endParaRPr lang="en-US" sz="2800" b="1" dirty="0">
              <a:latin typeface="Calibri (Headings)"/>
              <a:cs typeface="Calibri (Headings)"/>
            </a:endParaRPr>
          </a:p>
        </p:txBody>
      </p:sp>
    </p:spTree>
    <p:extLst>
      <p:ext uri="{BB962C8B-B14F-4D97-AF65-F5344CB8AC3E}">
        <p14:creationId xmlns:p14="http://schemas.microsoft.com/office/powerpoint/2010/main" val="1539220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609600"/>
          </a:xfrm>
        </p:spPr>
        <p:txBody>
          <a:bodyPr>
            <a:normAutofit/>
          </a:bodyPr>
          <a:lstStyle/>
          <a:p>
            <a:r>
              <a:rPr lang="en-US" sz="2800" b="1" dirty="0" smtClean="0">
                <a:latin typeface="Calibri (Headings)"/>
                <a:cs typeface="Calibri (Headings)"/>
              </a:rPr>
              <a:t>Recommendations – </a:t>
            </a:r>
            <a:r>
              <a:rPr lang="en-US" sz="2800" b="1" i="1" dirty="0" smtClean="0">
                <a:latin typeface="Calibri (Headings)"/>
                <a:cs typeface="Calibri (Headings)"/>
              </a:rPr>
              <a:t>Asset Management 2 (2)</a:t>
            </a:r>
            <a:endParaRPr lang="en-US" sz="2800" b="1" dirty="0">
              <a:latin typeface="Calibri (Headings)"/>
              <a:cs typeface="Calibri (Headings)"/>
            </a:endParaRPr>
          </a:p>
        </p:txBody>
      </p:sp>
      <p:sp>
        <p:nvSpPr>
          <p:cNvPr id="3" name="Content Placeholder 2"/>
          <p:cNvSpPr>
            <a:spLocks noGrp="1"/>
          </p:cNvSpPr>
          <p:nvPr>
            <p:ph idx="1"/>
          </p:nvPr>
        </p:nvSpPr>
        <p:spPr>
          <a:xfrm>
            <a:off x="381000" y="1371600"/>
            <a:ext cx="8229600" cy="4648200"/>
          </a:xfrm>
        </p:spPr>
        <p:txBody>
          <a:bodyPr>
            <a:normAutofit fontScale="47500" lnSpcReduction="20000"/>
          </a:bodyPr>
          <a:lstStyle/>
          <a:p>
            <a:pPr lvl="0">
              <a:lnSpc>
                <a:spcPct val="120000"/>
              </a:lnSpc>
            </a:pPr>
            <a:r>
              <a:rPr lang="en-US" sz="4500" dirty="0" smtClean="0">
                <a:latin typeface="Calibri (Body)"/>
                <a:cs typeface="Calibri (Body)"/>
              </a:rPr>
              <a:t>Infrastructure </a:t>
            </a:r>
            <a:r>
              <a:rPr lang="en-US" sz="4500" dirty="0">
                <a:latin typeface="Calibri (Body)"/>
                <a:cs typeface="Calibri (Body)"/>
              </a:rPr>
              <a:t>security requires a </a:t>
            </a:r>
            <a:r>
              <a:rPr lang="en-US" sz="4500" b="1" dirty="0">
                <a:latin typeface="Calibri (Body)"/>
                <a:cs typeface="Calibri (Body)"/>
              </a:rPr>
              <a:t>new model for private sector-government relationships</a:t>
            </a:r>
            <a:r>
              <a:rPr lang="en-US" sz="4500" dirty="0">
                <a:latin typeface="Calibri (Body)"/>
                <a:cs typeface="Calibri (Body)"/>
              </a:rPr>
              <a:t>.  </a:t>
            </a:r>
            <a:endParaRPr lang="en-US" sz="4500" dirty="0" smtClean="0">
              <a:latin typeface="Calibri (Body)"/>
              <a:cs typeface="Calibri (Body)"/>
            </a:endParaRPr>
          </a:p>
          <a:p>
            <a:pPr lvl="1">
              <a:lnSpc>
                <a:spcPct val="120000"/>
              </a:lnSpc>
            </a:pPr>
            <a:r>
              <a:rPr lang="en-US" sz="4100" dirty="0" smtClean="0">
                <a:latin typeface="Calibri (Body)"/>
                <a:cs typeface="Calibri (Body)"/>
              </a:rPr>
              <a:t>Overlapping </a:t>
            </a:r>
            <a:r>
              <a:rPr lang="en-US" sz="4100" dirty="0">
                <a:latin typeface="Calibri (Body)"/>
                <a:cs typeface="Calibri (Body)"/>
              </a:rPr>
              <a:t>and inconsistent roles and authorities hinder development of productive working relationships and operational </a:t>
            </a:r>
            <a:r>
              <a:rPr lang="en-US" sz="4100" dirty="0" smtClean="0">
                <a:latin typeface="Calibri (Body)"/>
                <a:cs typeface="Calibri (Body)"/>
              </a:rPr>
              <a:t>measures</a:t>
            </a:r>
            <a:endParaRPr lang="en-US" sz="4100" dirty="0">
              <a:latin typeface="Calibri (Body)"/>
              <a:cs typeface="Calibri (Body)"/>
            </a:endParaRPr>
          </a:p>
          <a:p>
            <a:pPr lvl="0">
              <a:lnSpc>
                <a:spcPct val="120000"/>
              </a:lnSpc>
              <a:spcBef>
                <a:spcPts val="1200"/>
              </a:spcBef>
            </a:pPr>
            <a:r>
              <a:rPr lang="en-US" sz="4500" dirty="0">
                <a:latin typeface="Calibri (Body)"/>
                <a:cs typeface="Calibri (Body)"/>
              </a:rPr>
              <a:t>Perform </a:t>
            </a:r>
            <a:r>
              <a:rPr lang="en-US" sz="4500" b="1" dirty="0">
                <a:latin typeface="Calibri (Body)"/>
                <a:cs typeface="Calibri (Body)"/>
              </a:rPr>
              <a:t>critical spares and gaps </a:t>
            </a:r>
            <a:r>
              <a:rPr lang="en-US" sz="4500" b="1" dirty="0" smtClean="0">
                <a:latin typeface="Calibri (Body)"/>
                <a:cs typeface="Calibri (Body)"/>
              </a:rPr>
              <a:t>analysis</a:t>
            </a:r>
            <a:endParaRPr lang="en-US" sz="4500" dirty="0" smtClean="0">
              <a:latin typeface="Calibri (Body)"/>
              <a:cs typeface="Calibri (Body)"/>
            </a:endParaRPr>
          </a:p>
          <a:p>
            <a:pPr lvl="1">
              <a:lnSpc>
                <a:spcPct val="120000"/>
              </a:lnSpc>
              <a:spcBef>
                <a:spcPts val="1200"/>
              </a:spcBef>
            </a:pPr>
            <a:r>
              <a:rPr lang="en-US" sz="4100" dirty="0" smtClean="0">
                <a:latin typeface="Calibri (Body)"/>
                <a:cs typeface="Calibri (Body)"/>
              </a:rPr>
              <a:t>A </a:t>
            </a:r>
            <a:r>
              <a:rPr lang="en-US" sz="4100" dirty="0">
                <a:latin typeface="Calibri (Body)"/>
                <a:cs typeface="Calibri (Body)"/>
              </a:rPr>
              <a:t>detailed inventory is needed of critical equipment, the number and location of available spares and the level of interchangeability between sites and companies. </a:t>
            </a:r>
            <a:endParaRPr lang="en-US" sz="4100" dirty="0" smtClean="0">
              <a:latin typeface="Calibri (Body)"/>
              <a:cs typeface="Calibri (Body)"/>
            </a:endParaRPr>
          </a:p>
          <a:p>
            <a:pPr lvl="1">
              <a:lnSpc>
                <a:spcPct val="120000"/>
              </a:lnSpc>
              <a:spcBef>
                <a:spcPts val="1200"/>
              </a:spcBef>
            </a:pPr>
            <a:r>
              <a:rPr lang="en-US" sz="4100" dirty="0" smtClean="0">
                <a:latin typeface="Calibri (Body)"/>
                <a:cs typeface="Calibri (Body)"/>
              </a:rPr>
              <a:t>Mechanisms </a:t>
            </a:r>
            <a:r>
              <a:rPr lang="en-US" sz="4100" dirty="0">
                <a:latin typeface="Calibri (Body)"/>
                <a:cs typeface="Calibri (Body)"/>
              </a:rPr>
              <a:t>need to be developed for stockpiling long lead-time equipment and for reimbursement to the stockpiling authority, be it private or government. Other approaches include standardizing equipment to reduce lead times and increase </a:t>
            </a:r>
            <a:r>
              <a:rPr lang="en-US" sz="4100" dirty="0" smtClean="0">
                <a:latin typeface="Calibri (Body)"/>
                <a:cs typeface="Calibri (Body)"/>
              </a:rPr>
              <a:t>interchangeability</a:t>
            </a:r>
            <a:endParaRPr lang="en-US" sz="4100" dirty="0">
              <a:latin typeface="Calibri (Body)"/>
              <a:cs typeface="Calibri (Body)"/>
            </a:endParaRPr>
          </a:p>
        </p:txBody>
      </p:sp>
    </p:spTree>
    <p:extLst>
      <p:ext uri="{BB962C8B-B14F-4D97-AF65-F5344CB8AC3E}">
        <p14:creationId xmlns:p14="http://schemas.microsoft.com/office/powerpoint/2010/main" val="1903246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458200" cy="914400"/>
          </a:xfrm>
        </p:spPr>
        <p:txBody>
          <a:bodyPr>
            <a:noAutofit/>
          </a:bodyPr>
          <a:lstStyle/>
          <a:p>
            <a:r>
              <a:rPr lang="en-US" sz="2800" b="1" dirty="0" smtClean="0">
                <a:latin typeface="Calibri (Headings)"/>
                <a:cs typeface="Calibri (Headings)"/>
              </a:rPr>
              <a:t>Recommendations – </a:t>
            </a:r>
            <a:r>
              <a:rPr lang="en-US" sz="2800" b="1" i="1" dirty="0" smtClean="0">
                <a:latin typeface="Calibri (Headings)"/>
                <a:cs typeface="Calibri (Headings)"/>
              </a:rPr>
              <a:t>Security</a:t>
            </a:r>
            <a:r>
              <a:rPr lang="en-US" sz="2800" b="1" i="1" dirty="0">
                <a:latin typeface="Calibri (Headings)"/>
                <a:cs typeface="Calibri (Headings)"/>
              </a:rPr>
              <a:t>, Privacy, </a:t>
            </a:r>
            <a:r>
              <a:rPr lang="en-US" sz="2800" b="1" i="1" dirty="0" smtClean="0">
                <a:latin typeface="Calibri (Headings)"/>
                <a:cs typeface="Calibri (Headings)"/>
              </a:rPr>
              <a:t/>
            </a:r>
            <a:br>
              <a:rPr lang="en-US" sz="2800" b="1" i="1" dirty="0" smtClean="0">
                <a:latin typeface="Calibri (Headings)"/>
                <a:cs typeface="Calibri (Headings)"/>
              </a:rPr>
            </a:br>
            <a:r>
              <a:rPr lang="en-US" sz="2800" b="1" i="1" dirty="0" smtClean="0">
                <a:latin typeface="Calibri (Headings)"/>
                <a:cs typeface="Calibri (Headings)"/>
              </a:rPr>
              <a:t>and Resilience 1 (4)</a:t>
            </a:r>
            <a:endParaRPr lang="en-US" sz="2800" b="1" dirty="0">
              <a:latin typeface="Calibri (Headings)"/>
              <a:cs typeface="Calibri (Headings)"/>
            </a:endParaRPr>
          </a:p>
        </p:txBody>
      </p:sp>
      <p:sp>
        <p:nvSpPr>
          <p:cNvPr id="3" name="Content Placeholder 2"/>
          <p:cNvSpPr>
            <a:spLocks noGrp="1"/>
          </p:cNvSpPr>
          <p:nvPr>
            <p:ph idx="1"/>
          </p:nvPr>
        </p:nvSpPr>
        <p:spPr>
          <a:xfrm>
            <a:off x="457200" y="1905000"/>
            <a:ext cx="8229600" cy="4191000"/>
          </a:xfrm>
        </p:spPr>
        <p:txBody>
          <a:bodyPr>
            <a:noAutofit/>
          </a:bodyPr>
          <a:lstStyle/>
          <a:p>
            <a:pPr lvl="0">
              <a:spcBef>
                <a:spcPts val="600"/>
              </a:spcBef>
            </a:pPr>
            <a:r>
              <a:rPr lang="en-US" sz="2600" dirty="0" smtClean="0">
                <a:latin typeface="Calibri (Body)"/>
                <a:cs typeface="Calibri (Body)"/>
              </a:rPr>
              <a:t>Facilitate</a:t>
            </a:r>
            <a:r>
              <a:rPr lang="en-US" sz="2600" dirty="0">
                <a:latin typeface="Calibri (Body)"/>
                <a:cs typeface="Calibri (Body)"/>
              </a:rPr>
              <a:t>, encourage, or mandate that secure sensing, “defense in depth,” fast reconfiguration and self-healing be </a:t>
            </a:r>
            <a:r>
              <a:rPr lang="en-US" sz="2600" b="1" dirty="0">
                <a:latin typeface="Calibri (Body)"/>
                <a:cs typeface="Calibri (Body)"/>
              </a:rPr>
              <a:t>built into the infrastructure</a:t>
            </a:r>
            <a:r>
              <a:rPr lang="en-US" sz="2600" dirty="0">
                <a:latin typeface="Calibri (Body)"/>
                <a:cs typeface="Calibri (Body)"/>
              </a:rPr>
              <a:t>.</a:t>
            </a:r>
          </a:p>
          <a:p>
            <a:pPr lvl="0">
              <a:spcBef>
                <a:spcPts val="600"/>
              </a:spcBef>
            </a:pPr>
            <a:r>
              <a:rPr lang="en-US" sz="2600" dirty="0" smtClean="0">
                <a:latin typeface="Calibri (Body)"/>
                <a:cs typeface="Calibri (Body)"/>
              </a:rPr>
              <a:t>Continue developing </a:t>
            </a:r>
            <a:r>
              <a:rPr lang="en-US" sz="2600" b="1" dirty="0" smtClean="0">
                <a:latin typeface="Calibri (Body)"/>
                <a:cs typeface="Calibri (Body)"/>
              </a:rPr>
              <a:t>regional planning of a more redundant and less vulnerable transmission grid</a:t>
            </a:r>
          </a:p>
          <a:p>
            <a:pPr lvl="0">
              <a:spcBef>
                <a:spcPts val="600"/>
              </a:spcBef>
            </a:pPr>
            <a:r>
              <a:rPr lang="en-US" sz="2600" dirty="0" smtClean="0">
                <a:latin typeface="Calibri (Body)"/>
                <a:cs typeface="Calibri (Body)"/>
              </a:rPr>
              <a:t>Continue developing operational tools to more accurately </a:t>
            </a:r>
            <a:r>
              <a:rPr lang="en-US" sz="2600" b="1" dirty="0" smtClean="0">
                <a:latin typeface="Calibri (Body)"/>
                <a:cs typeface="Calibri (Body)"/>
              </a:rPr>
              <a:t>forecast the availability of natural gas supply</a:t>
            </a:r>
            <a:r>
              <a:rPr lang="en-US" sz="2600" dirty="0" smtClean="0">
                <a:latin typeface="Calibri (Body)"/>
                <a:cs typeface="Calibri (Body)"/>
              </a:rPr>
              <a:t> for generators and improve unit commitment decisions</a:t>
            </a:r>
          </a:p>
        </p:txBody>
      </p:sp>
    </p:spTree>
    <p:extLst>
      <p:ext uri="{BB962C8B-B14F-4D97-AF65-F5344CB8AC3E}">
        <p14:creationId xmlns:p14="http://schemas.microsoft.com/office/powerpoint/2010/main" val="190324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4"/>
          <p:cNvSpPr txBox="1">
            <a:spLocks noGrp="1"/>
          </p:cNvSpPr>
          <p:nvPr>
            <p:ph idx="1"/>
          </p:nvPr>
        </p:nvSpPr>
        <p:spPr>
          <a:xfrm>
            <a:off x="1676400" y="1185476"/>
            <a:ext cx="7391400" cy="5062924"/>
          </a:xfrm>
          <a:prstGeom prst="rect">
            <a:avLst/>
          </a:prstGeom>
          <a:noFill/>
        </p:spPr>
        <p:txBody>
          <a:bodyPr wrap="square" rtlCol="0">
            <a:spAutoFit/>
          </a:bodyPr>
          <a:lstStyle/>
          <a:p>
            <a:pPr marL="0" lvl="2" indent="0">
              <a:spcBef>
                <a:spcPts val="600"/>
              </a:spcBef>
              <a:buSzPct val="125000"/>
              <a:buNone/>
              <a:defRPr/>
            </a:pPr>
            <a:r>
              <a:rPr lang="en-US" sz="2600" dirty="0" smtClean="0">
                <a:solidFill>
                  <a:schemeClr val="tx1">
                    <a:lumMod val="85000"/>
                    <a:lumOff val="15000"/>
                  </a:schemeClr>
                </a:solidFill>
                <a:latin typeface="Calibri (Body)"/>
                <a:cs typeface="Calibri (Body)"/>
              </a:rPr>
              <a:t>Achieving Electric System Resilience </a:t>
            </a:r>
          </a:p>
          <a:p>
            <a:pPr marL="0" lvl="2" indent="0">
              <a:spcBef>
                <a:spcPts val="600"/>
              </a:spcBef>
              <a:buSzPct val="125000"/>
              <a:buNone/>
              <a:defRPr/>
            </a:pPr>
            <a:r>
              <a:rPr lang="en-US" sz="2600" dirty="0" smtClean="0">
                <a:solidFill>
                  <a:schemeClr val="tx1">
                    <a:lumMod val="85000"/>
                    <a:lumOff val="15000"/>
                  </a:schemeClr>
                </a:solidFill>
                <a:latin typeface="Calibri (Body)"/>
                <a:cs typeface="Calibri (Body)"/>
              </a:rPr>
              <a:t>– </a:t>
            </a:r>
            <a:r>
              <a:rPr lang="en-US" sz="2600" dirty="0">
                <a:solidFill>
                  <a:schemeClr val="tx1">
                    <a:lumMod val="85000"/>
                    <a:lumOff val="15000"/>
                  </a:schemeClr>
                </a:solidFill>
                <a:latin typeface="Calibri (Body)"/>
                <a:cs typeface="Calibri (Body)"/>
              </a:rPr>
              <a:t>Energy Sector </a:t>
            </a:r>
            <a:r>
              <a:rPr lang="en-US" sz="2600" dirty="0" smtClean="0">
                <a:solidFill>
                  <a:schemeClr val="tx1">
                    <a:lumMod val="85000"/>
                    <a:lumOff val="15000"/>
                  </a:schemeClr>
                </a:solidFill>
                <a:latin typeface="Calibri (Body)"/>
                <a:cs typeface="Calibri (Body)"/>
              </a:rPr>
              <a:t>is uniquely </a:t>
            </a:r>
            <a:r>
              <a:rPr lang="en-US" sz="2600" dirty="0">
                <a:solidFill>
                  <a:schemeClr val="tx1">
                    <a:lumMod val="85000"/>
                    <a:lumOff val="15000"/>
                  </a:schemeClr>
                </a:solidFill>
                <a:latin typeface="Calibri (Body)"/>
                <a:cs typeface="Calibri (Body)"/>
              </a:rPr>
              <a:t>critical </a:t>
            </a:r>
            <a:r>
              <a:rPr lang="en-US" sz="2600" dirty="0" smtClean="0">
                <a:solidFill>
                  <a:schemeClr val="tx1">
                    <a:lumMod val="85000"/>
                    <a:lumOff val="15000"/>
                  </a:schemeClr>
                </a:solidFill>
                <a:latin typeface="Calibri (Body)"/>
                <a:cs typeface="Calibri (Body)"/>
              </a:rPr>
              <a:t>infrastructure as </a:t>
            </a:r>
            <a:r>
              <a:rPr lang="en-US" sz="2600" dirty="0">
                <a:solidFill>
                  <a:schemeClr val="tx1">
                    <a:lumMod val="85000"/>
                    <a:lumOff val="15000"/>
                  </a:schemeClr>
                </a:solidFill>
                <a:latin typeface="Calibri (Body)"/>
                <a:cs typeface="Calibri (Body)"/>
              </a:rPr>
              <a:t>it provides an “enabling function</a:t>
            </a:r>
            <a:r>
              <a:rPr lang="en-US" sz="2600" dirty="0" smtClean="0">
                <a:solidFill>
                  <a:schemeClr val="tx1">
                    <a:lumMod val="85000"/>
                    <a:lumOff val="15000"/>
                  </a:schemeClr>
                </a:solidFill>
                <a:latin typeface="Calibri (Body)"/>
                <a:cs typeface="Calibri (Body)"/>
              </a:rPr>
              <a:t>”</a:t>
            </a:r>
          </a:p>
          <a:p>
            <a:pPr marL="346075" lvl="2" indent="-346075">
              <a:spcBef>
                <a:spcPts val="600"/>
              </a:spcBef>
              <a:spcAft>
                <a:spcPts val="0"/>
              </a:spcAft>
              <a:buSzPct val="100000"/>
              <a:defRPr/>
            </a:pPr>
            <a:r>
              <a:rPr lang="en-US" sz="2200" dirty="0" smtClean="0">
                <a:solidFill>
                  <a:schemeClr val="tx1">
                    <a:lumMod val="85000"/>
                    <a:lumOff val="15000"/>
                  </a:schemeClr>
                </a:solidFill>
                <a:latin typeface="Calibri (Body)"/>
                <a:cs typeface="Calibri (Body)"/>
              </a:rPr>
              <a:t>Aging Infrastructure </a:t>
            </a:r>
            <a:r>
              <a:rPr lang="en-US" sz="2200" b="1" i="1" dirty="0" smtClean="0">
                <a:solidFill>
                  <a:schemeClr val="tx1">
                    <a:lumMod val="85000"/>
                    <a:lumOff val="15000"/>
                  </a:schemeClr>
                </a:solidFill>
                <a:latin typeface="Calibri (Body)"/>
                <a:cs typeface="Calibri (Body)"/>
              </a:rPr>
              <a:t>Investment</a:t>
            </a:r>
          </a:p>
          <a:p>
            <a:pPr>
              <a:spcBef>
                <a:spcPts val="600"/>
              </a:spcBef>
              <a:spcAft>
                <a:spcPts val="0"/>
              </a:spcAft>
            </a:pPr>
            <a:r>
              <a:rPr lang="en-US" sz="2200" dirty="0" smtClean="0">
                <a:solidFill>
                  <a:schemeClr val="tx1">
                    <a:lumMod val="85000"/>
                    <a:lumOff val="15000"/>
                  </a:schemeClr>
                </a:solidFill>
                <a:latin typeface="Calibri (Body)"/>
                <a:cs typeface="Calibri (Body)"/>
              </a:rPr>
              <a:t>Reliability/Hardening </a:t>
            </a:r>
            <a:r>
              <a:rPr lang="en-US" sz="2200" b="1" i="1" dirty="0">
                <a:solidFill>
                  <a:schemeClr val="tx1">
                    <a:lumMod val="85000"/>
                    <a:lumOff val="15000"/>
                  </a:schemeClr>
                </a:solidFill>
                <a:latin typeface="Calibri (Body)"/>
                <a:cs typeface="Calibri (Body)"/>
              </a:rPr>
              <a:t>Investment</a:t>
            </a:r>
            <a:r>
              <a:rPr lang="en-US" sz="2200" dirty="0">
                <a:solidFill>
                  <a:schemeClr val="tx1">
                    <a:lumMod val="85000"/>
                    <a:lumOff val="15000"/>
                  </a:schemeClr>
                </a:solidFill>
                <a:latin typeface="Calibri (Body)"/>
                <a:cs typeface="Calibri (Body)"/>
              </a:rPr>
              <a:t> </a:t>
            </a:r>
            <a:r>
              <a:rPr lang="en-US" sz="2200" dirty="0" smtClean="0">
                <a:solidFill>
                  <a:schemeClr val="tx1">
                    <a:lumMod val="85000"/>
                    <a:lumOff val="15000"/>
                  </a:schemeClr>
                </a:solidFill>
                <a:latin typeface="Calibri (Body)"/>
                <a:cs typeface="Calibri (Body)"/>
              </a:rPr>
              <a:t>– </a:t>
            </a:r>
            <a:r>
              <a:rPr lang="en-US" sz="2200" dirty="0">
                <a:solidFill>
                  <a:schemeClr val="tx1">
                    <a:lumMod val="85000"/>
                    <a:lumOff val="15000"/>
                  </a:schemeClr>
                </a:solidFill>
                <a:latin typeface="Calibri (Body)"/>
                <a:cs typeface="Calibri (Body)"/>
              </a:rPr>
              <a:t>Outage cost of $125B/y (DOE), </a:t>
            </a:r>
            <a:r>
              <a:rPr lang="en-US" sz="2200" dirty="0" smtClean="0">
                <a:solidFill>
                  <a:schemeClr val="tx1">
                    <a:lumMod val="85000"/>
                    <a:lumOff val="15000"/>
                  </a:schemeClr>
                </a:solidFill>
                <a:latin typeface="Calibri (Body)"/>
                <a:cs typeface="Calibri (Body)"/>
              </a:rPr>
              <a:t>with weather-related ~ ($18B </a:t>
            </a:r>
            <a:r>
              <a:rPr lang="en-US" sz="2200" dirty="0">
                <a:solidFill>
                  <a:schemeClr val="tx1">
                    <a:lumMod val="85000"/>
                    <a:lumOff val="15000"/>
                  </a:schemeClr>
                </a:solidFill>
                <a:latin typeface="Calibri (Body)"/>
                <a:cs typeface="Calibri (Body)"/>
              </a:rPr>
              <a:t>- $</a:t>
            </a:r>
            <a:r>
              <a:rPr lang="en-US" sz="2200" dirty="0" smtClean="0">
                <a:solidFill>
                  <a:schemeClr val="tx1">
                    <a:lumMod val="85000"/>
                    <a:lumOff val="15000"/>
                  </a:schemeClr>
                </a:solidFill>
                <a:latin typeface="Calibri (Body)"/>
                <a:cs typeface="Calibri (Body)"/>
              </a:rPr>
              <a:t>33B)/</a:t>
            </a:r>
            <a:r>
              <a:rPr lang="en-US" sz="2200" dirty="0">
                <a:solidFill>
                  <a:schemeClr val="tx1">
                    <a:lumMod val="85000"/>
                    <a:lumOff val="15000"/>
                  </a:schemeClr>
                </a:solidFill>
                <a:latin typeface="Calibri (Body)"/>
                <a:cs typeface="Calibri (Body)"/>
              </a:rPr>
              <a:t>y</a:t>
            </a:r>
          </a:p>
          <a:p>
            <a:pPr marL="342900" lvl="2" indent="-342900">
              <a:spcBef>
                <a:spcPts val="600"/>
              </a:spcBef>
              <a:spcAft>
                <a:spcPts val="0"/>
              </a:spcAft>
              <a:buSzPct val="100000"/>
              <a:defRPr/>
            </a:pPr>
            <a:r>
              <a:rPr lang="en-US" sz="2200" dirty="0" smtClean="0">
                <a:solidFill>
                  <a:schemeClr val="tx1">
                    <a:lumMod val="85000"/>
                    <a:lumOff val="15000"/>
                  </a:schemeClr>
                </a:solidFill>
                <a:latin typeface="Calibri (Body)"/>
                <a:cs typeface="Calibri (Body)"/>
              </a:rPr>
              <a:t>Natural Gas, Renewable, </a:t>
            </a:r>
            <a:br>
              <a:rPr lang="en-US" sz="2200" dirty="0" smtClean="0">
                <a:solidFill>
                  <a:schemeClr val="tx1">
                    <a:lumMod val="85000"/>
                    <a:lumOff val="15000"/>
                  </a:schemeClr>
                </a:solidFill>
                <a:latin typeface="Calibri (Body)"/>
                <a:cs typeface="Calibri (Body)"/>
              </a:rPr>
            </a:br>
            <a:r>
              <a:rPr lang="en-US" sz="2200" dirty="0" err="1" smtClean="0">
                <a:solidFill>
                  <a:schemeClr val="tx1">
                    <a:lumMod val="85000"/>
                    <a:lumOff val="15000"/>
                  </a:schemeClr>
                </a:solidFill>
                <a:latin typeface="Calibri (Body)"/>
                <a:cs typeface="Calibri (Body)"/>
              </a:rPr>
              <a:t>Microgrids</a:t>
            </a:r>
            <a:r>
              <a:rPr lang="en-US" sz="2200" dirty="0">
                <a:solidFill>
                  <a:schemeClr val="tx1">
                    <a:lumMod val="85000"/>
                    <a:lumOff val="15000"/>
                  </a:schemeClr>
                </a:solidFill>
                <a:latin typeface="Calibri (Body)"/>
                <a:cs typeface="Calibri (Body)"/>
              </a:rPr>
              <a:t>,</a:t>
            </a:r>
            <a:r>
              <a:rPr lang="en-US" sz="2200" dirty="0" smtClean="0">
                <a:solidFill>
                  <a:schemeClr val="tx1">
                    <a:lumMod val="85000"/>
                    <a:lumOff val="15000"/>
                  </a:schemeClr>
                </a:solidFill>
                <a:latin typeface="Calibri (Body)"/>
                <a:cs typeface="Calibri (Body)"/>
              </a:rPr>
              <a:t> Electric </a:t>
            </a:r>
            <a:br>
              <a:rPr lang="en-US" sz="2200" dirty="0" smtClean="0">
                <a:solidFill>
                  <a:schemeClr val="tx1">
                    <a:lumMod val="85000"/>
                    <a:lumOff val="15000"/>
                  </a:schemeClr>
                </a:solidFill>
                <a:latin typeface="Calibri (Body)"/>
                <a:cs typeface="Calibri (Body)"/>
              </a:rPr>
            </a:br>
            <a:r>
              <a:rPr lang="en-US" sz="2200" dirty="0" smtClean="0">
                <a:solidFill>
                  <a:schemeClr val="tx1">
                    <a:lumMod val="85000"/>
                    <a:lumOff val="15000"/>
                  </a:schemeClr>
                </a:solidFill>
                <a:latin typeface="Calibri (Body)"/>
                <a:cs typeface="Calibri (Body)"/>
              </a:rPr>
              <a:t>Vehicles, Storage, and </a:t>
            </a:r>
            <a:br>
              <a:rPr lang="en-US" sz="2200" dirty="0" smtClean="0">
                <a:solidFill>
                  <a:schemeClr val="tx1">
                    <a:lumMod val="85000"/>
                    <a:lumOff val="15000"/>
                  </a:schemeClr>
                </a:solidFill>
                <a:latin typeface="Calibri (Body)"/>
                <a:cs typeface="Calibri (Body)"/>
              </a:rPr>
            </a:br>
            <a:r>
              <a:rPr lang="en-US" sz="2200" dirty="0" smtClean="0">
                <a:solidFill>
                  <a:schemeClr val="tx1">
                    <a:lumMod val="85000"/>
                    <a:lumOff val="15000"/>
                  </a:schemeClr>
                </a:solidFill>
                <a:latin typeface="Calibri (Body)"/>
                <a:cs typeface="Calibri (Body)"/>
              </a:rPr>
              <a:t>Demand response </a:t>
            </a:r>
            <a:br>
              <a:rPr lang="en-US" sz="2200" dirty="0" smtClean="0">
                <a:solidFill>
                  <a:schemeClr val="tx1">
                    <a:lumMod val="85000"/>
                    <a:lumOff val="15000"/>
                  </a:schemeClr>
                </a:solidFill>
                <a:latin typeface="Calibri (Body)"/>
                <a:cs typeface="Calibri (Body)"/>
              </a:rPr>
            </a:br>
            <a:r>
              <a:rPr lang="en-US" sz="2200" b="1" i="1" dirty="0">
                <a:solidFill>
                  <a:schemeClr val="tx1">
                    <a:lumMod val="85000"/>
                    <a:lumOff val="15000"/>
                  </a:schemeClr>
                </a:solidFill>
                <a:latin typeface="Calibri (Body)"/>
                <a:cs typeface="Calibri (Body)"/>
              </a:rPr>
              <a:t>Investment</a:t>
            </a:r>
          </a:p>
          <a:p>
            <a:pPr marL="342900" lvl="2" indent="-342900">
              <a:spcBef>
                <a:spcPts val="600"/>
              </a:spcBef>
              <a:spcAft>
                <a:spcPts val="0"/>
              </a:spcAft>
              <a:buSzPct val="100000"/>
              <a:defRPr/>
            </a:pPr>
            <a:r>
              <a:rPr lang="en-US" sz="2200" dirty="0" smtClean="0">
                <a:solidFill>
                  <a:schemeClr val="tx1">
                    <a:lumMod val="85000"/>
                    <a:lumOff val="15000"/>
                  </a:schemeClr>
                </a:solidFill>
                <a:latin typeface="Calibri (Body)"/>
                <a:cs typeface="Calibri (Body)"/>
              </a:rPr>
              <a:t>Electrical </a:t>
            </a:r>
            <a:r>
              <a:rPr lang="en-US" sz="2200" dirty="0">
                <a:solidFill>
                  <a:schemeClr val="tx1">
                    <a:lumMod val="85000"/>
                    <a:lumOff val="15000"/>
                  </a:schemeClr>
                </a:solidFill>
                <a:latin typeface="Calibri (Body)"/>
                <a:cs typeface="Calibri (Body)"/>
              </a:rPr>
              <a:t>– </a:t>
            </a:r>
            <a:r>
              <a:rPr lang="en-US" sz="2200" dirty="0" smtClean="0">
                <a:solidFill>
                  <a:schemeClr val="tx1">
                    <a:lumMod val="85000"/>
                    <a:lumOff val="15000"/>
                  </a:schemeClr>
                </a:solidFill>
                <a:latin typeface="Calibri (Body)"/>
                <a:cs typeface="Calibri (Body)"/>
              </a:rPr>
              <a:t>Natural </a:t>
            </a:r>
            <a:r>
              <a:rPr lang="en-US" sz="2200" dirty="0">
                <a:solidFill>
                  <a:schemeClr val="tx1">
                    <a:lumMod val="85000"/>
                    <a:lumOff val="15000"/>
                  </a:schemeClr>
                </a:solidFill>
                <a:latin typeface="Calibri (Body)"/>
                <a:cs typeface="Calibri (Body)"/>
              </a:rPr>
              <a:t>Gas </a:t>
            </a:r>
            <a:r>
              <a:rPr lang="en-US" sz="2200" dirty="0" smtClean="0">
                <a:solidFill>
                  <a:schemeClr val="tx1">
                    <a:lumMod val="85000"/>
                    <a:lumOff val="15000"/>
                  </a:schemeClr>
                </a:solidFill>
                <a:latin typeface="Calibri (Body)"/>
                <a:cs typeface="Calibri (Body)"/>
              </a:rPr>
              <a:t/>
            </a:r>
            <a:br>
              <a:rPr lang="en-US" sz="2200" dirty="0" smtClean="0">
                <a:solidFill>
                  <a:schemeClr val="tx1">
                    <a:lumMod val="85000"/>
                    <a:lumOff val="15000"/>
                  </a:schemeClr>
                </a:solidFill>
                <a:latin typeface="Calibri (Body)"/>
                <a:cs typeface="Calibri (Body)"/>
              </a:rPr>
            </a:br>
            <a:r>
              <a:rPr lang="en-US" sz="2200" dirty="0" smtClean="0">
                <a:solidFill>
                  <a:schemeClr val="tx1">
                    <a:lumMod val="85000"/>
                    <a:lumOff val="15000"/>
                  </a:schemeClr>
                </a:solidFill>
                <a:latin typeface="Calibri (Body)"/>
                <a:cs typeface="Calibri (Body)"/>
              </a:rPr>
              <a:t>Interdependency </a:t>
            </a:r>
            <a:endParaRPr lang="en-US" sz="2200" dirty="0">
              <a:solidFill>
                <a:schemeClr val="tx1">
                  <a:lumMod val="85000"/>
                  <a:lumOff val="15000"/>
                </a:schemeClr>
              </a:solidFill>
              <a:latin typeface="Calibri (Body)"/>
              <a:cs typeface="Calibri (Body)"/>
            </a:endParaRPr>
          </a:p>
        </p:txBody>
      </p:sp>
      <p:pic>
        <p:nvPicPr>
          <p:cNvPr id="16" name="Picture 15" descr="Dbl Cir"/>
          <p:cNvPicPr>
            <a:picLocks noChangeAspect="1" noChangeArrowheads="1"/>
          </p:cNvPicPr>
          <p:nvPr/>
        </p:nvPicPr>
        <p:blipFill>
          <a:blip r:embed="rId2" cstate="print">
            <a:extLst>
              <a:ext uri="{28A0092B-C50C-407E-A947-70E740481C1C}">
                <a14:useLocalDpi xmlns:a14="http://schemas.microsoft.com/office/drawing/2010/main" val="0"/>
              </a:ext>
            </a:extLst>
          </a:blip>
          <a:srcRect t="20482" b="17682"/>
          <a:stretch>
            <a:fillRect/>
          </a:stretch>
        </p:blipFill>
        <p:spPr bwMode="auto">
          <a:xfrm>
            <a:off x="152400" y="4724400"/>
            <a:ext cx="1464400" cy="118284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itle 2"/>
          <p:cNvSpPr>
            <a:spLocks noGrp="1"/>
          </p:cNvSpPr>
          <p:nvPr>
            <p:ph type="title"/>
          </p:nvPr>
        </p:nvSpPr>
        <p:spPr>
          <a:xfrm>
            <a:off x="1295400" y="457200"/>
            <a:ext cx="7848600" cy="648585"/>
          </a:xfrm>
        </p:spPr>
        <p:txBody>
          <a:bodyPr>
            <a:noAutofit/>
          </a:bodyPr>
          <a:lstStyle/>
          <a:p>
            <a:r>
              <a:rPr lang="en-US" sz="3000" b="1" dirty="0" smtClean="0">
                <a:latin typeface="Calibri (Headings)"/>
                <a:cs typeface="Calibri (Headings)"/>
              </a:rPr>
              <a:t>Trends: Resilience and Asset Investments</a:t>
            </a:r>
            <a:endParaRPr lang="en-US" sz="3000" b="1" dirty="0">
              <a:latin typeface="Calibri (Headings)"/>
              <a:cs typeface="Calibri (Headings)"/>
            </a:endParaRPr>
          </a:p>
        </p:txBody>
      </p:sp>
      <p:pic>
        <p:nvPicPr>
          <p:cNvPr id="18" name="Picture 17"/>
          <p:cNvPicPr>
            <a:picLocks noChangeAspect="1" noChangeArrowheads="1"/>
          </p:cNvPicPr>
          <p:nvPr/>
        </p:nvPicPr>
        <p:blipFill>
          <a:blip r:embed="rId3" cstate="print"/>
          <a:srcRect/>
          <a:stretch>
            <a:fillRect/>
          </a:stretch>
        </p:blipFill>
        <p:spPr bwMode="auto">
          <a:xfrm>
            <a:off x="5485498" y="3733800"/>
            <a:ext cx="3506102" cy="2514600"/>
          </a:xfrm>
          <a:prstGeom prst="rect">
            <a:avLst/>
          </a:prstGeom>
          <a:noFill/>
          <a:ln w="9525">
            <a:noFill/>
            <a:miter lim="800000"/>
            <a:headEnd/>
            <a:tailEnd/>
          </a:ln>
          <a:effectLst/>
        </p:spPr>
      </p:pic>
      <p:pic>
        <p:nvPicPr>
          <p:cNvPr id="19" name="Picture 2" descr="http://news.thomasnet.com/IMT/wp-content/uploads/sites/3/2013/03/Pumped-Hydr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066800"/>
            <a:ext cx="1448601" cy="1143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20" name="Picture 50" descr="The inhabitants of the windswept Danish island of Samso have achieved a decade-long target of self-sufficiency  ">
            <a:hlinkClick r:id="rId5"/>
          </p:cNvPr>
          <p:cNvPicPr>
            <a:picLocks noChangeAspect="1" noChangeArrowheads="1"/>
          </p:cNvPicPr>
          <p:nvPr/>
        </p:nvPicPr>
        <p:blipFill>
          <a:blip r:embed="rId6" cstate="print"/>
          <a:srcRect/>
          <a:stretch>
            <a:fillRect/>
          </a:stretch>
        </p:blipFill>
        <p:spPr bwMode="auto">
          <a:xfrm>
            <a:off x="152400" y="2362200"/>
            <a:ext cx="1451335" cy="1066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Rounded Rectangle 1"/>
          <p:cNvSpPr/>
          <p:nvPr/>
        </p:nvSpPr>
        <p:spPr>
          <a:xfrm>
            <a:off x="152400" y="3505200"/>
            <a:ext cx="1447800" cy="1143000"/>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Complex grid structures require </a:t>
            </a:r>
          </a:p>
          <a:p>
            <a:pPr algn="ctr"/>
            <a:r>
              <a:rPr lang="en-US" sz="1400" dirty="0" smtClean="0"/>
              <a:t>“Smart Grid” solutions</a:t>
            </a:r>
            <a:endParaRPr lang="en-US" sz="1400" dirty="0"/>
          </a:p>
        </p:txBody>
      </p:sp>
    </p:spTree>
    <p:extLst>
      <p:ext uri="{BB962C8B-B14F-4D97-AF65-F5344CB8AC3E}">
        <p14:creationId xmlns:p14="http://schemas.microsoft.com/office/powerpoint/2010/main" val="3348449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58200" cy="914400"/>
          </a:xfrm>
        </p:spPr>
        <p:txBody>
          <a:bodyPr vert="horz" lIns="91440" tIns="45720" rIns="91440" bIns="45720" rtlCol="0" anchor="ctr">
            <a:noAutofit/>
          </a:bodyPr>
          <a:lstStyle/>
          <a:p>
            <a:r>
              <a:rPr lang="en-US" sz="2800" b="1" dirty="0">
                <a:latin typeface="Calibri (Headings)"/>
                <a:cs typeface="Calibri (Headings)"/>
              </a:rPr>
              <a:t>Recommendations – Security, Privacy, </a:t>
            </a:r>
            <a:br>
              <a:rPr lang="en-US" sz="2800" b="1" dirty="0">
                <a:latin typeface="Calibri (Headings)"/>
                <a:cs typeface="Calibri (Headings)"/>
              </a:rPr>
            </a:br>
            <a:r>
              <a:rPr lang="en-US" sz="2800" b="1" dirty="0">
                <a:latin typeface="Calibri (Headings)"/>
                <a:cs typeface="Calibri (Headings)"/>
              </a:rPr>
              <a:t>and Resilience 2 (4)</a:t>
            </a:r>
          </a:p>
        </p:txBody>
      </p:sp>
      <p:sp>
        <p:nvSpPr>
          <p:cNvPr id="3" name="Content Placeholder 2"/>
          <p:cNvSpPr>
            <a:spLocks noGrp="1"/>
          </p:cNvSpPr>
          <p:nvPr>
            <p:ph idx="1"/>
          </p:nvPr>
        </p:nvSpPr>
        <p:spPr>
          <a:xfrm>
            <a:off x="304800" y="1600200"/>
            <a:ext cx="8534400" cy="4572000"/>
          </a:xfrm>
        </p:spPr>
        <p:txBody>
          <a:bodyPr>
            <a:noAutofit/>
          </a:bodyPr>
          <a:lstStyle/>
          <a:p>
            <a:r>
              <a:rPr lang="en-US" sz="2400" dirty="0">
                <a:latin typeface="Calibri (Body)"/>
                <a:cs typeface="Calibri (Body)"/>
              </a:rPr>
              <a:t>Mandate consumer data</a:t>
            </a:r>
            <a:r>
              <a:rPr lang="en-US" sz="2400" b="1" dirty="0">
                <a:latin typeface="Calibri (Body)"/>
                <a:cs typeface="Calibri (Body)"/>
              </a:rPr>
              <a:t> privacy and security for AMI system</a:t>
            </a:r>
            <a:r>
              <a:rPr lang="en-US" sz="2400" dirty="0">
                <a:latin typeface="Calibri (Body)"/>
                <a:cs typeface="Calibri (Body)"/>
              </a:rPr>
              <a:t>s to provide protection against personal profiling, real-time remote surveillance, identity theft and home invasions, activity censorship and decisions based on inaccurate </a:t>
            </a:r>
            <a:r>
              <a:rPr lang="en-US" sz="2400" dirty="0" smtClean="0">
                <a:latin typeface="Calibri (Body)"/>
                <a:cs typeface="Calibri (Body)"/>
              </a:rPr>
              <a:t>data</a:t>
            </a:r>
            <a:endParaRPr lang="en-US" sz="2400" dirty="0">
              <a:latin typeface="Calibri (Body)"/>
              <a:cs typeface="Calibri (Body)"/>
            </a:endParaRPr>
          </a:p>
          <a:p>
            <a:pPr lvl="0"/>
            <a:r>
              <a:rPr lang="en-US" sz="2400" dirty="0" smtClean="0">
                <a:latin typeface="Calibri (Body)"/>
                <a:cs typeface="Calibri (Body)"/>
              </a:rPr>
              <a:t>Support alternatives for Utilities that wish to </a:t>
            </a:r>
            <a:r>
              <a:rPr lang="en-US" sz="2400" b="1" dirty="0" smtClean="0">
                <a:latin typeface="Calibri (Body)"/>
                <a:cs typeface="Calibri (Body)"/>
              </a:rPr>
              <a:t>eliminate</a:t>
            </a:r>
            <a:r>
              <a:rPr lang="en-US" sz="2400" dirty="0" smtClean="0">
                <a:latin typeface="Calibri (Body)"/>
                <a:cs typeface="Calibri (Body)"/>
              </a:rPr>
              <a:t> </a:t>
            </a:r>
            <a:r>
              <a:rPr lang="en-US" sz="2400" b="1" dirty="0" smtClean="0">
                <a:latin typeface="Calibri (Body)"/>
                <a:cs typeface="Calibri (Body)"/>
              </a:rPr>
              <a:t>the </a:t>
            </a:r>
            <a:r>
              <a:rPr lang="en-US" sz="2400" b="1" dirty="0">
                <a:latin typeface="Calibri (Body)"/>
                <a:cs typeface="Calibri (Body)"/>
              </a:rPr>
              <a:t>use of wireless telecom networks and the public Internet</a:t>
            </a:r>
            <a:r>
              <a:rPr lang="en-US" sz="2400" dirty="0">
                <a:latin typeface="Calibri (Body)"/>
                <a:cs typeface="Calibri (Body)"/>
              </a:rPr>
              <a:t> </a:t>
            </a:r>
            <a:r>
              <a:rPr lang="en-US" sz="2400" b="1" dirty="0" smtClean="0">
                <a:latin typeface="Calibri (Body)"/>
                <a:cs typeface="Calibri (Body)"/>
              </a:rPr>
              <a:t> </a:t>
            </a:r>
            <a:r>
              <a:rPr lang="en-US" sz="2400" dirty="0" smtClean="0">
                <a:latin typeface="Calibri (Body)"/>
                <a:cs typeface="Calibri (Body)"/>
              </a:rPr>
              <a:t>to decrease </a:t>
            </a:r>
            <a:r>
              <a:rPr lang="en-US" sz="2400" dirty="0">
                <a:latin typeface="Calibri (Body)"/>
                <a:cs typeface="Calibri (Body)"/>
              </a:rPr>
              <a:t>grid </a:t>
            </a:r>
            <a:r>
              <a:rPr lang="en-US" sz="2400" dirty="0" smtClean="0">
                <a:latin typeface="Calibri (Body)"/>
                <a:cs typeface="Calibri (Body)"/>
              </a:rPr>
              <a:t>vulnerabilities</a:t>
            </a:r>
          </a:p>
          <a:p>
            <a:pPr lvl="1"/>
            <a:r>
              <a:rPr lang="en-US" sz="2400" dirty="0" smtClean="0">
                <a:latin typeface="Calibri (Body)"/>
                <a:cs typeface="Calibri (Body)"/>
              </a:rPr>
              <a:t>Include options for utilities to obtain private spectrum at a reasonable costs</a:t>
            </a:r>
            <a:endParaRPr lang="en-US" sz="2400" dirty="0">
              <a:latin typeface="Calibri (Body)"/>
              <a:cs typeface="Calibri (Body)"/>
            </a:endParaRPr>
          </a:p>
        </p:txBody>
      </p:sp>
    </p:spTree>
    <p:extLst>
      <p:ext uri="{BB962C8B-B14F-4D97-AF65-F5344CB8AC3E}">
        <p14:creationId xmlns:p14="http://schemas.microsoft.com/office/powerpoint/2010/main" val="360629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58200" cy="914400"/>
          </a:xfrm>
        </p:spPr>
        <p:txBody>
          <a:bodyPr vert="horz" lIns="91440" tIns="45720" rIns="91440" bIns="45720" rtlCol="0" anchor="ctr">
            <a:noAutofit/>
          </a:bodyPr>
          <a:lstStyle/>
          <a:p>
            <a:r>
              <a:rPr lang="en-US" sz="2800" b="1" dirty="0">
                <a:latin typeface="Calibri (Headings)"/>
                <a:cs typeface="Calibri (Headings)"/>
              </a:rPr>
              <a:t>Recommendations – Security, Privacy, and Resilience 3 (4)</a:t>
            </a:r>
          </a:p>
        </p:txBody>
      </p:sp>
      <p:sp>
        <p:nvSpPr>
          <p:cNvPr id="3" name="Content Placeholder 2"/>
          <p:cNvSpPr>
            <a:spLocks noGrp="1"/>
          </p:cNvSpPr>
          <p:nvPr>
            <p:ph idx="1"/>
          </p:nvPr>
        </p:nvSpPr>
        <p:spPr>
          <a:xfrm>
            <a:off x="457200" y="1676400"/>
            <a:ext cx="8305800" cy="4572000"/>
          </a:xfrm>
        </p:spPr>
        <p:txBody>
          <a:bodyPr>
            <a:noAutofit/>
          </a:bodyPr>
          <a:lstStyle/>
          <a:p>
            <a:pPr lvl="0"/>
            <a:r>
              <a:rPr lang="en-US" sz="2600" dirty="0" smtClean="0">
                <a:latin typeface="Calibri (Body)"/>
                <a:cs typeface="Calibri (Body)"/>
              </a:rPr>
              <a:t>Improve the </a:t>
            </a:r>
            <a:r>
              <a:rPr lang="en-US" sz="2600" b="1" dirty="0">
                <a:latin typeface="Calibri (Body)"/>
                <a:cs typeface="Calibri (Body)"/>
              </a:rPr>
              <a:t>sharing of intelligence and threat information</a:t>
            </a:r>
            <a:r>
              <a:rPr lang="en-US" sz="2600" dirty="0">
                <a:latin typeface="Calibri (Body)"/>
                <a:cs typeface="Calibri (Body)"/>
              </a:rPr>
              <a:t> and analysis to develop proactive protection strategies, </a:t>
            </a:r>
            <a:endParaRPr lang="en-US" sz="2600" dirty="0" smtClean="0">
              <a:latin typeface="Calibri (Body)"/>
              <a:cs typeface="Calibri (Body)"/>
            </a:endParaRPr>
          </a:p>
          <a:p>
            <a:pPr lvl="1"/>
            <a:r>
              <a:rPr lang="en-US" sz="2200" dirty="0" smtClean="0">
                <a:latin typeface="Calibri (Body)"/>
                <a:cs typeface="Calibri (Body)"/>
              </a:rPr>
              <a:t>Includes </a:t>
            </a:r>
            <a:r>
              <a:rPr lang="en-US" sz="2200" dirty="0">
                <a:latin typeface="Calibri (Body)"/>
                <a:cs typeface="Calibri (Body)"/>
              </a:rPr>
              <a:t>development of coordinated hierarchical threat coordination centers – at local, regional and national </a:t>
            </a:r>
            <a:r>
              <a:rPr lang="en-US" sz="2200" dirty="0" smtClean="0">
                <a:latin typeface="Calibri (Body)"/>
                <a:cs typeface="Calibri (Body)"/>
              </a:rPr>
              <a:t>levels</a:t>
            </a:r>
          </a:p>
          <a:p>
            <a:pPr lvl="1"/>
            <a:r>
              <a:rPr lang="en-US" sz="2200" dirty="0" smtClean="0">
                <a:latin typeface="Calibri (Body)"/>
                <a:cs typeface="Calibri (Body)"/>
              </a:rPr>
              <a:t>May </a:t>
            </a:r>
            <a:r>
              <a:rPr lang="en-US" sz="2200" dirty="0">
                <a:latin typeface="Calibri (Body)"/>
                <a:cs typeface="Calibri (Body)"/>
              </a:rPr>
              <a:t>require either more security clearances issued to electric sector individuals or treatment of some intelligence and threat information and analysis as sensitive business information, rather than as classified </a:t>
            </a:r>
            <a:r>
              <a:rPr lang="en-US" sz="2200" dirty="0" smtClean="0">
                <a:latin typeface="Calibri (Body)"/>
                <a:cs typeface="Calibri (Body)"/>
              </a:rPr>
              <a:t>information </a:t>
            </a:r>
          </a:p>
        </p:txBody>
      </p:sp>
    </p:spTree>
    <p:extLst>
      <p:ext uri="{BB962C8B-B14F-4D97-AF65-F5344CB8AC3E}">
        <p14:creationId xmlns:p14="http://schemas.microsoft.com/office/powerpoint/2010/main" val="2689058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58200" cy="914400"/>
          </a:xfrm>
        </p:spPr>
        <p:txBody>
          <a:bodyPr>
            <a:noAutofit/>
          </a:bodyPr>
          <a:lstStyle/>
          <a:p>
            <a:r>
              <a:rPr lang="en-US" sz="2800" b="1" dirty="0" smtClean="0">
                <a:latin typeface="Calibri (Headings)"/>
                <a:cs typeface="Calibri (Headings)"/>
              </a:rPr>
              <a:t>Recommendations – </a:t>
            </a:r>
            <a:r>
              <a:rPr lang="en-US" sz="2800" b="1" i="1" dirty="0" smtClean="0">
                <a:latin typeface="Calibri (Headings)"/>
                <a:cs typeface="Calibri (Headings)"/>
              </a:rPr>
              <a:t>Security</a:t>
            </a:r>
            <a:r>
              <a:rPr lang="en-US" sz="2800" b="1" i="1" dirty="0">
                <a:latin typeface="Calibri (Headings)"/>
                <a:cs typeface="Calibri (Headings)"/>
              </a:rPr>
              <a:t>, Privacy, </a:t>
            </a:r>
            <a:r>
              <a:rPr lang="en-US" sz="2800" b="1" i="1" dirty="0" smtClean="0">
                <a:latin typeface="Calibri (Headings)"/>
                <a:cs typeface="Calibri (Headings)"/>
              </a:rPr>
              <a:t/>
            </a:r>
            <a:br>
              <a:rPr lang="en-US" sz="2800" b="1" i="1" dirty="0" smtClean="0">
                <a:latin typeface="Calibri (Headings)"/>
                <a:cs typeface="Calibri (Headings)"/>
              </a:rPr>
            </a:br>
            <a:r>
              <a:rPr lang="en-US" sz="2800" b="1" i="1" dirty="0" smtClean="0">
                <a:latin typeface="Calibri (Headings)"/>
                <a:cs typeface="Calibri (Headings)"/>
              </a:rPr>
              <a:t>and Resilience 4 (4)</a:t>
            </a:r>
            <a:endParaRPr lang="en-US" sz="2800" b="1" dirty="0">
              <a:latin typeface="Calibri (Headings)"/>
              <a:cs typeface="Calibri (Headings)"/>
            </a:endParaRPr>
          </a:p>
        </p:txBody>
      </p:sp>
      <p:sp>
        <p:nvSpPr>
          <p:cNvPr id="3" name="Content Placeholder 2"/>
          <p:cNvSpPr>
            <a:spLocks noGrp="1"/>
          </p:cNvSpPr>
          <p:nvPr>
            <p:ph idx="1"/>
          </p:nvPr>
        </p:nvSpPr>
        <p:spPr>
          <a:xfrm>
            <a:off x="152400" y="1600200"/>
            <a:ext cx="8686800" cy="4953000"/>
          </a:xfrm>
        </p:spPr>
        <p:txBody>
          <a:bodyPr>
            <a:noAutofit/>
          </a:bodyPr>
          <a:lstStyle/>
          <a:p>
            <a:pPr lvl="0"/>
            <a:r>
              <a:rPr lang="en-US" sz="2600" dirty="0" smtClean="0">
                <a:latin typeface="Calibri (Body)"/>
                <a:cs typeface="Calibri (Body)"/>
              </a:rPr>
              <a:t>Speed </a:t>
            </a:r>
            <a:r>
              <a:rPr lang="en-US" sz="2600" dirty="0">
                <a:latin typeface="Calibri (Body)"/>
                <a:cs typeface="Calibri (Body)"/>
              </a:rPr>
              <a:t>up the development and enforcement of </a:t>
            </a:r>
            <a:r>
              <a:rPr lang="en-US" sz="2600" b="1" dirty="0">
                <a:latin typeface="Calibri (Body)"/>
                <a:cs typeface="Calibri (Body)"/>
              </a:rPr>
              <a:t>cyber security standards</a:t>
            </a:r>
            <a:r>
              <a:rPr lang="en-US" sz="2600" dirty="0">
                <a:latin typeface="Calibri (Body)"/>
                <a:cs typeface="Calibri (Body)"/>
              </a:rPr>
              <a:t>, compliance requirements and their adoption. Facilitate and encourage design of security from the start and include it in </a:t>
            </a:r>
            <a:r>
              <a:rPr lang="en-US" sz="2600" dirty="0" smtClean="0">
                <a:latin typeface="Calibri (Body)"/>
                <a:cs typeface="Calibri (Body)"/>
              </a:rPr>
              <a:t>standards</a:t>
            </a:r>
          </a:p>
          <a:p>
            <a:pPr lvl="0"/>
            <a:r>
              <a:rPr lang="en-US" sz="2600" b="1" dirty="0" smtClean="0">
                <a:latin typeface="Calibri (Body)"/>
                <a:cs typeface="Calibri (Body)"/>
              </a:rPr>
              <a:t>Design communications and controls systems </a:t>
            </a:r>
            <a:r>
              <a:rPr lang="en-US" sz="2600" dirty="0" smtClean="0">
                <a:latin typeface="Calibri (Body)"/>
                <a:cs typeface="Calibri (Body)"/>
              </a:rPr>
              <a:t>for more limited failures including better EMP withstand capabilities</a:t>
            </a:r>
            <a:r>
              <a:rPr lang="en-US" sz="2600" dirty="0">
                <a:latin typeface="Calibri (Body)"/>
                <a:cs typeface="Calibri (Body)"/>
              </a:rPr>
              <a:t>	</a:t>
            </a:r>
          </a:p>
          <a:p>
            <a:pPr lvl="0"/>
            <a:r>
              <a:rPr lang="en-US" sz="2600" dirty="0">
                <a:latin typeface="Calibri (Body)"/>
                <a:cs typeface="Calibri (Body)"/>
              </a:rPr>
              <a:t>Increase investment in the grid and in R&amp;D areas that assure the security of the cyber infrastructure (algorithms, protocols, chip-level &amp;</a:t>
            </a:r>
            <a:r>
              <a:rPr lang="en-US" sz="2600" dirty="0" smtClean="0">
                <a:latin typeface="Calibri (Body)"/>
                <a:cs typeface="Calibri (Body)"/>
              </a:rPr>
              <a:t> application-level)</a:t>
            </a:r>
            <a:endParaRPr lang="en-US" sz="2600" dirty="0">
              <a:latin typeface="Calibri (Body)"/>
              <a:cs typeface="Calibri (Body)"/>
            </a:endParaRPr>
          </a:p>
          <a:p>
            <a:pPr marL="0" indent="0">
              <a:buNone/>
            </a:pPr>
            <a:endParaRPr lang="en-US" sz="2800" dirty="0"/>
          </a:p>
        </p:txBody>
      </p:sp>
    </p:spTree>
    <p:extLst>
      <p:ext uri="{BB962C8B-B14F-4D97-AF65-F5344CB8AC3E}">
        <p14:creationId xmlns:p14="http://schemas.microsoft.com/office/powerpoint/2010/main" val="10851587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Calibri (Headings)"/>
                <a:cs typeface="Calibri (Headings)"/>
              </a:rPr>
              <a:t>Recommendations – </a:t>
            </a:r>
            <a:r>
              <a:rPr lang="en-US" sz="2800" b="1" i="1" dirty="0" smtClean="0">
                <a:latin typeface="Calibri (Headings)"/>
                <a:cs typeface="Calibri (Headings)"/>
              </a:rPr>
              <a:t>Markets </a:t>
            </a:r>
            <a:r>
              <a:rPr lang="en-US" sz="2800" b="1" i="1" dirty="0">
                <a:latin typeface="Calibri (Headings)"/>
                <a:cs typeface="Calibri (Headings)"/>
              </a:rPr>
              <a:t>and </a:t>
            </a:r>
            <a:r>
              <a:rPr lang="en-US" sz="2800" b="1" i="1" dirty="0" smtClean="0">
                <a:latin typeface="Calibri (Headings)"/>
                <a:cs typeface="Calibri (Headings)"/>
              </a:rPr>
              <a:t>Policy 1 </a:t>
            </a:r>
            <a:r>
              <a:rPr lang="en-US" sz="2800" b="1" i="1" dirty="0">
                <a:latin typeface="Calibri (Headings)"/>
                <a:cs typeface="Calibri (Headings)"/>
              </a:rPr>
              <a:t>(2)</a:t>
            </a:r>
            <a:r>
              <a:rPr lang="en-US" sz="2800" b="1" i="1" dirty="0" smtClean="0">
                <a:latin typeface="Calibri (Headings)"/>
                <a:cs typeface="Calibri (Headings)"/>
              </a:rPr>
              <a:t> </a:t>
            </a:r>
            <a:endParaRPr lang="en-US" sz="2800" dirty="0">
              <a:latin typeface="Calibri (Headings)"/>
              <a:cs typeface="Calibri (Headings)"/>
            </a:endParaRPr>
          </a:p>
        </p:txBody>
      </p:sp>
      <p:sp>
        <p:nvSpPr>
          <p:cNvPr id="3" name="Content Placeholder 2"/>
          <p:cNvSpPr>
            <a:spLocks noGrp="1"/>
          </p:cNvSpPr>
          <p:nvPr>
            <p:ph idx="1"/>
          </p:nvPr>
        </p:nvSpPr>
        <p:spPr>
          <a:xfrm>
            <a:off x="228600" y="1524000"/>
            <a:ext cx="8686800" cy="4495800"/>
          </a:xfrm>
        </p:spPr>
        <p:txBody>
          <a:bodyPr>
            <a:noAutofit/>
          </a:bodyPr>
          <a:lstStyle/>
          <a:p>
            <a:pPr lvl="0"/>
            <a:r>
              <a:rPr lang="en-US" sz="2400" dirty="0" smtClean="0">
                <a:latin typeface="Calibri (Body)"/>
                <a:cs typeface="Calibri (Body)"/>
              </a:rPr>
              <a:t>Use </a:t>
            </a:r>
            <a:r>
              <a:rPr lang="en-US" sz="2400" dirty="0">
                <a:latin typeface="Calibri (Body)"/>
                <a:cs typeface="Calibri (Body)"/>
              </a:rPr>
              <a:t>the National Institute of Standards and </a:t>
            </a:r>
            <a:r>
              <a:rPr lang="en-US" sz="2400" dirty="0" smtClean="0">
                <a:latin typeface="Calibri (Body)"/>
                <a:cs typeface="Calibri (Body)"/>
              </a:rPr>
              <a:t>Technology </a:t>
            </a:r>
            <a:r>
              <a:rPr lang="en-US" sz="2400" dirty="0">
                <a:latin typeface="Calibri (Body)"/>
                <a:cs typeface="Calibri (Body)"/>
              </a:rPr>
              <a:t>Smart Grid Collaboration or the NARUC Smart Grid Collaborative as models to </a:t>
            </a:r>
            <a:r>
              <a:rPr lang="en-US" sz="2400" b="1" dirty="0">
                <a:latin typeface="Calibri (Body)"/>
                <a:cs typeface="Calibri (Body)"/>
              </a:rPr>
              <a:t>bridge the jurisdictional gap</a:t>
            </a:r>
            <a:r>
              <a:rPr lang="en-US" sz="2400" dirty="0">
                <a:latin typeface="Calibri (Body)"/>
                <a:cs typeface="Calibri (Body)"/>
              </a:rPr>
              <a:t> between the federal and the state regulatory organizations on issues such as technology upgrades and system </a:t>
            </a:r>
            <a:r>
              <a:rPr lang="en-US" sz="2400" dirty="0" smtClean="0">
                <a:latin typeface="Calibri (Body)"/>
                <a:cs typeface="Calibri (Body)"/>
              </a:rPr>
              <a:t>security</a:t>
            </a:r>
          </a:p>
          <a:p>
            <a:r>
              <a:rPr lang="en-US" sz="2400" dirty="0">
                <a:latin typeface="Calibri (Body)"/>
                <a:cs typeface="Calibri (Body)"/>
              </a:rPr>
              <a:t>More transparent, participatory and </a:t>
            </a:r>
            <a:r>
              <a:rPr lang="en-US" sz="2400" b="1" dirty="0">
                <a:latin typeface="Calibri (Body)"/>
                <a:cs typeface="Calibri (Body)"/>
              </a:rPr>
              <a:t>collaborative discussion</a:t>
            </a:r>
            <a:r>
              <a:rPr lang="en-US" sz="2400" dirty="0">
                <a:latin typeface="Calibri (Body)"/>
                <a:cs typeface="Calibri (Body)"/>
              </a:rPr>
              <a:t> among federal and state agencies, transmission and distribution asset owners, regional transmission operators </a:t>
            </a:r>
            <a:r>
              <a:rPr lang="en-US" sz="2400" dirty="0" smtClean="0">
                <a:latin typeface="Calibri (Body)"/>
                <a:cs typeface="Calibri (Body)"/>
              </a:rPr>
              <a:t>and </a:t>
            </a:r>
            <a:r>
              <a:rPr lang="en-US" sz="2400" dirty="0">
                <a:latin typeface="Calibri (Body)"/>
                <a:cs typeface="Calibri (Body)"/>
              </a:rPr>
              <a:t>independent system </a:t>
            </a:r>
            <a:r>
              <a:rPr lang="en-US" sz="2400" dirty="0" smtClean="0">
                <a:latin typeface="Calibri (Body)"/>
                <a:cs typeface="Calibri (Body)"/>
              </a:rPr>
              <a:t>operators </a:t>
            </a:r>
            <a:r>
              <a:rPr lang="en-US" sz="2400" dirty="0">
                <a:latin typeface="Calibri (Body)"/>
                <a:cs typeface="Calibri (Body)"/>
              </a:rPr>
              <a:t>and their members and supporting research </a:t>
            </a:r>
            <a:r>
              <a:rPr lang="en-US" sz="2400" dirty="0" smtClean="0">
                <a:latin typeface="Calibri (Body)"/>
                <a:cs typeface="Calibri (Body)"/>
              </a:rPr>
              <a:t>to improve understanding </a:t>
            </a:r>
            <a:r>
              <a:rPr lang="en-US" sz="2400" dirty="0">
                <a:latin typeface="Calibri (Body)"/>
                <a:cs typeface="Calibri (Body)"/>
              </a:rPr>
              <a:t>of mutual impacts, interactions and </a:t>
            </a:r>
            <a:r>
              <a:rPr lang="en-US" sz="2400" dirty="0" smtClean="0">
                <a:latin typeface="Calibri (Body)"/>
                <a:cs typeface="Calibri (Body)"/>
              </a:rPr>
              <a:t>benefits</a:t>
            </a:r>
            <a:endParaRPr lang="en-US" sz="2400" dirty="0">
              <a:latin typeface="Calibri (Body)"/>
              <a:cs typeface="Calibri (Body)"/>
            </a:endParaRPr>
          </a:p>
          <a:p>
            <a:pPr lvl="0"/>
            <a:endParaRPr lang="en-US" sz="2400" dirty="0">
              <a:latin typeface="Calibri (Body)"/>
              <a:cs typeface="Calibri (Body)"/>
            </a:endParaRPr>
          </a:p>
        </p:txBody>
      </p:sp>
    </p:spTree>
    <p:extLst>
      <p:ext uri="{BB962C8B-B14F-4D97-AF65-F5344CB8AC3E}">
        <p14:creationId xmlns:p14="http://schemas.microsoft.com/office/powerpoint/2010/main" val="19032462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Calibri (Headings)"/>
                <a:cs typeface="Calibri (Headings)"/>
              </a:rPr>
              <a:t>Recommendations – </a:t>
            </a:r>
            <a:r>
              <a:rPr lang="en-US" sz="2800" b="1" i="1" dirty="0" smtClean="0">
                <a:latin typeface="Calibri (Headings)"/>
                <a:cs typeface="Calibri (Headings)"/>
              </a:rPr>
              <a:t>Markets </a:t>
            </a:r>
            <a:r>
              <a:rPr lang="en-US" sz="2800" b="1" i="1" dirty="0">
                <a:latin typeface="Calibri (Headings)"/>
                <a:cs typeface="Calibri (Headings)"/>
              </a:rPr>
              <a:t>and </a:t>
            </a:r>
            <a:r>
              <a:rPr lang="en-US" sz="2800" b="1" i="1" dirty="0" smtClean="0">
                <a:latin typeface="Calibri (Headings)"/>
                <a:cs typeface="Calibri (Headings)"/>
              </a:rPr>
              <a:t>Policy </a:t>
            </a:r>
            <a:r>
              <a:rPr lang="en-US" sz="2800" b="1" i="1" dirty="0">
                <a:latin typeface="Calibri (Headings)"/>
                <a:cs typeface="Calibri (Headings)"/>
              </a:rPr>
              <a:t>2 (2)</a:t>
            </a:r>
            <a:r>
              <a:rPr lang="en-US" sz="2800" b="1" i="1" dirty="0" smtClean="0">
                <a:latin typeface="Calibri (Headings)"/>
                <a:cs typeface="Calibri (Headings)"/>
              </a:rPr>
              <a:t> </a:t>
            </a:r>
            <a:endParaRPr lang="en-US" sz="2800" dirty="0">
              <a:latin typeface="Calibri (Headings)"/>
              <a:cs typeface="Calibri (Headings)"/>
            </a:endParaRPr>
          </a:p>
        </p:txBody>
      </p:sp>
      <p:sp>
        <p:nvSpPr>
          <p:cNvPr id="3" name="Content Placeholder 2"/>
          <p:cNvSpPr>
            <a:spLocks noGrp="1"/>
          </p:cNvSpPr>
          <p:nvPr>
            <p:ph idx="1"/>
          </p:nvPr>
        </p:nvSpPr>
        <p:spPr>
          <a:xfrm>
            <a:off x="457200" y="1600201"/>
            <a:ext cx="8229600" cy="4267200"/>
          </a:xfrm>
        </p:spPr>
        <p:txBody>
          <a:bodyPr>
            <a:noAutofit/>
          </a:bodyPr>
          <a:lstStyle/>
          <a:p>
            <a:pPr lvl="0"/>
            <a:r>
              <a:rPr lang="en-US" sz="2400" dirty="0" smtClean="0">
                <a:latin typeface="Calibri (Body)"/>
                <a:cs typeface="Calibri (Body)"/>
              </a:rPr>
              <a:t>Continue </a:t>
            </a:r>
            <a:r>
              <a:rPr lang="en-US" sz="2400" dirty="0">
                <a:latin typeface="Calibri (Body)"/>
                <a:cs typeface="Calibri (Body)"/>
              </a:rPr>
              <a:t>working at a federal level on better </a:t>
            </a:r>
            <a:r>
              <a:rPr lang="en-US" sz="2400" b="1" dirty="0">
                <a:latin typeface="Calibri (Body)"/>
                <a:cs typeface="Calibri (Body)"/>
              </a:rPr>
              <a:t>coordination of electricity and gas markets</a:t>
            </a:r>
            <a:r>
              <a:rPr lang="en-US" sz="2400" dirty="0">
                <a:latin typeface="Calibri (Body)"/>
                <a:cs typeface="Calibri (Body)"/>
              </a:rPr>
              <a:t> to mitigate potential new reliability issues due to increasing reliance on gas </a:t>
            </a:r>
            <a:r>
              <a:rPr lang="en-US" sz="2400" dirty="0" smtClean="0">
                <a:latin typeface="Calibri (Body)"/>
                <a:cs typeface="Calibri (Body)"/>
              </a:rPr>
              <a:t>generation</a:t>
            </a:r>
          </a:p>
          <a:p>
            <a:pPr lvl="0"/>
            <a:r>
              <a:rPr lang="en-US" sz="2200" dirty="0" smtClean="0">
                <a:latin typeface="Calibri (Body)"/>
                <a:cs typeface="Calibri (Body)"/>
              </a:rPr>
              <a:t>Update </a:t>
            </a:r>
            <a:r>
              <a:rPr lang="en-US" sz="2200" dirty="0">
                <a:latin typeface="Calibri (Body)"/>
                <a:cs typeface="Calibri (Body)"/>
              </a:rPr>
              <a:t>the wholesale market design to reflect the speed at which a generator can increase or decrease the amount of generation needed to complement variable </a:t>
            </a:r>
            <a:r>
              <a:rPr lang="en-US" sz="2200" dirty="0" smtClean="0">
                <a:latin typeface="Calibri (Body)"/>
                <a:cs typeface="Calibri (Body)"/>
              </a:rPr>
              <a:t>resources</a:t>
            </a:r>
            <a:endParaRPr lang="en-US" sz="2200" dirty="0">
              <a:latin typeface="Calibri (Body)"/>
              <a:cs typeface="Calibri (Body)"/>
            </a:endParaRPr>
          </a:p>
        </p:txBody>
      </p:sp>
    </p:spTree>
    <p:extLst>
      <p:ext uri="{BB962C8B-B14F-4D97-AF65-F5344CB8AC3E}">
        <p14:creationId xmlns:p14="http://schemas.microsoft.com/office/powerpoint/2010/main" val="2295778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a:bodyPr>
          <a:lstStyle/>
          <a:p>
            <a:r>
              <a:rPr lang="en-US" sz="3200" b="1" dirty="0" smtClean="0">
                <a:latin typeface="Calibri (Headings)"/>
                <a:cs typeface="Calibri (Headings)"/>
              </a:rPr>
              <a:t>Summary Recommendations</a:t>
            </a:r>
            <a:endParaRPr lang="en-US" sz="3200" b="1" dirty="0">
              <a:latin typeface="Calibri (Headings)"/>
              <a:cs typeface="Calibri (Headings)"/>
            </a:endParaRPr>
          </a:p>
        </p:txBody>
      </p:sp>
      <p:sp>
        <p:nvSpPr>
          <p:cNvPr id="3" name="Content Placeholder 2"/>
          <p:cNvSpPr>
            <a:spLocks noGrp="1"/>
          </p:cNvSpPr>
          <p:nvPr>
            <p:ph idx="1"/>
          </p:nvPr>
        </p:nvSpPr>
        <p:spPr>
          <a:xfrm>
            <a:off x="304800" y="1219200"/>
            <a:ext cx="8686800" cy="4876800"/>
          </a:xfrm>
        </p:spPr>
        <p:txBody>
          <a:bodyPr>
            <a:noAutofit/>
          </a:bodyPr>
          <a:lstStyle/>
          <a:p>
            <a:pPr lvl="0"/>
            <a:r>
              <a:rPr lang="en-US" sz="2600" dirty="0">
                <a:latin typeface="Calibri (Body)"/>
                <a:cs typeface="Calibri (Body)"/>
              </a:rPr>
              <a:t>Support </a:t>
            </a:r>
            <a:r>
              <a:rPr lang="en-US" sz="2600" b="1" dirty="0">
                <a:latin typeface="Calibri (Body)"/>
                <a:cs typeface="Calibri (Body)"/>
              </a:rPr>
              <a:t>holistic, integrated approach</a:t>
            </a:r>
            <a:r>
              <a:rPr lang="en-US" sz="2600" dirty="0">
                <a:latin typeface="Calibri (Body)"/>
                <a:cs typeface="Calibri (Body)"/>
              </a:rPr>
              <a:t> in simultaneously managing fleet of assets to best achieve optimal cost-effective solutions addressing the following: </a:t>
            </a:r>
            <a:endParaRPr lang="en-US" sz="2600" dirty="0" smtClean="0">
              <a:latin typeface="Calibri (Body)"/>
              <a:cs typeface="Calibri (Body)"/>
            </a:endParaRPr>
          </a:p>
          <a:p>
            <a:pPr lvl="1"/>
            <a:r>
              <a:rPr lang="en-US" sz="2400" b="1" dirty="0" smtClean="0">
                <a:latin typeface="Calibri (Body)"/>
                <a:cs typeface="Calibri (Body)"/>
              </a:rPr>
              <a:t>Aging infrastructure</a:t>
            </a:r>
          </a:p>
          <a:p>
            <a:pPr lvl="1"/>
            <a:r>
              <a:rPr lang="en-US" sz="2400" b="1" dirty="0" smtClean="0">
                <a:latin typeface="Calibri (Body)"/>
                <a:cs typeface="Calibri (Body)"/>
              </a:rPr>
              <a:t>Grid </a:t>
            </a:r>
            <a:r>
              <a:rPr lang="en-US" sz="2400" b="1" dirty="0">
                <a:latin typeface="Calibri (Body)"/>
                <a:cs typeface="Calibri (Body)"/>
              </a:rPr>
              <a:t>hardening (including weather-related events, physical vulnerability, and </a:t>
            </a:r>
            <a:r>
              <a:rPr lang="en-US" sz="2400" b="1" dirty="0" smtClean="0">
                <a:latin typeface="Calibri (Body)"/>
                <a:cs typeface="Calibri (Body)"/>
              </a:rPr>
              <a:t>cyber-physical security)</a:t>
            </a:r>
          </a:p>
          <a:p>
            <a:pPr lvl="1"/>
            <a:r>
              <a:rPr lang="en-US" sz="2400" b="1" dirty="0" smtClean="0">
                <a:latin typeface="Calibri (Body)"/>
                <a:cs typeface="Calibri (Body)"/>
              </a:rPr>
              <a:t>System reliability</a:t>
            </a:r>
            <a:endParaRPr lang="en-US" sz="2400" dirty="0">
              <a:latin typeface="Calibri (Body)"/>
              <a:cs typeface="Calibri (Body)"/>
            </a:endParaRPr>
          </a:p>
          <a:p>
            <a:pPr lvl="0">
              <a:spcBef>
                <a:spcPts val="1200"/>
              </a:spcBef>
            </a:pPr>
            <a:r>
              <a:rPr lang="en-US" sz="2600" b="1" dirty="0">
                <a:latin typeface="Calibri (Body)"/>
                <a:cs typeface="Calibri (Body)"/>
              </a:rPr>
              <a:t>Urgently address managing new Smart Grid assets</a:t>
            </a:r>
            <a:r>
              <a:rPr lang="en-US" sz="2600" dirty="0">
                <a:latin typeface="Calibri (Body)"/>
                <a:cs typeface="Calibri (Body)"/>
              </a:rPr>
              <a:t> such as advanced metering infrastructure (AMI) and intelligent electronic </a:t>
            </a:r>
            <a:r>
              <a:rPr lang="en-US" sz="2600" dirty="0" smtClean="0">
                <a:latin typeface="Calibri (Body)"/>
                <a:cs typeface="Calibri (Body)"/>
              </a:rPr>
              <a:t>devices</a:t>
            </a:r>
            <a:endParaRPr lang="en-US" sz="2600" dirty="0">
              <a:latin typeface="Calibri (Body)"/>
              <a:cs typeface="Calibri (Body)"/>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229600" cy="2971800"/>
          </a:xfrm>
        </p:spPr>
        <p:txBody>
          <a:bodyPr>
            <a:normAutofit/>
          </a:bodyPr>
          <a:lstStyle/>
          <a:p>
            <a:r>
              <a:rPr lang="en-US" b="1" dirty="0" smtClean="0"/>
              <a:t>IEEE </a:t>
            </a:r>
            <a:r>
              <a:rPr lang="en-US" b="1" dirty="0"/>
              <a:t>REPORT TO DOE QER </a:t>
            </a:r>
            <a:r>
              <a:rPr lang="en-US" b="1" dirty="0" smtClean="0"/>
              <a:t/>
            </a:r>
            <a:br>
              <a:rPr lang="en-US" b="1" dirty="0" smtClean="0"/>
            </a:br>
            <a:r>
              <a:rPr lang="en-US" b="1" dirty="0" smtClean="0"/>
              <a:t>ON </a:t>
            </a:r>
            <a:r>
              <a:rPr lang="en-US" b="1" dirty="0"/>
              <a:t>PRIORITY </a:t>
            </a:r>
            <a:r>
              <a:rPr lang="en-US" b="1" dirty="0" smtClean="0"/>
              <a:t>ISSUES</a:t>
            </a:r>
            <a:br>
              <a:rPr lang="en-US" b="1" dirty="0" smtClean="0"/>
            </a:br>
            <a:r>
              <a:rPr lang="en-US" b="1" dirty="0" smtClean="0"/>
              <a:t> </a:t>
            </a:r>
            <a:r>
              <a:rPr lang="en-US" dirty="0"/>
              <a:t/>
            </a:r>
            <a:br>
              <a:rPr lang="en-US" dirty="0"/>
            </a:br>
            <a:r>
              <a:rPr lang="en-US" sz="4000" u="sng" dirty="0">
                <a:hlinkClick r:id="rId2"/>
              </a:rPr>
              <a:t>www.ieee-pes.org/qer</a:t>
            </a:r>
            <a:endParaRPr lang="en-US" sz="4000" dirty="0"/>
          </a:p>
        </p:txBody>
      </p:sp>
    </p:spTree>
    <p:extLst>
      <p:ext uri="{BB962C8B-B14F-4D97-AF65-F5344CB8AC3E}">
        <p14:creationId xmlns:p14="http://schemas.microsoft.com/office/powerpoint/2010/main" val="391135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Autofit/>
          </a:bodyPr>
          <a:lstStyle/>
          <a:p>
            <a:r>
              <a:rPr lang="en-US" sz="3000" b="1" dirty="0">
                <a:latin typeface="Calibri (Headings)"/>
                <a:cs typeface="Calibri (Headings)"/>
              </a:rPr>
              <a:t>M</a:t>
            </a:r>
            <a:r>
              <a:rPr lang="en-US" sz="3000" b="1" dirty="0" smtClean="0">
                <a:latin typeface="Calibri (Headings)"/>
                <a:cs typeface="Calibri (Headings)"/>
              </a:rPr>
              <a:t>any challenges facing the energy and power infrastructure</a:t>
            </a:r>
            <a:endParaRPr lang="en-US" sz="3000" b="1" dirty="0">
              <a:latin typeface="Calibri (Headings)"/>
              <a:cs typeface="Calibri (Headings)"/>
            </a:endParaRPr>
          </a:p>
        </p:txBody>
      </p:sp>
      <p:sp>
        <p:nvSpPr>
          <p:cNvPr id="3" name="Content Placeholder 2"/>
          <p:cNvSpPr>
            <a:spLocks noGrp="1"/>
          </p:cNvSpPr>
          <p:nvPr>
            <p:ph idx="1"/>
          </p:nvPr>
        </p:nvSpPr>
        <p:spPr>
          <a:xfrm>
            <a:off x="457200" y="2027237"/>
            <a:ext cx="8229600" cy="4221163"/>
          </a:xfrm>
        </p:spPr>
        <p:txBody>
          <a:bodyPr>
            <a:normAutofit/>
          </a:bodyPr>
          <a:lstStyle/>
          <a:p>
            <a:pPr>
              <a:spcBef>
                <a:spcPts val="1200"/>
              </a:spcBef>
            </a:pPr>
            <a:r>
              <a:rPr lang="en-US" sz="2600" dirty="0" smtClean="0">
                <a:latin typeface="Calibri (Body)"/>
                <a:cs typeface="Calibri (Body)"/>
              </a:rPr>
              <a:t>Aging assets</a:t>
            </a:r>
          </a:p>
          <a:p>
            <a:pPr>
              <a:spcBef>
                <a:spcPts val="1200"/>
              </a:spcBef>
            </a:pPr>
            <a:r>
              <a:rPr lang="en-US" sz="2600" dirty="0" smtClean="0">
                <a:latin typeface="Calibri (Body)"/>
                <a:cs typeface="Calibri (Body)"/>
              </a:rPr>
              <a:t>Severe weather events</a:t>
            </a:r>
          </a:p>
          <a:p>
            <a:pPr>
              <a:spcBef>
                <a:spcPts val="1200"/>
              </a:spcBef>
            </a:pPr>
            <a:r>
              <a:rPr lang="en-US" sz="2600" dirty="0" smtClean="0">
                <a:latin typeface="Calibri (Body)"/>
                <a:cs typeface="Calibri (Body)"/>
              </a:rPr>
              <a:t>Physical and cyber attacks</a:t>
            </a:r>
          </a:p>
          <a:p>
            <a:pPr>
              <a:spcBef>
                <a:spcPts val="1200"/>
              </a:spcBef>
            </a:pPr>
            <a:r>
              <a:rPr lang="en-US" sz="2600" dirty="0" smtClean="0">
                <a:latin typeface="Calibri (Body)"/>
                <a:cs typeface="Calibri (Body)"/>
              </a:rPr>
              <a:t>Dependencies and inter-relationships with other infrastructures (gas, telecommunications, </a:t>
            </a:r>
            <a:r>
              <a:rPr lang="en-US" sz="2600" dirty="0" err="1" smtClean="0">
                <a:latin typeface="Calibri (Body)"/>
                <a:cs typeface="Calibri (Body)"/>
              </a:rPr>
              <a:t>etc</a:t>
            </a:r>
            <a:r>
              <a:rPr lang="en-US" sz="2600" dirty="0" smtClean="0">
                <a:latin typeface="Calibri (Body)"/>
                <a:cs typeface="Calibri (Body)"/>
              </a:rPr>
              <a:t>)</a:t>
            </a:r>
          </a:p>
          <a:p>
            <a:pPr>
              <a:spcBef>
                <a:spcPts val="1200"/>
              </a:spcBef>
            </a:pPr>
            <a:r>
              <a:rPr lang="en-US" sz="2600" dirty="0">
                <a:latin typeface="Calibri (Body)"/>
                <a:cs typeface="Calibri (Body)"/>
              </a:rPr>
              <a:t>Market and </a:t>
            </a:r>
            <a:r>
              <a:rPr lang="en-US" sz="2600" dirty="0" smtClean="0">
                <a:latin typeface="Calibri (Body)"/>
                <a:cs typeface="Calibri (Body)"/>
              </a:rPr>
              <a:t>policy </a:t>
            </a:r>
            <a:r>
              <a:rPr lang="en-US" sz="2600" dirty="0">
                <a:latin typeface="Calibri (Body)"/>
                <a:cs typeface="Calibri (Body)"/>
              </a:rPr>
              <a:t>including recovery of investments</a:t>
            </a:r>
          </a:p>
          <a:p>
            <a:pPr marL="0" indent="0">
              <a:buNone/>
            </a:pPr>
            <a:endParaRPr lang="en-US" sz="2800" dirty="0" smtClean="0"/>
          </a:p>
          <a:p>
            <a:endParaRPr lang="en-US" sz="2800" dirty="0" smtClean="0"/>
          </a:p>
        </p:txBody>
      </p:sp>
    </p:spTree>
    <p:extLst>
      <p:ext uri="{BB962C8B-B14F-4D97-AF65-F5344CB8AC3E}">
        <p14:creationId xmlns:p14="http://schemas.microsoft.com/office/powerpoint/2010/main" val="2378475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68" y="464578"/>
            <a:ext cx="9067800" cy="640894"/>
          </a:xfrm>
        </p:spPr>
        <p:txBody>
          <a:bodyPr>
            <a:normAutofit/>
          </a:bodyPr>
          <a:lstStyle/>
          <a:p>
            <a:r>
              <a:rPr lang="en-US" sz="3600" b="1" dirty="0"/>
              <a:t>Holistic </a:t>
            </a:r>
            <a:r>
              <a:rPr lang="en-US" sz="3600" b="1" dirty="0" smtClean="0"/>
              <a:t>Asset Management</a:t>
            </a:r>
            <a:endParaRPr lang="en-US" sz="3600" b="1" dirty="0"/>
          </a:p>
        </p:txBody>
      </p:sp>
      <p:sp>
        <p:nvSpPr>
          <p:cNvPr id="6" name="Content Placeholder 1"/>
          <p:cNvSpPr>
            <a:spLocks noGrp="1"/>
          </p:cNvSpPr>
          <p:nvPr>
            <p:ph idx="1"/>
          </p:nvPr>
        </p:nvSpPr>
        <p:spPr>
          <a:xfrm>
            <a:off x="3429000" y="2590800"/>
            <a:ext cx="5715000" cy="3854525"/>
          </a:xfrm>
        </p:spPr>
        <p:txBody>
          <a:bodyPr>
            <a:normAutofit/>
          </a:bodyPr>
          <a:lstStyle/>
          <a:p>
            <a:pPr marL="342900" lvl="1" indent="-342900">
              <a:spcBef>
                <a:spcPts val="0"/>
              </a:spcBef>
              <a:spcAft>
                <a:spcPts val="0"/>
              </a:spcAft>
              <a:buSzPct val="125000"/>
              <a:buFont typeface="Arial" pitchFamily="34" charset="0"/>
              <a:buChar char="•"/>
              <a:tabLst>
                <a:tab pos="231775" algn="l"/>
              </a:tabLst>
              <a:defRPr/>
            </a:pPr>
            <a:r>
              <a:rPr lang="en-US" sz="2300" dirty="0">
                <a:latin typeface="Calibri (Body)"/>
                <a:cs typeface="Calibri (Body)"/>
              </a:rPr>
              <a:t>As system ages, operating cost increases and reliability </a:t>
            </a:r>
            <a:r>
              <a:rPr lang="en-US" sz="2300" dirty="0" smtClean="0">
                <a:latin typeface="Calibri (Body)"/>
                <a:cs typeface="Calibri (Body)"/>
              </a:rPr>
              <a:t>decrease – limited </a:t>
            </a:r>
            <a:r>
              <a:rPr lang="en-US" sz="2300" dirty="0">
                <a:latin typeface="Calibri (Body)"/>
                <a:cs typeface="Calibri (Body)"/>
              </a:rPr>
              <a:t>resources for wholesale </a:t>
            </a:r>
            <a:r>
              <a:rPr lang="en-US" sz="2300" dirty="0" smtClean="0">
                <a:latin typeface="Calibri (Body)"/>
                <a:cs typeface="Calibri (Body)"/>
              </a:rPr>
              <a:t>replacements</a:t>
            </a:r>
          </a:p>
          <a:p>
            <a:pPr marL="342900" lvl="1" indent="-342900">
              <a:spcBef>
                <a:spcPts val="0"/>
              </a:spcBef>
              <a:spcAft>
                <a:spcPts val="0"/>
              </a:spcAft>
              <a:buSzPct val="125000"/>
              <a:buFont typeface="Arial" pitchFamily="34" charset="0"/>
              <a:buChar char="•"/>
              <a:tabLst>
                <a:tab pos="231775" algn="l"/>
              </a:tabLst>
              <a:defRPr/>
            </a:pPr>
            <a:endParaRPr lang="en-US" sz="1200" dirty="0">
              <a:latin typeface="Calibri (Body)"/>
              <a:cs typeface="Calibri (Body)"/>
            </a:endParaRPr>
          </a:p>
          <a:p>
            <a:pPr marL="342900" lvl="1" indent="-342900">
              <a:spcBef>
                <a:spcPts val="0"/>
              </a:spcBef>
              <a:spcAft>
                <a:spcPts val="0"/>
              </a:spcAft>
              <a:buSzPct val="125000"/>
              <a:buFont typeface="Arial" pitchFamily="34" charset="0"/>
              <a:buChar char="•"/>
              <a:tabLst>
                <a:tab pos="231775" algn="l"/>
              </a:tabLst>
              <a:defRPr/>
            </a:pPr>
            <a:r>
              <a:rPr lang="en-US" sz="2300" dirty="0">
                <a:latin typeface="Calibri (Body)"/>
                <a:cs typeface="Calibri (Body)"/>
              </a:rPr>
              <a:t>How to manage Smart Grid assets</a:t>
            </a:r>
            <a:r>
              <a:rPr lang="en-US" sz="2300" dirty="0" smtClean="0">
                <a:latin typeface="Calibri (Body)"/>
                <a:cs typeface="Calibri (Body)"/>
              </a:rPr>
              <a:t>?</a:t>
            </a:r>
          </a:p>
          <a:p>
            <a:pPr marL="342900" lvl="1" indent="-342900">
              <a:spcBef>
                <a:spcPts val="0"/>
              </a:spcBef>
              <a:spcAft>
                <a:spcPts val="0"/>
              </a:spcAft>
              <a:buSzPct val="125000"/>
              <a:buFont typeface="Arial" pitchFamily="34" charset="0"/>
              <a:buChar char="•"/>
              <a:tabLst>
                <a:tab pos="231775" algn="l"/>
              </a:tabLst>
              <a:defRPr/>
            </a:pPr>
            <a:endParaRPr lang="en-US" sz="1200" dirty="0">
              <a:latin typeface="Calibri (Body)"/>
              <a:cs typeface="Calibri (Body)"/>
            </a:endParaRPr>
          </a:p>
          <a:p>
            <a:pPr marL="342900" lvl="1" indent="-342900">
              <a:spcBef>
                <a:spcPts val="0"/>
              </a:spcBef>
              <a:spcAft>
                <a:spcPts val="0"/>
              </a:spcAft>
              <a:buSzPct val="125000"/>
              <a:buFont typeface="Arial" pitchFamily="34" charset="0"/>
              <a:buChar char="•"/>
              <a:tabLst>
                <a:tab pos="231775" algn="l"/>
              </a:tabLst>
              <a:defRPr/>
            </a:pPr>
            <a:r>
              <a:rPr lang="en-US" sz="2300" dirty="0" smtClean="0">
                <a:latin typeface="Calibri (Body)"/>
                <a:cs typeface="Calibri (Body)"/>
              </a:rPr>
              <a:t>Need for sound </a:t>
            </a:r>
            <a:r>
              <a:rPr lang="en-US" sz="2300" dirty="0">
                <a:latin typeface="Calibri (Body)"/>
                <a:cs typeface="Calibri (Body)"/>
              </a:rPr>
              <a:t>strategy for controlling the symptoms of aging within the utility's overall business </a:t>
            </a:r>
            <a:r>
              <a:rPr lang="en-US" sz="2300" dirty="0" smtClean="0">
                <a:latin typeface="Calibri (Body)"/>
                <a:cs typeface="Calibri (Body)"/>
              </a:rPr>
              <a:t>plan – maintain </a:t>
            </a:r>
            <a:r>
              <a:rPr lang="en-US" sz="2300" b="1" i="1" dirty="0">
                <a:latin typeface="Calibri (Body)"/>
                <a:cs typeface="Calibri (Body)"/>
              </a:rPr>
              <a:t>accepted levels of performance</a:t>
            </a:r>
          </a:p>
          <a:p>
            <a:pPr marL="231775" lvl="1" indent="-231775">
              <a:spcBef>
                <a:spcPts val="1200"/>
              </a:spcBef>
              <a:spcAft>
                <a:spcPts val="0"/>
              </a:spcAft>
              <a:buClr>
                <a:srgbClr val="C00000"/>
              </a:buClr>
              <a:buSzPct val="100000"/>
              <a:buFont typeface="Wingdings" pitchFamily="2" charset="2"/>
              <a:buChar char="§"/>
              <a:tabLst>
                <a:tab pos="231775" algn="l"/>
              </a:tabLst>
              <a:defRPr/>
            </a:pPr>
            <a:endParaRPr lang="en-US" dirty="0">
              <a:solidFill>
                <a:schemeClr val="tx1">
                  <a:lumMod val="85000"/>
                  <a:lumOff val="15000"/>
                </a:schemeClr>
              </a:solidFill>
            </a:endParaRPr>
          </a:p>
        </p:txBody>
      </p:sp>
      <p:grpSp>
        <p:nvGrpSpPr>
          <p:cNvPr id="7" name="Group 6"/>
          <p:cNvGrpSpPr/>
          <p:nvPr/>
        </p:nvGrpSpPr>
        <p:grpSpPr>
          <a:xfrm>
            <a:off x="0" y="1447800"/>
            <a:ext cx="3452766" cy="4648200"/>
            <a:chOff x="5500933" y="1143001"/>
            <a:chExt cx="3452766" cy="4702666"/>
          </a:xfrm>
        </p:grpSpPr>
        <p:grpSp>
          <p:nvGrpSpPr>
            <p:cNvPr id="8" name="Group 22"/>
            <p:cNvGrpSpPr>
              <a:grpSpLocks/>
            </p:cNvGrpSpPr>
            <p:nvPr/>
          </p:nvGrpSpPr>
          <p:grpSpPr bwMode="auto">
            <a:xfrm>
              <a:off x="5500933" y="2425719"/>
              <a:ext cx="3452766" cy="3419948"/>
              <a:chOff x="2879399" y="1743076"/>
              <a:chExt cx="4750125" cy="4511432"/>
            </a:xfrm>
          </p:grpSpPr>
          <p:sp>
            <p:nvSpPr>
              <p:cNvPr id="10" name="Oval 9"/>
              <p:cNvSpPr/>
              <p:nvPr/>
            </p:nvSpPr>
            <p:spPr>
              <a:xfrm>
                <a:off x="2879399" y="1743076"/>
                <a:ext cx="4750125" cy="4511432"/>
              </a:xfrm>
              <a:prstGeom prst="ellipse">
                <a:avLst/>
              </a:prstGeom>
              <a:solidFill>
                <a:srgbClr val="CCFFFF"/>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2060"/>
                  </a:solidFill>
                </a:endParaRPr>
              </a:p>
            </p:txBody>
          </p:sp>
          <p:sp>
            <p:nvSpPr>
              <p:cNvPr id="11" name="Oval 10"/>
              <p:cNvSpPr/>
              <p:nvPr/>
            </p:nvSpPr>
            <p:spPr>
              <a:xfrm>
                <a:off x="5129210" y="3732247"/>
                <a:ext cx="1954060" cy="184729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2060"/>
                  </a:solidFill>
                </a:endParaRPr>
              </a:p>
            </p:txBody>
          </p:sp>
          <p:grpSp>
            <p:nvGrpSpPr>
              <p:cNvPr id="12" name="Group 16"/>
              <p:cNvGrpSpPr>
                <a:grpSpLocks/>
              </p:cNvGrpSpPr>
              <p:nvPr/>
            </p:nvGrpSpPr>
            <p:grpSpPr bwMode="auto">
              <a:xfrm>
                <a:off x="3927717" y="2288315"/>
                <a:ext cx="2554207" cy="1883074"/>
                <a:chOff x="3927717" y="2593115"/>
                <a:chExt cx="2554207" cy="1883074"/>
              </a:xfrm>
            </p:grpSpPr>
            <p:sp>
              <p:nvSpPr>
                <p:cNvPr id="19" name="Oval 18"/>
                <p:cNvSpPr/>
                <p:nvPr/>
              </p:nvSpPr>
              <p:spPr>
                <a:xfrm>
                  <a:off x="4241370" y="2628893"/>
                  <a:ext cx="1954060" cy="1847296"/>
                </a:xfrm>
                <a:prstGeom prst="ellipse">
                  <a:avLst/>
                </a:prstGeom>
                <a:solidFill>
                  <a:srgbClr val="FFE1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2060"/>
                    </a:solidFill>
                  </a:endParaRPr>
                </a:p>
              </p:txBody>
            </p:sp>
            <p:sp>
              <p:nvSpPr>
                <p:cNvPr id="20" name="TextBox 19"/>
                <p:cNvSpPr txBox="1"/>
                <p:nvPr/>
              </p:nvSpPr>
              <p:spPr>
                <a:xfrm>
                  <a:off x="3927717" y="2593115"/>
                  <a:ext cx="2554207" cy="1047442"/>
                </a:xfrm>
                <a:prstGeom prst="rect">
                  <a:avLst/>
                </a:prstGeom>
                <a:noFill/>
              </p:spPr>
              <p:txBody>
                <a:bodyPr wrap="square">
                  <a:spAutoFit/>
                </a:bodyPr>
                <a:lstStyle/>
                <a:p>
                  <a:pPr algn="ctr">
                    <a:defRPr/>
                  </a:pPr>
                  <a:r>
                    <a:rPr lang="en-US" sz="1500" b="1" dirty="0">
                      <a:solidFill>
                        <a:schemeClr val="tx1">
                          <a:lumMod val="85000"/>
                          <a:lumOff val="15000"/>
                        </a:schemeClr>
                      </a:solidFill>
                      <a:latin typeface="Arial Narrow"/>
                      <a:ea typeface="Times New Roman"/>
                    </a:rPr>
                    <a:t>System </a:t>
                  </a:r>
                </a:p>
                <a:p>
                  <a:pPr algn="ctr">
                    <a:defRPr/>
                  </a:pPr>
                  <a:r>
                    <a:rPr lang="en-US" sz="1500" b="1" dirty="0" smtClean="0">
                      <a:solidFill>
                        <a:schemeClr val="tx1">
                          <a:lumMod val="85000"/>
                          <a:lumOff val="15000"/>
                        </a:schemeClr>
                      </a:solidFill>
                      <a:latin typeface="Arial Narrow"/>
                      <a:ea typeface="Times New Roman"/>
                    </a:rPr>
                    <a:t>Reliability &amp; Capability</a:t>
                  </a:r>
                  <a:endParaRPr lang="en-US" sz="1500" b="1" dirty="0">
                    <a:solidFill>
                      <a:schemeClr val="tx1">
                        <a:lumMod val="85000"/>
                        <a:lumOff val="15000"/>
                      </a:schemeClr>
                    </a:solidFill>
                    <a:latin typeface="Arial Narrow"/>
                    <a:ea typeface="Times New Roman"/>
                  </a:endParaRPr>
                </a:p>
              </p:txBody>
            </p:sp>
          </p:grpSp>
          <p:sp>
            <p:nvSpPr>
              <p:cNvPr id="13" name="Oval 12"/>
              <p:cNvSpPr/>
              <p:nvPr/>
            </p:nvSpPr>
            <p:spPr>
              <a:xfrm>
                <a:off x="3293445" y="3832766"/>
                <a:ext cx="1954060" cy="1847295"/>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2060"/>
                  </a:solidFill>
                </a:endParaRPr>
              </a:p>
            </p:txBody>
          </p:sp>
          <p:sp>
            <p:nvSpPr>
              <p:cNvPr id="14" name="Oval 6"/>
              <p:cNvSpPr/>
              <p:nvPr/>
            </p:nvSpPr>
            <p:spPr>
              <a:xfrm>
                <a:off x="4231306" y="3245178"/>
                <a:ext cx="1955736" cy="1847294"/>
              </a:xfrm>
              <a:prstGeom prst="ellipse">
                <a:avLst/>
              </a:prstGeom>
              <a:solidFill>
                <a:srgbClr val="FFFF99">
                  <a:alpha val="70588"/>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2060"/>
                  </a:solidFill>
                </a:endParaRPr>
              </a:p>
            </p:txBody>
          </p:sp>
          <p:sp>
            <p:nvSpPr>
              <p:cNvPr id="15" name="TextBox 14"/>
              <p:cNvSpPr txBox="1"/>
              <p:nvPr/>
            </p:nvSpPr>
            <p:spPr>
              <a:xfrm>
                <a:off x="4185245" y="1860324"/>
                <a:ext cx="2212380" cy="487205"/>
              </a:xfrm>
              <a:prstGeom prst="rect">
                <a:avLst/>
              </a:prstGeom>
              <a:noFill/>
            </p:spPr>
            <p:txBody>
              <a:bodyPr wrap="none">
                <a:spAutoFit/>
              </a:bodyPr>
              <a:lstStyle/>
              <a:p>
                <a:pPr algn="ctr">
                  <a:spcAft>
                    <a:spcPts val="600"/>
                  </a:spcAft>
                  <a:defRPr/>
                </a:pPr>
                <a:r>
                  <a:rPr lang="en-US" b="1" dirty="0">
                    <a:solidFill>
                      <a:schemeClr val="tx1">
                        <a:lumMod val="85000"/>
                        <a:lumOff val="15000"/>
                      </a:schemeClr>
                    </a:solidFill>
                    <a:latin typeface="Arial Narrow"/>
                    <a:ea typeface="Times New Roman"/>
                  </a:rPr>
                  <a:t>Business Goals</a:t>
                </a:r>
              </a:p>
            </p:txBody>
          </p:sp>
          <p:sp>
            <p:nvSpPr>
              <p:cNvPr id="16" name="TextBox 15"/>
              <p:cNvSpPr txBox="1"/>
              <p:nvPr/>
            </p:nvSpPr>
            <p:spPr>
              <a:xfrm>
                <a:off x="4308082" y="3702551"/>
                <a:ext cx="1802190" cy="954110"/>
              </a:xfrm>
              <a:prstGeom prst="rect">
                <a:avLst/>
              </a:prstGeom>
              <a:noFill/>
            </p:spPr>
            <p:txBody>
              <a:bodyPr wrap="none">
                <a:spAutoFit/>
              </a:bodyPr>
              <a:lstStyle/>
              <a:p>
                <a:pPr algn="ctr">
                  <a:spcAft>
                    <a:spcPts val="600"/>
                  </a:spcAft>
                  <a:defRPr/>
                </a:pPr>
                <a:r>
                  <a:rPr lang="en-US" b="1" dirty="0" smtClean="0">
                    <a:solidFill>
                      <a:schemeClr val="tx1">
                        <a:lumMod val="85000"/>
                        <a:lumOff val="15000"/>
                      </a:schemeClr>
                    </a:solidFill>
                    <a:latin typeface="Arial Narrow"/>
                    <a:ea typeface="Times New Roman"/>
                  </a:rPr>
                  <a:t>Capital/O&amp;M</a:t>
                </a:r>
              </a:p>
              <a:p>
                <a:pPr algn="ctr">
                  <a:spcAft>
                    <a:spcPts val="600"/>
                  </a:spcAft>
                  <a:defRPr/>
                </a:pPr>
                <a:r>
                  <a:rPr lang="en-US" b="1" dirty="0" smtClean="0">
                    <a:solidFill>
                      <a:schemeClr val="tx1">
                        <a:lumMod val="85000"/>
                        <a:lumOff val="15000"/>
                      </a:schemeClr>
                    </a:solidFill>
                    <a:latin typeface="Arial Narrow"/>
                    <a:ea typeface="Times New Roman"/>
                  </a:rPr>
                  <a:t>Budgets</a:t>
                </a:r>
                <a:endParaRPr lang="en-US" b="1" dirty="0">
                  <a:solidFill>
                    <a:schemeClr val="tx1">
                      <a:lumMod val="85000"/>
                      <a:lumOff val="15000"/>
                    </a:schemeClr>
                  </a:solidFill>
                  <a:latin typeface="Arial Narrow"/>
                  <a:ea typeface="Times New Roman"/>
                </a:endParaRPr>
              </a:p>
            </p:txBody>
          </p:sp>
          <p:sp>
            <p:nvSpPr>
              <p:cNvPr id="17" name="TextBox 16"/>
              <p:cNvSpPr txBox="1"/>
              <p:nvPr/>
            </p:nvSpPr>
            <p:spPr>
              <a:xfrm>
                <a:off x="3328166" y="4578318"/>
                <a:ext cx="1664728" cy="739371"/>
              </a:xfrm>
              <a:prstGeom prst="rect">
                <a:avLst/>
              </a:prstGeom>
              <a:noFill/>
            </p:spPr>
            <p:txBody>
              <a:bodyPr wrap="none">
                <a:spAutoFit/>
              </a:bodyPr>
              <a:lstStyle/>
              <a:p>
                <a:pPr algn="ctr">
                  <a:defRPr/>
                </a:pPr>
                <a:r>
                  <a:rPr lang="en-US" sz="1500" b="1" dirty="0">
                    <a:solidFill>
                      <a:schemeClr val="tx1">
                        <a:lumMod val="85000"/>
                        <a:lumOff val="15000"/>
                      </a:schemeClr>
                    </a:solidFill>
                    <a:latin typeface="Arial Narrow"/>
                    <a:ea typeface="Times New Roman"/>
                  </a:rPr>
                  <a:t>Aging</a:t>
                </a:r>
              </a:p>
              <a:p>
                <a:pPr algn="ctr">
                  <a:defRPr/>
                </a:pPr>
                <a:r>
                  <a:rPr lang="en-US" sz="1500" b="1" dirty="0">
                    <a:solidFill>
                      <a:schemeClr val="tx1">
                        <a:lumMod val="85000"/>
                        <a:lumOff val="15000"/>
                      </a:schemeClr>
                    </a:solidFill>
                    <a:latin typeface="Arial Narrow"/>
                    <a:ea typeface="Times New Roman"/>
                  </a:rPr>
                  <a:t>Infrastructure</a:t>
                </a:r>
              </a:p>
            </p:txBody>
          </p:sp>
          <p:sp>
            <p:nvSpPr>
              <p:cNvPr id="18" name="TextBox 17"/>
              <p:cNvSpPr txBox="1"/>
              <p:nvPr/>
            </p:nvSpPr>
            <p:spPr>
              <a:xfrm>
                <a:off x="5395361" y="4423957"/>
                <a:ext cx="1876127" cy="739371"/>
              </a:xfrm>
              <a:prstGeom prst="rect">
                <a:avLst/>
              </a:prstGeom>
              <a:noFill/>
            </p:spPr>
            <p:txBody>
              <a:bodyPr wrap="square">
                <a:spAutoFit/>
              </a:bodyPr>
              <a:lstStyle/>
              <a:p>
                <a:pPr algn="ctr">
                  <a:defRPr/>
                </a:pPr>
                <a:r>
                  <a:rPr lang="en-US" sz="1500" b="1" dirty="0" smtClean="0">
                    <a:solidFill>
                      <a:schemeClr val="tx1">
                        <a:lumMod val="85000"/>
                        <a:lumOff val="15000"/>
                      </a:schemeClr>
                    </a:solidFill>
                    <a:latin typeface="Arial Narrow"/>
                    <a:ea typeface="Times New Roman"/>
                  </a:rPr>
                  <a:t>Grid </a:t>
                </a:r>
              </a:p>
              <a:p>
                <a:pPr algn="ctr">
                  <a:defRPr/>
                </a:pPr>
                <a:r>
                  <a:rPr lang="en-US" sz="1500" b="1" dirty="0" smtClean="0">
                    <a:solidFill>
                      <a:schemeClr val="tx1">
                        <a:lumMod val="85000"/>
                        <a:lumOff val="15000"/>
                      </a:schemeClr>
                    </a:solidFill>
                    <a:latin typeface="Arial Narrow"/>
                    <a:ea typeface="Times New Roman"/>
                  </a:rPr>
                  <a:t>Hardening</a:t>
                </a:r>
                <a:endParaRPr lang="en-US" sz="1500" b="1" dirty="0">
                  <a:solidFill>
                    <a:schemeClr val="tx1">
                      <a:lumMod val="85000"/>
                      <a:lumOff val="15000"/>
                    </a:schemeClr>
                  </a:solidFill>
                  <a:latin typeface="Arial Narrow"/>
                  <a:ea typeface="Times New Roman"/>
                </a:endParaRPr>
              </a:p>
            </p:txBody>
          </p:sp>
        </p:grpSp>
        <p:sp>
          <p:nvSpPr>
            <p:cNvPr id="9" name="Text Placeholder 2"/>
            <p:cNvSpPr txBox="1">
              <a:spLocks/>
            </p:cNvSpPr>
            <p:nvPr/>
          </p:nvSpPr>
          <p:spPr bwMode="auto">
            <a:xfrm>
              <a:off x="5719097" y="1143001"/>
              <a:ext cx="3055324" cy="1186612"/>
            </a:xfrm>
            <a:prstGeom prst="rect">
              <a:avLst/>
            </a:prstGeom>
            <a:solidFill>
              <a:schemeClr val="tx1">
                <a:lumMod val="65000"/>
                <a:lumOff val="35000"/>
              </a:schemeClr>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noAutofit/>
            </a:bodyPr>
            <a:lstStyle/>
            <a:p>
              <a:pPr marL="342900" marR="0" lvl="0" indent="-342900" algn="ctr" defTabSz="914400" rtl="0" eaLnBrk="0" fontAlgn="base" latinLnBrk="0" hangingPunct="0">
                <a:lnSpc>
                  <a:spcPct val="110000"/>
                </a:lnSpc>
                <a:spcBef>
                  <a:spcPts val="0"/>
                </a:spcBef>
                <a:spcAft>
                  <a:spcPct val="0"/>
                </a:spcAft>
                <a:buClr>
                  <a:srgbClr val="CC3300"/>
                </a:buClr>
                <a:buSzPct val="80000"/>
                <a:buFont typeface="Wingdings" pitchFamily="2" charset="2"/>
                <a:buNone/>
                <a:tabLst/>
                <a:defRPr/>
              </a:pPr>
              <a:r>
                <a:rPr kumimoji="1" lang="en-US" sz="2200" b="1" kern="0" dirty="0">
                  <a:solidFill>
                    <a:schemeClr val="bg1"/>
                  </a:solidFill>
                </a:rPr>
                <a:t>Asset </a:t>
              </a:r>
              <a:r>
                <a:rPr kumimoji="1" lang="en-US" sz="2200" b="1" kern="0" dirty="0" smtClean="0">
                  <a:solidFill>
                    <a:schemeClr val="bg1"/>
                  </a:solidFill>
                </a:rPr>
                <a:t>management:</a:t>
              </a:r>
            </a:p>
            <a:p>
              <a:pPr marL="342900" marR="0" lvl="0" indent="-342900" algn="ctr" defTabSz="914400" rtl="0" eaLnBrk="0" fontAlgn="base" latinLnBrk="0" hangingPunct="0">
                <a:lnSpc>
                  <a:spcPct val="110000"/>
                </a:lnSpc>
                <a:spcBef>
                  <a:spcPts val="0"/>
                </a:spcBef>
                <a:spcAft>
                  <a:spcPct val="0"/>
                </a:spcAft>
                <a:buClr>
                  <a:srgbClr val="CC3300"/>
                </a:buClr>
                <a:buSzPct val="80000"/>
                <a:buFont typeface="Wingdings" pitchFamily="2" charset="2"/>
                <a:buNone/>
                <a:tabLst/>
                <a:defRPr/>
              </a:pPr>
              <a:r>
                <a:rPr kumimoji="1" lang="en-US" sz="2200" b="1" kern="0" dirty="0" smtClean="0">
                  <a:solidFill>
                    <a:schemeClr val="bg1"/>
                  </a:solidFill>
                </a:rPr>
                <a:t>Predictability </a:t>
              </a:r>
              <a:r>
                <a:rPr kumimoji="1" lang="en-US" sz="2200" b="1" kern="0" dirty="0">
                  <a:solidFill>
                    <a:schemeClr val="bg1"/>
                  </a:solidFill>
                </a:rPr>
                <a:t>of </a:t>
              </a:r>
              <a:r>
                <a:rPr kumimoji="1" lang="en-US" sz="2200" b="1" kern="0" dirty="0" smtClean="0">
                  <a:solidFill>
                    <a:schemeClr val="bg1"/>
                  </a:solidFill>
                </a:rPr>
                <a:t>Cost        &amp; Reliability</a:t>
              </a:r>
              <a:endParaRPr kumimoji="1" lang="en-US" sz="2200" b="1" kern="0" dirty="0">
                <a:solidFill>
                  <a:schemeClr val="bg1"/>
                </a:solidFill>
              </a:endParaRPr>
            </a:p>
          </p:txBody>
        </p:sp>
      </p:grpSp>
      <p:sp>
        <p:nvSpPr>
          <p:cNvPr id="21" name="Content Placeholder 5"/>
          <p:cNvSpPr txBox="1">
            <a:spLocks/>
          </p:cNvSpPr>
          <p:nvPr/>
        </p:nvSpPr>
        <p:spPr>
          <a:xfrm>
            <a:off x="3471425" y="1105472"/>
            <a:ext cx="5367775" cy="1477328"/>
          </a:xfrm>
          <a:prstGeom prst="rect">
            <a:avLst/>
          </a:prstGeom>
          <a:solidFill>
            <a:schemeClr val="accent1">
              <a:lumMod val="75000"/>
            </a:schemeClr>
          </a:solidFill>
          <a:ln w="3175" cap="rnd">
            <a:noFill/>
            <a:round/>
          </a:ln>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rtlCol="0">
            <a:spAutoFit/>
          </a:bodyPr>
          <a:lstStyle>
            <a:lvl1pPr marL="342900" indent="-342900" algn="l" defTabSz="914400" rtl="0" eaLnBrk="1" latinLnBrk="0" hangingPunct="1">
              <a:spcBef>
                <a:spcPts val="0"/>
              </a:spcBef>
              <a:spcAft>
                <a:spcPts val="600"/>
              </a:spcAft>
              <a:buFont typeface="Arial" pitchFamily="34" charset="0"/>
              <a:buChar char="•"/>
              <a:defRPr sz="2400" b="0" kern="1200">
                <a:solidFill>
                  <a:schemeClr val="tx1">
                    <a:lumMod val="75000"/>
                    <a:lumOff val="25000"/>
                  </a:schemeClr>
                </a:solidFill>
                <a:latin typeface="Arial Narrow" pitchFamily="34" charset="0"/>
                <a:ea typeface="+mn-ea"/>
                <a:cs typeface="+mn-cs"/>
              </a:defRPr>
            </a:lvl1pPr>
            <a:lvl2pPr marL="742950" indent="-285750" algn="l" defTabSz="914400" rtl="0" eaLnBrk="1" latinLnBrk="0" hangingPunct="1">
              <a:spcBef>
                <a:spcPts val="0"/>
              </a:spcBef>
              <a:spcAft>
                <a:spcPts val="600"/>
              </a:spcAft>
              <a:buFont typeface="Arial" pitchFamily="34" charset="0"/>
              <a:buChar char="–"/>
              <a:defRPr sz="2200" kern="1200">
                <a:solidFill>
                  <a:schemeClr val="tx1">
                    <a:lumMod val="75000"/>
                    <a:lumOff val="25000"/>
                  </a:schemeClr>
                </a:solidFill>
                <a:latin typeface="Arial Narrow" pitchFamily="34" charset="0"/>
                <a:ea typeface="+mn-ea"/>
                <a:cs typeface="+mn-cs"/>
              </a:defRPr>
            </a:lvl2pPr>
            <a:lvl3pPr marL="1143000" indent="-228600" algn="l" defTabSz="914400" rtl="0" eaLnBrk="1" latinLnBrk="0" hangingPunct="1">
              <a:spcBef>
                <a:spcPts val="0"/>
              </a:spcBef>
              <a:spcAft>
                <a:spcPts val="600"/>
              </a:spcAft>
              <a:buFont typeface="Arial" pitchFamily="34" charset="0"/>
              <a:buChar char="•"/>
              <a:defRPr sz="2000" kern="1200">
                <a:solidFill>
                  <a:schemeClr val="tx1">
                    <a:lumMod val="75000"/>
                    <a:lumOff val="25000"/>
                  </a:schemeClr>
                </a:solidFill>
                <a:latin typeface="Arial Narrow" pitchFamily="34" charset="0"/>
                <a:ea typeface="+mn-ea"/>
                <a:cs typeface="+mn-cs"/>
              </a:defRPr>
            </a:lvl3pPr>
            <a:lvl4pPr marL="1600200" indent="-228600" algn="l" defTabSz="914400" rtl="0" eaLnBrk="1" latinLnBrk="0" hangingPunct="1">
              <a:spcBef>
                <a:spcPts val="0"/>
              </a:spcBef>
              <a:spcAft>
                <a:spcPts val="600"/>
              </a:spcAft>
              <a:buFont typeface="Arial" pitchFamily="34" charset="0"/>
              <a:buChar char="–"/>
              <a:defRPr sz="1800" kern="1200">
                <a:solidFill>
                  <a:schemeClr val="tx1">
                    <a:lumMod val="75000"/>
                    <a:lumOff val="25000"/>
                  </a:schemeClr>
                </a:solidFill>
                <a:latin typeface="Arial Narrow" pitchFamily="34" charset="0"/>
                <a:ea typeface="+mn-ea"/>
                <a:cs typeface="+mn-cs"/>
              </a:defRPr>
            </a:lvl4pPr>
            <a:lvl5pPr marL="2057400" indent="-228600" algn="l" defTabSz="914400" rtl="0" eaLnBrk="1" latinLnBrk="0" hangingPunct="1">
              <a:spcBef>
                <a:spcPts val="0"/>
              </a:spcBef>
              <a:spcAft>
                <a:spcPts val="600"/>
              </a:spcAft>
              <a:buFont typeface="Arial" pitchFamily="34" charset="0"/>
              <a:buChar char="»"/>
              <a:defRPr sz="1800" kern="1200">
                <a:solidFill>
                  <a:schemeClr val="tx1">
                    <a:lumMod val="75000"/>
                    <a:lumOff val="25000"/>
                  </a:schemeClr>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5" lvl="2" indent="0" algn="ctr">
              <a:spcBef>
                <a:spcPts val="600"/>
              </a:spcBef>
              <a:spcAft>
                <a:spcPts val="0"/>
              </a:spcAft>
              <a:buSzPct val="100000"/>
              <a:buNone/>
              <a:defRPr/>
            </a:pPr>
            <a:r>
              <a:rPr kumimoji="1" lang="en-US" dirty="0">
                <a:solidFill>
                  <a:schemeClr val="bg1"/>
                </a:solidFill>
              </a:rPr>
              <a:t>Average systems 4</a:t>
            </a:r>
            <a:r>
              <a:rPr kumimoji="1" lang="en-US" dirty="0" smtClean="0">
                <a:solidFill>
                  <a:schemeClr val="bg1"/>
                </a:solidFill>
              </a:rPr>
              <a:t>0 </a:t>
            </a:r>
            <a:r>
              <a:rPr kumimoji="1" lang="en-US" dirty="0">
                <a:solidFill>
                  <a:schemeClr val="bg1"/>
                </a:solidFill>
              </a:rPr>
              <a:t>to 60 years old</a:t>
            </a:r>
          </a:p>
          <a:p>
            <a:pPr marL="111125" lvl="2" indent="0" algn="ctr">
              <a:spcBef>
                <a:spcPts val="600"/>
              </a:spcBef>
              <a:spcAft>
                <a:spcPts val="0"/>
              </a:spcAft>
              <a:buSzPct val="100000"/>
              <a:buNone/>
              <a:defRPr/>
            </a:pPr>
            <a:r>
              <a:rPr kumimoji="1" lang="en-US" dirty="0">
                <a:solidFill>
                  <a:schemeClr val="bg1"/>
                </a:solidFill>
              </a:rPr>
              <a:t>25% of </a:t>
            </a:r>
            <a:r>
              <a:rPr kumimoji="1" lang="en-US" dirty="0" smtClean="0">
                <a:solidFill>
                  <a:schemeClr val="bg1"/>
                </a:solidFill>
              </a:rPr>
              <a:t>electric </a:t>
            </a:r>
            <a:r>
              <a:rPr kumimoji="1" lang="en-US" dirty="0">
                <a:solidFill>
                  <a:schemeClr val="bg1"/>
                </a:solidFill>
              </a:rPr>
              <a:t>infrastructure is of an age and situation where condition is a concern  </a:t>
            </a:r>
          </a:p>
          <a:p>
            <a:pPr marL="111125" lvl="2" indent="0" algn="ctr">
              <a:spcBef>
                <a:spcPts val="600"/>
              </a:spcBef>
              <a:spcAft>
                <a:spcPts val="0"/>
              </a:spcAft>
              <a:buSzPct val="100000"/>
              <a:buNone/>
              <a:defRPr/>
            </a:pPr>
            <a:r>
              <a:rPr kumimoji="1" lang="en-US" dirty="0">
                <a:solidFill>
                  <a:schemeClr val="bg1"/>
                </a:solidFill>
              </a:rPr>
              <a:t>Demand for maintenance </a:t>
            </a:r>
            <a:r>
              <a:rPr kumimoji="1" lang="en-US" dirty="0" smtClean="0">
                <a:solidFill>
                  <a:schemeClr val="bg1"/>
                </a:solidFill>
              </a:rPr>
              <a:t>double </a:t>
            </a:r>
            <a:r>
              <a:rPr kumimoji="1" lang="en-US" dirty="0">
                <a:solidFill>
                  <a:schemeClr val="bg1"/>
                </a:solidFill>
              </a:rPr>
              <a:t>over the next 10-20 </a:t>
            </a:r>
            <a:r>
              <a:rPr kumimoji="1" lang="en-US" dirty="0" smtClean="0">
                <a:solidFill>
                  <a:schemeClr val="bg1"/>
                </a:solidFill>
              </a:rPr>
              <a:t>y</a:t>
            </a:r>
            <a:endParaRPr kumimoji="1" lang="en-US" dirty="0">
              <a:solidFill>
                <a:schemeClr val="bg1"/>
              </a:solidFill>
            </a:endParaRPr>
          </a:p>
        </p:txBody>
      </p:sp>
    </p:spTree>
    <p:extLst>
      <p:ext uri="{BB962C8B-B14F-4D97-AF65-F5344CB8AC3E}">
        <p14:creationId xmlns:p14="http://schemas.microsoft.com/office/powerpoint/2010/main" val="2288069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067800" cy="685800"/>
          </a:xfrm>
        </p:spPr>
        <p:txBody>
          <a:bodyPr>
            <a:normAutofit/>
          </a:bodyPr>
          <a:lstStyle/>
          <a:p>
            <a:r>
              <a:rPr lang="en-US" sz="3000" b="1" dirty="0" smtClean="0">
                <a:latin typeface="Calibri (Headings)"/>
                <a:cs typeface="Calibri (Headings)"/>
              </a:rPr>
              <a:t>Asset Management &amp; Infrastructure needs</a:t>
            </a:r>
            <a:endParaRPr lang="en-US" sz="3000" b="1" dirty="0">
              <a:latin typeface="Calibri (Headings)"/>
              <a:cs typeface="Calibri (Headings)"/>
            </a:endParaRPr>
          </a:p>
        </p:txBody>
      </p:sp>
      <p:sp>
        <p:nvSpPr>
          <p:cNvPr id="3" name="Content Placeholder 2"/>
          <p:cNvSpPr>
            <a:spLocks noGrp="1"/>
          </p:cNvSpPr>
          <p:nvPr>
            <p:ph idx="1"/>
          </p:nvPr>
        </p:nvSpPr>
        <p:spPr>
          <a:xfrm>
            <a:off x="457200" y="1524000"/>
            <a:ext cx="8229600" cy="4525963"/>
          </a:xfrm>
        </p:spPr>
        <p:txBody>
          <a:bodyPr>
            <a:noAutofit/>
          </a:bodyPr>
          <a:lstStyle/>
          <a:p>
            <a:r>
              <a:rPr lang="en-US" sz="2600" dirty="0">
                <a:latin typeface="Calibri (Body)"/>
                <a:cs typeface="Calibri (Body)"/>
              </a:rPr>
              <a:t>Although the age of our power infrastructure – particularly underground city networks – is a major issue, </a:t>
            </a:r>
            <a:r>
              <a:rPr lang="en-US" sz="2600" dirty="0" smtClean="0">
                <a:latin typeface="Calibri (Body)"/>
                <a:cs typeface="Calibri (Body)"/>
              </a:rPr>
              <a:t>the focus </a:t>
            </a:r>
            <a:r>
              <a:rPr lang="en-US" sz="2600" dirty="0">
                <a:latin typeface="Calibri (Body)"/>
                <a:cs typeface="Calibri (Body)"/>
              </a:rPr>
              <a:t>should be on a holistic asset management approach to address grid </a:t>
            </a:r>
            <a:r>
              <a:rPr lang="en-US" sz="2600" dirty="0" smtClean="0">
                <a:latin typeface="Calibri (Body)"/>
                <a:cs typeface="Calibri (Body)"/>
              </a:rPr>
              <a:t>resilience </a:t>
            </a:r>
          </a:p>
          <a:p>
            <a:pPr marL="0" indent="0">
              <a:buNone/>
            </a:pPr>
            <a:endParaRPr lang="en-US" sz="1200" dirty="0">
              <a:latin typeface="Calibri (Body)"/>
              <a:cs typeface="Calibri (Body)"/>
            </a:endParaRPr>
          </a:p>
          <a:p>
            <a:r>
              <a:rPr lang="en-US" sz="2600" dirty="0" smtClean="0">
                <a:latin typeface="Calibri (Body)"/>
                <a:cs typeface="Calibri (Body)"/>
              </a:rPr>
              <a:t>Tailor </a:t>
            </a:r>
            <a:r>
              <a:rPr lang="en-US" sz="2600" dirty="0">
                <a:latin typeface="Calibri (Body)"/>
                <a:cs typeface="Calibri (Body)"/>
              </a:rPr>
              <a:t>grid resiliency investments to focus on facilities with the greatest risk for future </a:t>
            </a:r>
            <a:r>
              <a:rPr lang="en-US" sz="2600" dirty="0" smtClean="0">
                <a:latin typeface="Calibri (Body)"/>
                <a:cs typeface="Calibri (Body)"/>
              </a:rPr>
              <a:t>events</a:t>
            </a:r>
          </a:p>
          <a:p>
            <a:pPr marL="0" indent="0">
              <a:buNone/>
            </a:pPr>
            <a:endParaRPr lang="en-US" sz="1200" dirty="0" smtClean="0">
              <a:latin typeface="Calibri (Body)"/>
              <a:cs typeface="Calibri (Body)"/>
            </a:endParaRPr>
          </a:p>
          <a:p>
            <a:r>
              <a:rPr lang="en-US" sz="2600" dirty="0">
                <a:latin typeface="Calibri (Body)"/>
                <a:cs typeface="Calibri (Body)"/>
              </a:rPr>
              <a:t>A dynamic risk landscape requires annual updating to ensure the protection of pertinent </a:t>
            </a:r>
            <a:r>
              <a:rPr lang="en-US" sz="2600" dirty="0" smtClean="0">
                <a:latin typeface="Calibri (Body)"/>
                <a:cs typeface="Calibri (Body)"/>
              </a:rPr>
              <a:t>assets</a:t>
            </a:r>
            <a:endParaRPr lang="en-US" sz="2600" dirty="0">
              <a:latin typeface="Calibri (Body)"/>
              <a:cs typeface="Calibri (Body)"/>
            </a:endParaRPr>
          </a:p>
        </p:txBody>
      </p:sp>
    </p:spTree>
    <p:extLst>
      <p:ext uri="{BB962C8B-B14F-4D97-AF65-F5344CB8AC3E}">
        <p14:creationId xmlns:p14="http://schemas.microsoft.com/office/powerpoint/2010/main" val="2784049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067800" cy="914400"/>
          </a:xfrm>
        </p:spPr>
        <p:txBody>
          <a:bodyPr>
            <a:normAutofit/>
          </a:bodyPr>
          <a:lstStyle/>
          <a:p>
            <a:r>
              <a:rPr lang="en-US" sz="3000" b="1" dirty="0" smtClean="0">
                <a:latin typeface="Calibri (Headings)"/>
                <a:cs typeface="Calibri (Headings)"/>
              </a:rPr>
              <a:t>Asset Management &amp; Aging Infrastructure</a:t>
            </a:r>
            <a:endParaRPr lang="en-US" sz="3000" b="1" dirty="0">
              <a:latin typeface="Calibri (Headings)"/>
              <a:cs typeface="Calibri (Headings)"/>
            </a:endParaRPr>
          </a:p>
        </p:txBody>
      </p:sp>
      <p:sp>
        <p:nvSpPr>
          <p:cNvPr id="3" name="Content Placeholder 2"/>
          <p:cNvSpPr>
            <a:spLocks noGrp="1"/>
          </p:cNvSpPr>
          <p:nvPr>
            <p:ph idx="1"/>
          </p:nvPr>
        </p:nvSpPr>
        <p:spPr/>
        <p:txBody>
          <a:bodyPr>
            <a:normAutofit/>
          </a:bodyPr>
          <a:lstStyle/>
          <a:p>
            <a:r>
              <a:rPr lang="en-US" sz="2600" dirty="0" smtClean="0">
                <a:latin typeface="Calibri (Body)"/>
                <a:cs typeface="Calibri (Body)"/>
              </a:rPr>
              <a:t>Asset Management is a key enabler for a secure and affordable electricity infrastructure</a:t>
            </a:r>
          </a:p>
          <a:p>
            <a:endParaRPr lang="en-US" sz="1200" dirty="0" smtClean="0">
              <a:latin typeface="Calibri (Body)"/>
              <a:cs typeface="Calibri (Body)"/>
            </a:endParaRPr>
          </a:p>
          <a:p>
            <a:r>
              <a:rPr lang="en-US" sz="2600" dirty="0" smtClean="0">
                <a:latin typeface="Calibri (Body)"/>
                <a:cs typeface="Calibri (Body)"/>
              </a:rPr>
              <a:t>Asset Management has brought value to other industries, including electric generation</a:t>
            </a:r>
          </a:p>
          <a:p>
            <a:endParaRPr lang="en-US" sz="1200" dirty="0" smtClean="0">
              <a:latin typeface="Calibri (Body)"/>
              <a:cs typeface="Calibri (Body)"/>
            </a:endParaRPr>
          </a:p>
          <a:p>
            <a:r>
              <a:rPr lang="en-US" sz="2600" dirty="0" smtClean="0">
                <a:latin typeface="Calibri (Body)"/>
                <a:cs typeface="Calibri (Body)"/>
              </a:rPr>
              <a:t>Asset Management requires coordination across the breadth and depth of a utility organization</a:t>
            </a:r>
          </a:p>
          <a:p>
            <a:endParaRPr lang="en-US" dirty="0"/>
          </a:p>
        </p:txBody>
      </p:sp>
      <p:sp>
        <p:nvSpPr>
          <p:cNvPr id="4" name="TextBox 3"/>
          <p:cNvSpPr txBox="1"/>
          <p:nvPr/>
        </p:nvSpPr>
        <p:spPr>
          <a:xfrm>
            <a:off x="990600" y="5029200"/>
            <a:ext cx="7543800" cy="830997"/>
          </a:xfrm>
          <a:prstGeom prst="rect">
            <a:avLst/>
          </a:prstGeom>
          <a:solidFill>
            <a:srgbClr val="92D050"/>
          </a:solidFill>
          <a:ln w="28575">
            <a:solidFill>
              <a:srgbClr val="C00000"/>
            </a:solidFill>
          </a:ln>
        </p:spPr>
        <p:txBody>
          <a:bodyPr wrap="square" rtlCol="0">
            <a:spAutoFit/>
          </a:bodyPr>
          <a:lstStyle/>
          <a:p>
            <a:pPr algn="ctr"/>
            <a:r>
              <a:rPr lang="en-US" sz="2400" i="1" dirty="0" smtClean="0">
                <a:latin typeface="Calibri (Body)"/>
                <a:cs typeface="Calibri (Body)"/>
              </a:rPr>
              <a:t>Rigorous Asset Management process is a key enabler for a secure and affordable electric infrastructure</a:t>
            </a:r>
            <a:endParaRPr lang="en-US" sz="2400" i="1" dirty="0">
              <a:latin typeface="Calibri (Body)"/>
              <a:cs typeface="Calibri (Body)"/>
            </a:endParaRPr>
          </a:p>
        </p:txBody>
      </p:sp>
    </p:spTree>
    <p:extLst>
      <p:ext uri="{BB962C8B-B14F-4D97-AF65-F5344CB8AC3E}">
        <p14:creationId xmlns:p14="http://schemas.microsoft.com/office/powerpoint/2010/main" val="3607864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n-US" sz="3000" b="1" dirty="0" smtClean="0">
                <a:latin typeface="Calibri (Headings)"/>
                <a:cs typeface="Calibri (Headings)"/>
              </a:rPr>
              <a:t>Managing Aging Infrastructure</a:t>
            </a:r>
            <a:endParaRPr lang="en-US" sz="3000" b="1" dirty="0">
              <a:latin typeface="Calibri (Headings)"/>
              <a:cs typeface="Calibri (Headings)"/>
            </a:endParaRPr>
          </a:p>
        </p:txBody>
      </p:sp>
      <p:sp>
        <p:nvSpPr>
          <p:cNvPr id="3" name="Content Placeholder 2"/>
          <p:cNvSpPr>
            <a:spLocks noGrp="1"/>
          </p:cNvSpPr>
          <p:nvPr>
            <p:ph idx="1"/>
          </p:nvPr>
        </p:nvSpPr>
        <p:spPr>
          <a:xfrm>
            <a:off x="457200" y="1447800"/>
            <a:ext cx="8229600" cy="4525963"/>
          </a:xfrm>
        </p:spPr>
        <p:txBody>
          <a:bodyPr>
            <a:normAutofit/>
          </a:bodyPr>
          <a:lstStyle/>
          <a:p>
            <a:r>
              <a:rPr lang="en-US" sz="2600" dirty="0" smtClean="0">
                <a:latin typeface="Calibri (Body)"/>
                <a:cs typeface="Calibri (Body)"/>
              </a:rPr>
              <a:t>Promote the application of widespread condition monitoring</a:t>
            </a:r>
          </a:p>
          <a:p>
            <a:r>
              <a:rPr lang="en-US" sz="2600" dirty="0" smtClean="0">
                <a:latin typeface="Calibri (Body)"/>
                <a:cs typeface="Calibri (Body)"/>
              </a:rPr>
              <a:t>Add select elements of Smart Grid to increase situational awareness, reduce outage propagation and improve response to disturbances</a:t>
            </a:r>
          </a:p>
          <a:p>
            <a:r>
              <a:rPr lang="en-US" sz="2600" dirty="0" smtClean="0">
                <a:latin typeface="Calibri (Body)"/>
                <a:cs typeface="Calibri (Body)"/>
              </a:rPr>
              <a:t>Increase coordination between electrical and gas infrastructures</a:t>
            </a:r>
          </a:p>
          <a:p>
            <a:r>
              <a:rPr lang="en-US" sz="2600" dirty="0" smtClean="0">
                <a:latin typeface="Calibri (Body)"/>
                <a:cs typeface="Calibri (Body)"/>
              </a:rPr>
              <a:t>Increase levels of R&amp;D available to electric sector</a:t>
            </a:r>
            <a:endParaRPr lang="en-US" sz="2600" dirty="0">
              <a:latin typeface="Calibri (Body)"/>
              <a:cs typeface="Calibri (Body)"/>
            </a:endParaRPr>
          </a:p>
        </p:txBody>
      </p:sp>
      <p:sp>
        <p:nvSpPr>
          <p:cNvPr id="4" name="TextBox 3"/>
          <p:cNvSpPr txBox="1"/>
          <p:nvPr/>
        </p:nvSpPr>
        <p:spPr>
          <a:xfrm>
            <a:off x="609600" y="5181600"/>
            <a:ext cx="7696200" cy="707886"/>
          </a:xfrm>
          <a:prstGeom prst="rect">
            <a:avLst/>
          </a:prstGeom>
          <a:solidFill>
            <a:srgbClr val="92D050"/>
          </a:solidFill>
          <a:ln w="28575">
            <a:solidFill>
              <a:srgbClr val="C00000"/>
            </a:solidFill>
          </a:ln>
        </p:spPr>
        <p:txBody>
          <a:bodyPr wrap="square" rtlCol="0">
            <a:spAutoFit/>
          </a:bodyPr>
          <a:lstStyle>
            <a:defPPr>
              <a:defRPr lang="en-US"/>
            </a:defPPr>
            <a:lvl1pPr algn="ctr">
              <a:defRPr sz="2000" i="1">
                <a:latin typeface="Calibri (Body)"/>
                <a:cs typeface="Calibri (Body)"/>
              </a:defRPr>
            </a:lvl1pPr>
          </a:lstStyle>
          <a:p>
            <a:r>
              <a:rPr lang="en-US" dirty="0"/>
              <a:t>Coordination between Electrical and Gas Infrastructures is required to ensure Electric System Reliability </a:t>
            </a:r>
          </a:p>
        </p:txBody>
      </p:sp>
    </p:spTree>
    <p:extLst>
      <p:ext uri="{BB962C8B-B14F-4D97-AF65-F5344CB8AC3E}">
        <p14:creationId xmlns:p14="http://schemas.microsoft.com/office/powerpoint/2010/main" val="3748363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2" y="609600"/>
            <a:ext cx="9067800" cy="914400"/>
          </a:xfrm>
        </p:spPr>
        <p:txBody>
          <a:bodyPr>
            <a:normAutofit/>
          </a:bodyPr>
          <a:lstStyle/>
          <a:p>
            <a:r>
              <a:rPr lang="en-US" sz="3000" b="1" dirty="0" smtClean="0">
                <a:latin typeface="Calibri (Headings)"/>
                <a:cs typeface="Calibri (Headings)"/>
              </a:rPr>
              <a:t>Electrical-Gas Interdependency</a:t>
            </a:r>
            <a:endParaRPr lang="en-US" sz="3000" b="1" dirty="0">
              <a:latin typeface="Calibri (Headings)"/>
              <a:cs typeface="Calibri (Headings)"/>
            </a:endParaRPr>
          </a:p>
        </p:txBody>
      </p:sp>
      <p:sp>
        <p:nvSpPr>
          <p:cNvPr id="3" name="Content Placeholder 2"/>
          <p:cNvSpPr>
            <a:spLocks noGrp="1"/>
          </p:cNvSpPr>
          <p:nvPr>
            <p:ph idx="1"/>
          </p:nvPr>
        </p:nvSpPr>
        <p:spPr>
          <a:xfrm>
            <a:off x="457200" y="1600200"/>
            <a:ext cx="8458200" cy="4525963"/>
          </a:xfrm>
        </p:spPr>
        <p:txBody>
          <a:bodyPr>
            <a:normAutofit/>
          </a:bodyPr>
          <a:lstStyle/>
          <a:p>
            <a:r>
              <a:rPr lang="en-US" sz="2600" dirty="0" smtClean="0">
                <a:latin typeface="Calibri (Body)"/>
                <a:cs typeface="Calibri (Body)"/>
              </a:rPr>
              <a:t>There has been a proliferation of natural gas </a:t>
            </a:r>
          </a:p>
          <a:p>
            <a:r>
              <a:rPr lang="en-US" sz="2600" dirty="0" smtClean="0">
                <a:latin typeface="Calibri (Body)"/>
                <a:cs typeface="Calibri (Body)"/>
              </a:rPr>
              <a:t>This has resulted in a shift to use gas for generation, especially as older plants using other fuels are retired</a:t>
            </a:r>
          </a:p>
          <a:p>
            <a:r>
              <a:rPr lang="en-US" sz="2600" dirty="0" smtClean="0">
                <a:latin typeface="Calibri (Body)"/>
                <a:cs typeface="Calibri (Body)"/>
              </a:rPr>
              <a:t>Pipeline capacities are an issue during cold weather </a:t>
            </a:r>
          </a:p>
          <a:p>
            <a:r>
              <a:rPr lang="en-US" sz="2600" dirty="0" smtClean="0">
                <a:latin typeface="Calibri (Body)"/>
                <a:cs typeface="Calibri (Body)"/>
              </a:rPr>
              <a:t>New England governors and other parties are bringing forward creative ideas to make long-term commitments to build new capacity </a:t>
            </a:r>
          </a:p>
          <a:p>
            <a:endParaRPr lang="en-US" sz="2800" dirty="0"/>
          </a:p>
        </p:txBody>
      </p:sp>
      <p:sp>
        <p:nvSpPr>
          <p:cNvPr id="4" name="TextBox 3"/>
          <p:cNvSpPr txBox="1"/>
          <p:nvPr/>
        </p:nvSpPr>
        <p:spPr>
          <a:xfrm>
            <a:off x="304800" y="5105399"/>
            <a:ext cx="8686800" cy="707886"/>
          </a:xfrm>
          <a:prstGeom prst="rect">
            <a:avLst/>
          </a:prstGeom>
          <a:solidFill>
            <a:srgbClr val="92D050"/>
          </a:solidFill>
          <a:ln w="28575">
            <a:solidFill>
              <a:srgbClr val="C00000"/>
            </a:solidFill>
          </a:ln>
        </p:spPr>
        <p:txBody>
          <a:bodyPr wrap="square" rtlCol="0">
            <a:spAutoFit/>
          </a:bodyPr>
          <a:lstStyle>
            <a:defPPr>
              <a:defRPr lang="en-US"/>
            </a:defPPr>
            <a:lvl1pPr algn="ctr">
              <a:defRPr sz="2400" i="1">
                <a:latin typeface="Calibri (Body)"/>
                <a:cs typeface="Calibri (Body)"/>
              </a:defRPr>
            </a:lvl1pPr>
          </a:lstStyle>
          <a:p>
            <a:r>
              <a:rPr lang="en-US" sz="2000" dirty="0"/>
              <a:t>Additional gas pipeline capacity, accompanied by supply contracts, is required to meet the growing demand for natural gas for power generation </a:t>
            </a:r>
          </a:p>
        </p:txBody>
      </p:sp>
    </p:spTree>
    <p:extLst>
      <p:ext uri="{BB962C8B-B14F-4D97-AF65-F5344CB8AC3E}">
        <p14:creationId xmlns:p14="http://schemas.microsoft.com/office/powerpoint/2010/main" val="4224775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latin typeface="Calibri (Headings)"/>
                <a:cs typeface="Calibri (Headings)"/>
              </a:rPr>
              <a:t>Security needs</a:t>
            </a:r>
            <a:endParaRPr lang="en-US" sz="3000" b="1" dirty="0">
              <a:latin typeface="Calibri (Headings)"/>
              <a:cs typeface="Calibri (Headings)"/>
            </a:endParaRPr>
          </a:p>
        </p:txBody>
      </p:sp>
      <p:sp>
        <p:nvSpPr>
          <p:cNvPr id="3" name="Content Placeholder 2"/>
          <p:cNvSpPr>
            <a:spLocks noGrp="1"/>
          </p:cNvSpPr>
          <p:nvPr>
            <p:ph idx="1"/>
          </p:nvPr>
        </p:nvSpPr>
        <p:spPr/>
        <p:txBody>
          <a:bodyPr>
            <a:normAutofit/>
          </a:bodyPr>
          <a:lstStyle/>
          <a:p>
            <a:r>
              <a:rPr lang="en-US" sz="2600" dirty="0">
                <a:latin typeface="Calibri (Body)"/>
                <a:cs typeface="Calibri (Body)"/>
              </a:rPr>
              <a:t>Physical Security</a:t>
            </a:r>
          </a:p>
          <a:p>
            <a:pPr marL="800100" lvl="3" indent="-342900">
              <a:buSzPct val="100000"/>
              <a:defRPr/>
            </a:pPr>
            <a:r>
              <a:rPr lang="en-US" sz="2600" dirty="0" smtClean="0">
                <a:latin typeface="Calibri (Body)"/>
                <a:cs typeface="Calibri (Body)"/>
              </a:rPr>
              <a:t>Transmission Equipment </a:t>
            </a:r>
          </a:p>
          <a:p>
            <a:pPr marL="800100" lvl="3" indent="-342900">
              <a:buSzPct val="100000"/>
              <a:defRPr/>
            </a:pPr>
            <a:r>
              <a:rPr lang="en-US" sz="2600" dirty="0" smtClean="0">
                <a:latin typeface="Calibri (Body)"/>
                <a:cs typeface="Calibri (Body)"/>
              </a:rPr>
              <a:t>System Security: Preventing system impact and Protecting </a:t>
            </a:r>
            <a:r>
              <a:rPr lang="en-US" sz="2600" dirty="0">
                <a:latin typeface="Calibri (Body)"/>
                <a:cs typeface="Calibri (Body)"/>
              </a:rPr>
              <a:t>critical substations</a:t>
            </a:r>
          </a:p>
          <a:p>
            <a:pPr marL="800100" lvl="3" indent="-342900">
              <a:buSzPct val="100000"/>
              <a:defRPr/>
            </a:pPr>
            <a:r>
              <a:rPr lang="en-US" sz="2600" dirty="0" smtClean="0">
                <a:latin typeface="Calibri (Body)"/>
                <a:cs typeface="Calibri (Body)"/>
              </a:rPr>
              <a:t>Standards</a:t>
            </a:r>
          </a:p>
          <a:p>
            <a:pPr marL="457200" lvl="3" indent="0">
              <a:buSzPct val="100000"/>
              <a:buNone/>
              <a:defRPr/>
            </a:pPr>
            <a:endParaRPr lang="en-US" sz="2600" dirty="0">
              <a:latin typeface="Calibri (Body)"/>
              <a:cs typeface="Calibri (Body)"/>
            </a:endParaRPr>
          </a:p>
          <a:p>
            <a:r>
              <a:rPr lang="en-US" sz="2600" dirty="0" smtClean="0">
                <a:latin typeface="Calibri (Body)"/>
                <a:cs typeface="Calibri (Body)"/>
              </a:rPr>
              <a:t>Cyber Security</a:t>
            </a:r>
          </a:p>
        </p:txBody>
      </p:sp>
    </p:spTree>
    <p:extLst>
      <p:ext uri="{BB962C8B-B14F-4D97-AF65-F5344CB8AC3E}">
        <p14:creationId xmlns:p14="http://schemas.microsoft.com/office/powerpoint/2010/main" val="1608670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829</TotalTime>
  <Words>1727</Words>
  <Application>Microsoft Office PowerPoint</Application>
  <PresentationFormat>On-screen Show (4:3)</PresentationFormat>
  <Paragraphs>162</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1_Custom Design</vt:lpstr>
      <vt:lpstr>Custom Design</vt:lpstr>
      <vt:lpstr>Asset Management Challenges and Options, Including the Implications and Importance of Aging Infrastructure</vt:lpstr>
      <vt:lpstr>Trends: Resilience and Asset Investments</vt:lpstr>
      <vt:lpstr>Many challenges facing the energy and power infrastructure</vt:lpstr>
      <vt:lpstr>Holistic Asset Management</vt:lpstr>
      <vt:lpstr>Asset Management &amp; Infrastructure needs</vt:lpstr>
      <vt:lpstr>Asset Management &amp; Aging Infrastructure</vt:lpstr>
      <vt:lpstr>Managing Aging Infrastructure</vt:lpstr>
      <vt:lpstr>Electrical-Gas Interdependency</vt:lpstr>
      <vt:lpstr>Security needs</vt:lpstr>
      <vt:lpstr>Security:  What should we be trying to protect</vt:lpstr>
      <vt:lpstr>Security:  What issues impede Protection</vt:lpstr>
      <vt:lpstr>Asset Strategies 1 (3)</vt:lpstr>
      <vt:lpstr>Asset Strategies 2 (3)</vt:lpstr>
      <vt:lpstr>Asset Strategies 3 (3)</vt:lpstr>
      <vt:lpstr>Pertinent  IEEE Standards 1 (2)</vt:lpstr>
      <vt:lpstr>Pertinent IEEE Standards 2 (2)</vt:lpstr>
      <vt:lpstr>Recommendations – Asset Management 1 (2)</vt:lpstr>
      <vt:lpstr>Recommendations – Asset Management 2 (2)</vt:lpstr>
      <vt:lpstr>Recommendations – Security, Privacy,  and Resilience 1 (4)</vt:lpstr>
      <vt:lpstr>Recommendations – Security, Privacy,  and Resilience 2 (4)</vt:lpstr>
      <vt:lpstr>Recommendations – Security, Privacy, and Resilience 3 (4)</vt:lpstr>
      <vt:lpstr>Recommendations – Security, Privacy,  and Resilience 4 (4)</vt:lpstr>
      <vt:lpstr>Recommendations – Markets and Policy 1 (2) </vt:lpstr>
      <vt:lpstr>Recommendations – Markets and Policy 2 (2) </vt:lpstr>
      <vt:lpstr>Summary Recommendations</vt:lpstr>
      <vt:lpstr>IEEE REPORT TO DOE QER  ON PRIORITY ISSUES   www.ieee-pes.org/qer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Veronika</dc:creator>
  <cp:lastModifiedBy>James Savage</cp:lastModifiedBy>
  <cp:revision>107</cp:revision>
  <cp:lastPrinted>2014-09-18T16:38:51Z</cp:lastPrinted>
  <dcterms:created xsi:type="dcterms:W3CDTF">2006-08-16T00:00:00Z</dcterms:created>
  <dcterms:modified xsi:type="dcterms:W3CDTF">2014-10-23T19:36:26Z</dcterms:modified>
</cp:coreProperties>
</file>