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Lst>
  <p:notesMasterIdLst>
    <p:notesMasterId r:id="rId22"/>
  </p:notesMasterIdLst>
  <p:handoutMasterIdLst>
    <p:handoutMasterId r:id="rId23"/>
  </p:handoutMasterIdLst>
  <p:sldIdLst>
    <p:sldId id="483" r:id="rId2"/>
    <p:sldId id="484" r:id="rId3"/>
    <p:sldId id="403" r:id="rId4"/>
    <p:sldId id="399" r:id="rId5"/>
    <p:sldId id="552" r:id="rId6"/>
    <p:sldId id="548" r:id="rId7"/>
    <p:sldId id="501" r:id="rId8"/>
    <p:sldId id="495" r:id="rId9"/>
    <p:sldId id="502" r:id="rId10"/>
    <p:sldId id="708" r:id="rId11"/>
    <p:sldId id="498" r:id="rId12"/>
    <p:sldId id="551" r:id="rId13"/>
    <p:sldId id="500" r:id="rId14"/>
    <p:sldId id="603" r:id="rId15"/>
    <p:sldId id="550" r:id="rId16"/>
    <p:sldId id="485" r:id="rId17"/>
    <p:sldId id="426" r:id="rId18"/>
    <p:sldId id="410" r:id="rId19"/>
    <p:sldId id="412" r:id="rId20"/>
    <p:sldId id="413" r:id="rId21"/>
  </p:sldIdLst>
  <p:sldSz cx="9144000" cy="6858000" type="screen4x3"/>
  <p:notesSz cx="6858000" cy="9144000"/>
  <p:custShowLst>
    <p:custShow name="Custom Show 1" id="0">
      <p:sldLst/>
    </p:custShow>
  </p:custShowLst>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xecutive Brief" id="{84FCD5F7-ADF0-4D52-A454-FEA42EA2FD55}">
          <p14:sldIdLst>
            <p14:sldId id="483"/>
            <p14:sldId id="484"/>
            <p14:sldId id="403"/>
            <p14:sldId id="399"/>
            <p14:sldId id="552"/>
            <p14:sldId id="548"/>
            <p14:sldId id="501"/>
            <p14:sldId id="495"/>
            <p14:sldId id="502"/>
            <p14:sldId id="708"/>
            <p14:sldId id="498"/>
            <p14:sldId id="551"/>
            <p14:sldId id="500"/>
            <p14:sldId id="603"/>
            <p14:sldId id="550"/>
            <p14:sldId id="485"/>
            <p14:sldId id="426"/>
            <p14:sldId id="410"/>
            <p14:sldId id="412"/>
            <p14:sldId id="413"/>
          </p14:sldIdLst>
        </p14:section>
      </p14:sectionLst>
    </p:ext>
    <p:ext uri="{EFAFB233-063F-42B5-8137-9DF3F51BA10A}">
      <p15:sldGuideLst xmlns:p15="http://schemas.microsoft.com/office/powerpoint/2012/main">
        <p15:guide id="1" orient="horz" pos="1253" userDrawn="1">
          <p15:clr>
            <a:srgbClr val="A4A3A4"/>
          </p15:clr>
        </p15:guide>
        <p15:guide id="2" pos="3787" userDrawn="1">
          <p15:clr>
            <a:srgbClr val="A4A3A4"/>
          </p15:clr>
        </p15:guide>
        <p15:guide id="3" pos="1973" userDrawn="1">
          <p15:clr>
            <a:srgbClr val="A4A3A4"/>
          </p15:clr>
        </p15:guide>
        <p15:guide id="4" orient="horz" pos="306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4" name="Author" initials="A" lastIdx="0"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D5C"/>
    <a:srgbClr val="66ADC1"/>
    <a:srgbClr val="95AFBF"/>
    <a:srgbClr val="2D94C2"/>
    <a:srgbClr val="006A89"/>
    <a:srgbClr val="7CADD4"/>
    <a:srgbClr val="CC9900"/>
    <a:srgbClr val="CC6600"/>
    <a:srgbClr val="ECD89E"/>
    <a:srgbClr val="9759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6433" autoAdjust="0"/>
  </p:normalViewPr>
  <p:slideViewPr>
    <p:cSldViewPr snapToGrid="0">
      <p:cViewPr varScale="1">
        <p:scale>
          <a:sx n="116" d="100"/>
          <a:sy n="116" d="100"/>
        </p:scale>
        <p:origin x="2244" y="108"/>
      </p:cViewPr>
      <p:guideLst>
        <p:guide orient="horz" pos="1253"/>
        <p:guide pos="3787"/>
        <p:guide pos="1973"/>
        <p:guide orient="horz" pos="306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'MGD Data'!$B$19</c:f>
              <c:strCache>
                <c:ptCount val="1"/>
                <c:pt idx="0">
                  <c:v>Asset Management - Effectiveness</c:v>
                </c:pt>
              </c:strCache>
            </c:strRef>
          </c:tx>
          <c:spPr>
            <a:solidFill>
              <a:srgbClr val="007698"/>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'MGD Data'!$A$20:$A$23</c:f>
              <c:strCache>
                <c:ptCount val="4"/>
                <c:pt idx="0">
                  <c:v>Frontline</c:v>
                </c:pt>
                <c:pt idx="1">
                  <c:v>Manager</c:v>
                </c:pt>
                <c:pt idx="2">
                  <c:v>Director</c:v>
                </c:pt>
                <c:pt idx="3">
                  <c:v>Executive</c:v>
                </c:pt>
              </c:strCache>
            </c:strRef>
          </c:cat>
          <c:val>
            <c:numRef>
              <c:f>'MGD Data'!$B$20:$B$23</c:f>
              <c:numCache>
                <c:formatCode>0.0</c:formatCode>
                <c:ptCount val="4"/>
                <c:pt idx="0">
                  <c:v>6.7494420000000002</c:v>
                </c:pt>
                <c:pt idx="1">
                  <c:v>6.1275170000000001</c:v>
                </c:pt>
                <c:pt idx="2">
                  <c:v>5.5996379999999997</c:v>
                </c:pt>
                <c:pt idx="3">
                  <c:v>5.5739130000000001</c:v>
                </c:pt>
              </c:numCache>
            </c:numRef>
          </c:val>
        </c:ser>
        <c:ser>
          <c:idx val="1"/>
          <c:order val="1"/>
          <c:tx>
            <c:strRef>
              <c:f>'MGD Data'!$C$19</c:f>
              <c:strCache>
                <c:ptCount val="1"/>
                <c:pt idx="0">
                  <c:v>Asset Management - Importance</c:v>
                </c:pt>
              </c:strCache>
            </c:strRef>
          </c:tx>
          <c:spPr>
            <a:solidFill>
              <a:srgbClr val="D17D08"/>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'MGD Data'!$A$20:$A$23</c:f>
              <c:strCache>
                <c:ptCount val="4"/>
                <c:pt idx="0">
                  <c:v>Frontline</c:v>
                </c:pt>
                <c:pt idx="1">
                  <c:v>Manager</c:v>
                </c:pt>
                <c:pt idx="2">
                  <c:v>Director</c:v>
                </c:pt>
                <c:pt idx="3">
                  <c:v>Executive</c:v>
                </c:pt>
              </c:strCache>
            </c:strRef>
          </c:cat>
          <c:val>
            <c:numRef>
              <c:f>'MGD Data'!$C$20:$C$23</c:f>
              <c:numCache>
                <c:formatCode>0.0</c:formatCode>
                <c:ptCount val="4"/>
                <c:pt idx="0">
                  <c:v>8.3717469999999992</c:v>
                </c:pt>
                <c:pt idx="1">
                  <c:v>8.1284759999999991</c:v>
                </c:pt>
                <c:pt idx="2">
                  <c:v>7.9474640000000001</c:v>
                </c:pt>
                <c:pt idx="3">
                  <c:v>7.6115940000000002</c:v>
                </c:pt>
              </c:numCache>
            </c:numRef>
          </c:val>
        </c:ser>
        <c:dLbls>
          <c:dLblPos val="outEnd"/>
          <c:showLegendKey val="0"/>
          <c:showVal val="1"/>
          <c:showCatName val="0"/>
          <c:showSerName val="0"/>
          <c:showPercent val="0"/>
          <c:showBubbleSize val="0"/>
        </c:dLbls>
        <c:gapWidth val="219"/>
        <c:overlap val="-27"/>
        <c:axId val="177543944"/>
        <c:axId val="177544336"/>
      </c:barChart>
      <c:catAx>
        <c:axId val="1775439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CA" dirty="0"/>
                  <a:t>Seniority Level</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7544336"/>
        <c:crosses val="autoZero"/>
        <c:auto val="1"/>
        <c:lblAlgn val="ctr"/>
        <c:lblOffset val="100"/>
        <c:noMultiLvlLbl val="0"/>
      </c:catAx>
      <c:valAx>
        <c:axId val="17754433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CA" dirty="0"/>
                  <a:t>MGD Score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7543944"/>
        <c:crosses val="autoZero"/>
        <c:crossBetween val="between"/>
        <c:majorUnit val="2"/>
      </c:valAx>
      <c:spPr>
        <a:noFill/>
        <a:ln>
          <a:solidFill>
            <a:srgbClr val="FFFFFF">
              <a:lumMod val="85000"/>
            </a:srgbClr>
          </a:solidFill>
        </a:ln>
        <a:effectLst>
          <a:outerShdw blurRad="50800" dist="38100" dir="2700000" algn="tl" rotWithShape="0">
            <a:prstClr val="black">
              <a:alpha val="40000"/>
            </a:prstClr>
          </a:outerShdw>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rgbClr val="FFFFFF">
        <a:lumMod val="95000"/>
      </a:srgbClr>
    </a:solidFill>
    <a:ln>
      <a:noFill/>
    </a:ln>
    <a:effectLst>
      <a:outerShdw blurRad="50800" dist="38100" dir="2700000" algn="tl" rotWithShape="0">
        <a:prstClr val="black">
          <a:alpha val="40000"/>
        </a:prstClr>
      </a:outerShdw>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solidFill>
                  <a:schemeClr val="tx1"/>
                </a:solidFill>
              </a:rPr>
              <a:t>The Business Benefits of ITAM</a:t>
            </a:r>
            <a:endParaRPr lang="en-US" dirty="0">
              <a:solidFill>
                <a:schemeClr val="tx1"/>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ITAM Business Benefits</c:v>
                </c:pt>
              </c:strCache>
            </c:strRef>
          </c:tx>
          <c:spPr>
            <a:effectLst>
              <a:outerShdw blurRad="50800" dist="38100" dir="2700000" algn="tl" rotWithShape="0">
                <a:prstClr val="black">
                  <a:alpha val="40000"/>
                </a:prstClr>
              </a:outerShdw>
            </a:effectLst>
          </c:spPr>
          <c:dPt>
            <c:idx val="0"/>
            <c:bubble3D val="0"/>
            <c:spPr>
              <a:solidFill>
                <a:schemeClr val="accent1"/>
              </a:solidFill>
              <a:ln w="19050">
                <a:solidFill>
                  <a:schemeClr val="lt1"/>
                </a:solidFill>
              </a:ln>
              <a:effectLst>
                <a:outerShdw blurRad="50800" dist="38100" dir="2700000" algn="tl" rotWithShape="0">
                  <a:prstClr val="black">
                    <a:alpha val="40000"/>
                  </a:prstClr>
                </a:outerShdw>
              </a:effectLst>
            </c:spPr>
          </c:dPt>
          <c:dPt>
            <c:idx val="1"/>
            <c:bubble3D val="0"/>
            <c:spPr>
              <a:solidFill>
                <a:schemeClr val="accent2"/>
              </a:solidFill>
              <a:ln w="19050">
                <a:solidFill>
                  <a:schemeClr val="lt1"/>
                </a:solidFill>
              </a:ln>
              <a:effectLst>
                <a:outerShdw blurRad="50800" dist="38100" dir="2700000" algn="tl" rotWithShape="0">
                  <a:prstClr val="black">
                    <a:alpha val="40000"/>
                  </a:prstClr>
                </a:outerShdw>
              </a:effectLst>
            </c:spPr>
          </c:dPt>
          <c:dPt>
            <c:idx val="2"/>
            <c:bubble3D val="0"/>
            <c:spPr>
              <a:solidFill>
                <a:schemeClr val="accent3"/>
              </a:solidFill>
              <a:ln w="19050">
                <a:solidFill>
                  <a:schemeClr val="lt1"/>
                </a:solidFill>
              </a:ln>
              <a:effectLst>
                <a:outerShdw blurRad="50800" dist="38100" dir="2700000" algn="tl" rotWithShape="0">
                  <a:prstClr val="black">
                    <a:alpha val="40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Compliance</c:v>
                </c:pt>
                <c:pt idx="1">
                  <c:v>Efficiency</c:v>
                </c:pt>
                <c:pt idx="2">
                  <c:v>Agility</c:v>
                </c:pt>
              </c:strCache>
            </c:strRef>
          </c:cat>
          <c:val>
            <c:numRef>
              <c:f>Sheet1!$B$2:$B$4</c:f>
              <c:numCache>
                <c:formatCode>General</c:formatCode>
                <c:ptCount val="3"/>
                <c:pt idx="0">
                  <c:v>33</c:v>
                </c:pt>
                <c:pt idx="1">
                  <c:v>33</c:v>
                </c:pt>
                <c:pt idx="2">
                  <c:v>33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6/7/2016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6/7/2016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a:t>
            </a:fld>
            <a:endParaRPr lang="en-US" dirty="0"/>
          </a:p>
        </p:txBody>
      </p:sp>
    </p:spTree>
    <p:extLst>
      <p:ext uri="{BB962C8B-B14F-4D97-AF65-F5344CB8AC3E}">
        <p14:creationId xmlns:p14="http://schemas.microsoft.com/office/powerpoint/2010/main" val="98805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10</a:t>
            </a:fld>
            <a:endParaRPr lang="en-US" dirty="0"/>
          </a:p>
        </p:txBody>
      </p:sp>
    </p:spTree>
    <p:extLst>
      <p:ext uri="{BB962C8B-B14F-4D97-AF65-F5344CB8AC3E}">
        <p14:creationId xmlns:p14="http://schemas.microsoft.com/office/powerpoint/2010/main" val="400659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11</a:t>
            </a:fld>
            <a:endParaRPr lang="en-US" dirty="0"/>
          </a:p>
        </p:txBody>
      </p:sp>
    </p:spTree>
    <p:extLst>
      <p:ext uri="{BB962C8B-B14F-4D97-AF65-F5344CB8AC3E}">
        <p14:creationId xmlns:p14="http://schemas.microsoft.com/office/powerpoint/2010/main" val="375367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12</a:t>
            </a:fld>
            <a:endParaRPr lang="en-US" dirty="0"/>
          </a:p>
        </p:txBody>
      </p:sp>
    </p:spTree>
    <p:extLst>
      <p:ext uri="{BB962C8B-B14F-4D97-AF65-F5344CB8AC3E}">
        <p14:creationId xmlns:p14="http://schemas.microsoft.com/office/powerpoint/2010/main" val="3387631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13</a:t>
            </a:fld>
            <a:endParaRPr lang="en-US" dirty="0"/>
          </a:p>
        </p:txBody>
      </p:sp>
    </p:spTree>
    <p:extLst>
      <p:ext uri="{BB962C8B-B14F-4D97-AF65-F5344CB8AC3E}">
        <p14:creationId xmlns:p14="http://schemas.microsoft.com/office/powerpoint/2010/main" val="933262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14</a:t>
            </a:fld>
            <a:endParaRPr lang="en-US" dirty="0"/>
          </a:p>
        </p:txBody>
      </p:sp>
    </p:spTree>
    <p:extLst>
      <p:ext uri="{BB962C8B-B14F-4D97-AF65-F5344CB8AC3E}">
        <p14:creationId xmlns:p14="http://schemas.microsoft.com/office/powerpoint/2010/main" val="3010440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15</a:t>
            </a:fld>
            <a:endParaRPr lang="en-US" dirty="0"/>
          </a:p>
        </p:txBody>
      </p:sp>
    </p:spTree>
    <p:extLst>
      <p:ext uri="{BB962C8B-B14F-4D97-AF65-F5344CB8AC3E}">
        <p14:creationId xmlns:p14="http://schemas.microsoft.com/office/powerpoint/2010/main" val="1098356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16</a:t>
            </a:fld>
            <a:endParaRPr lang="en-US" dirty="0"/>
          </a:p>
        </p:txBody>
      </p:sp>
    </p:spTree>
    <p:extLst>
      <p:ext uri="{BB962C8B-B14F-4D97-AF65-F5344CB8AC3E}">
        <p14:creationId xmlns:p14="http://schemas.microsoft.com/office/powerpoint/2010/main" val="1729997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17</a:t>
            </a:fld>
            <a:endParaRPr lang="en-US" dirty="0"/>
          </a:p>
        </p:txBody>
      </p:sp>
    </p:spTree>
    <p:extLst>
      <p:ext uri="{BB962C8B-B14F-4D97-AF65-F5344CB8AC3E}">
        <p14:creationId xmlns:p14="http://schemas.microsoft.com/office/powerpoint/2010/main" val="3006955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457633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19</a:t>
            </a:fld>
            <a:endParaRPr lang="en-US" dirty="0"/>
          </a:p>
        </p:txBody>
      </p:sp>
    </p:spTree>
    <p:extLst>
      <p:ext uri="{BB962C8B-B14F-4D97-AF65-F5344CB8AC3E}">
        <p14:creationId xmlns:p14="http://schemas.microsoft.com/office/powerpoint/2010/main" val="1601605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a:t>
            </a:fld>
            <a:endParaRPr lang="en-US" dirty="0"/>
          </a:p>
        </p:txBody>
      </p:sp>
    </p:spTree>
    <p:extLst>
      <p:ext uri="{BB962C8B-B14F-4D97-AF65-F5344CB8AC3E}">
        <p14:creationId xmlns:p14="http://schemas.microsoft.com/office/powerpoint/2010/main" val="459073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20</a:t>
            </a:fld>
            <a:endParaRPr lang="en-US" dirty="0"/>
          </a:p>
        </p:txBody>
      </p:sp>
    </p:spTree>
    <p:extLst>
      <p:ext uri="{BB962C8B-B14F-4D97-AF65-F5344CB8AC3E}">
        <p14:creationId xmlns:p14="http://schemas.microsoft.com/office/powerpoint/2010/main" val="612303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2590071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224517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5</a:t>
            </a:fld>
            <a:endParaRPr lang="en-US" dirty="0"/>
          </a:p>
        </p:txBody>
      </p:sp>
    </p:spTree>
    <p:extLst>
      <p:ext uri="{BB962C8B-B14F-4D97-AF65-F5344CB8AC3E}">
        <p14:creationId xmlns:p14="http://schemas.microsoft.com/office/powerpoint/2010/main" val="2707291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6</a:t>
            </a:fld>
            <a:endParaRPr lang="en-US" dirty="0"/>
          </a:p>
        </p:txBody>
      </p:sp>
    </p:spTree>
    <p:extLst>
      <p:ext uri="{BB962C8B-B14F-4D97-AF65-F5344CB8AC3E}">
        <p14:creationId xmlns:p14="http://schemas.microsoft.com/office/powerpoint/2010/main" val="2674295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7</a:t>
            </a:fld>
            <a:endParaRPr lang="en-US" dirty="0"/>
          </a:p>
        </p:txBody>
      </p:sp>
    </p:spTree>
    <p:extLst>
      <p:ext uri="{BB962C8B-B14F-4D97-AF65-F5344CB8AC3E}">
        <p14:creationId xmlns:p14="http://schemas.microsoft.com/office/powerpoint/2010/main" val="3531452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8</a:t>
            </a:fld>
            <a:endParaRPr lang="en-US" dirty="0"/>
          </a:p>
        </p:txBody>
      </p:sp>
    </p:spTree>
    <p:extLst>
      <p:ext uri="{BB962C8B-B14F-4D97-AF65-F5344CB8AC3E}">
        <p14:creationId xmlns:p14="http://schemas.microsoft.com/office/powerpoint/2010/main" val="3492290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9</a:t>
            </a:fld>
            <a:endParaRPr lang="en-US" dirty="0"/>
          </a:p>
        </p:txBody>
      </p:sp>
    </p:spTree>
    <p:extLst>
      <p:ext uri="{BB962C8B-B14F-4D97-AF65-F5344CB8AC3E}">
        <p14:creationId xmlns:p14="http://schemas.microsoft.com/office/powerpoint/2010/main" val="2335909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7"/>
            <a:ext cx="9140490" cy="767953"/>
            <a:chOff x="3510" y="6090047"/>
            <a:chExt cx="9140490" cy="767953"/>
          </a:xfrm>
        </p:grpSpPr>
        <p:sp>
          <p:nvSpPr>
            <p:cNvPr id="29" name="Rectangle 28"/>
            <p:cNvSpPr/>
            <p:nvPr/>
          </p:nvSpPr>
          <p:spPr>
            <a:xfrm>
              <a:off x="351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35440285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xecutive Brief">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32413057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Executive Summary">
    <p:spTree>
      <p:nvGrpSpPr>
        <p:cNvPr id="1" name=""/>
        <p:cNvGrpSpPr/>
        <p:nvPr/>
      </p:nvGrpSpPr>
      <p:grpSpPr>
        <a:xfrm>
          <a:off x="0" y="0"/>
          <a:ext cx="0" cy="0"/>
          <a:chOff x="0" y="0"/>
          <a:chExt cx="0" cy="0"/>
        </a:xfrm>
      </p:grpSpPr>
      <p:sp>
        <p:nvSpPr>
          <p:cNvPr id="2" name="Title 1"/>
          <p:cNvSpPr>
            <a:spLocks noGrp="1"/>
          </p:cNvSpPr>
          <p:nvPr>
            <p:ph type="title"/>
          </p:nvPr>
        </p:nvSpPr>
        <p:spPr>
          <a:xfrm>
            <a:off x="0" y="-71462"/>
            <a:ext cx="9144000" cy="936625"/>
          </a:xfrm>
        </p:spPr>
        <p:txBody>
          <a:bodyPr/>
          <a:lstStyle>
            <a:lvl1pPr>
              <a:defRPr>
                <a:solidFill>
                  <a:srgbClr val="254061"/>
                </a:solidFill>
              </a:defRPr>
            </a:lvl1pPr>
          </a:lstStyle>
          <a:p>
            <a:r>
              <a:rPr lang="en-US" smtClean="0"/>
              <a:t>Click to edit Master title style</a:t>
            </a:r>
            <a:endParaRPr lang="en-CA" dirty="0"/>
          </a:p>
        </p:txBody>
      </p:sp>
      <p:sp>
        <p:nvSpPr>
          <p:cNvPr id="12" name="Subtitle 2"/>
          <p:cNvSpPr>
            <a:spLocks noGrp="1"/>
          </p:cNvSpPr>
          <p:nvPr>
            <p:ph type="subTitle" idx="1"/>
          </p:nvPr>
        </p:nvSpPr>
        <p:spPr>
          <a:xfrm>
            <a:off x="214282" y="1142984"/>
            <a:ext cx="8715436" cy="4495816"/>
          </a:xfrm>
        </p:spPr>
        <p:txBody>
          <a:bodyPr>
            <a:normAutofit/>
          </a:bodyPr>
          <a:lstStyle>
            <a:lvl1pPr marL="0" indent="0" algn="l">
              <a:buFont typeface="Arial" pitchFamily="34" charset="0"/>
              <a:buChar char="•"/>
              <a:defRPr sz="2000" baseline="0">
                <a:solidFill>
                  <a:srgbClr val="25406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a:p>
        </p:txBody>
      </p:sp>
      <p:sp>
        <p:nvSpPr>
          <p:cNvPr id="4" name="Footer Placeholder 4"/>
          <p:cNvSpPr>
            <a:spLocks noGrp="1"/>
          </p:cNvSpPr>
          <p:nvPr>
            <p:ph type="ftr" sz="quarter" idx="10"/>
          </p:nvPr>
        </p:nvSpPr>
        <p:spPr>
          <a:xfrm>
            <a:off x="395288" y="6381750"/>
            <a:ext cx="3313112" cy="365125"/>
          </a:xfrm>
          <a:prstGeom prst="rect">
            <a:avLst/>
          </a:prstGeom>
        </p:spPr>
        <p:txBody>
          <a:bodyPr/>
          <a:lstStyle>
            <a:lvl1pPr>
              <a:defRPr/>
            </a:lvl1pPr>
          </a:lstStyle>
          <a:p>
            <a:pPr>
              <a:defRPr/>
            </a:pPr>
            <a:r>
              <a:rPr lang="en-CA" dirty="0"/>
              <a:t>Info-Tech Research Group</a:t>
            </a:r>
          </a:p>
        </p:txBody>
      </p:sp>
      <p:sp>
        <p:nvSpPr>
          <p:cNvPr id="5" name="Slide Number Placeholder 5"/>
          <p:cNvSpPr>
            <a:spLocks noGrp="1"/>
          </p:cNvSpPr>
          <p:nvPr>
            <p:ph type="sldNum" sz="quarter" idx="11"/>
          </p:nvPr>
        </p:nvSpPr>
        <p:spPr>
          <a:xfrm>
            <a:off x="6588125" y="6381750"/>
            <a:ext cx="2133600" cy="365125"/>
          </a:xfrm>
          <a:prstGeom prst="rect">
            <a:avLst/>
          </a:prstGeom>
        </p:spPr>
        <p:txBody>
          <a:bodyPr/>
          <a:lstStyle>
            <a:lvl1pPr>
              <a:defRPr/>
            </a:lvl1pPr>
          </a:lstStyle>
          <a:p>
            <a:fld id="{CCE99A23-14F9-4986-8E27-6187015C3490}" type="slidenum">
              <a:rPr lang="en-CA" altLang="en-US"/>
              <a:pPr/>
              <a:t>‹#›</a:t>
            </a:fld>
            <a:endParaRPr lang="en-CA" altLang="en-US" dirty="0"/>
          </a:p>
        </p:txBody>
      </p:sp>
    </p:spTree>
    <p:extLst>
      <p:ext uri="{BB962C8B-B14F-4D97-AF65-F5344CB8AC3E}">
        <p14:creationId xmlns:p14="http://schemas.microsoft.com/office/powerpoint/2010/main" val="2007134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2778"/>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1498701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779088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Rectangle 1"/>
          <p:cNvSpPr/>
          <p:nvPr userDrawn="1"/>
        </p:nvSpPr>
        <p:spPr>
          <a:xfrm>
            <a:off x="0" y="-2778"/>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dirty="0" smtClean="0"/>
              <a:t>Page </a:t>
            </a:r>
            <a:r>
              <a:rPr lang="en-US" smtClean="0"/>
              <a:t>Header (Arial, </a:t>
            </a:r>
            <a:r>
              <a:rPr lang="en-US" dirty="0" smtClean="0"/>
              <a:t>24pt) </a:t>
            </a:r>
            <a:endParaRPr lang="en-CA" dirty="0"/>
          </a:p>
        </p:txBody>
      </p:sp>
    </p:spTree>
    <p:extLst>
      <p:ext uri="{BB962C8B-B14F-4D97-AF65-F5344CB8AC3E}">
        <p14:creationId xmlns:p14="http://schemas.microsoft.com/office/powerpoint/2010/main" val="8146609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9" name="Rectangle 18"/>
          <p:cNvSpPr/>
          <p:nvPr userDrawn="1"/>
        </p:nvSpPr>
        <p:spPr>
          <a:xfrm>
            <a:off x="0" y="-2778"/>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Situation</a:t>
            </a:r>
            <a:endParaRPr lang="en-US" sz="1400" b="1" dirty="0"/>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spTree>
    <p:extLst>
      <p:ext uri="{BB962C8B-B14F-4D97-AF65-F5344CB8AC3E}">
        <p14:creationId xmlns:p14="http://schemas.microsoft.com/office/powerpoint/2010/main" val="33553004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smtClean="0"/>
              <a:t>Deliverables Completed</a:t>
            </a:r>
            <a:endParaRPr lang="en-US" dirty="0"/>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a:t>
            </a:r>
            <a:r>
              <a:rPr lang="en-US" dirty="0" smtClean="0"/>
              <a:t>Optimized</a:t>
            </a:r>
            <a:endParaRPr lang="en-US" dirty="0"/>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smtClean="0"/>
              <a:t>Knowledge Gained</a:t>
            </a:r>
            <a:endParaRPr lang="en-US" dirty="0"/>
          </a:p>
        </p:txBody>
      </p:sp>
      <p:sp>
        <p:nvSpPr>
          <p:cNvPr id="2" name="Title 1"/>
          <p:cNvSpPr>
            <a:spLocks noGrp="1"/>
          </p:cNvSpPr>
          <p:nvPr>
            <p:ph type="title" hasCustomPrompt="1"/>
          </p:nvPr>
        </p:nvSpPr>
        <p:spPr/>
        <p:txBody>
          <a:bodyPr/>
          <a:lstStyle>
            <a:lvl1pPr>
              <a:defRPr baseline="0"/>
            </a:lvl1pPr>
          </a:lstStyle>
          <a:p>
            <a:r>
              <a:rPr lang="en-US" dirty="0" smtClean="0"/>
              <a:t>Two small sections, one large (Georgia, 24pt)</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5250638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392099"/>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Tree>
    <p:extLst>
      <p:ext uri="{BB962C8B-B14F-4D97-AF65-F5344CB8AC3E}">
        <p14:creationId xmlns:p14="http://schemas.microsoft.com/office/powerpoint/2010/main" val="192451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chemeClr val="accent1"/>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2"/>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chemeClr val="accent1"/>
                </a:solidFill>
              </a:rPr>
              <a:t>PHASE</a:t>
            </a:r>
            <a:endParaRPr lang="en-CA" sz="4400" b="1" dirty="0">
              <a:solidFill>
                <a:schemeClr val="accent1"/>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21292351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65" r:id="rId2"/>
    <p:sldLayoutId id="2147483699" r:id="rId3"/>
    <p:sldLayoutId id="2147483706" r:id="rId4"/>
    <p:sldLayoutId id="2147483721" r:id="rId5"/>
    <p:sldLayoutId id="2147483711" r:id="rId6"/>
    <p:sldLayoutId id="2147483726" r:id="rId7"/>
    <p:sldLayoutId id="2147483764" r:id="rId8"/>
    <p:sldLayoutId id="2147483761" r:id="rId9"/>
    <p:sldLayoutId id="2147483766" r:id="rId10"/>
    <p:sldLayoutId id="2147483806"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04"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2.xml"/><Relationship Id="rId7" Type="http://schemas.openxmlformats.org/officeDocument/2006/relationships/image" Target="../media/image21.png"/><Relationship Id="rId12" Type="http://schemas.openxmlformats.org/officeDocument/2006/relationships/image" Target="../media/image24.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image" Target="../media/image17.png"/><Relationship Id="rId4" Type="http://schemas.openxmlformats.org/officeDocument/2006/relationships/image" Target="../media/image18.PNG"/><Relationship Id="rId9"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hyperlink" Target="mailto:GuidedImplementations@InfoTech.com" TargetMode="External"/><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hyperlink" Target="https://www.infotech.com/research/ss/vendor-landscape-it-asset-management-enterprise" TargetMode="External"/><Relationship Id="rId5" Type="http://schemas.openxmlformats.org/officeDocument/2006/relationships/image" Target="../media/image25.png"/><Relationship Id="rId4" Type="http://schemas.openxmlformats.org/officeDocument/2006/relationships/hyperlink" Target="https://www.infotech.com/research/ss/vendor-landscape-it-asset-management-mid-marke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4.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hyperlink" Target="mailto:WorkshopBooking@InfoTech.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infotech.com/benchmarking/cio-business-visi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Implement </a:t>
            </a:r>
            <a:r>
              <a:rPr lang="en-US" dirty="0" smtClean="0"/>
              <a:t>IT Asset Management</a:t>
            </a:r>
            <a:endParaRPr lang="en-US" dirty="0"/>
          </a:p>
        </p:txBody>
      </p:sp>
      <p:sp>
        <p:nvSpPr>
          <p:cNvPr id="3" name="Text Placeholder 2"/>
          <p:cNvSpPr>
            <a:spLocks noGrp="1"/>
          </p:cNvSpPr>
          <p:nvPr>
            <p:ph type="body" sz="quarter" idx="16"/>
          </p:nvPr>
        </p:nvSpPr>
        <p:spPr/>
        <p:txBody>
          <a:bodyPr/>
          <a:lstStyle/>
          <a:p>
            <a:r>
              <a:rPr lang="en-US" dirty="0"/>
              <a:t>Create a proactive program that can respond to the dynamic nature of </a:t>
            </a:r>
            <a:r>
              <a:rPr lang="en-US" dirty="0" smtClean="0"/>
              <a:t>ITAM.</a:t>
            </a:r>
            <a:endParaRPr lang="en-US" dirty="0"/>
          </a:p>
        </p:txBody>
      </p:sp>
      <p:pic>
        <p:nvPicPr>
          <p:cNvPr id="5" name="Picture 4" descr="executive-brief-stam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0469" y="3992553"/>
            <a:ext cx="2200024" cy="1733619"/>
          </a:xfrm>
          <a:prstGeom prst="rect">
            <a:avLst/>
          </a:prstGeom>
        </p:spPr>
      </p:pic>
    </p:spTree>
    <p:extLst>
      <p:ext uri="{BB962C8B-B14F-4D97-AF65-F5344CB8AC3E}">
        <p14:creationId xmlns:p14="http://schemas.microsoft.com/office/powerpoint/2010/main" val="4253590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Info-Tech draws on the COBIT framework, which focuses on consistent delivery of IT services across the organization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24" y="1140867"/>
            <a:ext cx="8397824" cy="5147280"/>
          </a:xfrm>
          <a:prstGeom prst="rect">
            <a:avLst/>
          </a:prstGeom>
        </p:spPr>
      </p:pic>
      <p:sp>
        <p:nvSpPr>
          <p:cNvPr id="22" name="Rounded Rectangle 12"/>
          <p:cNvSpPr/>
          <p:nvPr/>
        </p:nvSpPr>
        <p:spPr>
          <a:xfrm>
            <a:off x="3763040" y="4304700"/>
            <a:ext cx="808960" cy="65007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0998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structure and deliverables</a:t>
            </a:r>
            <a:endParaRPr lang="en-US" dirty="0"/>
          </a:p>
        </p:txBody>
      </p:sp>
      <p:sp>
        <p:nvSpPr>
          <p:cNvPr id="60" name="TextBox 59"/>
          <p:cNvSpPr txBox="1"/>
          <p:nvPr/>
        </p:nvSpPr>
        <p:spPr>
          <a:xfrm>
            <a:off x="5262980" y="1152525"/>
            <a:ext cx="3563424" cy="5047536"/>
          </a:xfrm>
          <a:prstGeom prst="rect">
            <a:avLst/>
          </a:prstGeom>
        </p:spPr>
        <p:txBody>
          <a:bodyPr wrap="square" rtlCol="0">
            <a:spAutoFit/>
          </a:bodyPr>
          <a:lstStyle/>
          <a:p>
            <a:pPr>
              <a:spcBef>
                <a:spcPts val="600"/>
              </a:spcBef>
              <a:spcAft>
                <a:spcPts val="600"/>
              </a:spcAft>
            </a:pPr>
            <a:r>
              <a:rPr lang="en-US" sz="1400" b="1" dirty="0" smtClean="0">
                <a:solidFill>
                  <a:schemeClr val="accent2"/>
                </a:solidFill>
              </a:rPr>
              <a:t>Key deliverables</a:t>
            </a:r>
            <a:r>
              <a:rPr lang="en-US" sz="1400" dirty="0" smtClean="0"/>
              <a:t> </a:t>
            </a:r>
          </a:p>
          <a:p>
            <a:pPr marL="285750" indent="-285750">
              <a:spcBef>
                <a:spcPts val="600"/>
              </a:spcBef>
              <a:spcAft>
                <a:spcPts val="600"/>
              </a:spcAft>
              <a:buFont typeface="Wingdings" panose="05000000000000000000" pitchFamily="2" charset="2"/>
              <a:buChar char="ü"/>
            </a:pPr>
            <a:r>
              <a:rPr lang="en-US" sz="1400" dirty="0" smtClean="0"/>
              <a:t>An asset management SOP, which includes policies, processes, and workflows for: </a:t>
            </a:r>
          </a:p>
          <a:p>
            <a:pPr marL="742950" lvl="1" indent="-285750">
              <a:spcAft>
                <a:spcPts val="600"/>
              </a:spcAft>
              <a:buFont typeface="Arial" panose="020B0604020202020204" pitchFamily="34" charset="0"/>
              <a:buChar char="•"/>
            </a:pPr>
            <a:r>
              <a:rPr lang="en-US" sz="1400" dirty="0" smtClean="0"/>
              <a:t>Data collection and validation</a:t>
            </a:r>
          </a:p>
          <a:p>
            <a:pPr marL="742950" lvl="1" indent="-285750">
              <a:spcAft>
                <a:spcPts val="600"/>
              </a:spcAft>
              <a:buFont typeface="Arial" panose="020B0604020202020204" pitchFamily="34" charset="0"/>
              <a:buChar char="•"/>
            </a:pPr>
            <a:r>
              <a:rPr lang="en-US" sz="1400" dirty="0" smtClean="0"/>
              <a:t>Procurement</a:t>
            </a:r>
          </a:p>
          <a:p>
            <a:pPr marL="742950" lvl="1" indent="-285750">
              <a:spcAft>
                <a:spcPts val="600"/>
              </a:spcAft>
              <a:buFont typeface="Arial" panose="020B0604020202020204" pitchFamily="34" charset="0"/>
              <a:buChar char="•"/>
            </a:pPr>
            <a:r>
              <a:rPr lang="en-US" sz="1400" dirty="0" smtClean="0"/>
              <a:t>Inventory and tracking</a:t>
            </a:r>
          </a:p>
          <a:p>
            <a:pPr marL="742950" lvl="1" indent="-285750">
              <a:spcAft>
                <a:spcPts val="600"/>
              </a:spcAft>
              <a:buFont typeface="Arial" panose="020B0604020202020204" pitchFamily="34" charset="0"/>
              <a:buChar char="•"/>
            </a:pPr>
            <a:r>
              <a:rPr lang="en-US" sz="1400" dirty="0" smtClean="0"/>
              <a:t>Deployment and maintenance</a:t>
            </a:r>
          </a:p>
          <a:p>
            <a:pPr marL="742950" lvl="1" indent="-285750">
              <a:spcAft>
                <a:spcPts val="600"/>
              </a:spcAft>
              <a:buFont typeface="Arial" panose="020B0604020202020204" pitchFamily="34" charset="0"/>
              <a:buChar char="•"/>
            </a:pPr>
            <a:r>
              <a:rPr lang="en-US" sz="1400" dirty="0" smtClean="0"/>
              <a:t>Asset security</a:t>
            </a:r>
          </a:p>
          <a:p>
            <a:pPr marL="742950" lvl="1" indent="-285750">
              <a:spcAft>
                <a:spcPts val="600"/>
              </a:spcAft>
              <a:buFont typeface="Arial" panose="020B0604020202020204" pitchFamily="34" charset="0"/>
              <a:buChar char="•"/>
            </a:pPr>
            <a:r>
              <a:rPr lang="en-US" sz="1400" dirty="0" smtClean="0"/>
              <a:t>Recovery and disposal</a:t>
            </a:r>
          </a:p>
          <a:p>
            <a:pPr marL="742950" lvl="1" indent="-285750">
              <a:spcAft>
                <a:spcPts val="600"/>
              </a:spcAft>
              <a:buFont typeface="Arial" panose="020B0604020202020204" pitchFamily="34" charset="0"/>
              <a:buChar char="•"/>
            </a:pPr>
            <a:r>
              <a:rPr lang="en-US" sz="1400" dirty="0" smtClean="0"/>
              <a:t>Contract and audit management</a:t>
            </a:r>
          </a:p>
          <a:p>
            <a:pPr marL="285750" indent="-285750">
              <a:spcAft>
                <a:spcPts val="600"/>
              </a:spcAft>
              <a:buFont typeface="Wingdings" panose="05000000000000000000" pitchFamily="2" charset="2"/>
              <a:buChar char="ü"/>
            </a:pPr>
            <a:r>
              <a:rPr lang="en-US" sz="1400" dirty="0" smtClean="0"/>
              <a:t>An roadmap and communication plan to implement the program.</a:t>
            </a:r>
          </a:p>
          <a:p>
            <a:pPr>
              <a:spcBef>
                <a:spcPts val="600"/>
              </a:spcBef>
              <a:spcAft>
                <a:spcPts val="600"/>
              </a:spcAft>
            </a:pPr>
            <a:r>
              <a:rPr lang="en-US" sz="1400" b="1" dirty="0" smtClean="0">
                <a:solidFill>
                  <a:schemeClr val="accent2"/>
                </a:solidFill>
              </a:rPr>
              <a:t>Outcome</a:t>
            </a:r>
          </a:p>
          <a:p>
            <a:pPr marL="285750" indent="-285750">
              <a:spcBef>
                <a:spcPts val="600"/>
              </a:spcBef>
              <a:spcAft>
                <a:spcPts val="600"/>
              </a:spcAft>
              <a:buFont typeface="Wingdings" panose="05000000000000000000" pitchFamily="2" charset="2"/>
              <a:buChar char="ü"/>
            </a:pPr>
            <a:r>
              <a:rPr lang="en-US" sz="1400" dirty="0" smtClean="0"/>
              <a:t>An asset management program that helps your organization meet its legal, contractual, and regulatory obligations, and make the best of assets.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94" y="1236104"/>
            <a:ext cx="4959179" cy="5156031"/>
          </a:xfrm>
          <a:prstGeom prst="rect">
            <a:avLst/>
          </a:prstGeom>
        </p:spPr>
      </p:pic>
    </p:spTree>
    <p:extLst>
      <p:ext uri="{BB962C8B-B14F-4D97-AF65-F5344CB8AC3E}">
        <p14:creationId xmlns:p14="http://schemas.microsoft.com/office/powerpoint/2010/main" val="3440870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164708" y="3713205"/>
            <a:ext cx="3408073" cy="276999"/>
          </a:xfrm>
          <a:prstGeom prst="rect">
            <a:avLst/>
          </a:prstGeom>
          <a:noFill/>
        </p:spPr>
        <p:txBody>
          <a:bodyPr wrap="square" rtlCol="0">
            <a:spAutoFit/>
          </a:bodyPr>
          <a:lstStyle/>
          <a:p>
            <a:pPr algn="ctr"/>
            <a:r>
              <a:rPr lang="en-US" sz="1200" dirty="0" smtClean="0"/>
              <a:t>ITAM Standard Operating Procedures (SOP)</a:t>
            </a:r>
            <a:endParaRPr lang="en-US" sz="1200" dirty="0"/>
          </a:p>
        </p:txBody>
      </p:sp>
      <p:sp>
        <p:nvSpPr>
          <p:cNvPr id="17" name="TextBox 16"/>
          <p:cNvSpPr txBox="1"/>
          <p:nvPr/>
        </p:nvSpPr>
        <p:spPr>
          <a:xfrm>
            <a:off x="1824533" y="6038793"/>
            <a:ext cx="2543839" cy="276999"/>
          </a:xfrm>
          <a:prstGeom prst="rect">
            <a:avLst/>
          </a:prstGeom>
          <a:noFill/>
        </p:spPr>
        <p:txBody>
          <a:bodyPr wrap="square" rtlCol="0">
            <a:spAutoFit/>
          </a:bodyPr>
          <a:lstStyle/>
          <a:p>
            <a:pPr algn="ctr"/>
            <a:r>
              <a:rPr lang="en-US" sz="1200" dirty="0" smtClean="0"/>
              <a:t>IT Asset Management Roadmap</a:t>
            </a:r>
            <a:endParaRPr lang="en-US" sz="1200" dirty="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524" y="4513651"/>
            <a:ext cx="3602945" cy="1309305"/>
          </a:xfrm>
          <a:prstGeom prst="rect">
            <a:avLst/>
          </a:prstGeom>
          <a:ln>
            <a:noFill/>
          </a:ln>
          <a:effectLst>
            <a:outerShdw blurRad="50800" dist="38100" dir="2700000" algn="tl" rotWithShape="0">
              <a:prstClr val="black">
                <a:alpha val="40000"/>
              </a:prstClr>
            </a:outerShdw>
          </a:effectLst>
        </p:spPr>
      </p:pic>
      <p:sp>
        <p:nvSpPr>
          <p:cNvPr id="21" name="TextBox 20"/>
          <p:cNvSpPr txBox="1"/>
          <p:nvPr/>
        </p:nvSpPr>
        <p:spPr>
          <a:xfrm>
            <a:off x="5531981" y="6038793"/>
            <a:ext cx="3450178" cy="276999"/>
          </a:xfrm>
          <a:prstGeom prst="rect">
            <a:avLst/>
          </a:prstGeom>
          <a:noFill/>
        </p:spPr>
        <p:txBody>
          <a:bodyPr wrap="square" rtlCol="0">
            <a:spAutoFit/>
          </a:bodyPr>
          <a:lstStyle/>
          <a:p>
            <a:pPr algn="ctr"/>
            <a:r>
              <a:rPr lang="en-US" sz="1200" dirty="0" smtClean="0"/>
              <a:t>A Collection of IT Asset Management Policies</a:t>
            </a:r>
            <a:endParaRPr lang="en-US" sz="1200" dirty="0"/>
          </a:p>
        </p:txBody>
      </p:sp>
      <p:pic>
        <p:nvPicPr>
          <p:cNvPr id="2" name="Picture 1"/>
          <p:cNvPicPr>
            <a:picLocks noChangeAspect="1"/>
          </p:cNvPicPr>
          <p:nvPr/>
        </p:nvPicPr>
        <p:blipFill rotWithShape="1">
          <a:blip r:embed="rId5"/>
          <a:srcRect b="7570"/>
          <a:stretch/>
        </p:blipFill>
        <p:spPr>
          <a:xfrm>
            <a:off x="6044593" y="1215815"/>
            <a:ext cx="2086957" cy="2368334"/>
          </a:xfrm>
          <a:prstGeom prst="rect">
            <a:avLst/>
          </a:prstGeom>
          <a:ln>
            <a:solidFill>
              <a:schemeClr val="bg2">
                <a:lumMod val="85000"/>
              </a:schemeClr>
            </a:solidFill>
          </a:ln>
          <a:effectLst>
            <a:outerShdw blurRad="50800" dist="38100" dir="2700000" algn="tl" rotWithShape="0">
              <a:prstClr val="black">
                <a:alpha val="40000"/>
              </a:prstClr>
            </a:outerShdw>
          </a:effectLst>
        </p:spPr>
      </p:pic>
      <p:grpSp>
        <p:nvGrpSpPr>
          <p:cNvPr id="4" name="Group 4"/>
          <p:cNvGrpSpPr/>
          <p:nvPr/>
        </p:nvGrpSpPr>
        <p:grpSpPr>
          <a:xfrm>
            <a:off x="6515318" y="4291880"/>
            <a:ext cx="1483504" cy="1575251"/>
            <a:chOff x="6736842" y="4024656"/>
            <a:chExt cx="1982829" cy="2068640"/>
          </a:xfrm>
        </p:grpSpPr>
        <p:pic>
          <p:nvPicPr>
            <p:cNvPr id="16" name="Picture 5"/>
            <p:cNvPicPr>
              <a:picLocks noChangeAspect="1"/>
            </p:cNvPicPr>
            <p:nvPr/>
          </p:nvPicPr>
          <p:blipFill>
            <a:blip r:embed="rId6"/>
            <a:stretch>
              <a:fillRect/>
            </a:stretch>
          </p:blipFill>
          <p:spPr>
            <a:xfrm>
              <a:off x="6815775" y="4024656"/>
              <a:ext cx="1213485" cy="1485900"/>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22" name="Picture 6"/>
            <p:cNvPicPr>
              <a:picLocks noChangeAspect="1"/>
            </p:cNvPicPr>
            <p:nvPr/>
          </p:nvPicPr>
          <p:blipFill>
            <a:blip r:embed="rId7"/>
            <a:stretch>
              <a:fillRect/>
            </a:stretch>
          </p:blipFill>
          <p:spPr>
            <a:xfrm>
              <a:off x="7502376" y="4300067"/>
              <a:ext cx="1217295" cy="1463040"/>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24" name="Picture 7"/>
            <p:cNvPicPr>
              <a:picLocks noChangeAspect="1"/>
            </p:cNvPicPr>
            <p:nvPr/>
          </p:nvPicPr>
          <p:blipFill>
            <a:blip r:embed="rId8"/>
            <a:stretch>
              <a:fillRect/>
            </a:stretch>
          </p:blipFill>
          <p:spPr>
            <a:xfrm>
              <a:off x="6736842" y="4645496"/>
              <a:ext cx="1209675" cy="1447800"/>
            </a:xfrm>
            <a:prstGeom prst="rect">
              <a:avLst/>
            </a:prstGeom>
            <a:ln>
              <a:solidFill>
                <a:schemeClr val="bg1">
                  <a:lumMod val="95000"/>
                </a:schemeClr>
              </a:solidFill>
            </a:ln>
            <a:effectLst>
              <a:outerShdw blurRad="50800" dist="38100" dir="2700000" algn="tl" rotWithShape="0">
                <a:prstClr val="black">
                  <a:alpha val="40000"/>
                </a:prstClr>
              </a:outerShdw>
            </a:effectLst>
          </p:spPr>
        </p:pic>
      </p:grpSp>
      <p:grpSp>
        <p:nvGrpSpPr>
          <p:cNvPr id="3" name="Group 13"/>
          <p:cNvGrpSpPr/>
          <p:nvPr/>
        </p:nvGrpSpPr>
        <p:grpSpPr>
          <a:xfrm>
            <a:off x="380326" y="1231989"/>
            <a:ext cx="3805246" cy="2481216"/>
            <a:chOff x="234906" y="1359895"/>
            <a:chExt cx="2936139" cy="2279774"/>
          </a:xfrm>
        </p:grpSpPr>
        <p:grpSp>
          <p:nvGrpSpPr>
            <p:cNvPr id="28" name="Group 14"/>
            <p:cNvGrpSpPr/>
            <p:nvPr/>
          </p:nvGrpSpPr>
          <p:grpSpPr>
            <a:xfrm>
              <a:off x="432219" y="2615609"/>
              <a:ext cx="2738826" cy="1024060"/>
              <a:chOff x="523604" y="4520504"/>
              <a:chExt cx="4292854" cy="2236486"/>
            </a:xfrm>
          </p:grpSpPr>
          <p:graphicFrame>
            <p:nvGraphicFramePr>
              <p:cNvPr id="29" name="Object 18"/>
              <p:cNvGraphicFramePr>
                <a:graphicFrameLocks noChangeAspect="1"/>
              </p:cNvGraphicFramePr>
              <p:nvPr>
                <p:extLst/>
              </p:nvPr>
            </p:nvGraphicFramePr>
            <p:xfrm>
              <a:off x="523604" y="4520504"/>
              <a:ext cx="3200865" cy="2071114"/>
            </p:xfrm>
            <a:graphic>
              <a:graphicData uri="http://schemas.openxmlformats.org/presentationml/2006/ole">
                <mc:AlternateContent xmlns:mc="http://schemas.openxmlformats.org/markup-compatibility/2006">
                  <mc:Choice xmlns:v="urn:schemas-microsoft-com:vml" Requires="v">
                    <p:oleObj spid="_x0000_s2465" name="Acrobat Document" r:id="rId9" imgW="11657143" imgH="7542857" progId="AcroExch.Document.11">
                      <p:embed/>
                    </p:oleObj>
                  </mc:Choice>
                  <mc:Fallback>
                    <p:oleObj name="Acrobat Document" r:id="rId9" imgW="11657143" imgH="7542857" progId="AcroExch.Document.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3604" y="4520504"/>
                            <a:ext cx="3200865" cy="2071114"/>
                          </a:xfrm>
                          <a:prstGeom prst="rect">
                            <a:avLst/>
                          </a:prstGeom>
                          <a:noFill/>
                          <a:extLst/>
                        </p:spPr>
                      </p:pic>
                    </p:oleObj>
                  </mc:Fallback>
                </mc:AlternateContent>
              </a:graphicData>
            </a:graphic>
          </p:graphicFrame>
          <p:pic>
            <p:nvPicPr>
              <p:cNvPr id="30" name="Picture 6" descr="http://static.infotech.com/images/ciobv-chart-visual.png"/>
              <p:cNvPicPr>
                <a:picLocks noChangeAspect="1" noChangeArrowheads="1"/>
              </p:cNvPicPr>
              <p:nvPr/>
            </p:nvPicPr>
            <p:blipFill>
              <a:blip r:embed="rId11"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889003" y="5813914"/>
                <a:ext cx="1927455" cy="9430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pic>
          <p:nvPicPr>
            <p:cNvPr id="31"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4906" y="1359895"/>
              <a:ext cx="2061661" cy="1334924"/>
            </a:xfrm>
            <a:prstGeom prst="rect">
              <a:avLst/>
            </a:prstGeom>
            <a:effectLst>
              <a:outerShdw blurRad="50800" dist="38100" dir="2700000" algn="tl" rotWithShape="0">
                <a:prstClr val="black">
                  <a:alpha val="40000"/>
                </a:prstClr>
              </a:outerShdw>
            </a:effectLst>
          </p:spPr>
        </p:pic>
      </p:grpSp>
      <p:sp>
        <p:nvSpPr>
          <p:cNvPr id="32" name="TextBox 31"/>
          <p:cNvSpPr txBox="1"/>
          <p:nvPr/>
        </p:nvSpPr>
        <p:spPr>
          <a:xfrm>
            <a:off x="1716286" y="3713205"/>
            <a:ext cx="2564560" cy="276999"/>
          </a:xfrm>
          <a:prstGeom prst="rect">
            <a:avLst/>
          </a:prstGeom>
          <a:noFill/>
        </p:spPr>
        <p:txBody>
          <a:bodyPr wrap="square" rtlCol="0">
            <a:spAutoFit/>
          </a:bodyPr>
          <a:lstStyle/>
          <a:p>
            <a:pPr algn="ctr"/>
            <a:r>
              <a:rPr lang="en-US" sz="1200" dirty="0" smtClean="0"/>
              <a:t>Diagnostic Tools</a:t>
            </a:r>
            <a:endParaRPr lang="en-US" sz="1200" dirty="0"/>
          </a:p>
        </p:txBody>
      </p:sp>
      <p:sp>
        <p:nvSpPr>
          <p:cNvPr id="6" name="Title 5"/>
          <p:cNvSpPr>
            <a:spLocks noGrp="1"/>
          </p:cNvSpPr>
          <p:nvPr>
            <p:ph type="title"/>
          </p:nvPr>
        </p:nvSpPr>
        <p:spPr/>
        <p:txBody>
          <a:bodyPr/>
          <a:lstStyle/>
          <a:p>
            <a:r>
              <a:rPr lang="en-US" sz="2600" kern="0" dirty="0">
                <a:solidFill>
                  <a:srgbClr val="FFFFFF"/>
                </a:solidFill>
                <a:latin typeface="Roboto Slab"/>
                <a:ea typeface="Roboto Slab" pitchFamily="2" charset="0"/>
              </a:rPr>
              <a:t> </a:t>
            </a:r>
            <a:r>
              <a:rPr lang="en-US" kern="0" dirty="0">
                <a:solidFill>
                  <a:srgbClr val="FFFFFF"/>
                </a:solidFill>
                <a:ea typeface="Roboto Slab" pitchFamily="2" charset="0"/>
              </a:rPr>
              <a:t>Info-Tech </a:t>
            </a:r>
            <a:r>
              <a:rPr lang="en-US" kern="0" dirty="0" smtClean="0">
                <a:solidFill>
                  <a:srgbClr val="FFFFFF"/>
                </a:solidFill>
                <a:ea typeface="Roboto Slab" pitchFamily="2" charset="0"/>
              </a:rPr>
              <a:t>delivers</a:t>
            </a:r>
            <a:endParaRPr lang="en-US" dirty="0"/>
          </a:p>
        </p:txBody>
      </p:sp>
    </p:spTree>
    <p:extLst>
      <p:ext uri="{BB962C8B-B14F-4D97-AF65-F5344CB8AC3E}">
        <p14:creationId xmlns:p14="http://schemas.microsoft.com/office/powerpoint/2010/main" val="3605214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IT asset management is done over two projects</a:t>
            </a:r>
            <a:endParaRPr lang="en-US" dirty="0"/>
          </a:p>
        </p:txBody>
      </p:sp>
      <p:sp>
        <p:nvSpPr>
          <p:cNvPr id="7" name="Text Placeholder 2"/>
          <p:cNvSpPr txBox="1">
            <a:spLocks/>
          </p:cNvSpPr>
          <p:nvPr/>
        </p:nvSpPr>
        <p:spPr bwMode="auto">
          <a:xfrm>
            <a:off x="470312" y="3605915"/>
            <a:ext cx="4094098" cy="1064465"/>
          </a:xfrm>
          <a:prstGeom prst="rect">
            <a:avLst/>
          </a:prstGeom>
          <a:solidFill>
            <a:schemeClr val="bg1">
              <a:lumMod val="95000"/>
            </a:schemeClr>
          </a:solidFill>
          <a:ln w="9525">
            <a:noFill/>
            <a:miter lim="800000"/>
            <a:headEnd/>
            <a:tailEnd/>
          </a:ln>
          <a:effectLst>
            <a:outerShdw blurRad="50800" dist="25145" dir="2699990" rotWithShape="0">
              <a:srgbClr val="000000">
                <a:alpha val="40000"/>
              </a:srgbClr>
            </a:outerShdw>
          </a:effectLst>
        </p:spPr>
        <p:txBody>
          <a:bodyPr vert="horz" wrap="square" lIns="91440" tIns="45720" rIns="91440" bIns="45720" numCol="1" anchor="t" anchorCtr="0" compatLnSpc="1">
            <a:prstTxWarp prst="textNoShape">
              <a:avLst/>
            </a:prstTxWarp>
          </a:bodyPr>
          <a:lstStyle>
            <a:lvl1pPr marL="174625" indent="-174625" algn="l" rtl="0" eaLnBrk="1" fontAlgn="base" hangingPunct="1">
              <a:lnSpc>
                <a:spcPct val="100000"/>
              </a:lnSpc>
              <a:spcBef>
                <a:spcPts val="500"/>
              </a:spcBef>
              <a:spcAft>
                <a:spcPct val="0"/>
              </a:spcAft>
              <a:buClr>
                <a:schemeClr val="tx1"/>
              </a:buClr>
              <a:buSzPct val="120000"/>
              <a:buFont typeface="Arial" pitchFamily="34" charset="0"/>
              <a:buChar char="•"/>
              <a:defRPr sz="1200" kern="1200" baseline="0">
                <a:solidFill>
                  <a:schemeClr val="tx1"/>
                </a:solidFill>
                <a:latin typeface="+mn-lt"/>
                <a:ea typeface="+mn-ea"/>
                <a:cs typeface="+mn-cs"/>
              </a:defRPr>
            </a:lvl1pPr>
            <a:lvl2pPr marL="361950" indent="-180975" algn="l" rtl="0" eaLnBrk="1" fontAlgn="base" hangingPunct="1">
              <a:lnSpc>
                <a:spcPct val="100000"/>
              </a:lnSpc>
              <a:spcBef>
                <a:spcPts val="5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lnSpc>
                <a:spcPct val="100000"/>
              </a:lnSpc>
              <a:spcBef>
                <a:spcPts val="500"/>
              </a:spcBef>
              <a:spcAft>
                <a:spcPct val="0"/>
              </a:spcAft>
              <a:buClr>
                <a:schemeClr val="tx1"/>
              </a:buClr>
              <a:buSzPct val="100000"/>
              <a:buFont typeface="Arial" pitchFamily="34" charset="0"/>
              <a:buChar char="–"/>
              <a:defRPr sz="1200" kern="1200" baseline="0">
                <a:solidFill>
                  <a:schemeClr val="tx1"/>
                </a:solidFill>
                <a:latin typeface="+mn-lt"/>
                <a:ea typeface="+mn-ea"/>
                <a:cs typeface="+mn-cs"/>
              </a:defRPr>
            </a:lvl3pPr>
            <a:lvl4pPr marL="714375" indent="-171450" algn="l" rtl="0" eaLnBrk="1" fontAlgn="base" hangingPunct="1">
              <a:lnSpc>
                <a:spcPct val="100000"/>
              </a:lnSpc>
              <a:spcBef>
                <a:spcPts val="500"/>
              </a:spcBef>
              <a:spcAft>
                <a:spcPct val="0"/>
              </a:spcAft>
              <a:buClr>
                <a:schemeClr val="tx1"/>
              </a:buClr>
              <a:buSzPct val="100000"/>
              <a:buFont typeface="Wingdings" pitchFamily="2" charset="2"/>
              <a:buChar char="§"/>
              <a:defRPr sz="1200" kern="1200">
                <a:solidFill>
                  <a:schemeClr val="tx1"/>
                </a:solidFill>
                <a:latin typeface="+mn-lt"/>
                <a:ea typeface="+mn-ea"/>
                <a:cs typeface="+mn-cs"/>
              </a:defRPr>
            </a:lvl4pPr>
            <a:lvl5pPr marL="1614488" indent="-174625" algn="l" rtl="0" eaLnBrk="1" fontAlgn="base" hangingPunct="1">
              <a:lnSpc>
                <a:spcPts val="1350"/>
              </a:lnSpc>
              <a:spcBef>
                <a:spcPts val="500"/>
              </a:spcBef>
              <a:spcAft>
                <a:spcPct val="0"/>
              </a:spcAft>
              <a:buSzPct val="150000"/>
              <a:buFont typeface="Arial" pitchFamily="34" charset="0"/>
              <a:buChar char="◦"/>
              <a:tabLst/>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The </a:t>
            </a:r>
            <a:r>
              <a:rPr lang="en-US" b="1" dirty="0" smtClean="0">
                <a:solidFill>
                  <a:schemeClr val="accent2"/>
                </a:solidFill>
              </a:rPr>
              <a:t>second</a:t>
            </a:r>
            <a:r>
              <a:rPr lang="en-US" dirty="0" smtClean="0">
                <a:solidFill>
                  <a:schemeClr val="accent2"/>
                </a:solidFill>
              </a:rPr>
              <a:t> </a:t>
            </a:r>
            <a:r>
              <a:rPr lang="en-US" dirty="0" smtClean="0"/>
              <a:t>is all about </a:t>
            </a:r>
            <a:r>
              <a:rPr lang="en-US" b="1" dirty="0" smtClean="0">
                <a:solidFill>
                  <a:schemeClr val="accent2"/>
                </a:solidFill>
              </a:rPr>
              <a:t>technology.</a:t>
            </a:r>
            <a:r>
              <a:rPr lang="en-US" dirty="0" smtClean="0"/>
              <a:t> Select and implement an ITAM solution to support the processes you build. Book a </a:t>
            </a:r>
            <a:r>
              <a:rPr lang="en-US" dirty="0" smtClean="0">
                <a:hlinkClick r:id="rId3"/>
              </a:rPr>
              <a:t>Guided Implementation</a:t>
            </a:r>
            <a:r>
              <a:rPr lang="en-US" dirty="0" smtClean="0"/>
              <a:t> to have our analysts walk you through recommended vendors, explain our method, review your material, and answer your questions. </a:t>
            </a:r>
          </a:p>
          <a:p>
            <a:pPr marL="0" indent="0">
              <a:buNone/>
            </a:pPr>
            <a:endParaRPr lang="en-US" dirty="0"/>
          </a:p>
        </p:txBody>
      </p:sp>
      <p:sp>
        <p:nvSpPr>
          <p:cNvPr id="8" name="Text Placeholder 2"/>
          <p:cNvSpPr txBox="1">
            <a:spLocks/>
          </p:cNvSpPr>
          <p:nvPr/>
        </p:nvSpPr>
        <p:spPr bwMode="auto">
          <a:xfrm>
            <a:off x="470312" y="1240523"/>
            <a:ext cx="4094098" cy="1064465"/>
          </a:xfrm>
          <a:prstGeom prst="rect">
            <a:avLst/>
          </a:prstGeom>
          <a:solidFill>
            <a:schemeClr val="bg1">
              <a:lumMod val="95000"/>
            </a:schemeClr>
          </a:solidFill>
          <a:ln w="9525">
            <a:noFill/>
            <a:miter lim="800000"/>
            <a:headEnd/>
            <a:tailEnd/>
          </a:ln>
          <a:effectLst>
            <a:outerShdw blurRad="50800" dist="25145" dir="2699990" rotWithShape="0">
              <a:srgbClr val="000000">
                <a:alpha val="40000"/>
              </a:srgbClr>
            </a:outerShdw>
          </a:effectLst>
        </p:spPr>
        <p:txBody>
          <a:bodyPr vert="horz" wrap="square" lIns="91440" tIns="45720" rIns="91440" bIns="45720" numCol="1" anchor="ctr" anchorCtr="0" compatLnSpc="1">
            <a:prstTxWarp prst="textNoShape">
              <a:avLst/>
            </a:prstTxWarp>
          </a:bodyPr>
          <a:lstStyle>
            <a:lvl1pPr marL="174625" indent="-174625" algn="l" rtl="0" eaLnBrk="1" fontAlgn="base" hangingPunct="1">
              <a:lnSpc>
                <a:spcPct val="100000"/>
              </a:lnSpc>
              <a:spcBef>
                <a:spcPts val="500"/>
              </a:spcBef>
              <a:spcAft>
                <a:spcPct val="0"/>
              </a:spcAft>
              <a:buClr>
                <a:schemeClr val="tx1"/>
              </a:buClr>
              <a:buSzPct val="120000"/>
              <a:buFont typeface="Arial" pitchFamily="34" charset="0"/>
              <a:buChar char="•"/>
              <a:defRPr sz="1200" kern="1200" baseline="0">
                <a:solidFill>
                  <a:schemeClr val="tx1"/>
                </a:solidFill>
                <a:latin typeface="+mn-lt"/>
                <a:ea typeface="+mn-ea"/>
                <a:cs typeface="+mn-cs"/>
              </a:defRPr>
            </a:lvl1pPr>
            <a:lvl2pPr marL="361950" indent="-180975" algn="l" rtl="0" eaLnBrk="1" fontAlgn="base" hangingPunct="1">
              <a:lnSpc>
                <a:spcPct val="100000"/>
              </a:lnSpc>
              <a:spcBef>
                <a:spcPts val="5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lnSpc>
                <a:spcPct val="100000"/>
              </a:lnSpc>
              <a:spcBef>
                <a:spcPts val="500"/>
              </a:spcBef>
              <a:spcAft>
                <a:spcPct val="0"/>
              </a:spcAft>
              <a:buClr>
                <a:schemeClr val="tx1"/>
              </a:buClr>
              <a:buSzPct val="100000"/>
              <a:buFont typeface="Arial" pitchFamily="34" charset="0"/>
              <a:buChar char="–"/>
              <a:defRPr sz="1200" kern="1200" baseline="0">
                <a:solidFill>
                  <a:schemeClr val="tx1"/>
                </a:solidFill>
                <a:latin typeface="+mn-lt"/>
                <a:ea typeface="+mn-ea"/>
                <a:cs typeface="+mn-cs"/>
              </a:defRPr>
            </a:lvl3pPr>
            <a:lvl4pPr marL="714375" indent="-171450" algn="l" rtl="0" eaLnBrk="1" fontAlgn="base" hangingPunct="1">
              <a:lnSpc>
                <a:spcPct val="100000"/>
              </a:lnSpc>
              <a:spcBef>
                <a:spcPts val="500"/>
              </a:spcBef>
              <a:spcAft>
                <a:spcPct val="0"/>
              </a:spcAft>
              <a:buClr>
                <a:schemeClr val="tx1"/>
              </a:buClr>
              <a:buSzPct val="100000"/>
              <a:buFont typeface="Wingdings" pitchFamily="2" charset="2"/>
              <a:buChar char="§"/>
              <a:defRPr sz="1200" kern="1200">
                <a:solidFill>
                  <a:schemeClr val="tx1"/>
                </a:solidFill>
                <a:latin typeface="+mn-lt"/>
                <a:ea typeface="+mn-ea"/>
                <a:cs typeface="+mn-cs"/>
              </a:defRPr>
            </a:lvl4pPr>
            <a:lvl5pPr marL="1614488" indent="-174625" algn="l" rtl="0" eaLnBrk="1" fontAlgn="base" hangingPunct="1">
              <a:lnSpc>
                <a:spcPts val="1350"/>
              </a:lnSpc>
              <a:spcBef>
                <a:spcPts val="500"/>
              </a:spcBef>
              <a:spcAft>
                <a:spcPct val="0"/>
              </a:spcAft>
              <a:buSzPct val="150000"/>
              <a:buFont typeface="Arial" pitchFamily="34" charset="0"/>
              <a:buChar char="◦"/>
              <a:tabLst/>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The </a:t>
            </a:r>
            <a:r>
              <a:rPr lang="en-US" b="1" dirty="0" smtClean="0">
                <a:solidFill>
                  <a:schemeClr val="accent2"/>
                </a:solidFill>
              </a:rPr>
              <a:t>first</a:t>
            </a:r>
            <a:r>
              <a:rPr lang="en-US" dirty="0" smtClean="0">
                <a:solidFill>
                  <a:schemeClr val="accent2"/>
                </a:solidFill>
              </a:rPr>
              <a:t> </a:t>
            </a:r>
            <a:r>
              <a:rPr lang="en-US" dirty="0" smtClean="0"/>
              <a:t>is all about </a:t>
            </a:r>
            <a:r>
              <a:rPr lang="en-US" b="1" dirty="0" smtClean="0">
                <a:solidFill>
                  <a:schemeClr val="accent2"/>
                </a:solidFill>
              </a:rPr>
              <a:t>process.</a:t>
            </a:r>
            <a:r>
              <a:rPr lang="en-US" dirty="0" smtClean="0"/>
              <a:t> Design the procurement, deployment, disposal, and audit processes that make up an asset management program. Use the current project blueprint to design and implement the process part of the equation.</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506588719"/>
              </p:ext>
            </p:extLst>
          </p:nvPr>
        </p:nvGraphicFramePr>
        <p:xfrm>
          <a:off x="4670783" y="1893319"/>
          <a:ext cx="4094098" cy="3983474"/>
        </p:xfrm>
        <a:graphic>
          <a:graphicData uri="http://schemas.openxmlformats.org/drawingml/2006/table">
            <a:tbl>
              <a:tblPr firstRow="1" bandRow="1">
                <a:effectLst>
                  <a:outerShdw blurRad="50800" dist="25145" dir="2699990" rotWithShape="0">
                    <a:srgbClr val="000000">
                      <a:alpha val="40000"/>
                    </a:srgbClr>
                  </a:outerShdw>
                </a:effectLst>
                <a:tableStyleId>{5C22544A-7EE6-4342-B048-85BDC9FD1C3A}</a:tableStyleId>
              </a:tblPr>
              <a:tblGrid>
                <a:gridCol w="4094098"/>
              </a:tblGrid>
              <a:tr h="453896">
                <a:tc>
                  <a:txBody>
                    <a:bodyPr/>
                    <a:lstStyle/>
                    <a:p>
                      <a:pPr algn="ctr"/>
                      <a:r>
                        <a:rPr lang="en-US" sz="1200" dirty="0" smtClean="0">
                          <a:solidFill>
                            <a:schemeClr val="accent1"/>
                          </a:solidFill>
                        </a:rPr>
                        <a:t>Section 1: Shortlist</a:t>
                      </a:r>
                      <a:r>
                        <a:rPr lang="en-US" sz="1200" baseline="0" dirty="0" smtClean="0">
                          <a:solidFill>
                            <a:schemeClr val="accent1"/>
                          </a:solidFill>
                        </a:rPr>
                        <a:t> Assistance and Requirements</a:t>
                      </a:r>
                      <a:endParaRPr lang="en-US" sz="1200" dirty="0">
                        <a:solidFill>
                          <a:schemeClr val="accent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r>
              <a:tr h="943843">
                <a:tc>
                  <a:txBody>
                    <a:bodyPr/>
                    <a:lstStyle/>
                    <a:p>
                      <a:r>
                        <a:rPr lang="en-US" sz="1200" dirty="0" smtClean="0"/>
                        <a:t>Get off to a productive start:</a:t>
                      </a:r>
                      <a:r>
                        <a:rPr lang="en-US" sz="1200" baseline="0" dirty="0" smtClean="0"/>
                        <a:t> Discuss the market space and how vendors are evaluated. Decide on which deployment option suits you best and narrow down the options based on customized requirements.</a:t>
                      </a:r>
                      <a:endParaRPr lang="en-US" sz="12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453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accent1"/>
                          </a:solidFill>
                          <a:effectLst/>
                          <a:uLnTx/>
                          <a:uFillTx/>
                          <a:latin typeface="+mn-lt"/>
                        </a:rPr>
                        <a:t>Section 2: RFP and Budget Review</a:t>
                      </a:r>
                      <a:endParaRPr lang="en-US" sz="1200" dirty="0">
                        <a:solidFill>
                          <a:schemeClr val="accent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943843">
                <a:tc>
                  <a:txBody>
                    <a:bodyPr/>
                    <a:lstStyle/>
                    <a:p>
                      <a:pPr algn="l"/>
                      <a:r>
                        <a:rPr lang="en-US" sz="1200" dirty="0" smtClean="0"/>
                        <a:t>Interpret</a:t>
                      </a:r>
                      <a:r>
                        <a:rPr lang="en-US" sz="1200" baseline="0" dirty="0" smtClean="0"/>
                        <a:t> and act on RFP results: Review vendor RFPs and ensure the solution meets your needs. Discuss average pricing of solutions and what can fit into your budget.</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453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accent1"/>
                          </a:solidFill>
                          <a:effectLst/>
                          <a:uLnTx/>
                          <a:uFillTx/>
                          <a:latin typeface="+mn-lt"/>
                        </a:rPr>
                        <a:t>Section 3: Negotiation and Contract Review</a:t>
                      </a:r>
                      <a:endParaRPr lang="en-US" sz="1200" dirty="0">
                        <a:solidFill>
                          <a:schemeClr val="accent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734100">
                <a:tc>
                  <a:txBody>
                    <a:bodyPr/>
                    <a:lstStyle/>
                    <a:p>
                      <a:r>
                        <a:rPr lang="en-US" sz="1200" dirty="0" smtClean="0"/>
                        <a:t>Purchase optimization: Review contracts and discuss best practices</a:t>
                      </a:r>
                      <a:r>
                        <a:rPr lang="en-US" sz="1200" baseline="0" dirty="0" smtClean="0"/>
                        <a:t> in negotiation tactics to get the best price for your solution.</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10" name="Text Placeholder 2"/>
          <p:cNvSpPr txBox="1">
            <a:spLocks/>
          </p:cNvSpPr>
          <p:nvPr/>
        </p:nvSpPr>
        <p:spPr bwMode="auto">
          <a:xfrm>
            <a:off x="4670783" y="1240523"/>
            <a:ext cx="4094098" cy="545747"/>
          </a:xfrm>
          <a:prstGeom prst="rect">
            <a:avLst/>
          </a:prstGeom>
          <a:solidFill>
            <a:schemeClr val="bg1">
              <a:lumMod val="95000"/>
            </a:schemeClr>
          </a:solidFill>
          <a:ln w="9525">
            <a:noFill/>
            <a:miter lim="800000"/>
            <a:headEnd/>
            <a:tailEnd/>
          </a:ln>
          <a:effectLst>
            <a:outerShdw blurRad="50800" dist="25145" dir="2699990" rotWithShape="0">
              <a:srgbClr val="000000">
                <a:alpha val="40000"/>
              </a:srgbClr>
            </a:outerShdw>
          </a:effectLst>
        </p:spPr>
        <p:txBody>
          <a:bodyPr vert="horz" wrap="square" lIns="91440" tIns="45720" rIns="91440" bIns="45720" numCol="1" anchor="ctr" anchorCtr="0" compatLnSpc="1">
            <a:prstTxWarp prst="textNoShape">
              <a:avLst/>
            </a:prstTxWarp>
          </a:bodyPr>
          <a:lstStyle>
            <a:lvl1pPr marL="174625" indent="-174625" algn="l" rtl="0" eaLnBrk="1" fontAlgn="base" hangingPunct="1">
              <a:lnSpc>
                <a:spcPct val="100000"/>
              </a:lnSpc>
              <a:spcBef>
                <a:spcPts val="500"/>
              </a:spcBef>
              <a:spcAft>
                <a:spcPct val="0"/>
              </a:spcAft>
              <a:buClr>
                <a:schemeClr val="tx1"/>
              </a:buClr>
              <a:buSzPct val="120000"/>
              <a:buFont typeface="Arial" pitchFamily="34" charset="0"/>
              <a:buChar char="•"/>
              <a:defRPr sz="1200" kern="1200" baseline="0">
                <a:solidFill>
                  <a:schemeClr val="tx1"/>
                </a:solidFill>
                <a:latin typeface="+mn-lt"/>
                <a:ea typeface="+mn-ea"/>
                <a:cs typeface="+mn-cs"/>
              </a:defRPr>
            </a:lvl1pPr>
            <a:lvl2pPr marL="361950" indent="-180975" algn="l" rtl="0" eaLnBrk="1" fontAlgn="base" hangingPunct="1">
              <a:lnSpc>
                <a:spcPct val="100000"/>
              </a:lnSpc>
              <a:spcBef>
                <a:spcPts val="5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lnSpc>
                <a:spcPct val="100000"/>
              </a:lnSpc>
              <a:spcBef>
                <a:spcPts val="500"/>
              </a:spcBef>
              <a:spcAft>
                <a:spcPct val="0"/>
              </a:spcAft>
              <a:buClr>
                <a:schemeClr val="tx1"/>
              </a:buClr>
              <a:buSzPct val="100000"/>
              <a:buFont typeface="Arial" pitchFamily="34" charset="0"/>
              <a:buChar char="–"/>
              <a:defRPr sz="1200" kern="1200" baseline="0">
                <a:solidFill>
                  <a:schemeClr val="tx1"/>
                </a:solidFill>
                <a:latin typeface="+mn-lt"/>
                <a:ea typeface="+mn-ea"/>
                <a:cs typeface="+mn-cs"/>
              </a:defRPr>
            </a:lvl3pPr>
            <a:lvl4pPr marL="714375" indent="-171450" algn="l" rtl="0" eaLnBrk="1" fontAlgn="base" hangingPunct="1">
              <a:lnSpc>
                <a:spcPct val="100000"/>
              </a:lnSpc>
              <a:spcBef>
                <a:spcPts val="500"/>
              </a:spcBef>
              <a:spcAft>
                <a:spcPct val="0"/>
              </a:spcAft>
              <a:buClr>
                <a:schemeClr val="tx1"/>
              </a:buClr>
              <a:buSzPct val="100000"/>
              <a:buFont typeface="Wingdings" pitchFamily="2" charset="2"/>
              <a:buChar char="§"/>
              <a:defRPr sz="1200" kern="1200">
                <a:solidFill>
                  <a:schemeClr val="tx1"/>
                </a:solidFill>
                <a:latin typeface="+mn-lt"/>
                <a:ea typeface="+mn-ea"/>
                <a:cs typeface="+mn-cs"/>
              </a:defRPr>
            </a:lvl4pPr>
            <a:lvl5pPr marL="1614488" indent="-174625" algn="l" rtl="0" eaLnBrk="1" fontAlgn="base" hangingPunct="1">
              <a:lnSpc>
                <a:spcPts val="1350"/>
              </a:lnSpc>
              <a:spcBef>
                <a:spcPts val="500"/>
              </a:spcBef>
              <a:spcAft>
                <a:spcPct val="0"/>
              </a:spcAft>
              <a:buSzPct val="150000"/>
              <a:buFont typeface="Arial" pitchFamily="34" charset="0"/>
              <a:buChar char="◦"/>
              <a:tabLst/>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smtClean="0">
                <a:solidFill>
                  <a:schemeClr val="accent2"/>
                </a:solidFill>
              </a:rPr>
              <a:t>Vendor Landscapes: Guided implementations</a:t>
            </a:r>
            <a:endParaRPr lang="en-US" dirty="0"/>
          </a:p>
        </p:txBody>
      </p:sp>
      <p:sp>
        <p:nvSpPr>
          <p:cNvPr id="11" name="Text Placeholder 2"/>
          <p:cNvSpPr txBox="1">
            <a:spLocks/>
          </p:cNvSpPr>
          <p:nvPr/>
        </p:nvSpPr>
        <p:spPr bwMode="auto">
          <a:xfrm>
            <a:off x="470311" y="5992573"/>
            <a:ext cx="8294569" cy="288957"/>
          </a:xfrm>
          <a:prstGeom prst="rect">
            <a:avLst/>
          </a:prstGeom>
          <a:solidFill>
            <a:schemeClr val="bg1">
              <a:lumMod val="95000"/>
            </a:schemeClr>
          </a:solidFill>
          <a:ln w="9525">
            <a:noFill/>
            <a:miter lim="800000"/>
            <a:headEnd/>
            <a:tailEnd/>
          </a:ln>
          <a:effectLst>
            <a:outerShdw blurRad="50800" dist="25145" dir="2699990" rotWithShape="0">
              <a:srgbClr val="000000">
                <a:alpha val="40000"/>
              </a:srgbClr>
            </a:outerShdw>
          </a:effectLst>
        </p:spPr>
        <p:txBody>
          <a:bodyPr vert="horz" wrap="square" lIns="91440" tIns="45720" rIns="91440" bIns="45720" numCol="1" anchor="t" anchorCtr="0" compatLnSpc="1">
            <a:prstTxWarp prst="textNoShape">
              <a:avLst/>
            </a:prstTxWarp>
          </a:bodyPr>
          <a:lstStyle>
            <a:lvl1pPr marL="174625" indent="-174625" algn="l" rtl="0" eaLnBrk="1" fontAlgn="base" hangingPunct="1">
              <a:lnSpc>
                <a:spcPct val="100000"/>
              </a:lnSpc>
              <a:spcBef>
                <a:spcPts val="500"/>
              </a:spcBef>
              <a:spcAft>
                <a:spcPct val="0"/>
              </a:spcAft>
              <a:buClr>
                <a:schemeClr val="tx1"/>
              </a:buClr>
              <a:buSzPct val="120000"/>
              <a:buFont typeface="Arial" pitchFamily="34" charset="0"/>
              <a:buChar char="•"/>
              <a:defRPr sz="1200" kern="1200" baseline="0">
                <a:solidFill>
                  <a:schemeClr val="tx1"/>
                </a:solidFill>
                <a:latin typeface="+mn-lt"/>
                <a:ea typeface="+mn-ea"/>
                <a:cs typeface="+mn-cs"/>
              </a:defRPr>
            </a:lvl1pPr>
            <a:lvl2pPr marL="361950" indent="-180975" algn="l" rtl="0" eaLnBrk="1" fontAlgn="base" hangingPunct="1">
              <a:lnSpc>
                <a:spcPct val="100000"/>
              </a:lnSpc>
              <a:spcBef>
                <a:spcPts val="5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lnSpc>
                <a:spcPct val="100000"/>
              </a:lnSpc>
              <a:spcBef>
                <a:spcPts val="500"/>
              </a:spcBef>
              <a:spcAft>
                <a:spcPct val="0"/>
              </a:spcAft>
              <a:buClr>
                <a:schemeClr val="tx1"/>
              </a:buClr>
              <a:buSzPct val="100000"/>
              <a:buFont typeface="Arial" pitchFamily="34" charset="0"/>
              <a:buChar char="–"/>
              <a:defRPr sz="1200" kern="1200" baseline="0">
                <a:solidFill>
                  <a:schemeClr val="tx1"/>
                </a:solidFill>
                <a:latin typeface="+mn-lt"/>
                <a:ea typeface="+mn-ea"/>
                <a:cs typeface="+mn-cs"/>
              </a:defRPr>
            </a:lvl3pPr>
            <a:lvl4pPr marL="714375" indent="-171450" algn="l" rtl="0" eaLnBrk="1" fontAlgn="base" hangingPunct="1">
              <a:lnSpc>
                <a:spcPct val="100000"/>
              </a:lnSpc>
              <a:spcBef>
                <a:spcPts val="500"/>
              </a:spcBef>
              <a:spcAft>
                <a:spcPct val="0"/>
              </a:spcAft>
              <a:buClr>
                <a:schemeClr val="tx1"/>
              </a:buClr>
              <a:buSzPct val="100000"/>
              <a:buFont typeface="Wingdings" pitchFamily="2" charset="2"/>
              <a:buChar char="§"/>
              <a:defRPr sz="1200" kern="1200">
                <a:solidFill>
                  <a:schemeClr val="tx1"/>
                </a:solidFill>
                <a:latin typeface="+mn-lt"/>
                <a:ea typeface="+mn-ea"/>
                <a:cs typeface="+mn-cs"/>
              </a:defRPr>
            </a:lvl4pPr>
            <a:lvl5pPr marL="1614488" indent="-174625" algn="l" rtl="0" eaLnBrk="1" fontAlgn="base" hangingPunct="1">
              <a:lnSpc>
                <a:spcPts val="1350"/>
              </a:lnSpc>
              <a:spcBef>
                <a:spcPts val="500"/>
              </a:spcBef>
              <a:spcAft>
                <a:spcPct val="0"/>
              </a:spcAft>
              <a:buSzPct val="150000"/>
              <a:buFont typeface="Arial" pitchFamily="34" charset="0"/>
              <a:buChar char="◦"/>
              <a:tabLst/>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i="1" dirty="0" smtClean="0">
                <a:solidFill>
                  <a:schemeClr val="accent1"/>
                </a:solidFill>
              </a:rPr>
              <a:t>Info-Tech Research Group is a vendor-neutral organization. We have no financial relationship with vendors we evaluate.</a:t>
            </a:r>
            <a:endParaRPr lang="en-US" i="1" dirty="0">
              <a:solidFill>
                <a:schemeClr val="accent1"/>
              </a:solidFill>
            </a:endParaRPr>
          </a:p>
        </p:txBody>
      </p:sp>
      <p:pic>
        <p:nvPicPr>
          <p:cNvPr id="4" name="Picture 3">
            <a:hlinkClick r:id="rId4"/>
          </p:cNvPr>
          <p:cNvPicPr>
            <a:picLocks noChangeAspect="1"/>
          </p:cNvPicPr>
          <p:nvPr/>
        </p:nvPicPr>
        <p:blipFill rotWithShape="1">
          <a:blip r:embed="rId5"/>
          <a:srcRect r="19127"/>
          <a:stretch/>
        </p:blipFill>
        <p:spPr>
          <a:xfrm>
            <a:off x="470312" y="2392072"/>
            <a:ext cx="4091056" cy="1127305"/>
          </a:xfrm>
          <a:prstGeom prst="rect">
            <a:avLst/>
          </a:prstGeom>
          <a:effectLst>
            <a:outerShdw blurRad="50800" dist="25145" dir="2699990" rotWithShape="0">
              <a:srgbClr val="000000">
                <a:alpha val="40000"/>
              </a:srgbClr>
            </a:outerShdw>
          </a:effectLst>
        </p:spPr>
      </p:pic>
      <p:pic>
        <p:nvPicPr>
          <p:cNvPr id="12" name="Picture 11">
            <a:hlinkClick r:id="rId6"/>
          </p:cNvPr>
          <p:cNvPicPr>
            <a:picLocks noChangeAspect="1"/>
          </p:cNvPicPr>
          <p:nvPr/>
        </p:nvPicPr>
        <p:blipFill rotWithShape="1">
          <a:blip r:embed="rId7"/>
          <a:srcRect r="22232"/>
          <a:stretch/>
        </p:blipFill>
        <p:spPr>
          <a:xfrm>
            <a:off x="480945" y="4750894"/>
            <a:ext cx="4091056" cy="1125899"/>
          </a:xfrm>
          <a:prstGeom prst="rect">
            <a:avLst/>
          </a:prstGeom>
          <a:effectLst>
            <a:outerShdw blurRad="50800" dist="25145" dir="2699990" rotWithShape="0">
              <a:srgbClr val="000000">
                <a:alpha val="40000"/>
              </a:srgbClr>
            </a:outerShdw>
          </a:effectLst>
        </p:spPr>
      </p:pic>
    </p:spTree>
    <p:extLst>
      <p:ext uri="{BB962C8B-B14F-4D97-AF65-F5344CB8AC3E}">
        <p14:creationId xmlns:p14="http://schemas.microsoft.com/office/powerpoint/2010/main" val="3243461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682566" y="1461953"/>
            <a:ext cx="2147654" cy="4457445"/>
            <a:chOff x="6682566" y="1461953"/>
            <a:chExt cx="2147654" cy="4457445"/>
          </a:xfrm>
        </p:grpSpPr>
        <p:sp>
          <p:nvSpPr>
            <p:cNvPr id="6" name="Circular Arrow 5"/>
            <p:cNvSpPr/>
            <p:nvPr/>
          </p:nvSpPr>
          <p:spPr>
            <a:xfrm>
              <a:off x="7149489" y="1461953"/>
              <a:ext cx="1680731" cy="1680902"/>
            </a:xfrm>
            <a:prstGeom prst="circularArrow">
              <a:avLst>
                <a:gd name="adj1" fmla="val 10980"/>
                <a:gd name="adj2" fmla="val 1142322"/>
                <a:gd name="adj3" fmla="val 4500000"/>
                <a:gd name="adj4" fmla="val 10800000"/>
                <a:gd name="adj5" fmla="val 12500"/>
              </a:avLst>
            </a:prstGeom>
            <a:solidFill>
              <a:schemeClr val="tx2"/>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7" name="Freeform 6"/>
            <p:cNvSpPr/>
            <p:nvPr/>
          </p:nvSpPr>
          <p:spPr>
            <a:xfrm>
              <a:off x="7520568" y="2070394"/>
              <a:ext cx="937943" cy="468923"/>
            </a:xfrm>
            <a:custGeom>
              <a:avLst/>
              <a:gdLst>
                <a:gd name="connsiteX0" fmla="*/ 0 w 937943"/>
                <a:gd name="connsiteY0" fmla="*/ 0 h 468923"/>
                <a:gd name="connsiteX1" fmla="*/ 937943 w 937943"/>
                <a:gd name="connsiteY1" fmla="*/ 0 h 468923"/>
                <a:gd name="connsiteX2" fmla="*/ 937943 w 937943"/>
                <a:gd name="connsiteY2" fmla="*/ 468923 h 468923"/>
                <a:gd name="connsiteX3" fmla="*/ 0 w 937943"/>
                <a:gd name="connsiteY3" fmla="*/ 468923 h 468923"/>
                <a:gd name="connsiteX4" fmla="*/ 0 w 937943"/>
                <a:gd name="connsiteY4" fmla="*/ 0 h 468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943" h="468923">
                  <a:moveTo>
                    <a:pt x="0" y="0"/>
                  </a:moveTo>
                  <a:lnTo>
                    <a:pt x="937943" y="0"/>
                  </a:lnTo>
                  <a:lnTo>
                    <a:pt x="937943" y="468923"/>
                  </a:lnTo>
                  <a:lnTo>
                    <a:pt x="0" y="468923"/>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CA" sz="1200" kern="1200" dirty="0" smtClean="0">
                  <a:solidFill>
                    <a:srgbClr val="333333">
                      <a:hueOff val="0"/>
                      <a:satOff val="0"/>
                      <a:lumOff val="0"/>
                      <a:alphaOff val="0"/>
                    </a:srgbClr>
                  </a:solidFill>
                  <a:latin typeface="Arial"/>
                  <a:ea typeface="+mn-ea"/>
                  <a:cs typeface="+mn-cs"/>
                </a:rPr>
                <a:t>Procurement</a:t>
              </a:r>
              <a:endParaRPr lang="en-CA" sz="1200" kern="1200" dirty="0">
                <a:solidFill>
                  <a:srgbClr val="333333">
                    <a:hueOff val="0"/>
                    <a:satOff val="0"/>
                    <a:lumOff val="0"/>
                    <a:alphaOff val="0"/>
                  </a:srgbClr>
                </a:solidFill>
                <a:latin typeface="Arial"/>
                <a:ea typeface="+mn-ea"/>
                <a:cs typeface="+mn-cs"/>
              </a:endParaRPr>
            </a:p>
          </p:txBody>
        </p:sp>
        <p:sp>
          <p:nvSpPr>
            <p:cNvPr id="8" name="Shape 7"/>
            <p:cNvSpPr/>
            <p:nvPr/>
          </p:nvSpPr>
          <p:spPr>
            <a:xfrm>
              <a:off x="6682566" y="2427881"/>
              <a:ext cx="1680731" cy="1680902"/>
            </a:xfrm>
            <a:prstGeom prst="leftCircularArrow">
              <a:avLst>
                <a:gd name="adj1" fmla="val 10980"/>
                <a:gd name="adj2" fmla="val 1142322"/>
                <a:gd name="adj3" fmla="val 6300000"/>
                <a:gd name="adj4" fmla="val 18900000"/>
                <a:gd name="adj5" fmla="val 12500"/>
              </a:avLst>
            </a:prstGeom>
            <a:solidFill>
              <a:schemeClr val="accent1"/>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0" name="Freeform 9"/>
            <p:cNvSpPr/>
            <p:nvPr/>
          </p:nvSpPr>
          <p:spPr>
            <a:xfrm>
              <a:off x="7051754" y="3038105"/>
              <a:ext cx="937943" cy="468923"/>
            </a:xfrm>
            <a:custGeom>
              <a:avLst/>
              <a:gdLst>
                <a:gd name="connsiteX0" fmla="*/ 0 w 937943"/>
                <a:gd name="connsiteY0" fmla="*/ 0 h 468923"/>
                <a:gd name="connsiteX1" fmla="*/ 937943 w 937943"/>
                <a:gd name="connsiteY1" fmla="*/ 0 h 468923"/>
                <a:gd name="connsiteX2" fmla="*/ 937943 w 937943"/>
                <a:gd name="connsiteY2" fmla="*/ 468923 h 468923"/>
                <a:gd name="connsiteX3" fmla="*/ 0 w 937943"/>
                <a:gd name="connsiteY3" fmla="*/ 468923 h 468923"/>
                <a:gd name="connsiteX4" fmla="*/ 0 w 937943"/>
                <a:gd name="connsiteY4" fmla="*/ 0 h 468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943" h="468923">
                  <a:moveTo>
                    <a:pt x="0" y="0"/>
                  </a:moveTo>
                  <a:lnTo>
                    <a:pt x="937943" y="0"/>
                  </a:lnTo>
                  <a:lnTo>
                    <a:pt x="937943" y="468923"/>
                  </a:lnTo>
                  <a:lnTo>
                    <a:pt x="0" y="468923"/>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CA" sz="1200" kern="1200" dirty="0" smtClean="0">
                  <a:solidFill>
                    <a:srgbClr val="333333">
                      <a:hueOff val="0"/>
                      <a:satOff val="0"/>
                      <a:lumOff val="0"/>
                      <a:alphaOff val="0"/>
                    </a:srgbClr>
                  </a:solidFill>
                  <a:latin typeface="Arial"/>
                  <a:ea typeface="+mn-ea"/>
                  <a:cs typeface="+mn-cs"/>
                </a:rPr>
                <a:t>Intake and deployment</a:t>
              </a:r>
              <a:endParaRPr lang="en-CA" sz="1200" kern="1200" dirty="0">
                <a:solidFill>
                  <a:srgbClr val="333333">
                    <a:hueOff val="0"/>
                    <a:satOff val="0"/>
                    <a:lumOff val="0"/>
                    <a:alphaOff val="0"/>
                  </a:srgbClr>
                </a:solidFill>
                <a:latin typeface="Arial"/>
                <a:ea typeface="+mn-ea"/>
                <a:cs typeface="+mn-cs"/>
              </a:endParaRPr>
            </a:p>
          </p:txBody>
        </p:sp>
        <p:sp>
          <p:nvSpPr>
            <p:cNvPr id="11" name="Circular Arrow 10"/>
            <p:cNvSpPr/>
            <p:nvPr/>
          </p:nvSpPr>
          <p:spPr>
            <a:xfrm>
              <a:off x="7149489" y="3397376"/>
              <a:ext cx="1680731" cy="1680902"/>
            </a:xfrm>
            <a:prstGeom prst="circularArrow">
              <a:avLst>
                <a:gd name="adj1" fmla="val 10980"/>
                <a:gd name="adj2" fmla="val 1142322"/>
                <a:gd name="adj3" fmla="val 4500000"/>
                <a:gd name="adj4" fmla="val 13500000"/>
                <a:gd name="adj5" fmla="val 12500"/>
              </a:avLst>
            </a:prstGeom>
            <a:solidFill>
              <a:schemeClr val="accent2"/>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2" name="Freeform 11"/>
            <p:cNvSpPr/>
            <p:nvPr/>
          </p:nvSpPr>
          <p:spPr>
            <a:xfrm>
              <a:off x="7520568" y="4005817"/>
              <a:ext cx="937943" cy="468923"/>
            </a:xfrm>
            <a:custGeom>
              <a:avLst/>
              <a:gdLst>
                <a:gd name="connsiteX0" fmla="*/ 0 w 937943"/>
                <a:gd name="connsiteY0" fmla="*/ 0 h 468923"/>
                <a:gd name="connsiteX1" fmla="*/ 937943 w 937943"/>
                <a:gd name="connsiteY1" fmla="*/ 0 h 468923"/>
                <a:gd name="connsiteX2" fmla="*/ 937943 w 937943"/>
                <a:gd name="connsiteY2" fmla="*/ 468923 h 468923"/>
                <a:gd name="connsiteX3" fmla="*/ 0 w 937943"/>
                <a:gd name="connsiteY3" fmla="*/ 468923 h 468923"/>
                <a:gd name="connsiteX4" fmla="*/ 0 w 937943"/>
                <a:gd name="connsiteY4" fmla="*/ 0 h 468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943" h="468923">
                  <a:moveTo>
                    <a:pt x="0" y="0"/>
                  </a:moveTo>
                  <a:lnTo>
                    <a:pt x="937943" y="0"/>
                  </a:lnTo>
                  <a:lnTo>
                    <a:pt x="937943" y="468923"/>
                  </a:lnTo>
                  <a:lnTo>
                    <a:pt x="0" y="468923"/>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CA" sz="1200" kern="1200" dirty="0" smtClean="0">
                  <a:solidFill>
                    <a:srgbClr val="333333">
                      <a:hueOff val="0"/>
                      <a:satOff val="0"/>
                      <a:lumOff val="0"/>
                      <a:alphaOff val="0"/>
                    </a:srgbClr>
                  </a:solidFill>
                  <a:latin typeface="Arial"/>
                  <a:ea typeface="+mn-ea"/>
                  <a:cs typeface="+mn-cs"/>
                </a:rPr>
                <a:t>Security and disposal</a:t>
              </a:r>
              <a:endParaRPr lang="en-CA" sz="1200" kern="1200" dirty="0">
                <a:solidFill>
                  <a:srgbClr val="333333">
                    <a:hueOff val="0"/>
                    <a:satOff val="0"/>
                    <a:lumOff val="0"/>
                    <a:alphaOff val="0"/>
                  </a:srgbClr>
                </a:solidFill>
                <a:latin typeface="Arial"/>
                <a:ea typeface="+mn-ea"/>
                <a:cs typeface="+mn-cs"/>
              </a:endParaRPr>
            </a:p>
          </p:txBody>
        </p:sp>
        <p:sp>
          <p:nvSpPr>
            <p:cNvPr id="13" name="Block Arc 12"/>
            <p:cNvSpPr/>
            <p:nvPr/>
          </p:nvSpPr>
          <p:spPr>
            <a:xfrm>
              <a:off x="6802371" y="4474740"/>
              <a:ext cx="1443960" cy="1444658"/>
            </a:xfrm>
            <a:prstGeom prst="blockArc">
              <a:avLst>
                <a:gd name="adj1" fmla="val 0"/>
                <a:gd name="adj2" fmla="val 18900000"/>
                <a:gd name="adj3" fmla="val 12740"/>
              </a:avLst>
            </a:prstGeom>
            <a:solidFill>
              <a:schemeClr val="accent3"/>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4" name="Freeform 13"/>
            <p:cNvSpPr/>
            <p:nvPr/>
          </p:nvSpPr>
          <p:spPr>
            <a:xfrm>
              <a:off x="7051754" y="4973528"/>
              <a:ext cx="937943" cy="468923"/>
            </a:xfrm>
            <a:custGeom>
              <a:avLst/>
              <a:gdLst>
                <a:gd name="connsiteX0" fmla="*/ 0 w 937943"/>
                <a:gd name="connsiteY0" fmla="*/ 0 h 468923"/>
                <a:gd name="connsiteX1" fmla="*/ 937943 w 937943"/>
                <a:gd name="connsiteY1" fmla="*/ 0 h 468923"/>
                <a:gd name="connsiteX2" fmla="*/ 937943 w 937943"/>
                <a:gd name="connsiteY2" fmla="*/ 468923 h 468923"/>
                <a:gd name="connsiteX3" fmla="*/ 0 w 937943"/>
                <a:gd name="connsiteY3" fmla="*/ 468923 h 468923"/>
                <a:gd name="connsiteX4" fmla="*/ 0 w 937943"/>
                <a:gd name="connsiteY4" fmla="*/ 0 h 468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943" h="468923">
                  <a:moveTo>
                    <a:pt x="0" y="0"/>
                  </a:moveTo>
                  <a:lnTo>
                    <a:pt x="937943" y="0"/>
                  </a:lnTo>
                  <a:lnTo>
                    <a:pt x="937943" y="468923"/>
                  </a:lnTo>
                  <a:lnTo>
                    <a:pt x="0" y="468923"/>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ts val="0"/>
                </a:spcAft>
              </a:pPr>
              <a:r>
                <a:rPr lang="en-CA" sz="1200" kern="1200" dirty="0" smtClean="0">
                  <a:solidFill>
                    <a:srgbClr val="333333">
                      <a:hueOff val="0"/>
                      <a:satOff val="0"/>
                      <a:lumOff val="0"/>
                      <a:alphaOff val="0"/>
                    </a:srgbClr>
                  </a:solidFill>
                  <a:latin typeface="Arial"/>
                  <a:ea typeface="+mn-ea"/>
                  <a:cs typeface="+mn-cs"/>
                </a:rPr>
                <a:t>Contract </a:t>
              </a:r>
            </a:p>
            <a:p>
              <a:pPr lvl="0" algn="ctr" defTabSz="533400">
                <a:lnSpc>
                  <a:spcPct val="90000"/>
                </a:lnSpc>
                <a:spcBef>
                  <a:spcPct val="0"/>
                </a:spcBef>
                <a:spcAft>
                  <a:spcPts val="0"/>
                </a:spcAft>
              </a:pPr>
              <a:r>
                <a:rPr lang="en-CA" sz="1200" kern="1200" dirty="0" smtClean="0">
                  <a:solidFill>
                    <a:srgbClr val="333333">
                      <a:hueOff val="0"/>
                      <a:satOff val="0"/>
                      <a:lumOff val="0"/>
                      <a:alphaOff val="0"/>
                    </a:srgbClr>
                  </a:solidFill>
                  <a:latin typeface="Arial"/>
                  <a:ea typeface="+mn-ea"/>
                  <a:cs typeface="+mn-cs"/>
                </a:rPr>
                <a:t>and audit management</a:t>
              </a:r>
              <a:endParaRPr lang="en-CA" sz="1200" kern="1200" dirty="0">
                <a:solidFill>
                  <a:srgbClr val="333333">
                    <a:hueOff val="0"/>
                    <a:satOff val="0"/>
                    <a:lumOff val="0"/>
                    <a:alphaOff val="0"/>
                  </a:srgbClr>
                </a:solidFill>
                <a:latin typeface="Arial"/>
                <a:ea typeface="+mn-ea"/>
                <a:cs typeface="+mn-cs"/>
              </a:endParaRPr>
            </a:p>
          </p:txBody>
        </p:sp>
      </p:grpSp>
      <p:sp>
        <p:nvSpPr>
          <p:cNvPr id="2" name="Title 1"/>
          <p:cNvSpPr>
            <a:spLocks noGrp="1"/>
          </p:cNvSpPr>
          <p:nvPr>
            <p:ph type="title"/>
          </p:nvPr>
        </p:nvSpPr>
        <p:spPr/>
        <p:txBody>
          <a:bodyPr/>
          <a:lstStyle/>
          <a:p>
            <a:r>
              <a:rPr lang="en-US" dirty="0" smtClean="0"/>
              <a:t>The project blueprint illustrates the scope of each phase of the project with relevant case studies</a:t>
            </a:r>
            <a:endParaRPr lang="en-US" dirty="0"/>
          </a:p>
        </p:txBody>
      </p:sp>
      <p:grpSp>
        <p:nvGrpSpPr>
          <p:cNvPr id="27" name="Group 2"/>
          <p:cNvGrpSpPr/>
          <p:nvPr/>
        </p:nvGrpSpPr>
        <p:grpSpPr>
          <a:xfrm>
            <a:off x="441929" y="1336857"/>
            <a:ext cx="4460879" cy="4783875"/>
            <a:chOff x="1311318" y="1159247"/>
            <a:chExt cx="4743412" cy="4199730"/>
          </a:xfrm>
        </p:grpSpPr>
        <p:sp>
          <p:nvSpPr>
            <p:cNvPr id="32" name="Rectangle 7"/>
            <p:cNvSpPr/>
            <p:nvPr/>
          </p:nvSpPr>
          <p:spPr>
            <a:xfrm>
              <a:off x="1314563" y="2890804"/>
              <a:ext cx="4740167" cy="648687"/>
            </a:xfrm>
            <a:prstGeom prst="rect">
              <a:avLst/>
            </a:prstGeom>
            <a:solidFill>
              <a:srgbClr val="96B8D2"/>
            </a:solidFill>
            <a:ln w="38100" cap="flat" cmpd="sng" algn="ctr">
              <a:noFill/>
              <a:prstDash val="solid"/>
            </a:ln>
            <a:effectLst>
              <a:outerShdw dist="12700" dir="2700000" algn="tl" rotWithShape="0">
                <a:prstClr val="black">
                  <a:alpha val="14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smtClean="0">
                  <a:ln>
                    <a:noFill/>
                  </a:ln>
                  <a:solidFill>
                    <a:srgbClr val="FFFFFF"/>
                  </a:solidFill>
                  <a:effectLst/>
                  <a:uLnTx/>
                  <a:uFillTx/>
                  <a:latin typeface="Arial"/>
                  <a:ea typeface="+mn-ea"/>
                  <a:cs typeface="+mn-cs"/>
                </a:rPr>
                <a:t>A </a:t>
              </a:r>
              <a:r>
                <a:rPr lang="en-CA" sz="1200" b="1" kern="0" dirty="0" smtClean="0">
                  <a:solidFill>
                    <a:srgbClr val="FFFFFF"/>
                  </a:solidFill>
                  <a:latin typeface="Arial"/>
                </a:rPr>
                <a:t>major health care provider implemented an automated ITAM program and recovers 50% of its ROI in one year.</a:t>
              </a:r>
              <a:endParaRPr kumimoji="0" lang="en-CA" sz="1200" b="1" i="0" u="none" strike="noStrike" kern="0" cap="none" spc="0" normalizeH="0" baseline="0" noProof="0" dirty="0" smtClean="0">
                <a:ln>
                  <a:noFill/>
                </a:ln>
                <a:solidFill>
                  <a:srgbClr val="FFFFFF"/>
                </a:solidFill>
                <a:effectLst/>
                <a:uLnTx/>
                <a:uFillTx/>
                <a:latin typeface="Arial"/>
                <a:ea typeface="+mn-ea"/>
                <a:cs typeface="+mn-cs"/>
              </a:endParaRPr>
            </a:p>
            <a:p>
              <a:pPr lvl="0">
                <a:defRPr/>
              </a:pPr>
              <a:r>
                <a:rPr kumimoji="0" lang="en-CA" sz="1200" b="0" i="1" u="none" strike="noStrike" kern="0" cap="none" spc="0" normalizeH="0" baseline="0" noProof="0" dirty="0" smtClean="0">
                  <a:ln>
                    <a:noFill/>
                  </a:ln>
                  <a:solidFill>
                    <a:srgbClr val="333333"/>
                  </a:solidFill>
                  <a:effectLst/>
                  <a:uLnTx/>
                  <a:uFillTx/>
                  <a:latin typeface="Arial"/>
                  <a:ea typeface="+mn-ea"/>
                  <a:cs typeface="+mn-cs"/>
                </a:rPr>
                <a:t>This </a:t>
              </a:r>
              <a:r>
                <a:rPr kumimoji="0" lang="en-CA" sz="1200" b="1" i="1" u="none" strike="noStrike" kern="0" cap="none" spc="0" normalizeH="0" baseline="0" noProof="0" dirty="0" smtClean="0">
                  <a:ln>
                    <a:noFill/>
                  </a:ln>
                  <a:solidFill>
                    <a:srgbClr val="333333"/>
                  </a:solidFill>
                  <a:effectLst/>
                  <a:uLnTx/>
                  <a:uFillTx/>
                  <a:latin typeface="Arial"/>
                  <a:ea typeface="+mn-ea"/>
                  <a:cs typeface="+mn-cs"/>
                </a:rPr>
                <a:t>case study</a:t>
              </a:r>
              <a:r>
                <a:rPr kumimoji="0" lang="en-CA" sz="1200" b="0" i="1" u="none" strike="noStrike" kern="0" cap="none" spc="0" normalizeH="0" baseline="0" noProof="0" dirty="0" smtClean="0">
                  <a:ln>
                    <a:noFill/>
                  </a:ln>
                  <a:solidFill>
                    <a:srgbClr val="333333"/>
                  </a:solidFill>
                  <a:effectLst/>
                  <a:uLnTx/>
                  <a:uFillTx/>
                  <a:latin typeface="Arial"/>
                  <a:ea typeface="+mn-ea"/>
                  <a:cs typeface="+mn-cs"/>
                </a:rPr>
                <a:t> continues throughout the blueprint, and illustrates the </a:t>
              </a:r>
              <a:r>
                <a:rPr lang="en-US" sz="1200" i="1" kern="0" dirty="0">
                  <a:solidFill>
                    <a:srgbClr val="333333"/>
                  </a:solidFill>
                </a:rPr>
                <a:t>scope of the </a:t>
              </a:r>
              <a:r>
                <a:rPr lang="en-US" sz="1200" b="1" i="1" kern="0" dirty="0">
                  <a:solidFill>
                    <a:srgbClr val="333333"/>
                  </a:solidFill>
                </a:rPr>
                <a:t>Intake </a:t>
              </a:r>
              <a:r>
                <a:rPr lang="en-US" sz="1200" b="1" i="1" kern="0" dirty="0" smtClean="0">
                  <a:solidFill>
                    <a:srgbClr val="333333"/>
                  </a:solidFill>
                </a:rPr>
                <a:t>and </a:t>
              </a:r>
              <a:r>
                <a:rPr lang="en-US" sz="1200" b="1" i="1" kern="0" dirty="0">
                  <a:solidFill>
                    <a:srgbClr val="333333"/>
                  </a:solidFill>
                </a:rPr>
                <a:t>Deployment</a:t>
              </a:r>
              <a:r>
                <a:rPr lang="en-US" sz="1200" i="1" kern="0" dirty="0">
                  <a:solidFill>
                    <a:srgbClr val="333333"/>
                  </a:solidFill>
                </a:rPr>
                <a:t> </a:t>
              </a:r>
              <a:r>
                <a:rPr lang="en-US" sz="1200" i="1" kern="0" dirty="0" smtClean="0">
                  <a:solidFill>
                    <a:srgbClr val="333333"/>
                  </a:solidFill>
                </a:rPr>
                <a:t>phase.</a:t>
              </a:r>
              <a:endParaRPr kumimoji="0" lang="en-US" sz="1200" b="0" i="1" u="none" strike="noStrike" kern="0" cap="none" spc="0" normalizeH="0" baseline="0" noProof="0" dirty="0" smtClean="0">
                <a:ln>
                  <a:noFill/>
                </a:ln>
                <a:solidFill>
                  <a:srgbClr val="333333"/>
                </a:solidFill>
                <a:effectLst/>
                <a:uLnTx/>
                <a:uFillTx/>
                <a:latin typeface="Arial"/>
                <a:ea typeface="+mn-ea"/>
                <a:cs typeface="+mn-cs"/>
              </a:endParaRPr>
            </a:p>
          </p:txBody>
        </p:sp>
        <p:sp>
          <p:nvSpPr>
            <p:cNvPr id="33" name="Rectangle 8"/>
            <p:cNvSpPr/>
            <p:nvPr/>
          </p:nvSpPr>
          <p:spPr>
            <a:xfrm>
              <a:off x="1311318" y="1159247"/>
              <a:ext cx="4740167" cy="686258"/>
            </a:xfrm>
            <a:prstGeom prst="rect">
              <a:avLst/>
            </a:prstGeom>
            <a:solidFill>
              <a:srgbClr val="96B8D2"/>
            </a:solidFill>
            <a:ln w="38100" cap="flat" cmpd="sng" algn="ctr">
              <a:noFill/>
              <a:prstDash val="solid"/>
            </a:ln>
            <a:effectLst>
              <a:outerShdw dist="12700" dir="2700000" algn="tl" rotWithShape="0">
                <a:prstClr val="black">
                  <a:alpha val="14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Arial"/>
                  <a:ea typeface="+mn-ea"/>
                  <a:cs typeface="+mn-cs"/>
                </a:rPr>
                <a:t>A large </a:t>
              </a:r>
              <a:r>
                <a:rPr lang="en-US" sz="1200" b="1" kern="0" dirty="0" smtClean="0">
                  <a:solidFill>
                    <a:srgbClr val="FFFFFF"/>
                  </a:solidFill>
                  <a:latin typeface="Arial"/>
                </a:rPr>
                <a:t>networking company used asset management to implement a cultural shift to cut hardware</a:t>
              </a:r>
              <a:r>
                <a:rPr kumimoji="0" lang="en-US" sz="1200" b="1" i="0" u="none" strike="noStrike" kern="0" cap="none" spc="0" normalizeH="0" baseline="0" noProof="0" dirty="0" smtClean="0">
                  <a:ln>
                    <a:noFill/>
                  </a:ln>
                  <a:solidFill>
                    <a:srgbClr val="FFFFFF"/>
                  </a:solidFill>
                  <a:effectLst/>
                  <a:uLnTx/>
                  <a:uFillTx/>
                  <a:latin typeface="Arial"/>
                  <a:ea typeface="+mn-ea"/>
                  <a:cs typeface="+mn-cs"/>
                </a:rPr>
                <a:t> spend by 50%.</a:t>
              </a:r>
            </a:p>
            <a:p>
              <a:pPr lvl="0">
                <a:defRPr/>
              </a:pPr>
              <a:r>
                <a:rPr kumimoji="0" lang="en-US" sz="1200" b="0" i="1" u="none" strike="noStrike" kern="0" cap="none" spc="0" normalizeH="0" baseline="0" noProof="0" dirty="0" smtClean="0">
                  <a:ln>
                    <a:noFill/>
                  </a:ln>
                  <a:solidFill>
                    <a:srgbClr val="333333"/>
                  </a:solidFill>
                  <a:effectLst/>
                  <a:uLnTx/>
                  <a:uFillTx/>
                  <a:latin typeface="Arial"/>
                  <a:ea typeface="+mn-ea"/>
                  <a:cs typeface="+mn-cs"/>
                </a:rPr>
                <a:t>This </a:t>
              </a:r>
              <a:r>
                <a:rPr kumimoji="0" lang="en-US" sz="1200" b="1" i="1" u="none" strike="noStrike" kern="0" cap="none" spc="0" normalizeH="0" baseline="0" noProof="0" dirty="0" smtClean="0">
                  <a:ln>
                    <a:noFill/>
                  </a:ln>
                  <a:solidFill>
                    <a:srgbClr val="333333"/>
                  </a:solidFill>
                  <a:effectLst/>
                  <a:uLnTx/>
                  <a:uFillTx/>
                  <a:latin typeface="Arial"/>
                  <a:ea typeface="+mn-ea"/>
                  <a:cs typeface="+mn-cs"/>
                </a:rPr>
                <a:t>case study</a:t>
              </a:r>
              <a:r>
                <a:rPr kumimoji="0" lang="en-US" sz="1200" b="0" i="1" u="none" strike="noStrike" kern="0" cap="none" spc="0" normalizeH="0" baseline="0" noProof="0" dirty="0" smtClean="0">
                  <a:ln>
                    <a:noFill/>
                  </a:ln>
                  <a:solidFill>
                    <a:srgbClr val="333333"/>
                  </a:solidFill>
                  <a:effectLst/>
                  <a:uLnTx/>
                  <a:uFillTx/>
                  <a:latin typeface="Arial"/>
                  <a:ea typeface="+mn-ea"/>
                  <a:cs typeface="+mn-cs"/>
                </a:rPr>
                <a:t> illustrates the </a:t>
              </a:r>
              <a:r>
                <a:rPr lang="en-CA" sz="1200" b="1" i="1" kern="0" dirty="0">
                  <a:solidFill>
                    <a:srgbClr val="333333"/>
                  </a:solidFill>
                </a:rPr>
                <a:t>full scope </a:t>
              </a:r>
              <a:r>
                <a:rPr lang="en-CA" sz="1200" i="1" kern="0" dirty="0">
                  <a:solidFill>
                    <a:srgbClr val="333333"/>
                  </a:solidFill>
                </a:rPr>
                <a:t>of the project</a:t>
              </a:r>
              <a:r>
                <a:rPr kumimoji="0" lang="en-US" sz="1200" b="0" i="0" u="none" strike="noStrike" kern="0" cap="none" spc="0" normalizeH="0" baseline="0" noProof="0" dirty="0" smtClean="0">
                  <a:ln>
                    <a:noFill/>
                  </a:ln>
                  <a:effectLst/>
                  <a:uLnTx/>
                  <a:uFillTx/>
                  <a:latin typeface="Arial"/>
                  <a:ea typeface="+mn-ea"/>
                  <a:cs typeface="+mn-cs"/>
                </a:rPr>
                <a:t>.</a:t>
              </a:r>
              <a:r>
                <a:rPr kumimoji="0" lang="en-US" sz="1200" b="0" i="0" u="none" strike="noStrike" kern="0" cap="none" spc="0" normalizeH="0" baseline="0" noProof="0" dirty="0" smtClean="0">
                  <a:ln>
                    <a:noFill/>
                  </a:ln>
                  <a:solidFill>
                    <a:srgbClr val="FFFFFF"/>
                  </a:solidFill>
                  <a:effectLst/>
                  <a:uLnTx/>
                  <a:uFillTx/>
                  <a:latin typeface="Arial"/>
                  <a:ea typeface="+mn-ea"/>
                  <a:cs typeface="+mn-cs"/>
                </a:rPr>
                <a:t> </a:t>
              </a:r>
            </a:p>
          </p:txBody>
        </p:sp>
        <p:sp>
          <p:nvSpPr>
            <p:cNvPr id="34" name="Rectangle 9"/>
            <p:cNvSpPr/>
            <p:nvPr/>
          </p:nvSpPr>
          <p:spPr>
            <a:xfrm>
              <a:off x="1311318" y="3779432"/>
              <a:ext cx="4740167" cy="653642"/>
            </a:xfrm>
            <a:prstGeom prst="rect">
              <a:avLst/>
            </a:prstGeom>
            <a:solidFill>
              <a:srgbClr val="96B8D2"/>
            </a:solidFill>
            <a:ln w="38100" cap="flat" cmpd="sng" algn="ctr">
              <a:noFill/>
              <a:prstDash val="solid"/>
            </a:ln>
            <a:effectLst>
              <a:outerShdw dist="12700" dir="2700000" algn="tl" rotWithShape="0">
                <a:prstClr val="black">
                  <a:alpha val="14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smtClean="0">
                  <a:solidFill>
                    <a:srgbClr val="FFFFFF"/>
                  </a:solidFill>
                  <a:latin typeface="Arial"/>
                </a:rPr>
                <a:t>A major government department was fined £180,000 for the loss of sensitive prisoner data.</a:t>
              </a:r>
              <a:endParaRPr kumimoji="0" lang="en-US" sz="1200" b="1" i="0" u="none" strike="noStrike" kern="0" cap="none" spc="0" normalizeH="0" baseline="0" noProof="0" dirty="0" smtClean="0">
                <a:ln>
                  <a:noFill/>
                </a:ln>
                <a:solidFill>
                  <a:srgbClr val="FFFFFF"/>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smtClean="0">
                  <a:ln>
                    <a:noFill/>
                  </a:ln>
                  <a:solidFill>
                    <a:srgbClr val="333333"/>
                  </a:solidFill>
                  <a:effectLst/>
                  <a:uLnTx/>
                  <a:uFillTx/>
                  <a:latin typeface="Arial"/>
                  <a:ea typeface="+mn-ea"/>
                  <a:cs typeface="+mn-cs"/>
                </a:rPr>
                <a:t>This </a:t>
              </a:r>
              <a:r>
                <a:rPr kumimoji="0" lang="en-US" sz="1200" b="1" i="1" u="none" strike="noStrike" kern="0" cap="none" spc="0" normalizeH="0" baseline="0" noProof="0" dirty="0" smtClean="0">
                  <a:ln>
                    <a:noFill/>
                  </a:ln>
                  <a:solidFill>
                    <a:srgbClr val="333333"/>
                  </a:solidFill>
                  <a:effectLst/>
                  <a:uLnTx/>
                  <a:uFillTx/>
                  <a:latin typeface="Arial"/>
                  <a:ea typeface="+mn-ea"/>
                  <a:cs typeface="+mn-cs"/>
                </a:rPr>
                <a:t>case study</a:t>
              </a:r>
              <a:r>
                <a:rPr kumimoji="0" lang="en-US" sz="1200" b="0" i="1" u="none" strike="noStrike" kern="0" cap="none" spc="0" normalizeH="0" baseline="0" noProof="0" dirty="0" smtClean="0">
                  <a:ln>
                    <a:noFill/>
                  </a:ln>
                  <a:solidFill>
                    <a:srgbClr val="333333"/>
                  </a:solidFill>
                  <a:effectLst/>
                  <a:uLnTx/>
                  <a:uFillTx/>
                  <a:latin typeface="Arial"/>
                  <a:ea typeface="+mn-ea"/>
                  <a:cs typeface="+mn-cs"/>
                </a:rPr>
                <a:t> illustrates the scope of the </a:t>
              </a:r>
              <a:r>
                <a:rPr lang="en-US" sz="1200" b="1" i="1" kern="0" dirty="0" smtClean="0">
                  <a:solidFill>
                    <a:srgbClr val="333333"/>
                  </a:solidFill>
                  <a:latin typeface="Arial"/>
                </a:rPr>
                <a:t>security and disposal</a:t>
              </a:r>
              <a:r>
                <a:rPr kumimoji="0" lang="en-US" sz="1200" b="0" i="1" u="none" strike="noStrike" kern="0" cap="none" spc="0" normalizeH="0" baseline="0" noProof="0" dirty="0" smtClean="0">
                  <a:ln>
                    <a:noFill/>
                  </a:ln>
                  <a:solidFill>
                    <a:srgbClr val="333333"/>
                  </a:solidFill>
                  <a:effectLst/>
                  <a:uLnTx/>
                  <a:uFillTx/>
                  <a:latin typeface="Arial"/>
                  <a:ea typeface="+mn-ea"/>
                  <a:cs typeface="+mn-cs"/>
                </a:rPr>
                <a:t> phase</a:t>
              </a:r>
              <a:r>
                <a:rPr kumimoji="0" lang="en-US" sz="1200" b="0" i="0" u="none" strike="noStrike" kern="0" cap="none" spc="0" normalizeH="0" baseline="0" noProof="0" dirty="0" smtClean="0">
                  <a:ln>
                    <a:noFill/>
                  </a:ln>
                  <a:effectLst/>
                  <a:uLnTx/>
                  <a:uFillTx/>
                  <a:latin typeface="Arial"/>
                  <a:ea typeface="+mn-ea"/>
                  <a:cs typeface="+mn-cs"/>
                </a:rPr>
                <a:t>.</a:t>
              </a:r>
              <a:r>
                <a:rPr kumimoji="0" lang="en-US" sz="1200" b="0" i="0" u="none" strike="noStrike" kern="0" cap="none" spc="0" normalizeH="0" baseline="0" noProof="0" dirty="0" smtClean="0">
                  <a:ln>
                    <a:noFill/>
                  </a:ln>
                  <a:solidFill>
                    <a:srgbClr val="FFFFFF"/>
                  </a:solidFill>
                  <a:effectLst/>
                  <a:uLnTx/>
                  <a:uFillTx/>
                  <a:latin typeface="Arial"/>
                  <a:ea typeface="+mn-ea"/>
                  <a:cs typeface="+mn-cs"/>
                </a:rPr>
                <a:t> </a:t>
              </a:r>
            </a:p>
          </p:txBody>
        </p:sp>
        <p:sp>
          <p:nvSpPr>
            <p:cNvPr id="35" name="Rectangle 10"/>
            <p:cNvSpPr/>
            <p:nvPr/>
          </p:nvSpPr>
          <p:spPr>
            <a:xfrm>
              <a:off x="1311318" y="4626247"/>
              <a:ext cx="4740167" cy="732730"/>
            </a:xfrm>
            <a:prstGeom prst="rect">
              <a:avLst/>
            </a:prstGeom>
            <a:solidFill>
              <a:srgbClr val="96B8D2"/>
            </a:solidFill>
            <a:ln w="38100" cap="flat" cmpd="sng" algn="ctr">
              <a:noFill/>
              <a:prstDash val="solid"/>
            </a:ln>
            <a:effectLst>
              <a:outerShdw dist="12700" dir="2700000" algn="tl" rotWithShape="0">
                <a:prstClr val="black">
                  <a:alpha val="14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smtClean="0">
                  <a:solidFill>
                    <a:srgbClr val="FFFFFF"/>
                  </a:solidFill>
                  <a:latin typeface="Arial"/>
                </a:rPr>
                <a:t>A major US financial institution used ITAM and internal audits and reporting to save nearly $1.5 million.</a:t>
              </a:r>
              <a:r>
                <a:rPr kumimoji="0" lang="en-US" sz="1200" b="1" i="0" u="none" strike="noStrike" kern="0" cap="none" spc="0" normalizeH="0" baseline="0" noProof="0" dirty="0" smtClean="0">
                  <a:ln>
                    <a:noFill/>
                  </a:ln>
                  <a:solidFill>
                    <a:srgbClr val="FFFFFF"/>
                  </a:solidFill>
                  <a:effectLst/>
                  <a:uLnTx/>
                  <a:uFillTx/>
                  <a:latin typeface="Arial"/>
                  <a:ea typeface="+mn-ea"/>
                  <a:cs typeface="+mn-cs"/>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smtClean="0">
                  <a:ln>
                    <a:noFill/>
                  </a:ln>
                  <a:solidFill>
                    <a:srgbClr val="333333"/>
                  </a:solidFill>
                  <a:effectLst/>
                  <a:uLnTx/>
                  <a:uFillTx/>
                  <a:latin typeface="Arial"/>
                  <a:ea typeface="+mn-ea"/>
                  <a:cs typeface="+mn-cs"/>
                </a:rPr>
                <a:t>This </a:t>
              </a:r>
              <a:r>
                <a:rPr kumimoji="0" lang="en-US" sz="1200" b="1" i="1" u="none" strike="noStrike" kern="0" cap="none" spc="0" normalizeH="0" baseline="0" noProof="0" dirty="0" smtClean="0">
                  <a:ln>
                    <a:noFill/>
                  </a:ln>
                  <a:solidFill>
                    <a:srgbClr val="333333"/>
                  </a:solidFill>
                  <a:effectLst/>
                  <a:uLnTx/>
                  <a:uFillTx/>
                  <a:latin typeface="Arial"/>
                  <a:ea typeface="+mn-ea"/>
                  <a:cs typeface="+mn-cs"/>
                </a:rPr>
                <a:t>case study </a:t>
              </a:r>
              <a:r>
                <a:rPr kumimoji="0" lang="en-US" sz="1200" b="0" i="1" u="none" strike="noStrike" kern="0" cap="none" spc="0" normalizeH="0" baseline="0" noProof="0" dirty="0" smtClean="0">
                  <a:ln>
                    <a:noFill/>
                  </a:ln>
                  <a:solidFill>
                    <a:srgbClr val="333333"/>
                  </a:solidFill>
                  <a:effectLst/>
                  <a:uLnTx/>
                  <a:uFillTx/>
                  <a:latin typeface="Arial"/>
                  <a:ea typeface="+mn-ea"/>
                  <a:cs typeface="+mn-cs"/>
                </a:rPr>
                <a:t>illustrates the scope of the </a:t>
              </a:r>
              <a:r>
                <a:rPr lang="en-US" sz="1200" b="1" i="1" kern="0" dirty="0" smtClean="0">
                  <a:solidFill>
                    <a:srgbClr val="333333"/>
                  </a:solidFill>
                  <a:latin typeface="Arial"/>
                </a:rPr>
                <a:t>contract and audit </a:t>
              </a:r>
              <a:r>
                <a:rPr kumimoji="0" lang="en-US" sz="1200" b="0" i="1" u="none" strike="noStrike" kern="0" cap="none" spc="0" normalizeH="0" baseline="0" noProof="0" dirty="0" smtClean="0">
                  <a:ln>
                    <a:noFill/>
                  </a:ln>
                  <a:solidFill>
                    <a:srgbClr val="333333"/>
                  </a:solidFill>
                  <a:effectLst/>
                  <a:uLnTx/>
                  <a:uFillTx/>
                  <a:latin typeface="Arial"/>
                  <a:ea typeface="+mn-ea"/>
                  <a:cs typeface="+mn-cs"/>
                </a:rPr>
                <a:t>phase</a:t>
              </a:r>
              <a:r>
                <a:rPr kumimoji="0" lang="en-US" sz="1200" b="0" i="0" u="none" strike="noStrike" kern="0" cap="none" spc="0" normalizeH="0" baseline="0" noProof="0" dirty="0" smtClean="0">
                  <a:ln>
                    <a:noFill/>
                  </a:ln>
                  <a:effectLst/>
                  <a:uLnTx/>
                  <a:uFillTx/>
                  <a:latin typeface="Arial"/>
                  <a:ea typeface="+mn-ea"/>
                  <a:cs typeface="+mn-cs"/>
                </a:rPr>
                <a:t>.</a:t>
              </a:r>
              <a:r>
                <a:rPr kumimoji="0" lang="en-US" sz="1200" b="0" i="0" u="none" strike="noStrike" kern="0" cap="none" spc="0" normalizeH="0" baseline="0" noProof="0" dirty="0" smtClean="0">
                  <a:ln>
                    <a:noFill/>
                  </a:ln>
                  <a:solidFill>
                    <a:srgbClr val="FFFFFF"/>
                  </a:solidFill>
                  <a:effectLst/>
                  <a:uLnTx/>
                  <a:uFillTx/>
                  <a:latin typeface="Arial"/>
                  <a:ea typeface="+mn-ea"/>
                  <a:cs typeface="+mn-cs"/>
                </a:rPr>
                <a:t> </a:t>
              </a:r>
            </a:p>
          </p:txBody>
        </p:sp>
        <p:sp>
          <p:nvSpPr>
            <p:cNvPr id="37" name="Rectangle 12"/>
            <p:cNvSpPr/>
            <p:nvPr/>
          </p:nvSpPr>
          <p:spPr>
            <a:xfrm>
              <a:off x="1311319" y="2038678"/>
              <a:ext cx="4740167" cy="658953"/>
            </a:xfrm>
            <a:prstGeom prst="rect">
              <a:avLst/>
            </a:prstGeom>
            <a:solidFill>
              <a:srgbClr val="96B8D2"/>
            </a:solidFill>
            <a:ln w="38100" cap="flat" cmpd="sng" algn="ctr">
              <a:noFill/>
              <a:prstDash val="solid"/>
            </a:ln>
            <a:effectLst>
              <a:outerShdw dist="12700" dir="2700000" algn="tl" rotWithShape="0">
                <a:prstClr val="black">
                  <a:alpha val="14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smtClean="0">
                  <a:solidFill>
                    <a:srgbClr val="FFFFFF"/>
                  </a:solidFill>
                  <a:latin typeface="Arial"/>
                </a:rPr>
                <a:t>The State of California enacted a Green IT asset management policy that predicts $40M in savings per year.</a:t>
              </a:r>
              <a:endParaRPr lang="en-US" sz="1200" b="1" kern="0" dirty="0">
                <a:solidFill>
                  <a:srgbClr val="FFFFFF"/>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smtClean="0">
                  <a:ln>
                    <a:noFill/>
                  </a:ln>
                  <a:solidFill>
                    <a:srgbClr val="333333"/>
                  </a:solidFill>
                  <a:effectLst/>
                  <a:uLnTx/>
                  <a:uFillTx/>
                  <a:latin typeface="Arial"/>
                  <a:ea typeface="+mn-ea"/>
                  <a:cs typeface="+mn-cs"/>
                </a:rPr>
                <a:t>This </a:t>
              </a:r>
              <a:r>
                <a:rPr kumimoji="0" lang="en-US" sz="1200" b="1" i="1" u="none" strike="noStrike" kern="0" cap="none" spc="0" normalizeH="0" baseline="0" noProof="0" dirty="0" smtClean="0">
                  <a:ln>
                    <a:noFill/>
                  </a:ln>
                  <a:solidFill>
                    <a:srgbClr val="333333"/>
                  </a:solidFill>
                  <a:effectLst/>
                  <a:uLnTx/>
                  <a:uFillTx/>
                  <a:latin typeface="Arial"/>
                  <a:ea typeface="+mn-ea"/>
                  <a:cs typeface="+mn-cs"/>
                </a:rPr>
                <a:t>case study</a:t>
              </a:r>
              <a:r>
                <a:rPr kumimoji="0" lang="en-US" sz="1200" b="0" i="1" u="none" strike="noStrike" kern="0" cap="none" spc="0" normalizeH="0" baseline="0" noProof="0" dirty="0" smtClean="0">
                  <a:ln>
                    <a:noFill/>
                  </a:ln>
                  <a:solidFill>
                    <a:srgbClr val="333333"/>
                  </a:solidFill>
                  <a:effectLst/>
                  <a:uLnTx/>
                  <a:uFillTx/>
                  <a:latin typeface="Arial"/>
                  <a:ea typeface="+mn-ea"/>
                  <a:cs typeface="+mn-cs"/>
                </a:rPr>
                <a:t> illustrates the scope of the </a:t>
              </a:r>
              <a:r>
                <a:rPr lang="en-US" sz="1200" b="1" i="1" kern="0" dirty="0" smtClean="0">
                  <a:solidFill>
                    <a:srgbClr val="333333"/>
                  </a:solidFill>
                  <a:latin typeface="Arial"/>
                </a:rPr>
                <a:t>procurement</a:t>
              </a:r>
              <a:r>
                <a:rPr kumimoji="0" lang="en-US" sz="1200" b="0" i="1" u="none" strike="noStrike" kern="0" cap="none" spc="0" normalizeH="0" baseline="0" noProof="0" dirty="0" smtClean="0">
                  <a:ln>
                    <a:noFill/>
                  </a:ln>
                  <a:solidFill>
                    <a:srgbClr val="333333"/>
                  </a:solidFill>
                  <a:effectLst/>
                  <a:uLnTx/>
                  <a:uFillTx/>
                  <a:latin typeface="Arial"/>
                  <a:ea typeface="+mn-ea"/>
                  <a:cs typeface="+mn-cs"/>
                </a:rPr>
                <a:t> phase</a:t>
              </a:r>
              <a:r>
                <a:rPr kumimoji="0" lang="en-US" sz="1200" b="0" i="0" u="none" strike="noStrike" kern="0" cap="none" spc="0" normalizeH="0" baseline="0" noProof="0" dirty="0" smtClean="0">
                  <a:ln>
                    <a:noFill/>
                  </a:ln>
                  <a:effectLst/>
                  <a:uLnTx/>
                  <a:uFillTx/>
                  <a:latin typeface="Arial"/>
                  <a:ea typeface="+mn-ea"/>
                  <a:cs typeface="+mn-cs"/>
                </a:rPr>
                <a:t>.</a:t>
              </a:r>
              <a:r>
                <a:rPr kumimoji="0" lang="en-US" sz="1200" b="0" i="0" u="none" strike="noStrike" kern="0" cap="none" spc="0" normalizeH="0" baseline="0" noProof="0" dirty="0" smtClean="0">
                  <a:ln>
                    <a:noFill/>
                  </a:ln>
                  <a:solidFill>
                    <a:srgbClr val="FFFFFF"/>
                  </a:solidFill>
                  <a:effectLst/>
                  <a:uLnTx/>
                  <a:uFillTx/>
                  <a:latin typeface="Arial"/>
                  <a:ea typeface="+mn-ea"/>
                  <a:cs typeface="+mn-cs"/>
                </a:rPr>
                <a:t> </a:t>
              </a:r>
            </a:p>
          </p:txBody>
        </p:sp>
      </p:grpSp>
      <p:cxnSp>
        <p:nvCxnSpPr>
          <p:cNvPr id="38" name="Straight Connector 37"/>
          <p:cNvCxnSpPr/>
          <p:nvPr/>
        </p:nvCxnSpPr>
        <p:spPr>
          <a:xfrm>
            <a:off x="6648450" y="1396532"/>
            <a:ext cx="0" cy="4588288"/>
          </a:xfrm>
          <a:prstGeom prst="line">
            <a:avLst/>
          </a:prstGeom>
          <a:noFill/>
          <a:ln w="38100" cap="flat" cmpd="sng" algn="ctr">
            <a:solidFill>
              <a:srgbClr val="29475F">
                <a:shade val="95000"/>
                <a:satMod val="105000"/>
              </a:srgbClr>
            </a:solidFill>
            <a:prstDash val="solid"/>
          </a:ln>
          <a:effectLst/>
        </p:spPr>
      </p:cxn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447" y="3322559"/>
            <a:ext cx="1049723" cy="712312"/>
          </a:xfrm>
          <a:prstGeom prst="rect">
            <a:avLst/>
          </a:prstGeom>
          <a:ln>
            <a:solidFill>
              <a:schemeClr val="accent1"/>
            </a:solid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7447" y="1428154"/>
            <a:ext cx="1046043" cy="59911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1128" y="2365318"/>
            <a:ext cx="1046042" cy="69718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94284" y="4279192"/>
            <a:ext cx="1046042" cy="824223"/>
          </a:xfrm>
          <a:prstGeom prst="rect">
            <a:avLst/>
          </a:prstGeom>
        </p:spPr>
      </p:pic>
    </p:spTree>
    <p:extLst>
      <p:ext uri="{BB962C8B-B14F-4D97-AF65-F5344CB8AC3E}">
        <p14:creationId xmlns:p14="http://schemas.microsoft.com/office/powerpoint/2010/main" val="2905940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the value of guided implementations (GIs)</a:t>
            </a:r>
            <a:endParaRPr lang="en-US" dirty="0"/>
          </a:p>
        </p:txBody>
      </p:sp>
      <p:sp>
        <p:nvSpPr>
          <p:cNvPr id="17" name="Text Placeholder 7"/>
          <p:cNvSpPr txBox="1">
            <a:spLocks/>
          </p:cNvSpPr>
          <p:nvPr/>
        </p:nvSpPr>
        <p:spPr bwMode="auto">
          <a:xfrm>
            <a:off x="257176" y="1232756"/>
            <a:ext cx="8620124" cy="65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kern="1200" baseline="0">
                <a:solidFill>
                  <a:schemeClr val="tx1"/>
                </a:solidFill>
                <a:latin typeface="+mn-lt"/>
                <a:ea typeface="+mn-ea"/>
                <a:cs typeface="+mn-cs"/>
              </a:defRPr>
            </a:lvl1pPr>
            <a:lvl2pPr marL="228600" indent="-228600" algn="l" rtl="0" eaLnBrk="1" fontAlgn="base" hangingPunct="1">
              <a:spcBef>
                <a:spcPct val="20000"/>
              </a:spcBef>
              <a:spcAft>
                <a:spcPct val="0"/>
              </a:spcAft>
              <a:buClr>
                <a:schemeClr val="tx1"/>
              </a:buClr>
              <a:buSzPct val="150000"/>
              <a:buFont typeface="Arial" pitchFamily="34" charset="0"/>
              <a:buChar char="◦"/>
              <a:defRPr sz="1400" kern="1200">
                <a:solidFill>
                  <a:schemeClr val="tx1"/>
                </a:solidFill>
                <a:latin typeface="+mn-lt"/>
                <a:ea typeface="+mn-ea"/>
                <a:cs typeface="+mn-cs"/>
              </a:defRPr>
            </a:lvl2pPr>
            <a:lvl3pPr marL="228600" indent="-228600" algn="l" rtl="0" eaLnBrk="1" fontAlgn="base" hangingPunct="1">
              <a:spcBef>
                <a:spcPct val="20000"/>
              </a:spcBef>
              <a:spcAft>
                <a:spcPct val="0"/>
              </a:spcAft>
              <a:buClr>
                <a:schemeClr val="tx1"/>
              </a:buClr>
              <a:buFont typeface="Arial" pitchFamily="34" charset="0"/>
              <a:buChar char="–"/>
              <a:defRPr sz="1400" kern="1200">
                <a:solidFill>
                  <a:schemeClr val="tx1"/>
                </a:solidFill>
                <a:latin typeface="+mn-lt"/>
                <a:ea typeface="+mn-ea"/>
                <a:cs typeface="+mn-cs"/>
              </a:defRPr>
            </a:lvl3pPr>
            <a:lvl4pPr marL="228600" indent="-228600" algn="l" rtl="0" eaLnBrk="1" fontAlgn="base" hangingPunct="1">
              <a:spcBef>
                <a:spcPct val="20000"/>
              </a:spcBef>
              <a:spcAft>
                <a:spcPct val="0"/>
              </a:spcAft>
              <a:buClr>
                <a:schemeClr val="tx1"/>
              </a:buClr>
              <a:buFont typeface="Wingdings" pitchFamily="2" charset="2"/>
              <a:buChar char="§"/>
              <a:defRPr sz="1400" kern="1200">
                <a:solidFill>
                  <a:schemeClr val="tx1"/>
                </a:solidFill>
                <a:latin typeface="+mn-lt"/>
                <a:ea typeface="+mn-ea"/>
                <a:cs typeface="+mn-cs"/>
              </a:defRPr>
            </a:lvl4pPr>
            <a:lvl5pPr marL="2286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ysClr val="windowText" lastClr="000000"/>
              </a:buClr>
              <a:defRPr/>
            </a:pPr>
            <a:r>
              <a:rPr lang="en-US" dirty="0" smtClean="0">
                <a:solidFill>
                  <a:srgbClr val="333333"/>
                </a:solidFill>
              </a:rPr>
              <a:t>Engaging in GIs doesn’t just offer valuable project advice, it also results in significant cost savings.</a:t>
            </a:r>
            <a:endParaRPr lang="en-US" dirty="0">
              <a:solidFill>
                <a:srgbClr val="333333"/>
              </a:solidFill>
            </a:endParaRPr>
          </a:p>
        </p:txBody>
      </p:sp>
      <p:graphicFrame>
        <p:nvGraphicFramePr>
          <p:cNvPr id="18" name="Table 1"/>
          <p:cNvGraphicFramePr>
            <a:graphicFrameLocks noGrp="1"/>
          </p:cNvGraphicFramePr>
          <p:nvPr>
            <p:extLst>
              <p:ext uri="{D42A27DB-BD31-4B8C-83A1-F6EECF244321}">
                <p14:modId xmlns:p14="http://schemas.microsoft.com/office/powerpoint/2010/main" val="3207211831"/>
              </p:ext>
            </p:extLst>
          </p:nvPr>
        </p:nvGraphicFramePr>
        <p:xfrm>
          <a:off x="318928" y="1950721"/>
          <a:ext cx="8558372" cy="4264328"/>
        </p:xfrm>
        <a:graphic>
          <a:graphicData uri="http://schemas.openxmlformats.org/drawingml/2006/table">
            <a:tbl>
              <a:tblPr firstRow="1" firstCol="1" bandRow="1"/>
              <a:tblGrid>
                <a:gridCol w="2090164"/>
                <a:gridCol w="6468208"/>
              </a:tblGrid>
              <a:tr h="25539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CA" sz="1200" dirty="0" smtClean="0">
                          <a:solidFill>
                            <a:schemeClr val="bg1"/>
                          </a:solidFill>
                          <a:effectLst/>
                        </a:rPr>
                        <a:t>GI</a:t>
                      </a:r>
                      <a:endParaRPr lang="en-CA"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59839" marR="59839"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CA" sz="1200" dirty="0">
                          <a:solidFill>
                            <a:schemeClr val="bg1"/>
                          </a:solidFill>
                          <a:effectLst/>
                        </a:rPr>
                        <a:t>Measured Value</a:t>
                      </a:r>
                      <a:endParaRPr lang="en-CA"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59839" marR="59839"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r>
              <a:tr h="77692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CA" sz="1000" dirty="0" smtClean="0">
                          <a:solidFill>
                            <a:schemeClr val="tx1"/>
                          </a:solidFill>
                          <a:effectLst/>
                          <a:latin typeface="+mn-lt"/>
                          <a:ea typeface="+mn-ea"/>
                          <a:cs typeface="+mn-cs"/>
                        </a:rPr>
                        <a:t>Phase</a:t>
                      </a:r>
                      <a:r>
                        <a:rPr lang="en-CA" sz="1000" baseline="0" dirty="0" smtClean="0">
                          <a:solidFill>
                            <a:schemeClr val="tx1"/>
                          </a:solidFill>
                          <a:effectLst/>
                          <a:latin typeface="+mn-lt"/>
                          <a:ea typeface="+mn-ea"/>
                          <a:cs typeface="+mn-cs"/>
                        </a:rPr>
                        <a:t> 1: </a:t>
                      </a:r>
                    </a:p>
                    <a:p>
                      <a:pPr marL="0" marR="0" algn="ctr">
                        <a:spcBef>
                          <a:spcPts val="0"/>
                        </a:spcBef>
                        <a:spcAft>
                          <a:spcPts val="0"/>
                        </a:spcAft>
                      </a:pPr>
                      <a:r>
                        <a:rPr lang="en-CA" sz="1000" baseline="0" dirty="0" smtClean="0">
                          <a:solidFill>
                            <a:schemeClr val="tx1"/>
                          </a:solidFill>
                          <a:effectLst/>
                          <a:latin typeface="+mn-lt"/>
                          <a:ea typeface="+mn-ea"/>
                          <a:cs typeface="+mn-cs"/>
                        </a:rPr>
                        <a:t>Design IT procurement processes</a:t>
                      </a:r>
                    </a:p>
                  </a:txBody>
                  <a:tcPr marL="59839" marR="59839"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indent="-171450">
                        <a:spcBef>
                          <a:spcPts val="0"/>
                        </a:spcBef>
                        <a:spcAft>
                          <a:spcPts val="0"/>
                        </a:spcAft>
                        <a:buFont typeface="Arial" panose="020B0604020202020204" pitchFamily="34" charset="0"/>
                        <a:buChar char="•"/>
                      </a:pPr>
                      <a:r>
                        <a:rPr lang="en-CA" sz="1000" b="0" kern="1200" dirty="0" smtClean="0">
                          <a:solidFill>
                            <a:schemeClr val="tx1"/>
                          </a:solidFill>
                          <a:effectLst/>
                          <a:latin typeface="Arial"/>
                          <a:ea typeface="Calibri" panose="020F0502020204030204" pitchFamily="34" charset="0"/>
                          <a:cs typeface="Arial" panose="020B0604020202020204" pitchFamily="34" charset="0"/>
                        </a:rPr>
                        <a:t>Time,</a:t>
                      </a:r>
                      <a:r>
                        <a:rPr lang="en-CA" sz="1000" b="0" kern="1200" baseline="0" dirty="0" smtClean="0">
                          <a:solidFill>
                            <a:schemeClr val="tx1"/>
                          </a:solidFill>
                          <a:effectLst/>
                          <a:latin typeface="Arial"/>
                          <a:ea typeface="Calibri" panose="020F0502020204030204" pitchFamily="34" charset="0"/>
                          <a:cs typeface="Arial" panose="020B0604020202020204" pitchFamily="34" charset="0"/>
                        </a:rPr>
                        <a:t> value, and resources saved by using Info-Tech’s methodology to define IT assets, and the tools and templates to define your IT procurement processes. </a:t>
                      </a:r>
                    </a:p>
                    <a:p>
                      <a:pPr marL="171450" marR="0" indent="-171450">
                        <a:spcBef>
                          <a:spcPts val="0"/>
                        </a:spcBef>
                        <a:spcAft>
                          <a:spcPts val="0"/>
                        </a:spcAft>
                        <a:buFont typeface="Arial" panose="020B0604020202020204" pitchFamily="34" charset="0"/>
                        <a:buChar char="•"/>
                      </a:pPr>
                      <a:r>
                        <a:rPr lang="en-CA" sz="1000" b="0" baseline="0" dirty="0" smtClean="0">
                          <a:solidFill>
                            <a:schemeClr val="tx1"/>
                          </a:solidFill>
                          <a:effectLst/>
                          <a:latin typeface="+mn-lt"/>
                          <a:ea typeface="Calibri" panose="020F0502020204030204" pitchFamily="34" charset="0"/>
                          <a:cs typeface="Arial" panose="020B0604020202020204" pitchFamily="34" charset="0"/>
                        </a:rPr>
                        <a:t>For example, 2 FTEs * 5 days * $80,000/year = </a:t>
                      </a:r>
                      <a:r>
                        <a:rPr lang="en-CA" sz="1000" b="1" baseline="0" dirty="0" smtClean="0">
                          <a:solidFill>
                            <a:schemeClr val="tx1"/>
                          </a:solidFill>
                          <a:effectLst/>
                          <a:latin typeface="+mn-lt"/>
                          <a:ea typeface="Calibri" panose="020F0502020204030204" pitchFamily="34" charset="0"/>
                          <a:cs typeface="Arial" panose="020B0604020202020204" pitchFamily="34" charset="0"/>
                        </a:rPr>
                        <a:t>$6,400</a:t>
                      </a:r>
                    </a:p>
                  </a:txBody>
                  <a:tcPr marL="59839" marR="59839"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5000"/>
                      </a:schemeClr>
                    </a:solidFill>
                  </a:tcPr>
                </a:tc>
              </a:tr>
              <a:tr h="110999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CA" sz="1000" dirty="0" smtClean="0">
                          <a:solidFill>
                            <a:schemeClr val="tx1"/>
                          </a:solidFill>
                          <a:effectLst/>
                          <a:latin typeface="+mn-lt"/>
                        </a:rPr>
                        <a:t>Phase 2: </a:t>
                      </a:r>
                    </a:p>
                    <a:p>
                      <a:pPr marL="0" marR="0" algn="ctr">
                        <a:spcBef>
                          <a:spcPts val="0"/>
                        </a:spcBef>
                        <a:spcAft>
                          <a:spcPts val="0"/>
                        </a:spcAft>
                      </a:pPr>
                      <a:r>
                        <a:rPr lang="en-CA" sz="1000" dirty="0" smtClean="0">
                          <a:solidFill>
                            <a:schemeClr val="tx1"/>
                          </a:solidFill>
                          <a:effectLst/>
                          <a:latin typeface="+mn-lt"/>
                        </a:rPr>
                        <a:t>Design IT asset intake and maintenance processes</a:t>
                      </a:r>
                      <a:endParaRPr lang="en-CA" sz="1000" dirty="0">
                        <a:solidFill>
                          <a:schemeClr val="tx1"/>
                        </a:solidFill>
                        <a:effectLst/>
                        <a:latin typeface="+mn-lt"/>
                        <a:ea typeface="Calibri" panose="020F0502020204030204" pitchFamily="34" charset="0"/>
                        <a:cs typeface="Times New Roman" panose="02020603050405020304" pitchFamily="18" charset="0"/>
                      </a:endParaRPr>
                    </a:p>
                  </a:txBody>
                  <a:tcPr marL="59839" marR="5983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indent="-171450">
                        <a:spcBef>
                          <a:spcPts val="0"/>
                        </a:spcBef>
                        <a:spcAft>
                          <a:spcPts val="0"/>
                        </a:spcAft>
                        <a:buFont typeface="Arial" panose="020B0604020202020204" pitchFamily="34" charset="0"/>
                        <a:buChar char="•"/>
                      </a:pPr>
                      <a:r>
                        <a:rPr lang="en-CA" sz="1000" b="0" kern="1200" dirty="0" smtClean="0">
                          <a:solidFill>
                            <a:schemeClr val="tx1"/>
                          </a:solidFill>
                          <a:effectLst/>
                          <a:latin typeface="Arial"/>
                          <a:ea typeface="Calibri" panose="020F0502020204030204" pitchFamily="34" charset="0"/>
                          <a:cs typeface="Arial" panose="020B0604020202020204" pitchFamily="34" charset="0"/>
                        </a:rPr>
                        <a:t>Time,</a:t>
                      </a:r>
                      <a:r>
                        <a:rPr lang="en-CA" sz="1000" b="0" kern="1200" baseline="0" dirty="0" smtClean="0">
                          <a:solidFill>
                            <a:schemeClr val="tx1"/>
                          </a:solidFill>
                          <a:effectLst/>
                          <a:latin typeface="Arial"/>
                          <a:ea typeface="Calibri" panose="020F0502020204030204" pitchFamily="34" charset="0"/>
                          <a:cs typeface="Arial" panose="020B0604020202020204" pitchFamily="34" charset="0"/>
                        </a:rPr>
                        <a:t> value, and resources saved by using Info-Tech’s tools and templates to define your IT asset intake and maintenance processes.</a:t>
                      </a:r>
                    </a:p>
                    <a:p>
                      <a:pPr marL="171450" marR="0" indent="-171450">
                        <a:spcBef>
                          <a:spcPts val="0"/>
                        </a:spcBef>
                        <a:spcAft>
                          <a:spcPts val="0"/>
                        </a:spcAft>
                        <a:buFont typeface="Arial" panose="020B0604020202020204" pitchFamily="34" charset="0"/>
                        <a:buChar char="•"/>
                      </a:pPr>
                      <a:r>
                        <a:rPr lang="en-CA" sz="1000" b="0" kern="1200" baseline="0" dirty="0" smtClean="0">
                          <a:solidFill>
                            <a:schemeClr val="tx1"/>
                          </a:solidFill>
                          <a:effectLst/>
                          <a:latin typeface="Arial"/>
                          <a:ea typeface="Calibri" panose="020F0502020204030204" pitchFamily="34" charset="0"/>
                          <a:cs typeface="Arial" panose="020B0604020202020204" pitchFamily="34" charset="0"/>
                        </a:rPr>
                        <a:t>For example, 2 FTEs * 5 days * $80,000/year = </a:t>
                      </a:r>
                      <a:r>
                        <a:rPr lang="en-CA" sz="1000" b="1" kern="1200" baseline="0" dirty="0" smtClean="0">
                          <a:solidFill>
                            <a:schemeClr val="tx1"/>
                          </a:solidFill>
                          <a:effectLst/>
                          <a:latin typeface="Arial"/>
                          <a:ea typeface="Calibri" panose="020F0502020204030204" pitchFamily="34" charset="0"/>
                          <a:cs typeface="Arial" panose="020B0604020202020204" pitchFamily="34" charset="0"/>
                        </a:rPr>
                        <a:t>$6,400</a:t>
                      </a:r>
                    </a:p>
                    <a:p>
                      <a:pPr marL="171450" marR="0" indent="-171450">
                        <a:spcBef>
                          <a:spcPts val="0"/>
                        </a:spcBef>
                        <a:spcAft>
                          <a:spcPts val="0"/>
                        </a:spcAft>
                        <a:buFont typeface="Arial" panose="020B0604020202020204" pitchFamily="34" charset="0"/>
                        <a:buChar char="•"/>
                      </a:pPr>
                      <a:endParaRPr lang="en-CA" sz="1000" b="0" baseline="0" dirty="0" smtClean="0">
                        <a:solidFill>
                          <a:schemeClr val="tx1"/>
                        </a:solidFill>
                        <a:effectLst/>
                        <a:latin typeface="+mn-lt"/>
                        <a:ea typeface="Calibri" panose="020F0502020204030204" pitchFamily="34" charset="0"/>
                        <a:cs typeface="Arial" panose="020B0604020202020204" pitchFamily="34" charset="0"/>
                      </a:endParaRPr>
                    </a:p>
                  </a:txBody>
                  <a:tcPr marL="59839" marR="5983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5000"/>
                      </a:schemeClr>
                    </a:solidFill>
                  </a:tcPr>
                </a:tc>
              </a:tr>
              <a:tr h="89227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CA" sz="1000" dirty="0" smtClean="0">
                          <a:solidFill>
                            <a:schemeClr val="tx1"/>
                          </a:solidFill>
                          <a:effectLst/>
                          <a:latin typeface="+mn-lt"/>
                        </a:rPr>
                        <a:t>Phase 3: </a:t>
                      </a:r>
                    </a:p>
                    <a:p>
                      <a:pPr marL="0" marR="0" algn="ctr">
                        <a:spcBef>
                          <a:spcPts val="0"/>
                        </a:spcBef>
                        <a:spcAft>
                          <a:spcPts val="0"/>
                        </a:spcAft>
                      </a:pPr>
                      <a:r>
                        <a:rPr lang="en-CA" sz="1000" dirty="0" smtClean="0">
                          <a:solidFill>
                            <a:schemeClr val="tx1"/>
                          </a:solidFill>
                          <a:effectLst/>
                          <a:latin typeface="+mn-lt"/>
                        </a:rPr>
                        <a:t>Design IT asset security and disposal processes</a:t>
                      </a:r>
                    </a:p>
                  </a:txBody>
                  <a:tcPr marL="59839" marR="5983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b="0" kern="1200" dirty="0" smtClean="0">
                          <a:solidFill>
                            <a:schemeClr val="tx1"/>
                          </a:solidFill>
                          <a:effectLst/>
                          <a:latin typeface="Arial"/>
                          <a:ea typeface="Calibri" panose="020F0502020204030204" pitchFamily="34" charset="0"/>
                          <a:cs typeface="Arial" panose="020B0604020202020204" pitchFamily="34" charset="0"/>
                        </a:rPr>
                        <a:t>Time,</a:t>
                      </a:r>
                      <a:r>
                        <a:rPr lang="en-CA" sz="1000" b="0" kern="1200" baseline="0" dirty="0" smtClean="0">
                          <a:solidFill>
                            <a:schemeClr val="tx1"/>
                          </a:solidFill>
                          <a:effectLst/>
                          <a:latin typeface="Arial"/>
                          <a:ea typeface="Calibri" panose="020F0502020204030204" pitchFamily="34" charset="0"/>
                          <a:cs typeface="Arial" panose="020B0604020202020204" pitchFamily="34" charset="0"/>
                        </a:rPr>
                        <a:t> value, and resources saved by using Info-Tech’s tools and templates to define your IT asset security and disposal processes.</a:t>
                      </a:r>
                    </a:p>
                    <a:p>
                      <a:pPr marL="171450" marR="0" indent="-171450">
                        <a:spcBef>
                          <a:spcPts val="0"/>
                        </a:spcBef>
                        <a:spcAft>
                          <a:spcPts val="0"/>
                        </a:spcAft>
                        <a:buFont typeface="Arial" panose="020B0604020202020204" pitchFamily="34" charset="0"/>
                        <a:buChar char="•"/>
                      </a:pPr>
                      <a:r>
                        <a:rPr lang="en-CA" sz="1000" b="0" kern="1200" baseline="0" dirty="0" smtClean="0">
                          <a:solidFill>
                            <a:schemeClr val="tx1"/>
                          </a:solidFill>
                          <a:effectLst/>
                          <a:latin typeface="Arial"/>
                          <a:ea typeface="Calibri" panose="020F0502020204030204" pitchFamily="34" charset="0"/>
                          <a:cs typeface="Arial" panose="020B0604020202020204" pitchFamily="34" charset="0"/>
                        </a:rPr>
                        <a:t>For example, 2 FTEs * 5 days * $80,000/year = </a:t>
                      </a:r>
                      <a:r>
                        <a:rPr lang="en-CA" sz="1000" b="1" kern="1200" baseline="0" dirty="0" smtClean="0">
                          <a:solidFill>
                            <a:schemeClr val="tx1"/>
                          </a:solidFill>
                          <a:effectLst/>
                          <a:latin typeface="Arial"/>
                          <a:ea typeface="Calibri" panose="020F0502020204030204" pitchFamily="34" charset="0"/>
                          <a:cs typeface="Arial" panose="020B0604020202020204" pitchFamily="34" charset="0"/>
                        </a:rPr>
                        <a:t>$6,400</a:t>
                      </a:r>
                    </a:p>
                    <a:p>
                      <a:pPr marL="0" marR="0" indent="0">
                        <a:spcBef>
                          <a:spcPts val="0"/>
                        </a:spcBef>
                        <a:spcAft>
                          <a:spcPts val="0"/>
                        </a:spcAft>
                        <a:buFont typeface="Arial" panose="020B0604020202020204" pitchFamily="34" charset="0"/>
                        <a:buNone/>
                      </a:pPr>
                      <a:endParaRPr lang="en-CA" sz="1000" baseline="0" dirty="0" smtClean="0">
                        <a:solidFill>
                          <a:schemeClr val="tx1"/>
                        </a:solidFill>
                        <a:effectLst/>
                        <a:latin typeface="+mn-lt"/>
                        <a:ea typeface="Calibri" panose="020F0502020204030204" pitchFamily="34" charset="0"/>
                        <a:cs typeface="Arial" panose="020B0604020202020204" pitchFamily="34" charset="0"/>
                      </a:endParaRPr>
                    </a:p>
                  </a:txBody>
                  <a:tcPr marL="59839" marR="5983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5000"/>
                      </a:schemeClr>
                    </a:solidFill>
                  </a:tcPr>
                </a:tc>
              </a:tr>
              <a:tr h="892277">
                <a:tc>
                  <a:txBody>
                    <a:bodyPr/>
                    <a:lstStyle/>
                    <a:p>
                      <a:pPr marL="0" marR="0" algn="ctr">
                        <a:spcBef>
                          <a:spcPts val="0"/>
                        </a:spcBef>
                        <a:spcAft>
                          <a:spcPts val="0"/>
                        </a:spcAft>
                      </a:pPr>
                      <a:r>
                        <a:rPr lang="en-CA" sz="1000" b="1" dirty="0" smtClean="0">
                          <a:solidFill>
                            <a:schemeClr val="tx1"/>
                          </a:solidFill>
                          <a:effectLst/>
                          <a:latin typeface="+mn-lt"/>
                          <a:ea typeface="Calibri" panose="020F0502020204030204" pitchFamily="34" charset="0"/>
                          <a:cs typeface="Times New Roman" panose="02020603050405020304" pitchFamily="18" charset="0"/>
                        </a:rPr>
                        <a:t>Phase 4: </a:t>
                      </a:r>
                    </a:p>
                    <a:p>
                      <a:pPr marL="0" marR="0" algn="ctr">
                        <a:spcBef>
                          <a:spcPts val="0"/>
                        </a:spcBef>
                        <a:spcAft>
                          <a:spcPts val="0"/>
                        </a:spcAft>
                      </a:pPr>
                      <a:r>
                        <a:rPr lang="en-CA" sz="1000" b="1" dirty="0" smtClean="0">
                          <a:solidFill>
                            <a:schemeClr val="tx1"/>
                          </a:solidFill>
                          <a:effectLst/>
                          <a:latin typeface="+mn-lt"/>
                          <a:ea typeface="Calibri" panose="020F0502020204030204" pitchFamily="34" charset="0"/>
                          <a:cs typeface="Times New Roman" panose="02020603050405020304" pitchFamily="18" charset="0"/>
                        </a:rPr>
                        <a:t>Design IT</a:t>
                      </a:r>
                      <a:r>
                        <a:rPr lang="en-CA" sz="1000" b="1" baseline="0" dirty="0" smtClean="0">
                          <a:solidFill>
                            <a:schemeClr val="tx1"/>
                          </a:solidFill>
                          <a:effectLst/>
                          <a:latin typeface="+mn-lt"/>
                          <a:ea typeface="Calibri" panose="020F0502020204030204" pitchFamily="34" charset="0"/>
                          <a:cs typeface="Times New Roman" panose="02020603050405020304" pitchFamily="18" charset="0"/>
                        </a:rPr>
                        <a:t> contract and audit management processes</a:t>
                      </a:r>
                      <a:endParaRPr lang="en-CA" sz="1000" b="1" dirty="0" smtClean="0">
                        <a:solidFill>
                          <a:schemeClr val="tx1"/>
                        </a:solidFill>
                        <a:effectLst/>
                        <a:latin typeface="+mn-lt"/>
                        <a:ea typeface="Calibri" panose="020F0502020204030204" pitchFamily="34" charset="0"/>
                        <a:cs typeface="Times New Roman" panose="02020603050405020304" pitchFamily="18" charset="0"/>
                      </a:endParaRPr>
                    </a:p>
                  </a:txBody>
                  <a:tcPr marL="59839" marR="59839"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tx1">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b="0" kern="1200" dirty="0" smtClean="0">
                          <a:solidFill>
                            <a:schemeClr val="tx1"/>
                          </a:solidFill>
                          <a:effectLst/>
                          <a:latin typeface="+mn-lt"/>
                          <a:ea typeface="Calibri" panose="020F0502020204030204" pitchFamily="34" charset="0"/>
                          <a:cs typeface="Arial" panose="020B0604020202020204" pitchFamily="34" charset="0"/>
                        </a:rPr>
                        <a:t>Time,</a:t>
                      </a:r>
                      <a:r>
                        <a:rPr lang="en-CA" sz="1000" b="0" kern="1200" baseline="0" dirty="0" smtClean="0">
                          <a:solidFill>
                            <a:schemeClr val="tx1"/>
                          </a:solidFill>
                          <a:effectLst/>
                          <a:latin typeface="+mn-lt"/>
                          <a:ea typeface="Calibri" panose="020F0502020204030204" pitchFamily="34" charset="0"/>
                          <a:cs typeface="Arial" panose="020B0604020202020204" pitchFamily="34" charset="0"/>
                        </a:rPr>
                        <a:t> value, and resources saved by using Info-Tech’s tools and templates to define your IT contract and audit management processes.</a:t>
                      </a:r>
                    </a:p>
                    <a:p>
                      <a:pPr marL="171450" marR="0" indent="-171450">
                        <a:spcBef>
                          <a:spcPts val="0"/>
                        </a:spcBef>
                        <a:spcAft>
                          <a:spcPts val="0"/>
                        </a:spcAft>
                        <a:buFont typeface="Arial" panose="020B0604020202020204" pitchFamily="34" charset="0"/>
                        <a:buChar char="•"/>
                      </a:pPr>
                      <a:r>
                        <a:rPr lang="en-CA" sz="1000" b="0" kern="1200" baseline="0" dirty="0" smtClean="0">
                          <a:solidFill>
                            <a:schemeClr val="tx1"/>
                          </a:solidFill>
                          <a:effectLst/>
                          <a:latin typeface="+mn-lt"/>
                          <a:ea typeface="Calibri" panose="020F0502020204030204" pitchFamily="34" charset="0"/>
                          <a:cs typeface="Arial" panose="020B0604020202020204" pitchFamily="34" charset="0"/>
                        </a:rPr>
                        <a:t>For example, 2 FTEs * 5 days * $80,000/year = </a:t>
                      </a:r>
                      <a:r>
                        <a:rPr lang="en-CA" sz="1000" b="1" kern="1200" baseline="0" dirty="0" smtClean="0">
                          <a:solidFill>
                            <a:schemeClr val="tx1"/>
                          </a:solidFill>
                          <a:effectLst/>
                          <a:latin typeface="+mn-lt"/>
                          <a:ea typeface="Calibri" panose="020F0502020204030204" pitchFamily="34" charset="0"/>
                          <a:cs typeface="Arial" panose="020B0604020202020204" pitchFamily="34" charset="0"/>
                        </a:rPr>
                        <a:t>$6,400</a:t>
                      </a:r>
                    </a:p>
                    <a:p>
                      <a:pPr marL="0" marR="0" indent="0">
                        <a:spcBef>
                          <a:spcPts val="0"/>
                        </a:spcBef>
                        <a:spcAft>
                          <a:spcPts val="0"/>
                        </a:spcAft>
                        <a:buFont typeface="Arial" panose="020B0604020202020204" pitchFamily="34" charset="0"/>
                        <a:buNone/>
                      </a:pPr>
                      <a:endParaRPr lang="en-CA" sz="1000" baseline="0" dirty="0" smtClean="0">
                        <a:solidFill>
                          <a:schemeClr val="tx1"/>
                        </a:solidFill>
                        <a:effectLst/>
                        <a:latin typeface="+mn-lt"/>
                        <a:ea typeface="Calibri" panose="020F0502020204030204" pitchFamily="34" charset="0"/>
                        <a:cs typeface="Arial" panose="020B0604020202020204" pitchFamily="34" charset="0"/>
                      </a:endParaRPr>
                    </a:p>
                  </a:txBody>
                  <a:tcPr marL="59839" marR="59839"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2">
                        <a:lumMod val="95000"/>
                      </a:schemeClr>
                    </a:solidFill>
                  </a:tcPr>
                </a:tc>
              </a:tr>
              <a:tr h="33746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CA" sz="1000" dirty="0" smtClean="0">
                          <a:solidFill>
                            <a:schemeClr val="tx1"/>
                          </a:solidFill>
                          <a:effectLst/>
                          <a:latin typeface="+mn-lt"/>
                          <a:ea typeface="Calibri" panose="020F0502020204030204" pitchFamily="34" charset="0"/>
                          <a:cs typeface="Times New Roman" panose="02020603050405020304" pitchFamily="18" charset="0"/>
                        </a:rPr>
                        <a:t>Total savings</a:t>
                      </a:r>
                      <a:endParaRPr lang="en-CA" sz="1000" dirty="0">
                        <a:solidFill>
                          <a:schemeClr val="tx1"/>
                        </a:solidFill>
                        <a:effectLst/>
                        <a:latin typeface="+mn-lt"/>
                        <a:ea typeface="Calibri" panose="020F0502020204030204" pitchFamily="34" charset="0"/>
                        <a:cs typeface="Times New Roman" panose="02020603050405020304" pitchFamily="18" charset="0"/>
                      </a:endParaRPr>
                    </a:p>
                  </a:txBody>
                  <a:tcPr marL="59839" marR="5983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spcBef>
                          <a:spcPts val="0"/>
                        </a:spcBef>
                        <a:spcAft>
                          <a:spcPts val="0"/>
                        </a:spcAft>
                      </a:pPr>
                      <a:r>
                        <a:rPr lang="en-CA" sz="1000" b="1" baseline="0" dirty="0" smtClean="0">
                          <a:solidFill>
                            <a:schemeClr val="tx1"/>
                          </a:solidFill>
                          <a:effectLst/>
                          <a:latin typeface="+mn-lt"/>
                          <a:ea typeface="Calibri" panose="020F0502020204030204" pitchFamily="34" charset="0"/>
                          <a:cs typeface="Times New Roman" panose="02020603050405020304" pitchFamily="18" charset="0"/>
                        </a:rPr>
                        <a:t>$25,600</a:t>
                      </a:r>
                    </a:p>
                  </a:txBody>
                  <a:tcPr marL="59839" marR="5983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5000"/>
                      </a:schemeClr>
                    </a:solidFill>
                  </a:tcPr>
                </a:tc>
              </a:tr>
            </a:tbl>
          </a:graphicData>
        </a:graphic>
      </p:graphicFrame>
    </p:spTree>
    <p:extLst>
      <p:ext uri="{BB962C8B-B14F-4D97-AF65-F5344CB8AC3E}">
        <p14:creationId xmlns:p14="http://schemas.microsoft.com/office/powerpoint/2010/main" val="809120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p:nvPr/>
        </p:nvSpPr>
        <p:spPr>
          <a:xfrm>
            <a:off x="-1" y="1884974"/>
            <a:ext cx="5149971" cy="464241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lgn="ctr">
              <a:spcAft>
                <a:spcPts val="800"/>
              </a:spcAft>
            </a:pPr>
            <a:endParaRPr lang="en-US" sz="1200" dirty="0">
              <a:latin typeface="+mj-lt"/>
            </a:endParaRPr>
          </a:p>
        </p:txBody>
      </p:sp>
      <p:sp>
        <p:nvSpPr>
          <p:cNvPr id="4" name="TextBox 3"/>
          <p:cNvSpPr txBox="1"/>
          <p:nvPr/>
        </p:nvSpPr>
        <p:spPr>
          <a:xfrm>
            <a:off x="227373" y="2016272"/>
            <a:ext cx="4656763" cy="4170372"/>
          </a:xfrm>
          <a:prstGeom prst="rect">
            <a:avLst/>
          </a:prstGeom>
        </p:spPr>
        <p:txBody>
          <a:bodyPr wrap="square" rtlCol="0">
            <a:spAutoFit/>
          </a:bodyPr>
          <a:lstStyle/>
          <a:p>
            <a:pPr>
              <a:spcAft>
                <a:spcPts val="600"/>
              </a:spcAft>
            </a:pPr>
            <a:r>
              <a:rPr lang="en-US" sz="1200" b="1" dirty="0" smtClean="0">
                <a:solidFill>
                  <a:schemeClr val="bg1"/>
                </a:solidFill>
              </a:rPr>
              <a:t>Cisco Systems, Inc.</a:t>
            </a:r>
          </a:p>
          <a:p>
            <a:pPr>
              <a:spcAft>
                <a:spcPts val="600"/>
              </a:spcAft>
            </a:pPr>
            <a:r>
              <a:rPr lang="en-US" sz="1200" dirty="0" smtClean="0">
                <a:solidFill>
                  <a:schemeClr val="bg1"/>
                </a:solidFill>
              </a:rPr>
              <a:t>Cisco Systems, Inc. is the largest networking company in the world. Headquartered in San Jose, California, the company employees over 70,000 people.  </a:t>
            </a:r>
          </a:p>
          <a:p>
            <a:pPr>
              <a:spcAft>
                <a:spcPts val="600"/>
              </a:spcAft>
            </a:pPr>
            <a:r>
              <a:rPr lang="en-US" sz="1200" b="1" dirty="0" smtClean="0">
                <a:solidFill>
                  <a:schemeClr val="bg1"/>
                </a:solidFill>
              </a:rPr>
              <a:t>Asset Management </a:t>
            </a:r>
          </a:p>
          <a:p>
            <a:pPr>
              <a:spcAft>
                <a:spcPts val="600"/>
              </a:spcAft>
            </a:pPr>
            <a:r>
              <a:rPr lang="en-US" sz="1200" dirty="0" smtClean="0">
                <a:solidFill>
                  <a:schemeClr val="bg1"/>
                </a:solidFill>
              </a:rPr>
              <a:t>As is typical with technology companies, Cisco boasted a proactive work environment that encouraged individualism amongst employees. Unfortunately, this high degree of freedom combined with the rapid mobilization of PCs and other devices created numerous headaches for asset tracking. At its peak, spending on hardware alone exceeded $100 million </a:t>
            </a:r>
            <a:r>
              <a:rPr lang="en-US" sz="1200" i="1" dirty="0" smtClean="0">
                <a:solidFill>
                  <a:schemeClr val="bg1"/>
                </a:solidFill>
              </a:rPr>
              <a:t>per year</a:t>
            </a:r>
            <a:r>
              <a:rPr lang="en-US" sz="1200" dirty="0" smtClean="0">
                <a:solidFill>
                  <a:schemeClr val="bg1"/>
                </a:solidFill>
              </a:rPr>
              <a:t>.</a:t>
            </a:r>
          </a:p>
          <a:p>
            <a:pPr>
              <a:spcAft>
                <a:spcPts val="600"/>
              </a:spcAft>
            </a:pPr>
            <a:r>
              <a:rPr lang="en-US" sz="1200" b="1" dirty="0" smtClean="0">
                <a:solidFill>
                  <a:schemeClr val="bg1"/>
                </a:solidFill>
              </a:rPr>
              <a:t>Results </a:t>
            </a:r>
            <a:endParaRPr lang="en-US" sz="1200" dirty="0" smtClean="0">
              <a:solidFill>
                <a:schemeClr val="bg1"/>
              </a:solidFill>
            </a:endParaRPr>
          </a:p>
          <a:p>
            <a:pPr>
              <a:spcAft>
                <a:spcPts val="600"/>
              </a:spcAft>
            </a:pPr>
            <a:r>
              <a:rPr lang="en-US" sz="1200" dirty="0" smtClean="0">
                <a:solidFill>
                  <a:schemeClr val="bg1"/>
                </a:solidFill>
              </a:rPr>
              <a:t>Through a comprehensive ITAM implementation, the new asset management program at Cisco has been a resounding success. While employees did have to adjust to new rules, the process as a whole has been streamlined and user-satisfaction levels have risen. Centralized purchasing and a smaller number of hardware platforms have allowed Cisco to cut their hardware spend </a:t>
            </a:r>
            <a:r>
              <a:rPr lang="en-US" sz="1200" b="1" dirty="0" smtClean="0">
                <a:solidFill>
                  <a:schemeClr val="bg1"/>
                </a:solidFill>
              </a:rPr>
              <a:t>in half,</a:t>
            </a:r>
            <a:r>
              <a:rPr lang="en-US" sz="1200" dirty="0" smtClean="0">
                <a:solidFill>
                  <a:schemeClr val="bg1"/>
                </a:solidFill>
              </a:rPr>
              <a:t> according to Mark Edmondson, manager of IT services expenses for Cisco Finance. </a:t>
            </a:r>
            <a:endParaRPr lang="en-US" sz="1200" dirty="0">
              <a:solidFill>
                <a:schemeClr val="bg1"/>
              </a:solidFill>
            </a:endParaRPr>
          </a:p>
        </p:txBody>
      </p:sp>
      <p:grpSp>
        <p:nvGrpSpPr>
          <p:cNvPr id="12" name="Group 11"/>
          <p:cNvGrpSpPr/>
          <p:nvPr/>
        </p:nvGrpSpPr>
        <p:grpSpPr>
          <a:xfrm>
            <a:off x="-1" y="1053737"/>
            <a:ext cx="9144001" cy="882165"/>
            <a:chOff x="-2" y="208790"/>
            <a:chExt cx="9144001" cy="882165"/>
          </a:xfrm>
          <a:solidFill>
            <a:schemeClr val="accent3"/>
          </a:solidFill>
        </p:grpSpPr>
        <p:sp>
          <p:nvSpPr>
            <p:cNvPr id="13" name="Rectangle 12"/>
            <p:cNvSpPr/>
            <p:nvPr/>
          </p:nvSpPr>
          <p:spPr>
            <a:xfrm>
              <a:off x="-2" y="208790"/>
              <a:ext cx="9144001" cy="882165"/>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lvl="0" algn="l"/>
              <a:r>
                <a:rPr lang="en-CA" sz="2800" b="1" dirty="0" smtClean="0"/>
                <a:t>CASE STUDY</a:t>
              </a:r>
              <a:endParaRPr lang="en-CA" sz="2800" b="1" dirty="0"/>
            </a:p>
          </p:txBody>
        </p:sp>
        <p:sp>
          <p:nvSpPr>
            <p:cNvPr id="14" name="TextBox 13"/>
            <p:cNvSpPr txBox="1"/>
            <p:nvPr/>
          </p:nvSpPr>
          <p:spPr>
            <a:xfrm>
              <a:off x="3260376" y="374666"/>
              <a:ext cx="870437" cy="612155"/>
            </a:xfrm>
            <a:prstGeom prst="rect">
              <a:avLst/>
            </a:prstGeom>
            <a:solidFill>
              <a:schemeClr val="accent1"/>
            </a:solidFill>
          </p:spPr>
          <p:txBody>
            <a:bodyPr wrap="square" rtlCol="0">
              <a:spAutoFit/>
            </a:bodyPr>
            <a:lstStyle/>
            <a:p>
              <a:pPr algn="r">
                <a:lnSpc>
                  <a:spcPct val="150000"/>
                </a:lnSpc>
              </a:pPr>
              <a:r>
                <a:rPr lang="en-CA" sz="1200" b="1" dirty="0" smtClean="0">
                  <a:solidFill>
                    <a:schemeClr val="bg1"/>
                  </a:solidFill>
                </a:rPr>
                <a:t>Industry</a:t>
              </a:r>
            </a:p>
            <a:p>
              <a:pPr algn="r">
                <a:lnSpc>
                  <a:spcPct val="150000"/>
                </a:lnSpc>
              </a:pPr>
              <a:r>
                <a:rPr lang="en-CA" sz="1200" b="1" dirty="0" smtClean="0">
                  <a:solidFill>
                    <a:schemeClr val="bg1"/>
                  </a:solidFill>
                </a:rPr>
                <a:t>Source</a:t>
              </a:r>
              <a:endParaRPr lang="en-CA" sz="1200" b="1" dirty="0">
                <a:solidFill>
                  <a:schemeClr val="bg1"/>
                </a:solidFill>
              </a:endParaRPr>
            </a:p>
          </p:txBody>
        </p:sp>
        <p:cxnSp>
          <p:nvCxnSpPr>
            <p:cNvPr id="15" name="Straight Connector 14"/>
            <p:cNvCxnSpPr/>
            <p:nvPr/>
          </p:nvCxnSpPr>
          <p:spPr>
            <a:xfrm>
              <a:off x="3312464" y="430860"/>
              <a:ext cx="0" cy="501833"/>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89954"/>
              <a:ext cx="416696" cy="442739"/>
            </a:xfrm>
            <a:prstGeom prst="rect">
              <a:avLst/>
            </a:prstGeom>
            <a:noFill/>
            <a:ln>
              <a:noFill/>
            </a:ln>
            <a:effectLst>
              <a:outerShdw blurRad="25400" dist="25400" dir="2700000" algn="tl" rotWithShape="0">
                <a:prstClr val="black">
                  <a:alpha val="15000"/>
                </a:prstClr>
              </a:outerShdw>
            </a:effectLst>
          </p:spPr>
        </p:pic>
        <p:sp>
          <p:nvSpPr>
            <p:cNvPr id="17" name="Text Placeholder 9"/>
            <p:cNvSpPr txBox="1">
              <a:spLocks/>
            </p:cNvSpPr>
            <p:nvPr/>
          </p:nvSpPr>
          <p:spPr>
            <a:xfrm>
              <a:off x="4130813" y="374667"/>
              <a:ext cx="2261809" cy="646330"/>
            </a:xfrm>
            <a:prstGeom prst="rect">
              <a:avLst/>
            </a:prstGeom>
            <a:noFill/>
          </p:spPr>
          <p:txBody>
            <a:bodyPr/>
            <a:lstStyle>
              <a:lvl1pPr marL="0" indent="0" algn="l" rtl="0" eaLnBrk="1" fontAlgn="base" hangingPunct="1">
                <a:lnSpc>
                  <a:spcPct val="150000"/>
                </a:lnSpc>
                <a:spcBef>
                  <a:spcPts val="0"/>
                </a:spcBef>
                <a:spcAft>
                  <a:spcPct val="0"/>
                </a:spcAft>
                <a:buClr>
                  <a:schemeClr val="tx1"/>
                </a:buClr>
                <a:buSzPct val="120000"/>
                <a:buFont typeface="Arial" pitchFamily="34" charset="0"/>
                <a:buNone/>
                <a:defRPr sz="1200" b="1" kern="1200">
                  <a:solidFill>
                    <a:schemeClr val="bg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b="0" i="1" dirty="0" smtClean="0"/>
                <a:t>IT</a:t>
              </a:r>
            </a:p>
            <a:p>
              <a:r>
                <a:rPr lang="en-CA" b="0" i="1" dirty="0" smtClean="0"/>
                <a:t>Cisco Systems, Inc. </a:t>
              </a:r>
            </a:p>
          </p:txBody>
        </p:sp>
      </p:gr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5997" y="738421"/>
            <a:ext cx="2027907" cy="1106634"/>
          </a:xfrm>
          <a:prstGeom prst="rect">
            <a:avLst/>
          </a:prstGeom>
        </p:spPr>
      </p:pic>
      <p:sp>
        <p:nvSpPr>
          <p:cNvPr id="6" name="Rounded Rectangle 5"/>
          <p:cNvSpPr/>
          <p:nvPr/>
        </p:nvSpPr>
        <p:spPr>
          <a:xfrm>
            <a:off x="5236307" y="5444183"/>
            <a:ext cx="3084098" cy="742461"/>
          </a:xfrm>
          <a:prstGeom prst="roundRect">
            <a:avLst/>
          </a:prstGeom>
          <a:solidFill>
            <a:srgbClr val="95AFB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Asset Gathering</a:t>
            </a:r>
            <a:endParaRPr lang="en-US" dirty="0"/>
          </a:p>
        </p:txBody>
      </p:sp>
      <p:sp>
        <p:nvSpPr>
          <p:cNvPr id="18" name="Rounded Rectangle 17"/>
          <p:cNvSpPr/>
          <p:nvPr/>
        </p:nvSpPr>
        <p:spPr>
          <a:xfrm>
            <a:off x="5648333" y="4543459"/>
            <a:ext cx="2672072" cy="742461"/>
          </a:xfrm>
          <a:prstGeom prst="roundRect">
            <a:avLst/>
          </a:prstGeom>
          <a:solidFill>
            <a:srgbClr val="4D9CC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Asset Distribution</a:t>
            </a:r>
            <a:endParaRPr lang="en-US" dirty="0"/>
          </a:p>
        </p:txBody>
      </p:sp>
      <p:sp>
        <p:nvSpPr>
          <p:cNvPr id="19" name="Rounded Rectangle 18"/>
          <p:cNvSpPr/>
          <p:nvPr/>
        </p:nvSpPr>
        <p:spPr>
          <a:xfrm>
            <a:off x="6170721" y="3642735"/>
            <a:ext cx="2149684" cy="742461"/>
          </a:xfrm>
          <a:prstGeom prst="roundRect">
            <a:avLst/>
          </a:prstGeom>
          <a:solidFill>
            <a:srgbClr val="1A88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Asset Protection</a:t>
            </a:r>
            <a:endParaRPr lang="en-US" dirty="0"/>
          </a:p>
        </p:txBody>
      </p:sp>
      <p:sp>
        <p:nvSpPr>
          <p:cNvPr id="20" name="Rounded Rectangle 19"/>
          <p:cNvSpPr/>
          <p:nvPr/>
        </p:nvSpPr>
        <p:spPr>
          <a:xfrm>
            <a:off x="6707824" y="2742011"/>
            <a:ext cx="1612581" cy="74246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Asset Data</a:t>
            </a:r>
            <a:endParaRPr lang="en-US" dirty="0"/>
          </a:p>
        </p:txBody>
      </p:sp>
      <p:cxnSp>
        <p:nvCxnSpPr>
          <p:cNvPr id="10" name="Straight Arrow Connector 9"/>
          <p:cNvCxnSpPr/>
          <p:nvPr/>
        </p:nvCxnSpPr>
        <p:spPr>
          <a:xfrm flipV="1">
            <a:off x="8510954" y="2742011"/>
            <a:ext cx="0" cy="3444633"/>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5400000">
            <a:off x="7474002" y="4558085"/>
            <a:ext cx="2455002" cy="307777"/>
          </a:xfrm>
          <a:prstGeom prst="rect">
            <a:avLst/>
          </a:prstGeom>
        </p:spPr>
        <p:txBody>
          <a:bodyPr wrap="square" rtlCol="0">
            <a:spAutoFit/>
          </a:bodyPr>
          <a:lstStyle/>
          <a:p>
            <a:r>
              <a:rPr lang="en-US" sz="1400" b="1" i="1" dirty="0" smtClean="0"/>
              <a:t>ITAM Program Maturity</a:t>
            </a:r>
          </a:p>
        </p:txBody>
      </p:sp>
      <p:sp>
        <p:nvSpPr>
          <p:cNvPr id="21" name="Oval 145407"/>
          <p:cNvSpPr/>
          <p:nvPr/>
        </p:nvSpPr>
        <p:spPr>
          <a:xfrm>
            <a:off x="8029360" y="5475144"/>
            <a:ext cx="264545" cy="255770"/>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1</a:t>
            </a:r>
            <a:endParaRPr lang="en-US" sz="1200" b="1" dirty="0"/>
          </a:p>
        </p:txBody>
      </p:sp>
      <p:sp>
        <p:nvSpPr>
          <p:cNvPr id="22" name="Oval 145407"/>
          <p:cNvSpPr/>
          <p:nvPr/>
        </p:nvSpPr>
        <p:spPr>
          <a:xfrm>
            <a:off x="8029359" y="2789137"/>
            <a:ext cx="264545" cy="255770"/>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4</a:t>
            </a:r>
          </a:p>
        </p:txBody>
      </p:sp>
      <p:sp>
        <p:nvSpPr>
          <p:cNvPr id="23" name="Oval 145407"/>
          <p:cNvSpPr/>
          <p:nvPr/>
        </p:nvSpPr>
        <p:spPr>
          <a:xfrm>
            <a:off x="8029359" y="3664245"/>
            <a:ext cx="264545" cy="255770"/>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a:t>
            </a:r>
          </a:p>
        </p:txBody>
      </p:sp>
      <p:sp>
        <p:nvSpPr>
          <p:cNvPr id="24" name="Oval 145407"/>
          <p:cNvSpPr/>
          <p:nvPr/>
        </p:nvSpPr>
        <p:spPr>
          <a:xfrm>
            <a:off x="8029360" y="4584088"/>
            <a:ext cx="264545" cy="255770"/>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p>
        </p:txBody>
      </p:sp>
      <p:sp>
        <p:nvSpPr>
          <p:cNvPr id="8" name="Pentagon 7"/>
          <p:cNvSpPr/>
          <p:nvPr/>
        </p:nvSpPr>
        <p:spPr>
          <a:xfrm>
            <a:off x="400050" y="6171161"/>
            <a:ext cx="4484086" cy="313143"/>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This case study continues </a:t>
            </a:r>
            <a:r>
              <a:rPr lang="en-US" sz="1400" dirty="0"/>
              <a:t>i</a:t>
            </a:r>
            <a:r>
              <a:rPr lang="en-US" sz="1400" dirty="0" smtClean="0"/>
              <a:t>n phase 1</a:t>
            </a:r>
            <a:endParaRPr lang="en-US" sz="1400" dirty="0"/>
          </a:p>
        </p:txBody>
      </p:sp>
      <p:sp>
        <p:nvSpPr>
          <p:cNvPr id="5" name="Title 4"/>
          <p:cNvSpPr>
            <a:spLocks noGrp="1"/>
          </p:cNvSpPr>
          <p:nvPr>
            <p:ph type="title"/>
          </p:nvPr>
        </p:nvSpPr>
        <p:spPr/>
        <p:txBody>
          <a:bodyPr/>
          <a:lstStyle/>
          <a:p>
            <a:r>
              <a:rPr lang="en-US" dirty="0" smtClean="0"/>
              <a:t>Cisco IT reduced costs by upwards of $50 million through implementing ITAM</a:t>
            </a:r>
            <a:endParaRPr lang="en-US" dirty="0"/>
          </a:p>
        </p:txBody>
      </p:sp>
    </p:spTree>
    <p:extLst>
      <p:ext uri="{BB962C8B-B14F-4D97-AF65-F5344CB8AC3E}">
        <p14:creationId xmlns:p14="http://schemas.microsoft.com/office/powerpoint/2010/main" val="3640482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these icons to help direct you as you navigate this research </a:t>
            </a:r>
            <a:endParaRPr lang="en-US" dirty="0"/>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5" name="Picture 4" descr="on-site-workshops.png"/>
            <p:cNvPicPr>
              <a:picLocks noChangeAspect="1"/>
            </p:cNvPicPr>
            <p:nvPr/>
          </p:nvPicPr>
          <p:blipFill rotWithShape="1">
            <a:blip r:embed="rId3"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best-practice-blueprints.png"/>
            <p:cNvPicPr>
              <a:picLocks noChangeAspect="1"/>
            </p:cNvPicPr>
            <p:nvPr/>
          </p:nvPicPr>
          <p:blipFill>
            <a:blip r:embed="rId4"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r>
              <a:rPr lang="en-US" sz="1400" dirty="0" smtClean="0"/>
              <a:t>This icon denotes a slide where a supporting Info-Tech tool or template will help you perform the activity or step associated with the slide. Refer to the supporting tool or template to get the best results and proceed to the next step of the project.</a:t>
            </a:r>
            <a:endParaRPr lang="en-US" sz="1400" dirty="0"/>
          </a:p>
        </p:txBody>
      </p:sp>
      <p:sp>
        <p:nvSpPr>
          <p:cNvPr id="20" name="TextBox 19"/>
          <p:cNvSpPr txBox="1"/>
          <p:nvPr/>
        </p:nvSpPr>
        <p:spPr>
          <a:xfrm>
            <a:off x="725159" y="3608153"/>
            <a:ext cx="7538435" cy="738664"/>
          </a:xfrm>
          <a:prstGeom prst="rect">
            <a:avLst/>
          </a:prstGeom>
          <a:noFill/>
        </p:spPr>
        <p:txBody>
          <a:bodyPr wrap="square" rtlCol="0">
            <a:spAutoFit/>
          </a:bodyPr>
          <a:lstStyle/>
          <a:p>
            <a:r>
              <a:rPr lang="en-US" sz="1400" dirty="0" smtClean="0"/>
              <a:t>This icon denotes a slide with an associated activity. The activity can be performed either as part of your project or with the support of Info-Tech team members, who will come onsite to facilitate a workshop for your organization.</a:t>
            </a:r>
            <a:endParaRPr lang="en-US" sz="1400" dirty="0"/>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US" sz="1400" dirty="0" smtClean="0"/>
              <a:t>Use these icons to help guide you through each step of the blueprint and direct you to content related to the recommended activities. </a:t>
            </a:r>
            <a:endParaRPr lang="en-US" sz="1400" dirty="0"/>
          </a:p>
        </p:txBody>
      </p:sp>
    </p:spTree>
    <p:extLst>
      <p:ext uri="{BB962C8B-B14F-4D97-AF65-F5344CB8AC3E}">
        <p14:creationId xmlns:p14="http://schemas.microsoft.com/office/powerpoint/2010/main" val="4239230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4734499"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6" name="Rounded Rectangle 45"/>
          <p:cNvSpPr/>
          <p:nvPr/>
        </p:nvSpPr>
        <p:spPr>
          <a:xfrm>
            <a:off x="346366"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7" name="Rectangle 46"/>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cxnSp>
        <p:nvCxnSpPr>
          <p:cNvPr id="48" name="Straight Arrow Connector 47"/>
          <p:cNvCxnSpPr>
            <a:stCxn id="60" idx="2"/>
          </p:cNvCxnSpPr>
          <p:nvPr/>
        </p:nvCxnSpPr>
        <p:spPr>
          <a:xfrm>
            <a:off x="796421" y="2920539"/>
            <a:ext cx="7855210" cy="0"/>
          </a:xfrm>
          <a:prstGeom prst="straightConnector1">
            <a:avLst/>
          </a:prstGeom>
          <a:noFill/>
          <a:ln w="38100" cap="flat" cmpd="sng" algn="ctr">
            <a:solidFill>
              <a:srgbClr val="FFFFFF">
                <a:lumMod val="85000"/>
              </a:srgbClr>
            </a:solidFill>
            <a:prstDash val="sysDot"/>
            <a:tailEnd type="triangle" w="lg" len="med"/>
          </a:ln>
          <a:effectLst/>
        </p:spPr>
      </p:cxnSp>
      <p:grpSp>
        <p:nvGrpSpPr>
          <p:cNvPr id="49" name="Group 48"/>
          <p:cNvGrpSpPr/>
          <p:nvPr/>
        </p:nvGrpSpPr>
        <p:grpSpPr>
          <a:xfrm>
            <a:off x="6903620" y="2025295"/>
            <a:ext cx="1636677" cy="2763778"/>
            <a:chOff x="6637354" y="1574599"/>
            <a:chExt cx="1636677" cy="2763778"/>
          </a:xfrm>
        </p:grpSpPr>
        <p:sp>
          <p:nvSpPr>
            <p:cNvPr id="50" name="Oval 49"/>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51" name="TextBox 50"/>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497EA9"/>
                  </a:solidFill>
                  <a:effectLst/>
                  <a:uLnTx/>
                  <a:uFillTx/>
                </a:rPr>
                <a:t>Consulting</a:t>
              </a:r>
            </a:p>
          </p:txBody>
        </p:sp>
        <p:sp>
          <p:nvSpPr>
            <p:cNvPr id="52" name="TextBox 51"/>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does not have the time or the knowledge to take this project on. We need assistance through the entirety of this project.”</a:t>
              </a:r>
            </a:p>
          </p:txBody>
        </p:sp>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54" name="Group 53"/>
          <p:cNvGrpSpPr/>
          <p:nvPr/>
        </p:nvGrpSpPr>
        <p:grpSpPr>
          <a:xfrm>
            <a:off x="2320007" y="1877373"/>
            <a:ext cx="2129440" cy="2937609"/>
            <a:chOff x="2807522" y="2074912"/>
            <a:chExt cx="2129440" cy="2937609"/>
          </a:xfrm>
        </p:grpSpPr>
        <p:sp>
          <p:nvSpPr>
            <p:cNvPr id="55" name="Oval 54"/>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56" name="TextBox 55"/>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smtClean="0">
                  <a:ln>
                    <a:noFill/>
                  </a:ln>
                  <a:solidFill>
                    <a:srgbClr val="365D7E"/>
                  </a:solidFill>
                  <a:effectLst/>
                  <a:uLnTx/>
                  <a:uFillTx/>
                </a:rPr>
                <a:t>Guided Implementation</a:t>
              </a:r>
            </a:p>
          </p:txBody>
        </p:sp>
        <p:sp>
          <p:nvSpPr>
            <p:cNvPr id="57" name="TextBox 56"/>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59" name="Group 58"/>
          <p:cNvGrpSpPr/>
          <p:nvPr/>
        </p:nvGrpSpPr>
        <p:grpSpPr>
          <a:xfrm>
            <a:off x="352180" y="2025295"/>
            <a:ext cx="1628660" cy="2794213"/>
            <a:chOff x="1266026" y="2731218"/>
            <a:chExt cx="1628660" cy="2794213"/>
          </a:xfrm>
        </p:grpSpPr>
        <p:sp>
          <p:nvSpPr>
            <p:cNvPr id="60" name="Oval 59"/>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61" name="TextBox 60"/>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29475F"/>
                  </a:solidFill>
                  <a:effectLst/>
                  <a:uLnTx/>
                  <a:uFillTx/>
                </a:rPr>
                <a:t>DIY Toolkit</a:t>
              </a:r>
            </a:p>
          </p:txBody>
        </p:sp>
        <p:sp>
          <p:nvSpPr>
            <p:cNvPr id="62" name="TextBox 61"/>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64" name="Group 63"/>
          <p:cNvGrpSpPr/>
          <p:nvPr/>
        </p:nvGrpSpPr>
        <p:grpSpPr>
          <a:xfrm>
            <a:off x="4929288" y="2025295"/>
            <a:ext cx="1635165" cy="2795710"/>
            <a:chOff x="4834633" y="1938352"/>
            <a:chExt cx="1635165" cy="2795710"/>
          </a:xfrm>
        </p:grpSpPr>
        <p:sp>
          <p:nvSpPr>
            <p:cNvPr id="65" name="Oval 64"/>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66" name="TextBox 65"/>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3F6D93"/>
                  </a:solidFill>
                  <a:effectLst/>
                  <a:uLnTx/>
                  <a:uFillTx/>
                </a:rPr>
                <a:t>Workshop</a:t>
              </a:r>
            </a:p>
          </p:txBody>
        </p:sp>
        <p:sp>
          <p:nvSpPr>
            <p:cNvPr id="67" name="TextBox 66"/>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68" name="Picture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69" name="Rectangle 68"/>
          <p:cNvSpPr/>
          <p:nvPr/>
        </p:nvSpPr>
        <p:spPr>
          <a:xfrm>
            <a:off x="1082917" y="5734955"/>
            <a:ext cx="7290778"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29475F"/>
                </a:solidFill>
                <a:effectLst/>
                <a:uLnTx/>
                <a:uFillTx/>
              </a:rPr>
              <a:t>Diagnostics and consistent frameworks used throughout all four options</a:t>
            </a:r>
          </a:p>
        </p:txBody>
      </p:sp>
      <p:sp>
        <p:nvSpPr>
          <p:cNvPr id="3" name="Title 2"/>
          <p:cNvSpPr>
            <a:spLocks noGrp="1"/>
          </p:cNvSpPr>
          <p:nvPr>
            <p:ph type="title"/>
          </p:nvPr>
        </p:nvSpPr>
        <p:spPr/>
        <p:txBody>
          <a:bodyPr/>
          <a:lstStyle/>
          <a:p>
            <a:pPr lvl="0">
              <a:lnSpc>
                <a:spcPts val="2600"/>
              </a:lnSpc>
              <a:defRPr/>
            </a:pPr>
            <a:r>
              <a:rPr lang="en-US" dirty="0" smtClean="0"/>
              <a:t>Info-Tech offers various levels of support to best suit your needs</a:t>
            </a:r>
            <a:endParaRPr lang="en-US" dirty="0"/>
          </a:p>
        </p:txBody>
      </p:sp>
    </p:spTree>
    <p:extLst>
      <p:ext uri="{BB962C8B-B14F-4D97-AF65-F5344CB8AC3E}">
        <p14:creationId xmlns:p14="http://schemas.microsoft.com/office/powerpoint/2010/main" val="3960344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987745744"/>
              </p:ext>
            </p:extLst>
          </p:nvPr>
        </p:nvGraphicFramePr>
        <p:xfrm>
          <a:off x="86984" y="1634535"/>
          <a:ext cx="8944715" cy="4658251"/>
        </p:xfrm>
        <a:graphic>
          <a:graphicData uri="http://schemas.openxmlformats.org/drawingml/2006/table">
            <a:tbl>
              <a:tblPr firstRow="1" bandRow="1">
                <a:tableStyleId>{5C22544A-7EE6-4342-B048-85BDC9FD1C3A}</a:tableStyleId>
              </a:tblPr>
              <a:tblGrid>
                <a:gridCol w="1192707"/>
                <a:gridCol w="1938002"/>
                <a:gridCol w="1938002"/>
                <a:gridCol w="1938002"/>
                <a:gridCol w="1938002"/>
              </a:tblGrid>
              <a:tr h="1213171">
                <a:tc>
                  <a:txBody>
                    <a:bodyPr/>
                    <a:lstStyle/>
                    <a:p>
                      <a:pPr algn="ctr"/>
                      <a:r>
                        <a:rPr lang="en-CA" sz="1000" dirty="0" smtClean="0">
                          <a:solidFill>
                            <a:schemeClr val="bg1"/>
                          </a:solidFill>
                        </a:rPr>
                        <a:t>Best-Practice Toolkit</a:t>
                      </a:r>
                      <a:endParaRPr lang="en-CA" sz="1000"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a:spcAft>
                          <a:spcPts val="600"/>
                        </a:spcAft>
                      </a:pPr>
                      <a:r>
                        <a:rPr lang="en-CA" sz="1000" dirty="0" smtClean="0">
                          <a:solidFill>
                            <a:schemeClr val="tx1"/>
                          </a:solidFill>
                        </a:rPr>
                        <a:t>Step 1: Define organizational IT assets.</a:t>
                      </a:r>
                      <a:endParaRPr lang="en-CA" sz="400" b="0" dirty="0" smtClean="0">
                        <a:solidFill>
                          <a:schemeClr val="tx1"/>
                        </a:solidFill>
                      </a:endParaRPr>
                    </a:p>
                    <a:p>
                      <a:pPr>
                        <a:spcAft>
                          <a:spcPts val="600"/>
                        </a:spcAft>
                      </a:pPr>
                      <a:r>
                        <a:rPr lang="en-CA" sz="1000" dirty="0" smtClean="0">
                          <a:solidFill>
                            <a:schemeClr val="tx1"/>
                          </a:solidFill>
                        </a:rPr>
                        <a:t>Step 2: Design IT asset procurement processes.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smtClean="0">
                          <a:ln>
                            <a:noFill/>
                          </a:ln>
                          <a:solidFill>
                            <a:srgbClr val="333333"/>
                          </a:solidFill>
                          <a:effectLst/>
                          <a:uLnTx/>
                          <a:uFillTx/>
                          <a:latin typeface="+mn-lt"/>
                        </a:rPr>
                        <a:t>Step 3: Design IT asset receiving and inventory processes.</a:t>
                      </a:r>
                      <a:endParaRPr kumimoji="0" lang="en-CA" sz="400" b="0" i="0" u="none" strike="noStrike" kern="1200" cap="none" spc="0" normalizeH="0" baseline="0" noProof="0" dirty="0" smtClean="0">
                        <a:ln>
                          <a:noFill/>
                        </a:ln>
                        <a:solidFill>
                          <a:srgbClr val="333333"/>
                        </a:solidFill>
                        <a:effectLst/>
                        <a:uLnTx/>
                        <a:uFillTx/>
                        <a:latin typeface="+mn-lt"/>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smtClean="0">
                          <a:ln>
                            <a:noFill/>
                          </a:ln>
                          <a:solidFill>
                            <a:srgbClr val="333333"/>
                          </a:solidFill>
                          <a:effectLst/>
                          <a:uLnTx/>
                          <a:uFillTx/>
                          <a:latin typeface="+mn-lt"/>
                        </a:rPr>
                        <a:t>Step 4: Design IT asset deployment and maintenance processes.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CA" sz="1000" dirty="0" smtClean="0">
                          <a:solidFill>
                            <a:schemeClr val="tx1"/>
                          </a:solidFill>
                        </a:rPr>
                        <a:t>Step 5: </a:t>
                      </a:r>
                      <a:r>
                        <a:rPr lang="en-US" sz="1000" dirty="0" smtClean="0">
                          <a:solidFill>
                            <a:schemeClr val="tx1"/>
                          </a:solidFill>
                        </a:rPr>
                        <a:t>Design IT asset security processes.</a:t>
                      </a:r>
                    </a:p>
                    <a:p>
                      <a:pPr>
                        <a:spcAft>
                          <a:spcPts val="600"/>
                        </a:spcAft>
                      </a:pPr>
                      <a:r>
                        <a:rPr lang="en-CA" sz="1000" dirty="0" smtClean="0">
                          <a:solidFill>
                            <a:schemeClr val="tx1"/>
                          </a:solidFill>
                        </a:rPr>
                        <a:t>Step 6: Design IT asset recovery and disposal processes.</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CA" sz="1000" dirty="0" smtClean="0">
                          <a:solidFill>
                            <a:schemeClr val="tx1"/>
                          </a:solidFill>
                        </a:rPr>
                        <a:t>Step 7: Design contract and audit processes.</a:t>
                      </a:r>
                    </a:p>
                    <a:p>
                      <a:pPr>
                        <a:spcAft>
                          <a:spcPts val="600"/>
                        </a:spcAft>
                      </a:pPr>
                      <a:r>
                        <a:rPr lang="en-CA" sz="1000" dirty="0" smtClean="0">
                          <a:solidFill>
                            <a:schemeClr val="tx1"/>
                          </a:solidFill>
                        </a:rPr>
                        <a:t>Step 8: Develop IT asset management roadmap.</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043969">
                <a:tc>
                  <a:txBody>
                    <a:bodyPr/>
                    <a:lstStyle/>
                    <a:p>
                      <a:pPr algn="ctr"/>
                      <a:r>
                        <a:rPr lang="en-CA" sz="1000" b="1" dirty="0" smtClean="0">
                          <a:solidFill>
                            <a:schemeClr val="bg1"/>
                          </a:solidFill>
                        </a:rPr>
                        <a:t>Guided Implementations</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3"/>
                        </a:buBlip>
                      </a:pPr>
                      <a:r>
                        <a:rPr lang="en-US" sz="1000" b="0" dirty="0" smtClean="0">
                          <a:cs typeface="Open Sans"/>
                        </a:rPr>
                        <a:t>Define</a:t>
                      </a:r>
                      <a:r>
                        <a:rPr lang="en-US" sz="1000" b="0" baseline="0" dirty="0" smtClean="0">
                          <a:cs typeface="Open Sans"/>
                        </a:rPr>
                        <a:t> organizational assets and program goals.</a:t>
                      </a:r>
                      <a:endParaRPr lang="en-US" sz="1000" b="0" dirty="0" smtClean="0">
                        <a:cs typeface="Open Sans"/>
                      </a:endParaRPr>
                    </a:p>
                    <a:p>
                      <a:pPr marL="228600" indent="-228600">
                        <a:spcAft>
                          <a:spcPts val="600"/>
                        </a:spcAft>
                        <a:buSzPct val="150000"/>
                        <a:buBlip>
                          <a:blip r:embed="rId3"/>
                        </a:buBlip>
                      </a:pPr>
                      <a:r>
                        <a:rPr lang="en-US" sz="1000" b="0" dirty="0" smtClean="0">
                          <a:cs typeface="Open Sans"/>
                        </a:rPr>
                        <a:t>Design</a:t>
                      </a:r>
                      <a:r>
                        <a:rPr lang="en-US" sz="1000" b="0" baseline="0" dirty="0" smtClean="0">
                          <a:cs typeface="Open Sans"/>
                        </a:rPr>
                        <a:t> IT asset procurement processes.</a:t>
                      </a:r>
                      <a:endParaRPr lang="en-US" sz="1000" b="0" dirty="0" smtClean="0">
                        <a:cs typeface="Open Sans"/>
                      </a:endParaRPr>
                    </a:p>
                    <a:p>
                      <a:pPr marL="0" indent="0">
                        <a:spcAft>
                          <a:spcPts val="600"/>
                        </a:spcAft>
                        <a:buSzPct val="150000"/>
                        <a:buNone/>
                      </a:pPr>
                      <a:endParaRPr lang="en-US" sz="1000" b="0" dirty="0" smtClean="0">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smtClean="0">
                          <a:cs typeface="Open Sans"/>
                        </a:rPr>
                        <a:t>Design</a:t>
                      </a:r>
                      <a:r>
                        <a:rPr lang="en-US" sz="1000" b="0" baseline="0" dirty="0" smtClean="0">
                          <a:cs typeface="Open Sans"/>
                        </a:rPr>
                        <a:t> IT asset receiving and inventory processes.</a:t>
                      </a:r>
                      <a:endParaRPr lang="en-US" sz="1000" b="0" dirty="0" smtClean="0">
                        <a:cs typeface="Open Sans"/>
                      </a:endParaRPr>
                    </a:p>
                    <a:p>
                      <a:pPr marL="228600" indent="-228600">
                        <a:spcAft>
                          <a:spcPts val="600"/>
                        </a:spcAft>
                        <a:buSzPct val="150000"/>
                        <a:buBlip>
                          <a:blip r:embed="rId3"/>
                        </a:buBlip>
                      </a:pPr>
                      <a:r>
                        <a:rPr lang="en-US" sz="1000" b="0" dirty="0" smtClean="0">
                          <a:cs typeface="Open Sans"/>
                        </a:rPr>
                        <a:t>Design</a:t>
                      </a:r>
                      <a:r>
                        <a:rPr lang="en-US" sz="1000" b="0" baseline="0" dirty="0" smtClean="0">
                          <a:cs typeface="Open Sans"/>
                        </a:rPr>
                        <a:t> IT asset deployment and maintenance processes.</a:t>
                      </a:r>
                    </a:p>
                    <a:p>
                      <a:pPr marL="228600" indent="-228600">
                        <a:spcAft>
                          <a:spcPts val="600"/>
                        </a:spcAft>
                        <a:buSzPct val="150000"/>
                        <a:buBlip>
                          <a:blip r:embed="rId3"/>
                        </a:buBlip>
                      </a:pP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smtClean="0">
                          <a:cs typeface="Open Sans"/>
                        </a:rPr>
                        <a:t>Design</a:t>
                      </a:r>
                      <a:r>
                        <a:rPr lang="en-US" sz="1000" b="0" baseline="0" dirty="0" smtClean="0">
                          <a:cs typeface="Open Sans"/>
                        </a:rPr>
                        <a:t> IT asset security processes.</a:t>
                      </a:r>
                      <a:endParaRPr lang="en-US" sz="1000" b="0" dirty="0" smtClean="0">
                        <a:cs typeface="Open Sans"/>
                      </a:endParaRPr>
                    </a:p>
                    <a:p>
                      <a:pPr marL="228600" indent="-228600">
                        <a:spcAft>
                          <a:spcPts val="600"/>
                        </a:spcAft>
                        <a:buSzPct val="150000"/>
                        <a:buBlip>
                          <a:blip r:embed="rId3"/>
                        </a:buBlip>
                      </a:pPr>
                      <a:r>
                        <a:rPr lang="en-US" sz="1000" b="0" dirty="0" smtClean="0">
                          <a:latin typeface="+mn-lt"/>
                          <a:cs typeface="Arial" pitchFamily="34" charset="0"/>
                        </a:rPr>
                        <a:t>Design</a:t>
                      </a:r>
                      <a:r>
                        <a:rPr lang="en-US" sz="1000" b="0" baseline="0" dirty="0" smtClean="0">
                          <a:latin typeface="+mn-lt"/>
                          <a:cs typeface="Arial" pitchFamily="34" charset="0"/>
                        </a:rPr>
                        <a:t> IT asset recovery and disposal processes.</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smtClean="0">
                          <a:cs typeface="Open Sans"/>
                        </a:rPr>
                        <a:t>Design</a:t>
                      </a:r>
                      <a:r>
                        <a:rPr lang="en-US" sz="1000" b="0" baseline="0" dirty="0" smtClean="0">
                          <a:cs typeface="Open Sans"/>
                        </a:rPr>
                        <a:t> contract and audit processes.</a:t>
                      </a:r>
                      <a:endParaRPr lang="en-US" sz="1000" b="0" dirty="0" smtClean="0">
                        <a:cs typeface="Open Sans"/>
                      </a:endParaRPr>
                    </a:p>
                    <a:p>
                      <a:pPr marL="228600" indent="-228600">
                        <a:spcAft>
                          <a:spcPts val="600"/>
                        </a:spcAft>
                        <a:buSzPct val="150000"/>
                        <a:buBlip>
                          <a:blip r:embed="rId3"/>
                        </a:buBlip>
                      </a:pPr>
                      <a:r>
                        <a:rPr lang="en-US" sz="1000" b="0" dirty="0" smtClean="0">
                          <a:cs typeface="Open Sans"/>
                        </a:rPr>
                        <a:t>Develop</a:t>
                      </a:r>
                      <a:r>
                        <a:rPr lang="en-US" sz="1000" b="0" baseline="0" dirty="0" smtClean="0">
                          <a:cs typeface="Open Sans"/>
                        </a:rPr>
                        <a:t> IT asset management roadmap.</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900000">
                <a:tc>
                  <a:txBody>
                    <a:bodyPr/>
                    <a:lstStyle/>
                    <a:p>
                      <a:pPr algn="ctr"/>
                      <a:r>
                        <a:rPr lang="en-CA" sz="1000" b="1" dirty="0" smtClean="0">
                          <a:solidFill>
                            <a:schemeClr val="bg1"/>
                          </a:solidFill>
                        </a:rPr>
                        <a:t>Onsite</a:t>
                      </a:r>
                      <a:r>
                        <a:rPr lang="en-CA" sz="1000" b="1" baseline="0" dirty="0" smtClean="0">
                          <a:solidFill>
                            <a:schemeClr val="bg1"/>
                          </a:solidFill>
                        </a:rPr>
                        <a:t> Workshop</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r>
                        <a:rPr lang="en-CA" sz="1000" b="1" dirty="0" smtClean="0"/>
                        <a:t>Module</a:t>
                      </a:r>
                      <a:r>
                        <a:rPr lang="en-CA" sz="1000" b="1" baseline="0" dirty="0" smtClean="0"/>
                        <a:t> 1</a:t>
                      </a:r>
                      <a:r>
                        <a:rPr lang="en-CA" sz="1000" b="1" dirty="0" smtClean="0"/>
                        <a:t>:</a:t>
                      </a:r>
                    </a:p>
                    <a:p>
                      <a:pPr marL="0" indent="0">
                        <a:buFont typeface="Arial" panose="020B0604020202020204" pitchFamily="34" charset="0"/>
                        <a:buNone/>
                      </a:pPr>
                      <a:r>
                        <a:rPr lang="en-CA" sz="1000" dirty="0" smtClean="0"/>
                        <a:t>Procurement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Module</a:t>
                      </a:r>
                      <a:r>
                        <a:rPr lang="en-CA" sz="1000" b="1" baseline="0" dirty="0" smtClean="0"/>
                        <a:t> 2</a:t>
                      </a:r>
                      <a:r>
                        <a:rPr lang="en-CA" sz="1000" b="1" dirty="0" smtClean="0"/>
                        <a:t>:</a:t>
                      </a:r>
                    </a:p>
                    <a:p>
                      <a:pPr marL="0" indent="0">
                        <a:buFont typeface="Arial" panose="020B0604020202020204" pitchFamily="34" charset="0"/>
                        <a:buNone/>
                      </a:pPr>
                      <a:r>
                        <a:rPr lang="en-CA" sz="1000" dirty="0" smtClean="0"/>
                        <a:t>Intake and Maintenance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Module</a:t>
                      </a:r>
                      <a:r>
                        <a:rPr lang="en-CA" sz="1000" b="1" baseline="0" dirty="0" smtClean="0"/>
                        <a:t> 3</a:t>
                      </a:r>
                      <a:r>
                        <a:rPr lang="en-CA" sz="1000" b="1" dirty="0" smtClean="0"/>
                        <a:t>:</a:t>
                      </a:r>
                    </a:p>
                    <a:p>
                      <a:pPr marL="0" indent="0">
                        <a:buFont typeface="Arial" panose="020B0604020202020204" pitchFamily="34" charset="0"/>
                        <a:buNone/>
                      </a:pPr>
                      <a:r>
                        <a:rPr lang="en-CA" sz="1000" dirty="0" smtClean="0"/>
                        <a:t>Security and Disposal</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Module</a:t>
                      </a:r>
                      <a:r>
                        <a:rPr lang="en-CA" sz="1000" b="1" baseline="0" dirty="0" smtClean="0"/>
                        <a:t> 4</a:t>
                      </a:r>
                      <a:r>
                        <a:rPr lang="en-CA" sz="1000" b="1" dirty="0" smtClean="0"/>
                        <a:t>:</a:t>
                      </a:r>
                    </a:p>
                    <a:p>
                      <a:pPr marL="0" indent="0">
                        <a:buFont typeface="Arial" panose="020B0604020202020204" pitchFamily="34" charset="0"/>
                        <a:buNone/>
                      </a:pPr>
                      <a:r>
                        <a:rPr lang="en-CA" sz="1000" dirty="0" smtClean="0"/>
                        <a:t>Contracts</a:t>
                      </a:r>
                      <a:r>
                        <a:rPr lang="en-CA" sz="1000" baseline="0" dirty="0" smtClean="0"/>
                        <a:t> and Audits</a:t>
                      </a:r>
                      <a:endParaRPr lang="en-CA" sz="1000" dirty="0" smtClean="0"/>
                    </a:p>
                    <a:p>
                      <a:endParaRPr lang="en-CA"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31854">
                <a:tc>
                  <a:txBody>
                    <a:bodyPr/>
                    <a:lstStyle/>
                    <a:p>
                      <a:endParaRPr lang="en-CA"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CA" sz="1000" b="1" dirty="0" smtClean="0"/>
                        <a:t>Phase 1 Results:</a:t>
                      </a:r>
                    </a:p>
                    <a:p>
                      <a:pPr marL="0" indent="0">
                        <a:buFont typeface="Arial" panose="020B0604020202020204" pitchFamily="34" charset="0"/>
                        <a:buNone/>
                      </a:pPr>
                      <a:r>
                        <a:rPr lang="en-CA" sz="1000" dirty="0" smtClean="0">
                          <a:solidFill>
                            <a:schemeClr val="tx1"/>
                          </a:solidFill>
                        </a:rPr>
                        <a:t>Procurement standards and workflows</a:t>
                      </a:r>
                      <a:r>
                        <a:rPr lang="en-CA" sz="1000" baseline="0" dirty="0" smtClean="0">
                          <a:solidFill>
                            <a:schemeClr val="tx1"/>
                          </a:solidFill>
                        </a:rPr>
                        <a:t> </a:t>
                      </a:r>
                      <a:r>
                        <a:rPr lang="en-CA" sz="1000" dirty="0" smtClean="0">
                          <a:solidFill>
                            <a:schemeClr val="tx1"/>
                          </a:solidFill>
                        </a:rPr>
                        <a:t>for hardware and software.</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000" b="1" dirty="0" smtClean="0"/>
                        <a:t>Phase 2 Results:</a:t>
                      </a:r>
                    </a:p>
                    <a:p>
                      <a:pPr marL="0" indent="0">
                        <a:buFont typeface="Arial" panose="020B0604020202020204" pitchFamily="34" charset="0"/>
                        <a:buNone/>
                      </a:pPr>
                      <a:r>
                        <a:rPr lang="en-CA" sz="1000" dirty="0" smtClean="0"/>
                        <a:t>Policies, processes, and workflows for hardware and software receiving, inventory, and tracking.</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000" b="1" dirty="0" smtClean="0"/>
                        <a:t>Phase 3 Results:</a:t>
                      </a:r>
                    </a:p>
                    <a:p>
                      <a:pPr marL="0" indent="0">
                        <a:buFont typeface="Arial" panose="020B0604020202020204" pitchFamily="34" charset="0"/>
                        <a:buNone/>
                      </a:pPr>
                      <a:r>
                        <a:rPr lang="en-CA" sz="1000" dirty="0" smtClean="0"/>
                        <a:t>Develop processes, policies and workflows for asset tracking, security, and disposal.</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Phase 4 Results:</a:t>
                      </a:r>
                    </a:p>
                    <a:p>
                      <a:pPr marL="171450" indent="-171450">
                        <a:spcBef>
                          <a:spcPts val="0"/>
                        </a:spcBef>
                        <a:spcAft>
                          <a:spcPts val="0"/>
                        </a:spcAft>
                        <a:buFont typeface="Arial" panose="020B0604020202020204" pitchFamily="34" charset="0"/>
                        <a:buChar char="•"/>
                      </a:pPr>
                      <a:r>
                        <a:rPr lang="en-CA" sz="1000" dirty="0" smtClean="0">
                          <a:solidFill>
                            <a:schemeClr val="tx1"/>
                          </a:solidFill>
                        </a:rPr>
                        <a:t>Develop processes for data collection and validation to prepare for an audit.</a:t>
                      </a:r>
                    </a:p>
                    <a:p>
                      <a:pPr marL="171450" indent="-171450">
                        <a:spcBef>
                          <a:spcPts val="600"/>
                        </a:spcBef>
                        <a:spcAft>
                          <a:spcPts val="600"/>
                        </a:spcAft>
                        <a:buFont typeface="Arial" panose="020B0604020202020204" pitchFamily="34" charset="0"/>
                        <a:buChar char="•"/>
                      </a:pPr>
                      <a:r>
                        <a:rPr lang="en-CA" sz="1000" dirty="0" smtClean="0">
                          <a:solidFill>
                            <a:schemeClr val="tx1"/>
                          </a:solidFill>
                        </a:rPr>
                        <a:t>Define metrics and reporting processes to keep asset management processes on track.</a:t>
                      </a:r>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26" name="Picture 25"/>
          <p:cNvPicPr>
            <a:picLocks noChangeAspect="1"/>
          </p:cNvPicPr>
          <p:nvPr/>
        </p:nvPicPr>
        <p:blipFill>
          <a:blip r:embed="rId4"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170983" y="2823011"/>
            <a:ext cx="974520" cy="877885"/>
          </a:xfrm>
          <a:prstGeom prst="rect">
            <a:avLst/>
          </a:prstGeom>
        </p:spPr>
      </p:pic>
      <p:pic>
        <p:nvPicPr>
          <p:cNvPr id="27" name="Picture 26" descr="best-practice-blueprints.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95856" y="1555273"/>
            <a:ext cx="1094375" cy="1088500"/>
          </a:xfrm>
          <a:prstGeom prst="rect">
            <a:avLst/>
          </a:prstGeom>
          <a:solidFill>
            <a:schemeClr val="accent1">
              <a:alpha val="0"/>
            </a:schemeClr>
          </a:solidFill>
          <a:effectLst/>
        </p:spPr>
      </p:pic>
      <p:pic>
        <p:nvPicPr>
          <p:cNvPr id="28" name="Picture 27" descr="on-site-workshops.png"/>
          <p:cNvPicPr>
            <a:picLocks noChangeAspect="1"/>
          </p:cNvPicPr>
          <p:nvPr/>
        </p:nvPicPr>
        <p:blipFill rotWithShape="1">
          <a:blip r:embed="rId6" cstate="print"/>
          <a:srcRect l="12204" t="22820" r="8463" b="22257"/>
          <a:stretch/>
        </p:blipFill>
        <p:spPr>
          <a:xfrm>
            <a:off x="267040" y="4052336"/>
            <a:ext cx="752006" cy="483279"/>
          </a:xfrm>
          <a:prstGeom prst="rect">
            <a:avLst/>
          </a:prstGeom>
          <a:effectLst/>
        </p:spPr>
      </p:pic>
      <p:sp>
        <p:nvSpPr>
          <p:cNvPr id="29" name="Chevron 28"/>
          <p:cNvSpPr/>
          <p:nvPr/>
        </p:nvSpPr>
        <p:spPr>
          <a:xfrm>
            <a:off x="1284789" y="1181303"/>
            <a:ext cx="2074686"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FFFFFF"/>
                </a:solidFill>
              </a:rPr>
              <a:t>Scope and Procurement</a:t>
            </a:r>
            <a:endParaRPr lang="en-US" sz="1400" dirty="0">
              <a:solidFill>
                <a:srgbClr val="FFFFFF"/>
              </a:solidFill>
            </a:endParaRPr>
          </a:p>
        </p:txBody>
      </p:sp>
      <p:sp>
        <p:nvSpPr>
          <p:cNvPr id="39" name="Chevron 38"/>
          <p:cNvSpPr/>
          <p:nvPr/>
        </p:nvSpPr>
        <p:spPr>
          <a:xfrm>
            <a:off x="3223317" y="1181302"/>
            <a:ext cx="2074686"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FFFFFF"/>
                </a:solidFill>
              </a:rPr>
              <a:t>Intake and Maintenance</a:t>
            </a:r>
            <a:endParaRPr lang="en-US" sz="1200" dirty="0">
              <a:solidFill>
                <a:srgbClr val="FFFFFF"/>
              </a:solidFill>
            </a:endParaRPr>
          </a:p>
        </p:txBody>
      </p:sp>
      <p:sp>
        <p:nvSpPr>
          <p:cNvPr id="40" name="Chevron 39"/>
          <p:cNvSpPr/>
          <p:nvPr/>
        </p:nvSpPr>
        <p:spPr>
          <a:xfrm>
            <a:off x="5161845" y="1181301"/>
            <a:ext cx="2074686"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FFFFFF"/>
                </a:solidFill>
              </a:rPr>
              <a:t>Security and Disposal</a:t>
            </a:r>
            <a:endParaRPr lang="en-US" sz="1200" dirty="0">
              <a:solidFill>
                <a:srgbClr val="FFFFFF"/>
              </a:solidFill>
            </a:endParaRPr>
          </a:p>
        </p:txBody>
      </p:sp>
      <p:sp>
        <p:nvSpPr>
          <p:cNvPr id="41" name="Chevron 40"/>
          <p:cNvSpPr/>
          <p:nvPr/>
        </p:nvSpPr>
        <p:spPr>
          <a:xfrm>
            <a:off x="7100373" y="1181301"/>
            <a:ext cx="1938528"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FFFFFF"/>
                </a:solidFill>
              </a:rPr>
              <a:t>Contracts and Audits</a:t>
            </a:r>
            <a:endParaRPr lang="en-US" sz="1200" dirty="0">
              <a:solidFill>
                <a:srgbClr val="FFFFFF"/>
              </a:solidFill>
            </a:endParaRPr>
          </a:p>
        </p:txBody>
      </p:sp>
      <p:sp>
        <p:nvSpPr>
          <p:cNvPr id="3" name="Title 2"/>
          <p:cNvSpPr>
            <a:spLocks noGrp="1"/>
          </p:cNvSpPr>
          <p:nvPr>
            <p:ph type="title"/>
          </p:nvPr>
        </p:nvSpPr>
        <p:spPr/>
        <p:txBody>
          <a:bodyPr/>
          <a:lstStyle/>
          <a:p>
            <a:r>
              <a:rPr lang="en-US" dirty="0"/>
              <a:t>Implement Asset Management – Project </a:t>
            </a:r>
            <a:r>
              <a:rPr lang="en-US" dirty="0" smtClean="0"/>
              <a:t>overview</a:t>
            </a:r>
            <a:endParaRPr lang="en-US" dirty="0"/>
          </a:p>
        </p:txBody>
      </p:sp>
    </p:spTree>
    <p:extLst>
      <p:ext uri="{BB962C8B-B14F-4D97-AF65-F5344CB8AC3E}">
        <p14:creationId xmlns:p14="http://schemas.microsoft.com/office/powerpoint/2010/main" val="2638236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Box 3"/>
          <p:cNvSpPr txBox="1"/>
          <p:nvPr/>
        </p:nvSpPr>
        <p:spPr>
          <a:xfrm>
            <a:off x="1151134" y="2015670"/>
            <a:ext cx="6589368" cy="3913892"/>
          </a:xfrm>
          <a:prstGeom prst="rect">
            <a:avLst/>
          </a:prstGeom>
        </p:spPr>
        <p:txBody>
          <a:bodyPr wrap="square" rtlCol="0">
            <a:spAutoFit/>
          </a:bodyPr>
          <a:lstStyle/>
          <a:p>
            <a:pPr>
              <a:spcAft>
                <a:spcPts val="500"/>
              </a:spcAft>
            </a:pPr>
            <a:r>
              <a:rPr lang="en-US" sz="1600" i="1" dirty="0" smtClean="0">
                <a:solidFill>
                  <a:schemeClr val="bg1"/>
                </a:solidFill>
                <a:latin typeface="+mj-lt"/>
              </a:rPr>
              <a:t>Asset management is like exercise: everyone is aware of the benefits, but many struggle to get started because the process seems daunting. Others fail to recognize the integrative potential that asset management offers once an effective program has been implemented. </a:t>
            </a:r>
          </a:p>
          <a:p>
            <a:pPr>
              <a:spcAft>
                <a:spcPts val="500"/>
              </a:spcAft>
            </a:pPr>
            <a:r>
              <a:rPr lang="en-US" sz="1600" i="1" dirty="0" smtClean="0">
                <a:solidFill>
                  <a:schemeClr val="bg1"/>
                </a:solidFill>
                <a:latin typeface="+mj-lt"/>
              </a:rPr>
              <a:t>A proper asset management program will allow your organization to cut spending, eliminate wasteful hardware and software, and improve your organizational security. More data will lead to better business decisions made across the organization. </a:t>
            </a:r>
          </a:p>
          <a:p>
            <a:pPr>
              <a:spcAft>
                <a:spcPts val="500"/>
              </a:spcAft>
            </a:pPr>
            <a:r>
              <a:rPr lang="en-US" sz="1600" i="1" dirty="0" smtClean="0">
                <a:solidFill>
                  <a:schemeClr val="bg1"/>
                </a:solidFill>
                <a:latin typeface="+mj-lt"/>
              </a:rPr>
              <a:t>As your program matures and your data gathering and utility improves, other areas of your organization will experience similar improvements. The true value of asset management comes from the rising tide of improved IT services built upon the foundation of a proactive asset management program.  </a:t>
            </a:r>
            <a:br>
              <a:rPr lang="en-US" sz="1600" i="1" dirty="0" smtClean="0">
                <a:solidFill>
                  <a:schemeClr val="bg1"/>
                </a:solidFill>
                <a:latin typeface="+mj-lt"/>
              </a:rPr>
            </a:br>
            <a:r>
              <a:rPr lang="en-US" sz="1600" b="1" i="1" dirty="0" smtClean="0">
                <a:solidFill>
                  <a:schemeClr val="bg1"/>
                </a:solidFill>
                <a:latin typeface="+mj-lt"/>
              </a:rPr>
              <a:t/>
            </a:r>
            <a:br>
              <a:rPr lang="en-US" sz="1600" b="1" i="1" dirty="0" smtClean="0">
                <a:solidFill>
                  <a:schemeClr val="bg1"/>
                </a:solidFill>
                <a:latin typeface="+mj-lt"/>
              </a:rPr>
            </a:br>
            <a:endParaRPr lang="en-US" sz="1600" b="1" i="1" dirty="0" smtClean="0">
              <a:solidFill>
                <a:schemeClr val="bg1"/>
              </a:solidFill>
              <a:latin typeface="+mj-lt"/>
            </a:endParaRPr>
          </a:p>
        </p:txBody>
      </p:sp>
      <p:sp>
        <p:nvSpPr>
          <p:cNvPr id="5" name="TextBox 4"/>
          <p:cNvSpPr txBox="1"/>
          <p:nvPr/>
        </p:nvSpPr>
        <p:spPr>
          <a:xfrm>
            <a:off x="3203042" y="5424862"/>
            <a:ext cx="4460917" cy="738664"/>
          </a:xfrm>
          <a:prstGeom prst="rect">
            <a:avLst/>
          </a:prstGeom>
        </p:spPr>
        <p:txBody>
          <a:bodyPr wrap="square" rtlCol="0">
            <a:spAutoFit/>
          </a:bodyPr>
          <a:lstStyle/>
          <a:p>
            <a:pPr algn="r"/>
            <a:r>
              <a:rPr lang="en-US" sz="1400" b="1" i="1" dirty="0" smtClean="0">
                <a:solidFill>
                  <a:schemeClr val="bg1"/>
                </a:solidFill>
              </a:rPr>
              <a:t>Sandi Conrad, </a:t>
            </a:r>
          </a:p>
          <a:p>
            <a:pPr algn="r"/>
            <a:r>
              <a:rPr lang="en-US" sz="1400" i="1" dirty="0" smtClean="0">
                <a:solidFill>
                  <a:schemeClr val="bg1"/>
                </a:solidFill>
              </a:rPr>
              <a:t>Senior Research Director, Infrastructure Practice </a:t>
            </a:r>
            <a:br>
              <a:rPr lang="en-US" sz="1400" i="1" dirty="0" smtClean="0">
                <a:solidFill>
                  <a:schemeClr val="bg1"/>
                </a:solidFill>
              </a:rPr>
            </a:br>
            <a:r>
              <a:rPr lang="en-US" sz="1400" i="1" dirty="0" smtClean="0">
                <a:solidFill>
                  <a:schemeClr val="bg1"/>
                </a:solidFill>
              </a:rPr>
              <a:t>Info-Tech Research Group</a:t>
            </a:r>
          </a:p>
        </p:txBody>
      </p:sp>
      <p:sp>
        <p:nvSpPr>
          <p:cNvPr id="6" name="TextBox 5"/>
          <p:cNvSpPr txBox="1"/>
          <p:nvPr/>
        </p:nvSpPr>
        <p:spPr>
          <a:xfrm>
            <a:off x="545852" y="1384161"/>
            <a:ext cx="7965102" cy="461665"/>
          </a:xfrm>
          <a:prstGeom prst="rect">
            <a:avLst/>
          </a:prstGeom>
        </p:spPr>
        <p:txBody>
          <a:bodyPr wrap="square" rtlCol="0">
            <a:spAutoFit/>
          </a:bodyPr>
          <a:lstStyle/>
          <a:p>
            <a:r>
              <a:rPr lang="en-US" sz="1600" b="1" dirty="0" smtClean="0">
                <a:solidFill>
                  <a:schemeClr val="bg1"/>
                </a:solidFill>
              </a:rPr>
              <a:t>IT asset data impacts the entire organization. It’s time to harness that potential.</a:t>
            </a:r>
            <a:r>
              <a:rPr lang="en-US" sz="2400" b="1" dirty="0" smtClean="0">
                <a:solidFill>
                  <a:schemeClr val="bg1"/>
                </a:solidFill>
              </a:rPr>
              <a:t> </a:t>
            </a:r>
            <a:endParaRPr lang="en-US" sz="1600" b="1" dirty="0">
              <a:solidFill>
                <a:schemeClr val="bg1"/>
              </a:solidFill>
            </a:endParaRPr>
          </a:p>
        </p:txBody>
      </p:sp>
      <p:sp>
        <p:nvSpPr>
          <p:cNvPr id="7" name="Rectangle 6"/>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US" sz="4000" b="1" dirty="0" smtClean="0">
                <a:solidFill>
                  <a:schemeClr val="bg1"/>
                </a:solidFill>
              </a:rPr>
              <a:t>ANALYST PERSPECTIVE </a:t>
            </a:r>
            <a:endParaRPr lang="en-US" sz="4000" b="1" dirty="0">
              <a:solidFill>
                <a:schemeClr val="bg1"/>
              </a:solidFill>
            </a:endParaRPr>
          </a:p>
        </p:txBody>
      </p:sp>
      <p:pic>
        <p:nvPicPr>
          <p:cNvPr id="8" name="Picture 105"/>
          <p:cNvPicPr>
            <a:picLocks noChangeAspect="1"/>
          </p:cNvPicPr>
          <p:nvPr/>
        </p:nvPicPr>
        <p:blipFill>
          <a:blip r:embed="rId3"/>
          <a:stretch>
            <a:fillRect/>
          </a:stretch>
        </p:blipFill>
        <p:spPr>
          <a:xfrm>
            <a:off x="534432" y="1997635"/>
            <a:ext cx="634404" cy="516376"/>
          </a:xfrm>
          <a:prstGeom prst="rect">
            <a:avLst/>
          </a:prstGeom>
        </p:spPr>
      </p:pic>
      <p:pic>
        <p:nvPicPr>
          <p:cNvPr id="9" name="Picture 106"/>
          <p:cNvPicPr>
            <a:picLocks noChangeAspect="1"/>
          </p:cNvPicPr>
          <p:nvPr/>
        </p:nvPicPr>
        <p:blipFill>
          <a:blip r:embed="rId4"/>
          <a:stretch>
            <a:fillRect/>
          </a:stretch>
        </p:blipFill>
        <p:spPr>
          <a:xfrm>
            <a:off x="7610794" y="4780299"/>
            <a:ext cx="590143" cy="479491"/>
          </a:xfrm>
          <a:prstGeom prst="rect">
            <a:avLst/>
          </a:prstGeom>
        </p:spPr>
      </p:pic>
    </p:spTree>
    <p:extLst>
      <p:ext uri="{BB962C8B-B14F-4D97-AF65-F5344CB8AC3E}">
        <p14:creationId xmlns:p14="http://schemas.microsoft.com/office/powerpoint/2010/main" val="1373599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p:cNvSpPr txBox="1">
            <a:spLocks/>
          </p:cNvSpPr>
          <p:nvPr/>
        </p:nvSpPr>
        <p:spPr bwMode="auto">
          <a:xfrm>
            <a:off x="639475" y="1143778"/>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US" sz="1400" dirty="0" smtClean="0">
                <a:solidFill>
                  <a:srgbClr val="333333"/>
                </a:solidFill>
              </a:rPr>
              <a:t>Contact your account representative or e</a:t>
            </a:r>
            <a:r>
              <a:rPr lang="en-US" sz="1400" dirty="0" smtClean="0">
                <a:solidFill>
                  <a:srgbClr val="333333"/>
                </a:solidFill>
                <a:cs typeface="Open Sans"/>
              </a:rPr>
              <a:t>mail </a:t>
            </a:r>
            <a:r>
              <a:rPr lang="en-US" sz="1400" dirty="0" smtClean="0">
                <a:solidFill>
                  <a:srgbClr val="333333"/>
                </a:solidFill>
                <a:cs typeface="Open Sans"/>
                <a:hlinkClick r:id="rId3"/>
              </a:rPr>
              <a:t>Workshops@InfoTech.com</a:t>
            </a:r>
            <a:r>
              <a:rPr lang="en-US" sz="1400" dirty="0" smtClean="0">
                <a:solidFill>
                  <a:srgbClr val="333333"/>
                </a:solidFill>
                <a:cs typeface="Open Sans"/>
              </a:rPr>
              <a:t> for more information.</a:t>
            </a:r>
            <a:endParaRPr lang="en-US" sz="1400" dirty="0">
              <a:solidFill>
                <a:srgbClr val="333333"/>
              </a:solidFill>
            </a:endParaRPr>
          </a:p>
        </p:txBody>
      </p:sp>
      <p:graphicFrame>
        <p:nvGraphicFramePr>
          <p:cNvPr id="14" name="Table 2"/>
          <p:cNvGraphicFramePr>
            <a:graphicFrameLocks noGrp="1"/>
          </p:cNvGraphicFramePr>
          <p:nvPr>
            <p:extLst>
              <p:ext uri="{D42A27DB-BD31-4B8C-83A1-F6EECF244321}">
                <p14:modId xmlns:p14="http://schemas.microsoft.com/office/powerpoint/2010/main" val="1488071635"/>
              </p:ext>
            </p:extLst>
          </p:nvPr>
        </p:nvGraphicFramePr>
        <p:xfrm>
          <a:off x="251519" y="1677686"/>
          <a:ext cx="8587392" cy="4594405"/>
        </p:xfrm>
        <a:graphic>
          <a:graphicData uri="http://schemas.openxmlformats.org/drawingml/2006/table">
            <a:tbl>
              <a:tblPr firstRow="1" bandRow="1">
                <a:tableStyleId>{5C22544A-7EE6-4342-B048-85BDC9FD1C3A}</a:tableStyleId>
              </a:tblPr>
              <a:tblGrid>
                <a:gridCol w="400828"/>
                <a:gridCol w="2046641"/>
                <a:gridCol w="2046641"/>
                <a:gridCol w="2046641"/>
                <a:gridCol w="2046641"/>
              </a:tblGrid>
              <a:tr h="287991">
                <a:tc>
                  <a:txBody>
                    <a:bodyPr/>
                    <a:lstStyle/>
                    <a:p>
                      <a:pPr algn="ctr"/>
                      <a:endParaRPr lang="en-CA" sz="1200" b="1" dirty="0">
                        <a:solidFill>
                          <a:schemeClr val="bg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1" dirty="0" smtClean="0">
                          <a:solidFill>
                            <a:schemeClr val="bg1"/>
                          </a:solidFill>
                        </a:rPr>
                        <a:t>Workshop Day 1</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3346"/>
                    </a:solidFill>
                  </a:tcPr>
                </a:tc>
                <a:tc>
                  <a:txBody>
                    <a:bodyPr/>
                    <a:lstStyle/>
                    <a:p>
                      <a:pPr algn="ctr"/>
                      <a:r>
                        <a:rPr lang="en-CA" sz="1200" b="1" dirty="0" smtClean="0">
                          <a:solidFill>
                            <a:schemeClr val="bg1"/>
                          </a:solidFill>
                        </a:rPr>
                        <a:t>Workshop Day 2</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4158"/>
                    </a:solidFill>
                  </a:tcPr>
                </a:tc>
                <a:tc>
                  <a:txBody>
                    <a:bodyPr/>
                    <a:lstStyle/>
                    <a:p>
                      <a:pPr algn="ctr"/>
                      <a:r>
                        <a:rPr lang="en-CA" sz="1200" b="1" dirty="0" smtClean="0">
                          <a:solidFill>
                            <a:schemeClr val="bg1"/>
                          </a:solidFill>
                        </a:rPr>
                        <a:t>Workshop Day 3</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5978"/>
                    </a:solidFill>
                  </a:tcPr>
                </a:tc>
                <a:tc>
                  <a:txBody>
                    <a:bodyPr/>
                    <a:lstStyle/>
                    <a:p>
                      <a:pPr algn="ctr"/>
                      <a:r>
                        <a:rPr lang="en-CA" sz="1200" b="1" dirty="0" smtClean="0">
                          <a:solidFill>
                            <a:schemeClr val="bg1"/>
                          </a:solidFill>
                        </a:rPr>
                        <a:t>Workshop Day 4</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F96"/>
                    </a:solidFill>
                  </a:tcPr>
                </a:tc>
              </a:tr>
              <a:tr h="2426569">
                <a:tc>
                  <a:txBody>
                    <a:bodyPr/>
                    <a:lstStyle/>
                    <a:p>
                      <a:pPr marL="216000" indent="-457200" algn="ctr">
                        <a:spcAft>
                          <a:spcPts val="500"/>
                        </a:spcAft>
                      </a:pPr>
                      <a:r>
                        <a:rPr lang="en-CA" sz="1200" b="1" baseline="0" dirty="0" smtClean="0">
                          <a:solidFill>
                            <a:schemeClr val="bg1"/>
                          </a:solidFill>
                        </a:rPr>
                        <a:t>Activities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spcAft>
                          <a:spcPts val="1200"/>
                        </a:spcAft>
                      </a:pPr>
                      <a:r>
                        <a:rPr lang="en-CA" sz="1000" b="1" dirty="0" smtClean="0">
                          <a:solidFill>
                            <a:schemeClr val="tx1"/>
                          </a:solidFill>
                        </a:rPr>
                        <a:t>Define Scope and Procurement</a:t>
                      </a:r>
                    </a:p>
                    <a:p>
                      <a:pPr marL="216000" indent="-457200">
                        <a:spcAft>
                          <a:spcPts val="0"/>
                        </a:spcAft>
                      </a:pPr>
                      <a:r>
                        <a:rPr lang="en-CA" sz="1000" b="1" dirty="0" smtClean="0">
                          <a:solidFill>
                            <a:schemeClr val="tx1"/>
                          </a:solidFill>
                        </a:rPr>
                        <a:t>1.1 </a:t>
                      </a:r>
                      <a:r>
                        <a:rPr lang="en-CA" sz="1000" b="0" dirty="0" smtClean="0">
                          <a:solidFill>
                            <a:schemeClr val="tx1"/>
                          </a:solidFill>
                        </a:rPr>
                        <a:t>Define</a:t>
                      </a:r>
                      <a:r>
                        <a:rPr lang="en-CA" sz="1000" b="0" baseline="0" dirty="0" smtClean="0">
                          <a:solidFill>
                            <a:schemeClr val="tx1"/>
                          </a:solidFill>
                        </a:rPr>
                        <a:t> assets in your organization.</a:t>
                      </a:r>
                      <a:endParaRPr lang="en-CA" sz="1000" b="0" dirty="0" smtClean="0">
                        <a:solidFill>
                          <a:schemeClr val="tx1"/>
                        </a:solidFill>
                      </a:endParaRPr>
                    </a:p>
                    <a:p>
                      <a:pPr marL="216000" indent="-457200">
                        <a:spcAft>
                          <a:spcPts val="0"/>
                        </a:spcAft>
                      </a:pPr>
                      <a:r>
                        <a:rPr lang="en-CA" sz="1000" b="1" dirty="0" smtClean="0">
                          <a:solidFill>
                            <a:schemeClr val="tx1"/>
                          </a:solidFill>
                        </a:rPr>
                        <a:t>1.2 </a:t>
                      </a:r>
                      <a:r>
                        <a:rPr lang="en-CA" sz="1000" b="0" dirty="0" smtClean="0">
                          <a:solidFill>
                            <a:schemeClr val="tx1"/>
                          </a:solidFill>
                        </a:rPr>
                        <a:t>Define</a:t>
                      </a:r>
                      <a:r>
                        <a:rPr lang="en-CA" sz="1000" b="0" baseline="0" dirty="0" smtClean="0">
                          <a:solidFill>
                            <a:schemeClr val="tx1"/>
                          </a:solidFill>
                        </a:rPr>
                        <a:t> ITAM roles and responsibilities.</a:t>
                      </a:r>
                      <a:endParaRPr lang="en-CA" sz="1000" b="0" dirty="0" smtClean="0">
                        <a:solidFill>
                          <a:schemeClr val="tx1"/>
                        </a:solidFill>
                      </a:endParaRPr>
                    </a:p>
                    <a:p>
                      <a:pPr marL="216000" indent="-457200">
                        <a:spcAft>
                          <a:spcPts val="0"/>
                        </a:spcAft>
                      </a:pPr>
                      <a:r>
                        <a:rPr lang="en-CA" sz="1000" b="1" dirty="0" smtClean="0">
                          <a:solidFill>
                            <a:schemeClr val="tx1"/>
                          </a:solidFill>
                        </a:rPr>
                        <a:t>1.3 </a:t>
                      </a:r>
                      <a:r>
                        <a:rPr lang="en-CA" sz="1000" b="0" dirty="0" smtClean="0">
                          <a:solidFill>
                            <a:schemeClr val="tx1"/>
                          </a:solidFill>
                        </a:rPr>
                        <a:t>Define</a:t>
                      </a:r>
                      <a:r>
                        <a:rPr lang="en-CA" sz="1000" b="0" baseline="0" dirty="0" smtClean="0">
                          <a:solidFill>
                            <a:schemeClr val="tx1"/>
                          </a:solidFill>
                        </a:rPr>
                        <a:t> standards for hardware procurement.</a:t>
                      </a:r>
                      <a:endParaRPr lang="en-CA" sz="1000" b="0" dirty="0" smtClean="0">
                        <a:solidFill>
                          <a:schemeClr val="tx1"/>
                        </a:solidFill>
                      </a:endParaRPr>
                    </a:p>
                    <a:p>
                      <a:pPr marL="216000" indent="-457200">
                        <a:spcAft>
                          <a:spcPts val="0"/>
                        </a:spcAft>
                      </a:pPr>
                      <a:r>
                        <a:rPr lang="en-CA" sz="1000" b="1" dirty="0" smtClean="0">
                          <a:solidFill>
                            <a:schemeClr val="tx1"/>
                          </a:solidFill>
                        </a:rPr>
                        <a:t>1.4 </a:t>
                      </a:r>
                      <a:r>
                        <a:rPr lang="en-CA" sz="1000" b="0" dirty="0" smtClean="0">
                          <a:solidFill>
                            <a:schemeClr val="tx1"/>
                          </a:solidFill>
                        </a:rPr>
                        <a:t>Define</a:t>
                      </a:r>
                      <a:r>
                        <a:rPr lang="en-CA" sz="1000" b="0" baseline="0" dirty="0" smtClean="0">
                          <a:solidFill>
                            <a:schemeClr val="tx1"/>
                          </a:solidFill>
                        </a:rPr>
                        <a:t> standards for software procurement.</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baseline="0" dirty="0" smtClean="0">
                          <a:solidFill>
                            <a:schemeClr val="tx1"/>
                          </a:solidFill>
                        </a:rPr>
                        <a:t>Manage Usage Lifecycle </a:t>
                      </a:r>
                    </a:p>
                    <a:p>
                      <a:pPr marL="216000" indent="-457200">
                        <a:spcAft>
                          <a:spcPts val="0"/>
                        </a:spcAft>
                      </a:pPr>
                      <a:r>
                        <a:rPr lang="en-CA" sz="1000" b="1" dirty="0" smtClean="0">
                          <a:solidFill>
                            <a:schemeClr val="tx1"/>
                          </a:solidFill>
                        </a:rPr>
                        <a:t>2.1</a:t>
                      </a:r>
                      <a:r>
                        <a:rPr lang="en-CA" sz="1000" b="0" dirty="0" smtClean="0">
                          <a:solidFill>
                            <a:schemeClr val="tx1"/>
                          </a:solidFill>
                        </a:rPr>
                        <a:t> Draft</a:t>
                      </a:r>
                      <a:r>
                        <a:rPr lang="en-CA" sz="1000" b="0" baseline="0" dirty="0" smtClean="0">
                          <a:solidFill>
                            <a:schemeClr val="tx1"/>
                          </a:solidFill>
                        </a:rPr>
                        <a:t> workflows for hardware receiving, inventory, and tracking. </a:t>
                      </a:r>
                    </a:p>
                    <a:p>
                      <a:pPr marL="216000" indent="-457200">
                        <a:spcAft>
                          <a:spcPts val="0"/>
                        </a:spcAft>
                      </a:pPr>
                      <a:r>
                        <a:rPr lang="en-CA" sz="1000" b="1" dirty="0" smtClean="0">
                          <a:solidFill>
                            <a:schemeClr val="tx1"/>
                          </a:solidFill>
                        </a:rPr>
                        <a:t>2.2</a:t>
                      </a:r>
                      <a:r>
                        <a:rPr lang="en-CA" sz="1000" b="0" dirty="0" smtClean="0">
                          <a:solidFill>
                            <a:schemeClr val="tx1"/>
                          </a:solidFill>
                        </a:rPr>
                        <a:t> Draft</a:t>
                      </a:r>
                      <a:r>
                        <a:rPr lang="en-CA" sz="1000" b="0" baseline="0" dirty="0" smtClean="0">
                          <a:solidFill>
                            <a:schemeClr val="tx1"/>
                          </a:solidFill>
                        </a:rPr>
                        <a:t> workflows for software receiving, inventory, and tracking.</a:t>
                      </a:r>
                      <a:endParaRPr lang="en-CA" sz="1000" b="0" dirty="0" smtClean="0">
                        <a:solidFill>
                          <a:schemeClr val="tx1"/>
                        </a:solidFill>
                      </a:endParaRPr>
                    </a:p>
                    <a:p>
                      <a:pPr marL="216000" indent="-457200">
                        <a:spcAft>
                          <a:spcPts val="0"/>
                        </a:spcAft>
                      </a:pPr>
                      <a:r>
                        <a:rPr lang="en-CA" sz="1000" b="1" dirty="0" smtClean="0">
                          <a:solidFill>
                            <a:schemeClr val="tx1"/>
                          </a:solidFill>
                        </a:rPr>
                        <a:t>2.3</a:t>
                      </a:r>
                      <a:r>
                        <a:rPr lang="en-CA" sz="1000" b="0" dirty="0" smtClean="0">
                          <a:solidFill>
                            <a:schemeClr val="tx1"/>
                          </a:solidFill>
                        </a:rPr>
                        <a:t> Draft</a:t>
                      </a:r>
                      <a:r>
                        <a:rPr lang="en-CA" sz="1000" b="0" baseline="0" dirty="0" smtClean="0">
                          <a:solidFill>
                            <a:schemeClr val="tx1"/>
                          </a:solidFill>
                        </a:rPr>
                        <a:t> workflows for hardware deployment and maintenance.</a:t>
                      </a:r>
                      <a:endParaRPr lang="en-CA" sz="1000" b="0" dirty="0" smtClean="0">
                        <a:solidFill>
                          <a:schemeClr val="tx1"/>
                        </a:solidFill>
                      </a:endParaRPr>
                    </a:p>
                    <a:p>
                      <a:pPr marL="216000" indent="-457200">
                        <a:spcAft>
                          <a:spcPts val="0"/>
                        </a:spcAft>
                      </a:pPr>
                      <a:r>
                        <a:rPr lang="en-CA" sz="1000" b="1" dirty="0" smtClean="0">
                          <a:solidFill>
                            <a:schemeClr val="tx1"/>
                          </a:solidFill>
                        </a:rPr>
                        <a:t>2.4</a:t>
                      </a:r>
                      <a:r>
                        <a:rPr lang="en-CA" sz="1000" b="0" dirty="0" smtClean="0">
                          <a:solidFill>
                            <a:schemeClr val="tx1"/>
                          </a:solidFill>
                        </a:rPr>
                        <a:t> Drat</a:t>
                      </a:r>
                      <a:r>
                        <a:rPr lang="en-CA" sz="1000" b="0" baseline="0" dirty="0" smtClean="0">
                          <a:solidFill>
                            <a:schemeClr val="tx1"/>
                          </a:solidFill>
                        </a:rPr>
                        <a:t> workflows for software deployment and maintenance.</a:t>
                      </a:r>
                      <a:endParaRPr lang="en-CA" sz="1000" b="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smtClean="0">
                          <a:solidFill>
                            <a:schemeClr val="tx1"/>
                          </a:solidFill>
                        </a:rPr>
                        <a:t>Protect</a:t>
                      </a:r>
                      <a:r>
                        <a:rPr lang="en-CA" sz="1000" b="1" baseline="0" dirty="0" smtClean="0">
                          <a:solidFill>
                            <a:schemeClr val="tx1"/>
                          </a:solidFill>
                        </a:rPr>
                        <a:t> Against Data Loss</a:t>
                      </a:r>
                      <a:endParaRPr lang="en-CA" sz="1000" b="1" dirty="0" smtClean="0">
                        <a:solidFill>
                          <a:schemeClr val="tx1"/>
                        </a:solidFill>
                      </a:endParaRPr>
                    </a:p>
                    <a:p>
                      <a:pPr marL="216000" indent="-457200">
                        <a:spcAft>
                          <a:spcPts val="0"/>
                        </a:spcAft>
                      </a:pPr>
                      <a:r>
                        <a:rPr lang="en-CA" sz="1000" b="1" dirty="0" smtClean="0">
                          <a:solidFill>
                            <a:schemeClr val="tx1"/>
                          </a:solidFill>
                        </a:rPr>
                        <a:t>3.1 </a:t>
                      </a:r>
                      <a:r>
                        <a:rPr lang="en-CA" sz="1000" b="0" dirty="0" smtClean="0">
                          <a:solidFill>
                            <a:schemeClr val="tx1"/>
                          </a:solidFill>
                        </a:rPr>
                        <a:t>Develop</a:t>
                      </a:r>
                      <a:r>
                        <a:rPr lang="en-CA" sz="1000" b="0" baseline="0" dirty="0" smtClean="0">
                          <a:solidFill>
                            <a:schemeClr val="tx1"/>
                          </a:solidFill>
                        </a:rPr>
                        <a:t> asset security policy.</a:t>
                      </a:r>
                      <a:r>
                        <a:rPr lang="en-CA" sz="1000" b="0" dirty="0" smtClean="0">
                          <a:solidFill>
                            <a:schemeClr val="tx1"/>
                          </a:solidFill>
                        </a:rPr>
                        <a:t> </a:t>
                      </a:r>
                    </a:p>
                    <a:p>
                      <a:pPr marL="216000" indent="-457200">
                        <a:spcAft>
                          <a:spcPts val="0"/>
                        </a:spcAft>
                      </a:pPr>
                      <a:r>
                        <a:rPr lang="en-CA" sz="1000" b="1" dirty="0" smtClean="0">
                          <a:solidFill>
                            <a:schemeClr val="tx1"/>
                          </a:solidFill>
                        </a:rPr>
                        <a:t>3.2 </a:t>
                      </a:r>
                      <a:r>
                        <a:rPr lang="en-CA" sz="1000" b="0" dirty="0" smtClean="0">
                          <a:solidFill>
                            <a:schemeClr val="tx1"/>
                          </a:solidFill>
                        </a:rPr>
                        <a:t>Define</a:t>
                      </a:r>
                      <a:r>
                        <a:rPr lang="en-CA" sz="1000" b="0" baseline="0" dirty="0" smtClean="0">
                          <a:solidFill>
                            <a:schemeClr val="tx1"/>
                          </a:solidFill>
                        </a:rPr>
                        <a:t> policies, processes, and workflows for hardware disposal/recovery.</a:t>
                      </a:r>
                      <a:endParaRPr lang="en-CA" sz="1000" b="0" dirty="0" smtClean="0">
                        <a:solidFill>
                          <a:schemeClr val="tx1"/>
                        </a:solidFill>
                      </a:endParaRPr>
                    </a:p>
                    <a:p>
                      <a:pPr marL="216000" indent="-457200">
                        <a:spcAft>
                          <a:spcPts val="0"/>
                        </a:spcAft>
                      </a:pPr>
                      <a:r>
                        <a:rPr lang="en-CA" sz="1000" b="1" dirty="0" smtClean="0">
                          <a:solidFill>
                            <a:schemeClr val="tx1"/>
                          </a:solidFill>
                        </a:rPr>
                        <a:t>3.3</a:t>
                      </a:r>
                      <a:r>
                        <a:rPr lang="en-CA" sz="1000" b="0" dirty="0" smtClean="0">
                          <a:solidFill>
                            <a:schemeClr val="tx1"/>
                          </a:solidFill>
                        </a:rPr>
                        <a:t> Define</a:t>
                      </a:r>
                      <a:r>
                        <a:rPr lang="en-CA" sz="1000" b="0" baseline="0" dirty="0" smtClean="0">
                          <a:solidFill>
                            <a:schemeClr val="tx1"/>
                          </a:solidFill>
                        </a:rPr>
                        <a:t> policies, processes, and workflows for software retirement/harvest.</a:t>
                      </a:r>
                      <a:endParaRPr lang="en-CA" sz="1000" b="0" dirty="0" smtClean="0">
                        <a:solidFill>
                          <a:schemeClr val="tx1"/>
                        </a:solidFill>
                      </a:endParaRPr>
                    </a:p>
                    <a:p>
                      <a:pPr marL="216000" indent="-457200">
                        <a:spcAft>
                          <a:spcPts val="0"/>
                        </a:spcAft>
                      </a:pPr>
                      <a:endParaRPr lang="en-CA" sz="1000" b="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smtClean="0">
                          <a:solidFill>
                            <a:schemeClr val="tx1"/>
                          </a:solidFill>
                        </a:rPr>
                        <a:t>Develop</a:t>
                      </a:r>
                      <a:r>
                        <a:rPr lang="en-CA" sz="1000" b="1" baseline="0" dirty="0" smtClean="0">
                          <a:solidFill>
                            <a:schemeClr val="tx1"/>
                          </a:solidFill>
                        </a:rPr>
                        <a:t> the Roadmap</a:t>
                      </a:r>
                      <a:endParaRPr lang="en-CA" sz="1000" b="1" dirty="0" smtClean="0">
                        <a:solidFill>
                          <a:schemeClr val="tx1"/>
                        </a:solidFill>
                      </a:endParaRPr>
                    </a:p>
                    <a:p>
                      <a:pPr marL="216000" indent="-457200">
                        <a:spcAft>
                          <a:spcPts val="0"/>
                        </a:spcAft>
                      </a:pPr>
                      <a:r>
                        <a:rPr lang="en-CA" sz="1000" b="1" dirty="0" smtClean="0">
                          <a:solidFill>
                            <a:schemeClr val="tx1"/>
                          </a:solidFill>
                        </a:rPr>
                        <a:t>4.1 </a:t>
                      </a:r>
                      <a:r>
                        <a:rPr lang="en-CA" sz="1000" b="0" dirty="0" smtClean="0">
                          <a:solidFill>
                            <a:schemeClr val="tx1"/>
                          </a:solidFill>
                        </a:rPr>
                        <a:t>Define</a:t>
                      </a:r>
                      <a:r>
                        <a:rPr lang="en-CA" sz="1000" b="0" baseline="0" dirty="0" smtClean="0">
                          <a:solidFill>
                            <a:schemeClr val="tx1"/>
                          </a:solidFill>
                        </a:rPr>
                        <a:t> contract management processes.</a:t>
                      </a:r>
                      <a:endParaRPr lang="en-CA" sz="1000" b="0" dirty="0" smtClean="0">
                        <a:solidFill>
                          <a:schemeClr val="tx1"/>
                        </a:solidFill>
                      </a:endParaRPr>
                    </a:p>
                    <a:p>
                      <a:pPr marL="216000" indent="-457200">
                        <a:spcAft>
                          <a:spcPts val="0"/>
                        </a:spcAft>
                      </a:pPr>
                      <a:r>
                        <a:rPr lang="en-CA" sz="1000" b="1" dirty="0" smtClean="0">
                          <a:solidFill>
                            <a:schemeClr val="tx1"/>
                          </a:solidFill>
                        </a:rPr>
                        <a:t>4.2</a:t>
                      </a:r>
                      <a:r>
                        <a:rPr lang="en-CA" sz="1000" b="0" dirty="0" smtClean="0">
                          <a:solidFill>
                            <a:schemeClr val="tx1"/>
                          </a:solidFill>
                        </a:rPr>
                        <a:t> Develop</a:t>
                      </a:r>
                      <a:r>
                        <a:rPr lang="en-CA" sz="1000" b="0" baseline="0" dirty="0" smtClean="0">
                          <a:solidFill>
                            <a:schemeClr val="tx1"/>
                          </a:solidFill>
                        </a:rPr>
                        <a:t> audit management processes.</a:t>
                      </a:r>
                      <a:endParaRPr lang="en-CA" sz="1000" b="0" dirty="0" smtClean="0">
                        <a:solidFill>
                          <a:schemeClr val="tx1"/>
                        </a:solidFill>
                      </a:endParaRPr>
                    </a:p>
                    <a:p>
                      <a:pPr marL="216000" indent="-457200">
                        <a:spcAft>
                          <a:spcPts val="0"/>
                        </a:spcAft>
                      </a:pPr>
                      <a:r>
                        <a:rPr lang="en-CA" sz="1000" b="1" dirty="0" smtClean="0">
                          <a:solidFill>
                            <a:schemeClr val="tx1"/>
                          </a:solidFill>
                        </a:rPr>
                        <a:t>4.3</a:t>
                      </a:r>
                      <a:r>
                        <a:rPr lang="en-CA" sz="1000" b="0" dirty="0" smtClean="0">
                          <a:solidFill>
                            <a:schemeClr val="tx1"/>
                          </a:solidFill>
                        </a:rPr>
                        <a:t> Develop</a:t>
                      </a:r>
                      <a:r>
                        <a:rPr lang="en-CA" sz="1000" b="0" baseline="0" dirty="0" smtClean="0">
                          <a:solidFill>
                            <a:schemeClr val="tx1"/>
                          </a:solidFill>
                        </a:rPr>
                        <a:t> an asset management roadmap.</a:t>
                      </a:r>
                      <a:endParaRPr lang="en-CA" sz="1000" b="0" dirty="0" smtClean="0">
                        <a:solidFill>
                          <a:schemeClr val="tx1"/>
                        </a:solidFill>
                      </a:endParaRPr>
                    </a:p>
                    <a:p>
                      <a:pPr marL="216000" indent="-457200">
                        <a:spcAft>
                          <a:spcPts val="0"/>
                        </a:spcAft>
                      </a:pPr>
                      <a:r>
                        <a:rPr lang="en-CA" sz="1000" b="1" dirty="0" smtClean="0">
                          <a:solidFill>
                            <a:schemeClr val="tx1"/>
                          </a:solidFill>
                        </a:rPr>
                        <a:t>4.4</a:t>
                      </a:r>
                      <a:r>
                        <a:rPr lang="en-CA" sz="1000" b="0" dirty="0" smtClean="0">
                          <a:solidFill>
                            <a:schemeClr val="tx1"/>
                          </a:solidFill>
                        </a:rPr>
                        <a:t> Develop</a:t>
                      </a:r>
                      <a:r>
                        <a:rPr lang="en-CA" sz="1000" b="0" baseline="0" dirty="0" smtClean="0">
                          <a:solidFill>
                            <a:schemeClr val="tx1"/>
                          </a:solidFill>
                        </a:rPr>
                        <a:t> a communications plan.</a:t>
                      </a:r>
                      <a:endParaRPr lang="en-CA" sz="1000" b="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879845">
                <a:tc>
                  <a:txBody>
                    <a:bodyPr/>
                    <a:lstStyle/>
                    <a:p>
                      <a:pPr marL="216000" marR="0" indent="-457200" algn="ctr" defTabSz="914400" rtl="0" eaLnBrk="1" fontAlgn="auto" latinLnBrk="0" hangingPunct="1">
                        <a:lnSpc>
                          <a:spcPct val="100000"/>
                        </a:lnSpc>
                        <a:spcBef>
                          <a:spcPts val="0"/>
                        </a:spcBef>
                        <a:spcAft>
                          <a:spcPts val="500"/>
                        </a:spcAft>
                        <a:buClrTx/>
                        <a:buSzTx/>
                        <a:buFontTx/>
                        <a:buNone/>
                        <a:tabLst/>
                        <a:defRPr/>
                      </a:pPr>
                      <a:r>
                        <a:rPr lang="en-CA" sz="1200" b="1" dirty="0" smtClean="0">
                          <a:solidFill>
                            <a:srgbClr val="FFFFFF"/>
                          </a:solidFill>
                        </a:rPr>
                        <a:t>Deliverables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228600" indent="-228600">
                        <a:spcAft>
                          <a:spcPts val="0"/>
                        </a:spcAft>
                        <a:buClrTx/>
                        <a:buFont typeface="+mj-lt"/>
                        <a:buAutoNum type="arabicPeriod"/>
                      </a:pPr>
                      <a:r>
                        <a:rPr lang="en-CA" sz="1000" b="0" i="0" baseline="0" dirty="0" smtClean="0">
                          <a:solidFill>
                            <a:schemeClr val="tx1"/>
                          </a:solidFill>
                        </a:rPr>
                        <a:t>Reporting requirements</a:t>
                      </a:r>
                    </a:p>
                    <a:p>
                      <a:pPr marL="228600" indent="-228600">
                        <a:spcAft>
                          <a:spcPts val="0"/>
                        </a:spcAft>
                        <a:buClrTx/>
                        <a:buFont typeface="+mj-lt"/>
                        <a:buAutoNum type="arabicPeriod"/>
                      </a:pPr>
                      <a:r>
                        <a:rPr lang="en-CA" sz="1000" b="0" i="0" baseline="0" dirty="0" smtClean="0">
                          <a:solidFill>
                            <a:schemeClr val="tx1"/>
                          </a:solidFill>
                        </a:rPr>
                        <a:t>Asset management goals</a:t>
                      </a:r>
                    </a:p>
                    <a:p>
                      <a:pPr marL="228600" indent="-228600">
                        <a:spcAft>
                          <a:spcPts val="0"/>
                        </a:spcAft>
                        <a:buClrTx/>
                        <a:buFont typeface="+mj-lt"/>
                        <a:buAutoNum type="arabicPeriod"/>
                      </a:pPr>
                      <a:r>
                        <a:rPr lang="en-CA" sz="1000" b="0" i="0" baseline="0" dirty="0" smtClean="0">
                          <a:solidFill>
                            <a:schemeClr val="tx1"/>
                          </a:solidFill>
                        </a:rPr>
                        <a:t>RACI chart</a:t>
                      </a:r>
                    </a:p>
                    <a:p>
                      <a:pPr marL="228600" indent="-228600">
                        <a:spcAft>
                          <a:spcPts val="0"/>
                        </a:spcAft>
                        <a:buClrTx/>
                        <a:buFont typeface="+mj-lt"/>
                        <a:buAutoNum type="arabicPeriod"/>
                      </a:pPr>
                      <a:r>
                        <a:rPr lang="en-CA" sz="1000" b="0" i="0" baseline="0" dirty="0" smtClean="0">
                          <a:solidFill>
                            <a:schemeClr val="tx1"/>
                          </a:solidFill>
                        </a:rPr>
                        <a:t>Hardware procurement workflow</a:t>
                      </a:r>
                    </a:p>
                    <a:p>
                      <a:pPr marL="228600" indent="-228600">
                        <a:spcAft>
                          <a:spcPts val="0"/>
                        </a:spcAft>
                        <a:buClrTx/>
                        <a:buFont typeface="+mj-lt"/>
                        <a:buAutoNum type="arabicPeriod"/>
                      </a:pPr>
                      <a:r>
                        <a:rPr lang="en-CA" sz="1000" b="0" i="0" baseline="0" dirty="0" smtClean="0">
                          <a:solidFill>
                            <a:schemeClr val="tx1"/>
                          </a:solidFill>
                        </a:rPr>
                        <a:t>Software procurement workflow</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000" b="0" baseline="0" dirty="0" smtClean="0">
                          <a:solidFill>
                            <a:schemeClr val="tx1"/>
                          </a:solidFill>
                        </a:rPr>
                        <a:t>Target state output for hardware inventory</a:t>
                      </a:r>
                    </a:p>
                    <a:p>
                      <a:pPr marL="144000" indent="-144000">
                        <a:spcAft>
                          <a:spcPts val="0"/>
                        </a:spcAft>
                        <a:buClrTx/>
                        <a:buFont typeface="+mj-lt"/>
                        <a:buAutoNum type="arabicPeriod"/>
                      </a:pPr>
                      <a:r>
                        <a:rPr lang="en-CA" sz="1000" b="0" baseline="0" dirty="0" smtClean="0">
                          <a:solidFill>
                            <a:schemeClr val="tx1"/>
                          </a:solidFill>
                        </a:rPr>
                        <a:t>Target state output for software inventory</a:t>
                      </a:r>
                    </a:p>
                    <a:p>
                      <a:pPr marL="144000" indent="-144000">
                        <a:spcAft>
                          <a:spcPts val="0"/>
                        </a:spcAft>
                        <a:buClrTx/>
                        <a:buFont typeface="+mj-lt"/>
                        <a:buAutoNum type="arabicPeriod"/>
                      </a:pPr>
                      <a:r>
                        <a:rPr lang="en-CA" sz="1000" b="0" baseline="0" dirty="0" smtClean="0">
                          <a:solidFill>
                            <a:schemeClr val="tx1"/>
                          </a:solidFill>
                        </a:rPr>
                        <a:t>Target state output for hardware deployment and maintenance</a:t>
                      </a:r>
                    </a:p>
                    <a:p>
                      <a:pPr marL="144000" indent="-144000">
                        <a:spcAft>
                          <a:spcPts val="0"/>
                        </a:spcAft>
                        <a:buClrTx/>
                        <a:buFont typeface="+mj-lt"/>
                        <a:buAutoNum type="arabicPeriod"/>
                      </a:pPr>
                      <a:r>
                        <a:rPr lang="en-CA" sz="1000" b="0" baseline="0" dirty="0" smtClean="0">
                          <a:solidFill>
                            <a:schemeClr val="tx1"/>
                          </a:solidFill>
                        </a:rPr>
                        <a:t>Target state output for software deployment and maintenance</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000" b="0" baseline="0" dirty="0" smtClean="0">
                          <a:solidFill>
                            <a:schemeClr val="tx1"/>
                          </a:solidFill>
                        </a:rPr>
                        <a:t>Asset security policy</a:t>
                      </a:r>
                    </a:p>
                    <a:p>
                      <a:pPr marL="144000" indent="-144000">
                        <a:spcAft>
                          <a:spcPts val="0"/>
                        </a:spcAft>
                        <a:buClrTx/>
                        <a:buFont typeface="+mj-lt"/>
                        <a:buAutoNum type="arabicPeriod"/>
                      </a:pPr>
                      <a:r>
                        <a:rPr lang="en-CA" sz="1000" b="0" baseline="0" dirty="0" smtClean="0">
                          <a:solidFill>
                            <a:schemeClr val="tx1"/>
                          </a:solidFill>
                        </a:rPr>
                        <a:t>Hardware disposal workflow</a:t>
                      </a:r>
                    </a:p>
                    <a:p>
                      <a:pPr marL="144000" indent="-144000">
                        <a:spcAft>
                          <a:spcPts val="0"/>
                        </a:spcAft>
                        <a:buClrTx/>
                        <a:buFont typeface="+mj-lt"/>
                        <a:buAutoNum type="arabicPeriod"/>
                      </a:pPr>
                      <a:r>
                        <a:rPr lang="en-CA" sz="1000" b="0" baseline="0" dirty="0" smtClean="0">
                          <a:solidFill>
                            <a:schemeClr val="tx1"/>
                          </a:solidFill>
                        </a:rPr>
                        <a:t>Software disposal workflow</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000" b="0" baseline="0" dirty="0" smtClean="0">
                          <a:solidFill>
                            <a:schemeClr val="tx1"/>
                          </a:solidFill>
                        </a:rPr>
                        <a:t>Contract management policy</a:t>
                      </a:r>
                    </a:p>
                    <a:p>
                      <a:pPr marL="144000" indent="-144000">
                        <a:spcAft>
                          <a:spcPts val="0"/>
                        </a:spcAft>
                        <a:buClrTx/>
                        <a:buFont typeface="+mj-lt"/>
                        <a:buAutoNum type="arabicPeriod"/>
                      </a:pPr>
                      <a:r>
                        <a:rPr lang="en-CA" sz="1000" b="0" baseline="0" dirty="0" smtClean="0">
                          <a:solidFill>
                            <a:schemeClr val="tx1"/>
                          </a:solidFill>
                        </a:rPr>
                        <a:t>Audit defense policy</a:t>
                      </a:r>
                    </a:p>
                    <a:p>
                      <a:pPr marL="144000" indent="-144000">
                        <a:spcAft>
                          <a:spcPts val="0"/>
                        </a:spcAft>
                        <a:buClrTx/>
                        <a:buFont typeface="+mj-lt"/>
                        <a:buAutoNum type="arabicPeriod"/>
                      </a:pPr>
                      <a:r>
                        <a:rPr lang="en-CA" sz="1000" b="0" baseline="0" dirty="0" smtClean="0">
                          <a:solidFill>
                            <a:schemeClr val="tx1"/>
                          </a:solidFill>
                        </a:rPr>
                        <a:t>Asset management roadmap</a:t>
                      </a:r>
                    </a:p>
                    <a:p>
                      <a:pPr marL="144000" indent="-144000">
                        <a:spcAft>
                          <a:spcPts val="0"/>
                        </a:spcAft>
                        <a:buClrTx/>
                        <a:buFont typeface="+mj-lt"/>
                        <a:buAutoNum type="arabicPeriod"/>
                      </a:pPr>
                      <a:r>
                        <a:rPr lang="en-CA" sz="1000" b="0" baseline="0" dirty="0" smtClean="0">
                          <a:solidFill>
                            <a:schemeClr val="tx1"/>
                          </a:solidFill>
                        </a:rPr>
                        <a:t>ITAM communication plan</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bl>
          </a:graphicData>
        </a:graphic>
      </p:graphicFrame>
      <p:sp>
        <p:nvSpPr>
          <p:cNvPr id="10" name="Title 9"/>
          <p:cNvSpPr>
            <a:spLocks noGrp="1"/>
          </p:cNvSpPr>
          <p:nvPr>
            <p:ph type="title"/>
          </p:nvPr>
        </p:nvSpPr>
        <p:spPr/>
        <p:txBody>
          <a:bodyPr/>
          <a:lstStyle/>
          <a:p>
            <a:r>
              <a:rPr lang="en-US" dirty="0"/>
              <a:t>Implement Asset Management – </a:t>
            </a:r>
            <a:r>
              <a:rPr lang="en-US" dirty="0" smtClean="0"/>
              <a:t>Workshop overview</a:t>
            </a:r>
            <a:endParaRPr lang="en-US" dirty="0"/>
          </a:p>
        </p:txBody>
      </p:sp>
    </p:spTree>
    <p:extLst>
      <p:ext uri="{BB962C8B-B14F-4D97-AF65-F5344CB8AC3E}">
        <p14:creationId xmlns:p14="http://schemas.microsoft.com/office/powerpoint/2010/main" val="52918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Who benefits from this research and </a:t>
            </a:r>
            <a:r>
              <a:rPr lang="en-US" dirty="0" smtClean="0"/>
              <a:t>how?</a:t>
            </a:r>
            <a:endParaRPr lang="en-US" dirty="0"/>
          </a:p>
        </p:txBody>
      </p:sp>
      <p:sp>
        <p:nvSpPr>
          <p:cNvPr id="13" name="Text Placeholder 12"/>
          <p:cNvSpPr>
            <a:spLocks noGrp="1"/>
          </p:cNvSpPr>
          <p:nvPr>
            <p:ph type="body" sz="quarter" idx="16"/>
          </p:nvPr>
        </p:nvSpPr>
        <p:spPr>
          <a:xfrm>
            <a:off x="246703" y="1607231"/>
            <a:ext cx="4041648" cy="2713757"/>
          </a:xfrm>
        </p:spPr>
        <p:txBody>
          <a:bodyPr anchor="ctr"/>
          <a:lstStyle/>
          <a:p>
            <a:pPr>
              <a:spcBef>
                <a:spcPts val="600"/>
              </a:spcBef>
              <a:spcAft>
                <a:spcPts val="600"/>
              </a:spcAft>
            </a:pPr>
            <a:r>
              <a:rPr lang="en-US" dirty="0" smtClean="0"/>
              <a:t>CIOs and CFOs who want to reduce hardware and software lifecycle costs.</a:t>
            </a:r>
          </a:p>
          <a:p>
            <a:pPr>
              <a:spcBef>
                <a:spcPts val="600"/>
              </a:spcBef>
              <a:spcAft>
                <a:spcPts val="600"/>
              </a:spcAft>
            </a:pPr>
            <a:r>
              <a:rPr lang="en-US" dirty="0" smtClean="0"/>
              <a:t>IT directors who want to mitigate the risks inherent in licensing audits.</a:t>
            </a:r>
          </a:p>
          <a:p>
            <a:pPr>
              <a:spcBef>
                <a:spcPts val="600"/>
              </a:spcBef>
              <a:spcAft>
                <a:spcPts val="600"/>
              </a:spcAft>
            </a:pPr>
            <a:r>
              <a:rPr lang="en-US" dirty="0" smtClean="0"/>
              <a:t>Information security officers who need to mitigate the risk of sensitive data loss due to insecure assets.</a:t>
            </a:r>
          </a:p>
          <a:p>
            <a:pPr>
              <a:spcBef>
                <a:spcPts val="600"/>
              </a:spcBef>
              <a:spcAft>
                <a:spcPts val="600"/>
              </a:spcAft>
            </a:pPr>
            <a:r>
              <a:rPr lang="en-US" dirty="0" smtClean="0"/>
              <a:t>Asset managers and service desk managers tasked with developing an asset management program</a:t>
            </a:r>
            <a:r>
              <a:rPr lang="en-US" dirty="0"/>
              <a:t> </a:t>
            </a:r>
            <a:r>
              <a:rPr lang="en-US" dirty="0" smtClean="0"/>
              <a:t>who do not know where to start.</a:t>
            </a:r>
            <a:endParaRPr lang="en-US" dirty="0"/>
          </a:p>
        </p:txBody>
      </p:sp>
      <p:sp>
        <p:nvSpPr>
          <p:cNvPr id="14" name="Text Placeholder 13"/>
          <p:cNvSpPr>
            <a:spLocks noGrp="1"/>
          </p:cNvSpPr>
          <p:nvPr>
            <p:ph type="body" sz="quarter" idx="26"/>
          </p:nvPr>
        </p:nvSpPr>
        <p:spPr>
          <a:xfrm>
            <a:off x="4819650" y="1607231"/>
            <a:ext cx="4057434" cy="4698319"/>
          </a:xfrm>
        </p:spPr>
        <p:txBody>
          <a:bodyPr/>
          <a:lstStyle/>
          <a:p>
            <a:pPr>
              <a:spcBef>
                <a:spcPts val="600"/>
              </a:spcBef>
              <a:spcAft>
                <a:spcPts val="600"/>
              </a:spcAft>
            </a:pPr>
            <a:r>
              <a:rPr lang="en-US" dirty="0" smtClean="0"/>
              <a:t>Draw on Info-Tech’s diagnostics to establish baseline project metrics.</a:t>
            </a:r>
          </a:p>
          <a:p>
            <a:pPr>
              <a:spcBef>
                <a:spcPts val="600"/>
              </a:spcBef>
              <a:spcAft>
                <a:spcPts val="0"/>
              </a:spcAft>
            </a:pPr>
            <a:r>
              <a:rPr lang="en-US" dirty="0" smtClean="0"/>
              <a:t>Develop an IT asset management standard operating procedure that documents:</a:t>
            </a:r>
          </a:p>
          <a:p>
            <a:pPr lvl="1">
              <a:spcBef>
                <a:spcPts val="600"/>
              </a:spcBef>
              <a:spcAft>
                <a:spcPts val="0"/>
              </a:spcAft>
            </a:pPr>
            <a:r>
              <a:rPr lang="en-US" dirty="0" smtClean="0"/>
              <a:t>Process roles and responsibilities.</a:t>
            </a:r>
          </a:p>
          <a:p>
            <a:pPr lvl="1">
              <a:spcBef>
                <a:spcPts val="600"/>
              </a:spcBef>
              <a:spcAft>
                <a:spcPts val="0"/>
              </a:spcAft>
            </a:pPr>
            <a:r>
              <a:rPr lang="en-US" dirty="0" smtClean="0"/>
              <a:t>Data classification scheme.</a:t>
            </a:r>
          </a:p>
          <a:p>
            <a:pPr lvl="1">
              <a:spcBef>
                <a:spcPts val="600"/>
              </a:spcBef>
              <a:spcAft>
                <a:spcPts val="0"/>
              </a:spcAft>
            </a:pPr>
            <a:r>
              <a:rPr lang="en-US" dirty="0" smtClean="0"/>
              <a:t>Procurement standards, processes, and workflows for software and hardware.</a:t>
            </a:r>
          </a:p>
          <a:p>
            <a:pPr lvl="1">
              <a:spcBef>
                <a:spcPts val="600"/>
              </a:spcBef>
              <a:spcAft>
                <a:spcPts val="0"/>
              </a:spcAft>
            </a:pPr>
            <a:r>
              <a:rPr lang="en-US" dirty="0" smtClean="0"/>
              <a:t>Hardware and software deployment policies, processes, and workflows.</a:t>
            </a:r>
          </a:p>
          <a:p>
            <a:pPr lvl="1">
              <a:spcBef>
                <a:spcPts val="600"/>
              </a:spcBef>
              <a:spcAft>
                <a:spcPts val="0"/>
              </a:spcAft>
            </a:pPr>
            <a:r>
              <a:rPr lang="en-US" dirty="0" smtClean="0"/>
              <a:t>Processes and workflows for IT asset security and disposal.</a:t>
            </a:r>
          </a:p>
          <a:p>
            <a:pPr>
              <a:spcBef>
                <a:spcPts val="600"/>
              </a:spcBef>
              <a:spcAft>
                <a:spcPts val="600"/>
              </a:spcAft>
            </a:pPr>
            <a:r>
              <a:rPr lang="en-US" dirty="0" smtClean="0"/>
              <a:t>Draft a list of technical requirements for an ITAM solution to help generate a shortlist.</a:t>
            </a:r>
          </a:p>
          <a:p>
            <a:pPr>
              <a:spcBef>
                <a:spcPts val="600"/>
              </a:spcBef>
              <a:spcAft>
                <a:spcPts val="600"/>
              </a:spcAft>
            </a:pPr>
            <a:r>
              <a:rPr lang="en-US" dirty="0" smtClean="0"/>
              <a:t>Develop an asset management implementation roadmap.</a:t>
            </a:r>
          </a:p>
          <a:p>
            <a:pPr>
              <a:spcBef>
                <a:spcPts val="600"/>
              </a:spcBef>
              <a:spcAft>
                <a:spcPts val="600"/>
              </a:spcAft>
            </a:pPr>
            <a:r>
              <a:rPr lang="en-US" dirty="0" smtClean="0"/>
              <a:t>Draft a communication plan for the initiative.</a:t>
            </a:r>
            <a:endParaRPr lang="en-US" dirty="0"/>
          </a:p>
        </p:txBody>
      </p:sp>
    </p:spTree>
    <p:extLst>
      <p:ext uri="{BB962C8B-B14F-4D97-AF65-F5344CB8AC3E}">
        <p14:creationId xmlns:p14="http://schemas.microsoft.com/office/powerpoint/2010/main" val="2619900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Text Placeholder 2"/>
          <p:cNvSpPr>
            <a:spLocks noGrp="1"/>
          </p:cNvSpPr>
          <p:nvPr>
            <p:ph type="body" sz="quarter" idx="10"/>
          </p:nvPr>
        </p:nvSpPr>
        <p:spPr/>
        <p:txBody>
          <a:bodyPr/>
          <a:lstStyle/>
          <a:p>
            <a:r>
              <a:rPr lang="en-US" dirty="0" smtClean="0"/>
              <a:t>Executives are aware of the numerous benefits asset management offers, but many organizations lack a defined ITAM program. </a:t>
            </a:r>
          </a:p>
          <a:p>
            <a:r>
              <a:rPr lang="en-US" dirty="0" smtClean="0"/>
              <a:t>However, efforts to implement ITAM are stalled because organizations cannot establish a defined asset management process. </a:t>
            </a:r>
            <a:endParaRPr lang="en-US" dirty="0"/>
          </a:p>
        </p:txBody>
      </p:sp>
      <p:sp>
        <p:nvSpPr>
          <p:cNvPr id="4" name="Text Placeholder 3"/>
          <p:cNvSpPr>
            <a:spLocks noGrp="1"/>
          </p:cNvSpPr>
          <p:nvPr>
            <p:ph type="body" sz="quarter" idx="11"/>
          </p:nvPr>
        </p:nvSpPr>
        <p:spPr>
          <a:xfrm>
            <a:off x="247848" y="2974004"/>
            <a:ext cx="5257800" cy="1208025"/>
          </a:xfrm>
        </p:spPr>
        <p:txBody>
          <a:bodyPr/>
          <a:lstStyle/>
          <a:p>
            <a:r>
              <a:rPr lang="en-US" dirty="0" smtClean="0"/>
              <a:t>Asset management programs yield a large amount of useful data. Unfortunately, this data is often underutilized. Departments within IT become data siloes, preventing effective use of the data.</a:t>
            </a:r>
          </a:p>
          <a:p>
            <a:r>
              <a:rPr lang="en-US" dirty="0" smtClean="0"/>
              <a:t>Organizations often implement an asset management program and let it stagnate, but asset management is a dynamic process, not a one-off project.</a:t>
            </a:r>
          </a:p>
          <a:p>
            <a:endParaRPr lang="en-US" dirty="0"/>
          </a:p>
        </p:txBody>
      </p:sp>
      <p:sp>
        <p:nvSpPr>
          <p:cNvPr id="5" name="Text Placeholder 4"/>
          <p:cNvSpPr>
            <a:spLocks noGrp="1"/>
          </p:cNvSpPr>
          <p:nvPr>
            <p:ph type="body" sz="quarter" idx="12"/>
          </p:nvPr>
        </p:nvSpPr>
        <p:spPr/>
        <p:txBody>
          <a:bodyPr/>
          <a:lstStyle/>
          <a:p>
            <a:r>
              <a:rPr lang="en-US" dirty="0" smtClean="0"/>
              <a:t>Assess IT’s maturity in order to properly define what assets will be involved in your ITAM program.</a:t>
            </a:r>
          </a:p>
          <a:p>
            <a:r>
              <a:rPr lang="en-US" dirty="0" smtClean="0"/>
              <a:t>Use ITAM </a:t>
            </a:r>
            <a:r>
              <a:rPr lang="en-US" dirty="0"/>
              <a:t>data to make IT proactive. An effective ITAM program makes organizations more agile</a:t>
            </a:r>
            <a:r>
              <a:rPr lang="en-US" dirty="0" smtClean="0"/>
              <a:t>.</a:t>
            </a:r>
          </a:p>
          <a:p>
            <a:r>
              <a:rPr lang="en-US" dirty="0" smtClean="0"/>
              <a:t>Pace yourself: it’s tempting to tackle everything at once, but a staged implementation will make your ITAM program a success.</a:t>
            </a:r>
          </a:p>
          <a:p>
            <a:r>
              <a:rPr lang="en-US" dirty="0" smtClean="0"/>
              <a:t>Automate as many processes involved in your ITAM program as possible.</a:t>
            </a:r>
          </a:p>
          <a:p>
            <a:r>
              <a:rPr lang="en-US" dirty="0" smtClean="0"/>
              <a:t>Involve an ITAM team in the process from the beginning; dictating change will cause people to follow the process blindly.</a:t>
            </a:r>
          </a:p>
        </p:txBody>
      </p:sp>
      <p:sp>
        <p:nvSpPr>
          <p:cNvPr id="6" name="Text Placeholder 5"/>
          <p:cNvSpPr>
            <a:spLocks noGrp="1"/>
          </p:cNvSpPr>
          <p:nvPr>
            <p:ph type="body" sz="quarter" idx="13"/>
          </p:nvPr>
        </p:nvSpPr>
        <p:spPr>
          <a:xfrm>
            <a:off x="5708666" y="1531328"/>
            <a:ext cx="3083231" cy="2650701"/>
          </a:xfrm>
        </p:spPr>
        <p:txBody>
          <a:bodyPr/>
          <a:lstStyle/>
          <a:p>
            <a:pPr marL="228600" indent="-228600">
              <a:spcBef>
                <a:spcPts val="300"/>
              </a:spcBef>
              <a:spcAft>
                <a:spcPts val="300"/>
              </a:spcAft>
              <a:buSzPct val="100000"/>
              <a:buFont typeface="+mj-lt"/>
              <a:buAutoNum type="arabicPeriod"/>
            </a:pPr>
            <a:r>
              <a:rPr lang="en-US" b="1" dirty="0" smtClean="0"/>
              <a:t>ITAM is a cornerstone program.  </a:t>
            </a:r>
            <a:r>
              <a:rPr lang="en-US" dirty="0" smtClean="0"/>
              <a:t>ITAM’s real value doesn’t emerge from compliance; it comes from the strengthening of other IT services.</a:t>
            </a:r>
            <a:endParaRPr lang="en-US" dirty="0" smtClean="0">
              <a:solidFill>
                <a:srgbClr val="333333"/>
              </a:solidFill>
            </a:endParaRPr>
          </a:p>
          <a:p>
            <a:pPr marL="228600" indent="-228600">
              <a:spcBef>
                <a:spcPts val="300"/>
              </a:spcBef>
              <a:spcAft>
                <a:spcPts val="300"/>
              </a:spcAft>
              <a:buSzPct val="100000"/>
              <a:buFont typeface="+mj-lt"/>
              <a:buAutoNum type="arabicPeriod"/>
            </a:pPr>
            <a:r>
              <a:rPr lang="en-US" b="1" dirty="0" smtClean="0"/>
              <a:t>Don’t just wait for the knock on the door; make sure it rarely happens. </a:t>
            </a:r>
            <a:r>
              <a:rPr lang="en-US" dirty="0" smtClean="0"/>
              <a:t>Proactive asset management can prevent a software audit from happening.</a:t>
            </a:r>
            <a:endParaRPr lang="en-US" dirty="0" smtClean="0">
              <a:solidFill>
                <a:srgbClr val="333333"/>
              </a:solidFill>
            </a:endParaRPr>
          </a:p>
          <a:p>
            <a:pPr marL="228600" indent="-228600">
              <a:spcBef>
                <a:spcPts val="300"/>
              </a:spcBef>
              <a:spcAft>
                <a:spcPts val="300"/>
              </a:spcAft>
              <a:buSzPct val="100000"/>
              <a:buFont typeface="+mj-lt"/>
              <a:buAutoNum type="arabicPeriod"/>
            </a:pPr>
            <a:r>
              <a:rPr lang="en-US" b="1" dirty="0" smtClean="0"/>
              <a:t>Treat ITAM like a process, not a project.</a:t>
            </a:r>
            <a:r>
              <a:rPr lang="en-US" dirty="0" smtClean="0"/>
              <a:t> ITAM is a dynamic process that must react and adapt to the needs of the business.</a:t>
            </a:r>
            <a:endParaRPr lang="en-US" dirty="0">
              <a:solidFill>
                <a:srgbClr val="333333"/>
              </a:solidFill>
            </a:endParaRPr>
          </a:p>
        </p:txBody>
      </p:sp>
    </p:spTree>
    <p:extLst>
      <p:ext uri="{BB962C8B-B14F-4D97-AF65-F5344CB8AC3E}">
        <p14:creationId xmlns:p14="http://schemas.microsoft.com/office/powerpoint/2010/main" val="61988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Executives know IT asset management is an important process and they want it fixed</a:t>
            </a:r>
            <a:endParaRPr lang="en-US" dirty="0"/>
          </a:p>
        </p:txBody>
      </p:sp>
      <p:sp>
        <p:nvSpPr>
          <p:cNvPr id="12" name="Rectangle 11"/>
          <p:cNvSpPr/>
          <p:nvPr/>
        </p:nvSpPr>
        <p:spPr>
          <a:xfrm>
            <a:off x="257173" y="5390007"/>
            <a:ext cx="8620125" cy="738664"/>
          </a:xfrm>
          <a:prstGeom prst="rect">
            <a:avLst/>
          </a:prstGeom>
        </p:spPr>
        <p:txBody>
          <a:bodyPr wrap="square">
            <a:spAutoFit/>
          </a:bodyPr>
          <a:lstStyle/>
          <a:p>
            <a:r>
              <a:rPr lang="en-US" sz="1400" dirty="0" smtClean="0"/>
              <a:t>Info-Tech Research Group’s IT Management and Governance Diagnostic (MGD) program assesses the importance and effectiveness of core IT processes. Since its inception, the MGD has consistently identified IT asset management as an area for immediate improvement.</a:t>
            </a:r>
            <a:endParaRPr lang="en-US" dirty="0"/>
          </a:p>
        </p:txBody>
      </p:sp>
      <p:sp>
        <p:nvSpPr>
          <p:cNvPr id="13" name="TextBox 12"/>
          <p:cNvSpPr txBox="1"/>
          <p:nvPr/>
        </p:nvSpPr>
        <p:spPr>
          <a:xfrm>
            <a:off x="6737173" y="2135912"/>
            <a:ext cx="2260402" cy="2031325"/>
          </a:xfrm>
          <a:prstGeom prst="rect">
            <a:avLst/>
          </a:prstGeom>
          <a:noFill/>
        </p:spPr>
        <p:txBody>
          <a:bodyPr wrap="square" rtlCol="0">
            <a:spAutoFit/>
          </a:bodyPr>
          <a:lstStyle/>
          <a:p>
            <a:pPr algn="ctr"/>
            <a:r>
              <a:rPr lang="en-US" sz="1050" b="1" dirty="0" smtClean="0"/>
              <a:t>Importance Scores</a:t>
            </a:r>
          </a:p>
          <a:p>
            <a:r>
              <a:rPr lang="en-US" sz="1050" dirty="0" smtClean="0"/>
              <a:t>   No Importance: 1.0-6.9</a:t>
            </a:r>
          </a:p>
          <a:p>
            <a:r>
              <a:rPr lang="en-US" sz="1050" dirty="0" smtClean="0"/>
              <a:t>   Limited Importance: 7.0-7.9</a:t>
            </a:r>
          </a:p>
          <a:p>
            <a:r>
              <a:rPr lang="en-US" sz="1050" dirty="0" smtClean="0">
                <a:solidFill>
                  <a:srgbClr val="FF0000"/>
                </a:solidFill>
              </a:rPr>
              <a:t>   Significant Importance: 8.0-8.9</a:t>
            </a:r>
          </a:p>
          <a:p>
            <a:r>
              <a:rPr lang="en-US" sz="1050" dirty="0" smtClean="0"/>
              <a:t>   Critical Importance: 9.0-10.0</a:t>
            </a:r>
          </a:p>
          <a:p>
            <a:endParaRPr lang="en-US" sz="1050" dirty="0" smtClean="0"/>
          </a:p>
          <a:p>
            <a:pPr algn="ctr"/>
            <a:r>
              <a:rPr lang="en-US" sz="1050" b="1" dirty="0" smtClean="0"/>
              <a:t>Effectiveness Scores</a:t>
            </a:r>
          </a:p>
          <a:p>
            <a:r>
              <a:rPr lang="en-US" sz="1050" dirty="0" smtClean="0"/>
              <a:t>   Not in Place: N/A</a:t>
            </a:r>
          </a:p>
          <a:p>
            <a:r>
              <a:rPr lang="en-US" sz="1050" dirty="0" smtClean="0"/>
              <a:t>   Not Effective: 0.0-4.9</a:t>
            </a:r>
          </a:p>
          <a:p>
            <a:r>
              <a:rPr lang="en-US" sz="1050" dirty="0" smtClean="0"/>
              <a:t>   </a:t>
            </a:r>
            <a:r>
              <a:rPr lang="en-US" sz="1050" dirty="0" smtClean="0">
                <a:solidFill>
                  <a:srgbClr val="FF0000"/>
                </a:solidFill>
              </a:rPr>
              <a:t>Somewhat Ineffective: 5.0-5.9</a:t>
            </a:r>
          </a:p>
          <a:p>
            <a:r>
              <a:rPr lang="en-US" sz="1050" dirty="0" smtClean="0"/>
              <a:t>   Somewhat Effective: 6.0-6.9</a:t>
            </a:r>
          </a:p>
          <a:p>
            <a:r>
              <a:rPr lang="en-US" sz="1050" dirty="0" smtClean="0"/>
              <a:t>   Very Effective: 7.0-10.0</a:t>
            </a:r>
            <a:endParaRPr lang="en-US" sz="1050" dirty="0"/>
          </a:p>
        </p:txBody>
      </p:sp>
      <p:sp>
        <p:nvSpPr>
          <p:cNvPr id="14" name="TextBox 13"/>
          <p:cNvSpPr txBox="1"/>
          <p:nvPr/>
        </p:nvSpPr>
        <p:spPr>
          <a:xfrm>
            <a:off x="2692840" y="5122346"/>
            <a:ext cx="1853034" cy="246221"/>
          </a:xfrm>
          <a:prstGeom prst="rect">
            <a:avLst/>
          </a:prstGeom>
          <a:noFill/>
        </p:spPr>
        <p:txBody>
          <a:bodyPr wrap="square" rtlCol="0">
            <a:spAutoFit/>
          </a:bodyPr>
          <a:lstStyle/>
          <a:p>
            <a:pPr algn="ctr"/>
            <a:r>
              <a:rPr lang="en-US" sz="1000" dirty="0" smtClean="0"/>
              <a:t>Source: Info-Tech; </a:t>
            </a:r>
            <a:r>
              <a:rPr lang="en-US" sz="1000" i="1" dirty="0" smtClean="0"/>
              <a:t>N=3,285</a:t>
            </a:r>
            <a:endParaRPr lang="en-US" sz="1000" i="1" dirty="0"/>
          </a:p>
        </p:txBody>
      </p:sp>
      <p:graphicFrame>
        <p:nvGraphicFramePr>
          <p:cNvPr id="15" name="Chart 14"/>
          <p:cNvGraphicFramePr>
            <a:graphicFrameLocks/>
          </p:cNvGraphicFramePr>
          <p:nvPr>
            <p:extLst>
              <p:ext uri="{D42A27DB-BD31-4B8C-83A1-F6EECF244321}">
                <p14:modId xmlns:p14="http://schemas.microsoft.com/office/powerpoint/2010/main" val="3490581322"/>
              </p:ext>
            </p:extLst>
          </p:nvPr>
        </p:nvGraphicFramePr>
        <p:xfrm>
          <a:off x="257173" y="1513158"/>
          <a:ext cx="6480000" cy="36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3433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
          <p:cNvSpPr/>
          <p:nvPr/>
        </p:nvSpPr>
        <p:spPr>
          <a:xfrm>
            <a:off x="251520" y="1329325"/>
            <a:ext cx="8625780" cy="4978342"/>
          </a:xfrm>
          <a:prstGeom prst="rect">
            <a:avLst/>
          </a:prstGeom>
          <a:solidFill>
            <a:schemeClr val="bg1">
              <a:lumMod val="95000"/>
            </a:schemeClr>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utoShape 3"/>
          <p:cNvSpPr>
            <a:spLocks noChangeAspect="1" noChangeArrowheads="1" noTextEdit="1"/>
          </p:cNvSpPr>
          <p:nvPr/>
        </p:nvSpPr>
        <p:spPr bwMode="auto">
          <a:xfrm>
            <a:off x="726294" y="5121188"/>
            <a:ext cx="1109402" cy="10572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TextBox 7"/>
          <p:cNvSpPr txBox="1"/>
          <p:nvPr/>
        </p:nvSpPr>
        <p:spPr>
          <a:xfrm>
            <a:off x="355812" y="1385117"/>
            <a:ext cx="4029469" cy="1508105"/>
          </a:xfrm>
          <a:prstGeom prst="rect">
            <a:avLst/>
          </a:prstGeom>
          <a:solidFill>
            <a:schemeClr val="bg1"/>
          </a:solidFill>
        </p:spPr>
        <p:txBody>
          <a:bodyPr wrap="square" rIns="360000" rtlCol="0" anchor="ctr">
            <a:spAutoFit/>
          </a:bodyPr>
          <a:lstStyle/>
          <a:p>
            <a:pPr>
              <a:spcBef>
                <a:spcPts val="600"/>
              </a:spcBef>
              <a:spcAft>
                <a:spcPts val="600"/>
              </a:spcAft>
            </a:pPr>
            <a:r>
              <a:rPr lang="en-US" sz="1200" b="1" dirty="0" smtClean="0"/>
              <a:t>Risk #1: High cost of undiscovered IT assets</a:t>
            </a:r>
          </a:p>
          <a:p>
            <a:pPr marL="174625" indent="-174625">
              <a:spcBef>
                <a:spcPts val="600"/>
              </a:spcBef>
              <a:spcAft>
                <a:spcPts val="600"/>
              </a:spcAft>
              <a:buClr>
                <a:schemeClr val="tx1"/>
              </a:buClr>
              <a:buSzPct val="100000"/>
              <a:buFont typeface="Arial" panose="020B0604020202020204" pitchFamily="34" charset="0"/>
              <a:buChar char="•"/>
            </a:pPr>
            <a:r>
              <a:rPr lang="en-US" sz="1200" dirty="0" smtClean="0"/>
              <a:t>Needless procurement of new equipment and software for new hires can be costly.</a:t>
            </a:r>
          </a:p>
          <a:p>
            <a:pPr marL="174625" indent="-174625">
              <a:spcBef>
                <a:spcPts val="600"/>
              </a:spcBef>
              <a:spcAft>
                <a:spcPts val="600"/>
              </a:spcAft>
              <a:buClr>
                <a:schemeClr val="tx1"/>
              </a:buClr>
              <a:buSzPct val="100000"/>
              <a:buFont typeface="Arial" panose="020B0604020202020204" pitchFamily="34" charset="0"/>
              <a:buChar char="•"/>
            </a:pPr>
            <a:r>
              <a:rPr lang="en-US" sz="1200" dirty="0" smtClean="0"/>
              <a:t>Replacement of hardware that could have performed sufficiently following a new operating system release can also increase operating costs.</a:t>
            </a:r>
            <a:endParaRPr lang="en-US" sz="1200" dirty="0"/>
          </a:p>
        </p:txBody>
      </p:sp>
      <p:sp>
        <p:nvSpPr>
          <p:cNvPr id="37" name="Rectangle 8"/>
          <p:cNvSpPr/>
          <p:nvPr/>
        </p:nvSpPr>
        <p:spPr>
          <a:xfrm>
            <a:off x="348916" y="2949158"/>
            <a:ext cx="4036365" cy="207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360000" bIns="72000" rtlCol="0" anchor="ctr"/>
          <a:lstStyle/>
          <a:p>
            <a:pPr>
              <a:spcBef>
                <a:spcPts val="600"/>
              </a:spcBef>
              <a:spcAft>
                <a:spcPts val="600"/>
              </a:spcAft>
            </a:pPr>
            <a:r>
              <a:rPr lang="en-US" sz="1200" b="1" dirty="0" smtClean="0">
                <a:solidFill>
                  <a:schemeClr val="tx1"/>
                </a:solidFill>
              </a:rPr>
              <a:t>Risk #2: Licensing, liability, and legal violations</a:t>
            </a:r>
          </a:p>
          <a:p>
            <a:pPr marL="180975" indent="-180975">
              <a:spcBef>
                <a:spcPts val="600"/>
              </a:spcBef>
              <a:spcAft>
                <a:spcPts val="600"/>
              </a:spcAft>
              <a:buClr>
                <a:schemeClr val="tx1"/>
              </a:buClr>
              <a:buSzPct val="100000"/>
              <a:buFont typeface="Arial" panose="020B0604020202020204" pitchFamily="34" charset="0"/>
              <a:buChar char="•"/>
            </a:pPr>
            <a:r>
              <a:rPr lang="en-US" sz="1200" dirty="0" smtClean="0">
                <a:solidFill>
                  <a:schemeClr val="tx1"/>
                </a:solidFill>
              </a:rPr>
              <a:t>Legal actions and penalties that result from ineffective ITAM processes can severely impact an organization’s financial performance and corporate brand image.</a:t>
            </a:r>
          </a:p>
          <a:p>
            <a:pPr marL="180975" indent="-180975">
              <a:spcBef>
                <a:spcPts val="600"/>
              </a:spcBef>
              <a:spcAft>
                <a:spcPts val="600"/>
              </a:spcAft>
              <a:buClr>
                <a:schemeClr val="tx1"/>
              </a:buClr>
              <a:buSzPct val="100000"/>
              <a:buFont typeface="Arial" panose="020B0604020202020204" pitchFamily="34" charset="0"/>
              <a:buChar char="•"/>
            </a:pPr>
            <a:r>
              <a:rPr lang="en-US" sz="1200" dirty="0" smtClean="0">
                <a:solidFill>
                  <a:schemeClr val="tx1"/>
                </a:solidFill>
              </a:rPr>
              <a:t>Failing to secure systems with personal data, transactions, or account information can violate federal regulations and lead to severe penalties.</a:t>
            </a:r>
            <a:endParaRPr lang="en-US" sz="1200" dirty="0">
              <a:solidFill>
                <a:schemeClr val="tx1"/>
              </a:solidFill>
            </a:endParaRPr>
          </a:p>
        </p:txBody>
      </p:sp>
      <p:sp>
        <p:nvSpPr>
          <p:cNvPr id="4" name="Rectangle 3"/>
          <p:cNvSpPr/>
          <p:nvPr/>
        </p:nvSpPr>
        <p:spPr>
          <a:xfrm>
            <a:off x="6011863" y="1726521"/>
            <a:ext cx="2692342" cy="830997"/>
          </a:xfrm>
          <a:prstGeom prst="rect">
            <a:avLst/>
          </a:prstGeom>
        </p:spPr>
        <p:txBody>
          <a:bodyPr wrap="square" anchor="ctr">
            <a:spAutoFit/>
          </a:bodyPr>
          <a:lstStyle/>
          <a:p>
            <a:r>
              <a:rPr lang="en-US" sz="1200" dirty="0" smtClean="0"/>
              <a:t>According to IDC,</a:t>
            </a:r>
            <a:r>
              <a:rPr lang="en-US" sz="1200" baseline="30000" dirty="0" smtClean="0"/>
              <a:t>1</a:t>
            </a:r>
            <a:r>
              <a:rPr lang="en-US" sz="1200" dirty="0" smtClean="0"/>
              <a:t> organizations that practice IT asset management had an average of 15% or lower total cost of operations (TCO).</a:t>
            </a:r>
            <a:endParaRPr lang="en-US" sz="1200" baseline="30000" dirty="0"/>
          </a:p>
        </p:txBody>
      </p:sp>
      <p:sp>
        <p:nvSpPr>
          <p:cNvPr id="5" name="Rectangle 4"/>
          <p:cNvSpPr/>
          <p:nvPr/>
        </p:nvSpPr>
        <p:spPr>
          <a:xfrm>
            <a:off x="4482677" y="3172834"/>
            <a:ext cx="2572855" cy="1015663"/>
          </a:xfrm>
          <a:prstGeom prst="rect">
            <a:avLst/>
          </a:prstGeom>
        </p:spPr>
        <p:txBody>
          <a:bodyPr wrap="square">
            <a:spAutoFit/>
          </a:bodyPr>
          <a:lstStyle/>
          <a:p>
            <a:r>
              <a:rPr lang="en-US" sz="1200" dirty="0" smtClean="0"/>
              <a:t>Express Metrix found that 53% of organizations had been audited within the past two years. Of those, 72% had been audited within the last 12 months.</a:t>
            </a:r>
            <a:endParaRPr lang="en-US" sz="1200" baseline="30000" dirty="0"/>
          </a:p>
        </p:txBody>
      </p:sp>
      <p:cxnSp>
        <p:nvCxnSpPr>
          <p:cNvPr id="42" name="Straight Connector 2"/>
          <p:cNvCxnSpPr/>
          <p:nvPr/>
        </p:nvCxnSpPr>
        <p:spPr>
          <a:xfrm>
            <a:off x="5100120" y="4401885"/>
            <a:ext cx="307340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
          <p:cNvCxnSpPr/>
          <p:nvPr/>
        </p:nvCxnSpPr>
        <p:spPr>
          <a:xfrm>
            <a:off x="5274733" y="2911747"/>
            <a:ext cx="2370667"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014016" y="4691694"/>
            <a:ext cx="2749455" cy="1569660"/>
          </a:xfrm>
          <a:prstGeom prst="rect">
            <a:avLst/>
          </a:prstGeom>
        </p:spPr>
        <p:txBody>
          <a:bodyPr wrap="square">
            <a:spAutoFit/>
          </a:bodyPr>
          <a:lstStyle/>
          <a:p>
            <a:r>
              <a:rPr lang="en-US" sz="1200" dirty="0" smtClean="0"/>
              <a:t>The average value of a lost laptop, according to the Ponemon Institute is $49,246. Fully 80% of cost when a laptop is stolen is for cleaning up the resulting data leakage, leaving 20% for actual hardware replacement and other costs. This applies to organizations regardless of their size. </a:t>
            </a:r>
            <a:endParaRPr lang="en-US" sz="1200" dirty="0"/>
          </a:p>
        </p:txBody>
      </p:sp>
      <p:sp>
        <p:nvSpPr>
          <p:cNvPr id="40" name="Oval 17"/>
          <p:cNvSpPr/>
          <p:nvPr/>
        </p:nvSpPr>
        <p:spPr>
          <a:xfrm>
            <a:off x="7156519" y="2851517"/>
            <a:ext cx="1619794" cy="1619794"/>
          </a:xfrm>
          <a:prstGeom prst="ellipse">
            <a:avLst/>
          </a:prstGeom>
          <a:solidFill>
            <a:srgbClr val="A24130"/>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smtClean="0">
                <a:solidFill>
                  <a:schemeClr val="bg1"/>
                </a:solidFill>
              </a:rPr>
              <a:t>53%</a:t>
            </a:r>
            <a:endParaRPr lang="en-US" sz="2400" b="1" dirty="0">
              <a:solidFill>
                <a:schemeClr val="bg1"/>
              </a:solidFill>
            </a:endParaRPr>
          </a:p>
        </p:txBody>
      </p:sp>
      <p:sp>
        <p:nvSpPr>
          <p:cNvPr id="39" name="Oval 13"/>
          <p:cNvSpPr/>
          <p:nvPr/>
        </p:nvSpPr>
        <p:spPr>
          <a:xfrm>
            <a:off x="4260576" y="1419726"/>
            <a:ext cx="1619794" cy="1619794"/>
          </a:xfrm>
          <a:prstGeom prst="ellipse">
            <a:avLst/>
          </a:prstGeom>
          <a:solidFill>
            <a:schemeClr val="accent1"/>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smtClean="0"/>
              <a:t>15%</a:t>
            </a:r>
            <a:endParaRPr lang="en-US" sz="2400" b="1" dirty="0"/>
          </a:p>
        </p:txBody>
      </p:sp>
      <p:sp>
        <p:nvSpPr>
          <p:cNvPr id="20" name="TextBox 7"/>
          <p:cNvSpPr txBox="1"/>
          <p:nvPr/>
        </p:nvSpPr>
        <p:spPr>
          <a:xfrm>
            <a:off x="355812" y="5094582"/>
            <a:ext cx="4029469" cy="1169551"/>
          </a:xfrm>
          <a:prstGeom prst="rect">
            <a:avLst/>
          </a:prstGeom>
          <a:solidFill>
            <a:schemeClr val="bg1"/>
          </a:solidFill>
        </p:spPr>
        <p:txBody>
          <a:bodyPr wrap="square" rIns="360000" rtlCol="0" anchor="ctr">
            <a:spAutoFit/>
          </a:bodyPr>
          <a:lstStyle/>
          <a:p>
            <a:pPr>
              <a:spcBef>
                <a:spcPts val="600"/>
              </a:spcBef>
              <a:spcAft>
                <a:spcPts val="600"/>
              </a:spcAft>
            </a:pPr>
            <a:r>
              <a:rPr lang="en-US" sz="1200" b="1" dirty="0" smtClean="0"/>
              <a:t>Risk #3: Compromised security </a:t>
            </a:r>
          </a:p>
          <a:p>
            <a:pPr marL="174625" indent="-174625">
              <a:spcBef>
                <a:spcPts val="600"/>
              </a:spcBef>
              <a:spcAft>
                <a:spcPts val="600"/>
              </a:spcAft>
              <a:buClr>
                <a:schemeClr val="tx1"/>
              </a:buClr>
              <a:buSzPct val="100000"/>
              <a:buFont typeface="Arial" panose="020B0604020202020204" pitchFamily="34" charset="0"/>
              <a:buChar char="•"/>
            </a:pPr>
            <a:r>
              <a:rPr lang="en-US" sz="1200" dirty="0" smtClean="0"/>
              <a:t>Not knowing what hardware and software assets you have, their location, who is using them and how, can compromise the security of sensitive information.</a:t>
            </a:r>
            <a:endParaRPr lang="en-US" sz="1200" dirty="0"/>
          </a:p>
        </p:txBody>
      </p:sp>
      <p:sp>
        <p:nvSpPr>
          <p:cNvPr id="41" name="Oval 25"/>
          <p:cNvSpPr/>
          <p:nvPr/>
        </p:nvSpPr>
        <p:spPr>
          <a:xfrm>
            <a:off x="4263759" y="4321812"/>
            <a:ext cx="1619794" cy="1619794"/>
          </a:xfrm>
          <a:prstGeom prst="ellipse">
            <a:avLst/>
          </a:prstGeom>
          <a:solidFill>
            <a:srgbClr val="7F919F"/>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smtClean="0"/>
              <a:t>$49,246</a:t>
            </a:r>
            <a:endParaRPr lang="en-US" sz="2400" b="1" dirty="0"/>
          </a:p>
        </p:txBody>
      </p:sp>
      <p:sp>
        <p:nvSpPr>
          <p:cNvPr id="2" name="Title 1"/>
          <p:cNvSpPr>
            <a:spLocks noGrp="1"/>
          </p:cNvSpPr>
          <p:nvPr>
            <p:ph type="title"/>
          </p:nvPr>
        </p:nvSpPr>
        <p:spPr/>
        <p:txBody>
          <a:bodyPr/>
          <a:lstStyle/>
          <a:p>
            <a:pPr lvl="0"/>
            <a:r>
              <a:rPr lang="en-US" kern="0" dirty="0">
                <a:solidFill>
                  <a:srgbClr val="FFFFFF"/>
                </a:solidFill>
                <a:ea typeface="Roboto Slab" pitchFamily="2" charset="0"/>
              </a:rPr>
              <a:t>Poor IT asset management practices </a:t>
            </a:r>
            <a:r>
              <a:rPr lang="en-US" kern="0" dirty="0" smtClean="0">
                <a:solidFill>
                  <a:srgbClr val="FFFFFF"/>
                </a:solidFill>
                <a:ea typeface="Roboto Slab" pitchFamily="2" charset="0"/>
              </a:rPr>
              <a:t>increase </a:t>
            </a:r>
            <a:r>
              <a:rPr lang="en-US" kern="0" dirty="0">
                <a:solidFill>
                  <a:srgbClr val="FFFFFF"/>
                </a:solidFill>
                <a:ea typeface="Roboto Slab" pitchFamily="2" charset="0"/>
              </a:rPr>
              <a:t>costs and </a:t>
            </a:r>
            <a:r>
              <a:rPr lang="en-US" kern="0" dirty="0" smtClean="0">
                <a:solidFill>
                  <a:srgbClr val="FFFFFF"/>
                </a:solidFill>
                <a:ea typeface="Roboto Slab" pitchFamily="2" charset="0"/>
              </a:rPr>
              <a:t>risks</a:t>
            </a:r>
            <a:endParaRPr lang="en-US" dirty="0"/>
          </a:p>
        </p:txBody>
      </p:sp>
      <p:sp>
        <p:nvSpPr>
          <p:cNvPr id="3" name="Rectangle 2"/>
          <p:cNvSpPr/>
          <p:nvPr/>
        </p:nvSpPr>
        <p:spPr>
          <a:xfrm>
            <a:off x="7055532" y="6264629"/>
            <a:ext cx="1628972" cy="246221"/>
          </a:xfrm>
          <a:prstGeom prst="rect">
            <a:avLst/>
          </a:prstGeom>
        </p:spPr>
        <p:txBody>
          <a:bodyPr wrap="none">
            <a:spAutoFit/>
          </a:bodyPr>
          <a:lstStyle/>
          <a:p>
            <a:r>
              <a:rPr lang="en-US" sz="1000" dirty="0" smtClean="0">
                <a:solidFill>
                  <a:srgbClr val="333333"/>
                </a:solidFill>
              </a:rPr>
              <a:t>1. NetSupport DNA, 2011</a:t>
            </a:r>
            <a:endParaRPr lang="en-US" sz="1000" dirty="0"/>
          </a:p>
        </p:txBody>
      </p:sp>
    </p:spTree>
    <p:extLst>
      <p:ext uri="{BB962C8B-B14F-4D97-AF65-F5344CB8AC3E}">
        <p14:creationId xmlns:p14="http://schemas.microsoft.com/office/powerpoint/2010/main" val="1972825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 name="Table 93"/>
          <p:cNvGraphicFramePr>
            <a:graphicFrameLocks noGrp="1"/>
          </p:cNvGraphicFramePr>
          <p:nvPr>
            <p:extLst>
              <p:ext uri="{D42A27DB-BD31-4B8C-83A1-F6EECF244321}">
                <p14:modId xmlns:p14="http://schemas.microsoft.com/office/powerpoint/2010/main" val="2289219741"/>
              </p:ext>
            </p:extLst>
          </p:nvPr>
        </p:nvGraphicFramePr>
        <p:xfrm>
          <a:off x="265756" y="1168613"/>
          <a:ext cx="5008679" cy="526377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008679"/>
              </a:tblGrid>
              <a:tr h="2909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smtClean="0">
                          <a:solidFill>
                            <a:schemeClr val="bg2"/>
                          </a:solidFill>
                        </a:rPr>
                        <a:t>Focus on</a:t>
                      </a:r>
                      <a:r>
                        <a:rPr lang="en-CA" sz="1200" b="1" baseline="0" dirty="0" smtClean="0">
                          <a:solidFill>
                            <a:schemeClr val="bg2"/>
                          </a:solidFill>
                        </a:rPr>
                        <a:t> IT asset management essentials </a:t>
                      </a:r>
                      <a:endParaRPr lang="en-CA" sz="1200" b="1" dirty="0" smtClean="0">
                        <a:solidFill>
                          <a:schemeClr val="bg2"/>
                        </a:solidFill>
                      </a:endParaRPr>
                    </a:p>
                  </a:txBody>
                  <a:tcPr anchor="ctr">
                    <a:solidFill>
                      <a:srgbClr val="007698"/>
                    </a:solidFill>
                  </a:tcPr>
                </a:tc>
              </a:tr>
              <a:tr h="1088588">
                <a:tc>
                  <a:txBody>
                    <a:bodyPr/>
                    <a:lstStyle/>
                    <a:p>
                      <a:pPr marL="0" indent="0" algn="l">
                        <a:spcBef>
                          <a:spcPts val="200"/>
                        </a:spcBef>
                        <a:spcAft>
                          <a:spcPts val="200"/>
                        </a:spcAft>
                        <a:buFont typeface="Arial" panose="020B0604020202020204" pitchFamily="34" charset="0"/>
                        <a:buNone/>
                      </a:pPr>
                      <a:r>
                        <a:rPr lang="en-CA" sz="1200" b="1" dirty="0" smtClean="0"/>
                        <a:t>IT Asset Procurement:</a:t>
                      </a:r>
                    </a:p>
                    <a:p>
                      <a:pPr marL="355600" lvl="1" indent="-192088">
                        <a:spcBef>
                          <a:spcPts val="600"/>
                        </a:spcBef>
                        <a:buFont typeface="Arial" panose="020B0604020202020204" pitchFamily="34" charset="0"/>
                        <a:buChar char="•"/>
                      </a:pPr>
                      <a:r>
                        <a:rPr lang="en-US" sz="1200" dirty="0" smtClean="0"/>
                        <a:t>Define</a:t>
                      </a:r>
                      <a:r>
                        <a:rPr lang="en-US" sz="1200" baseline="0" dirty="0" smtClean="0"/>
                        <a:t> procurement standards for hardware and software, and related warranties and support options.</a:t>
                      </a:r>
                    </a:p>
                    <a:p>
                      <a:pPr marL="355600" lvl="1" indent="-192088">
                        <a:spcBef>
                          <a:spcPts val="600"/>
                        </a:spcBef>
                        <a:buFont typeface="Arial" panose="020B0604020202020204" pitchFamily="34" charset="0"/>
                        <a:buChar char="•"/>
                      </a:pPr>
                      <a:r>
                        <a:rPr lang="en-US" sz="1200" baseline="0" dirty="0" smtClean="0"/>
                        <a:t>Develop processes and workflows for purchasing, and work out financial implications to inform budgeting later.</a:t>
                      </a:r>
                      <a:endParaRPr lang="en-US" sz="1200" dirty="0"/>
                    </a:p>
                  </a:txBody>
                  <a:tcPr anchor="ctr">
                    <a:solidFill>
                      <a:srgbClr val="F2F2F2"/>
                    </a:solidFill>
                  </a:tcPr>
                </a:tc>
              </a:tr>
              <a:tr h="1593170">
                <a:tc>
                  <a:txBody>
                    <a:bodyPr/>
                    <a:lstStyle/>
                    <a:p>
                      <a:pPr marL="0" indent="0" algn="l">
                        <a:spcBef>
                          <a:spcPts val="200"/>
                        </a:spcBef>
                        <a:spcAft>
                          <a:spcPts val="200"/>
                        </a:spcAft>
                        <a:buFont typeface="Arial" panose="020B0604020202020204" pitchFamily="34" charset="0"/>
                        <a:buNone/>
                      </a:pPr>
                      <a:r>
                        <a:rPr lang="en-CA" sz="1200" b="1" dirty="0" smtClean="0"/>
                        <a:t>IT Asset Intake and Maintenance:</a:t>
                      </a:r>
                    </a:p>
                    <a:p>
                      <a:pPr marL="355600" lvl="1" indent="-171450" algn="l">
                        <a:spcBef>
                          <a:spcPts val="600"/>
                        </a:spcBef>
                        <a:buFont typeface="Arial" panose="020B0604020202020204" pitchFamily="34" charset="0"/>
                        <a:buChar char="•"/>
                      </a:pPr>
                      <a:r>
                        <a:rPr lang="en-US" sz="1200" dirty="0" smtClean="0"/>
                        <a:t>Define policies,</a:t>
                      </a:r>
                      <a:r>
                        <a:rPr lang="en-US" sz="1200" baseline="0" dirty="0" smtClean="0"/>
                        <a:t> processes, and workflows for </a:t>
                      </a:r>
                      <a:r>
                        <a:rPr lang="en-US" sz="1200" dirty="0" smtClean="0"/>
                        <a:t>hardware and software receiving, inventory,</a:t>
                      </a:r>
                      <a:r>
                        <a:rPr lang="en-US" sz="1200" baseline="0" dirty="0" smtClean="0"/>
                        <a:t> and tracking practices</a:t>
                      </a:r>
                      <a:r>
                        <a:rPr lang="en-US" sz="1200" dirty="0" smtClean="0"/>
                        <a:t>.</a:t>
                      </a:r>
                    </a:p>
                    <a:p>
                      <a:pPr marL="355600" lvl="1" indent="-171450" algn="l">
                        <a:spcBef>
                          <a:spcPts val="600"/>
                        </a:spcBef>
                        <a:buFont typeface="Arial" panose="020B0604020202020204" pitchFamily="34" charset="0"/>
                        <a:buChar char="•"/>
                      </a:pPr>
                      <a:r>
                        <a:rPr lang="en-US" sz="1200" dirty="0" smtClean="0"/>
                        <a:t>Develop processes and workflows for managing imaging, change and moves, harvests and redeployments, service requests, </a:t>
                      </a:r>
                      <a:r>
                        <a:rPr lang="en-US" sz="1200" baseline="0" dirty="0" smtClean="0"/>
                        <a:t>and large-scale roll-outs.</a:t>
                      </a:r>
                      <a:endParaRPr lang="en-US" sz="1200" dirty="0" smtClean="0"/>
                    </a:p>
                  </a:txBody>
                  <a:tcPr anchor="ctr">
                    <a:solidFill>
                      <a:srgbClr val="F2F2F2"/>
                    </a:solidFill>
                  </a:tcPr>
                </a:tc>
              </a:tr>
              <a:tr h="1088588">
                <a:tc>
                  <a:txBody>
                    <a:bodyPr/>
                    <a:lstStyle/>
                    <a:p>
                      <a:pPr marL="0" indent="0" algn="l">
                        <a:spcBef>
                          <a:spcPts val="200"/>
                        </a:spcBef>
                        <a:spcAft>
                          <a:spcPts val="200"/>
                        </a:spcAft>
                        <a:buFont typeface="Arial" panose="020B0604020202020204" pitchFamily="34" charset="0"/>
                        <a:buNone/>
                      </a:pPr>
                      <a:r>
                        <a:rPr lang="en-CA" sz="1200" b="1" dirty="0" smtClean="0"/>
                        <a:t>IT Asset Security and Disposal:</a:t>
                      </a:r>
                    </a:p>
                    <a:p>
                      <a:pPr marL="355600" lvl="0" indent="-171450" algn="l">
                        <a:spcBef>
                          <a:spcPts val="600"/>
                        </a:spcBef>
                        <a:buFont typeface="Arial" panose="020B0604020202020204" pitchFamily="34" charset="0"/>
                        <a:buChar char="•"/>
                      </a:pPr>
                      <a:r>
                        <a:rPr lang="en-US" sz="1200" dirty="0" smtClean="0"/>
                        <a:t>Manage the employee termination</a:t>
                      </a:r>
                      <a:r>
                        <a:rPr lang="en-US" sz="1200" baseline="0" dirty="0" smtClean="0"/>
                        <a:t> and equipment recovery cycle.</a:t>
                      </a:r>
                    </a:p>
                    <a:p>
                      <a:pPr marL="355600" lvl="0" indent="-171450" algn="l">
                        <a:spcBef>
                          <a:spcPts val="600"/>
                        </a:spcBef>
                        <a:buFont typeface="Arial" panose="020B0604020202020204" pitchFamily="34" charset="0"/>
                        <a:buChar char="•"/>
                      </a:pPr>
                      <a:r>
                        <a:rPr lang="en-US" sz="1200" baseline="0" dirty="0" smtClean="0"/>
                        <a:t>Develop processes, policies and workflows for asset tracking, security, and disposal.</a:t>
                      </a:r>
                      <a:endParaRPr lang="en-US" sz="1200" dirty="0" smtClean="0"/>
                    </a:p>
                  </a:txBody>
                  <a:tcPr anchor="ctr">
                    <a:solidFill>
                      <a:srgbClr val="F2F2F2"/>
                    </a:solidFill>
                  </a:tcPr>
                </a:tc>
              </a:tr>
              <a:tr h="1018508">
                <a:tc>
                  <a:txBody>
                    <a:bodyPr/>
                    <a:lstStyle/>
                    <a:p>
                      <a:pPr marL="0" indent="0" algn="l">
                        <a:spcBef>
                          <a:spcPts val="200"/>
                        </a:spcBef>
                        <a:spcAft>
                          <a:spcPts val="200"/>
                        </a:spcAft>
                        <a:buFont typeface="Arial" panose="020B0604020202020204" pitchFamily="34" charset="0"/>
                        <a:buNone/>
                      </a:pPr>
                      <a:r>
                        <a:rPr lang="en-CA" sz="1200" b="1" dirty="0" smtClean="0"/>
                        <a:t>IT Contract and Audit</a:t>
                      </a:r>
                      <a:r>
                        <a:rPr lang="en-CA" sz="1200" b="1" baseline="0" dirty="0" smtClean="0"/>
                        <a:t> Management</a:t>
                      </a:r>
                      <a:r>
                        <a:rPr lang="en-CA" sz="1200" b="1" dirty="0" smtClean="0"/>
                        <a:t>:</a:t>
                      </a:r>
                    </a:p>
                    <a:p>
                      <a:pPr marL="355600" marR="0" lvl="0" indent="-180975" algn="l" defTabSz="914400" rtl="0" eaLnBrk="1" fontAlgn="auto" latinLnBrk="0" hangingPunct="1">
                        <a:lnSpc>
                          <a:spcPct val="100000"/>
                        </a:lnSpc>
                        <a:spcBef>
                          <a:spcPts val="200"/>
                        </a:spcBef>
                        <a:spcAft>
                          <a:spcPts val="200"/>
                        </a:spcAft>
                        <a:buClr>
                          <a:schemeClr val="tx1"/>
                        </a:buClr>
                        <a:buSzPct val="100000"/>
                        <a:buFont typeface="Arial" panose="020B0604020202020204" pitchFamily="34" charset="0"/>
                        <a:buChar char="•"/>
                        <a:tabLst/>
                        <a:defRPr/>
                      </a:pPr>
                      <a:r>
                        <a:rPr lang="en-US" sz="1200" dirty="0" smtClean="0"/>
                        <a:t>Develop processes</a:t>
                      </a:r>
                      <a:r>
                        <a:rPr lang="en-US" sz="1200" baseline="0" dirty="0" smtClean="0"/>
                        <a:t> for data collection and validation to prepare for an audit.</a:t>
                      </a:r>
                    </a:p>
                    <a:p>
                      <a:pPr marL="355600" marR="0" lvl="0" indent="-180975" algn="l" defTabSz="914400" rtl="0" eaLnBrk="1" fontAlgn="auto" latinLnBrk="0" hangingPunct="1">
                        <a:lnSpc>
                          <a:spcPct val="100000"/>
                        </a:lnSpc>
                        <a:spcBef>
                          <a:spcPts val="200"/>
                        </a:spcBef>
                        <a:spcAft>
                          <a:spcPts val="200"/>
                        </a:spcAft>
                        <a:buClr>
                          <a:schemeClr val="tx1"/>
                        </a:buClr>
                        <a:buSzPct val="100000"/>
                        <a:buFont typeface="Arial" panose="020B0604020202020204" pitchFamily="34" charset="0"/>
                        <a:buChar char="•"/>
                        <a:tabLst/>
                        <a:defRPr/>
                      </a:pPr>
                      <a:r>
                        <a:rPr lang="en-US" sz="1200" baseline="0" dirty="0" smtClean="0"/>
                        <a:t>Define metrics and reporting processes to keep asset management processes on track.</a:t>
                      </a:r>
                      <a:endParaRPr lang="en-US" sz="1200" dirty="0" smtClean="0"/>
                    </a:p>
                  </a:txBody>
                  <a:tcPr anchor="ctr">
                    <a:solidFill>
                      <a:srgbClr val="F2F2F2"/>
                    </a:solidFill>
                  </a:tcPr>
                </a:tc>
              </a:tr>
            </a:tbl>
          </a:graphicData>
        </a:graphic>
      </p:graphicFrame>
      <p:sp>
        <p:nvSpPr>
          <p:cNvPr id="6" name="Title 5"/>
          <p:cNvSpPr>
            <a:spLocks noGrp="1"/>
          </p:cNvSpPr>
          <p:nvPr>
            <p:ph type="title"/>
          </p:nvPr>
        </p:nvSpPr>
        <p:spPr/>
        <p:txBody>
          <a:bodyPr/>
          <a:lstStyle/>
          <a:p>
            <a:pPr lvl="0"/>
            <a:r>
              <a:rPr lang="en-US" kern="0" dirty="0">
                <a:solidFill>
                  <a:srgbClr val="FFFFFF"/>
                </a:solidFill>
                <a:ea typeface="Roboto Slab" pitchFamily="2" charset="0"/>
              </a:rPr>
              <a:t>To help you make quick progress Info-Tech Research Group parses IT asset management into its essential </a:t>
            </a:r>
            <a:r>
              <a:rPr lang="en-US" kern="0" dirty="0" smtClean="0">
                <a:solidFill>
                  <a:srgbClr val="FFFFFF"/>
                </a:solidFill>
                <a:ea typeface="Roboto Slab" pitchFamily="2" charset="0"/>
              </a:rPr>
              <a:t>processes</a:t>
            </a:r>
            <a:endParaRPr lang="en-US" dirty="0"/>
          </a:p>
        </p:txBody>
      </p:sp>
      <p:grpSp>
        <p:nvGrpSpPr>
          <p:cNvPr id="9" name="Group 8"/>
          <p:cNvGrpSpPr/>
          <p:nvPr/>
        </p:nvGrpSpPr>
        <p:grpSpPr>
          <a:xfrm>
            <a:off x="5221660" y="1921096"/>
            <a:ext cx="3922340" cy="4113946"/>
            <a:chOff x="5221660" y="1921096"/>
            <a:chExt cx="3922340" cy="4113946"/>
          </a:xfrm>
        </p:grpSpPr>
        <p:grpSp>
          <p:nvGrpSpPr>
            <p:cNvPr id="4" name="Group 3"/>
            <p:cNvGrpSpPr/>
            <p:nvPr/>
          </p:nvGrpSpPr>
          <p:grpSpPr>
            <a:xfrm>
              <a:off x="5221660" y="1921096"/>
              <a:ext cx="3922340" cy="4113946"/>
              <a:chOff x="4520407" y="1476957"/>
              <a:chExt cx="4623593" cy="4849455"/>
            </a:xfrm>
          </p:grpSpPr>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l="17586" r="17269"/>
              <a:stretch/>
            </p:blipFill>
            <p:spPr>
              <a:xfrm>
                <a:off x="4816549" y="1476957"/>
                <a:ext cx="4051004" cy="4151736"/>
              </a:xfrm>
              <a:prstGeom prst="rect">
                <a:avLst/>
              </a:prstGeom>
              <a:ln>
                <a:solidFill>
                  <a:schemeClr val="bg1"/>
                </a:solidFill>
              </a:ln>
            </p:spPr>
          </p:pic>
          <p:grpSp>
            <p:nvGrpSpPr>
              <p:cNvPr id="10" name="Group 9"/>
              <p:cNvGrpSpPr/>
              <p:nvPr/>
            </p:nvGrpSpPr>
            <p:grpSpPr>
              <a:xfrm>
                <a:off x="4520407" y="1879576"/>
                <a:ext cx="4623593" cy="3229145"/>
                <a:chOff x="4643072" y="1798882"/>
                <a:chExt cx="4444565" cy="3101094"/>
              </a:xfrm>
              <a:effectLst>
                <a:outerShdw blurRad="50800" dist="38100" dir="2700000" algn="tl" rotWithShape="0">
                  <a:prstClr val="black">
                    <a:alpha val="40000"/>
                  </a:prstClr>
                </a:outerShdw>
              </a:effectLst>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3072" y="1935451"/>
                  <a:ext cx="4444565" cy="2964525"/>
                </a:xfrm>
                <a:prstGeom prst="rect">
                  <a:avLst/>
                </a:prstGeom>
              </p:spPr>
            </p:pic>
            <p:grpSp>
              <p:nvGrpSpPr>
                <p:cNvPr id="7" name="Group 6"/>
                <p:cNvGrpSpPr/>
                <p:nvPr/>
              </p:nvGrpSpPr>
              <p:grpSpPr>
                <a:xfrm>
                  <a:off x="6041312" y="2595486"/>
                  <a:ext cx="1648083" cy="1644453"/>
                  <a:chOff x="4104428" y="993013"/>
                  <a:chExt cx="1648083" cy="1644453"/>
                </a:xfrm>
              </p:grpSpPr>
              <p:sp>
                <p:nvSpPr>
                  <p:cNvPr id="79" name="Oval 78"/>
                  <p:cNvSpPr>
                    <a:spLocks noChangeAspect="1"/>
                  </p:cNvSpPr>
                  <p:nvPr/>
                </p:nvSpPr>
                <p:spPr>
                  <a:xfrm>
                    <a:off x="4104428" y="993013"/>
                    <a:ext cx="1648083" cy="1644453"/>
                  </a:xfrm>
                  <a:prstGeom prst="ellipse">
                    <a:avLst/>
                  </a:prstGeom>
                  <a:solidFill>
                    <a:srgbClr val="7F7F7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0" name="TextBox 79"/>
                  <p:cNvSpPr txBox="1"/>
                  <p:nvPr/>
                </p:nvSpPr>
                <p:spPr>
                  <a:xfrm>
                    <a:off x="4184461" y="1441732"/>
                    <a:ext cx="1488017" cy="443358"/>
                  </a:xfrm>
                  <a:prstGeom prst="rect">
                    <a:avLst/>
                  </a:prstGeom>
                  <a:noFill/>
                </p:spPr>
                <p:txBody>
                  <a:bodyPr wrap="square" rtlCol="0">
                    <a:spAutoFit/>
                  </a:bodyPr>
                  <a:lstStyle/>
                  <a:p>
                    <a:pPr algn="ctr"/>
                    <a:r>
                      <a:rPr lang="en-CA" sz="1200" dirty="0" smtClean="0">
                        <a:solidFill>
                          <a:schemeClr val="bg1"/>
                        </a:solidFill>
                      </a:rPr>
                      <a:t>Implement IT </a:t>
                    </a:r>
                  </a:p>
                  <a:p>
                    <a:pPr algn="ctr"/>
                    <a:r>
                      <a:rPr lang="en-CA" sz="1200" dirty="0" smtClean="0">
                        <a:solidFill>
                          <a:schemeClr val="bg1"/>
                        </a:solidFill>
                      </a:rPr>
                      <a:t>asset management</a:t>
                    </a:r>
                    <a:endParaRPr lang="en-US" sz="1200" dirty="0">
                      <a:solidFill>
                        <a:schemeClr val="bg1"/>
                      </a:solidFill>
                    </a:endParaRPr>
                  </a:p>
                </p:txBody>
              </p:sp>
            </p:grpSp>
            <p:sp>
              <p:nvSpPr>
                <p:cNvPr id="8" name="TextBox 7"/>
                <p:cNvSpPr txBox="1"/>
                <p:nvPr/>
              </p:nvSpPr>
              <p:spPr>
                <a:xfrm rot="18900000">
                  <a:off x="7184641" y="3963138"/>
                  <a:ext cx="912542" cy="384244"/>
                </a:xfrm>
                <a:prstGeom prst="rect">
                  <a:avLst/>
                </a:prstGeom>
                <a:noFill/>
                <a:effectLst>
                  <a:softEdge rad="31750"/>
                </a:effectLst>
              </p:spPr>
              <p:txBody>
                <a:bodyPr wrap="none" rtlCol="0">
                  <a:spAutoFit/>
                </a:bodyPr>
                <a:lstStyle/>
                <a:p>
                  <a:pPr algn="ctr"/>
                  <a:r>
                    <a:rPr lang="en-CA" sz="1000" dirty="0" smtClean="0">
                      <a:solidFill>
                        <a:schemeClr val="bg1"/>
                      </a:solidFill>
                    </a:rPr>
                    <a:t>Intake and </a:t>
                  </a:r>
                </a:p>
                <a:p>
                  <a:pPr algn="ctr"/>
                  <a:r>
                    <a:rPr lang="en-CA" sz="1000" dirty="0" smtClean="0">
                      <a:solidFill>
                        <a:schemeClr val="bg1"/>
                      </a:solidFill>
                    </a:rPr>
                    <a:t>Maintenance </a:t>
                  </a:r>
                </a:p>
              </p:txBody>
            </p:sp>
            <p:sp>
              <p:nvSpPr>
                <p:cNvPr id="60" name="TextBox 59"/>
                <p:cNvSpPr txBox="1"/>
                <p:nvPr/>
              </p:nvSpPr>
              <p:spPr>
                <a:xfrm rot="2700000">
                  <a:off x="7142232" y="2531372"/>
                  <a:ext cx="879326" cy="236687"/>
                </a:xfrm>
                <a:prstGeom prst="rect">
                  <a:avLst/>
                </a:prstGeom>
                <a:noFill/>
                <a:effectLst>
                  <a:softEdge rad="50800"/>
                </a:effectLst>
              </p:spPr>
              <p:txBody>
                <a:bodyPr wrap="none" rtlCol="0">
                  <a:spAutoFit/>
                </a:bodyPr>
                <a:lstStyle/>
                <a:p>
                  <a:pPr algn="ctr"/>
                  <a:r>
                    <a:rPr lang="en-CA" sz="1000" dirty="0" smtClean="0">
                      <a:solidFill>
                        <a:schemeClr val="bg1"/>
                      </a:solidFill>
                    </a:rPr>
                    <a:t>Procurement</a:t>
                  </a:r>
                </a:p>
              </p:txBody>
            </p:sp>
            <p:sp>
              <p:nvSpPr>
                <p:cNvPr id="62" name="TextBox 61"/>
                <p:cNvSpPr txBox="1"/>
                <p:nvPr/>
              </p:nvSpPr>
              <p:spPr>
                <a:xfrm rot="18794983">
                  <a:off x="5210209" y="2506573"/>
                  <a:ext cx="1800000" cy="384618"/>
                </a:xfrm>
                <a:prstGeom prst="rect">
                  <a:avLst/>
                </a:prstGeom>
                <a:noFill/>
              </p:spPr>
              <p:txBody>
                <a:bodyPr wrap="square" rtlCol="0">
                  <a:spAutoFit/>
                </a:bodyPr>
                <a:lstStyle/>
                <a:p>
                  <a:pPr algn="ctr"/>
                  <a:r>
                    <a:rPr lang="en-CA" sz="1000" dirty="0" smtClean="0">
                      <a:solidFill>
                        <a:schemeClr val="bg1"/>
                      </a:solidFill>
                    </a:rPr>
                    <a:t>Contract and Audit Management</a:t>
                  </a:r>
                </a:p>
              </p:txBody>
            </p:sp>
            <p:sp>
              <p:nvSpPr>
                <p:cNvPr id="63" name="TextBox 62"/>
                <p:cNvSpPr txBox="1"/>
                <p:nvPr/>
              </p:nvSpPr>
              <p:spPr>
                <a:xfrm rot="3000000">
                  <a:off x="5667468" y="3975794"/>
                  <a:ext cx="885483" cy="384618"/>
                </a:xfrm>
                <a:prstGeom prst="rect">
                  <a:avLst/>
                </a:prstGeom>
                <a:noFill/>
              </p:spPr>
              <p:txBody>
                <a:bodyPr wrap="none" rtlCol="0">
                  <a:spAutoFit/>
                </a:bodyPr>
                <a:lstStyle/>
                <a:p>
                  <a:pPr algn="ctr"/>
                  <a:r>
                    <a:rPr lang="en-CA" sz="1000" dirty="0" smtClean="0">
                      <a:solidFill>
                        <a:schemeClr val="bg1"/>
                      </a:solidFill>
                    </a:rPr>
                    <a:t>Security </a:t>
                  </a:r>
                </a:p>
                <a:p>
                  <a:pPr algn="ctr"/>
                  <a:r>
                    <a:rPr lang="en-CA" sz="1000" dirty="0" smtClean="0">
                      <a:solidFill>
                        <a:schemeClr val="bg1"/>
                      </a:solidFill>
                    </a:rPr>
                    <a:t>and Disposal</a:t>
                  </a:r>
                </a:p>
              </p:txBody>
            </p:sp>
          </p:grpSp>
          <p:sp>
            <p:nvSpPr>
              <p:cNvPr id="71" name="Oval 70"/>
              <p:cNvSpPr>
                <a:spLocks noChangeAspect="1"/>
              </p:cNvSpPr>
              <p:nvPr/>
            </p:nvSpPr>
            <p:spPr>
              <a:xfrm>
                <a:off x="4779828" y="5578315"/>
                <a:ext cx="4086032" cy="748097"/>
              </a:xfrm>
              <a:prstGeom prst="ellipse">
                <a:avLst/>
              </a:prstGeom>
              <a:gradFill flip="none" rotWithShape="1">
                <a:gsLst>
                  <a:gs pos="0">
                    <a:schemeClr val="accent1">
                      <a:lumMod val="50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ysClr val="window" lastClr="FFFFFF"/>
                  </a:solidFill>
                  <a:effectLst/>
                  <a:uLnTx/>
                  <a:uFillTx/>
                  <a:latin typeface="Calibri"/>
                  <a:ea typeface="+mn-ea"/>
                  <a:cs typeface="+mn-cs"/>
                </a:endParaRPr>
              </a:p>
            </p:txBody>
          </p:sp>
          <p:sp>
            <p:nvSpPr>
              <p:cNvPr id="2" name="TextBox 1"/>
              <p:cNvSpPr txBox="1"/>
              <p:nvPr/>
            </p:nvSpPr>
            <p:spPr>
              <a:xfrm rot="1800000">
                <a:off x="7353446" y="1971071"/>
                <a:ext cx="671979" cy="369332"/>
              </a:xfrm>
              <a:prstGeom prst="rect">
                <a:avLst/>
              </a:prstGeom>
            </p:spPr>
            <p:txBody>
              <a:bodyPr wrap="none" rtlCol="0">
                <a:spAutoFit/>
              </a:bodyPr>
              <a:lstStyle/>
              <a:p>
                <a:r>
                  <a:rPr lang="en-CA" b="1" i="1" dirty="0" smtClean="0">
                    <a:solidFill>
                      <a:schemeClr val="bg1"/>
                    </a:solidFill>
                  </a:rPr>
                  <a:t>Plan</a:t>
                </a:r>
              </a:p>
            </p:txBody>
          </p:sp>
          <p:sp>
            <p:nvSpPr>
              <p:cNvPr id="23" name="TextBox 22"/>
              <p:cNvSpPr txBox="1"/>
              <p:nvPr/>
            </p:nvSpPr>
            <p:spPr>
              <a:xfrm rot="5400000">
                <a:off x="7963288" y="3400320"/>
                <a:ext cx="1095172" cy="369332"/>
              </a:xfrm>
              <a:prstGeom prst="rect">
                <a:avLst/>
              </a:prstGeom>
            </p:spPr>
            <p:txBody>
              <a:bodyPr wrap="none" rtlCol="0">
                <a:spAutoFit/>
              </a:bodyPr>
              <a:lstStyle/>
              <a:p>
                <a:r>
                  <a:rPr lang="en-CA" b="1" i="1" dirty="0" smtClean="0">
                    <a:solidFill>
                      <a:schemeClr val="bg1"/>
                    </a:solidFill>
                  </a:rPr>
                  <a:t>Request</a:t>
                </a:r>
              </a:p>
            </p:txBody>
          </p:sp>
          <p:sp>
            <p:nvSpPr>
              <p:cNvPr id="24" name="TextBox 23"/>
              <p:cNvSpPr txBox="1"/>
              <p:nvPr/>
            </p:nvSpPr>
            <p:spPr>
              <a:xfrm rot="9000000">
                <a:off x="7107754" y="4841680"/>
                <a:ext cx="1056700" cy="369332"/>
              </a:xfrm>
              <a:prstGeom prst="rect">
                <a:avLst/>
              </a:prstGeom>
            </p:spPr>
            <p:txBody>
              <a:bodyPr wrap="none" rtlCol="0">
                <a:spAutoFit/>
              </a:bodyPr>
              <a:lstStyle/>
              <a:p>
                <a:r>
                  <a:rPr lang="en-CA" b="1" i="1" dirty="0" smtClean="0">
                    <a:solidFill>
                      <a:schemeClr val="bg1"/>
                    </a:solidFill>
                  </a:rPr>
                  <a:t>Procure</a:t>
                </a:r>
              </a:p>
            </p:txBody>
          </p:sp>
          <p:sp>
            <p:nvSpPr>
              <p:cNvPr id="25" name="TextBox 24"/>
              <p:cNvSpPr txBox="1"/>
              <p:nvPr/>
            </p:nvSpPr>
            <p:spPr>
              <a:xfrm rot="12600000">
                <a:off x="5400169" y="4759774"/>
                <a:ext cx="1056700" cy="369332"/>
              </a:xfrm>
              <a:prstGeom prst="rect">
                <a:avLst/>
              </a:prstGeom>
            </p:spPr>
            <p:txBody>
              <a:bodyPr wrap="none" rtlCol="0">
                <a:spAutoFit/>
              </a:bodyPr>
              <a:lstStyle/>
              <a:p>
                <a:r>
                  <a:rPr lang="en-CA" b="1" i="1" dirty="0" smtClean="0">
                    <a:solidFill>
                      <a:schemeClr val="bg1"/>
                    </a:solidFill>
                  </a:rPr>
                  <a:t>Receive</a:t>
                </a:r>
              </a:p>
            </p:txBody>
          </p:sp>
          <p:sp>
            <p:nvSpPr>
              <p:cNvPr id="26" name="TextBox 25"/>
              <p:cNvSpPr txBox="1"/>
              <p:nvPr/>
            </p:nvSpPr>
            <p:spPr>
              <a:xfrm rot="16200000">
                <a:off x="4647460" y="3261905"/>
                <a:ext cx="1043876" cy="369332"/>
              </a:xfrm>
              <a:prstGeom prst="rect">
                <a:avLst/>
              </a:prstGeom>
            </p:spPr>
            <p:txBody>
              <a:bodyPr wrap="none" rtlCol="0">
                <a:spAutoFit/>
              </a:bodyPr>
              <a:lstStyle/>
              <a:p>
                <a:r>
                  <a:rPr lang="en-CA" b="1" i="1" dirty="0" smtClean="0">
                    <a:solidFill>
                      <a:schemeClr val="bg1"/>
                    </a:solidFill>
                  </a:rPr>
                  <a:t>Manage</a:t>
                </a:r>
              </a:p>
            </p:txBody>
          </p:sp>
          <p:sp>
            <p:nvSpPr>
              <p:cNvPr id="27" name="TextBox 26"/>
              <p:cNvSpPr txBox="1"/>
              <p:nvPr/>
            </p:nvSpPr>
            <p:spPr>
              <a:xfrm rot="19800000">
                <a:off x="5663141" y="1901646"/>
                <a:ext cx="838691" cy="369332"/>
              </a:xfrm>
              <a:prstGeom prst="rect">
                <a:avLst/>
              </a:prstGeom>
              <a:scene3d>
                <a:camera prst="orthographicFront">
                  <a:rot lat="0" lon="0" rev="0"/>
                </a:camera>
                <a:lightRig rig="threePt" dir="t"/>
              </a:scene3d>
            </p:spPr>
            <p:txBody>
              <a:bodyPr wrap="none" rtlCol="0">
                <a:spAutoFit/>
              </a:bodyPr>
              <a:lstStyle/>
              <a:p>
                <a:r>
                  <a:rPr lang="en-CA" b="1" i="1" dirty="0" smtClean="0">
                    <a:solidFill>
                      <a:schemeClr val="bg1"/>
                    </a:solidFill>
                  </a:rPr>
                  <a:t>Retire</a:t>
                </a:r>
              </a:p>
            </p:txBody>
          </p:sp>
          <p:sp>
            <p:nvSpPr>
              <p:cNvPr id="3" name="Isosceles Triangle 2"/>
              <p:cNvSpPr/>
              <p:nvPr/>
            </p:nvSpPr>
            <p:spPr>
              <a:xfrm rot="5400000">
                <a:off x="6649599" y="1669023"/>
                <a:ext cx="623226" cy="389560"/>
              </a:xfrm>
              <a:prstGeom prst="triangle">
                <a:avLst/>
              </a:prstGeom>
              <a:solidFill>
                <a:srgbClr val="4454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Isosceles Triangle 28"/>
              <p:cNvSpPr/>
              <p:nvPr/>
            </p:nvSpPr>
            <p:spPr>
              <a:xfrm rot="9284815">
                <a:off x="8026168" y="2652539"/>
                <a:ext cx="623226" cy="389560"/>
              </a:xfrm>
              <a:prstGeom prst="triangle">
                <a:avLst/>
              </a:prstGeom>
              <a:solidFill>
                <a:srgbClr val="4454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Isosceles Triangle 29"/>
              <p:cNvSpPr/>
              <p:nvPr/>
            </p:nvSpPr>
            <p:spPr>
              <a:xfrm rot="12946260">
                <a:off x="7936334" y="4250559"/>
                <a:ext cx="623226" cy="389560"/>
              </a:xfrm>
              <a:prstGeom prst="triangle">
                <a:avLst/>
              </a:prstGeom>
              <a:solidFill>
                <a:srgbClr val="4454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Isosceles Triangle 30"/>
              <p:cNvSpPr/>
              <p:nvPr/>
            </p:nvSpPr>
            <p:spPr>
              <a:xfrm rot="15978514">
                <a:off x="6371029" y="5074922"/>
                <a:ext cx="623226" cy="389560"/>
              </a:xfrm>
              <a:prstGeom prst="triangle">
                <a:avLst/>
              </a:prstGeom>
              <a:solidFill>
                <a:srgbClr val="4454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Isosceles Triangle 31"/>
              <p:cNvSpPr/>
              <p:nvPr/>
            </p:nvSpPr>
            <p:spPr>
              <a:xfrm rot="1784043">
                <a:off x="5112742" y="2386492"/>
                <a:ext cx="623226" cy="389560"/>
              </a:xfrm>
              <a:prstGeom prst="triangle">
                <a:avLst/>
              </a:prstGeom>
              <a:solidFill>
                <a:srgbClr val="4454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4" name="Isosceles Triangle 33"/>
            <p:cNvSpPr/>
            <p:nvPr/>
          </p:nvSpPr>
          <p:spPr>
            <a:xfrm rot="20072378">
              <a:off x="5627940" y="4129960"/>
              <a:ext cx="528702" cy="330476"/>
            </a:xfrm>
            <a:prstGeom prst="triangle">
              <a:avLst/>
            </a:prstGeom>
            <a:solidFill>
              <a:srgbClr val="4454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596583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business case for ITAM is built on cost and risk avoidance</a:t>
            </a:r>
            <a:endParaRPr lang="en-US" dirty="0"/>
          </a:p>
        </p:txBody>
      </p:sp>
      <p:graphicFrame>
        <p:nvGraphicFramePr>
          <p:cNvPr id="6" name="Chart 5"/>
          <p:cNvGraphicFramePr/>
          <p:nvPr>
            <p:extLst>
              <p:ext uri="{D42A27DB-BD31-4B8C-83A1-F6EECF244321}">
                <p14:modId xmlns:p14="http://schemas.microsoft.com/office/powerpoint/2010/main" val="3147043303"/>
              </p:ext>
            </p:extLst>
          </p:nvPr>
        </p:nvGraphicFramePr>
        <p:xfrm>
          <a:off x="4245429" y="1300743"/>
          <a:ext cx="4898571" cy="333828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702097" y="4771925"/>
            <a:ext cx="3985234" cy="1508105"/>
          </a:xfrm>
          <a:prstGeom prst="rect">
            <a:avLst/>
          </a:prstGeom>
        </p:spPr>
        <p:txBody>
          <a:bodyPr wrap="square" rtlCol="0">
            <a:spAutoFit/>
          </a:bodyPr>
          <a:lstStyle/>
          <a:p>
            <a:pPr marL="171450" indent="-171450">
              <a:spcBef>
                <a:spcPts val="600"/>
              </a:spcBef>
              <a:spcAft>
                <a:spcPts val="600"/>
              </a:spcAft>
              <a:buFont typeface="Arial" panose="020B0604020202020204" pitchFamily="34" charset="0"/>
              <a:buChar char="•"/>
            </a:pPr>
            <a:r>
              <a:rPr lang="en-US" sz="1200" b="1" dirty="0" smtClean="0">
                <a:solidFill>
                  <a:schemeClr val="accent1"/>
                </a:solidFill>
              </a:rPr>
              <a:t>Compliance:</a:t>
            </a:r>
            <a:r>
              <a:rPr lang="en-US" sz="1200" dirty="0" smtClean="0"/>
              <a:t> </a:t>
            </a:r>
            <a:r>
              <a:rPr lang="en-US" sz="1200" b="1" dirty="0" smtClean="0"/>
              <a:t>Managing audits</a:t>
            </a:r>
            <a:r>
              <a:rPr lang="en-US" sz="1200" dirty="0" smtClean="0"/>
              <a:t> and meeting legal, contractual, and regulatory obligations.</a:t>
            </a:r>
          </a:p>
          <a:p>
            <a:pPr marL="171450" indent="-171450">
              <a:spcBef>
                <a:spcPts val="600"/>
              </a:spcBef>
              <a:spcAft>
                <a:spcPts val="600"/>
              </a:spcAft>
              <a:buFont typeface="Arial" panose="020B0604020202020204" pitchFamily="34" charset="0"/>
              <a:buChar char="•"/>
            </a:pPr>
            <a:r>
              <a:rPr lang="en-US" sz="1200" b="1" dirty="0" smtClean="0">
                <a:solidFill>
                  <a:schemeClr val="accent2"/>
                </a:solidFill>
              </a:rPr>
              <a:t>Efficiency:</a:t>
            </a:r>
            <a:r>
              <a:rPr lang="en-US" sz="1200" dirty="0" smtClean="0"/>
              <a:t> </a:t>
            </a:r>
            <a:r>
              <a:rPr lang="en-US" sz="1200" b="1" dirty="0" smtClean="0"/>
              <a:t>Reducing costs</a:t>
            </a:r>
            <a:r>
              <a:rPr lang="en-US" sz="1200" dirty="0" smtClean="0"/>
              <a:t> and making the best use of assets while maintaining service.</a:t>
            </a:r>
          </a:p>
          <a:p>
            <a:pPr marL="171450" indent="-171450">
              <a:spcBef>
                <a:spcPts val="600"/>
              </a:spcBef>
              <a:spcAft>
                <a:spcPts val="600"/>
              </a:spcAft>
              <a:buFont typeface="Arial" panose="020B0604020202020204" pitchFamily="34" charset="0"/>
              <a:buChar char="•"/>
            </a:pPr>
            <a:r>
              <a:rPr lang="en-US" sz="1200" b="1" dirty="0" smtClean="0">
                <a:solidFill>
                  <a:schemeClr val="accent3"/>
                </a:solidFill>
              </a:rPr>
              <a:t>Agility:</a:t>
            </a:r>
            <a:r>
              <a:rPr lang="en-US" sz="1200" dirty="0" smtClean="0"/>
              <a:t> </a:t>
            </a:r>
            <a:r>
              <a:rPr lang="en-US" sz="1200" b="1" dirty="0" smtClean="0"/>
              <a:t>Anticipate requirements</a:t>
            </a:r>
            <a:r>
              <a:rPr lang="en-US" sz="1200" dirty="0" smtClean="0"/>
              <a:t> using asset data for business intelligence and analytics.</a:t>
            </a:r>
          </a:p>
        </p:txBody>
      </p:sp>
      <p:graphicFrame>
        <p:nvGraphicFramePr>
          <p:cNvPr id="9" name="Table 8"/>
          <p:cNvGraphicFramePr>
            <a:graphicFrameLocks noGrp="1"/>
          </p:cNvGraphicFramePr>
          <p:nvPr>
            <p:extLst>
              <p:ext uri="{D42A27DB-BD31-4B8C-83A1-F6EECF244321}">
                <p14:modId xmlns:p14="http://schemas.microsoft.com/office/powerpoint/2010/main" val="2478498665"/>
              </p:ext>
            </p:extLst>
          </p:nvPr>
        </p:nvGraphicFramePr>
        <p:xfrm>
          <a:off x="257174" y="1230168"/>
          <a:ext cx="4314825" cy="5182455"/>
        </p:xfrm>
        <a:graphic>
          <a:graphicData uri="http://schemas.openxmlformats.org/drawingml/2006/table">
            <a:tbl>
              <a:tblPr firstRow="1" bandRow="1">
                <a:tableStyleId>{5C22544A-7EE6-4342-B048-85BDC9FD1C3A}</a:tableStyleId>
              </a:tblPr>
              <a:tblGrid>
                <a:gridCol w="1438275"/>
                <a:gridCol w="2876550"/>
              </a:tblGrid>
              <a:tr h="46228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smtClean="0"/>
                        <a:t>You can estimate the return even without tools or data.</a:t>
                      </a:r>
                      <a:endParaRPr lang="en-CA" sz="1200" dirty="0"/>
                    </a:p>
                  </a:txBody>
                  <a:tcPr anchor="ctr"/>
                </a:tc>
                <a:tc hMerge="1">
                  <a:txBody>
                    <a:bodyPr/>
                    <a:lstStyle/>
                    <a:p>
                      <a:pPr algn="ctr"/>
                      <a:endParaRPr lang="en-CA" sz="1200" dirty="0"/>
                    </a:p>
                  </a:txBody>
                  <a:tcPr anchor="ctr"/>
                </a:tc>
              </a:tr>
              <a:tr h="379313">
                <a:tc>
                  <a:txBody>
                    <a:bodyPr/>
                    <a:lstStyle/>
                    <a:p>
                      <a:pPr algn="ctr"/>
                      <a:r>
                        <a:rPr lang="en-CA" sz="1200" b="1" dirty="0" smtClean="0"/>
                        <a:t>Benefit</a:t>
                      </a:r>
                      <a:endParaRPr lang="en-CA" sz="1200" b="1" dirty="0"/>
                    </a:p>
                  </a:txBody>
                  <a:tcPr anchor="ctr"/>
                </a:tc>
                <a:tc>
                  <a:txBody>
                    <a:bodyPr/>
                    <a:lstStyle/>
                    <a:p>
                      <a:pPr algn="ctr"/>
                      <a:r>
                        <a:rPr lang="en-CA" sz="1200" b="1" dirty="0" smtClean="0"/>
                        <a:t>Calculate</a:t>
                      </a:r>
                      <a:r>
                        <a:rPr lang="en-CA" sz="1200" b="1" baseline="0" dirty="0" smtClean="0"/>
                        <a:t> the return</a:t>
                      </a:r>
                      <a:endParaRPr lang="en-CA" sz="1200" b="1" dirty="0"/>
                    </a:p>
                  </a:txBody>
                  <a:tcPr anchor="ctr"/>
                </a:tc>
              </a:tr>
              <a:tr h="2379830">
                <a:tc>
                  <a:txBody>
                    <a:bodyPr/>
                    <a:lstStyle/>
                    <a:p>
                      <a:pPr>
                        <a:spcBef>
                          <a:spcPts val="600"/>
                        </a:spcBef>
                        <a:spcAft>
                          <a:spcPts val="600"/>
                        </a:spcAft>
                      </a:pPr>
                      <a:r>
                        <a:rPr lang="en-CA" sz="1200" b="1" dirty="0" smtClean="0"/>
                        <a:t>Compliance</a:t>
                      </a:r>
                    </a:p>
                    <a:p>
                      <a:pPr>
                        <a:spcBef>
                          <a:spcPts val="600"/>
                        </a:spcBef>
                        <a:spcAft>
                          <a:spcPts val="600"/>
                        </a:spcAft>
                      </a:pPr>
                      <a:r>
                        <a:rPr lang="en-CA" sz="1200" dirty="0" smtClean="0"/>
                        <a:t>How many</a:t>
                      </a:r>
                      <a:r>
                        <a:rPr lang="en-CA" sz="1200" baseline="0" dirty="0" smtClean="0"/>
                        <a:t> audits did you have in the past three years? </a:t>
                      </a:r>
                    </a:p>
                    <a:p>
                      <a:pPr>
                        <a:spcBef>
                          <a:spcPts val="600"/>
                        </a:spcBef>
                        <a:spcAft>
                          <a:spcPts val="600"/>
                        </a:spcAft>
                      </a:pPr>
                      <a:r>
                        <a:rPr lang="en-CA" sz="1200" baseline="0" dirty="0" smtClean="0"/>
                        <a:t>How much time did you spend in audit response?</a:t>
                      </a:r>
                      <a:endParaRPr lang="en-CA" sz="1200" dirty="0"/>
                    </a:p>
                  </a:txBody>
                  <a:tcPr/>
                </a:tc>
                <a:tc>
                  <a:txBody>
                    <a:bodyPr/>
                    <a:lstStyle/>
                    <a:p>
                      <a:pPr>
                        <a:spcBef>
                          <a:spcPts val="600"/>
                        </a:spcBef>
                        <a:spcAft>
                          <a:spcPts val="600"/>
                        </a:spcAft>
                      </a:pPr>
                      <a:r>
                        <a:rPr lang="en-CA" sz="1200" dirty="0" smtClean="0"/>
                        <a:t>Suppose you had two audits each </a:t>
                      </a:r>
                      <a:r>
                        <a:rPr lang="en-CA" sz="1200" baseline="0" dirty="0" smtClean="0"/>
                        <a:t>year for the last three years</a:t>
                      </a:r>
                      <a:r>
                        <a:rPr lang="en-CA" sz="1200" dirty="0" smtClean="0"/>
                        <a:t>,</a:t>
                      </a:r>
                      <a:r>
                        <a:rPr lang="en-CA" sz="1200" baseline="0" dirty="0" smtClean="0"/>
                        <a:t> each with an average $250,000 in settlements.</a:t>
                      </a:r>
                    </a:p>
                    <a:p>
                      <a:pPr>
                        <a:spcBef>
                          <a:spcPts val="600"/>
                        </a:spcBef>
                        <a:spcAft>
                          <a:spcPts val="600"/>
                        </a:spcAft>
                      </a:pPr>
                      <a:r>
                        <a:rPr lang="en-CA" sz="1200" baseline="0" dirty="0" smtClean="0"/>
                        <a:t>A team of four with an average salary of $75,000 each took six months to respond each year, allocating 20% of their work time to the audit.</a:t>
                      </a:r>
                    </a:p>
                    <a:p>
                      <a:pPr>
                        <a:spcBef>
                          <a:spcPts val="600"/>
                        </a:spcBef>
                        <a:spcAft>
                          <a:spcPts val="600"/>
                        </a:spcAft>
                      </a:pPr>
                      <a:r>
                        <a:rPr lang="en-CA" sz="1200" baseline="0" dirty="0" smtClean="0"/>
                        <a:t>You could argue annual audits cost on average $530,000. Increasing ITAM maturity stands to reduce that cost significantly.</a:t>
                      </a:r>
                      <a:endParaRPr lang="en-CA" sz="1200" dirty="0"/>
                    </a:p>
                  </a:txBody>
                  <a:tcPr/>
                </a:tc>
              </a:tr>
              <a:tr h="1932937">
                <a:tc>
                  <a:txBody>
                    <a:bodyPr/>
                    <a:lstStyle/>
                    <a:p>
                      <a:pPr>
                        <a:spcBef>
                          <a:spcPts val="600"/>
                        </a:spcBef>
                        <a:spcAft>
                          <a:spcPts val="600"/>
                        </a:spcAft>
                      </a:pPr>
                      <a:r>
                        <a:rPr lang="en-CA" sz="1200" b="1" dirty="0" smtClean="0"/>
                        <a:t>Efficiency</a:t>
                      </a:r>
                    </a:p>
                    <a:p>
                      <a:pPr marL="0" marR="0" indent="0" algn="l" defTabSz="914400" rtl="0" eaLnBrk="1" fontAlgn="auto" latinLnBrk="0" hangingPunct="1">
                        <a:lnSpc>
                          <a:spcPct val="100000"/>
                        </a:lnSpc>
                        <a:spcBef>
                          <a:spcPts val="600"/>
                        </a:spcBef>
                        <a:spcAft>
                          <a:spcPts val="600"/>
                        </a:spcAft>
                        <a:buClrTx/>
                        <a:buSzTx/>
                        <a:buFontTx/>
                        <a:buNone/>
                        <a:tabLst/>
                        <a:defRPr/>
                      </a:pPr>
                      <a:r>
                        <a:rPr lang="en-CA" sz="1200" dirty="0" smtClean="0"/>
                        <a:t>How much do you spend on software,</a:t>
                      </a:r>
                      <a:r>
                        <a:rPr lang="en-CA" sz="1200" baseline="0" dirty="0" smtClean="0"/>
                        <a:t> hardware, and maintenance by supplier?</a:t>
                      </a:r>
                      <a:endParaRPr lang="en-CA" sz="1200" dirty="0" smtClean="0"/>
                    </a:p>
                    <a:p>
                      <a:pPr>
                        <a:spcBef>
                          <a:spcPts val="600"/>
                        </a:spcBef>
                        <a:spcAft>
                          <a:spcPts val="600"/>
                        </a:spcAft>
                      </a:pPr>
                      <a:endParaRPr lang="en-CA" sz="1200" b="1" dirty="0"/>
                    </a:p>
                  </a:txBody>
                  <a:tcPr/>
                </a:tc>
                <a:tc>
                  <a:txBody>
                    <a:bodyPr/>
                    <a:lstStyle/>
                    <a:p>
                      <a:pPr>
                        <a:spcBef>
                          <a:spcPts val="600"/>
                        </a:spcBef>
                        <a:spcAft>
                          <a:spcPts val="600"/>
                        </a:spcAft>
                      </a:pPr>
                      <a:r>
                        <a:rPr lang="en-CA" sz="1200" baseline="0" dirty="0" smtClean="0"/>
                        <a:t>Suppose you spent $1M on hardware and $1M on software last year. What if you could reduce the spend by just 10% through better practices?</a:t>
                      </a:r>
                    </a:p>
                    <a:p>
                      <a:pPr>
                        <a:spcBef>
                          <a:spcPts val="600"/>
                        </a:spcBef>
                        <a:spcAft>
                          <a:spcPts val="600"/>
                        </a:spcAft>
                      </a:pPr>
                      <a:r>
                        <a:rPr lang="en-CA" sz="1200" baseline="0" dirty="0" smtClean="0"/>
                        <a:t>ITAM can help reduce the annual spend by simplifying support, renegotiating contracts based on asset data, reducing redundancy, and reducing spend.</a:t>
                      </a:r>
                      <a:endParaRPr lang="en-CA" sz="1200" dirty="0"/>
                    </a:p>
                  </a:txBody>
                  <a:tcPr/>
                </a:tc>
              </a:tr>
            </a:tbl>
          </a:graphicData>
        </a:graphic>
      </p:graphicFrame>
    </p:spTree>
    <p:extLst>
      <p:ext uri="{BB962C8B-B14F-4D97-AF65-F5344CB8AC3E}">
        <p14:creationId xmlns:p14="http://schemas.microsoft.com/office/powerpoint/2010/main" val="2423429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3"/>
          <p:cNvSpPr/>
          <p:nvPr/>
        </p:nvSpPr>
        <p:spPr>
          <a:xfrm>
            <a:off x="-36934" y="824007"/>
            <a:ext cx="2990871" cy="5340051"/>
          </a:xfrm>
          <a:prstGeom prst="rect">
            <a:avLst/>
          </a:prstGeom>
          <a:noFill/>
          <a:ln w="38100" cap="flat" cmpd="sng" algn="ctr">
            <a:noFill/>
            <a:prstDash val="solid"/>
          </a:ln>
          <a:effectLst/>
        </p:spPr>
        <p:txBody>
          <a:bodyPr lIns="360000" rIns="360000" rtlCol="0" anchor="ctr"/>
          <a:lstStyle/>
          <a:p>
            <a:pPr fontAlgn="b">
              <a:defRPr/>
            </a:pPr>
            <a:r>
              <a:rPr lang="en-US" sz="1400" dirty="0" smtClean="0"/>
              <a:t>Since 2013, Info-Tech has surveyed over 20,000 business stakeholders as part of our </a:t>
            </a:r>
            <a:r>
              <a:rPr lang="en-US" sz="1400" b="1" dirty="0" smtClean="0">
                <a:solidFill>
                  <a:schemeClr val="accent2"/>
                </a:solidFill>
              </a:rPr>
              <a:t>CIO Business Vision</a:t>
            </a:r>
            <a:r>
              <a:rPr lang="en-US" sz="1400" b="1" dirty="0" smtClean="0">
                <a:solidFill>
                  <a:schemeClr val="bg1"/>
                </a:solidFill>
              </a:rPr>
              <a:t> </a:t>
            </a:r>
            <a:r>
              <a:rPr lang="en-US" sz="1400" dirty="0" smtClean="0"/>
              <a:t>program.</a:t>
            </a:r>
          </a:p>
          <a:p>
            <a:pPr fontAlgn="b">
              <a:defRPr/>
            </a:pPr>
            <a:endParaRPr lang="en-US" sz="1400" dirty="0" smtClean="0">
              <a:solidFill>
                <a:schemeClr val="tx1">
                  <a:lumMod val="60000"/>
                  <a:lumOff val="40000"/>
                </a:schemeClr>
              </a:solidFill>
            </a:endParaRPr>
          </a:p>
          <a:p>
            <a:pPr fontAlgn="b">
              <a:defRPr/>
            </a:pPr>
            <a:r>
              <a:rPr lang="en-US" sz="1400" dirty="0" smtClean="0"/>
              <a:t>Business stakeholders ranked the following 12 core IT services in terms of importance.</a:t>
            </a:r>
          </a:p>
          <a:p>
            <a:pPr fontAlgn="b">
              <a:defRPr/>
            </a:pPr>
            <a:endParaRPr lang="en-US" sz="1400" dirty="0" smtClean="0">
              <a:solidFill>
                <a:schemeClr val="bg1"/>
              </a:solidFill>
            </a:endParaRPr>
          </a:p>
          <a:p>
            <a:pPr fontAlgn="b">
              <a:defRPr/>
            </a:pPr>
            <a:endParaRPr lang="en-US" sz="1400" dirty="0" smtClean="0">
              <a:solidFill>
                <a:schemeClr val="bg1"/>
              </a:solidFill>
            </a:endParaRPr>
          </a:p>
          <a:p>
            <a:pPr fontAlgn="b">
              <a:defRPr/>
            </a:pPr>
            <a:endParaRPr lang="en-US" sz="1400" dirty="0" smtClean="0">
              <a:solidFill>
                <a:schemeClr val="bg1"/>
              </a:solidFill>
            </a:endParaRPr>
          </a:p>
          <a:p>
            <a:pPr fontAlgn="b">
              <a:defRPr/>
            </a:pPr>
            <a:endParaRPr lang="en-US" sz="1400" dirty="0" smtClean="0">
              <a:solidFill>
                <a:schemeClr val="bg1"/>
              </a:solidFill>
            </a:endParaRPr>
          </a:p>
          <a:p>
            <a:pPr fontAlgn="b">
              <a:defRPr/>
            </a:pPr>
            <a:endParaRPr lang="en-US" sz="1400" dirty="0" smtClean="0">
              <a:solidFill>
                <a:schemeClr val="bg1"/>
              </a:solidFill>
            </a:endParaRPr>
          </a:p>
          <a:p>
            <a:pPr fontAlgn="b">
              <a:defRPr/>
            </a:pPr>
            <a:endParaRPr lang="en-US" sz="1400"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614889848"/>
              </p:ext>
            </p:extLst>
          </p:nvPr>
        </p:nvGraphicFramePr>
        <p:xfrm>
          <a:off x="3659688" y="2047430"/>
          <a:ext cx="1763361" cy="4219020"/>
        </p:xfrm>
        <a:graphic>
          <a:graphicData uri="http://schemas.openxmlformats.org/drawingml/2006/table">
            <a:tbl>
              <a:tblPr firstRow="1" bandRow="1">
                <a:tableStyleId>{5C22544A-7EE6-4342-B048-85BDC9FD1C3A}</a:tableStyleId>
              </a:tblPr>
              <a:tblGrid>
                <a:gridCol w="1763361"/>
              </a:tblGrid>
              <a:tr h="351585">
                <a:tc>
                  <a:txBody>
                    <a:bodyPr/>
                    <a:lstStyle/>
                    <a:p>
                      <a:pPr algn="l" fontAlgn="b"/>
                      <a:r>
                        <a:rPr lang="en-CA" sz="1100" b="1" i="0" u="none" strike="noStrike" dirty="0" smtClean="0">
                          <a:solidFill>
                            <a:schemeClr val="accent1"/>
                          </a:solidFill>
                          <a:effectLst/>
                          <a:latin typeface="+mn-lt"/>
                        </a:rPr>
                        <a:t>Network Infrastructure</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b="1" dirty="0" smtClean="0">
                          <a:solidFill>
                            <a:schemeClr val="accent1"/>
                          </a:solidFill>
                          <a:latin typeface="+mn-lt"/>
                        </a:rPr>
                        <a:t>Service Desk</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algn="l"/>
                      <a:r>
                        <a:rPr lang="en-CA" sz="1100" b="1" dirty="0" smtClean="0">
                          <a:solidFill>
                            <a:schemeClr val="accent1"/>
                          </a:solidFill>
                          <a:latin typeface="+mn-lt"/>
                        </a:rPr>
                        <a:t>Business Applications</a:t>
                      </a:r>
                      <a:endParaRPr lang="en-CA" sz="1100" b="1" dirty="0">
                        <a:solidFill>
                          <a:schemeClr val="accent1"/>
                        </a:solidFill>
                        <a:latin typeface="+mn-lt"/>
                      </a:endParaRP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b="1" dirty="0" smtClean="0">
                          <a:solidFill>
                            <a:schemeClr val="accent1"/>
                          </a:solidFill>
                          <a:latin typeface="+mn-lt"/>
                        </a:rPr>
                        <a:t>Data Quality</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b="1" dirty="0" smtClean="0">
                          <a:solidFill>
                            <a:schemeClr val="accent1"/>
                          </a:solidFill>
                          <a:latin typeface="+mn-lt"/>
                        </a:rPr>
                        <a:t>Devices</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b="1" dirty="0" smtClean="0">
                          <a:solidFill>
                            <a:schemeClr val="accent1"/>
                          </a:solidFill>
                          <a:latin typeface="+mn-lt"/>
                        </a:rPr>
                        <a:t>Analytical Capability</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b="1" dirty="0" smtClean="0">
                          <a:solidFill>
                            <a:schemeClr val="accent1"/>
                          </a:solidFill>
                          <a:latin typeface="+mn-lt"/>
                        </a:rPr>
                        <a:t>Client-Facing Technology</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b="1" dirty="0" smtClean="0">
                          <a:solidFill>
                            <a:schemeClr val="accent1"/>
                          </a:solidFill>
                          <a:latin typeface="+mn-lt"/>
                        </a:rPr>
                        <a:t>Work Orders</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b="1" dirty="0" smtClean="0">
                          <a:solidFill>
                            <a:schemeClr val="accent1"/>
                          </a:solidFill>
                          <a:latin typeface="+mn-lt"/>
                        </a:rPr>
                        <a:t>Innovation Leadership</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algn="l" fontAlgn="b"/>
                      <a:r>
                        <a:rPr lang="en-CA" sz="1100" b="1" u="none" strike="noStrike" dirty="0" smtClean="0">
                          <a:solidFill>
                            <a:schemeClr val="accent1"/>
                          </a:solidFill>
                          <a:effectLst/>
                          <a:latin typeface="+mn-lt"/>
                        </a:rPr>
                        <a:t>Projects</a:t>
                      </a:r>
                      <a:endParaRPr lang="en-CA" sz="1100" b="1" i="0" u="none" strike="noStrike" dirty="0">
                        <a:solidFill>
                          <a:schemeClr val="accent1"/>
                        </a:solidFill>
                        <a:effectLst/>
                        <a:latin typeface="+mn-lt"/>
                      </a:endParaRP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b="1" dirty="0" smtClean="0">
                          <a:solidFill>
                            <a:schemeClr val="accent1"/>
                          </a:solidFill>
                          <a:latin typeface="+mn-lt"/>
                        </a:rPr>
                        <a:t>IT Policies</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b="1" dirty="0" smtClean="0">
                          <a:solidFill>
                            <a:schemeClr val="accent1"/>
                          </a:solidFill>
                          <a:latin typeface="+mn-lt"/>
                        </a:rPr>
                        <a:t>Requirements Gathering</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Rectangle 5"/>
          <p:cNvSpPr/>
          <p:nvPr/>
        </p:nvSpPr>
        <p:spPr>
          <a:xfrm>
            <a:off x="3307886" y="5607074"/>
            <a:ext cx="260896" cy="260896"/>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800" b="1" dirty="0" smtClean="0">
                <a:solidFill>
                  <a:schemeClr val="bg1"/>
                </a:solidFill>
              </a:rPr>
              <a:t>11</a:t>
            </a:r>
            <a:endParaRPr lang="en-US" sz="800" b="1" dirty="0">
              <a:solidFill>
                <a:srgbClr val="FFFFFF"/>
              </a:solidFill>
            </a:endParaRPr>
          </a:p>
        </p:txBody>
      </p:sp>
      <p:sp>
        <p:nvSpPr>
          <p:cNvPr id="9" name="Rectangle 5"/>
          <p:cNvSpPr/>
          <p:nvPr/>
        </p:nvSpPr>
        <p:spPr>
          <a:xfrm>
            <a:off x="3307886" y="5254179"/>
            <a:ext cx="260896" cy="2608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800" b="1" dirty="0" smtClean="0">
                <a:solidFill>
                  <a:schemeClr val="bg1"/>
                </a:solidFill>
              </a:rPr>
              <a:t>10</a:t>
            </a:r>
            <a:endParaRPr lang="en-US" sz="800" b="1" dirty="0">
              <a:solidFill>
                <a:srgbClr val="FFFFFF"/>
              </a:solidFill>
            </a:endParaRPr>
          </a:p>
        </p:txBody>
      </p:sp>
      <p:sp>
        <p:nvSpPr>
          <p:cNvPr id="10" name="Rectangle 5"/>
          <p:cNvSpPr/>
          <p:nvPr/>
        </p:nvSpPr>
        <p:spPr>
          <a:xfrm>
            <a:off x="3307886" y="5959968"/>
            <a:ext cx="260896" cy="2608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800" b="1" dirty="0" smtClean="0">
                <a:solidFill>
                  <a:schemeClr val="bg1"/>
                </a:solidFill>
              </a:rPr>
              <a:t>12</a:t>
            </a:r>
            <a:endParaRPr lang="en-US" sz="800" b="1" dirty="0">
              <a:solidFill>
                <a:schemeClr val="bg1"/>
              </a:solidFill>
            </a:endParaRPr>
          </a:p>
        </p:txBody>
      </p:sp>
      <p:sp>
        <p:nvSpPr>
          <p:cNvPr id="13" name="Rectangle 5"/>
          <p:cNvSpPr/>
          <p:nvPr/>
        </p:nvSpPr>
        <p:spPr>
          <a:xfrm>
            <a:off x="3307886" y="2078124"/>
            <a:ext cx="260896" cy="260896"/>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FFFF"/>
                </a:solidFill>
              </a:rPr>
              <a:t>1</a:t>
            </a:r>
            <a:endParaRPr lang="en-US" sz="800" b="1" dirty="0">
              <a:solidFill>
                <a:srgbClr val="FFFFFF"/>
              </a:solidFill>
            </a:endParaRPr>
          </a:p>
        </p:txBody>
      </p:sp>
      <p:sp>
        <p:nvSpPr>
          <p:cNvPr id="14" name="Rectangle 5"/>
          <p:cNvSpPr/>
          <p:nvPr/>
        </p:nvSpPr>
        <p:spPr>
          <a:xfrm>
            <a:off x="3307886" y="2431019"/>
            <a:ext cx="260896" cy="260896"/>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FFFF"/>
                </a:solidFill>
              </a:rPr>
              <a:t>2</a:t>
            </a:r>
            <a:endParaRPr lang="en-US" sz="800" b="1" dirty="0">
              <a:solidFill>
                <a:srgbClr val="FFFFFF"/>
              </a:solidFill>
            </a:endParaRPr>
          </a:p>
        </p:txBody>
      </p:sp>
      <p:sp>
        <p:nvSpPr>
          <p:cNvPr id="15" name="Rectangle 5"/>
          <p:cNvSpPr/>
          <p:nvPr/>
        </p:nvSpPr>
        <p:spPr>
          <a:xfrm>
            <a:off x="3307886" y="3136809"/>
            <a:ext cx="260896" cy="260896"/>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FFFF"/>
                </a:solidFill>
              </a:rPr>
              <a:t>4</a:t>
            </a:r>
            <a:endParaRPr lang="en-US" sz="800" b="1" dirty="0">
              <a:solidFill>
                <a:srgbClr val="FFFFFF"/>
              </a:solidFill>
            </a:endParaRPr>
          </a:p>
        </p:txBody>
      </p:sp>
      <p:sp>
        <p:nvSpPr>
          <p:cNvPr id="16" name="Rectangle 5"/>
          <p:cNvSpPr/>
          <p:nvPr/>
        </p:nvSpPr>
        <p:spPr>
          <a:xfrm>
            <a:off x="3307886" y="3489704"/>
            <a:ext cx="260896" cy="260896"/>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FFFF"/>
                </a:solidFill>
              </a:rPr>
              <a:t>5</a:t>
            </a:r>
            <a:endParaRPr lang="en-US" sz="800" b="1" dirty="0">
              <a:solidFill>
                <a:srgbClr val="FFFFFF"/>
              </a:solidFill>
            </a:endParaRPr>
          </a:p>
        </p:txBody>
      </p:sp>
      <p:sp>
        <p:nvSpPr>
          <p:cNvPr id="17" name="Rectangle 5"/>
          <p:cNvSpPr/>
          <p:nvPr/>
        </p:nvSpPr>
        <p:spPr>
          <a:xfrm>
            <a:off x="3307886" y="4548389"/>
            <a:ext cx="260896" cy="260896"/>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FFFF"/>
                </a:solidFill>
              </a:rPr>
              <a:t>8</a:t>
            </a:r>
            <a:endParaRPr lang="en-US" sz="800" b="1" dirty="0">
              <a:solidFill>
                <a:srgbClr val="FFFFFF"/>
              </a:solidFill>
            </a:endParaRPr>
          </a:p>
        </p:txBody>
      </p:sp>
      <p:sp>
        <p:nvSpPr>
          <p:cNvPr id="18" name="Rectangle 5"/>
          <p:cNvSpPr/>
          <p:nvPr/>
        </p:nvSpPr>
        <p:spPr>
          <a:xfrm>
            <a:off x="3307886" y="4901284"/>
            <a:ext cx="260896" cy="2608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FFFF"/>
                </a:solidFill>
              </a:rPr>
              <a:t>9</a:t>
            </a:r>
            <a:endParaRPr lang="en-US" sz="800" b="1" dirty="0">
              <a:solidFill>
                <a:srgbClr val="FFFFFF"/>
              </a:solidFill>
            </a:endParaRPr>
          </a:p>
        </p:txBody>
      </p:sp>
      <p:sp>
        <p:nvSpPr>
          <p:cNvPr id="19" name="Rectangle 5"/>
          <p:cNvSpPr/>
          <p:nvPr/>
        </p:nvSpPr>
        <p:spPr>
          <a:xfrm>
            <a:off x="3307886" y="4195494"/>
            <a:ext cx="260896" cy="260896"/>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FFFF"/>
                </a:solidFill>
              </a:rPr>
              <a:t>7</a:t>
            </a:r>
            <a:endParaRPr lang="en-US" sz="800" b="1" dirty="0">
              <a:solidFill>
                <a:srgbClr val="FFFFFF"/>
              </a:solidFill>
            </a:endParaRPr>
          </a:p>
        </p:txBody>
      </p:sp>
      <p:sp>
        <p:nvSpPr>
          <p:cNvPr id="20" name="Rectangle 5"/>
          <p:cNvSpPr/>
          <p:nvPr/>
        </p:nvSpPr>
        <p:spPr>
          <a:xfrm>
            <a:off x="3307886" y="3842599"/>
            <a:ext cx="260896" cy="260896"/>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FFFF"/>
                </a:solidFill>
              </a:rPr>
              <a:t>6</a:t>
            </a:r>
            <a:endParaRPr lang="en-US" sz="800" b="1" dirty="0">
              <a:solidFill>
                <a:srgbClr val="FFFFFF"/>
              </a:solidFill>
            </a:endParaRPr>
          </a:p>
        </p:txBody>
      </p:sp>
      <p:sp>
        <p:nvSpPr>
          <p:cNvPr id="21" name="Rectangle 5"/>
          <p:cNvSpPr/>
          <p:nvPr/>
        </p:nvSpPr>
        <p:spPr>
          <a:xfrm>
            <a:off x="3307886" y="2783914"/>
            <a:ext cx="260896" cy="260896"/>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FFFF"/>
                </a:solidFill>
              </a:rPr>
              <a:t>3</a:t>
            </a:r>
            <a:endParaRPr lang="en-US" sz="800" b="1" dirty="0">
              <a:solidFill>
                <a:srgbClr val="FFFFFF"/>
              </a:solidFill>
            </a:endParaRPr>
          </a:p>
        </p:txBody>
      </p:sp>
      <p:cxnSp>
        <p:nvCxnSpPr>
          <p:cNvPr id="22" name="Straight Connector 21"/>
          <p:cNvCxnSpPr/>
          <p:nvPr/>
        </p:nvCxnSpPr>
        <p:spPr>
          <a:xfrm flipH="1">
            <a:off x="3310231" y="1918452"/>
            <a:ext cx="1988742" cy="0"/>
          </a:xfrm>
          <a:prstGeom prst="line">
            <a:avLst/>
          </a:prstGeom>
          <a:ln w="19050">
            <a:solidFill>
              <a:srgbClr val="66ADC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310230" y="1379926"/>
            <a:ext cx="1988739" cy="523220"/>
          </a:xfrm>
          <a:prstGeom prst="rect">
            <a:avLst/>
          </a:prstGeom>
        </p:spPr>
        <p:txBody>
          <a:bodyPr wrap="square" lIns="0" rIns="0">
            <a:spAutoFit/>
          </a:bodyPr>
          <a:lstStyle/>
          <a:p>
            <a:pPr algn="ctr" fontAlgn="b">
              <a:defRPr/>
            </a:pPr>
            <a:r>
              <a:rPr lang="en-US" sz="1400" dirty="0" smtClean="0"/>
              <a:t>Top IT Services for Business Stakeholders</a:t>
            </a:r>
            <a:endParaRPr lang="en-US" sz="1400" dirty="0"/>
          </a:p>
        </p:txBody>
      </p:sp>
      <p:sp>
        <p:nvSpPr>
          <p:cNvPr id="40" name="TextBox 39"/>
          <p:cNvSpPr txBox="1"/>
          <p:nvPr/>
        </p:nvSpPr>
        <p:spPr>
          <a:xfrm>
            <a:off x="3769469" y="6268469"/>
            <a:ext cx="1417376" cy="253916"/>
          </a:xfrm>
          <a:prstGeom prst="rect">
            <a:avLst/>
          </a:prstGeom>
        </p:spPr>
        <p:txBody>
          <a:bodyPr wrap="none" rtlCol="0">
            <a:spAutoFit/>
          </a:bodyPr>
          <a:lstStyle/>
          <a:p>
            <a:r>
              <a:rPr lang="en-US" sz="1050" dirty="0" smtClean="0">
                <a:solidFill>
                  <a:schemeClr val="bg1">
                    <a:lumMod val="50000"/>
                  </a:schemeClr>
                </a:solidFill>
              </a:rPr>
              <a:t>Info-Tech; </a:t>
            </a:r>
            <a:r>
              <a:rPr lang="en-US" sz="1050" i="1" dirty="0" smtClean="0">
                <a:solidFill>
                  <a:schemeClr val="bg1">
                    <a:lumMod val="50000"/>
                  </a:schemeClr>
                </a:solidFill>
              </a:rPr>
              <a:t>N=21,367</a:t>
            </a:r>
            <a:endParaRPr lang="en-US" sz="1050" i="1" dirty="0">
              <a:solidFill>
                <a:schemeClr val="bg1">
                  <a:lumMod val="50000"/>
                </a:schemeClr>
              </a:solidFill>
            </a:endParaRPr>
          </a:p>
        </p:txBody>
      </p:sp>
      <p:grpSp>
        <p:nvGrpSpPr>
          <p:cNvPr id="24" name="Group 55"/>
          <p:cNvGrpSpPr/>
          <p:nvPr/>
        </p:nvGrpSpPr>
        <p:grpSpPr>
          <a:xfrm>
            <a:off x="300688" y="4092256"/>
            <a:ext cx="2326685" cy="1410405"/>
            <a:chOff x="1263925" y="4866617"/>
            <a:chExt cx="2326685" cy="1410405"/>
          </a:xfrm>
        </p:grpSpPr>
        <p:pic>
          <p:nvPicPr>
            <p:cNvPr id="45" name="Picture 56">
              <a:hlinkClick r:id="rId3"/>
            </p:cNvPr>
            <p:cNvPicPr>
              <a:picLocks noChangeAspect="1"/>
            </p:cNvPicPr>
            <p:nvPr/>
          </p:nvPicPr>
          <p:blipFill>
            <a:blip r:embed="rId4"/>
            <a:stretch>
              <a:fillRect/>
            </a:stretch>
          </p:blipFill>
          <p:spPr>
            <a:xfrm>
              <a:off x="1263925" y="4866617"/>
              <a:ext cx="1073980" cy="1400746"/>
            </a:xfrm>
            <a:prstGeom prst="rect">
              <a:avLst/>
            </a:prstGeom>
            <a:solidFill>
              <a:schemeClr val="accent2"/>
            </a:solidFill>
            <a:ln w="19050">
              <a:solidFill>
                <a:schemeClr val="bg1">
                  <a:lumMod val="95000"/>
                </a:schemeClr>
              </a:solidFill>
              <a:miter lim="800000"/>
            </a:ln>
            <a:effectLst>
              <a:outerShdw blurRad="12700" dist="12700" dir="2700000" algn="tl" rotWithShape="0">
                <a:prstClr val="black">
                  <a:alpha val="15000"/>
                </a:prstClr>
              </a:outerShdw>
            </a:effectLst>
          </p:spPr>
        </p:pic>
        <p:sp>
          <p:nvSpPr>
            <p:cNvPr id="12" name="Pentagon 57">
              <a:hlinkClick r:id="rId3"/>
            </p:cNvPr>
            <p:cNvSpPr/>
            <p:nvPr/>
          </p:nvSpPr>
          <p:spPr>
            <a:xfrm flipH="1">
              <a:off x="2142610" y="5464879"/>
              <a:ext cx="1448000" cy="812143"/>
            </a:xfrm>
            <a:prstGeom prst="homePlate">
              <a:avLst>
                <a:gd name="adj" fmla="val 23239"/>
              </a:avLst>
            </a:prstGeom>
            <a:solidFill>
              <a:schemeClr val="accent2"/>
            </a:solidFill>
            <a:ln w="19050">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lvl="0"/>
              <a:r>
                <a:rPr lang="en-CA" sz="1050" i="1" dirty="0">
                  <a:solidFill>
                    <a:srgbClr val="FFFFFF"/>
                  </a:solidFill>
                  <a:latin typeface="+mj-lt"/>
                </a:rPr>
                <a:t>Learn more about the CIO Business Vision program.</a:t>
              </a:r>
            </a:p>
          </p:txBody>
        </p:sp>
      </p:grpSp>
      <p:sp>
        <p:nvSpPr>
          <p:cNvPr id="3" name="Rectangle 2"/>
          <p:cNvSpPr/>
          <p:nvPr/>
        </p:nvSpPr>
        <p:spPr>
          <a:xfrm>
            <a:off x="6138840" y="1470465"/>
            <a:ext cx="2809217" cy="4909036"/>
          </a:xfrm>
          <a:prstGeom prst="rect">
            <a:avLst/>
          </a:prstGeom>
        </p:spPr>
        <p:txBody>
          <a:bodyPr wrap="square">
            <a:spAutoFit/>
          </a:bodyPr>
          <a:lstStyle/>
          <a:p>
            <a:pPr fontAlgn="b">
              <a:spcBef>
                <a:spcPts val="600"/>
              </a:spcBef>
              <a:spcAft>
                <a:spcPts val="600"/>
              </a:spcAft>
              <a:defRPr/>
            </a:pPr>
            <a:r>
              <a:rPr lang="en-US" sz="1400" dirty="0" smtClean="0"/>
              <a:t>An ITAM program implements contractual and financial management processes to support core IT services with:</a:t>
            </a:r>
          </a:p>
          <a:p>
            <a:pPr marL="358775" lvl="1" indent="-285750" fontAlgn="b">
              <a:buFont typeface="Arial" panose="020B0604020202020204" pitchFamily="34" charset="0"/>
              <a:buChar char="•"/>
              <a:defRPr/>
            </a:pPr>
            <a:r>
              <a:rPr lang="en-US" sz="1400" dirty="0" smtClean="0"/>
              <a:t>Improved software license compliance.</a:t>
            </a:r>
          </a:p>
          <a:p>
            <a:pPr marL="358775" lvl="1" indent="-285750" fontAlgn="b">
              <a:buFont typeface="Arial" panose="020B0604020202020204" pitchFamily="34" charset="0"/>
              <a:buChar char="•"/>
              <a:defRPr/>
            </a:pPr>
            <a:r>
              <a:rPr lang="en-US" sz="1400" dirty="0" smtClean="0"/>
              <a:t>Reduced total cost of ownership.</a:t>
            </a:r>
          </a:p>
          <a:p>
            <a:pPr marL="358775" lvl="1" indent="-285750" fontAlgn="b">
              <a:buFont typeface="Arial" panose="020B0604020202020204" pitchFamily="34" charset="0"/>
              <a:buChar char="•"/>
              <a:defRPr/>
            </a:pPr>
            <a:r>
              <a:rPr lang="en-US" sz="1400" dirty="0" smtClean="0"/>
              <a:t>More effective contact management.</a:t>
            </a:r>
          </a:p>
          <a:p>
            <a:pPr marL="358775" lvl="1" indent="-285750" fontAlgn="b">
              <a:buFont typeface="Arial" panose="020B0604020202020204" pitchFamily="34" charset="0"/>
              <a:buChar char="•"/>
              <a:defRPr/>
            </a:pPr>
            <a:r>
              <a:rPr lang="en-US" sz="1400" dirty="0" smtClean="0"/>
              <a:t>Reduced maintenance costs.</a:t>
            </a:r>
          </a:p>
          <a:p>
            <a:pPr marL="358775" lvl="1" indent="-285750" fontAlgn="b">
              <a:buFont typeface="Arial" panose="020B0604020202020204" pitchFamily="34" charset="0"/>
              <a:buChar char="•"/>
              <a:defRPr/>
            </a:pPr>
            <a:r>
              <a:rPr lang="en-US" sz="1400" dirty="0" smtClean="0"/>
              <a:t>More effective reuse of licensed software and hardware.</a:t>
            </a:r>
          </a:p>
          <a:p>
            <a:pPr marL="358775" lvl="1" indent="-285750" fontAlgn="b">
              <a:buFont typeface="Arial" panose="020B0604020202020204" pitchFamily="34" charset="0"/>
              <a:buChar char="•"/>
              <a:defRPr/>
            </a:pPr>
            <a:r>
              <a:rPr lang="en-US" sz="1400" dirty="0" smtClean="0"/>
              <a:t>Improved hardware visibility.</a:t>
            </a:r>
          </a:p>
          <a:p>
            <a:pPr marL="358775" lvl="1" indent="-285750" fontAlgn="b">
              <a:buFont typeface="Arial" panose="020B0604020202020204" pitchFamily="34" charset="0"/>
              <a:buChar char="•"/>
              <a:defRPr/>
            </a:pPr>
            <a:r>
              <a:rPr lang="en-US" sz="1400" dirty="0" smtClean="0"/>
              <a:t>Business decision support.</a:t>
            </a:r>
          </a:p>
          <a:p>
            <a:pPr marL="358775" lvl="1" indent="-285750" fontAlgn="b">
              <a:buFont typeface="Arial" panose="020B0604020202020204" pitchFamily="34" charset="0"/>
              <a:buChar char="•"/>
              <a:defRPr/>
            </a:pPr>
            <a:r>
              <a:rPr lang="en-US" sz="1400" dirty="0" smtClean="0"/>
              <a:t>Technology refresh.</a:t>
            </a:r>
          </a:p>
          <a:p>
            <a:pPr marL="358775" lvl="1" indent="-285750" fontAlgn="b">
              <a:buFont typeface="Arial" panose="020B0604020202020204" pitchFamily="34" charset="0"/>
              <a:buChar char="•"/>
              <a:defRPr/>
            </a:pPr>
            <a:r>
              <a:rPr lang="en-US" sz="1400" dirty="0" smtClean="0"/>
              <a:t>Software license management.</a:t>
            </a:r>
          </a:p>
          <a:p>
            <a:pPr marL="358775" lvl="1" indent="-285750" fontAlgn="b">
              <a:buFont typeface="Arial" panose="020B0604020202020204" pitchFamily="34" charset="0"/>
              <a:buChar char="•"/>
              <a:defRPr/>
            </a:pPr>
            <a:r>
              <a:rPr lang="en-US" sz="1400" dirty="0" smtClean="0"/>
              <a:t>Asset tracking.</a:t>
            </a:r>
          </a:p>
          <a:p>
            <a:pPr marL="358775" lvl="1" indent="-285750" fontAlgn="b">
              <a:buFont typeface="Arial" panose="020B0604020202020204" pitchFamily="34" charset="0"/>
              <a:buChar char="•"/>
              <a:defRPr/>
            </a:pPr>
            <a:r>
              <a:rPr lang="en-US" sz="1400" dirty="0" smtClean="0"/>
              <a:t>Compliance support.</a:t>
            </a:r>
            <a:endParaRPr lang="en-US" sz="1400" dirty="0"/>
          </a:p>
        </p:txBody>
      </p:sp>
      <p:sp>
        <p:nvSpPr>
          <p:cNvPr id="2" name="Left Brace 1"/>
          <p:cNvSpPr/>
          <p:nvPr/>
        </p:nvSpPr>
        <p:spPr>
          <a:xfrm rot="10800000">
            <a:off x="5513954" y="2047429"/>
            <a:ext cx="535013" cy="4103913"/>
          </a:xfrm>
          <a:prstGeom prst="leftBrace">
            <a:avLst>
              <a:gd name="adj1" fmla="val 8333"/>
              <a:gd name="adj2" fmla="val 50228"/>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itle 3"/>
          <p:cNvSpPr>
            <a:spLocks noGrp="1"/>
          </p:cNvSpPr>
          <p:nvPr>
            <p:ph type="title"/>
          </p:nvPr>
        </p:nvSpPr>
        <p:spPr/>
        <p:txBody>
          <a:bodyPr/>
          <a:lstStyle/>
          <a:p>
            <a:pPr lvl="0"/>
            <a:r>
              <a:rPr lang="en-US" dirty="0" smtClean="0">
                <a:latin typeface="Arial" panose="020B0604020202020204" pitchFamily="34" charset="0"/>
                <a:ea typeface="Roboto Slab" pitchFamily="2" charset="0"/>
                <a:cs typeface="Arial" panose="020B0604020202020204" pitchFamily="34" charset="0"/>
              </a:rPr>
              <a:t>IT asset management will also improve the performance of the most important IT services</a:t>
            </a:r>
            <a:endParaRPr lang="en-US" dirty="0"/>
          </a:p>
        </p:txBody>
      </p:sp>
    </p:spTree>
    <p:extLst>
      <p:ext uri="{BB962C8B-B14F-4D97-AF65-F5344CB8AC3E}">
        <p14:creationId xmlns:p14="http://schemas.microsoft.com/office/powerpoint/2010/main" val="36947840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Vitality">
      <a:dk1>
        <a:srgbClr val="333333"/>
      </a:dk1>
      <a:lt1>
        <a:srgbClr val="FFFFFF"/>
      </a:lt1>
      <a:dk2>
        <a:srgbClr val="333333"/>
      </a:dk2>
      <a:lt2>
        <a:srgbClr val="FFFFFF"/>
      </a:lt2>
      <a:accent1>
        <a:srgbClr val="007698"/>
      </a:accent1>
      <a:accent2>
        <a:srgbClr val="D17D08"/>
      </a:accent2>
      <a:accent3>
        <a:srgbClr val="B23F00"/>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3352</Words>
  <Application>Microsoft Office PowerPoint</Application>
  <PresentationFormat>On-screen Show (4:3)</PresentationFormat>
  <Paragraphs>371</Paragraphs>
  <Slides>20</Slides>
  <Notes>20</Notes>
  <HiddenSlides>0</HiddenSlides>
  <MMClips>0</MMClips>
  <ScaleCrop>false</ScaleCrop>
  <HeadingPairs>
    <vt:vector size="10"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ariant>
        <vt:lpstr>Custom Shows</vt:lpstr>
      </vt:variant>
      <vt:variant>
        <vt:i4>1</vt:i4>
      </vt:variant>
    </vt:vector>
  </HeadingPairs>
  <TitlesOfParts>
    <vt:vector size="30" baseType="lpstr">
      <vt:lpstr>Arial</vt:lpstr>
      <vt:lpstr>Calibri</vt:lpstr>
      <vt:lpstr>Georgia</vt:lpstr>
      <vt:lpstr>Open Sans</vt:lpstr>
      <vt:lpstr>Roboto Slab</vt:lpstr>
      <vt:lpstr>Times New Roman</vt:lpstr>
      <vt:lpstr>Wingdings</vt:lpstr>
      <vt:lpstr>Theme1</vt:lpstr>
      <vt:lpstr>Acrobat Document</vt:lpstr>
      <vt:lpstr>PowerPoint Presentation</vt:lpstr>
      <vt:lpstr>PowerPoint Presentation</vt:lpstr>
      <vt:lpstr>Who benefits from this research and how?</vt:lpstr>
      <vt:lpstr>Executive summary</vt:lpstr>
      <vt:lpstr>Executives know IT asset management is an important process and they want it fixed</vt:lpstr>
      <vt:lpstr>Poor IT asset management practices increase costs and risks</vt:lpstr>
      <vt:lpstr>To help you make quick progress Info-Tech Research Group parses IT asset management into its essential processes</vt:lpstr>
      <vt:lpstr>The business case for ITAM is built on cost and risk avoidance</vt:lpstr>
      <vt:lpstr>IT asset management will also improve the performance of the most important IT services</vt:lpstr>
      <vt:lpstr>Info-Tech draws on the COBIT framework, which focuses on consistent delivery of IT services across the organization</vt:lpstr>
      <vt:lpstr>Project structure and deliverables</vt:lpstr>
      <vt:lpstr> Info-Tech delivers</vt:lpstr>
      <vt:lpstr>Implementing IT asset management is done over two projects</vt:lpstr>
      <vt:lpstr>The project blueprint illustrates the scope of each phase of the project with relevant case studies</vt:lpstr>
      <vt:lpstr>Measure the value of guided implementations (GIs)</vt:lpstr>
      <vt:lpstr>Cisco IT reduced costs by upwards of $50 million through implementing ITAM</vt:lpstr>
      <vt:lpstr>Use these icons to help direct you as you navigate this research </vt:lpstr>
      <vt:lpstr>Info-Tech offers various levels of support to best suit your needs</vt:lpstr>
      <vt:lpstr>Implement Asset Management – Project overview</vt:lpstr>
      <vt:lpstr>Implement Asset Management – Workshop overview</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2016-06-07T13:14:33Z</dcterms:created>
  <dcterms:modified xsi:type="dcterms:W3CDTF">2016-06-07T13:52:02Z</dcterms:modified>
</cp:coreProperties>
</file>