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66B62-2EA4-F14C-A5F0-7353550E31BD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366BB-5F3B-9A40-8319-556A676CA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66BB-5F3B-9A40-8319-556A676CAFC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66BB-5F3B-9A40-8319-556A676CAFC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8EC991-B91C-3644-8F0B-63A966D3A689}" type="datetimeFigureOut">
              <a:rPr lang="en-US" smtClean="0"/>
              <a:t>10/20/10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97F8EC-7393-3341-B355-297672F6370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7303168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o.com" TargetMode="External"/><Relationship Id="rId3" Type="http://schemas.openxmlformats.org/officeDocument/2006/relationships/hyperlink" Target="http://www.microsoft.com/b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Intelligence</a:t>
            </a:r>
            <a:br>
              <a:rPr lang="en-US" dirty="0" smtClean="0"/>
            </a:br>
            <a:r>
              <a:rPr lang="en-US" dirty="0" smtClean="0"/>
              <a:t>(BI)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43048"/>
            <a:ext cx="6400800" cy="1141250"/>
          </a:xfrm>
        </p:spPr>
        <p:txBody>
          <a:bodyPr/>
          <a:lstStyle/>
          <a:p>
            <a:r>
              <a:rPr lang="en-US" dirty="0" smtClean="0"/>
              <a:t>By: Tom Markley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IBM "Sketching the Future"</a:t>
            </a:r>
            <a:endParaRPr lang="en-US" dirty="0"/>
          </a:p>
        </p:txBody>
      </p:sp>
      <p:pic>
        <p:nvPicPr>
          <p:cNvPr id="4" name="Picture 3" descr="bistandardsbann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800" y="3062985"/>
            <a:ext cx="5166660" cy="2321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 – Computer-based techniques used to analyze data, form reports, make predictions, and allow for quality decision making.</a:t>
            </a:r>
          </a:p>
          <a:p>
            <a:r>
              <a:rPr lang="en-US" dirty="0" smtClean="0"/>
              <a:t>Mid 1990’s – Howard </a:t>
            </a:r>
            <a:r>
              <a:rPr lang="en-US" dirty="0" err="1" smtClean="0"/>
              <a:t>Dresner</a:t>
            </a:r>
            <a:endParaRPr lang="en-US" dirty="0" smtClean="0"/>
          </a:p>
          <a:p>
            <a:r>
              <a:rPr lang="en-US" dirty="0" smtClean="0"/>
              <a:t>Potential Problems exist, but are workable.</a:t>
            </a:r>
          </a:p>
          <a:p>
            <a:r>
              <a:rPr lang="en-US" dirty="0" smtClean="0"/>
              <a:t>Will grow quickly in the near future.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Intelligence Solutions</a:t>
            </a:r>
          </a:p>
          <a:p>
            <a:pPr lvl="2"/>
            <a:r>
              <a:rPr lang="en-US" dirty="0" smtClean="0">
                <a:hlinkClick r:id="rId2"/>
              </a:rPr>
              <a:t>www.cio.com</a:t>
            </a:r>
            <a:endParaRPr lang="en-US" dirty="0" smtClean="0"/>
          </a:p>
          <a:p>
            <a:r>
              <a:rPr lang="en-US" dirty="0" smtClean="0"/>
              <a:t>Microsoft Business Intelligence</a:t>
            </a:r>
          </a:p>
          <a:p>
            <a:pPr lvl="2"/>
            <a:r>
              <a:rPr lang="en-US" dirty="0" smtClean="0">
                <a:hlinkClick r:id="rId3"/>
              </a:rPr>
              <a:t>www.microsoft.com/bi</a:t>
            </a:r>
            <a:endParaRPr lang="en-US" dirty="0" smtClean="0"/>
          </a:p>
          <a:p>
            <a:r>
              <a:rPr lang="en-US" dirty="0" smtClean="0"/>
              <a:t>Cognos BI and Performance Management</a:t>
            </a:r>
          </a:p>
          <a:p>
            <a:pPr lvl="2"/>
            <a:r>
              <a:rPr lang="en-US" dirty="0" err="1" smtClean="0"/>
              <a:t>www.ibm.com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033"/>
            <a:ext cx="8229600" cy="2385907"/>
          </a:xfrm>
        </p:spPr>
        <p:txBody>
          <a:bodyPr>
            <a:normAutofit/>
          </a:bodyPr>
          <a:lstStyle/>
          <a:p>
            <a:r>
              <a:rPr lang="en-US" dirty="0" smtClean="0"/>
              <a:t>What is Business Intelligence?</a:t>
            </a:r>
          </a:p>
          <a:p>
            <a:r>
              <a:rPr lang="en-US" dirty="0" smtClean="0"/>
              <a:t>When did Business Intelligence begin?</a:t>
            </a:r>
          </a:p>
          <a:p>
            <a:r>
              <a:rPr lang="en-US" dirty="0" smtClean="0"/>
              <a:t>How is Business Intelligence used today?</a:t>
            </a:r>
          </a:p>
          <a:p>
            <a:r>
              <a:rPr lang="en-US" dirty="0" smtClean="0"/>
              <a:t>Where is Business Intelligence headed?</a:t>
            </a:r>
            <a:endParaRPr lang="en-US" dirty="0"/>
          </a:p>
        </p:txBody>
      </p:sp>
      <p:pic>
        <p:nvPicPr>
          <p:cNvPr id="4" name="Picture 3" descr="business_intelligence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63067" y="3634285"/>
            <a:ext cx="2290838" cy="2290838"/>
          </a:xfrm>
          <a:prstGeom prst="rect">
            <a:avLst/>
          </a:prstGeom>
        </p:spPr>
      </p:pic>
      <p:pic>
        <p:nvPicPr>
          <p:cNvPr id="5" name="Picture 4" descr="puzzle-large-v-scott-ell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675" y="3634285"/>
            <a:ext cx="2758169" cy="2290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29776" y="373233"/>
            <a:ext cx="2438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Business Intelligence?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Business Intelligence (BI) refers to computer-based techniques used in analyzing business data.</a:t>
            </a:r>
          </a:p>
          <a:p>
            <a:r>
              <a:rPr lang="en-US" sz="2600" dirty="0" smtClean="0"/>
              <a:t>BI technologies provide historic, current, and predictive views to business operations.</a:t>
            </a:r>
          </a:p>
          <a:p>
            <a:r>
              <a:rPr lang="en-US" sz="2600" dirty="0" smtClean="0"/>
              <a:t>Common Functions: Reporting, Analytical Processes, Data Mining, Benchmarking, Predictive Analysis. </a:t>
            </a:r>
          </a:p>
          <a:p>
            <a:r>
              <a:rPr lang="en-US" sz="2600" dirty="0" smtClean="0"/>
              <a:t>Data + BI = Better Decision Making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Cycle</a:t>
            </a:r>
            <a:endParaRPr lang="en-US" dirty="0"/>
          </a:p>
        </p:txBody>
      </p:sp>
      <p:pic>
        <p:nvPicPr>
          <p:cNvPr id="4" name="Content Placeholder 3" descr="Quinn_fig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6397" r="-3639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</a:t>
            </a:r>
            <a:br>
              <a:rPr lang="en-US" dirty="0" smtClean="0"/>
            </a:br>
            <a:r>
              <a:rPr lang="en-US" dirty="0" smtClean="0"/>
              <a:t> “Business Intelligence”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1958 – IBM researcher Hans Peter </a:t>
            </a:r>
            <a:r>
              <a:rPr lang="en-US" dirty="0" err="1" smtClean="0"/>
              <a:t>Luhn</a:t>
            </a:r>
            <a:r>
              <a:rPr lang="en-US" dirty="0" smtClean="0"/>
              <a:t> used the term “business intelligence” and defined the word “intelligence” as “the ability to apprehend the interrelationships of presented facts in such a way as to guide action towards a desired goal.”</a:t>
            </a:r>
          </a:p>
          <a:p>
            <a:r>
              <a:rPr lang="en-US" dirty="0" smtClean="0"/>
              <a:t>1989 – Howard </a:t>
            </a:r>
            <a:r>
              <a:rPr lang="en-US" dirty="0" err="1" smtClean="0"/>
              <a:t>Dresner</a:t>
            </a:r>
            <a:r>
              <a:rPr lang="en-US" dirty="0" smtClean="0"/>
              <a:t> proposed BI as an umbrella term to describe “concepts and methods to improve business decision making by using fact-based support systems.”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In The World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Useful Information</a:t>
            </a:r>
          </a:p>
          <a:p>
            <a:pPr lvl="2"/>
            <a:r>
              <a:rPr lang="en-US" dirty="0" smtClean="0">
                <a:sym typeface="Wingdings"/>
              </a:rPr>
              <a:t>Measurement</a:t>
            </a:r>
          </a:p>
          <a:p>
            <a:pPr lvl="5"/>
            <a:r>
              <a:rPr lang="en-US" dirty="0" smtClean="0">
                <a:sym typeface="Wingdings"/>
              </a:rPr>
              <a:t>Progress towards goals.</a:t>
            </a:r>
          </a:p>
          <a:p>
            <a:pPr lvl="2"/>
            <a:r>
              <a:rPr lang="en-US" dirty="0" smtClean="0">
                <a:sym typeface="Wingdings"/>
              </a:rPr>
              <a:t>Analysis</a:t>
            </a:r>
          </a:p>
          <a:p>
            <a:pPr lvl="5"/>
            <a:r>
              <a:rPr lang="en-US" dirty="0" smtClean="0">
                <a:sym typeface="Wingdings"/>
              </a:rPr>
              <a:t>Quantitative processes for better decision making.</a:t>
            </a:r>
          </a:p>
          <a:p>
            <a:pPr lvl="2"/>
            <a:r>
              <a:rPr lang="en-US" dirty="0" smtClean="0">
                <a:sym typeface="Wingdings"/>
              </a:rPr>
              <a:t>Reporting</a:t>
            </a:r>
          </a:p>
          <a:p>
            <a:pPr lvl="5"/>
            <a:r>
              <a:rPr lang="en-US" dirty="0" smtClean="0">
                <a:sym typeface="Wingdings"/>
              </a:rPr>
              <a:t>Building/Visualizing strategies and results.</a:t>
            </a:r>
          </a:p>
          <a:p>
            <a:pPr lvl="2"/>
            <a:r>
              <a:rPr lang="en-US" dirty="0" smtClean="0">
                <a:sym typeface="Wingdings"/>
              </a:rPr>
              <a:t>Collaboration</a:t>
            </a:r>
          </a:p>
          <a:p>
            <a:pPr lvl="5"/>
            <a:r>
              <a:rPr lang="en-US" dirty="0" smtClean="0">
                <a:sym typeface="Wingdings"/>
              </a:rPr>
              <a:t>Sharing information to external branches of business.</a:t>
            </a:r>
          </a:p>
          <a:p>
            <a:pPr lvl="2"/>
            <a:r>
              <a:rPr lang="en-US" dirty="0" smtClean="0">
                <a:sym typeface="Wingdings"/>
              </a:rPr>
              <a:t>Knowledge</a:t>
            </a:r>
          </a:p>
          <a:p>
            <a:pPr lvl="5"/>
            <a:r>
              <a:rPr lang="en-US" dirty="0" smtClean="0">
                <a:sym typeface="Wingdings"/>
              </a:rPr>
              <a:t>Using what you learn.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Intelligence Tools</a:t>
            </a:r>
            <a:endParaRPr lang="en-US" dirty="0"/>
          </a:p>
        </p:txBody>
      </p:sp>
      <p:pic>
        <p:nvPicPr>
          <p:cNvPr id="4" name="Content Placeholder 3" descr="Microsoft Business Intelligence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0853" r="-20853"/>
          <a:stretch>
            <a:fillRect/>
          </a:stretch>
        </p:blipFill>
        <p:spPr>
          <a:xfrm>
            <a:off x="2981158" y="2058737"/>
            <a:ext cx="6162842" cy="4228253"/>
          </a:xfrm>
        </p:spPr>
      </p:pic>
      <p:sp>
        <p:nvSpPr>
          <p:cNvPr id="5" name="TextBox 4"/>
          <p:cNvSpPr txBox="1"/>
          <p:nvPr/>
        </p:nvSpPr>
        <p:spPr>
          <a:xfrm>
            <a:off x="949158" y="1417638"/>
            <a:ext cx="24063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Business Objects</a:t>
            </a:r>
          </a:p>
          <a:p>
            <a:pPr marL="342900" indent="-342900">
              <a:buAutoNum type="arabicPeriod"/>
            </a:pPr>
            <a:r>
              <a:rPr lang="en-US" dirty="0" smtClean="0"/>
              <a:t>SAS</a:t>
            </a:r>
          </a:p>
          <a:p>
            <a:pPr marL="342900" indent="-342900">
              <a:buAutoNum type="arabicPeriod"/>
            </a:pPr>
            <a:r>
              <a:rPr lang="en-US" dirty="0" smtClean="0"/>
              <a:t>Cognos</a:t>
            </a:r>
          </a:p>
          <a:p>
            <a:pPr marL="342900" indent="-342900">
              <a:buAutoNum type="arabicPeriod"/>
            </a:pPr>
            <a:r>
              <a:rPr lang="en-US" dirty="0" smtClean="0"/>
              <a:t>Microsoft</a:t>
            </a:r>
          </a:p>
          <a:p>
            <a:pPr marL="342900" indent="-342900">
              <a:buAutoNum type="arabicPeriod"/>
            </a:pPr>
            <a:r>
              <a:rPr lang="en-US" dirty="0" smtClean="0"/>
              <a:t>Hyperion</a:t>
            </a:r>
            <a:endParaRPr lang="en-US" dirty="0"/>
          </a:p>
        </p:txBody>
      </p:sp>
      <p:pic>
        <p:nvPicPr>
          <p:cNvPr id="6" name="Picture 5" descr="jhan87l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121645"/>
            <a:ext cx="3012574" cy="3255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technology expands, so does BI</a:t>
            </a:r>
          </a:p>
          <a:p>
            <a:pPr lvl="2"/>
            <a:r>
              <a:rPr lang="en-US" dirty="0" smtClean="0"/>
              <a:t>More accurate predictive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More platforms and vendors</a:t>
            </a:r>
          </a:p>
          <a:p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Real-Time Business Intelligence</a:t>
            </a:r>
          </a:p>
          <a:p>
            <a:r>
              <a:rPr lang="en-US" dirty="0" smtClean="0"/>
              <a:t>Fix “drowning in terabytes of data”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resistance</a:t>
            </a:r>
          </a:p>
          <a:p>
            <a:pPr lvl="2"/>
            <a:r>
              <a:rPr lang="en-US" dirty="0" smtClean="0"/>
              <a:t>Users do not believe the results</a:t>
            </a:r>
          </a:p>
          <a:p>
            <a:r>
              <a:rPr lang="en-US" dirty="0" smtClean="0"/>
              <a:t>Poor data and poor data warehouses.</a:t>
            </a:r>
          </a:p>
          <a:p>
            <a:r>
              <a:rPr lang="en-US" dirty="0" smtClean="0"/>
              <a:t>Lack of understanding within business.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1326</TotalTime>
  <Words>373</Words>
  <Application>Microsoft Macintosh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Business Intelligence (BI)</vt:lpstr>
      <vt:lpstr>Slide 2</vt:lpstr>
      <vt:lpstr>What is Business Intelligence?</vt:lpstr>
      <vt:lpstr>BI Cycle</vt:lpstr>
      <vt:lpstr>History of  “Business Intelligence”</vt:lpstr>
      <vt:lpstr>BI In The World Today</vt:lpstr>
      <vt:lpstr>Business Intelligence Tools</vt:lpstr>
      <vt:lpstr>Future of BI</vt:lpstr>
      <vt:lpstr>Potential Problems</vt:lpstr>
      <vt:lpstr>Slide 10</vt:lpstr>
      <vt:lpstr>What Did We Learn?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Intelligence (BI)</dc:title>
  <dc:creator>Tom Markley</dc:creator>
  <cp:lastModifiedBy>Tom Markley</cp:lastModifiedBy>
  <cp:revision>13</cp:revision>
  <dcterms:created xsi:type="dcterms:W3CDTF">2010-10-20T20:51:50Z</dcterms:created>
  <dcterms:modified xsi:type="dcterms:W3CDTF">2010-10-21T18:57:51Z</dcterms:modified>
</cp:coreProperties>
</file>