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8"/>
  </p:notesMasterIdLst>
  <p:sldIdLst>
    <p:sldId id="256" r:id="rId2"/>
    <p:sldId id="269" r:id="rId3"/>
    <p:sldId id="257" r:id="rId4"/>
    <p:sldId id="258" r:id="rId5"/>
    <p:sldId id="270" r:id="rId6"/>
    <p:sldId id="259" r:id="rId7"/>
    <p:sldId id="266" r:id="rId8"/>
    <p:sldId id="260" r:id="rId9"/>
    <p:sldId id="267" r:id="rId10"/>
    <p:sldId id="268" r:id="rId11"/>
    <p:sldId id="261" r:id="rId12"/>
    <p:sldId id="262" r:id="rId13"/>
    <p:sldId id="271" r:id="rId14"/>
    <p:sldId id="272"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B305"/>
    <a:srgbClr val="0EBF05"/>
    <a:srgbClr val="10D8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80" autoAdjust="0"/>
  </p:normalViewPr>
  <p:slideViewPr>
    <p:cSldViewPr>
      <p:cViewPr>
        <p:scale>
          <a:sx n="70" d="100"/>
          <a:sy n="70" d="100"/>
        </p:scale>
        <p:origin x="-1164" y="-5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2E45A-4EDE-4E6D-97C8-F086328B9BFE}" type="datetimeFigureOut">
              <a:rPr lang="en-US" smtClean="0"/>
              <a:pPr/>
              <a:t>4/19/2010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5912A-CE62-40AC-B8C8-E86E810A85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Solution is on the next slide.</a:t>
            </a:r>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to review the basic equation</a:t>
            </a:r>
            <a:r>
              <a:rPr lang="en-US" baseline="0" dirty="0" smtClean="0"/>
              <a:t> of Target Costing and discuss how it can be used within the company.</a:t>
            </a:r>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45912A-CE62-40AC-B8C8-E86E810A855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Target costing is almost the exact opposite</a:t>
            </a:r>
            <a:r>
              <a:rPr lang="en-US" baseline="0" dirty="0" smtClean="0"/>
              <a:t> of cost plus margin modeling where a company produces a product with no cost structure in mind.  Once the product is built they add a profit margin on top to arrive at the final price.  In Target costing we first determine what price we think the consumer will pay for our product.  We then determine how much of a profit margin we expect and subtract that from the final price.  The remaining dollar amount left is what is available as a budget to be used to create the product.  </a:t>
            </a:r>
          </a:p>
          <a:p>
            <a:endParaRPr lang="en-US" baseline="0" dirty="0" smtClean="0"/>
          </a:p>
          <a:p>
            <a:r>
              <a:rPr lang="en-US" baseline="0" dirty="0" smtClean="0"/>
              <a:t>Target costing is very much related to cost containment.</a:t>
            </a:r>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Companies</a:t>
            </a:r>
            <a:r>
              <a:rPr lang="en-US" baseline="0" dirty="0" smtClean="0"/>
              <a:t> can use Target Costing to create products that are competitively priced while still maintaining a company’s desired profit margin.  It is a tool that can be used on all products within a company.  A company would consider Target Costing when it recognizes the need to reduce its price, which may result in a redetermination of the cost structure of the product.  Target Costing has many advantages in cost containment and eliminating unneeded costs.  It helps make sure every dollar spent in the product is justified.  Target Costing can be used in almost all products a company has to offer.</a:t>
            </a:r>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 Simply read the slide and discuss how Target Costing can do each of these functions and arrive at the goal of having a specified price.</a:t>
            </a:r>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 Remember to stress how this equation for Target Costing is pretty much the reverse process of cost plus modeling.  Where costs are spent, a margin added, and then the final price is defined.</a:t>
            </a:r>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Target Costing process can be broken down into three main parts.  The first part is the Analysis part where research is done on our customer, the market, etc to help us determine what selling price our consumer will spend. We then take that price and subtract out our desired profit margin to see what kind of cost budget we will have.  The second part is the Design stage where we take the cost budget and begin to design the product according to the budget allotted.  This design phase is a series of re evaluations called Value Engineering and Value Analysis where any unnecessary costs are eliminated.  Once the design phase arrives at a final design we move to the third phase of Target Costing where we implement the plans and move to Production.  Once the product is produced we ought to consider how we can continue to use Target Costing to reduce costs.</a:t>
            </a:r>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A number of companies--primarily in Japan--use target costing, including Compaq, Culp, Cummins Engine, Daihatsu Motors, DaimlerChrysler, Ford, Isuzu Motors, ITT, NEC, and Toyota etc.</a:t>
            </a:r>
          </a:p>
          <a:p>
            <a:endParaRPr lang="en-US" b="0" dirty="0" smtClean="0"/>
          </a:p>
          <a:p>
            <a:r>
              <a:rPr lang="en-US" b="0" dirty="0" smtClean="0"/>
              <a:t>*Have the class talk about how detailed Target</a:t>
            </a:r>
            <a:r>
              <a:rPr lang="en-US" b="0" baseline="0" dirty="0" smtClean="0"/>
              <a:t> Costing can become.  Also talk about how Target Costing can be further applied to complex components where it can have a set price, and each of its components must add up to the overall set price.</a:t>
            </a:r>
            <a:endParaRPr lang="en-US" b="0" dirty="0"/>
          </a:p>
        </p:txBody>
      </p:sp>
      <p:sp>
        <p:nvSpPr>
          <p:cNvPr id="4" name="Slide Number Placeholder 3"/>
          <p:cNvSpPr>
            <a:spLocks noGrp="1"/>
          </p:cNvSpPr>
          <p:nvPr>
            <p:ph type="sldNum" sz="quarter" idx="10"/>
          </p:nvPr>
        </p:nvSpPr>
        <p:spPr/>
        <p:txBody>
          <a:bodyPr/>
          <a:lstStyle/>
          <a:p>
            <a:fld id="{5645912A-CE62-40AC-B8C8-E86E810A855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19" name="Round Same Side Corner Rectangle 18"/>
          <p:cNvSpPr/>
          <p:nvPr/>
        </p:nvSpPr>
        <p:spPr>
          <a:xfrm>
            <a:off x="0" y="0"/>
            <a:ext cx="9144000" cy="1981200"/>
          </a:xfrm>
          <a:prstGeom prst="round2SameRect">
            <a:avLst>
              <a:gd name="adj1" fmla="val 0"/>
              <a:gd name="adj2" fmla="val 43281"/>
            </a:avLst>
          </a:prstGeom>
          <a:solidFill>
            <a:srgbClr val="0070C0"/>
          </a:solidFill>
          <a:scene3d>
            <a:camera prst="isometricTopDown" fov="0">
              <a:rot lat="0" lon="0" rev="0"/>
            </a:camera>
            <a:lightRig rig="balanced" dir="t">
              <a:rot lat="0" lon="0" rev="13800000"/>
            </a:lightRig>
          </a:scene3d>
          <a:sp3d extrusionH="12700" prstMaterial="plastic">
            <a:bevelT w="38100" h="25400" prst="convex"/>
            <a:contourClr>
              <a:schemeClr val="accent1"/>
            </a:contourClr>
          </a:sp3d>
        </p:spPr>
        <p:style>
          <a:lnRef idx="0">
            <a:schemeClr val="accent1"/>
          </a:lnRef>
          <a:fillRef idx="1003">
            <a:schemeClr val="dk2"/>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 name="Title 7"/>
          <p:cNvSpPr>
            <a:spLocks noGrp="1"/>
          </p:cNvSpPr>
          <p:nvPr>
            <p:ph type="ctrTitle"/>
          </p:nvPr>
        </p:nvSpPr>
        <p:spPr>
          <a:xfrm>
            <a:off x="1600200" y="152400"/>
            <a:ext cx="6934200" cy="1066800"/>
          </a:xfrm>
        </p:spPr>
        <p:txBody>
          <a:bodyPr anchor="b">
            <a:normAutofit/>
          </a:bodyPr>
          <a:lstStyle>
            <a:lvl1pPr>
              <a:defRPr sz="4400" cap="none" baseline="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600200" y="1295400"/>
            <a:ext cx="6934200" cy="609600"/>
          </a:xfrm>
        </p:spPr>
        <p:txBody>
          <a:bodyPr anchor="t" anchorCtr="0">
            <a:normAutofit/>
          </a:bodyPr>
          <a:lstStyle>
            <a:lvl1pPr marL="0" indent="0" algn="l">
              <a:buNone/>
              <a:defRPr sz="2400">
                <a:solidFill>
                  <a:srgbClr val="FFC00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grpSp>
        <p:nvGrpSpPr>
          <p:cNvPr id="2" name="Group 21"/>
          <p:cNvGrpSpPr/>
          <p:nvPr/>
        </p:nvGrpSpPr>
        <p:grpSpPr>
          <a:xfrm>
            <a:off x="304800" y="381000"/>
            <a:ext cx="1219200" cy="1295400"/>
            <a:chOff x="304800" y="381000"/>
            <a:chExt cx="1219200" cy="1295400"/>
          </a:xfrm>
        </p:grpSpPr>
        <p:sp>
          <p:nvSpPr>
            <p:cNvPr id="13" name="Oval 12"/>
            <p:cNvSpPr/>
            <p:nvPr userDrawn="1"/>
          </p:nvSpPr>
          <p:spPr>
            <a:xfrm>
              <a:off x="304800" y="381000"/>
              <a:ext cx="1219200" cy="1295400"/>
            </a:xfrm>
            <a:prstGeom prst="ellipse">
              <a:avLst/>
            </a:prstGeom>
            <a:solidFill>
              <a:schemeClr val="bg1"/>
            </a:solidFill>
            <a:ln>
              <a:solidFill>
                <a:srgbClr val="FFFF00"/>
              </a:solid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4" name="Up Arrow 13"/>
            <p:cNvSpPr/>
            <p:nvPr userDrawn="1"/>
          </p:nvSpPr>
          <p:spPr>
            <a:xfrm>
              <a:off x="762000" y="1109663"/>
              <a:ext cx="304800" cy="32385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userDrawn="1"/>
          </p:nvSpPr>
          <p:spPr>
            <a:xfrm rot="5400000">
              <a:off x="523875" y="876300"/>
              <a:ext cx="32385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userDrawn="1"/>
          </p:nvSpPr>
          <p:spPr>
            <a:xfrm rot="10800000">
              <a:off x="762000" y="623886"/>
              <a:ext cx="304800" cy="32385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userDrawn="1"/>
          </p:nvSpPr>
          <p:spPr>
            <a:xfrm rot="16200000">
              <a:off x="981075" y="876300"/>
              <a:ext cx="32385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descr="improve.jpg"/>
          <p:cNvPicPr>
            <a:picLocks noChangeAspect="1"/>
          </p:cNvPicPr>
          <p:nvPr/>
        </p:nvPicPr>
        <p:blipFill>
          <a:blip r:embed="rId2" cstate="print"/>
          <a:stretch>
            <a:fillRect/>
          </a:stretch>
        </p:blipFill>
        <p:spPr>
          <a:xfrm>
            <a:off x="2133600" y="2286000"/>
            <a:ext cx="4826000" cy="3619500"/>
          </a:xfrm>
          <a:prstGeom prst="rect">
            <a:avLst/>
          </a:prstGeom>
        </p:spPr>
      </p:pic>
      <p:sp>
        <p:nvSpPr>
          <p:cNvPr id="23" name="Date Placeholder 27"/>
          <p:cNvSpPr>
            <a:spLocks noGrp="1"/>
          </p:cNvSpPr>
          <p:nvPr>
            <p:ph type="dt" sz="half" idx="2"/>
          </p:nvPr>
        </p:nvSpPr>
        <p:spPr>
          <a:xfrm>
            <a:off x="1295400" y="6248400"/>
            <a:ext cx="1752600" cy="320040"/>
          </a:xfrm>
          <a:prstGeom prst="rect">
            <a:avLst/>
          </a:prstGeom>
        </p:spPr>
        <p:txBody>
          <a:bodyPr anchor="b" anchorCtr="0">
            <a:noAutofit/>
          </a:bodyPr>
          <a:lstStyle>
            <a:lvl1pPr algn="l">
              <a:defRPr sz="1400">
                <a:solidFill>
                  <a:schemeClr val="bg1">
                    <a:lumMod val="65000"/>
                  </a:schemeClr>
                </a:solidFill>
              </a:defRPr>
            </a:lvl1pPr>
          </a:lstStyle>
          <a:p>
            <a:fld id="{01AD88F5-D84A-44D7-8874-A82FA86A06EC}" type="datetimeFigureOut">
              <a:rPr lang="en-US" smtClean="0"/>
              <a:pPr/>
              <a:t>4/19/2010</a:t>
            </a:fld>
            <a:endParaRPr lang="en-US"/>
          </a:p>
        </p:txBody>
      </p:sp>
      <p:sp>
        <p:nvSpPr>
          <p:cNvPr id="24" name="Footer Placeholder 16"/>
          <p:cNvSpPr>
            <a:spLocks noGrp="1"/>
          </p:cNvSpPr>
          <p:nvPr>
            <p:ph type="ftr" sz="quarter" idx="3"/>
          </p:nvPr>
        </p:nvSpPr>
        <p:spPr>
          <a:xfrm>
            <a:off x="3124201" y="6248400"/>
            <a:ext cx="5638800" cy="320040"/>
          </a:xfrm>
          <a:prstGeom prst="rect">
            <a:avLst/>
          </a:prstGeom>
        </p:spPr>
        <p:txBody>
          <a:bodyPr anchor="b" anchorCtr="0">
            <a:noAutofit/>
          </a:bodyPr>
          <a:lstStyle>
            <a:lvl1pPr algn="r">
              <a:defRPr sz="1400">
                <a:solidFill>
                  <a:schemeClr val="bg1">
                    <a:lumMod val="65000"/>
                  </a:schemeClr>
                </a:solidFill>
              </a:defRPr>
            </a:lvl1pPr>
          </a:lstStyle>
          <a:p>
            <a:endParaRPr lang="en-US"/>
          </a:p>
        </p:txBody>
      </p:sp>
      <p:sp>
        <p:nvSpPr>
          <p:cNvPr id="25" name="Slide Number Placeholder 28"/>
          <p:cNvSpPr>
            <a:spLocks noGrp="1"/>
          </p:cNvSpPr>
          <p:nvPr>
            <p:ph type="sldNum" sz="quarter" idx="4"/>
          </p:nvPr>
        </p:nvSpPr>
        <p:spPr>
          <a:xfrm>
            <a:off x="381000" y="6248400"/>
            <a:ext cx="838200" cy="320040"/>
          </a:xfrm>
          <a:prstGeom prst="rect">
            <a:avLst/>
          </a:prstGeom>
        </p:spPr>
        <p:txBody>
          <a:bodyPr anchor="b" anchorCtr="0">
            <a:noAutofit/>
          </a:bodyPr>
          <a:lstStyle>
            <a:lvl1pPr>
              <a:defRPr sz="1400">
                <a:solidFill>
                  <a:schemeClr val="bg1">
                    <a:lumMod val="65000"/>
                  </a:schemeClr>
                </a:solidFill>
              </a:defRPr>
            </a:lvl1pPr>
          </a:lstStyle>
          <a:p>
            <a:fld id="{894C16C0-7582-4FCF-9E7B-A5571DCCD3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AD88F5-D84A-44D7-8874-A82FA86A06EC}" type="datetimeFigureOut">
              <a:rPr lang="en-US" smtClean="0"/>
              <a:pPr/>
              <a:t>4/19/2010</a:t>
            </a:fld>
            <a:endParaRPr lang="en-US"/>
          </a:p>
        </p:txBody>
      </p:sp>
      <p:sp>
        <p:nvSpPr>
          <p:cNvPr id="8" name="Slide Number Placeholder 7"/>
          <p:cNvSpPr>
            <a:spLocks noGrp="1"/>
          </p:cNvSpPr>
          <p:nvPr>
            <p:ph type="sldNum" sz="quarter" idx="11"/>
          </p:nvPr>
        </p:nvSpPr>
        <p:spPr/>
        <p:txBody>
          <a:bodyPr/>
          <a:lstStyle/>
          <a:p>
            <a:fld id="{894C16C0-7582-4FCF-9E7B-A5571DCCD38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
        <p:nvSpPr>
          <p:cNvPr id="10" name="Title 16"/>
          <p:cNvSpPr>
            <a:spLocks noGrp="1"/>
          </p:cNvSpPr>
          <p:nvPr>
            <p:ph type="title"/>
          </p:nvPr>
        </p:nvSpPr>
        <p:spPr>
          <a:xfrm>
            <a:off x="1600200" y="381000"/>
            <a:ext cx="7162800" cy="838200"/>
          </a:xfr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gradFill flip="none" rotWithShape="1">
          <a:gsLst>
            <a:gs pos="0">
              <a:schemeClr val="bg1"/>
            </a:gs>
            <a:gs pos="60000">
              <a:schemeClr val="bg1">
                <a:lumMod val="95000"/>
              </a:schemeClr>
            </a:gs>
            <a:gs pos="80000">
              <a:schemeClr val="bg1">
                <a:lumMod val="85000"/>
              </a:schemeClr>
            </a:gs>
            <a:gs pos="100000">
              <a:schemeClr val="bg1">
                <a:lumMod val="65000"/>
              </a:schemeClr>
            </a:gs>
          </a:gsLst>
          <a:lin ang="10800000" scaled="1"/>
          <a:tileRect/>
        </a:gra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1524000"/>
            <a:ext cx="1524000" cy="4602163"/>
          </a:xfrm>
        </p:spPr>
        <p:txBody>
          <a:bodyPr vert="eaVer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533400"/>
            <a:ext cx="6477000" cy="55927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Date Placeholder 9"/>
          <p:cNvSpPr>
            <a:spLocks noGrp="1"/>
          </p:cNvSpPr>
          <p:nvPr>
            <p:ph type="dt" sz="half" idx="10"/>
          </p:nvPr>
        </p:nvSpPr>
        <p:spPr/>
        <p:txBody>
          <a:bodyPr/>
          <a:lstStyle/>
          <a:p>
            <a:fld id="{01AD88F5-D84A-44D7-8874-A82FA86A06EC}" type="datetimeFigureOut">
              <a:rPr lang="en-US" smtClean="0"/>
              <a:pPr/>
              <a:t>4/19/2010</a:t>
            </a:fld>
            <a:endParaRPr lang="en-US"/>
          </a:p>
        </p:txBody>
      </p:sp>
      <p:sp>
        <p:nvSpPr>
          <p:cNvPr id="11" name="Slide Number Placeholder 10"/>
          <p:cNvSpPr>
            <a:spLocks noGrp="1"/>
          </p:cNvSpPr>
          <p:nvPr>
            <p:ph type="sldNum" sz="quarter" idx="11"/>
          </p:nvPr>
        </p:nvSpPr>
        <p:spPr/>
        <p:txBody>
          <a:bodyPr/>
          <a:lstStyle/>
          <a:p>
            <a:fld id="{894C16C0-7582-4FCF-9E7B-A5571DCCD38A}"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
        <p:nvSpPr>
          <p:cNvPr id="13" name="Half Frame 12"/>
          <p:cNvSpPr/>
          <p:nvPr/>
        </p:nvSpPr>
        <p:spPr>
          <a:xfrm rot="5400000">
            <a:off x="6934200" y="-685800"/>
            <a:ext cx="1524000" cy="2895600"/>
          </a:xfrm>
          <a:prstGeom prst="halfFrame">
            <a:avLst/>
          </a:prstGeom>
          <a:solidFill>
            <a:srgbClr val="0070C0"/>
          </a:solidFill>
          <a:scene3d>
            <a:camera prst="isometricTopDown" fov="0">
              <a:rot lat="0" lon="0" rev="0"/>
            </a:camera>
            <a:lightRig rig="balanced" dir="t">
              <a:rot lat="0" lon="0" rev="13800000"/>
            </a:lightRig>
          </a:scene3d>
          <a:sp3d extrusionH="12700" prstMaterial="plastic">
            <a:bevelT w="38100" h="25400" prst="convex"/>
            <a:contourClr>
              <a:schemeClr val="accent1"/>
            </a:contourClr>
          </a:sp3d>
        </p:spPr>
        <p:style>
          <a:lnRef idx="0">
            <a:schemeClr val="accent1"/>
          </a:lnRef>
          <a:fillRef idx="1003">
            <a:schemeClr val="dk2"/>
          </a:fillRef>
          <a:effectRef idx="3">
            <a:schemeClr val="accent1"/>
          </a:effectRef>
          <a:fontRef idx="minor">
            <a:schemeClr val="lt1"/>
          </a:fontRef>
        </p:style>
        <p:txBody>
          <a:bodyPr rtlCol="0" anchor="ctr"/>
          <a:lstStyle/>
          <a:p>
            <a:pPr algn="ctr"/>
            <a:endParaRPr lang="en-US">
              <a:solidFill>
                <a:schemeClr val="tx1"/>
              </a:solidFill>
            </a:endParaRPr>
          </a:p>
        </p:txBody>
      </p:sp>
      <p:grpSp>
        <p:nvGrpSpPr>
          <p:cNvPr id="4" name="Group 13"/>
          <p:cNvGrpSpPr/>
          <p:nvPr/>
        </p:nvGrpSpPr>
        <p:grpSpPr>
          <a:xfrm rot="5400000">
            <a:off x="7534883" y="190500"/>
            <a:ext cx="1219200" cy="1295400"/>
            <a:chOff x="457200" y="381000"/>
            <a:chExt cx="1219200" cy="1219200"/>
          </a:xfrm>
        </p:grpSpPr>
        <p:sp>
          <p:nvSpPr>
            <p:cNvPr id="15" name="Oval 14"/>
            <p:cNvSpPr/>
            <p:nvPr userDrawn="1"/>
          </p:nvSpPr>
          <p:spPr>
            <a:xfrm>
              <a:off x="457200" y="381000"/>
              <a:ext cx="1219200" cy="1219200"/>
            </a:xfrm>
            <a:prstGeom prst="ellipse">
              <a:avLst/>
            </a:prstGeom>
            <a:solidFill>
              <a:schemeClr val="bg1"/>
            </a:solidFill>
            <a:ln>
              <a:solidFill>
                <a:srgbClr val="FFFF00"/>
              </a:solid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6" name="Up Arrow 15"/>
            <p:cNvSpPr/>
            <p:nvPr userDrawn="1"/>
          </p:nvSpPr>
          <p:spPr>
            <a:xfrm>
              <a:off x="914400" y="1066800"/>
              <a:ext cx="30480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userDrawn="1"/>
          </p:nvSpPr>
          <p:spPr>
            <a:xfrm rot="5400000">
              <a:off x="685800" y="838200"/>
              <a:ext cx="30480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userDrawn="1"/>
          </p:nvSpPr>
          <p:spPr>
            <a:xfrm rot="10800000">
              <a:off x="914400" y="609599"/>
              <a:ext cx="30480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userDrawn="1"/>
          </p:nvSpPr>
          <p:spPr>
            <a:xfrm rot="16200000">
              <a:off x="1143000" y="838200"/>
              <a:ext cx="30480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1600200" y="1524000"/>
            <a:ext cx="7165848" cy="4648200"/>
          </a:xfrm>
        </p:spPr>
        <p:txBody>
          <a:bodyPr/>
          <a:lstStyle>
            <a:lvl1pPr>
              <a:defRPr>
                <a:solidFill>
                  <a:schemeClr val="tx1">
                    <a:lumMod val="85000"/>
                    <a:lumOff val="1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50000"/>
                    <a:lumOff val="50000"/>
                  </a:schemeClr>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Date Placeholder 11"/>
          <p:cNvSpPr>
            <a:spLocks noGrp="1"/>
          </p:cNvSpPr>
          <p:nvPr>
            <p:ph type="dt" sz="half" idx="10"/>
          </p:nvPr>
        </p:nvSpPr>
        <p:spPr/>
        <p:txBody>
          <a:bodyPr/>
          <a:lstStyle/>
          <a:p>
            <a:fld id="{01AD88F5-D84A-44D7-8874-A82FA86A06EC}" type="datetimeFigureOut">
              <a:rPr lang="en-US" smtClean="0"/>
              <a:pPr/>
              <a:t>4/19/2010</a:t>
            </a:fld>
            <a:endParaRPr lang="en-US"/>
          </a:p>
        </p:txBody>
      </p:sp>
      <p:sp>
        <p:nvSpPr>
          <p:cNvPr id="13" name="Slide Number Placeholder 12"/>
          <p:cNvSpPr>
            <a:spLocks noGrp="1"/>
          </p:cNvSpPr>
          <p:nvPr>
            <p:ph type="sldNum" sz="quarter" idx="11"/>
          </p:nvPr>
        </p:nvSpPr>
        <p:spPr/>
        <p:txBody>
          <a:bodyPr/>
          <a:lstStyle/>
          <a:p>
            <a:fld id="{894C16C0-7582-4FCF-9E7B-A5571DCCD38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7" name="Title 16"/>
          <p:cNvSpPr>
            <a:spLocks noGrp="1"/>
          </p:cNvSpPr>
          <p:nvPr>
            <p:ph type="title"/>
          </p:nvPr>
        </p:nvSpPr>
        <p:spPr>
          <a:xfrm>
            <a:off x="1600200" y="381000"/>
            <a:ext cx="7162800" cy="838200"/>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ound Same Side Corner Rectangle 11"/>
          <p:cNvSpPr/>
          <p:nvPr/>
        </p:nvSpPr>
        <p:spPr>
          <a:xfrm rot="5400000">
            <a:off x="4648200" y="-2743200"/>
            <a:ext cx="1447800" cy="7543800"/>
          </a:xfrm>
          <a:prstGeom prst="round2SameRect">
            <a:avLst>
              <a:gd name="adj1" fmla="val 0"/>
              <a:gd name="adj2" fmla="val 31988"/>
            </a:avLst>
          </a:prstGeom>
          <a:solidFill>
            <a:srgbClr val="0070C0"/>
          </a:solidFill>
          <a:scene3d>
            <a:camera prst="isometricTopDown" fov="0">
              <a:rot lat="0" lon="0" rev="0"/>
            </a:camera>
            <a:lightRig rig="balanced" dir="t">
              <a:rot lat="0" lon="0" rev="13800000"/>
            </a:lightRig>
          </a:scene3d>
          <a:sp3d extrusionH="12700" prstMaterial="plastic">
            <a:bevelT w="38100" h="25400" prst="convex"/>
            <a:contourClr>
              <a:schemeClr val="accent1"/>
            </a:contourClr>
          </a:sp3d>
        </p:spPr>
        <p:style>
          <a:lnRef idx="0">
            <a:schemeClr val="accent1"/>
          </a:lnRef>
          <a:fillRef idx="1003">
            <a:schemeClr val="dk2"/>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3" name="Text Placeholder 2"/>
          <p:cNvSpPr>
            <a:spLocks noGrp="1"/>
          </p:cNvSpPr>
          <p:nvPr>
            <p:ph type="body" idx="1"/>
          </p:nvPr>
        </p:nvSpPr>
        <p:spPr>
          <a:xfrm>
            <a:off x="1752600" y="1828800"/>
            <a:ext cx="7010400" cy="1673225"/>
          </a:xfrm>
        </p:spPr>
        <p:txBody>
          <a:bodyPr anchor="t"/>
          <a:lstStyle>
            <a:lvl1pPr marL="0" indent="0">
              <a:buNone/>
              <a:defRPr sz="2800">
                <a:solidFill>
                  <a:schemeClr val="accent4">
                    <a:lumMod val="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752600" y="533400"/>
            <a:ext cx="7010400" cy="990600"/>
          </a:xfrm>
        </p:spPr>
        <p:txBody>
          <a:bodyPr anchor="ctr" anchorCtr="0"/>
          <a:lstStyle>
            <a:lvl1pPr algn="l">
              <a:buNone/>
              <a:defRPr sz="4400" b="0" cap="none">
                <a:solidFill>
                  <a:srgbClr val="FFFFFF"/>
                </a:solidFill>
              </a:defRPr>
            </a:lvl1pPr>
          </a:lstStyle>
          <a:p>
            <a:r>
              <a:rPr kumimoji="0" lang="en-US" smtClean="0"/>
              <a:t>Click to edit Master title style</a:t>
            </a:r>
            <a:endParaRPr kumimoji="0" lang="en-US" dirty="0"/>
          </a:p>
        </p:txBody>
      </p:sp>
      <p:sp>
        <p:nvSpPr>
          <p:cNvPr id="10" name="Date Placeholder 9"/>
          <p:cNvSpPr>
            <a:spLocks noGrp="1"/>
          </p:cNvSpPr>
          <p:nvPr>
            <p:ph type="dt" sz="half" idx="10"/>
          </p:nvPr>
        </p:nvSpPr>
        <p:spPr/>
        <p:txBody>
          <a:bodyPr/>
          <a:lstStyle/>
          <a:p>
            <a:fld id="{01AD88F5-D84A-44D7-8874-A82FA86A06EC}" type="datetimeFigureOut">
              <a:rPr lang="en-US" smtClean="0"/>
              <a:pPr/>
              <a:t>4/19/2010</a:t>
            </a:fld>
            <a:endParaRPr lang="en-US"/>
          </a:p>
        </p:txBody>
      </p:sp>
      <p:sp>
        <p:nvSpPr>
          <p:cNvPr id="11" name="Slide Number Placeholder 10"/>
          <p:cNvSpPr>
            <a:spLocks noGrp="1"/>
          </p:cNvSpPr>
          <p:nvPr>
            <p:ph type="sldNum" sz="quarter" idx="11"/>
          </p:nvPr>
        </p:nvSpPr>
        <p:spPr/>
        <p:txBody>
          <a:bodyPr/>
          <a:lstStyle/>
          <a:p>
            <a:fld id="{894C16C0-7582-4FCF-9E7B-A5571DCCD38A}"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5334000" y="1589567"/>
            <a:ext cx="34290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4" name="Date Placeholder 13"/>
          <p:cNvSpPr>
            <a:spLocks noGrp="1"/>
          </p:cNvSpPr>
          <p:nvPr>
            <p:ph type="dt" sz="half" idx="10"/>
          </p:nvPr>
        </p:nvSpPr>
        <p:spPr/>
        <p:txBody>
          <a:bodyPr/>
          <a:lstStyle/>
          <a:p>
            <a:fld id="{01AD88F5-D84A-44D7-8874-A82FA86A06EC}" type="datetimeFigureOut">
              <a:rPr lang="en-US" smtClean="0"/>
              <a:pPr/>
              <a:t>4/19/2010</a:t>
            </a:fld>
            <a:endParaRPr lang="en-US"/>
          </a:p>
        </p:txBody>
      </p:sp>
      <p:sp>
        <p:nvSpPr>
          <p:cNvPr id="15" name="Slide Number Placeholder 14"/>
          <p:cNvSpPr>
            <a:spLocks noGrp="1"/>
          </p:cNvSpPr>
          <p:nvPr>
            <p:ph type="sldNum" sz="quarter" idx="11"/>
          </p:nvPr>
        </p:nvSpPr>
        <p:spPr/>
        <p:txBody>
          <a:bodyPr/>
          <a:lstStyle/>
          <a:p>
            <a:fld id="{894C16C0-7582-4FCF-9E7B-A5571DCCD38A}"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
        <p:nvSpPr>
          <p:cNvPr id="8" name="Content Placeholder 10"/>
          <p:cNvSpPr>
            <a:spLocks noGrp="1"/>
          </p:cNvSpPr>
          <p:nvPr>
            <p:ph sz="quarter" idx="13"/>
          </p:nvPr>
        </p:nvSpPr>
        <p:spPr>
          <a:xfrm>
            <a:off x="1600200" y="1600200"/>
            <a:ext cx="34290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Title 16"/>
          <p:cNvSpPr>
            <a:spLocks noGrp="1"/>
          </p:cNvSpPr>
          <p:nvPr>
            <p:ph type="title"/>
          </p:nvPr>
        </p:nvSpPr>
        <p:spPr>
          <a:xfrm>
            <a:off x="1600200" y="381000"/>
            <a:ext cx="7162800" cy="838200"/>
          </a:xfrm>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4"/>
          </p:nvPr>
        </p:nvSpPr>
        <p:spPr>
          <a:xfrm>
            <a:off x="5334000" y="2438400"/>
            <a:ext cx="34290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5" name="Text Placeholder 14"/>
          <p:cNvSpPr>
            <a:spLocks noGrp="1"/>
          </p:cNvSpPr>
          <p:nvPr>
            <p:ph type="body" sz="quarter" idx="3"/>
          </p:nvPr>
        </p:nvSpPr>
        <p:spPr>
          <a:xfrm>
            <a:off x="5334000" y="1752600"/>
            <a:ext cx="3429000" cy="640080"/>
          </a:xfrm>
          <a:gradFill flip="none" rotWithShape="1">
            <a:gsLst>
              <a:gs pos="0">
                <a:srgbClr val="8F45C7">
                  <a:shade val="30000"/>
                  <a:satMod val="115000"/>
                </a:srgbClr>
              </a:gs>
              <a:gs pos="50000">
                <a:srgbClr val="8F45C7">
                  <a:shade val="67500"/>
                  <a:satMod val="115000"/>
                </a:srgbClr>
              </a:gs>
              <a:gs pos="100000">
                <a:srgbClr val="8F45C7">
                  <a:shade val="100000"/>
                  <a:satMod val="115000"/>
                </a:srgbClr>
              </a:gs>
            </a:gsLst>
            <a:path path="circle">
              <a:fillToRect l="100000" t="100000"/>
            </a:path>
            <a:tileRect r="-100000" b="-100000"/>
          </a:gradFill>
        </p:spPr>
        <p:txBody>
          <a:bodyPr rtlCol="0" anchor="ctr">
            <a:noAutofit/>
          </a:bodyPr>
          <a:lstStyle>
            <a:lvl1pPr marL="0" indent="0" algn="ctr">
              <a:buFontTx/>
              <a:buNone/>
              <a:defRPr sz="2400" b="0">
                <a:solidFill>
                  <a:srgbClr val="FFC000"/>
                </a:solidFill>
              </a:defRPr>
            </a:lvl1pPr>
          </a:lstStyle>
          <a:p>
            <a:pPr lvl="0" eaLnBrk="1" latinLnBrk="0" hangingPunct="1"/>
            <a:r>
              <a:rPr kumimoji="0" lang="en-US" smtClean="0"/>
              <a:t>Click to edit Master text styles</a:t>
            </a:r>
          </a:p>
        </p:txBody>
      </p:sp>
      <p:sp>
        <p:nvSpPr>
          <p:cNvPr id="17" name="Title 16"/>
          <p:cNvSpPr>
            <a:spLocks noGrp="1"/>
          </p:cNvSpPr>
          <p:nvPr>
            <p:ph type="title"/>
          </p:nvPr>
        </p:nvSpPr>
        <p:spPr>
          <a:xfrm>
            <a:off x="1600200" y="381000"/>
            <a:ext cx="7162800" cy="838200"/>
          </a:xfrm>
        </p:spPr>
        <p:txBody>
          <a:bodyPr/>
          <a:lstStyle/>
          <a:p>
            <a:r>
              <a:rPr lang="en-US" smtClean="0"/>
              <a:t>Click to edit Master title style</a:t>
            </a:r>
            <a:endParaRPr lang="en-US" dirty="0"/>
          </a:p>
        </p:txBody>
      </p:sp>
      <p:sp>
        <p:nvSpPr>
          <p:cNvPr id="18" name="Date Placeholder 17"/>
          <p:cNvSpPr>
            <a:spLocks noGrp="1"/>
          </p:cNvSpPr>
          <p:nvPr>
            <p:ph type="dt" sz="half" idx="10"/>
          </p:nvPr>
        </p:nvSpPr>
        <p:spPr/>
        <p:txBody>
          <a:bodyPr/>
          <a:lstStyle/>
          <a:p>
            <a:fld id="{01AD88F5-D84A-44D7-8874-A82FA86A06EC}" type="datetimeFigureOut">
              <a:rPr lang="en-US" smtClean="0"/>
              <a:pPr/>
              <a:t>4/19/2010</a:t>
            </a:fld>
            <a:endParaRPr lang="en-US"/>
          </a:p>
        </p:txBody>
      </p:sp>
      <p:sp>
        <p:nvSpPr>
          <p:cNvPr id="19" name="Slide Number Placeholder 18"/>
          <p:cNvSpPr>
            <a:spLocks noGrp="1"/>
          </p:cNvSpPr>
          <p:nvPr>
            <p:ph type="sldNum" sz="quarter" idx="11"/>
          </p:nvPr>
        </p:nvSpPr>
        <p:spPr/>
        <p:txBody>
          <a:bodyPr/>
          <a:lstStyle/>
          <a:p>
            <a:fld id="{894C16C0-7582-4FCF-9E7B-A5571DCCD38A}" type="slidenum">
              <a:rPr lang="en-US" smtClean="0"/>
              <a:pPr/>
              <a:t>‹#›</a:t>
            </a:fld>
            <a:endParaRPr lang="en-US"/>
          </a:p>
        </p:txBody>
      </p:sp>
      <p:sp>
        <p:nvSpPr>
          <p:cNvPr id="20" name="Footer Placeholder 19"/>
          <p:cNvSpPr>
            <a:spLocks noGrp="1"/>
          </p:cNvSpPr>
          <p:nvPr>
            <p:ph type="ftr" sz="quarter" idx="12"/>
          </p:nvPr>
        </p:nvSpPr>
        <p:spPr/>
        <p:txBody>
          <a:bodyPr/>
          <a:lstStyle/>
          <a:p>
            <a:endParaRPr lang="en-US"/>
          </a:p>
        </p:txBody>
      </p:sp>
      <p:sp>
        <p:nvSpPr>
          <p:cNvPr id="10" name="Content Placeholder 12"/>
          <p:cNvSpPr>
            <a:spLocks noGrp="1"/>
          </p:cNvSpPr>
          <p:nvPr>
            <p:ph sz="quarter" idx="13"/>
          </p:nvPr>
        </p:nvSpPr>
        <p:spPr>
          <a:xfrm>
            <a:off x="1600200" y="2438400"/>
            <a:ext cx="34290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Text Placeholder 14"/>
          <p:cNvSpPr>
            <a:spLocks noGrp="1"/>
          </p:cNvSpPr>
          <p:nvPr>
            <p:ph type="body" sz="quarter" idx="14"/>
          </p:nvPr>
        </p:nvSpPr>
        <p:spPr>
          <a:xfrm>
            <a:off x="1600200" y="1752600"/>
            <a:ext cx="3429000" cy="640080"/>
          </a:xfr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p:spPr>
        <p:txBody>
          <a:bodyPr rtlCol="0" anchor="ctr">
            <a:noAutofit/>
          </a:bodyPr>
          <a:lstStyle>
            <a:lvl1pPr marL="0" indent="0" algn="ctr">
              <a:buFontTx/>
              <a:buNone/>
              <a:defRPr sz="2400" b="0">
                <a:solidFill>
                  <a:srgbClr val="FFC000"/>
                </a:solidFill>
              </a:defRPr>
            </a:lvl1pPr>
          </a:lstStyle>
          <a:p>
            <a:pPr lvl="0" eaLnBrk="1" latinLnBrk="0" hangingPunct="1"/>
            <a:r>
              <a:rPr kumimoji="0" lang="en-US" smtClean="0"/>
              <a:t>Click to edit Master text styles</a:t>
            </a:r>
          </a:p>
        </p:txBody>
      </p:sp>
      <p:sp>
        <p:nvSpPr>
          <p:cNvPr id="14" name="Text Placeholder 2"/>
          <p:cNvSpPr>
            <a:spLocks noGrp="1"/>
          </p:cNvSpPr>
          <p:nvPr>
            <p:ph type="body" idx="1"/>
          </p:nvPr>
        </p:nvSpPr>
        <p:spPr>
          <a:xfrm>
            <a:off x="1600200" y="1295401"/>
            <a:ext cx="7162800" cy="381000"/>
          </a:xfrm>
        </p:spPr>
        <p:txBody>
          <a:bodyPr anchor="t">
            <a:normAutofit/>
          </a:bodyPr>
          <a:lstStyle>
            <a:lvl1pPr marL="0" indent="0">
              <a:buNone/>
              <a:defRPr sz="1800">
                <a:solidFill>
                  <a:schemeClr val="accent4">
                    <a:lumMod val="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1AD88F5-D84A-44D7-8874-A82FA86A06EC}" type="datetimeFigureOut">
              <a:rPr lang="en-US" smtClean="0"/>
              <a:pPr/>
              <a:t>4/19/2010</a:t>
            </a:fld>
            <a:endParaRPr lang="en-US"/>
          </a:p>
        </p:txBody>
      </p:sp>
      <p:sp>
        <p:nvSpPr>
          <p:cNvPr id="8" name="Slide Number Placeholder 7"/>
          <p:cNvSpPr>
            <a:spLocks noGrp="1"/>
          </p:cNvSpPr>
          <p:nvPr>
            <p:ph type="sldNum" sz="quarter" idx="11"/>
          </p:nvPr>
        </p:nvSpPr>
        <p:spPr/>
        <p:txBody>
          <a:bodyPr/>
          <a:lstStyle/>
          <a:p>
            <a:fld id="{894C16C0-7582-4FCF-9E7B-A5571DCCD38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
        <p:nvSpPr>
          <p:cNvPr id="10" name="Title 16"/>
          <p:cNvSpPr>
            <a:spLocks noGrp="1"/>
          </p:cNvSpPr>
          <p:nvPr>
            <p:ph type="title"/>
          </p:nvPr>
        </p:nvSpPr>
        <p:spPr>
          <a:xfrm>
            <a:off x="1600200" y="381000"/>
            <a:ext cx="7162800" cy="838200"/>
          </a:xfr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AD88F5-D84A-44D7-8874-A82FA86A06EC}" type="datetimeFigureOut">
              <a:rPr lang="en-US" smtClean="0"/>
              <a:pPr/>
              <a:t>4/19/2010</a:t>
            </a:fld>
            <a:endParaRPr lang="en-US"/>
          </a:p>
        </p:txBody>
      </p:sp>
      <p:sp>
        <p:nvSpPr>
          <p:cNvPr id="6" name="Slide Number Placeholder 5"/>
          <p:cNvSpPr>
            <a:spLocks noGrp="1"/>
          </p:cNvSpPr>
          <p:nvPr>
            <p:ph type="sldNum" sz="quarter" idx="11"/>
          </p:nvPr>
        </p:nvSpPr>
        <p:spPr/>
        <p:txBody>
          <a:bodyPr/>
          <a:lstStyle/>
          <a:p>
            <a:fld id="{894C16C0-7582-4FCF-9E7B-A5571DCCD38A}"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152400" y="1828800"/>
            <a:ext cx="1447800" cy="4343400"/>
          </a:xfr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solidFill>
                  <a:schemeClr val="bg1"/>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52600" y="1828800"/>
            <a:ext cx="7010400" cy="4343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Date Placeholder 9"/>
          <p:cNvSpPr>
            <a:spLocks noGrp="1"/>
          </p:cNvSpPr>
          <p:nvPr>
            <p:ph type="dt" sz="half" idx="10"/>
          </p:nvPr>
        </p:nvSpPr>
        <p:spPr/>
        <p:txBody>
          <a:bodyPr/>
          <a:lstStyle/>
          <a:p>
            <a:fld id="{01AD88F5-D84A-44D7-8874-A82FA86A06EC}" type="datetimeFigureOut">
              <a:rPr lang="en-US" smtClean="0"/>
              <a:pPr/>
              <a:t>4/19/2010</a:t>
            </a:fld>
            <a:endParaRPr lang="en-US"/>
          </a:p>
        </p:txBody>
      </p:sp>
      <p:sp>
        <p:nvSpPr>
          <p:cNvPr id="11" name="Slide Number Placeholder 10"/>
          <p:cNvSpPr>
            <a:spLocks noGrp="1"/>
          </p:cNvSpPr>
          <p:nvPr>
            <p:ph type="sldNum" sz="quarter" idx="11"/>
          </p:nvPr>
        </p:nvSpPr>
        <p:spPr/>
        <p:txBody>
          <a:bodyPr/>
          <a:lstStyle/>
          <a:p>
            <a:fld id="{894C16C0-7582-4FCF-9E7B-A5571DCCD38A}"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
        <p:nvSpPr>
          <p:cNvPr id="13" name="Title 16"/>
          <p:cNvSpPr>
            <a:spLocks noGrp="1"/>
          </p:cNvSpPr>
          <p:nvPr>
            <p:ph type="title"/>
          </p:nvPr>
        </p:nvSpPr>
        <p:spPr>
          <a:xfrm>
            <a:off x="1600200" y="381000"/>
            <a:ext cx="7162800" cy="838200"/>
          </a:xfrm>
        </p:spPr>
        <p:txBody>
          <a:bodyPr/>
          <a:lstStyle/>
          <a:p>
            <a:r>
              <a:rPr lang="en-US" smtClean="0"/>
              <a:t>Click to edit Master title style</a:t>
            </a:r>
            <a:endParaRPr lang="en-US"/>
          </a:p>
        </p:txBody>
      </p:sp>
      <p:sp>
        <p:nvSpPr>
          <p:cNvPr id="14" name="Text Placeholder 2"/>
          <p:cNvSpPr>
            <a:spLocks noGrp="1"/>
          </p:cNvSpPr>
          <p:nvPr>
            <p:ph type="body" idx="13"/>
          </p:nvPr>
        </p:nvSpPr>
        <p:spPr>
          <a:xfrm>
            <a:off x="1600200" y="1295401"/>
            <a:ext cx="7162800" cy="381000"/>
          </a:xfrm>
        </p:spPr>
        <p:txBody>
          <a:bodyPr anchor="t">
            <a:normAutofit/>
          </a:bodyPr>
          <a:lstStyle>
            <a:lvl1pPr marL="0" indent="0">
              <a:buNone/>
              <a:defRPr sz="1800">
                <a:solidFill>
                  <a:schemeClr val="accent4">
                    <a:lumMod val="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ound Same Side Corner Rectangle 10"/>
          <p:cNvSpPr/>
          <p:nvPr/>
        </p:nvSpPr>
        <p:spPr>
          <a:xfrm rot="5400000">
            <a:off x="4762500" y="1104900"/>
            <a:ext cx="838200" cy="7924800"/>
          </a:xfrm>
          <a:prstGeom prst="round2SameRect">
            <a:avLst>
              <a:gd name="adj1" fmla="val 0"/>
              <a:gd name="adj2" fmla="val 31988"/>
            </a:avLst>
          </a:prstGeom>
          <a:solidFill>
            <a:srgbClr val="0070C0"/>
          </a:solidFill>
          <a:scene3d>
            <a:camera prst="isometricTopDown" fov="0">
              <a:rot lat="0" lon="0" rev="0"/>
            </a:camera>
            <a:lightRig rig="balanced" dir="t">
              <a:rot lat="0" lon="0" rev="13800000"/>
            </a:lightRig>
          </a:scene3d>
          <a:sp3d extrusionH="12700" prstMaterial="plastic">
            <a:bevelT w="38100" h="25400" prst="convex"/>
            <a:contourClr>
              <a:schemeClr val="accent1"/>
            </a:contourClr>
          </a:sp3d>
        </p:spPr>
        <p:style>
          <a:lnRef idx="0">
            <a:schemeClr val="accent1"/>
          </a:lnRef>
          <a:fillRef idx="1003">
            <a:schemeClr val="dk2"/>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p:cNvSpPr>
            <a:spLocks noGrp="1"/>
          </p:cNvSpPr>
          <p:nvPr>
            <p:ph type="body" sz="half" idx="2"/>
          </p:nvPr>
        </p:nvSpPr>
        <p:spPr>
          <a:xfrm>
            <a:off x="1371600" y="5562600"/>
            <a:ext cx="7543800" cy="609600"/>
          </a:xfrm>
        </p:spPr>
        <p:txBody>
          <a:bodyPr/>
          <a:lstStyle>
            <a:lvl1pPr marL="0" indent="0">
              <a:buFontTx/>
              <a:buNone/>
              <a:defRPr sz="1700">
                <a:solidFill>
                  <a:schemeClr val="accent4">
                    <a:lumMod val="50000"/>
                  </a:schemeClr>
                </a:solidFill>
              </a:defRPr>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371600" y="4675516"/>
            <a:ext cx="7543800" cy="658483"/>
          </a:xfrm>
        </p:spPr>
        <p:txBody>
          <a:bodyPr anchor="ctr">
            <a:normAutofit/>
          </a:bodyPr>
          <a:lstStyle>
            <a:lvl1pPr algn="l">
              <a:buNone/>
              <a:defRPr sz="3200" b="0">
                <a:solidFill>
                  <a:srgbClr val="FFFFFF"/>
                </a:solidFill>
              </a:defRPr>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1600200" y="0"/>
            <a:ext cx="7543800" cy="4568952"/>
          </a:xfrm>
          <a:noFill/>
          <a:ln>
            <a:noFill/>
          </a:ln>
        </p:spPr>
        <p:txBody>
          <a:bodyPr>
            <a:normAutofit/>
          </a:bodyPr>
          <a:lstStyle>
            <a:lvl1pPr marL="0" indent="0">
              <a:buNone/>
              <a:defRPr sz="2400">
                <a:solidFill>
                  <a:schemeClr val="tx2"/>
                </a:solidFill>
              </a:defRPr>
            </a:lvl1pPr>
          </a:lstStyle>
          <a:p>
            <a:r>
              <a:rPr kumimoji="0" lang="en-US" smtClean="0"/>
              <a:t>Click icon to add picture</a:t>
            </a:r>
            <a:endParaRPr kumimoji="0" lang="en-US" dirty="0"/>
          </a:p>
        </p:txBody>
      </p:sp>
      <p:sp>
        <p:nvSpPr>
          <p:cNvPr id="15" name="Date Placeholder 14"/>
          <p:cNvSpPr>
            <a:spLocks noGrp="1"/>
          </p:cNvSpPr>
          <p:nvPr>
            <p:ph type="dt" sz="half" idx="10"/>
          </p:nvPr>
        </p:nvSpPr>
        <p:spPr/>
        <p:txBody>
          <a:bodyPr/>
          <a:lstStyle/>
          <a:p>
            <a:fld id="{01AD88F5-D84A-44D7-8874-A82FA86A06EC}" type="datetimeFigureOut">
              <a:rPr lang="en-US" smtClean="0"/>
              <a:pPr/>
              <a:t>4/19/2010</a:t>
            </a:fld>
            <a:endParaRPr lang="en-US"/>
          </a:p>
        </p:txBody>
      </p:sp>
      <p:sp>
        <p:nvSpPr>
          <p:cNvPr id="16" name="Slide Number Placeholder 15"/>
          <p:cNvSpPr>
            <a:spLocks noGrp="1"/>
          </p:cNvSpPr>
          <p:nvPr>
            <p:ph type="sldNum" sz="quarter" idx="11"/>
          </p:nvPr>
        </p:nvSpPr>
        <p:spPr/>
        <p:txBody>
          <a:bodyPr/>
          <a:lstStyle/>
          <a:p>
            <a:fld id="{894C16C0-7582-4FCF-9E7B-A5571DCCD38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60000">
              <a:schemeClr val="bg1">
                <a:lumMod val="95000"/>
              </a:schemeClr>
            </a:gs>
            <a:gs pos="80000">
              <a:schemeClr val="bg1">
                <a:lumMod val="85000"/>
              </a:schemeClr>
            </a:gs>
            <a:gs pos="100000">
              <a:schemeClr val="bg1">
                <a:lumMod val="65000"/>
              </a:schemeClr>
            </a:gs>
          </a:gsLst>
          <a:lin ang="5400000" scaled="1"/>
          <a:tileRect/>
        </a:gradFill>
        <a:effectLst/>
      </p:bgPr>
    </p:bg>
    <p:spTree>
      <p:nvGrpSpPr>
        <p:cNvPr id="1" name=""/>
        <p:cNvGrpSpPr/>
        <p:nvPr/>
      </p:nvGrpSpPr>
      <p:grpSpPr>
        <a:xfrm>
          <a:off x="0" y="0"/>
          <a:ext cx="0" cy="0"/>
          <a:chOff x="0" y="0"/>
          <a:chExt cx="0" cy="0"/>
        </a:xfrm>
      </p:grpSpPr>
      <p:sp>
        <p:nvSpPr>
          <p:cNvPr id="23" name="Half Frame 22"/>
          <p:cNvSpPr/>
          <p:nvPr/>
        </p:nvSpPr>
        <p:spPr>
          <a:xfrm>
            <a:off x="0" y="0"/>
            <a:ext cx="1524000" cy="2895600"/>
          </a:xfrm>
          <a:prstGeom prst="halfFrame">
            <a:avLst/>
          </a:prstGeom>
          <a:solidFill>
            <a:srgbClr val="0070C0"/>
          </a:solidFill>
          <a:scene3d>
            <a:camera prst="isometricTopDown" fov="0">
              <a:rot lat="0" lon="0" rev="0"/>
            </a:camera>
            <a:lightRig rig="balanced" dir="t">
              <a:rot lat="0" lon="0" rev="13800000"/>
            </a:lightRig>
          </a:scene3d>
          <a:sp3d extrusionH="12700" prstMaterial="plastic">
            <a:bevelT w="38100" h="25400" prst="convex"/>
            <a:contourClr>
              <a:schemeClr val="accent1"/>
            </a:contourClr>
          </a:sp3d>
        </p:spPr>
        <p:style>
          <a:lnRef idx="0">
            <a:schemeClr val="accent1"/>
          </a:lnRef>
          <a:fillRef idx="1003">
            <a:schemeClr val="dk2"/>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22" name="Title Placeholder 21"/>
          <p:cNvSpPr>
            <a:spLocks noGrp="1"/>
          </p:cNvSpPr>
          <p:nvPr>
            <p:ph type="title"/>
          </p:nvPr>
        </p:nvSpPr>
        <p:spPr>
          <a:xfrm>
            <a:off x="1600200" y="381000"/>
            <a:ext cx="7162800" cy="990600"/>
          </a:xfrm>
          <a:prstGeom prst="rect">
            <a:avLst/>
          </a:prstGeom>
        </p:spPr>
        <p:txBody>
          <a:bodyPr vert="horz" anchor="b" anchorCtr="0">
            <a:normAutofit/>
            <a:scene3d>
              <a:camera prst="orthographicFront"/>
              <a:lightRig rig="threePt" dir="t"/>
            </a:scene3d>
            <a:sp3d extrusionH="57150">
              <a:bevelT w="50800" h="38100" prst="riblet"/>
            </a:sp3d>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600200" y="1524000"/>
            <a:ext cx="7165848" cy="46024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1" name="Date Placeholder 27"/>
          <p:cNvSpPr>
            <a:spLocks noGrp="1"/>
          </p:cNvSpPr>
          <p:nvPr>
            <p:ph type="dt" sz="half" idx="2"/>
          </p:nvPr>
        </p:nvSpPr>
        <p:spPr>
          <a:xfrm>
            <a:off x="1295400" y="6248400"/>
            <a:ext cx="1752600" cy="320040"/>
          </a:xfrm>
          <a:prstGeom prst="rect">
            <a:avLst/>
          </a:prstGeom>
        </p:spPr>
        <p:txBody>
          <a:bodyPr anchor="b" anchorCtr="0">
            <a:noAutofit/>
          </a:bodyPr>
          <a:lstStyle>
            <a:lvl1pPr algn="l">
              <a:defRPr sz="1400">
                <a:solidFill>
                  <a:schemeClr val="bg1"/>
                </a:solidFill>
              </a:defRPr>
            </a:lvl1pPr>
          </a:lstStyle>
          <a:p>
            <a:fld id="{01AD88F5-D84A-44D7-8874-A82FA86A06EC}" type="datetimeFigureOut">
              <a:rPr lang="en-US" smtClean="0"/>
              <a:pPr/>
              <a:t>4/19/2010</a:t>
            </a:fld>
            <a:endParaRPr lang="en-US"/>
          </a:p>
        </p:txBody>
      </p:sp>
      <p:sp>
        <p:nvSpPr>
          <p:cNvPr id="24" name="Footer Placeholder 16"/>
          <p:cNvSpPr>
            <a:spLocks noGrp="1"/>
          </p:cNvSpPr>
          <p:nvPr>
            <p:ph type="ftr" sz="quarter" idx="3"/>
          </p:nvPr>
        </p:nvSpPr>
        <p:spPr>
          <a:xfrm>
            <a:off x="3124201" y="6248400"/>
            <a:ext cx="5638800" cy="320040"/>
          </a:xfrm>
          <a:prstGeom prst="rect">
            <a:avLst/>
          </a:prstGeom>
        </p:spPr>
        <p:txBody>
          <a:bodyPr anchor="b" anchorCtr="0">
            <a:noAutofit/>
          </a:bodyPr>
          <a:lstStyle>
            <a:lvl1pPr algn="r">
              <a:defRPr sz="1400">
                <a:solidFill>
                  <a:schemeClr val="bg1"/>
                </a:solidFill>
              </a:defRPr>
            </a:lvl1pPr>
          </a:lstStyle>
          <a:p>
            <a:endParaRPr lang="en-US"/>
          </a:p>
        </p:txBody>
      </p:sp>
      <p:sp>
        <p:nvSpPr>
          <p:cNvPr id="25" name="Slide Number Placeholder 28"/>
          <p:cNvSpPr>
            <a:spLocks noGrp="1"/>
          </p:cNvSpPr>
          <p:nvPr>
            <p:ph type="sldNum" sz="quarter" idx="4"/>
          </p:nvPr>
        </p:nvSpPr>
        <p:spPr>
          <a:xfrm>
            <a:off x="381000" y="6248400"/>
            <a:ext cx="838200" cy="320040"/>
          </a:xfrm>
          <a:prstGeom prst="rect">
            <a:avLst/>
          </a:prstGeom>
        </p:spPr>
        <p:txBody>
          <a:bodyPr anchor="b" anchorCtr="0">
            <a:noAutofit/>
          </a:bodyPr>
          <a:lstStyle>
            <a:lvl1pPr>
              <a:defRPr sz="1400">
                <a:solidFill>
                  <a:schemeClr val="bg1"/>
                </a:solidFill>
              </a:defRPr>
            </a:lvl1pPr>
          </a:lstStyle>
          <a:p>
            <a:fld id="{894C16C0-7582-4FCF-9E7B-A5571DCCD38A}" type="slidenum">
              <a:rPr lang="en-US" smtClean="0"/>
              <a:pPr/>
              <a:t>‹#›</a:t>
            </a:fld>
            <a:endParaRPr lang="en-US"/>
          </a:p>
        </p:txBody>
      </p:sp>
      <p:grpSp>
        <p:nvGrpSpPr>
          <p:cNvPr id="2" name="Group 14"/>
          <p:cNvGrpSpPr/>
          <p:nvPr/>
        </p:nvGrpSpPr>
        <p:grpSpPr>
          <a:xfrm>
            <a:off x="228600" y="381000"/>
            <a:ext cx="1219200" cy="1295400"/>
            <a:chOff x="457200" y="381000"/>
            <a:chExt cx="1219200" cy="1219200"/>
          </a:xfrm>
        </p:grpSpPr>
        <p:sp>
          <p:nvSpPr>
            <p:cNvPr id="16" name="Oval 15"/>
            <p:cNvSpPr/>
            <p:nvPr userDrawn="1"/>
          </p:nvSpPr>
          <p:spPr>
            <a:xfrm>
              <a:off x="457200" y="381000"/>
              <a:ext cx="1219200" cy="1219200"/>
            </a:xfrm>
            <a:prstGeom prst="ellipse">
              <a:avLst/>
            </a:prstGeom>
            <a:solidFill>
              <a:schemeClr val="bg1"/>
            </a:solidFill>
            <a:ln>
              <a:solidFill>
                <a:srgbClr val="FFFF00"/>
              </a:solid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7" name="Up Arrow 16"/>
            <p:cNvSpPr/>
            <p:nvPr userDrawn="1"/>
          </p:nvSpPr>
          <p:spPr>
            <a:xfrm>
              <a:off x="914400" y="1066800"/>
              <a:ext cx="30480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userDrawn="1"/>
          </p:nvSpPr>
          <p:spPr>
            <a:xfrm rot="5400000">
              <a:off x="685800" y="838200"/>
              <a:ext cx="30480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userDrawn="1"/>
          </p:nvSpPr>
          <p:spPr>
            <a:xfrm rot="10800000">
              <a:off x="914400" y="609599"/>
              <a:ext cx="30480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Up Arrow 19"/>
            <p:cNvSpPr/>
            <p:nvPr userDrawn="1"/>
          </p:nvSpPr>
          <p:spPr>
            <a:xfrm rot="16200000">
              <a:off x="1143000" y="838200"/>
              <a:ext cx="304800" cy="304800"/>
            </a:xfrm>
            <a:prstGeom prst="upArrow">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1" latinLnBrk="0" hangingPunct="1">
        <a:spcBef>
          <a:spcPct val="0"/>
        </a:spcBef>
        <a:buNone/>
        <a:defRPr kumimoji="0" sz="4400" kern="1200">
          <a:solidFill>
            <a:srgbClr val="7030A0"/>
          </a:solidFill>
          <a:latin typeface="Tw Cen MT Condensed Extra Bold" pitchFamily="34" charset="0"/>
          <a:ea typeface="+mj-ea"/>
          <a:cs typeface="+mj-cs"/>
        </a:defRPr>
      </a:lvl1pPr>
    </p:titleStyle>
    <p:bodyStyle>
      <a:lvl1pPr marL="320040" indent="-320040" algn="l" rtl="0" eaLnBrk="1" latinLnBrk="0" hangingPunct="1">
        <a:spcBef>
          <a:spcPts val="700"/>
        </a:spcBef>
        <a:buClr>
          <a:schemeClr val="tx2"/>
        </a:buClr>
        <a:buSzPct val="60000"/>
        <a:buFont typeface="Courier New" pitchFamily="49" charset="0"/>
        <a:buChar char="o"/>
        <a:defRPr kumimoji="0" sz="2900" kern="1200">
          <a:solidFill>
            <a:schemeClr val="tx1">
              <a:lumMod val="85000"/>
              <a:lumOff val="15000"/>
            </a:schemeClr>
          </a:solidFill>
          <a:latin typeface="Trebuchet MS" pitchFamily="34" charset="0"/>
          <a:ea typeface="+mn-ea"/>
          <a:cs typeface="+mn-cs"/>
        </a:defRPr>
      </a:lvl1pPr>
      <a:lvl2pPr marL="640080" indent="-274320" algn="l" rtl="0" eaLnBrk="1" latinLnBrk="0" hangingPunct="1">
        <a:spcBef>
          <a:spcPts val="550"/>
        </a:spcBef>
        <a:buClr>
          <a:schemeClr val="tx2"/>
        </a:buClr>
        <a:buSzPct val="70000"/>
        <a:buFont typeface="Courier New" pitchFamily="49" charset="0"/>
        <a:buChar char="o"/>
        <a:defRPr kumimoji="0" sz="2600" kern="1200">
          <a:solidFill>
            <a:schemeClr val="tx1">
              <a:lumMod val="75000"/>
              <a:lumOff val="25000"/>
            </a:schemeClr>
          </a:solidFill>
          <a:latin typeface="Trebuchet MS" pitchFamily="34" charset="0"/>
          <a:ea typeface="+mn-ea"/>
          <a:cs typeface="+mn-cs"/>
        </a:defRPr>
      </a:lvl2pPr>
      <a:lvl3pPr marL="914400" indent="-228600" algn="l" rtl="0" eaLnBrk="1" latinLnBrk="0" hangingPunct="1">
        <a:spcBef>
          <a:spcPts val="500"/>
        </a:spcBef>
        <a:buClr>
          <a:schemeClr val="tx2"/>
        </a:buClr>
        <a:buSzPct val="75000"/>
        <a:buFont typeface="Courier New" pitchFamily="49" charset="0"/>
        <a:buChar char="o"/>
        <a:defRPr kumimoji="0" sz="2300" kern="1200">
          <a:solidFill>
            <a:schemeClr val="tx1">
              <a:lumMod val="65000"/>
              <a:lumOff val="35000"/>
            </a:schemeClr>
          </a:solidFill>
          <a:latin typeface="Trebuchet MS" pitchFamily="34" charset="0"/>
          <a:ea typeface="+mn-ea"/>
          <a:cs typeface="+mn-cs"/>
        </a:defRPr>
      </a:lvl3pPr>
      <a:lvl4pPr marL="1371600" indent="-228600" algn="l" rtl="0" eaLnBrk="1" latinLnBrk="0" hangingPunct="1">
        <a:spcBef>
          <a:spcPts val="400"/>
        </a:spcBef>
        <a:buClr>
          <a:schemeClr val="tx2"/>
        </a:buClr>
        <a:buSzPct val="75000"/>
        <a:buFont typeface="Courier New" pitchFamily="49" charset="0"/>
        <a:buChar char="o"/>
        <a:defRPr kumimoji="0" sz="2000" kern="1200">
          <a:solidFill>
            <a:schemeClr val="tx1">
              <a:lumMod val="50000"/>
              <a:lumOff val="50000"/>
            </a:schemeClr>
          </a:solidFill>
          <a:latin typeface="Trebuchet MS" pitchFamily="34" charset="0"/>
          <a:ea typeface="+mn-ea"/>
          <a:cs typeface="+mn-cs"/>
        </a:defRPr>
      </a:lvl4pPr>
      <a:lvl5pPr marL="1828800" indent="-228600" algn="l" rtl="0" eaLnBrk="1" latinLnBrk="0" hangingPunct="1">
        <a:spcBef>
          <a:spcPts val="400"/>
        </a:spcBef>
        <a:buClr>
          <a:schemeClr val="tx2"/>
        </a:buClr>
        <a:buSzPct val="65000"/>
        <a:buFont typeface="Courier New" pitchFamily="49" charset="0"/>
        <a:buChar char="o"/>
        <a:defRPr kumimoji="0" sz="2000" kern="1200">
          <a:solidFill>
            <a:schemeClr val="tx1">
              <a:lumMod val="50000"/>
              <a:lumOff val="50000"/>
            </a:schemeClr>
          </a:solidFill>
          <a:latin typeface="Trebuchet MS" pitchFamily="34"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oodyarr@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manet.org/pdf/1236.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allbusiness.com/accounting-reporting/methods-standards-cost-accounting/846519-1.html" TargetMode="External"/><Relationship Id="rId4" Type="http://schemas.openxmlformats.org/officeDocument/2006/relationships/hyperlink" Target="http://www.accountingformanagement.com/target_costing_pricing_products_and_services.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533400"/>
            <a:ext cx="6934200" cy="10668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scene3d>
              <a:camera prst="orthographicFront"/>
              <a:lightRig rig="soft" dir="t">
                <a:rot lat="0" lon="0" rev="10800000"/>
              </a:lightRig>
            </a:scene3d>
            <a:sp3d>
              <a:bevelT w="27940" h="12700"/>
              <a:contourClr>
                <a:srgbClr val="DDDDDD"/>
              </a:contourClr>
            </a:sp3d>
          </a:bodyPr>
          <a:lstStyle/>
          <a:p>
            <a:pPr algn="ctr"/>
            <a:r>
              <a:rPr lang="en-US" b="1" spc="150" dirty="0" smtClean="0">
                <a:ln w="11430"/>
                <a:solidFill>
                  <a:srgbClr val="F8F8F8"/>
                </a:solidFill>
                <a:effectLst>
                  <a:outerShdw blurRad="25400" algn="tl" rotWithShape="0">
                    <a:srgbClr val="000000">
                      <a:alpha val="43000"/>
                    </a:srgbClr>
                  </a:outerShdw>
                </a:effectLst>
              </a:rPr>
              <a:t>Target Costing</a:t>
            </a:r>
            <a:endParaRPr lang="en-US" b="1" spc="150" dirty="0">
              <a:ln w="11430"/>
              <a:solidFill>
                <a:srgbClr val="F8F8F8"/>
              </a:solidFill>
              <a:effectLst>
                <a:outerShdw blurRad="25400" algn="tl" rotWithShape="0">
                  <a:srgbClr val="000000">
                    <a:alpha val="43000"/>
                  </a:srgbClr>
                </a:outerShdw>
              </a:effectLst>
            </a:endParaRPr>
          </a:p>
        </p:txBody>
      </p:sp>
      <p:sp>
        <p:nvSpPr>
          <p:cNvPr id="3" name="Subtitle 2"/>
          <p:cNvSpPr>
            <a:spLocks noGrp="1"/>
          </p:cNvSpPr>
          <p:nvPr>
            <p:ph type="subTitle" idx="1"/>
          </p:nvPr>
        </p:nvSpPr>
        <p:spPr>
          <a:xfrm>
            <a:off x="4495800" y="5334000"/>
            <a:ext cx="4343400" cy="1219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47500" lnSpcReduction="20000"/>
          </a:bodyPr>
          <a:lstStyle/>
          <a:p>
            <a:pPr algn="l"/>
            <a:r>
              <a:rPr lang="en-US" dirty="0" smtClean="0">
                <a:solidFill>
                  <a:sysClr val="windowText" lastClr="000000"/>
                </a:solidFill>
              </a:rPr>
              <a:t>Presented By: </a:t>
            </a:r>
          </a:p>
          <a:p>
            <a:pPr algn="l"/>
            <a:r>
              <a:rPr lang="en-US" dirty="0" smtClean="0">
                <a:solidFill>
                  <a:sysClr val="windowText" lastClr="000000"/>
                </a:solidFill>
              </a:rPr>
              <a:t>Woodrow Arrington (Future CPSM)</a:t>
            </a:r>
          </a:p>
          <a:p>
            <a:pPr algn="l"/>
            <a:r>
              <a:rPr lang="en-US" dirty="0" smtClean="0">
                <a:solidFill>
                  <a:sysClr val="windowText" lastClr="000000"/>
                </a:solidFill>
              </a:rPr>
              <a:t>Kohl’s – Merchandise Analyst</a:t>
            </a:r>
          </a:p>
          <a:p>
            <a:pPr algn="l"/>
            <a:r>
              <a:rPr lang="en-US" dirty="0" smtClean="0">
                <a:solidFill>
                  <a:sysClr val="windowText" lastClr="000000"/>
                </a:solidFill>
              </a:rPr>
              <a:t>Contact me at </a:t>
            </a:r>
            <a:r>
              <a:rPr lang="en-US" dirty="0" smtClean="0">
                <a:solidFill>
                  <a:sysClr val="windowText" lastClr="000000"/>
                </a:solidFill>
                <a:hlinkClick r:id="rId3"/>
              </a:rPr>
              <a:t>woodyarr@gmail.com</a:t>
            </a:r>
            <a:r>
              <a:rPr lang="en-US" dirty="0" smtClean="0">
                <a:solidFill>
                  <a:sysClr val="windowText" lastClr="000000"/>
                </a:solidFill>
              </a:rPr>
              <a:t> for more information</a:t>
            </a:r>
            <a:endParaRPr lang="en-US" dirty="0">
              <a:solidFill>
                <a:sysClr val="windowText" lastClr="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fontScale="77500" lnSpcReduction="2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noProof="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How it Works - Part 3 - Implement</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13" name="Flowchart: Alternate Process 12"/>
          <p:cNvSpPr/>
          <p:nvPr/>
        </p:nvSpPr>
        <p:spPr>
          <a:xfrm>
            <a:off x="1295400" y="22098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Production</a:t>
            </a:r>
            <a:endParaRPr lang="en-US" sz="1600" b="1" dirty="0">
              <a:solidFill>
                <a:schemeClr val="tx1"/>
              </a:solidFill>
            </a:endParaRPr>
          </a:p>
        </p:txBody>
      </p:sp>
      <p:sp>
        <p:nvSpPr>
          <p:cNvPr id="14" name="Flowchart: Alternate Process 13"/>
          <p:cNvSpPr/>
          <p:nvPr/>
        </p:nvSpPr>
        <p:spPr>
          <a:xfrm>
            <a:off x="1295400" y="29718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Continuous Cost Reduction</a:t>
            </a:r>
            <a:endParaRPr lang="en-US" sz="1600" b="1" dirty="0">
              <a:solidFill>
                <a:schemeClr val="tx1"/>
              </a:solidFill>
            </a:endParaRPr>
          </a:p>
        </p:txBody>
      </p:sp>
      <p:sp>
        <p:nvSpPr>
          <p:cNvPr id="15" name="Flowchart: Alternate Process 14"/>
          <p:cNvSpPr/>
          <p:nvPr/>
        </p:nvSpPr>
        <p:spPr>
          <a:xfrm>
            <a:off x="1295400" y="14478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Perform Value Engineering / Value Analysis</a:t>
            </a:r>
          </a:p>
        </p:txBody>
      </p:sp>
      <p:sp>
        <p:nvSpPr>
          <p:cNvPr id="16" name="Circular Arrow 15"/>
          <p:cNvSpPr/>
          <p:nvPr/>
        </p:nvSpPr>
        <p:spPr bwMode="auto">
          <a:xfrm rot="5400000">
            <a:off x="6385314" y="1654201"/>
            <a:ext cx="980890" cy="949918"/>
          </a:xfrm>
          <a:prstGeom prst="circularArrow">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0"/>
              </a:spcBef>
              <a:spcAft>
                <a:spcPct val="0"/>
              </a:spcAft>
              <a:buClrTx/>
              <a:buSzTx/>
              <a:buFontTx/>
              <a:buNone/>
              <a:tabLst/>
            </a:pPr>
            <a:endParaRPr lang="en-US" smtClean="0">
              <a:solidFill>
                <a:schemeClr val="lt1"/>
              </a:solidFill>
            </a:endParaRPr>
          </a:p>
        </p:txBody>
      </p:sp>
      <p:sp>
        <p:nvSpPr>
          <p:cNvPr id="17" name="Flowchart: Alternate Process 16"/>
          <p:cNvSpPr/>
          <p:nvPr/>
        </p:nvSpPr>
        <p:spPr>
          <a:xfrm>
            <a:off x="7391400" y="1600200"/>
            <a:ext cx="1676400" cy="10668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Approved final product design</a:t>
            </a:r>
          </a:p>
        </p:txBody>
      </p:sp>
      <p:sp>
        <p:nvSpPr>
          <p:cNvPr id="20" name="Content Placeholder 2"/>
          <p:cNvSpPr>
            <a:spLocks noGrp="1"/>
          </p:cNvSpPr>
          <p:nvPr>
            <p:ph sz="quarter" idx="1"/>
          </p:nvPr>
        </p:nvSpPr>
        <p:spPr>
          <a:xfrm>
            <a:off x="228600" y="3657600"/>
            <a:ext cx="8686800" cy="30480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Autofit/>
          </a:bodyPr>
          <a:lstStyle/>
          <a:p>
            <a:pPr marL="342900" lvl="0" indent="-342900" fontAlgn="base">
              <a:spcBef>
                <a:spcPct val="0"/>
              </a:spcBef>
              <a:spcAft>
                <a:spcPct val="0"/>
              </a:spcAft>
              <a:buClrTx/>
              <a:buSzTx/>
              <a:buNone/>
              <a:defRPr/>
            </a:pPr>
            <a:r>
              <a:rPr lang="en-US" sz="1500" kern="0" dirty="0" smtClean="0">
                <a:solidFill>
                  <a:schemeClr val="tx1"/>
                </a:solidFill>
              </a:rPr>
              <a:t>Part 3 - Implement</a:t>
            </a:r>
          </a:p>
          <a:p>
            <a:pPr marL="342900" indent="-342900" fontAlgn="base">
              <a:spcBef>
                <a:spcPct val="0"/>
              </a:spcBef>
              <a:spcAft>
                <a:spcPct val="0"/>
              </a:spcAft>
              <a:buClrTx/>
              <a:buSzTx/>
              <a:defRPr/>
            </a:pPr>
            <a:r>
              <a:rPr lang="en-US" sz="1500" kern="0" dirty="0" smtClean="0">
                <a:solidFill>
                  <a:schemeClr val="tx1"/>
                </a:solidFill>
              </a:rPr>
              <a:t>Once a final product is design that meets the allocated cost budget production begins</a:t>
            </a:r>
          </a:p>
          <a:p>
            <a:pPr marL="342900" indent="-342900" fontAlgn="base">
              <a:spcBef>
                <a:spcPct val="0"/>
              </a:spcBef>
              <a:spcAft>
                <a:spcPct val="0"/>
              </a:spcAft>
              <a:buClrTx/>
              <a:buSzTx/>
              <a:defRPr/>
            </a:pPr>
            <a:r>
              <a:rPr lang="en-US" sz="1500" kern="0" dirty="0" smtClean="0">
                <a:solidFill>
                  <a:schemeClr val="tx1"/>
                </a:solidFill>
              </a:rPr>
              <a:t>Continue to re-evaluate the product design using VA/VE to continue cost reductions</a:t>
            </a:r>
          </a:p>
          <a:p>
            <a:pPr marL="342900" indent="-342900" fontAlgn="base">
              <a:spcBef>
                <a:spcPct val="0"/>
              </a:spcBef>
              <a:spcAft>
                <a:spcPct val="0"/>
              </a:spcAft>
              <a:buClrTx/>
              <a:buSzTx/>
              <a:defRPr/>
            </a:pPr>
            <a:endParaRPr lang="en-US" sz="1500" kern="0" dirty="0" smtClean="0">
              <a:solidFill>
                <a:schemeClr val="tx1"/>
              </a:solidFill>
            </a:endParaRPr>
          </a:p>
          <a:p>
            <a:pPr marL="342900" indent="-342900" fontAlgn="base">
              <a:spcBef>
                <a:spcPct val="0"/>
              </a:spcBef>
              <a:spcAft>
                <a:spcPct val="0"/>
              </a:spcAft>
              <a:buClrTx/>
              <a:buSzTx/>
              <a:buNone/>
              <a:defRPr/>
            </a:pPr>
            <a:r>
              <a:rPr lang="en-US" sz="1500" kern="0" dirty="0" smtClean="0">
                <a:solidFill>
                  <a:schemeClr val="tx1"/>
                </a:solidFill>
              </a:rPr>
              <a:t>Example</a:t>
            </a:r>
          </a:p>
          <a:p>
            <a:pPr marL="342900" indent="-342900" fontAlgn="base">
              <a:spcBef>
                <a:spcPct val="0"/>
              </a:spcBef>
              <a:spcAft>
                <a:spcPct val="0"/>
              </a:spcAft>
              <a:buClrTx/>
              <a:buSzTx/>
              <a:defRPr/>
            </a:pPr>
            <a:r>
              <a:rPr lang="en-US" sz="1500" kern="0" dirty="0" smtClean="0">
                <a:solidFill>
                  <a:schemeClr val="tx1"/>
                </a:solidFill>
              </a:rPr>
              <a:t>Arrington succeeds in designing a widget that costs $11.70 and sells it at $13, = 10% margin</a:t>
            </a:r>
          </a:p>
          <a:p>
            <a:pPr marL="342900" indent="-342900" fontAlgn="base">
              <a:spcBef>
                <a:spcPct val="0"/>
              </a:spcBef>
              <a:spcAft>
                <a:spcPct val="0"/>
              </a:spcAft>
              <a:buClrTx/>
              <a:buSzTx/>
              <a:defRPr/>
            </a:pPr>
            <a:r>
              <a:rPr lang="en-US" sz="1500" kern="0" dirty="0" smtClean="0">
                <a:solidFill>
                  <a:schemeClr val="tx1"/>
                </a:solidFill>
              </a:rPr>
              <a:t>Arrington continues to re-evaluate the widget design for more cost reductions</a:t>
            </a:r>
          </a:p>
          <a:p>
            <a:pPr marL="342900" indent="-342900" fontAlgn="base">
              <a:spcBef>
                <a:spcPct val="0"/>
              </a:spcBef>
              <a:spcAft>
                <a:spcPct val="0"/>
              </a:spcAft>
              <a:buClrTx/>
              <a:buSzTx/>
              <a:defRPr/>
            </a:pPr>
            <a:r>
              <a:rPr lang="en-US" sz="1500" kern="0" dirty="0" smtClean="0">
                <a:solidFill>
                  <a:schemeClr val="tx1"/>
                </a:solidFill>
              </a:rPr>
              <a:t>Through more Target Costing and VA/VE, Arrington further reduces costs to $11.35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Real World Example</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6" name="Content Placeholder 2"/>
          <p:cNvSpPr>
            <a:spLocks noGrp="1"/>
          </p:cNvSpPr>
          <p:nvPr>
            <p:ph sz="quarter" idx="1"/>
          </p:nvPr>
        </p:nvSpPr>
        <p:spPr>
          <a:xfrm>
            <a:off x="685800" y="1828800"/>
            <a:ext cx="7772400" cy="4648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t" anchorCtr="0">
            <a:normAutofit fontScale="77500" lnSpcReduction="20000"/>
          </a:bodyPr>
          <a:lstStyle/>
          <a:p>
            <a:pPr>
              <a:buNone/>
            </a:pPr>
            <a:r>
              <a:rPr lang="en-US" sz="2000" b="1" i="1" u="sng" dirty="0" smtClean="0"/>
              <a:t>In Business</a:t>
            </a:r>
            <a:r>
              <a:rPr lang="en-US" sz="2000" b="1" u="sng" dirty="0" smtClean="0"/>
              <a:t> | Target Costing Approach--An Iterative Process:</a:t>
            </a:r>
          </a:p>
          <a:p>
            <a:pPr>
              <a:buNone/>
            </a:pPr>
            <a:r>
              <a:rPr lang="en-US" sz="2000" dirty="0" smtClean="0"/>
              <a:t>	Target costing Technique is widely used in Japan. In the automobile industry, the target cost for a new model is decomposed into target costs for each of the elements of the car--down to a target cost for each of the individual parts. The designers draft a trial blueprint, and a check is made to see if the estimated cost of the car is within reasonable distance of the target cost. If not, design changes are made, and a new trial blueprint is drawn up. This process continues until there is sufficient confidence in the design to make a prototype car according to the trial blueprint. If there is still a gap between the target cost and estimated cost, the design of the car will be further modified.</a:t>
            </a:r>
          </a:p>
          <a:p>
            <a:pPr>
              <a:buNone/>
            </a:pPr>
            <a:r>
              <a:rPr lang="en-US" sz="2000" dirty="0" smtClean="0"/>
              <a:t>	After repeating this process a number of times, the final blueprint is drawn up and turned over to the production department. In the first several months of production, the target costs will ordinarily not be achieved due to problems in getting a new model into production. However after that initial period, target costs are compared to actual costs and discrepancies between the two are investigated with the aim of eliminating the discrepancies and achieving target costs.</a:t>
            </a:r>
          </a:p>
          <a:p>
            <a:pPr>
              <a:buNone/>
            </a:pPr>
            <a:r>
              <a:rPr lang="en-US" sz="1600" b="1" dirty="0" smtClean="0"/>
              <a:t>Source: Yasuhiro </a:t>
            </a:r>
            <a:r>
              <a:rPr lang="en-US" sz="1600" b="1" dirty="0" err="1" smtClean="0"/>
              <a:t>Monden</a:t>
            </a:r>
            <a:r>
              <a:rPr lang="en-US" sz="1600" b="1" dirty="0" smtClean="0"/>
              <a:t> and </a:t>
            </a:r>
            <a:r>
              <a:rPr lang="en-US" sz="1600" b="1" dirty="0" err="1" smtClean="0"/>
              <a:t>Kazuki</a:t>
            </a:r>
            <a:r>
              <a:rPr lang="en-US" sz="1600" b="1" dirty="0" smtClean="0"/>
              <a:t> Hamada, "</a:t>
            </a:r>
            <a:r>
              <a:rPr lang="en-US" sz="1600" dirty="0" smtClean="0"/>
              <a:t>Target Costing-Kaizen Costing</a:t>
            </a:r>
            <a:r>
              <a:rPr lang="en-US" sz="1600" b="1" dirty="0" smtClean="0"/>
              <a:t> in Japanese Automobile Companies," Journal of Management Accounting Research 3, pp. 16-34.</a:t>
            </a:r>
            <a:endParaRPr lang="en-US" sz="1600" dirty="0" smtClean="0"/>
          </a:p>
          <a:p>
            <a:pPr>
              <a:buNone/>
            </a:pPr>
            <a:endParaRPr lang="en-US" sz="2000" dirty="0" smtClean="0"/>
          </a:p>
          <a:p>
            <a:pPr marL="0" indent="0">
              <a:lnSpc>
                <a:spcPct val="80000"/>
              </a:lnSpc>
              <a:buNone/>
            </a:pPr>
            <a:endParaRPr lang="en-US" sz="1900" dirty="0" smtClean="0">
              <a:solidFill>
                <a:sysClr val="windowText" lastClr="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Now It’s Your Turn</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6" name="Content Placeholder 2"/>
          <p:cNvSpPr>
            <a:spLocks noGrp="1"/>
          </p:cNvSpPr>
          <p:nvPr>
            <p:ph sz="quarter" idx="1"/>
          </p:nvPr>
        </p:nvSpPr>
        <p:spPr>
          <a:xfrm>
            <a:off x="685800" y="1828800"/>
            <a:ext cx="7772400" cy="4648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t" anchorCtr="0">
            <a:normAutofit/>
          </a:bodyPr>
          <a:lstStyle/>
          <a:p>
            <a:pPr marL="0" indent="0">
              <a:lnSpc>
                <a:spcPct val="80000"/>
              </a:lnSpc>
              <a:buNone/>
            </a:pPr>
            <a:r>
              <a:rPr lang="en-US" sz="1400" dirty="0" smtClean="0">
                <a:solidFill>
                  <a:sysClr val="windowText" lastClr="000000"/>
                </a:solidFill>
              </a:rPr>
              <a:t>Toyota wants to compete with GM’s Chevy Cobalt by reducing the price of its Corolla by 7%.  In order to do so costs need to be reduced while still protecting Toyota’s mandatory profit margin of 5%.  Three components of Toyota’s Corolla have been identified as opportunities for reducing significant costs, the chassis, the electronics, and the engine, other parts are also expected to reduce similar costs. What should the new cost structure of these parts look like to give the new Toyota Corolla a price advantage over the Chevy Cobalt?</a:t>
            </a:r>
          </a:p>
          <a:p>
            <a:pPr marL="0" indent="0">
              <a:lnSpc>
                <a:spcPct val="80000"/>
              </a:lnSpc>
              <a:buNone/>
            </a:pPr>
            <a:endParaRPr lang="en-US" sz="1400" dirty="0" smtClean="0">
              <a:solidFill>
                <a:sysClr val="windowText" lastClr="000000"/>
              </a:solidFill>
            </a:endParaRPr>
          </a:p>
          <a:p>
            <a:pPr marL="0" indent="0">
              <a:lnSpc>
                <a:spcPct val="80000"/>
              </a:lnSpc>
              <a:buNone/>
            </a:pPr>
            <a:r>
              <a:rPr lang="en-US" sz="1400" dirty="0" smtClean="0">
                <a:solidFill>
                  <a:sysClr val="windowText" lastClr="000000"/>
                </a:solidFill>
              </a:rPr>
              <a:t>Info (Assume Cobalt is comparable to Corolla):</a:t>
            </a:r>
          </a:p>
          <a:p>
            <a:pPr marL="0" indent="0">
              <a:lnSpc>
                <a:spcPct val="80000"/>
              </a:lnSpc>
              <a:buNone/>
            </a:pPr>
            <a:r>
              <a:rPr lang="en-US" sz="1400" dirty="0" smtClean="0">
                <a:solidFill>
                  <a:sysClr val="windowText" lastClr="000000"/>
                </a:solidFill>
              </a:rPr>
              <a:t>GM’s Chevy Cobalt currently retails at $15,000</a:t>
            </a:r>
          </a:p>
          <a:p>
            <a:pPr marL="0" indent="0">
              <a:lnSpc>
                <a:spcPct val="80000"/>
              </a:lnSpc>
              <a:buNone/>
            </a:pPr>
            <a:r>
              <a:rPr lang="en-US" sz="1400" dirty="0" smtClean="0">
                <a:solidFill>
                  <a:sysClr val="windowText" lastClr="000000"/>
                </a:solidFill>
              </a:rPr>
              <a:t>Toyota Corolla retails at $15,500</a:t>
            </a:r>
          </a:p>
          <a:p>
            <a:pPr marL="0" indent="0">
              <a:lnSpc>
                <a:spcPct val="80000"/>
              </a:lnSpc>
              <a:buNone/>
            </a:pPr>
            <a:endParaRPr lang="en-US" sz="1400" dirty="0" smtClean="0">
              <a:solidFill>
                <a:sysClr val="windowText" lastClr="000000"/>
              </a:solidFill>
            </a:endParaRPr>
          </a:p>
          <a:p>
            <a:pPr marL="0" indent="0">
              <a:lnSpc>
                <a:spcPct val="80000"/>
              </a:lnSpc>
              <a:buNone/>
            </a:pPr>
            <a:r>
              <a:rPr lang="en-US" sz="1400" dirty="0" smtClean="0">
                <a:solidFill>
                  <a:sysClr val="windowText" lastClr="000000"/>
                </a:solidFill>
              </a:rPr>
              <a:t>Toyota Corolla parts:</a:t>
            </a:r>
          </a:p>
          <a:p>
            <a:pPr marL="0" indent="0">
              <a:lnSpc>
                <a:spcPct val="80000"/>
              </a:lnSpc>
              <a:buNone/>
            </a:pPr>
            <a:r>
              <a:rPr lang="en-US" sz="1400" dirty="0" smtClean="0">
                <a:solidFill>
                  <a:sysClr val="windowText" lastClr="000000"/>
                </a:solidFill>
              </a:rPr>
              <a:t>Chassis = $3,600</a:t>
            </a:r>
          </a:p>
          <a:p>
            <a:pPr marL="0" indent="0">
              <a:lnSpc>
                <a:spcPct val="80000"/>
              </a:lnSpc>
              <a:buNone/>
            </a:pPr>
            <a:r>
              <a:rPr lang="en-US" sz="1400" dirty="0" smtClean="0">
                <a:solidFill>
                  <a:sysClr val="windowText" lastClr="000000"/>
                </a:solidFill>
              </a:rPr>
              <a:t>Electronics = $1700</a:t>
            </a:r>
          </a:p>
          <a:p>
            <a:pPr marL="0" indent="0">
              <a:lnSpc>
                <a:spcPct val="80000"/>
              </a:lnSpc>
              <a:buNone/>
            </a:pPr>
            <a:r>
              <a:rPr lang="en-US" sz="1400" dirty="0" smtClean="0">
                <a:solidFill>
                  <a:sysClr val="windowText" lastClr="000000"/>
                </a:solidFill>
              </a:rPr>
              <a:t>Engine = $4000</a:t>
            </a:r>
          </a:p>
          <a:p>
            <a:pPr marL="0" indent="0">
              <a:lnSpc>
                <a:spcPct val="80000"/>
              </a:lnSpc>
              <a:buNone/>
            </a:pPr>
            <a:r>
              <a:rPr lang="en-US" sz="1400" dirty="0" smtClean="0">
                <a:solidFill>
                  <a:sysClr val="windowText" lastClr="000000"/>
                </a:solidFill>
              </a:rPr>
              <a:t>Other = $5425</a:t>
            </a:r>
          </a:p>
          <a:p>
            <a:pPr marL="0" indent="0">
              <a:lnSpc>
                <a:spcPct val="80000"/>
              </a:lnSpc>
              <a:buNone/>
            </a:pPr>
            <a:endParaRPr lang="en-US" sz="1400" dirty="0" smtClean="0">
              <a:solidFill>
                <a:sysClr val="windowText" lastClr="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Now It’s Your Turn - Solution</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6" name="Content Placeholder 2"/>
          <p:cNvSpPr>
            <a:spLocks noGrp="1"/>
          </p:cNvSpPr>
          <p:nvPr>
            <p:ph sz="quarter" idx="1"/>
          </p:nvPr>
        </p:nvSpPr>
        <p:spPr>
          <a:xfrm>
            <a:off x="685800" y="1828800"/>
            <a:ext cx="7772400" cy="4648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t" anchorCtr="0">
            <a:normAutofit/>
          </a:bodyPr>
          <a:lstStyle/>
          <a:p>
            <a:pPr marL="0" indent="0">
              <a:lnSpc>
                <a:spcPct val="80000"/>
              </a:lnSpc>
              <a:buNone/>
            </a:pPr>
            <a:r>
              <a:rPr lang="en-US" sz="1400" dirty="0" smtClean="0">
                <a:solidFill>
                  <a:sysClr val="windowText" lastClr="000000"/>
                </a:solidFill>
              </a:rPr>
              <a:t>GM’s Chevy Cobalt currently retails at $15,000</a:t>
            </a:r>
          </a:p>
          <a:p>
            <a:pPr marL="0" indent="0">
              <a:lnSpc>
                <a:spcPct val="80000"/>
              </a:lnSpc>
              <a:buNone/>
            </a:pPr>
            <a:r>
              <a:rPr lang="en-US" sz="1400" dirty="0" smtClean="0">
                <a:solidFill>
                  <a:sysClr val="windowText" lastClr="000000"/>
                </a:solidFill>
              </a:rPr>
              <a:t>Toyota Corolla retails at $15,500</a:t>
            </a:r>
          </a:p>
          <a:p>
            <a:pPr marL="0" indent="0">
              <a:lnSpc>
                <a:spcPct val="80000"/>
              </a:lnSpc>
              <a:buNone/>
            </a:pPr>
            <a:endParaRPr lang="en-US" sz="1400" dirty="0" smtClean="0">
              <a:solidFill>
                <a:sysClr val="windowText" lastClr="000000"/>
              </a:solidFill>
            </a:endParaRPr>
          </a:p>
          <a:p>
            <a:pPr marL="0" indent="0">
              <a:lnSpc>
                <a:spcPct val="80000"/>
              </a:lnSpc>
              <a:buNone/>
            </a:pPr>
            <a:r>
              <a:rPr lang="en-US" sz="1400" dirty="0" smtClean="0">
                <a:solidFill>
                  <a:sysClr val="windowText" lastClr="000000"/>
                </a:solidFill>
              </a:rPr>
              <a:t>Target market price of new Toyota Corolla = </a:t>
            </a:r>
            <a:r>
              <a:rPr lang="en-US" sz="1400" b="1" dirty="0" smtClean="0">
                <a:solidFill>
                  <a:srgbClr val="FF0000"/>
                </a:solidFill>
              </a:rPr>
              <a:t>$14,415</a:t>
            </a:r>
            <a:r>
              <a:rPr lang="en-US" sz="1400" dirty="0" smtClean="0">
                <a:solidFill>
                  <a:sysClr val="windowText" lastClr="000000"/>
                </a:solidFill>
              </a:rPr>
              <a:t>  ($15,500 * .93) 7% Price reduction </a:t>
            </a:r>
          </a:p>
          <a:p>
            <a:pPr marL="0" indent="0">
              <a:lnSpc>
                <a:spcPct val="80000"/>
              </a:lnSpc>
              <a:buNone/>
            </a:pPr>
            <a:r>
              <a:rPr lang="en-US" sz="1400" dirty="0" smtClean="0">
                <a:solidFill>
                  <a:sysClr val="windowText" lastClr="000000"/>
                </a:solidFill>
              </a:rPr>
              <a:t>Allowable cost budget for entire car = </a:t>
            </a:r>
            <a:r>
              <a:rPr lang="en-US" sz="1400" b="1" dirty="0" smtClean="0">
                <a:solidFill>
                  <a:srgbClr val="FF0000"/>
                </a:solidFill>
              </a:rPr>
              <a:t>$13,694  </a:t>
            </a:r>
            <a:r>
              <a:rPr lang="en-US" sz="1400" dirty="0" smtClean="0">
                <a:solidFill>
                  <a:sysClr val="windowText" lastClr="000000"/>
                </a:solidFill>
              </a:rPr>
              <a:t>($14,415  * .95) 5% Profit Margin</a:t>
            </a:r>
          </a:p>
          <a:p>
            <a:pPr marL="0" indent="0">
              <a:lnSpc>
                <a:spcPct val="80000"/>
              </a:lnSpc>
              <a:buNone/>
            </a:pPr>
            <a:endParaRPr lang="en-US" sz="1400" dirty="0" smtClean="0">
              <a:solidFill>
                <a:sysClr val="windowText" lastClr="000000"/>
              </a:solidFill>
            </a:endParaRPr>
          </a:p>
          <a:p>
            <a:pPr marL="0" indent="0">
              <a:lnSpc>
                <a:spcPct val="80000"/>
              </a:lnSpc>
              <a:buNone/>
            </a:pPr>
            <a:r>
              <a:rPr lang="en-US" sz="1400" dirty="0" smtClean="0">
                <a:solidFill>
                  <a:sysClr val="windowText" lastClr="000000"/>
                </a:solidFill>
              </a:rPr>
              <a:t>New cost budgets for Toyota Corolla parts:</a:t>
            </a:r>
          </a:p>
          <a:p>
            <a:pPr marL="0" indent="0">
              <a:lnSpc>
                <a:spcPct val="80000"/>
              </a:lnSpc>
              <a:buNone/>
            </a:pPr>
            <a:r>
              <a:rPr lang="en-US" sz="1400" dirty="0" smtClean="0">
                <a:solidFill>
                  <a:sysClr val="windowText" lastClr="000000"/>
                </a:solidFill>
              </a:rPr>
              <a:t>Chassis = </a:t>
            </a:r>
            <a:r>
              <a:rPr lang="en-US" sz="1400" b="1" dirty="0" smtClean="0">
                <a:solidFill>
                  <a:srgbClr val="FF0000"/>
                </a:solidFill>
              </a:rPr>
              <a:t>$3348 </a:t>
            </a:r>
            <a:r>
              <a:rPr lang="en-US" sz="1400" dirty="0" smtClean="0">
                <a:solidFill>
                  <a:sysClr val="windowText" lastClr="000000"/>
                </a:solidFill>
              </a:rPr>
              <a:t>($3,600 * .93) 7% Price reduction </a:t>
            </a:r>
          </a:p>
          <a:p>
            <a:pPr marL="0" indent="0">
              <a:lnSpc>
                <a:spcPct val="80000"/>
              </a:lnSpc>
              <a:buNone/>
            </a:pPr>
            <a:r>
              <a:rPr lang="en-US" sz="1400" dirty="0" smtClean="0">
                <a:solidFill>
                  <a:sysClr val="windowText" lastClr="000000"/>
                </a:solidFill>
              </a:rPr>
              <a:t>Electronics = </a:t>
            </a:r>
            <a:r>
              <a:rPr lang="en-US" sz="1400" b="1" dirty="0" smtClean="0">
                <a:solidFill>
                  <a:srgbClr val="FF0000"/>
                </a:solidFill>
              </a:rPr>
              <a:t>$1581</a:t>
            </a:r>
            <a:r>
              <a:rPr lang="en-US" sz="1400" dirty="0" smtClean="0">
                <a:solidFill>
                  <a:sysClr val="windowText" lastClr="000000"/>
                </a:solidFill>
              </a:rPr>
              <a:t> ($1700 * .93) 7% Price reduction </a:t>
            </a:r>
          </a:p>
          <a:p>
            <a:pPr marL="0" indent="0">
              <a:lnSpc>
                <a:spcPct val="80000"/>
              </a:lnSpc>
              <a:buNone/>
            </a:pPr>
            <a:r>
              <a:rPr lang="en-US" sz="1400" dirty="0" smtClean="0">
                <a:solidFill>
                  <a:sysClr val="windowText" lastClr="000000"/>
                </a:solidFill>
              </a:rPr>
              <a:t>Engine = </a:t>
            </a:r>
            <a:r>
              <a:rPr lang="en-US" sz="1400" b="1" dirty="0" smtClean="0">
                <a:solidFill>
                  <a:srgbClr val="FF0000"/>
                </a:solidFill>
              </a:rPr>
              <a:t>$3720</a:t>
            </a:r>
            <a:r>
              <a:rPr lang="en-US" sz="1400" dirty="0" smtClean="0">
                <a:solidFill>
                  <a:sysClr val="windowText" lastClr="000000"/>
                </a:solidFill>
              </a:rPr>
              <a:t> ($4000 * .93) 7% Price reduction </a:t>
            </a:r>
          </a:p>
          <a:p>
            <a:pPr marL="0" indent="0">
              <a:lnSpc>
                <a:spcPct val="80000"/>
              </a:lnSpc>
              <a:buNone/>
            </a:pPr>
            <a:r>
              <a:rPr lang="en-US" sz="1400" dirty="0" smtClean="0">
                <a:solidFill>
                  <a:sysClr val="windowText" lastClr="000000"/>
                </a:solidFill>
              </a:rPr>
              <a:t>Other = </a:t>
            </a:r>
            <a:r>
              <a:rPr lang="en-US" sz="1400" b="1" dirty="0" smtClean="0">
                <a:solidFill>
                  <a:srgbClr val="FF0000"/>
                </a:solidFill>
              </a:rPr>
              <a:t>$5045</a:t>
            </a:r>
            <a:r>
              <a:rPr lang="en-US" sz="1400" dirty="0" smtClean="0">
                <a:solidFill>
                  <a:sysClr val="windowText" lastClr="000000"/>
                </a:solidFill>
              </a:rPr>
              <a:t> ($5425 * .93) 7% Price reduction </a:t>
            </a:r>
          </a:p>
          <a:p>
            <a:pPr marL="0" indent="0">
              <a:lnSpc>
                <a:spcPct val="80000"/>
              </a:lnSpc>
              <a:buNone/>
            </a:pPr>
            <a:endParaRPr lang="en-US" sz="1400" dirty="0" smtClean="0">
              <a:solidFill>
                <a:sysClr val="windowText" lastClr="000000"/>
              </a:solidFill>
            </a:endParaRPr>
          </a:p>
          <a:p>
            <a:pPr marL="0" indent="0">
              <a:lnSpc>
                <a:spcPct val="80000"/>
              </a:lnSpc>
              <a:buNone/>
            </a:pPr>
            <a:r>
              <a:rPr lang="en-US" sz="1400" dirty="0" smtClean="0">
                <a:solidFill>
                  <a:sysClr val="windowText" lastClr="000000"/>
                </a:solidFill>
              </a:rPr>
              <a:t>By reducing the costs of each component by about 7% Toyota can still maintain its 5% profit margin and reduce the price of its Corolla from $15,500 to $14,415.</a:t>
            </a:r>
          </a:p>
          <a:p>
            <a:pPr marL="0" indent="0">
              <a:lnSpc>
                <a:spcPct val="80000"/>
              </a:lnSpc>
              <a:buNone/>
            </a:pPr>
            <a:endParaRPr lang="en-US" sz="1400" dirty="0" smtClean="0">
              <a:solidFill>
                <a:sysClr val="windowText" lastClr="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noProof="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Review &amp; Summary</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4" name="Content Placeholder 2"/>
          <p:cNvSpPr txBox="1">
            <a:spLocks/>
          </p:cNvSpPr>
          <p:nvPr/>
        </p:nvSpPr>
        <p:spPr>
          <a:xfrm>
            <a:off x="228600" y="3733800"/>
            <a:ext cx="1828800" cy="1828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L="0" marR="0" lvl="0" indent="0" algn="ctr" defTabSz="914400" rtl="0" eaLnBrk="1" fontAlgn="auto" latinLnBrk="0" hangingPunct="1">
              <a:lnSpc>
                <a:spcPct val="80000"/>
              </a:lnSpc>
              <a:spcBef>
                <a:spcPts val="700"/>
              </a:spcBef>
              <a:spcAft>
                <a:spcPts val="0"/>
              </a:spcAft>
              <a:buClr>
                <a:schemeClr val="tx2"/>
              </a:buClr>
              <a:buSzPct val="60000"/>
              <a:buFont typeface="Courier New" pitchFamily="49" charset="0"/>
              <a:buNone/>
              <a:tabLst/>
              <a:defRPr/>
            </a:pPr>
            <a:r>
              <a:rPr kumimoji="0" lang="en-US" sz="2000" b="0" i="0" u="none" strike="noStrike" kern="1200" cap="none" spc="0" normalizeH="0" baseline="0" noProof="0" smtClean="0">
                <a:ln>
                  <a:noFill/>
                </a:ln>
                <a:solidFill>
                  <a:sysClr val="windowText" lastClr="000000"/>
                </a:solidFill>
                <a:effectLst/>
                <a:uLnTx/>
                <a:uFillTx/>
                <a:latin typeface="Trebuchet MS" pitchFamily="34" charset="0"/>
                <a:ea typeface="+mn-ea"/>
                <a:cs typeface="+mn-cs"/>
              </a:rPr>
              <a:t>Determine anticipated selling price</a:t>
            </a:r>
            <a:endParaRPr kumimoji="0" lang="en-US" sz="2000" b="0" i="0" u="none" strike="noStrike" kern="1200" cap="none" spc="0" normalizeH="0" baseline="0" noProof="0" dirty="0" smtClean="0">
              <a:ln>
                <a:noFill/>
              </a:ln>
              <a:solidFill>
                <a:sysClr val="windowText" lastClr="000000"/>
              </a:solidFill>
              <a:effectLst/>
              <a:uLnTx/>
              <a:uFillTx/>
              <a:latin typeface="Trebuchet MS" pitchFamily="34" charset="0"/>
              <a:ea typeface="+mn-ea"/>
              <a:cs typeface="+mn-cs"/>
            </a:endParaRPr>
          </a:p>
        </p:txBody>
      </p:sp>
      <p:sp>
        <p:nvSpPr>
          <p:cNvPr id="7" name="Content Placeholder 2"/>
          <p:cNvSpPr txBox="1">
            <a:spLocks/>
          </p:cNvSpPr>
          <p:nvPr/>
        </p:nvSpPr>
        <p:spPr>
          <a:xfrm>
            <a:off x="2590800" y="3733800"/>
            <a:ext cx="1828800" cy="1828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algn="ctr">
              <a:lnSpc>
                <a:spcPct val="80000"/>
              </a:lnSpc>
              <a:spcBef>
                <a:spcPts val="700"/>
              </a:spcBef>
              <a:buClr>
                <a:schemeClr val="tx2"/>
              </a:buClr>
              <a:buSzPct val="60000"/>
            </a:pPr>
            <a:r>
              <a:rPr lang="en-US" sz="2000" dirty="0" smtClean="0">
                <a:solidFill>
                  <a:sysClr val="windowText" lastClr="000000"/>
                </a:solidFill>
                <a:latin typeface="Trebuchet MS" pitchFamily="34" charset="0"/>
              </a:rPr>
              <a:t>Identify desired profit margin</a:t>
            </a:r>
          </a:p>
        </p:txBody>
      </p:sp>
      <p:sp>
        <p:nvSpPr>
          <p:cNvPr id="8" name="Content Placeholder 2"/>
          <p:cNvSpPr txBox="1">
            <a:spLocks/>
          </p:cNvSpPr>
          <p:nvPr/>
        </p:nvSpPr>
        <p:spPr>
          <a:xfrm>
            <a:off x="4953000" y="3733800"/>
            <a:ext cx="1828800" cy="1828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R="0" lvl="0" indent="0" algn="ctr" fontAlgn="auto">
              <a:lnSpc>
                <a:spcPct val="80000"/>
              </a:lnSpc>
              <a:spcBef>
                <a:spcPts val="700"/>
              </a:spcBef>
              <a:spcAft>
                <a:spcPts val="0"/>
              </a:spcAft>
              <a:buClr>
                <a:schemeClr val="tx2"/>
              </a:buClr>
              <a:buSzPct val="60000"/>
              <a:buFont typeface="Courier New" pitchFamily="49" charset="0"/>
              <a:buNone/>
              <a:tabLst/>
              <a:defRPr/>
            </a:pPr>
            <a:r>
              <a:rPr lang="en-US" sz="2000" dirty="0" smtClean="0">
                <a:solidFill>
                  <a:sysClr val="windowText" lastClr="000000"/>
                </a:solidFill>
                <a:latin typeface="Trebuchet MS" pitchFamily="34" charset="0"/>
              </a:rPr>
              <a:t>Calculate allowable price for each unit component</a:t>
            </a:r>
          </a:p>
        </p:txBody>
      </p:sp>
      <p:sp>
        <p:nvSpPr>
          <p:cNvPr id="9" name="Minus 8"/>
          <p:cNvSpPr/>
          <p:nvPr/>
        </p:nvSpPr>
        <p:spPr>
          <a:xfrm>
            <a:off x="2057400" y="4343400"/>
            <a:ext cx="457200" cy="533400"/>
          </a:xfrm>
          <a:prstGeom prst="mathMinus">
            <a:avLst/>
          </a:prstGeom>
          <a:solidFill>
            <a:srgbClr val="0EBF0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qual 9"/>
          <p:cNvSpPr/>
          <p:nvPr/>
        </p:nvSpPr>
        <p:spPr>
          <a:xfrm>
            <a:off x="4495800" y="4343400"/>
            <a:ext cx="381000" cy="533400"/>
          </a:xfrm>
          <a:prstGeom prst="mathEqual">
            <a:avLst/>
          </a:prstGeom>
          <a:solidFill>
            <a:srgbClr val="0EBF0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ontent Placeholder 2"/>
          <p:cNvSpPr txBox="1">
            <a:spLocks/>
          </p:cNvSpPr>
          <p:nvPr/>
        </p:nvSpPr>
        <p:spPr>
          <a:xfrm>
            <a:off x="7086600" y="3505200"/>
            <a:ext cx="1828800" cy="685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R="0" lvl="0" indent="0" algn="ctr" fontAlgn="auto">
              <a:lnSpc>
                <a:spcPct val="80000"/>
              </a:lnSpc>
              <a:spcBef>
                <a:spcPts val="700"/>
              </a:spcBef>
              <a:spcAft>
                <a:spcPts val="0"/>
              </a:spcAft>
              <a:buClr>
                <a:schemeClr val="tx2"/>
              </a:buClr>
              <a:buSzPct val="60000"/>
              <a:buFont typeface="Courier New" pitchFamily="49" charset="0"/>
              <a:buNone/>
              <a:tabLst/>
              <a:defRPr/>
            </a:pPr>
            <a:r>
              <a:rPr lang="en-US" sz="2000" dirty="0" smtClean="0">
                <a:solidFill>
                  <a:sysClr val="windowText" lastClr="000000"/>
                </a:solidFill>
                <a:latin typeface="Trebuchet MS" pitchFamily="34" charset="0"/>
              </a:rPr>
              <a:t>Component #1</a:t>
            </a:r>
          </a:p>
        </p:txBody>
      </p:sp>
      <p:sp>
        <p:nvSpPr>
          <p:cNvPr id="12" name="Content Placeholder 2"/>
          <p:cNvSpPr txBox="1">
            <a:spLocks/>
          </p:cNvSpPr>
          <p:nvPr/>
        </p:nvSpPr>
        <p:spPr>
          <a:xfrm>
            <a:off x="7086600" y="4343400"/>
            <a:ext cx="1828800" cy="685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R="0" lvl="0" indent="0" algn="ctr" fontAlgn="auto">
              <a:lnSpc>
                <a:spcPct val="80000"/>
              </a:lnSpc>
              <a:spcBef>
                <a:spcPts val="700"/>
              </a:spcBef>
              <a:spcAft>
                <a:spcPts val="0"/>
              </a:spcAft>
              <a:buClr>
                <a:schemeClr val="tx2"/>
              </a:buClr>
              <a:buSzPct val="60000"/>
              <a:buFont typeface="Courier New" pitchFamily="49" charset="0"/>
              <a:buNone/>
              <a:tabLst/>
              <a:defRPr/>
            </a:pPr>
            <a:r>
              <a:rPr lang="en-US" sz="2000" dirty="0" smtClean="0">
                <a:solidFill>
                  <a:sysClr val="windowText" lastClr="000000"/>
                </a:solidFill>
                <a:latin typeface="Trebuchet MS" pitchFamily="34" charset="0"/>
              </a:rPr>
              <a:t>Component #2</a:t>
            </a:r>
          </a:p>
        </p:txBody>
      </p:sp>
      <p:sp>
        <p:nvSpPr>
          <p:cNvPr id="13" name="Content Placeholder 2"/>
          <p:cNvSpPr txBox="1">
            <a:spLocks/>
          </p:cNvSpPr>
          <p:nvPr/>
        </p:nvSpPr>
        <p:spPr>
          <a:xfrm>
            <a:off x="7086600" y="5181600"/>
            <a:ext cx="1828800" cy="685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R="0" lvl="0" indent="0" algn="ctr" fontAlgn="auto">
              <a:lnSpc>
                <a:spcPct val="80000"/>
              </a:lnSpc>
              <a:spcBef>
                <a:spcPts val="700"/>
              </a:spcBef>
              <a:spcAft>
                <a:spcPts val="0"/>
              </a:spcAft>
              <a:buClr>
                <a:schemeClr val="tx2"/>
              </a:buClr>
              <a:buSzPct val="60000"/>
              <a:buFont typeface="Courier New" pitchFamily="49" charset="0"/>
              <a:buNone/>
              <a:tabLst/>
              <a:defRPr/>
            </a:pPr>
            <a:r>
              <a:rPr lang="en-US" sz="2000" dirty="0" smtClean="0">
                <a:solidFill>
                  <a:sysClr val="windowText" lastClr="000000"/>
                </a:solidFill>
                <a:latin typeface="Trebuchet MS" pitchFamily="34" charset="0"/>
              </a:rPr>
              <a:t>Component #3</a:t>
            </a:r>
          </a:p>
        </p:txBody>
      </p:sp>
      <p:sp>
        <p:nvSpPr>
          <p:cNvPr id="14" name="Content Placeholder 2"/>
          <p:cNvSpPr txBox="1">
            <a:spLocks/>
          </p:cNvSpPr>
          <p:nvPr/>
        </p:nvSpPr>
        <p:spPr>
          <a:xfrm>
            <a:off x="762000" y="2133600"/>
            <a:ext cx="7772400" cy="9144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L="342900" marR="0" lvl="0" indent="-342900" algn="l" defTabSz="914400" rtl="0" eaLnBrk="1" fontAlgn="base" latinLnBrk="0" hangingPunct="1">
              <a:lnSpc>
                <a:spcPct val="100000"/>
              </a:lnSpc>
              <a:spcBef>
                <a:spcPct val="0"/>
              </a:spcBef>
              <a:spcAft>
                <a:spcPct val="0"/>
              </a:spcAft>
              <a:buClrTx/>
              <a:buSzTx/>
              <a:buFont typeface="Courier New" pitchFamily="49" charset="0"/>
              <a:buNone/>
              <a:tabLst/>
              <a:defRPr/>
            </a:pPr>
            <a:r>
              <a:rPr kumimoji="0" lang="en-US" sz="2400" b="0" i="0" u="none" strike="noStrike" kern="0" cap="none" spc="0" normalizeH="0" baseline="0" noProof="0" dirty="0" smtClean="0">
                <a:ln>
                  <a:noFill/>
                </a:ln>
                <a:solidFill>
                  <a:schemeClr val="tx1"/>
                </a:solidFill>
                <a:effectLst/>
                <a:uLnTx/>
                <a:uFillTx/>
                <a:latin typeface="Trebuchet MS" pitchFamily="34" charset="0"/>
                <a:ea typeface="+mn-ea"/>
                <a:cs typeface="+mn-cs"/>
              </a:rPr>
              <a:t>Target</a:t>
            </a:r>
            <a:r>
              <a:rPr kumimoji="0" lang="en-US" sz="2400" b="0" i="0" u="none" strike="noStrike" kern="0" cap="none" spc="0" normalizeH="0" noProof="0" dirty="0" smtClean="0">
                <a:ln>
                  <a:noFill/>
                </a:ln>
                <a:solidFill>
                  <a:schemeClr val="tx1"/>
                </a:solidFill>
                <a:effectLst/>
                <a:uLnTx/>
                <a:uFillTx/>
                <a:latin typeface="Trebuchet MS" pitchFamily="34" charset="0"/>
                <a:ea typeface="+mn-ea"/>
                <a:cs typeface="+mn-cs"/>
              </a:rPr>
              <a:t> costing is based off this simple equation:</a:t>
            </a:r>
            <a:endParaRPr kumimoji="0" lang="en-US" sz="2400" b="0" i="0" u="none" strike="noStrike" kern="0" cap="none" spc="0" normalizeH="0" baseline="0" noProof="0" dirty="0" smtClean="0">
              <a:ln>
                <a:noFill/>
              </a:ln>
              <a:solidFill>
                <a:schemeClr val="tx1"/>
              </a:solidFill>
              <a:effectLst/>
              <a:uLnTx/>
              <a:uFillTx/>
              <a:latin typeface="Trebuchet MS" pitchFamily="34" charset="0"/>
              <a:ea typeface="+mn-ea"/>
              <a:cs typeface="+mn-cs"/>
            </a:endParaRPr>
          </a:p>
        </p:txBody>
      </p:sp>
      <p:sp>
        <p:nvSpPr>
          <p:cNvPr id="15" name="Left Brace 14"/>
          <p:cNvSpPr/>
          <p:nvPr/>
        </p:nvSpPr>
        <p:spPr>
          <a:xfrm>
            <a:off x="6781800" y="3429000"/>
            <a:ext cx="228600" cy="2514600"/>
          </a:xfrm>
          <a:prstGeom prst="leftBrace">
            <a:avLst>
              <a:gd name="adj1" fmla="val 39721"/>
              <a:gd name="adj2" fmla="val 50000"/>
            </a:avLst>
          </a:prstGeom>
          <a:solidFill>
            <a:srgbClr val="0DB305"/>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fontScale="85000"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Reading List &amp; Further Research</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6" name="Content Placeholder 2"/>
          <p:cNvSpPr>
            <a:spLocks noGrp="1"/>
          </p:cNvSpPr>
          <p:nvPr>
            <p:ph sz="quarter" idx="1"/>
          </p:nvPr>
        </p:nvSpPr>
        <p:spPr>
          <a:xfrm>
            <a:off x="304800" y="1828800"/>
            <a:ext cx="8610600" cy="4648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t" anchorCtr="0">
            <a:normAutofit/>
          </a:bodyPr>
          <a:lstStyle/>
          <a:p>
            <a:pPr marL="0" indent="0">
              <a:lnSpc>
                <a:spcPct val="80000"/>
              </a:lnSpc>
              <a:buNone/>
            </a:pPr>
            <a:endParaRPr lang="en-US" sz="1900" dirty="0" smtClean="0">
              <a:solidFill>
                <a:sysClr val="windowText" lastClr="000000"/>
              </a:solidFill>
            </a:endParaRPr>
          </a:p>
          <a:p>
            <a:pPr marL="0" indent="0">
              <a:lnSpc>
                <a:spcPct val="80000"/>
              </a:lnSpc>
              <a:buNone/>
            </a:pPr>
            <a:endParaRPr lang="en-US" sz="1900" dirty="0" smtClean="0">
              <a:solidFill>
                <a:sysClr val="windowText" lastClr="000000"/>
              </a:solidFill>
            </a:endParaRPr>
          </a:p>
          <a:p>
            <a:pPr marL="0" indent="0">
              <a:lnSpc>
                <a:spcPct val="80000"/>
              </a:lnSpc>
              <a:buNone/>
            </a:pPr>
            <a:r>
              <a:rPr lang="en-US" sz="1900" dirty="0" smtClean="0">
                <a:solidFill>
                  <a:sysClr val="windowText" lastClr="000000"/>
                </a:solidFill>
              </a:rPr>
              <a:t>Best Practices in Target Costing : </a:t>
            </a:r>
            <a:r>
              <a:rPr lang="en-US" sz="1900" dirty="0" smtClean="0">
                <a:solidFill>
                  <a:sysClr val="windowText" lastClr="000000"/>
                </a:solidFill>
                <a:hlinkClick r:id="rId3"/>
              </a:rPr>
              <a:t>http://www.imanet.org/pdf/1236.pdf</a:t>
            </a:r>
            <a:endParaRPr lang="en-US" sz="1900" dirty="0" smtClean="0">
              <a:solidFill>
                <a:sysClr val="windowText" lastClr="000000"/>
              </a:solidFill>
            </a:endParaRPr>
          </a:p>
          <a:p>
            <a:pPr marL="0" indent="0">
              <a:lnSpc>
                <a:spcPct val="80000"/>
              </a:lnSpc>
              <a:buNone/>
            </a:pPr>
            <a:endParaRPr lang="en-US" sz="1900" dirty="0" smtClean="0">
              <a:solidFill>
                <a:sysClr val="windowText" lastClr="000000"/>
              </a:solidFill>
            </a:endParaRPr>
          </a:p>
          <a:p>
            <a:pPr marL="0" indent="0">
              <a:lnSpc>
                <a:spcPct val="80000"/>
              </a:lnSpc>
              <a:buNone/>
            </a:pPr>
            <a:r>
              <a:rPr lang="en-US" sz="1900" dirty="0" smtClean="0">
                <a:solidFill>
                  <a:sysClr val="windowText" lastClr="000000"/>
                </a:solidFill>
              </a:rPr>
              <a:t>Target Costing Approach to Pricing: </a:t>
            </a:r>
            <a:r>
              <a:rPr lang="en-US" sz="1900" dirty="0" smtClean="0">
                <a:solidFill>
                  <a:sysClr val="windowText" lastClr="000000"/>
                </a:solidFill>
                <a:hlinkClick r:id="rId4"/>
              </a:rPr>
              <a:t>http://www.accountingformanagement.com/target_costing_pricing_products_and_services.htm</a:t>
            </a:r>
            <a:endParaRPr lang="en-US" sz="1900" dirty="0" smtClean="0">
              <a:solidFill>
                <a:sysClr val="windowText" lastClr="000000"/>
              </a:solidFill>
            </a:endParaRPr>
          </a:p>
          <a:p>
            <a:pPr marL="0" indent="0">
              <a:lnSpc>
                <a:spcPct val="80000"/>
              </a:lnSpc>
              <a:buNone/>
            </a:pPr>
            <a:endParaRPr lang="en-US" sz="1900" dirty="0" smtClean="0">
              <a:solidFill>
                <a:sysClr val="windowText" lastClr="000000"/>
              </a:solidFill>
            </a:endParaRPr>
          </a:p>
          <a:p>
            <a:pPr marL="0" indent="0">
              <a:lnSpc>
                <a:spcPct val="80000"/>
              </a:lnSpc>
              <a:buNone/>
            </a:pPr>
            <a:r>
              <a:rPr lang="en-US" sz="1900" dirty="0" smtClean="0">
                <a:solidFill>
                  <a:sysClr val="windowText" lastClr="000000"/>
                </a:solidFill>
              </a:rPr>
              <a:t>Managerial Implications of Target Costing: </a:t>
            </a:r>
            <a:r>
              <a:rPr lang="en-US" sz="1900" dirty="0" smtClean="0">
                <a:solidFill>
                  <a:sysClr val="windowText" lastClr="000000"/>
                </a:solidFill>
                <a:hlinkClick r:id="rId5"/>
              </a:rPr>
              <a:t>http://www.allbusiness.com/accounting-reporting/methods-standards-cost-accounting/846519-1.html</a:t>
            </a:r>
            <a:r>
              <a:rPr lang="en-US" sz="1900" dirty="0" smtClean="0">
                <a:solidFill>
                  <a:sysClr val="windowText" lastClr="000000"/>
                </a:solidFill>
              </a:rPr>
              <a:t> </a:t>
            </a:r>
          </a:p>
          <a:p>
            <a:pPr marL="0" indent="0">
              <a:lnSpc>
                <a:spcPct val="80000"/>
              </a:lnSpc>
              <a:buNone/>
            </a:pPr>
            <a:endParaRPr lang="en-US" sz="1900" dirty="0" smtClean="0">
              <a:solidFill>
                <a:sysClr val="windowText" lastClr="000000"/>
              </a:solidFill>
            </a:endParaRPr>
          </a:p>
          <a:p>
            <a:pPr marL="0" indent="0">
              <a:lnSpc>
                <a:spcPct val="80000"/>
              </a:lnSpc>
              <a:buNone/>
            </a:pPr>
            <a:endParaRPr lang="en-US" sz="1900" dirty="0" smtClean="0">
              <a:solidFill>
                <a:sysClr val="windowText" lastClr="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endParaRPr lang="en-US" sz="1200" dirty="0" smtClean="0"/>
          </a:p>
          <a:p>
            <a:pPr>
              <a:buNone/>
            </a:pPr>
            <a:endParaRPr lang="en-US" sz="1200" dirty="0" smtClean="0"/>
          </a:p>
          <a:p>
            <a:pPr>
              <a:buNone/>
            </a:pPr>
            <a:endParaRPr lang="en-US" sz="1200" dirty="0" smtClean="0"/>
          </a:p>
          <a:p>
            <a:pPr>
              <a:buNone/>
            </a:pPr>
            <a:r>
              <a:rPr lang="en-US" sz="1200" dirty="0" smtClean="0"/>
              <a:t>Accounting for Management,  “Target Costing Approach to Pricing”, Apr 8, 2010, http://www.accountingformanagement.com/target_costing_pricing_products_and_services.htm </a:t>
            </a:r>
          </a:p>
          <a:p>
            <a:pPr>
              <a:buNone/>
            </a:pPr>
            <a:r>
              <a:rPr lang="en-US" sz="1200" dirty="0" smtClean="0"/>
              <a:t>All Business A D&amp;B Company, “Managerial implications of target costing”  Apr 6, 2010, http://www.allbusiness.com/accounting-reporting/methods-standards-cost-accounting/846519-1.html </a:t>
            </a:r>
          </a:p>
          <a:p>
            <a:pPr>
              <a:buNone/>
            </a:pPr>
            <a:r>
              <a:rPr lang="en-US" sz="1200" dirty="0" smtClean="0"/>
              <a:t>Management Accounting Quarterly, “Best Practices in Target Costing”, Apr 7, 2010, http://www.imanet.org/pdf/1236.pdf</a:t>
            </a:r>
          </a:p>
          <a:p>
            <a:pPr>
              <a:buNone/>
            </a:pPr>
            <a:r>
              <a:rPr lang="en-US" sz="1200" dirty="0" smtClean="0"/>
              <a:t>ISM, “Target Costing Model”, Apr 8, 2010, http://images.google.com/imgres?imgurl=http://www.npd-solutions.com/image33.gif&amp;imgrefurl=http://www.npd-solutions.com/target.html&amp;usg=__iiMpHaeUC8MEhTdCrdQLiSX-0A8=&amp;h=275&amp;w=361&amp;sz=5&amp;hl=en&amp;start=1&amp;itbs=1&amp;tbnid=8DLY8XciaXc3lM:&amp;tbnh=92&amp;tbnw=121&amp;prev=/images%3Fq%3Dtarget%2Bcosting%26hl%3Den%26safe%3Dactive%26sa%3DN%26gbv%3D2%26ndsp%3D20%26tbs%3Disch:1</a:t>
            </a:r>
          </a:p>
          <a:p>
            <a:pPr>
              <a:buNone/>
            </a:pPr>
            <a:r>
              <a:rPr lang="en-US" sz="1200" dirty="0" smtClean="0"/>
              <a:t>Yasuhiro </a:t>
            </a:r>
            <a:r>
              <a:rPr lang="en-US" sz="1200" dirty="0" err="1" smtClean="0"/>
              <a:t>Monden</a:t>
            </a:r>
            <a:r>
              <a:rPr lang="en-US" sz="1200" dirty="0" smtClean="0"/>
              <a:t> and </a:t>
            </a:r>
            <a:r>
              <a:rPr lang="en-US" sz="1200" dirty="0" err="1" smtClean="0"/>
              <a:t>Kazuki</a:t>
            </a:r>
            <a:r>
              <a:rPr lang="en-US" sz="1200" dirty="0" smtClean="0"/>
              <a:t> Hamada, "Target Costing-Kaizen Costing in Japanese Automobile Companies," Journal of Management Accounting Research 3, pp. 16-34.</a:t>
            </a:r>
            <a:endParaRPr lang="en-US" sz="1200" dirty="0"/>
          </a:p>
        </p:txBody>
      </p:sp>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Sources</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Training Overview</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5" name="Content Placeholder 2"/>
          <p:cNvSpPr>
            <a:spLocks noGrp="1"/>
          </p:cNvSpPr>
          <p:nvPr>
            <p:ph sz="quarter" idx="1"/>
          </p:nvPr>
        </p:nvSpPr>
        <p:spPr>
          <a:xfrm>
            <a:off x="685800" y="1828800"/>
            <a:ext cx="7772400" cy="4648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L="342900" lvl="0" indent="-342900" fontAlgn="base">
              <a:spcBef>
                <a:spcPct val="0"/>
              </a:spcBef>
              <a:spcAft>
                <a:spcPct val="0"/>
              </a:spcAft>
              <a:buClrTx/>
              <a:buSzTx/>
              <a:buFont typeface="Arial" pitchFamily="34" charset="0"/>
              <a:buChar char="•"/>
              <a:defRPr/>
            </a:pPr>
            <a:r>
              <a:rPr lang="en-US" sz="2400" kern="0" dirty="0" smtClean="0">
                <a:solidFill>
                  <a:schemeClr val="tx1"/>
                </a:solidFill>
              </a:rPr>
              <a:t>Target Costing Definition</a:t>
            </a:r>
          </a:p>
          <a:p>
            <a:pPr marL="342900" lvl="0" indent="-342900" fontAlgn="base">
              <a:spcBef>
                <a:spcPct val="0"/>
              </a:spcBef>
              <a:spcAft>
                <a:spcPct val="0"/>
              </a:spcAft>
              <a:buClrTx/>
              <a:buSzTx/>
              <a:buFont typeface="Arial" pitchFamily="34" charset="0"/>
              <a:buChar char="•"/>
              <a:defRPr/>
            </a:pPr>
            <a:r>
              <a:rPr lang="en-US" sz="2400" kern="0" dirty="0" smtClean="0">
                <a:solidFill>
                  <a:schemeClr val="tx1"/>
                </a:solidFill>
              </a:rPr>
              <a:t>Brainstorming Exercise</a:t>
            </a:r>
          </a:p>
          <a:p>
            <a:pPr marL="342900" lvl="0" indent="-342900" fontAlgn="base">
              <a:spcBef>
                <a:spcPct val="0"/>
              </a:spcBef>
              <a:spcAft>
                <a:spcPct val="0"/>
              </a:spcAft>
              <a:buClrTx/>
              <a:buSzTx/>
              <a:buFont typeface="Arial" pitchFamily="34" charset="0"/>
              <a:buChar char="•"/>
              <a:defRPr/>
            </a:pPr>
            <a:r>
              <a:rPr lang="en-US" sz="2400" kern="0" dirty="0" smtClean="0">
                <a:solidFill>
                  <a:schemeClr val="tx1"/>
                </a:solidFill>
              </a:rPr>
              <a:t>Goal of Target Costing</a:t>
            </a:r>
          </a:p>
          <a:p>
            <a:pPr marL="342900" lvl="0" indent="-342900" fontAlgn="base">
              <a:spcBef>
                <a:spcPct val="0"/>
              </a:spcBef>
              <a:spcAft>
                <a:spcPct val="0"/>
              </a:spcAft>
              <a:buClrTx/>
              <a:buSzTx/>
              <a:buFont typeface="Arial" pitchFamily="34" charset="0"/>
              <a:buChar char="•"/>
              <a:defRPr/>
            </a:pPr>
            <a:r>
              <a:rPr lang="en-US" sz="2400" kern="0" dirty="0" smtClean="0">
                <a:solidFill>
                  <a:schemeClr val="tx1"/>
                </a:solidFill>
              </a:rPr>
              <a:t>Target Costing Nuts &amp; Bolts</a:t>
            </a:r>
          </a:p>
          <a:p>
            <a:pPr marL="342900" lvl="0" indent="-342900" fontAlgn="base">
              <a:spcBef>
                <a:spcPct val="0"/>
              </a:spcBef>
              <a:spcAft>
                <a:spcPct val="0"/>
              </a:spcAft>
              <a:buClrTx/>
              <a:buSzTx/>
              <a:buFont typeface="Arial" pitchFamily="34" charset="0"/>
              <a:buChar char="•"/>
              <a:defRPr/>
            </a:pPr>
            <a:r>
              <a:rPr lang="en-US" sz="2400" kern="0" dirty="0" smtClean="0">
                <a:solidFill>
                  <a:schemeClr val="tx1"/>
                </a:solidFill>
              </a:rPr>
              <a:t>Target Costing Overview</a:t>
            </a:r>
          </a:p>
          <a:p>
            <a:pPr marL="662940" lvl="1" indent="-342900" fontAlgn="base">
              <a:spcBef>
                <a:spcPct val="0"/>
              </a:spcBef>
              <a:spcAft>
                <a:spcPct val="0"/>
              </a:spcAft>
              <a:buClrTx/>
              <a:buSzTx/>
              <a:buFont typeface="Arial" pitchFamily="34" charset="0"/>
              <a:buChar char="•"/>
              <a:defRPr/>
            </a:pPr>
            <a:r>
              <a:rPr lang="en-US" sz="1600" kern="0" dirty="0" smtClean="0">
                <a:solidFill>
                  <a:schemeClr val="tx1"/>
                </a:solidFill>
              </a:rPr>
              <a:t>Part 1- Analysis</a:t>
            </a:r>
          </a:p>
          <a:p>
            <a:pPr marL="662940" lvl="1" indent="-342900" fontAlgn="base">
              <a:spcBef>
                <a:spcPct val="0"/>
              </a:spcBef>
              <a:spcAft>
                <a:spcPct val="0"/>
              </a:spcAft>
              <a:buClrTx/>
              <a:buSzTx/>
              <a:buFont typeface="Arial" pitchFamily="34" charset="0"/>
              <a:buChar char="•"/>
              <a:defRPr/>
            </a:pPr>
            <a:r>
              <a:rPr lang="en-US" sz="1600" kern="0" dirty="0" smtClean="0">
                <a:solidFill>
                  <a:schemeClr val="tx1"/>
                </a:solidFill>
              </a:rPr>
              <a:t>Part 2 – Design</a:t>
            </a:r>
          </a:p>
          <a:p>
            <a:pPr marL="662940" lvl="1" indent="-342900" fontAlgn="base">
              <a:spcBef>
                <a:spcPct val="0"/>
              </a:spcBef>
              <a:spcAft>
                <a:spcPct val="0"/>
              </a:spcAft>
              <a:buClrTx/>
              <a:buSzTx/>
              <a:buFont typeface="Arial" pitchFamily="34" charset="0"/>
              <a:buChar char="•"/>
              <a:defRPr/>
            </a:pPr>
            <a:r>
              <a:rPr lang="en-US" sz="1600" kern="0" dirty="0" smtClean="0">
                <a:solidFill>
                  <a:schemeClr val="tx1"/>
                </a:solidFill>
              </a:rPr>
              <a:t>Part 3 – Implement</a:t>
            </a:r>
          </a:p>
          <a:p>
            <a:pPr marL="342900" indent="-342900" fontAlgn="base">
              <a:spcBef>
                <a:spcPct val="0"/>
              </a:spcBef>
              <a:spcAft>
                <a:spcPct val="0"/>
              </a:spcAft>
              <a:buClrTx/>
              <a:buSzTx/>
              <a:buFont typeface="Arial" pitchFamily="34" charset="0"/>
              <a:buChar char="•"/>
              <a:defRPr/>
            </a:pPr>
            <a:r>
              <a:rPr lang="en-US" sz="2400" kern="0" dirty="0" smtClean="0">
                <a:solidFill>
                  <a:schemeClr val="tx1"/>
                </a:solidFill>
              </a:rPr>
              <a:t>Real World Application </a:t>
            </a:r>
          </a:p>
          <a:p>
            <a:pPr marL="342900" indent="-342900" fontAlgn="base">
              <a:spcBef>
                <a:spcPct val="0"/>
              </a:spcBef>
              <a:spcAft>
                <a:spcPct val="0"/>
              </a:spcAft>
              <a:buClrTx/>
              <a:buSzTx/>
              <a:buFont typeface="Arial" pitchFamily="34" charset="0"/>
              <a:buChar char="•"/>
              <a:defRPr/>
            </a:pPr>
            <a:r>
              <a:rPr lang="en-US" sz="2400" kern="0" dirty="0" smtClean="0">
                <a:solidFill>
                  <a:schemeClr val="tx1"/>
                </a:solidFill>
              </a:rPr>
              <a:t>Now It’s Your Turn</a:t>
            </a:r>
          </a:p>
          <a:p>
            <a:pPr marL="342900" indent="-342900" fontAlgn="base">
              <a:spcBef>
                <a:spcPct val="0"/>
              </a:spcBef>
              <a:spcAft>
                <a:spcPct val="0"/>
              </a:spcAft>
              <a:buClrTx/>
              <a:buSzTx/>
              <a:buFont typeface="Arial" pitchFamily="34" charset="0"/>
              <a:buChar char="•"/>
              <a:defRPr/>
            </a:pPr>
            <a:r>
              <a:rPr lang="en-US" sz="2400" kern="0" dirty="0" smtClean="0">
                <a:solidFill>
                  <a:schemeClr val="tx1"/>
                </a:solidFill>
              </a:rPr>
              <a:t>Review &amp; Summary</a:t>
            </a:r>
          </a:p>
          <a:p>
            <a:pPr marL="342900" indent="-342900" fontAlgn="base">
              <a:spcBef>
                <a:spcPct val="0"/>
              </a:spcBef>
              <a:spcAft>
                <a:spcPct val="0"/>
              </a:spcAft>
              <a:buClrTx/>
              <a:buSzTx/>
              <a:buFont typeface="Arial" pitchFamily="34" charset="0"/>
              <a:buChar char="•"/>
              <a:defRPr/>
            </a:pPr>
            <a:r>
              <a:rPr lang="en-US" sz="2400" kern="0" dirty="0" smtClean="0">
                <a:solidFill>
                  <a:schemeClr val="tx1"/>
                </a:solidFill>
              </a:rPr>
              <a:t>Reading List &amp; Further Research</a:t>
            </a:r>
          </a:p>
          <a:p>
            <a:pPr marL="662940" lvl="1" indent="-342900" fontAlgn="base">
              <a:spcBef>
                <a:spcPct val="0"/>
              </a:spcBef>
              <a:spcAft>
                <a:spcPct val="0"/>
              </a:spcAft>
              <a:buClrTx/>
              <a:buSzTx/>
              <a:buNone/>
              <a:defRPr/>
            </a:pPr>
            <a:endParaRPr lang="en-US" sz="1600" kern="0" dirty="0" smtClean="0">
              <a:solidFill>
                <a:schemeClr val="tx1"/>
              </a:solidFill>
            </a:endParaRPr>
          </a:p>
          <a:p>
            <a:pPr marL="662940" lvl="1" indent="-342900" fontAlgn="base">
              <a:spcBef>
                <a:spcPct val="0"/>
              </a:spcBef>
              <a:spcAft>
                <a:spcPct val="0"/>
              </a:spcAft>
              <a:buClrTx/>
              <a:buSzTx/>
              <a:buNone/>
              <a:defRPr/>
            </a:pPr>
            <a:endParaRPr lang="en-US" sz="1600" kern="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828800"/>
            <a:ext cx="7772400" cy="4648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L="0" indent="0">
              <a:buNone/>
            </a:pPr>
            <a:r>
              <a:rPr lang="en-US" sz="2800" dirty="0" smtClean="0">
                <a:solidFill>
                  <a:sysClr val="windowText" lastClr="000000"/>
                </a:solidFill>
              </a:rPr>
              <a:t>An approach used to identify the anticipated selling price for product as well as the allowable price for each component</a:t>
            </a:r>
          </a:p>
        </p:txBody>
      </p:sp>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What is Target Costing?</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1"/>
          </p:nvPr>
        </p:nvSpPr>
        <p:spPr>
          <a:xfrm>
            <a:off x="685800" y="1828800"/>
            <a:ext cx="7772400" cy="4648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L="342900" lvl="0" indent="-342900" fontAlgn="base">
              <a:spcBef>
                <a:spcPct val="0"/>
              </a:spcBef>
              <a:spcAft>
                <a:spcPct val="0"/>
              </a:spcAft>
              <a:buClrTx/>
              <a:buSzTx/>
              <a:buFont typeface="Arial" pitchFamily="34" charset="0"/>
              <a:buChar char="•"/>
              <a:defRPr/>
            </a:pPr>
            <a:r>
              <a:rPr lang="en-US" sz="2400" kern="0" dirty="0" smtClean="0">
                <a:solidFill>
                  <a:schemeClr val="tx1"/>
                </a:solidFill>
              </a:rPr>
              <a:t>Why would a company consider target costing?</a:t>
            </a:r>
          </a:p>
          <a:p>
            <a:pPr marL="342900" lvl="0" indent="-342900" fontAlgn="base">
              <a:spcBef>
                <a:spcPct val="0"/>
              </a:spcBef>
              <a:spcAft>
                <a:spcPct val="0"/>
              </a:spcAft>
              <a:buClrTx/>
              <a:buSzTx/>
              <a:buFont typeface="Arial" pitchFamily="34" charset="0"/>
              <a:buChar char="•"/>
              <a:defRPr/>
            </a:pPr>
            <a:endParaRPr lang="en-US" sz="2400" kern="0" dirty="0" smtClean="0">
              <a:solidFill>
                <a:schemeClr val="tx1"/>
              </a:solidFill>
            </a:endParaRPr>
          </a:p>
          <a:p>
            <a:pPr marL="342900" lvl="0" indent="-342900" fontAlgn="base">
              <a:spcBef>
                <a:spcPct val="0"/>
              </a:spcBef>
              <a:spcAft>
                <a:spcPct val="0"/>
              </a:spcAft>
              <a:buClrTx/>
              <a:buSzTx/>
              <a:buFont typeface="Arial" pitchFamily="34" charset="0"/>
              <a:buChar char="•"/>
              <a:defRPr/>
            </a:pPr>
            <a:r>
              <a:rPr lang="en-US" sz="2400" kern="0" dirty="0" smtClean="0">
                <a:solidFill>
                  <a:schemeClr val="tx1"/>
                </a:solidFill>
              </a:rPr>
              <a:t>What advantages can target costing provide?</a:t>
            </a:r>
          </a:p>
          <a:p>
            <a:pPr marL="342900" lvl="0" indent="-342900" fontAlgn="base">
              <a:spcBef>
                <a:spcPct val="0"/>
              </a:spcBef>
              <a:spcAft>
                <a:spcPct val="0"/>
              </a:spcAft>
              <a:buClrTx/>
              <a:buSzTx/>
              <a:buFont typeface="Arial" pitchFamily="34" charset="0"/>
              <a:buChar char="•"/>
              <a:defRPr/>
            </a:pPr>
            <a:endParaRPr lang="en-US" sz="2400" kern="0" dirty="0" smtClean="0">
              <a:solidFill>
                <a:schemeClr val="tx1"/>
              </a:solidFill>
            </a:endParaRPr>
          </a:p>
          <a:p>
            <a:pPr marL="342900" lvl="0" indent="-342900" fontAlgn="base">
              <a:spcBef>
                <a:spcPct val="0"/>
              </a:spcBef>
              <a:spcAft>
                <a:spcPct val="0"/>
              </a:spcAft>
              <a:buClrTx/>
              <a:buSzTx/>
              <a:buFont typeface="Arial" pitchFamily="34" charset="0"/>
              <a:buChar char="•"/>
              <a:defRPr/>
            </a:pPr>
            <a:r>
              <a:rPr lang="en-US" sz="2400" kern="0" dirty="0" smtClean="0">
                <a:solidFill>
                  <a:schemeClr val="tx1"/>
                </a:solidFill>
              </a:rPr>
              <a:t>Where can target costing be used?</a:t>
            </a:r>
          </a:p>
          <a:p>
            <a:pPr marL="342900" lvl="0" indent="-342900" algn="ctr" fontAlgn="base">
              <a:spcBef>
                <a:spcPct val="0"/>
              </a:spcBef>
              <a:spcAft>
                <a:spcPct val="0"/>
              </a:spcAft>
              <a:buClrTx/>
              <a:buSzTx/>
              <a:buNone/>
              <a:defRPr/>
            </a:pPr>
            <a:endParaRPr lang="en-US" sz="2400" kern="0" dirty="0" smtClean="0">
              <a:solidFill>
                <a:schemeClr val="tx2"/>
              </a:solidFill>
            </a:endParaRPr>
          </a:p>
        </p:txBody>
      </p:sp>
      <p:sp>
        <p:nvSpPr>
          <p:cNvPr id="8"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Brainstorming Exercise</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1"/>
          </p:nvPr>
        </p:nvSpPr>
        <p:spPr>
          <a:xfrm>
            <a:off x="685800" y="1828800"/>
            <a:ext cx="7772400" cy="46482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L="342900" lvl="0" indent="-342900" fontAlgn="base">
              <a:spcBef>
                <a:spcPct val="0"/>
              </a:spcBef>
              <a:spcAft>
                <a:spcPct val="0"/>
              </a:spcAft>
              <a:buClrTx/>
              <a:buSzTx/>
              <a:buNone/>
              <a:defRPr/>
            </a:pPr>
            <a:r>
              <a:rPr lang="en-US" sz="2400" kern="0" dirty="0" smtClean="0">
                <a:solidFill>
                  <a:schemeClr val="tx1"/>
                </a:solidFill>
              </a:rPr>
              <a:t>The goal of Target costing is:</a:t>
            </a:r>
          </a:p>
          <a:p>
            <a:pPr marL="342900" lvl="0" indent="-342900" fontAlgn="base">
              <a:spcBef>
                <a:spcPct val="0"/>
              </a:spcBef>
              <a:spcAft>
                <a:spcPct val="0"/>
              </a:spcAft>
              <a:buClrTx/>
              <a:buSzTx/>
              <a:buNone/>
              <a:defRPr/>
            </a:pPr>
            <a:endParaRPr lang="en-US" sz="2400" kern="0" dirty="0" smtClean="0">
              <a:solidFill>
                <a:schemeClr val="tx1"/>
              </a:solidFill>
            </a:endParaRPr>
          </a:p>
          <a:p>
            <a:pPr marL="342900" indent="-342900" fontAlgn="base">
              <a:spcBef>
                <a:spcPct val="0"/>
              </a:spcBef>
              <a:spcAft>
                <a:spcPct val="0"/>
              </a:spcAft>
              <a:buClrTx/>
              <a:buSzTx/>
              <a:defRPr/>
            </a:pPr>
            <a:r>
              <a:rPr lang="en-US" sz="2400" kern="0" dirty="0" smtClean="0">
                <a:solidFill>
                  <a:schemeClr val="tx1"/>
                </a:solidFill>
              </a:rPr>
              <a:t>Design a product following a set cost structure in</a:t>
            </a:r>
          </a:p>
          <a:p>
            <a:pPr marL="342900" indent="-342900" fontAlgn="base">
              <a:spcBef>
                <a:spcPct val="0"/>
              </a:spcBef>
              <a:spcAft>
                <a:spcPct val="0"/>
              </a:spcAft>
              <a:buClrTx/>
              <a:buSzTx/>
              <a:defRPr/>
            </a:pPr>
            <a:endParaRPr lang="en-US" sz="2400" kern="0" dirty="0" smtClean="0">
              <a:solidFill>
                <a:schemeClr val="tx1"/>
              </a:solidFill>
            </a:endParaRPr>
          </a:p>
          <a:p>
            <a:pPr marL="342900" indent="-342900" fontAlgn="base">
              <a:spcBef>
                <a:spcPct val="0"/>
              </a:spcBef>
              <a:spcAft>
                <a:spcPct val="0"/>
              </a:spcAft>
              <a:buClrTx/>
              <a:buSzTx/>
              <a:defRPr/>
            </a:pPr>
            <a:r>
              <a:rPr lang="en-US" sz="2400" kern="0" dirty="0" smtClean="0">
                <a:solidFill>
                  <a:schemeClr val="tx1"/>
                </a:solidFill>
              </a:rPr>
              <a:t>Cut unnecessary costs </a:t>
            </a:r>
          </a:p>
          <a:p>
            <a:pPr marL="342900" indent="-342900" fontAlgn="base">
              <a:spcBef>
                <a:spcPct val="0"/>
              </a:spcBef>
              <a:spcAft>
                <a:spcPct val="0"/>
              </a:spcAft>
              <a:buClrTx/>
              <a:buSzTx/>
              <a:defRPr/>
            </a:pPr>
            <a:endParaRPr lang="en-US" sz="2400" kern="0" dirty="0" smtClean="0">
              <a:solidFill>
                <a:schemeClr val="tx1"/>
              </a:solidFill>
            </a:endParaRPr>
          </a:p>
          <a:p>
            <a:pPr marL="342900" indent="-342900" fontAlgn="base">
              <a:spcBef>
                <a:spcPct val="0"/>
              </a:spcBef>
              <a:spcAft>
                <a:spcPct val="0"/>
              </a:spcAft>
              <a:buClrTx/>
              <a:buSzTx/>
              <a:defRPr/>
            </a:pPr>
            <a:r>
              <a:rPr lang="en-US" sz="2400" kern="0" dirty="0" smtClean="0">
                <a:solidFill>
                  <a:schemeClr val="tx1"/>
                </a:solidFill>
              </a:rPr>
              <a:t>Improve product design</a:t>
            </a:r>
          </a:p>
        </p:txBody>
      </p:sp>
      <p:sp>
        <p:nvSpPr>
          <p:cNvPr id="8"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noProof="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Goal of Target Costing</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fontScale="85000"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Target Costing: The Nuts &amp; Bolts</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4" name="Content Placeholder 2"/>
          <p:cNvSpPr>
            <a:spLocks noGrp="1"/>
          </p:cNvSpPr>
          <p:nvPr>
            <p:ph sz="quarter" idx="1"/>
          </p:nvPr>
        </p:nvSpPr>
        <p:spPr>
          <a:xfrm>
            <a:off x="228600" y="3733800"/>
            <a:ext cx="1828800" cy="1828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L="0" indent="0" algn="ctr">
              <a:lnSpc>
                <a:spcPct val="80000"/>
              </a:lnSpc>
              <a:buNone/>
            </a:pPr>
            <a:r>
              <a:rPr lang="en-US" sz="2000" dirty="0" smtClean="0">
                <a:solidFill>
                  <a:sysClr val="windowText" lastClr="000000"/>
                </a:solidFill>
              </a:rPr>
              <a:t>Determine anticipated selling price</a:t>
            </a:r>
          </a:p>
        </p:txBody>
      </p:sp>
      <p:sp>
        <p:nvSpPr>
          <p:cNvPr id="5" name="Content Placeholder 2"/>
          <p:cNvSpPr txBox="1">
            <a:spLocks/>
          </p:cNvSpPr>
          <p:nvPr/>
        </p:nvSpPr>
        <p:spPr>
          <a:xfrm>
            <a:off x="2590800" y="3733800"/>
            <a:ext cx="1828800" cy="1828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algn="ctr">
              <a:lnSpc>
                <a:spcPct val="80000"/>
              </a:lnSpc>
              <a:spcBef>
                <a:spcPts val="700"/>
              </a:spcBef>
              <a:buClr>
                <a:schemeClr val="tx2"/>
              </a:buClr>
              <a:buSzPct val="60000"/>
            </a:pPr>
            <a:r>
              <a:rPr lang="en-US" sz="2000" dirty="0" smtClean="0">
                <a:solidFill>
                  <a:sysClr val="windowText" lastClr="000000"/>
                </a:solidFill>
                <a:latin typeface="Trebuchet MS" pitchFamily="34" charset="0"/>
              </a:rPr>
              <a:t>Identify desired profit margin</a:t>
            </a:r>
          </a:p>
        </p:txBody>
      </p:sp>
      <p:sp>
        <p:nvSpPr>
          <p:cNvPr id="7" name="Content Placeholder 2"/>
          <p:cNvSpPr txBox="1">
            <a:spLocks/>
          </p:cNvSpPr>
          <p:nvPr/>
        </p:nvSpPr>
        <p:spPr>
          <a:xfrm>
            <a:off x="4953000" y="3733800"/>
            <a:ext cx="1828800" cy="1828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R="0" lvl="0" indent="0" algn="ctr" fontAlgn="auto">
              <a:lnSpc>
                <a:spcPct val="80000"/>
              </a:lnSpc>
              <a:spcBef>
                <a:spcPts val="700"/>
              </a:spcBef>
              <a:spcAft>
                <a:spcPts val="0"/>
              </a:spcAft>
              <a:buClr>
                <a:schemeClr val="tx2"/>
              </a:buClr>
              <a:buSzPct val="60000"/>
              <a:buFont typeface="Courier New" pitchFamily="49" charset="0"/>
              <a:buNone/>
              <a:tabLst/>
              <a:defRPr/>
            </a:pPr>
            <a:r>
              <a:rPr lang="en-US" sz="2000" dirty="0" smtClean="0">
                <a:solidFill>
                  <a:sysClr val="windowText" lastClr="000000"/>
                </a:solidFill>
                <a:latin typeface="Trebuchet MS" pitchFamily="34" charset="0"/>
              </a:rPr>
              <a:t>Calculate allowable price for each unit component</a:t>
            </a:r>
          </a:p>
        </p:txBody>
      </p:sp>
      <p:sp>
        <p:nvSpPr>
          <p:cNvPr id="6" name="Minus 5"/>
          <p:cNvSpPr/>
          <p:nvPr/>
        </p:nvSpPr>
        <p:spPr>
          <a:xfrm>
            <a:off x="2057400" y="4343400"/>
            <a:ext cx="457200" cy="533400"/>
          </a:xfrm>
          <a:prstGeom prst="mathMinus">
            <a:avLst/>
          </a:prstGeom>
          <a:solidFill>
            <a:srgbClr val="0EBF0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qual 7"/>
          <p:cNvSpPr/>
          <p:nvPr/>
        </p:nvSpPr>
        <p:spPr>
          <a:xfrm>
            <a:off x="4495800" y="4343400"/>
            <a:ext cx="381000" cy="533400"/>
          </a:xfrm>
          <a:prstGeom prst="mathEqual">
            <a:avLst/>
          </a:prstGeom>
          <a:solidFill>
            <a:srgbClr val="0EBF0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ontent Placeholder 2"/>
          <p:cNvSpPr txBox="1">
            <a:spLocks/>
          </p:cNvSpPr>
          <p:nvPr/>
        </p:nvSpPr>
        <p:spPr>
          <a:xfrm>
            <a:off x="7086600" y="3505200"/>
            <a:ext cx="1828800" cy="685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R="0" lvl="0" indent="0" algn="ctr" fontAlgn="auto">
              <a:lnSpc>
                <a:spcPct val="80000"/>
              </a:lnSpc>
              <a:spcBef>
                <a:spcPts val="700"/>
              </a:spcBef>
              <a:spcAft>
                <a:spcPts val="0"/>
              </a:spcAft>
              <a:buClr>
                <a:schemeClr val="tx2"/>
              </a:buClr>
              <a:buSzPct val="60000"/>
              <a:buFont typeface="Courier New" pitchFamily="49" charset="0"/>
              <a:buNone/>
              <a:tabLst/>
              <a:defRPr/>
            </a:pPr>
            <a:r>
              <a:rPr lang="en-US" sz="2000" dirty="0" smtClean="0">
                <a:solidFill>
                  <a:sysClr val="windowText" lastClr="000000"/>
                </a:solidFill>
                <a:latin typeface="Trebuchet MS" pitchFamily="34" charset="0"/>
              </a:rPr>
              <a:t>Component #1</a:t>
            </a:r>
          </a:p>
        </p:txBody>
      </p:sp>
      <p:sp>
        <p:nvSpPr>
          <p:cNvPr id="10" name="Content Placeholder 2"/>
          <p:cNvSpPr txBox="1">
            <a:spLocks/>
          </p:cNvSpPr>
          <p:nvPr/>
        </p:nvSpPr>
        <p:spPr>
          <a:xfrm>
            <a:off x="7086600" y="4343400"/>
            <a:ext cx="1828800" cy="685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R="0" lvl="0" indent="0" algn="ctr" fontAlgn="auto">
              <a:lnSpc>
                <a:spcPct val="80000"/>
              </a:lnSpc>
              <a:spcBef>
                <a:spcPts val="700"/>
              </a:spcBef>
              <a:spcAft>
                <a:spcPts val="0"/>
              </a:spcAft>
              <a:buClr>
                <a:schemeClr val="tx2"/>
              </a:buClr>
              <a:buSzPct val="60000"/>
              <a:buFont typeface="Courier New" pitchFamily="49" charset="0"/>
              <a:buNone/>
              <a:tabLst/>
              <a:defRPr/>
            </a:pPr>
            <a:r>
              <a:rPr lang="en-US" sz="2000" dirty="0" smtClean="0">
                <a:solidFill>
                  <a:sysClr val="windowText" lastClr="000000"/>
                </a:solidFill>
                <a:latin typeface="Trebuchet MS" pitchFamily="34" charset="0"/>
              </a:rPr>
              <a:t>Component #2</a:t>
            </a:r>
          </a:p>
        </p:txBody>
      </p:sp>
      <p:sp>
        <p:nvSpPr>
          <p:cNvPr id="11" name="Content Placeholder 2"/>
          <p:cNvSpPr txBox="1">
            <a:spLocks/>
          </p:cNvSpPr>
          <p:nvPr/>
        </p:nvSpPr>
        <p:spPr>
          <a:xfrm>
            <a:off x="7086600" y="5181600"/>
            <a:ext cx="1828800" cy="6858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R="0" lvl="0" indent="0" algn="ctr" fontAlgn="auto">
              <a:lnSpc>
                <a:spcPct val="80000"/>
              </a:lnSpc>
              <a:spcBef>
                <a:spcPts val="700"/>
              </a:spcBef>
              <a:spcAft>
                <a:spcPts val="0"/>
              </a:spcAft>
              <a:buClr>
                <a:schemeClr val="tx2"/>
              </a:buClr>
              <a:buSzPct val="60000"/>
              <a:buFont typeface="Courier New" pitchFamily="49" charset="0"/>
              <a:buNone/>
              <a:tabLst/>
              <a:defRPr/>
            </a:pPr>
            <a:r>
              <a:rPr lang="en-US" sz="2000" dirty="0" smtClean="0">
                <a:solidFill>
                  <a:sysClr val="windowText" lastClr="000000"/>
                </a:solidFill>
                <a:latin typeface="Trebuchet MS" pitchFamily="34" charset="0"/>
              </a:rPr>
              <a:t>Component #3</a:t>
            </a:r>
          </a:p>
        </p:txBody>
      </p:sp>
      <p:sp>
        <p:nvSpPr>
          <p:cNvPr id="12" name="Content Placeholder 2"/>
          <p:cNvSpPr txBox="1">
            <a:spLocks/>
          </p:cNvSpPr>
          <p:nvPr/>
        </p:nvSpPr>
        <p:spPr>
          <a:xfrm>
            <a:off x="762000" y="2133600"/>
            <a:ext cx="7772400" cy="9144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rmAutofit/>
          </a:bodyPr>
          <a:lstStyle/>
          <a:p>
            <a:pPr marL="342900" marR="0" lvl="0" indent="-342900" algn="l" defTabSz="914400" rtl="0" eaLnBrk="1" fontAlgn="base" latinLnBrk="0" hangingPunct="1">
              <a:lnSpc>
                <a:spcPct val="100000"/>
              </a:lnSpc>
              <a:spcBef>
                <a:spcPct val="0"/>
              </a:spcBef>
              <a:spcAft>
                <a:spcPct val="0"/>
              </a:spcAft>
              <a:buClrTx/>
              <a:buSzTx/>
              <a:buFont typeface="Courier New" pitchFamily="49" charset="0"/>
              <a:buNone/>
              <a:tabLst/>
              <a:defRPr/>
            </a:pPr>
            <a:r>
              <a:rPr kumimoji="0" lang="en-US" sz="2400" b="0" i="0" u="none" strike="noStrike" kern="0" cap="none" spc="0" normalizeH="0" baseline="0" noProof="0" dirty="0" smtClean="0">
                <a:ln>
                  <a:noFill/>
                </a:ln>
                <a:solidFill>
                  <a:schemeClr val="tx1"/>
                </a:solidFill>
                <a:effectLst/>
                <a:uLnTx/>
                <a:uFillTx/>
                <a:latin typeface="Trebuchet MS" pitchFamily="34" charset="0"/>
                <a:ea typeface="+mn-ea"/>
                <a:cs typeface="+mn-cs"/>
              </a:rPr>
              <a:t>Target</a:t>
            </a:r>
            <a:r>
              <a:rPr kumimoji="0" lang="en-US" sz="2400" b="0" i="0" u="none" strike="noStrike" kern="0" cap="none" spc="0" normalizeH="0" noProof="0" dirty="0" smtClean="0">
                <a:ln>
                  <a:noFill/>
                </a:ln>
                <a:solidFill>
                  <a:schemeClr val="tx1"/>
                </a:solidFill>
                <a:effectLst/>
                <a:uLnTx/>
                <a:uFillTx/>
                <a:latin typeface="Trebuchet MS" pitchFamily="34" charset="0"/>
                <a:ea typeface="+mn-ea"/>
                <a:cs typeface="+mn-cs"/>
              </a:rPr>
              <a:t> costing is based off this simple equation:</a:t>
            </a:r>
            <a:endParaRPr kumimoji="0" lang="en-US" sz="2400" b="0" i="0" u="none" strike="noStrike" kern="0" cap="none" spc="0" normalizeH="0" baseline="0" noProof="0" dirty="0" smtClean="0">
              <a:ln>
                <a:noFill/>
              </a:ln>
              <a:solidFill>
                <a:schemeClr val="tx1"/>
              </a:solidFill>
              <a:effectLst/>
              <a:uLnTx/>
              <a:uFillTx/>
              <a:latin typeface="Trebuchet MS" pitchFamily="34" charset="0"/>
              <a:ea typeface="+mn-ea"/>
              <a:cs typeface="+mn-cs"/>
            </a:endParaRPr>
          </a:p>
        </p:txBody>
      </p:sp>
      <p:sp>
        <p:nvSpPr>
          <p:cNvPr id="14" name="Left Brace 13"/>
          <p:cNvSpPr/>
          <p:nvPr/>
        </p:nvSpPr>
        <p:spPr>
          <a:xfrm>
            <a:off x="6781800" y="3429000"/>
            <a:ext cx="228600" cy="2514600"/>
          </a:xfrm>
          <a:prstGeom prst="leftBrace">
            <a:avLst>
              <a:gd name="adj1" fmla="val 39721"/>
              <a:gd name="adj2" fmla="val 50000"/>
            </a:avLst>
          </a:prstGeom>
          <a:solidFill>
            <a:srgbClr val="0DB305"/>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Alternate Process 6"/>
          <p:cNvSpPr/>
          <p:nvPr/>
        </p:nvSpPr>
        <p:spPr>
          <a:xfrm>
            <a:off x="1295400" y="24384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Determine Target Price &amp; Desired Profit Margin</a:t>
            </a:r>
          </a:p>
        </p:txBody>
      </p:sp>
      <p:sp>
        <p:nvSpPr>
          <p:cNvPr id="8" name="Flowchart: Alternate Process 7"/>
          <p:cNvSpPr/>
          <p:nvPr/>
        </p:nvSpPr>
        <p:spPr>
          <a:xfrm>
            <a:off x="1295400" y="16764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Perform Market Research &amp; Identify Customer Needs</a:t>
            </a:r>
            <a:endParaRPr lang="en-US" sz="1600" b="1" dirty="0">
              <a:solidFill>
                <a:schemeClr val="tx1"/>
              </a:solidFill>
            </a:endParaRPr>
          </a:p>
        </p:txBody>
      </p:sp>
      <p:sp>
        <p:nvSpPr>
          <p:cNvPr id="13" name="Flowchart: Alternate Process 12"/>
          <p:cNvSpPr/>
          <p:nvPr/>
        </p:nvSpPr>
        <p:spPr>
          <a:xfrm>
            <a:off x="1295400" y="54102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Production</a:t>
            </a:r>
            <a:endParaRPr lang="en-US" sz="1600" b="1" dirty="0">
              <a:solidFill>
                <a:schemeClr val="tx1"/>
              </a:solidFill>
            </a:endParaRPr>
          </a:p>
        </p:txBody>
      </p:sp>
      <p:sp>
        <p:nvSpPr>
          <p:cNvPr id="14" name="Flowchart: Alternate Process 13"/>
          <p:cNvSpPr/>
          <p:nvPr/>
        </p:nvSpPr>
        <p:spPr>
          <a:xfrm>
            <a:off x="1295400" y="61722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Continuous Cost Reduction</a:t>
            </a:r>
            <a:endParaRPr lang="en-US" sz="1600" b="1" dirty="0">
              <a:solidFill>
                <a:schemeClr val="tx1"/>
              </a:solidFill>
            </a:endParaRPr>
          </a:p>
        </p:txBody>
      </p:sp>
      <p:sp>
        <p:nvSpPr>
          <p:cNvPr id="27" name="Flowchart: Alternate Process 26"/>
          <p:cNvSpPr/>
          <p:nvPr/>
        </p:nvSpPr>
        <p:spPr>
          <a:xfrm>
            <a:off x="1295400" y="39624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Explore Different Product Design Alternatives</a:t>
            </a:r>
          </a:p>
        </p:txBody>
      </p:sp>
      <p:sp>
        <p:nvSpPr>
          <p:cNvPr id="28" name="Flowchart: Alternate Process 27"/>
          <p:cNvSpPr/>
          <p:nvPr/>
        </p:nvSpPr>
        <p:spPr>
          <a:xfrm>
            <a:off x="1295400" y="32004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Develop Cost Projections for Each Component</a:t>
            </a:r>
          </a:p>
        </p:txBody>
      </p:sp>
      <p:sp>
        <p:nvSpPr>
          <p:cNvPr id="29" name="Flowchart: Alternate Process 28"/>
          <p:cNvSpPr/>
          <p:nvPr/>
        </p:nvSpPr>
        <p:spPr>
          <a:xfrm>
            <a:off x="1295400" y="46482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Perform Value Engineering / Value Analysis</a:t>
            </a:r>
          </a:p>
        </p:txBody>
      </p:sp>
      <p:sp>
        <p:nvSpPr>
          <p:cNvPr id="35" name="Circular Arrow 34"/>
          <p:cNvSpPr/>
          <p:nvPr/>
        </p:nvSpPr>
        <p:spPr bwMode="auto">
          <a:xfrm rot="16200000">
            <a:off x="105705" y="3323295"/>
            <a:ext cx="2112690" cy="1714500"/>
          </a:xfrm>
          <a:prstGeom prst="circularArrow">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0"/>
              </a:spcBef>
              <a:spcAft>
                <a:spcPct val="0"/>
              </a:spcAft>
              <a:buClrTx/>
              <a:buSzTx/>
              <a:buFontTx/>
              <a:buNone/>
              <a:tabLst/>
            </a:pPr>
            <a:endParaRPr lang="en-US" smtClean="0">
              <a:solidFill>
                <a:schemeClr val="lt1"/>
              </a:solidFill>
            </a:endParaRPr>
          </a:p>
        </p:txBody>
      </p:sp>
      <p:sp>
        <p:nvSpPr>
          <p:cNvPr id="18"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noProof="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How it Works – Overview</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11" name="Circular Arrow 10"/>
          <p:cNvSpPr/>
          <p:nvPr/>
        </p:nvSpPr>
        <p:spPr bwMode="auto">
          <a:xfrm rot="5400000">
            <a:off x="6385314" y="4854601"/>
            <a:ext cx="980890" cy="949918"/>
          </a:xfrm>
          <a:prstGeom prst="circularArrow">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0"/>
              </a:spcBef>
              <a:spcAft>
                <a:spcPct val="0"/>
              </a:spcAft>
              <a:buClrTx/>
              <a:buSzTx/>
              <a:buFontTx/>
              <a:buNone/>
              <a:tabLst/>
            </a:pPr>
            <a:endParaRPr lang="en-US" smtClean="0">
              <a:solidFill>
                <a:schemeClr val="lt1"/>
              </a:solidFill>
            </a:endParaRPr>
          </a:p>
        </p:txBody>
      </p:sp>
      <p:sp>
        <p:nvSpPr>
          <p:cNvPr id="12" name="Flowchart: Alternate Process 11"/>
          <p:cNvSpPr/>
          <p:nvPr/>
        </p:nvSpPr>
        <p:spPr>
          <a:xfrm>
            <a:off x="7391400" y="4800600"/>
            <a:ext cx="1676400" cy="10668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Approved final product design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fontScale="85000" lnSpcReduction="100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noProof="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How it Works - Part 1 - Analysis</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8" name="Flowchart: Alternate Process 7"/>
          <p:cNvSpPr/>
          <p:nvPr/>
        </p:nvSpPr>
        <p:spPr>
          <a:xfrm>
            <a:off x="2362200" y="24384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Determine Target Price &amp; Desired Profit Margin</a:t>
            </a:r>
          </a:p>
        </p:txBody>
      </p:sp>
      <p:sp>
        <p:nvSpPr>
          <p:cNvPr id="9" name="Flowchart: Alternate Process 8"/>
          <p:cNvSpPr/>
          <p:nvPr/>
        </p:nvSpPr>
        <p:spPr>
          <a:xfrm>
            <a:off x="2362200" y="167640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Perform Market Research &amp; Identify Customer Needs</a:t>
            </a:r>
            <a:endParaRPr lang="en-US" sz="1600" b="1" dirty="0">
              <a:solidFill>
                <a:schemeClr val="tx1"/>
              </a:solidFill>
            </a:endParaRPr>
          </a:p>
        </p:txBody>
      </p:sp>
      <p:sp>
        <p:nvSpPr>
          <p:cNvPr id="10" name="Content Placeholder 2"/>
          <p:cNvSpPr>
            <a:spLocks noGrp="1"/>
          </p:cNvSpPr>
          <p:nvPr>
            <p:ph sz="quarter" idx="1"/>
          </p:nvPr>
        </p:nvSpPr>
        <p:spPr>
          <a:xfrm>
            <a:off x="228600" y="3276600"/>
            <a:ext cx="8686800" cy="32766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Autofit/>
          </a:bodyPr>
          <a:lstStyle/>
          <a:p>
            <a:pPr marL="342900" lvl="0" indent="-342900" fontAlgn="base">
              <a:spcBef>
                <a:spcPct val="0"/>
              </a:spcBef>
              <a:spcAft>
                <a:spcPct val="0"/>
              </a:spcAft>
              <a:buClrTx/>
              <a:buSzTx/>
              <a:buNone/>
              <a:defRPr/>
            </a:pPr>
            <a:r>
              <a:rPr lang="en-US" sz="1500" kern="0" dirty="0" smtClean="0">
                <a:solidFill>
                  <a:schemeClr val="tx1"/>
                </a:solidFill>
              </a:rPr>
              <a:t>Part 1 - Analysis</a:t>
            </a:r>
          </a:p>
          <a:p>
            <a:pPr marL="342900" indent="-342900" fontAlgn="base">
              <a:spcBef>
                <a:spcPct val="0"/>
              </a:spcBef>
              <a:spcAft>
                <a:spcPct val="0"/>
              </a:spcAft>
              <a:buClrTx/>
              <a:buSzTx/>
              <a:defRPr/>
            </a:pPr>
            <a:r>
              <a:rPr lang="en-US" sz="1500" kern="0" dirty="0" smtClean="0">
                <a:solidFill>
                  <a:schemeClr val="tx1"/>
                </a:solidFill>
              </a:rPr>
              <a:t>Begin by researching the target market and consumer</a:t>
            </a:r>
          </a:p>
          <a:p>
            <a:pPr marL="342900" indent="-342900" fontAlgn="base">
              <a:spcBef>
                <a:spcPct val="0"/>
              </a:spcBef>
              <a:spcAft>
                <a:spcPct val="0"/>
              </a:spcAft>
              <a:buClrTx/>
              <a:buSzTx/>
              <a:defRPr/>
            </a:pPr>
            <a:r>
              <a:rPr lang="en-US" sz="1500" kern="0" dirty="0" smtClean="0">
                <a:solidFill>
                  <a:schemeClr val="tx1"/>
                </a:solidFill>
              </a:rPr>
              <a:t>Determine a target price that consumers expect</a:t>
            </a:r>
          </a:p>
          <a:p>
            <a:pPr marL="342900" indent="-342900" fontAlgn="base">
              <a:spcBef>
                <a:spcPct val="0"/>
              </a:spcBef>
              <a:spcAft>
                <a:spcPct val="0"/>
              </a:spcAft>
              <a:buClrTx/>
              <a:buSzTx/>
              <a:defRPr/>
            </a:pPr>
            <a:r>
              <a:rPr lang="en-US" sz="1500" kern="0" dirty="0" smtClean="0">
                <a:solidFill>
                  <a:schemeClr val="tx1"/>
                </a:solidFill>
              </a:rPr>
              <a:t>Determine how much profit margin you expect</a:t>
            </a:r>
          </a:p>
          <a:p>
            <a:pPr marL="342900" indent="-342900" fontAlgn="base">
              <a:spcBef>
                <a:spcPct val="0"/>
              </a:spcBef>
              <a:spcAft>
                <a:spcPct val="0"/>
              </a:spcAft>
              <a:buClrTx/>
              <a:buSzTx/>
              <a:defRPr/>
            </a:pPr>
            <a:endParaRPr lang="en-US" sz="1500" kern="0" dirty="0" smtClean="0">
              <a:solidFill>
                <a:schemeClr val="tx1"/>
              </a:solidFill>
            </a:endParaRPr>
          </a:p>
          <a:p>
            <a:pPr marL="342900" indent="-342900" fontAlgn="base">
              <a:spcBef>
                <a:spcPct val="0"/>
              </a:spcBef>
              <a:spcAft>
                <a:spcPct val="0"/>
              </a:spcAft>
              <a:buClrTx/>
              <a:buSzTx/>
              <a:buNone/>
              <a:defRPr/>
            </a:pPr>
            <a:r>
              <a:rPr lang="en-US" sz="1500" kern="0" dirty="0" smtClean="0">
                <a:solidFill>
                  <a:schemeClr val="tx1"/>
                </a:solidFill>
              </a:rPr>
              <a:t>Example</a:t>
            </a:r>
          </a:p>
          <a:p>
            <a:pPr marL="342900" indent="-342900" fontAlgn="base">
              <a:spcBef>
                <a:spcPct val="0"/>
              </a:spcBef>
              <a:spcAft>
                <a:spcPct val="0"/>
              </a:spcAft>
              <a:buClrTx/>
              <a:buSzTx/>
              <a:defRPr/>
            </a:pPr>
            <a:r>
              <a:rPr lang="en-US" sz="1500" kern="0" dirty="0" smtClean="0">
                <a:solidFill>
                  <a:schemeClr val="tx1"/>
                </a:solidFill>
              </a:rPr>
              <a:t>Arrington Enterprises sells widgets</a:t>
            </a:r>
          </a:p>
          <a:p>
            <a:pPr marL="342900" indent="-342900" fontAlgn="base">
              <a:spcBef>
                <a:spcPct val="0"/>
              </a:spcBef>
              <a:spcAft>
                <a:spcPct val="0"/>
              </a:spcAft>
              <a:buClrTx/>
              <a:buSzTx/>
              <a:defRPr/>
            </a:pPr>
            <a:r>
              <a:rPr lang="en-US" sz="1500" kern="0" dirty="0" smtClean="0">
                <a:solidFill>
                  <a:schemeClr val="tx1"/>
                </a:solidFill>
              </a:rPr>
              <a:t>Market prices for widgets are $15; Arrington wants to sell widgets at $13</a:t>
            </a:r>
          </a:p>
          <a:p>
            <a:pPr marL="342900" indent="-342900" fontAlgn="base">
              <a:spcBef>
                <a:spcPct val="0"/>
              </a:spcBef>
              <a:spcAft>
                <a:spcPct val="0"/>
              </a:spcAft>
              <a:buClrTx/>
              <a:buSzTx/>
              <a:defRPr/>
            </a:pPr>
            <a:r>
              <a:rPr lang="en-US" sz="1500" kern="0" dirty="0" smtClean="0">
                <a:solidFill>
                  <a:schemeClr val="tx1"/>
                </a:solidFill>
              </a:rPr>
              <a:t>Arrington wants to earn a 10% margin on all widgets sold</a:t>
            </a:r>
          </a:p>
          <a:p>
            <a:pPr marL="342900" indent="-342900" fontAlgn="base">
              <a:spcBef>
                <a:spcPct val="0"/>
              </a:spcBef>
              <a:spcAft>
                <a:spcPct val="0"/>
              </a:spcAft>
              <a:buClrTx/>
              <a:buSzTx/>
              <a:defRPr/>
            </a:pPr>
            <a:r>
              <a:rPr lang="en-US" sz="1500" kern="0" dirty="0" smtClean="0">
                <a:solidFill>
                  <a:schemeClr val="tx1"/>
                </a:solidFill>
              </a:rPr>
              <a:t>With an target sell price of $13, a 10% margin, Arrington can spend $11.70 to create a widget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52600" y="457200"/>
            <a:ext cx="6934200" cy="838200"/>
          </a:xfrm>
          <a:prstGeom prst="flowChartAlternateProcess">
            <a:avLst/>
          </a:prstGeom>
          <a:solidFill>
            <a:srgbClr val="0DB305"/>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ctr" anchorCtr="0" compatLnSpc="1">
            <a:prstTxWarp prst="textNoShape">
              <a:avLst/>
            </a:prstTxWarp>
            <a:normAutofit fontScale="92500"/>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pc="150" noProof="0" dirty="0" smtClean="0">
                <a:ln w="11430"/>
                <a:solidFill>
                  <a:srgbClr val="F8F8F8"/>
                </a:solidFill>
                <a:effectLst>
                  <a:outerShdw blurRad="25400" algn="tl" rotWithShape="0">
                    <a:srgbClr val="000000">
                      <a:alpha val="43000"/>
                    </a:srgbClr>
                  </a:outerShdw>
                </a:effectLst>
                <a:latin typeface="Tw Cen MT Condensed Extra Bold" pitchFamily="34" charset="0"/>
                <a:ea typeface="+mj-ea"/>
                <a:cs typeface="+mj-cs"/>
              </a:rPr>
              <a:t>How it Works - Part 2- Design</a:t>
            </a:r>
            <a:endParaRPr kumimoji="0" lang="en-US" sz="4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Tw Cen MT Condensed Extra Bold" pitchFamily="34" charset="0"/>
              <a:ea typeface="+mj-ea"/>
              <a:cs typeface="+mj-cs"/>
            </a:endParaRPr>
          </a:p>
        </p:txBody>
      </p:sp>
      <p:sp>
        <p:nvSpPr>
          <p:cNvPr id="7" name="Flowchart: Alternate Process 6"/>
          <p:cNvSpPr/>
          <p:nvPr/>
        </p:nvSpPr>
        <p:spPr>
          <a:xfrm>
            <a:off x="2819400" y="223071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Explore Different Product Design Alternatives</a:t>
            </a:r>
          </a:p>
        </p:txBody>
      </p:sp>
      <p:sp>
        <p:nvSpPr>
          <p:cNvPr id="12" name="Flowchart: Alternate Process 11"/>
          <p:cNvSpPr/>
          <p:nvPr/>
        </p:nvSpPr>
        <p:spPr>
          <a:xfrm>
            <a:off x="2819400" y="146871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Develop Cost Projections for Each Component</a:t>
            </a:r>
          </a:p>
        </p:txBody>
      </p:sp>
      <p:sp>
        <p:nvSpPr>
          <p:cNvPr id="13" name="Flowchart: Alternate Process 12"/>
          <p:cNvSpPr/>
          <p:nvPr/>
        </p:nvSpPr>
        <p:spPr>
          <a:xfrm>
            <a:off x="2819400" y="2916510"/>
            <a:ext cx="5486400" cy="533400"/>
          </a:xfrm>
          <a:prstGeom prst="flowChartAlternateProcess">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Perform Value Engineering / Value Analysis</a:t>
            </a:r>
          </a:p>
        </p:txBody>
      </p:sp>
      <p:sp>
        <p:nvSpPr>
          <p:cNvPr id="14" name="Circular Arrow 13"/>
          <p:cNvSpPr/>
          <p:nvPr/>
        </p:nvSpPr>
        <p:spPr bwMode="auto">
          <a:xfrm rot="16200000">
            <a:off x="1629705" y="1591605"/>
            <a:ext cx="2112690" cy="1714500"/>
          </a:xfrm>
          <a:prstGeom prst="circularArrow">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0"/>
              </a:spcBef>
              <a:spcAft>
                <a:spcPct val="0"/>
              </a:spcAft>
              <a:buClrTx/>
              <a:buSzTx/>
              <a:buFontTx/>
              <a:buNone/>
              <a:tabLst/>
            </a:pPr>
            <a:endParaRPr lang="en-US" smtClean="0">
              <a:solidFill>
                <a:schemeClr val="lt1"/>
              </a:solidFill>
            </a:endParaRPr>
          </a:p>
        </p:txBody>
      </p:sp>
      <p:sp>
        <p:nvSpPr>
          <p:cNvPr id="15" name="Content Placeholder 2"/>
          <p:cNvSpPr>
            <a:spLocks noGrp="1"/>
          </p:cNvSpPr>
          <p:nvPr>
            <p:ph sz="quarter" idx="1"/>
          </p:nvPr>
        </p:nvSpPr>
        <p:spPr>
          <a:xfrm>
            <a:off x="228600" y="3581400"/>
            <a:ext cx="8686800" cy="3048000"/>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anchor="ctr" anchorCtr="0">
            <a:noAutofit/>
          </a:bodyPr>
          <a:lstStyle/>
          <a:p>
            <a:pPr marL="342900" lvl="0" indent="-342900" fontAlgn="base">
              <a:spcBef>
                <a:spcPct val="0"/>
              </a:spcBef>
              <a:spcAft>
                <a:spcPct val="0"/>
              </a:spcAft>
              <a:buClrTx/>
              <a:buSzTx/>
              <a:buNone/>
              <a:defRPr/>
            </a:pPr>
            <a:r>
              <a:rPr lang="en-US" sz="1500" kern="0" dirty="0" smtClean="0">
                <a:solidFill>
                  <a:schemeClr val="tx1"/>
                </a:solidFill>
              </a:rPr>
              <a:t>Part 2 - Design</a:t>
            </a:r>
          </a:p>
          <a:p>
            <a:pPr marL="342900" indent="-342900" fontAlgn="base">
              <a:spcBef>
                <a:spcPct val="0"/>
              </a:spcBef>
              <a:spcAft>
                <a:spcPct val="0"/>
              </a:spcAft>
              <a:buClrTx/>
              <a:buSzTx/>
              <a:defRPr/>
            </a:pPr>
            <a:r>
              <a:rPr lang="en-US" sz="1500" kern="0" dirty="0" smtClean="0">
                <a:solidFill>
                  <a:schemeClr val="tx1"/>
                </a:solidFill>
              </a:rPr>
              <a:t>Once an overall cost allowance is calculated, determine cost projections for each component within the product</a:t>
            </a:r>
          </a:p>
          <a:p>
            <a:pPr marL="342900" indent="-342900" fontAlgn="base">
              <a:spcBef>
                <a:spcPct val="0"/>
              </a:spcBef>
              <a:spcAft>
                <a:spcPct val="0"/>
              </a:spcAft>
              <a:buClrTx/>
              <a:buSzTx/>
              <a:defRPr/>
            </a:pPr>
            <a:r>
              <a:rPr lang="en-US" sz="1500" kern="0" dirty="0" smtClean="0">
                <a:solidFill>
                  <a:schemeClr val="tx1"/>
                </a:solidFill>
              </a:rPr>
              <a:t>Design the component within the allocated cost budget</a:t>
            </a:r>
          </a:p>
          <a:p>
            <a:pPr marL="342900" indent="-342900" fontAlgn="base">
              <a:spcBef>
                <a:spcPct val="0"/>
              </a:spcBef>
              <a:spcAft>
                <a:spcPct val="0"/>
              </a:spcAft>
              <a:buClrTx/>
              <a:buSzTx/>
              <a:defRPr/>
            </a:pPr>
            <a:r>
              <a:rPr lang="en-US" sz="1500" kern="0" dirty="0" smtClean="0">
                <a:solidFill>
                  <a:schemeClr val="tx1"/>
                </a:solidFill>
              </a:rPr>
              <a:t>Value Engineering / Value Analysis (VE/VA) for each component asks whether the part can be substituted, simplified, or eliminated</a:t>
            </a:r>
          </a:p>
          <a:p>
            <a:pPr marL="342900" indent="-342900" fontAlgn="base">
              <a:spcBef>
                <a:spcPct val="0"/>
              </a:spcBef>
              <a:spcAft>
                <a:spcPct val="0"/>
              </a:spcAft>
              <a:buClrTx/>
              <a:buSzTx/>
              <a:defRPr/>
            </a:pPr>
            <a:r>
              <a:rPr lang="en-US" sz="1500" kern="0" dirty="0" smtClean="0">
                <a:solidFill>
                  <a:schemeClr val="tx1"/>
                </a:solidFill>
              </a:rPr>
              <a:t>Repeat the cycle as necessary</a:t>
            </a:r>
          </a:p>
          <a:p>
            <a:pPr marL="342900" indent="-342900" fontAlgn="base">
              <a:spcBef>
                <a:spcPct val="0"/>
              </a:spcBef>
              <a:spcAft>
                <a:spcPct val="0"/>
              </a:spcAft>
              <a:buClrTx/>
              <a:buSzTx/>
              <a:buNone/>
              <a:defRPr/>
            </a:pPr>
            <a:endParaRPr lang="en-US" sz="1500" kern="0" dirty="0" smtClean="0">
              <a:solidFill>
                <a:schemeClr val="tx1"/>
              </a:solidFill>
            </a:endParaRPr>
          </a:p>
          <a:p>
            <a:pPr marL="342900" indent="-342900" fontAlgn="base">
              <a:spcBef>
                <a:spcPct val="0"/>
              </a:spcBef>
              <a:spcAft>
                <a:spcPct val="0"/>
              </a:spcAft>
              <a:buClrTx/>
              <a:buSzTx/>
              <a:buNone/>
              <a:defRPr/>
            </a:pPr>
            <a:r>
              <a:rPr lang="en-US" sz="1500" kern="0" dirty="0" smtClean="0">
                <a:solidFill>
                  <a:schemeClr val="tx1"/>
                </a:solidFill>
              </a:rPr>
              <a:t>Example</a:t>
            </a:r>
          </a:p>
          <a:p>
            <a:pPr marL="342900" indent="-342900" fontAlgn="base">
              <a:spcBef>
                <a:spcPct val="0"/>
              </a:spcBef>
              <a:spcAft>
                <a:spcPct val="0"/>
              </a:spcAft>
              <a:buClrTx/>
              <a:buSzTx/>
              <a:defRPr/>
            </a:pPr>
            <a:r>
              <a:rPr lang="en-US" sz="1500" kern="0" dirty="0" smtClean="0">
                <a:solidFill>
                  <a:schemeClr val="tx1"/>
                </a:solidFill>
              </a:rPr>
              <a:t>Arrington can spend $11.70 to create a widget</a:t>
            </a:r>
          </a:p>
          <a:p>
            <a:pPr marL="342900" indent="-342900" fontAlgn="base">
              <a:spcBef>
                <a:spcPct val="0"/>
              </a:spcBef>
              <a:spcAft>
                <a:spcPct val="0"/>
              </a:spcAft>
              <a:buClrTx/>
              <a:buSzTx/>
              <a:defRPr/>
            </a:pPr>
            <a:r>
              <a:rPr lang="en-US" sz="1500" kern="0" dirty="0" smtClean="0">
                <a:solidFill>
                  <a:schemeClr val="tx1"/>
                </a:solidFill>
              </a:rPr>
              <a:t>Allocated cost budgets for each part is as follows: Part A= $5, Part B= $4.75, Part C= $1.95</a:t>
            </a:r>
          </a:p>
          <a:p>
            <a:pPr marL="342900" indent="-342900" fontAlgn="base">
              <a:spcBef>
                <a:spcPct val="0"/>
              </a:spcBef>
              <a:spcAft>
                <a:spcPct val="0"/>
              </a:spcAft>
              <a:buClrTx/>
              <a:buSzTx/>
              <a:defRPr/>
            </a:pPr>
            <a:r>
              <a:rPr lang="en-US" sz="1500" kern="0" dirty="0" smtClean="0">
                <a:solidFill>
                  <a:schemeClr val="tx1"/>
                </a:solidFill>
              </a:rPr>
              <a:t>Each part is designed according to its allocated cost budget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ntinuous improvemen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ustom 1">
      <a:majorFont>
        <a:latin typeface="Tw Cen MT Condensed Extra Bold"/>
        <a:ea typeface=""/>
        <a:cs typeface=""/>
      </a:majorFont>
      <a:minorFont>
        <a:latin typeface="Trebuchet MS"/>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continuous improvement</Template>
  <TotalTime>14121</TotalTime>
  <Words>1628</Words>
  <Application>Microsoft Office PowerPoint</Application>
  <PresentationFormat>On-screen Show (4:3)</PresentationFormat>
  <Paragraphs>172</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continuous improvement</vt:lpstr>
      <vt:lpstr>Target Costing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 Costing</dc:title>
  <dc:creator>Woodrow Arrington</dc:creator>
  <cp:lastModifiedBy>Marriott School of Management</cp:lastModifiedBy>
  <cp:revision>196</cp:revision>
  <dcterms:created xsi:type="dcterms:W3CDTF">2010-02-05T20:17:11Z</dcterms:created>
  <dcterms:modified xsi:type="dcterms:W3CDTF">2010-04-19T16:44:17Z</dcterms:modified>
</cp:coreProperties>
</file>