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77" r:id="rId5"/>
    <p:sldId id="276" r:id="rId6"/>
    <p:sldId id="278" r:id="rId7"/>
    <p:sldId id="279" r:id="rId8"/>
    <p:sldId id="280"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990EA-453C-4382-991C-84E54F7BF3EE}" type="datetimeFigureOut">
              <a:rPr lang="en-GB" smtClean="0"/>
              <a:t>11/11/2013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73CC6-9E0D-4243-BBD3-4D4BED3847C9}" type="slidenum">
              <a:rPr lang="en-GB" smtClean="0"/>
              <a:t>‹#›</a:t>
            </a:fld>
            <a:endParaRPr lang="en-GB"/>
          </a:p>
        </p:txBody>
      </p:sp>
    </p:spTree>
    <p:extLst>
      <p:ext uri="{BB962C8B-B14F-4D97-AF65-F5344CB8AC3E}">
        <p14:creationId xmlns:p14="http://schemas.microsoft.com/office/powerpoint/2010/main" val="156751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68D5B0-D44D-4238-A817-8112EC84FC85}" type="datetimeFigureOut">
              <a:rPr lang="en-GB" smtClean="0"/>
              <a:t>11/11/2013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744A-44C1-47CB-9696-444C040149D1}" type="slidenum">
              <a:rPr lang="en-GB" smtClean="0"/>
              <a:t>‹#›</a:t>
            </a:fld>
            <a:endParaRPr lang="en-GB"/>
          </a:p>
        </p:txBody>
      </p:sp>
      <p:sp>
        <p:nvSpPr>
          <p:cNvPr id="7" name="Title 1"/>
          <p:cNvSpPr txBox="1">
            <a:spLocks/>
          </p:cNvSpPr>
          <p:nvPr userDrawn="1"/>
        </p:nvSpPr>
        <p:spPr>
          <a:xfrm>
            <a:off x="1619672" y="548680"/>
            <a:ext cx="6282444"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solidFill>
                  <a:schemeClr val="tx2">
                    <a:lumMod val="75000"/>
                  </a:schemeClr>
                </a:solidFill>
              </a:rPr>
              <a:t>GCSE Business Studies </a:t>
            </a:r>
            <a:endParaRPr lang="en-GB" dirty="0">
              <a:solidFill>
                <a:schemeClr val="tx2">
                  <a:lumMod val="75000"/>
                </a:schemeClr>
              </a:solidFill>
            </a:endParaRPr>
          </a:p>
        </p:txBody>
      </p:sp>
      <p:sp>
        <p:nvSpPr>
          <p:cNvPr id="9" name="Rectangle 8"/>
          <p:cNvSpPr/>
          <p:nvPr userDrawn="1"/>
        </p:nvSpPr>
        <p:spPr>
          <a:xfrm>
            <a:off x="0" y="0"/>
            <a:ext cx="755576" cy="6858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t>GCSE Business Studies  Unit 1 Introduction To Small Businesses</a:t>
            </a:r>
            <a:endParaRPr lang="en-GB" dirty="0"/>
          </a:p>
        </p:txBody>
      </p:sp>
      <p:sp>
        <p:nvSpPr>
          <p:cNvPr id="10" name="Rectangle 9"/>
          <p:cNvSpPr/>
          <p:nvPr userDrawn="1"/>
        </p:nvSpPr>
        <p:spPr>
          <a:xfrm rot="5400000">
            <a:off x="4567540" y="2281540"/>
            <a:ext cx="755576" cy="8397343"/>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t>1.4</a:t>
            </a:r>
            <a:r>
              <a:rPr lang="en-GB" baseline="0" dirty="0" smtClean="0"/>
              <a:t> Making the Start- Up Effective</a:t>
            </a:r>
            <a:endParaRPr lang="en-GB" dirty="0"/>
          </a:p>
        </p:txBody>
      </p:sp>
      <p:sp>
        <p:nvSpPr>
          <p:cNvPr id="11" name="AutoShape 4" descr="http://www.synergyandstrategy.co.uk/content/uploads/2011/05/find-the-gap-150x150.jpg"/>
          <p:cNvSpPr>
            <a:spLocks noChangeAspect="1" noChangeArrowheads="1"/>
          </p:cNvSpPr>
          <p:nvPr userDrawn="1"/>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4324" y="6102423"/>
            <a:ext cx="1209676" cy="755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4193" y="6102422"/>
            <a:ext cx="1209676" cy="755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100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68D5B0-D44D-4238-A817-8112EC84FC85}" type="datetimeFigureOut">
              <a:rPr lang="en-GB" smtClean="0"/>
              <a:t>11/11/2013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409232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68D5B0-D44D-4238-A817-8112EC84FC85}" type="datetimeFigureOut">
              <a:rPr lang="en-GB" smtClean="0"/>
              <a:t>11/11/2013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29846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229600"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57200" y="1196975"/>
            <a:ext cx="8229600" cy="4824413"/>
          </a:xfrm>
        </p:spPr>
        <p:txBody>
          <a:bodyPr/>
          <a:lstStyle/>
          <a:p>
            <a:pPr lvl="0"/>
            <a:endParaRPr lang="en-GB" noProof="0"/>
          </a:p>
        </p:txBody>
      </p:sp>
      <p:sp>
        <p:nvSpPr>
          <p:cNvPr id="4" name="Rectangle 4"/>
          <p:cNvSpPr>
            <a:spLocks noGrp="1" noChangeArrowheads="1"/>
          </p:cNvSpPr>
          <p:nvPr>
            <p:ph type="dt" sz="half" idx="10"/>
          </p:nvPr>
        </p:nvSpPr>
        <p:spPr/>
        <p:txBody>
          <a:bodyPr/>
          <a:lstStyle>
            <a:lvl1pPr>
              <a:defRPr/>
            </a:lvl1pPr>
          </a:lstStyle>
          <a:p>
            <a:pPr>
              <a:defRPr/>
            </a:pPr>
            <a:r>
              <a:rPr lang="en-GB"/>
              <a:t>   ______  ________     </a:t>
            </a:r>
          </a:p>
        </p:txBody>
      </p:sp>
      <p:sp>
        <p:nvSpPr>
          <p:cNvPr id="5" name="Rectangle 4"/>
          <p:cNvSpPr>
            <a:spLocks noGrp="1" noChangeArrowheads="1"/>
          </p:cNvSpPr>
          <p:nvPr>
            <p:ph type="dt" sz="half" idx="11"/>
          </p:nvPr>
        </p:nvSpPr>
        <p:spPr/>
        <p:txBody>
          <a:bodyPr/>
          <a:lstStyle>
            <a:lvl1pPr>
              <a:defRPr/>
            </a:lvl1pPr>
          </a:lstStyle>
          <a:p>
            <a:pPr>
              <a:defRPr/>
            </a:pPr>
            <a:r>
              <a:rPr lang="en-GB"/>
              <a:t>© Pearson Education 2010</a:t>
            </a:r>
          </a:p>
        </p:txBody>
      </p:sp>
      <p:sp>
        <p:nvSpPr>
          <p:cNvPr id="6" name="Rectangle 5"/>
          <p:cNvSpPr>
            <a:spLocks noGrp="1" noChangeArrowheads="1"/>
          </p:cNvSpPr>
          <p:nvPr>
            <p:ph type="ftr" sz="quarter" idx="12"/>
          </p:nvPr>
        </p:nvSpPr>
        <p:spPr/>
        <p:txBody>
          <a:bodyPr/>
          <a:lstStyle>
            <a:lvl1pPr>
              <a:defRPr/>
            </a:lvl1pPr>
          </a:lstStyle>
          <a:p>
            <a:pPr>
              <a:defRPr/>
            </a:pPr>
            <a:r>
              <a:rPr lang="en-GB"/>
              <a:t> ______       _______    _</a:t>
            </a:r>
          </a:p>
        </p:txBody>
      </p:sp>
      <p:sp>
        <p:nvSpPr>
          <p:cNvPr id="7" name="Rectangle 5"/>
          <p:cNvSpPr>
            <a:spLocks noGrp="1" noChangeArrowheads="1"/>
          </p:cNvSpPr>
          <p:nvPr>
            <p:ph type="ftr" sz="quarter" idx="13"/>
          </p:nvPr>
        </p:nvSpPr>
        <p:spPr/>
        <p:txBody>
          <a:bodyPr/>
          <a:lstStyle>
            <a:lvl1pPr>
              <a:defRPr/>
            </a:lvl1pPr>
          </a:lstStyle>
          <a:p>
            <a:pPr>
              <a:defRPr/>
            </a:pPr>
            <a:r>
              <a:rPr lang="en-GB"/>
              <a:t>Edexcel GCSE Business MCQs</a:t>
            </a:r>
          </a:p>
        </p:txBody>
      </p:sp>
    </p:spTree>
    <p:extLst>
      <p:ext uri="{BB962C8B-B14F-4D97-AF65-F5344CB8AC3E}">
        <p14:creationId xmlns:p14="http://schemas.microsoft.com/office/powerpoint/2010/main" val="3908171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632848" cy="1143000"/>
          </a:xfrm>
        </p:spPr>
        <p:txBody>
          <a:bodyPr/>
          <a:lstStyle/>
          <a:p>
            <a:r>
              <a:rPr lang="en-US" smtClean="0"/>
              <a:t>Click to edit Master title style</a:t>
            </a:r>
            <a:endParaRPr lang="en-GB"/>
          </a:p>
        </p:txBody>
      </p:sp>
      <p:sp>
        <p:nvSpPr>
          <p:cNvPr id="3" name="Content Placeholder 2"/>
          <p:cNvSpPr>
            <a:spLocks noGrp="1"/>
          </p:cNvSpPr>
          <p:nvPr>
            <p:ph idx="1"/>
          </p:nvPr>
        </p:nvSpPr>
        <p:spPr>
          <a:xfrm>
            <a:off x="755576" y="1600200"/>
            <a:ext cx="763284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68D5B0-D44D-4238-A817-8112EC84FC85}" type="datetimeFigureOut">
              <a:rPr lang="en-GB" smtClean="0"/>
              <a:t>11/11/2013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744A-44C1-47CB-9696-444C040149D1}" type="slidenum">
              <a:rPr lang="en-GB" smtClean="0"/>
              <a:t>‹#›</a:t>
            </a:fld>
            <a:endParaRPr lang="en-GB"/>
          </a:p>
        </p:txBody>
      </p:sp>
      <p:sp>
        <p:nvSpPr>
          <p:cNvPr id="7" name="Rectangle 6"/>
          <p:cNvSpPr/>
          <p:nvPr userDrawn="1"/>
        </p:nvSpPr>
        <p:spPr>
          <a:xfrm>
            <a:off x="0" y="0"/>
            <a:ext cx="755576" cy="6858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t>GCSE Business Studies  Unit 1 Introduction To Small Businesses</a:t>
            </a:r>
            <a:endParaRPr lang="en-GB" dirty="0"/>
          </a:p>
        </p:txBody>
      </p:sp>
      <p:sp>
        <p:nvSpPr>
          <p:cNvPr id="8" name="Rectangle 7"/>
          <p:cNvSpPr/>
          <p:nvPr userDrawn="1"/>
        </p:nvSpPr>
        <p:spPr>
          <a:xfrm>
            <a:off x="8388424" y="0"/>
            <a:ext cx="755576" cy="6858000"/>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smtClean="0"/>
              <a:t>1.2 Making</a:t>
            </a:r>
            <a:r>
              <a:rPr lang="en-GB" baseline="0" dirty="0" smtClean="0"/>
              <a:t> the start-up effective</a:t>
            </a:r>
            <a:endParaRPr lang="en-GB" dirty="0"/>
          </a:p>
        </p:txBody>
      </p:sp>
    </p:spTree>
    <p:extLst>
      <p:ext uri="{BB962C8B-B14F-4D97-AF65-F5344CB8AC3E}">
        <p14:creationId xmlns:p14="http://schemas.microsoft.com/office/powerpoint/2010/main" val="304600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8D5B0-D44D-4238-A817-8112EC84FC85}" type="datetimeFigureOut">
              <a:rPr lang="en-GB" smtClean="0"/>
              <a:t>11/11/2013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385588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68D5B0-D44D-4238-A817-8112EC84FC85}" type="datetimeFigureOut">
              <a:rPr lang="en-GB" smtClean="0"/>
              <a:t>11/11/2013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3126867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68D5B0-D44D-4238-A817-8112EC84FC85}" type="datetimeFigureOut">
              <a:rPr lang="en-GB" smtClean="0"/>
              <a:t>11/11/2013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120951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68D5B0-D44D-4238-A817-8112EC84FC85}" type="datetimeFigureOut">
              <a:rPr lang="en-GB" smtClean="0"/>
              <a:t>11/11/2013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1600290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8D5B0-D44D-4238-A817-8112EC84FC85}" type="datetimeFigureOut">
              <a:rPr lang="en-GB" smtClean="0"/>
              <a:t>11/11/2013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252615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8D5B0-D44D-4238-A817-8112EC84FC85}" type="datetimeFigureOut">
              <a:rPr lang="en-GB" smtClean="0"/>
              <a:t>11/11/2013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1229162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8D5B0-D44D-4238-A817-8112EC84FC85}" type="datetimeFigureOut">
              <a:rPr lang="en-GB" smtClean="0"/>
              <a:t>11/11/2013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5744A-44C1-47CB-9696-444C040149D1}" type="slidenum">
              <a:rPr lang="en-GB" smtClean="0"/>
              <a:t>‹#›</a:t>
            </a:fld>
            <a:endParaRPr lang="en-GB"/>
          </a:p>
        </p:txBody>
      </p:sp>
    </p:spTree>
    <p:extLst>
      <p:ext uri="{BB962C8B-B14F-4D97-AF65-F5344CB8AC3E}">
        <p14:creationId xmlns:p14="http://schemas.microsoft.com/office/powerpoint/2010/main" val="87034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8D5B0-D44D-4238-A817-8112EC84FC85}" type="datetimeFigureOut">
              <a:rPr lang="en-GB" smtClean="0"/>
              <a:t>11/11/2013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5744A-44C1-47CB-9696-444C040149D1}" type="slidenum">
              <a:rPr lang="en-GB" smtClean="0"/>
              <a:t>‹#›</a:t>
            </a:fld>
            <a:endParaRPr lang="en-GB"/>
          </a:p>
        </p:txBody>
      </p:sp>
    </p:spTree>
    <p:extLst>
      <p:ext uri="{BB962C8B-B14F-4D97-AF65-F5344CB8AC3E}">
        <p14:creationId xmlns:p14="http://schemas.microsoft.com/office/powerpoint/2010/main" val="3779240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1866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normAutofit lnSpcReduction="10000"/>
          </a:bodyPr>
          <a:lstStyle/>
          <a:p>
            <a:pPr lvl="0"/>
            <a:r>
              <a:rPr lang="en-GB" dirty="0"/>
              <a:t>To give a definition of customer satisfaction and customer service.</a:t>
            </a:r>
          </a:p>
          <a:p>
            <a:pPr lvl="0"/>
            <a:r>
              <a:rPr lang="en-GB" dirty="0"/>
              <a:t>To be able to state at least three benefits to a business of high levels of customer service.</a:t>
            </a:r>
          </a:p>
          <a:p>
            <a:r>
              <a:rPr lang="en-US" dirty="0"/>
              <a:t>To be able to understand the importance of repeat business and how customer service and customer satisfaction play a role in securing repeat business.</a:t>
            </a:r>
            <a:endParaRPr lang="en-GB" dirty="0"/>
          </a:p>
        </p:txBody>
      </p:sp>
    </p:spTree>
    <p:extLst>
      <p:ext uri="{BB962C8B-B14F-4D97-AF65-F5344CB8AC3E}">
        <p14:creationId xmlns:p14="http://schemas.microsoft.com/office/powerpoint/2010/main" val="127856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a:t>
            </a:r>
            <a:endParaRPr lang="en-GB" dirty="0"/>
          </a:p>
        </p:txBody>
      </p:sp>
      <p:sp>
        <p:nvSpPr>
          <p:cNvPr id="3" name="Content Placeholder 2"/>
          <p:cNvSpPr>
            <a:spLocks noGrp="1"/>
          </p:cNvSpPr>
          <p:nvPr>
            <p:ph idx="1"/>
          </p:nvPr>
        </p:nvSpPr>
        <p:spPr/>
        <p:txBody>
          <a:bodyPr/>
          <a:lstStyle/>
          <a:p>
            <a:r>
              <a:rPr lang="en-GB" dirty="0" smtClean="0"/>
              <a:t>Complete the “Do’s and Don’ts” of customer service in your booklets</a:t>
            </a:r>
          </a:p>
          <a:p>
            <a:endParaRPr lang="en-GB" dirty="0"/>
          </a:p>
          <a:p>
            <a:r>
              <a:rPr lang="en-GB" dirty="0" smtClean="0"/>
              <a:t>This is your opinion – What would you expect of a customer service representative?</a:t>
            </a:r>
            <a:endParaRPr lang="en-GB" dirty="0"/>
          </a:p>
        </p:txBody>
      </p:sp>
    </p:spTree>
    <p:extLst>
      <p:ext uri="{BB962C8B-B14F-4D97-AF65-F5344CB8AC3E}">
        <p14:creationId xmlns:p14="http://schemas.microsoft.com/office/powerpoint/2010/main" val="3287974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GB" dirty="0" smtClean="0"/>
              <a:t>Customer Satisfaction </a:t>
            </a:r>
            <a:endParaRPr lang="en-GB" dirty="0"/>
          </a:p>
        </p:txBody>
      </p:sp>
      <p:sp>
        <p:nvSpPr>
          <p:cNvPr id="2" name="TextBox 1"/>
          <p:cNvSpPr txBox="1"/>
          <p:nvPr/>
        </p:nvSpPr>
        <p:spPr>
          <a:xfrm>
            <a:off x="1331640" y="1196752"/>
            <a:ext cx="6768752" cy="2308324"/>
          </a:xfrm>
          <a:prstGeom prst="rect">
            <a:avLst/>
          </a:prstGeom>
          <a:noFill/>
        </p:spPr>
        <p:txBody>
          <a:bodyPr wrap="square" rtlCol="0">
            <a:spAutoFit/>
          </a:bodyPr>
          <a:lstStyle/>
          <a:p>
            <a:r>
              <a:rPr lang="en-GB" dirty="0" smtClean="0"/>
              <a:t>Customer Satisfaction should be the core of every business if it is to be successful. Dissatisfied customers might not buy again from the business. They will also talk about what has gone wrong with friends and colleagues. The reputation of a company is therefore at stake. </a:t>
            </a:r>
          </a:p>
          <a:p>
            <a:endParaRPr lang="en-GB" dirty="0"/>
          </a:p>
          <a:p>
            <a:r>
              <a:rPr lang="en-GB" dirty="0" smtClean="0"/>
              <a:t>In contrast, if customers are satisfied with the good or service, they will buy again and tell other people. This is called “Word of Mouth” and is a very important method of promotion for a small business</a:t>
            </a:r>
            <a:endParaRPr lang="en-GB" dirty="0"/>
          </a:p>
        </p:txBody>
      </p:sp>
      <p:sp>
        <p:nvSpPr>
          <p:cNvPr id="5" name="Title 2"/>
          <p:cNvSpPr txBox="1">
            <a:spLocks/>
          </p:cNvSpPr>
          <p:nvPr/>
        </p:nvSpPr>
        <p:spPr>
          <a:xfrm>
            <a:off x="899592" y="3645024"/>
            <a:ext cx="7632848"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dirty="0" smtClean="0"/>
              <a:t>Customer Service</a:t>
            </a:r>
            <a:endParaRPr lang="en-GB" dirty="0"/>
          </a:p>
        </p:txBody>
      </p:sp>
      <p:sp>
        <p:nvSpPr>
          <p:cNvPr id="6" name="TextBox 5"/>
          <p:cNvSpPr txBox="1"/>
          <p:nvPr/>
        </p:nvSpPr>
        <p:spPr>
          <a:xfrm>
            <a:off x="1331640" y="4772003"/>
            <a:ext cx="6768752" cy="1754326"/>
          </a:xfrm>
          <a:prstGeom prst="rect">
            <a:avLst/>
          </a:prstGeom>
          <a:noFill/>
        </p:spPr>
        <p:txBody>
          <a:bodyPr wrap="square" rtlCol="0">
            <a:spAutoFit/>
          </a:bodyPr>
          <a:lstStyle/>
          <a:p>
            <a:r>
              <a:rPr lang="en-GB" dirty="0" smtClean="0"/>
              <a:t>A business can ensure it has satisfied customers in a number of ways, however good customer service is key. </a:t>
            </a:r>
          </a:p>
          <a:p>
            <a:endParaRPr lang="en-GB" dirty="0"/>
          </a:p>
          <a:p>
            <a:r>
              <a:rPr lang="en-GB" dirty="0" smtClean="0"/>
              <a:t>Customer service is the experience that a customer gets when dealing with the business, and the extent to which this experience meets or exceeds the customers needs and expectations. </a:t>
            </a:r>
            <a:endParaRPr lang="en-GB" dirty="0"/>
          </a:p>
        </p:txBody>
      </p:sp>
    </p:spTree>
    <p:extLst>
      <p:ext uri="{BB962C8B-B14F-4D97-AF65-F5344CB8AC3E}">
        <p14:creationId xmlns:p14="http://schemas.microsoft.com/office/powerpoint/2010/main" val="3181104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Benefits of good customer service</a:t>
            </a:r>
            <a:endParaRPr lang="en-GB" dirty="0"/>
          </a:p>
        </p:txBody>
      </p:sp>
      <p:sp>
        <p:nvSpPr>
          <p:cNvPr id="19459" name="Content Placeholder 2"/>
          <p:cNvSpPr>
            <a:spLocks noGrp="1"/>
          </p:cNvSpPr>
          <p:nvPr>
            <p:ph idx="1"/>
          </p:nvPr>
        </p:nvSpPr>
        <p:spPr>
          <a:xfrm>
            <a:off x="971601" y="1357313"/>
            <a:ext cx="7056784" cy="5286375"/>
          </a:xfrm>
          <a:solidFill>
            <a:schemeClr val="bg1"/>
          </a:solidFill>
        </p:spPr>
        <p:txBody>
          <a:bodyPr/>
          <a:lstStyle/>
          <a:p>
            <a:pPr marL="0" indent="0">
              <a:buFont typeface="Wingdings 3" panose="05040102010807070707" pitchFamily="18" charset="2"/>
              <a:buNone/>
            </a:pPr>
            <a:r>
              <a:rPr lang="en-GB" sz="2400" dirty="0" smtClean="0"/>
              <a:t>• </a:t>
            </a:r>
            <a:r>
              <a:rPr lang="en-GB" sz="2400" b="1" dirty="0" smtClean="0"/>
              <a:t>Increased sales </a:t>
            </a:r>
            <a:r>
              <a:rPr lang="en-GB" sz="2400" dirty="0" smtClean="0"/>
              <a:t>– more likely to try out other products/services too</a:t>
            </a:r>
          </a:p>
          <a:p>
            <a:pPr marL="0" indent="0">
              <a:buFont typeface="Wingdings 3" panose="05040102010807070707" pitchFamily="18" charset="2"/>
              <a:buNone/>
            </a:pPr>
            <a:r>
              <a:rPr lang="en-GB" sz="2400" dirty="0" smtClean="0"/>
              <a:t/>
            </a:r>
            <a:br>
              <a:rPr lang="en-GB" sz="2400" dirty="0" smtClean="0"/>
            </a:br>
            <a:r>
              <a:rPr lang="en-GB" sz="2400" dirty="0" smtClean="0"/>
              <a:t>• </a:t>
            </a:r>
            <a:r>
              <a:rPr lang="en-GB" sz="2400" b="1" dirty="0" smtClean="0"/>
              <a:t>Customer loyalty</a:t>
            </a:r>
            <a:r>
              <a:rPr lang="en-GB" sz="2400" dirty="0" smtClean="0"/>
              <a:t> –more likely to be a source of repeat business and to recommend the business to friends and family </a:t>
            </a:r>
          </a:p>
          <a:p>
            <a:pPr marL="0" indent="0">
              <a:buFont typeface="Wingdings 3" panose="05040102010807070707" pitchFamily="18" charset="2"/>
              <a:buNone/>
            </a:pPr>
            <a:r>
              <a:rPr lang="en-GB" sz="2400" dirty="0" smtClean="0"/>
              <a:t/>
            </a:r>
            <a:br>
              <a:rPr lang="en-GB" sz="2400" dirty="0" smtClean="0"/>
            </a:br>
            <a:r>
              <a:rPr lang="en-GB" sz="2400" dirty="0" smtClean="0"/>
              <a:t>• </a:t>
            </a:r>
            <a:r>
              <a:rPr lang="en-GB" sz="2400" b="1" dirty="0" smtClean="0"/>
              <a:t>Enhanced public image</a:t>
            </a:r>
            <a:r>
              <a:rPr lang="en-GB" sz="2400" dirty="0" smtClean="0"/>
              <a:t> – helps build a brand and provides protection if there is a slip-up in customer service</a:t>
            </a:r>
          </a:p>
          <a:p>
            <a:pPr marL="0" indent="0">
              <a:buFont typeface="Wingdings 3" panose="05040102010807070707" pitchFamily="18" charset="2"/>
              <a:buNone/>
            </a:pPr>
            <a:r>
              <a:rPr lang="en-GB" sz="2400" dirty="0" smtClean="0"/>
              <a:t> </a:t>
            </a:r>
            <a:br>
              <a:rPr lang="en-GB" sz="2400" dirty="0" smtClean="0"/>
            </a:br>
            <a:r>
              <a:rPr lang="en-GB" sz="2400" dirty="0" smtClean="0"/>
              <a:t>• </a:t>
            </a:r>
            <a:r>
              <a:rPr lang="en-GB" sz="2400" b="1" dirty="0" smtClean="0"/>
              <a:t>More effective workforce</a:t>
            </a:r>
            <a:r>
              <a:rPr lang="en-GB" sz="2400" dirty="0" smtClean="0"/>
              <a:t> – satisfied customers help create a positive working environment </a:t>
            </a:r>
          </a:p>
          <a:p>
            <a:pPr marL="0" indent="0">
              <a:buFont typeface="Wingdings 3" panose="05040102010807070707" pitchFamily="18" charset="2"/>
              <a:buNone/>
            </a:pPr>
            <a:endParaRPr lang="en-GB" sz="2400" dirty="0" smtClean="0"/>
          </a:p>
          <a:p>
            <a:pPr marL="0" indent="0">
              <a:buFont typeface="Wingdings 3" panose="05040102010807070707" pitchFamily="18" charset="2"/>
              <a:buNone/>
            </a:pPr>
            <a:endParaRPr lang="en-GB" sz="2400" dirty="0" smtClean="0"/>
          </a:p>
        </p:txBody>
      </p:sp>
    </p:spTree>
    <p:extLst>
      <p:ext uri="{BB962C8B-B14F-4D97-AF65-F5344CB8AC3E}">
        <p14:creationId xmlns:p14="http://schemas.microsoft.com/office/powerpoint/2010/main" val="74312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Customer satisfaction and good customer service…</a:t>
            </a:r>
            <a:endParaRPr lang="en-GB" dirty="0"/>
          </a:p>
        </p:txBody>
      </p:sp>
      <p:sp>
        <p:nvSpPr>
          <p:cNvPr id="3" name="Content Placeholder 2"/>
          <p:cNvSpPr>
            <a:spLocks noGrp="1"/>
          </p:cNvSpPr>
          <p:nvPr>
            <p:ph idx="1"/>
          </p:nvPr>
        </p:nvSpPr>
        <p:spPr/>
        <p:txBody>
          <a:bodyPr/>
          <a:lstStyle/>
          <a:p>
            <a:pPr marL="0" indent="0">
              <a:buNone/>
            </a:pPr>
            <a:r>
              <a:rPr lang="en-GB" dirty="0" smtClean="0"/>
              <a:t>…will result in repeat purchases. Every business wants their customers to return to them rather than choosing one of their competitors. </a:t>
            </a:r>
          </a:p>
          <a:p>
            <a:pPr marL="0" indent="0">
              <a:buNone/>
            </a:pPr>
            <a:endParaRPr lang="en-GB" dirty="0"/>
          </a:p>
          <a:p>
            <a:pPr marL="0" indent="0">
              <a:buNone/>
            </a:pPr>
            <a:r>
              <a:rPr lang="en-GB" dirty="0" smtClean="0"/>
              <a:t>To ensure this happens the business but provide </a:t>
            </a:r>
            <a:r>
              <a:rPr lang="en-GB" b="1" dirty="0" smtClean="0"/>
              <a:t>what the customer wants </a:t>
            </a:r>
            <a:endParaRPr lang="en-GB" dirty="0"/>
          </a:p>
        </p:txBody>
      </p:sp>
    </p:spTree>
    <p:extLst>
      <p:ext uri="{BB962C8B-B14F-4D97-AF65-F5344CB8AC3E}">
        <p14:creationId xmlns:p14="http://schemas.microsoft.com/office/powerpoint/2010/main" val="3754531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4" descr="shutterstock_162843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2492375"/>
            <a:ext cx="2868612"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Rectangle 13"/>
          <p:cNvSpPr>
            <a:spLocks noGrp="1" noChangeArrowheads="1"/>
          </p:cNvSpPr>
          <p:nvPr>
            <p:ph type="title"/>
          </p:nvPr>
        </p:nvSpPr>
        <p:spPr>
          <a:xfrm>
            <a:off x="0" y="0"/>
            <a:ext cx="9144000" cy="1143000"/>
          </a:xfrm>
        </p:spPr>
        <p:txBody>
          <a:bodyPr/>
          <a:lstStyle/>
          <a:p>
            <a:pPr algn="ctr" eaLnBrk="1" hangingPunct="1"/>
            <a:r>
              <a:rPr lang="en-GB" dirty="0" smtClean="0"/>
              <a:t>How to secure repeat purchases</a:t>
            </a:r>
          </a:p>
        </p:txBody>
      </p:sp>
      <p:sp>
        <p:nvSpPr>
          <p:cNvPr id="9232" name="AutoShape 16"/>
          <p:cNvSpPr>
            <a:spLocks noChangeArrowheads="1"/>
          </p:cNvSpPr>
          <p:nvPr/>
        </p:nvSpPr>
        <p:spPr bwMode="auto">
          <a:xfrm>
            <a:off x="3132138" y="1557338"/>
            <a:ext cx="2160587" cy="936625"/>
          </a:xfrm>
          <a:prstGeom prst="cloudCallout">
            <a:avLst>
              <a:gd name="adj1" fmla="val -551"/>
              <a:gd name="adj2" fmla="val 117796"/>
            </a:avLst>
          </a:prstGeom>
          <a:solidFill>
            <a:srgbClr val="FFFF99"/>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b="1"/>
              <a:t>Accessible website</a:t>
            </a:r>
          </a:p>
        </p:txBody>
      </p:sp>
      <p:sp>
        <p:nvSpPr>
          <p:cNvPr id="9233" name="AutoShape 17"/>
          <p:cNvSpPr>
            <a:spLocks noChangeArrowheads="1"/>
          </p:cNvSpPr>
          <p:nvPr/>
        </p:nvSpPr>
        <p:spPr bwMode="auto">
          <a:xfrm>
            <a:off x="684213" y="1628775"/>
            <a:ext cx="2159000" cy="1008063"/>
          </a:xfrm>
          <a:prstGeom prst="cloudCallout">
            <a:avLst>
              <a:gd name="adj1" fmla="val 83528"/>
              <a:gd name="adj2" fmla="val 78819"/>
            </a:avLst>
          </a:prstGeom>
          <a:solidFill>
            <a:srgbClr val="FFFF99"/>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b="1"/>
              <a:t>Selling experience</a:t>
            </a:r>
          </a:p>
        </p:txBody>
      </p:sp>
      <p:sp>
        <p:nvSpPr>
          <p:cNvPr id="9234" name="AutoShape 18"/>
          <p:cNvSpPr>
            <a:spLocks noChangeArrowheads="1"/>
          </p:cNvSpPr>
          <p:nvPr/>
        </p:nvSpPr>
        <p:spPr bwMode="auto">
          <a:xfrm>
            <a:off x="5508625" y="1700213"/>
            <a:ext cx="2278063" cy="720725"/>
          </a:xfrm>
          <a:prstGeom prst="cloudCallout">
            <a:avLst>
              <a:gd name="adj1" fmla="val -77847"/>
              <a:gd name="adj2" fmla="val 138769"/>
            </a:avLst>
          </a:prstGeom>
          <a:solidFill>
            <a:srgbClr val="FFFF99"/>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b="1"/>
              <a:t>Promotions</a:t>
            </a:r>
          </a:p>
        </p:txBody>
      </p:sp>
      <p:sp>
        <p:nvSpPr>
          <p:cNvPr id="9238" name="AutoShape 22"/>
          <p:cNvSpPr>
            <a:spLocks noChangeArrowheads="1"/>
          </p:cNvSpPr>
          <p:nvPr/>
        </p:nvSpPr>
        <p:spPr bwMode="auto">
          <a:xfrm>
            <a:off x="6372225" y="3644900"/>
            <a:ext cx="2160588" cy="863600"/>
          </a:xfrm>
          <a:prstGeom prst="cloudCallout">
            <a:avLst>
              <a:gd name="adj1" fmla="val -101579"/>
              <a:gd name="adj2" fmla="val -35111"/>
            </a:avLst>
          </a:prstGeom>
          <a:solidFill>
            <a:srgbClr val="FFFF99"/>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b="1"/>
              <a:t>Prompt delivery</a:t>
            </a:r>
          </a:p>
        </p:txBody>
      </p:sp>
      <p:sp>
        <p:nvSpPr>
          <p:cNvPr id="9240" name="AutoShape 24"/>
          <p:cNvSpPr>
            <a:spLocks noChangeArrowheads="1"/>
          </p:cNvSpPr>
          <p:nvPr/>
        </p:nvSpPr>
        <p:spPr bwMode="auto">
          <a:xfrm>
            <a:off x="6372225" y="4797425"/>
            <a:ext cx="2160588" cy="936625"/>
          </a:xfrm>
          <a:prstGeom prst="cloudCallout">
            <a:avLst>
              <a:gd name="adj1" fmla="val -97537"/>
              <a:gd name="adj2" fmla="val -119662"/>
            </a:avLst>
          </a:prstGeom>
          <a:solidFill>
            <a:srgbClr val="FFFF99"/>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b="1"/>
              <a:t>Business offering</a:t>
            </a:r>
          </a:p>
        </p:txBody>
      </p:sp>
      <p:sp>
        <p:nvSpPr>
          <p:cNvPr id="9235" name="AutoShape 19"/>
          <p:cNvSpPr>
            <a:spLocks noChangeArrowheads="1"/>
          </p:cNvSpPr>
          <p:nvPr/>
        </p:nvSpPr>
        <p:spPr bwMode="auto">
          <a:xfrm>
            <a:off x="539750" y="2924175"/>
            <a:ext cx="2160588" cy="1368425"/>
          </a:xfrm>
          <a:prstGeom prst="cloudCallout">
            <a:avLst>
              <a:gd name="adj1" fmla="val 92250"/>
              <a:gd name="adj2" fmla="val -12412"/>
            </a:avLst>
          </a:prstGeom>
          <a:solidFill>
            <a:srgbClr val="FFFF99"/>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b="1"/>
              <a:t>Effective customer service</a:t>
            </a:r>
          </a:p>
        </p:txBody>
      </p:sp>
      <p:sp>
        <p:nvSpPr>
          <p:cNvPr id="9237" name="AutoShape 21"/>
          <p:cNvSpPr>
            <a:spLocks noChangeArrowheads="1"/>
          </p:cNvSpPr>
          <p:nvPr/>
        </p:nvSpPr>
        <p:spPr bwMode="auto">
          <a:xfrm>
            <a:off x="323850" y="4508500"/>
            <a:ext cx="2376488" cy="1368425"/>
          </a:xfrm>
          <a:prstGeom prst="cloudCallout">
            <a:avLst>
              <a:gd name="adj1" fmla="val 90880"/>
              <a:gd name="adj2" fmla="val -84338"/>
            </a:avLst>
          </a:prstGeom>
          <a:solidFill>
            <a:srgbClr val="FFFF99"/>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b="1"/>
              <a:t>Cheaper prices than</a:t>
            </a:r>
          </a:p>
          <a:p>
            <a:pPr algn="ctr"/>
            <a:r>
              <a:rPr lang="en-GB" b="1"/>
              <a:t>competitors</a:t>
            </a:r>
          </a:p>
        </p:txBody>
      </p:sp>
      <p:sp>
        <p:nvSpPr>
          <p:cNvPr id="9236" name="AutoShape 20"/>
          <p:cNvSpPr>
            <a:spLocks noChangeArrowheads="1"/>
          </p:cNvSpPr>
          <p:nvPr/>
        </p:nvSpPr>
        <p:spPr bwMode="auto">
          <a:xfrm>
            <a:off x="6227763" y="2565400"/>
            <a:ext cx="2592387" cy="719138"/>
          </a:xfrm>
          <a:prstGeom prst="cloudCallout">
            <a:avLst>
              <a:gd name="adj1" fmla="val -86806"/>
              <a:gd name="adj2" fmla="val 70972"/>
            </a:avLst>
          </a:prstGeom>
          <a:solidFill>
            <a:srgbClr val="FFFF99"/>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r>
              <a:rPr lang="en-GB" b="1"/>
              <a:t>Friendly staff</a:t>
            </a:r>
          </a:p>
        </p:txBody>
      </p:sp>
    </p:spTree>
    <p:custDataLst>
      <p:tags r:id="rId1"/>
    </p:custDataLst>
    <p:extLst>
      <p:ext uri="{BB962C8B-B14F-4D97-AF65-F5344CB8AC3E}">
        <p14:creationId xmlns:p14="http://schemas.microsoft.com/office/powerpoint/2010/main" val="1527606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3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3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3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3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237">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237">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237">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37">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237">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2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2" grpId="0" animBg="1"/>
      <p:bldP spid="9233" grpId="0" animBg="1"/>
      <p:bldP spid="9234" grpId="0" animBg="1"/>
      <p:bldP spid="9238" grpId="0" animBg="1"/>
      <p:bldP spid="9240" grpId="0" animBg="1"/>
      <p:bldP spid="9235" grpId="0" animBg="1"/>
      <p:bldP spid="9237" grpId="0" build="allAtOnce" animBg="1"/>
      <p:bldP spid="92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Exam Questions:</a:t>
            </a:r>
            <a:endParaRPr lang="en-GB" dirty="0"/>
          </a:p>
        </p:txBody>
      </p:sp>
      <p:sp>
        <p:nvSpPr>
          <p:cNvPr id="5" name="Content Placeholder 4"/>
          <p:cNvSpPr>
            <a:spLocks noGrp="1"/>
          </p:cNvSpPr>
          <p:nvPr>
            <p:ph idx="1"/>
          </p:nvPr>
        </p:nvSpPr>
        <p:spPr/>
        <p:txBody>
          <a:bodyPr>
            <a:normAutofit fontScale="92500" lnSpcReduction="10000"/>
          </a:bodyPr>
          <a:lstStyle/>
          <a:p>
            <a:r>
              <a:rPr lang="en-GB" dirty="0"/>
              <a:t>Explain the importance of (a) quality of work and (b) dealing with complaints to the success of Libby </a:t>
            </a:r>
            <a:r>
              <a:rPr lang="en-GB" dirty="0" err="1"/>
              <a:t>Headon’s</a:t>
            </a:r>
            <a:r>
              <a:rPr lang="en-GB" dirty="0"/>
              <a:t> business</a:t>
            </a:r>
            <a:r>
              <a:rPr lang="en-GB" dirty="0" smtClean="0"/>
              <a:t>.</a:t>
            </a:r>
          </a:p>
          <a:p>
            <a:pPr lvl="1"/>
            <a:r>
              <a:rPr lang="en-GB" dirty="0" smtClean="0"/>
              <a:t>3 marks for both A and B</a:t>
            </a:r>
            <a:endParaRPr lang="en-GB" dirty="0"/>
          </a:p>
          <a:p>
            <a:r>
              <a:rPr lang="en-GB" dirty="0"/>
              <a:t>How does repeat business contribute to the success of Libby’s business?	(3</a:t>
            </a:r>
            <a:r>
              <a:rPr lang="en-GB" dirty="0" smtClean="0"/>
              <a:t>)</a:t>
            </a:r>
          </a:p>
          <a:p>
            <a:r>
              <a:rPr lang="en-GB" dirty="0" smtClean="0"/>
              <a:t>‘A </a:t>
            </a:r>
            <a:r>
              <a:rPr lang="en-GB" dirty="0"/>
              <a:t>successful plumbing business is all about customer service’. Do you agree with this statement? Justify your answer. </a:t>
            </a:r>
            <a:endParaRPr lang="en-GB" dirty="0" smtClean="0"/>
          </a:p>
          <a:p>
            <a:pPr lvl="1"/>
            <a:r>
              <a:rPr lang="en-GB" dirty="0" smtClean="0"/>
              <a:t>Give both sides of </a:t>
            </a:r>
            <a:r>
              <a:rPr lang="en-GB" smtClean="0"/>
              <a:t>the argument </a:t>
            </a:r>
            <a:endParaRPr lang="en-GB" dirty="0" smtClean="0"/>
          </a:p>
        </p:txBody>
      </p:sp>
    </p:spTree>
    <p:extLst>
      <p:ext uri="{BB962C8B-B14F-4D97-AF65-F5344CB8AC3E}">
        <p14:creationId xmlns:p14="http://schemas.microsoft.com/office/powerpoint/2010/main" val="3676277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 Scheme</a:t>
            </a:r>
            <a:endParaRPr lang="en-GB" dirty="0"/>
          </a:p>
        </p:txBody>
      </p:sp>
      <p:sp>
        <p:nvSpPr>
          <p:cNvPr id="3" name="Content Placeholder 2"/>
          <p:cNvSpPr>
            <a:spLocks noGrp="1"/>
          </p:cNvSpPr>
          <p:nvPr>
            <p:ph idx="1"/>
          </p:nvPr>
        </p:nvSpPr>
        <p:spPr/>
        <p:txBody>
          <a:bodyPr/>
          <a:lstStyle/>
          <a:p>
            <a:r>
              <a:rPr lang="en-GB" dirty="0" smtClean="0"/>
              <a:t>Out of 15</a:t>
            </a:r>
          </a:p>
          <a:p>
            <a:pPr marL="0" indent="0">
              <a:buNone/>
            </a:pPr>
            <a:r>
              <a:rPr lang="en-GB" dirty="0" smtClean="0"/>
              <a:t>A – 13+</a:t>
            </a:r>
          </a:p>
          <a:p>
            <a:pPr marL="0" indent="0">
              <a:buNone/>
            </a:pPr>
            <a:r>
              <a:rPr lang="en-GB" dirty="0" smtClean="0"/>
              <a:t>B – 11-12</a:t>
            </a:r>
          </a:p>
          <a:p>
            <a:pPr marL="0" indent="0">
              <a:buNone/>
            </a:pPr>
            <a:r>
              <a:rPr lang="en-GB" dirty="0" smtClean="0"/>
              <a:t>C – 9-10</a:t>
            </a:r>
          </a:p>
          <a:p>
            <a:pPr marL="0" indent="0">
              <a:buNone/>
            </a:pPr>
            <a:r>
              <a:rPr lang="en-GB" dirty="0" smtClean="0"/>
              <a:t>D – 7-8</a:t>
            </a:r>
          </a:p>
          <a:p>
            <a:pPr marL="0" indent="0">
              <a:buNone/>
            </a:pPr>
            <a:r>
              <a:rPr lang="en-GB" dirty="0" smtClean="0"/>
              <a:t>E – 5-6</a:t>
            </a:r>
          </a:p>
          <a:p>
            <a:pPr marL="0" indent="0">
              <a:buNone/>
            </a:pPr>
            <a:endParaRPr lang="en-GB" dirty="0"/>
          </a:p>
        </p:txBody>
      </p:sp>
    </p:spTree>
    <p:extLst>
      <p:ext uri="{BB962C8B-B14F-4D97-AF65-F5344CB8AC3E}">
        <p14:creationId xmlns:p14="http://schemas.microsoft.com/office/powerpoint/2010/main" val="705787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vert="vert270"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385</Words>
  <Application>Microsoft Office PowerPoint</Application>
  <PresentationFormat>On-screen Show (4:3)</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 3</vt:lpstr>
      <vt:lpstr>Office Theme</vt:lpstr>
      <vt:lpstr>PowerPoint Presentation</vt:lpstr>
      <vt:lpstr>Lesson Objectives</vt:lpstr>
      <vt:lpstr>Starter</vt:lpstr>
      <vt:lpstr>Customer Satisfaction </vt:lpstr>
      <vt:lpstr>Benefits of good customer service</vt:lpstr>
      <vt:lpstr>Customer satisfaction and good customer service…</vt:lpstr>
      <vt:lpstr>How to secure repeat purchases</vt:lpstr>
      <vt:lpstr>Exam Questions:</vt:lpstr>
      <vt:lpstr>Mark Scheme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Business Studies</dc:title>
  <dc:creator>EBI</dc:creator>
  <cp:lastModifiedBy>Katie Levitt</cp:lastModifiedBy>
  <cp:revision>23</cp:revision>
  <dcterms:created xsi:type="dcterms:W3CDTF">2013-07-29T18:57:33Z</dcterms:created>
  <dcterms:modified xsi:type="dcterms:W3CDTF">2013-11-11T17:56:55Z</dcterms:modified>
</cp:coreProperties>
</file>