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004" autoAdjust="0"/>
    <p:restoredTop sz="94660"/>
  </p:normalViewPr>
  <p:slideViewPr>
    <p:cSldViewPr snapToGrid="0">
      <p:cViewPr varScale="1">
        <p:scale>
          <a:sx n="85" d="100"/>
          <a:sy n="85" d="100"/>
        </p:scale>
        <p:origin x="48" y="48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12/5/2016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12/5/2016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a:t>Measuring Customer Satisfaction and the Customer Experience</a:t>
            </a:r>
            <a:endParaRPr lang="en-US" sz="2800" dirty="0"/>
          </a:p>
        </p:txBody>
      </p:sp>
      <p:sp>
        <p:nvSpPr>
          <p:cNvPr id="3" name="Subtitle 2"/>
          <p:cNvSpPr>
            <a:spLocks noGrp="1"/>
          </p:cNvSpPr>
          <p:nvPr>
            <p:ph type="subTitle" idx="1"/>
          </p:nvPr>
        </p:nvSpPr>
        <p:spPr/>
        <p:txBody>
          <a:bodyPr>
            <a:normAutofit/>
          </a:bodyPr>
          <a:lstStyle/>
          <a:p>
            <a:r>
              <a:rPr lang="en-US" b="1" i="1" dirty="0"/>
              <a:t>Best practices in customer service satisfaction research</a:t>
            </a:r>
            <a:endParaRPr lang="en-US" dirty="0"/>
          </a:p>
          <a:p>
            <a:endParaRPr lang="en-US" dirty="0"/>
          </a:p>
        </p:txBody>
      </p:sp>
      <p:sp>
        <p:nvSpPr>
          <p:cNvPr id="4" name="TextBox 3"/>
          <p:cNvSpPr txBox="1"/>
          <p:nvPr/>
        </p:nvSpPr>
        <p:spPr>
          <a:xfrm>
            <a:off x="2712720" y="6484620"/>
            <a:ext cx="10172700" cy="276999"/>
          </a:xfrm>
          <a:prstGeom prst="rect">
            <a:avLst/>
          </a:prstGeom>
          <a:noFill/>
        </p:spPr>
        <p:txBody>
          <a:bodyPr wrap="square" rtlCol="0">
            <a:spAutoFit/>
          </a:bodyPr>
          <a:lstStyle/>
          <a:p>
            <a:r>
              <a:rPr lang="en-US" sz="1200" dirty="0">
                <a:solidFill>
                  <a:schemeClr val="bg1"/>
                </a:solidFill>
              </a:rPr>
              <a:t>Customer Satisfaction research overview by Sandra Rodriguez, UCONN Graduate Studies in Survey Research, November 2016.  All rights reserved.</a:t>
            </a:r>
          </a:p>
        </p:txBody>
      </p:sp>
    </p:spTree>
    <p:extLst>
      <p:ext uri="{BB962C8B-B14F-4D97-AF65-F5344CB8AC3E}">
        <p14:creationId xmlns:p14="http://schemas.microsoft.com/office/powerpoint/2010/main" val="34791319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4000">
        <p159:morph option="byObject"/>
      </p:transition>
    </mc:Choice>
    <mc:Fallback xmlns="">
      <p:transition spd="slow" advClick="0" advTm="4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With fewer clients wanting telephone interview research, we need to rely on </a:t>
            </a:r>
            <a:r>
              <a:rPr lang="en-US" b="1" dirty="0"/>
              <a:t>online panels</a:t>
            </a:r>
            <a:r>
              <a:rPr lang="en-US" dirty="0"/>
              <a:t> for our research.  It is important to provide oversight and </a:t>
            </a:r>
            <a:r>
              <a:rPr lang="en-US" b="1" dirty="0"/>
              <a:t>manage these panels </a:t>
            </a:r>
            <a:r>
              <a:rPr lang="en-US" dirty="0"/>
              <a:t>well.  Researchers should not just accept first responders. It is important to </a:t>
            </a:r>
            <a:r>
              <a:rPr lang="en-US" b="1" dirty="0"/>
              <a:t>send invites to those who are clicking less</a:t>
            </a:r>
            <a:r>
              <a:rPr lang="en-US" dirty="0"/>
              <a:t>.  While panels are willing to participate, their click rate is still low, and their attention to the subject matter may lack.  At the end of the day, it is important to </a:t>
            </a:r>
            <a:r>
              <a:rPr lang="en-US" b="1" dirty="0"/>
              <a:t>stay close to your research and watch over it</a:t>
            </a:r>
            <a:r>
              <a:rPr lang="en-US" dirty="0"/>
              <a:t>.  There are no fast track, easy ways past some of the challenges, and if you think there are, you are not doing the best you can for your client.  We try when we can to </a:t>
            </a:r>
            <a:r>
              <a:rPr lang="en-US" b="1" dirty="0"/>
              <a:t>employ mix-mode </a:t>
            </a:r>
            <a:r>
              <a:rPr lang="en-US" dirty="0"/>
              <a:t>research and combine quantitative with qualitative research – face to face is still very important.</a:t>
            </a:r>
          </a:p>
          <a:p>
            <a:endParaRPr lang="en-US" dirty="0"/>
          </a:p>
        </p:txBody>
      </p:sp>
      <p:pic>
        <p:nvPicPr>
          <p:cNvPr id="4" name="Content Placeholder 8" descr="United States Flag Free Stock Photo - Public Domain Pictures"/>
          <p:cNvPicPr>
            <a:picLocks noChangeAspect="1"/>
          </p:cNvPicPr>
          <p:nvPr/>
        </p:nvPicPr>
        <p:blipFill>
          <a:blip r:embed="rId2"/>
          <a:stretch>
            <a:fillRect/>
          </a:stretch>
        </p:blipFill>
        <p:spPr>
          <a:xfrm>
            <a:off x="1653597" y="399977"/>
            <a:ext cx="1909240" cy="1322498"/>
          </a:xfrm>
          <a:prstGeom prst="rect">
            <a:avLst/>
          </a:prstGeom>
          <a:effectLst>
            <a:softEdge rad="165100"/>
          </a:effectLst>
        </p:spPr>
      </p:pic>
      <p:sp>
        <p:nvSpPr>
          <p:cNvPr id="5" name="Rectangle 4"/>
          <p:cNvSpPr/>
          <p:nvPr/>
        </p:nvSpPr>
        <p:spPr>
          <a:xfrm>
            <a:off x="3742750" y="1203065"/>
            <a:ext cx="5691430" cy="388696"/>
          </a:xfrm>
          <a:prstGeom prst="rect">
            <a:avLst/>
          </a:prstGeom>
        </p:spPr>
        <p:txBody>
          <a:bodyPr wrap="none">
            <a:spAutoFit/>
          </a:bodyPr>
          <a:lstStyle/>
          <a:p>
            <a:pPr>
              <a:lnSpc>
                <a:spcPct val="107000"/>
              </a:lnSpc>
              <a:spcAft>
                <a:spcPts val="800"/>
              </a:spcAft>
            </a:pPr>
            <a:r>
              <a:rPr lang="en-US" b="1" dirty="0">
                <a:solidFill>
                  <a:srgbClr val="C00000"/>
                </a:solidFill>
                <a:latin typeface="Calibri" panose="020F0502020204030204" pitchFamily="34" charset="0"/>
                <a:ea typeface="Calibri" panose="020F0502020204030204" pitchFamily="34" charset="0"/>
                <a:cs typeface="Calibri" panose="020F0502020204030204" pitchFamily="34" charset="0"/>
              </a:rPr>
              <a:t>Spectrum Research Associates, Avon, CT,  Eliot </a:t>
            </a:r>
            <a:r>
              <a:rPr lang="en-US" b="1" dirty="0" err="1">
                <a:solidFill>
                  <a:srgbClr val="C00000"/>
                </a:solidFill>
                <a:latin typeface="Calibri" panose="020F0502020204030204" pitchFamily="34" charset="0"/>
                <a:ea typeface="Calibri" panose="020F0502020204030204" pitchFamily="34" charset="0"/>
                <a:cs typeface="Calibri" panose="020F0502020204030204" pitchFamily="34" charset="0"/>
              </a:rPr>
              <a:t>Hartstone</a:t>
            </a:r>
            <a:r>
              <a:rPr lang="en-US"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9614093" y="508776"/>
            <a:ext cx="1104900" cy="1104900"/>
          </a:xfrm>
          <a:prstGeom prst="rect">
            <a:avLst/>
          </a:prstGeom>
          <a:effectLst>
            <a:outerShdw blurRad="50800" dist="50800" dir="5400000" algn="ctr" rotWithShape="0">
              <a:schemeClr val="bg1">
                <a:lumMod val="50000"/>
              </a:schemeClr>
            </a:outerShdw>
          </a:effectLst>
        </p:spPr>
      </p:pic>
    </p:spTree>
    <p:extLst>
      <p:ext uri="{BB962C8B-B14F-4D97-AF65-F5344CB8AC3E}">
        <p14:creationId xmlns:p14="http://schemas.microsoft.com/office/powerpoint/2010/main" val="1592759461"/>
      </p:ext>
    </p:extLst>
  </p:cSld>
  <p:clrMapOvr>
    <a:masterClrMapping/>
  </p:clrMapOvr>
  <mc:AlternateContent xmlns:mc="http://schemas.openxmlformats.org/markup-compatibility/2006">
    <mc:Choice xmlns:p14="http://schemas.microsoft.com/office/powerpoint/2010/main" Requires="p14">
      <p:transition spd="slow" p14:dur="1250" advClick="0" advTm="15000">
        <p14:switch dir="r"/>
      </p:transition>
    </mc:Choice>
    <mc:Fallback>
      <p:transition spd="slow"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We </a:t>
            </a:r>
            <a:r>
              <a:rPr lang="en-US" b="1" dirty="0"/>
              <a:t>take the time to understand </a:t>
            </a:r>
            <a:r>
              <a:rPr lang="en-US" dirty="0"/>
              <a:t>how things work in our customer’s </a:t>
            </a:r>
            <a:r>
              <a:rPr lang="en-US" dirty="0" err="1"/>
              <a:t>organisations</a:t>
            </a:r>
            <a:r>
              <a:rPr lang="en-US" dirty="0"/>
              <a:t>. We do this by actually watching, listening and learning about our client’s processes. We </a:t>
            </a:r>
            <a:r>
              <a:rPr lang="en-US" b="1" dirty="0"/>
              <a:t>make no assumptions</a:t>
            </a:r>
            <a:r>
              <a:rPr lang="en-US" dirty="0"/>
              <a:t>, we don’t workshop everything to death – we seek to understand by </a:t>
            </a:r>
            <a:r>
              <a:rPr lang="en-US" b="1" dirty="0"/>
              <a:t>experiencing a process exactly as a customer would</a:t>
            </a:r>
            <a:r>
              <a:rPr lang="en-US" dirty="0"/>
              <a:t>.  We also focus on </a:t>
            </a:r>
            <a:r>
              <a:rPr lang="en-US" b="1" dirty="0"/>
              <a:t>getting our customer to take appropriate action </a:t>
            </a:r>
            <a:r>
              <a:rPr lang="en-US" dirty="0"/>
              <a:t>off the back of customer satisfaction surveys. Whilst that is blindingly obvious, you’d be surprised how many </a:t>
            </a:r>
            <a:r>
              <a:rPr lang="en-US" dirty="0" err="1"/>
              <a:t>organisations</a:t>
            </a:r>
            <a:r>
              <a:rPr lang="en-US" dirty="0"/>
              <a:t> think that measuring the customer satisfaction is the goal, where the reality is that the goal is improving the customer experience. You only measure it so you can see where your </a:t>
            </a:r>
            <a:r>
              <a:rPr lang="en-US" b="1" dirty="0"/>
              <a:t>biggest opportunities for improvement </a:t>
            </a:r>
            <a:r>
              <a:rPr lang="en-US" dirty="0"/>
              <a:t>are.</a:t>
            </a:r>
          </a:p>
          <a:p>
            <a:endParaRPr lang="en-US" dirty="0"/>
          </a:p>
        </p:txBody>
      </p:sp>
      <p:pic>
        <p:nvPicPr>
          <p:cNvPr id="7" name="Picture 6" descr="Colors Of England Free Stock Photo - Public Domain Pictures"/>
          <p:cNvPicPr>
            <a:picLocks noChangeAspect="1"/>
          </p:cNvPicPr>
          <p:nvPr/>
        </p:nvPicPr>
        <p:blipFill>
          <a:blip r:embed="rId2"/>
          <a:stretch>
            <a:fillRect/>
          </a:stretch>
        </p:blipFill>
        <p:spPr>
          <a:xfrm>
            <a:off x="1658678" y="336180"/>
            <a:ext cx="1739887" cy="1250455"/>
          </a:xfrm>
          <a:prstGeom prst="rect">
            <a:avLst/>
          </a:prstGeom>
          <a:effectLst>
            <a:softEdge rad="139700"/>
          </a:effectLst>
        </p:spPr>
      </p:pic>
      <p:sp>
        <p:nvSpPr>
          <p:cNvPr id="8" name="Rectangle 7"/>
          <p:cNvSpPr/>
          <p:nvPr/>
        </p:nvSpPr>
        <p:spPr>
          <a:xfrm>
            <a:off x="4103207" y="961407"/>
            <a:ext cx="4779129" cy="388696"/>
          </a:xfrm>
          <a:prstGeom prst="rect">
            <a:avLst/>
          </a:prstGeom>
        </p:spPr>
        <p:txBody>
          <a:bodyPr wrap="none">
            <a:spAutoFit/>
          </a:bodyPr>
          <a:lstStyle/>
          <a:p>
            <a:pPr>
              <a:lnSpc>
                <a:spcPct val="107000"/>
              </a:lnSpc>
              <a:spcAft>
                <a:spcPts val="800"/>
              </a:spcAft>
            </a:pPr>
            <a:r>
              <a:rPr lang="en-US" b="1" dirty="0">
                <a:solidFill>
                  <a:srgbClr val="C00000"/>
                </a:solidFill>
                <a:latin typeface="Calibri" panose="020F0502020204030204" pitchFamily="34" charset="0"/>
                <a:ea typeface="Calibri" panose="020F0502020204030204" pitchFamily="34" charset="0"/>
                <a:cs typeface="Calibri" panose="020F0502020204030204" pitchFamily="34" charset="0"/>
              </a:rPr>
              <a:t>Lean Consulting, Cameron Turner, Essex England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p:cNvPicPr/>
          <p:nvPr/>
        </p:nvPicPr>
        <p:blipFill rotWithShape="1">
          <a:blip r:embed="rId3" cstate="print">
            <a:extLst>
              <a:ext uri="{28A0092B-C50C-407E-A947-70E740481C1C}">
                <a14:useLocalDpi xmlns:a14="http://schemas.microsoft.com/office/drawing/2010/main" val="0"/>
              </a:ext>
            </a:extLst>
          </a:blip>
          <a:srcRect l="9213" r="10048"/>
          <a:stretch/>
        </p:blipFill>
        <p:spPr bwMode="auto">
          <a:xfrm>
            <a:off x="9518400" y="349004"/>
            <a:ext cx="1170305" cy="1106170"/>
          </a:xfrm>
          <a:prstGeom prst="rect">
            <a:avLst/>
          </a:prstGeom>
          <a:ln>
            <a:noFill/>
          </a:ln>
          <a:effectLst>
            <a:outerShdw blurRad="50800" dist="50800" dir="5400000" algn="ctr" rotWithShape="0">
              <a:schemeClr val="bg1">
                <a:lumMod val="50000"/>
              </a:scheme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339598675"/>
      </p:ext>
    </p:extLst>
  </p:cSld>
  <p:clrMapOvr>
    <a:masterClrMapping/>
  </p:clrMapOvr>
  <mc:AlternateContent xmlns:mc="http://schemas.openxmlformats.org/markup-compatibility/2006">
    <mc:Choice xmlns:p14="http://schemas.microsoft.com/office/powerpoint/2010/main" Requires="p14">
      <p:transition spd="slow" p14:dur="1250" advClick="0" advTm="15000">
        <p14:switch dir="r"/>
      </p:transition>
    </mc:Choice>
    <mc:Fallback>
      <p:transition spd="slow" advClick="0"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Summary</a:t>
            </a:r>
          </a:p>
        </p:txBody>
      </p:sp>
      <p:sp>
        <p:nvSpPr>
          <p:cNvPr id="3" name="Content Placeholder 2"/>
          <p:cNvSpPr>
            <a:spLocks noGrp="1"/>
          </p:cNvSpPr>
          <p:nvPr>
            <p:ph idx="1"/>
          </p:nvPr>
        </p:nvSpPr>
        <p:spPr>
          <a:xfrm>
            <a:off x="1451579" y="2015732"/>
            <a:ext cx="9603275" cy="3722128"/>
          </a:xfrm>
        </p:spPr>
        <p:txBody>
          <a:bodyPr>
            <a:normAutofit fontScale="70000" lnSpcReduction="20000"/>
          </a:bodyPr>
          <a:lstStyle/>
          <a:p>
            <a:pPr marL="0" indent="0">
              <a:buNone/>
            </a:pPr>
            <a:r>
              <a:rPr lang="en-US" sz="2300" dirty="0"/>
              <a:t>Creating a strong customer experience is now a leading management objective.   The customer experience has become considerably more complex over the past few decades with the digital age adding more service and marketing touchpoints.  Measuring satisfaction first depends on how the researcher “defines” satisfaction.  Does the researcher limit this measurement to just whether or not perceived expectations are met? Or does the researcher also include business impact measures i.e. emotional impact, environmental impact, customer loyalty, customer willingness to promote.</a:t>
            </a:r>
          </a:p>
          <a:p>
            <a:pPr marL="0" indent="0">
              <a:buNone/>
            </a:pPr>
            <a:r>
              <a:rPr lang="en-US" sz="2300" dirty="0"/>
              <a:t>“Studies have extensively assessed and confirmed the effects of satisfaction on customer behavior and firm performance, and they serve as early evidence of empirical linkage models to identify key drivers and consequences of satisfaction (e.g., Anderson, </a:t>
            </a:r>
            <a:r>
              <a:rPr lang="en-US" sz="2300" dirty="0" err="1"/>
              <a:t>Fornell</a:t>
            </a:r>
            <a:r>
              <a:rPr lang="en-US" sz="2300" dirty="0"/>
              <a:t>, and </a:t>
            </a:r>
            <a:r>
              <a:rPr lang="en-US" sz="2300" dirty="0" err="1"/>
              <a:t>Mazvancheryl</a:t>
            </a:r>
            <a:r>
              <a:rPr lang="en-US" sz="2300" dirty="0"/>
              <a:t> 2004; Bolton and Drew 1991; Gupta and </a:t>
            </a:r>
            <a:r>
              <a:rPr lang="en-US" sz="2300" dirty="0" err="1"/>
              <a:t>Zeithaml</a:t>
            </a:r>
            <a:r>
              <a:rPr lang="en-US" sz="2300" dirty="0"/>
              <a:t> 2006).” It is these consequences, within the customer experience that should be assessed toward business continuous improvement toward strategic planning for organizational growth, competitive differentiation, business model viability and sustainability, and/or increased profitability.*</a:t>
            </a:r>
          </a:p>
          <a:p>
            <a:pPr marL="0" indent="0">
              <a:buNone/>
            </a:pPr>
            <a:r>
              <a:rPr lang="en-US" sz="1500" i="1" dirty="0"/>
              <a:t>* Excerpts from: Katherine N. Lemon and Peter C. </a:t>
            </a:r>
            <a:r>
              <a:rPr lang="en-US" sz="1500" i="1" dirty="0" err="1"/>
              <a:t>Verhoef</a:t>
            </a:r>
            <a:r>
              <a:rPr lang="en-US" sz="1500" i="1" dirty="0"/>
              <a:t> (2016) Understanding Customer Experience Throughout the Customer Journey. Journal of Marketing: November 2016, Vol. 80, No. 6, pp. 69-96</a:t>
            </a:r>
          </a:p>
        </p:txBody>
      </p:sp>
      <p:sp>
        <p:nvSpPr>
          <p:cNvPr id="4" name="TextBox 3"/>
          <p:cNvSpPr txBox="1"/>
          <p:nvPr/>
        </p:nvSpPr>
        <p:spPr>
          <a:xfrm>
            <a:off x="2712720" y="6484620"/>
            <a:ext cx="10172700" cy="276999"/>
          </a:xfrm>
          <a:prstGeom prst="rect">
            <a:avLst/>
          </a:prstGeom>
          <a:noFill/>
        </p:spPr>
        <p:txBody>
          <a:bodyPr wrap="square" rtlCol="0">
            <a:spAutoFit/>
          </a:bodyPr>
          <a:lstStyle/>
          <a:p>
            <a:r>
              <a:rPr lang="en-US" sz="1200" dirty="0">
                <a:solidFill>
                  <a:schemeClr val="bg1"/>
                </a:solidFill>
              </a:rPr>
              <a:t>Customer Satisfaction research overview by Sandra Rodriguez, UCONN Graduate Studies in Survey Research, November 2016.  All rights reserved.</a:t>
            </a:r>
          </a:p>
        </p:txBody>
      </p:sp>
    </p:spTree>
    <p:extLst>
      <p:ext uri="{BB962C8B-B14F-4D97-AF65-F5344CB8AC3E}">
        <p14:creationId xmlns:p14="http://schemas.microsoft.com/office/powerpoint/2010/main" val="421055785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1177899"/>
            <a:ext cx="9603275" cy="1049235"/>
          </a:xfrm>
        </p:spPr>
        <p:txBody>
          <a:bodyPr>
            <a:normAutofit/>
          </a:bodyPr>
          <a:lstStyle/>
          <a:p>
            <a:r>
              <a:rPr lang="en-US" sz="2800" b="1" dirty="0"/>
              <a:t>Introduction</a:t>
            </a:r>
            <a:endParaRPr lang="en-US" sz="2800" dirty="0"/>
          </a:p>
        </p:txBody>
      </p:sp>
      <p:sp>
        <p:nvSpPr>
          <p:cNvPr id="3" name="Content Placeholder 2"/>
          <p:cNvSpPr>
            <a:spLocks noGrp="1"/>
          </p:cNvSpPr>
          <p:nvPr>
            <p:ph idx="1"/>
          </p:nvPr>
        </p:nvSpPr>
        <p:spPr/>
        <p:txBody>
          <a:bodyPr/>
          <a:lstStyle/>
          <a:p>
            <a:pPr marL="0" indent="0">
              <a:buNone/>
            </a:pPr>
            <a:r>
              <a:rPr lang="en-US" dirty="0"/>
              <a:t>Measuring customer satisfaction is important for companies and organizations that sell products or deliver services.  Customer satisfaction study results inform business decisions that can impact an organization’s competitive differentiation, business model viability and sustainability, and potential growth and profitability.</a:t>
            </a:r>
          </a:p>
          <a:p>
            <a:endParaRPr lang="en-US" dirty="0"/>
          </a:p>
        </p:txBody>
      </p:sp>
    </p:spTree>
    <p:extLst>
      <p:ext uri="{BB962C8B-B14F-4D97-AF65-F5344CB8AC3E}">
        <p14:creationId xmlns:p14="http://schemas.microsoft.com/office/powerpoint/2010/main" val="2077902577"/>
      </p:ext>
    </p:extLst>
  </p:cSld>
  <p:clrMapOvr>
    <a:masterClrMapping/>
  </p:clrMapOvr>
  <p:transition spd="slow" advClick="0" advTm="9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226820"/>
            <a:ext cx="9603275" cy="626934"/>
          </a:xfrm>
        </p:spPr>
        <p:txBody>
          <a:bodyPr>
            <a:normAutofit fontScale="90000"/>
          </a:bodyPr>
          <a:lstStyle/>
          <a:p>
            <a:r>
              <a:rPr lang="en-US" altLang="en-US" sz="2800" b="1" dirty="0">
                <a:ea typeface="Calibri" panose="020F0502020204030204" pitchFamily="34" charset="0"/>
                <a:cs typeface="Times New Roman" panose="02020603050405020304" pitchFamily="18" charset="0"/>
              </a:rPr>
              <a:t>Defining Customer Satisfaction</a:t>
            </a:r>
            <a:br>
              <a:rPr lang="en-US" altLang="en-US" sz="800" dirty="0"/>
            </a:br>
            <a:endParaRPr lang="en-US" dirty="0"/>
          </a:p>
        </p:txBody>
      </p:sp>
      <p:sp>
        <p:nvSpPr>
          <p:cNvPr id="3" name="Content Placeholder 2"/>
          <p:cNvSpPr>
            <a:spLocks noGrp="1"/>
          </p:cNvSpPr>
          <p:nvPr>
            <p:ph idx="1"/>
          </p:nvPr>
        </p:nvSpPr>
        <p:spPr>
          <a:xfrm>
            <a:off x="1451579" y="2243640"/>
            <a:ext cx="9603275" cy="3450613"/>
          </a:xfrm>
        </p:spPr>
        <p:txBody>
          <a:bodyPr>
            <a:normAutofit lnSpcReduction="10000"/>
          </a:bodyPr>
          <a:lstStyle/>
          <a:p>
            <a:pPr marL="457200" indent="-457200" eaLnBrk="0" fontAlgn="base" hangingPunct="0">
              <a:lnSpc>
                <a:spcPct val="100000"/>
              </a:lnSpc>
              <a:spcBef>
                <a:spcPct val="0"/>
              </a:spcBef>
              <a:spcAft>
                <a:spcPct val="0"/>
              </a:spcAft>
              <a:buClrTx/>
              <a:buSzTx/>
              <a:buFont typeface="+mj-lt"/>
              <a:buAutoNum type="arabicPeriod"/>
            </a:pPr>
            <a:r>
              <a:rPr lang="en-US" altLang="en-US" b="1" dirty="0">
                <a:solidFill>
                  <a:srgbClr val="292929"/>
                </a:solidFill>
                <a:latin typeface="+mj-lt"/>
                <a:ea typeface="Calibri" panose="020F0502020204030204" pitchFamily="34" charset="0"/>
                <a:cs typeface="Arial" panose="020B0604020202020204" pitchFamily="34" charset="0"/>
              </a:rPr>
              <a:t>a measure of how happy customers feel when they do business with a company.</a:t>
            </a:r>
          </a:p>
          <a:p>
            <a:pPr marL="457200" indent="-457200" eaLnBrk="0" fontAlgn="base" hangingPunct="0">
              <a:lnSpc>
                <a:spcPct val="100000"/>
              </a:lnSpc>
              <a:spcBef>
                <a:spcPct val="0"/>
              </a:spcBef>
              <a:spcAft>
                <a:spcPct val="0"/>
              </a:spcAft>
              <a:buClrTx/>
              <a:buSzTx/>
              <a:buFont typeface="+mj-lt"/>
              <a:buAutoNum type="arabicPeriod"/>
            </a:pPr>
            <a:endParaRPr lang="en-US" altLang="en-US" dirty="0">
              <a:latin typeface="+mj-lt"/>
            </a:endParaRPr>
          </a:p>
          <a:p>
            <a:pPr marL="457200" indent="-457200" eaLnBrk="0" fontAlgn="base" hangingPunct="0">
              <a:lnSpc>
                <a:spcPct val="100000"/>
              </a:lnSpc>
              <a:spcBef>
                <a:spcPct val="0"/>
              </a:spcBef>
              <a:spcAft>
                <a:spcPct val="0"/>
              </a:spcAft>
              <a:buClrTx/>
              <a:buSzTx/>
              <a:buFont typeface="+mj-lt"/>
              <a:buAutoNum type="arabicPeriod"/>
            </a:pPr>
            <a:r>
              <a:rPr lang="en-US" altLang="en-US" b="1" dirty="0">
                <a:latin typeface="+mj-lt"/>
                <a:ea typeface="Calibri" panose="020F0502020204030204" pitchFamily="34" charset="0"/>
                <a:cs typeface="Arial" panose="020B0604020202020204" pitchFamily="34" charset="0"/>
              </a:rPr>
              <a:t>a feeling of satisfaction felt by a customer with a product or service obtained from a business.</a:t>
            </a:r>
          </a:p>
          <a:p>
            <a:pPr marL="457200" indent="-457200" eaLnBrk="0" fontAlgn="base" hangingPunct="0">
              <a:lnSpc>
                <a:spcPct val="100000"/>
              </a:lnSpc>
              <a:spcBef>
                <a:spcPct val="0"/>
              </a:spcBef>
              <a:spcAft>
                <a:spcPct val="0"/>
              </a:spcAft>
              <a:buClrTx/>
              <a:buSzTx/>
              <a:buFont typeface="+mj-lt"/>
              <a:buAutoNum type="arabicPeriod"/>
            </a:pPr>
            <a:endParaRPr lang="en-US" altLang="en-US" b="1" dirty="0">
              <a:latin typeface="+mj-lt"/>
              <a:ea typeface="Calibri" panose="020F0502020204030204" pitchFamily="34" charset="0"/>
              <a:cs typeface="Arial" panose="020B0604020202020204" pitchFamily="34" charset="0"/>
            </a:endParaRPr>
          </a:p>
          <a:p>
            <a:pPr marL="457200" indent="-457200" eaLnBrk="0" fontAlgn="base" hangingPunct="0">
              <a:lnSpc>
                <a:spcPct val="100000"/>
              </a:lnSpc>
              <a:spcBef>
                <a:spcPct val="0"/>
              </a:spcBef>
              <a:spcAft>
                <a:spcPct val="0"/>
              </a:spcAft>
              <a:buClrTx/>
              <a:buSzTx/>
              <a:buFont typeface="+mj-lt"/>
              <a:buAutoNum type="arabicPeriod"/>
            </a:pPr>
            <a:r>
              <a:rPr lang="en-US" altLang="en-US" b="1" dirty="0">
                <a:latin typeface="+mj-lt"/>
                <a:ea typeface="Calibri" panose="020F0502020204030204" pitchFamily="34" charset="0"/>
                <a:cs typeface="Arial" panose="020B0604020202020204" pitchFamily="34" charset="0"/>
              </a:rPr>
              <a:t>a measure of how products and services supplied by a company meet or surpass customer expectation</a:t>
            </a:r>
            <a:r>
              <a:rPr lang="en-US" altLang="en-US" dirty="0">
                <a:latin typeface="+mj-lt"/>
              </a:rPr>
              <a:t>.</a:t>
            </a:r>
          </a:p>
          <a:p>
            <a:pPr marL="0" lvl="0" indent="0" eaLnBrk="0" fontAlgn="base" hangingPunct="0">
              <a:lnSpc>
                <a:spcPct val="100000"/>
              </a:lnSpc>
              <a:spcBef>
                <a:spcPct val="0"/>
              </a:spcBef>
              <a:spcAft>
                <a:spcPct val="0"/>
              </a:spcAft>
              <a:buClrTx/>
              <a:buSzTx/>
              <a:buNone/>
            </a:pPr>
            <a:endParaRPr lang="en-US" dirty="0"/>
          </a:p>
          <a:p>
            <a:pPr marL="457200" lvl="0" indent="-457200" eaLnBrk="0" fontAlgn="base" hangingPunct="0">
              <a:lnSpc>
                <a:spcPct val="100000"/>
              </a:lnSpc>
              <a:spcBef>
                <a:spcPct val="0"/>
              </a:spcBef>
              <a:spcAft>
                <a:spcPct val="0"/>
              </a:spcAft>
              <a:buClrTx/>
              <a:buSzTx/>
              <a:buFont typeface="+mj-lt"/>
              <a:buAutoNum type="arabicPeriod"/>
            </a:pPr>
            <a:r>
              <a:rPr lang="en-US" altLang="en-US" i="1" dirty="0">
                <a:latin typeface="Calibri" panose="020F0502020204030204" pitchFamily="34" charset="0"/>
                <a:ea typeface="Calibri" panose="020F0502020204030204" pitchFamily="34" charset="0"/>
                <a:cs typeface="Times New Roman" panose="02020603050405020304" pitchFamily="18" charset="0"/>
              </a:rPr>
              <a:t>Cambridge Business English Dictionary, ©Cambridge University Press</a:t>
            </a:r>
          </a:p>
          <a:p>
            <a:pPr marL="457200" lvl="0" indent="-457200" eaLnBrk="0" fontAlgn="base" hangingPunct="0">
              <a:lnSpc>
                <a:spcPct val="100000"/>
              </a:lnSpc>
              <a:spcBef>
                <a:spcPct val="0"/>
              </a:spcBef>
              <a:spcAft>
                <a:spcPct val="0"/>
              </a:spcAft>
              <a:buClrTx/>
              <a:buSzTx/>
              <a:buFont typeface="+mj-lt"/>
              <a:buAutoNum type="arabicPeriod"/>
            </a:pPr>
            <a:r>
              <a:rPr lang="en-US" altLang="en-US" i="1" dirty="0">
                <a:latin typeface="Calibri" panose="020F0502020204030204" pitchFamily="34" charset="0"/>
                <a:ea typeface="Calibri" panose="020F0502020204030204" pitchFamily="34" charset="0"/>
                <a:cs typeface="Arial" panose="020B0604020202020204" pitchFamily="34" charset="0"/>
              </a:rPr>
              <a:t>Collins English Dictionary, </a:t>
            </a:r>
            <a:r>
              <a:rPr lang="en-US" altLang="en-US" i="1" dirty="0">
                <a:latin typeface="Calibri" panose="020F0502020204030204" pitchFamily="34" charset="0"/>
                <a:ea typeface="Calibri" panose="020F0502020204030204" pitchFamily="34" charset="0"/>
                <a:cs typeface="Times New Roman" panose="02020603050405020304" pitchFamily="18" charset="0"/>
              </a:rPr>
              <a:t>©</a:t>
            </a:r>
            <a:r>
              <a:rPr lang="en-US" altLang="en-US" i="1" dirty="0">
                <a:latin typeface="Calibri" panose="020F0502020204030204" pitchFamily="34" charset="0"/>
                <a:ea typeface="Calibri" panose="020F0502020204030204" pitchFamily="34" charset="0"/>
                <a:cs typeface="Arial" panose="020B0604020202020204" pitchFamily="34" charset="0"/>
              </a:rPr>
              <a:t>Harper Collins Publishers</a:t>
            </a:r>
            <a:r>
              <a:rPr lang="en-US" altLang="en-US" dirty="0">
                <a:latin typeface="Calibri" panose="020F0502020204030204" pitchFamily="34" charset="0"/>
                <a:ea typeface="Calibri" panose="020F0502020204030204" pitchFamily="34" charset="0"/>
                <a:cs typeface="Arial" panose="020B0604020202020204" pitchFamily="34" charset="0"/>
              </a:rPr>
              <a:t> </a:t>
            </a: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eaLnBrk="0" fontAlgn="base" hangingPunct="0">
              <a:lnSpc>
                <a:spcPct val="100000"/>
              </a:lnSpc>
              <a:spcBef>
                <a:spcPct val="0"/>
              </a:spcBef>
              <a:spcAft>
                <a:spcPct val="0"/>
              </a:spcAft>
              <a:buClrTx/>
              <a:buSzTx/>
              <a:buFont typeface="+mj-lt"/>
              <a:buAutoNum type="arabicPeriod"/>
            </a:pPr>
            <a:r>
              <a:rPr lang="en-US" dirty="0">
                <a:latin typeface="Calibri" panose="020F0502020204030204" pitchFamily="34" charset="0"/>
                <a:cs typeface="Times New Roman" panose="02020603050405020304" pitchFamily="18" charset="0"/>
              </a:rPr>
              <a:t>Wikipedia</a:t>
            </a:r>
            <a:endParaRPr lang="en-US" dirty="0"/>
          </a:p>
        </p:txBody>
      </p:sp>
      <p:sp>
        <p:nvSpPr>
          <p:cNvPr id="7" name="Rectangle 4"/>
          <p:cNvSpPr>
            <a:spLocks noChangeArrowheads="1"/>
          </p:cNvSpPr>
          <p:nvPr/>
        </p:nvSpPr>
        <p:spPr bwMode="auto">
          <a:xfrm>
            <a:off x="0" y="2614730"/>
            <a:ext cx="184731"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b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sz="1100" b="0" i="1" u="none" strike="noStrike" cap="none" normalizeH="0" baseline="0" dirty="0">
              <a:ln>
                <a:noFill/>
              </a:ln>
              <a:solidFill>
                <a:schemeClr val="tx1"/>
              </a:solidFill>
              <a:effectLs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6598153"/>
      </p:ext>
    </p:extLst>
  </p:cSld>
  <p:clrMapOvr>
    <a:masterClrMapping/>
  </p:clrMapOvr>
  <p:transition spd="slow" advClick="0" advTm="10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099" y="1208379"/>
            <a:ext cx="9603275" cy="1049235"/>
          </a:xfrm>
        </p:spPr>
        <p:txBody>
          <a:bodyPr>
            <a:normAutofit/>
          </a:bodyPr>
          <a:lstStyle/>
          <a:p>
            <a:r>
              <a:rPr lang="en-US" sz="2800" b="1" dirty="0"/>
              <a:t>How do YOU define customer satisfaction?</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41960" y="4170924"/>
            <a:ext cx="3366770" cy="1581150"/>
          </a:xfrm>
          <a:prstGeom prst="rect">
            <a:avLst/>
          </a:prstGeom>
        </p:spPr>
      </p:pic>
      <p:pic>
        <p:nvPicPr>
          <p:cNvPr id="6" name="Content Placeholder 5"/>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79581" y="4114800"/>
            <a:ext cx="3513473" cy="1637274"/>
          </a:xfrm>
          <a:prstGeom prst="rect">
            <a:avLst/>
          </a:prstGeom>
        </p:spPr>
      </p:pic>
      <p:sp>
        <p:nvSpPr>
          <p:cNvPr id="7" name="Rectangle 6"/>
          <p:cNvSpPr/>
          <p:nvPr/>
        </p:nvSpPr>
        <p:spPr>
          <a:xfrm>
            <a:off x="3970913" y="2042843"/>
            <a:ext cx="5698740" cy="1938992"/>
          </a:xfrm>
          <a:prstGeom prst="rect">
            <a:avLst/>
          </a:prstGeom>
        </p:spPr>
        <p:txBody>
          <a:bodyPr wrap="none">
            <a:spAutoFit/>
          </a:bodyPr>
          <a:lstStyle/>
          <a:p>
            <a:r>
              <a:rPr lang="en-US" altLang="en-US" sz="2000" b="1" dirty="0">
                <a:solidFill>
                  <a:srgbClr val="292929"/>
                </a:solidFill>
                <a:ea typeface="Calibri" panose="020F0502020204030204" pitchFamily="34" charset="0"/>
                <a:cs typeface="Arial" panose="020B0604020202020204" pitchFamily="34" charset="0"/>
              </a:rPr>
              <a:t>Should the definition include the potential for:</a:t>
            </a:r>
          </a:p>
          <a:p>
            <a:pPr marL="285750" indent="-285750">
              <a:buFont typeface="Arial" panose="020B0604020202020204" pitchFamily="34" charset="0"/>
              <a:buChar char="•"/>
            </a:pPr>
            <a:r>
              <a:rPr lang="en-US" altLang="en-US" sz="2000" b="1" dirty="0">
                <a:solidFill>
                  <a:srgbClr val="292929"/>
                </a:solidFill>
                <a:ea typeface="Calibri" panose="020F0502020204030204" pitchFamily="34" charset="0"/>
                <a:cs typeface="Arial" panose="020B0604020202020204" pitchFamily="34" charset="0"/>
              </a:rPr>
              <a:t>Customer loyalty?</a:t>
            </a:r>
          </a:p>
          <a:p>
            <a:pPr marL="285750" indent="-285750">
              <a:buFont typeface="Arial" panose="020B0604020202020204" pitchFamily="34" charset="0"/>
              <a:buChar char="•"/>
            </a:pPr>
            <a:r>
              <a:rPr lang="en-US" sz="2000" b="1" dirty="0">
                <a:solidFill>
                  <a:srgbClr val="292929"/>
                </a:solidFill>
                <a:cs typeface="Arial" panose="020B0604020202020204" pitchFamily="34" charset="0"/>
              </a:rPr>
              <a:t>Customer referrals?</a:t>
            </a:r>
          </a:p>
          <a:p>
            <a:pPr marL="285750" indent="-285750">
              <a:buFont typeface="Arial" panose="020B0604020202020204" pitchFamily="34" charset="0"/>
              <a:buChar char="•"/>
            </a:pPr>
            <a:r>
              <a:rPr lang="en-US" sz="2000" b="1" dirty="0">
                <a:solidFill>
                  <a:srgbClr val="292929"/>
                </a:solidFill>
                <a:cs typeface="Arial" panose="020B0604020202020204" pitchFamily="34" charset="0"/>
              </a:rPr>
              <a:t>Customer retention?</a:t>
            </a:r>
          </a:p>
          <a:p>
            <a:pPr marL="285750" indent="-285750">
              <a:buFont typeface="Arial" panose="020B0604020202020204" pitchFamily="34" charset="0"/>
              <a:buChar char="•"/>
            </a:pPr>
            <a:r>
              <a:rPr lang="en-US" sz="2000" b="1" dirty="0">
                <a:solidFill>
                  <a:srgbClr val="292929"/>
                </a:solidFill>
                <a:cs typeface="Arial" panose="020B0604020202020204" pitchFamily="34" charset="0"/>
              </a:rPr>
              <a:t>Customer cross sales?</a:t>
            </a:r>
          </a:p>
          <a:p>
            <a:pPr marL="285750" indent="-285750">
              <a:buFont typeface="Arial" panose="020B0604020202020204" pitchFamily="34" charset="0"/>
              <a:buChar char="•"/>
            </a:pPr>
            <a:r>
              <a:rPr lang="en-US" sz="2000" b="1" dirty="0">
                <a:solidFill>
                  <a:srgbClr val="292929"/>
                </a:solidFill>
                <a:cs typeface="Arial" panose="020B0604020202020204" pitchFamily="34" charset="0"/>
              </a:rPr>
              <a:t>Customer happiness?</a:t>
            </a:r>
            <a:endParaRPr lang="en-US" sz="2000" dirty="0"/>
          </a:p>
        </p:txBody>
      </p:sp>
    </p:spTree>
    <p:extLst>
      <p:ext uri="{BB962C8B-B14F-4D97-AF65-F5344CB8AC3E}">
        <p14:creationId xmlns:p14="http://schemas.microsoft.com/office/powerpoint/2010/main" val="926161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5000">
        <p15:prstTrans prst="fallOver"/>
      </p:transition>
    </mc:Choice>
    <mc:Fallback xmlns="">
      <p:transition spd="slow" advClick="0"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Three Best Practices in gauging customer satisfaction</a:t>
            </a:r>
          </a:p>
        </p:txBody>
      </p:sp>
      <p:sp>
        <p:nvSpPr>
          <p:cNvPr id="3" name="Content Placeholder 2"/>
          <p:cNvSpPr>
            <a:spLocks noGrp="1"/>
          </p:cNvSpPr>
          <p:nvPr>
            <p:ph idx="1"/>
          </p:nvPr>
        </p:nvSpPr>
        <p:spPr/>
        <p:txBody>
          <a:bodyPr/>
          <a:lstStyle/>
          <a:p>
            <a:pPr marL="457200" indent="-457200">
              <a:buFont typeface="+mj-lt"/>
              <a:buAutoNum type="arabicPeriod"/>
            </a:pPr>
            <a:r>
              <a:rPr lang="en-US" b="1" dirty="0"/>
              <a:t>ACSI – The American Customer Satisfaction Index</a:t>
            </a:r>
          </a:p>
          <a:p>
            <a:pPr marL="457200" indent="-457200">
              <a:buFont typeface="+mj-lt"/>
              <a:buAutoNum type="arabicPeriod"/>
            </a:pPr>
            <a:r>
              <a:rPr lang="en-US" b="1" dirty="0"/>
              <a:t>Net Promoter Score System</a:t>
            </a:r>
          </a:p>
          <a:p>
            <a:pPr marL="457200" indent="-457200">
              <a:buFont typeface="+mj-lt"/>
              <a:buAutoNum type="arabicPeriod"/>
            </a:pPr>
            <a:r>
              <a:rPr lang="en-US" b="1" dirty="0"/>
              <a:t>SERVQUAL</a:t>
            </a:r>
          </a:p>
        </p:txBody>
      </p:sp>
    </p:spTree>
    <p:extLst>
      <p:ext uri="{BB962C8B-B14F-4D97-AF65-F5344CB8AC3E}">
        <p14:creationId xmlns:p14="http://schemas.microsoft.com/office/powerpoint/2010/main" val="199149410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Three Best Practices in gauging customer satisfaction</a:t>
            </a:r>
          </a:p>
        </p:txBody>
      </p:sp>
      <p:sp>
        <p:nvSpPr>
          <p:cNvPr id="3" name="Content Placeholder 2"/>
          <p:cNvSpPr>
            <a:spLocks noGrp="1"/>
          </p:cNvSpPr>
          <p:nvPr>
            <p:ph idx="1"/>
          </p:nvPr>
        </p:nvSpPr>
        <p:spPr/>
        <p:txBody>
          <a:bodyPr/>
          <a:lstStyle/>
          <a:p>
            <a:pPr marL="457200" indent="-457200">
              <a:buFont typeface="+mj-lt"/>
              <a:buAutoNum type="arabicPeriod"/>
            </a:pPr>
            <a:r>
              <a:rPr lang="en-US" sz="1800" b="1" dirty="0"/>
              <a:t>ACSI – The American Customer Satisfaction Index</a:t>
            </a:r>
          </a:p>
          <a:p>
            <a:pPr lvl="1"/>
            <a:r>
              <a:rPr lang="en-US" dirty="0"/>
              <a:t>Helpful to companies related to the industries the index measures. While it does not provide feedback specific to a company’s individual customer satisfaction rates, it provides benchmarks and trend in the industry overall and that should be considered when assessing individual organizational customer satisfaction levels.</a:t>
            </a:r>
          </a:p>
          <a:p>
            <a:pPr marL="457200" indent="-457200">
              <a:buFont typeface="+mj-lt"/>
              <a:buAutoNum type="arabicPeriod"/>
            </a:pPr>
            <a:r>
              <a:rPr lang="en-US" sz="1800" b="1" dirty="0"/>
              <a:t>Net Promoter Score System</a:t>
            </a:r>
          </a:p>
          <a:p>
            <a:pPr marL="457200" indent="-457200">
              <a:buFont typeface="+mj-lt"/>
              <a:buAutoNum type="arabicPeriod"/>
            </a:pPr>
            <a:r>
              <a:rPr lang="en-US" sz="1800" b="1" dirty="0"/>
              <a:t>SERVQUAL</a:t>
            </a:r>
          </a:p>
        </p:txBody>
      </p:sp>
    </p:spTree>
    <p:extLst>
      <p:ext uri="{BB962C8B-B14F-4D97-AF65-F5344CB8AC3E}">
        <p14:creationId xmlns:p14="http://schemas.microsoft.com/office/powerpoint/2010/main" val="3718153187"/>
      </p:ext>
    </p:extLst>
  </p:cSld>
  <p:clrMapOvr>
    <a:masterClrMapping/>
  </p:clrMapOvr>
  <p:transition spd="slow" advTm="9000">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Three Best Practices in gauging customer satisfaction</a:t>
            </a:r>
          </a:p>
        </p:txBody>
      </p:sp>
      <p:sp>
        <p:nvSpPr>
          <p:cNvPr id="3" name="Content Placeholder 2"/>
          <p:cNvSpPr>
            <a:spLocks noGrp="1"/>
          </p:cNvSpPr>
          <p:nvPr>
            <p:ph idx="1"/>
          </p:nvPr>
        </p:nvSpPr>
        <p:spPr>
          <a:xfrm>
            <a:off x="1451579" y="2015732"/>
            <a:ext cx="9603275" cy="4141228"/>
          </a:xfrm>
        </p:spPr>
        <p:txBody>
          <a:bodyPr>
            <a:normAutofit fontScale="92500" lnSpcReduction="20000"/>
          </a:bodyPr>
          <a:lstStyle/>
          <a:p>
            <a:pPr marL="457200" indent="-457200">
              <a:buFont typeface="+mj-lt"/>
              <a:buAutoNum type="arabicPeriod"/>
            </a:pPr>
            <a:r>
              <a:rPr lang="en-US" b="1" dirty="0"/>
              <a:t>ACSI – The American Customer Satisfaction Index</a:t>
            </a:r>
          </a:p>
          <a:p>
            <a:pPr marL="457200" indent="-457200">
              <a:buFont typeface="+mj-lt"/>
              <a:buAutoNum type="arabicPeriod"/>
            </a:pPr>
            <a:r>
              <a:rPr lang="en-US" b="1" dirty="0"/>
              <a:t>Net Promoter Score System</a:t>
            </a:r>
          </a:p>
          <a:p>
            <a:pPr lvl="1"/>
            <a:r>
              <a:rPr lang="en-US" sz="2100" dirty="0"/>
              <a:t>While some might say this is a best practice in measuring customer satisfaction, others may argue it is an ‘alternate’ assessment or metric. The Net Promoter Score and the Net Promoter Score system was developed by Fred </a:t>
            </a:r>
            <a:r>
              <a:rPr lang="en-US" sz="2100" dirty="0" err="1"/>
              <a:t>Reichheld</a:t>
            </a:r>
            <a:r>
              <a:rPr lang="en-US" sz="2100" dirty="0"/>
              <a:t> and Bain &amp; Company.  The Net Promoter System begins with scores calculated from short, frequent customer surveys. Companies typically ask this question: On a zero-to-10 scale, how likely is it that you would recommend this company [or this product] to a friend or colleague? A follow-up question asks the primary reason for the score. Ratings of nine or 10 indicate promoters; seven and eight, passives; and zero through six, detractors. The Net Promoter score is simply the percentage of promoters minus the percentage of detractors. </a:t>
            </a:r>
            <a:endParaRPr lang="en-US" b="1" dirty="0"/>
          </a:p>
          <a:p>
            <a:pPr marL="457200" indent="-457200">
              <a:buFont typeface="+mj-lt"/>
              <a:buAutoNum type="arabicPeriod"/>
            </a:pPr>
            <a:r>
              <a:rPr lang="en-US" b="1" dirty="0"/>
              <a:t>SERVQUAL</a:t>
            </a:r>
          </a:p>
        </p:txBody>
      </p:sp>
    </p:spTree>
    <p:extLst>
      <p:ext uri="{BB962C8B-B14F-4D97-AF65-F5344CB8AC3E}">
        <p14:creationId xmlns:p14="http://schemas.microsoft.com/office/powerpoint/2010/main" val="1647274441"/>
      </p:ext>
    </p:extLst>
  </p:cSld>
  <p:clrMapOvr>
    <a:masterClrMapping/>
  </p:clrMapOvr>
  <p:transition spd="slow" advTm="15000">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Three Best Practices in gauging customer satisfaction</a:t>
            </a:r>
          </a:p>
        </p:txBody>
      </p:sp>
      <p:sp>
        <p:nvSpPr>
          <p:cNvPr id="3" name="Content Placeholder 2"/>
          <p:cNvSpPr>
            <a:spLocks noGrp="1"/>
          </p:cNvSpPr>
          <p:nvPr>
            <p:ph idx="1"/>
          </p:nvPr>
        </p:nvSpPr>
        <p:spPr>
          <a:xfrm>
            <a:off x="1352519" y="2137652"/>
            <a:ext cx="9603275" cy="4065028"/>
          </a:xfrm>
        </p:spPr>
        <p:txBody>
          <a:bodyPr>
            <a:normAutofit/>
          </a:bodyPr>
          <a:lstStyle/>
          <a:p>
            <a:pPr marL="457200" indent="-457200">
              <a:buFont typeface="+mj-lt"/>
              <a:buAutoNum type="arabicPeriod"/>
            </a:pPr>
            <a:r>
              <a:rPr lang="en-US" sz="1800" b="1" dirty="0"/>
              <a:t>ACSI – The American Customer Satisfaction Index</a:t>
            </a:r>
          </a:p>
          <a:p>
            <a:pPr marL="457200" indent="-457200">
              <a:buFont typeface="+mj-lt"/>
              <a:buAutoNum type="arabicPeriod"/>
            </a:pPr>
            <a:r>
              <a:rPr lang="en-US" sz="1800" b="1" dirty="0"/>
              <a:t>Net Promoter Score System</a:t>
            </a:r>
          </a:p>
          <a:p>
            <a:pPr marL="457200" indent="-457200">
              <a:buFont typeface="+mj-lt"/>
              <a:buAutoNum type="arabicPeriod"/>
            </a:pPr>
            <a:r>
              <a:rPr lang="en-US" sz="1800" b="1" dirty="0"/>
              <a:t>SERVQUAL </a:t>
            </a:r>
            <a:r>
              <a:rPr lang="en-US" b="1" dirty="0"/>
              <a:t>- </a:t>
            </a:r>
            <a:r>
              <a:rPr lang="en-US" sz="1800" dirty="0"/>
              <a:t>a multiple item scale for measuring consumer perceptions of service quality.  It originally measured 10 aspects of service quality:  Reliability, Responsiveness, Competence,  Access, Courtesy, Communication, Credibility, Security, Understanding the Customer; and Tangibles</a:t>
            </a:r>
          </a:p>
          <a:p>
            <a:r>
              <a:rPr lang="en-US" sz="1800" dirty="0"/>
              <a:t>This data provides an assessment of the gap between desired and actual performance, along with its importance. The system was later was distilled to just 5 categories of measurement, and referred to as the RATER system, measuring:</a:t>
            </a:r>
          </a:p>
          <a:p>
            <a:pPr lvl="1"/>
            <a:r>
              <a:rPr lang="en-US" dirty="0"/>
              <a:t>Responsiveness -  Assurance  - Tangibles – Empathy - Reliability</a:t>
            </a:r>
          </a:p>
        </p:txBody>
      </p:sp>
    </p:spTree>
    <p:extLst>
      <p:ext uri="{BB962C8B-B14F-4D97-AF65-F5344CB8AC3E}">
        <p14:creationId xmlns:p14="http://schemas.microsoft.com/office/powerpoint/2010/main" val="2778098450"/>
      </p:ext>
    </p:extLst>
  </p:cSld>
  <p:clrMapOvr>
    <a:masterClrMapping/>
  </p:clrMapOvr>
  <p:transition spd="slow" advTm="15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Interviewing the Experts – </a:t>
            </a:r>
            <a:br>
              <a:rPr lang="en-US" b="1" dirty="0"/>
            </a:br>
            <a:r>
              <a:rPr lang="en-US" b="1" dirty="0"/>
              <a:t>Two Boutique research Firm Owners</a:t>
            </a:r>
            <a:endParaRPr lang="en-US" dirty="0"/>
          </a:p>
        </p:txBody>
      </p:sp>
      <p:pic>
        <p:nvPicPr>
          <p:cNvPr id="7" name="Picture 6" descr="Colors Of England Free Stock Photo - Public Domain Pictures"/>
          <p:cNvPicPr>
            <a:picLocks noChangeAspect="1"/>
          </p:cNvPicPr>
          <p:nvPr/>
        </p:nvPicPr>
        <p:blipFill>
          <a:blip r:embed="rId2"/>
          <a:stretch>
            <a:fillRect/>
          </a:stretch>
        </p:blipFill>
        <p:spPr>
          <a:xfrm>
            <a:off x="1552353" y="4089473"/>
            <a:ext cx="1739887" cy="1250455"/>
          </a:xfrm>
          <a:prstGeom prst="rect">
            <a:avLst/>
          </a:prstGeom>
          <a:effectLst>
            <a:softEdge rad="139700"/>
          </a:effectLst>
        </p:spPr>
      </p:pic>
      <p:pic>
        <p:nvPicPr>
          <p:cNvPr id="9" name="Content Placeholder 8" descr="United States Flag Free Stock Photo - Public Domain Pictures"/>
          <p:cNvPicPr>
            <a:picLocks noGrp="1" noChangeAspect="1"/>
          </p:cNvPicPr>
          <p:nvPr>
            <p:ph idx="1"/>
          </p:nvPr>
        </p:nvPicPr>
        <p:blipFill>
          <a:blip r:embed="rId3"/>
          <a:stretch>
            <a:fillRect/>
          </a:stretch>
        </p:blipFill>
        <p:spPr>
          <a:xfrm>
            <a:off x="1451579" y="2154349"/>
            <a:ext cx="1909240" cy="1322498"/>
          </a:xfrm>
          <a:effectLst>
            <a:softEdge rad="165100"/>
          </a:effectLst>
        </p:spPr>
      </p:pic>
      <p:sp>
        <p:nvSpPr>
          <p:cNvPr id="10" name="Rectangle 9"/>
          <p:cNvSpPr/>
          <p:nvPr/>
        </p:nvSpPr>
        <p:spPr>
          <a:xfrm>
            <a:off x="3540732" y="2957437"/>
            <a:ext cx="5691430" cy="388696"/>
          </a:xfrm>
          <a:prstGeom prst="rect">
            <a:avLst/>
          </a:prstGeom>
        </p:spPr>
        <p:txBody>
          <a:bodyPr wrap="none">
            <a:spAutoFit/>
          </a:bodyPr>
          <a:lstStyle/>
          <a:p>
            <a:pPr>
              <a:lnSpc>
                <a:spcPct val="107000"/>
              </a:lnSpc>
              <a:spcAft>
                <a:spcPts val="800"/>
              </a:spcAft>
            </a:pPr>
            <a:r>
              <a:rPr lang="en-US" b="1" dirty="0">
                <a:solidFill>
                  <a:srgbClr val="C00000"/>
                </a:solidFill>
                <a:latin typeface="Calibri" panose="020F0502020204030204" pitchFamily="34" charset="0"/>
                <a:ea typeface="Calibri" panose="020F0502020204030204" pitchFamily="34" charset="0"/>
                <a:cs typeface="Calibri" panose="020F0502020204030204" pitchFamily="34" charset="0"/>
              </a:rPr>
              <a:t>Spectrum Research Associates, Avon, CT,  Eliot </a:t>
            </a:r>
            <a:r>
              <a:rPr lang="en-US" b="1" dirty="0" err="1">
                <a:solidFill>
                  <a:srgbClr val="C00000"/>
                </a:solidFill>
                <a:latin typeface="Calibri" panose="020F0502020204030204" pitchFamily="34" charset="0"/>
                <a:ea typeface="Calibri" panose="020F0502020204030204" pitchFamily="34" charset="0"/>
                <a:cs typeface="Calibri" panose="020F0502020204030204" pitchFamily="34" charset="0"/>
              </a:rPr>
              <a:t>Hartstone</a:t>
            </a:r>
            <a:r>
              <a:rPr lang="en-US"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3996882" y="4714700"/>
            <a:ext cx="4779129" cy="388696"/>
          </a:xfrm>
          <a:prstGeom prst="rect">
            <a:avLst/>
          </a:prstGeom>
        </p:spPr>
        <p:txBody>
          <a:bodyPr wrap="none">
            <a:spAutoFit/>
          </a:bodyPr>
          <a:lstStyle/>
          <a:p>
            <a:pPr>
              <a:lnSpc>
                <a:spcPct val="107000"/>
              </a:lnSpc>
              <a:spcAft>
                <a:spcPts val="800"/>
              </a:spcAft>
            </a:pPr>
            <a:r>
              <a:rPr lang="en-US" b="1" dirty="0">
                <a:solidFill>
                  <a:srgbClr val="C00000"/>
                </a:solidFill>
                <a:latin typeface="Calibri" panose="020F0502020204030204" pitchFamily="34" charset="0"/>
                <a:ea typeface="Calibri" panose="020F0502020204030204" pitchFamily="34" charset="0"/>
                <a:cs typeface="Calibri" panose="020F0502020204030204" pitchFamily="34" charset="0"/>
              </a:rPr>
              <a:t>Lean Consulting, Cameron Turner, Essex England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p:cNvPicPr/>
          <p:nvPr/>
        </p:nvPicPr>
        <p:blipFill rotWithShape="1">
          <a:blip r:embed="rId4" cstate="print">
            <a:extLst>
              <a:ext uri="{28A0092B-C50C-407E-A947-70E740481C1C}">
                <a14:useLocalDpi xmlns:a14="http://schemas.microsoft.com/office/drawing/2010/main" val="0"/>
              </a:ext>
            </a:extLst>
          </a:blip>
          <a:srcRect l="9213" r="10048"/>
          <a:stretch/>
        </p:blipFill>
        <p:spPr bwMode="auto">
          <a:xfrm>
            <a:off x="9412075" y="4102297"/>
            <a:ext cx="1170305" cy="1106170"/>
          </a:xfrm>
          <a:prstGeom prst="rect">
            <a:avLst/>
          </a:prstGeom>
          <a:ln>
            <a:noFill/>
          </a:ln>
          <a:effectLst>
            <a:outerShdw blurRad="50800" dist="50800" dir="5400000" algn="ctr" rotWithShape="0">
              <a:schemeClr val="bg1">
                <a:lumMod val="50000"/>
              </a:schemeClr>
            </a:outerShdw>
          </a:effectLst>
          <a:extLst>
            <a:ext uri="{53640926-AAD7-44D8-BBD7-CCE9431645EC}">
              <a14:shadowObscured xmlns:a14="http://schemas.microsoft.com/office/drawing/2010/main"/>
            </a:ext>
          </a:extLst>
        </p:spPr>
      </p:pic>
      <p:pic>
        <p:nvPicPr>
          <p:cNvPr id="13" name="Picture 12"/>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9412075" y="2263148"/>
            <a:ext cx="1104900" cy="1104900"/>
          </a:xfrm>
          <a:prstGeom prst="rect">
            <a:avLst/>
          </a:prstGeom>
          <a:effectLst>
            <a:outerShdw blurRad="50800" dist="50800" dir="5400000" algn="ctr" rotWithShape="0">
              <a:schemeClr val="bg1">
                <a:lumMod val="50000"/>
              </a:schemeClr>
            </a:outerShdw>
          </a:effectLst>
        </p:spPr>
      </p:pic>
    </p:spTree>
    <p:extLst>
      <p:ext uri="{BB962C8B-B14F-4D97-AF65-F5344CB8AC3E}">
        <p14:creationId xmlns:p14="http://schemas.microsoft.com/office/powerpoint/2010/main" val="1319647631"/>
      </p:ext>
    </p:extLst>
  </p:cSld>
  <p:clrMapOvr>
    <a:masterClrMapping/>
  </p:clrMapOvr>
  <mc:AlternateContent xmlns:mc="http://schemas.openxmlformats.org/markup-compatibility/2006">
    <mc:Choice xmlns:p14="http://schemas.microsoft.com/office/powerpoint/2010/main" Requires="p14">
      <p:transition spd="slow" p14:dur="1250" advClick="0" advTm="4000">
        <p14:switch dir="r"/>
      </p:transition>
    </mc:Choice>
    <mc:Fallback>
      <p:transition spd="slow" advClick="0" advTm="4000">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64</TotalTime>
  <Words>1116</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Gill Sans MT</vt:lpstr>
      <vt:lpstr>Times New Roman</vt:lpstr>
      <vt:lpstr>Gallery</vt:lpstr>
      <vt:lpstr>Measuring Customer Satisfaction and the Customer Experience</vt:lpstr>
      <vt:lpstr>Introduction</vt:lpstr>
      <vt:lpstr>Defining Customer Satisfaction </vt:lpstr>
      <vt:lpstr>How do YOU define customer satisfaction?</vt:lpstr>
      <vt:lpstr>Three Best Practices in gauging customer satisfaction</vt:lpstr>
      <vt:lpstr>Three Best Practices in gauging customer satisfaction</vt:lpstr>
      <vt:lpstr>Three Best Practices in gauging customer satisfaction</vt:lpstr>
      <vt:lpstr>Three Best Practices in gauging customer satisfaction</vt:lpstr>
      <vt:lpstr>Interviewing the Experts –  Two Boutique research Firm Owners</vt:lpstr>
      <vt:lpstr>PowerPoint Presentation</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Customer Satisfaction and the Customer Experience</dc:title>
  <dc:creator>Sandra Rodríguez</dc:creator>
  <cp:lastModifiedBy>Sandra Rodríguez</cp:lastModifiedBy>
  <cp:revision>11</cp:revision>
  <dcterms:created xsi:type="dcterms:W3CDTF">2016-11-26T18:06:13Z</dcterms:created>
  <dcterms:modified xsi:type="dcterms:W3CDTF">2016-12-05T23:38:12Z</dcterms:modified>
</cp:coreProperties>
</file>