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8" r:id="rId1"/>
    <p:sldMasterId id="2147484907" r:id="rId2"/>
    <p:sldMasterId id="2147483649" r:id="rId3"/>
    <p:sldMasterId id="2147484941" r:id="rId4"/>
    <p:sldMasterId id="2147484989" r:id="rId5"/>
    <p:sldMasterId id="2147484991" r:id="rId6"/>
    <p:sldMasterId id="2147484993" r:id="rId7"/>
    <p:sldMasterId id="2147485005" r:id="rId8"/>
    <p:sldMasterId id="2147485017" r:id="rId9"/>
    <p:sldMasterId id="2147485029" r:id="rId10"/>
  </p:sldMasterIdLst>
  <p:notesMasterIdLst>
    <p:notesMasterId r:id="rId40"/>
  </p:notesMasterIdLst>
  <p:sldIdLst>
    <p:sldId id="722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43" r:id="rId30"/>
    <p:sldId id="745" r:id="rId31"/>
    <p:sldId id="753" r:id="rId32"/>
    <p:sldId id="746" r:id="rId33"/>
    <p:sldId id="747" r:id="rId34"/>
    <p:sldId id="748" r:id="rId35"/>
    <p:sldId id="749" r:id="rId36"/>
    <p:sldId id="750" r:id="rId37"/>
    <p:sldId id="751" r:id="rId38"/>
    <p:sldId id="752" r:id="rId39"/>
  </p:sldIdLst>
  <p:sldSz cx="9906000" cy="6858000" type="A4"/>
  <p:notesSz cx="6669088" cy="9928225"/>
  <p:custDataLst>
    <p:tags r:id="rId41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rgbClr val="2B3749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38"/>
    <a:srgbClr val="2B3749"/>
    <a:srgbClr val="808080"/>
    <a:srgbClr val="D9D9D9"/>
    <a:srgbClr val="FFFF99"/>
    <a:srgbClr val="FFFF66"/>
    <a:srgbClr val="3366CC"/>
    <a:srgbClr val="669900"/>
    <a:srgbClr val="00CC00"/>
    <a:srgbClr val="415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754" autoAdjust="0"/>
    <p:restoredTop sz="94198" autoAdjust="0"/>
  </p:normalViewPr>
  <p:slideViewPr>
    <p:cSldViewPr snapToObjects="1">
      <p:cViewPr>
        <p:scale>
          <a:sx n="110" d="100"/>
          <a:sy n="110" d="100"/>
        </p:scale>
        <p:origin x="-504" y="-48"/>
      </p:cViewPr>
      <p:guideLst>
        <p:guide orient="horz" pos="550"/>
        <p:guide orient="horz" pos="4224"/>
        <p:guide orient="horz" pos="232"/>
        <p:guide pos="6239"/>
        <p:guide pos="3336"/>
        <p:guide pos="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24" y="-96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1180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l" defTabSz="92538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418" y="1"/>
            <a:ext cx="2891180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r" defTabSz="92538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1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92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164" y="4716947"/>
            <a:ext cx="5336760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3"/>
            <a:ext cx="2891180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algn="l" defTabSz="92538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418" y="9430813"/>
            <a:ext cx="2891180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algn="r" defTabSz="92538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BBB7F13-E0A2-4B1C-BFD6-1451D7B4F4E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2913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6125"/>
            <a:ext cx="537210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7F13-E0A2-4B1C-BFD6-1451D7B4F4E6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4E737-847C-464A-A402-2CB974ADD460}" type="slidenum">
              <a:rPr lang="en-US" altLang="ko-KR">
                <a:solidFill>
                  <a:prstClr val="black"/>
                </a:solidFill>
              </a:rPr>
              <a:pPr/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D9A8B-8CFF-4321-BD12-4CBCF672B4F5}" type="slidenum">
              <a:rPr lang="en-US" altLang="ko-KR">
                <a:solidFill>
                  <a:prstClr val="black"/>
                </a:solidFill>
              </a:rPr>
              <a:pPr/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A6F8F-D749-488E-83AE-56AD8D76F002}" type="slidenum">
              <a:rPr lang="en-US" altLang="ko-KR">
                <a:solidFill>
                  <a:prstClr val="black"/>
                </a:solidFill>
              </a:rPr>
              <a:pPr/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2F88E-A36C-43E6-843E-6ECAA134B050}" type="slidenum">
              <a:rPr lang="en-US" altLang="ko-KR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A427A-47EA-4087-8436-B2F7983B00B3}" type="slidenum">
              <a:rPr lang="en-US" altLang="ko-KR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99EAC-FB1B-419F-8946-9D591355B1E2}" type="slidenum">
              <a:rPr lang="en-US" altLang="ko-KR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1C8A-9FA1-4092-A9A3-8F32AF9D0B41}" type="slidenum">
              <a:rPr lang="en-US" altLang="ko-KR">
                <a:solidFill>
                  <a:prstClr val="black"/>
                </a:solidFill>
              </a:rPr>
              <a:pPr/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7B73-502E-4629-B450-4BF9BB2D3080}" type="slidenum">
              <a:rPr lang="en-US" altLang="ko-KR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89F9D-CD55-46C3-BB2E-6BE1478F032A}" type="slidenum">
              <a:rPr lang="en-US" altLang="ko-KR">
                <a:solidFill>
                  <a:prstClr val="black"/>
                </a:solidFill>
              </a:rPr>
              <a:pPr/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FBFB7-CD3C-4FB1-8174-5C051586F6B6}" type="slidenum">
              <a:rPr lang="en-US" altLang="ko-KR">
                <a:solidFill>
                  <a:prstClr val="black"/>
                </a:solidFill>
              </a:rPr>
              <a:pPr/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51B21-0181-48D5-AEDD-28BDBFBF01C9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C3FD8-34CE-4F83-AE93-02FF2CDC2B8E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651E4-6C0D-43DB-B925-2E1A4659BB61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8C4E7-12B3-435A-8F8E-84BA0182012B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E591C-3F89-402D-82BB-E9799052A50D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B9FAD-4FF5-40BA-A2D8-521E58E87E09}" type="slidenum">
              <a:rPr lang="en-US" altLang="ko-KR">
                <a:solidFill>
                  <a:prstClr val="black"/>
                </a:solidFill>
              </a:rPr>
              <a:pPr/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46113" y="742950"/>
            <a:ext cx="5376862" cy="3724275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36575" indent="-285750">
              <a:defRPr/>
            </a:lvl2pPr>
            <a:lvl3pPr marL="720725" indent="-228600">
              <a:defRPr/>
            </a:lvl3pPr>
            <a:lvl4pPr marL="900113" indent="-228600">
              <a:defRPr/>
            </a:lvl4pPr>
            <a:lvl5pPr marL="1079500" indent="-228600"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60"/>
            <a:ext cx="2311400" cy="365125"/>
          </a:xfrm>
          <a:prstGeom prst="rect">
            <a:avLst/>
          </a:prstGeom>
        </p:spPr>
        <p:txBody>
          <a:bodyPr/>
          <a:lstStyle/>
          <a:p>
            <a:fld id="{5EBBD890-09FA-4EEA-BA44-A2D36D1BAB01}" type="datetime1">
              <a:rPr lang="ko-KR" altLang="en-US" smtClean="0"/>
              <a:pPr/>
              <a:t>2012-12-06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6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3797300" y="6564906"/>
            <a:ext cx="2311400" cy="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altLang="ko-KR" sz="1200" b="1" kern="1200" smtClean="0">
                <a:solidFill>
                  <a:srgbClr val="202A3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150" algn="l"/>
              </a:tabLst>
              <a:defRPr/>
            </a:pPr>
            <a:fld id="{1C47CA80-6484-42A6-9781-E72C38E28267}" type="slidenum"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202A3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1150" algn="l"/>
                </a:tabLst>
                <a:defRPr/>
              </a:pPr>
              <a:t>‹#›</a:t>
            </a:fld>
            <a:endParaRPr kumimoji="1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02A3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POSTEC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991" y="6615457"/>
            <a:ext cx="2876550" cy="161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740BFA3-0A96-43FB-997A-E4A57483803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929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A276D0A-BDA0-413C-95B2-9A5A289DE90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82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B0DBBDF2-789E-406B-9CEE-77CEF890A009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32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C94A61A-F416-443C-BEC0-4B678CE4890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8328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840" y="119063"/>
            <a:ext cx="2307960" cy="5886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0523" y="119063"/>
            <a:ext cx="6762221" cy="5886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DA35BE7-8431-4ABA-B327-459827BE16A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800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/>
          <a:lstStyle/>
          <a:p>
            <a:fld id="{6A6EDE33-5CC6-420D-B151-65162C1F4D2E}" type="datetime1">
              <a:rPr lang="ko-KR" altLang="en-US" smtClean="0"/>
              <a:pPr/>
              <a:t>2012-12-06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/>
          <a:lstStyle/>
          <a:p>
            <a:fld id="{A0940576-2A20-42D9-95AF-32EAD642DB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29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/>
            </a:lvl1pPr>
            <a:lvl2pPr marL="536575" indent="-285750">
              <a:defRPr/>
            </a:lvl2pPr>
            <a:lvl3pPr marL="720725" indent="-228600">
              <a:defRPr/>
            </a:lvl3pPr>
            <a:lvl4pPr marL="900113" indent="-228600">
              <a:defRPr/>
            </a:lvl4pPr>
            <a:lvl5pPr marL="1079500" indent="-228600"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/>
          <a:lstStyle/>
          <a:p>
            <a:fld id="{5EBBD890-09FA-4EEA-BA44-A2D36D1BAB01}" type="datetime1">
              <a:rPr lang="ko-KR" altLang="en-US" smtClean="0"/>
              <a:pPr/>
              <a:t>2012-12-06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3797300" y="6564906"/>
            <a:ext cx="2311400" cy="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altLang="ko-KR" sz="1200" b="1" kern="1200" smtClean="0">
                <a:solidFill>
                  <a:srgbClr val="202A3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1150" algn="l"/>
              </a:tabLst>
              <a:defRPr/>
            </a:pPr>
            <a:fld id="{1C47CA80-6484-42A6-9781-E72C38E28267}" type="slidenum">
              <a:rPr>
                <a:ea typeface="맑은 고딕"/>
              </a:rPr>
              <a:pPr eaLnBrk="0" hangingPunct="0">
                <a:tabLst>
                  <a:tab pos="311150" algn="l"/>
                </a:tabLst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7" name="Picture 2" descr="POSTEC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990" y="6615455"/>
            <a:ext cx="2876550" cy="16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60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F7C58-742A-4350-BA89-F4AB8C6F5D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8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815E-9179-4285-AD39-3EEB063DEA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0E88-9412-4756-B6EB-D1530786D70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60"/>
            <a:ext cx="2311400" cy="365125"/>
          </a:xfrm>
          <a:prstGeom prst="rect">
            <a:avLst/>
          </a:prstGeom>
        </p:spPr>
        <p:txBody>
          <a:bodyPr/>
          <a:lstStyle/>
          <a:p>
            <a:fld id="{6A6EDE33-5CC6-420D-B151-65162C1F4D2E}" type="datetime1">
              <a:rPr lang="ko-KR" altLang="en-US" smtClean="0"/>
              <a:pPr/>
              <a:t>2012-12-06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6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60"/>
            <a:ext cx="2311400" cy="365125"/>
          </a:xfrm>
          <a:prstGeom prst="rect">
            <a:avLst/>
          </a:prstGeom>
        </p:spPr>
        <p:txBody>
          <a:bodyPr/>
          <a:lstStyle/>
          <a:p>
            <a:fld id="{A0940576-2A20-42D9-95AF-32EAD642DB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F973-7685-4E11-BCEB-B8502B5F45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F6A3-32AA-45FA-BA69-E1FE444FC69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82FF-684A-46EC-B78F-163439B067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64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4B0B-8B1A-4F24-88F2-8566FABFF68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8226-28A8-45FF-8C0B-8CAD6B8E02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14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5100-4CDC-41D4-8E4D-397E271BEF0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8F04C-FE47-4BAB-9CA1-23C280897A2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9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956D-8DC7-4495-AB24-0F9B78D00A3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9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F7C58-742A-4350-BA89-F4AB8C6F5D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5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815E-9179-4285-AD39-3EEB063DEA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0E88-9412-4756-B6EB-D1530786D70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F973-7685-4E11-BCEB-B8502B5F45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0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F6A3-32AA-45FA-BA69-E1FE444FC69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9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82FF-684A-46EC-B78F-163439B067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0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4B0B-8B1A-4F24-88F2-8566FABFF68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41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8226-28A8-45FF-8C0B-8CAD6B8E02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5100-4CDC-41D4-8E4D-397E271BEF0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6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8F04C-FE47-4BAB-9CA1-23C280897A2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3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956D-8DC7-4495-AB24-0F9B78D00A3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25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100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342360" y="6408738"/>
            <a:ext cx="51834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sz="1000" noProof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D2819FB-8DD8-44C9-BFF8-EAE75292E15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787216" y="6184911"/>
            <a:ext cx="178342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de-DE" sz="1600" b="1">
                <a:solidFill>
                  <a:srgbClr val="000000"/>
                </a:solidFill>
                <a:latin typeface="Arial" charset="0"/>
                <a:ea typeface="+mn-ea"/>
              </a:rPr>
              <a:t>YOUR LOGO</a:t>
            </a:r>
          </a:p>
        </p:txBody>
      </p:sp>
      <p:pic>
        <p:nvPicPr>
          <p:cNvPr id="3175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0" y="3433763"/>
            <a:ext cx="9914600" cy="257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35567" y="3930650"/>
            <a:ext cx="8108818" cy="960438"/>
          </a:xfrm>
        </p:spPr>
        <p:txBody>
          <a:bodyPr anchor="t"/>
          <a:lstStyle>
            <a:lvl1pPr>
              <a:defRPr sz="3200" smtClean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17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35573" y="5122863"/>
            <a:ext cx="8136335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 smtClean="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754973"/>
      </p:ext>
    </p:extLst>
  </p:cSld>
  <p:clrMapOvr>
    <a:masterClrMapping/>
  </p:clrMapOvr>
  <p:transition spd="med">
    <p:fade/>
  </p:transition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27389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96378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59594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3068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90387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34360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26161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16728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3741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6923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6D5DE5D-1891-427F-ABC7-8B955D34320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143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39902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9293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96806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17985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590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94548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08288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43766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80286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3354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7FB66FC-6C9D-4820-8C94-8AA8B24D64A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5519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F8F4B3-3BC5-4CDA-B540-D2203FC880D5}" type="datetimeFigureOut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2012-12-06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CF1E9A-5C5E-4216-90F5-7A392A848D81}" type="slidenum">
              <a:rPr kumimoji="0" lang="ko-KR" altLang="en-US" sz="1800" smtClean="0">
                <a:solidFill>
                  <a:prstClr val="black"/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430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0521" y="1614493"/>
            <a:ext cx="453509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716" y="1614493"/>
            <a:ext cx="453509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E30BE89-0C1D-4BBA-8B45-72F643B6698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1194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5C350C5-06C3-44D0-9435-903C2D06220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98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3E724E1-D9CD-4985-98FB-F62E65A146D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15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tags" Target="../tags/tag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192098"/>
            <a:ext cx="9906000" cy="465137"/>
          </a:xfrm>
          <a:prstGeom prst="rect">
            <a:avLst/>
          </a:prstGeom>
          <a:solidFill>
            <a:srgbClr val="EAEAEA"/>
          </a:solidFill>
          <a:ln w="9525">
            <a:solidFill>
              <a:srgbClr val="C8CF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schemeClr val="bg1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33338"/>
            <a:ext cx="9906000" cy="146050"/>
          </a:xfrm>
          <a:prstGeom prst="rect">
            <a:avLst/>
          </a:prstGeom>
          <a:solidFill>
            <a:srgbClr val="0036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2060" y="260658"/>
            <a:ext cx="963548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54864" tIns="0" rIns="0" bIns="0" anchor="ctr">
            <a:spAutoFit/>
          </a:bodyPr>
          <a:lstStyle/>
          <a:p>
            <a:pPr lvl="0" algn="l" rtl="0" eaLnBrk="0" fontAlgn="base" latinLnBrk="0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</a:pPr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2057" y="728700"/>
            <a:ext cx="9621888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4906"/>
            <a:ext cx="2311400" cy="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altLang="ko-KR" sz="1200" b="1" kern="1200" smtClean="0">
                <a:solidFill>
                  <a:srgbClr val="202A3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1150" algn="l"/>
              </a:tabLst>
              <a:defRPr/>
            </a:pPr>
            <a:fld id="{1C47CA80-6484-42A6-9781-E72C38E28267}" type="slidenum">
              <a:rPr lang="en-US" altLang="ko-KR" smtClean="0"/>
              <a:pPr eaLnBrk="0" hangingPunct="0">
                <a:tabLst>
                  <a:tab pos="311150" algn="l"/>
                </a:tabLst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kumimoji="0" lang="ko-KR" altLang="en-US" sz="2000" b="1" kern="1200" dirty="0" smtClean="0">
          <a:solidFill>
            <a:srgbClr val="2B3749"/>
          </a:solidFill>
          <a:latin typeface="Arial" charset="0"/>
          <a:ea typeface="맑은 고딕" pitchFamily="50" charset="-127"/>
          <a:cs typeface="+mn-cs"/>
        </a:defRPr>
      </a:lvl1pPr>
    </p:titleStyle>
    <p:bodyStyle>
      <a:lvl1pPr marL="342900" indent="-3429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맑은 고딕" pitchFamily="50" charset="-127"/>
        <a:buChar char="■"/>
        <a:defRPr kumimoji="1"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–"/>
        <a:defRPr kumimoji="1" lang="ko-KR" altLang="en-US" sz="16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•"/>
        <a:defRPr kumimoji="1" lang="ko-KR" altLang="en-US" sz="14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Wingdings" pitchFamily="2" charset="2"/>
        <a:buChar char="ü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»"/>
        <a:defRPr kumimoji="1" lang="ko-KR" altLang="en-US" sz="12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" y="6630723"/>
            <a:ext cx="2822872" cy="1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4579938" y="6542088"/>
            <a:ext cx="792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202A38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D32444B-AFC1-4149-826D-10CF4068FF1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903288" y="3290504"/>
            <a:ext cx="195262" cy="276999"/>
          </a:xfrm>
          <a:prstGeom prst="rect">
            <a:avLst/>
          </a:prstGeom>
          <a:solidFill>
            <a:srgbClr val="425773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endParaRPr lang="ko-KR" alt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5" y="3296850"/>
            <a:ext cx="839788" cy="276999"/>
          </a:xfrm>
          <a:prstGeom prst="rect">
            <a:avLst/>
          </a:prstGeom>
          <a:solidFill>
            <a:srgbClr val="202A38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endParaRPr lang="ko-KR" altLang="en-US"/>
          </a:p>
        </p:txBody>
      </p:sp>
      <p:pic>
        <p:nvPicPr>
          <p:cNvPr id="6" name="Picture 2" descr="POSTECH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991" y="6615457"/>
            <a:ext cx="2876550" cy="161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sldNum="0" hdr="0" ftr="0" dt="0"/>
  <p:txStyles>
    <p:titleStyle>
      <a:lvl1pPr algn="l" defTabSz="914400" rtl="0" eaLnBrk="1" fontAlgn="base" latinLnBrk="0" hangingPunct="1">
        <a:spcBef>
          <a:spcPct val="50000"/>
        </a:spcBef>
        <a:spcAft>
          <a:spcPct val="0"/>
        </a:spcAft>
        <a:buNone/>
        <a:tabLst>
          <a:tab pos="311150" algn="l"/>
        </a:tabLst>
        <a:defRPr kumimoji="0" lang="ko-KR" altLang="en-US" sz="2000" b="1" kern="1200" smtClean="0">
          <a:solidFill>
            <a:srgbClr val="2B3749"/>
          </a:solidFill>
          <a:latin typeface="Arial" charset="0"/>
          <a:ea typeface="맑은 고딕" pitchFamily="50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-15547" y="0"/>
            <a:ext cx="4881563" cy="6858000"/>
          </a:xfrm>
          <a:prstGeom prst="rect">
            <a:avLst/>
          </a:prstGeom>
          <a:solidFill>
            <a:srgbClr val="2B37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endParaRPr kumimoji="0" lang="ko-KR" altLang="en-US" sz="1400" b="1">
              <a:solidFill>
                <a:schemeClr val="tx1"/>
              </a:solidFill>
              <a:latin typeface="Arial" charset="0"/>
              <a:ea typeface="가는각진제목체" pitchFamily="18" charset="-127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62090" y="3162896"/>
            <a:ext cx="181821" cy="30995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endParaRPr kumimoji="0" lang="ko-KR" altLang="en-US" sz="1400" b="1">
              <a:solidFill>
                <a:schemeClr val="tx1"/>
              </a:solidFill>
              <a:latin typeface="Arial" charset="0"/>
              <a:ea typeface="가는각진제목체" pitchFamily="18" charset="-127"/>
            </a:endParaRPr>
          </a:p>
        </p:txBody>
      </p:sp>
      <p:pic>
        <p:nvPicPr>
          <p:cNvPr id="4" name="Picture 2" descr="POSTEC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991" y="6615457"/>
            <a:ext cx="2876550" cy="161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defTabSz="900113" rtl="0" eaLnBrk="0" fontAlgn="base" latinLnBrk="1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kumimoji="1"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eaLnBrk="0" fontAlgn="base" latinLnBrk="1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2pPr>
      <a:lvl3pPr marL="542925" indent="-257175" algn="l" defTabSz="900113" rtl="0" eaLnBrk="0" fontAlgn="base" latinLnBrk="1" hangingPunct="0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–"/>
        <a:defRPr kumimoji="1" sz="1400">
          <a:solidFill>
            <a:schemeClr val="tx1"/>
          </a:solidFill>
          <a:latin typeface="+mn-lt"/>
          <a:ea typeface="+mn-ea"/>
        </a:defRPr>
      </a:lvl3pPr>
      <a:lvl4pPr marL="814388" indent="-269875" algn="l" defTabSz="900113" rtl="0" eaLnBrk="0" fontAlgn="base" latinLnBrk="1" hangingPunct="0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104900" indent="-288925" algn="l" defTabSz="900113" rtl="0" eaLnBrk="0" fontAlgn="base" latinLnBrk="1" hangingPunct="0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562100" indent="-288925" algn="l" defTabSz="900113" rtl="0" fontAlgn="base" latinLnBrk="1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 latinLnBrk="1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 latinLnBrk="1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 latinLnBrk="1">
        <a:spcBef>
          <a:spcPts val="500"/>
        </a:spcBef>
        <a:spcAft>
          <a:spcPct val="0"/>
        </a:spcAft>
        <a:buClr>
          <a:schemeClr val="tx1"/>
        </a:buClr>
        <a:buFont typeface="맑은 고딕" pitchFamily="50" charset="-127"/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342360" y="6408738"/>
            <a:ext cx="51834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sz="1000" noProof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40525" y="119074"/>
            <a:ext cx="600207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7337" y="6408738"/>
            <a:ext cx="1454944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latinLnBrk="0"/>
            <a:r>
              <a:rPr kumimoji="0" lang="de-DE">
                <a:solidFill>
                  <a:srgbClr val="000000"/>
                </a:solidFill>
                <a:latin typeface="Arial" pitchFamily="34" charset="0"/>
                <a:ea typeface="+mn-ea"/>
              </a:rPr>
              <a:t>Page </a:t>
            </a:r>
            <a:r>
              <a:rPr kumimoji="0" lang="de-DE">
                <a:solidFill>
                  <a:srgbClr val="000000"/>
                </a:solidFill>
                <a:latin typeface="Arial" pitchFamily="34" charset="0"/>
                <a:ea typeface="+mn-ea"/>
                <a:sym typeface="Wingdings" pitchFamily="2" charset="2"/>
              </a:rPr>
              <a:t></a:t>
            </a:r>
            <a:r>
              <a:rPr kumimoji="0" lang="de-DE">
                <a:solidFill>
                  <a:srgbClr val="000000"/>
                </a:solidFill>
                <a:latin typeface="Arial" pitchFamily="34" charset="0"/>
                <a:ea typeface="+mn-ea"/>
              </a:rPr>
              <a:t> </a:t>
            </a:r>
            <a:fld id="{CDEA3B7A-47D1-4928-A7E3-027A6B7D4E4E}" type="slidenum">
              <a:rPr kumimoji="0" lang="de-DE">
                <a:solidFill>
                  <a:srgbClr val="000000"/>
                </a:solidFill>
                <a:latin typeface="Arial" pitchFamily="34" charset="0"/>
                <a:ea typeface="+mn-ea"/>
              </a:rPr>
              <a:pPr latinLnBrk="0"/>
              <a:t>‹#›</a:t>
            </a:fld>
            <a:endParaRPr kumimoji="0" lang="de-DE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0525" y="1614493"/>
            <a:ext cx="9235281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787216" y="6184911"/>
            <a:ext cx="178342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kumimoji="0" lang="de-DE" sz="1600" b="1">
                <a:solidFill>
                  <a:srgbClr val="000000"/>
                </a:solidFill>
                <a:latin typeface="Arial" charset="0"/>
                <a:ea typeface="+mn-ea"/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9121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4579938" y="6542088"/>
            <a:ext cx="792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202A38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D32444B-AFC1-4149-826D-10CF4068FF1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903288" y="3290504"/>
            <a:ext cx="195262" cy="276999"/>
          </a:xfrm>
          <a:prstGeom prst="rect">
            <a:avLst/>
          </a:prstGeom>
          <a:solidFill>
            <a:srgbClr val="425773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endParaRPr lang="ko-KR" alt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" y="3296850"/>
            <a:ext cx="839788" cy="276999"/>
          </a:xfrm>
          <a:prstGeom prst="rect">
            <a:avLst/>
          </a:prstGeom>
          <a:solidFill>
            <a:srgbClr val="202A38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endParaRPr lang="ko-KR" altLang="en-US"/>
          </a:p>
        </p:txBody>
      </p:sp>
      <p:pic>
        <p:nvPicPr>
          <p:cNvPr id="6" name="Picture 2" descr="POSTECH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990" y="6615455"/>
            <a:ext cx="2876550" cy="16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43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</p:sldLayoutIdLst>
  <p:hf sldNum="0" hdr="0" ftr="0" dt="0"/>
  <p:txStyles>
    <p:titleStyle>
      <a:lvl1pPr algn="l" defTabSz="914400" rtl="0" eaLnBrk="1" fontAlgn="base" latinLnBrk="0" hangingPunct="1">
        <a:spcBef>
          <a:spcPct val="50000"/>
        </a:spcBef>
        <a:spcAft>
          <a:spcPct val="0"/>
        </a:spcAft>
        <a:buNone/>
        <a:tabLst>
          <a:tab pos="311150" algn="l"/>
        </a:tabLst>
        <a:defRPr kumimoji="0" lang="ko-KR" altLang="en-US" sz="2000" b="1" kern="1200" smtClean="0">
          <a:solidFill>
            <a:srgbClr val="2B3749"/>
          </a:solidFill>
          <a:latin typeface="Arial" charset="0"/>
          <a:ea typeface="맑은 고딕" pitchFamily="50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192096"/>
            <a:ext cx="9906000" cy="465137"/>
          </a:xfrm>
          <a:prstGeom prst="rect">
            <a:avLst/>
          </a:prstGeom>
          <a:solidFill>
            <a:srgbClr val="EAEAEA"/>
          </a:solidFill>
          <a:ln w="9525">
            <a:solidFill>
              <a:srgbClr val="C8CF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prstClr val="white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33338"/>
            <a:ext cx="9906000" cy="146050"/>
          </a:xfrm>
          <a:prstGeom prst="rect">
            <a:avLst/>
          </a:prstGeom>
          <a:solidFill>
            <a:srgbClr val="0036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100">
              <a:solidFill>
                <a:prstClr val="black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2060" y="260656"/>
            <a:ext cx="963548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54864" tIns="0" rIns="0" bIns="0" anchor="ctr">
            <a:spAutoFit/>
          </a:bodyPr>
          <a:lstStyle/>
          <a:p>
            <a:pPr lvl="0" algn="l" rtl="0" eaLnBrk="0" fontAlgn="base" latinLnBrk="0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</a:pPr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2057" y="728700"/>
            <a:ext cx="9621888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4906"/>
            <a:ext cx="2311400" cy="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altLang="ko-KR" sz="1200" b="1" kern="1200" smtClean="0">
                <a:solidFill>
                  <a:srgbClr val="202A3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0" hangingPunct="0">
              <a:tabLst>
                <a:tab pos="311150" algn="l"/>
              </a:tabLst>
              <a:defRPr/>
            </a:pPr>
            <a:fld id="{1C47CA80-6484-42A6-9781-E72C38E28267}" type="slidenum">
              <a:rPr>
                <a:ea typeface="맑은 고딕"/>
              </a:rPr>
              <a:pPr eaLnBrk="0" hangingPunct="0">
                <a:tabLst>
                  <a:tab pos="311150" algn="l"/>
                </a:tabLs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5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kumimoji="0" lang="ko-KR" altLang="en-US" sz="2000" b="1" kern="1200" dirty="0" smtClean="0">
          <a:solidFill>
            <a:srgbClr val="2B3749"/>
          </a:solidFill>
          <a:latin typeface="Arial" charset="0"/>
          <a:ea typeface="맑은 고딕" pitchFamily="50" charset="-127"/>
          <a:cs typeface="+mn-cs"/>
        </a:defRPr>
      </a:lvl1pPr>
    </p:titleStyle>
    <p:bodyStyle>
      <a:lvl1pPr marL="342900" indent="-3429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맑은 고딕" pitchFamily="50" charset="-127"/>
        <a:buChar char="■"/>
        <a:defRPr kumimoji="1"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–"/>
        <a:defRPr kumimoji="1" lang="ko-KR" altLang="en-US" sz="16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•"/>
        <a:defRPr kumimoji="1" lang="ko-KR" altLang="en-US" sz="14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Wingdings" pitchFamily="2" charset="2"/>
        <a:buChar char="ü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0" fontAlgn="base" latinLnBrk="1" hangingPunct="0">
        <a:spcBef>
          <a:spcPct val="20000"/>
        </a:spcBef>
        <a:spcAft>
          <a:spcPct val="0"/>
        </a:spcAft>
        <a:buClr>
          <a:srgbClr val="2B3749"/>
        </a:buClr>
        <a:buFont typeface="Arial" pitchFamily="34" charset="0"/>
        <a:buChar char="»"/>
        <a:defRPr kumimoji="1" lang="ko-KR" altLang="en-US" sz="12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pPr eaLnBrk="0" latinLnBrk="0" hangingPunct="0"/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pPr eaLnBrk="0" latinLnBrk="0" hangingPunct="0"/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 eaLnBrk="0" latinLnBrk="0" hangingPunct="0"/>
            <a:fld id="{9F4745CE-6912-4E3E-A45B-257B70417E9B}" type="slidenum">
              <a:rPr kumimoji="0" lang="en-US" altLang="ko-KR" smtClean="0">
                <a:solidFill>
                  <a:srgbClr val="000000"/>
                </a:solidFill>
                <a:latin typeface="Times New Roman" pitchFamily="18" charset="0"/>
              </a:rPr>
              <a:pPr eaLnBrk="0" latinLnBrk="0" hangingPunct="0"/>
              <a:t>‹#›</a:t>
            </a:fld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66" name="Group 42"/>
          <p:cNvGrpSpPr>
            <a:grpSpLocks/>
          </p:cNvGrpSpPr>
          <p:nvPr/>
        </p:nvGrpSpPr>
        <p:grpSpPr bwMode="auto">
          <a:xfrm>
            <a:off x="158225" y="976313"/>
            <a:ext cx="9572360" cy="5256212"/>
            <a:chOff x="92" y="615"/>
            <a:chExt cx="5566" cy="3311"/>
          </a:xfrm>
        </p:grpSpPr>
        <p:grpSp>
          <p:nvGrpSpPr>
            <p:cNvPr id="1058" name="Group 34"/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1034" name="Group 10"/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1029" name="Freeform 5"/>
                  <p:cNvSpPr>
                    <a:spLocks/>
                  </p:cNvSpPr>
                  <p:nvPr/>
                </p:nvSpPr>
                <p:spPr bwMode="auto">
                  <a:xfrm>
                    <a:off x="5579" y="3367"/>
                    <a:ext cx="79" cy="200"/>
                  </a:xfrm>
                  <a:custGeom>
                    <a:avLst/>
                    <a:gdLst>
                      <a:gd name="T0" fmla="*/ 25 w 79"/>
                      <a:gd name="T1" fmla="*/ 3 h 200"/>
                      <a:gd name="T2" fmla="*/ 33 w 79"/>
                      <a:gd name="T3" fmla="*/ 0 h 200"/>
                      <a:gd name="T4" fmla="*/ 47 w 79"/>
                      <a:gd name="T5" fmla="*/ 22 h 200"/>
                      <a:gd name="T6" fmla="*/ 45 w 79"/>
                      <a:gd name="T7" fmla="*/ 86 h 200"/>
                      <a:gd name="T8" fmla="*/ 55 w 79"/>
                      <a:gd name="T9" fmla="*/ 86 h 200"/>
                      <a:gd name="T10" fmla="*/ 57 w 79"/>
                      <a:gd name="T11" fmla="*/ 94 h 200"/>
                      <a:gd name="T12" fmla="*/ 60 w 79"/>
                      <a:gd name="T13" fmla="*/ 108 h 200"/>
                      <a:gd name="T14" fmla="*/ 62 w 79"/>
                      <a:gd name="T15" fmla="*/ 116 h 200"/>
                      <a:gd name="T16" fmla="*/ 70 w 79"/>
                      <a:gd name="T17" fmla="*/ 113 h 200"/>
                      <a:gd name="T18" fmla="*/ 76 w 79"/>
                      <a:gd name="T19" fmla="*/ 100 h 200"/>
                      <a:gd name="T20" fmla="*/ 78 w 79"/>
                      <a:gd name="T21" fmla="*/ 108 h 200"/>
                      <a:gd name="T22" fmla="*/ 74 w 79"/>
                      <a:gd name="T23" fmla="*/ 119 h 200"/>
                      <a:gd name="T24" fmla="*/ 70 w 79"/>
                      <a:gd name="T25" fmla="*/ 127 h 200"/>
                      <a:gd name="T26" fmla="*/ 68 w 79"/>
                      <a:gd name="T27" fmla="*/ 144 h 200"/>
                      <a:gd name="T28" fmla="*/ 59 w 79"/>
                      <a:gd name="T29" fmla="*/ 152 h 200"/>
                      <a:gd name="T30" fmla="*/ 53 w 79"/>
                      <a:gd name="T31" fmla="*/ 155 h 200"/>
                      <a:gd name="T32" fmla="*/ 45 w 79"/>
                      <a:gd name="T33" fmla="*/ 163 h 200"/>
                      <a:gd name="T34" fmla="*/ 43 w 79"/>
                      <a:gd name="T35" fmla="*/ 171 h 200"/>
                      <a:gd name="T36" fmla="*/ 45 w 79"/>
                      <a:gd name="T37" fmla="*/ 180 h 200"/>
                      <a:gd name="T38" fmla="*/ 47 w 79"/>
                      <a:gd name="T39" fmla="*/ 188 h 200"/>
                      <a:gd name="T40" fmla="*/ 37 w 79"/>
                      <a:gd name="T41" fmla="*/ 193 h 200"/>
                      <a:gd name="T42" fmla="*/ 31 w 79"/>
                      <a:gd name="T43" fmla="*/ 196 h 200"/>
                      <a:gd name="T44" fmla="*/ 25 w 79"/>
                      <a:gd name="T45" fmla="*/ 199 h 200"/>
                      <a:gd name="T46" fmla="*/ 21 w 79"/>
                      <a:gd name="T47" fmla="*/ 196 h 200"/>
                      <a:gd name="T48" fmla="*/ 12 w 79"/>
                      <a:gd name="T49" fmla="*/ 193 h 200"/>
                      <a:gd name="T50" fmla="*/ 8 w 79"/>
                      <a:gd name="T51" fmla="*/ 188 h 200"/>
                      <a:gd name="T52" fmla="*/ 12 w 79"/>
                      <a:gd name="T53" fmla="*/ 182 h 200"/>
                      <a:gd name="T54" fmla="*/ 20 w 79"/>
                      <a:gd name="T55" fmla="*/ 180 h 200"/>
                      <a:gd name="T56" fmla="*/ 25 w 79"/>
                      <a:gd name="T57" fmla="*/ 166 h 200"/>
                      <a:gd name="T58" fmla="*/ 25 w 79"/>
                      <a:gd name="T59" fmla="*/ 160 h 200"/>
                      <a:gd name="T60" fmla="*/ 20 w 79"/>
                      <a:gd name="T61" fmla="*/ 155 h 200"/>
                      <a:gd name="T62" fmla="*/ 12 w 79"/>
                      <a:gd name="T63" fmla="*/ 146 h 200"/>
                      <a:gd name="T64" fmla="*/ 6 w 79"/>
                      <a:gd name="T65" fmla="*/ 146 h 200"/>
                      <a:gd name="T66" fmla="*/ 2 w 79"/>
                      <a:gd name="T67" fmla="*/ 144 h 200"/>
                      <a:gd name="T68" fmla="*/ 0 w 79"/>
                      <a:gd name="T69" fmla="*/ 135 h 200"/>
                      <a:gd name="T70" fmla="*/ 2 w 79"/>
                      <a:gd name="T71" fmla="*/ 130 h 200"/>
                      <a:gd name="T72" fmla="*/ 6 w 79"/>
                      <a:gd name="T73" fmla="*/ 130 h 200"/>
                      <a:gd name="T74" fmla="*/ 12 w 79"/>
                      <a:gd name="T75" fmla="*/ 127 h 200"/>
                      <a:gd name="T76" fmla="*/ 20 w 79"/>
                      <a:gd name="T77" fmla="*/ 119 h 200"/>
                      <a:gd name="T78" fmla="*/ 23 w 79"/>
                      <a:gd name="T79" fmla="*/ 116 h 200"/>
                      <a:gd name="T80" fmla="*/ 27 w 79"/>
                      <a:gd name="T81" fmla="*/ 86 h 200"/>
                      <a:gd name="T82" fmla="*/ 23 w 79"/>
                      <a:gd name="T83" fmla="*/ 77 h 200"/>
                      <a:gd name="T84" fmla="*/ 18 w 79"/>
                      <a:gd name="T85" fmla="*/ 72 h 200"/>
                      <a:gd name="T86" fmla="*/ 16 w 79"/>
                      <a:gd name="T87" fmla="*/ 55 h 200"/>
                      <a:gd name="T88" fmla="*/ 18 w 79"/>
                      <a:gd name="T89" fmla="*/ 39 h 200"/>
                      <a:gd name="T90" fmla="*/ 20 w 79"/>
                      <a:gd name="T91" fmla="*/ 28 h 200"/>
                      <a:gd name="T92" fmla="*/ 25 w 79"/>
                      <a:gd name="T93" fmla="*/ 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auto">
                  <a:xfrm>
                    <a:off x="5428" y="3527"/>
                    <a:ext cx="146" cy="170"/>
                  </a:xfrm>
                  <a:custGeom>
                    <a:avLst/>
                    <a:gdLst>
                      <a:gd name="T0" fmla="*/ 102 w 146"/>
                      <a:gd name="T1" fmla="*/ 0 h 170"/>
                      <a:gd name="T2" fmla="*/ 120 w 146"/>
                      <a:gd name="T3" fmla="*/ 0 h 170"/>
                      <a:gd name="T4" fmla="*/ 145 w 146"/>
                      <a:gd name="T5" fmla="*/ 44 h 170"/>
                      <a:gd name="T6" fmla="*/ 118 w 146"/>
                      <a:gd name="T7" fmla="*/ 83 h 170"/>
                      <a:gd name="T8" fmla="*/ 118 w 146"/>
                      <a:gd name="T9" fmla="*/ 100 h 170"/>
                      <a:gd name="T10" fmla="*/ 112 w 146"/>
                      <a:gd name="T11" fmla="*/ 105 h 170"/>
                      <a:gd name="T12" fmla="*/ 96 w 146"/>
                      <a:gd name="T13" fmla="*/ 105 h 170"/>
                      <a:gd name="T14" fmla="*/ 76 w 146"/>
                      <a:gd name="T15" fmla="*/ 127 h 170"/>
                      <a:gd name="T16" fmla="*/ 59 w 146"/>
                      <a:gd name="T17" fmla="*/ 150 h 170"/>
                      <a:gd name="T18" fmla="*/ 47 w 146"/>
                      <a:gd name="T19" fmla="*/ 169 h 170"/>
                      <a:gd name="T20" fmla="*/ 47 w 146"/>
                      <a:gd name="T21" fmla="*/ 152 h 170"/>
                      <a:gd name="T22" fmla="*/ 25 w 146"/>
                      <a:gd name="T23" fmla="*/ 155 h 170"/>
                      <a:gd name="T24" fmla="*/ 16 w 146"/>
                      <a:gd name="T25" fmla="*/ 155 h 170"/>
                      <a:gd name="T26" fmla="*/ 0 w 146"/>
                      <a:gd name="T27" fmla="*/ 155 h 170"/>
                      <a:gd name="T28" fmla="*/ 22 w 146"/>
                      <a:gd name="T29" fmla="*/ 127 h 170"/>
                      <a:gd name="T30" fmla="*/ 29 w 146"/>
                      <a:gd name="T31" fmla="*/ 114 h 170"/>
                      <a:gd name="T32" fmla="*/ 37 w 146"/>
                      <a:gd name="T33" fmla="*/ 114 h 170"/>
                      <a:gd name="T34" fmla="*/ 53 w 146"/>
                      <a:gd name="T35" fmla="*/ 91 h 170"/>
                      <a:gd name="T36" fmla="*/ 59 w 146"/>
                      <a:gd name="T37" fmla="*/ 91 h 170"/>
                      <a:gd name="T38" fmla="*/ 59 w 146"/>
                      <a:gd name="T39" fmla="*/ 89 h 170"/>
                      <a:gd name="T40" fmla="*/ 67 w 146"/>
                      <a:gd name="T41" fmla="*/ 80 h 170"/>
                      <a:gd name="T42" fmla="*/ 76 w 146"/>
                      <a:gd name="T43" fmla="*/ 80 h 170"/>
                      <a:gd name="T44" fmla="*/ 73 w 146"/>
                      <a:gd name="T45" fmla="*/ 55 h 170"/>
                      <a:gd name="T46" fmla="*/ 74 w 146"/>
                      <a:gd name="T47" fmla="*/ 55 h 170"/>
                      <a:gd name="T48" fmla="*/ 84 w 146"/>
                      <a:gd name="T49" fmla="*/ 42 h 170"/>
                      <a:gd name="T50" fmla="*/ 88 w 146"/>
                      <a:gd name="T51" fmla="*/ 53 h 170"/>
                      <a:gd name="T52" fmla="*/ 104 w 146"/>
                      <a:gd name="T53" fmla="*/ 33 h 170"/>
                      <a:gd name="T54" fmla="*/ 102 w 146"/>
                      <a:gd name="T55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auto">
                  <a:xfrm>
                    <a:off x="5166" y="3537"/>
                    <a:ext cx="56" cy="90"/>
                  </a:xfrm>
                  <a:custGeom>
                    <a:avLst/>
                    <a:gdLst>
                      <a:gd name="T0" fmla="*/ 0 w 56"/>
                      <a:gd name="T1" fmla="*/ 0 h 90"/>
                      <a:gd name="T2" fmla="*/ 12 w 56"/>
                      <a:gd name="T3" fmla="*/ 0 h 90"/>
                      <a:gd name="T4" fmla="*/ 26 w 56"/>
                      <a:gd name="T5" fmla="*/ 11 h 90"/>
                      <a:gd name="T6" fmla="*/ 55 w 56"/>
                      <a:gd name="T7" fmla="*/ 11 h 90"/>
                      <a:gd name="T8" fmla="*/ 51 w 56"/>
                      <a:gd name="T9" fmla="*/ 25 h 90"/>
                      <a:gd name="T10" fmla="*/ 55 w 56"/>
                      <a:gd name="T11" fmla="*/ 42 h 90"/>
                      <a:gd name="T12" fmla="*/ 45 w 56"/>
                      <a:gd name="T13" fmla="*/ 42 h 90"/>
                      <a:gd name="T14" fmla="*/ 43 w 56"/>
                      <a:gd name="T15" fmla="*/ 45 h 90"/>
                      <a:gd name="T16" fmla="*/ 37 w 56"/>
                      <a:gd name="T17" fmla="*/ 47 h 90"/>
                      <a:gd name="T18" fmla="*/ 43 w 56"/>
                      <a:gd name="T19" fmla="*/ 89 h 90"/>
                      <a:gd name="T20" fmla="*/ 26 w 56"/>
                      <a:gd name="T21" fmla="*/ 86 h 90"/>
                      <a:gd name="T22" fmla="*/ 10 w 56"/>
                      <a:gd name="T23" fmla="*/ 72 h 90"/>
                      <a:gd name="T24" fmla="*/ 10 w 56"/>
                      <a:gd name="T25" fmla="*/ 45 h 90"/>
                      <a:gd name="T26" fmla="*/ 10 w 56"/>
                      <a:gd name="T27" fmla="*/ 33 h 90"/>
                      <a:gd name="T28" fmla="*/ 0 w 56"/>
                      <a:gd name="T29" fmla="*/ 25 h 90"/>
                      <a:gd name="T30" fmla="*/ 0 w 56"/>
                      <a:gd name="T31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5266" y="2575"/>
                  <a:ext cx="89" cy="101"/>
                </a:xfrm>
                <a:custGeom>
                  <a:avLst/>
                  <a:gdLst>
                    <a:gd name="T0" fmla="*/ 16 w 89"/>
                    <a:gd name="T1" fmla="*/ 37 h 101"/>
                    <a:gd name="T2" fmla="*/ 0 w 89"/>
                    <a:gd name="T3" fmla="*/ 80 h 101"/>
                    <a:gd name="T4" fmla="*/ 6 w 89"/>
                    <a:gd name="T5" fmla="*/ 97 h 101"/>
                    <a:gd name="T6" fmla="*/ 31 w 89"/>
                    <a:gd name="T7" fmla="*/ 100 h 101"/>
                    <a:gd name="T8" fmla="*/ 53 w 89"/>
                    <a:gd name="T9" fmla="*/ 100 h 101"/>
                    <a:gd name="T10" fmla="*/ 61 w 89"/>
                    <a:gd name="T11" fmla="*/ 83 h 101"/>
                    <a:gd name="T12" fmla="*/ 65 w 89"/>
                    <a:gd name="T13" fmla="*/ 66 h 101"/>
                    <a:gd name="T14" fmla="*/ 88 w 89"/>
                    <a:gd name="T15" fmla="*/ 66 h 101"/>
                    <a:gd name="T16" fmla="*/ 84 w 89"/>
                    <a:gd name="T17" fmla="*/ 40 h 101"/>
                    <a:gd name="T18" fmla="*/ 84 w 89"/>
                    <a:gd name="T19" fmla="*/ 14 h 101"/>
                    <a:gd name="T20" fmla="*/ 61 w 89"/>
                    <a:gd name="T21" fmla="*/ 0 h 101"/>
                    <a:gd name="T22" fmla="*/ 59 w 89"/>
                    <a:gd name="T23" fmla="*/ 29 h 101"/>
                    <a:gd name="T24" fmla="*/ 72 w 89"/>
                    <a:gd name="T25" fmla="*/ 46 h 101"/>
                    <a:gd name="T26" fmla="*/ 51 w 89"/>
                    <a:gd name="T27" fmla="*/ 46 h 101"/>
                    <a:gd name="T28" fmla="*/ 43 w 89"/>
                    <a:gd name="T29" fmla="*/ 57 h 101"/>
                    <a:gd name="T30" fmla="*/ 16 w 89"/>
                    <a:gd name="T31" fmla="*/ 3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grpSp>
            <p:nvGrpSpPr>
              <p:cNvPr id="1048" name="Group 24"/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1038" name="Group 14"/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4460" y="1993"/>
                    <a:ext cx="56" cy="74"/>
                  </a:xfrm>
                  <a:custGeom>
                    <a:avLst/>
                    <a:gdLst>
                      <a:gd name="T0" fmla="*/ 0 w 56"/>
                      <a:gd name="T1" fmla="*/ 56 h 74"/>
                      <a:gd name="T2" fmla="*/ 10 w 56"/>
                      <a:gd name="T3" fmla="*/ 70 h 74"/>
                      <a:gd name="T4" fmla="*/ 22 w 56"/>
                      <a:gd name="T5" fmla="*/ 67 h 74"/>
                      <a:gd name="T6" fmla="*/ 39 w 56"/>
                      <a:gd name="T7" fmla="*/ 73 h 74"/>
                      <a:gd name="T8" fmla="*/ 53 w 56"/>
                      <a:gd name="T9" fmla="*/ 73 h 74"/>
                      <a:gd name="T10" fmla="*/ 55 w 56"/>
                      <a:gd name="T11" fmla="*/ 48 h 74"/>
                      <a:gd name="T12" fmla="*/ 51 w 56"/>
                      <a:gd name="T13" fmla="*/ 31 h 74"/>
                      <a:gd name="T14" fmla="*/ 41 w 56"/>
                      <a:gd name="T15" fmla="*/ 11 h 74"/>
                      <a:gd name="T16" fmla="*/ 31 w 56"/>
                      <a:gd name="T17" fmla="*/ 11 h 74"/>
                      <a:gd name="T18" fmla="*/ 28 w 56"/>
                      <a:gd name="T19" fmla="*/ 0 h 74"/>
                      <a:gd name="T20" fmla="*/ 14 w 56"/>
                      <a:gd name="T21" fmla="*/ 0 h 74"/>
                      <a:gd name="T22" fmla="*/ 14 w 56"/>
                      <a:gd name="T23" fmla="*/ 22 h 74"/>
                      <a:gd name="T24" fmla="*/ 0 w 56"/>
                      <a:gd name="T25" fmla="*/ 5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auto">
                  <a:xfrm>
                    <a:off x="4607" y="1865"/>
                    <a:ext cx="54" cy="94"/>
                  </a:xfrm>
                  <a:custGeom>
                    <a:avLst/>
                    <a:gdLst>
                      <a:gd name="T0" fmla="*/ 12 w 54"/>
                      <a:gd name="T1" fmla="*/ 0 h 94"/>
                      <a:gd name="T2" fmla="*/ 35 w 54"/>
                      <a:gd name="T3" fmla="*/ 3 h 94"/>
                      <a:gd name="T4" fmla="*/ 43 w 54"/>
                      <a:gd name="T5" fmla="*/ 28 h 94"/>
                      <a:gd name="T6" fmla="*/ 53 w 54"/>
                      <a:gd name="T7" fmla="*/ 42 h 94"/>
                      <a:gd name="T8" fmla="*/ 45 w 54"/>
                      <a:gd name="T9" fmla="*/ 54 h 94"/>
                      <a:gd name="T10" fmla="*/ 53 w 54"/>
                      <a:gd name="T11" fmla="*/ 68 h 94"/>
                      <a:gd name="T12" fmla="*/ 49 w 54"/>
                      <a:gd name="T13" fmla="*/ 85 h 94"/>
                      <a:gd name="T14" fmla="*/ 41 w 54"/>
                      <a:gd name="T15" fmla="*/ 93 h 94"/>
                      <a:gd name="T16" fmla="*/ 26 w 54"/>
                      <a:gd name="T17" fmla="*/ 90 h 94"/>
                      <a:gd name="T18" fmla="*/ 16 w 54"/>
                      <a:gd name="T19" fmla="*/ 90 h 94"/>
                      <a:gd name="T20" fmla="*/ 10 w 54"/>
                      <a:gd name="T21" fmla="*/ 79 h 94"/>
                      <a:gd name="T22" fmla="*/ 4 w 54"/>
                      <a:gd name="T23" fmla="*/ 65 h 94"/>
                      <a:gd name="T24" fmla="*/ 4 w 54"/>
                      <a:gd name="T25" fmla="*/ 51 h 94"/>
                      <a:gd name="T26" fmla="*/ 0 w 54"/>
                      <a:gd name="T27" fmla="*/ 31 h 94"/>
                      <a:gd name="T28" fmla="*/ 12 w 54"/>
                      <a:gd name="T2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auto">
                  <a:xfrm>
                    <a:off x="4597" y="1348"/>
                    <a:ext cx="95" cy="87"/>
                  </a:xfrm>
                  <a:custGeom>
                    <a:avLst/>
                    <a:gdLst>
                      <a:gd name="T0" fmla="*/ 14 w 95"/>
                      <a:gd name="T1" fmla="*/ 0 h 87"/>
                      <a:gd name="T2" fmla="*/ 25 w 95"/>
                      <a:gd name="T3" fmla="*/ 14 h 87"/>
                      <a:gd name="T4" fmla="*/ 37 w 95"/>
                      <a:gd name="T5" fmla="*/ 11 h 87"/>
                      <a:gd name="T6" fmla="*/ 55 w 95"/>
                      <a:gd name="T7" fmla="*/ 14 h 87"/>
                      <a:gd name="T8" fmla="*/ 71 w 95"/>
                      <a:gd name="T9" fmla="*/ 14 h 87"/>
                      <a:gd name="T10" fmla="*/ 78 w 95"/>
                      <a:gd name="T11" fmla="*/ 22 h 87"/>
                      <a:gd name="T12" fmla="*/ 88 w 95"/>
                      <a:gd name="T13" fmla="*/ 42 h 87"/>
                      <a:gd name="T14" fmla="*/ 94 w 95"/>
                      <a:gd name="T15" fmla="*/ 50 h 87"/>
                      <a:gd name="T16" fmla="*/ 72 w 95"/>
                      <a:gd name="T17" fmla="*/ 55 h 87"/>
                      <a:gd name="T18" fmla="*/ 67 w 95"/>
                      <a:gd name="T19" fmla="*/ 61 h 87"/>
                      <a:gd name="T20" fmla="*/ 72 w 95"/>
                      <a:gd name="T21" fmla="*/ 72 h 87"/>
                      <a:gd name="T22" fmla="*/ 72 w 95"/>
                      <a:gd name="T23" fmla="*/ 83 h 87"/>
                      <a:gd name="T24" fmla="*/ 51 w 95"/>
                      <a:gd name="T25" fmla="*/ 72 h 87"/>
                      <a:gd name="T26" fmla="*/ 33 w 95"/>
                      <a:gd name="T27" fmla="*/ 64 h 87"/>
                      <a:gd name="T28" fmla="*/ 25 w 95"/>
                      <a:gd name="T29" fmla="*/ 67 h 87"/>
                      <a:gd name="T30" fmla="*/ 25 w 95"/>
                      <a:gd name="T31" fmla="*/ 83 h 87"/>
                      <a:gd name="T32" fmla="*/ 14 w 95"/>
                      <a:gd name="T33" fmla="*/ 86 h 87"/>
                      <a:gd name="T34" fmla="*/ 8 w 95"/>
                      <a:gd name="T35" fmla="*/ 72 h 87"/>
                      <a:gd name="T36" fmla="*/ 6 w 95"/>
                      <a:gd name="T37" fmla="*/ 55 h 87"/>
                      <a:gd name="T38" fmla="*/ 0 w 95"/>
                      <a:gd name="T39" fmla="*/ 53 h 87"/>
                      <a:gd name="T40" fmla="*/ 6 w 95"/>
                      <a:gd name="T41" fmla="*/ 36 h 87"/>
                      <a:gd name="T42" fmla="*/ 16 w 95"/>
                      <a:gd name="T43" fmla="*/ 31 h 87"/>
                      <a:gd name="T44" fmla="*/ 14 w 95"/>
                      <a:gd name="T45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4676" y="2803"/>
                  <a:ext cx="654" cy="694"/>
                </a:xfrm>
                <a:custGeom>
                  <a:avLst/>
                  <a:gdLst>
                    <a:gd name="T0" fmla="*/ 505 w 654"/>
                    <a:gd name="T1" fmla="*/ 56 h 694"/>
                    <a:gd name="T2" fmla="*/ 531 w 654"/>
                    <a:gd name="T3" fmla="*/ 78 h 694"/>
                    <a:gd name="T4" fmla="*/ 558 w 654"/>
                    <a:gd name="T5" fmla="*/ 181 h 694"/>
                    <a:gd name="T6" fmla="*/ 618 w 654"/>
                    <a:gd name="T7" fmla="*/ 287 h 694"/>
                    <a:gd name="T8" fmla="*/ 653 w 654"/>
                    <a:gd name="T9" fmla="*/ 395 h 694"/>
                    <a:gd name="T10" fmla="*/ 628 w 654"/>
                    <a:gd name="T11" fmla="*/ 495 h 694"/>
                    <a:gd name="T12" fmla="*/ 602 w 654"/>
                    <a:gd name="T13" fmla="*/ 559 h 694"/>
                    <a:gd name="T14" fmla="*/ 587 w 654"/>
                    <a:gd name="T15" fmla="*/ 621 h 694"/>
                    <a:gd name="T16" fmla="*/ 571 w 654"/>
                    <a:gd name="T17" fmla="*/ 657 h 694"/>
                    <a:gd name="T18" fmla="*/ 540 w 654"/>
                    <a:gd name="T19" fmla="*/ 682 h 694"/>
                    <a:gd name="T20" fmla="*/ 490 w 654"/>
                    <a:gd name="T21" fmla="*/ 674 h 694"/>
                    <a:gd name="T22" fmla="*/ 439 w 654"/>
                    <a:gd name="T23" fmla="*/ 657 h 694"/>
                    <a:gd name="T24" fmla="*/ 412 w 654"/>
                    <a:gd name="T25" fmla="*/ 618 h 694"/>
                    <a:gd name="T26" fmla="*/ 404 w 654"/>
                    <a:gd name="T27" fmla="*/ 568 h 694"/>
                    <a:gd name="T28" fmla="*/ 387 w 654"/>
                    <a:gd name="T29" fmla="*/ 545 h 694"/>
                    <a:gd name="T30" fmla="*/ 360 w 654"/>
                    <a:gd name="T31" fmla="*/ 548 h 694"/>
                    <a:gd name="T32" fmla="*/ 334 w 654"/>
                    <a:gd name="T33" fmla="*/ 509 h 694"/>
                    <a:gd name="T34" fmla="*/ 313 w 654"/>
                    <a:gd name="T35" fmla="*/ 504 h 694"/>
                    <a:gd name="T36" fmla="*/ 278 w 654"/>
                    <a:gd name="T37" fmla="*/ 509 h 694"/>
                    <a:gd name="T38" fmla="*/ 249 w 654"/>
                    <a:gd name="T39" fmla="*/ 515 h 694"/>
                    <a:gd name="T40" fmla="*/ 223 w 654"/>
                    <a:gd name="T41" fmla="*/ 537 h 694"/>
                    <a:gd name="T42" fmla="*/ 187 w 654"/>
                    <a:gd name="T43" fmla="*/ 554 h 694"/>
                    <a:gd name="T44" fmla="*/ 150 w 654"/>
                    <a:gd name="T45" fmla="*/ 579 h 694"/>
                    <a:gd name="T46" fmla="*/ 130 w 654"/>
                    <a:gd name="T47" fmla="*/ 590 h 694"/>
                    <a:gd name="T48" fmla="*/ 76 w 654"/>
                    <a:gd name="T49" fmla="*/ 584 h 694"/>
                    <a:gd name="T50" fmla="*/ 64 w 654"/>
                    <a:gd name="T51" fmla="*/ 571 h 694"/>
                    <a:gd name="T52" fmla="*/ 64 w 654"/>
                    <a:gd name="T53" fmla="*/ 495 h 694"/>
                    <a:gd name="T54" fmla="*/ 47 w 654"/>
                    <a:gd name="T55" fmla="*/ 451 h 694"/>
                    <a:gd name="T56" fmla="*/ 29 w 654"/>
                    <a:gd name="T57" fmla="*/ 415 h 694"/>
                    <a:gd name="T58" fmla="*/ 6 w 654"/>
                    <a:gd name="T59" fmla="*/ 287 h 694"/>
                    <a:gd name="T60" fmla="*/ 8 w 654"/>
                    <a:gd name="T61" fmla="*/ 245 h 694"/>
                    <a:gd name="T62" fmla="*/ 54 w 654"/>
                    <a:gd name="T63" fmla="*/ 223 h 694"/>
                    <a:gd name="T64" fmla="*/ 89 w 654"/>
                    <a:gd name="T65" fmla="*/ 217 h 694"/>
                    <a:gd name="T66" fmla="*/ 109 w 654"/>
                    <a:gd name="T67" fmla="*/ 206 h 694"/>
                    <a:gd name="T68" fmla="*/ 120 w 654"/>
                    <a:gd name="T69" fmla="*/ 170 h 694"/>
                    <a:gd name="T70" fmla="*/ 117 w 654"/>
                    <a:gd name="T71" fmla="*/ 150 h 694"/>
                    <a:gd name="T72" fmla="*/ 163 w 654"/>
                    <a:gd name="T73" fmla="*/ 100 h 694"/>
                    <a:gd name="T74" fmla="*/ 200 w 654"/>
                    <a:gd name="T75" fmla="*/ 64 h 694"/>
                    <a:gd name="T76" fmla="*/ 233 w 654"/>
                    <a:gd name="T77" fmla="*/ 89 h 694"/>
                    <a:gd name="T78" fmla="*/ 258 w 654"/>
                    <a:gd name="T79" fmla="*/ 61 h 694"/>
                    <a:gd name="T80" fmla="*/ 284 w 654"/>
                    <a:gd name="T81" fmla="*/ 28 h 694"/>
                    <a:gd name="T82" fmla="*/ 311 w 654"/>
                    <a:gd name="T83" fmla="*/ 8 h 694"/>
                    <a:gd name="T84" fmla="*/ 354 w 654"/>
                    <a:gd name="T85" fmla="*/ 14 h 694"/>
                    <a:gd name="T86" fmla="*/ 369 w 654"/>
                    <a:gd name="T87" fmla="*/ 39 h 694"/>
                    <a:gd name="T88" fmla="*/ 369 w 654"/>
                    <a:gd name="T89" fmla="*/ 70 h 694"/>
                    <a:gd name="T90" fmla="*/ 406 w 654"/>
                    <a:gd name="T91" fmla="*/ 125 h 694"/>
                    <a:gd name="T92" fmla="*/ 437 w 654"/>
                    <a:gd name="T93" fmla="*/ 142 h 694"/>
                    <a:gd name="T94" fmla="*/ 463 w 654"/>
                    <a:gd name="T95" fmla="*/ 89 h 694"/>
                    <a:gd name="T96" fmla="*/ 470 w 654"/>
                    <a:gd name="T97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523" y="2653"/>
                  <a:ext cx="363" cy="95"/>
                </a:xfrm>
                <a:custGeom>
                  <a:avLst/>
                  <a:gdLst>
                    <a:gd name="T0" fmla="*/ 27 w 363"/>
                    <a:gd name="T1" fmla="*/ 14 h 95"/>
                    <a:gd name="T2" fmla="*/ 72 w 363"/>
                    <a:gd name="T3" fmla="*/ 14 h 95"/>
                    <a:gd name="T4" fmla="*/ 99 w 363"/>
                    <a:gd name="T5" fmla="*/ 17 h 95"/>
                    <a:gd name="T6" fmla="*/ 123 w 363"/>
                    <a:gd name="T7" fmla="*/ 44 h 95"/>
                    <a:gd name="T8" fmla="*/ 144 w 363"/>
                    <a:gd name="T9" fmla="*/ 50 h 95"/>
                    <a:gd name="T10" fmla="*/ 177 w 363"/>
                    <a:gd name="T11" fmla="*/ 61 h 95"/>
                    <a:gd name="T12" fmla="*/ 197 w 363"/>
                    <a:gd name="T13" fmla="*/ 66 h 95"/>
                    <a:gd name="T14" fmla="*/ 204 w 363"/>
                    <a:gd name="T15" fmla="*/ 44 h 95"/>
                    <a:gd name="T16" fmla="*/ 247 w 363"/>
                    <a:gd name="T17" fmla="*/ 50 h 95"/>
                    <a:gd name="T18" fmla="*/ 278 w 363"/>
                    <a:gd name="T19" fmla="*/ 58 h 95"/>
                    <a:gd name="T20" fmla="*/ 300 w 363"/>
                    <a:gd name="T21" fmla="*/ 61 h 95"/>
                    <a:gd name="T22" fmla="*/ 315 w 363"/>
                    <a:gd name="T23" fmla="*/ 50 h 95"/>
                    <a:gd name="T24" fmla="*/ 341 w 363"/>
                    <a:gd name="T25" fmla="*/ 44 h 95"/>
                    <a:gd name="T26" fmla="*/ 362 w 363"/>
                    <a:gd name="T27" fmla="*/ 39 h 95"/>
                    <a:gd name="T28" fmla="*/ 356 w 363"/>
                    <a:gd name="T29" fmla="*/ 66 h 95"/>
                    <a:gd name="T30" fmla="*/ 341 w 363"/>
                    <a:gd name="T31" fmla="*/ 75 h 95"/>
                    <a:gd name="T32" fmla="*/ 329 w 363"/>
                    <a:gd name="T33" fmla="*/ 77 h 95"/>
                    <a:gd name="T34" fmla="*/ 313 w 363"/>
                    <a:gd name="T35" fmla="*/ 86 h 95"/>
                    <a:gd name="T36" fmla="*/ 298 w 363"/>
                    <a:gd name="T37" fmla="*/ 86 h 95"/>
                    <a:gd name="T38" fmla="*/ 284 w 363"/>
                    <a:gd name="T39" fmla="*/ 88 h 95"/>
                    <a:gd name="T40" fmla="*/ 263 w 363"/>
                    <a:gd name="T41" fmla="*/ 94 h 95"/>
                    <a:gd name="T42" fmla="*/ 249 w 363"/>
                    <a:gd name="T43" fmla="*/ 75 h 95"/>
                    <a:gd name="T44" fmla="*/ 234 w 363"/>
                    <a:gd name="T45" fmla="*/ 94 h 95"/>
                    <a:gd name="T46" fmla="*/ 212 w 363"/>
                    <a:gd name="T47" fmla="*/ 75 h 95"/>
                    <a:gd name="T48" fmla="*/ 200 w 363"/>
                    <a:gd name="T49" fmla="*/ 77 h 95"/>
                    <a:gd name="T50" fmla="*/ 183 w 363"/>
                    <a:gd name="T51" fmla="*/ 86 h 95"/>
                    <a:gd name="T52" fmla="*/ 165 w 363"/>
                    <a:gd name="T53" fmla="*/ 80 h 95"/>
                    <a:gd name="T54" fmla="*/ 146 w 363"/>
                    <a:gd name="T55" fmla="*/ 77 h 95"/>
                    <a:gd name="T56" fmla="*/ 127 w 363"/>
                    <a:gd name="T57" fmla="*/ 86 h 95"/>
                    <a:gd name="T58" fmla="*/ 101 w 363"/>
                    <a:gd name="T59" fmla="*/ 72 h 95"/>
                    <a:gd name="T60" fmla="*/ 66 w 363"/>
                    <a:gd name="T61" fmla="*/ 64 h 95"/>
                    <a:gd name="T62" fmla="*/ 41 w 363"/>
                    <a:gd name="T63" fmla="*/ 55 h 95"/>
                    <a:gd name="T64" fmla="*/ 16 w 363"/>
                    <a:gd name="T65" fmla="*/ 41 h 95"/>
                    <a:gd name="T66" fmla="*/ 2 w 363"/>
                    <a:gd name="T67" fmla="*/ 36 h 95"/>
                    <a:gd name="T68" fmla="*/ 0 w 363"/>
                    <a:gd name="T6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4721" y="2468"/>
                  <a:ext cx="165" cy="182"/>
                </a:xfrm>
                <a:custGeom>
                  <a:avLst/>
                  <a:gdLst>
                    <a:gd name="T0" fmla="*/ 80 w 165"/>
                    <a:gd name="T1" fmla="*/ 3 h 182"/>
                    <a:gd name="T2" fmla="*/ 137 w 165"/>
                    <a:gd name="T3" fmla="*/ 0 h 182"/>
                    <a:gd name="T4" fmla="*/ 146 w 165"/>
                    <a:gd name="T5" fmla="*/ 22 h 182"/>
                    <a:gd name="T6" fmla="*/ 131 w 165"/>
                    <a:gd name="T7" fmla="*/ 36 h 182"/>
                    <a:gd name="T8" fmla="*/ 127 w 165"/>
                    <a:gd name="T9" fmla="*/ 47 h 182"/>
                    <a:gd name="T10" fmla="*/ 115 w 165"/>
                    <a:gd name="T11" fmla="*/ 61 h 182"/>
                    <a:gd name="T12" fmla="*/ 102 w 165"/>
                    <a:gd name="T13" fmla="*/ 64 h 182"/>
                    <a:gd name="T14" fmla="*/ 88 w 165"/>
                    <a:gd name="T15" fmla="*/ 56 h 182"/>
                    <a:gd name="T16" fmla="*/ 72 w 165"/>
                    <a:gd name="T17" fmla="*/ 36 h 182"/>
                    <a:gd name="T18" fmla="*/ 53 w 165"/>
                    <a:gd name="T19" fmla="*/ 36 h 182"/>
                    <a:gd name="T20" fmla="*/ 51 w 165"/>
                    <a:gd name="T21" fmla="*/ 64 h 182"/>
                    <a:gd name="T22" fmla="*/ 53 w 165"/>
                    <a:gd name="T23" fmla="*/ 81 h 182"/>
                    <a:gd name="T24" fmla="*/ 72 w 165"/>
                    <a:gd name="T25" fmla="*/ 70 h 182"/>
                    <a:gd name="T26" fmla="*/ 86 w 165"/>
                    <a:gd name="T27" fmla="*/ 75 h 182"/>
                    <a:gd name="T28" fmla="*/ 82 w 165"/>
                    <a:gd name="T29" fmla="*/ 92 h 182"/>
                    <a:gd name="T30" fmla="*/ 80 w 165"/>
                    <a:gd name="T31" fmla="*/ 103 h 182"/>
                    <a:gd name="T32" fmla="*/ 82 w 165"/>
                    <a:gd name="T33" fmla="*/ 120 h 182"/>
                    <a:gd name="T34" fmla="*/ 92 w 165"/>
                    <a:gd name="T35" fmla="*/ 128 h 182"/>
                    <a:gd name="T36" fmla="*/ 88 w 165"/>
                    <a:gd name="T37" fmla="*/ 148 h 182"/>
                    <a:gd name="T38" fmla="*/ 82 w 165"/>
                    <a:gd name="T39" fmla="*/ 170 h 182"/>
                    <a:gd name="T40" fmla="*/ 68 w 165"/>
                    <a:gd name="T41" fmla="*/ 175 h 182"/>
                    <a:gd name="T42" fmla="*/ 62 w 165"/>
                    <a:gd name="T43" fmla="*/ 164 h 182"/>
                    <a:gd name="T44" fmla="*/ 55 w 165"/>
                    <a:gd name="T45" fmla="*/ 139 h 182"/>
                    <a:gd name="T46" fmla="*/ 55 w 165"/>
                    <a:gd name="T47" fmla="*/ 114 h 182"/>
                    <a:gd name="T48" fmla="*/ 35 w 165"/>
                    <a:gd name="T49" fmla="*/ 114 h 182"/>
                    <a:gd name="T50" fmla="*/ 23 w 165"/>
                    <a:gd name="T51" fmla="*/ 117 h 182"/>
                    <a:gd name="T52" fmla="*/ 39 w 165"/>
                    <a:gd name="T53" fmla="*/ 128 h 182"/>
                    <a:gd name="T54" fmla="*/ 47 w 165"/>
                    <a:gd name="T55" fmla="*/ 145 h 182"/>
                    <a:gd name="T56" fmla="*/ 41 w 165"/>
                    <a:gd name="T57" fmla="*/ 167 h 182"/>
                    <a:gd name="T58" fmla="*/ 29 w 165"/>
                    <a:gd name="T59" fmla="*/ 181 h 182"/>
                    <a:gd name="T60" fmla="*/ 29 w 165"/>
                    <a:gd name="T61" fmla="*/ 164 h 182"/>
                    <a:gd name="T62" fmla="*/ 21 w 165"/>
                    <a:gd name="T63" fmla="*/ 145 h 182"/>
                    <a:gd name="T64" fmla="*/ 10 w 165"/>
                    <a:gd name="T65" fmla="*/ 128 h 182"/>
                    <a:gd name="T66" fmla="*/ 2 w 165"/>
                    <a:gd name="T67" fmla="*/ 109 h 182"/>
                    <a:gd name="T68" fmla="*/ 16 w 165"/>
                    <a:gd name="T69" fmla="*/ 86 h 182"/>
                    <a:gd name="T70" fmla="*/ 23 w 165"/>
                    <a:gd name="T71" fmla="*/ 58 h 182"/>
                    <a:gd name="T72" fmla="*/ 25 w 165"/>
                    <a:gd name="T73" fmla="*/ 39 h 182"/>
                    <a:gd name="T74" fmla="*/ 23 w 165"/>
                    <a:gd name="T75" fmla="*/ 2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549" y="2387"/>
                  <a:ext cx="182" cy="249"/>
                </a:xfrm>
                <a:custGeom>
                  <a:avLst/>
                  <a:gdLst>
                    <a:gd name="T0" fmla="*/ 0 w 182"/>
                    <a:gd name="T1" fmla="*/ 83 h 249"/>
                    <a:gd name="T2" fmla="*/ 37 w 182"/>
                    <a:gd name="T3" fmla="*/ 44 h 249"/>
                    <a:gd name="T4" fmla="*/ 56 w 182"/>
                    <a:gd name="T5" fmla="*/ 28 h 249"/>
                    <a:gd name="T6" fmla="*/ 66 w 182"/>
                    <a:gd name="T7" fmla="*/ 14 h 249"/>
                    <a:gd name="T8" fmla="*/ 95 w 182"/>
                    <a:gd name="T9" fmla="*/ 0 h 249"/>
                    <a:gd name="T10" fmla="*/ 111 w 182"/>
                    <a:gd name="T11" fmla="*/ 30 h 249"/>
                    <a:gd name="T12" fmla="*/ 127 w 182"/>
                    <a:gd name="T13" fmla="*/ 17 h 249"/>
                    <a:gd name="T14" fmla="*/ 132 w 182"/>
                    <a:gd name="T15" fmla="*/ 8 h 249"/>
                    <a:gd name="T16" fmla="*/ 146 w 182"/>
                    <a:gd name="T17" fmla="*/ 0 h 249"/>
                    <a:gd name="T18" fmla="*/ 154 w 182"/>
                    <a:gd name="T19" fmla="*/ 0 h 249"/>
                    <a:gd name="T20" fmla="*/ 156 w 182"/>
                    <a:gd name="T21" fmla="*/ 11 h 249"/>
                    <a:gd name="T22" fmla="*/ 156 w 182"/>
                    <a:gd name="T23" fmla="*/ 19 h 249"/>
                    <a:gd name="T24" fmla="*/ 148 w 182"/>
                    <a:gd name="T25" fmla="*/ 33 h 249"/>
                    <a:gd name="T26" fmla="*/ 148 w 182"/>
                    <a:gd name="T27" fmla="*/ 41 h 249"/>
                    <a:gd name="T28" fmla="*/ 169 w 182"/>
                    <a:gd name="T29" fmla="*/ 77 h 249"/>
                    <a:gd name="T30" fmla="*/ 173 w 182"/>
                    <a:gd name="T31" fmla="*/ 99 h 249"/>
                    <a:gd name="T32" fmla="*/ 179 w 182"/>
                    <a:gd name="T33" fmla="*/ 99 h 249"/>
                    <a:gd name="T34" fmla="*/ 181 w 182"/>
                    <a:gd name="T35" fmla="*/ 110 h 249"/>
                    <a:gd name="T36" fmla="*/ 173 w 182"/>
                    <a:gd name="T37" fmla="*/ 121 h 249"/>
                    <a:gd name="T38" fmla="*/ 167 w 182"/>
                    <a:gd name="T39" fmla="*/ 116 h 249"/>
                    <a:gd name="T40" fmla="*/ 154 w 182"/>
                    <a:gd name="T41" fmla="*/ 124 h 249"/>
                    <a:gd name="T42" fmla="*/ 156 w 182"/>
                    <a:gd name="T43" fmla="*/ 146 h 249"/>
                    <a:gd name="T44" fmla="*/ 140 w 182"/>
                    <a:gd name="T45" fmla="*/ 160 h 249"/>
                    <a:gd name="T46" fmla="*/ 140 w 182"/>
                    <a:gd name="T47" fmla="*/ 196 h 249"/>
                    <a:gd name="T48" fmla="*/ 140 w 182"/>
                    <a:gd name="T49" fmla="*/ 220 h 249"/>
                    <a:gd name="T50" fmla="*/ 132 w 182"/>
                    <a:gd name="T51" fmla="*/ 231 h 249"/>
                    <a:gd name="T52" fmla="*/ 127 w 182"/>
                    <a:gd name="T53" fmla="*/ 248 h 249"/>
                    <a:gd name="T54" fmla="*/ 119 w 182"/>
                    <a:gd name="T55" fmla="*/ 245 h 249"/>
                    <a:gd name="T56" fmla="*/ 107 w 182"/>
                    <a:gd name="T57" fmla="*/ 237 h 249"/>
                    <a:gd name="T58" fmla="*/ 97 w 182"/>
                    <a:gd name="T59" fmla="*/ 229 h 249"/>
                    <a:gd name="T60" fmla="*/ 90 w 182"/>
                    <a:gd name="T61" fmla="*/ 215 h 249"/>
                    <a:gd name="T62" fmla="*/ 62 w 182"/>
                    <a:gd name="T63" fmla="*/ 218 h 249"/>
                    <a:gd name="T64" fmla="*/ 39 w 182"/>
                    <a:gd name="T65" fmla="*/ 209 h 249"/>
                    <a:gd name="T66" fmla="*/ 23 w 182"/>
                    <a:gd name="T67" fmla="*/ 187 h 249"/>
                    <a:gd name="T68" fmla="*/ 14 w 182"/>
                    <a:gd name="T69" fmla="*/ 171 h 249"/>
                    <a:gd name="T70" fmla="*/ 6 w 182"/>
                    <a:gd name="T71" fmla="*/ 157 h 249"/>
                    <a:gd name="T72" fmla="*/ 6 w 182"/>
                    <a:gd name="T73" fmla="*/ 130 h 249"/>
                    <a:gd name="T74" fmla="*/ 0 w 182"/>
                    <a:gd name="T75" fmla="*/ 8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934" y="2529"/>
                  <a:ext cx="348" cy="235"/>
                </a:xfrm>
                <a:custGeom>
                  <a:avLst/>
                  <a:gdLst>
                    <a:gd name="T0" fmla="*/ 31 w 348"/>
                    <a:gd name="T1" fmla="*/ 3 h 235"/>
                    <a:gd name="T2" fmla="*/ 68 w 348"/>
                    <a:gd name="T3" fmla="*/ 39 h 235"/>
                    <a:gd name="T4" fmla="*/ 74 w 348"/>
                    <a:gd name="T5" fmla="*/ 56 h 235"/>
                    <a:gd name="T6" fmla="*/ 96 w 348"/>
                    <a:gd name="T7" fmla="*/ 47 h 235"/>
                    <a:gd name="T8" fmla="*/ 107 w 348"/>
                    <a:gd name="T9" fmla="*/ 53 h 235"/>
                    <a:gd name="T10" fmla="*/ 121 w 348"/>
                    <a:gd name="T11" fmla="*/ 39 h 235"/>
                    <a:gd name="T12" fmla="*/ 140 w 348"/>
                    <a:gd name="T13" fmla="*/ 31 h 235"/>
                    <a:gd name="T14" fmla="*/ 185 w 348"/>
                    <a:gd name="T15" fmla="*/ 47 h 235"/>
                    <a:gd name="T16" fmla="*/ 212 w 348"/>
                    <a:gd name="T17" fmla="*/ 67 h 235"/>
                    <a:gd name="T18" fmla="*/ 234 w 348"/>
                    <a:gd name="T19" fmla="*/ 81 h 235"/>
                    <a:gd name="T20" fmla="*/ 271 w 348"/>
                    <a:gd name="T21" fmla="*/ 111 h 235"/>
                    <a:gd name="T22" fmla="*/ 275 w 348"/>
                    <a:gd name="T23" fmla="*/ 128 h 235"/>
                    <a:gd name="T24" fmla="*/ 292 w 348"/>
                    <a:gd name="T25" fmla="*/ 142 h 235"/>
                    <a:gd name="T26" fmla="*/ 306 w 348"/>
                    <a:gd name="T27" fmla="*/ 148 h 235"/>
                    <a:gd name="T28" fmla="*/ 322 w 348"/>
                    <a:gd name="T29" fmla="*/ 176 h 235"/>
                    <a:gd name="T30" fmla="*/ 333 w 348"/>
                    <a:gd name="T31" fmla="*/ 192 h 235"/>
                    <a:gd name="T32" fmla="*/ 335 w 348"/>
                    <a:gd name="T33" fmla="*/ 234 h 235"/>
                    <a:gd name="T34" fmla="*/ 320 w 348"/>
                    <a:gd name="T35" fmla="*/ 234 h 235"/>
                    <a:gd name="T36" fmla="*/ 310 w 348"/>
                    <a:gd name="T37" fmla="*/ 226 h 235"/>
                    <a:gd name="T38" fmla="*/ 275 w 348"/>
                    <a:gd name="T39" fmla="*/ 184 h 235"/>
                    <a:gd name="T40" fmla="*/ 240 w 348"/>
                    <a:gd name="T41" fmla="*/ 184 h 235"/>
                    <a:gd name="T42" fmla="*/ 228 w 348"/>
                    <a:gd name="T43" fmla="*/ 198 h 235"/>
                    <a:gd name="T44" fmla="*/ 218 w 348"/>
                    <a:gd name="T45" fmla="*/ 206 h 235"/>
                    <a:gd name="T46" fmla="*/ 197 w 348"/>
                    <a:gd name="T47" fmla="*/ 217 h 235"/>
                    <a:gd name="T48" fmla="*/ 177 w 348"/>
                    <a:gd name="T49" fmla="*/ 212 h 235"/>
                    <a:gd name="T50" fmla="*/ 160 w 348"/>
                    <a:gd name="T51" fmla="*/ 212 h 235"/>
                    <a:gd name="T52" fmla="*/ 138 w 348"/>
                    <a:gd name="T53" fmla="*/ 159 h 235"/>
                    <a:gd name="T54" fmla="*/ 113 w 348"/>
                    <a:gd name="T55" fmla="*/ 111 h 235"/>
                    <a:gd name="T56" fmla="*/ 82 w 348"/>
                    <a:gd name="T57" fmla="*/ 95 h 235"/>
                    <a:gd name="T58" fmla="*/ 53 w 348"/>
                    <a:gd name="T59" fmla="*/ 92 h 235"/>
                    <a:gd name="T60" fmla="*/ 23 w 348"/>
                    <a:gd name="T61" fmla="*/ 75 h 235"/>
                    <a:gd name="T62" fmla="*/ 25 w 348"/>
                    <a:gd name="T63" fmla="*/ 2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293" y="2362"/>
                  <a:ext cx="209" cy="310"/>
                </a:xfrm>
                <a:custGeom>
                  <a:avLst/>
                  <a:gdLst>
                    <a:gd name="T0" fmla="*/ 0 w 209"/>
                    <a:gd name="T1" fmla="*/ 8 h 310"/>
                    <a:gd name="T2" fmla="*/ 21 w 209"/>
                    <a:gd name="T3" fmla="*/ 0 h 310"/>
                    <a:gd name="T4" fmla="*/ 46 w 209"/>
                    <a:gd name="T5" fmla="*/ 14 h 310"/>
                    <a:gd name="T6" fmla="*/ 50 w 209"/>
                    <a:gd name="T7" fmla="*/ 28 h 310"/>
                    <a:gd name="T8" fmla="*/ 50 w 209"/>
                    <a:gd name="T9" fmla="*/ 33 h 310"/>
                    <a:gd name="T10" fmla="*/ 56 w 209"/>
                    <a:gd name="T11" fmla="*/ 36 h 310"/>
                    <a:gd name="T12" fmla="*/ 56 w 209"/>
                    <a:gd name="T13" fmla="*/ 42 h 310"/>
                    <a:gd name="T14" fmla="*/ 64 w 209"/>
                    <a:gd name="T15" fmla="*/ 45 h 310"/>
                    <a:gd name="T16" fmla="*/ 64 w 209"/>
                    <a:gd name="T17" fmla="*/ 56 h 310"/>
                    <a:gd name="T18" fmla="*/ 89 w 209"/>
                    <a:gd name="T19" fmla="*/ 89 h 310"/>
                    <a:gd name="T20" fmla="*/ 92 w 209"/>
                    <a:gd name="T21" fmla="*/ 89 h 310"/>
                    <a:gd name="T22" fmla="*/ 96 w 209"/>
                    <a:gd name="T23" fmla="*/ 97 h 310"/>
                    <a:gd name="T24" fmla="*/ 100 w 209"/>
                    <a:gd name="T25" fmla="*/ 106 h 310"/>
                    <a:gd name="T26" fmla="*/ 104 w 209"/>
                    <a:gd name="T27" fmla="*/ 106 h 310"/>
                    <a:gd name="T28" fmla="*/ 121 w 209"/>
                    <a:gd name="T29" fmla="*/ 117 h 310"/>
                    <a:gd name="T30" fmla="*/ 154 w 209"/>
                    <a:gd name="T31" fmla="*/ 122 h 310"/>
                    <a:gd name="T32" fmla="*/ 156 w 209"/>
                    <a:gd name="T33" fmla="*/ 161 h 310"/>
                    <a:gd name="T34" fmla="*/ 164 w 209"/>
                    <a:gd name="T35" fmla="*/ 167 h 310"/>
                    <a:gd name="T36" fmla="*/ 162 w 209"/>
                    <a:gd name="T37" fmla="*/ 181 h 310"/>
                    <a:gd name="T38" fmla="*/ 181 w 209"/>
                    <a:gd name="T39" fmla="*/ 200 h 310"/>
                    <a:gd name="T40" fmla="*/ 198 w 209"/>
                    <a:gd name="T41" fmla="*/ 209 h 310"/>
                    <a:gd name="T42" fmla="*/ 198 w 209"/>
                    <a:gd name="T43" fmla="*/ 273 h 310"/>
                    <a:gd name="T44" fmla="*/ 208 w 209"/>
                    <a:gd name="T45" fmla="*/ 298 h 310"/>
                    <a:gd name="T46" fmla="*/ 202 w 209"/>
                    <a:gd name="T47" fmla="*/ 306 h 310"/>
                    <a:gd name="T48" fmla="*/ 191 w 209"/>
                    <a:gd name="T49" fmla="*/ 309 h 310"/>
                    <a:gd name="T50" fmla="*/ 189 w 209"/>
                    <a:gd name="T51" fmla="*/ 287 h 310"/>
                    <a:gd name="T52" fmla="*/ 169 w 209"/>
                    <a:gd name="T53" fmla="*/ 309 h 310"/>
                    <a:gd name="T54" fmla="*/ 156 w 209"/>
                    <a:gd name="T55" fmla="*/ 276 h 310"/>
                    <a:gd name="T56" fmla="*/ 148 w 209"/>
                    <a:gd name="T57" fmla="*/ 253 h 310"/>
                    <a:gd name="T58" fmla="*/ 125 w 209"/>
                    <a:gd name="T59" fmla="*/ 223 h 310"/>
                    <a:gd name="T60" fmla="*/ 119 w 209"/>
                    <a:gd name="T61" fmla="*/ 223 h 310"/>
                    <a:gd name="T62" fmla="*/ 98 w 209"/>
                    <a:gd name="T63" fmla="*/ 206 h 310"/>
                    <a:gd name="T64" fmla="*/ 94 w 209"/>
                    <a:gd name="T65" fmla="*/ 189 h 310"/>
                    <a:gd name="T66" fmla="*/ 94 w 209"/>
                    <a:gd name="T67" fmla="*/ 178 h 310"/>
                    <a:gd name="T68" fmla="*/ 77 w 209"/>
                    <a:gd name="T69" fmla="*/ 134 h 310"/>
                    <a:gd name="T70" fmla="*/ 69 w 209"/>
                    <a:gd name="T71" fmla="*/ 106 h 310"/>
                    <a:gd name="T72" fmla="*/ 48 w 209"/>
                    <a:gd name="T73" fmla="*/ 81 h 310"/>
                    <a:gd name="T74" fmla="*/ 19 w 209"/>
                    <a:gd name="T75" fmla="*/ 42 h 310"/>
                    <a:gd name="T76" fmla="*/ 0 w 209"/>
                    <a:gd name="T77" fmla="*/ 8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4664" y="2029"/>
                  <a:ext cx="205" cy="341"/>
                </a:xfrm>
                <a:custGeom>
                  <a:avLst/>
                  <a:gdLst>
                    <a:gd name="T0" fmla="*/ 14 w 205"/>
                    <a:gd name="T1" fmla="*/ 0 h 341"/>
                    <a:gd name="T2" fmla="*/ 31 w 205"/>
                    <a:gd name="T3" fmla="*/ 0 h 341"/>
                    <a:gd name="T4" fmla="*/ 51 w 205"/>
                    <a:gd name="T5" fmla="*/ 36 h 341"/>
                    <a:gd name="T6" fmla="*/ 47 w 205"/>
                    <a:gd name="T7" fmla="*/ 70 h 341"/>
                    <a:gd name="T8" fmla="*/ 59 w 205"/>
                    <a:gd name="T9" fmla="*/ 81 h 341"/>
                    <a:gd name="T10" fmla="*/ 65 w 205"/>
                    <a:gd name="T11" fmla="*/ 103 h 341"/>
                    <a:gd name="T12" fmla="*/ 78 w 205"/>
                    <a:gd name="T13" fmla="*/ 114 h 341"/>
                    <a:gd name="T14" fmla="*/ 94 w 205"/>
                    <a:gd name="T15" fmla="*/ 117 h 341"/>
                    <a:gd name="T16" fmla="*/ 118 w 205"/>
                    <a:gd name="T17" fmla="*/ 134 h 341"/>
                    <a:gd name="T18" fmla="*/ 133 w 205"/>
                    <a:gd name="T19" fmla="*/ 153 h 341"/>
                    <a:gd name="T20" fmla="*/ 137 w 205"/>
                    <a:gd name="T21" fmla="*/ 153 h 341"/>
                    <a:gd name="T22" fmla="*/ 157 w 205"/>
                    <a:gd name="T23" fmla="*/ 170 h 341"/>
                    <a:gd name="T24" fmla="*/ 157 w 205"/>
                    <a:gd name="T25" fmla="*/ 212 h 341"/>
                    <a:gd name="T26" fmla="*/ 163 w 205"/>
                    <a:gd name="T27" fmla="*/ 231 h 341"/>
                    <a:gd name="T28" fmla="*/ 169 w 205"/>
                    <a:gd name="T29" fmla="*/ 242 h 341"/>
                    <a:gd name="T30" fmla="*/ 177 w 205"/>
                    <a:gd name="T31" fmla="*/ 254 h 341"/>
                    <a:gd name="T32" fmla="*/ 184 w 205"/>
                    <a:gd name="T33" fmla="*/ 268 h 341"/>
                    <a:gd name="T34" fmla="*/ 188 w 205"/>
                    <a:gd name="T35" fmla="*/ 284 h 341"/>
                    <a:gd name="T36" fmla="*/ 204 w 205"/>
                    <a:gd name="T37" fmla="*/ 298 h 341"/>
                    <a:gd name="T38" fmla="*/ 202 w 205"/>
                    <a:gd name="T39" fmla="*/ 315 h 341"/>
                    <a:gd name="T40" fmla="*/ 186 w 205"/>
                    <a:gd name="T41" fmla="*/ 318 h 341"/>
                    <a:gd name="T42" fmla="*/ 180 w 205"/>
                    <a:gd name="T43" fmla="*/ 304 h 341"/>
                    <a:gd name="T44" fmla="*/ 169 w 205"/>
                    <a:gd name="T45" fmla="*/ 304 h 341"/>
                    <a:gd name="T46" fmla="*/ 169 w 205"/>
                    <a:gd name="T47" fmla="*/ 340 h 341"/>
                    <a:gd name="T48" fmla="*/ 159 w 205"/>
                    <a:gd name="T49" fmla="*/ 340 h 341"/>
                    <a:gd name="T50" fmla="*/ 147 w 205"/>
                    <a:gd name="T51" fmla="*/ 323 h 341"/>
                    <a:gd name="T52" fmla="*/ 139 w 205"/>
                    <a:gd name="T53" fmla="*/ 315 h 341"/>
                    <a:gd name="T54" fmla="*/ 139 w 205"/>
                    <a:gd name="T55" fmla="*/ 295 h 341"/>
                    <a:gd name="T56" fmla="*/ 122 w 205"/>
                    <a:gd name="T57" fmla="*/ 295 h 341"/>
                    <a:gd name="T58" fmla="*/ 116 w 205"/>
                    <a:gd name="T59" fmla="*/ 315 h 341"/>
                    <a:gd name="T60" fmla="*/ 110 w 205"/>
                    <a:gd name="T61" fmla="*/ 295 h 341"/>
                    <a:gd name="T62" fmla="*/ 108 w 205"/>
                    <a:gd name="T63" fmla="*/ 276 h 341"/>
                    <a:gd name="T64" fmla="*/ 129 w 205"/>
                    <a:gd name="T65" fmla="*/ 268 h 341"/>
                    <a:gd name="T66" fmla="*/ 141 w 205"/>
                    <a:gd name="T67" fmla="*/ 273 h 341"/>
                    <a:gd name="T68" fmla="*/ 143 w 205"/>
                    <a:gd name="T69" fmla="*/ 240 h 341"/>
                    <a:gd name="T70" fmla="*/ 131 w 205"/>
                    <a:gd name="T71" fmla="*/ 229 h 341"/>
                    <a:gd name="T72" fmla="*/ 124 w 205"/>
                    <a:gd name="T73" fmla="*/ 201 h 341"/>
                    <a:gd name="T74" fmla="*/ 118 w 205"/>
                    <a:gd name="T75" fmla="*/ 167 h 341"/>
                    <a:gd name="T76" fmla="*/ 96 w 205"/>
                    <a:gd name="T77" fmla="*/ 156 h 341"/>
                    <a:gd name="T78" fmla="*/ 86 w 205"/>
                    <a:gd name="T79" fmla="*/ 142 h 341"/>
                    <a:gd name="T80" fmla="*/ 69 w 205"/>
                    <a:gd name="T81" fmla="*/ 134 h 341"/>
                    <a:gd name="T82" fmla="*/ 78 w 205"/>
                    <a:gd name="T83" fmla="*/ 164 h 341"/>
                    <a:gd name="T84" fmla="*/ 59 w 205"/>
                    <a:gd name="T85" fmla="*/ 178 h 341"/>
                    <a:gd name="T86" fmla="*/ 47 w 205"/>
                    <a:gd name="T87" fmla="*/ 145 h 341"/>
                    <a:gd name="T88" fmla="*/ 37 w 205"/>
                    <a:gd name="T89" fmla="*/ 137 h 341"/>
                    <a:gd name="T90" fmla="*/ 37 w 205"/>
                    <a:gd name="T91" fmla="*/ 117 h 341"/>
                    <a:gd name="T92" fmla="*/ 24 w 205"/>
                    <a:gd name="T93" fmla="*/ 95 h 341"/>
                    <a:gd name="T94" fmla="*/ 8 w 205"/>
                    <a:gd name="T95" fmla="*/ 81 h 341"/>
                    <a:gd name="T96" fmla="*/ 0 w 205"/>
                    <a:gd name="T97" fmla="*/ 67 h 341"/>
                    <a:gd name="T98" fmla="*/ 4 w 205"/>
                    <a:gd name="T99" fmla="*/ 56 h 341"/>
                    <a:gd name="T100" fmla="*/ 16 w 205"/>
                    <a:gd name="T101" fmla="*/ 61 h 341"/>
                    <a:gd name="T102" fmla="*/ 20 w 205"/>
                    <a:gd name="T103" fmla="*/ 47 h 341"/>
                    <a:gd name="T104" fmla="*/ 16 w 205"/>
                    <a:gd name="T105" fmla="*/ 28 h 341"/>
                    <a:gd name="T106" fmla="*/ 14 w 205"/>
                    <a:gd name="T107" fmla="*/ 0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4619" y="1452"/>
                  <a:ext cx="150" cy="289"/>
                </a:xfrm>
                <a:custGeom>
                  <a:avLst/>
                  <a:gdLst>
                    <a:gd name="T0" fmla="*/ 31 w 150"/>
                    <a:gd name="T1" fmla="*/ 0 h 289"/>
                    <a:gd name="T2" fmla="*/ 60 w 150"/>
                    <a:gd name="T3" fmla="*/ 20 h 289"/>
                    <a:gd name="T4" fmla="*/ 77 w 150"/>
                    <a:gd name="T5" fmla="*/ 36 h 289"/>
                    <a:gd name="T6" fmla="*/ 89 w 150"/>
                    <a:gd name="T7" fmla="*/ 62 h 289"/>
                    <a:gd name="T8" fmla="*/ 99 w 150"/>
                    <a:gd name="T9" fmla="*/ 62 h 289"/>
                    <a:gd name="T10" fmla="*/ 97 w 150"/>
                    <a:gd name="T11" fmla="*/ 78 h 289"/>
                    <a:gd name="T12" fmla="*/ 108 w 150"/>
                    <a:gd name="T13" fmla="*/ 89 h 289"/>
                    <a:gd name="T14" fmla="*/ 116 w 150"/>
                    <a:gd name="T15" fmla="*/ 106 h 289"/>
                    <a:gd name="T16" fmla="*/ 135 w 150"/>
                    <a:gd name="T17" fmla="*/ 140 h 289"/>
                    <a:gd name="T18" fmla="*/ 149 w 150"/>
                    <a:gd name="T19" fmla="*/ 179 h 289"/>
                    <a:gd name="T20" fmla="*/ 124 w 150"/>
                    <a:gd name="T21" fmla="*/ 176 h 289"/>
                    <a:gd name="T22" fmla="*/ 104 w 150"/>
                    <a:gd name="T23" fmla="*/ 171 h 289"/>
                    <a:gd name="T24" fmla="*/ 118 w 150"/>
                    <a:gd name="T25" fmla="*/ 199 h 289"/>
                    <a:gd name="T26" fmla="*/ 118 w 150"/>
                    <a:gd name="T27" fmla="*/ 215 h 289"/>
                    <a:gd name="T28" fmla="*/ 118 w 150"/>
                    <a:gd name="T29" fmla="*/ 232 h 289"/>
                    <a:gd name="T30" fmla="*/ 110 w 150"/>
                    <a:gd name="T31" fmla="*/ 224 h 289"/>
                    <a:gd name="T32" fmla="*/ 101 w 150"/>
                    <a:gd name="T33" fmla="*/ 210 h 289"/>
                    <a:gd name="T34" fmla="*/ 83 w 150"/>
                    <a:gd name="T35" fmla="*/ 193 h 289"/>
                    <a:gd name="T36" fmla="*/ 74 w 150"/>
                    <a:gd name="T37" fmla="*/ 185 h 289"/>
                    <a:gd name="T38" fmla="*/ 58 w 150"/>
                    <a:gd name="T39" fmla="*/ 193 h 289"/>
                    <a:gd name="T40" fmla="*/ 48 w 150"/>
                    <a:gd name="T41" fmla="*/ 199 h 289"/>
                    <a:gd name="T42" fmla="*/ 54 w 150"/>
                    <a:gd name="T43" fmla="*/ 213 h 289"/>
                    <a:gd name="T44" fmla="*/ 70 w 150"/>
                    <a:gd name="T45" fmla="*/ 224 h 289"/>
                    <a:gd name="T46" fmla="*/ 85 w 150"/>
                    <a:gd name="T47" fmla="*/ 235 h 289"/>
                    <a:gd name="T48" fmla="*/ 91 w 150"/>
                    <a:gd name="T49" fmla="*/ 254 h 289"/>
                    <a:gd name="T50" fmla="*/ 89 w 150"/>
                    <a:gd name="T51" fmla="*/ 280 h 289"/>
                    <a:gd name="T52" fmla="*/ 89 w 150"/>
                    <a:gd name="T53" fmla="*/ 288 h 289"/>
                    <a:gd name="T54" fmla="*/ 83 w 150"/>
                    <a:gd name="T55" fmla="*/ 288 h 289"/>
                    <a:gd name="T56" fmla="*/ 74 w 150"/>
                    <a:gd name="T57" fmla="*/ 280 h 289"/>
                    <a:gd name="T58" fmla="*/ 70 w 150"/>
                    <a:gd name="T59" fmla="*/ 277 h 289"/>
                    <a:gd name="T60" fmla="*/ 64 w 150"/>
                    <a:gd name="T61" fmla="*/ 271 h 289"/>
                    <a:gd name="T62" fmla="*/ 58 w 150"/>
                    <a:gd name="T63" fmla="*/ 285 h 289"/>
                    <a:gd name="T64" fmla="*/ 48 w 150"/>
                    <a:gd name="T65" fmla="*/ 288 h 289"/>
                    <a:gd name="T66" fmla="*/ 41 w 150"/>
                    <a:gd name="T67" fmla="*/ 277 h 289"/>
                    <a:gd name="T68" fmla="*/ 41 w 150"/>
                    <a:gd name="T69" fmla="*/ 252 h 289"/>
                    <a:gd name="T70" fmla="*/ 39 w 150"/>
                    <a:gd name="T71" fmla="*/ 238 h 289"/>
                    <a:gd name="T72" fmla="*/ 29 w 150"/>
                    <a:gd name="T73" fmla="*/ 229 h 289"/>
                    <a:gd name="T74" fmla="*/ 19 w 150"/>
                    <a:gd name="T75" fmla="*/ 243 h 289"/>
                    <a:gd name="T76" fmla="*/ 4 w 150"/>
                    <a:gd name="T77" fmla="*/ 243 h 289"/>
                    <a:gd name="T78" fmla="*/ 0 w 150"/>
                    <a:gd name="T79" fmla="*/ 232 h 289"/>
                    <a:gd name="T80" fmla="*/ 4 w 150"/>
                    <a:gd name="T81" fmla="*/ 204 h 289"/>
                    <a:gd name="T82" fmla="*/ 15 w 150"/>
                    <a:gd name="T83" fmla="*/ 187 h 289"/>
                    <a:gd name="T84" fmla="*/ 14 w 150"/>
                    <a:gd name="T85" fmla="*/ 143 h 289"/>
                    <a:gd name="T86" fmla="*/ 14 w 150"/>
                    <a:gd name="T87" fmla="*/ 131 h 289"/>
                    <a:gd name="T88" fmla="*/ 25 w 150"/>
                    <a:gd name="T89" fmla="*/ 129 h 289"/>
                    <a:gd name="T90" fmla="*/ 35 w 150"/>
                    <a:gd name="T91" fmla="*/ 140 h 289"/>
                    <a:gd name="T92" fmla="*/ 52 w 150"/>
                    <a:gd name="T93" fmla="*/ 145 h 289"/>
                    <a:gd name="T94" fmla="*/ 52 w 150"/>
                    <a:gd name="T95" fmla="*/ 126 h 289"/>
                    <a:gd name="T96" fmla="*/ 45 w 150"/>
                    <a:gd name="T97" fmla="*/ 115 h 289"/>
                    <a:gd name="T98" fmla="*/ 41 w 150"/>
                    <a:gd name="T99" fmla="*/ 106 h 289"/>
                    <a:gd name="T100" fmla="*/ 46 w 150"/>
                    <a:gd name="T101" fmla="*/ 106 h 289"/>
                    <a:gd name="T102" fmla="*/ 50 w 150"/>
                    <a:gd name="T103" fmla="*/ 106 h 289"/>
                    <a:gd name="T104" fmla="*/ 54 w 150"/>
                    <a:gd name="T105" fmla="*/ 106 h 289"/>
                    <a:gd name="T106" fmla="*/ 58 w 150"/>
                    <a:gd name="T107" fmla="*/ 106 h 289"/>
                    <a:gd name="T108" fmla="*/ 64 w 150"/>
                    <a:gd name="T109" fmla="*/ 98 h 289"/>
                    <a:gd name="T110" fmla="*/ 62 w 150"/>
                    <a:gd name="T111" fmla="*/ 89 h 289"/>
                    <a:gd name="T112" fmla="*/ 56 w 150"/>
                    <a:gd name="T113" fmla="*/ 70 h 289"/>
                    <a:gd name="T114" fmla="*/ 45 w 150"/>
                    <a:gd name="T115" fmla="*/ 50 h 289"/>
                    <a:gd name="T116" fmla="*/ 29 w 150"/>
                    <a:gd name="T117" fmla="*/ 39 h 289"/>
                    <a:gd name="T118" fmla="*/ 23 w 150"/>
                    <a:gd name="T119" fmla="*/ 28 h 289"/>
                    <a:gd name="T120" fmla="*/ 31 w 150"/>
                    <a:gd name="T121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4448" y="1104"/>
                  <a:ext cx="165" cy="237"/>
                </a:xfrm>
                <a:custGeom>
                  <a:avLst/>
                  <a:gdLst>
                    <a:gd name="T0" fmla="*/ 0 w 165"/>
                    <a:gd name="T1" fmla="*/ 0 h 237"/>
                    <a:gd name="T2" fmla="*/ 16 w 165"/>
                    <a:gd name="T3" fmla="*/ 0 h 237"/>
                    <a:gd name="T4" fmla="*/ 21 w 165"/>
                    <a:gd name="T5" fmla="*/ 17 h 237"/>
                    <a:gd name="T6" fmla="*/ 43 w 165"/>
                    <a:gd name="T7" fmla="*/ 42 h 237"/>
                    <a:gd name="T8" fmla="*/ 53 w 165"/>
                    <a:gd name="T9" fmla="*/ 69 h 237"/>
                    <a:gd name="T10" fmla="*/ 68 w 165"/>
                    <a:gd name="T11" fmla="*/ 72 h 237"/>
                    <a:gd name="T12" fmla="*/ 80 w 165"/>
                    <a:gd name="T13" fmla="*/ 78 h 237"/>
                    <a:gd name="T14" fmla="*/ 90 w 165"/>
                    <a:gd name="T15" fmla="*/ 89 h 237"/>
                    <a:gd name="T16" fmla="*/ 102 w 165"/>
                    <a:gd name="T17" fmla="*/ 89 h 237"/>
                    <a:gd name="T18" fmla="*/ 115 w 165"/>
                    <a:gd name="T19" fmla="*/ 106 h 237"/>
                    <a:gd name="T20" fmla="*/ 127 w 165"/>
                    <a:gd name="T21" fmla="*/ 119 h 237"/>
                    <a:gd name="T22" fmla="*/ 141 w 165"/>
                    <a:gd name="T23" fmla="*/ 128 h 237"/>
                    <a:gd name="T24" fmla="*/ 139 w 165"/>
                    <a:gd name="T25" fmla="*/ 136 h 237"/>
                    <a:gd name="T26" fmla="*/ 131 w 165"/>
                    <a:gd name="T27" fmla="*/ 142 h 237"/>
                    <a:gd name="T28" fmla="*/ 123 w 165"/>
                    <a:gd name="T29" fmla="*/ 142 h 237"/>
                    <a:gd name="T30" fmla="*/ 119 w 165"/>
                    <a:gd name="T31" fmla="*/ 150 h 237"/>
                    <a:gd name="T32" fmla="*/ 135 w 165"/>
                    <a:gd name="T33" fmla="*/ 167 h 237"/>
                    <a:gd name="T34" fmla="*/ 146 w 165"/>
                    <a:gd name="T35" fmla="*/ 183 h 237"/>
                    <a:gd name="T36" fmla="*/ 164 w 165"/>
                    <a:gd name="T37" fmla="*/ 200 h 237"/>
                    <a:gd name="T38" fmla="*/ 152 w 165"/>
                    <a:gd name="T39" fmla="*/ 219 h 237"/>
                    <a:gd name="T40" fmla="*/ 143 w 165"/>
                    <a:gd name="T41" fmla="*/ 225 h 237"/>
                    <a:gd name="T42" fmla="*/ 144 w 165"/>
                    <a:gd name="T43" fmla="*/ 236 h 237"/>
                    <a:gd name="T44" fmla="*/ 127 w 165"/>
                    <a:gd name="T45" fmla="*/ 236 h 237"/>
                    <a:gd name="T46" fmla="*/ 121 w 165"/>
                    <a:gd name="T47" fmla="*/ 228 h 237"/>
                    <a:gd name="T48" fmla="*/ 107 w 165"/>
                    <a:gd name="T49" fmla="*/ 205 h 237"/>
                    <a:gd name="T50" fmla="*/ 98 w 165"/>
                    <a:gd name="T51" fmla="*/ 186 h 237"/>
                    <a:gd name="T52" fmla="*/ 82 w 165"/>
                    <a:gd name="T53" fmla="*/ 153 h 237"/>
                    <a:gd name="T54" fmla="*/ 64 w 165"/>
                    <a:gd name="T55" fmla="*/ 128 h 237"/>
                    <a:gd name="T56" fmla="*/ 45 w 165"/>
                    <a:gd name="T57" fmla="*/ 92 h 237"/>
                    <a:gd name="T58" fmla="*/ 33 w 165"/>
                    <a:gd name="T59" fmla="*/ 81 h 237"/>
                    <a:gd name="T60" fmla="*/ 23 w 165"/>
                    <a:gd name="T61" fmla="*/ 72 h 237"/>
                    <a:gd name="T62" fmla="*/ 20 w 165"/>
                    <a:gd name="T63" fmla="*/ 53 h 237"/>
                    <a:gd name="T64" fmla="*/ 2 w 165"/>
                    <a:gd name="T65" fmla="*/ 36 h 237"/>
                    <a:gd name="T66" fmla="*/ 2 w 165"/>
                    <a:gd name="T67" fmla="*/ 25 h 237"/>
                    <a:gd name="T68" fmla="*/ 0 w 165"/>
                    <a:gd name="T6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2314" y="1584"/>
                  <a:ext cx="1187" cy="1799"/>
                </a:xfrm>
                <a:custGeom>
                  <a:avLst/>
                  <a:gdLst>
                    <a:gd name="T0" fmla="*/ 906 w 1187"/>
                    <a:gd name="T1" fmla="*/ 290 h 1799"/>
                    <a:gd name="T2" fmla="*/ 1017 w 1187"/>
                    <a:gd name="T3" fmla="*/ 589 h 1799"/>
                    <a:gd name="T4" fmla="*/ 1062 w 1187"/>
                    <a:gd name="T5" fmla="*/ 664 h 1799"/>
                    <a:gd name="T6" fmla="*/ 1159 w 1187"/>
                    <a:gd name="T7" fmla="*/ 645 h 1799"/>
                    <a:gd name="T8" fmla="*/ 1184 w 1187"/>
                    <a:gd name="T9" fmla="*/ 718 h 1799"/>
                    <a:gd name="T10" fmla="*/ 1067 w 1187"/>
                    <a:gd name="T11" fmla="*/ 919 h 1799"/>
                    <a:gd name="T12" fmla="*/ 972 w 1187"/>
                    <a:gd name="T13" fmla="*/ 1150 h 1799"/>
                    <a:gd name="T14" fmla="*/ 986 w 1187"/>
                    <a:gd name="T15" fmla="*/ 1234 h 1799"/>
                    <a:gd name="T16" fmla="*/ 986 w 1187"/>
                    <a:gd name="T17" fmla="*/ 1318 h 1799"/>
                    <a:gd name="T18" fmla="*/ 943 w 1187"/>
                    <a:gd name="T19" fmla="*/ 1349 h 1799"/>
                    <a:gd name="T20" fmla="*/ 881 w 1187"/>
                    <a:gd name="T21" fmla="*/ 1463 h 1799"/>
                    <a:gd name="T22" fmla="*/ 857 w 1187"/>
                    <a:gd name="T23" fmla="*/ 1561 h 1799"/>
                    <a:gd name="T24" fmla="*/ 799 w 1187"/>
                    <a:gd name="T25" fmla="*/ 1695 h 1799"/>
                    <a:gd name="T26" fmla="*/ 766 w 1187"/>
                    <a:gd name="T27" fmla="*/ 1725 h 1799"/>
                    <a:gd name="T28" fmla="*/ 694 w 1187"/>
                    <a:gd name="T29" fmla="*/ 1792 h 1799"/>
                    <a:gd name="T30" fmla="*/ 607 w 1187"/>
                    <a:gd name="T31" fmla="*/ 1770 h 1799"/>
                    <a:gd name="T32" fmla="*/ 597 w 1187"/>
                    <a:gd name="T33" fmla="*/ 1706 h 1799"/>
                    <a:gd name="T34" fmla="*/ 558 w 1187"/>
                    <a:gd name="T35" fmla="*/ 1617 h 1799"/>
                    <a:gd name="T36" fmla="*/ 550 w 1187"/>
                    <a:gd name="T37" fmla="*/ 1541 h 1799"/>
                    <a:gd name="T38" fmla="*/ 539 w 1187"/>
                    <a:gd name="T39" fmla="*/ 1491 h 1799"/>
                    <a:gd name="T40" fmla="*/ 502 w 1187"/>
                    <a:gd name="T41" fmla="*/ 1435 h 1799"/>
                    <a:gd name="T42" fmla="*/ 478 w 1187"/>
                    <a:gd name="T43" fmla="*/ 1362 h 1799"/>
                    <a:gd name="T44" fmla="*/ 511 w 1187"/>
                    <a:gd name="T45" fmla="*/ 1240 h 1799"/>
                    <a:gd name="T46" fmla="*/ 496 w 1187"/>
                    <a:gd name="T47" fmla="*/ 1067 h 1799"/>
                    <a:gd name="T48" fmla="*/ 443 w 1187"/>
                    <a:gd name="T49" fmla="*/ 980 h 1799"/>
                    <a:gd name="T50" fmla="*/ 436 w 1187"/>
                    <a:gd name="T51" fmla="*/ 843 h 1799"/>
                    <a:gd name="T52" fmla="*/ 360 w 1187"/>
                    <a:gd name="T53" fmla="*/ 793 h 1799"/>
                    <a:gd name="T54" fmla="*/ 261 w 1187"/>
                    <a:gd name="T55" fmla="*/ 807 h 1799"/>
                    <a:gd name="T56" fmla="*/ 56 w 1187"/>
                    <a:gd name="T57" fmla="*/ 698 h 1799"/>
                    <a:gd name="T58" fmla="*/ 10 w 1187"/>
                    <a:gd name="T59" fmla="*/ 522 h 1799"/>
                    <a:gd name="T60" fmla="*/ 47 w 1187"/>
                    <a:gd name="T61" fmla="*/ 396 h 1799"/>
                    <a:gd name="T62" fmla="*/ 115 w 1187"/>
                    <a:gd name="T63" fmla="*/ 260 h 1799"/>
                    <a:gd name="T64" fmla="*/ 216 w 1187"/>
                    <a:gd name="T65" fmla="*/ 156 h 1799"/>
                    <a:gd name="T66" fmla="*/ 292 w 1187"/>
                    <a:gd name="T67" fmla="*/ 47 h 1799"/>
                    <a:gd name="T68" fmla="*/ 362 w 1187"/>
                    <a:gd name="T69" fmla="*/ 75 h 1799"/>
                    <a:gd name="T70" fmla="*/ 437 w 1187"/>
                    <a:gd name="T71" fmla="*/ 28 h 1799"/>
                    <a:gd name="T72" fmla="*/ 490 w 1187"/>
                    <a:gd name="T73" fmla="*/ 6 h 1799"/>
                    <a:gd name="T74" fmla="*/ 531 w 1187"/>
                    <a:gd name="T75" fmla="*/ 61 h 1799"/>
                    <a:gd name="T76" fmla="*/ 612 w 1187"/>
                    <a:gd name="T77" fmla="*/ 151 h 1799"/>
                    <a:gd name="T78" fmla="*/ 669 w 1187"/>
                    <a:gd name="T79" fmla="*/ 109 h 1799"/>
                    <a:gd name="T80" fmla="*/ 754 w 1187"/>
                    <a:gd name="T81" fmla="*/ 140 h 1799"/>
                    <a:gd name="T82" fmla="*/ 848 w 1187"/>
                    <a:gd name="T83" fmla="*/ 137 h 1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1054" name="Group 30"/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105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105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603" y="1089"/>
                      <a:ext cx="78" cy="132"/>
                    </a:xfrm>
                    <a:custGeom>
                      <a:avLst/>
                      <a:gdLst>
                        <a:gd name="T0" fmla="*/ 18 w 78"/>
                        <a:gd name="T1" fmla="*/ 40 h 132"/>
                        <a:gd name="T2" fmla="*/ 24 w 78"/>
                        <a:gd name="T3" fmla="*/ 26 h 132"/>
                        <a:gd name="T4" fmla="*/ 38 w 78"/>
                        <a:gd name="T5" fmla="*/ 26 h 132"/>
                        <a:gd name="T6" fmla="*/ 57 w 78"/>
                        <a:gd name="T7" fmla="*/ 0 h 132"/>
                        <a:gd name="T8" fmla="*/ 63 w 78"/>
                        <a:gd name="T9" fmla="*/ 17 h 132"/>
                        <a:gd name="T10" fmla="*/ 73 w 78"/>
                        <a:gd name="T11" fmla="*/ 17 h 132"/>
                        <a:gd name="T12" fmla="*/ 77 w 78"/>
                        <a:gd name="T13" fmla="*/ 26 h 132"/>
                        <a:gd name="T14" fmla="*/ 71 w 78"/>
                        <a:gd name="T15" fmla="*/ 40 h 132"/>
                        <a:gd name="T16" fmla="*/ 63 w 78"/>
                        <a:gd name="T17" fmla="*/ 46 h 132"/>
                        <a:gd name="T18" fmla="*/ 63 w 78"/>
                        <a:gd name="T19" fmla="*/ 57 h 132"/>
                        <a:gd name="T20" fmla="*/ 61 w 78"/>
                        <a:gd name="T21" fmla="*/ 63 h 132"/>
                        <a:gd name="T22" fmla="*/ 59 w 78"/>
                        <a:gd name="T23" fmla="*/ 71 h 132"/>
                        <a:gd name="T24" fmla="*/ 63 w 78"/>
                        <a:gd name="T25" fmla="*/ 83 h 132"/>
                        <a:gd name="T26" fmla="*/ 57 w 78"/>
                        <a:gd name="T27" fmla="*/ 94 h 132"/>
                        <a:gd name="T28" fmla="*/ 51 w 78"/>
                        <a:gd name="T29" fmla="*/ 100 h 132"/>
                        <a:gd name="T30" fmla="*/ 45 w 78"/>
                        <a:gd name="T31" fmla="*/ 100 h 132"/>
                        <a:gd name="T32" fmla="*/ 43 w 78"/>
                        <a:gd name="T33" fmla="*/ 103 h 132"/>
                        <a:gd name="T34" fmla="*/ 41 w 78"/>
                        <a:gd name="T35" fmla="*/ 111 h 132"/>
                        <a:gd name="T36" fmla="*/ 32 w 78"/>
                        <a:gd name="T37" fmla="*/ 114 h 132"/>
                        <a:gd name="T38" fmla="*/ 30 w 78"/>
                        <a:gd name="T39" fmla="*/ 111 h 132"/>
                        <a:gd name="T40" fmla="*/ 22 w 78"/>
                        <a:gd name="T41" fmla="*/ 120 h 132"/>
                        <a:gd name="T42" fmla="*/ 20 w 78"/>
                        <a:gd name="T43" fmla="*/ 122 h 132"/>
                        <a:gd name="T44" fmla="*/ 10 w 78"/>
                        <a:gd name="T45" fmla="*/ 131 h 132"/>
                        <a:gd name="T46" fmla="*/ 6 w 78"/>
                        <a:gd name="T47" fmla="*/ 131 h 132"/>
                        <a:gd name="T48" fmla="*/ 4 w 78"/>
                        <a:gd name="T49" fmla="*/ 125 h 132"/>
                        <a:gd name="T50" fmla="*/ 2 w 78"/>
                        <a:gd name="T51" fmla="*/ 111 h 132"/>
                        <a:gd name="T52" fmla="*/ 0 w 78"/>
                        <a:gd name="T53" fmla="*/ 108 h 132"/>
                        <a:gd name="T54" fmla="*/ 0 w 78"/>
                        <a:gd name="T55" fmla="*/ 97 h 132"/>
                        <a:gd name="T56" fmla="*/ 6 w 78"/>
                        <a:gd name="T57" fmla="*/ 91 h 132"/>
                        <a:gd name="T58" fmla="*/ 12 w 78"/>
                        <a:gd name="T59" fmla="*/ 85 h 132"/>
                        <a:gd name="T60" fmla="*/ 16 w 78"/>
                        <a:gd name="T61" fmla="*/ 74 h 132"/>
                        <a:gd name="T62" fmla="*/ 22 w 78"/>
                        <a:gd name="T63" fmla="*/ 74 h 132"/>
                        <a:gd name="T64" fmla="*/ 26 w 78"/>
                        <a:gd name="T65" fmla="*/ 77 h 132"/>
                        <a:gd name="T66" fmla="*/ 32 w 78"/>
                        <a:gd name="T67" fmla="*/ 74 h 132"/>
                        <a:gd name="T68" fmla="*/ 26 w 78"/>
                        <a:gd name="T69" fmla="*/ 71 h 132"/>
                        <a:gd name="T70" fmla="*/ 18 w 78"/>
                        <a:gd name="T71" fmla="*/ 40 h 1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0" latinLnBrk="0" hangingPunct="0"/>
                      <a:endParaRPr kumimoji="0" lang="ko-KR" altLang="en-US" sz="240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05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674" y="1004"/>
                      <a:ext cx="94" cy="233"/>
                    </a:xfrm>
                    <a:custGeom>
                      <a:avLst/>
                      <a:gdLst>
                        <a:gd name="T0" fmla="*/ 36 w 94"/>
                        <a:gd name="T1" fmla="*/ 25 h 233"/>
                        <a:gd name="T2" fmla="*/ 57 w 94"/>
                        <a:gd name="T3" fmla="*/ 22 h 233"/>
                        <a:gd name="T4" fmla="*/ 65 w 94"/>
                        <a:gd name="T5" fmla="*/ 14 h 233"/>
                        <a:gd name="T6" fmla="*/ 75 w 94"/>
                        <a:gd name="T7" fmla="*/ 6 h 233"/>
                        <a:gd name="T8" fmla="*/ 93 w 94"/>
                        <a:gd name="T9" fmla="*/ 3 h 233"/>
                        <a:gd name="T10" fmla="*/ 87 w 94"/>
                        <a:gd name="T11" fmla="*/ 22 h 233"/>
                        <a:gd name="T12" fmla="*/ 79 w 94"/>
                        <a:gd name="T13" fmla="*/ 28 h 233"/>
                        <a:gd name="T14" fmla="*/ 67 w 94"/>
                        <a:gd name="T15" fmla="*/ 45 h 233"/>
                        <a:gd name="T16" fmla="*/ 81 w 94"/>
                        <a:gd name="T17" fmla="*/ 45 h 233"/>
                        <a:gd name="T18" fmla="*/ 93 w 94"/>
                        <a:gd name="T19" fmla="*/ 45 h 233"/>
                        <a:gd name="T20" fmla="*/ 85 w 94"/>
                        <a:gd name="T21" fmla="*/ 64 h 233"/>
                        <a:gd name="T22" fmla="*/ 71 w 94"/>
                        <a:gd name="T23" fmla="*/ 73 h 233"/>
                        <a:gd name="T24" fmla="*/ 69 w 94"/>
                        <a:gd name="T25" fmla="*/ 87 h 233"/>
                        <a:gd name="T26" fmla="*/ 81 w 94"/>
                        <a:gd name="T27" fmla="*/ 106 h 233"/>
                        <a:gd name="T28" fmla="*/ 87 w 94"/>
                        <a:gd name="T29" fmla="*/ 126 h 233"/>
                        <a:gd name="T30" fmla="*/ 93 w 94"/>
                        <a:gd name="T31" fmla="*/ 151 h 233"/>
                        <a:gd name="T32" fmla="*/ 89 w 94"/>
                        <a:gd name="T33" fmla="*/ 182 h 233"/>
                        <a:gd name="T34" fmla="*/ 79 w 94"/>
                        <a:gd name="T35" fmla="*/ 196 h 233"/>
                        <a:gd name="T36" fmla="*/ 87 w 94"/>
                        <a:gd name="T37" fmla="*/ 218 h 233"/>
                        <a:gd name="T38" fmla="*/ 65 w 94"/>
                        <a:gd name="T39" fmla="*/ 218 h 233"/>
                        <a:gd name="T40" fmla="*/ 53 w 94"/>
                        <a:gd name="T41" fmla="*/ 215 h 233"/>
                        <a:gd name="T42" fmla="*/ 36 w 94"/>
                        <a:gd name="T43" fmla="*/ 224 h 233"/>
                        <a:gd name="T44" fmla="*/ 26 w 94"/>
                        <a:gd name="T45" fmla="*/ 226 h 233"/>
                        <a:gd name="T46" fmla="*/ 14 w 94"/>
                        <a:gd name="T47" fmla="*/ 229 h 233"/>
                        <a:gd name="T48" fmla="*/ 4 w 94"/>
                        <a:gd name="T49" fmla="*/ 221 h 233"/>
                        <a:gd name="T50" fmla="*/ 0 w 94"/>
                        <a:gd name="T51" fmla="*/ 207 h 233"/>
                        <a:gd name="T52" fmla="*/ 10 w 94"/>
                        <a:gd name="T53" fmla="*/ 193 h 233"/>
                        <a:gd name="T54" fmla="*/ 24 w 94"/>
                        <a:gd name="T55" fmla="*/ 190 h 233"/>
                        <a:gd name="T56" fmla="*/ 16 w 94"/>
                        <a:gd name="T57" fmla="*/ 182 h 233"/>
                        <a:gd name="T58" fmla="*/ 16 w 94"/>
                        <a:gd name="T59" fmla="*/ 168 h 233"/>
                        <a:gd name="T60" fmla="*/ 28 w 94"/>
                        <a:gd name="T61" fmla="*/ 159 h 233"/>
                        <a:gd name="T62" fmla="*/ 38 w 94"/>
                        <a:gd name="T63" fmla="*/ 157 h 233"/>
                        <a:gd name="T64" fmla="*/ 44 w 94"/>
                        <a:gd name="T65" fmla="*/ 131 h 233"/>
                        <a:gd name="T66" fmla="*/ 49 w 94"/>
                        <a:gd name="T67" fmla="*/ 106 h 233"/>
                        <a:gd name="T68" fmla="*/ 40 w 94"/>
                        <a:gd name="T69" fmla="*/ 89 h 233"/>
                        <a:gd name="T70" fmla="*/ 20 w 94"/>
                        <a:gd name="T71" fmla="*/ 84 h 233"/>
                        <a:gd name="T72" fmla="*/ 30 w 94"/>
                        <a:gd name="T73" fmla="*/ 34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0" latinLnBrk="0" hangingPunct="0"/>
                      <a:endParaRPr kumimoji="0" lang="ko-KR" altLang="en-US" sz="240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</a:endParaRPr>
                    </a:p>
                  </p:txBody>
                </p:sp>
              </p:grpSp>
              <p:sp>
                <p:nvSpPr>
                  <p:cNvPr id="1053" name="Freeform 29"/>
                  <p:cNvSpPr>
                    <a:spLocks/>
                  </p:cNvSpPr>
                  <p:nvPr/>
                </p:nvSpPr>
                <p:spPr bwMode="auto">
                  <a:xfrm>
                    <a:off x="2395" y="617"/>
                    <a:ext cx="526" cy="390"/>
                  </a:xfrm>
                  <a:custGeom>
                    <a:avLst/>
                    <a:gdLst>
                      <a:gd name="T0" fmla="*/ 33 w 526"/>
                      <a:gd name="T1" fmla="*/ 381 h 390"/>
                      <a:gd name="T2" fmla="*/ 53 w 526"/>
                      <a:gd name="T3" fmla="*/ 353 h 390"/>
                      <a:gd name="T4" fmla="*/ 64 w 526"/>
                      <a:gd name="T5" fmla="*/ 344 h 390"/>
                      <a:gd name="T6" fmla="*/ 82 w 526"/>
                      <a:gd name="T7" fmla="*/ 336 h 390"/>
                      <a:gd name="T8" fmla="*/ 95 w 526"/>
                      <a:gd name="T9" fmla="*/ 336 h 390"/>
                      <a:gd name="T10" fmla="*/ 107 w 526"/>
                      <a:gd name="T11" fmla="*/ 325 h 390"/>
                      <a:gd name="T12" fmla="*/ 121 w 526"/>
                      <a:gd name="T13" fmla="*/ 308 h 390"/>
                      <a:gd name="T14" fmla="*/ 134 w 526"/>
                      <a:gd name="T15" fmla="*/ 299 h 390"/>
                      <a:gd name="T16" fmla="*/ 148 w 526"/>
                      <a:gd name="T17" fmla="*/ 291 h 390"/>
                      <a:gd name="T18" fmla="*/ 163 w 526"/>
                      <a:gd name="T19" fmla="*/ 280 h 390"/>
                      <a:gd name="T20" fmla="*/ 183 w 526"/>
                      <a:gd name="T21" fmla="*/ 274 h 390"/>
                      <a:gd name="T22" fmla="*/ 214 w 526"/>
                      <a:gd name="T23" fmla="*/ 280 h 390"/>
                      <a:gd name="T24" fmla="*/ 239 w 526"/>
                      <a:gd name="T25" fmla="*/ 269 h 390"/>
                      <a:gd name="T26" fmla="*/ 253 w 526"/>
                      <a:gd name="T27" fmla="*/ 241 h 390"/>
                      <a:gd name="T28" fmla="*/ 270 w 526"/>
                      <a:gd name="T29" fmla="*/ 218 h 390"/>
                      <a:gd name="T30" fmla="*/ 282 w 526"/>
                      <a:gd name="T31" fmla="*/ 199 h 390"/>
                      <a:gd name="T32" fmla="*/ 292 w 526"/>
                      <a:gd name="T33" fmla="*/ 182 h 390"/>
                      <a:gd name="T34" fmla="*/ 315 w 526"/>
                      <a:gd name="T35" fmla="*/ 165 h 390"/>
                      <a:gd name="T36" fmla="*/ 311 w 526"/>
                      <a:gd name="T37" fmla="*/ 188 h 390"/>
                      <a:gd name="T38" fmla="*/ 329 w 526"/>
                      <a:gd name="T39" fmla="*/ 199 h 390"/>
                      <a:gd name="T40" fmla="*/ 344 w 526"/>
                      <a:gd name="T41" fmla="*/ 190 h 390"/>
                      <a:gd name="T42" fmla="*/ 350 w 526"/>
                      <a:gd name="T43" fmla="*/ 174 h 390"/>
                      <a:gd name="T44" fmla="*/ 356 w 526"/>
                      <a:gd name="T45" fmla="*/ 157 h 390"/>
                      <a:gd name="T46" fmla="*/ 366 w 526"/>
                      <a:gd name="T47" fmla="*/ 140 h 390"/>
                      <a:gd name="T48" fmla="*/ 395 w 526"/>
                      <a:gd name="T49" fmla="*/ 140 h 390"/>
                      <a:gd name="T50" fmla="*/ 424 w 526"/>
                      <a:gd name="T51" fmla="*/ 112 h 390"/>
                      <a:gd name="T52" fmla="*/ 453 w 526"/>
                      <a:gd name="T53" fmla="*/ 92 h 390"/>
                      <a:gd name="T54" fmla="*/ 484 w 526"/>
                      <a:gd name="T55" fmla="*/ 45 h 390"/>
                      <a:gd name="T56" fmla="*/ 511 w 526"/>
                      <a:gd name="T57" fmla="*/ 22 h 390"/>
                      <a:gd name="T58" fmla="*/ 502 w 526"/>
                      <a:gd name="T59" fmla="*/ 0 h 390"/>
                      <a:gd name="T60" fmla="*/ 455 w 526"/>
                      <a:gd name="T61" fmla="*/ 14 h 390"/>
                      <a:gd name="T62" fmla="*/ 424 w 526"/>
                      <a:gd name="T63" fmla="*/ 28 h 390"/>
                      <a:gd name="T64" fmla="*/ 391 w 526"/>
                      <a:gd name="T65" fmla="*/ 36 h 390"/>
                      <a:gd name="T66" fmla="*/ 350 w 526"/>
                      <a:gd name="T67" fmla="*/ 59 h 390"/>
                      <a:gd name="T68" fmla="*/ 315 w 526"/>
                      <a:gd name="T69" fmla="*/ 73 h 390"/>
                      <a:gd name="T70" fmla="*/ 278 w 526"/>
                      <a:gd name="T71" fmla="*/ 92 h 390"/>
                      <a:gd name="T72" fmla="*/ 253 w 526"/>
                      <a:gd name="T73" fmla="*/ 120 h 390"/>
                      <a:gd name="T74" fmla="*/ 231 w 526"/>
                      <a:gd name="T75" fmla="*/ 140 h 390"/>
                      <a:gd name="T76" fmla="*/ 189 w 526"/>
                      <a:gd name="T77" fmla="*/ 174 h 390"/>
                      <a:gd name="T78" fmla="*/ 146 w 526"/>
                      <a:gd name="T79" fmla="*/ 215 h 390"/>
                      <a:gd name="T80" fmla="*/ 109 w 526"/>
                      <a:gd name="T81" fmla="*/ 246 h 390"/>
                      <a:gd name="T82" fmla="*/ 80 w 526"/>
                      <a:gd name="T83" fmla="*/ 288 h 390"/>
                      <a:gd name="T84" fmla="*/ 49 w 526"/>
                      <a:gd name="T85" fmla="*/ 316 h 390"/>
                      <a:gd name="T86" fmla="*/ 0 w 526"/>
                      <a:gd name="T87" fmla="*/ 389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3324" y="2815"/>
                  <a:ext cx="158" cy="378"/>
                </a:xfrm>
                <a:custGeom>
                  <a:avLst/>
                  <a:gdLst>
                    <a:gd name="T0" fmla="*/ 29 w 158"/>
                    <a:gd name="T1" fmla="*/ 117 h 378"/>
                    <a:gd name="T2" fmla="*/ 26 w 158"/>
                    <a:gd name="T3" fmla="*/ 193 h 378"/>
                    <a:gd name="T4" fmla="*/ 12 w 158"/>
                    <a:gd name="T5" fmla="*/ 240 h 378"/>
                    <a:gd name="T6" fmla="*/ 0 w 158"/>
                    <a:gd name="T7" fmla="*/ 285 h 378"/>
                    <a:gd name="T8" fmla="*/ 0 w 158"/>
                    <a:gd name="T9" fmla="*/ 318 h 378"/>
                    <a:gd name="T10" fmla="*/ 4 w 158"/>
                    <a:gd name="T11" fmla="*/ 346 h 378"/>
                    <a:gd name="T12" fmla="*/ 18 w 158"/>
                    <a:gd name="T13" fmla="*/ 371 h 378"/>
                    <a:gd name="T14" fmla="*/ 29 w 158"/>
                    <a:gd name="T15" fmla="*/ 374 h 378"/>
                    <a:gd name="T16" fmla="*/ 39 w 158"/>
                    <a:gd name="T17" fmla="*/ 374 h 378"/>
                    <a:gd name="T18" fmla="*/ 51 w 158"/>
                    <a:gd name="T19" fmla="*/ 377 h 378"/>
                    <a:gd name="T20" fmla="*/ 57 w 158"/>
                    <a:gd name="T21" fmla="*/ 357 h 378"/>
                    <a:gd name="T22" fmla="*/ 63 w 158"/>
                    <a:gd name="T23" fmla="*/ 307 h 378"/>
                    <a:gd name="T24" fmla="*/ 80 w 158"/>
                    <a:gd name="T25" fmla="*/ 274 h 378"/>
                    <a:gd name="T26" fmla="*/ 84 w 158"/>
                    <a:gd name="T27" fmla="*/ 223 h 378"/>
                    <a:gd name="T28" fmla="*/ 92 w 158"/>
                    <a:gd name="T29" fmla="*/ 204 h 378"/>
                    <a:gd name="T30" fmla="*/ 100 w 158"/>
                    <a:gd name="T31" fmla="*/ 190 h 378"/>
                    <a:gd name="T32" fmla="*/ 106 w 158"/>
                    <a:gd name="T33" fmla="*/ 154 h 378"/>
                    <a:gd name="T34" fmla="*/ 118 w 158"/>
                    <a:gd name="T35" fmla="*/ 131 h 378"/>
                    <a:gd name="T36" fmla="*/ 126 w 158"/>
                    <a:gd name="T37" fmla="*/ 114 h 378"/>
                    <a:gd name="T38" fmla="*/ 133 w 158"/>
                    <a:gd name="T39" fmla="*/ 101 h 378"/>
                    <a:gd name="T40" fmla="*/ 133 w 158"/>
                    <a:gd name="T41" fmla="*/ 92 h 378"/>
                    <a:gd name="T42" fmla="*/ 151 w 158"/>
                    <a:gd name="T43" fmla="*/ 73 h 378"/>
                    <a:gd name="T44" fmla="*/ 153 w 158"/>
                    <a:gd name="T45" fmla="*/ 42 h 378"/>
                    <a:gd name="T46" fmla="*/ 157 w 158"/>
                    <a:gd name="T47" fmla="*/ 22 h 378"/>
                    <a:gd name="T48" fmla="*/ 141 w 158"/>
                    <a:gd name="T49" fmla="*/ 14 h 378"/>
                    <a:gd name="T50" fmla="*/ 131 w 158"/>
                    <a:gd name="T51" fmla="*/ 0 h 378"/>
                    <a:gd name="T52" fmla="*/ 118 w 158"/>
                    <a:gd name="T53" fmla="*/ 14 h 378"/>
                    <a:gd name="T54" fmla="*/ 106 w 158"/>
                    <a:gd name="T55" fmla="*/ 47 h 378"/>
                    <a:gd name="T56" fmla="*/ 92 w 158"/>
                    <a:gd name="T57" fmla="*/ 70 h 378"/>
                    <a:gd name="T58" fmla="*/ 80 w 158"/>
                    <a:gd name="T59" fmla="*/ 89 h 378"/>
                    <a:gd name="T60" fmla="*/ 75 w 158"/>
                    <a:gd name="T61" fmla="*/ 89 h 378"/>
                    <a:gd name="T62" fmla="*/ 63 w 158"/>
                    <a:gd name="T63" fmla="*/ 101 h 378"/>
                    <a:gd name="T64" fmla="*/ 57 w 158"/>
                    <a:gd name="T65" fmla="*/ 112 h 378"/>
                    <a:gd name="T66" fmla="*/ 29 w 158"/>
                    <a:gd name="T67" fmla="*/ 11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2575" y="655"/>
                  <a:ext cx="2126" cy="1789"/>
                </a:xfrm>
                <a:custGeom>
                  <a:avLst/>
                  <a:gdLst>
                    <a:gd name="T0" fmla="*/ 124 w 2126"/>
                    <a:gd name="T1" fmla="*/ 750 h 1789"/>
                    <a:gd name="T2" fmla="*/ 142 w 2126"/>
                    <a:gd name="T3" fmla="*/ 619 h 1789"/>
                    <a:gd name="T4" fmla="*/ 214 w 2126"/>
                    <a:gd name="T5" fmla="*/ 544 h 1789"/>
                    <a:gd name="T6" fmla="*/ 296 w 2126"/>
                    <a:gd name="T7" fmla="*/ 508 h 1789"/>
                    <a:gd name="T8" fmla="*/ 319 w 2126"/>
                    <a:gd name="T9" fmla="*/ 432 h 1789"/>
                    <a:gd name="T10" fmla="*/ 424 w 2126"/>
                    <a:gd name="T11" fmla="*/ 365 h 1789"/>
                    <a:gd name="T12" fmla="*/ 492 w 2126"/>
                    <a:gd name="T13" fmla="*/ 271 h 1789"/>
                    <a:gd name="T14" fmla="*/ 461 w 2126"/>
                    <a:gd name="T15" fmla="*/ 223 h 1789"/>
                    <a:gd name="T16" fmla="*/ 467 w 2126"/>
                    <a:gd name="T17" fmla="*/ 179 h 1789"/>
                    <a:gd name="T18" fmla="*/ 399 w 2126"/>
                    <a:gd name="T19" fmla="*/ 243 h 1789"/>
                    <a:gd name="T20" fmla="*/ 377 w 2126"/>
                    <a:gd name="T21" fmla="*/ 371 h 1789"/>
                    <a:gd name="T22" fmla="*/ 331 w 2126"/>
                    <a:gd name="T23" fmla="*/ 410 h 1789"/>
                    <a:gd name="T24" fmla="*/ 307 w 2126"/>
                    <a:gd name="T25" fmla="*/ 343 h 1789"/>
                    <a:gd name="T26" fmla="*/ 243 w 2126"/>
                    <a:gd name="T27" fmla="*/ 374 h 1789"/>
                    <a:gd name="T28" fmla="*/ 226 w 2126"/>
                    <a:gd name="T29" fmla="*/ 324 h 1789"/>
                    <a:gd name="T30" fmla="*/ 227 w 2126"/>
                    <a:gd name="T31" fmla="*/ 273 h 1789"/>
                    <a:gd name="T32" fmla="*/ 296 w 2126"/>
                    <a:gd name="T33" fmla="*/ 240 h 1789"/>
                    <a:gd name="T34" fmla="*/ 340 w 2126"/>
                    <a:gd name="T35" fmla="*/ 153 h 1789"/>
                    <a:gd name="T36" fmla="*/ 412 w 2126"/>
                    <a:gd name="T37" fmla="*/ 53 h 1789"/>
                    <a:gd name="T38" fmla="*/ 511 w 2126"/>
                    <a:gd name="T39" fmla="*/ 25 h 1789"/>
                    <a:gd name="T40" fmla="*/ 642 w 2126"/>
                    <a:gd name="T41" fmla="*/ 103 h 1789"/>
                    <a:gd name="T42" fmla="*/ 595 w 2126"/>
                    <a:gd name="T43" fmla="*/ 223 h 1789"/>
                    <a:gd name="T44" fmla="*/ 642 w 2126"/>
                    <a:gd name="T45" fmla="*/ 285 h 1789"/>
                    <a:gd name="T46" fmla="*/ 682 w 2126"/>
                    <a:gd name="T47" fmla="*/ 215 h 1789"/>
                    <a:gd name="T48" fmla="*/ 859 w 2126"/>
                    <a:gd name="T49" fmla="*/ 187 h 1789"/>
                    <a:gd name="T50" fmla="*/ 1073 w 2126"/>
                    <a:gd name="T51" fmla="*/ 33 h 1789"/>
                    <a:gd name="T52" fmla="*/ 1406 w 2126"/>
                    <a:gd name="T53" fmla="*/ 103 h 1789"/>
                    <a:gd name="T54" fmla="*/ 2004 w 2126"/>
                    <a:gd name="T55" fmla="*/ 226 h 1789"/>
                    <a:gd name="T56" fmla="*/ 2057 w 2126"/>
                    <a:gd name="T57" fmla="*/ 298 h 1789"/>
                    <a:gd name="T58" fmla="*/ 2076 w 2126"/>
                    <a:gd name="T59" fmla="*/ 541 h 1789"/>
                    <a:gd name="T60" fmla="*/ 1901 w 2126"/>
                    <a:gd name="T61" fmla="*/ 346 h 1789"/>
                    <a:gd name="T62" fmla="*/ 1763 w 2126"/>
                    <a:gd name="T63" fmla="*/ 435 h 1789"/>
                    <a:gd name="T64" fmla="*/ 1954 w 2126"/>
                    <a:gd name="T65" fmla="*/ 775 h 1789"/>
                    <a:gd name="T66" fmla="*/ 1876 w 2126"/>
                    <a:gd name="T67" fmla="*/ 920 h 1789"/>
                    <a:gd name="T68" fmla="*/ 2003 w 2126"/>
                    <a:gd name="T69" fmla="*/ 1252 h 1789"/>
                    <a:gd name="T70" fmla="*/ 1874 w 2126"/>
                    <a:gd name="T71" fmla="*/ 1425 h 1789"/>
                    <a:gd name="T72" fmla="*/ 1841 w 2126"/>
                    <a:gd name="T73" fmla="*/ 1559 h 1789"/>
                    <a:gd name="T74" fmla="*/ 1833 w 2126"/>
                    <a:gd name="T75" fmla="*/ 1690 h 1789"/>
                    <a:gd name="T76" fmla="*/ 1789 w 2126"/>
                    <a:gd name="T77" fmla="*/ 1685 h 1789"/>
                    <a:gd name="T78" fmla="*/ 1658 w 2126"/>
                    <a:gd name="T79" fmla="*/ 1411 h 1789"/>
                    <a:gd name="T80" fmla="*/ 1472 w 2126"/>
                    <a:gd name="T81" fmla="*/ 1403 h 1789"/>
                    <a:gd name="T82" fmla="*/ 1359 w 2126"/>
                    <a:gd name="T83" fmla="*/ 1562 h 1789"/>
                    <a:gd name="T84" fmla="*/ 1128 w 2126"/>
                    <a:gd name="T85" fmla="*/ 1213 h 1789"/>
                    <a:gd name="T86" fmla="*/ 822 w 2126"/>
                    <a:gd name="T87" fmla="*/ 1091 h 1789"/>
                    <a:gd name="T88" fmla="*/ 1054 w 2126"/>
                    <a:gd name="T89" fmla="*/ 1308 h 1789"/>
                    <a:gd name="T90" fmla="*/ 784 w 2126"/>
                    <a:gd name="T91" fmla="*/ 1503 h 1789"/>
                    <a:gd name="T92" fmla="*/ 714 w 2126"/>
                    <a:gd name="T93" fmla="*/ 1319 h 1789"/>
                    <a:gd name="T94" fmla="*/ 601 w 2126"/>
                    <a:gd name="T95" fmla="*/ 1105 h 1789"/>
                    <a:gd name="T96" fmla="*/ 537 w 2126"/>
                    <a:gd name="T97" fmla="*/ 946 h 1789"/>
                    <a:gd name="T98" fmla="*/ 505 w 2126"/>
                    <a:gd name="T99" fmla="*/ 873 h 1789"/>
                    <a:gd name="T100" fmla="*/ 465 w 2126"/>
                    <a:gd name="T101" fmla="*/ 831 h 1789"/>
                    <a:gd name="T102" fmla="*/ 449 w 2126"/>
                    <a:gd name="T103" fmla="*/ 909 h 1789"/>
                    <a:gd name="T104" fmla="*/ 393 w 2126"/>
                    <a:gd name="T105" fmla="*/ 787 h 1789"/>
                    <a:gd name="T106" fmla="*/ 329 w 2126"/>
                    <a:gd name="T107" fmla="*/ 742 h 1789"/>
                    <a:gd name="T108" fmla="*/ 397 w 2126"/>
                    <a:gd name="T109" fmla="*/ 848 h 1789"/>
                    <a:gd name="T110" fmla="*/ 367 w 2126"/>
                    <a:gd name="T111" fmla="*/ 873 h 1789"/>
                    <a:gd name="T112" fmla="*/ 313 w 2126"/>
                    <a:gd name="T113" fmla="*/ 803 h 1789"/>
                    <a:gd name="T114" fmla="*/ 251 w 2126"/>
                    <a:gd name="T115" fmla="*/ 753 h 1789"/>
                    <a:gd name="T116" fmla="*/ 169 w 2126"/>
                    <a:gd name="T117" fmla="*/ 817 h 1789"/>
                    <a:gd name="T118" fmla="*/ 152 w 2126"/>
                    <a:gd name="T119" fmla="*/ 890 h 1789"/>
                    <a:gd name="T120" fmla="*/ 95 w 2126"/>
                    <a:gd name="T121" fmla="*/ 943 h 1789"/>
                    <a:gd name="T122" fmla="*/ 12 w 2126"/>
                    <a:gd name="T123" fmla="*/ 909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  <p:grpSp>
          <p:nvGrpSpPr>
            <p:cNvPr id="1065" name="Group 41"/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92" y="761"/>
                <a:ext cx="1262" cy="1550"/>
              </a:xfrm>
              <a:custGeom>
                <a:avLst/>
                <a:gdLst>
                  <a:gd name="T0" fmla="*/ 101 w 1262"/>
                  <a:gd name="T1" fmla="*/ 290 h 1550"/>
                  <a:gd name="T2" fmla="*/ 82 w 1262"/>
                  <a:gd name="T3" fmla="*/ 203 h 1550"/>
                  <a:gd name="T4" fmla="*/ 181 w 1262"/>
                  <a:gd name="T5" fmla="*/ 131 h 1550"/>
                  <a:gd name="T6" fmla="*/ 225 w 1262"/>
                  <a:gd name="T7" fmla="*/ 75 h 1550"/>
                  <a:gd name="T8" fmla="*/ 303 w 1262"/>
                  <a:gd name="T9" fmla="*/ 64 h 1550"/>
                  <a:gd name="T10" fmla="*/ 544 w 1262"/>
                  <a:gd name="T11" fmla="*/ 67 h 1550"/>
                  <a:gd name="T12" fmla="*/ 666 w 1262"/>
                  <a:gd name="T13" fmla="*/ 95 h 1550"/>
                  <a:gd name="T14" fmla="*/ 620 w 1262"/>
                  <a:gd name="T15" fmla="*/ 92 h 1550"/>
                  <a:gd name="T16" fmla="*/ 589 w 1262"/>
                  <a:gd name="T17" fmla="*/ 3 h 1550"/>
                  <a:gd name="T18" fmla="*/ 649 w 1262"/>
                  <a:gd name="T19" fmla="*/ 0 h 1550"/>
                  <a:gd name="T20" fmla="*/ 696 w 1262"/>
                  <a:gd name="T21" fmla="*/ 39 h 1550"/>
                  <a:gd name="T22" fmla="*/ 767 w 1262"/>
                  <a:gd name="T23" fmla="*/ 103 h 1550"/>
                  <a:gd name="T24" fmla="*/ 754 w 1262"/>
                  <a:gd name="T25" fmla="*/ 33 h 1550"/>
                  <a:gd name="T26" fmla="*/ 884 w 1262"/>
                  <a:gd name="T27" fmla="*/ 100 h 1550"/>
                  <a:gd name="T28" fmla="*/ 886 w 1262"/>
                  <a:gd name="T29" fmla="*/ 128 h 1550"/>
                  <a:gd name="T30" fmla="*/ 847 w 1262"/>
                  <a:gd name="T31" fmla="*/ 198 h 1550"/>
                  <a:gd name="T32" fmla="*/ 814 w 1262"/>
                  <a:gd name="T33" fmla="*/ 312 h 1550"/>
                  <a:gd name="T34" fmla="*/ 935 w 1262"/>
                  <a:gd name="T35" fmla="*/ 376 h 1550"/>
                  <a:gd name="T36" fmla="*/ 938 w 1262"/>
                  <a:gd name="T37" fmla="*/ 476 h 1550"/>
                  <a:gd name="T38" fmla="*/ 956 w 1262"/>
                  <a:gd name="T39" fmla="*/ 398 h 1550"/>
                  <a:gd name="T40" fmla="*/ 956 w 1262"/>
                  <a:gd name="T41" fmla="*/ 254 h 1550"/>
                  <a:gd name="T42" fmla="*/ 1043 w 1262"/>
                  <a:gd name="T43" fmla="*/ 293 h 1550"/>
                  <a:gd name="T44" fmla="*/ 1098 w 1262"/>
                  <a:gd name="T45" fmla="*/ 251 h 1550"/>
                  <a:gd name="T46" fmla="*/ 1195 w 1262"/>
                  <a:gd name="T47" fmla="*/ 357 h 1550"/>
                  <a:gd name="T48" fmla="*/ 1261 w 1262"/>
                  <a:gd name="T49" fmla="*/ 449 h 1550"/>
                  <a:gd name="T50" fmla="*/ 1209 w 1262"/>
                  <a:gd name="T51" fmla="*/ 485 h 1550"/>
                  <a:gd name="T52" fmla="*/ 1117 w 1262"/>
                  <a:gd name="T53" fmla="*/ 515 h 1550"/>
                  <a:gd name="T54" fmla="*/ 1181 w 1262"/>
                  <a:gd name="T55" fmla="*/ 535 h 1550"/>
                  <a:gd name="T56" fmla="*/ 1209 w 1262"/>
                  <a:gd name="T57" fmla="*/ 618 h 1550"/>
                  <a:gd name="T58" fmla="*/ 1183 w 1262"/>
                  <a:gd name="T59" fmla="*/ 624 h 1550"/>
                  <a:gd name="T60" fmla="*/ 1146 w 1262"/>
                  <a:gd name="T61" fmla="*/ 657 h 1550"/>
                  <a:gd name="T62" fmla="*/ 1088 w 1262"/>
                  <a:gd name="T63" fmla="*/ 730 h 1550"/>
                  <a:gd name="T64" fmla="*/ 1082 w 1262"/>
                  <a:gd name="T65" fmla="*/ 839 h 1550"/>
                  <a:gd name="T66" fmla="*/ 1020 w 1262"/>
                  <a:gd name="T67" fmla="*/ 1003 h 1550"/>
                  <a:gd name="T68" fmla="*/ 1038 w 1262"/>
                  <a:gd name="T69" fmla="*/ 1142 h 1550"/>
                  <a:gd name="T70" fmla="*/ 1003 w 1262"/>
                  <a:gd name="T71" fmla="*/ 1048 h 1550"/>
                  <a:gd name="T72" fmla="*/ 942 w 1262"/>
                  <a:gd name="T73" fmla="*/ 1006 h 1550"/>
                  <a:gd name="T74" fmla="*/ 890 w 1262"/>
                  <a:gd name="T75" fmla="*/ 1034 h 1550"/>
                  <a:gd name="T76" fmla="*/ 804 w 1262"/>
                  <a:gd name="T77" fmla="*/ 1048 h 1550"/>
                  <a:gd name="T78" fmla="*/ 760 w 1262"/>
                  <a:gd name="T79" fmla="*/ 1151 h 1550"/>
                  <a:gd name="T80" fmla="*/ 859 w 1262"/>
                  <a:gd name="T81" fmla="*/ 1290 h 1550"/>
                  <a:gd name="T82" fmla="*/ 874 w 1262"/>
                  <a:gd name="T83" fmla="*/ 1212 h 1550"/>
                  <a:gd name="T84" fmla="*/ 931 w 1262"/>
                  <a:gd name="T85" fmla="*/ 1268 h 1550"/>
                  <a:gd name="T86" fmla="*/ 962 w 1262"/>
                  <a:gd name="T87" fmla="*/ 1346 h 1550"/>
                  <a:gd name="T88" fmla="*/ 987 w 1262"/>
                  <a:gd name="T89" fmla="*/ 1415 h 1550"/>
                  <a:gd name="T90" fmla="*/ 1045 w 1262"/>
                  <a:gd name="T91" fmla="*/ 1521 h 1550"/>
                  <a:gd name="T92" fmla="*/ 1133 w 1262"/>
                  <a:gd name="T93" fmla="*/ 1518 h 1550"/>
                  <a:gd name="T94" fmla="*/ 1080 w 1262"/>
                  <a:gd name="T95" fmla="*/ 1532 h 1550"/>
                  <a:gd name="T96" fmla="*/ 977 w 1262"/>
                  <a:gd name="T97" fmla="*/ 1516 h 1550"/>
                  <a:gd name="T98" fmla="*/ 905 w 1262"/>
                  <a:gd name="T99" fmla="*/ 1421 h 1550"/>
                  <a:gd name="T100" fmla="*/ 853 w 1262"/>
                  <a:gd name="T101" fmla="*/ 1385 h 1550"/>
                  <a:gd name="T102" fmla="*/ 769 w 1262"/>
                  <a:gd name="T103" fmla="*/ 1340 h 1550"/>
                  <a:gd name="T104" fmla="*/ 622 w 1262"/>
                  <a:gd name="T105" fmla="*/ 1190 h 1550"/>
                  <a:gd name="T106" fmla="*/ 501 w 1262"/>
                  <a:gd name="T107" fmla="*/ 970 h 1550"/>
                  <a:gd name="T108" fmla="*/ 542 w 1262"/>
                  <a:gd name="T109" fmla="*/ 1167 h 1550"/>
                  <a:gd name="T110" fmla="*/ 464 w 1262"/>
                  <a:gd name="T111" fmla="*/ 1031 h 1550"/>
                  <a:gd name="T112" fmla="*/ 392 w 1262"/>
                  <a:gd name="T113" fmla="*/ 763 h 1550"/>
                  <a:gd name="T114" fmla="*/ 400 w 1262"/>
                  <a:gd name="T115" fmla="*/ 568 h 1550"/>
                  <a:gd name="T116" fmla="*/ 375 w 1262"/>
                  <a:gd name="T117" fmla="*/ 418 h 1550"/>
                  <a:gd name="T118" fmla="*/ 354 w 1262"/>
                  <a:gd name="T119" fmla="*/ 329 h 1550"/>
                  <a:gd name="T120" fmla="*/ 305 w 1262"/>
                  <a:gd name="T121" fmla="*/ 276 h 1550"/>
                  <a:gd name="T122" fmla="*/ 202 w 1262"/>
                  <a:gd name="T123" fmla="*/ 290 h 1550"/>
                  <a:gd name="T124" fmla="*/ 124 w 1262"/>
                  <a:gd name="T125" fmla="*/ 345 h 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994" y="615"/>
                <a:ext cx="429" cy="408"/>
              </a:xfrm>
              <a:custGeom>
                <a:avLst/>
                <a:gdLst>
                  <a:gd name="T0" fmla="*/ 0 w 429"/>
                  <a:gd name="T1" fmla="*/ 84 h 408"/>
                  <a:gd name="T2" fmla="*/ 10 w 429"/>
                  <a:gd name="T3" fmla="*/ 53 h 408"/>
                  <a:gd name="T4" fmla="*/ 10 w 429"/>
                  <a:gd name="T5" fmla="*/ 31 h 408"/>
                  <a:gd name="T6" fmla="*/ 25 w 429"/>
                  <a:gd name="T7" fmla="*/ 0 h 408"/>
                  <a:gd name="T8" fmla="*/ 103 w 429"/>
                  <a:gd name="T9" fmla="*/ 20 h 408"/>
                  <a:gd name="T10" fmla="*/ 236 w 429"/>
                  <a:gd name="T11" fmla="*/ 56 h 408"/>
                  <a:gd name="T12" fmla="*/ 289 w 429"/>
                  <a:gd name="T13" fmla="*/ 86 h 408"/>
                  <a:gd name="T14" fmla="*/ 358 w 429"/>
                  <a:gd name="T15" fmla="*/ 114 h 408"/>
                  <a:gd name="T16" fmla="*/ 393 w 429"/>
                  <a:gd name="T17" fmla="*/ 167 h 408"/>
                  <a:gd name="T18" fmla="*/ 428 w 429"/>
                  <a:gd name="T19" fmla="*/ 192 h 408"/>
                  <a:gd name="T20" fmla="*/ 414 w 429"/>
                  <a:gd name="T21" fmla="*/ 212 h 408"/>
                  <a:gd name="T22" fmla="*/ 414 w 429"/>
                  <a:gd name="T23" fmla="*/ 237 h 408"/>
                  <a:gd name="T24" fmla="*/ 401 w 429"/>
                  <a:gd name="T25" fmla="*/ 243 h 408"/>
                  <a:gd name="T26" fmla="*/ 389 w 429"/>
                  <a:gd name="T27" fmla="*/ 265 h 408"/>
                  <a:gd name="T28" fmla="*/ 401 w 429"/>
                  <a:gd name="T29" fmla="*/ 287 h 408"/>
                  <a:gd name="T30" fmla="*/ 399 w 429"/>
                  <a:gd name="T31" fmla="*/ 304 h 408"/>
                  <a:gd name="T32" fmla="*/ 385 w 429"/>
                  <a:gd name="T33" fmla="*/ 326 h 408"/>
                  <a:gd name="T34" fmla="*/ 387 w 429"/>
                  <a:gd name="T35" fmla="*/ 348 h 408"/>
                  <a:gd name="T36" fmla="*/ 411 w 429"/>
                  <a:gd name="T37" fmla="*/ 371 h 408"/>
                  <a:gd name="T38" fmla="*/ 413 w 429"/>
                  <a:gd name="T39" fmla="*/ 393 h 408"/>
                  <a:gd name="T40" fmla="*/ 407 w 429"/>
                  <a:gd name="T41" fmla="*/ 404 h 408"/>
                  <a:gd name="T42" fmla="*/ 383 w 429"/>
                  <a:gd name="T43" fmla="*/ 407 h 408"/>
                  <a:gd name="T44" fmla="*/ 366 w 429"/>
                  <a:gd name="T45" fmla="*/ 396 h 408"/>
                  <a:gd name="T46" fmla="*/ 347 w 429"/>
                  <a:gd name="T47" fmla="*/ 368 h 408"/>
                  <a:gd name="T48" fmla="*/ 339 w 429"/>
                  <a:gd name="T49" fmla="*/ 368 h 408"/>
                  <a:gd name="T50" fmla="*/ 329 w 429"/>
                  <a:gd name="T51" fmla="*/ 357 h 408"/>
                  <a:gd name="T52" fmla="*/ 320 w 429"/>
                  <a:gd name="T53" fmla="*/ 323 h 408"/>
                  <a:gd name="T54" fmla="*/ 308 w 429"/>
                  <a:gd name="T55" fmla="*/ 312 h 408"/>
                  <a:gd name="T56" fmla="*/ 283 w 429"/>
                  <a:gd name="T57" fmla="*/ 295 h 408"/>
                  <a:gd name="T58" fmla="*/ 261 w 429"/>
                  <a:gd name="T59" fmla="*/ 284 h 408"/>
                  <a:gd name="T60" fmla="*/ 230 w 429"/>
                  <a:gd name="T61" fmla="*/ 254 h 408"/>
                  <a:gd name="T62" fmla="*/ 217 w 429"/>
                  <a:gd name="T63" fmla="*/ 231 h 408"/>
                  <a:gd name="T64" fmla="*/ 219 w 429"/>
                  <a:gd name="T65" fmla="*/ 215 h 408"/>
                  <a:gd name="T66" fmla="*/ 232 w 429"/>
                  <a:gd name="T67" fmla="*/ 201 h 408"/>
                  <a:gd name="T68" fmla="*/ 221 w 429"/>
                  <a:gd name="T69" fmla="*/ 184 h 408"/>
                  <a:gd name="T70" fmla="*/ 209 w 429"/>
                  <a:gd name="T71" fmla="*/ 192 h 408"/>
                  <a:gd name="T72" fmla="*/ 190 w 429"/>
                  <a:gd name="T73" fmla="*/ 167 h 408"/>
                  <a:gd name="T74" fmla="*/ 186 w 429"/>
                  <a:gd name="T75" fmla="*/ 181 h 408"/>
                  <a:gd name="T76" fmla="*/ 168 w 429"/>
                  <a:gd name="T77" fmla="*/ 181 h 408"/>
                  <a:gd name="T78" fmla="*/ 165 w 429"/>
                  <a:gd name="T79" fmla="*/ 170 h 408"/>
                  <a:gd name="T80" fmla="*/ 165 w 429"/>
                  <a:gd name="T81" fmla="*/ 151 h 408"/>
                  <a:gd name="T82" fmla="*/ 157 w 429"/>
                  <a:gd name="T83" fmla="*/ 139 h 408"/>
                  <a:gd name="T84" fmla="*/ 145 w 429"/>
                  <a:gd name="T85" fmla="*/ 142 h 408"/>
                  <a:gd name="T86" fmla="*/ 130 w 429"/>
                  <a:gd name="T87" fmla="*/ 112 h 408"/>
                  <a:gd name="T88" fmla="*/ 118 w 429"/>
                  <a:gd name="T89" fmla="*/ 109 h 408"/>
                  <a:gd name="T90" fmla="*/ 101 w 429"/>
                  <a:gd name="T91" fmla="*/ 95 h 408"/>
                  <a:gd name="T92" fmla="*/ 64 w 429"/>
                  <a:gd name="T93" fmla="*/ 98 h 408"/>
                  <a:gd name="T94" fmla="*/ 27 w 429"/>
                  <a:gd name="T95" fmla="*/ 95 h 408"/>
                  <a:gd name="T96" fmla="*/ 0 w 429"/>
                  <a:gd name="T97" fmla="*/ 8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908" y="758"/>
                <a:ext cx="274" cy="210"/>
              </a:xfrm>
              <a:custGeom>
                <a:avLst/>
                <a:gdLst>
                  <a:gd name="T0" fmla="*/ 10 w 274"/>
                  <a:gd name="T1" fmla="*/ 0 h 210"/>
                  <a:gd name="T2" fmla="*/ 0 w 274"/>
                  <a:gd name="T3" fmla="*/ 17 h 210"/>
                  <a:gd name="T4" fmla="*/ 0 w 274"/>
                  <a:gd name="T5" fmla="*/ 36 h 210"/>
                  <a:gd name="T6" fmla="*/ 19 w 274"/>
                  <a:gd name="T7" fmla="*/ 56 h 210"/>
                  <a:gd name="T8" fmla="*/ 31 w 274"/>
                  <a:gd name="T9" fmla="*/ 50 h 210"/>
                  <a:gd name="T10" fmla="*/ 35 w 274"/>
                  <a:gd name="T11" fmla="*/ 59 h 210"/>
                  <a:gd name="T12" fmla="*/ 46 w 274"/>
                  <a:gd name="T13" fmla="*/ 61 h 210"/>
                  <a:gd name="T14" fmla="*/ 54 w 274"/>
                  <a:gd name="T15" fmla="*/ 47 h 210"/>
                  <a:gd name="T16" fmla="*/ 81 w 274"/>
                  <a:gd name="T17" fmla="*/ 50 h 210"/>
                  <a:gd name="T18" fmla="*/ 85 w 274"/>
                  <a:gd name="T19" fmla="*/ 64 h 210"/>
                  <a:gd name="T20" fmla="*/ 94 w 274"/>
                  <a:gd name="T21" fmla="*/ 70 h 210"/>
                  <a:gd name="T22" fmla="*/ 117 w 274"/>
                  <a:gd name="T23" fmla="*/ 67 h 210"/>
                  <a:gd name="T24" fmla="*/ 125 w 274"/>
                  <a:gd name="T25" fmla="*/ 75 h 210"/>
                  <a:gd name="T26" fmla="*/ 137 w 274"/>
                  <a:gd name="T27" fmla="*/ 84 h 210"/>
                  <a:gd name="T28" fmla="*/ 146 w 274"/>
                  <a:gd name="T29" fmla="*/ 100 h 210"/>
                  <a:gd name="T30" fmla="*/ 146 w 274"/>
                  <a:gd name="T31" fmla="*/ 123 h 210"/>
                  <a:gd name="T32" fmla="*/ 138 w 274"/>
                  <a:gd name="T33" fmla="*/ 128 h 210"/>
                  <a:gd name="T34" fmla="*/ 142 w 274"/>
                  <a:gd name="T35" fmla="*/ 137 h 210"/>
                  <a:gd name="T36" fmla="*/ 131 w 274"/>
                  <a:gd name="T37" fmla="*/ 150 h 210"/>
                  <a:gd name="T38" fmla="*/ 131 w 274"/>
                  <a:gd name="T39" fmla="*/ 170 h 210"/>
                  <a:gd name="T40" fmla="*/ 148 w 274"/>
                  <a:gd name="T41" fmla="*/ 173 h 210"/>
                  <a:gd name="T42" fmla="*/ 158 w 274"/>
                  <a:gd name="T43" fmla="*/ 167 h 210"/>
                  <a:gd name="T44" fmla="*/ 161 w 274"/>
                  <a:gd name="T45" fmla="*/ 159 h 210"/>
                  <a:gd name="T46" fmla="*/ 167 w 274"/>
                  <a:gd name="T47" fmla="*/ 167 h 210"/>
                  <a:gd name="T48" fmla="*/ 177 w 274"/>
                  <a:gd name="T49" fmla="*/ 162 h 210"/>
                  <a:gd name="T50" fmla="*/ 198 w 274"/>
                  <a:gd name="T51" fmla="*/ 173 h 210"/>
                  <a:gd name="T52" fmla="*/ 211 w 274"/>
                  <a:gd name="T53" fmla="*/ 192 h 210"/>
                  <a:gd name="T54" fmla="*/ 215 w 274"/>
                  <a:gd name="T55" fmla="*/ 192 h 210"/>
                  <a:gd name="T56" fmla="*/ 217 w 274"/>
                  <a:gd name="T57" fmla="*/ 203 h 210"/>
                  <a:gd name="T58" fmla="*/ 231 w 274"/>
                  <a:gd name="T59" fmla="*/ 209 h 210"/>
                  <a:gd name="T60" fmla="*/ 246 w 274"/>
                  <a:gd name="T61" fmla="*/ 209 h 210"/>
                  <a:gd name="T62" fmla="*/ 236 w 274"/>
                  <a:gd name="T63" fmla="*/ 198 h 210"/>
                  <a:gd name="T64" fmla="*/ 240 w 274"/>
                  <a:gd name="T65" fmla="*/ 187 h 210"/>
                  <a:gd name="T66" fmla="*/ 252 w 274"/>
                  <a:gd name="T67" fmla="*/ 198 h 210"/>
                  <a:gd name="T68" fmla="*/ 265 w 274"/>
                  <a:gd name="T69" fmla="*/ 201 h 210"/>
                  <a:gd name="T70" fmla="*/ 267 w 274"/>
                  <a:gd name="T71" fmla="*/ 184 h 210"/>
                  <a:gd name="T72" fmla="*/ 254 w 274"/>
                  <a:gd name="T73" fmla="*/ 170 h 210"/>
                  <a:gd name="T74" fmla="*/ 244 w 274"/>
                  <a:gd name="T75" fmla="*/ 170 h 210"/>
                  <a:gd name="T76" fmla="*/ 231 w 274"/>
                  <a:gd name="T77" fmla="*/ 156 h 210"/>
                  <a:gd name="T78" fmla="*/ 244 w 274"/>
                  <a:gd name="T79" fmla="*/ 156 h 210"/>
                  <a:gd name="T80" fmla="*/ 254 w 274"/>
                  <a:gd name="T81" fmla="*/ 164 h 210"/>
                  <a:gd name="T82" fmla="*/ 273 w 274"/>
                  <a:gd name="T83" fmla="*/ 164 h 210"/>
                  <a:gd name="T84" fmla="*/ 269 w 274"/>
                  <a:gd name="T85" fmla="*/ 148 h 210"/>
                  <a:gd name="T86" fmla="*/ 252 w 274"/>
                  <a:gd name="T87" fmla="*/ 131 h 210"/>
                  <a:gd name="T88" fmla="*/ 240 w 274"/>
                  <a:gd name="T89" fmla="*/ 128 h 210"/>
                  <a:gd name="T90" fmla="*/ 223 w 274"/>
                  <a:gd name="T91" fmla="*/ 109 h 210"/>
                  <a:gd name="T92" fmla="*/ 202 w 274"/>
                  <a:gd name="T93" fmla="*/ 103 h 210"/>
                  <a:gd name="T94" fmla="*/ 185 w 274"/>
                  <a:gd name="T95" fmla="*/ 95 h 210"/>
                  <a:gd name="T96" fmla="*/ 171 w 274"/>
                  <a:gd name="T97" fmla="*/ 70 h 210"/>
                  <a:gd name="T98" fmla="*/ 161 w 274"/>
                  <a:gd name="T99" fmla="*/ 39 h 210"/>
                  <a:gd name="T100" fmla="*/ 148 w 274"/>
                  <a:gd name="T101" fmla="*/ 39 h 210"/>
                  <a:gd name="T102" fmla="*/ 144 w 274"/>
                  <a:gd name="T103" fmla="*/ 31 h 210"/>
                  <a:gd name="T104" fmla="*/ 137 w 274"/>
                  <a:gd name="T105" fmla="*/ 33 h 210"/>
                  <a:gd name="T106" fmla="*/ 123 w 274"/>
                  <a:gd name="T107" fmla="*/ 20 h 210"/>
                  <a:gd name="T108" fmla="*/ 100 w 274"/>
                  <a:gd name="T109" fmla="*/ 14 h 210"/>
                  <a:gd name="T110" fmla="*/ 90 w 274"/>
                  <a:gd name="T111" fmla="*/ 22 h 210"/>
                  <a:gd name="T112" fmla="*/ 69 w 274"/>
                  <a:gd name="T113" fmla="*/ 14 h 210"/>
                  <a:gd name="T114" fmla="*/ 56 w 274"/>
                  <a:gd name="T115" fmla="*/ 14 h 210"/>
                  <a:gd name="T116" fmla="*/ 50 w 274"/>
                  <a:gd name="T117" fmla="*/ 3 h 210"/>
                  <a:gd name="T118" fmla="*/ 44 w 274"/>
                  <a:gd name="T119" fmla="*/ 0 h 210"/>
                  <a:gd name="T120" fmla="*/ 35 w 274"/>
                  <a:gd name="T121" fmla="*/ 3 h 210"/>
                  <a:gd name="T122" fmla="*/ 10 w 274"/>
                  <a:gd name="T12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1064" y="1925"/>
                <a:ext cx="195" cy="98"/>
              </a:xfrm>
              <a:custGeom>
                <a:avLst/>
                <a:gdLst>
                  <a:gd name="T0" fmla="*/ 0 w 195"/>
                  <a:gd name="T1" fmla="*/ 49 h 98"/>
                  <a:gd name="T2" fmla="*/ 17 w 195"/>
                  <a:gd name="T3" fmla="*/ 20 h 98"/>
                  <a:gd name="T4" fmla="*/ 25 w 195"/>
                  <a:gd name="T5" fmla="*/ 20 h 98"/>
                  <a:gd name="T6" fmla="*/ 38 w 195"/>
                  <a:gd name="T7" fmla="*/ 6 h 98"/>
                  <a:gd name="T8" fmla="*/ 54 w 195"/>
                  <a:gd name="T9" fmla="*/ 6 h 98"/>
                  <a:gd name="T10" fmla="*/ 58 w 195"/>
                  <a:gd name="T11" fmla="*/ 3 h 98"/>
                  <a:gd name="T12" fmla="*/ 63 w 195"/>
                  <a:gd name="T13" fmla="*/ 0 h 98"/>
                  <a:gd name="T14" fmla="*/ 83 w 195"/>
                  <a:gd name="T15" fmla="*/ 17 h 98"/>
                  <a:gd name="T16" fmla="*/ 88 w 195"/>
                  <a:gd name="T17" fmla="*/ 29 h 98"/>
                  <a:gd name="T18" fmla="*/ 92 w 195"/>
                  <a:gd name="T19" fmla="*/ 23 h 98"/>
                  <a:gd name="T20" fmla="*/ 108 w 195"/>
                  <a:gd name="T21" fmla="*/ 34 h 98"/>
                  <a:gd name="T22" fmla="*/ 117 w 195"/>
                  <a:gd name="T23" fmla="*/ 34 h 98"/>
                  <a:gd name="T24" fmla="*/ 125 w 195"/>
                  <a:gd name="T25" fmla="*/ 43 h 98"/>
                  <a:gd name="T26" fmla="*/ 138 w 195"/>
                  <a:gd name="T27" fmla="*/ 49 h 98"/>
                  <a:gd name="T28" fmla="*/ 138 w 195"/>
                  <a:gd name="T29" fmla="*/ 63 h 98"/>
                  <a:gd name="T30" fmla="*/ 163 w 195"/>
                  <a:gd name="T31" fmla="*/ 63 h 98"/>
                  <a:gd name="T32" fmla="*/ 169 w 195"/>
                  <a:gd name="T33" fmla="*/ 77 h 98"/>
                  <a:gd name="T34" fmla="*/ 184 w 195"/>
                  <a:gd name="T35" fmla="*/ 77 h 98"/>
                  <a:gd name="T36" fmla="*/ 194 w 195"/>
                  <a:gd name="T37" fmla="*/ 94 h 98"/>
                  <a:gd name="T38" fmla="*/ 188 w 195"/>
                  <a:gd name="T39" fmla="*/ 97 h 98"/>
                  <a:gd name="T40" fmla="*/ 184 w 195"/>
                  <a:gd name="T41" fmla="*/ 91 h 98"/>
                  <a:gd name="T42" fmla="*/ 182 w 195"/>
                  <a:gd name="T43" fmla="*/ 88 h 98"/>
                  <a:gd name="T44" fmla="*/ 169 w 195"/>
                  <a:gd name="T45" fmla="*/ 91 h 98"/>
                  <a:gd name="T46" fmla="*/ 165 w 195"/>
                  <a:gd name="T47" fmla="*/ 94 h 98"/>
                  <a:gd name="T48" fmla="*/ 154 w 195"/>
                  <a:gd name="T49" fmla="*/ 97 h 98"/>
                  <a:gd name="T50" fmla="*/ 136 w 195"/>
                  <a:gd name="T51" fmla="*/ 97 h 98"/>
                  <a:gd name="T52" fmla="*/ 125 w 195"/>
                  <a:gd name="T53" fmla="*/ 97 h 98"/>
                  <a:gd name="T54" fmla="*/ 125 w 195"/>
                  <a:gd name="T55" fmla="*/ 88 h 98"/>
                  <a:gd name="T56" fmla="*/ 108 w 195"/>
                  <a:gd name="T57" fmla="*/ 66 h 98"/>
                  <a:gd name="T58" fmla="*/ 108 w 195"/>
                  <a:gd name="T59" fmla="*/ 51 h 98"/>
                  <a:gd name="T60" fmla="*/ 88 w 195"/>
                  <a:gd name="T61" fmla="*/ 51 h 98"/>
                  <a:gd name="T62" fmla="*/ 81 w 195"/>
                  <a:gd name="T63" fmla="*/ 43 h 98"/>
                  <a:gd name="T64" fmla="*/ 75 w 195"/>
                  <a:gd name="T65" fmla="*/ 51 h 98"/>
                  <a:gd name="T66" fmla="*/ 69 w 195"/>
                  <a:gd name="T67" fmla="*/ 40 h 98"/>
                  <a:gd name="T68" fmla="*/ 63 w 195"/>
                  <a:gd name="T69" fmla="*/ 40 h 98"/>
                  <a:gd name="T70" fmla="*/ 63 w 195"/>
                  <a:gd name="T71" fmla="*/ 26 h 98"/>
                  <a:gd name="T72" fmla="*/ 58 w 195"/>
                  <a:gd name="T73" fmla="*/ 20 h 98"/>
                  <a:gd name="T74" fmla="*/ 40 w 195"/>
                  <a:gd name="T75" fmla="*/ 23 h 98"/>
                  <a:gd name="T76" fmla="*/ 29 w 195"/>
                  <a:gd name="T77" fmla="*/ 40 h 98"/>
                  <a:gd name="T78" fmla="*/ 15 w 195"/>
                  <a:gd name="T79" fmla="*/ 43 h 98"/>
                  <a:gd name="T80" fmla="*/ 0 w 195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234" y="1995"/>
                <a:ext cx="129" cy="83"/>
              </a:xfrm>
              <a:custGeom>
                <a:avLst/>
                <a:gdLst>
                  <a:gd name="T0" fmla="*/ 0 w 129"/>
                  <a:gd name="T1" fmla="*/ 62 h 83"/>
                  <a:gd name="T2" fmla="*/ 12 w 129"/>
                  <a:gd name="T3" fmla="*/ 65 h 83"/>
                  <a:gd name="T4" fmla="*/ 40 w 129"/>
                  <a:gd name="T5" fmla="*/ 62 h 83"/>
                  <a:gd name="T6" fmla="*/ 52 w 129"/>
                  <a:gd name="T7" fmla="*/ 79 h 83"/>
                  <a:gd name="T8" fmla="*/ 68 w 129"/>
                  <a:gd name="T9" fmla="*/ 82 h 83"/>
                  <a:gd name="T10" fmla="*/ 76 w 129"/>
                  <a:gd name="T11" fmla="*/ 62 h 83"/>
                  <a:gd name="T12" fmla="*/ 72 w 129"/>
                  <a:gd name="T13" fmla="*/ 57 h 83"/>
                  <a:gd name="T14" fmla="*/ 80 w 129"/>
                  <a:gd name="T15" fmla="*/ 48 h 83"/>
                  <a:gd name="T16" fmla="*/ 96 w 129"/>
                  <a:gd name="T17" fmla="*/ 62 h 83"/>
                  <a:gd name="T18" fmla="*/ 108 w 129"/>
                  <a:gd name="T19" fmla="*/ 62 h 83"/>
                  <a:gd name="T20" fmla="*/ 108 w 129"/>
                  <a:gd name="T21" fmla="*/ 54 h 83"/>
                  <a:gd name="T22" fmla="*/ 116 w 129"/>
                  <a:gd name="T23" fmla="*/ 54 h 83"/>
                  <a:gd name="T24" fmla="*/ 128 w 129"/>
                  <a:gd name="T25" fmla="*/ 40 h 83"/>
                  <a:gd name="T26" fmla="*/ 120 w 129"/>
                  <a:gd name="T27" fmla="*/ 37 h 83"/>
                  <a:gd name="T28" fmla="*/ 120 w 129"/>
                  <a:gd name="T29" fmla="*/ 23 h 83"/>
                  <a:gd name="T30" fmla="*/ 120 w 129"/>
                  <a:gd name="T31" fmla="*/ 11 h 83"/>
                  <a:gd name="T32" fmla="*/ 102 w 129"/>
                  <a:gd name="T33" fmla="*/ 8 h 83"/>
                  <a:gd name="T34" fmla="*/ 88 w 129"/>
                  <a:gd name="T35" fmla="*/ 11 h 83"/>
                  <a:gd name="T36" fmla="*/ 76 w 129"/>
                  <a:gd name="T37" fmla="*/ 11 h 83"/>
                  <a:gd name="T38" fmla="*/ 58 w 129"/>
                  <a:gd name="T39" fmla="*/ 8 h 83"/>
                  <a:gd name="T40" fmla="*/ 44 w 129"/>
                  <a:gd name="T41" fmla="*/ 0 h 83"/>
                  <a:gd name="T42" fmla="*/ 40 w 129"/>
                  <a:gd name="T43" fmla="*/ 8 h 83"/>
                  <a:gd name="T44" fmla="*/ 38 w 129"/>
                  <a:gd name="T45" fmla="*/ 25 h 83"/>
                  <a:gd name="T46" fmla="*/ 24 w 129"/>
                  <a:gd name="T47" fmla="*/ 25 h 83"/>
                  <a:gd name="T48" fmla="*/ 20 w 129"/>
                  <a:gd name="T49" fmla="*/ 40 h 83"/>
                  <a:gd name="T50" fmla="*/ 12 w 129"/>
                  <a:gd name="T51" fmla="*/ 45 h 83"/>
                  <a:gd name="T52" fmla="*/ 0 w 129"/>
                  <a:gd name="T53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155" y="2228"/>
                <a:ext cx="802" cy="1698"/>
              </a:xfrm>
              <a:custGeom>
                <a:avLst/>
                <a:gdLst>
                  <a:gd name="T0" fmla="*/ 92 w 802"/>
                  <a:gd name="T1" fmla="*/ 28 h 1698"/>
                  <a:gd name="T2" fmla="*/ 152 w 802"/>
                  <a:gd name="T3" fmla="*/ 3 h 1698"/>
                  <a:gd name="T4" fmla="*/ 127 w 802"/>
                  <a:gd name="T5" fmla="*/ 59 h 1698"/>
                  <a:gd name="T6" fmla="*/ 152 w 802"/>
                  <a:gd name="T7" fmla="*/ 56 h 1698"/>
                  <a:gd name="T8" fmla="*/ 177 w 802"/>
                  <a:gd name="T9" fmla="*/ 53 h 1698"/>
                  <a:gd name="T10" fmla="*/ 212 w 802"/>
                  <a:gd name="T11" fmla="*/ 73 h 1698"/>
                  <a:gd name="T12" fmla="*/ 322 w 802"/>
                  <a:gd name="T13" fmla="*/ 103 h 1698"/>
                  <a:gd name="T14" fmla="*/ 372 w 802"/>
                  <a:gd name="T15" fmla="*/ 134 h 1698"/>
                  <a:gd name="T16" fmla="*/ 437 w 802"/>
                  <a:gd name="T17" fmla="*/ 151 h 1698"/>
                  <a:gd name="T18" fmla="*/ 530 w 802"/>
                  <a:gd name="T19" fmla="*/ 234 h 1698"/>
                  <a:gd name="T20" fmla="*/ 581 w 802"/>
                  <a:gd name="T21" fmla="*/ 338 h 1698"/>
                  <a:gd name="T22" fmla="*/ 780 w 802"/>
                  <a:gd name="T23" fmla="*/ 424 h 1698"/>
                  <a:gd name="T24" fmla="*/ 782 w 802"/>
                  <a:gd name="T25" fmla="*/ 567 h 1698"/>
                  <a:gd name="T26" fmla="*/ 731 w 802"/>
                  <a:gd name="T27" fmla="*/ 642 h 1698"/>
                  <a:gd name="T28" fmla="*/ 723 w 802"/>
                  <a:gd name="T29" fmla="*/ 751 h 1698"/>
                  <a:gd name="T30" fmla="*/ 694 w 802"/>
                  <a:gd name="T31" fmla="*/ 798 h 1698"/>
                  <a:gd name="T32" fmla="*/ 647 w 802"/>
                  <a:gd name="T33" fmla="*/ 879 h 1698"/>
                  <a:gd name="T34" fmla="*/ 579 w 802"/>
                  <a:gd name="T35" fmla="*/ 907 h 1698"/>
                  <a:gd name="T36" fmla="*/ 544 w 802"/>
                  <a:gd name="T37" fmla="*/ 991 h 1698"/>
                  <a:gd name="T38" fmla="*/ 536 w 802"/>
                  <a:gd name="T39" fmla="*/ 1061 h 1698"/>
                  <a:gd name="T40" fmla="*/ 481 w 802"/>
                  <a:gd name="T41" fmla="*/ 1125 h 1698"/>
                  <a:gd name="T42" fmla="*/ 448 w 802"/>
                  <a:gd name="T43" fmla="*/ 1175 h 1698"/>
                  <a:gd name="T44" fmla="*/ 427 w 802"/>
                  <a:gd name="T45" fmla="*/ 1200 h 1698"/>
                  <a:gd name="T46" fmla="*/ 415 w 802"/>
                  <a:gd name="T47" fmla="*/ 1267 h 1698"/>
                  <a:gd name="T48" fmla="*/ 361 w 802"/>
                  <a:gd name="T49" fmla="*/ 1295 h 1698"/>
                  <a:gd name="T50" fmla="*/ 318 w 802"/>
                  <a:gd name="T51" fmla="*/ 1323 h 1698"/>
                  <a:gd name="T52" fmla="*/ 316 w 802"/>
                  <a:gd name="T53" fmla="*/ 1387 h 1698"/>
                  <a:gd name="T54" fmla="*/ 275 w 802"/>
                  <a:gd name="T55" fmla="*/ 1437 h 1698"/>
                  <a:gd name="T56" fmla="*/ 300 w 802"/>
                  <a:gd name="T57" fmla="*/ 1482 h 1698"/>
                  <a:gd name="T58" fmla="*/ 259 w 802"/>
                  <a:gd name="T59" fmla="*/ 1524 h 1698"/>
                  <a:gd name="T60" fmla="*/ 238 w 802"/>
                  <a:gd name="T61" fmla="*/ 1597 h 1698"/>
                  <a:gd name="T62" fmla="*/ 292 w 802"/>
                  <a:gd name="T63" fmla="*/ 1697 h 1698"/>
                  <a:gd name="T64" fmla="*/ 228 w 802"/>
                  <a:gd name="T65" fmla="*/ 1647 h 1698"/>
                  <a:gd name="T66" fmla="*/ 187 w 802"/>
                  <a:gd name="T67" fmla="*/ 1557 h 1698"/>
                  <a:gd name="T68" fmla="*/ 183 w 802"/>
                  <a:gd name="T69" fmla="*/ 1323 h 1698"/>
                  <a:gd name="T70" fmla="*/ 177 w 802"/>
                  <a:gd name="T71" fmla="*/ 1223 h 1698"/>
                  <a:gd name="T72" fmla="*/ 181 w 802"/>
                  <a:gd name="T73" fmla="*/ 1114 h 1698"/>
                  <a:gd name="T74" fmla="*/ 189 w 802"/>
                  <a:gd name="T75" fmla="*/ 1027 h 1698"/>
                  <a:gd name="T76" fmla="*/ 185 w 802"/>
                  <a:gd name="T77" fmla="*/ 888 h 1698"/>
                  <a:gd name="T78" fmla="*/ 191 w 802"/>
                  <a:gd name="T79" fmla="*/ 773 h 1698"/>
                  <a:gd name="T80" fmla="*/ 144 w 802"/>
                  <a:gd name="T81" fmla="*/ 695 h 1698"/>
                  <a:gd name="T82" fmla="*/ 72 w 802"/>
                  <a:gd name="T83" fmla="*/ 634 h 1698"/>
                  <a:gd name="T84" fmla="*/ 47 w 802"/>
                  <a:gd name="T85" fmla="*/ 539 h 1698"/>
                  <a:gd name="T86" fmla="*/ 14 w 802"/>
                  <a:gd name="T87" fmla="*/ 486 h 1698"/>
                  <a:gd name="T88" fmla="*/ 16 w 802"/>
                  <a:gd name="T89" fmla="*/ 396 h 1698"/>
                  <a:gd name="T90" fmla="*/ 8 w 802"/>
                  <a:gd name="T91" fmla="*/ 310 h 1698"/>
                  <a:gd name="T92" fmla="*/ 58 w 802"/>
                  <a:gd name="T93" fmla="*/ 140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106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609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98027" y="6467740"/>
            <a:ext cx="244618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latinLnBrk="0" hangingPunct="0"/>
            <a:r>
              <a:rPr kumimoji="0" lang="en-US" altLang="ko-KR" sz="1600" b="1" i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Besterfield, Mech. Eng.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9404019" y="6025935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 eaLnBrk="0" latinLnBrk="0" hangingPunct="0"/>
            <a:fld id="{898134F9-0B80-452F-B221-89E10ECF4C98}" type="slidenum">
              <a:rPr kumimoji="0" lang="en-US" altLang="ko-KR" sz="1400" smtClean="0">
                <a:solidFill>
                  <a:srgbClr val="FFFFFF"/>
                </a:solidFill>
                <a:latin typeface="Arial" charset="0"/>
                <a:ea typeface="굴림" charset="-127"/>
              </a:rPr>
              <a:pPr algn="r" eaLnBrk="0" latinLnBrk="0" hangingPunct="0"/>
              <a:t>‹#›</a:t>
            </a:fld>
            <a:endParaRPr kumimoji="0" lang="en-US" altLang="ko-KR" sz="1400" smtClean="0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pic>
        <p:nvPicPr>
          <p:cNvPr id="1071" name="Picture 4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6391275"/>
            <a:ext cx="742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l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4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l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pPr eaLnBrk="0" latinLnBrk="0" hangingPunct="0"/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pPr eaLnBrk="0" latinLnBrk="0" hangingPunct="0"/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 eaLnBrk="0" latinLnBrk="0" hangingPunct="0"/>
            <a:fld id="{9F4745CE-6912-4E3E-A45B-257B70417E9B}" type="slidenum">
              <a:rPr kumimoji="0" lang="en-US" altLang="ko-KR" smtClean="0">
                <a:solidFill>
                  <a:srgbClr val="000000"/>
                </a:solidFill>
                <a:latin typeface="Times New Roman" pitchFamily="18" charset="0"/>
              </a:rPr>
              <a:pPr eaLnBrk="0" latinLnBrk="0" hangingPunct="0"/>
              <a:t>‹#›</a:t>
            </a:fld>
            <a:endParaRPr kumimoji="0" lang="en-US" altLang="ko-K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66" name="Group 42"/>
          <p:cNvGrpSpPr>
            <a:grpSpLocks/>
          </p:cNvGrpSpPr>
          <p:nvPr/>
        </p:nvGrpSpPr>
        <p:grpSpPr bwMode="auto">
          <a:xfrm>
            <a:off x="158224" y="976313"/>
            <a:ext cx="9572360" cy="5256212"/>
            <a:chOff x="92" y="615"/>
            <a:chExt cx="5566" cy="3311"/>
          </a:xfrm>
        </p:grpSpPr>
        <p:grpSp>
          <p:nvGrpSpPr>
            <p:cNvPr id="1058" name="Group 34"/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1034" name="Group 10"/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1029" name="Freeform 5"/>
                  <p:cNvSpPr>
                    <a:spLocks/>
                  </p:cNvSpPr>
                  <p:nvPr/>
                </p:nvSpPr>
                <p:spPr bwMode="auto">
                  <a:xfrm>
                    <a:off x="5579" y="3367"/>
                    <a:ext cx="79" cy="200"/>
                  </a:xfrm>
                  <a:custGeom>
                    <a:avLst/>
                    <a:gdLst>
                      <a:gd name="T0" fmla="*/ 25 w 79"/>
                      <a:gd name="T1" fmla="*/ 3 h 200"/>
                      <a:gd name="T2" fmla="*/ 33 w 79"/>
                      <a:gd name="T3" fmla="*/ 0 h 200"/>
                      <a:gd name="T4" fmla="*/ 47 w 79"/>
                      <a:gd name="T5" fmla="*/ 22 h 200"/>
                      <a:gd name="T6" fmla="*/ 45 w 79"/>
                      <a:gd name="T7" fmla="*/ 86 h 200"/>
                      <a:gd name="T8" fmla="*/ 55 w 79"/>
                      <a:gd name="T9" fmla="*/ 86 h 200"/>
                      <a:gd name="T10" fmla="*/ 57 w 79"/>
                      <a:gd name="T11" fmla="*/ 94 h 200"/>
                      <a:gd name="T12" fmla="*/ 60 w 79"/>
                      <a:gd name="T13" fmla="*/ 108 h 200"/>
                      <a:gd name="T14" fmla="*/ 62 w 79"/>
                      <a:gd name="T15" fmla="*/ 116 h 200"/>
                      <a:gd name="T16" fmla="*/ 70 w 79"/>
                      <a:gd name="T17" fmla="*/ 113 h 200"/>
                      <a:gd name="T18" fmla="*/ 76 w 79"/>
                      <a:gd name="T19" fmla="*/ 100 h 200"/>
                      <a:gd name="T20" fmla="*/ 78 w 79"/>
                      <a:gd name="T21" fmla="*/ 108 h 200"/>
                      <a:gd name="T22" fmla="*/ 74 w 79"/>
                      <a:gd name="T23" fmla="*/ 119 h 200"/>
                      <a:gd name="T24" fmla="*/ 70 w 79"/>
                      <a:gd name="T25" fmla="*/ 127 h 200"/>
                      <a:gd name="T26" fmla="*/ 68 w 79"/>
                      <a:gd name="T27" fmla="*/ 144 h 200"/>
                      <a:gd name="T28" fmla="*/ 59 w 79"/>
                      <a:gd name="T29" fmla="*/ 152 h 200"/>
                      <a:gd name="T30" fmla="*/ 53 w 79"/>
                      <a:gd name="T31" fmla="*/ 155 h 200"/>
                      <a:gd name="T32" fmla="*/ 45 w 79"/>
                      <a:gd name="T33" fmla="*/ 163 h 200"/>
                      <a:gd name="T34" fmla="*/ 43 w 79"/>
                      <a:gd name="T35" fmla="*/ 171 h 200"/>
                      <a:gd name="T36" fmla="*/ 45 w 79"/>
                      <a:gd name="T37" fmla="*/ 180 h 200"/>
                      <a:gd name="T38" fmla="*/ 47 w 79"/>
                      <a:gd name="T39" fmla="*/ 188 h 200"/>
                      <a:gd name="T40" fmla="*/ 37 w 79"/>
                      <a:gd name="T41" fmla="*/ 193 h 200"/>
                      <a:gd name="T42" fmla="*/ 31 w 79"/>
                      <a:gd name="T43" fmla="*/ 196 h 200"/>
                      <a:gd name="T44" fmla="*/ 25 w 79"/>
                      <a:gd name="T45" fmla="*/ 199 h 200"/>
                      <a:gd name="T46" fmla="*/ 21 w 79"/>
                      <a:gd name="T47" fmla="*/ 196 h 200"/>
                      <a:gd name="T48" fmla="*/ 12 w 79"/>
                      <a:gd name="T49" fmla="*/ 193 h 200"/>
                      <a:gd name="T50" fmla="*/ 8 w 79"/>
                      <a:gd name="T51" fmla="*/ 188 h 200"/>
                      <a:gd name="T52" fmla="*/ 12 w 79"/>
                      <a:gd name="T53" fmla="*/ 182 h 200"/>
                      <a:gd name="T54" fmla="*/ 20 w 79"/>
                      <a:gd name="T55" fmla="*/ 180 h 200"/>
                      <a:gd name="T56" fmla="*/ 25 w 79"/>
                      <a:gd name="T57" fmla="*/ 166 h 200"/>
                      <a:gd name="T58" fmla="*/ 25 w 79"/>
                      <a:gd name="T59" fmla="*/ 160 h 200"/>
                      <a:gd name="T60" fmla="*/ 20 w 79"/>
                      <a:gd name="T61" fmla="*/ 155 h 200"/>
                      <a:gd name="T62" fmla="*/ 12 w 79"/>
                      <a:gd name="T63" fmla="*/ 146 h 200"/>
                      <a:gd name="T64" fmla="*/ 6 w 79"/>
                      <a:gd name="T65" fmla="*/ 146 h 200"/>
                      <a:gd name="T66" fmla="*/ 2 w 79"/>
                      <a:gd name="T67" fmla="*/ 144 h 200"/>
                      <a:gd name="T68" fmla="*/ 0 w 79"/>
                      <a:gd name="T69" fmla="*/ 135 h 200"/>
                      <a:gd name="T70" fmla="*/ 2 w 79"/>
                      <a:gd name="T71" fmla="*/ 130 h 200"/>
                      <a:gd name="T72" fmla="*/ 6 w 79"/>
                      <a:gd name="T73" fmla="*/ 130 h 200"/>
                      <a:gd name="T74" fmla="*/ 12 w 79"/>
                      <a:gd name="T75" fmla="*/ 127 h 200"/>
                      <a:gd name="T76" fmla="*/ 20 w 79"/>
                      <a:gd name="T77" fmla="*/ 119 h 200"/>
                      <a:gd name="T78" fmla="*/ 23 w 79"/>
                      <a:gd name="T79" fmla="*/ 116 h 200"/>
                      <a:gd name="T80" fmla="*/ 27 w 79"/>
                      <a:gd name="T81" fmla="*/ 86 h 200"/>
                      <a:gd name="T82" fmla="*/ 23 w 79"/>
                      <a:gd name="T83" fmla="*/ 77 h 200"/>
                      <a:gd name="T84" fmla="*/ 18 w 79"/>
                      <a:gd name="T85" fmla="*/ 72 h 200"/>
                      <a:gd name="T86" fmla="*/ 16 w 79"/>
                      <a:gd name="T87" fmla="*/ 55 h 200"/>
                      <a:gd name="T88" fmla="*/ 18 w 79"/>
                      <a:gd name="T89" fmla="*/ 39 h 200"/>
                      <a:gd name="T90" fmla="*/ 20 w 79"/>
                      <a:gd name="T91" fmla="*/ 28 h 200"/>
                      <a:gd name="T92" fmla="*/ 25 w 79"/>
                      <a:gd name="T93" fmla="*/ 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auto">
                  <a:xfrm>
                    <a:off x="5428" y="3527"/>
                    <a:ext cx="146" cy="170"/>
                  </a:xfrm>
                  <a:custGeom>
                    <a:avLst/>
                    <a:gdLst>
                      <a:gd name="T0" fmla="*/ 102 w 146"/>
                      <a:gd name="T1" fmla="*/ 0 h 170"/>
                      <a:gd name="T2" fmla="*/ 120 w 146"/>
                      <a:gd name="T3" fmla="*/ 0 h 170"/>
                      <a:gd name="T4" fmla="*/ 145 w 146"/>
                      <a:gd name="T5" fmla="*/ 44 h 170"/>
                      <a:gd name="T6" fmla="*/ 118 w 146"/>
                      <a:gd name="T7" fmla="*/ 83 h 170"/>
                      <a:gd name="T8" fmla="*/ 118 w 146"/>
                      <a:gd name="T9" fmla="*/ 100 h 170"/>
                      <a:gd name="T10" fmla="*/ 112 w 146"/>
                      <a:gd name="T11" fmla="*/ 105 h 170"/>
                      <a:gd name="T12" fmla="*/ 96 w 146"/>
                      <a:gd name="T13" fmla="*/ 105 h 170"/>
                      <a:gd name="T14" fmla="*/ 76 w 146"/>
                      <a:gd name="T15" fmla="*/ 127 h 170"/>
                      <a:gd name="T16" fmla="*/ 59 w 146"/>
                      <a:gd name="T17" fmla="*/ 150 h 170"/>
                      <a:gd name="T18" fmla="*/ 47 w 146"/>
                      <a:gd name="T19" fmla="*/ 169 h 170"/>
                      <a:gd name="T20" fmla="*/ 47 w 146"/>
                      <a:gd name="T21" fmla="*/ 152 h 170"/>
                      <a:gd name="T22" fmla="*/ 25 w 146"/>
                      <a:gd name="T23" fmla="*/ 155 h 170"/>
                      <a:gd name="T24" fmla="*/ 16 w 146"/>
                      <a:gd name="T25" fmla="*/ 155 h 170"/>
                      <a:gd name="T26" fmla="*/ 0 w 146"/>
                      <a:gd name="T27" fmla="*/ 155 h 170"/>
                      <a:gd name="T28" fmla="*/ 22 w 146"/>
                      <a:gd name="T29" fmla="*/ 127 h 170"/>
                      <a:gd name="T30" fmla="*/ 29 w 146"/>
                      <a:gd name="T31" fmla="*/ 114 h 170"/>
                      <a:gd name="T32" fmla="*/ 37 w 146"/>
                      <a:gd name="T33" fmla="*/ 114 h 170"/>
                      <a:gd name="T34" fmla="*/ 53 w 146"/>
                      <a:gd name="T35" fmla="*/ 91 h 170"/>
                      <a:gd name="T36" fmla="*/ 59 w 146"/>
                      <a:gd name="T37" fmla="*/ 91 h 170"/>
                      <a:gd name="T38" fmla="*/ 59 w 146"/>
                      <a:gd name="T39" fmla="*/ 89 h 170"/>
                      <a:gd name="T40" fmla="*/ 67 w 146"/>
                      <a:gd name="T41" fmla="*/ 80 h 170"/>
                      <a:gd name="T42" fmla="*/ 76 w 146"/>
                      <a:gd name="T43" fmla="*/ 80 h 170"/>
                      <a:gd name="T44" fmla="*/ 73 w 146"/>
                      <a:gd name="T45" fmla="*/ 55 h 170"/>
                      <a:gd name="T46" fmla="*/ 74 w 146"/>
                      <a:gd name="T47" fmla="*/ 55 h 170"/>
                      <a:gd name="T48" fmla="*/ 84 w 146"/>
                      <a:gd name="T49" fmla="*/ 42 h 170"/>
                      <a:gd name="T50" fmla="*/ 88 w 146"/>
                      <a:gd name="T51" fmla="*/ 53 h 170"/>
                      <a:gd name="T52" fmla="*/ 104 w 146"/>
                      <a:gd name="T53" fmla="*/ 33 h 170"/>
                      <a:gd name="T54" fmla="*/ 102 w 146"/>
                      <a:gd name="T55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auto">
                  <a:xfrm>
                    <a:off x="5166" y="3537"/>
                    <a:ext cx="56" cy="90"/>
                  </a:xfrm>
                  <a:custGeom>
                    <a:avLst/>
                    <a:gdLst>
                      <a:gd name="T0" fmla="*/ 0 w 56"/>
                      <a:gd name="T1" fmla="*/ 0 h 90"/>
                      <a:gd name="T2" fmla="*/ 12 w 56"/>
                      <a:gd name="T3" fmla="*/ 0 h 90"/>
                      <a:gd name="T4" fmla="*/ 26 w 56"/>
                      <a:gd name="T5" fmla="*/ 11 h 90"/>
                      <a:gd name="T6" fmla="*/ 55 w 56"/>
                      <a:gd name="T7" fmla="*/ 11 h 90"/>
                      <a:gd name="T8" fmla="*/ 51 w 56"/>
                      <a:gd name="T9" fmla="*/ 25 h 90"/>
                      <a:gd name="T10" fmla="*/ 55 w 56"/>
                      <a:gd name="T11" fmla="*/ 42 h 90"/>
                      <a:gd name="T12" fmla="*/ 45 w 56"/>
                      <a:gd name="T13" fmla="*/ 42 h 90"/>
                      <a:gd name="T14" fmla="*/ 43 w 56"/>
                      <a:gd name="T15" fmla="*/ 45 h 90"/>
                      <a:gd name="T16" fmla="*/ 37 w 56"/>
                      <a:gd name="T17" fmla="*/ 47 h 90"/>
                      <a:gd name="T18" fmla="*/ 43 w 56"/>
                      <a:gd name="T19" fmla="*/ 89 h 90"/>
                      <a:gd name="T20" fmla="*/ 26 w 56"/>
                      <a:gd name="T21" fmla="*/ 86 h 90"/>
                      <a:gd name="T22" fmla="*/ 10 w 56"/>
                      <a:gd name="T23" fmla="*/ 72 h 90"/>
                      <a:gd name="T24" fmla="*/ 10 w 56"/>
                      <a:gd name="T25" fmla="*/ 45 h 90"/>
                      <a:gd name="T26" fmla="*/ 10 w 56"/>
                      <a:gd name="T27" fmla="*/ 33 h 90"/>
                      <a:gd name="T28" fmla="*/ 0 w 56"/>
                      <a:gd name="T29" fmla="*/ 25 h 90"/>
                      <a:gd name="T30" fmla="*/ 0 w 56"/>
                      <a:gd name="T31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5266" y="2575"/>
                  <a:ext cx="89" cy="101"/>
                </a:xfrm>
                <a:custGeom>
                  <a:avLst/>
                  <a:gdLst>
                    <a:gd name="T0" fmla="*/ 16 w 89"/>
                    <a:gd name="T1" fmla="*/ 37 h 101"/>
                    <a:gd name="T2" fmla="*/ 0 w 89"/>
                    <a:gd name="T3" fmla="*/ 80 h 101"/>
                    <a:gd name="T4" fmla="*/ 6 w 89"/>
                    <a:gd name="T5" fmla="*/ 97 h 101"/>
                    <a:gd name="T6" fmla="*/ 31 w 89"/>
                    <a:gd name="T7" fmla="*/ 100 h 101"/>
                    <a:gd name="T8" fmla="*/ 53 w 89"/>
                    <a:gd name="T9" fmla="*/ 100 h 101"/>
                    <a:gd name="T10" fmla="*/ 61 w 89"/>
                    <a:gd name="T11" fmla="*/ 83 h 101"/>
                    <a:gd name="T12" fmla="*/ 65 w 89"/>
                    <a:gd name="T13" fmla="*/ 66 h 101"/>
                    <a:gd name="T14" fmla="*/ 88 w 89"/>
                    <a:gd name="T15" fmla="*/ 66 h 101"/>
                    <a:gd name="T16" fmla="*/ 84 w 89"/>
                    <a:gd name="T17" fmla="*/ 40 h 101"/>
                    <a:gd name="T18" fmla="*/ 84 w 89"/>
                    <a:gd name="T19" fmla="*/ 14 h 101"/>
                    <a:gd name="T20" fmla="*/ 61 w 89"/>
                    <a:gd name="T21" fmla="*/ 0 h 101"/>
                    <a:gd name="T22" fmla="*/ 59 w 89"/>
                    <a:gd name="T23" fmla="*/ 29 h 101"/>
                    <a:gd name="T24" fmla="*/ 72 w 89"/>
                    <a:gd name="T25" fmla="*/ 46 h 101"/>
                    <a:gd name="T26" fmla="*/ 51 w 89"/>
                    <a:gd name="T27" fmla="*/ 46 h 101"/>
                    <a:gd name="T28" fmla="*/ 43 w 89"/>
                    <a:gd name="T29" fmla="*/ 57 h 101"/>
                    <a:gd name="T30" fmla="*/ 16 w 89"/>
                    <a:gd name="T31" fmla="*/ 3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grpSp>
            <p:nvGrpSpPr>
              <p:cNvPr id="1048" name="Group 24"/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1038" name="Group 14"/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4460" y="1993"/>
                    <a:ext cx="56" cy="74"/>
                  </a:xfrm>
                  <a:custGeom>
                    <a:avLst/>
                    <a:gdLst>
                      <a:gd name="T0" fmla="*/ 0 w 56"/>
                      <a:gd name="T1" fmla="*/ 56 h 74"/>
                      <a:gd name="T2" fmla="*/ 10 w 56"/>
                      <a:gd name="T3" fmla="*/ 70 h 74"/>
                      <a:gd name="T4" fmla="*/ 22 w 56"/>
                      <a:gd name="T5" fmla="*/ 67 h 74"/>
                      <a:gd name="T6" fmla="*/ 39 w 56"/>
                      <a:gd name="T7" fmla="*/ 73 h 74"/>
                      <a:gd name="T8" fmla="*/ 53 w 56"/>
                      <a:gd name="T9" fmla="*/ 73 h 74"/>
                      <a:gd name="T10" fmla="*/ 55 w 56"/>
                      <a:gd name="T11" fmla="*/ 48 h 74"/>
                      <a:gd name="T12" fmla="*/ 51 w 56"/>
                      <a:gd name="T13" fmla="*/ 31 h 74"/>
                      <a:gd name="T14" fmla="*/ 41 w 56"/>
                      <a:gd name="T15" fmla="*/ 11 h 74"/>
                      <a:gd name="T16" fmla="*/ 31 w 56"/>
                      <a:gd name="T17" fmla="*/ 11 h 74"/>
                      <a:gd name="T18" fmla="*/ 28 w 56"/>
                      <a:gd name="T19" fmla="*/ 0 h 74"/>
                      <a:gd name="T20" fmla="*/ 14 w 56"/>
                      <a:gd name="T21" fmla="*/ 0 h 74"/>
                      <a:gd name="T22" fmla="*/ 14 w 56"/>
                      <a:gd name="T23" fmla="*/ 22 h 74"/>
                      <a:gd name="T24" fmla="*/ 0 w 56"/>
                      <a:gd name="T25" fmla="*/ 5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auto">
                  <a:xfrm>
                    <a:off x="4607" y="1865"/>
                    <a:ext cx="54" cy="94"/>
                  </a:xfrm>
                  <a:custGeom>
                    <a:avLst/>
                    <a:gdLst>
                      <a:gd name="T0" fmla="*/ 12 w 54"/>
                      <a:gd name="T1" fmla="*/ 0 h 94"/>
                      <a:gd name="T2" fmla="*/ 35 w 54"/>
                      <a:gd name="T3" fmla="*/ 3 h 94"/>
                      <a:gd name="T4" fmla="*/ 43 w 54"/>
                      <a:gd name="T5" fmla="*/ 28 h 94"/>
                      <a:gd name="T6" fmla="*/ 53 w 54"/>
                      <a:gd name="T7" fmla="*/ 42 h 94"/>
                      <a:gd name="T8" fmla="*/ 45 w 54"/>
                      <a:gd name="T9" fmla="*/ 54 h 94"/>
                      <a:gd name="T10" fmla="*/ 53 w 54"/>
                      <a:gd name="T11" fmla="*/ 68 h 94"/>
                      <a:gd name="T12" fmla="*/ 49 w 54"/>
                      <a:gd name="T13" fmla="*/ 85 h 94"/>
                      <a:gd name="T14" fmla="*/ 41 w 54"/>
                      <a:gd name="T15" fmla="*/ 93 h 94"/>
                      <a:gd name="T16" fmla="*/ 26 w 54"/>
                      <a:gd name="T17" fmla="*/ 90 h 94"/>
                      <a:gd name="T18" fmla="*/ 16 w 54"/>
                      <a:gd name="T19" fmla="*/ 90 h 94"/>
                      <a:gd name="T20" fmla="*/ 10 w 54"/>
                      <a:gd name="T21" fmla="*/ 79 h 94"/>
                      <a:gd name="T22" fmla="*/ 4 w 54"/>
                      <a:gd name="T23" fmla="*/ 65 h 94"/>
                      <a:gd name="T24" fmla="*/ 4 w 54"/>
                      <a:gd name="T25" fmla="*/ 51 h 94"/>
                      <a:gd name="T26" fmla="*/ 0 w 54"/>
                      <a:gd name="T27" fmla="*/ 31 h 94"/>
                      <a:gd name="T28" fmla="*/ 12 w 54"/>
                      <a:gd name="T2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auto">
                  <a:xfrm>
                    <a:off x="4597" y="1348"/>
                    <a:ext cx="95" cy="87"/>
                  </a:xfrm>
                  <a:custGeom>
                    <a:avLst/>
                    <a:gdLst>
                      <a:gd name="T0" fmla="*/ 14 w 95"/>
                      <a:gd name="T1" fmla="*/ 0 h 87"/>
                      <a:gd name="T2" fmla="*/ 25 w 95"/>
                      <a:gd name="T3" fmla="*/ 14 h 87"/>
                      <a:gd name="T4" fmla="*/ 37 w 95"/>
                      <a:gd name="T5" fmla="*/ 11 h 87"/>
                      <a:gd name="T6" fmla="*/ 55 w 95"/>
                      <a:gd name="T7" fmla="*/ 14 h 87"/>
                      <a:gd name="T8" fmla="*/ 71 w 95"/>
                      <a:gd name="T9" fmla="*/ 14 h 87"/>
                      <a:gd name="T10" fmla="*/ 78 w 95"/>
                      <a:gd name="T11" fmla="*/ 22 h 87"/>
                      <a:gd name="T12" fmla="*/ 88 w 95"/>
                      <a:gd name="T13" fmla="*/ 42 h 87"/>
                      <a:gd name="T14" fmla="*/ 94 w 95"/>
                      <a:gd name="T15" fmla="*/ 50 h 87"/>
                      <a:gd name="T16" fmla="*/ 72 w 95"/>
                      <a:gd name="T17" fmla="*/ 55 h 87"/>
                      <a:gd name="T18" fmla="*/ 67 w 95"/>
                      <a:gd name="T19" fmla="*/ 61 h 87"/>
                      <a:gd name="T20" fmla="*/ 72 w 95"/>
                      <a:gd name="T21" fmla="*/ 72 h 87"/>
                      <a:gd name="T22" fmla="*/ 72 w 95"/>
                      <a:gd name="T23" fmla="*/ 83 h 87"/>
                      <a:gd name="T24" fmla="*/ 51 w 95"/>
                      <a:gd name="T25" fmla="*/ 72 h 87"/>
                      <a:gd name="T26" fmla="*/ 33 w 95"/>
                      <a:gd name="T27" fmla="*/ 64 h 87"/>
                      <a:gd name="T28" fmla="*/ 25 w 95"/>
                      <a:gd name="T29" fmla="*/ 67 h 87"/>
                      <a:gd name="T30" fmla="*/ 25 w 95"/>
                      <a:gd name="T31" fmla="*/ 83 h 87"/>
                      <a:gd name="T32" fmla="*/ 14 w 95"/>
                      <a:gd name="T33" fmla="*/ 86 h 87"/>
                      <a:gd name="T34" fmla="*/ 8 w 95"/>
                      <a:gd name="T35" fmla="*/ 72 h 87"/>
                      <a:gd name="T36" fmla="*/ 6 w 95"/>
                      <a:gd name="T37" fmla="*/ 55 h 87"/>
                      <a:gd name="T38" fmla="*/ 0 w 95"/>
                      <a:gd name="T39" fmla="*/ 53 h 87"/>
                      <a:gd name="T40" fmla="*/ 6 w 95"/>
                      <a:gd name="T41" fmla="*/ 36 h 87"/>
                      <a:gd name="T42" fmla="*/ 16 w 95"/>
                      <a:gd name="T43" fmla="*/ 31 h 87"/>
                      <a:gd name="T44" fmla="*/ 14 w 95"/>
                      <a:gd name="T45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4676" y="2803"/>
                  <a:ext cx="654" cy="694"/>
                </a:xfrm>
                <a:custGeom>
                  <a:avLst/>
                  <a:gdLst>
                    <a:gd name="T0" fmla="*/ 505 w 654"/>
                    <a:gd name="T1" fmla="*/ 56 h 694"/>
                    <a:gd name="T2" fmla="*/ 531 w 654"/>
                    <a:gd name="T3" fmla="*/ 78 h 694"/>
                    <a:gd name="T4" fmla="*/ 558 w 654"/>
                    <a:gd name="T5" fmla="*/ 181 h 694"/>
                    <a:gd name="T6" fmla="*/ 618 w 654"/>
                    <a:gd name="T7" fmla="*/ 287 h 694"/>
                    <a:gd name="T8" fmla="*/ 653 w 654"/>
                    <a:gd name="T9" fmla="*/ 395 h 694"/>
                    <a:gd name="T10" fmla="*/ 628 w 654"/>
                    <a:gd name="T11" fmla="*/ 495 h 694"/>
                    <a:gd name="T12" fmla="*/ 602 w 654"/>
                    <a:gd name="T13" fmla="*/ 559 h 694"/>
                    <a:gd name="T14" fmla="*/ 587 w 654"/>
                    <a:gd name="T15" fmla="*/ 621 h 694"/>
                    <a:gd name="T16" fmla="*/ 571 w 654"/>
                    <a:gd name="T17" fmla="*/ 657 h 694"/>
                    <a:gd name="T18" fmla="*/ 540 w 654"/>
                    <a:gd name="T19" fmla="*/ 682 h 694"/>
                    <a:gd name="T20" fmla="*/ 490 w 654"/>
                    <a:gd name="T21" fmla="*/ 674 h 694"/>
                    <a:gd name="T22" fmla="*/ 439 w 654"/>
                    <a:gd name="T23" fmla="*/ 657 h 694"/>
                    <a:gd name="T24" fmla="*/ 412 w 654"/>
                    <a:gd name="T25" fmla="*/ 618 h 694"/>
                    <a:gd name="T26" fmla="*/ 404 w 654"/>
                    <a:gd name="T27" fmla="*/ 568 h 694"/>
                    <a:gd name="T28" fmla="*/ 387 w 654"/>
                    <a:gd name="T29" fmla="*/ 545 h 694"/>
                    <a:gd name="T30" fmla="*/ 360 w 654"/>
                    <a:gd name="T31" fmla="*/ 548 h 694"/>
                    <a:gd name="T32" fmla="*/ 334 w 654"/>
                    <a:gd name="T33" fmla="*/ 509 h 694"/>
                    <a:gd name="T34" fmla="*/ 313 w 654"/>
                    <a:gd name="T35" fmla="*/ 504 h 694"/>
                    <a:gd name="T36" fmla="*/ 278 w 654"/>
                    <a:gd name="T37" fmla="*/ 509 h 694"/>
                    <a:gd name="T38" fmla="*/ 249 w 654"/>
                    <a:gd name="T39" fmla="*/ 515 h 694"/>
                    <a:gd name="T40" fmla="*/ 223 w 654"/>
                    <a:gd name="T41" fmla="*/ 537 h 694"/>
                    <a:gd name="T42" fmla="*/ 187 w 654"/>
                    <a:gd name="T43" fmla="*/ 554 h 694"/>
                    <a:gd name="T44" fmla="*/ 150 w 654"/>
                    <a:gd name="T45" fmla="*/ 579 h 694"/>
                    <a:gd name="T46" fmla="*/ 130 w 654"/>
                    <a:gd name="T47" fmla="*/ 590 h 694"/>
                    <a:gd name="T48" fmla="*/ 76 w 654"/>
                    <a:gd name="T49" fmla="*/ 584 h 694"/>
                    <a:gd name="T50" fmla="*/ 64 w 654"/>
                    <a:gd name="T51" fmla="*/ 571 h 694"/>
                    <a:gd name="T52" fmla="*/ 64 w 654"/>
                    <a:gd name="T53" fmla="*/ 495 h 694"/>
                    <a:gd name="T54" fmla="*/ 47 w 654"/>
                    <a:gd name="T55" fmla="*/ 451 h 694"/>
                    <a:gd name="T56" fmla="*/ 29 w 654"/>
                    <a:gd name="T57" fmla="*/ 415 h 694"/>
                    <a:gd name="T58" fmla="*/ 6 w 654"/>
                    <a:gd name="T59" fmla="*/ 287 h 694"/>
                    <a:gd name="T60" fmla="*/ 8 w 654"/>
                    <a:gd name="T61" fmla="*/ 245 h 694"/>
                    <a:gd name="T62" fmla="*/ 54 w 654"/>
                    <a:gd name="T63" fmla="*/ 223 h 694"/>
                    <a:gd name="T64" fmla="*/ 89 w 654"/>
                    <a:gd name="T65" fmla="*/ 217 h 694"/>
                    <a:gd name="T66" fmla="*/ 109 w 654"/>
                    <a:gd name="T67" fmla="*/ 206 h 694"/>
                    <a:gd name="T68" fmla="*/ 120 w 654"/>
                    <a:gd name="T69" fmla="*/ 170 h 694"/>
                    <a:gd name="T70" fmla="*/ 117 w 654"/>
                    <a:gd name="T71" fmla="*/ 150 h 694"/>
                    <a:gd name="T72" fmla="*/ 163 w 654"/>
                    <a:gd name="T73" fmla="*/ 100 h 694"/>
                    <a:gd name="T74" fmla="*/ 200 w 654"/>
                    <a:gd name="T75" fmla="*/ 64 h 694"/>
                    <a:gd name="T76" fmla="*/ 233 w 654"/>
                    <a:gd name="T77" fmla="*/ 89 h 694"/>
                    <a:gd name="T78" fmla="*/ 258 w 654"/>
                    <a:gd name="T79" fmla="*/ 61 h 694"/>
                    <a:gd name="T80" fmla="*/ 284 w 654"/>
                    <a:gd name="T81" fmla="*/ 28 h 694"/>
                    <a:gd name="T82" fmla="*/ 311 w 654"/>
                    <a:gd name="T83" fmla="*/ 8 h 694"/>
                    <a:gd name="T84" fmla="*/ 354 w 654"/>
                    <a:gd name="T85" fmla="*/ 14 h 694"/>
                    <a:gd name="T86" fmla="*/ 369 w 654"/>
                    <a:gd name="T87" fmla="*/ 39 h 694"/>
                    <a:gd name="T88" fmla="*/ 369 w 654"/>
                    <a:gd name="T89" fmla="*/ 70 h 694"/>
                    <a:gd name="T90" fmla="*/ 406 w 654"/>
                    <a:gd name="T91" fmla="*/ 125 h 694"/>
                    <a:gd name="T92" fmla="*/ 437 w 654"/>
                    <a:gd name="T93" fmla="*/ 142 h 694"/>
                    <a:gd name="T94" fmla="*/ 463 w 654"/>
                    <a:gd name="T95" fmla="*/ 89 h 694"/>
                    <a:gd name="T96" fmla="*/ 470 w 654"/>
                    <a:gd name="T97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523" y="2653"/>
                  <a:ext cx="363" cy="95"/>
                </a:xfrm>
                <a:custGeom>
                  <a:avLst/>
                  <a:gdLst>
                    <a:gd name="T0" fmla="*/ 27 w 363"/>
                    <a:gd name="T1" fmla="*/ 14 h 95"/>
                    <a:gd name="T2" fmla="*/ 72 w 363"/>
                    <a:gd name="T3" fmla="*/ 14 h 95"/>
                    <a:gd name="T4" fmla="*/ 99 w 363"/>
                    <a:gd name="T5" fmla="*/ 17 h 95"/>
                    <a:gd name="T6" fmla="*/ 123 w 363"/>
                    <a:gd name="T7" fmla="*/ 44 h 95"/>
                    <a:gd name="T8" fmla="*/ 144 w 363"/>
                    <a:gd name="T9" fmla="*/ 50 h 95"/>
                    <a:gd name="T10" fmla="*/ 177 w 363"/>
                    <a:gd name="T11" fmla="*/ 61 h 95"/>
                    <a:gd name="T12" fmla="*/ 197 w 363"/>
                    <a:gd name="T13" fmla="*/ 66 h 95"/>
                    <a:gd name="T14" fmla="*/ 204 w 363"/>
                    <a:gd name="T15" fmla="*/ 44 h 95"/>
                    <a:gd name="T16" fmla="*/ 247 w 363"/>
                    <a:gd name="T17" fmla="*/ 50 h 95"/>
                    <a:gd name="T18" fmla="*/ 278 w 363"/>
                    <a:gd name="T19" fmla="*/ 58 h 95"/>
                    <a:gd name="T20" fmla="*/ 300 w 363"/>
                    <a:gd name="T21" fmla="*/ 61 h 95"/>
                    <a:gd name="T22" fmla="*/ 315 w 363"/>
                    <a:gd name="T23" fmla="*/ 50 h 95"/>
                    <a:gd name="T24" fmla="*/ 341 w 363"/>
                    <a:gd name="T25" fmla="*/ 44 h 95"/>
                    <a:gd name="T26" fmla="*/ 362 w 363"/>
                    <a:gd name="T27" fmla="*/ 39 h 95"/>
                    <a:gd name="T28" fmla="*/ 356 w 363"/>
                    <a:gd name="T29" fmla="*/ 66 h 95"/>
                    <a:gd name="T30" fmla="*/ 341 w 363"/>
                    <a:gd name="T31" fmla="*/ 75 h 95"/>
                    <a:gd name="T32" fmla="*/ 329 w 363"/>
                    <a:gd name="T33" fmla="*/ 77 h 95"/>
                    <a:gd name="T34" fmla="*/ 313 w 363"/>
                    <a:gd name="T35" fmla="*/ 86 h 95"/>
                    <a:gd name="T36" fmla="*/ 298 w 363"/>
                    <a:gd name="T37" fmla="*/ 86 h 95"/>
                    <a:gd name="T38" fmla="*/ 284 w 363"/>
                    <a:gd name="T39" fmla="*/ 88 h 95"/>
                    <a:gd name="T40" fmla="*/ 263 w 363"/>
                    <a:gd name="T41" fmla="*/ 94 h 95"/>
                    <a:gd name="T42" fmla="*/ 249 w 363"/>
                    <a:gd name="T43" fmla="*/ 75 h 95"/>
                    <a:gd name="T44" fmla="*/ 234 w 363"/>
                    <a:gd name="T45" fmla="*/ 94 h 95"/>
                    <a:gd name="T46" fmla="*/ 212 w 363"/>
                    <a:gd name="T47" fmla="*/ 75 h 95"/>
                    <a:gd name="T48" fmla="*/ 200 w 363"/>
                    <a:gd name="T49" fmla="*/ 77 h 95"/>
                    <a:gd name="T50" fmla="*/ 183 w 363"/>
                    <a:gd name="T51" fmla="*/ 86 h 95"/>
                    <a:gd name="T52" fmla="*/ 165 w 363"/>
                    <a:gd name="T53" fmla="*/ 80 h 95"/>
                    <a:gd name="T54" fmla="*/ 146 w 363"/>
                    <a:gd name="T55" fmla="*/ 77 h 95"/>
                    <a:gd name="T56" fmla="*/ 127 w 363"/>
                    <a:gd name="T57" fmla="*/ 86 h 95"/>
                    <a:gd name="T58" fmla="*/ 101 w 363"/>
                    <a:gd name="T59" fmla="*/ 72 h 95"/>
                    <a:gd name="T60" fmla="*/ 66 w 363"/>
                    <a:gd name="T61" fmla="*/ 64 h 95"/>
                    <a:gd name="T62" fmla="*/ 41 w 363"/>
                    <a:gd name="T63" fmla="*/ 55 h 95"/>
                    <a:gd name="T64" fmla="*/ 16 w 363"/>
                    <a:gd name="T65" fmla="*/ 41 h 95"/>
                    <a:gd name="T66" fmla="*/ 2 w 363"/>
                    <a:gd name="T67" fmla="*/ 36 h 95"/>
                    <a:gd name="T68" fmla="*/ 0 w 363"/>
                    <a:gd name="T6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4721" y="2468"/>
                  <a:ext cx="165" cy="182"/>
                </a:xfrm>
                <a:custGeom>
                  <a:avLst/>
                  <a:gdLst>
                    <a:gd name="T0" fmla="*/ 80 w 165"/>
                    <a:gd name="T1" fmla="*/ 3 h 182"/>
                    <a:gd name="T2" fmla="*/ 137 w 165"/>
                    <a:gd name="T3" fmla="*/ 0 h 182"/>
                    <a:gd name="T4" fmla="*/ 146 w 165"/>
                    <a:gd name="T5" fmla="*/ 22 h 182"/>
                    <a:gd name="T6" fmla="*/ 131 w 165"/>
                    <a:gd name="T7" fmla="*/ 36 h 182"/>
                    <a:gd name="T8" fmla="*/ 127 w 165"/>
                    <a:gd name="T9" fmla="*/ 47 h 182"/>
                    <a:gd name="T10" fmla="*/ 115 w 165"/>
                    <a:gd name="T11" fmla="*/ 61 h 182"/>
                    <a:gd name="T12" fmla="*/ 102 w 165"/>
                    <a:gd name="T13" fmla="*/ 64 h 182"/>
                    <a:gd name="T14" fmla="*/ 88 w 165"/>
                    <a:gd name="T15" fmla="*/ 56 h 182"/>
                    <a:gd name="T16" fmla="*/ 72 w 165"/>
                    <a:gd name="T17" fmla="*/ 36 h 182"/>
                    <a:gd name="T18" fmla="*/ 53 w 165"/>
                    <a:gd name="T19" fmla="*/ 36 h 182"/>
                    <a:gd name="T20" fmla="*/ 51 w 165"/>
                    <a:gd name="T21" fmla="*/ 64 h 182"/>
                    <a:gd name="T22" fmla="*/ 53 w 165"/>
                    <a:gd name="T23" fmla="*/ 81 h 182"/>
                    <a:gd name="T24" fmla="*/ 72 w 165"/>
                    <a:gd name="T25" fmla="*/ 70 h 182"/>
                    <a:gd name="T26" fmla="*/ 86 w 165"/>
                    <a:gd name="T27" fmla="*/ 75 h 182"/>
                    <a:gd name="T28" fmla="*/ 82 w 165"/>
                    <a:gd name="T29" fmla="*/ 92 h 182"/>
                    <a:gd name="T30" fmla="*/ 80 w 165"/>
                    <a:gd name="T31" fmla="*/ 103 h 182"/>
                    <a:gd name="T32" fmla="*/ 82 w 165"/>
                    <a:gd name="T33" fmla="*/ 120 h 182"/>
                    <a:gd name="T34" fmla="*/ 92 w 165"/>
                    <a:gd name="T35" fmla="*/ 128 h 182"/>
                    <a:gd name="T36" fmla="*/ 88 w 165"/>
                    <a:gd name="T37" fmla="*/ 148 h 182"/>
                    <a:gd name="T38" fmla="*/ 82 w 165"/>
                    <a:gd name="T39" fmla="*/ 170 h 182"/>
                    <a:gd name="T40" fmla="*/ 68 w 165"/>
                    <a:gd name="T41" fmla="*/ 175 h 182"/>
                    <a:gd name="T42" fmla="*/ 62 w 165"/>
                    <a:gd name="T43" fmla="*/ 164 h 182"/>
                    <a:gd name="T44" fmla="*/ 55 w 165"/>
                    <a:gd name="T45" fmla="*/ 139 h 182"/>
                    <a:gd name="T46" fmla="*/ 55 w 165"/>
                    <a:gd name="T47" fmla="*/ 114 h 182"/>
                    <a:gd name="T48" fmla="*/ 35 w 165"/>
                    <a:gd name="T49" fmla="*/ 114 h 182"/>
                    <a:gd name="T50" fmla="*/ 23 w 165"/>
                    <a:gd name="T51" fmla="*/ 117 h 182"/>
                    <a:gd name="T52" fmla="*/ 39 w 165"/>
                    <a:gd name="T53" fmla="*/ 128 h 182"/>
                    <a:gd name="T54" fmla="*/ 47 w 165"/>
                    <a:gd name="T55" fmla="*/ 145 h 182"/>
                    <a:gd name="T56" fmla="*/ 41 w 165"/>
                    <a:gd name="T57" fmla="*/ 167 h 182"/>
                    <a:gd name="T58" fmla="*/ 29 w 165"/>
                    <a:gd name="T59" fmla="*/ 181 h 182"/>
                    <a:gd name="T60" fmla="*/ 29 w 165"/>
                    <a:gd name="T61" fmla="*/ 164 h 182"/>
                    <a:gd name="T62" fmla="*/ 21 w 165"/>
                    <a:gd name="T63" fmla="*/ 145 h 182"/>
                    <a:gd name="T64" fmla="*/ 10 w 165"/>
                    <a:gd name="T65" fmla="*/ 128 h 182"/>
                    <a:gd name="T66" fmla="*/ 2 w 165"/>
                    <a:gd name="T67" fmla="*/ 109 h 182"/>
                    <a:gd name="T68" fmla="*/ 16 w 165"/>
                    <a:gd name="T69" fmla="*/ 86 h 182"/>
                    <a:gd name="T70" fmla="*/ 23 w 165"/>
                    <a:gd name="T71" fmla="*/ 58 h 182"/>
                    <a:gd name="T72" fmla="*/ 25 w 165"/>
                    <a:gd name="T73" fmla="*/ 39 h 182"/>
                    <a:gd name="T74" fmla="*/ 23 w 165"/>
                    <a:gd name="T75" fmla="*/ 2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549" y="2387"/>
                  <a:ext cx="182" cy="249"/>
                </a:xfrm>
                <a:custGeom>
                  <a:avLst/>
                  <a:gdLst>
                    <a:gd name="T0" fmla="*/ 0 w 182"/>
                    <a:gd name="T1" fmla="*/ 83 h 249"/>
                    <a:gd name="T2" fmla="*/ 37 w 182"/>
                    <a:gd name="T3" fmla="*/ 44 h 249"/>
                    <a:gd name="T4" fmla="*/ 56 w 182"/>
                    <a:gd name="T5" fmla="*/ 28 h 249"/>
                    <a:gd name="T6" fmla="*/ 66 w 182"/>
                    <a:gd name="T7" fmla="*/ 14 h 249"/>
                    <a:gd name="T8" fmla="*/ 95 w 182"/>
                    <a:gd name="T9" fmla="*/ 0 h 249"/>
                    <a:gd name="T10" fmla="*/ 111 w 182"/>
                    <a:gd name="T11" fmla="*/ 30 h 249"/>
                    <a:gd name="T12" fmla="*/ 127 w 182"/>
                    <a:gd name="T13" fmla="*/ 17 h 249"/>
                    <a:gd name="T14" fmla="*/ 132 w 182"/>
                    <a:gd name="T15" fmla="*/ 8 h 249"/>
                    <a:gd name="T16" fmla="*/ 146 w 182"/>
                    <a:gd name="T17" fmla="*/ 0 h 249"/>
                    <a:gd name="T18" fmla="*/ 154 w 182"/>
                    <a:gd name="T19" fmla="*/ 0 h 249"/>
                    <a:gd name="T20" fmla="*/ 156 w 182"/>
                    <a:gd name="T21" fmla="*/ 11 h 249"/>
                    <a:gd name="T22" fmla="*/ 156 w 182"/>
                    <a:gd name="T23" fmla="*/ 19 h 249"/>
                    <a:gd name="T24" fmla="*/ 148 w 182"/>
                    <a:gd name="T25" fmla="*/ 33 h 249"/>
                    <a:gd name="T26" fmla="*/ 148 w 182"/>
                    <a:gd name="T27" fmla="*/ 41 h 249"/>
                    <a:gd name="T28" fmla="*/ 169 w 182"/>
                    <a:gd name="T29" fmla="*/ 77 h 249"/>
                    <a:gd name="T30" fmla="*/ 173 w 182"/>
                    <a:gd name="T31" fmla="*/ 99 h 249"/>
                    <a:gd name="T32" fmla="*/ 179 w 182"/>
                    <a:gd name="T33" fmla="*/ 99 h 249"/>
                    <a:gd name="T34" fmla="*/ 181 w 182"/>
                    <a:gd name="T35" fmla="*/ 110 h 249"/>
                    <a:gd name="T36" fmla="*/ 173 w 182"/>
                    <a:gd name="T37" fmla="*/ 121 h 249"/>
                    <a:gd name="T38" fmla="*/ 167 w 182"/>
                    <a:gd name="T39" fmla="*/ 116 h 249"/>
                    <a:gd name="T40" fmla="*/ 154 w 182"/>
                    <a:gd name="T41" fmla="*/ 124 h 249"/>
                    <a:gd name="T42" fmla="*/ 156 w 182"/>
                    <a:gd name="T43" fmla="*/ 146 h 249"/>
                    <a:gd name="T44" fmla="*/ 140 w 182"/>
                    <a:gd name="T45" fmla="*/ 160 h 249"/>
                    <a:gd name="T46" fmla="*/ 140 w 182"/>
                    <a:gd name="T47" fmla="*/ 196 h 249"/>
                    <a:gd name="T48" fmla="*/ 140 w 182"/>
                    <a:gd name="T49" fmla="*/ 220 h 249"/>
                    <a:gd name="T50" fmla="*/ 132 w 182"/>
                    <a:gd name="T51" fmla="*/ 231 h 249"/>
                    <a:gd name="T52" fmla="*/ 127 w 182"/>
                    <a:gd name="T53" fmla="*/ 248 h 249"/>
                    <a:gd name="T54" fmla="*/ 119 w 182"/>
                    <a:gd name="T55" fmla="*/ 245 h 249"/>
                    <a:gd name="T56" fmla="*/ 107 w 182"/>
                    <a:gd name="T57" fmla="*/ 237 h 249"/>
                    <a:gd name="T58" fmla="*/ 97 w 182"/>
                    <a:gd name="T59" fmla="*/ 229 h 249"/>
                    <a:gd name="T60" fmla="*/ 90 w 182"/>
                    <a:gd name="T61" fmla="*/ 215 h 249"/>
                    <a:gd name="T62" fmla="*/ 62 w 182"/>
                    <a:gd name="T63" fmla="*/ 218 h 249"/>
                    <a:gd name="T64" fmla="*/ 39 w 182"/>
                    <a:gd name="T65" fmla="*/ 209 h 249"/>
                    <a:gd name="T66" fmla="*/ 23 w 182"/>
                    <a:gd name="T67" fmla="*/ 187 h 249"/>
                    <a:gd name="T68" fmla="*/ 14 w 182"/>
                    <a:gd name="T69" fmla="*/ 171 h 249"/>
                    <a:gd name="T70" fmla="*/ 6 w 182"/>
                    <a:gd name="T71" fmla="*/ 157 h 249"/>
                    <a:gd name="T72" fmla="*/ 6 w 182"/>
                    <a:gd name="T73" fmla="*/ 130 h 249"/>
                    <a:gd name="T74" fmla="*/ 0 w 182"/>
                    <a:gd name="T75" fmla="*/ 8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934" y="2529"/>
                  <a:ext cx="348" cy="235"/>
                </a:xfrm>
                <a:custGeom>
                  <a:avLst/>
                  <a:gdLst>
                    <a:gd name="T0" fmla="*/ 31 w 348"/>
                    <a:gd name="T1" fmla="*/ 3 h 235"/>
                    <a:gd name="T2" fmla="*/ 68 w 348"/>
                    <a:gd name="T3" fmla="*/ 39 h 235"/>
                    <a:gd name="T4" fmla="*/ 74 w 348"/>
                    <a:gd name="T5" fmla="*/ 56 h 235"/>
                    <a:gd name="T6" fmla="*/ 96 w 348"/>
                    <a:gd name="T7" fmla="*/ 47 h 235"/>
                    <a:gd name="T8" fmla="*/ 107 w 348"/>
                    <a:gd name="T9" fmla="*/ 53 h 235"/>
                    <a:gd name="T10" fmla="*/ 121 w 348"/>
                    <a:gd name="T11" fmla="*/ 39 h 235"/>
                    <a:gd name="T12" fmla="*/ 140 w 348"/>
                    <a:gd name="T13" fmla="*/ 31 h 235"/>
                    <a:gd name="T14" fmla="*/ 185 w 348"/>
                    <a:gd name="T15" fmla="*/ 47 h 235"/>
                    <a:gd name="T16" fmla="*/ 212 w 348"/>
                    <a:gd name="T17" fmla="*/ 67 h 235"/>
                    <a:gd name="T18" fmla="*/ 234 w 348"/>
                    <a:gd name="T19" fmla="*/ 81 h 235"/>
                    <a:gd name="T20" fmla="*/ 271 w 348"/>
                    <a:gd name="T21" fmla="*/ 111 h 235"/>
                    <a:gd name="T22" fmla="*/ 275 w 348"/>
                    <a:gd name="T23" fmla="*/ 128 h 235"/>
                    <a:gd name="T24" fmla="*/ 292 w 348"/>
                    <a:gd name="T25" fmla="*/ 142 h 235"/>
                    <a:gd name="T26" fmla="*/ 306 w 348"/>
                    <a:gd name="T27" fmla="*/ 148 h 235"/>
                    <a:gd name="T28" fmla="*/ 322 w 348"/>
                    <a:gd name="T29" fmla="*/ 176 h 235"/>
                    <a:gd name="T30" fmla="*/ 333 w 348"/>
                    <a:gd name="T31" fmla="*/ 192 h 235"/>
                    <a:gd name="T32" fmla="*/ 335 w 348"/>
                    <a:gd name="T33" fmla="*/ 234 h 235"/>
                    <a:gd name="T34" fmla="*/ 320 w 348"/>
                    <a:gd name="T35" fmla="*/ 234 h 235"/>
                    <a:gd name="T36" fmla="*/ 310 w 348"/>
                    <a:gd name="T37" fmla="*/ 226 h 235"/>
                    <a:gd name="T38" fmla="*/ 275 w 348"/>
                    <a:gd name="T39" fmla="*/ 184 h 235"/>
                    <a:gd name="T40" fmla="*/ 240 w 348"/>
                    <a:gd name="T41" fmla="*/ 184 h 235"/>
                    <a:gd name="T42" fmla="*/ 228 w 348"/>
                    <a:gd name="T43" fmla="*/ 198 h 235"/>
                    <a:gd name="T44" fmla="*/ 218 w 348"/>
                    <a:gd name="T45" fmla="*/ 206 h 235"/>
                    <a:gd name="T46" fmla="*/ 197 w 348"/>
                    <a:gd name="T47" fmla="*/ 217 h 235"/>
                    <a:gd name="T48" fmla="*/ 177 w 348"/>
                    <a:gd name="T49" fmla="*/ 212 h 235"/>
                    <a:gd name="T50" fmla="*/ 160 w 348"/>
                    <a:gd name="T51" fmla="*/ 212 h 235"/>
                    <a:gd name="T52" fmla="*/ 138 w 348"/>
                    <a:gd name="T53" fmla="*/ 159 h 235"/>
                    <a:gd name="T54" fmla="*/ 113 w 348"/>
                    <a:gd name="T55" fmla="*/ 111 h 235"/>
                    <a:gd name="T56" fmla="*/ 82 w 348"/>
                    <a:gd name="T57" fmla="*/ 95 h 235"/>
                    <a:gd name="T58" fmla="*/ 53 w 348"/>
                    <a:gd name="T59" fmla="*/ 92 h 235"/>
                    <a:gd name="T60" fmla="*/ 23 w 348"/>
                    <a:gd name="T61" fmla="*/ 75 h 235"/>
                    <a:gd name="T62" fmla="*/ 25 w 348"/>
                    <a:gd name="T63" fmla="*/ 2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293" y="2362"/>
                  <a:ext cx="209" cy="310"/>
                </a:xfrm>
                <a:custGeom>
                  <a:avLst/>
                  <a:gdLst>
                    <a:gd name="T0" fmla="*/ 0 w 209"/>
                    <a:gd name="T1" fmla="*/ 8 h 310"/>
                    <a:gd name="T2" fmla="*/ 21 w 209"/>
                    <a:gd name="T3" fmla="*/ 0 h 310"/>
                    <a:gd name="T4" fmla="*/ 46 w 209"/>
                    <a:gd name="T5" fmla="*/ 14 h 310"/>
                    <a:gd name="T6" fmla="*/ 50 w 209"/>
                    <a:gd name="T7" fmla="*/ 28 h 310"/>
                    <a:gd name="T8" fmla="*/ 50 w 209"/>
                    <a:gd name="T9" fmla="*/ 33 h 310"/>
                    <a:gd name="T10" fmla="*/ 56 w 209"/>
                    <a:gd name="T11" fmla="*/ 36 h 310"/>
                    <a:gd name="T12" fmla="*/ 56 w 209"/>
                    <a:gd name="T13" fmla="*/ 42 h 310"/>
                    <a:gd name="T14" fmla="*/ 64 w 209"/>
                    <a:gd name="T15" fmla="*/ 45 h 310"/>
                    <a:gd name="T16" fmla="*/ 64 w 209"/>
                    <a:gd name="T17" fmla="*/ 56 h 310"/>
                    <a:gd name="T18" fmla="*/ 89 w 209"/>
                    <a:gd name="T19" fmla="*/ 89 h 310"/>
                    <a:gd name="T20" fmla="*/ 92 w 209"/>
                    <a:gd name="T21" fmla="*/ 89 h 310"/>
                    <a:gd name="T22" fmla="*/ 96 w 209"/>
                    <a:gd name="T23" fmla="*/ 97 h 310"/>
                    <a:gd name="T24" fmla="*/ 100 w 209"/>
                    <a:gd name="T25" fmla="*/ 106 h 310"/>
                    <a:gd name="T26" fmla="*/ 104 w 209"/>
                    <a:gd name="T27" fmla="*/ 106 h 310"/>
                    <a:gd name="T28" fmla="*/ 121 w 209"/>
                    <a:gd name="T29" fmla="*/ 117 h 310"/>
                    <a:gd name="T30" fmla="*/ 154 w 209"/>
                    <a:gd name="T31" fmla="*/ 122 h 310"/>
                    <a:gd name="T32" fmla="*/ 156 w 209"/>
                    <a:gd name="T33" fmla="*/ 161 h 310"/>
                    <a:gd name="T34" fmla="*/ 164 w 209"/>
                    <a:gd name="T35" fmla="*/ 167 h 310"/>
                    <a:gd name="T36" fmla="*/ 162 w 209"/>
                    <a:gd name="T37" fmla="*/ 181 h 310"/>
                    <a:gd name="T38" fmla="*/ 181 w 209"/>
                    <a:gd name="T39" fmla="*/ 200 h 310"/>
                    <a:gd name="T40" fmla="*/ 198 w 209"/>
                    <a:gd name="T41" fmla="*/ 209 h 310"/>
                    <a:gd name="T42" fmla="*/ 198 w 209"/>
                    <a:gd name="T43" fmla="*/ 273 h 310"/>
                    <a:gd name="T44" fmla="*/ 208 w 209"/>
                    <a:gd name="T45" fmla="*/ 298 h 310"/>
                    <a:gd name="T46" fmla="*/ 202 w 209"/>
                    <a:gd name="T47" fmla="*/ 306 h 310"/>
                    <a:gd name="T48" fmla="*/ 191 w 209"/>
                    <a:gd name="T49" fmla="*/ 309 h 310"/>
                    <a:gd name="T50" fmla="*/ 189 w 209"/>
                    <a:gd name="T51" fmla="*/ 287 h 310"/>
                    <a:gd name="T52" fmla="*/ 169 w 209"/>
                    <a:gd name="T53" fmla="*/ 309 h 310"/>
                    <a:gd name="T54" fmla="*/ 156 w 209"/>
                    <a:gd name="T55" fmla="*/ 276 h 310"/>
                    <a:gd name="T56" fmla="*/ 148 w 209"/>
                    <a:gd name="T57" fmla="*/ 253 h 310"/>
                    <a:gd name="T58" fmla="*/ 125 w 209"/>
                    <a:gd name="T59" fmla="*/ 223 h 310"/>
                    <a:gd name="T60" fmla="*/ 119 w 209"/>
                    <a:gd name="T61" fmla="*/ 223 h 310"/>
                    <a:gd name="T62" fmla="*/ 98 w 209"/>
                    <a:gd name="T63" fmla="*/ 206 h 310"/>
                    <a:gd name="T64" fmla="*/ 94 w 209"/>
                    <a:gd name="T65" fmla="*/ 189 h 310"/>
                    <a:gd name="T66" fmla="*/ 94 w 209"/>
                    <a:gd name="T67" fmla="*/ 178 h 310"/>
                    <a:gd name="T68" fmla="*/ 77 w 209"/>
                    <a:gd name="T69" fmla="*/ 134 h 310"/>
                    <a:gd name="T70" fmla="*/ 69 w 209"/>
                    <a:gd name="T71" fmla="*/ 106 h 310"/>
                    <a:gd name="T72" fmla="*/ 48 w 209"/>
                    <a:gd name="T73" fmla="*/ 81 h 310"/>
                    <a:gd name="T74" fmla="*/ 19 w 209"/>
                    <a:gd name="T75" fmla="*/ 42 h 310"/>
                    <a:gd name="T76" fmla="*/ 0 w 209"/>
                    <a:gd name="T77" fmla="*/ 8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4664" y="2029"/>
                  <a:ext cx="205" cy="341"/>
                </a:xfrm>
                <a:custGeom>
                  <a:avLst/>
                  <a:gdLst>
                    <a:gd name="T0" fmla="*/ 14 w 205"/>
                    <a:gd name="T1" fmla="*/ 0 h 341"/>
                    <a:gd name="T2" fmla="*/ 31 w 205"/>
                    <a:gd name="T3" fmla="*/ 0 h 341"/>
                    <a:gd name="T4" fmla="*/ 51 w 205"/>
                    <a:gd name="T5" fmla="*/ 36 h 341"/>
                    <a:gd name="T6" fmla="*/ 47 w 205"/>
                    <a:gd name="T7" fmla="*/ 70 h 341"/>
                    <a:gd name="T8" fmla="*/ 59 w 205"/>
                    <a:gd name="T9" fmla="*/ 81 h 341"/>
                    <a:gd name="T10" fmla="*/ 65 w 205"/>
                    <a:gd name="T11" fmla="*/ 103 h 341"/>
                    <a:gd name="T12" fmla="*/ 78 w 205"/>
                    <a:gd name="T13" fmla="*/ 114 h 341"/>
                    <a:gd name="T14" fmla="*/ 94 w 205"/>
                    <a:gd name="T15" fmla="*/ 117 h 341"/>
                    <a:gd name="T16" fmla="*/ 118 w 205"/>
                    <a:gd name="T17" fmla="*/ 134 h 341"/>
                    <a:gd name="T18" fmla="*/ 133 w 205"/>
                    <a:gd name="T19" fmla="*/ 153 h 341"/>
                    <a:gd name="T20" fmla="*/ 137 w 205"/>
                    <a:gd name="T21" fmla="*/ 153 h 341"/>
                    <a:gd name="T22" fmla="*/ 157 w 205"/>
                    <a:gd name="T23" fmla="*/ 170 h 341"/>
                    <a:gd name="T24" fmla="*/ 157 w 205"/>
                    <a:gd name="T25" fmla="*/ 212 h 341"/>
                    <a:gd name="T26" fmla="*/ 163 w 205"/>
                    <a:gd name="T27" fmla="*/ 231 h 341"/>
                    <a:gd name="T28" fmla="*/ 169 w 205"/>
                    <a:gd name="T29" fmla="*/ 242 h 341"/>
                    <a:gd name="T30" fmla="*/ 177 w 205"/>
                    <a:gd name="T31" fmla="*/ 254 h 341"/>
                    <a:gd name="T32" fmla="*/ 184 w 205"/>
                    <a:gd name="T33" fmla="*/ 268 h 341"/>
                    <a:gd name="T34" fmla="*/ 188 w 205"/>
                    <a:gd name="T35" fmla="*/ 284 h 341"/>
                    <a:gd name="T36" fmla="*/ 204 w 205"/>
                    <a:gd name="T37" fmla="*/ 298 h 341"/>
                    <a:gd name="T38" fmla="*/ 202 w 205"/>
                    <a:gd name="T39" fmla="*/ 315 h 341"/>
                    <a:gd name="T40" fmla="*/ 186 w 205"/>
                    <a:gd name="T41" fmla="*/ 318 h 341"/>
                    <a:gd name="T42" fmla="*/ 180 w 205"/>
                    <a:gd name="T43" fmla="*/ 304 h 341"/>
                    <a:gd name="T44" fmla="*/ 169 w 205"/>
                    <a:gd name="T45" fmla="*/ 304 h 341"/>
                    <a:gd name="T46" fmla="*/ 169 w 205"/>
                    <a:gd name="T47" fmla="*/ 340 h 341"/>
                    <a:gd name="T48" fmla="*/ 159 w 205"/>
                    <a:gd name="T49" fmla="*/ 340 h 341"/>
                    <a:gd name="T50" fmla="*/ 147 w 205"/>
                    <a:gd name="T51" fmla="*/ 323 h 341"/>
                    <a:gd name="T52" fmla="*/ 139 w 205"/>
                    <a:gd name="T53" fmla="*/ 315 h 341"/>
                    <a:gd name="T54" fmla="*/ 139 w 205"/>
                    <a:gd name="T55" fmla="*/ 295 h 341"/>
                    <a:gd name="T56" fmla="*/ 122 w 205"/>
                    <a:gd name="T57" fmla="*/ 295 h 341"/>
                    <a:gd name="T58" fmla="*/ 116 w 205"/>
                    <a:gd name="T59" fmla="*/ 315 h 341"/>
                    <a:gd name="T60" fmla="*/ 110 w 205"/>
                    <a:gd name="T61" fmla="*/ 295 h 341"/>
                    <a:gd name="T62" fmla="*/ 108 w 205"/>
                    <a:gd name="T63" fmla="*/ 276 h 341"/>
                    <a:gd name="T64" fmla="*/ 129 w 205"/>
                    <a:gd name="T65" fmla="*/ 268 h 341"/>
                    <a:gd name="T66" fmla="*/ 141 w 205"/>
                    <a:gd name="T67" fmla="*/ 273 h 341"/>
                    <a:gd name="T68" fmla="*/ 143 w 205"/>
                    <a:gd name="T69" fmla="*/ 240 h 341"/>
                    <a:gd name="T70" fmla="*/ 131 w 205"/>
                    <a:gd name="T71" fmla="*/ 229 h 341"/>
                    <a:gd name="T72" fmla="*/ 124 w 205"/>
                    <a:gd name="T73" fmla="*/ 201 h 341"/>
                    <a:gd name="T74" fmla="*/ 118 w 205"/>
                    <a:gd name="T75" fmla="*/ 167 h 341"/>
                    <a:gd name="T76" fmla="*/ 96 w 205"/>
                    <a:gd name="T77" fmla="*/ 156 h 341"/>
                    <a:gd name="T78" fmla="*/ 86 w 205"/>
                    <a:gd name="T79" fmla="*/ 142 h 341"/>
                    <a:gd name="T80" fmla="*/ 69 w 205"/>
                    <a:gd name="T81" fmla="*/ 134 h 341"/>
                    <a:gd name="T82" fmla="*/ 78 w 205"/>
                    <a:gd name="T83" fmla="*/ 164 h 341"/>
                    <a:gd name="T84" fmla="*/ 59 w 205"/>
                    <a:gd name="T85" fmla="*/ 178 h 341"/>
                    <a:gd name="T86" fmla="*/ 47 w 205"/>
                    <a:gd name="T87" fmla="*/ 145 h 341"/>
                    <a:gd name="T88" fmla="*/ 37 w 205"/>
                    <a:gd name="T89" fmla="*/ 137 h 341"/>
                    <a:gd name="T90" fmla="*/ 37 w 205"/>
                    <a:gd name="T91" fmla="*/ 117 h 341"/>
                    <a:gd name="T92" fmla="*/ 24 w 205"/>
                    <a:gd name="T93" fmla="*/ 95 h 341"/>
                    <a:gd name="T94" fmla="*/ 8 w 205"/>
                    <a:gd name="T95" fmla="*/ 81 h 341"/>
                    <a:gd name="T96" fmla="*/ 0 w 205"/>
                    <a:gd name="T97" fmla="*/ 67 h 341"/>
                    <a:gd name="T98" fmla="*/ 4 w 205"/>
                    <a:gd name="T99" fmla="*/ 56 h 341"/>
                    <a:gd name="T100" fmla="*/ 16 w 205"/>
                    <a:gd name="T101" fmla="*/ 61 h 341"/>
                    <a:gd name="T102" fmla="*/ 20 w 205"/>
                    <a:gd name="T103" fmla="*/ 47 h 341"/>
                    <a:gd name="T104" fmla="*/ 16 w 205"/>
                    <a:gd name="T105" fmla="*/ 28 h 341"/>
                    <a:gd name="T106" fmla="*/ 14 w 205"/>
                    <a:gd name="T107" fmla="*/ 0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4619" y="1452"/>
                  <a:ext cx="150" cy="289"/>
                </a:xfrm>
                <a:custGeom>
                  <a:avLst/>
                  <a:gdLst>
                    <a:gd name="T0" fmla="*/ 31 w 150"/>
                    <a:gd name="T1" fmla="*/ 0 h 289"/>
                    <a:gd name="T2" fmla="*/ 60 w 150"/>
                    <a:gd name="T3" fmla="*/ 20 h 289"/>
                    <a:gd name="T4" fmla="*/ 77 w 150"/>
                    <a:gd name="T5" fmla="*/ 36 h 289"/>
                    <a:gd name="T6" fmla="*/ 89 w 150"/>
                    <a:gd name="T7" fmla="*/ 62 h 289"/>
                    <a:gd name="T8" fmla="*/ 99 w 150"/>
                    <a:gd name="T9" fmla="*/ 62 h 289"/>
                    <a:gd name="T10" fmla="*/ 97 w 150"/>
                    <a:gd name="T11" fmla="*/ 78 h 289"/>
                    <a:gd name="T12" fmla="*/ 108 w 150"/>
                    <a:gd name="T13" fmla="*/ 89 h 289"/>
                    <a:gd name="T14" fmla="*/ 116 w 150"/>
                    <a:gd name="T15" fmla="*/ 106 h 289"/>
                    <a:gd name="T16" fmla="*/ 135 w 150"/>
                    <a:gd name="T17" fmla="*/ 140 h 289"/>
                    <a:gd name="T18" fmla="*/ 149 w 150"/>
                    <a:gd name="T19" fmla="*/ 179 h 289"/>
                    <a:gd name="T20" fmla="*/ 124 w 150"/>
                    <a:gd name="T21" fmla="*/ 176 h 289"/>
                    <a:gd name="T22" fmla="*/ 104 w 150"/>
                    <a:gd name="T23" fmla="*/ 171 h 289"/>
                    <a:gd name="T24" fmla="*/ 118 w 150"/>
                    <a:gd name="T25" fmla="*/ 199 h 289"/>
                    <a:gd name="T26" fmla="*/ 118 w 150"/>
                    <a:gd name="T27" fmla="*/ 215 h 289"/>
                    <a:gd name="T28" fmla="*/ 118 w 150"/>
                    <a:gd name="T29" fmla="*/ 232 h 289"/>
                    <a:gd name="T30" fmla="*/ 110 w 150"/>
                    <a:gd name="T31" fmla="*/ 224 h 289"/>
                    <a:gd name="T32" fmla="*/ 101 w 150"/>
                    <a:gd name="T33" fmla="*/ 210 h 289"/>
                    <a:gd name="T34" fmla="*/ 83 w 150"/>
                    <a:gd name="T35" fmla="*/ 193 h 289"/>
                    <a:gd name="T36" fmla="*/ 74 w 150"/>
                    <a:gd name="T37" fmla="*/ 185 h 289"/>
                    <a:gd name="T38" fmla="*/ 58 w 150"/>
                    <a:gd name="T39" fmla="*/ 193 h 289"/>
                    <a:gd name="T40" fmla="*/ 48 w 150"/>
                    <a:gd name="T41" fmla="*/ 199 h 289"/>
                    <a:gd name="T42" fmla="*/ 54 w 150"/>
                    <a:gd name="T43" fmla="*/ 213 h 289"/>
                    <a:gd name="T44" fmla="*/ 70 w 150"/>
                    <a:gd name="T45" fmla="*/ 224 h 289"/>
                    <a:gd name="T46" fmla="*/ 85 w 150"/>
                    <a:gd name="T47" fmla="*/ 235 h 289"/>
                    <a:gd name="T48" fmla="*/ 91 w 150"/>
                    <a:gd name="T49" fmla="*/ 254 h 289"/>
                    <a:gd name="T50" fmla="*/ 89 w 150"/>
                    <a:gd name="T51" fmla="*/ 280 h 289"/>
                    <a:gd name="T52" fmla="*/ 89 w 150"/>
                    <a:gd name="T53" fmla="*/ 288 h 289"/>
                    <a:gd name="T54" fmla="*/ 83 w 150"/>
                    <a:gd name="T55" fmla="*/ 288 h 289"/>
                    <a:gd name="T56" fmla="*/ 74 w 150"/>
                    <a:gd name="T57" fmla="*/ 280 h 289"/>
                    <a:gd name="T58" fmla="*/ 70 w 150"/>
                    <a:gd name="T59" fmla="*/ 277 h 289"/>
                    <a:gd name="T60" fmla="*/ 64 w 150"/>
                    <a:gd name="T61" fmla="*/ 271 h 289"/>
                    <a:gd name="T62" fmla="*/ 58 w 150"/>
                    <a:gd name="T63" fmla="*/ 285 h 289"/>
                    <a:gd name="T64" fmla="*/ 48 w 150"/>
                    <a:gd name="T65" fmla="*/ 288 h 289"/>
                    <a:gd name="T66" fmla="*/ 41 w 150"/>
                    <a:gd name="T67" fmla="*/ 277 h 289"/>
                    <a:gd name="T68" fmla="*/ 41 w 150"/>
                    <a:gd name="T69" fmla="*/ 252 h 289"/>
                    <a:gd name="T70" fmla="*/ 39 w 150"/>
                    <a:gd name="T71" fmla="*/ 238 h 289"/>
                    <a:gd name="T72" fmla="*/ 29 w 150"/>
                    <a:gd name="T73" fmla="*/ 229 h 289"/>
                    <a:gd name="T74" fmla="*/ 19 w 150"/>
                    <a:gd name="T75" fmla="*/ 243 h 289"/>
                    <a:gd name="T76" fmla="*/ 4 w 150"/>
                    <a:gd name="T77" fmla="*/ 243 h 289"/>
                    <a:gd name="T78" fmla="*/ 0 w 150"/>
                    <a:gd name="T79" fmla="*/ 232 h 289"/>
                    <a:gd name="T80" fmla="*/ 4 w 150"/>
                    <a:gd name="T81" fmla="*/ 204 h 289"/>
                    <a:gd name="T82" fmla="*/ 15 w 150"/>
                    <a:gd name="T83" fmla="*/ 187 h 289"/>
                    <a:gd name="T84" fmla="*/ 14 w 150"/>
                    <a:gd name="T85" fmla="*/ 143 h 289"/>
                    <a:gd name="T86" fmla="*/ 14 w 150"/>
                    <a:gd name="T87" fmla="*/ 131 h 289"/>
                    <a:gd name="T88" fmla="*/ 25 w 150"/>
                    <a:gd name="T89" fmla="*/ 129 h 289"/>
                    <a:gd name="T90" fmla="*/ 35 w 150"/>
                    <a:gd name="T91" fmla="*/ 140 h 289"/>
                    <a:gd name="T92" fmla="*/ 52 w 150"/>
                    <a:gd name="T93" fmla="*/ 145 h 289"/>
                    <a:gd name="T94" fmla="*/ 52 w 150"/>
                    <a:gd name="T95" fmla="*/ 126 h 289"/>
                    <a:gd name="T96" fmla="*/ 45 w 150"/>
                    <a:gd name="T97" fmla="*/ 115 h 289"/>
                    <a:gd name="T98" fmla="*/ 41 w 150"/>
                    <a:gd name="T99" fmla="*/ 106 h 289"/>
                    <a:gd name="T100" fmla="*/ 46 w 150"/>
                    <a:gd name="T101" fmla="*/ 106 h 289"/>
                    <a:gd name="T102" fmla="*/ 50 w 150"/>
                    <a:gd name="T103" fmla="*/ 106 h 289"/>
                    <a:gd name="T104" fmla="*/ 54 w 150"/>
                    <a:gd name="T105" fmla="*/ 106 h 289"/>
                    <a:gd name="T106" fmla="*/ 58 w 150"/>
                    <a:gd name="T107" fmla="*/ 106 h 289"/>
                    <a:gd name="T108" fmla="*/ 64 w 150"/>
                    <a:gd name="T109" fmla="*/ 98 h 289"/>
                    <a:gd name="T110" fmla="*/ 62 w 150"/>
                    <a:gd name="T111" fmla="*/ 89 h 289"/>
                    <a:gd name="T112" fmla="*/ 56 w 150"/>
                    <a:gd name="T113" fmla="*/ 70 h 289"/>
                    <a:gd name="T114" fmla="*/ 45 w 150"/>
                    <a:gd name="T115" fmla="*/ 50 h 289"/>
                    <a:gd name="T116" fmla="*/ 29 w 150"/>
                    <a:gd name="T117" fmla="*/ 39 h 289"/>
                    <a:gd name="T118" fmla="*/ 23 w 150"/>
                    <a:gd name="T119" fmla="*/ 28 h 289"/>
                    <a:gd name="T120" fmla="*/ 31 w 150"/>
                    <a:gd name="T121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4448" y="1104"/>
                  <a:ext cx="165" cy="237"/>
                </a:xfrm>
                <a:custGeom>
                  <a:avLst/>
                  <a:gdLst>
                    <a:gd name="T0" fmla="*/ 0 w 165"/>
                    <a:gd name="T1" fmla="*/ 0 h 237"/>
                    <a:gd name="T2" fmla="*/ 16 w 165"/>
                    <a:gd name="T3" fmla="*/ 0 h 237"/>
                    <a:gd name="T4" fmla="*/ 21 w 165"/>
                    <a:gd name="T5" fmla="*/ 17 h 237"/>
                    <a:gd name="T6" fmla="*/ 43 w 165"/>
                    <a:gd name="T7" fmla="*/ 42 h 237"/>
                    <a:gd name="T8" fmla="*/ 53 w 165"/>
                    <a:gd name="T9" fmla="*/ 69 h 237"/>
                    <a:gd name="T10" fmla="*/ 68 w 165"/>
                    <a:gd name="T11" fmla="*/ 72 h 237"/>
                    <a:gd name="T12" fmla="*/ 80 w 165"/>
                    <a:gd name="T13" fmla="*/ 78 h 237"/>
                    <a:gd name="T14" fmla="*/ 90 w 165"/>
                    <a:gd name="T15" fmla="*/ 89 h 237"/>
                    <a:gd name="T16" fmla="*/ 102 w 165"/>
                    <a:gd name="T17" fmla="*/ 89 h 237"/>
                    <a:gd name="T18" fmla="*/ 115 w 165"/>
                    <a:gd name="T19" fmla="*/ 106 h 237"/>
                    <a:gd name="T20" fmla="*/ 127 w 165"/>
                    <a:gd name="T21" fmla="*/ 119 h 237"/>
                    <a:gd name="T22" fmla="*/ 141 w 165"/>
                    <a:gd name="T23" fmla="*/ 128 h 237"/>
                    <a:gd name="T24" fmla="*/ 139 w 165"/>
                    <a:gd name="T25" fmla="*/ 136 h 237"/>
                    <a:gd name="T26" fmla="*/ 131 w 165"/>
                    <a:gd name="T27" fmla="*/ 142 h 237"/>
                    <a:gd name="T28" fmla="*/ 123 w 165"/>
                    <a:gd name="T29" fmla="*/ 142 h 237"/>
                    <a:gd name="T30" fmla="*/ 119 w 165"/>
                    <a:gd name="T31" fmla="*/ 150 h 237"/>
                    <a:gd name="T32" fmla="*/ 135 w 165"/>
                    <a:gd name="T33" fmla="*/ 167 h 237"/>
                    <a:gd name="T34" fmla="*/ 146 w 165"/>
                    <a:gd name="T35" fmla="*/ 183 h 237"/>
                    <a:gd name="T36" fmla="*/ 164 w 165"/>
                    <a:gd name="T37" fmla="*/ 200 h 237"/>
                    <a:gd name="T38" fmla="*/ 152 w 165"/>
                    <a:gd name="T39" fmla="*/ 219 h 237"/>
                    <a:gd name="T40" fmla="*/ 143 w 165"/>
                    <a:gd name="T41" fmla="*/ 225 h 237"/>
                    <a:gd name="T42" fmla="*/ 144 w 165"/>
                    <a:gd name="T43" fmla="*/ 236 h 237"/>
                    <a:gd name="T44" fmla="*/ 127 w 165"/>
                    <a:gd name="T45" fmla="*/ 236 h 237"/>
                    <a:gd name="T46" fmla="*/ 121 w 165"/>
                    <a:gd name="T47" fmla="*/ 228 h 237"/>
                    <a:gd name="T48" fmla="*/ 107 w 165"/>
                    <a:gd name="T49" fmla="*/ 205 h 237"/>
                    <a:gd name="T50" fmla="*/ 98 w 165"/>
                    <a:gd name="T51" fmla="*/ 186 h 237"/>
                    <a:gd name="T52" fmla="*/ 82 w 165"/>
                    <a:gd name="T53" fmla="*/ 153 h 237"/>
                    <a:gd name="T54" fmla="*/ 64 w 165"/>
                    <a:gd name="T55" fmla="*/ 128 h 237"/>
                    <a:gd name="T56" fmla="*/ 45 w 165"/>
                    <a:gd name="T57" fmla="*/ 92 h 237"/>
                    <a:gd name="T58" fmla="*/ 33 w 165"/>
                    <a:gd name="T59" fmla="*/ 81 h 237"/>
                    <a:gd name="T60" fmla="*/ 23 w 165"/>
                    <a:gd name="T61" fmla="*/ 72 h 237"/>
                    <a:gd name="T62" fmla="*/ 20 w 165"/>
                    <a:gd name="T63" fmla="*/ 53 h 237"/>
                    <a:gd name="T64" fmla="*/ 2 w 165"/>
                    <a:gd name="T65" fmla="*/ 36 h 237"/>
                    <a:gd name="T66" fmla="*/ 2 w 165"/>
                    <a:gd name="T67" fmla="*/ 25 h 237"/>
                    <a:gd name="T68" fmla="*/ 0 w 165"/>
                    <a:gd name="T6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2314" y="1584"/>
                  <a:ext cx="1187" cy="1799"/>
                </a:xfrm>
                <a:custGeom>
                  <a:avLst/>
                  <a:gdLst>
                    <a:gd name="T0" fmla="*/ 906 w 1187"/>
                    <a:gd name="T1" fmla="*/ 290 h 1799"/>
                    <a:gd name="T2" fmla="*/ 1017 w 1187"/>
                    <a:gd name="T3" fmla="*/ 589 h 1799"/>
                    <a:gd name="T4" fmla="*/ 1062 w 1187"/>
                    <a:gd name="T5" fmla="*/ 664 h 1799"/>
                    <a:gd name="T6" fmla="*/ 1159 w 1187"/>
                    <a:gd name="T7" fmla="*/ 645 h 1799"/>
                    <a:gd name="T8" fmla="*/ 1184 w 1187"/>
                    <a:gd name="T9" fmla="*/ 718 h 1799"/>
                    <a:gd name="T10" fmla="*/ 1067 w 1187"/>
                    <a:gd name="T11" fmla="*/ 919 h 1799"/>
                    <a:gd name="T12" fmla="*/ 972 w 1187"/>
                    <a:gd name="T13" fmla="*/ 1150 h 1799"/>
                    <a:gd name="T14" fmla="*/ 986 w 1187"/>
                    <a:gd name="T15" fmla="*/ 1234 h 1799"/>
                    <a:gd name="T16" fmla="*/ 986 w 1187"/>
                    <a:gd name="T17" fmla="*/ 1318 h 1799"/>
                    <a:gd name="T18" fmla="*/ 943 w 1187"/>
                    <a:gd name="T19" fmla="*/ 1349 h 1799"/>
                    <a:gd name="T20" fmla="*/ 881 w 1187"/>
                    <a:gd name="T21" fmla="*/ 1463 h 1799"/>
                    <a:gd name="T22" fmla="*/ 857 w 1187"/>
                    <a:gd name="T23" fmla="*/ 1561 h 1799"/>
                    <a:gd name="T24" fmla="*/ 799 w 1187"/>
                    <a:gd name="T25" fmla="*/ 1695 h 1799"/>
                    <a:gd name="T26" fmla="*/ 766 w 1187"/>
                    <a:gd name="T27" fmla="*/ 1725 h 1799"/>
                    <a:gd name="T28" fmla="*/ 694 w 1187"/>
                    <a:gd name="T29" fmla="*/ 1792 h 1799"/>
                    <a:gd name="T30" fmla="*/ 607 w 1187"/>
                    <a:gd name="T31" fmla="*/ 1770 h 1799"/>
                    <a:gd name="T32" fmla="*/ 597 w 1187"/>
                    <a:gd name="T33" fmla="*/ 1706 h 1799"/>
                    <a:gd name="T34" fmla="*/ 558 w 1187"/>
                    <a:gd name="T35" fmla="*/ 1617 h 1799"/>
                    <a:gd name="T36" fmla="*/ 550 w 1187"/>
                    <a:gd name="T37" fmla="*/ 1541 h 1799"/>
                    <a:gd name="T38" fmla="*/ 539 w 1187"/>
                    <a:gd name="T39" fmla="*/ 1491 h 1799"/>
                    <a:gd name="T40" fmla="*/ 502 w 1187"/>
                    <a:gd name="T41" fmla="*/ 1435 h 1799"/>
                    <a:gd name="T42" fmla="*/ 478 w 1187"/>
                    <a:gd name="T43" fmla="*/ 1362 h 1799"/>
                    <a:gd name="T44" fmla="*/ 511 w 1187"/>
                    <a:gd name="T45" fmla="*/ 1240 h 1799"/>
                    <a:gd name="T46" fmla="*/ 496 w 1187"/>
                    <a:gd name="T47" fmla="*/ 1067 h 1799"/>
                    <a:gd name="T48" fmla="*/ 443 w 1187"/>
                    <a:gd name="T49" fmla="*/ 980 h 1799"/>
                    <a:gd name="T50" fmla="*/ 436 w 1187"/>
                    <a:gd name="T51" fmla="*/ 843 h 1799"/>
                    <a:gd name="T52" fmla="*/ 360 w 1187"/>
                    <a:gd name="T53" fmla="*/ 793 h 1799"/>
                    <a:gd name="T54" fmla="*/ 261 w 1187"/>
                    <a:gd name="T55" fmla="*/ 807 h 1799"/>
                    <a:gd name="T56" fmla="*/ 56 w 1187"/>
                    <a:gd name="T57" fmla="*/ 698 h 1799"/>
                    <a:gd name="T58" fmla="*/ 10 w 1187"/>
                    <a:gd name="T59" fmla="*/ 522 h 1799"/>
                    <a:gd name="T60" fmla="*/ 47 w 1187"/>
                    <a:gd name="T61" fmla="*/ 396 h 1799"/>
                    <a:gd name="T62" fmla="*/ 115 w 1187"/>
                    <a:gd name="T63" fmla="*/ 260 h 1799"/>
                    <a:gd name="T64" fmla="*/ 216 w 1187"/>
                    <a:gd name="T65" fmla="*/ 156 h 1799"/>
                    <a:gd name="T66" fmla="*/ 292 w 1187"/>
                    <a:gd name="T67" fmla="*/ 47 h 1799"/>
                    <a:gd name="T68" fmla="*/ 362 w 1187"/>
                    <a:gd name="T69" fmla="*/ 75 h 1799"/>
                    <a:gd name="T70" fmla="*/ 437 w 1187"/>
                    <a:gd name="T71" fmla="*/ 28 h 1799"/>
                    <a:gd name="T72" fmla="*/ 490 w 1187"/>
                    <a:gd name="T73" fmla="*/ 6 h 1799"/>
                    <a:gd name="T74" fmla="*/ 531 w 1187"/>
                    <a:gd name="T75" fmla="*/ 61 h 1799"/>
                    <a:gd name="T76" fmla="*/ 612 w 1187"/>
                    <a:gd name="T77" fmla="*/ 151 h 1799"/>
                    <a:gd name="T78" fmla="*/ 669 w 1187"/>
                    <a:gd name="T79" fmla="*/ 109 h 1799"/>
                    <a:gd name="T80" fmla="*/ 754 w 1187"/>
                    <a:gd name="T81" fmla="*/ 140 h 1799"/>
                    <a:gd name="T82" fmla="*/ 848 w 1187"/>
                    <a:gd name="T83" fmla="*/ 137 h 1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1054" name="Group 30"/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105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105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603" y="1089"/>
                      <a:ext cx="78" cy="132"/>
                    </a:xfrm>
                    <a:custGeom>
                      <a:avLst/>
                      <a:gdLst>
                        <a:gd name="T0" fmla="*/ 18 w 78"/>
                        <a:gd name="T1" fmla="*/ 40 h 132"/>
                        <a:gd name="T2" fmla="*/ 24 w 78"/>
                        <a:gd name="T3" fmla="*/ 26 h 132"/>
                        <a:gd name="T4" fmla="*/ 38 w 78"/>
                        <a:gd name="T5" fmla="*/ 26 h 132"/>
                        <a:gd name="T6" fmla="*/ 57 w 78"/>
                        <a:gd name="T7" fmla="*/ 0 h 132"/>
                        <a:gd name="T8" fmla="*/ 63 w 78"/>
                        <a:gd name="T9" fmla="*/ 17 h 132"/>
                        <a:gd name="T10" fmla="*/ 73 w 78"/>
                        <a:gd name="T11" fmla="*/ 17 h 132"/>
                        <a:gd name="T12" fmla="*/ 77 w 78"/>
                        <a:gd name="T13" fmla="*/ 26 h 132"/>
                        <a:gd name="T14" fmla="*/ 71 w 78"/>
                        <a:gd name="T15" fmla="*/ 40 h 132"/>
                        <a:gd name="T16" fmla="*/ 63 w 78"/>
                        <a:gd name="T17" fmla="*/ 46 h 132"/>
                        <a:gd name="T18" fmla="*/ 63 w 78"/>
                        <a:gd name="T19" fmla="*/ 57 h 132"/>
                        <a:gd name="T20" fmla="*/ 61 w 78"/>
                        <a:gd name="T21" fmla="*/ 63 h 132"/>
                        <a:gd name="T22" fmla="*/ 59 w 78"/>
                        <a:gd name="T23" fmla="*/ 71 h 132"/>
                        <a:gd name="T24" fmla="*/ 63 w 78"/>
                        <a:gd name="T25" fmla="*/ 83 h 132"/>
                        <a:gd name="T26" fmla="*/ 57 w 78"/>
                        <a:gd name="T27" fmla="*/ 94 h 132"/>
                        <a:gd name="T28" fmla="*/ 51 w 78"/>
                        <a:gd name="T29" fmla="*/ 100 h 132"/>
                        <a:gd name="T30" fmla="*/ 45 w 78"/>
                        <a:gd name="T31" fmla="*/ 100 h 132"/>
                        <a:gd name="T32" fmla="*/ 43 w 78"/>
                        <a:gd name="T33" fmla="*/ 103 h 132"/>
                        <a:gd name="T34" fmla="*/ 41 w 78"/>
                        <a:gd name="T35" fmla="*/ 111 h 132"/>
                        <a:gd name="T36" fmla="*/ 32 w 78"/>
                        <a:gd name="T37" fmla="*/ 114 h 132"/>
                        <a:gd name="T38" fmla="*/ 30 w 78"/>
                        <a:gd name="T39" fmla="*/ 111 h 132"/>
                        <a:gd name="T40" fmla="*/ 22 w 78"/>
                        <a:gd name="T41" fmla="*/ 120 h 132"/>
                        <a:gd name="T42" fmla="*/ 20 w 78"/>
                        <a:gd name="T43" fmla="*/ 122 h 132"/>
                        <a:gd name="T44" fmla="*/ 10 w 78"/>
                        <a:gd name="T45" fmla="*/ 131 h 132"/>
                        <a:gd name="T46" fmla="*/ 6 w 78"/>
                        <a:gd name="T47" fmla="*/ 131 h 132"/>
                        <a:gd name="T48" fmla="*/ 4 w 78"/>
                        <a:gd name="T49" fmla="*/ 125 h 132"/>
                        <a:gd name="T50" fmla="*/ 2 w 78"/>
                        <a:gd name="T51" fmla="*/ 111 h 132"/>
                        <a:gd name="T52" fmla="*/ 0 w 78"/>
                        <a:gd name="T53" fmla="*/ 108 h 132"/>
                        <a:gd name="T54" fmla="*/ 0 w 78"/>
                        <a:gd name="T55" fmla="*/ 97 h 132"/>
                        <a:gd name="T56" fmla="*/ 6 w 78"/>
                        <a:gd name="T57" fmla="*/ 91 h 132"/>
                        <a:gd name="T58" fmla="*/ 12 w 78"/>
                        <a:gd name="T59" fmla="*/ 85 h 132"/>
                        <a:gd name="T60" fmla="*/ 16 w 78"/>
                        <a:gd name="T61" fmla="*/ 74 h 132"/>
                        <a:gd name="T62" fmla="*/ 22 w 78"/>
                        <a:gd name="T63" fmla="*/ 74 h 132"/>
                        <a:gd name="T64" fmla="*/ 26 w 78"/>
                        <a:gd name="T65" fmla="*/ 77 h 132"/>
                        <a:gd name="T66" fmla="*/ 32 w 78"/>
                        <a:gd name="T67" fmla="*/ 74 h 132"/>
                        <a:gd name="T68" fmla="*/ 26 w 78"/>
                        <a:gd name="T69" fmla="*/ 71 h 132"/>
                        <a:gd name="T70" fmla="*/ 18 w 78"/>
                        <a:gd name="T71" fmla="*/ 40 h 1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0" latinLnBrk="0" hangingPunct="0"/>
                      <a:endParaRPr kumimoji="0" lang="ko-KR" altLang="en-US" sz="240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05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674" y="1004"/>
                      <a:ext cx="94" cy="233"/>
                    </a:xfrm>
                    <a:custGeom>
                      <a:avLst/>
                      <a:gdLst>
                        <a:gd name="T0" fmla="*/ 36 w 94"/>
                        <a:gd name="T1" fmla="*/ 25 h 233"/>
                        <a:gd name="T2" fmla="*/ 57 w 94"/>
                        <a:gd name="T3" fmla="*/ 22 h 233"/>
                        <a:gd name="T4" fmla="*/ 65 w 94"/>
                        <a:gd name="T5" fmla="*/ 14 h 233"/>
                        <a:gd name="T6" fmla="*/ 75 w 94"/>
                        <a:gd name="T7" fmla="*/ 6 h 233"/>
                        <a:gd name="T8" fmla="*/ 93 w 94"/>
                        <a:gd name="T9" fmla="*/ 3 h 233"/>
                        <a:gd name="T10" fmla="*/ 87 w 94"/>
                        <a:gd name="T11" fmla="*/ 22 h 233"/>
                        <a:gd name="T12" fmla="*/ 79 w 94"/>
                        <a:gd name="T13" fmla="*/ 28 h 233"/>
                        <a:gd name="T14" fmla="*/ 67 w 94"/>
                        <a:gd name="T15" fmla="*/ 45 h 233"/>
                        <a:gd name="T16" fmla="*/ 81 w 94"/>
                        <a:gd name="T17" fmla="*/ 45 h 233"/>
                        <a:gd name="T18" fmla="*/ 93 w 94"/>
                        <a:gd name="T19" fmla="*/ 45 h 233"/>
                        <a:gd name="T20" fmla="*/ 85 w 94"/>
                        <a:gd name="T21" fmla="*/ 64 h 233"/>
                        <a:gd name="T22" fmla="*/ 71 w 94"/>
                        <a:gd name="T23" fmla="*/ 73 h 233"/>
                        <a:gd name="T24" fmla="*/ 69 w 94"/>
                        <a:gd name="T25" fmla="*/ 87 h 233"/>
                        <a:gd name="T26" fmla="*/ 81 w 94"/>
                        <a:gd name="T27" fmla="*/ 106 h 233"/>
                        <a:gd name="T28" fmla="*/ 87 w 94"/>
                        <a:gd name="T29" fmla="*/ 126 h 233"/>
                        <a:gd name="T30" fmla="*/ 93 w 94"/>
                        <a:gd name="T31" fmla="*/ 151 h 233"/>
                        <a:gd name="T32" fmla="*/ 89 w 94"/>
                        <a:gd name="T33" fmla="*/ 182 h 233"/>
                        <a:gd name="T34" fmla="*/ 79 w 94"/>
                        <a:gd name="T35" fmla="*/ 196 h 233"/>
                        <a:gd name="T36" fmla="*/ 87 w 94"/>
                        <a:gd name="T37" fmla="*/ 218 h 233"/>
                        <a:gd name="T38" fmla="*/ 65 w 94"/>
                        <a:gd name="T39" fmla="*/ 218 h 233"/>
                        <a:gd name="T40" fmla="*/ 53 w 94"/>
                        <a:gd name="T41" fmla="*/ 215 h 233"/>
                        <a:gd name="T42" fmla="*/ 36 w 94"/>
                        <a:gd name="T43" fmla="*/ 224 h 233"/>
                        <a:gd name="T44" fmla="*/ 26 w 94"/>
                        <a:gd name="T45" fmla="*/ 226 h 233"/>
                        <a:gd name="T46" fmla="*/ 14 w 94"/>
                        <a:gd name="T47" fmla="*/ 229 h 233"/>
                        <a:gd name="T48" fmla="*/ 4 w 94"/>
                        <a:gd name="T49" fmla="*/ 221 h 233"/>
                        <a:gd name="T50" fmla="*/ 0 w 94"/>
                        <a:gd name="T51" fmla="*/ 207 h 233"/>
                        <a:gd name="T52" fmla="*/ 10 w 94"/>
                        <a:gd name="T53" fmla="*/ 193 h 233"/>
                        <a:gd name="T54" fmla="*/ 24 w 94"/>
                        <a:gd name="T55" fmla="*/ 190 h 233"/>
                        <a:gd name="T56" fmla="*/ 16 w 94"/>
                        <a:gd name="T57" fmla="*/ 182 h 233"/>
                        <a:gd name="T58" fmla="*/ 16 w 94"/>
                        <a:gd name="T59" fmla="*/ 168 h 233"/>
                        <a:gd name="T60" fmla="*/ 28 w 94"/>
                        <a:gd name="T61" fmla="*/ 159 h 233"/>
                        <a:gd name="T62" fmla="*/ 38 w 94"/>
                        <a:gd name="T63" fmla="*/ 157 h 233"/>
                        <a:gd name="T64" fmla="*/ 44 w 94"/>
                        <a:gd name="T65" fmla="*/ 131 h 233"/>
                        <a:gd name="T66" fmla="*/ 49 w 94"/>
                        <a:gd name="T67" fmla="*/ 106 h 233"/>
                        <a:gd name="T68" fmla="*/ 40 w 94"/>
                        <a:gd name="T69" fmla="*/ 89 h 233"/>
                        <a:gd name="T70" fmla="*/ 20 w 94"/>
                        <a:gd name="T71" fmla="*/ 84 h 233"/>
                        <a:gd name="T72" fmla="*/ 30 w 94"/>
                        <a:gd name="T73" fmla="*/ 34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0" latinLnBrk="0" hangingPunct="0"/>
                      <a:endParaRPr kumimoji="0" lang="ko-KR" altLang="en-US" sz="240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</a:endParaRPr>
                    </a:p>
                  </p:txBody>
                </p:sp>
              </p:grpSp>
              <p:sp>
                <p:nvSpPr>
                  <p:cNvPr id="1053" name="Freeform 29"/>
                  <p:cNvSpPr>
                    <a:spLocks/>
                  </p:cNvSpPr>
                  <p:nvPr/>
                </p:nvSpPr>
                <p:spPr bwMode="auto">
                  <a:xfrm>
                    <a:off x="2395" y="617"/>
                    <a:ext cx="526" cy="390"/>
                  </a:xfrm>
                  <a:custGeom>
                    <a:avLst/>
                    <a:gdLst>
                      <a:gd name="T0" fmla="*/ 33 w 526"/>
                      <a:gd name="T1" fmla="*/ 381 h 390"/>
                      <a:gd name="T2" fmla="*/ 53 w 526"/>
                      <a:gd name="T3" fmla="*/ 353 h 390"/>
                      <a:gd name="T4" fmla="*/ 64 w 526"/>
                      <a:gd name="T5" fmla="*/ 344 h 390"/>
                      <a:gd name="T6" fmla="*/ 82 w 526"/>
                      <a:gd name="T7" fmla="*/ 336 h 390"/>
                      <a:gd name="T8" fmla="*/ 95 w 526"/>
                      <a:gd name="T9" fmla="*/ 336 h 390"/>
                      <a:gd name="T10" fmla="*/ 107 w 526"/>
                      <a:gd name="T11" fmla="*/ 325 h 390"/>
                      <a:gd name="T12" fmla="*/ 121 w 526"/>
                      <a:gd name="T13" fmla="*/ 308 h 390"/>
                      <a:gd name="T14" fmla="*/ 134 w 526"/>
                      <a:gd name="T15" fmla="*/ 299 h 390"/>
                      <a:gd name="T16" fmla="*/ 148 w 526"/>
                      <a:gd name="T17" fmla="*/ 291 h 390"/>
                      <a:gd name="T18" fmla="*/ 163 w 526"/>
                      <a:gd name="T19" fmla="*/ 280 h 390"/>
                      <a:gd name="T20" fmla="*/ 183 w 526"/>
                      <a:gd name="T21" fmla="*/ 274 h 390"/>
                      <a:gd name="T22" fmla="*/ 214 w 526"/>
                      <a:gd name="T23" fmla="*/ 280 h 390"/>
                      <a:gd name="T24" fmla="*/ 239 w 526"/>
                      <a:gd name="T25" fmla="*/ 269 h 390"/>
                      <a:gd name="T26" fmla="*/ 253 w 526"/>
                      <a:gd name="T27" fmla="*/ 241 h 390"/>
                      <a:gd name="T28" fmla="*/ 270 w 526"/>
                      <a:gd name="T29" fmla="*/ 218 h 390"/>
                      <a:gd name="T30" fmla="*/ 282 w 526"/>
                      <a:gd name="T31" fmla="*/ 199 h 390"/>
                      <a:gd name="T32" fmla="*/ 292 w 526"/>
                      <a:gd name="T33" fmla="*/ 182 h 390"/>
                      <a:gd name="T34" fmla="*/ 315 w 526"/>
                      <a:gd name="T35" fmla="*/ 165 h 390"/>
                      <a:gd name="T36" fmla="*/ 311 w 526"/>
                      <a:gd name="T37" fmla="*/ 188 h 390"/>
                      <a:gd name="T38" fmla="*/ 329 w 526"/>
                      <a:gd name="T39" fmla="*/ 199 h 390"/>
                      <a:gd name="T40" fmla="*/ 344 w 526"/>
                      <a:gd name="T41" fmla="*/ 190 h 390"/>
                      <a:gd name="T42" fmla="*/ 350 w 526"/>
                      <a:gd name="T43" fmla="*/ 174 h 390"/>
                      <a:gd name="T44" fmla="*/ 356 w 526"/>
                      <a:gd name="T45" fmla="*/ 157 h 390"/>
                      <a:gd name="T46" fmla="*/ 366 w 526"/>
                      <a:gd name="T47" fmla="*/ 140 h 390"/>
                      <a:gd name="T48" fmla="*/ 395 w 526"/>
                      <a:gd name="T49" fmla="*/ 140 h 390"/>
                      <a:gd name="T50" fmla="*/ 424 w 526"/>
                      <a:gd name="T51" fmla="*/ 112 h 390"/>
                      <a:gd name="T52" fmla="*/ 453 w 526"/>
                      <a:gd name="T53" fmla="*/ 92 h 390"/>
                      <a:gd name="T54" fmla="*/ 484 w 526"/>
                      <a:gd name="T55" fmla="*/ 45 h 390"/>
                      <a:gd name="T56" fmla="*/ 511 w 526"/>
                      <a:gd name="T57" fmla="*/ 22 h 390"/>
                      <a:gd name="T58" fmla="*/ 502 w 526"/>
                      <a:gd name="T59" fmla="*/ 0 h 390"/>
                      <a:gd name="T60" fmla="*/ 455 w 526"/>
                      <a:gd name="T61" fmla="*/ 14 h 390"/>
                      <a:gd name="T62" fmla="*/ 424 w 526"/>
                      <a:gd name="T63" fmla="*/ 28 h 390"/>
                      <a:gd name="T64" fmla="*/ 391 w 526"/>
                      <a:gd name="T65" fmla="*/ 36 h 390"/>
                      <a:gd name="T66" fmla="*/ 350 w 526"/>
                      <a:gd name="T67" fmla="*/ 59 h 390"/>
                      <a:gd name="T68" fmla="*/ 315 w 526"/>
                      <a:gd name="T69" fmla="*/ 73 h 390"/>
                      <a:gd name="T70" fmla="*/ 278 w 526"/>
                      <a:gd name="T71" fmla="*/ 92 h 390"/>
                      <a:gd name="T72" fmla="*/ 253 w 526"/>
                      <a:gd name="T73" fmla="*/ 120 h 390"/>
                      <a:gd name="T74" fmla="*/ 231 w 526"/>
                      <a:gd name="T75" fmla="*/ 140 h 390"/>
                      <a:gd name="T76" fmla="*/ 189 w 526"/>
                      <a:gd name="T77" fmla="*/ 174 h 390"/>
                      <a:gd name="T78" fmla="*/ 146 w 526"/>
                      <a:gd name="T79" fmla="*/ 215 h 390"/>
                      <a:gd name="T80" fmla="*/ 109 w 526"/>
                      <a:gd name="T81" fmla="*/ 246 h 390"/>
                      <a:gd name="T82" fmla="*/ 80 w 526"/>
                      <a:gd name="T83" fmla="*/ 288 h 390"/>
                      <a:gd name="T84" fmla="*/ 49 w 526"/>
                      <a:gd name="T85" fmla="*/ 316 h 390"/>
                      <a:gd name="T86" fmla="*/ 0 w 526"/>
                      <a:gd name="T87" fmla="*/ 389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3324" y="2815"/>
                  <a:ext cx="158" cy="378"/>
                </a:xfrm>
                <a:custGeom>
                  <a:avLst/>
                  <a:gdLst>
                    <a:gd name="T0" fmla="*/ 29 w 158"/>
                    <a:gd name="T1" fmla="*/ 117 h 378"/>
                    <a:gd name="T2" fmla="*/ 26 w 158"/>
                    <a:gd name="T3" fmla="*/ 193 h 378"/>
                    <a:gd name="T4" fmla="*/ 12 w 158"/>
                    <a:gd name="T5" fmla="*/ 240 h 378"/>
                    <a:gd name="T6" fmla="*/ 0 w 158"/>
                    <a:gd name="T7" fmla="*/ 285 h 378"/>
                    <a:gd name="T8" fmla="*/ 0 w 158"/>
                    <a:gd name="T9" fmla="*/ 318 h 378"/>
                    <a:gd name="T10" fmla="*/ 4 w 158"/>
                    <a:gd name="T11" fmla="*/ 346 h 378"/>
                    <a:gd name="T12" fmla="*/ 18 w 158"/>
                    <a:gd name="T13" fmla="*/ 371 h 378"/>
                    <a:gd name="T14" fmla="*/ 29 w 158"/>
                    <a:gd name="T15" fmla="*/ 374 h 378"/>
                    <a:gd name="T16" fmla="*/ 39 w 158"/>
                    <a:gd name="T17" fmla="*/ 374 h 378"/>
                    <a:gd name="T18" fmla="*/ 51 w 158"/>
                    <a:gd name="T19" fmla="*/ 377 h 378"/>
                    <a:gd name="T20" fmla="*/ 57 w 158"/>
                    <a:gd name="T21" fmla="*/ 357 h 378"/>
                    <a:gd name="T22" fmla="*/ 63 w 158"/>
                    <a:gd name="T23" fmla="*/ 307 h 378"/>
                    <a:gd name="T24" fmla="*/ 80 w 158"/>
                    <a:gd name="T25" fmla="*/ 274 h 378"/>
                    <a:gd name="T26" fmla="*/ 84 w 158"/>
                    <a:gd name="T27" fmla="*/ 223 h 378"/>
                    <a:gd name="T28" fmla="*/ 92 w 158"/>
                    <a:gd name="T29" fmla="*/ 204 h 378"/>
                    <a:gd name="T30" fmla="*/ 100 w 158"/>
                    <a:gd name="T31" fmla="*/ 190 h 378"/>
                    <a:gd name="T32" fmla="*/ 106 w 158"/>
                    <a:gd name="T33" fmla="*/ 154 h 378"/>
                    <a:gd name="T34" fmla="*/ 118 w 158"/>
                    <a:gd name="T35" fmla="*/ 131 h 378"/>
                    <a:gd name="T36" fmla="*/ 126 w 158"/>
                    <a:gd name="T37" fmla="*/ 114 h 378"/>
                    <a:gd name="T38" fmla="*/ 133 w 158"/>
                    <a:gd name="T39" fmla="*/ 101 h 378"/>
                    <a:gd name="T40" fmla="*/ 133 w 158"/>
                    <a:gd name="T41" fmla="*/ 92 h 378"/>
                    <a:gd name="T42" fmla="*/ 151 w 158"/>
                    <a:gd name="T43" fmla="*/ 73 h 378"/>
                    <a:gd name="T44" fmla="*/ 153 w 158"/>
                    <a:gd name="T45" fmla="*/ 42 h 378"/>
                    <a:gd name="T46" fmla="*/ 157 w 158"/>
                    <a:gd name="T47" fmla="*/ 22 h 378"/>
                    <a:gd name="T48" fmla="*/ 141 w 158"/>
                    <a:gd name="T49" fmla="*/ 14 h 378"/>
                    <a:gd name="T50" fmla="*/ 131 w 158"/>
                    <a:gd name="T51" fmla="*/ 0 h 378"/>
                    <a:gd name="T52" fmla="*/ 118 w 158"/>
                    <a:gd name="T53" fmla="*/ 14 h 378"/>
                    <a:gd name="T54" fmla="*/ 106 w 158"/>
                    <a:gd name="T55" fmla="*/ 47 h 378"/>
                    <a:gd name="T56" fmla="*/ 92 w 158"/>
                    <a:gd name="T57" fmla="*/ 70 h 378"/>
                    <a:gd name="T58" fmla="*/ 80 w 158"/>
                    <a:gd name="T59" fmla="*/ 89 h 378"/>
                    <a:gd name="T60" fmla="*/ 75 w 158"/>
                    <a:gd name="T61" fmla="*/ 89 h 378"/>
                    <a:gd name="T62" fmla="*/ 63 w 158"/>
                    <a:gd name="T63" fmla="*/ 101 h 378"/>
                    <a:gd name="T64" fmla="*/ 57 w 158"/>
                    <a:gd name="T65" fmla="*/ 112 h 378"/>
                    <a:gd name="T66" fmla="*/ 29 w 158"/>
                    <a:gd name="T67" fmla="*/ 11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2575" y="655"/>
                  <a:ext cx="2126" cy="1789"/>
                </a:xfrm>
                <a:custGeom>
                  <a:avLst/>
                  <a:gdLst>
                    <a:gd name="T0" fmla="*/ 124 w 2126"/>
                    <a:gd name="T1" fmla="*/ 750 h 1789"/>
                    <a:gd name="T2" fmla="*/ 142 w 2126"/>
                    <a:gd name="T3" fmla="*/ 619 h 1789"/>
                    <a:gd name="T4" fmla="*/ 214 w 2126"/>
                    <a:gd name="T5" fmla="*/ 544 h 1789"/>
                    <a:gd name="T6" fmla="*/ 296 w 2126"/>
                    <a:gd name="T7" fmla="*/ 508 h 1789"/>
                    <a:gd name="T8" fmla="*/ 319 w 2126"/>
                    <a:gd name="T9" fmla="*/ 432 h 1789"/>
                    <a:gd name="T10" fmla="*/ 424 w 2126"/>
                    <a:gd name="T11" fmla="*/ 365 h 1789"/>
                    <a:gd name="T12" fmla="*/ 492 w 2126"/>
                    <a:gd name="T13" fmla="*/ 271 h 1789"/>
                    <a:gd name="T14" fmla="*/ 461 w 2126"/>
                    <a:gd name="T15" fmla="*/ 223 h 1789"/>
                    <a:gd name="T16" fmla="*/ 467 w 2126"/>
                    <a:gd name="T17" fmla="*/ 179 h 1789"/>
                    <a:gd name="T18" fmla="*/ 399 w 2126"/>
                    <a:gd name="T19" fmla="*/ 243 h 1789"/>
                    <a:gd name="T20" fmla="*/ 377 w 2126"/>
                    <a:gd name="T21" fmla="*/ 371 h 1789"/>
                    <a:gd name="T22" fmla="*/ 331 w 2126"/>
                    <a:gd name="T23" fmla="*/ 410 h 1789"/>
                    <a:gd name="T24" fmla="*/ 307 w 2126"/>
                    <a:gd name="T25" fmla="*/ 343 h 1789"/>
                    <a:gd name="T26" fmla="*/ 243 w 2126"/>
                    <a:gd name="T27" fmla="*/ 374 h 1789"/>
                    <a:gd name="T28" fmla="*/ 226 w 2126"/>
                    <a:gd name="T29" fmla="*/ 324 h 1789"/>
                    <a:gd name="T30" fmla="*/ 227 w 2126"/>
                    <a:gd name="T31" fmla="*/ 273 h 1789"/>
                    <a:gd name="T32" fmla="*/ 296 w 2126"/>
                    <a:gd name="T33" fmla="*/ 240 h 1789"/>
                    <a:gd name="T34" fmla="*/ 340 w 2126"/>
                    <a:gd name="T35" fmla="*/ 153 h 1789"/>
                    <a:gd name="T36" fmla="*/ 412 w 2126"/>
                    <a:gd name="T37" fmla="*/ 53 h 1789"/>
                    <a:gd name="T38" fmla="*/ 511 w 2126"/>
                    <a:gd name="T39" fmla="*/ 25 h 1789"/>
                    <a:gd name="T40" fmla="*/ 642 w 2126"/>
                    <a:gd name="T41" fmla="*/ 103 h 1789"/>
                    <a:gd name="T42" fmla="*/ 595 w 2126"/>
                    <a:gd name="T43" fmla="*/ 223 h 1789"/>
                    <a:gd name="T44" fmla="*/ 642 w 2126"/>
                    <a:gd name="T45" fmla="*/ 285 h 1789"/>
                    <a:gd name="T46" fmla="*/ 682 w 2126"/>
                    <a:gd name="T47" fmla="*/ 215 h 1789"/>
                    <a:gd name="T48" fmla="*/ 859 w 2126"/>
                    <a:gd name="T49" fmla="*/ 187 h 1789"/>
                    <a:gd name="T50" fmla="*/ 1073 w 2126"/>
                    <a:gd name="T51" fmla="*/ 33 h 1789"/>
                    <a:gd name="T52" fmla="*/ 1406 w 2126"/>
                    <a:gd name="T53" fmla="*/ 103 h 1789"/>
                    <a:gd name="T54" fmla="*/ 2004 w 2126"/>
                    <a:gd name="T55" fmla="*/ 226 h 1789"/>
                    <a:gd name="T56" fmla="*/ 2057 w 2126"/>
                    <a:gd name="T57" fmla="*/ 298 h 1789"/>
                    <a:gd name="T58" fmla="*/ 2076 w 2126"/>
                    <a:gd name="T59" fmla="*/ 541 h 1789"/>
                    <a:gd name="T60" fmla="*/ 1901 w 2126"/>
                    <a:gd name="T61" fmla="*/ 346 h 1789"/>
                    <a:gd name="T62" fmla="*/ 1763 w 2126"/>
                    <a:gd name="T63" fmla="*/ 435 h 1789"/>
                    <a:gd name="T64" fmla="*/ 1954 w 2126"/>
                    <a:gd name="T65" fmla="*/ 775 h 1789"/>
                    <a:gd name="T66" fmla="*/ 1876 w 2126"/>
                    <a:gd name="T67" fmla="*/ 920 h 1789"/>
                    <a:gd name="T68" fmla="*/ 2003 w 2126"/>
                    <a:gd name="T69" fmla="*/ 1252 h 1789"/>
                    <a:gd name="T70" fmla="*/ 1874 w 2126"/>
                    <a:gd name="T71" fmla="*/ 1425 h 1789"/>
                    <a:gd name="T72" fmla="*/ 1841 w 2126"/>
                    <a:gd name="T73" fmla="*/ 1559 h 1789"/>
                    <a:gd name="T74" fmla="*/ 1833 w 2126"/>
                    <a:gd name="T75" fmla="*/ 1690 h 1789"/>
                    <a:gd name="T76" fmla="*/ 1789 w 2126"/>
                    <a:gd name="T77" fmla="*/ 1685 h 1789"/>
                    <a:gd name="T78" fmla="*/ 1658 w 2126"/>
                    <a:gd name="T79" fmla="*/ 1411 h 1789"/>
                    <a:gd name="T80" fmla="*/ 1472 w 2126"/>
                    <a:gd name="T81" fmla="*/ 1403 h 1789"/>
                    <a:gd name="T82" fmla="*/ 1359 w 2126"/>
                    <a:gd name="T83" fmla="*/ 1562 h 1789"/>
                    <a:gd name="T84" fmla="*/ 1128 w 2126"/>
                    <a:gd name="T85" fmla="*/ 1213 h 1789"/>
                    <a:gd name="T86" fmla="*/ 822 w 2126"/>
                    <a:gd name="T87" fmla="*/ 1091 h 1789"/>
                    <a:gd name="T88" fmla="*/ 1054 w 2126"/>
                    <a:gd name="T89" fmla="*/ 1308 h 1789"/>
                    <a:gd name="T90" fmla="*/ 784 w 2126"/>
                    <a:gd name="T91" fmla="*/ 1503 h 1789"/>
                    <a:gd name="T92" fmla="*/ 714 w 2126"/>
                    <a:gd name="T93" fmla="*/ 1319 h 1789"/>
                    <a:gd name="T94" fmla="*/ 601 w 2126"/>
                    <a:gd name="T95" fmla="*/ 1105 h 1789"/>
                    <a:gd name="T96" fmla="*/ 537 w 2126"/>
                    <a:gd name="T97" fmla="*/ 946 h 1789"/>
                    <a:gd name="T98" fmla="*/ 505 w 2126"/>
                    <a:gd name="T99" fmla="*/ 873 h 1789"/>
                    <a:gd name="T100" fmla="*/ 465 w 2126"/>
                    <a:gd name="T101" fmla="*/ 831 h 1789"/>
                    <a:gd name="T102" fmla="*/ 449 w 2126"/>
                    <a:gd name="T103" fmla="*/ 909 h 1789"/>
                    <a:gd name="T104" fmla="*/ 393 w 2126"/>
                    <a:gd name="T105" fmla="*/ 787 h 1789"/>
                    <a:gd name="T106" fmla="*/ 329 w 2126"/>
                    <a:gd name="T107" fmla="*/ 742 h 1789"/>
                    <a:gd name="T108" fmla="*/ 397 w 2126"/>
                    <a:gd name="T109" fmla="*/ 848 h 1789"/>
                    <a:gd name="T110" fmla="*/ 367 w 2126"/>
                    <a:gd name="T111" fmla="*/ 873 h 1789"/>
                    <a:gd name="T112" fmla="*/ 313 w 2126"/>
                    <a:gd name="T113" fmla="*/ 803 h 1789"/>
                    <a:gd name="T114" fmla="*/ 251 w 2126"/>
                    <a:gd name="T115" fmla="*/ 753 h 1789"/>
                    <a:gd name="T116" fmla="*/ 169 w 2126"/>
                    <a:gd name="T117" fmla="*/ 817 h 1789"/>
                    <a:gd name="T118" fmla="*/ 152 w 2126"/>
                    <a:gd name="T119" fmla="*/ 890 h 1789"/>
                    <a:gd name="T120" fmla="*/ 95 w 2126"/>
                    <a:gd name="T121" fmla="*/ 943 h 1789"/>
                    <a:gd name="T122" fmla="*/ 12 w 2126"/>
                    <a:gd name="T123" fmla="*/ 909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  <p:grpSp>
          <p:nvGrpSpPr>
            <p:cNvPr id="1065" name="Group 41"/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92" y="761"/>
                <a:ext cx="1262" cy="1550"/>
              </a:xfrm>
              <a:custGeom>
                <a:avLst/>
                <a:gdLst>
                  <a:gd name="T0" fmla="*/ 101 w 1262"/>
                  <a:gd name="T1" fmla="*/ 290 h 1550"/>
                  <a:gd name="T2" fmla="*/ 82 w 1262"/>
                  <a:gd name="T3" fmla="*/ 203 h 1550"/>
                  <a:gd name="T4" fmla="*/ 181 w 1262"/>
                  <a:gd name="T5" fmla="*/ 131 h 1550"/>
                  <a:gd name="T6" fmla="*/ 225 w 1262"/>
                  <a:gd name="T7" fmla="*/ 75 h 1550"/>
                  <a:gd name="T8" fmla="*/ 303 w 1262"/>
                  <a:gd name="T9" fmla="*/ 64 h 1550"/>
                  <a:gd name="T10" fmla="*/ 544 w 1262"/>
                  <a:gd name="T11" fmla="*/ 67 h 1550"/>
                  <a:gd name="T12" fmla="*/ 666 w 1262"/>
                  <a:gd name="T13" fmla="*/ 95 h 1550"/>
                  <a:gd name="T14" fmla="*/ 620 w 1262"/>
                  <a:gd name="T15" fmla="*/ 92 h 1550"/>
                  <a:gd name="T16" fmla="*/ 589 w 1262"/>
                  <a:gd name="T17" fmla="*/ 3 h 1550"/>
                  <a:gd name="T18" fmla="*/ 649 w 1262"/>
                  <a:gd name="T19" fmla="*/ 0 h 1550"/>
                  <a:gd name="T20" fmla="*/ 696 w 1262"/>
                  <a:gd name="T21" fmla="*/ 39 h 1550"/>
                  <a:gd name="T22" fmla="*/ 767 w 1262"/>
                  <a:gd name="T23" fmla="*/ 103 h 1550"/>
                  <a:gd name="T24" fmla="*/ 754 w 1262"/>
                  <a:gd name="T25" fmla="*/ 33 h 1550"/>
                  <a:gd name="T26" fmla="*/ 884 w 1262"/>
                  <a:gd name="T27" fmla="*/ 100 h 1550"/>
                  <a:gd name="T28" fmla="*/ 886 w 1262"/>
                  <a:gd name="T29" fmla="*/ 128 h 1550"/>
                  <a:gd name="T30" fmla="*/ 847 w 1262"/>
                  <a:gd name="T31" fmla="*/ 198 h 1550"/>
                  <a:gd name="T32" fmla="*/ 814 w 1262"/>
                  <a:gd name="T33" fmla="*/ 312 h 1550"/>
                  <a:gd name="T34" fmla="*/ 935 w 1262"/>
                  <a:gd name="T35" fmla="*/ 376 h 1550"/>
                  <a:gd name="T36" fmla="*/ 938 w 1262"/>
                  <a:gd name="T37" fmla="*/ 476 h 1550"/>
                  <a:gd name="T38" fmla="*/ 956 w 1262"/>
                  <a:gd name="T39" fmla="*/ 398 h 1550"/>
                  <a:gd name="T40" fmla="*/ 956 w 1262"/>
                  <a:gd name="T41" fmla="*/ 254 h 1550"/>
                  <a:gd name="T42" fmla="*/ 1043 w 1262"/>
                  <a:gd name="T43" fmla="*/ 293 h 1550"/>
                  <a:gd name="T44" fmla="*/ 1098 w 1262"/>
                  <a:gd name="T45" fmla="*/ 251 h 1550"/>
                  <a:gd name="T46" fmla="*/ 1195 w 1262"/>
                  <a:gd name="T47" fmla="*/ 357 h 1550"/>
                  <a:gd name="T48" fmla="*/ 1261 w 1262"/>
                  <a:gd name="T49" fmla="*/ 449 h 1550"/>
                  <a:gd name="T50" fmla="*/ 1209 w 1262"/>
                  <a:gd name="T51" fmla="*/ 485 h 1550"/>
                  <a:gd name="T52" fmla="*/ 1117 w 1262"/>
                  <a:gd name="T53" fmla="*/ 515 h 1550"/>
                  <a:gd name="T54" fmla="*/ 1181 w 1262"/>
                  <a:gd name="T55" fmla="*/ 535 h 1550"/>
                  <a:gd name="T56" fmla="*/ 1209 w 1262"/>
                  <a:gd name="T57" fmla="*/ 618 h 1550"/>
                  <a:gd name="T58" fmla="*/ 1183 w 1262"/>
                  <a:gd name="T59" fmla="*/ 624 h 1550"/>
                  <a:gd name="T60" fmla="*/ 1146 w 1262"/>
                  <a:gd name="T61" fmla="*/ 657 h 1550"/>
                  <a:gd name="T62" fmla="*/ 1088 w 1262"/>
                  <a:gd name="T63" fmla="*/ 730 h 1550"/>
                  <a:gd name="T64" fmla="*/ 1082 w 1262"/>
                  <a:gd name="T65" fmla="*/ 839 h 1550"/>
                  <a:gd name="T66" fmla="*/ 1020 w 1262"/>
                  <a:gd name="T67" fmla="*/ 1003 h 1550"/>
                  <a:gd name="T68" fmla="*/ 1038 w 1262"/>
                  <a:gd name="T69" fmla="*/ 1142 h 1550"/>
                  <a:gd name="T70" fmla="*/ 1003 w 1262"/>
                  <a:gd name="T71" fmla="*/ 1048 h 1550"/>
                  <a:gd name="T72" fmla="*/ 942 w 1262"/>
                  <a:gd name="T73" fmla="*/ 1006 h 1550"/>
                  <a:gd name="T74" fmla="*/ 890 w 1262"/>
                  <a:gd name="T75" fmla="*/ 1034 h 1550"/>
                  <a:gd name="T76" fmla="*/ 804 w 1262"/>
                  <a:gd name="T77" fmla="*/ 1048 h 1550"/>
                  <a:gd name="T78" fmla="*/ 760 w 1262"/>
                  <a:gd name="T79" fmla="*/ 1151 h 1550"/>
                  <a:gd name="T80" fmla="*/ 859 w 1262"/>
                  <a:gd name="T81" fmla="*/ 1290 h 1550"/>
                  <a:gd name="T82" fmla="*/ 874 w 1262"/>
                  <a:gd name="T83" fmla="*/ 1212 h 1550"/>
                  <a:gd name="T84" fmla="*/ 931 w 1262"/>
                  <a:gd name="T85" fmla="*/ 1268 h 1550"/>
                  <a:gd name="T86" fmla="*/ 962 w 1262"/>
                  <a:gd name="T87" fmla="*/ 1346 h 1550"/>
                  <a:gd name="T88" fmla="*/ 987 w 1262"/>
                  <a:gd name="T89" fmla="*/ 1415 h 1550"/>
                  <a:gd name="T90" fmla="*/ 1045 w 1262"/>
                  <a:gd name="T91" fmla="*/ 1521 h 1550"/>
                  <a:gd name="T92" fmla="*/ 1133 w 1262"/>
                  <a:gd name="T93" fmla="*/ 1518 h 1550"/>
                  <a:gd name="T94" fmla="*/ 1080 w 1262"/>
                  <a:gd name="T95" fmla="*/ 1532 h 1550"/>
                  <a:gd name="T96" fmla="*/ 977 w 1262"/>
                  <a:gd name="T97" fmla="*/ 1516 h 1550"/>
                  <a:gd name="T98" fmla="*/ 905 w 1262"/>
                  <a:gd name="T99" fmla="*/ 1421 h 1550"/>
                  <a:gd name="T100" fmla="*/ 853 w 1262"/>
                  <a:gd name="T101" fmla="*/ 1385 h 1550"/>
                  <a:gd name="T102" fmla="*/ 769 w 1262"/>
                  <a:gd name="T103" fmla="*/ 1340 h 1550"/>
                  <a:gd name="T104" fmla="*/ 622 w 1262"/>
                  <a:gd name="T105" fmla="*/ 1190 h 1550"/>
                  <a:gd name="T106" fmla="*/ 501 w 1262"/>
                  <a:gd name="T107" fmla="*/ 970 h 1550"/>
                  <a:gd name="T108" fmla="*/ 542 w 1262"/>
                  <a:gd name="T109" fmla="*/ 1167 h 1550"/>
                  <a:gd name="T110" fmla="*/ 464 w 1262"/>
                  <a:gd name="T111" fmla="*/ 1031 h 1550"/>
                  <a:gd name="T112" fmla="*/ 392 w 1262"/>
                  <a:gd name="T113" fmla="*/ 763 h 1550"/>
                  <a:gd name="T114" fmla="*/ 400 w 1262"/>
                  <a:gd name="T115" fmla="*/ 568 h 1550"/>
                  <a:gd name="T116" fmla="*/ 375 w 1262"/>
                  <a:gd name="T117" fmla="*/ 418 h 1550"/>
                  <a:gd name="T118" fmla="*/ 354 w 1262"/>
                  <a:gd name="T119" fmla="*/ 329 h 1550"/>
                  <a:gd name="T120" fmla="*/ 305 w 1262"/>
                  <a:gd name="T121" fmla="*/ 276 h 1550"/>
                  <a:gd name="T122" fmla="*/ 202 w 1262"/>
                  <a:gd name="T123" fmla="*/ 290 h 1550"/>
                  <a:gd name="T124" fmla="*/ 124 w 1262"/>
                  <a:gd name="T125" fmla="*/ 345 h 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994" y="615"/>
                <a:ext cx="429" cy="408"/>
              </a:xfrm>
              <a:custGeom>
                <a:avLst/>
                <a:gdLst>
                  <a:gd name="T0" fmla="*/ 0 w 429"/>
                  <a:gd name="T1" fmla="*/ 84 h 408"/>
                  <a:gd name="T2" fmla="*/ 10 w 429"/>
                  <a:gd name="T3" fmla="*/ 53 h 408"/>
                  <a:gd name="T4" fmla="*/ 10 w 429"/>
                  <a:gd name="T5" fmla="*/ 31 h 408"/>
                  <a:gd name="T6" fmla="*/ 25 w 429"/>
                  <a:gd name="T7" fmla="*/ 0 h 408"/>
                  <a:gd name="T8" fmla="*/ 103 w 429"/>
                  <a:gd name="T9" fmla="*/ 20 h 408"/>
                  <a:gd name="T10" fmla="*/ 236 w 429"/>
                  <a:gd name="T11" fmla="*/ 56 h 408"/>
                  <a:gd name="T12" fmla="*/ 289 w 429"/>
                  <a:gd name="T13" fmla="*/ 86 h 408"/>
                  <a:gd name="T14" fmla="*/ 358 w 429"/>
                  <a:gd name="T15" fmla="*/ 114 h 408"/>
                  <a:gd name="T16" fmla="*/ 393 w 429"/>
                  <a:gd name="T17" fmla="*/ 167 h 408"/>
                  <a:gd name="T18" fmla="*/ 428 w 429"/>
                  <a:gd name="T19" fmla="*/ 192 h 408"/>
                  <a:gd name="T20" fmla="*/ 414 w 429"/>
                  <a:gd name="T21" fmla="*/ 212 h 408"/>
                  <a:gd name="T22" fmla="*/ 414 w 429"/>
                  <a:gd name="T23" fmla="*/ 237 h 408"/>
                  <a:gd name="T24" fmla="*/ 401 w 429"/>
                  <a:gd name="T25" fmla="*/ 243 h 408"/>
                  <a:gd name="T26" fmla="*/ 389 w 429"/>
                  <a:gd name="T27" fmla="*/ 265 h 408"/>
                  <a:gd name="T28" fmla="*/ 401 w 429"/>
                  <a:gd name="T29" fmla="*/ 287 h 408"/>
                  <a:gd name="T30" fmla="*/ 399 w 429"/>
                  <a:gd name="T31" fmla="*/ 304 h 408"/>
                  <a:gd name="T32" fmla="*/ 385 w 429"/>
                  <a:gd name="T33" fmla="*/ 326 h 408"/>
                  <a:gd name="T34" fmla="*/ 387 w 429"/>
                  <a:gd name="T35" fmla="*/ 348 h 408"/>
                  <a:gd name="T36" fmla="*/ 411 w 429"/>
                  <a:gd name="T37" fmla="*/ 371 h 408"/>
                  <a:gd name="T38" fmla="*/ 413 w 429"/>
                  <a:gd name="T39" fmla="*/ 393 h 408"/>
                  <a:gd name="T40" fmla="*/ 407 w 429"/>
                  <a:gd name="T41" fmla="*/ 404 h 408"/>
                  <a:gd name="T42" fmla="*/ 383 w 429"/>
                  <a:gd name="T43" fmla="*/ 407 h 408"/>
                  <a:gd name="T44" fmla="*/ 366 w 429"/>
                  <a:gd name="T45" fmla="*/ 396 h 408"/>
                  <a:gd name="T46" fmla="*/ 347 w 429"/>
                  <a:gd name="T47" fmla="*/ 368 h 408"/>
                  <a:gd name="T48" fmla="*/ 339 w 429"/>
                  <a:gd name="T49" fmla="*/ 368 h 408"/>
                  <a:gd name="T50" fmla="*/ 329 w 429"/>
                  <a:gd name="T51" fmla="*/ 357 h 408"/>
                  <a:gd name="T52" fmla="*/ 320 w 429"/>
                  <a:gd name="T53" fmla="*/ 323 h 408"/>
                  <a:gd name="T54" fmla="*/ 308 w 429"/>
                  <a:gd name="T55" fmla="*/ 312 h 408"/>
                  <a:gd name="T56" fmla="*/ 283 w 429"/>
                  <a:gd name="T57" fmla="*/ 295 h 408"/>
                  <a:gd name="T58" fmla="*/ 261 w 429"/>
                  <a:gd name="T59" fmla="*/ 284 h 408"/>
                  <a:gd name="T60" fmla="*/ 230 w 429"/>
                  <a:gd name="T61" fmla="*/ 254 h 408"/>
                  <a:gd name="T62" fmla="*/ 217 w 429"/>
                  <a:gd name="T63" fmla="*/ 231 h 408"/>
                  <a:gd name="T64" fmla="*/ 219 w 429"/>
                  <a:gd name="T65" fmla="*/ 215 h 408"/>
                  <a:gd name="T66" fmla="*/ 232 w 429"/>
                  <a:gd name="T67" fmla="*/ 201 h 408"/>
                  <a:gd name="T68" fmla="*/ 221 w 429"/>
                  <a:gd name="T69" fmla="*/ 184 h 408"/>
                  <a:gd name="T70" fmla="*/ 209 w 429"/>
                  <a:gd name="T71" fmla="*/ 192 h 408"/>
                  <a:gd name="T72" fmla="*/ 190 w 429"/>
                  <a:gd name="T73" fmla="*/ 167 h 408"/>
                  <a:gd name="T74" fmla="*/ 186 w 429"/>
                  <a:gd name="T75" fmla="*/ 181 h 408"/>
                  <a:gd name="T76" fmla="*/ 168 w 429"/>
                  <a:gd name="T77" fmla="*/ 181 h 408"/>
                  <a:gd name="T78" fmla="*/ 165 w 429"/>
                  <a:gd name="T79" fmla="*/ 170 h 408"/>
                  <a:gd name="T80" fmla="*/ 165 w 429"/>
                  <a:gd name="T81" fmla="*/ 151 h 408"/>
                  <a:gd name="T82" fmla="*/ 157 w 429"/>
                  <a:gd name="T83" fmla="*/ 139 h 408"/>
                  <a:gd name="T84" fmla="*/ 145 w 429"/>
                  <a:gd name="T85" fmla="*/ 142 h 408"/>
                  <a:gd name="T86" fmla="*/ 130 w 429"/>
                  <a:gd name="T87" fmla="*/ 112 h 408"/>
                  <a:gd name="T88" fmla="*/ 118 w 429"/>
                  <a:gd name="T89" fmla="*/ 109 h 408"/>
                  <a:gd name="T90" fmla="*/ 101 w 429"/>
                  <a:gd name="T91" fmla="*/ 95 h 408"/>
                  <a:gd name="T92" fmla="*/ 64 w 429"/>
                  <a:gd name="T93" fmla="*/ 98 h 408"/>
                  <a:gd name="T94" fmla="*/ 27 w 429"/>
                  <a:gd name="T95" fmla="*/ 95 h 408"/>
                  <a:gd name="T96" fmla="*/ 0 w 429"/>
                  <a:gd name="T97" fmla="*/ 8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908" y="758"/>
                <a:ext cx="274" cy="210"/>
              </a:xfrm>
              <a:custGeom>
                <a:avLst/>
                <a:gdLst>
                  <a:gd name="T0" fmla="*/ 10 w 274"/>
                  <a:gd name="T1" fmla="*/ 0 h 210"/>
                  <a:gd name="T2" fmla="*/ 0 w 274"/>
                  <a:gd name="T3" fmla="*/ 17 h 210"/>
                  <a:gd name="T4" fmla="*/ 0 w 274"/>
                  <a:gd name="T5" fmla="*/ 36 h 210"/>
                  <a:gd name="T6" fmla="*/ 19 w 274"/>
                  <a:gd name="T7" fmla="*/ 56 h 210"/>
                  <a:gd name="T8" fmla="*/ 31 w 274"/>
                  <a:gd name="T9" fmla="*/ 50 h 210"/>
                  <a:gd name="T10" fmla="*/ 35 w 274"/>
                  <a:gd name="T11" fmla="*/ 59 h 210"/>
                  <a:gd name="T12" fmla="*/ 46 w 274"/>
                  <a:gd name="T13" fmla="*/ 61 h 210"/>
                  <a:gd name="T14" fmla="*/ 54 w 274"/>
                  <a:gd name="T15" fmla="*/ 47 h 210"/>
                  <a:gd name="T16" fmla="*/ 81 w 274"/>
                  <a:gd name="T17" fmla="*/ 50 h 210"/>
                  <a:gd name="T18" fmla="*/ 85 w 274"/>
                  <a:gd name="T19" fmla="*/ 64 h 210"/>
                  <a:gd name="T20" fmla="*/ 94 w 274"/>
                  <a:gd name="T21" fmla="*/ 70 h 210"/>
                  <a:gd name="T22" fmla="*/ 117 w 274"/>
                  <a:gd name="T23" fmla="*/ 67 h 210"/>
                  <a:gd name="T24" fmla="*/ 125 w 274"/>
                  <a:gd name="T25" fmla="*/ 75 h 210"/>
                  <a:gd name="T26" fmla="*/ 137 w 274"/>
                  <a:gd name="T27" fmla="*/ 84 h 210"/>
                  <a:gd name="T28" fmla="*/ 146 w 274"/>
                  <a:gd name="T29" fmla="*/ 100 h 210"/>
                  <a:gd name="T30" fmla="*/ 146 w 274"/>
                  <a:gd name="T31" fmla="*/ 123 h 210"/>
                  <a:gd name="T32" fmla="*/ 138 w 274"/>
                  <a:gd name="T33" fmla="*/ 128 h 210"/>
                  <a:gd name="T34" fmla="*/ 142 w 274"/>
                  <a:gd name="T35" fmla="*/ 137 h 210"/>
                  <a:gd name="T36" fmla="*/ 131 w 274"/>
                  <a:gd name="T37" fmla="*/ 150 h 210"/>
                  <a:gd name="T38" fmla="*/ 131 w 274"/>
                  <a:gd name="T39" fmla="*/ 170 h 210"/>
                  <a:gd name="T40" fmla="*/ 148 w 274"/>
                  <a:gd name="T41" fmla="*/ 173 h 210"/>
                  <a:gd name="T42" fmla="*/ 158 w 274"/>
                  <a:gd name="T43" fmla="*/ 167 h 210"/>
                  <a:gd name="T44" fmla="*/ 161 w 274"/>
                  <a:gd name="T45" fmla="*/ 159 h 210"/>
                  <a:gd name="T46" fmla="*/ 167 w 274"/>
                  <a:gd name="T47" fmla="*/ 167 h 210"/>
                  <a:gd name="T48" fmla="*/ 177 w 274"/>
                  <a:gd name="T49" fmla="*/ 162 h 210"/>
                  <a:gd name="T50" fmla="*/ 198 w 274"/>
                  <a:gd name="T51" fmla="*/ 173 h 210"/>
                  <a:gd name="T52" fmla="*/ 211 w 274"/>
                  <a:gd name="T53" fmla="*/ 192 h 210"/>
                  <a:gd name="T54" fmla="*/ 215 w 274"/>
                  <a:gd name="T55" fmla="*/ 192 h 210"/>
                  <a:gd name="T56" fmla="*/ 217 w 274"/>
                  <a:gd name="T57" fmla="*/ 203 h 210"/>
                  <a:gd name="T58" fmla="*/ 231 w 274"/>
                  <a:gd name="T59" fmla="*/ 209 h 210"/>
                  <a:gd name="T60" fmla="*/ 246 w 274"/>
                  <a:gd name="T61" fmla="*/ 209 h 210"/>
                  <a:gd name="T62" fmla="*/ 236 w 274"/>
                  <a:gd name="T63" fmla="*/ 198 h 210"/>
                  <a:gd name="T64" fmla="*/ 240 w 274"/>
                  <a:gd name="T65" fmla="*/ 187 h 210"/>
                  <a:gd name="T66" fmla="*/ 252 w 274"/>
                  <a:gd name="T67" fmla="*/ 198 h 210"/>
                  <a:gd name="T68" fmla="*/ 265 w 274"/>
                  <a:gd name="T69" fmla="*/ 201 h 210"/>
                  <a:gd name="T70" fmla="*/ 267 w 274"/>
                  <a:gd name="T71" fmla="*/ 184 h 210"/>
                  <a:gd name="T72" fmla="*/ 254 w 274"/>
                  <a:gd name="T73" fmla="*/ 170 h 210"/>
                  <a:gd name="T74" fmla="*/ 244 w 274"/>
                  <a:gd name="T75" fmla="*/ 170 h 210"/>
                  <a:gd name="T76" fmla="*/ 231 w 274"/>
                  <a:gd name="T77" fmla="*/ 156 h 210"/>
                  <a:gd name="T78" fmla="*/ 244 w 274"/>
                  <a:gd name="T79" fmla="*/ 156 h 210"/>
                  <a:gd name="T80" fmla="*/ 254 w 274"/>
                  <a:gd name="T81" fmla="*/ 164 h 210"/>
                  <a:gd name="T82" fmla="*/ 273 w 274"/>
                  <a:gd name="T83" fmla="*/ 164 h 210"/>
                  <a:gd name="T84" fmla="*/ 269 w 274"/>
                  <a:gd name="T85" fmla="*/ 148 h 210"/>
                  <a:gd name="T86" fmla="*/ 252 w 274"/>
                  <a:gd name="T87" fmla="*/ 131 h 210"/>
                  <a:gd name="T88" fmla="*/ 240 w 274"/>
                  <a:gd name="T89" fmla="*/ 128 h 210"/>
                  <a:gd name="T90" fmla="*/ 223 w 274"/>
                  <a:gd name="T91" fmla="*/ 109 h 210"/>
                  <a:gd name="T92" fmla="*/ 202 w 274"/>
                  <a:gd name="T93" fmla="*/ 103 h 210"/>
                  <a:gd name="T94" fmla="*/ 185 w 274"/>
                  <a:gd name="T95" fmla="*/ 95 h 210"/>
                  <a:gd name="T96" fmla="*/ 171 w 274"/>
                  <a:gd name="T97" fmla="*/ 70 h 210"/>
                  <a:gd name="T98" fmla="*/ 161 w 274"/>
                  <a:gd name="T99" fmla="*/ 39 h 210"/>
                  <a:gd name="T100" fmla="*/ 148 w 274"/>
                  <a:gd name="T101" fmla="*/ 39 h 210"/>
                  <a:gd name="T102" fmla="*/ 144 w 274"/>
                  <a:gd name="T103" fmla="*/ 31 h 210"/>
                  <a:gd name="T104" fmla="*/ 137 w 274"/>
                  <a:gd name="T105" fmla="*/ 33 h 210"/>
                  <a:gd name="T106" fmla="*/ 123 w 274"/>
                  <a:gd name="T107" fmla="*/ 20 h 210"/>
                  <a:gd name="T108" fmla="*/ 100 w 274"/>
                  <a:gd name="T109" fmla="*/ 14 h 210"/>
                  <a:gd name="T110" fmla="*/ 90 w 274"/>
                  <a:gd name="T111" fmla="*/ 22 h 210"/>
                  <a:gd name="T112" fmla="*/ 69 w 274"/>
                  <a:gd name="T113" fmla="*/ 14 h 210"/>
                  <a:gd name="T114" fmla="*/ 56 w 274"/>
                  <a:gd name="T115" fmla="*/ 14 h 210"/>
                  <a:gd name="T116" fmla="*/ 50 w 274"/>
                  <a:gd name="T117" fmla="*/ 3 h 210"/>
                  <a:gd name="T118" fmla="*/ 44 w 274"/>
                  <a:gd name="T119" fmla="*/ 0 h 210"/>
                  <a:gd name="T120" fmla="*/ 35 w 274"/>
                  <a:gd name="T121" fmla="*/ 3 h 210"/>
                  <a:gd name="T122" fmla="*/ 10 w 274"/>
                  <a:gd name="T12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1064" y="1925"/>
                <a:ext cx="195" cy="98"/>
              </a:xfrm>
              <a:custGeom>
                <a:avLst/>
                <a:gdLst>
                  <a:gd name="T0" fmla="*/ 0 w 195"/>
                  <a:gd name="T1" fmla="*/ 49 h 98"/>
                  <a:gd name="T2" fmla="*/ 17 w 195"/>
                  <a:gd name="T3" fmla="*/ 20 h 98"/>
                  <a:gd name="T4" fmla="*/ 25 w 195"/>
                  <a:gd name="T5" fmla="*/ 20 h 98"/>
                  <a:gd name="T6" fmla="*/ 38 w 195"/>
                  <a:gd name="T7" fmla="*/ 6 h 98"/>
                  <a:gd name="T8" fmla="*/ 54 w 195"/>
                  <a:gd name="T9" fmla="*/ 6 h 98"/>
                  <a:gd name="T10" fmla="*/ 58 w 195"/>
                  <a:gd name="T11" fmla="*/ 3 h 98"/>
                  <a:gd name="T12" fmla="*/ 63 w 195"/>
                  <a:gd name="T13" fmla="*/ 0 h 98"/>
                  <a:gd name="T14" fmla="*/ 83 w 195"/>
                  <a:gd name="T15" fmla="*/ 17 h 98"/>
                  <a:gd name="T16" fmla="*/ 88 w 195"/>
                  <a:gd name="T17" fmla="*/ 29 h 98"/>
                  <a:gd name="T18" fmla="*/ 92 w 195"/>
                  <a:gd name="T19" fmla="*/ 23 h 98"/>
                  <a:gd name="T20" fmla="*/ 108 w 195"/>
                  <a:gd name="T21" fmla="*/ 34 h 98"/>
                  <a:gd name="T22" fmla="*/ 117 w 195"/>
                  <a:gd name="T23" fmla="*/ 34 h 98"/>
                  <a:gd name="T24" fmla="*/ 125 w 195"/>
                  <a:gd name="T25" fmla="*/ 43 h 98"/>
                  <a:gd name="T26" fmla="*/ 138 w 195"/>
                  <a:gd name="T27" fmla="*/ 49 h 98"/>
                  <a:gd name="T28" fmla="*/ 138 w 195"/>
                  <a:gd name="T29" fmla="*/ 63 h 98"/>
                  <a:gd name="T30" fmla="*/ 163 w 195"/>
                  <a:gd name="T31" fmla="*/ 63 h 98"/>
                  <a:gd name="T32" fmla="*/ 169 w 195"/>
                  <a:gd name="T33" fmla="*/ 77 h 98"/>
                  <a:gd name="T34" fmla="*/ 184 w 195"/>
                  <a:gd name="T35" fmla="*/ 77 h 98"/>
                  <a:gd name="T36" fmla="*/ 194 w 195"/>
                  <a:gd name="T37" fmla="*/ 94 h 98"/>
                  <a:gd name="T38" fmla="*/ 188 w 195"/>
                  <a:gd name="T39" fmla="*/ 97 h 98"/>
                  <a:gd name="T40" fmla="*/ 184 w 195"/>
                  <a:gd name="T41" fmla="*/ 91 h 98"/>
                  <a:gd name="T42" fmla="*/ 182 w 195"/>
                  <a:gd name="T43" fmla="*/ 88 h 98"/>
                  <a:gd name="T44" fmla="*/ 169 w 195"/>
                  <a:gd name="T45" fmla="*/ 91 h 98"/>
                  <a:gd name="T46" fmla="*/ 165 w 195"/>
                  <a:gd name="T47" fmla="*/ 94 h 98"/>
                  <a:gd name="T48" fmla="*/ 154 w 195"/>
                  <a:gd name="T49" fmla="*/ 97 h 98"/>
                  <a:gd name="T50" fmla="*/ 136 w 195"/>
                  <a:gd name="T51" fmla="*/ 97 h 98"/>
                  <a:gd name="T52" fmla="*/ 125 w 195"/>
                  <a:gd name="T53" fmla="*/ 97 h 98"/>
                  <a:gd name="T54" fmla="*/ 125 w 195"/>
                  <a:gd name="T55" fmla="*/ 88 h 98"/>
                  <a:gd name="T56" fmla="*/ 108 w 195"/>
                  <a:gd name="T57" fmla="*/ 66 h 98"/>
                  <a:gd name="T58" fmla="*/ 108 w 195"/>
                  <a:gd name="T59" fmla="*/ 51 h 98"/>
                  <a:gd name="T60" fmla="*/ 88 w 195"/>
                  <a:gd name="T61" fmla="*/ 51 h 98"/>
                  <a:gd name="T62" fmla="*/ 81 w 195"/>
                  <a:gd name="T63" fmla="*/ 43 h 98"/>
                  <a:gd name="T64" fmla="*/ 75 w 195"/>
                  <a:gd name="T65" fmla="*/ 51 h 98"/>
                  <a:gd name="T66" fmla="*/ 69 w 195"/>
                  <a:gd name="T67" fmla="*/ 40 h 98"/>
                  <a:gd name="T68" fmla="*/ 63 w 195"/>
                  <a:gd name="T69" fmla="*/ 40 h 98"/>
                  <a:gd name="T70" fmla="*/ 63 w 195"/>
                  <a:gd name="T71" fmla="*/ 26 h 98"/>
                  <a:gd name="T72" fmla="*/ 58 w 195"/>
                  <a:gd name="T73" fmla="*/ 20 h 98"/>
                  <a:gd name="T74" fmla="*/ 40 w 195"/>
                  <a:gd name="T75" fmla="*/ 23 h 98"/>
                  <a:gd name="T76" fmla="*/ 29 w 195"/>
                  <a:gd name="T77" fmla="*/ 40 h 98"/>
                  <a:gd name="T78" fmla="*/ 15 w 195"/>
                  <a:gd name="T79" fmla="*/ 43 h 98"/>
                  <a:gd name="T80" fmla="*/ 0 w 195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234" y="1995"/>
                <a:ext cx="129" cy="83"/>
              </a:xfrm>
              <a:custGeom>
                <a:avLst/>
                <a:gdLst>
                  <a:gd name="T0" fmla="*/ 0 w 129"/>
                  <a:gd name="T1" fmla="*/ 62 h 83"/>
                  <a:gd name="T2" fmla="*/ 12 w 129"/>
                  <a:gd name="T3" fmla="*/ 65 h 83"/>
                  <a:gd name="T4" fmla="*/ 40 w 129"/>
                  <a:gd name="T5" fmla="*/ 62 h 83"/>
                  <a:gd name="T6" fmla="*/ 52 w 129"/>
                  <a:gd name="T7" fmla="*/ 79 h 83"/>
                  <a:gd name="T8" fmla="*/ 68 w 129"/>
                  <a:gd name="T9" fmla="*/ 82 h 83"/>
                  <a:gd name="T10" fmla="*/ 76 w 129"/>
                  <a:gd name="T11" fmla="*/ 62 h 83"/>
                  <a:gd name="T12" fmla="*/ 72 w 129"/>
                  <a:gd name="T13" fmla="*/ 57 h 83"/>
                  <a:gd name="T14" fmla="*/ 80 w 129"/>
                  <a:gd name="T15" fmla="*/ 48 h 83"/>
                  <a:gd name="T16" fmla="*/ 96 w 129"/>
                  <a:gd name="T17" fmla="*/ 62 h 83"/>
                  <a:gd name="T18" fmla="*/ 108 w 129"/>
                  <a:gd name="T19" fmla="*/ 62 h 83"/>
                  <a:gd name="T20" fmla="*/ 108 w 129"/>
                  <a:gd name="T21" fmla="*/ 54 h 83"/>
                  <a:gd name="T22" fmla="*/ 116 w 129"/>
                  <a:gd name="T23" fmla="*/ 54 h 83"/>
                  <a:gd name="T24" fmla="*/ 128 w 129"/>
                  <a:gd name="T25" fmla="*/ 40 h 83"/>
                  <a:gd name="T26" fmla="*/ 120 w 129"/>
                  <a:gd name="T27" fmla="*/ 37 h 83"/>
                  <a:gd name="T28" fmla="*/ 120 w 129"/>
                  <a:gd name="T29" fmla="*/ 23 h 83"/>
                  <a:gd name="T30" fmla="*/ 120 w 129"/>
                  <a:gd name="T31" fmla="*/ 11 h 83"/>
                  <a:gd name="T32" fmla="*/ 102 w 129"/>
                  <a:gd name="T33" fmla="*/ 8 h 83"/>
                  <a:gd name="T34" fmla="*/ 88 w 129"/>
                  <a:gd name="T35" fmla="*/ 11 h 83"/>
                  <a:gd name="T36" fmla="*/ 76 w 129"/>
                  <a:gd name="T37" fmla="*/ 11 h 83"/>
                  <a:gd name="T38" fmla="*/ 58 w 129"/>
                  <a:gd name="T39" fmla="*/ 8 h 83"/>
                  <a:gd name="T40" fmla="*/ 44 w 129"/>
                  <a:gd name="T41" fmla="*/ 0 h 83"/>
                  <a:gd name="T42" fmla="*/ 40 w 129"/>
                  <a:gd name="T43" fmla="*/ 8 h 83"/>
                  <a:gd name="T44" fmla="*/ 38 w 129"/>
                  <a:gd name="T45" fmla="*/ 25 h 83"/>
                  <a:gd name="T46" fmla="*/ 24 w 129"/>
                  <a:gd name="T47" fmla="*/ 25 h 83"/>
                  <a:gd name="T48" fmla="*/ 20 w 129"/>
                  <a:gd name="T49" fmla="*/ 40 h 83"/>
                  <a:gd name="T50" fmla="*/ 12 w 129"/>
                  <a:gd name="T51" fmla="*/ 45 h 83"/>
                  <a:gd name="T52" fmla="*/ 0 w 129"/>
                  <a:gd name="T53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155" y="2228"/>
                <a:ext cx="802" cy="1698"/>
              </a:xfrm>
              <a:custGeom>
                <a:avLst/>
                <a:gdLst>
                  <a:gd name="T0" fmla="*/ 92 w 802"/>
                  <a:gd name="T1" fmla="*/ 28 h 1698"/>
                  <a:gd name="T2" fmla="*/ 152 w 802"/>
                  <a:gd name="T3" fmla="*/ 3 h 1698"/>
                  <a:gd name="T4" fmla="*/ 127 w 802"/>
                  <a:gd name="T5" fmla="*/ 59 h 1698"/>
                  <a:gd name="T6" fmla="*/ 152 w 802"/>
                  <a:gd name="T7" fmla="*/ 56 h 1698"/>
                  <a:gd name="T8" fmla="*/ 177 w 802"/>
                  <a:gd name="T9" fmla="*/ 53 h 1698"/>
                  <a:gd name="T10" fmla="*/ 212 w 802"/>
                  <a:gd name="T11" fmla="*/ 73 h 1698"/>
                  <a:gd name="T12" fmla="*/ 322 w 802"/>
                  <a:gd name="T13" fmla="*/ 103 h 1698"/>
                  <a:gd name="T14" fmla="*/ 372 w 802"/>
                  <a:gd name="T15" fmla="*/ 134 h 1698"/>
                  <a:gd name="T16" fmla="*/ 437 w 802"/>
                  <a:gd name="T17" fmla="*/ 151 h 1698"/>
                  <a:gd name="T18" fmla="*/ 530 w 802"/>
                  <a:gd name="T19" fmla="*/ 234 h 1698"/>
                  <a:gd name="T20" fmla="*/ 581 w 802"/>
                  <a:gd name="T21" fmla="*/ 338 h 1698"/>
                  <a:gd name="T22" fmla="*/ 780 w 802"/>
                  <a:gd name="T23" fmla="*/ 424 h 1698"/>
                  <a:gd name="T24" fmla="*/ 782 w 802"/>
                  <a:gd name="T25" fmla="*/ 567 h 1698"/>
                  <a:gd name="T26" fmla="*/ 731 w 802"/>
                  <a:gd name="T27" fmla="*/ 642 h 1698"/>
                  <a:gd name="T28" fmla="*/ 723 w 802"/>
                  <a:gd name="T29" fmla="*/ 751 h 1698"/>
                  <a:gd name="T30" fmla="*/ 694 w 802"/>
                  <a:gd name="T31" fmla="*/ 798 h 1698"/>
                  <a:gd name="T32" fmla="*/ 647 w 802"/>
                  <a:gd name="T33" fmla="*/ 879 h 1698"/>
                  <a:gd name="T34" fmla="*/ 579 w 802"/>
                  <a:gd name="T35" fmla="*/ 907 h 1698"/>
                  <a:gd name="T36" fmla="*/ 544 w 802"/>
                  <a:gd name="T37" fmla="*/ 991 h 1698"/>
                  <a:gd name="T38" fmla="*/ 536 w 802"/>
                  <a:gd name="T39" fmla="*/ 1061 h 1698"/>
                  <a:gd name="T40" fmla="*/ 481 w 802"/>
                  <a:gd name="T41" fmla="*/ 1125 h 1698"/>
                  <a:gd name="T42" fmla="*/ 448 w 802"/>
                  <a:gd name="T43" fmla="*/ 1175 h 1698"/>
                  <a:gd name="T44" fmla="*/ 427 w 802"/>
                  <a:gd name="T45" fmla="*/ 1200 h 1698"/>
                  <a:gd name="T46" fmla="*/ 415 w 802"/>
                  <a:gd name="T47" fmla="*/ 1267 h 1698"/>
                  <a:gd name="T48" fmla="*/ 361 w 802"/>
                  <a:gd name="T49" fmla="*/ 1295 h 1698"/>
                  <a:gd name="T50" fmla="*/ 318 w 802"/>
                  <a:gd name="T51" fmla="*/ 1323 h 1698"/>
                  <a:gd name="T52" fmla="*/ 316 w 802"/>
                  <a:gd name="T53" fmla="*/ 1387 h 1698"/>
                  <a:gd name="T54" fmla="*/ 275 w 802"/>
                  <a:gd name="T55" fmla="*/ 1437 h 1698"/>
                  <a:gd name="T56" fmla="*/ 300 w 802"/>
                  <a:gd name="T57" fmla="*/ 1482 h 1698"/>
                  <a:gd name="T58" fmla="*/ 259 w 802"/>
                  <a:gd name="T59" fmla="*/ 1524 h 1698"/>
                  <a:gd name="T60" fmla="*/ 238 w 802"/>
                  <a:gd name="T61" fmla="*/ 1597 h 1698"/>
                  <a:gd name="T62" fmla="*/ 292 w 802"/>
                  <a:gd name="T63" fmla="*/ 1697 h 1698"/>
                  <a:gd name="T64" fmla="*/ 228 w 802"/>
                  <a:gd name="T65" fmla="*/ 1647 h 1698"/>
                  <a:gd name="T66" fmla="*/ 187 w 802"/>
                  <a:gd name="T67" fmla="*/ 1557 h 1698"/>
                  <a:gd name="T68" fmla="*/ 183 w 802"/>
                  <a:gd name="T69" fmla="*/ 1323 h 1698"/>
                  <a:gd name="T70" fmla="*/ 177 w 802"/>
                  <a:gd name="T71" fmla="*/ 1223 h 1698"/>
                  <a:gd name="T72" fmla="*/ 181 w 802"/>
                  <a:gd name="T73" fmla="*/ 1114 h 1698"/>
                  <a:gd name="T74" fmla="*/ 189 w 802"/>
                  <a:gd name="T75" fmla="*/ 1027 h 1698"/>
                  <a:gd name="T76" fmla="*/ 185 w 802"/>
                  <a:gd name="T77" fmla="*/ 888 h 1698"/>
                  <a:gd name="T78" fmla="*/ 191 w 802"/>
                  <a:gd name="T79" fmla="*/ 773 h 1698"/>
                  <a:gd name="T80" fmla="*/ 144 w 802"/>
                  <a:gd name="T81" fmla="*/ 695 h 1698"/>
                  <a:gd name="T82" fmla="*/ 72 w 802"/>
                  <a:gd name="T83" fmla="*/ 634 h 1698"/>
                  <a:gd name="T84" fmla="*/ 47 w 802"/>
                  <a:gd name="T85" fmla="*/ 539 h 1698"/>
                  <a:gd name="T86" fmla="*/ 14 w 802"/>
                  <a:gd name="T87" fmla="*/ 486 h 1698"/>
                  <a:gd name="T88" fmla="*/ 16 w 802"/>
                  <a:gd name="T89" fmla="*/ 396 h 1698"/>
                  <a:gd name="T90" fmla="*/ 8 w 802"/>
                  <a:gd name="T91" fmla="*/ 310 h 1698"/>
                  <a:gd name="T92" fmla="*/ 58 w 802"/>
                  <a:gd name="T93" fmla="*/ 140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106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609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98027" y="6467740"/>
            <a:ext cx="244618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latinLnBrk="0" hangingPunct="0"/>
            <a:r>
              <a:rPr kumimoji="0" lang="en-US" altLang="ko-KR" sz="1600" b="1" i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Besterfield, Mech. Eng.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9404018" y="602593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 eaLnBrk="0" latinLnBrk="0" hangingPunct="0"/>
            <a:fld id="{898134F9-0B80-452F-B221-89E10ECF4C98}" type="slidenum">
              <a:rPr kumimoji="0" lang="en-US" altLang="ko-KR" sz="1400" smtClean="0">
                <a:solidFill>
                  <a:srgbClr val="FFFFFF"/>
                </a:solidFill>
                <a:latin typeface="Arial" charset="0"/>
                <a:ea typeface="굴림" charset="-127"/>
              </a:rPr>
              <a:pPr algn="r" eaLnBrk="0" latinLnBrk="0" hangingPunct="0"/>
              <a:t>‹#›</a:t>
            </a:fld>
            <a:endParaRPr kumimoji="0" lang="en-US" altLang="ko-KR" sz="1400" smtClean="0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pic>
        <p:nvPicPr>
          <p:cNvPr id="1071" name="Picture 4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6391275"/>
            <a:ext cx="742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8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l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4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l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l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" y="6630727"/>
            <a:ext cx="2822872" cy="1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8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1443" y="1591750"/>
            <a:ext cx="7128363" cy="14219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46800" rIns="468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600" b="1" dirty="0" smtClean="0"/>
              <a:t>Stage-Gate Process</a:t>
            </a:r>
            <a:br>
              <a:rPr lang="en-US" altLang="ko-KR" sz="3600" b="1" dirty="0" smtClean="0"/>
            </a:br>
            <a:r>
              <a:rPr lang="en-US" altLang="ko-KR" sz="3600" b="1" dirty="0" smtClean="0"/>
              <a:t>&amp; Qualify Function Deployment</a:t>
            </a:r>
            <a:endParaRPr lang="en-US" altLang="ko-KR" sz="18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28330" y="3320988"/>
            <a:ext cx="8514575" cy="3157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6800" rIns="4680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2B3749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1800" b="1" dirty="0">
                <a:latin typeface="맑은 고딕"/>
                <a:ea typeface="맑은 고딕"/>
              </a:rPr>
              <a:t>Rev: </a:t>
            </a:r>
            <a:r>
              <a:rPr lang="en-US" altLang="ko-KR" sz="1800" b="1" dirty="0" smtClean="0">
                <a:latin typeface="맑은 고딕"/>
                <a:ea typeface="맑은 고딕"/>
              </a:rPr>
              <a:t>Dec, </a:t>
            </a:r>
            <a:r>
              <a:rPr lang="en-US" altLang="ko-KR" sz="1800" b="1" dirty="0">
                <a:latin typeface="맑은 고딕"/>
                <a:ea typeface="맑은 고딕"/>
              </a:rPr>
              <a:t>2012</a:t>
            </a:r>
          </a:p>
          <a:p>
            <a:pPr algn="ctr">
              <a:lnSpc>
                <a:spcPct val="120000"/>
              </a:lnSpc>
            </a:pPr>
            <a:endParaRPr lang="en-US" altLang="ko-KR" sz="1800" b="1" dirty="0"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endParaRPr lang="en-US" altLang="ko-KR" sz="1800" b="1" dirty="0"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endParaRPr lang="en-US" altLang="ko-KR" sz="1800" b="1" dirty="0" smtClean="0"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endParaRPr lang="en-US" altLang="ko-KR" sz="1800" b="1" dirty="0"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800" b="1" dirty="0">
                <a:latin typeface="맑은 고딕"/>
                <a:ea typeface="맑은 고딕"/>
              </a:rPr>
              <a:t>POSTECH Strategic Management of Information and Technology Laboratory</a:t>
            </a:r>
          </a:p>
          <a:p>
            <a:pPr algn="ctr">
              <a:lnSpc>
                <a:spcPct val="120000"/>
              </a:lnSpc>
            </a:pPr>
            <a:r>
              <a:rPr lang="en-US" altLang="ko-KR" sz="1800" b="1" dirty="0">
                <a:latin typeface="맑은 고딕"/>
                <a:ea typeface="맑은 고딕"/>
              </a:rPr>
              <a:t>(POSMIT: http://posmit.postech.ac.kr)</a:t>
            </a:r>
          </a:p>
          <a:p>
            <a:pPr algn="ctr">
              <a:lnSpc>
                <a:spcPct val="120000"/>
              </a:lnSpc>
            </a:pPr>
            <a:r>
              <a:rPr lang="en-US" altLang="ko-KR" sz="2000" b="1" dirty="0">
                <a:latin typeface="맑은 고딕"/>
                <a:ea typeface="맑은 고딕"/>
              </a:rPr>
              <a:t>Dept. of Industrial &amp; Management Engineering</a:t>
            </a:r>
            <a:br>
              <a:rPr lang="en-US" altLang="ko-KR" sz="2000" b="1" dirty="0">
                <a:latin typeface="맑은 고딕"/>
                <a:ea typeface="맑은 고딕"/>
              </a:rPr>
            </a:br>
            <a:r>
              <a:rPr lang="en-US" altLang="ko-KR" sz="2000" b="1" dirty="0">
                <a:latin typeface="맑은 고딕"/>
                <a:ea typeface="맑은 고딕"/>
              </a:rPr>
              <a:t>POSTECH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71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(5/6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103" y="740160"/>
            <a:ext cx="9621888" cy="5760640"/>
          </a:xfrm>
        </p:spPr>
        <p:txBody>
          <a:bodyPr/>
          <a:lstStyle/>
          <a:p>
            <a:r>
              <a:rPr lang="en-US" altLang="ko-KR" dirty="0" smtClean="0"/>
              <a:t>House of Quality</a:t>
            </a:r>
          </a:p>
          <a:p>
            <a:pPr lvl="1"/>
            <a:r>
              <a:rPr lang="en-US" altLang="ko-KR" dirty="0"/>
              <a:t>Introduced by John R. Hauser and Don </a:t>
            </a:r>
            <a:r>
              <a:rPr lang="en-US" altLang="ko-KR" dirty="0" err="1"/>
              <a:t>Clausing</a:t>
            </a:r>
            <a:r>
              <a:rPr lang="en-US" altLang="ko-KR" dirty="0"/>
              <a:t> in 1988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417093" y="3302980"/>
            <a:ext cx="2997200" cy="635000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413922" y="4064980"/>
            <a:ext cx="3000375" cy="1701800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385340" y="3380768"/>
            <a:ext cx="3067058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Technical Descriptors</a:t>
            </a:r>
          </a:p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(Voice of the organization)</a:t>
            </a:r>
          </a:p>
        </p:txBody>
      </p: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417093" y="5893787"/>
            <a:ext cx="2997200" cy="563563"/>
            <a:chOff x="1840" y="3664"/>
            <a:chExt cx="1888" cy="355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840" y="3664"/>
              <a:ext cx="1888" cy="35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2017" y="3699"/>
              <a:ext cx="15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굴림" charset="-127"/>
                  <a:cs typeface="+mn-cs"/>
                </a:rPr>
                <a:t>Prioritized Technical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굴림" charset="-127"/>
                  <a:cs typeface="+mn-cs"/>
                </a:rPr>
                <a:t>Descriptors</a:t>
              </a:r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623443" y="2485425"/>
            <a:ext cx="2579744" cy="7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Interrelationship</a:t>
            </a:r>
          </a:p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between</a:t>
            </a:r>
          </a:p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274097" y="4077680"/>
            <a:ext cx="1012825" cy="1689100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 rot="16200000">
            <a:off x="1774826" y="4486441"/>
            <a:ext cx="210343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Customer Requirements</a:t>
            </a:r>
          </a:p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(Voice of the Customer)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536536" y="4068155"/>
            <a:ext cx="1095375" cy="1697038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 rot="16200000">
            <a:off x="6025359" y="4564123"/>
            <a:ext cx="2124075" cy="7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Prioritized Customer</a:t>
            </a:r>
          </a:p>
          <a:p>
            <a:pPr algn="ctr">
              <a:lnSpc>
                <a:spcPct val="75000"/>
              </a:lnSpc>
            </a:pPr>
            <a:r>
              <a:rPr lang="en-US" altLang="ko-KR" sz="1800" b="1"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544093" y="4549173"/>
            <a:ext cx="27432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latin typeface="Arial" charset="0"/>
                <a:ea typeface="굴림" charset="-127"/>
              </a:rPr>
              <a:t>Relationship between</a:t>
            </a:r>
          </a:p>
          <a:p>
            <a:pPr algn="ctr"/>
            <a:r>
              <a:rPr lang="en-US" altLang="ko-KR" sz="1800" b="1" dirty="0">
                <a:latin typeface="Arial" charset="0"/>
                <a:ea typeface="굴림" charset="-127"/>
              </a:rPr>
              <a:t>Requirements and Descriptors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3391693" y="3201380"/>
            <a:ext cx="3048000" cy="0"/>
          </a:xfrm>
          <a:prstGeom prst="line">
            <a:avLst/>
          </a:prstGeom>
          <a:noFill/>
          <a:ln w="50800">
            <a:solidFill>
              <a:schemeClr val="tx2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3391693" y="1448780"/>
            <a:ext cx="3048000" cy="1752600"/>
            <a:chOff x="1824" y="864"/>
            <a:chExt cx="1920" cy="1104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H="1">
              <a:off x="1824" y="864"/>
              <a:ext cx="964" cy="1104"/>
            </a:xfrm>
            <a:prstGeom prst="line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788" y="864"/>
              <a:ext cx="956" cy="1097"/>
            </a:xfrm>
            <a:prstGeom prst="line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39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(6/6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Building A House Of </a:t>
            </a:r>
            <a:r>
              <a:rPr lang="en-US" altLang="ko-KR" dirty="0" smtClean="0"/>
              <a:t>Quality</a:t>
            </a:r>
          </a:p>
          <a:p>
            <a:pPr lvl="1"/>
            <a:r>
              <a:rPr lang="en-US" altLang="ko-KR" dirty="0"/>
              <a:t>List Customer Requirements (What’s)</a:t>
            </a:r>
          </a:p>
          <a:p>
            <a:pPr lvl="1"/>
            <a:r>
              <a:rPr lang="en-US" altLang="ko-KR" dirty="0"/>
              <a:t>List Technical Descriptors (How’s)</a:t>
            </a:r>
          </a:p>
          <a:p>
            <a:pPr lvl="1"/>
            <a:r>
              <a:rPr lang="en-US" altLang="ko-KR" dirty="0"/>
              <a:t>Develop Relationship (What’s &amp; How’s)</a:t>
            </a:r>
          </a:p>
          <a:p>
            <a:pPr lvl="1"/>
            <a:r>
              <a:rPr lang="en-US" altLang="ko-KR" dirty="0"/>
              <a:t>Develop Interrelationship (How’s)</a:t>
            </a:r>
          </a:p>
          <a:p>
            <a:pPr lvl="1"/>
            <a:r>
              <a:rPr lang="en-US" altLang="ko-KR" dirty="0"/>
              <a:t>Competitive Assessments</a:t>
            </a:r>
          </a:p>
          <a:p>
            <a:pPr lvl="1"/>
            <a:r>
              <a:rPr lang="en-US" altLang="ko-KR" dirty="0"/>
              <a:t>Prioritize Customer Requirements</a:t>
            </a:r>
          </a:p>
          <a:p>
            <a:pPr lvl="1"/>
            <a:r>
              <a:rPr lang="en-US" altLang="ko-KR" dirty="0"/>
              <a:t>Prioritize Technical Descriptors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" y="0"/>
            <a:ext cx="3664877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QFD Matrix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5210969" y="152403"/>
            <a:ext cx="844418" cy="715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5317596" y="779463"/>
            <a:ext cx="103188" cy="889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5420783" y="688975"/>
            <a:ext cx="214975" cy="1793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5527415" y="600075"/>
            <a:ext cx="319881" cy="2682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5635763" y="511175"/>
            <a:ext cx="421348" cy="3571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5740665" y="420697"/>
            <a:ext cx="531416" cy="447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 flipV="1">
            <a:off x="5847291" y="331797"/>
            <a:ext cx="634604" cy="536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5952199" y="241309"/>
            <a:ext cx="742950" cy="627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 flipV="1">
            <a:off x="6055387" y="152403"/>
            <a:ext cx="844417" cy="715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688275" y="779463"/>
            <a:ext cx="104907" cy="889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475016" y="688975"/>
            <a:ext cx="213254" cy="1793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6263486" y="600075"/>
            <a:ext cx="319881" cy="2682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051952" y="511175"/>
            <a:ext cx="423069" cy="3571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5838693" y="420697"/>
            <a:ext cx="529696" cy="447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5628883" y="331797"/>
            <a:ext cx="634603" cy="536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5413904" y="241309"/>
            <a:ext cx="744670" cy="627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5204089" y="876300"/>
            <a:ext cx="1700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2791226" y="5589597"/>
            <a:ext cx="232320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Absolute Weight and Percent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861734" y="5259388"/>
            <a:ext cx="4265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2861733" y="5629275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5420783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861733" y="5818188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861733" y="5446713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3288242" y="5259388"/>
            <a:ext cx="19210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5635763" y="5259388"/>
            <a:ext cx="1719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5847292" y="5259388"/>
            <a:ext cx="172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6062266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6275520" y="5259388"/>
            <a:ext cx="5159" cy="741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6488775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6700308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2861733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2861733" y="6002338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209250" y="5259397"/>
            <a:ext cx="0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5210969" y="6002338"/>
            <a:ext cx="170259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915283" y="5259397"/>
            <a:ext cx="0" cy="930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5209250" y="6002347"/>
            <a:ext cx="0" cy="3698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5210969" y="637222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6915283" y="6189663"/>
            <a:ext cx="0" cy="182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140463" y="5970596"/>
            <a:ext cx="183845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Prioritized Technical Descriptors</a:t>
            </a: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2789506" y="5233997"/>
            <a:ext cx="23385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Degree of Technical Difficulty</a:t>
            </a: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2796384" y="5780097"/>
            <a:ext cx="225266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Relative Weight and Percent</a:t>
            </a: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2792948" y="5411797"/>
            <a:ext cx="1089401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Target Value</a:t>
            </a:r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5209250" y="5446722"/>
            <a:ext cx="0" cy="555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5209254" y="5259388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5209254" y="5446713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5209254" y="5629275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5209254" y="5818188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542250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>
            <a:off x="5210974" y="3262313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5210974" y="346075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5210974" y="36607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5210974" y="38576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5210974" y="405765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5210974" y="425450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5210974" y="44545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585245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6063985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>
            <a:off x="627896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649049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6707188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7133696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734867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 flipH="1">
            <a:off x="3288242" y="4057650"/>
            <a:ext cx="4265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3928004" y="4851400"/>
            <a:ext cx="128124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3926290" y="5049838"/>
            <a:ext cx="128296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>
            <a:off x="5422504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>
            <a:off x="3928004" y="4652972"/>
            <a:ext cx="0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 flipH="1">
            <a:off x="5637477" y="465296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 flipH="1">
            <a:off x="5850731" y="465296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>
            <a:off x="6063985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>
            <a:off x="6278965" y="4652972"/>
            <a:ext cx="1719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2" name="Line 74"/>
          <p:cNvSpPr>
            <a:spLocks noChangeShapeType="1"/>
          </p:cNvSpPr>
          <p:nvPr/>
        </p:nvSpPr>
        <p:spPr bwMode="auto">
          <a:xfrm>
            <a:off x="6490494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>
            <a:off x="6707188" y="4652963"/>
            <a:ext cx="1720" cy="603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>
            <a:off x="5210969" y="485140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>
            <a:off x="5210969" y="5049838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>
            <a:off x="7775179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798843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 flipV="1">
            <a:off x="6277240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>
            <a:off x="2861733" y="3063875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328824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>
            <a:off x="286173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2" name="Line 84"/>
          <p:cNvSpPr>
            <a:spLocks noChangeShapeType="1"/>
          </p:cNvSpPr>
          <p:nvPr/>
        </p:nvSpPr>
        <p:spPr bwMode="auto">
          <a:xfrm>
            <a:off x="2861733" y="4652963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>
            <a:off x="2861733" y="4652972"/>
            <a:ext cx="0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>
            <a:off x="2861733" y="4652972"/>
            <a:ext cx="0" cy="593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>
            <a:off x="5210969" y="4652963"/>
            <a:ext cx="1720" cy="614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756020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7" name="Line 89"/>
          <p:cNvSpPr>
            <a:spLocks noChangeShapeType="1"/>
          </p:cNvSpPr>
          <p:nvPr/>
        </p:nvSpPr>
        <p:spPr bwMode="auto">
          <a:xfrm>
            <a:off x="371475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8" name="Line 90"/>
          <p:cNvSpPr>
            <a:spLocks noChangeShapeType="1"/>
          </p:cNvSpPr>
          <p:nvPr/>
        </p:nvSpPr>
        <p:spPr bwMode="auto">
          <a:xfrm>
            <a:off x="3714750" y="3262313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59" name="Line 91"/>
          <p:cNvSpPr>
            <a:spLocks noChangeShapeType="1"/>
          </p:cNvSpPr>
          <p:nvPr/>
        </p:nvSpPr>
        <p:spPr bwMode="auto">
          <a:xfrm>
            <a:off x="3714750" y="346075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0" name="Line 92"/>
          <p:cNvSpPr>
            <a:spLocks noChangeShapeType="1"/>
          </p:cNvSpPr>
          <p:nvPr/>
        </p:nvSpPr>
        <p:spPr bwMode="auto">
          <a:xfrm>
            <a:off x="3714750" y="366077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1" name="Line 93"/>
          <p:cNvSpPr>
            <a:spLocks noChangeShapeType="1"/>
          </p:cNvSpPr>
          <p:nvPr/>
        </p:nvSpPr>
        <p:spPr bwMode="auto">
          <a:xfrm>
            <a:off x="3714750" y="385762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2" name="Line 94"/>
          <p:cNvSpPr>
            <a:spLocks noChangeShapeType="1"/>
          </p:cNvSpPr>
          <p:nvPr/>
        </p:nvSpPr>
        <p:spPr bwMode="auto">
          <a:xfrm>
            <a:off x="3714750" y="405765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3" name="Line 95"/>
          <p:cNvSpPr>
            <a:spLocks noChangeShapeType="1"/>
          </p:cNvSpPr>
          <p:nvPr/>
        </p:nvSpPr>
        <p:spPr bwMode="auto">
          <a:xfrm>
            <a:off x="3714750" y="425450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3714750" y="445452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5" name="Line 97"/>
          <p:cNvSpPr>
            <a:spLocks noChangeShapeType="1"/>
          </p:cNvSpPr>
          <p:nvPr/>
        </p:nvSpPr>
        <p:spPr bwMode="auto">
          <a:xfrm>
            <a:off x="5210969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6" name="Line 98"/>
          <p:cNvSpPr>
            <a:spLocks noChangeShapeType="1"/>
          </p:cNvSpPr>
          <p:nvPr/>
        </p:nvSpPr>
        <p:spPr bwMode="auto">
          <a:xfrm>
            <a:off x="5210969" y="4652963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7" name="Line 99"/>
          <p:cNvSpPr>
            <a:spLocks noChangeShapeType="1"/>
          </p:cNvSpPr>
          <p:nvPr/>
        </p:nvSpPr>
        <p:spPr bwMode="auto">
          <a:xfrm>
            <a:off x="691872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>
            <a:off x="5422504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69" name="Line 101"/>
          <p:cNvSpPr>
            <a:spLocks noChangeShapeType="1"/>
          </p:cNvSpPr>
          <p:nvPr/>
        </p:nvSpPr>
        <p:spPr bwMode="auto">
          <a:xfrm>
            <a:off x="5637477" y="167323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0" name="Line 102"/>
          <p:cNvSpPr>
            <a:spLocks noChangeShapeType="1"/>
          </p:cNvSpPr>
          <p:nvPr/>
        </p:nvSpPr>
        <p:spPr bwMode="auto">
          <a:xfrm>
            <a:off x="5850731" y="167323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1" name="Line 103"/>
          <p:cNvSpPr>
            <a:spLocks noChangeShapeType="1"/>
          </p:cNvSpPr>
          <p:nvPr/>
        </p:nvSpPr>
        <p:spPr bwMode="auto">
          <a:xfrm>
            <a:off x="6063985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2" name="Line 104"/>
          <p:cNvSpPr>
            <a:spLocks noChangeShapeType="1"/>
          </p:cNvSpPr>
          <p:nvPr/>
        </p:nvSpPr>
        <p:spPr bwMode="auto">
          <a:xfrm>
            <a:off x="6277240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3" name="Line 105"/>
          <p:cNvSpPr>
            <a:spLocks noChangeShapeType="1"/>
          </p:cNvSpPr>
          <p:nvPr/>
        </p:nvSpPr>
        <p:spPr bwMode="auto">
          <a:xfrm>
            <a:off x="6490494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4" name="Line 106"/>
          <p:cNvSpPr>
            <a:spLocks noChangeShapeType="1"/>
          </p:cNvSpPr>
          <p:nvPr/>
        </p:nvSpPr>
        <p:spPr bwMode="auto">
          <a:xfrm>
            <a:off x="6703748" y="167322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5" name="Line 107"/>
          <p:cNvSpPr>
            <a:spLocks noChangeShapeType="1"/>
          </p:cNvSpPr>
          <p:nvPr/>
        </p:nvSpPr>
        <p:spPr bwMode="auto">
          <a:xfrm>
            <a:off x="5210969" y="167322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6" name="Line 108"/>
          <p:cNvSpPr>
            <a:spLocks noChangeShapeType="1"/>
          </p:cNvSpPr>
          <p:nvPr/>
        </p:nvSpPr>
        <p:spPr bwMode="auto">
          <a:xfrm>
            <a:off x="5210974" y="30638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7" name="Line 109"/>
          <p:cNvSpPr>
            <a:spLocks noChangeShapeType="1"/>
          </p:cNvSpPr>
          <p:nvPr/>
        </p:nvSpPr>
        <p:spPr bwMode="auto">
          <a:xfrm flipV="1">
            <a:off x="5210969" y="167957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8" name="Line 110"/>
          <p:cNvSpPr>
            <a:spLocks noChangeShapeType="1"/>
          </p:cNvSpPr>
          <p:nvPr/>
        </p:nvSpPr>
        <p:spPr bwMode="auto">
          <a:xfrm>
            <a:off x="6918722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79" name="Rectangle 111"/>
          <p:cNvSpPr>
            <a:spLocks noChangeArrowheads="1"/>
          </p:cNvSpPr>
          <p:nvPr/>
        </p:nvSpPr>
        <p:spPr bwMode="auto">
          <a:xfrm rot="16200000">
            <a:off x="2345532" y="3687011"/>
            <a:ext cx="1500188" cy="4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32880" name="Line 112"/>
          <p:cNvSpPr>
            <a:spLocks noChangeShapeType="1"/>
          </p:cNvSpPr>
          <p:nvPr/>
        </p:nvSpPr>
        <p:spPr bwMode="auto">
          <a:xfrm>
            <a:off x="6918722" y="465297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1" name="Rectangle 113"/>
          <p:cNvSpPr>
            <a:spLocks noChangeArrowheads="1"/>
          </p:cNvSpPr>
          <p:nvPr/>
        </p:nvSpPr>
        <p:spPr bwMode="auto">
          <a:xfrm rot="16200000">
            <a:off x="8209100" y="3567755"/>
            <a:ext cx="1457325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Prioritized Customer</a:t>
            </a:r>
          </a:p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>
            <a:off x="6918726" y="6440488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3" name="Line 115"/>
          <p:cNvSpPr>
            <a:spLocks noChangeShapeType="1"/>
          </p:cNvSpPr>
          <p:nvPr/>
        </p:nvSpPr>
        <p:spPr bwMode="auto">
          <a:xfrm flipV="1">
            <a:off x="5210969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4" name="Line 116"/>
          <p:cNvSpPr>
            <a:spLocks noChangeShapeType="1"/>
          </p:cNvSpPr>
          <p:nvPr/>
        </p:nvSpPr>
        <p:spPr bwMode="auto">
          <a:xfrm>
            <a:off x="6918722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5" name="Line 117"/>
          <p:cNvSpPr>
            <a:spLocks noChangeShapeType="1"/>
          </p:cNvSpPr>
          <p:nvPr/>
        </p:nvSpPr>
        <p:spPr bwMode="auto">
          <a:xfrm>
            <a:off x="5210969" y="127635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6" name="Rectangle 118"/>
          <p:cNvSpPr>
            <a:spLocks noChangeArrowheads="1"/>
          </p:cNvSpPr>
          <p:nvPr/>
        </p:nvSpPr>
        <p:spPr bwMode="auto">
          <a:xfrm>
            <a:off x="5238485" y="887422"/>
            <a:ext cx="16510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32887" name="Line 119"/>
          <p:cNvSpPr>
            <a:spLocks noChangeShapeType="1"/>
          </p:cNvSpPr>
          <p:nvPr/>
        </p:nvSpPr>
        <p:spPr bwMode="auto">
          <a:xfrm>
            <a:off x="7560205" y="3063875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8" name="Line 120"/>
          <p:cNvSpPr>
            <a:spLocks noChangeShapeType="1"/>
          </p:cNvSpPr>
          <p:nvPr/>
        </p:nvSpPr>
        <p:spPr bwMode="auto">
          <a:xfrm>
            <a:off x="7560205" y="4652963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89" name="Line 121"/>
          <p:cNvSpPr>
            <a:spLocks noChangeShapeType="1"/>
          </p:cNvSpPr>
          <p:nvPr/>
        </p:nvSpPr>
        <p:spPr bwMode="auto">
          <a:xfrm flipV="1">
            <a:off x="3713031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90" name="Line 122"/>
          <p:cNvSpPr>
            <a:spLocks noChangeShapeType="1"/>
          </p:cNvSpPr>
          <p:nvPr/>
        </p:nvSpPr>
        <p:spPr bwMode="auto">
          <a:xfrm flipV="1">
            <a:off x="3286522" y="1276359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91" name="Line 123"/>
          <p:cNvSpPr>
            <a:spLocks noChangeShapeType="1"/>
          </p:cNvSpPr>
          <p:nvPr/>
        </p:nvSpPr>
        <p:spPr bwMode="auto">
          <a:xfrm>
            <a:off x="3713036" y="1673225"/>
            <a:ext cx="149621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92" name="Line 124"/>
          <p:cNvSpPr>
            <a:spLocks noChangeShapeType="1"/>
          </p:cNvSpPr>
          <p:nvPr/>
        </p:nvSpPr>
        <p:spPr bwMode="auto">
          <a:xfrm>
            <a:off x="3286527" y="1276359"/>
            <a:ext cx="1922727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4406157" y="1331922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 rot="16200000">
            <a:off x="3099975" y="2547235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 rot="16200000">
            <a:off x="3463792" y="2432141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4168906" y="1778004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2897" name="Rectangle 129"/>
          <p:cNvSpPr>
            <a:spLocks noChangeArrowheads="1"/>
          </p:cNvSpPr>
          <p:nvPr/>
        </p:nvSpPr>
        <p:spPr bwMode="auto">
          <a:xfrm>
            <a:off x="2850655" y="4673609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32898" name="Rectangle 130"/>
          <p:cNvSpPr>
            <a:spLocks noChangeArrowheads="1"/>
          </p:cNvSpPr>
          <p:nvPr/>
        </p:nvSpPr>
        <p:spPr bwMode="auto">
          <a:xfrm rot="16200000">
            <a:off x="6689226" y="5662818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32899" name="Line 131"/>
          <p:cNvSpPr>
            <a:spLocks noChangeShapeType="1"/>
          </p:cNvSpPr>
          <p:nvPr/>
        </p:nvSpPr>
        <p:spPr bwMode="auto">
          <a:xfrm>
            <a:off x="7133696" y="465296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0" name="Line 132"/>
          <p:cNvSpPr>
            <a:spLocks noChangeShapeType="1"/>
          </p:cNvSpPr>
          <p:nvPr/>
        </p:nvSpPr>
        <p:spPr bwMode="auto">
          <a:xfrm>
            <a:off x="7346950" y="465296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1" name="Line 133"/>
          <p:cNvSpPr>
            <a:spLocks noChangeShapeType="1"/>
          </p:cNvSpPr>
          <p:nvPr/>
        </p:nvSpPr>
        <p:spPr bwMode="auto">
          <a:xfrm>
            <a:off x="7560204" y="465297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2" name="Line 134"/>
          <p:cNvSpPr>
            <a:spLocks noChangeShapeType="1"/>
          </p:cNvSpPr>
          <p:nvPr/>
        </p:nvSpPr>
        <p:spPr bwMode="auto">
          <a:xfrm>
            <a:off x="7560204" y="6440488"/>
            <a:ext cx="64148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3" name="Line 135"/>
          <p:cNvSpPr>
            <a:spLocks noChangeShapeType="1"/>
          </p:cNvSpPr>
          <p:nvPr/>
        </p:nvSpPr>
        <p:spPr bwMode="auto">
          <a:xfrm>
            <a:off x="6918726" y="544671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3903928" y="4629150"/>
            <a:ext cx="593329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32905" name="Line 137"/>
          <p:cNvSpPr>
            <a:spLocks noChangeShapeType="1"/>
          </p:cNvSpPr>
          <p:nvPr/>
        </p:nvSpPr>
        <p:spPr bwMode="auto">
          <a:xfrm>
            <a:off x="8628195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6" name="Line 138"/>
          <p:cNvSpPr>
            <a:spLocks noChangeShapeType="1"/>
          </p:cNvSpPr>
          <p:nvPr/>
        </p:nvSpPr>
        <p:spPr bwMode="auto">
          <a:xfrm>
            <a:off x="8628195" y="4652963"/>
            <a:ext cx="0" cy="1782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7" name="Line 139"/>
          <p:cNvSpPr>
            <a:spLocks noChangeShapeType="1"/>
          </p:cNvSpPr>
          <p:nvPr/>
        </p:nvSpPr>
        <p:spPr bwMode="auto">
          <a:xfrm flipH="1">
            <a:off x="8199971" y="6440488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8" name="Line 140"/>
          <p:cNvSpPr>
            <a:spLocks noChangeShapeType="1"/>
          </p:cNvSpPr>
          <p:nvPr/>
        </p:nvSpPr>
        <p:spPr bwMode="auto">
          <a:xfrm flipV="1">
            <a:off x="8199971" y="3062297"/>
            <a:ext cx="10198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09" name="Line 141"/>
          <p:cNvSpPr>
            <a:spLocks noChangeShapeType="1"/>
          </p:cNvSpPr>
          <p:nvPr/>
        </p:nvSpPr>
        <p:spPr bwMode="auto">
          <a:xfrm>
            <a:off x="8199971" y="4652963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0" name="Line 142"/>
          <p:cNvSpPr>
            <a:spLocks noChangeShapeType="1"/>
          </p:cNvSpPr>
          <p:nvPr/>
        </p:nvSpPr>
        <p:spPr bwMode="auto">
          <a:xfrm>
            <a:off x="8609282" y="4652963"/>
            <a:ext cx="61052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1" name="Line 143"/>
          <p:cNvSpPr>
            <a:spLocks noChangeShapeType="1"/>
          </p:cNvSpPr>
          <p:nvPr/>
        </p:nvSpPr>
        <p:spPr bwMode="auto">
          <a:xfrm>
            <a:off x="7560204" y="3262313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2" name="Line 144"/>
          <p:cNvSpPr>
            <a:spLocks noChangeShapeType="1"/>
          </p:cNvSpPr>
          <p:nvPr/>
        </p:nvSpPr>
        <p:spPr bwMode="auto">
          <a:xfrm>
            <a:off x="7560204" y="385762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3" name="Line 145"/>
          <p:cNvSpPr>
            <a:spLocks noChangeShapeType="1"/>
          </p:cNvSpPr>
          <p:nvPr/>
        </p:nvSpPr>
        <p:spPr bwMode="auto">
          <a:xfrm>
            <a:off x="7560204" y="405765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4" name="Line 146"/>
          <p:cNvSpPr>
            <a:spLocks noChangeShapeType="1"/>
          </p:cNvSpPr>
          <p:nvPr/>
        </p:nvSpPr>
        <p:spPr bwMode="auto">
          <a:xfrm>
            <a:off x="7560204" y="425450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5" name="Line 147"/>
          <p:cNvSpPr>
            <a:spLocks noChangeShapeType="1"/>
          </p:cNvSpPr>
          <p:nvPr/>
        </p:nvSpPr>
        <p:spPr bwMode="auto">
          <a:xfrm>
            <a:off x="7560204" y="445452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6" name="Line 148"/>
          <p:cNvSpPr>
            <a:spLocks noChangeShapeType="1"/>
          </p:cNvSpPr>
          <p:nvPr/>
        </p:nvSpPr>
        <p:spPr bwMode="auto">
          <a:xfrm>
            <a:off x="7560204" y="346075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7" name="Line 149"/>
          <p:cNvSpPr>
            <a:spLocks noChangeShapeType="1"/>
          </p:cNvSpPr>
          <p:nvPr/>
        </p:nvSpPr>
        <p:spPr bwMode="auto">
          <a:xfrm>
            <a:off x="7560204" y="366077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8" name="Line 150"/>
          <p:cNvSpPr>
            <a:spLocks noChangeShapeType="1"/>
          </p:cNvSpPr>
          <p:nvPr/>
        </p:nvSpPr>
        <p:spPr bwMode="auto">
          <a:xfrm>
            <a:off x="5637477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19" name="Rectangle 151"/>
          <p:cNvSpPr>
            <a:spLocks noChangeArrowheads="1"/>
          </p:cNvSpPr>
          <p:nvPr/>
        </p:nvSpPr>
        <p:spPr bwMode="auto">
          <a:xfrm rot="16200000">
            <a:off x="7219885" y="5026606"/>
            <a:ext cx="1758950" cy="10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Importance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Target Value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Scale-up Factor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Sales Point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Absolute Weight</a:t>
            </a:r>
          </a:p>
        </p:txBody>
      </p:sp>
      <p:sp>
        <p:nvSpPr>
          <p:cNvPr id="32920" name="Line 152"/>
          <p:cNvSpPr>
            <a:spLocks noChangeShapeType="1"/>
          </p:cNvSpPr>
          <p:nvPr/>
        </p:nvSpPr>
        <p:spPr bwMode="auto">
          <a:xfrm>
            <a:off x="8414941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1" name="Line 153"/>
          <p:cNvSpPr>
            <a:spLocks noChangeShapeType="1"/>
          </p:cNvSpPr>
          <p:nvPr/>
        </p:nvSpPr>
        <p:spPr bwMode="auto">
          <a:xfrm>
            <a:off x="2860014" y="5248275"/>
            <a:ext cx="40587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2" name="Line 154"/>
          <p:cNvSpPr>
            <a:spLocks noChangeShapeType="1"/>
          </p:cNvSpPr>
          <p:nvPr/>
        </p:nvSpPr>
        <p:spPr bwMode="auto">
          <a:xfrm>
            <a:off x="922324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3" name="Line 155"/>
          <p:cNvSpPr>
            <a:spLocks noChangeShapeType="1"/>
          </p:cNvSpPr>
          <p:nvPr/>
        </p:nvSpPr>
        <p:spPr bwMode="auto">
          <a:xfrm>
            <a:off x="6918722" y="87948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4" name="Line 156"/>
          <p:cNvSpPr>
            <a:spLocks noChangeShapeType="1"/>
          </p:cNvSpPr>
          <p:nvPr/>
        </p:nvSpPr>
        <p:spPr bwMode="auto">
          <a:xfrm>
            <a:off x="7773458" y="3063875"/>
            <a:ext cx="0" cy="33718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5" name="Line 157"/>
          <p:cNvSpPr>
            <a:spLocks noChangeShapeType="1"/>
          </p:cNvSpPr>
          <p:nvPr/>
        </p:nvSpPr>
        <p:spPr bwMode="auto">
          <a:xfrm>
            <a:off x="7986713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6" name="Line 158"/>
          <p:cNvSpPr>
            <a:spLocks noChangeShapeType="1"/>
          </p:cNvSpPr>
          <p:nvPr/>
        </p:nvSpPr>
        <p:spPr bwMode="auto">
          <a:xfrm>
            <a:off x="8199967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7" name="Line 159"/>
          <p:cNvSpPr>
            <a:spLocks noChangeShapeType="1"/>
          </p:cNvSpPr>
          <p:nvPr/>
        </p:nvSpPr>
        <p:spPr bwMode="auto">
          <a:xfrm>
            <a:off x="6918726" y="465296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8" name="Line 160"/>
          <p:cNvSpPr>
            <a:spLocks noChangeShapeType="1"/>
          </p:cNvSpPr>
          <p:nvPr/>
        </p:nvSpPr>
        <p:spPr bwMode="auto">
          <a:xfrm>
            <a:off x="5210969" y="87947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29" name="Line 161"/>
          <p:cNvSpPr>
            <a:spLocks noChangeShapeType="1"/>
          </p:cNvSpPr>
          <p:nvPr/>
        </p:nvSpPr>
        <p:spPr bwMode="auto">
          <a:xfrm>
            <a:off x="3286522" y="1276350"/>
            <a:ext cx="19192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30" name="Line 162"/>
          <p:cNvSpPr>
            <a:spLocks noChangeShapeType="1"/>
          </p:cNvSpPr>
          <p:nvPr/>
        </p:nvSpPr>
        <p:spPr bwMode="auto">
          <a:xfrm flipV="1">
            <a:off x="5210969" y="87948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931" name="Rectangle 163"/>
          <p:cNvSpPr>
            <a:spLocks noChangeArrowheads="1"/>
          </p:cNvSpPr>
          <p:nvPr/>
        </p:nvSpPr>
        <p:spPr bwMode="auto">
          <a:xfrm rot="16200000">
            <a:off x="6979378" y="4730761"/>
            <a:ext cx="547688" cy="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grpSp>
        <p:nvGrpSpPr>
          <p:cNvPr id="32945" name="Group 177"/>
          <p:cNvGrpSpPr>
            <a:grpSpLocks/>
          </p:cNvGrpSpPr>
          <p:nvPr/>
        </p:nvGrpSpPr>
        <p:grpSpPr bwMode="auto">
          <a:xfrm>
            <a:off x="6812100" y="676275"/>
            <a:ext cx="3035432" cy="2192338"/>
            <a:chOff x="3961" y="426"/>
            <a:chExt cx="1765" cy="1381"/>
          </a:xfrm>
        </p:grpSpPr>
        <p:sp>
          <p:nvSpPr>
            <p:cNvPr id="32932" name="Rectangle 164"/>
            <p:cNvSpPr>
              <a:spLocks noChangeArrowheads="1"/>
            </p:cNvSpPr>
            <p:nvPr/>
          </p:nvSpPr>
          <p:spPr bwMode="auto">
            <a:xfrm>
              <a:off x="3961" y="426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32933" name="Rectangle 165"/>
            <p:cNvSpPr>
              <a:spLocks noChangeArrowheads="1"/>
            </p:cNvSpPr>
            <p:nvPr/>
          </p:nvSpPr>
          <p:spPr bwMode="auto">
            <a:xfrm>
              <a:off x="4779" y="1321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32934" name="Rectangle 166"/>
            <p:cNvSpPr>
              <a:spLocks noChangeArrowheads="1"/>
            </p:cNvSpPr>
            <p:nvPr/>
          </p:nvSpPr>
          <p:spPr bwMode="auto">
            <a:xfrm>
              <a:off x="4777" y="1464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32935" name="Rectangle 167"/>
            <p:cNvSpPr>
              <a:spLocks noChangeArrowheads="1"/>
            </p:cNvSpPr>
            <p:nvPr/>
          </p:nvSpPr>
          <p:spPr bwMode="auto">
            <a:xfrm>
              <a:off x="4777" y="1616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32936" name="Oval 168"/>
            <p:cNvSpPr>
              <a:spLocks noChangeArrowheads="1"/>
            </p:cNvSpPr>
            <p:nvPr/>
          </p:nvSpPr>
          <p:spPr bwMode="auto">
            <a:xfrm>
              <a:off x="4701" y="1482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32939" name="Group 171"/>
            <p:cNvGrpSpPr>
              <a:grpSpLocks/>
            </p:cNvGrpSpPr>
            <p:nvPr/>
          </p:nvGrpSpPr>
          <p:grpSpPr bwMode="auto">
            <a:xfrm>
              <a:off x="4697" y="1337"/>
              <a:ext cx="60" cy="64"/>
              <a:chOff x="4697" y="1337"/>
              <a:chExt cx="60" cy="64"/>
            </a:xfrm>
          </p:grpSpPr>
          <p:sp>
            <p:nvSpPr>
              <p:cNvPr id="32937" name="Oval 169"/>
              <p:cNvSpPr>
                <a:spLocks noChangeArrowheads="1"/>
              </p:cNvSpPr>
              <p:nvPr/>
            </p:nvSpPr>
            <p:spPr bwMode="auto">
              <a:xfrm>
                <a:off x="4697" y="1337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38" name="Oval 170"/>
              <p:cNvSpPr>
                <a:spLocks noChangeArrowheads="1"/>
              </p:cNvSpPr>
              <p:nvPr/>
            </p:nvSpPr>
            <p:spPr bwMode="auto">
              <a:xfrm>
                <a:off x="4714" y="1355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32940" name="Rectangle 172"/>
            <p:cNvSpPr>
              <a:spLocks noChangeArrowheads="1"/>
            </p:cNvSpPr>
            <p:nvPr/>
          </p:nvSpPr>
          <p:spPr bwMode="auto">
            <a:xfrm>
              <a:off x="4441" y="1321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32941" name="Rectangle 173"/>
            <p:cNvSpPr>
              <a:spLocks noChangeArrowheads="1"/>
            </p:cNvSpPr>
            <p:nvPr/>
          </p:nvSpPr>
          <p:spPr bwMode="auto">
            <a:xfrm>
              <a:off x="4441" y="146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32942" name="Rectangle 174"/>
            <p:cNvSpPr>
              <a:spLocks noChangeArrowheads="1"/>
            </p:cNvSpPr>
            <p:nvPr/>
          </p:nvSpPr>
          <p:spPr bwMode="auto">
            <a:xfrm>
              <a:off x="4435" y="1286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2943" name="Rectangle 175"/>
            <p:cNvSpPr>
              <a:spLocks noChangeArrowheads="1"/>
            </p:cNvSpPr>
            <p:nvPr/>
          </p:nvSpPr>
          <p:spPr bwMode="auto">
            <a:xfrm>
              <a:off x="4441" y="161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32944" name="AutoShape 176"/>
            <p:cNvSpPr>
              <a:spLocks noChangeArrowheads="1"/>
            </p:cNvSpPr>
            <p:nvPr/>
          </p:nvSpPr>
          <p:spPr bwMode="auto">
            <a:xfrm>
              <a:off x="4704" y="1632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32967" name="Group 199"/>
          <p:cNvGrpSpPr>
            <a:grpSpLocks/>
          </p:cNvGrpSpPr>
          <p:nvPr/>
        </p:nvGrpSpPr>
        <p:grpSpPr bwMode="auto">
          <a:xfrm>
            <a:off x="319881" y="2728922"/>
            <a:ext cx="2292483" cy="1100137"/>
            <a:chOff x="186" y="1719"/>
            <a:chExt cx="1333" cy="693"/>
          </a:xfrm>
        </p:grpSpPr>
        <p:sp>
          <p:nvSpPr>
            <p:cNvPr id="32946" name="Rectangle 178"/>
            <p:cNvSpPr>
              <a:spLocks noChangeArrowheads="1"/>
            </p:cNvSpPr>
            <p:nvPr/>
          </p:nvSpPr>
          <p:spPr bwMode="auto">
            <a:xfrm>
              <a:off x="529" y="1783"/>
              <a:ext cx="87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Positive</a:t>
              </a:r>
            </a:p>
          </p:txBody>
        </p:sp>
        <p:sp>
          <p:nvSpPr>
            <p:cNvPr id="32947" name="Rectangle 179"/>
            <p:cNvSpPr>
              <a:spLocks noChangeArrowheads="1"/>
            </p:cNvSpPr>
            <p:nvPr/>
          </p:nvSpPr>
          <p:spPr bwMode="auto">
            <a:xfrm>
              <a:off x="528" y="1926"/>
              <a:ext cx="50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Positive</a:t>
              </a:r>
            </a:p>
          </p:txBody>
        </p:sp>
        <p:sp>
          <p:nvSpPr>
            <p:cNvPr id="32948" name="Rectangle 180"/>
            <p:cNvSpPr>
              <a:spLocks noChangeArrowheads="1"/>
            </p:cNvSpPr>
            <p:nvPr/>
          </p:nvSpPr>
          <p:spPr bwMode="auto">
            <a:xfrm>
              <a:off x="528" y="2078"/>
              <a:ext cx="54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Negative</a:t>
              </a:r>
            </a:p>
          </p:txBody>
        </p:sp>
        <p:sp>
          <p:nvSpPr>
            <p:cNvPr id="32949" name="Oval 181"/>
            <p:cNvSpPr>
              <a:spLocks noChangeArrowheads="1"/>
            </p:cNvSpPr>
            <p:nvPr/>
          </p:nvSpPr>
          <p:spPr bwMode="auto">
            <a:xfrm>
              <a:off x="452" y="1944"/>
              <a:ext cx="59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32952" name="Group 184"/>
            <p:cNvGrpSpPr>
              <a:grpSpLocks/>
            </p:cNvGrpSpPr>
            <p:nvPr/>
          </p:nvGrpSpPr>
          <p:grpSpPr bwMode="auto">
            <a:xfrm>
              <a:off x="448" y="1799"/>
              <a:ext cx="59" cy="64"/>
              <a:chOff x="448" y="1799"/>
              <a:chExt cx="59" cy="64"/>
            </a:xfrm>
          </p:grpSpPr>
          <p:sp>
            <p:nvSpPr>
              <p:cNvPr id="32950" name="Oval 182"/>
              <p:cNvSpPr>
                <a:spLocks noChangeArrowheads="1"/>
              </p:cNvSpPr>
              <p:nvPr/>
            </p:nvSpPr>
            <p:spPr bwMode="auto">
              <a:xfrm>
                <a:off x="448" y="1799"/>
                <a:ext cx="59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51" name="Oval 183"/>
              <p:cNvSpPr>
                <a:spLocks noChangeArrowheads="1"/>
              </p:cNvSpPr>
              <p:nvPr/>
            </p:nvSpPr>
            <p:spPr bwMode="auto">
              <a:xfrm>
                <a:off x="465" y="1817"/>
                <a:ext cx="25" cy="30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32957" name="Group 189"/>
            <p:cNvGrpSpPr>
              <a:grpSpLocks/>
            </p:cNvGrpSpPr>
            <p:nvPr/>
          </p:nvGrpSpPr>
          <p:grpSpPr bwMode="auto">
            <a:xfrm>
              <a:off x="452" y="2225"/>
              <a:ext cx="68" cy="71"/>
              <a:chOff x="452" y="2225"/>
              <a:chExt cx="68" cy="71"/>
            </a:xfrm>
          </p:grpSpPr>
          <p:sp>
            <p:nvSpPr>
              <p:cNvPr id="32953" name="Line 185"/>
              <p:cNvSpPr>
                <a:spLocks noChangeShapeType="1"/>
              </p:cNvSpPr>
              <p:nvPr/>
            </p:nvSpPr>
            <p:spPr bwMode="auto">
              <a:xfrm>
                <a:off x="452" y="2260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54" name="Line 186"/>
              <p:cNvSpPr>
                <a:spLocks noChangeShapeType="1"/>
              </p:cNvSpPr>
              <p:nvPr/>
            </p:nvSpPr>
            <p:spPr bwMode="auto">
              <a:xfrm>
                <a:off x="486" y="2225"/>
                <a:ext cx="0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55" name="Line 187"/>
              <p:cNvSpPr>
                <a:spLocks noChangeShapeType="1"/>
              </p:cNvSpPr>
              <p:nvPr/>
            </p:nvSpPr>
            <p:spPr bwMode="auto">
              <a:xfrm flipV="1">
                <a:off x="452" y="2225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56" name="Line 188"/>
              <p:cNvSpPr>
                <a:spLocks noChangeShapeType="1"/>
              </p:cNvSpPr>
              <p:nvPr/>
            </p:nvSpPr>
            <p:spPr bwMode="auto">
              <a:xfrm flipH="1" flipV="1">
                <a:off x="452" y="2225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32960" name="Group 192"/>
            <p:cNvGrpSpPr>
              <a:grpSpLocks/>
            </p:cNvGrpSpPr>
            <p:nvPr/>
          </p:nvGrpSpPr>
          <p:grpSpPr bwMode="auto">
            <a:xfrm>
              <a:off x="452" y="2082"/>
              <a:ext cx="68" cy="71"/>
              <a:chOff x="452" y="2082"/>
              <a:chExt cx="68" cy="71"/>
            </a:xfrm>
          </p:grpSpPr>
          <p:sp>
            <p:nvSpPr>
              <p:cNvPr id="32958" name="Line 190"/>
              <p:cNvSpPr>
                <a:spLocks noChangeShapeType="1"/>
              </p:cNvSpPr>
              <p:nvPr/>
            </p:nvSpPr>
            <p:spPr bwMode="auto">
              <a:xfrm flipV="1">
                <a:off x="452" y="2082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2959" name="Line 191"/>
              <p:cNvSpPr>
                <a:spLocks noChangeShapeType="1"/>
              </p:cNvSpPr>
              <p:nvPr/>
            </p:nvSpPr>
            <p:spPr bwMode="auto">
              <a:xfrm flipH="1" flipV="1">
                <a:off x="452" y="2082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32961" name="Rectangle 193"/>
            <p:cNvSpPr>
              <a:spLocks noChangeArrowheads="1"/>
            </p:cNvSpPr>
            <p:nvPr/>
          </p:nvSpPr>
          <p:spPr bwMode="auto">
            <a:xfrm>
              <a:off x="529" y="2212"/>
              <a:ext cx="90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Negative</a:t>
              </a:r>
            </a:p>
          </p:txBody>
        </p:sp>
        <p:sp>
          <p:nvSpPr>
            <p:cNvPr id="32962" name="Rectangle 194"/>
            <p:cNvSpPr>
              <a:spLocks noChangeArrowheads="1"/>
            </p:cNvSpPr>
            <p:nvPr/>
          </p:nvSpPr>
          <p:spPr bwMode="auto">
            <a:xfrm>
              <a:off x="191" y="1783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32963" name="Rectangle 195"/>
            <p:cNvSpPr>
              <a:spLocks noChangeArrowheads="1"/>
            </p:cNvSpPr>
            <p:nvPr/>
          </p:nvSpPr>
          <p:spPr bwMode="auto">
            <a:xfrm>
              <a:off x="191" y="192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32964" name="Rectangle 196"/>
            <p:cNvSpPr>
              <a:spLocks noChangeArrowheads="1"/>
            </p:cNvSpPr>
            <p:nvPr/>
          </p:nvSpPr>
          <p:spPr bwMode="auto">
            <a:xfrm>
              <a:off x="214" y="2069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-3</a:t>
              </a:r>
            </a:p>
          </p:txBody>
        </p:sp>
        <p:sp>
          <p:nvSpPr>
            <p:cNvPr id="32965" name="Rectangle 197"/>
            <p:cNvSpPr>
              <a:spLocks noChangeArrowheads="1"/>
            </p:cNvSpPr>
            <p:nvPr/>
          </p:nvSpPr>
          <p:spPr bwMode="auto">
            <a:xfrm>
              <a:off x="214" y="2212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-9</a:t>
              </a:r>
            </a:p>
          </p:txBody>
        </p:sp>
        <p:sp>
          <p:nvSpPr>
            <p:cNvPr id="32966" name="Rectangle 198"/>
            <p:cNvSpPr>
              <a:spLocks noChangeArrowheads="1"/>
            </p:cNvSpPr>
            <p:nvPr/>
          </p:nvSpPr>
          <p:spPr bwMode="auto">
            <a:xfrm>
              <a:off x="186" y="1719"/>
              <a:ext cx="1333" cy="69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32968" name="Rectangle 200"/>
          <p:cNvSpPr>
            <a:spLocks noChangeArrowheads="1"/>
          </p:cNvSpPr>
          <p:nvPr/>
        </p:nvSpPr>
        <p:spPr bwMode="auto">
          <a:xfrm>
            <a:off x="117184" y="1539876"/>
            <a:ext cx="2673809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Interrelationship between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(correlation matrix)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HOWs vs. HOWs</a:t>
            </a:r>
          </a:p>
        </p:txBody>
      </p:sp>
    </p:spTree>
    <p:extLst>
      <p:ext uri="{BB962C8B-B14F-4D97-AF65-F5344CB8AC3E}">
        <p14:creationId xmlns:p14="http://schemas.microsoft.com/office/powerpoint/2010/main" val="80546269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892242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Customer Requirements (What’s)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221170" y="3581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564215" y="5029200"/>
            <a:ext cx="511294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 rot="16200000">
            <a:off x="761868" y="4335834"/>
            <a:ext cx="29718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(WHATs)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816100" y="3124200"/>
            <a:ext cx="0" cy="30480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816100" y="3124200"/>
            <a:ext cx="586105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 rot="16200000">
            <a:off x="2333135" y="2413751"/>
            <a:ext cx="104515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 rot="16200000">
            <a:off x="2853597" y="2285957"/>
            <a:ext cx="137318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816100" y="6172200"/>
            <a:ext cx="586105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 rot="16200000">
            <a:off x="5232203" y="2404226"/>
            <a:ext cx="101521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Tertiary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2194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5590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559050" y="1752600"/>
            <a:ext cx="51181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544830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76771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5450020" y="3352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5450020" y="5257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5450020" y="5486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450020" y="5715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5450020" y="5943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221170" y="5715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5450020" y="3581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5450020" y="3810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5450020" y="4038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5450020" y="42672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450020" y="4495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5450020" y="4724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3221170" y="4038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46706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381000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Technical Descriptors (How’s)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3221170" y="3581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564215" y="5029200"/>
            <a:ext cx="511294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 rot="16200000">
            <a:off x="761868" y="4335834"/>
            <a:ext cx="29718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(HOWs)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816100" y="3124200"/>
            <a:ext cx="0" cy="30480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816100" y="3124200"/>
            <a:ext cx="586105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 rot="16200000">
            <a:off x="2333135" y="2413751"/>
            <a:ext cx="104515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 rot="16200000">
            <a:off x="2853597" y="2285957"/>
            <a:ext cx="137318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816100" y="6172200"/>
            <a:ext cx="586105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 rot="16200000">
            <a:off x="5232203" y="2404226"/>
            <a:ext cx="101521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8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Tertiary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2194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5590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559050" y="1752600"/>
            <a:ext cx="51181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44830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7677150" y="1752600"/>
            <a:ext cx="0" cy="44196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5450020" y="3352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450020" y="5257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450020" y="5486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450020" y="5715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450020" y="5943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221170" y="5715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450020" y="3581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450020" y="38100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450020" y="4038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5450020" y="42672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5450020" y="44958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5450020" y="47244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3221170" y="4038600"/>
            <a:ext cx="222713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72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L - Shaped Diagram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2746508" y="5578475"/>
            <a:ext cx="47810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6091502" y="2095509"/>
            <a:ext cx="0" cy="5000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2268406" y="4335463"/>
            <a:ext cx="262784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746508" y="4335463"/>
            <a:ext cx="0" cy="19923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268406" y="4335463"/>
            <a:ext cx="0" cy="19923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268406" y="6327775"/>
            <a:ext cx="262784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268406" y="6327775"/>
            <a:ext cx="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24610" y="4335463"/>
            <a:ext cx="0" cy="19923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224610" y="4584700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224610" y="4833938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224610" y="5083175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3224610" y="5332413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3224610" y="5578475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3224610" y="5827713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3224610" y="6078538"/>
            <a:ext cx="167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897967" y="4335463"/>
            <a:ext cx="0" cy="19923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135298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5374350" y="2595567"/>
            <a:ext cx="0" cy="17351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613400" y="2595567"/>
            <a:ext cx="0" cy="17351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852452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6091502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332273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6569604" y="2595563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4897971" y="2595563"/>
            <a:ext cx="190896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4897971" y="4335463"/>
            <a:ext cx="190896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4897967" y="2600325"/>
            <a:ext cx="0" cy="17351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808656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 rot="16200000">
            <a:off x="1575065" y="5082392"/>
            <a:ext cx="191293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4897967" y="2095509"/>
            <a:ext cx="0" cy="5000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6808656" y="2095509"/>
            <a:ext cx="0" cy="5000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4897971" y="2095500"/>
            <a:ext cx="190896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4897967" y="1600200"/>
            <a:ext cx="0" cy="49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5026952" y="1622426"/>
            <a:ext cx="16510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897971" y="1600200"/>
            <a:ext cx="190896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V="1">
            <a:off x="3221170" y="2595563"/>
            <a:ext cx="0" cy="173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 flipV="1">
            <a:off x="2741348" y="2095509"/>
            <a:ext cx="0" cy="22399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2741348" y="2095500"/>
            <a:ext cx="21549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3221175" y="2595563"/>
            <a:ext cx="167507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2741348" y="2095509"/>
            <a:ext cx="2154900" cy="22399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3994443" y="2162183"/>
            <a:ext cx="85600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 rot="16200000">
            <a:off x="2502523" y="3681991"/>
            <a:ext cx="85600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 rot="16200000">
            <a:off x="2906154" y="3556578"/>
            <a:ext cx="110126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3723912" y="2630496"/>
            <a:ext cx="110126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6808656" y="1600200"/>
            <a:ext cx="0" cy="49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59" name="AutoShape 47"/>
          <p:cNvSpPr>
            <a:spLocks noChangeArrowheads="1"/>
          </p:cNvSpPr>
          <p:nvPr/>
        </p:nvSpPr>
        <p:spPr bwMode="auto">
          <a:xfrm>
            <a:off x="5021796" y="5108575"/>
            <a:ext cx="457465" cy="204788"/>
          </a:xfrm>
          <a:prstGeom prst="rightArrow">
            <a:avLst>
              <a:gd name="adj1" fmla="val 50000"/>
              <a:gd name="adj2" fmla="val 65879"/>
            </a:avLst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0" name="AutoShape 48"/>
          <p:cNvSpPr>
            <a:spLocks noChangeArrowheads="1"/>
          </p:cNvSpPr>
          <p:nvPr/>
        </p:nvSpPr>
        <p:spPr bwMode="auto">
          <a:xfrm>
            <a:off x="6105260" y="4527559"/>
            <a:ext cx="199496" cy="417513"/>
          </a:xfrm>
          <a:prstGeom prst="upArrow">
            <a:avLst>
              <a:gd name="adj1" fmla="val 50000"/>
              <a:gd name="adj2" fmla="val 72415"/>
            </a:avLst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4897967" y="5332413"/>
            <a:ext cx="1434306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 flipV="1">
            <a:off x="4897969" y="5078413"/>
            <a:ext cx="715433" cy="4762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>
            <a:off x="6332273" y="4335463"/>
            <a:ext cx="0" cy="99060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>
            <a:off x="6091502" y="4335463"/>
            <a:ext cx="0" cy="74295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>
            <a:off x="5613400" y="4335463"/>
            <a:ext cx="0" cy="747712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>
            <a:off x="5852452" y="4335463"/>
            <a:ext cx="0" cy="747712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5852451" y="5078413"/>
            <a:ext cx="239051" cy="4762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68" name="AutoShape 56"/>
          <p:cNvSpPr>
            <a:spLocks noChangeArrowheads="1"/>
          </p:cNvSpPr>
          <p:nvPr/>
        </p:nvSpPr>
        <p:spPr bwMode="auto">
          <a:xfrm>
            <a:off x="5639197" y="4527559"/>
            <a:ext cx="199496" cy="417513"/>
          </a:xfrm>
          <a:prstGeom prst="upArrow">
            <a:avLst>
              <a:gd name="adj1" fmla="val 50000"/>
              <a:gd name="adj2" fmla="val 72415"/>
            </a:avLst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352758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Relationship Matrix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670954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4433628" y="44386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433628" y="4684713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433628" y="49339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433628" y="518160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33628" y="54292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433628" y="567690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433628" y="59245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162815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401866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5647796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5890287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6136217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2237449" y="5429250"/>
            <a:ext cx="48842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V="1">
            <a:off x="5646077" y="1962150"/>
            <a:ext cx="0" cy="49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1750748" y="4191000"/>
            <a:ext cx="267599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237450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1750748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725870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725875" y="443865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725875" y="4684713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725875" y="493395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725875" y="518160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2725875" y="542925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25875" y="567690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725875" y="5924550"/>
            <a:ext cx="170087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4433623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4670954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4915165" y="2457450"/>
            <a:ext cx="0" cy="17287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5159375" y="2457450"/>
            <a:ext cx="0" cy="17287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5401866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5646077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>
            <a:off x="5890287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6134497" y="2457459"/>
            <a:ext cx="0" cy="17256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4433628" y="24574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4433628" y="419100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 flipV="1">
            <a:off x="4433623" y="2463800"/>
            <a:ext cx="0" cy="172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6378708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 rot="16200000">
            <a:off x="1190758" y="4833695"/>
            <a:ext cx="1625600" cy="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ts val="1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85000"/>
              </a:lnSpc>
              <a:spcBef>
                <a:spcPts val="1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 flipV="1">
            <a:off x="4433623" y="1962150"/>
            <a:ext cx="0" cy="49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6378708" y="1962150"/>
            <a:ext cx="0" cy="49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4433628" y="1962150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 flipV="1">
            <a:off x="4433623" y="1465272"/>
            <a:ext cx="0" cy="4968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4552289" y="1444627"/>
            <a:ext cx="165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4433628" y="1465263"/>
            <a:ext cx="194336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 flipV="1">
            <a:off x="2724150" y="2457450"/>
            <a:ext cx="0" cy="1733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V="1">
            <a:off x="2235729" y="1962150"/>
            <a:ext cx="0" cy="22288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>
            <a:off x="2235734" y="1962150"/>
            <a:ext cx="219101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2724150" y="2457450"/>
            <a:ext cx="170259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2235734" y="1962150"/>
            <a:ext cx="2191015" cy="22288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3472497" y="2000250"/>
            <a:ext cx="95058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 rot="16200000">
            <a:off x="2004655" y="3514196"/>
            <a:ext cx="95058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 rot="16200000">
            <a:off x="2352010" y="3414184"/>
            <a:ext cx="123270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180087" y="2514600"/>
            <a:ext cx="123271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4915165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6378708" y="1465272"/>
            <a:ext cx="0" cy="4968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1749032" y="6172200"/>
            <a:ext cx="462967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41040" name="Group 80"/>
          <p:cNvGrpSpPr>
            <a:grpSpLocks/>
          </p:cNvGrpSpPr>
          <p:nvPr/>
        </p:nvGrpSpPr>
        <p:grpSpPr bwMode="auto">
          <a:xfrm>
            <a:off x="4493821" y="4257675"/>
            <a:ext cx="1817819" cy="1595438"/>
            <a:chOff x="2613" y="2682"/>
            <a:chExt cx="1057" cy="1005"/>
          </a:xfrm>
        </p:grpSpPr>
        <p:sp>
          <p:nvSpPr>
            <p:cNvPr id="41020" name="Oval 60"/>
            <p:cNvSpPr>
              <a:spLocks noChangeArrowheads="1"/>
            </p:cNvSpPr>
            <p:nvPr/>
          </p:nvSpPr>
          <p:spPr bwMode="auto">
            <a:xfrm>
              <a:off x="2618" y="3155"/>
              <a:ext cx="56" cy="61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auto">
            <a:xfrm>
              <a:off x="2635" y="3175"/>
              <a:ext cx="20" cy="24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auto">
            <a:xfrm>
              <a:off x="2765" y="2845"/>
              <a:ext cx="55" cy="6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3" name="AutoShape 63"/>
            <p:cNvSpPr>
              <a:spLocks noChangeArrowheads="1"/>
            </p:cNvSpPr>
            <p:nvPr/>
          </p:nvSpPr>
          <p:spPr bwMode="auto">
            <a:xfrm>
              <a:off x="3322" y="2838"/>
              <a:ext cx="54" cy="62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auto">
            <a:xfrm>
              <a:off x="3043" y="2686"/>
              <a:ext cx="55" cy="63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5" name="Oval 65"/>
            <p:cNvSpPr>
              <a:spLocks noChangeArrowheads="1"/>
            </p:cNvSpPr>
            <p:nvPr/>
          </p:nvSpPr>
          <p:spPr bwMode="auto">
            <a:xfrm>
              <a:off x="3061" y="2706"/>
              <a:ext cx="19" cy="25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auto">
            <a:xfrm>
              <a:off x="3185" y="3155"/>
              <a:ext cx="55" cy="61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auto">
            <a:xfrm>
              <a:off x="3202" y="3175"/>
              <a:ext cx="20" cy="24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auto">
            <a:xfrm>
              <a:off x="2902" y="3311"/>
              <a:ext cx="54" cy="6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auto">
            <a:xfrm>
              <a:off x="2919" y="3330"/>
              <a:ext cx="20" cy="25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auto">
            <a:xfrm>
              <a:off x="3611" y="3623"/>
              <a:ext cx="54" cy="6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auto">
            <a:xfrm>
              <a:off x="3628" y="3643"/>
              <a:ext cx="20" cy="24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auto">
            <a:xfrm>
              <a:off x="3049" y="3157"/>
              <a:ext cx="54" cy="61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auto">
            <a:xfrm>
              <a:off x="3616" y="3312"/>
              <a:ext cx="54" cy="63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auto">
            <a:xfrm>
              <a:off x="2907" y="3625"/>
              <a:ext cx="54" cy="6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auto">
            <a:xfrm>
              <a:off x="3474" y="3625"/>
              <a:ext cx="55" cy="62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6" name="AutoShape 76"/>
            <p:cNvSpPr>
              <a:spLocks noChangeArrowheads="1"/>
            </p:cNvSpPr>
            <p:nvPr/>
          </p:nvSpPr>
          <p:spPr bwMode="auto">
            <a:xfrm>
              <a:off x="2613" y="2682"/>
              <a:ext cx="54" cy="61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7" name="AutoShape 77"/>
            <p:cNvSpPr>
              <a:spLocks noChangeArrowheads="1"/>
            </p:cNvSpPr>
            <p:nvPr/>
          </p:nvSpPr>
          <p:spPr bwMode="auto">
            <a:xfrm>
              <a:off x="3605" y="3150"/>
              <a:ext cx="54" cy="62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8" name="AutoShape 78"/>
            <p:cNvSpPr>
              <a:spLocks noChangeArrowheads="1"/>
            </p:cNvSpPr>
            <p:nvPr/>
          </p:nvSpPr>
          <p:spPr bwMode="auto">
            <a:xfrm>
              <a:off x="3463" y="3306"/>
              <a:ext cx="55" cy="62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39" name="AutoShape 79"/>
            <p:cNvSpPr>
              <a:spLocks noChangeArrowheads="1"/>
            </p:cNvSpPr>
            <p:nvPr/>
          </p:nvSpPr>
          <p:spPr bwMode="auto">
            <a:xfrm>
              <a:off x="2754" y="3462"/>
              <a:ext cx="55" cy="62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41041" name="Line 81"/>
          <p:cNvSpPr>
            <a:spLocks noChangeShapeType="1"/>
          </p:cNvSpPr>
          <p:nvPr/>
        </p:nvSpPr>
        <p:spPr bwMode="auto">
          <a:xfrm>
            <a:off x="6378708" y="4191000"/>
            <a:ext cx="0" cy="1981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042" name="Rectangle 82"/>
          <p:cNvSpPr>
            <a:spLocks noChangeArrowheads="1"/>
          </p:cNvSpPr>
          <p:nvPr/>
        </p:nvSpPr>
        <p:spPr bwMode="auto">
          <a:xfrm>
            <a:off x="6779419" y="3673475"/>
            <a:ext cx="2595166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Relationship between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 and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WHATs vs. HOWs</a:t>
            </a:r>
          </a:p>
        </p:txBody>
      </p:sp>
      <p:grpSp>
        <p:nvGrpSpPr>
          <p:cNvPr id="41055" name="Group 95"/>
          <p:cNvGrpSpPr>
            <a:grpSpLocks/>
          </p:cNvGrpSpPr>
          <p:nvPr/>
        </p:nvGrpSpPr>
        <p:grpSpPr bwMode="auto">
          <a:xfrm>
            <a:off x="7286758" y="5041900"/>
            <a:ext cx="1614884" cy="933450"/>
            <a:chOff x="4237" y="3176"/>
            <a:chExt cx="939" cy="588"/>
          </a:xfrm>
        </p:grpSpPr>
        <p:sp>
          <p:nvSpPr>
            <p:cNvPr id="41043" name="Rectangle 83"/>
            <p:cNvSpPr>
              <a:spLocks noChangeArrowheads="1"/>
            </p:cNvSpPr>
            <p:nvPr/>
          </p:nvSpPr>
          <p:spPr bwMode="auto">
            <a:xfrm>
              <a:off x="4596" y="3243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41044" name="Rectangle 84"/>
            <p:cNvSpPr>
              <a:spLocks noChangeArrowheads="1"/>
            </p:cNvSpPr>
            <p:nvPr/>
          </p:nvSpPr>
          <p:spPr bwMode="auto">
            <a:xfrm>
              <a:off x="4595" y="3399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41045" name="Rectangle 85"/>
            <p:cNvSpPr>
              <a:spLocks noChangeArrowheads="1"/>
            </p:cNvSpPr>
            <p:nvPr/>
          </p:nvSpPr>
          <p:spPr bwMode="auto">
            <a:xfrm>
              <a:off x="4595" y="3565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auto">
            <a:xfrm>
              <a:off x="4516" y="3421"/>
              <a:ext cx="55" cy="63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1049" name="Group 89"/>
            <p:cNvGrpSpPr>
              <a:grpSpLocks/>
            </p:cNvGrpSpPr>
            <p:nvPr/>
          </p:nvGrpSpPr>
          <p:grpSpPr bwMode="auto">
            <a:xfrm>
              <a:off x="4512" y="3263"/>
              <a:ext cx="54" cy="62"/>
              <a:chOff x="4512" y="3263"/>
              <a:chExt cx="54" cy="62"/>
            </a:xfrm>
          </p:grpSpPr>
          <p:sp>
            <p:nvSpPr>
              <p:cNvPr id="41047" name="Oval 87"/>
              <p:cNvSpPr>
                <a:spLocks noChangeArrowheads="1"/>
              </p:cNvSpPr>
              <p:nvPr/>
            </p:nvSpPr>
            <p:spPr bwMode="auto">
              <a:xfrm>
                <a:off x="4512" y="3263"/>
                <a:ext cx="54" cy="62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048" name="Oval 88"/>
              <p:cNvSpPr>
                <a:spLocks noChangeArrowheads="1"/>
              </p:cNvSpPr>
              <p:nvPr/>
            </p:nvSpPr>
            <p:spPr bwMode="auto">
              <a:xfrm>
                <a:off x="4529" y="3283"/>
                <a:ext cx="20" cy="25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1050" name="Rectangle 90"/>
            <p:cNvSpPr>
              <a:spLocks noChangeArrowheads="1"/>
            </p:cNvSpPr>
            <p:nvPr/>
          </p:nvSpPr>
          <p:spPr bwMode="auto">
            <a:xfrm>
              <a:off x="4242" y="3243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41051" name="Rectangle 91"/>
            <p:cNvSpPr>
              <a:spLocks noChangeArrowheads="1"/>
            </p:cNvSpPr>
            <p:nvPr/>
          </p:nvSpPr>
          <p:spPr bwMode="auto">
            <a:xfrm>
              <a:off x="4242" y="3399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41052" name="Rectangle 92"/>
            <p:cNvSpPr>
              <a:spLocks noChangeArrowheads="1"/>
            </p:cNvSpPr>
            <p:nvPr/>
          </p:nvSpPr>
          <p:spPr bwMode="auto">
            <a:xfrm>
              <a:off x="4237" y="3176"/>
              <a:ext cx="939" cy="58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1053" name="Rectangle 93"/>
            <p:cNvSpPr>
              <a:spLocks noChangeArrowheads="1"/>
            </p:cNvSpPr>
            <p:nvPr/>
          </p:nvSpPr>
          <p:spPr bwMode="auto">
            <a:xfrm>
              <a:off x="4242" y="3565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auto">
            <a:xfrm>
              <a:off x="4519" y="3586"/>
              <a:ext cx="54" cy="62"/>
            </a:xfrm>
            <a:prstGeom prst="triangle">
              <a:avLst>
                <a:gd name="adj" fmla="val 49995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7395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Correlation Matrix</a:t>
            </a:r>
          </a:p>
        </p:txBody>
      </p:sp>
      <p:grpSp>
        <p:nvGrpSpPr>
          <p:cNvPr id="43057" name="Group 49"/>
          <p:cNvGrpSpPr>
            <a:grpSpLocks/>
          </p:cNvGrpSpPr>
          <p:nvPr/>
        </p:nvGrpSpPr>
        <p:grpSpPr bwMode="auto">
          <a:xfrm>
            <a:off x="4366553" y="1085850"/>
            <a:ext cx="1384432" cy="793750"/>
            <a:chOff x="2539" y="684"/>
            <a:chExt cx="805" cy="500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3014" y="759"/>
              <a:ext cx="60" cy="64"/>
              <a:chOff x="3014" y="759"/>
              <a:chExt cx="60" cy="64"/>
            </a:xfrm>
          </p:grpSpPr>
          <p:sp>
            <p:nvSpPr>
              <p:cNvPr id="43011" name="Oval 3"/>
              <p:cNvSpPr>
                <a:spLocks noChangeArrowheads="1"/>
              </p:cNvSpPr>
              <p:nvPr/>
            </p:nvSpPr>
            <p:spPr bwMode="auto">
              <a:xfrm>
                <a:off x="3014" y="759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12" name="Oval 4"/>
              <p:cNvSpPr>
                <a:spLocks noChangeArrowheads="1"/>
              </p:cNvSpPr>
              <p:nvPr/>
            </p:nvSpPr>
            <p:spPr bwMode="auto">
              <a:xfrm>
                <a:off x="3031" y="777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18" name="Group 10"/>
            <p:cNvGrpSpPr>
              <a:grpSpLocks/>
            </p:cNvGrpSpPr>
            <p:nvPr/>
          </p:nvGrpSpPr>
          <p:grpSpPr bwMode="auto">
            <a:xfrm>
              <a:off x="2673" y="967"/>
              <a:ext cx="68" cy="71"/>
              <a:chOff x="2673" y="967"/>
              <a:chExt cx="68" cy="71"/>
            </a:xfrm>
          </p:grpSpPr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>
                <a:off x="2673" y="1003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2707" y="967"/>
                <a:ext cx="0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 flipV="1">
                <a:off x="2673" y="967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 flipH="1" flipV="1">
                <a:off x="2673" y="967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21" name="Group 13"/>
            <p:cNvGrpSpPr>
              <a:grpSpLocks/>
            </p:cNvGrpSpPr>
            <p:nvPr/>
          </p:nvGrpSpPr>
          <p:grpSpPr bwMode="auto">
            <a:xfrm>
              <a:off x="2744" y="902"/>
              <a:ext cx="59" cy="64"/>
              <a:chOff x="2744" y="902"/>
              <a:chExt cx="59" cy="64"/>
            </a:xfrm>
          </p:grpSpPr>
          <p:sp>
            <p:nvSpPr>
              <p:cNvPr id="43019" name="Oval 11"/>
              <p:cNvSpPr>
                <a:spLocks noChangeArrowheads="1"/>
              </p:cNvSpPr>
              <p:nvPr/>
            </p:nvSpPr>
            <p:spPr bwMode="auto">
              <a:xfrm>
                <a:off x="2744" y="902"/>
                <a:ext cx="59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20" name="Oval 12"/>
              <p:cNvSpPr>
                <a:spLocks noChangeArrowheads="1"/>
              </p:cNvSpPr>
              <p:nvPr/>
            </p:nvSpPr>
            <p:spPr bwMode="auto">
              <a:xfrm>
                <a:off x="2760" y="920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/>
          </p:nvGrpSpPr>
          <p:grpSpPr bwMode="auto">
            <a:xfrm>
              <a:off x="3284" y="1045"/>
              <a:ext cx="60" cy="64"/>
              <a:chOff x="3284" y="1045"/>
              <a:chExt cx="60" cy="64"/>
            </a:xfrm>
          </p:grpSpPr>
          <p:sp>
            <p:nvSpPr>
              <p:cNvPr id="43022" name="Oval 14"/>
              <p:cNvSpPr>
                <a:spLocks noChangeArrowheads="1"/>
              </p:cNvSpPr>
              <p:nvPr/>
            </p:nvSpPr>
            <p:spPr bwMode="auto">
              <a:xfrm>
                <a:off x="3284" y="1045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auto">
              <a:xfrm>
                <a:off x="3301" y="1063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>
              <a:off x="2539" y="1117"/>
              <a:ext cx="60" cy="63"/>
              <a:chOff x="2539" y="1117"/>
              <a:chExt cx="60" cy="6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auto">
              <a:xfrm>
                <a:off x="2539" y="1117"/>
                <a:ext cx="60" cy="63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auto">
              <a:xfrm>
                <a:off x="2556" y="1135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30" name="Group 22"/>
            <p:cNvGrpSpPr>
              <a:grpSpLocks/>
            </p:cNvGrpSpPr>
            <p:nvPr/>
          </p:nvGrpSpPr>
          <p:grpSpPr bwMode="auto">
            <a:xfrm>
              <a:off x="3014" y="1045"/>
              <a:ext cx="60" cy="64"/>
              <a:chOff x="3014" y="1045"/>
              <a:chExt cx="60" cy="64"/>
            </a:xfrm>
          </p:grpSpPr>
          <p:sp>
            <p:nvSpPr>
              <p:cNvPr id="43028" name="Oval 20"/>
              <p:cNvSpPr>
                <a:spLocks noChangeArrowheads="1"/>
              </p:cNvSpPr>
              <p:nvPr/>
            </p:nvSpPr>
            <p:spPr bwMode="auto">
              <a:xfrm>
                <a:off x="3014" y="1045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auto">
              <a:xfrm>
                <a:off x="3031" y="1063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35" name="Group 27"/>
            <p:cNvGrpSpPr>
              <a:grpSpLocks/>
            </p:cNvGrpSpPr>
            <p:nvPr/>
          </p:nvGrpSpPr>
          <p:grpSpPr bwMode="auto">
            <a:xfrm>
              <a:off x="3147" y="1041"/>
              <a:ext cx="67" cy="72"/>
              <a:chOff x="3147" y="1041"/>
              <a:chExt cx="67" cy="72"/>
            </a:xfrm>
          </p:grpSpPr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>
                <a:off x="3147" y="1077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2" name="Line 24"/>
              <p:cNvSpPr>
                <a:spLocks noChangeShapeType="1"/>
              </p:cNvSpPr>
              <p:nvPr/>
            </p:nvSpPr>
            <p:spPr bwMode="auto">
              <a:xfrm>
                <a:off x="3180" y="1041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3" name="Line 25"/>
              <p:cNvSpPr>
                <a:spLocks noChangeShapeType="1"/>
              </p:cNvSpPr>
              <p:nvPr/>
            </p:nvSpPr>
            <p:spPr bwMode="auto">
              <a:xfrm flipV="1">
                <a:off x="3147" y="1041"/>
                <a:ext cx="67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4" name="Line 26"/>
              <p:cNvSpPr>
                <a:spLocks noChangeShapeType="1"/>
              </p:cNvSpPr>
              <p:nvPr/>
            </p:nvSpPr>
            <p:spPr bwMode="auto">
              <a:xfrm flipH="1" flipV="1">
                <a:off x="3147" y="1041"/>
                <a:ext cx="67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40" name="Group 32"/>
            <p:cNvGrpSpPr>
              <a:grpSpLocks/>
            </p:cNvGrpSpPr>
            <p:nvPr/>
          </p:nvGrpSpPr>
          <p:grpSpPr bwMode="auto">
            <a:xfrm>
              <a:off x="2876" y="895"/>
              <a:ext cx="68" cy="72"/>
              <a:chOff x="2876" y="895"/>
              <a:chExt cx="68" cy="72"/>
            </a:xfrm>
          </p:grpSpPr>
          <p:sp>
            <p:nvSpPr>
              <p:cNvPr id="43036" name="Line 28"/>
              <p:cNvSpPr>
                <a:spLocks noChangeShapeType="1"/>
              </p:cNvSpPr>
              <p:nvPr/>
            </p:nvSpPr>
            <p:spPr bwMode="auto">
              <a:xfrm>
                <a:off x="2876" y="931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7" name="Line 29"/>
              <p:cNvSpPr>
                <a:spLocks noChangeShapeType="1"/>
              </p:cNvSpPr>
              <p:nvPr/>
            </p:nvSpPr>
            <p:spPr bwMode="auto">
              <a:xfrm>
                <a:off x="2910" y="895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 flipV="1">
                <a:off x="2876" y="895"/>
                <a:ext cx="68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 flipH="1" flipV="1">
                <a:off x="2876" y="895"/>
                <a:ext cx="68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45" name="Group 37"/>
            <p:cNvGrpSpPr>
              <a:grpSpLocks/>
            </p:cNvGrpSpPr>
            <p:nvPr/>
          </p:nvGrpSpPr>
          <p:grpSpPr bwMode="auto">
            <a:xfrm>
              <a:off x="2944" y="1110"/>
              <a:ext cx="67" cy="71"/>
              <a:chOff x="2944" y="1110"/>
              <a:chExt cx="67" cy="71"/>
            </a:xfrm>
          </p:grpSpPr>
          <p:sp>
            <p:nvSpPr>
              <p:cNvPr id="43041" name="Line 33"/>
              <p:cNvSpPr>
                <a:spLocks noChangeShapeType="1"/>
              </p:cNvSpPr>
              <p:nvPr/>
            </p:nvSpPr>
            <p:spPr bwMode="auto">
              <a:xfrm>
                <a:off x="2944" y="1146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/>
            </p:nvSpPr>
            <p:spPr bwMode="auto">
              <a:xfrm>
                <a:off x="2978" y="1110"/>
                <a:ext cx="0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/>
            </p:nvSpPr>
            <p:spPr bwMode="auto">
              <a:xfrm flipV="1">
                <a:off x="2944" y="1110"/>
                <a:ext cx="67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 flipH="1" flipV="1">
                <a:off x="2944" y="1110"/>
                <a:ext cx="67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3013" y="904"/>
              <a:ext cx="59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047" name="Oval 39"/>
            <p:cNvSpPr>
              <a:spLocks noChangeArrowheads="1"/>
            </p:cNvSpPr>
            <p:nvPr/>
          </p:nvSpPr>
          <p:spPr bwMode="auto">
            <a:xfrm>
              <a:off x="3080" y="1118"/>
              <a:ext cx="60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3050" name="Group 42"/>
            <p:cNvGrpSpPr>
              <a:grpSpLocks/>
            </p:cNvGrpSpPr>
            <p:nvPr/>
          </p:nvGrpSpPr>
          <p:grpSpPr bwMode="auto">
            <a:xfrm>
              <a:off x="2941" y="684"/>
              <a:ext cx="68" cy="71"/>
              <a:chOff x="2941" y="684"/>
              <a:chExt cx="68" cy="71"/>
            </a:xfrm>
          </p:grpSpPr>
          <p:sp>
            <p:nvSpPr>
              <p:cNvPr id="43048" name="Line 40"/>
              <p:cNvSpPr>
                <a:spLocks noChangeShapeType="1"/>
              </p:cNvSpPr>
              <p:nvPr/>
            </p:nvSpPr>
            <p:spPr bwMode="auto">
              <a:xfrm flipV="1">
                <a:off x="2941" y="684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49" name="Line 41"/>
              <p:cNvSpPr>
                <a:spLocks noChangeShapeType="1"/>
              </p:cNvSpPr>
              <p:nvPr/>
            </p:nvSpPr>
            <p:spPr bwMode="auto">
              <a:xfrm flipH="1" flipV="1">
                <a:off x="2941" y="684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53" name="Group 45"/>
            <p:cNvGrpSpPr>
              <a:grpSpLocks/>
            </p:cNvGrpSpPr>
            <p:nvPr/>
          </p:nvGrpSpPr>
          <p:grpSpPr bwMode="auto">
            <a:xfrm>
              <a:off x="3144" y="898"/>
              <a:ext cx="67" cy="72"/>
              <a:chOff x="3144" y="898"/>
              <a:chExt cx="67" cy="72"/>
            </a:xfrm>
          </p:grpSpPr>
          <p:sp>
            <p:nvSpPr>
              <p:cNvPr id="43051" name="Line 43"/>
              <p:cNvSpPr>
                <a:spLocks noChangeShapeType="1"/>
              </p:cNvSpPr>
              <p:nvPr/>
            </p:nvSpPr>
            <p:spPr bwMode="auto">
              <a:xfrm flipV="1">
                <a:off x="3144" y="898"/>
                <a:ext cx="67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52" name="Line 44"/>
              <p:cNvSpPr>
                <a:spLocks noChangeShapeType="1"/>
              </p:cNvSpPr>
              <p:nvPr/>
            </p:nvSpPr>
            <p:spPr bwMode="auto">
              <a:xfrm flipH="1" flipV="1">
                <a:off x="3144" y="898"/>
                <a:ext cx="67" cy="7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056" name="Group 48"/>
            <p:cNvGrpSpPr>
              <a:grpSpLocks/>
            </p:cNvGrpSpPr>
            <p:nvPr/>
          </p:nvGrpSpPr>
          <p:grpSpPr bwMode="auto">
            <a:xfrm>
              <a:off x="2806" y="1113"/>
              <a:ext cx="67" cy="71"/>
              <a:chOff x="2806" y="1113"/>
              <a:chExt cx="67" cy="71"/>
            </a:xfrm>
          </p:grpSpPr>
          <p:sp>
            <p:nvSpPr>
              <p:cNvPr id="43054" name="Line 46"/>
              <p:cNvSpPr>
                <a:spLocks noChangeShapeType="1"/>
              </p:cNvSpPr>
              <p:nvPr/>
            </p:nvSpPr>
            <p:spPr bwMode="auto">
              <a:xfrm flipV="1">
                <a:off x="2806" y="1113"/>
                <a:ext cx="67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 flipH="1" flipV="1">
                <a:off x="2806" y="1113"/>
                <a:ext cx="67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4418145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>
            <a:off x="4187693" y="4662488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4187693" y="4889500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4187693" y="5118100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4187693" y="5345113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4187693" y="5572125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4187693" y="5799138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4187693" y="6026150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4885929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>
            <a:off x="5116381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5350272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5580725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5816335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 flipH="1">
            <a:off x="2096428" y="5572125"/>
            <a:ext cx="46434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flipV="1">
            <a:off x="5348552" y="2390784"/>
            <a:ext cx="0" cy="455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1630363" y="4435475"/>
            <a:ext cx="255561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>
            <a:off x="2096427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>
            <a:off x="1630363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1630363" y="6253163"/>
            <a:ext cx="255561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2560770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2560775" y="4662488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2560775" y="4889500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2560775" y="5118100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2560775" y="5345113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2560775" y="5572125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2560775" y="5799138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2560775" y="6026150"/>
            <a:ext cx="162520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4187693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4187693" y="6253163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6046788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4418145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4650317" y="2846391"/>
            <a:ext cx="0" cy="1584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>
            <a:off x="4884208" y="2846391"/>
            <a:ext cx="0" cy="1584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5116381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2" name="Line 84"/>
          <p:cNvSpPr>
            <a:spLocks noChangeShapeType="1"/>
          </p:cNvSpPr>
          <p:nvPr/>
        </p:nvSpPr>
        <p:spPr bwMode="auto">
          <a:xfrm>
            <a:off x="5348552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5580725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5812896" y="2846388"/>
            <a:ext cx="0" cy="15827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>
            <a:off x="4187693" y="2846388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4187693" y="4435475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 flipV="1">
            <a:off x="4187693" y="2852744"/>
            <a:ext cx="0" cy="15827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6046788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 rot="16200000">
            <a:off x="1048548" y="5077841"/>
            <a:ext cx="1679575" cy="4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 flipV="1">
            <a:off x="4187693" y="2390784"/>
            <a:ext cx="0" cy="455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6046788" y="2390784"/>
            <a:ext cx="0" cy="455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4187693" y="2390775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 flipV="1">
            <a:off x="4187693" y="1936759"/>
            <a:ext cx="0" cy="4540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4290881" y="1908175"/>
            <a:ext cx="1651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flipV="1">
            <a:off x="4191133" y="1028700"/>
            <a:ext cx="925248" cy="9080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 flipH="1" flipV="1">
            <a:off x="4306363" y="1824038"/>
            <a:ext cx="115227" cy="1127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7" name="Line 99"/>
          <p:cNvSpPr>
            <a:spLocks noChangeShapeType="1"/>
          </p:cNvSpPr>
          <p:nvPr/>
        </p:nvSpPr>
        <p:spPr bwMode="auto">
          <a:xfrm flipH="1" flipV="1">
            <a:off x="4421585" y="1709738"/>
            <a:ext cx="233892" cy="2270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8" name="Line 100"/>
          <p:cNvSpPr>
            <a:spLocks noChangeShapeType="1"/>
          </p:cNvSpPr>
          <p:nvPr/>
        </p:nvSpPr>
        <p:spPr bwMode="auto">
          <a:xfrm flipH="1" flipV="1">
            <a:off x="4536810" y="1597029"/>
            <a:ext cx="350838" cy="339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 flipH="1" flipV="1">
            <a:off x="4655482" y="1482734"/>
            <a:ext cx="462623" cy="4540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 flipH="1" flipV="1">
            <a:off x="4772427" y="1368434"/>
            <a:ext cx="581290" cy="568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 flipH="1" flipV="1">
            <a:off x="4887648" y="1255722"/>
            <a:ext cx="696516" cy="6810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2" name="Line 104"/>
          <p:cNvSpPr>
            <a:spLocks noChangeShapeType="1"/>
          </p:cNvSpPr>
          <p:nvPr/>
        </p:nvSpPr>
        <p:spPr bwMode="auto">
          <a:xfrm flipH="1" flipV="1">
            <a:off x="5002880" y="1141422"/>
            <a:ext cx="815181" cy="7953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3" name="Line 105"/>
          <p:cNvSpPr>
            <a:spLocks noChangeShapeType="1"/>
          </p:cNvSpPr>
          <p:nvPr/>
        </p:nvSpPr>
        <p:spPr bwMode="auto">
          <a:xfrm flipV="1">
            <a:off x="2559050" y="2846391"/>
            <a:ext cx="0" cy="1589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 flipV="1">
            <a:off x="2092987" y="2390775"/>
            <a:ext cx="0" cy="2044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5" name="Line 107"/>
          <p:cNvSpPr>
            <a:spLocks noChangeShapeType="1"/>
          </p:cNvSpPr>
          <p:nvPr/>
        </p:nvSpPr>
        <p:spPr bwMode="auto">
          <a:xfrm>
            <a:off x="2092992" y="2390775"/>
            <a:ext cx="209298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>
            <a:off x="2559055" y="2846388"/>
            <a:ext cx="162692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>
            <a:off x="2092992" y="2390775"/>
            <a:ext cx="2092986" cy="2044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3248924" y="2493963"/>
            <a:ext cx="95058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 rot="16200000">
            <a:off x="1849872" y="3804709"/>
            <a:ext cx="95058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43120" name="Rectangle 112"/>
          <p:cNvSpPr>
            <a:spLocks noChangeArrowheads="1"/>
          </p:cNvSpPr>
          <p:nvPr/>
        </p:nvSpPr>
        <p:spPr bwMode="auto">
          <a:xfrm rot="16200000">
            <a:off x="2190350" y="3677709"/>
            <a:ext cx="123270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2913519" y="2909888"/>
            <a:ext cx="123271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43122" name="Line 114"/>
          <p:cNvSpPr>
            <a:spLocks noChangeShapeType="1"/>
          </p:cNvSpPr>
          <p:nvPr/>
        </p:nvSpPr>
        <p:spPr bwMode="auto">
          <a:xfrm>
            <a:off x="4650317" y="4435475"/>
            <a:ext cx="0" cy="1817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3" name="Line 115"/>
          <p:cNvSpPr>
            <a:spLocks noChangeShapeType="1"/>
          </p:cNvSpPr>
          <p:nvPr/>
        </p:nvSpPr>
        <p:spPr bwMode="auto">
          <a:xfrm>
            <a:off x="6046788" y="1936759"/>
            <a:ext cx="0" cy="4540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 flipH="1" flipV="1">
            <a:off x="5116381" y="1028700"/>
            <a:ext cx="925248" cy="9080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5811177" y="1824038"/>
            <a:ext cx="113506" cy="1127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V="1">
            <a:off x="5575565" y="1709738"/>
            <a:ext cx="235612" cy="2270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 flipV="1">
            <a:off x="5343393" y="1597029"/>
            <a:ext cx="350838" cy="339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8" name="Line 120"/>
          <p:cNvSpPr>
            <a:spLocks noChangeShapeType="1"/>
          </p:cNvSpPr>
          <p:nvPr/>
        </p:nvSpPr>
        <p:spPr bwMode="auto">
          <a:xfrm flipV="1">
            <a:off x="5112946" y="1482734"/>
            <a:ext cx="462623" cy="4540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29" name="Line 121"/>
          <p:cNvSpPr>
            <a:spLocks noChangeShapeType="1"/>
          </p:cNvSpPr>
          <p:nvPr/>
        </p:nvSpPr>
        <p:spPr bwMode="auto">
          <a:xfrm flipV="1">
            <a:off x="4879053" y="1368434"/>
            <a:ext cx="581290" cy="568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30" name="Line 122"/>
          <p:cNvSpPr>
            <a:spLocks noChangeShapeType="1"/>
          </p:cNvSpPr>
          <p:nvPr/>
        </p:nvSpPr>
        <p:spPr bwMode="auto">
          <a:xfrm flipV="1">
            <a:off x="4648597" y="1255722"/>
            <a:ext cx="694796" cy="6810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31" name="Line 123"/>
          <p:cNvSpPr>
            <a:spLocks noChangeShapeType="1"/>
          </p:cNvSpPr>
          <p:nvPr/>
        </p:nvSpPr>
        <p:spPr bwMode="auto">
          <a:xfrm flipV="1">
            <a:off x="4412990" y="1141422"/>
            <a:ext cx="816902" cy="7953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132" name="Line 124"/>
          <p:cNvSpPr>
            <a:spLocks noChangeShapeType="1"/>
          </p:cNvSpPr>
          <p:nvPr/>
        </p:nvSpPr>
        <p:spPr bwMode="auto">
          <a:xfrm flipH="1">
            <a:off x="4187693" y="1941513"/>
            <a:ext cx="185565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43153" name="Group 145"/>
          <p:cNvGrpSpPr>
            <a:grpSpLocks/>
          </p:cNvGrpSpPr>
          <p:nvPr/>
        </p:nvGrpSpPr>
        <p:grpSpPr bwMode="auto">
          <a:xfrm>
            <a:off x="4239287" y="4492625"/>
            <a:ext cx="1747308" cy="1473200"/>
            <a:chOff x="2465" y="2830"/>
            <a:chExt cx="1016" cy="928"/>
          </a:xfrm>
        </p:grpSpPr>
        <p:sp>
          <p:nvSpPr>
            <p:cNvPr id="43133" name="Oval 125"/>
            <p:cNvSpPr>
              <a:spLocks noChangeArrowheads="1"/>
            </p:cNvSpPr>
            <p:nvPr/>
          </p:nvSpPr>
          <p:spPr bwMode="auto">
            <a:xfrm>
              <a:off x="2470" y="3263"/>
              <a:ext cx="60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4" name="Oval 126"/>
            <p:cNvSpPr>
              <a:spLocks noChangeArrowheads="1"/>
            </p:cNvSpPr>
            <p:nvPr/>
          </p:nvSpPr>
          <p:spPr bwMode="auto">
            <a:xfrm>
              <a:off x="2487" y="3281"/>
              <a:ext cx="26" cy="2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5" name="Oval 127"/>
            <p:cNvSpPr>
              <a:spLocks noChangeArrowheads="1"/>
            </p:cNvSpPr>
            <p:nvPr/>
          </p:nvSpPr>
          <p:spPr bwMode="auto">
            <a:xfrm>
              <a:off x="2610" y="2979"/>
              <a:ext cx="59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6" name="AutoShape 128"/>
            <p:cNvSpPr>
              <a:spLocks noChangeArrowheads="1"/>
            </p:cNvSpPr>
            <p:nvPr/>
          </p:nvSpPr>
          <p:spPr bwMode="auto">
            <a:xfrm>
              <a:off x="3141" y="2973"/>
              <a:ext cx="59" cy="63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7" name="Oval 129"/>
            <p:cNvSpPr>
              <a:spLocks noChangeArrowheads="1"/>
            </p:cNvSpPr>
            <p:nvPr/>
          </p:nvSpPr>
          <p:spPr bwMode="auto">
            <a:xfrm>
              <a:off x="2876" y="2834"/>
              <a:ext cx="60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8" name="Oval 130"/>
            <p:cNvSpPr>
              <a:spLocks noChangeArrowheads="1"/>
            </p:cNvSpPr>
            <p:nvPr/>
          </p:nvSpPr>
          <p:spPr bwMode="auto">
            <a:xfrm>
              <a:off x="2893" y="2852"/>
              <a:ext cx="26" cy="2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39" name="Oval 131"/>
            <p:cNvSpPr>
              <a:spLocks noChangeArrowheads="1"/>
            </p:cNvSpPr>
            <p:nvPr/>
          </p:nvSpPr>
          <p:spPr bwMode="auto">
            <a:xfrm>
              <a:off x="3011" y="3263"/>
              <a:ext cx="60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0" name="Oval 132"/>
            <p:cNvSpPr>
              <a:spLocks noChangeArrowheads="1"/>
            </p:cNvSpPr>
            <p:nvPr/>
          </p:nvSpPr>
          <p:spPr bwMode="auto">
            <a:xfrm>
              <a:off x="3028" y="3281"/>
              <a:ext cx="26" cy="2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1" name="Oval 133"/>
            <p:cNvSpPr>
              <a:spLocks noChangeArrowheads="1"/>
            </p:cNvSpPr>
            <p:nvPr/>
          </p:nvSpPr>
          <p:spPr bwMode="auto">
            <a:xfrm>
              <a:off x="2741" y="3406"/>
              <a:ext cx="59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2" name="Oval 134"/>
            <p:cNvSpPr>
              <a:spLocks noChangeArrowheads="1"/>
            </p:cNvSpPr>
            <p:nvPr/>
          </p:nvSpPr>
          <p:spPr bwMode="auto">
            <a:xfrm>
              <a:off x="2758" y="3424"/>
              <a:ext cx="25" cy="3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3" name="Oval 135"/>
            <p:cNvSpPr>
              <a:spLocks noChangeArrowheads="1"/>
            </p:cNvSpPr>
            <p:nvPr/>
          </p:nvSpPr>
          <p:spPr bwMode="auto">
            <a:xfrm>
              <a:off x="3417" y="3693"/>
              <a:ext cx="59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4" name="Oval 136"/>
            <p:cNvSpPr>
              <a:spLocks noChangeArrowheads="1"/>
            </p:cNvSpPr>
            <p:nvPr/>
          </p:nvSpPr>
          <p:spPr bwMode="auto">
            <a:xfrm>
              <a:off x="3434" y="3710"/>
              <a:ext cx="25" cy="3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5" name="Oval 137"/>
            <p:cNvSpPr>
              <a:spLocks noChangeArrowheads="1"/>
            </p:cNvSpPr>
            <p:nvPr/>
          </p:nvSpPr>
          <p:spPr bwMode="auto">
            <a:xfrm>
              <a:off x="2880" y="3265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6" name="Oval 138"/>
            <p:cNvSpPr>
              <a:spLocks noChangeArrowheads="1"/>
            </p:cNvSpPr>
            <p:nvPr/>
          </p:nvSpPr>
          <p:spPr bwMode="auto">
            <a:xfrm>
              <a:off x="3421" y="3408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7" name="Oval 139"/>
            <p:cNvSpPr>
              <a:spLocks noChangeArrowheads="1"/>
            </p:cNvSpPr>
            <p:nvPr/>
          </p:nvSpPr>
          <p:spPr bwMode="auto">
            <a:xfrm>
              <a:off x="2745" y="3694"/>
              <a:ext cx="60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8" name="Oval 140"/>
            <p:cNvSpPr>
              <a:spLocks noChangeArrowheads="1"/>
            </p:cNvSpPr>
            <p:nvPr/>
          </p:nvSpPr>
          <p:spPr bwMode="auto">
            <a:xfrm>
              <a:off x="3286" y="3694"/>
              <a:ext cx="59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49" name="AutoShape 141"/>
            <p:cNvSpPr>
              <a:spLocks noChangeArrowheads="1"/>
            </p:cNvSpPr>
            <p:nvPr/>
          </p:nvSpPr>
          <p:spPr bwMode="auto">
            <a:xfrm>
              <a:off x="2465" y="2830"/>
              <a:ext cx="59" cy="63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50" name="AutoShape 142"/>
            <p:cNvSpPr>
              <a:spLocks noChangeArrowheads="1"/>
            </p:cNvSpPr>
            <p:nvPr/>
          </p:nvSpPr>
          <p:spPr bwMode="auto">
            <a:xfrm>
              <a:off x="3411" y="3259"/>
              <a:ext cx="60" cy="63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51" name="AutoShape 143"/>
            <p:cNvSpPr>
              <a:spLocks noChangeArrowheads="1"/>
            </p:cNvSpPr>
            <p:nvPr/>
          </p:nvSpPr>
          <p:spPr bwMode="auto">
            <a:xfrm>
              <a:off x="3276" y="3402"/>
              <a:ext cx="60" cy="63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52" name="AutoShape 144"/>
            <p:cNvSpPr>
              <a:spLocks noChangeArrowheads="1"/>
            </p:cNvSpPr>
            <p:nvPr/>
          </p:nvSpPr>
          <p:spPr bwMode="auto">
            <a:xfrm>
              <a:off x="2600" y="3545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43189" name="Group 181"/>
          <p:cNvGrpSpPr>
            <a:grpSpLocks/>
          </p:cNvGrpSpPr>
          <p:nvPr/>
        </p:nvGrpSpPr>
        <p:grpSpPr bwMode="auto">
          <a:xfrm>
            <a:off x="6041629" y="1265238"/>
            <a:ext cx="3661436" cy="4826000"/>
            <a:chOff x="3513" y="797"/>
            <a:chExt cx="2129" cy="3040"/>
          </a:xfrm>
        </p:grpSpPr>
        <p:sp>
          <p:nvSpPr>
            <p:cNvPr id="43154" name="Rectangle 146"/>
            <p:cNvSpPr>
              <a:spLocks noChangeArrowheads="1"/>
            </p:cNvSpPr>
            <p:nvPr/>
          </p:nvSpPr>
          <p:spPr bwMode="auto">
            <a:xfrm>
              <a:off x="3632" y="2456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43155" name="Rectangle 147"/>
            <p:cNvSpPr>
              <a:spLocks noChangeArrowheads="1"/>
            </p:cNvSpPr>
            <p:nvPr/>
          </p:nvSpPr>
          <p:spPr bwMode="auto">
            <a:xfrm>
              <a:off x="4190" y="1412"/>
              <a:ext cx="87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Positive</a:t>
              </a:r>
            </a:p>
          </p:txBody>
        </p:sp>
        <p:sp>
          <p:nvSpPr>
            <p:cNvPr id="43156" name="Rectangle 148"/>
            <p:cNvSpPr>
              <a:spLocks noChangeArrowheads="1"/>
            </p:cNvSpPr>
            <p:nvPr/>
          </p:nvSpPr>
          <p:spPr bwMode="auto">
            <a:xfrm>
              <a:off x="4189" y="1555"/>
              <a:ext cx="50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Positive</a:t>
              </a:r>
            </a:p>
          </p:txBody>
        </p:sp>
        <p:sp>
          <p:nvSpPr>
            <p:cNvPr id="43157" name="Rectangle 149"/>
            <p:cNvSpPr>
              <a:spLocks noChangeArrowheads="1"/>
            </p:cNvSpPr>
            <p:nvPr/>
          </p:nvSpPr>
          <p:spPr bwMode="auto">
            <a:xfrm>
              <a:off x="4189" y="1707"/>
              <a:ext cx="54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Negative</a:t>
              </a:r>
            </a:p>
          </p:txBody>
        </p:sp>
        <p:sp>
          <p:nvSpPr>
            <p:cNvPr id="43158" name="Oval 150"/>
            <p:cNvSpPr>
              <a:spLocks noChangeArrowheads="1"/>
            </p:cNvSpPr>
            <p:nvPr/>
          </p:nvSpPr>
          <p:spPr bwMode="auto">
            <a:xfrm>
              <a:off x="4113" y="1573"/>
              <a:ext cx="59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3161" name="Group 153"/>
            <p:cNvGrpSpPr>
              <a:grpSpLocks/>
            </p:cNvGrpSpPr>
            <p:nvPr/>
          </p:nvGrpSpPr>
          <p:grpSpPr bwMode="auto">
            <a:xfrm>
              <a:off x="4109" y="1428"/>
              <a:ext cx="59" cy="64"/>
              <a:chOff x="4109" y="1428"/>
              <a:chExt cx="59" cy="64"/>
            </a:xfrm>
          </p:grpSpPr>
          <p:sp>
            <p:nvSpPr>
              <p:cNvPr id="43159" name="Oval 151"/>
              <p:cNvSpPr>
                <a:spLocks noChangeArrowheads="1"/>
              </p:cNvSpPr>
              <p:nvPr/>
            </p:nvSpPr>
            <p:spPr bwMode="auto">
              <a:xfrm>
                <a:off x="4109" y="1428"/>
                <a:ext cx="59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60" name="Oval 152"/>
              <p:cNvSpPr>
                <a:spLocks noChangeArrowheads="1"/>
              </p:cNvSpPr>
              <p:nvPr/>
            </p:nvSpPr>
            <p:spPr bwMode="auto">
              <a:xfrm>
                <a:off x="4126" y="1446"/>
                <a:ext cx="25" cy="30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166" name="Group 158"/>
            <p:cNvGrpSpPr>
              <a:grpSpLocks/>
            </p:cNvGrpSpPr>
            <p:nvPr/>
          </p:nvGrpSpPr>
          <p:grpSpPr bwMode="auto">
            <a:xfrm>
              <a:off x="4113" y="1854"/>
              <a:ext cx="68" cy="71"/>
              <a:chOff x="4113" y="1854"/>
              <a:chExt cx="68" cy="71"/>
            </a:xfrm>
          </p:grpSpPr>
          <p:sp>
            <p:nvSpPr>
              <p:cNvPr id="43162" name="Line 154"/>
              <p:cNvSpPr>
                <a:spLocks noChangeShapeType="1"/>
              </p:cNvSpPr>
              <p:nvPr/>
            </p:nvSpPr>
            <p:spPr bwMode="auto">
              <a:xfrm>
                <a:off x="4113" y="1889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63" name="Line 155"/>
              <p:cNvSpPr>
                <a:spLocks noChangeShapeType="1"/>
              </p:cNvSpPr>
              <p:nvPr/>
            </p:nvSpPr>
            <p:spPr bwMode="auto">
              <a:xfrm>
                <a:off x="4147" y="1854"/>
                <a:ext cx="0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64" name="Line 156"/>
              <p:cNvSpPr>
                <a:spLocks noChangeShapeType="1"/>
              </p:cNvSpPr>
              <p:nvPr/>
            </p:nvSpPr>
            <p:spPr bwMode="auto">
              <a:xfrm flipV="1">
                <a:off x="4113" y="1854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65" name="Line 157"/>
              <p:cNvSpPr>
                <a:spLocks noChangeShapeType="1"/>
              </p:cNvSpPr>
              <p:nvPr/>
            </p:nvSpPr>
            <p:spPr bwMode="auto">
              <a:xfrm flipH="1" flipV="1">
                <a:off x="4113" y="1854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43169" name="Group 161"/>
            <p:cNvGrpSpPr>
              <a:grpSpLocks/>
            </p:cNvGrpSpPr>
            <p:nvPr/>
          </p:nvGrpSpPr>
          <p:grpSpPr bwMode="auto">
            <a:xfrm>
              <a:off x="4113" y="1711"/>
              <a:ext cx="68" cy="71"/>
              <a:chOff x="4113" y="1711"/>
              <a:chExt cx="68" cy="71"/>
            </a:xfrm>
          </p:grpSpPr>
          <p:sp>
            <p:nvSpPr>
              <p:cNvPr id="43167" name="Line 159"/>
              <p:cNvSpPr>
                <a:spLocks noChangeShapeType="1"/>
              </p:cNvSpPr>
              <p:nvPr/>
            </p:nvSpPr>
            <p:spPr bwMode="auto">
              <a:xfrm flipV="1">
                <a:off x="4113" y="1711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68" name="Line 160"/>
              <p:cNvSpPr>
                <a:spLocks noChangeShapeType="1"/>
              </p:cNvSpPr>
              <p:nvPr/>
            </p:nvSpPr>
            <p:spPr bwMode="auto">
              <a:xfrm flipH="1" flipV="1">
                <a:off x="4113" y="1711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3170" name="Rectangle 162"/>
            <p:cNvSpPr>
              <a:spLocks noChangeArrowheads="1"/>
            </p:cNvSpPr>
            <p:nvPr/>
          </p:nvSpPr>
          <p:spPr bwMode="auto">
            <a:xfrm>
              <a:off x="4190" y="1841"/>
              <a:ext cx="90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Negative</a:t>
              </a:r>
            </a:p>
          </p:txBody>
        </p:sp>
        <p:sp>
          <p:nvSpPr>
            <p:cNvPr id="43171" name="Rectangle 163"/>
            <p:cNvSpPr>
              <a:spLocks noChangeArrowheads="1"/>
            </p:cNvSpPr>
            <p:nvPr/>
          </p:nvSpPr>
          <p:spPr bwMode="auto">
            <a:xfrm>
              <a:off x="3852" y="1412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43172" name="Rectangle 164"/>
            <p:cNvSpPr>
              <a:spLocks noChangeArrowheads="1"/>
            </p:cNvSpPr>
            <p:nvPr/>
          </p:nvSpPr>
          <p:spPr bwMode="auto">
            <a:xfrm>
              <a:off x="3852" y="1555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43173" name="Rectangle 165"/>
            <p:cNvSpPr>
              <a:spLocks noChangeArrowheads="1"/>
            </p:cNvSpPr>
            <p:nvPr/>
          </p:nvSpPr>
          <p:spPr bwMode="auto">
            <a:xfrm>
              <a:off x="3875" y="1698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-3</a:t>
              </a:r>
            </a:p>
          </p:txBody>
        </p:sp>
        <p:sp>
          <p:nvSpPr>
            <p:cNvPr id="43174" name="Rectangle 166"/>
            <p:cNvSpPr>
              <a:spLocks noChangeArrowheads="1"/>
            </p:cNvSpPr>
            <p:nvPr/>
          </p:nvSpPr>
          <p:spPr bwMode="auto">
            <a:xfrm>
              <a:off x="3875" y="1841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-9</a:t>
              </a:r>
            </a:p>
          </p:txBody>
        </p:sp>
        <p:sp>
          <p:nvSpPr>
            <p:cNvPr id="43175" name="Rectangle 167"/>
            <p:cNvSpPr>
              <a:spLocks noChangeArrowheads="1"/>
            </p:cNvSpPr>
            <p:nvPr/>
          </p:nvSpPr>
          <p:spPr bwMode="auto">
            <a:xfrm>
              <a:off x="3847" y="1348"/>
              <a:ext cx="1333" cy="69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76" name="Rectangle 168"/>
            <p:cNvSpPr>
              <a:spLocks noChangeArrowheads="1"/>
            </p:cNvSpPr>
            <p:nvPr/>
          </p:nvSpPr>
          <p:spPr bwMode="auto">
            <a:xfrm>
              <a:off x="3513" y="797"/>
              <a:ext cx="2129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Interrelationship between Technical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Descriptors (correlation matrix)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HOWs vs. HOWs</a:t>
              </a:r>
            </a:p>
          </p:txBody>
        </p:sp>
        <p:sp>
          <p:nvSpPr>
            <p:cNvPr id="43177" name="Rectangle 169"/>
            <p:cNvSpPr>
              <a:spLocks noChangeArrowheads="1"/>
            </p:cNvSpPr>
            <p:nvPr/>
          </p:nvSpPr>
          <p:spPr bwMode="auto">
            <a:xfrm>
              <a:off x="4450" y="3351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43178" name="Rectangle 170"/>
            <p:cNvSpPr>
              <a:spLocks noChangeArrowheads="1"/>
            </p:cNvSpPr>
            <p:nvPr/>
          </p:nvSpPr>
          <p:spPr bwMode="auto">
            <a:xfrm>
              <a:off x="4448" y="3494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43179" name="Rectangle 171"/>
            <p:cNvSpPr>
              <a:spLocks noChangeArrowheads="1"/>
            </p:cNvSpPr>
            <p:nvPr/>
          </p:nvSpPr>
          <p:spPr bwMode="auto">
            <a:xfrm>
              <a:off x="4448" y="3646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43180" name="Oval 172"/>
            <p:cNvSpPr>
              <a:spLocks noChangeArrowheads="1"/>
            </p:cNvSpPr>
            <p:nvPr/>
          </p:nvSpPr>
          <p:spPr bwMode="auto">
            <a:xfrm>
              <a:off x="4372" y="3512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3183" name="Group 175"/>
            <p:cNvGrpSpPr>
              <a:grpSpLocks/>
            </p:cNvGrpSpPr>
            <p:nvPr/>
          </p:nvGrpSpPr>
          <p:grpSpPr bwMode="auto">
            <a:xfrm>
              <a:off x="4368" y="3367"/>
              <a:ext cx="60" cy="64"/>
              <a:chOff x="4368" y="3367"/>
              <a:chExt cx="60" cy="64"/>
            </a:xfrm>
          </p:grpSpPr>
          <p:sp>
            <p:nvSpPr>
              <p:cNvPr id="43181" name="Oval 173"/>
              <p:cNvSpPr>
                <a:spLocks noChangeArrowheads="1"/>
              </p:cNvSpPr>
              <p:nvPr/>
            </p:nvSpPr>
            <p:spPr bwMode="auto">
              <a:xfrm>
                <a:off x="4368" y="3367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3182" name="Oval 174"/>
              <p:cNvSpPr>
                <a:spLocks noChangeArrowheads="1"/>
              </p:cNvSpPr>
              <p:nvPr/>
            </p:nvSpPr>
            <p:spPr bwMode="auto">
              <a:xfrm>
                <a:off x="4385" y="3385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3184" name="Rectangle 176"/>
            <p:cNvSpPr>
              <a:spLocks noChangeArrowheads="1"/>
            </p:cNvSpPr>
            <p:nvPr/>
          </p:nvSpPr>
          <p:spPr bwMode="auto">
            <a:xfrm>
              <a:off x="4112" y="3351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43185" name="Rectangle 177"/>
            <p:cNvSpPr>
              <a:spLocks noChangeArrowheads="1"/>
            </p:cNvSpPr>
            <p:nvPr/>
          </p:nvSpPr>
          <p:spPr bwMode="auto">
            <a:xfrm>
              <a:off x="4112" y="349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43186" name="Rectangle 178"/>
            <p:cNvSpPr>
              <a:spLocks noChangeArrowheads="1"/>
            </p:cNvSpPr>
            <p:nvPr/>
          </p:nvSpPr>
          <p:spPr bwMode="auto">
            <a:xfrm>
              <a:off x="4106" y="3316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3187" name="Rectangle 179"/>
            <p:cNvSpPr>
              <a:spLocks noChangeArrowheads="1"/>
            </p:cNvSpPr>
            <p:nvPr/>
          </p:nvSpPr>
          <p:spPr bwMode="auto">
            <a:xfrm>
              <a:off x="4112" y="364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43188" name="AutoShape 180"/>
            <p:cNvSpPr>
              <a:spLocks noChangeArrowheads="1"/>
            </p:cNvSpPr>
            <p:nvPr/>
          </p:nvSpPr>
          <p:spPr bwMode="auto">
            <a:xfrm>
              <a:off x="4375" y="3662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79193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892242" cy="1189038"/>
          </a:xfrm>
          <a:noFill/>
          <a:ln/>
        </p:spPr>
        <p:txBody>
          <a:bodyPr/>
          <a:lstStyle/>
          <a:p>
            <a:r>
              <a:rPr lang="en-US" altLang="ko-KR" sz="4000">
                <a:ea typeface="굴림" charset="-127"/>
              </a:rPr>
              <a:t>Customer Competitive Assessment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4036352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799020" y="2047875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799020" y="2311400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799020" y="2578100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799020" y="28400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799020" y="31067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799020" y="3370263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799020" y="363378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519613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755225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995995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235046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477537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953919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194690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1642401" y="3106738"/>
            <a:ext cx="48154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1166024" y="1785938"/>
            <a:ext cx="263128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1642402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166019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6432021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2123943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2123948" y="2047875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2123948" y="2311400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123948" y="2578100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2123948" y="284003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2123948" y="310673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2123948" y="3370263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2123948" y="363378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3799020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1166019" y="3898900"/>
            <a:ext cx="4548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5714868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799020" y="17859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 rot="16200000">
            <a:off x="449263" y="2618009"/>
            <a:ext cx="1928812" cy="4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5714868" y="3898909"/>
            <a:ext cx="0" cy="2378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5714873" y="6276975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 rot="16200000">
            <a:off x="5401878" y="5294685"/>
            <a:ext cx="139301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 rot="16200000">
            <a:off x="5757526" y="4231441"/>
            <a:ext cx="604333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>
            <a:off x="5953919" y="3898909"/>
            <a:ext cx="0" cy="1057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6191250" y="3898909"/>
            <a:ext cx="0" cy="1057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>
            <a:off x="6432021" y="3898909"/>
            <a:ext cx="0" cy="2378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5714873" y="4956175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4277122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45121" name="Group 65"/>
          <p:cNvGrpSpPr>
            <a:grpSpLocks/>
          </p:cNvGrpSpPr>
          <p:nvPr/>
        </p:nvGrpSpPr>
        <p:grpSpPr bwMode="auto">
          <a:xfrm>
            <a:off x="3852333" y="1847850"/>
            <a:ext cx="1802342" cy="1716088"/>
            <a:chOff x="2240" y="1164"/>
            <a:chExt cx="1048" cy="1081"/>
          </a:xfrm>
        </p:grpSpPr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2248" y="1669"/>
              <a:ext cx="60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2" name="Oval 46"/>
            <p:cNvSpPr>
              <a:spLocks noChangeArrowheads="1"/>
            </p:cNvSpPr>
            <p:nvPr/>
          </p:nvSpPr>
          <p:spPr bwMode="auto">
            <a:xfrm>
              <a:off x="2265" y="1690"/>
              <a:ext cx="26" cy="3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2391" y="1336"/>
              <a:ext cx="60" cy="7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4" name="AutoShape 48"/>
            <p:cNvSpPr>
              <a:spLocks noChangeArrowheads="1"/>
            </p:cNvSpPr>
            <p:nvPr/>
          </p:nvSpPr>
          <p:spPr bwMode="auto">
            <a:xfrm>
              <a:off x="2939" y="1330"/>
              <a:ext cx="60" cy="77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5" name="Oval 49"/>
            <p:cNvSpPr>
              <a:spLocks noChangeArrowheads="1"/>
            </p:cNvSpPr>
            <p:nvPr/>
          </p:nvSpPr>
          <p:spPr bwMode="auto">
            <a:xfrm>
              <a:off x="2664" y="1170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6" name="Oval 50"/>
            <p:cNvSpPr>
              <a:spLocks noChangeArrowheads="1"/>
            </p:cNvSpPr>
            <p:nvPr/>
          </p:nvSpPr>
          <p:spPr bwMode="auto">
            <a:xfrm>
              <a:off x="2682" y="1191"/>
              <a:ext cx="27" cy="3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7" name="Oval 51"/>
            <p:cNvSpPr>
              <a:spLocks noChangeArrowheads="1"/>
            </p:cNvSpPr>
            <p:nvPr/>
          </p:nvSpPr>
          <p:spPr bwMode="auto">
            <a:xfrm>
              <a:off x="2803" y="1669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8" name="Oval 52"/>
            <p:cNvSpPr>
              <a:spLocks noChangeArrowheads="1"/>
            </p:cNvSpPr>
            <p:nvPr/>
          </p:nvSpPr>
          <p:spPr bwMode="auto">
            <a:xfrm>
              <a:off x="2821" y="1690"/>
              <a:ext cx="27" cy="3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09" name="Oval 53"/>
            <p:cNvSpPr>
              <a:spLocks noChangeArrowheads="1"/>
            </p:cNvSpPr>
            <p:nvPr/>
          </p:nvSpPr>
          <p:spPr bwMode="auto">
            <a:xfrm>
              <a:off x="2525" y="1835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0" name="Oval 54"/>
            <p:cNvSpPr>
              <a:spLocks noChangeArrowheads="1"/>
            </p:cNvSpPr>
            <p:nvPr/>
          </p:nvSpPr>
          <p:spPr bwMode="auto">
            <a:xfrm>
              <a:off x="2543" y="1856"/>
              <a:ext cx="26" cy="3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1" name="Oval 55"/>
            <p:cNvSpPr>
              <a:spLocks noChangeArrowheads="1"/>
            </p:cNvSpPr>
            <p:nvPr/>
          </p:nvSpPr>
          <p:spPr bwMode="auto">
            <a:xfrm>
              <a:off x="3222" y="2169"/>
              <a:ext cx="62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2" name="Oval 56"/>
            <p:cNvSpPr>
              <a:spLocks noChangeArrowheads="1"/>
            </p:cNvSpPr>
            <p:nvPr/>
          </p:nvSpPr>
          <p:spPr bwMode="auto">
            <a:xfrm>
              <a:off x="3239" y="2189"/>
              <a:ext cx="28" cy="3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3" name="Oval 57"/>
            <p:cNvSpPr>
              <a:spLocks noChangeArrowheads="1"/>
            </p:cNvSpPr>
            <p:nvPr/>
          </p:nvSpPr>
          <p:spPr bwMode="auto">
            <a:xfrm>
              <a:off x="2669" y="1670"/>
              <a:ext cx="62" cy="7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4" name="Oval 58"/>
            <p:cNvSpPr>
              <a:spLocks noChangeArrowheads="1"/>
            </p:cNvSpPr>
            <p:nvPr/>
          </p:nvSpPr>
          <p:spPr bwMode="auto">
            <a:xfrm>
              <a:off x="3226" y="1837"/>
              <a:ext cx="62" cy="7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5" name="Oval 59"/>
            <p:cNvSpPr>
              <a:spLocks noChangeArrowheads="1"/>
            </p:cNvSpPr>
            <p:nvPr/>
          </p:nvSpPr>
          <p:spPr bwMode="auto">
            <a:xfrm>
              <a:off x="2530" y="2171"/>
              <a:ext cx="62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6" name="Oval 60"/>
            <p:cNvSpPr>
              <a:spLocks noChangeArrowheads="1"/>
            </p:cNvSpPr>
            <p:nvPr/>
          </p:nvSpPr>
          <p:spPr bwMode="auto">
            <a:xfrm>
              <a:off x="3087" y="2171"/>
              <a:ext cx="63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7" name="AutoShape 61"/>
            <p:cNvSpPr>
              <a:spLocks noChangeArrowheads="1"/>
            </p:cNvSpPr>
            <p:nvPr/>
          </p:nvSpPr>
          <p:spPr bwMode="auto">
            <a:xfrm>
              <a:off x="2240" y="1164"/>
              <a:ext cx="63" cy="7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8" name="AutoShape 62"/>
            <p:cNvSpPr>
              <a:spLocks noChangeArrowheads="1"/>
            </p:cNvSpPr>
            <p:nvPr/>
          </p:nvSpPr>
          <p:spPr bwMode="auto">
            <a:xfrm>
              <a:off x="3216" y="1664"/>
              <a:ext cx="63" cy="7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19" name="AutoShape 63"/>
            <p:cNvSpPr>
              <a:spLocks noChangeArrowheads="1"/>
            </p:cNvSpPr>
            <p:nvPr/>
          </p:nvSpPr>
          <p:spPr bwMode="auto">
            <a:xfrm>
              <a:off x="3077" y="1829"/>
              <a:ext cx="61" cy="77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20" name="AutoShape 64"/>
            <p:cNvSpPr>
              <a:spLocks noChangeArrowheads="1"/>
            </p:cNvSpPr>
            <p:nvPr/>
          </p:nvSpPr>
          <p:spPr bwMode="auto">
            <a:xfrm>
              <a:off x="2381" y="1997"/>
              <a:ext cx="60" cy="7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45122" name="Line 66"/>
          <p:cNvSpPr>
            <a:spLocks noChangeShapeType="1"/>
          </p:cNvSpPr>
          <p:nvPr/>
        </p:nvSpPr>
        <p:spPr bwMode="auto">
          <a:xfrm>
            <a:off x="5714873" y="3898900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5695952" y="1771659"/>
            <a:ext cx="275167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grpSp>
        <p:nvGrpSpPr>
          <p:cNvPr id="45137" name="Group 81"/>
          <p:cNvGrpSpPr>
            <a:grpSpLocks/>
          </p:cNvGrpSpPr>
          <p:nvPr/>
        </p:nvGrpSpPr>
        <p:grpSpPr bwMode="auto">
          <a:xfrm>
            <a:off x="6481900" y="2149475"/>
            <a:ext cx="3035432" cy="2192338"/>
            <a:chOff x="3769" y="1354"/>
            <a:chExt cx="1765" cy="1381"/>
          </a:xfrm>
        </p:grpSpPr>
        <p:sp>
          <p:nvSpPr>
            <p:cNvPr id="45124" name="Rectangle 68"/>
            <p:cNvSpPr>
              <a:spLocks noChangeArrowheads="1"/>
            </p:cNvSpPr>
            <p:nvPr/>
          </p:nvSpPr>
          <p:spPr bwMode="auto">
            <a:xfrm>
              <a:off x="3769" y="1354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45125" name="Rectangle 69"/>
            <p:cNvSpPr>
              <a:spLocks noChangeArrowheads="1"/>
            </p:cNvSpPr>
            <p:nvPr/>
          </p:nvSpPr>
          <p:spPr bwMode="auto">
            <a:xfrm>
              <a:off x="4587" y="2249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45126" name="Rectangle 70"/>
            <p:cNvSpPr>
              <a:spLocks noChangeArrowheads="1"/>
            </p:cNvSpPr>
            <p:nvPr/>
          </p:nvSpPr>
          <p:spPr bwMode="auto">
            <a:xfrm>
              <a:off x="4585" y="2392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4585" y="2544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45128" name="Oval 72"/>
            <p:cNvSpPr>
              <a:spLocks noChangeArrowheads="1"/>
            </p:cNvSpPr>
            <p:nvPr/>
          </p:nvSpPr>
          <p:spPr bwMode="auto">
            <a:xfrm>
              <a:off x="4509" y="2410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5131" name="Group 75"/>
            <p:cNvGrpSpPr>
              <a:grpSpLocks/>
            </p:cNvGrpSpPr>
            <p:nvPr/>
          </p:nvGrpSpPr>
          <p:grpSpPr bwMode="auto">
            <a:xfrm>
              <a:off x="4505" y="2265"/>
              <a:ext cx="60" cy="64"/>
              <a:chOff x="4505" y="2265"/>
              <a:chExt cx="60" cy="64"/>
            </a:xfrm>
          </p:grpSpPr>
          <p:sp>
            <p:nvSpPr>
              <p:cNvPr id="45129" name="Oval 73"/>
              <p:cNvSpPr>
                <a:spLocks noChangeArrowheads="1"/>
              </p:cNvSpPr>
              <p:nvPr/>
            </p:nvSpPr>
            <p:spPr bwMode="auto">
              <a:xfrm>
                <a:off x="4505" y="2265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5130" name="Oval 74"/>
              <p:cNvSpPr>
                <a:spLocks noChangeArrowheads="1"/>
              </p:cNvSpPr>
              <p:nvPr/>
            </p:nvSpPr>
            <p:spPr bwMode="auto">
              <a:xfrm>
                <a:off x="4522" y="2283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5132" name="Rectangle 76"/>
            <p:cNvSpPr>
              <a:spLocks noChangeArrowheads="1"/>
            </p:cNvSpPr>
            <p:nvPr/>
          </p:nvSpPr>
          <p:spPr bwMode="auto">
            <a:xfrm>
              <a:off x="4249" y="2249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45133" name="Rectangle 77"/>
            <p:cNvSpPr>
              <a:spLocks noChangeArrowheads="1"/>
            </p:cNvSpPr>
            <p:nvPr/>
          </p:nvSpPr>
          <p:spPr bwMode="auto">
            <a:xfrm>
              <a:off x="4249" y="2392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45134" name="Rectangle 78"/>
            <p:cNvSpPr>
              <a:spLocks noChangeArrowheads="1"/>
            </p:cNvSpPr>
            <p:nvPr/>
          </p:nvSpPr>
          <p:spPr bwMode="auto">
            <a:xfrm>
              <a:off x="4243" y="2214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135" name="Rectangle 79"/>
            <p:cNvSpPr>
              <a:spLocks noChangeArrowheads="1"/>
            </p:cNvSpPr>
            <p:nvPr/>
          </p:nvSpPr>
          <p:spPr bwMode="auto">
            <a:xfrm>
              <a:off x="4249" y="254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45136" name="AutoShape 80"/>
            <p:cNvSpPr>
              <a:spLocks noChangeArrowheads="1"/>
            </p:cNvSpPr>
            <p:nvPr/>
          </p:nvSpPr>
          <p:spPr bwMode="auto">
            <a:xfrm>
              <a:off x="4512" y="2560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1889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761041" y="3867150"/>
            <a:ext cx="98745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1  3  4  2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734443" y="3865563"/>
            <a:ext cx="98745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1  2  1  4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892242" cy="1189038"/>
          </a:xfrm>
          <a:noFill/>
          <a:ln/>
        </p:spPr>
        <p:txBody>
          <a:bodyPr/>
          <a:lstStyle/>
          <a:p>
            <a:r>
              <a:rPr lang="en-US" altLang="ko-KR" sz="4000">
                <a:ea typeface="굴림" charset="-127"/>
              </a:rPr>
              <a:t>Technical Competitive Assessment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036352" y="1785938"/>
            <a:ext cx="0" cy="27860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799020" y="2047875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799020" y="2311400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799020" y="2578100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799020" y="28400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99020" y="31067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99020" y="3370263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799020" y="363378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4517898" y="1785938"/>
            <a:ext cx="1719" cy="2781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755225" y="1785938"/>
            <a:ext cx="0" cy="27860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4996000" y="1785938"/>
            <a:ext cx="1719" cy="27860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5233332" y="1785938"/>
            <a:ext cx="1719" cy="27860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5475817" y="1785938"/>
            <a:ext cx="1720" cy="27860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5953919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6194690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>
            <a:off x="1642401" y="3106738"/>
            <a:ext cx="48154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166024" y="1785938"/>
            <a:ext cx="263128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642402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1166019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6432021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123943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2123948" y="2047875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2123948" y="2311400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2123948" y="2578100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2123948" y="284003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123948" y="310673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2123948" y="3370263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2123948" y="3633788"/>
            <a:ext cx="167335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3799020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1166019" y="3898900"/>
            <a:ext cx="4548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714868" y="1785938"/>
            <a:ext cx="0" cy="21129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3799020" y="1785938"/>
            <a:ext cx="263300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 rot="16200000">
            <a:off x="438948" y="2559661"/>
            <a:ext cx="1928813" cy="5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5714868" y="3898909"/>
            <a:ext cx="0" cy="2378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5714873" y="6276975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 rot="16200000">
            <a:off x="5401878" y="5294685"/>
            <a:ext cx="139301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 rot="16200000">
            <a:off x="5808934" y="4220329"/>
            <a:ext cx="50494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5953919" y="3898909"/>
            <a:ext cx="0" cy="1057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6191250" y="3898909"/>
            <a:ext cx="0" cy="1057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6432021" y="3898909"/>
            <a:ext cx="0" cy="2378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5714873" y="4956175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H="1">
            <a:off x="4275402" y="1785947"/>
            <a:ext cx="1720" cy="2795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47171" name="Group 67"/>
          <p:cNvGrpSpPr>
            <a:grpSpLocks/>
          </p:cNvGrpSpPr>
          <p:nvPr/>
        </p:nvGrpSpPr>
        <p:grpSpPr bwMode="auto">
          <a:xfrm>
            <a:off x="3852333" y="1847850"/>
            <a:ext cx="1802342" cy="1716088"/>
            <a:chOff x="2240" y="1164"/>
            <a:chExt cx="1048" cy="1081"/>
          </a:xfrm>
        </p:grpSpPr>
        <p:sp>
          <p:nvSpPr>
            <p:cNvPr id="47151" name="Oval 47"/>
            <p:cNvSpPr>
              <a:spLocks noChangeArrowheads="1"/>
            </p:cNvSpPr>
            <p:nvPr/>
          </p:nvSpPr>
          <p:spPr bwMode="auto">
            <a:xfrm>
              <a:off x="2248" y="1669"/>
              <a:ext cx="60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auto">
            <a:xfrm>
              <a:off x="2265" y="1690"/>
              <a:ext cx="26" cy="3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2391" y="1336"/>
              <a:ext cx="60" cy="7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4" name="AutoShape 50"/>
            <p:cNvSpPr>
              <a:spLocks noChangeArrowheads="1"/>
            </p:cNvSpPr>
            <p:nvPr/>
          </p:nvSpPr>
          <p:spPr bwMode="auto">
            <a:xfrm>
              <a:off x="2939" y="1330"/>
              <a:ext cx="60" cy="77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5" name="Oval 51"/>
            <p:cNvSpPr>
              <a:spLocks noChangeArrowheads="1"/>
            </p:cNvSpPr>
            <p:nvPr/>
          </p:nvSpPr>
          <p:spPr bwMode="auto">
            <a:xfrm>
              <a:off x="2664" y="1170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auto">
            <a:xfrm>
              <a:off x="2682" y="1191"/>
              <a:ext cx="27" cy="3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7" name="Oval 53"/>
            <p:cNvSpPr>
              <a:spLocks noChangeArrowheads="1"/>
            </p:cNvSpPr>
            <p:nvPr/>
          </p:nvSpPr>
          <p:spPr bwMode="auto">
            <a:xfrm>
              <a:off x="2803" y="1669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8" name="Oval 54"/>
            <p:cNvSpPr>
              <a:spLocks noChangeArrowheads="1"/>
            </p:cNvSpPr>
            <p:nvPr/>
          </p:nvSpPr>
          <p:spPr bwMode="auto">
            <a:xfrm>
              <a:off x="2821" y="1690"/>
              <a:ext cx="27" cy="3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59" name="Oval 55"/>
            <p:cNvSpPr>
              <a:spLocks noChangeArrowheads="1"/>
            </p:cNvSpPr>
            <p:nvPr/>
          </p:nvSpPr>
          <p:spPr bwMode="auto">
            <a:xfrm>
              <a:off x="2525" y="1835"/>
              <a:ext cx="63" cy="7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0" name="Oval 56"/>
            <p:cNvSpPr>
              <a:spLocks noChangeArrowheads="1"/>
            </p:cNvSpPr>
            <p:nvPr/>
          </p:nvSpPr>
          <p:spPr bwMode="auto">
            <a:xfrm>
              <a:off x="2543" y="1856"/>
              <a:ext cx="26" cy="3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auto">
            <a:xfrm>
              <a:off x="3222" y="2169"/>
              <a:ext cx="62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auto">
            <a:xfrm>
              <a:off x="3239" y="2189"/>
              <a:ext cx="28" cy="3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3" name="Oval 59"/>
            <p:cNvSpPr>
              <a:spLocks noChangeArrowheads="1"/>
            </p:cNvSpPr>
            <p:nvPr/>
          </p:nvSpPr>
          <p:spPr bwMode="auto">
            <a:xfrm>
              <a:off x="2669" y="1670"/>
              <a:ext cx="62" cy="7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4" name="Oval 60"/>
            <p:cNvSpPr>
              <a:spLocks noChangeArrowheads="1"/>
            </p:cNvSpPr>
            <p:nvPr/>
          </p:nvSpPr>
          <p:spPr bwMode="auto">
            <a:xfrm>
              <a:off x="3226" y="1837"/>
              <a:ext cx="62" cy="7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5" name="Oval 61"/>
            <p:cNvSpPr>
              <a:spLocks noChangeArrowheads="1"/>
            </p:cNvSpPr>
            <p:nvPr/>
          </p:nvSpPr>
          <p:spPr bwMode="auto">
            <a:xfrm>
              <a:off x="2530" y="2171"/>
              <a:ext cx="62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6" name="Oval 62"/>
            <p:cNvSpPr>
              <a:spLocks noChangeArrowheads="1"/>
            </p:cNvSpPr>
            <p:nvPr/>
          </p:nvSpPr>
          <p:spPr bwMode="auto">
            <a:xfrm>
              <a:off x="3087" y="2171"/>
              <a:ext cx="63" cy="7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7" name="AutoShape 63"/>
            <p:cNvSpPr>
              <a:spLocks noChangeArrowheads="1"/>
            </p:cNvSpPr>
            <p:nvPr/>
          </p:nvSpPr>
          <p:spPr bwMode="auto">
            <a:xfrm>
              <a:off x="2240" y="1164"/>
              <a:ext cx="63" cy="7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8" name="AutoShape 64"/>
            <p:cNvSpPr>
              <a:spLocks noChangeArrowheads="1"/>
            </p:cNvSpPr>
            <p:nvPr/>
          </p:nvSpPr>
          <p:spPr bwMode="auto">
            <a:xfrm>
              <a:off x="3216" y="1664"/>
              <a:ext cx="63" cy="7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69" name="AutoShape 65"/>
            <p:cNvSpPr>
              <a:spLocks noChangeArrowheads="1"/>
            </p:cNvSpPr>
            <p:nvPr/>
          </p:nvSpPr>
          <p:spPr bwMode="auto">
            <a:xfrm>
              <a:off x="3077" y="1829"/>
              <a:ext cx="61" cy="77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70" name="AutoShape 66"/>
            <p:cNvSpPr>
              <a:spLocks noChangeArrowheads="1"/>
            </p:cNvSpPr>
            <p:nvPr/>
          </p:nvSpPr>
          <p:spPr bwMode="auto">
            <a:xfrm>
              <a:off x="2381" y="1997"/>
              <a:ext cx="60" cy="7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47172" name="Line 68"/>
          <p:cNvSpPr>
            <a:spLocks noChangeShapeType="1"/>
          </p:cNvSpPr>
          <p:nvPr/>
        </p:nvSpPr>
        <p:spPr bwMode="auto">
          <a:xfrm>
            <a:off x="5714873" y="3898900"/>
            <a:ext cx="71715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5695952" y="1771659"/>
            <a:ext cx="275167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92000"/>
              </a:lnSpc>
              <a:spcBef>
                <a:spcPct val="15000"/>
              </a:spcBef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grpSp>
        <p:nvGrpSpPr>
          <p:cNvPr id="47187" name="Group 83"/>
          <p:cNvGrpSpPr>
            <a:grpSpLocks/>
          </p:cNvGrpSpPr>
          <p:nvPr/>
        </p:nvGrpSpPr>
        <p:grpSpPr bwMode="auto">
          <a:xfrm>
            <a:off x="6481900" y="2149475"/>
            <a:ext cx="3035432" cy="2192338"/>
            <a:chOff x="3769" y="1354"/>
            <a:chExt cx="1765" cy="1381"/>
          </a:xfrm>
        </p:grpSpPr>
        <p:sp>
          <p:nvSpPr>
            <p:cNvPr id="47174" name="Rectangle 70"/>
            <p:cNvSpPr>
              <a:spLocks noChangeArrowheads="1"/>
            </p:cNvSpPr>
            <p:nvPr/>
          </p:nvSpPr>
          <p:spPr bwMode="auto">
            <a:xfrm>
              <a:off x="3769" y="1354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47175" name="Rectangle 71"/>
            <p:cNvSpPr>
              <a:spLocks noChangeArrowheads="1"/>
            </p:cNvSpPr>
            <p:nvPr/>
          </p:nvSpPr>
          <p:spPr bwMode="auto">
            <a:xfrm>
              <a:off x="4587" y="2249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47176" name="Rectangle 72"/>
            <p:cNvSpPr>
              <a:spLocks noChangeArrowheads="1"/>
            </p:cNvSpPr>
            <p:nvPr/>
          </p:nvSpPr>
          <p:spPr bwMode="auto">
            <a:xfrm>
              <a:off x="4585" y="2392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47177" name="Rectangle 73"/>
            <p:cNvSpPr>
              <a:spLocks noChangeArrowheads="1"/>
            </p:cNvSpPr>
            <p:nvPr/>
          </p:nvSpPr>
          <p:spPr bwMode="auto">
            <a:xfrm>
              <a:off x="4585" y="2544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47178" name="Oval 74"/>
            <p:cNvSpPr>
              <a:spLocks noChangeArrowheads="1"/>
            </p:cNvSpPr>
            <p:nvPr/>
          </p:nvSpPr>
          <p:spPr bwMode="auto">
            <a:xfrm>
              <a:off x="4509" y="2410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47181" name="Group 77"/>
            <p:cNvGrpSpPr>
              <a:grpSpLocks/>
            </p:cNvGrpSpPr>
            <p:nvPr/>
          </p:nvGrpSpPr>
          <p:grpSpPr bwMode="auto">
            <a:xfrm>
              <a:off x="4505" y="2265"/>
              <a:ext cx="60" cy="64"/>
              <a:chOff x="4505" y="2265"/>
              <a:chExt cx="60" cy="64"/>
            </a:xfrm>
          </p:grpSpPr>
          <p:sp>
            <p:nvSpPr>
              <p:cNvPr id="47179" name="Oval 75"/>
              <p:cNvSpPr>
                <a:spLocks noChangeArrowheads="1"/>
              </p:cNvSpPr>
              <p:nvPr/>
            </p:nvSpPr>
            <p:spPr bwMode="auto">
              <a:xfrm>
                <a:off x="4505" y="2265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7180" name="Oval 76"/>
              <p:cNvSpPr>
                <a:spLocks noChangeArrowheads="1"/>
              </p:cNvSpPr>
              <p:nvPr/>
            </p:nvSpPr>
            <p:spPr bwMode="auto">
              <a:xfrm>
                <a:off x="4522" y="2283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47182" name="Rectangle 78"/>
            <p:cNvSpPr>
              <a:spLocks noChangeArrowheads="1"/>
            </p:cNvSpPr>
            <p:nvPr/>
          </p:nvSpPr>
          <p:spPr bwMode="auto">
            <a:xfrm>
              <a:off x="4249" y="2249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47183" name="Rectangle 79"/>
            <p:cNvSpPr>
              <a:spLocks noChangeArrowheads="1"/>
            </p:cNvSpPr>
            <p:nvPr/>
          </p:nvSpPr>
          <p:spPr bwMode="auto">
            <a:xfrm>
              <a:off x="4249" y="2392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47184" name="Rectangle 80"/>
            <p:cNvSpPr>
              <a:spLocks noChangeArrowheads="1"/>
            </p:cNvSpPr>
            <p:nvPr/>
          </p:nvSpPr>
          <p:spPr bwMode="auto">
            <a:xfrm>
              <a:off x="4243" y="2214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7185" name="Rectangle 81"/>
            <p:cNvSpPr>
              <a:spLocks noChangeArrowheads="1"/>
            </p:cNvSpPr>
            <p:nvPr/>
          </p:nvSpPr>
          <p:spPr bwMode="auto">
            <a:xfrm>
              <a:off x="4249" y="254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47186" name="AutoShape 82"/>
            <p:cNvSpPr>
              <a:spLocks noChangeArrowheads="1"/>
            </p:cNvSpPr>
            <p:nvPr/>
          </p:nvSpPr>
          <p:spPr bwMode="auto">
            <a:xfrm>
              <a:off x="4512" y="2560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47188" name="Line 84"/>
          <p:cNvSpPr>
            <a:spLocks noChangeShapeType="1"/>
          </p:cNvSpPr>
          <p:nvPr/>
        </p:nvSpPr>
        <p:spPr bwMode="auto">
          <a:xfrm flipH="1">
            <a:off x="3797300" y="4114800"/>
            <a:ext cx="18986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89" name="Rectangle 85"/>
          <p:cNvSpPr>
            <a:spLocks noChangeArrowheads="1"/>
          </p:cNvSpPr>
          <p:nvPr/>
        </p:nvSpPr>
        <p:spPr bwMode="auto">
          <a:xfrm>
            <a:off x="1405085" y="3946534"/>
            <a:ext cx="139301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75000"/>
              </a:lnSpc>
            </a:pPr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47190" name="Rectangle 86"/>
          <p:cNvSpPr>
            <a:spLocks noChangeArrowheads="1"/>
          </p:cNvSpPr>
          <p:nvPr/>
        </p:nvSpPr>
        <p:spPr bwMode="auto">
          <a:xfrm>
            <a:off x="2834217" y="3870333"/>
            <a:ext cx="50494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sz="1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 flipH="1">
            <a:off x="3797300" y="4343400"/>
            <a:ext cx="18986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 flipH="1">
            <a:off x="3797300" y="4572000"/>
            <a:ext cx="18986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 flipH="1">
            <a:off x="2806700" y="4114800"/>
            <a:ext cx="990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 flipH="1">
            <a:off x="3797300" y="3919538"/>
            <a:ext cx="1720" cy="6524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 flipH="1">
            <a:off x="2806700" y="3919538"/>
            <a:ext cx="1720" cy="6524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 flipH="1">
            <a:off x="1403350" y="3919538"/>
            <a:ext cx="1720" cy="6524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 flipH="1">
            <a:off x="2806700" y="4343400"/>
            <a:ext cx="990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8" name="Line 94"/>
          <p:cNvSpPr>
            <a:spLocks noChangeShapeType="1"/>
          </p:cNvSpPr>
          <p:nvPr/>
        </p:nvSpPr>
        <p:spPr bwMode="auto">
          <a:xfrm flipH="1">
            <a:off x="2806700" y="4572000"/>
            <a:ext cx="990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 flipH="1">
            <a:off x="1403350" y="4572000"/>
            <a:ext cx="1403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9293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060" y="260656"/>
            <a:ext cx="9635480" cy="307777"/>
          </a:xfrm>
        </p:spPr>
        <p:txBody>
          <a:bodyPr/>
          <a:lstStyle/>
          <a:p>
            <a:pPr lvl="0"/>
            <a:r>
              <a:rPr kumimoji="1" lang="en-US" altLang="ko-KR" dirty="0" smtClean="0">
                <a:solidFill>
                  <a:srgbClr val="202A38"/>
                </a:solidFill>
              </a:rPr>
              <a:t>Stage-Gate </a:t>
            </a:r>
            <a:r>
              <a:rPr kumimoji="1" lang="en-US" altLang="ko-KR" dirty="0" smtClean="0">
                <a:solidFill>
                  <a:srgbClr val="202A38"/>
                </a:solidFill>
              </a:rPr>
              <a:t>Process 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202A38"/>
                </a:solidFill>
              </a:rPr>
              <a:t>Stage-Gate Process</a:t>
            </a:r>
          </a:p>
          <a:p>
            <a:pPr lvl="1"/>
            <a:r>
              <a:rPr lang="en-US" altLang="ko-KR" dirty="0"/>
              <a:t>Introduced by Robert G. Copper in 1990</a:t>
            </a:r>
          </a:p>
          <a:p>
            <a:pPr lvl="1"/>
            <a:r>
              <a:rPr lang="en-US" altLang="ko-KR" dirty="0" smtClean="0"/>
              <a:t>Conceptual </a:t>
            </a:r>
            <a:r>
              <a:rPr lang="en-US" altLang="ko-KR" dirty="0"/>
              <a:t>and operational road map for moving a new-product project from idea to </a:t>
            </a:r>
            <a:r>
              <a:rPr lang="en-US" altLang="ko-KR" dirty="0" smtClean="0"/>
              <a:t>launch</a:t>
            </a:r>
          </a:p>
          <a:p>
            <a:pPr lvl="1"/>
            <a:r>
              <a:rPr lang="en-US" altLang="ko-KR" dirty="0" smtClean="0"/>
              <a:t>Blueprint </a:t>
            </a:r>
            <a:r>
              <a:rPr lang="en-US" altLang="ko-KR" dirty="0"/>
              <a:t>for managing the new-product process to improve effectiveness and </a:t>
            </a:r>
            <a:r>
              <a:rPr lang="en-US" altLang="ko-KR" dirty="0" smtClean="0"/>
              <a:t>efficiency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Generic flow of the </a:t>
            </a:r>
            <a:r>
              <a:rPr lang="en-US" altLang="ko-KR" dirty="0" smtClean="0">
                <a:solidFill>
                  <a:srgbClr val="202A38"/>
                </a:solidFill>
              </a:rPr>
              <a:t>Stage-Gate Process</a:t>
            </a:r>
          </a:p>
          <a:p>
            <a:endParaRPr lang="en-US" altLang="ko-KR" dirty="0">
              <a:solidFill>
                <a:srgbClr val="202A38"/>
              </a:solidFill>
            </a:endParaRPr>
          </a:p>
          <a:p>
            <a:endParaRPr lang="en-US" altLang="ko-KR" dirty="0" smtClean="0">
              <a:solidFill>
                <a:srgbClr val="202A38"/>
              </a:solidFill>
            </a:endParaRPr>
          </a:p>
          <a:p>
            <a:endParaRPr lang="en-US" altLang="ko-KR" dirty="0">
              <a:solidFill>
                <a:srgbClr val="202A38"/>
              </a:solidFill>
            </a:endParaRPr>
          </a:p>
          <a:p>
            <a:endParaRPr lang="en-US" altLang="ko-KR" dirty="0" smtClean="0">
              <a:solidFill>
                <a:srgbClr val="202A38"/>
              </a:solidFill>
            </a:endParaRPr>
          </a:p>
          <a:p>
            <a:endParaRPr lang="en-US" altLang="ko-KR" dirty="0">
              <a:solidFill>
                <a:srgbClr val="202A38"/>
              </a:solidFill>
            </a:endParaRPr>
          </a:p>
          <a:p>
            <a:pPr lvl="1"/>
            <a:endParaRPr lang="en-US" altLang="ko-KR" dirty="0" smtClean="0">
              <a:solidFill>
                <a:srgbClr val="202A38"/>
              </a:solidFill>
            </a:endParaRPr>
          </a:p>
          <a:p>
            <a:pPr lvl="1"/>
            <a:r>
              <a:rPr lang="en-US" altLang="ko-KR" dirty="0" smtClean="0">
                <a:solidFill>
                  <a:srgbClr val="202A38"/>
                </a:solidFill>
              </a:rPr>
              <a:t>Stages</a:t>
            </a:r>
            <a:endParaRPr lang="en-US" altLang="ko-KR" dirty="0" smtClean="0">
              <a:solidFill>
                <a:srgbClr val="202A38"/>
              </a:solidFill>
            </a:endParaRPr>
          </a:p>
          <a:p>
            <a:pPr lvl="2"/>
            <a:r>
              <a:rPr lang="en-US" altLang="ko-KR" dirty="0"/>
              <a:t>Stages are where </a:t>
            </a:r>
            <a:r>
              <a:rPr lang="en-US" altLang="ko-KR" dirty="0" smtClean="0"/>
              <a:t>cross-functional action occurs: </a:t>
            </a:r>
            <a:r>
              <a:rPr lang="en-US" altLang="ko-KR" dirty="0"/>
              <a:t>There is no R&amp;D or marketing </a:t>
            </a:r>
            <a:r>
              <a:rPr lang="en-US" altLang="ko-KR" dirty="0" smtClean="0"/>
              <a:t>stage</a:t>
            </a:r>
          </a:p>
          <a:p>
            <a:pPr lvl="2"/>
            <a:r>
              <a:rPr lang="en-US" altLang="ko-KR" dirty="0" smtClean="0"/>
              <a:t>Each </a:t>
            </a:r>
            <a:r>
              <a:rPr lang="en-US" altLang="ko-KR" dirty="0"/>
              <a:t>stage consists of a set of parallel activities undertaken by people from different functional areas in the firm, working together as a team and led by a project team </a:t>
            </a:r>
            <a:r>
              <a:rPr lang="en-US" altLang="ko-KR" dirty="0" smtClean="0"/>
              <a:t>leader</a:t>
            </a:r>
          </a:p>
          <a:p>
            <a:pPr lvl="1"/>
            <a:r>
              <a:rPr lang="en-US" altLang="ko-KR" dirty="0" smtClean="0"/>
              <a:t>Gates</a:t>
            </a:r>
          </a:p>
          <a:p>
            <a:pPr lvl="2"/>
            <a:r>
              <a:rPr lang="en-US" altLang="ko-KR" dirty="0"/>
              <a:t>At the entrance to each stage is a gate, which serves as the quality control and Go/Kill check point in the process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33482" y="2703116"/>
            <a:ext cx="8640000" cy="1697995"/>
          </a:xfrm>
          <a:prstGeom prst="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ko-KR" altLang="en-US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23210" y="2712638"/>
            <a:ext cx="8398040" cy="1624246"/>
            <a:chOff x="441730" y="980728"/>
            <a:chExt cx="8398040" cy="1624246"/>
          </a:xfrm>
        </p:grpSpPr>
        <p:sp>
          <p:nvSpPr>
            <p:cNvPr id="6" name="타원 5"/>
            <p:cNvSpPr/>
            <p:nvPr/>
          </p:nvSpPr>
          <p:spPr>
            <a:xfrm>
              <a:off x="441730" y="1412856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Idea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다이아몬드 6"/>
            <p:cNvSpPr/>
            <p:nvPr/>
          </p:nvSpPr>
          <p:spPr>
            <a:xfrm>
              <a:off x="1194124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10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178325" y="980728"/>
              <a:ext cx="679599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Idea Screen</a:t>
              </a:r>
              <a:endParaRPr lang="ko-KR" altLang="en-US" sz="1000" b="1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874519" y="1412856"/>
              <a:ext cx="648000" cy="720000"/>
            </a:xfrm>
            <a:prstGeom prst="roundRect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1</a:t>
              </a:r>
              <a:endParaRPr lang="ko-KR" altLang="en-US" sz="10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다이아몬드 9"/>
            <p:cNvSpPr/>
            <p:nvPr/>
          </p:nvSpPr>
          <p:spPr>
            <a:xfrm>
              <a:off x="2554913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539114" y="980728"/>
              <a:ext cx="679599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Second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Screen</a:t>
              </a:r>
              <a:endParaRPr lang="ko-KR" altLang="en-US" sz="1000" b="1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235308" y="1412856"/>
              <a:ext cx="648000" cy="72000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</a:t>
              </a:r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ko-KR" altLang="en-US" sz="10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다이아몬드 12"/>
            <p:cNvSpPr/>
            <p:nvPr/>
          </p:nvSpPr>
          <p:spPr>
            <a:xfrm>
              <a:off x="3915702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787429" y="980728"/>
              <a:ext cx="904546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 Develop</a:t>
              </a:r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596097" y="1412856"/>
              <a:ext cx="648000" cy="720000"/>
            </a:xfrm>
            <a:prstGeom prst="roundRect">
              <a:avLst/>
            </a:prstGeom>
            <a:solidFill>
              <a:srgbClr val="92D05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3</a:t>
              </a:r>
              <a:endParaRPr lang="ko-KR" altLang="en-US" sz="10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다이아몬드 15"/>
            <p:cNvSpPr/>
            <p:nvPr/>
          </p:nvSpPr>
          <p:spPr>
            <a:xfrm>
              <a:off x="5276491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226713" y="980728"/>
              <a:ext cx="747558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Test</a:t>
              </a:r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956886" y="1412856"/>
              <a:ext cx="648000" cy="7200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4</a:t>
              </a:r>
              <a:endParaRPr lang="ko-KR" altLang="en-US" sz="10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다이아몬드 18"/>
            <p:cNvSpPr/>
            <p:nvPr/>
          </p:nvSpPr>
          <p:spPr>
            <a:xfrm>
              <a:off x="6637280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ko-KR" altLang="en-US" sz="1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550123" y="980728"/>
              <a:ext cx="822315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Launch</a:t>
              </a: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7317675" y="1412856"/>
              <a:ext cx="648000" cy="720000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5</a:t>
              </a:r>
              <a:endParaRPr lang="ko-KR" altLang="en-US" sz="10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7982270" y="1412856"/>
              <a:ext cx="720000" cy="7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4000" b="1" kern="0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$</a:t>
              </a:r>
              <a:endParaRPr lang="ko-KR" altLang="en-US" sz="4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651268" y="2204864"/>
              <a:ext cx="1094502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Scoping</a:t>
              </a:r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012057" y="2204864"/>
              <a:ext cx="109450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Building Business case</a:t>
              </a:r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372845" y="2204864"/>
              <a:ext cx="109450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Development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33635" y="2204864"/>
              <a:ext cx="109450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Testing &amp;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Validation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094424" y="2204864"/>
              <a:ext cx="109450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1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Launch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844768" y="980728"/>
              <a:ext cx="99500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Post-Launch</a:t>
              </a:r>
            </a:p>
            <a:p>
              <a:pPr algn="ctr"/>
              <a:r>
                <a:rPr lang="en-US" altLang="ko-KR" sz="10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6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236835" y="3049589"/>
            <a:ext cx="35586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7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9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10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8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3169577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958047" y="3306763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958047" y="350520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958047" y="37052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958047" y="39020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958047" y="410210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958047" y="429895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958047" y="44989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599525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11058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4026033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237567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454260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880769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5095743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>
            <a:off x="1035315" y="4102100"/>
            <a:ext cx="4265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1675077" y="4895850"/>
            <a:ext cx="128124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1673363" y="5094288"/>
            <a:ext cx="128296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3169577" y="469741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1675077" y="4697422"/>
            <a:ext cx="0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H="1">
            <a:off x="3384550" y="469741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>
            <a:off x="3597804" y="469741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3811058" y="469741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4026038" y="4697422"/>
            <a:ext cx="1719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4237567" y="469741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454261" y="4697413"/>
            <a:ext cx="1720" cy="603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2958042" y="489585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2958042" y="5094288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5522252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735506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V="1">
            <a:off x="4024313" y="132080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608806" y="3108325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1035315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608806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608806" y="4697413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608806" y="4697422"/>
            <a:ext cx="0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608806" y="4697422"/>
            <a:ext cx="0" cy="593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2958042" y="4697413"/>
            <a:ext cx="1720" cy="614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5307277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1461823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1461823" y="3306763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>
            <a:off x="1461823" y="350520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1461823" y="370522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1461823" y="390207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1461823" y="410210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1461823" y="429895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1461823" y="449897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>
            <a:off x="2958042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>
            <a:off x="2958042" y="4697413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4665795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>
            <a:off x="3169577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>
            <a:off x="3384550" y="171768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3597804" y="171768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>
            <a:off x="3811058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>
            <a:off x="4024313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>
            <a:off x="4237567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4450821" y="171767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0" name="Line 60"/>
          <p:cNvSpPr>
            <a:spLocks noChangeShapeType="1"/>
          </p:cNvSpPr>
          <p:nvPr/>
        </p:nvSpPr>
        <p:spPr bwMode="auto">
          <a:xfrm>
            <a:off x="2958042" y="171767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1" name="Line 61"/>
          <p:cNvSpPr>
            <a:spLocks noChangeShapeType="1"/>
          </p:cNvSpPr>
          <p:nvPr/>
        </p:nvSpPr>
        <p:spPr bwMode="auto">
          <a:xfrm>
            <a:off x="2958047" y="31083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2" name="Line 62"/>
          <p:cNvSpPr>
            <a:spLocks noChangeShapeType="1"/>
          </p:cNvSpPr>
          <p:nvPr/>
        </p:nvSpPr>
        <p:spPr bwMode="auto">
          <a:xfrm flipV="1">
            <a:off x="2958042" y="172402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4665795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 rot="16200000">
            <a:off x="92605" y="3731460"/>
            <a:ext cx="1500188" cy="4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4665795" y="469742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6" name="Rectangle 66"/>
          <p:cNvSpPr>
            <a:spLocks noChangeArrowheads="1"/>
          </p:cNvSpPr>
          <p:nvPr/>
        </p:nvSpPr>
        <p:spPr bwMode="auto">
          <a:xfrm rot="16200000">
            <a:off x="5956173" y="3612206"/>
            <a:ext cx="1457325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Prioritized Customer</a:t>
            </a:r>
          </a:p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>
            <a:off x="4665800" y="6484938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8" name="Line 68"/>
          <p:cNvSpPr>
            <a:spLocks noChangeShapeType="1"/>
          </p:cNvSpPr>
          <p:nvPr/>
        </p:nvSpPr>
        <p:spPr bwMode="auto">
          <a:xfrm flipV="1">
            <a:off x="2958042" y="132080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>
            <a:off x="4665795" y="132080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>
            <a:off x="2958042" y="132080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2985558" y="931872"/>
            <a:ext cx="16510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5307279" y="3108325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5307279" y="4697413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 flipV="1">
            <a:off x="1460104" y="171767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 flipV="1">
            <a:off x="1033595" y="1320809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6" name="Line 76"/>
          <p:cNvSpPr>
            <a:spLocks noChangeShapeType="1"/>
          </p:cNvSpPr>
          <p:nvPr/>
        </p:nvSpPr>
        <p:spPr bwMode="auto">
          <a:xfrm>
            <a:off x="1460108" y="1717675"/>
            <a:ext cx="149621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7" name="Line 77"/>
          <p:cNvSpPr>
            <a:spLocks noChangeShapeType="1"/>
          </p:cNvSpPr>
          <p:nvPr/>
        </p:nvSpPr>
        <p:spPr bwMode="auto">
          <a:xfrm>
            <a:off x="1033600" y="1320809"/>
            <a:ext cx="1922727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2153231" y="1376372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 rot="16200000">
            <a:off x="847048" y="2591685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51280" name="Rectangle 80"/>
          <p:cNvSpPr>
            <a:spLocks noChangeArrowheads="1"/>
          </p:cNvSpPr>
          <p:nvPr/>
        </p:nvSpPr>
        <p:spPr bwMode="auto">
          <a:xfrm rot="16200000">
            <a:off x="1210865" y="2476591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1915979" y="1746252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597728" y="4718059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 rot="16200000">
            <a:off x="4436299" y="5707268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51284" name="Line 84"/>
          <p:cNvSpPr>
            <a:spLocks noChangeShapeType="1"/>
          </p:cNvSpPr>
          <p:nvPr/>
        </p:nvSpPr>
        <p:spPr bwMode="auto">
          <a:xfrm>
            <a:off x="4880769" y="469741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5" name="Line 85"/>
          <p:cNvSpPr>
            <a:spLocks noChangeShapeType="1"/>
          </p:cNvSpPr>
          <p:nvPr/>
        </p:nvSpPr>
        <p:spPr bwMode="auto">
          <a:xfrm>
            <a:off x="5094023" y="469741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>
            <a:off x="5307277" y="469742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5307277" y="6484938"/>
            <a:ext cx="64148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8" name="Line 88"/>
          <p:cNvSpPr>
            <a:spLocks noChangeShapeType="1"/>
          </p:cNvSpPr>
          <p:nvPr/>
        </p:nvSpPr>
        <p:spPr bwMode="auto">
          <a:xfrm>
            <a:off x="4665800" y="549116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1651002" y="4673600"/>
            <a:ext cx="593329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51290" name="Line 90"/>
          <p:cNvSpPr>
            <a:spLocks noChangeShapeType="1"/>
          </p:cNvSpPr>
          <p:nvPr/>
        </p:nvSpPr>
        <p:spPr bwMode="auto">
          <a:xfrm>
            <a:off x="6375268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1" name="Line 91"/>
          <p:cNvSpPr>
            <a:spLocks noChangeShapeType="1"/>
          </p:cNvSpPr>
          <p:nvPr/>
        </p:nvSpPr>
        <p:spPr bwMode="auto">
          <a:xfrm>
            <a:off x="6375268" y="4697413"/>
            <a:ext cx="0" cy="1782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 flipH="1">
            <a:off x="5947039" y="6484938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 flipV="1">
            <a:off x="5947044" y="3106747"/>
            <a:ext cx="10198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>
            <a:off x="5947039" y="4697413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6356355" y="4697413"/>
            <a:ext cx="61052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6" name="Line 96"/>
          <p:cNvSpPr>
            <a:spLocks noChangeShapeType="1"/>
          </p:cNvSpPr>
          <p:nvPr/>
        </p:nvSpPr>
        <p:spPr bwMode="auto">
          <a:xfrm>
            <a:off x="5307277" y="3306763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>
            <a:off x="5307277" y="390207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8" name="Line 98"/>
          <p:cNvSpPr>
            <a:spLocks noChangeShapeType="1"/>
          </p:cNvSpPr>
          <p:nvPr/>
        </p:nvSpPr>
        <p:spPr bwMode="auto">
          <a:xfrm>
            <a:off x="5307277" y="410210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99" name="Line 99"/>
          <p:cNvSpPr>
            <a:spLocks noChangeShapeType="1"/>
          </p:cNvSpPr>
          <p:nvPr/>
        </p:nvSpPr>
        <p:spPr bwMode="auto">
          <a:xfrm>
            <a:off x="5307277" y="429895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0" name="Line 100"/>
          <p:cNvSpPr>
            <a:spLocks noChangeShapeType="1"/>
          </p:cNvSpPr>
          <p:nvPr/>
        </p:nvSpPr>
        <p:spPr bwMode="auto">
          <a:xfrm>
            <a:off x="5307277" y="449897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1" name="Line 101"/>
          <p:cNvSpPr>
            <a:spLocks noChangeShapeType="1"/>
          </p:cNvSpPr>
          <p:nvPr/>
        </p:nvSpPr>
        <p:spPr bwMode="auto">
          <a:xfrm>
            <a:off x="5307277" y="350520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2" name="Line 102"/>
          <p:cNvSpPr>
            <a:spLocks noChangeShapeType="1"/>
          </p:cNvSpPr>
          <p:nvPr/>
        </p:nvSpPr>
        <p:spPr bwMode="auto">
          <a:xfrm>
            <a:off x="5307277" y="370522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3" name="Line 103"/>
          <p:cNvSpPr>
            <a:spLocks noChangeShapeType="1"/>
          </p:cNvSpPr>
          <p:nvPr/>
        </p:nvSpPr>
        <p:spPr bwMode="auto">
          <a:xfrm>
            <a:off x="3384550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 rot="16200000">
            <a:off x="4966958" y="5071056"/>
            <a:ext cx="1758950" cy="10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Importance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Target Value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Scale-up Factor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Sales Point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Absolute Weight</a:t>
            </a:r>
          </a:p>
        </p:txBody>
      </p:sp>
      <p:sp>
        <p:nvSpPr>
          <p:cNvPr id="51305" name="Line 105"/>
          <p:cNvSpPr>
            <a:spLocks noChangeShapeType="1"/>
          </p:cNvSpPr>
          <p:nvPr/>
        </p:nvSpPr>
        <p:spPr bwMode="auto">
          <a:xfrm>
            <a:off x="6162014" y="310833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6" name="Line 106"/>
          <p:cNvSpPr>
            <a:spLocks noChangeShapeType="1"/>
          </p:cNvSpPr>
          <p:nvPr/>
        </p:nvSpPr>
        <p:spPr bwMode="auto">
          <a:xfrm>
            <a:off x="607087" y="5292725"/>
            <a:ext cx="40587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7" name="Line 107"/>
          <p:cNvSpPr>
            <a:spLocks noChangeShapeType="1"/>
          </p:cNvSpPr>
          <p:nvPr/>
        </p:nvSpPr>
        <p:spPr bwMode="auto">
          <a:xfrm>
            <a:off x="6970316" y="310832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>
            <a:off x="4665795" y="92393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>
            <a:off x="5520531" y="3108325"/>
            <a:ext cx="0" cy="33718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10" name="Line 110"/>
          <p:cNvSpPr>
            <a:spLocks noChangeShapeType="1"/>
          </p:cNvSpPr>
          <p:nvPr/>
        </p:nvSpPr>
        <p:spPr bwMode="auto">
          <a:xfrm>
            <a:off x="5733785" y="310833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11" name="Line 111"/>
          <p:cNvSpPr>
            <a:spLocks noChangeShapeType="1"/>
          </p:cNvSpPr>
          <p:nvPr/>
        </p:nvSpPr>
        <p:spPr bwMode="auto">
          <a:xfrm>
            <a:off x="5947040" y="310833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1332" name="Group 132"/>
          <p:cNvGrpSpPr>
            <a:grpSpLocks/>
          </p:cNvGrpSpPr>
          <p:nvPr/>
        </p:nvGrpSpPr>
        <p:grpSpPr bwMode="auto">
          <a:xfrm>
            <a:off x="3007921" y="3159127"/>
            <a:ext cx="1604565" cy="1285875"/>
            <a:chOff x="1749" y="1990"/>
            <a:chExt cx="933" cy="810"/>
          </a:xfrm>
        </p:grpSpPr>
        <p:sp>
          <p:nvSpPr>
            <p:cNvPr id="51312" name="Oval 112"/>
            <p:cNvSpPr>
              <a:spLocks noChangeArrowheads="1"/>
            </p:cNvSpPr>
            <p:nvPr/>
          </p:nvSpPr>
          <p:spPr bwMode="auto">
            <a:xfrm>
              <a:off x="1754" y="2369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3" name="Oval 113"/>
            <p:cNvSpPr>
              <a:spLocks noChangeArrowheads="1"/>
            </p:cNvSpPr>
            <p:nvPr/>
          </p:nvSpPr>
          <p:spPr bwMode="auto">
            <a:xfrm>
              <a:off x="1770" y="2384"/>
              <a:ext cx="23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4" name="Oval 114"/>
            <p:cNvSpPr>
              <a:spLocks noChangeArrowheads="1"/>
            </p:cNvSpPr>
            <p:nvPr/>
          </p:nvSpPr>
          <p:spPr bwMode="auto">
            <a:xfrm>
              <a:off x="1883" y="2119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5" name="AutoShape 115"/>
            <p:cNvSpPr>
              <a:spLocks noChangeArrowheads="1"/>
            </p:cNvSpPr>
            <p:nvPr/>
          </p:nvSpPr>
          <p:spPr bwMode="auto">
            <a:xfrm>
              <a:off x="2370" y="2114"/>
              <a:ext cx="54" cy="5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6" name="Oval 116"/>
            <p:cNvSpPr>
              <a:spLocks noChangeArrowheads="1"/>
            </p:cNvSpPr>
            <p:nvPr/>
          </p:nvSpPr>
          <p:spPr bwMode="auto">
            <a:xfrm>
              <a:off x="2127" y="1993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7" name="Oval 117"/>
            <p:cNvSpPr>
              <a:spLocks noChangeArrowheads="1"/>
            </p:cNvSpPr>
            <p:nvPr/>
          </p:nvSpPr>
          <p:spPr bwMode="auto">
            <a:xfrm>
              <a:off x="2142" y="2008"/>
              <a:ext cx="23" cy="2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8" name="Oval 118"/>
            <p:cNvSpPr>
              <a:spLocks noChangeArrowheads="1"/>
            </p:cNvSpPr>
            <p:nvPr/>
          </p:nvSpPr>
          <p:spPr bwMode="auto">
            <a:xfrm>
              <a:off x="2251" y="2369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19" name="Oval 119"/>
            <p:cNvSpPr>
              <a:spLocks noChangeArrowheads="1"/>
            </p:cNvSpPr>
            <p:nvPr/>
          </p:nvSpPr>
          <p:spPr bwMode="auto">
            <a:xfrm>
              <a:off x="2266" y="2384"/>
              <a:ext cx="24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0" name="Oval 120"/>
            <p:cNvSpPr>
              <a:spLocks noChangeArrowheads="1"/>
            </p:cNvSpPr>
            <p:nvPr/>
          </p:nvSpPr>
          <p:spPr bwMode="auto">
            <a:xfrm>
              <a:off x="2003" y="2493"/>
              <a:ext cx="54" cy="5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1" name="Oval 121"/>
            <p:cNvSpPr>
              <a:spLocks noChangeArrowheads="1"/>
            </p:cNvSpPr>
            <p:nvPr/>
          </p:nvSpPr>
          <p:spPr bwMode="auto">
            <a:xfrm>
              <a:off x="2018" y="2509"/>
              <a:ext cx="23" cy="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2" name="Oval 122"/>
            <p:cNvSpPr>
              <a:spLocks noChangeArrowheads="1"/>
            </p:cNvSpPr>
            <p:nvPr/>
          </p:nvSpPr>
          <p:spPr bwMode="auto">
            <a:xfrm>
              <a:off x="2623" y="2743"/>
              <a:ext cx="54" cy="5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3" name="Oval 123"/>
            <p:cNvSpPr>
              <a:spLocks noChangeArrowheads="1"/>
            </p:cNvSpPr>
            <p:nvPr/>
          </p:nvSpPr>
          <p:spPr bwMode="auto">
            <a:xfrm>
              <a:off x="2639" y="2760"/>
              <a:ext cx="23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4" name="Oval 124"/>
            <p:cNvSpPr>
              <a:spLocks noChangeArrowheads="1"/>
            </p:cNvSpPr>
            <p:nvPr/>
          </p:nvSpPr>
          <p:spPr bwMode="auto">
            <a:xfrm>
              <a:off x="2131" y="2370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5" name="Oval 125"/>
            <p:cNvSpPr>
              <a:spLocks noChangeArrowheads="1"/>
            </p:cNvSpPr>
            <p:nvPr/>
          </p:nvSpPr>
          <p:spPr bwMode="auto">
            <a:xfrm>
              <a:off x="2628" y="2495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6" name="Oval 126"/>
            <p:cNvSpPr>
              <a:spLocks noChangeArrowheads="1"/>
            </p:cNvSpPr>
            <p:nvPr/>
          </p:nvSpPr>
          <p:spPr bwMode="auto">
            <a:xfrm>
              <a:off x="2007" y="2746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7" name="Oval 127"/>
            <p:cNvSpPr>
              <a:spLocks noChangeArrowheads="1"/>
            </p:cNvSpPr>
            <p:nvPr/>
          </p:nvSpPr>
          <p:spPr bwMode="auto">
            <a:xfrm>
              <a:off x="2503" y="2746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8" name="AutoShape 128"/>
            <p:cNvSpPr>
              <a:spLocks noChangeArrowheads="1"/>
            </p:cNvSpPr>
            <p:nvPr/>
          </p:nvSpPr>
          <p:spPr bwMode="auto">
            <a:xfrm>
              <a:off x="1749" y="1990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29" name="AutoShape 129"/>
            <p:cNvSpPr>
              <a:spLocks noChangeArrowheads="1"/>
            </p:cNvSpPr>
            <p:nvPr/>
          </p:nvSpPr>
          <p:spPr bwMode="auto">
            <a:xfrm>
              <a:off x="2618" y="2364"/>
              <a:ext cx="54" cy="5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30" name="AutoShape 130"/>
            <p:cNvSpPr>
              <a:spLocks noChangeArrowheads="1"/>
            </p:cNvSpPr>
            <p:nvPr/>
          </p:nvSpPr>
          <p:spPr bwMode="auto">
            <a:xfrm>
              <a:off x="2494" y="2490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31" name="AutoShape 131"/>
            <p:cNvSpPr>
              <a:spLocks noChangeArrowheads="1"/>
            </p:cNvSpPr>
            <p:nvPr/>
          </p:nvSpPr>
          <p:spPr bwMode="auto">
            <a:xfrm>
              <a:off x="1873" y="2615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51335" name="Group 135"/>
          <p:cNvGrpSpPr>
            <a:grpSpLocks/>
          </p:cNvGrpSpPr>
          <p:nvPr/>
        </p:nvGrpSpPr>
        <p:grpSpPr bwMode="auto">
          <a:xfrm>
            <a:off x="2925374" y="4662489"/>
            <a:ext cx="1755911" cy="277812"/>
            <a:chOff x="1701" y="2937"/>
            <a:chExt cx="1021" cy="175"/>
          </a:xfrm>
        </p:grpSpPr>
        <p:sp>
          <p:nvSpPr>
            <p:cNvPr id="51333" name="Rectangle 133"/>
            <p:cNvSpPr>
              <a:spLocks noChangeArrowheads="1"/>
            </p:cNvSpPr>
            <p:nvPr/>
          </p:nvSpPr>
          <p:spPr bwMode="auto">
            <a:xfrm>
              <a:off x="1701" y="2937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1   3   4   2</a:t>
              </a:r>
            </a:p>
          </p:txBody>
        </p:sp>
        <p:sp>
          <p:nvSpPr>
            <p:cNvPr id="51334" name="Rectangle 134"/>
            <p:cNvSpPr>
              <a:spLocks noChangeArrowheads="1"/>
            </p:cNvSpPr>
            <p:nvPr/>
          </p:nvSpPr>
          <p:spPr bwMode="auto">
            <a:xfrm>
              <a:off x="2190" y="2937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1   2   1   4</a:t>
              </a:r>
            </a:p>
          </p:txBody>
        </p:sp>
      </p:grpSp>
      <p:sp>
        <p:nvSpPr>
          <p:cNvPr id="51336" name="Rectangle 136"/>
          <p:cNvSpPr>
            <a:spLocks noChangeArrowheads="1"/>
          </p:cNvSpPr>
          <p:nvPr/>
        </p:nvSpPr>
        <p:spPr bwMode="auto">
          <a:xfrm>
            <a:off x="4637829" y="3049589"/>
            <a:ext cx="27090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sp>
        <p:nvSpPr>
          <p:cNvPr id="51337" name="Rectangle 137"/>
          <p:cNvSpPr>
            <a:spLocks noChangeArrowheads="1"/>
          </p:cNvSpPr>
          <p:nvPr/>
        </p:nvSpPr>
        <p:spPr bwMode="auto">
          <a:xfrm>
            <a:off x="5492565" y="3049589"/>
            <a:ext cx="27090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sp>
        <p:nvSpPr>
          <p:cNvPr id="51338" name="Rectangle 138"/>
          <p:cNvSpPr>
            <a:spLocks noChangeArrowheads="1"/>
          </p:cNvSpPr>
          <p:nvPr/>
        </p:nvSpPr>
        <p:spPr bwMode="auto">
          <a:xfrm>
            <a:off x="5565246" y="3656014"/>
            <a:ext cx="534856" cy="4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1339" name="Rectangle 139"/>
          <p:cNvSpPr>
            <a:spLocks noChangeArrowheads="1"/>
          </p:cNvSpPr>
          <p:nvPr/>
        </p:nvSpPr>
        <p:spPr bwMode="auto">
          <a:xfrm>
            <a:off x="5754423" y="3082926"/>
            <a:ext cx="617406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1.2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1340" name="Rectangle 140"/>
          <p:cNvSpPr>
            <a:spLocks noChangeArrowheads="1"/>
          </p:cNvSpPr>
          <p:nvPr/>
        </p:nvSpPr>
        <p:spPr bwMode="auto">
          <a:xfrm>
            <a:off x="5959079" y="3624264"/>
            <a:ext cx="626004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15</a:t>
            </a:r>
          </a:p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</p:txBody>
      </p:sp>
      <p:sp>
        <p:nvSpPr>
          <p:cNvPr id="51341" name="Line 141"/>
          <p:cNvSpPr>
            <a:spLocks noChangeShapeType="1"/>
          </p:cNvSpPr>
          <p:nvPr/>
        </p:nvSpPr>
        <p:spPr bwMode="auto">
          <a:xfrm>
            <a:off x="4665800" y="469741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42" name="Line 142"/>
          <p:cNvSpPr>
            <a:spLocks noChangeShapeType="1"/>
          </p:cNvSpPr>
          <p:nvPr/>
        </p:nvSpPr>
        <p:spPr bwMode="auto">
          <a:xfrm>
            <a:off x="2958042" y="92392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43" name="Line 143"/>
          <p:cNvSpPr>
            <a:spLocks noChangeShapeType="1"/>
          </p:cNvSpPr>
          <p:nvPr/>
        </p:nvSpPr>
        <p:spPr bwMode="auto">
          <a:xfrm>
            <a:off x="1033595" y="1320800"/>
            <a:ext cx="19192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44" name="Line 144"/>
          <p:cNvSpPr>
            <a:spLocks noChangeShapeType="1"/>
          </p:cNvSpPr>
          <p:nvPr/>
        </p:nvSpPr>
        <p:spPr bwMode="auto">
          <a:xfrm flipV="1">
            <a:off x="2958042" y="92393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45" name="Rectangle 145"/>
          <p:cNvSpPr>
            <a:spLocks noChangeArrowheads="1"/>
          </p:cNvSpPr>
          <p:nvPr/>
        </p:nvSpPr>
        <p:spPr bwMode="auto">
          <a:xfrm rot="16200000">
            <a:off x="4726451" y="4775211"/>
            <a:ext cx="547688" cy="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grpSp>
        <p:nvGrpSpPr>
          <p:cNvPr id="51359" name="Group 159"/>
          <p:cNvGrpSpPr>
            <a:grpSpLocks/>
          </p:cNvGrpSpPr>
          <p:nvPr/>
        </p:nvGrpSpPr>
        <p:grpSpPr bwMode="auto">
          <a:xfrm>
            <a:off x="6309921" y="1279525"/>
            <a:ext cx="3035432" cy="2192338"/>
            <a:chOff x="3669" y="806"/>
            <a:chExt cx="1765" cy="1381"/>
          </a:xfrm>
        </p:grpSpPr>
        <p:sp>
          <p:nvSpPr>
            <p:cNvPr id="51346" name="Rectangle 146"/>
            <p:cNvSpPr>
              <a:spLocks noChangeArrowheads="1"/>
            </p:cNvSpPr>
            <p:nvPr/>
          </p:nvSpPr>
          <p:spPr bwMode="auto">
            <a:xfrm>
              <a:off x="3669" y="806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51347" name="Rectangle 147"/>
            <p:cNvSpPr>
              <a:spLocks noChangeArrowheads="1"/>
            </p:cNvSpPr>
            <p:nvPr/>
          </p:nvSpPr>
          <p:spPr bwMode="auto">
            <a:xfrm>
              <a:off x="4487" y="1701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51348" name="Rectangle 148"/>
            <p:cNvSpPr>
              <a:spLocks noChangeArrowheads="1"/>
            </p:cNvSpPr>
            <p:nvPr/>
          </p:nvSpPr>
          <p:spPr bwMode="auto">
            <a:xfrm>
              <a:off x="4485" y="1844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51349" name="Rectangle 149"/>
            <p:cNvSpPr>
              <a:spLocks noChangeArrowheads="1"/>
            </p:cNvSpPr>
            <p:nvPr/>
          </p:nvSpPr>
          <p:spPr bwMode="auto">
            <a:xfrm>
              <a:off x="4485" y="1996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51350" name="Oval 150"/>
            <p:cNvSpPr>
              <a:spLocks noChangeArrowheads="1"/>
            </p:cNvSpPr>
            <p:nvPr/>
          </p:nvSpPr>
          <p:spPr bwMode="auto">
            <a:xfrm>
              <a:off x="4409" y="1862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1353" name="Group 153"/>
            <p:cNvGrpSpPr>
              <a:grpSpLocks/>
            </p:cNvGrpSpPr>
            <p:nvPr/>
          </p:nvGrpSpPr>
          <p:grpSpPr bwMode="auto">
            <a:xfrm>
              <a:off x="4405" y="1717"/>
              <a:ext cx="60" cy="64"/>
              <a:chOff x="4405" y="1717"/>
              <a:chExt cx="60" cy="64"/>
            </a:xfrm>
          </p:grpSpPr>
          <p:sp>
            <p:nvSpPr>
              <p:cNvPr id="51351" name="Oval 151"/>
              <p:cNvSpPr>
                <a:spLocks noChangeArrowheads="1"/>
              </p:cNvSpPr>
              <p:nvPr/>
            </p:nvSpPr>
            <p:spPr bwMode="auto">
              <a:xfrm>
                <a:off x="4405" y="1717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/>
            </p:nvSpPr>
            <p:spPr bwMode="auto">
              <a:xfrm>
                <a:off x="4422" y="1735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51354" name="Rectangle 154"/>
            <p:cNvSpPr>
              <a:spLocks noChangeArrowheads="1"/>
            </p:cNvSpPr>
            <p:nvPr/>
          </p:nvSpPr>
          <p:spPr bwMode="auto">
            <a:xfrm>
              <a:off x="4149" y="1701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51355" name="Rectangle 155"/>
            <p:cNvSpPr>
              <a:spLocks noChangeArrowheads="1"/>
            </p:cNvSpPr>
            <p:nvPr/>
          </p:nvSpPr>
          <p:spPr bwMode="auto">
            <a:xfrm>
              <a:off x="4149" y="184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51356" name="Rectangle 156"/>
            <p:cNvSpPr>
              <a:spLocks noChangeArrowheads="1"/>
            </p:cNvSpPr>
            <p:nvPr/>
          </p:nvSpPr>
          <p:spPr bwMode="auto">
            <a:xfrm>
              <a:off x="4143" y="1666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1357" name="Rectangle 157"/>
            <p:cNvSpPr>
              <a:spLocks noChangeArrowheads="1"/>
            </p:cNvSpPr>
            <p:nvPr/>
          </p:nvSpPr>
          <p:spPr bwMode="auto">
            <a:xfrm>
              <a:off x="4149" y="199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51358" name="AutoShape 158"/>
            <p:cNvSpPr>
              <a:spLocks noChangeArrowheads="1"/>
            </p:cNvSpPr>
            <p:nvPr/>
          </p:nvSpPr>
          <p:spPr bwMode="auto">
            <a:xfrm>
              <a:off x="4412" y="2012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7503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61" name="Group 65"/>
          <p:cNvGrpSpPr>
            <a:grpSpLocks/>
          </p:cNvGrpSpPr>
          <p:nvPr/>
        </p:nvGrpSpPr>
        <p:grpSpPr bwMode="auto">
          <a:xfrm>
            <a:off x="5204089" y="152400"/>
            <a:ext cx="1700875" cy="723900"/>
            <a:chOff x="3026" y="96"/>
            <a:chExt cx="989" cy="456"/>
          </a:xfrm>
        </p:grpSpPr>
        <p:sp>
          <p:nvSpPr>
            <p:cNvPr id="55298" name="Line 2"/>
            <p:cNvSpPr>
              <a:spLocks noChangeShapeType="1"/>
            </p:cNvSpPr>
            <p:nvPr/>
          </p:nvSpPr>
          <p:spPr bwMode="auto">
            <a:xfrm flipV="1">
              <a:off x="3030" y="96"/>
              <a:ext cx="491" cy="4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299" name="Line 3"/>
            <p:cNvSpPr>
              <a:spLocks noChangeShapeType="1"/>
            </p:cNvSpPr>
            <p:nvPr/>
          </p:nvSpPr>
          <p:spPr bwMode="auto">
            <a:xfrm flipH="1" flipV="1">
              <a:off x="3092" y="491"/>
              <a:ext cx="60" cy="5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 flipH="1" flipV="1">
              <a:off x="3152" y="434"/>
              <a:ext cx="125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H="1" flipV="1">
              <a:off x="3214" y="378"/>
              <a:ext cx="186" cy="16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 flipH="1" flipV="1">
              <a:off x="3277" y="322"/>
              <a:ext cx="245" cy="2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 flipH="1" flipV="1">
              <a:off x="3338" y="265"/>
              <a:ext cx="309" cy="28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 flipH="1" flipV="1">
              <a:off x="3400" y="209"/>
              <a:ext cx="369" cy="3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 flipH="1" flipV="1">
              <a:off x="3461" y="152"/>
              <a:ext cx="432" cy="39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 flipH="1" flipV="1">
              <a:off x="3521" y="96"/>
              <a:ext cx="491" cy="4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 flipV="1">
              <a:off x="3889" y="491"/>
              <a:ext cx="61" cy="5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V="1">
              <a:off x="3765" y="434"/>
              <a:ext cx="124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 flipV="1">
              <a:off x="3642" y="378"/>
              <a:ext cx="186" cy="16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V="1">
              <a:off x="3519" y="322"/>
              <a:ext cx="246" cy="2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 flipV="1">
              <a:off x="3395" y="265"/>
              <a:ext cx="308" cy="28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 flipV="1">
              <a:off x="3273" y="209"/>
              <a:ext cx="369" cy="3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 flipV="1">
              <a:off x="3148" y="152"/>
              <a:ext cx="433" cy="39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 flipH="1">
              <a:off x="3026" y="552"/>
              <a:ext cx="98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5317" name="Group 21"/>
            <p:cNvGrpSpPr>
              <a:grpSpLocks/>
            </p:cNvGrpSpPr>
            <p:nvPr/>
          </p:nvGrpSpPr>
          <p:grpSpPr bwMode="auto">
            <a:xfrm>
              <a:off x="3554" y="188"/>
              <a:ext cx="54" cy="48"/>
              <a:chOff x="3554" y="188"/>
              <a:chExt cx="54" cy="48"/>
            </a:xfrm>
          </p:grpSpPr>
          <p:sp>
            <p:nvSpPr>
              <p:cNvPr id="55315" name="Oval 19"/>
              <p:cNvSpPr>
                <a:spLocks noChangeArrowheads="1"/>
              </p:cNvSpPr>
              <p:nvPr/>
            </p:nvSpPr>
            <p:spPr bwMode="auto">
              <a:xfrm>
                <a:off x="3554" y="188"/>
                <a:ext cx="54" cy="48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16" name="Oval 20"/>
              <p:cNvSpPr>
                <a:spLocks noChangeArrowheads="1"/>
              </p:cNvSpPr>
              <p:nvPr/>
            </p:nvSpPr>
            <p:spPr bwMode="auto">
              <a:xfrm>
                <a:off x="3570" y="202"/>
                <a:ext cx="22" cy="22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22" name="Group 26"/>
            <p:cNvGrpSpPr>
              <a:grpSpLocks/>
            </p:cNvGrpSpPr>
            <p:nvPr/>
          </p:nvGrpSpPr>
          <p:grpSpPr bwMode="auto">
            <a:xfrm>
              <a:off x="3244" y="351"/>
              <a:ext cx="61" cy="56"/>
              <a:chOff x="3244" y="351"/>
              <a:chExt cx="61" cy="56"/>
            </a:xfrm>
          </p:grpSpPr>
          <p:sp>
            <p:nvSpPr>
              <p:cNvPr id="55318" name="Line 22"/>
              <p:cNvSpPr>
                <a:spLocks noChangeShapeType="1"/>
              </p:cNvSpPr>
              <p:nvPr/>
            </p:nvSpPr>
            <p:spPr bwMode="auto">
              <a:xfrm>
                <a:off x="3244" y="379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19" name="Line 23"/>
              <p:cNvSpPr>
                <a:spLocks noChangeShapeType="1"/>
              </p:cNvSpPr>
              <p:nvPr/>
            </p:nvSpPr>
            <p:spPr bwMode="auto">
              <a:xfrm>
                <a:off x="3275" y="351"/>
                <a:ext cx="0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20" name="Line 24"/>
              <p:cNvSpPr>
                <a:spLocks noChangeShapeType="1"/>
              </p:cNvSpPr>
              <p:nvPr/>
            </p:nvSpPr>
            <p:spPr bwMode="auto">
              <a:xfrm flipV="1">
                <a:off x="3244" y="351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21" name="Line 25"/>
              <p:cNvSpPr>
                <a:spLocks noChangeShapeType="1"/>
              </p:cNvSpPr>
              <p:nvPr/>
            </p:nvSpPr>
            <p:spPr bwMode="auto">
              <a:xfrm flipH="1" flipV="1">
                <a:off x="3244" y="351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25" name="Group 29"/>
            <p:cNvGrpSpPr>
              <a:grpSpLocks/>
            </p:cNvGrpSpPr>
            <p:nvPr/>
          </p:nvGrpSpPr>
          <p:grpSpPr bwMode="auto">
            <a:xfrm>
              <a:off x="3307" y="301"/>
              <a:ext cx="54" cy="48"/>
              <a:chOff x="3307" y="301"/>
              <a:chExt cx="54" cy="48"/>
            </a:xfrm>
          </p:grpSpPr>
          <p:sp>
            <p:nvSpPr>
              <p:cNvPr id="55323" name="Oval 27"/>
              <p:cNvSpPr>
                <a:spLocks noChangeArrowheads="1"/>
              </p:cNvSpPr>
              <p:nvPr/>
            </p:nvSpPr>
            <p:spPr bwMode="auto">
              <a:xfrm>
                <a:off x="3307" y="301"/>
                <a:ext cx="54" cy="48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24" name="Oval 28"/>
              <p:cNvSpPr>
                <a:spLocks noChangeArrowheads="1"/>
              </p:cNvSpPr>
              <p:nvPr/>
            </p:nvSpPr>
            <p:spPr bwMode="auto">
              <a:xfrm>
                <a:off x="3323" y="315"/>
                <a:ext cx="23" cy="21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28" name="Group 32"/>
            <p:cNvGrpSpPr>
              <a:grpSpLocks/>
            </p:cNvGrpSpPr>
            <p:nvPr/>
          </p:nvGrpSpPr>
          <p:grpSpPr bwMode="auto">
            <a:xfrm>
              <a:off x="3801" y="414"/>
              <a:ext cx="54" cy="48"/>
              <a:chOff x="3801" y="414"/>
              <a:chExt cx="54" cy="48"/>
            </a:xfrm>
          </p:grpSpPr>
          <p:sp>
            <p:nvSpPr>
              <p:cNvPr id="55326" name="Oval 30"/>
              <p:cNvSpPr>
                <a:spLocks noChangeArrowheads="1"/>
              </p:cNvSpPr>
              <p:nvPr/>
            </p:nvSpPr>
            <p:spPr bwMode="auto">
              <a:xfrm>
                <a:off x="3801" y="414"/>
                <a:ext cx="54" cy="48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27" name="Oval 31"/>
              <p:cNvSpPr>
                <a:spLocks noChangeArrowheads="1"/>
              </p:cNvSpPr>
              <p:nvPr/>
            </p:nvSpPr>
            <p:spPr bwMode="auto">
              <a:xfrm>
                <a:off x="3816" y="428"/>
                <a:ext cx="23" cy="21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31" name="Group 35"/>
            <p:cNvGrpSpPr>
              <a:grpSpLocks/>
            </p:cNvGrpSpPr>
            <p:nvPr/>
          </p:nvGrpSpPr>
          <p:grpSpPr bwMode="auto">
            <a:xfrm>
              <a:off x="3121" y="470"/>
              <a:ext cx="54" cy="49"/>
              <a:chOff x="3121" y="470"/>
              <a:chExt cx="54" cy="49"/>
            </a:xfrm>
          </p:grpSpPr>
          <p:sp>
            <p:nvSpPr>
              <p:cNvPr id="55329" name="Oval 33"/>
              <p:cNvSpPr>
                <a:spLocks noChangeArrowheads="1"/>
              </p:cNvSpPr>
              <p:nvPr/>
            </p:nvSpPr>
            <p:spPr bwMode="auto">
              <a:xfrm>
                <a:off x="3121" y="470"/>
                <a:ext cx="54" cy="4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30" name="Oval 34"/>
              <p:cNvSpPr>
                <a:spLocks noChangeArrowheads="1"/>
              </p:cNvSpPr>
              <p:nvPr/>
            </p:nvSpPr>
            <p:spPr bwMode="auto">
              <a:xfrm>
                <a:off x="3137" y="484"/>
                <a:ext cx="23" cy="22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34" name="Group 38"/>
            <p:cNvGrpSpPr>
              <a:grpSpLocks/>
            </p:cNvGrpSpPr>
            <p:nvPr/>
          </p:nvGrpSpPr>
          <p:grpSpPr bwMode="auto">
            <a:xfrm>
              <a:off x="3554" y="414"/>
              <a:ext cx="54" cy="48"/>
              <a:chOff x="3554" y="414"/>
              <a:chExt cx="54" cy="48"/>
            </a:xfrm>
          </p:grpSpPr>
          <p:sp>
            <p:nvSpPr>
              <p:cNvPr id="55332" name="Oval 36"/>
              <p:cNvSpPr>
                <a:spLocks noChangeArrowheads="1"/>
              </p:cNvSpPr>
              <p:nvPr/>
            </p:nvSpPr>
            <p:spPr bwMode="auto">
              <a:xfrm>
                <a:off x="3554" y="414"/>
                <a:ext cx="54" cy="48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33" name="Oval 37"/>
              <p:cNvSpPr>
                <a:spLocks noChangeArrowheads="1"/>
              </p:cNvSpPr>
              <p:nvPr/>
            </p:nvSpPr>
            <p:spPr bwMode="auto">
              <a:xfrm>
                <a:off x="3570" y="428"/>
                <a:ext cx="22" cy="21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39" name="Group 43"/>
            <p:cNvGrpSpPr>
              <a:grpSpLocks/>
            </p:cNvGrpSpPr>
            <p:nvPr/>
          </p:nvGrpSpPr>
          <p:grpSpPr bwMode="auto">
            <a:xfrm>
              <a:off x="3676" y="410"/>
              <a:ext cx="61" cy="56"/>
              <a:chOff x="3676" y="410"/>
              <a:chExt cx="61" cy="56"/>
            </a:xfrm>
          </p:grpSpPr>
          <p:sp>
            <p:nvSpPr>
              <p:cNvPr id="55335" name="Line 39"/>
              <p:cNvSpPr>
                <a:spLocks noChangeShapeType="1"/>
              </p:cNvSpPr>
              <p:nvPr/>
            </p:nvSpPr>
            <p:spPr bwMode="auto">
              <a:xfrm>
                <a:off x="3676" y="438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36" name="Line 40"/>
              <p:cNvSpPr>
                <a:spLocks noChangeShapeType="1"/>
              </p:cNvSpPr>
              <p:nvPr/>
            </p:nvSpPr>
            <p:spPr bwMode="auto">
              <a:xfrm>
                <a:off x="3706" y="410"/>
                <a:ext cx="0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37" name="Line 41"/>
              <p:cNvSpPr>
                <a:spLocks noChangeShapeType="1"/>
              </p:cNvSpPr>
              <p:nvPr/>
            </p:nvSpPr>
            <p:spPr bwMode="auto">
              <a:xfrm flipV="1">
                <a:off x="3676" y="410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38" name="Line 42"/>
              <p:cNvSpPr>
                <a:spLocks noChangeShapeType="1"/>
              </p:cNvSpPr>
              <p:nvPr/>
            </p:nvSpPr>
            <p:spPr bwMode="auto">
              <a:xfrm flipH="1" flipV="1">
                <a:off x="3676" y="410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44" name="Group 48"/>
            <p:cNvGrpSpPr>
              <a:grpSpLocks/>
            </p:cNvGrpSpPr>
            <p:nvPr/>
          </p:nvGrpSpPr>
          <p:grpSpPr bwMode="auto">
            <a:xfrm>
              <a:off x="3429" y="295"/>
              <a:ext cx="62" cy="56"/>
              <a:chOff x="3429" y="295"/>
              <a:chExt cx="62" cy="56"/>
            </a:xfrm>
          </p:grpSpPr>
          <p:sp>
            <p:nvSpPr>
              <p:cNvPr id="55340" name="Line 44"/>
              <p:cNvSpPr>
                <a:spLocks noChangeShapeType="1"/>
              </p:cNvSpPr>
              <p:nvPr/>
            </p:nvSpPr>
            <p:spPr bwMode="auto">
              <a:xfrm>
                <a:off x="3429" y="323"/>
                <a:ext cx="6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1" name="Line 45"/>
              <p:cNvSpPr>
                <a:spLocks noChangeShapeType="1"/>
              </p:cNvSpPr>
              <p:nvPr/>
            </p:nvSpPr>
            <p:spPr bwMode="auto">
              <a:xfrm>
                <a:off x="3460" y="295"/>
                <a:ext cx="0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2" name="Line 46"/>
              <p:cNvSpPr>
                <a:spLocks noChangeShapeType="1"/>
              </p:cNvSpPr>
              <p:nvPr/>
            </p:nvSpPr>
            <p:spPr bwMode="auto">
              <a:xfrm flipV="1">
                <a:off x="3429" y="295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3" name="Line 47"/>
              <p:cNvSpPr>
                <a:spLocks noChangeShapeType="1"/>
              </p:cNvSpPr>
              <p:nvPr/>
            </p:nvSpPr>
            <p:spPr bwMode="auto">
              <a:xfrm flipH="1" flipV="1">
                <a:off x="3429" y="295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49" name="Group 53"/>
            <p:cNvGrpSpPr>
              <a:grpSpLocks/>
            </p:cNvGrpSpPr>
            <p:nvPr/>
          </p:nvGrpSpPr>
          <p:grpSpPr bwMode="auto">
            <a:xfrm>
              <a:off x="3491" y="464"/>
              <a:ext cx="61" cy="56"/>
              <a:chOff x="3491" y="464"/>
              <a:chExt cx="61" cy="56"/>
            </a:xfrm>
          </p:grpSpPr>
          <p:sp>
            <p:nvSpPr>
              <p:cNvPr id="55345" name="Line 49"/>
              <p:cNvSpPr>
                <a:spLocks noChangeShapeType="1"/>
              </p:cNvSpPr>
              <p:nvPr/>
            </p:nvSpPr>
            <p:spPr bwMode="auto">
              <a:xfrm>
                <a:off x="3491" y="492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6" name="Line 50"/>
              <p:cNvSpPr>
                <a:spLocks noChangeShapeType="1"/>
              </p:cNvSpPr>
              <p:nvPr/>
            </p:nvSpPr>
            <p:spPr bwMode="auto">
              <a:xfrm>
                <a:off x="3521" y="464"/>
                <a:ext cx="0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7" name="Line 51"/>
              <p:cNvSpPr>
                <a:spLocks noChangeShapeType="1"/>
              </p:cNvSpPr>
              <p:nvPr/>
            </p:nvSpPr>
            <p:spPr bwMode="auto">
              <a:xfrm flipV="1">
                <a:off x="3491" y="464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48" name="Line 52"/>
              <p:cNvSpPr>
                <a:spLocks noChangeShapeType="1"/>
              </p:cNvSpPr>
              <p:nvPr/>
            </p:nvSpPr>
            <p:spPr bwMode="auto">
              <a:xfrm flipH="1" flipV="1">
                <a:off x="3491" y="464"/>
                <a:ext cx="61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55350" name="Oval 54"/>
            <p:cNvSpPr>
              <a:spLocks noChangeArrowheads="1"/>
            </p:cNvSpPr>
            <p:nvPr/>
          </p:nvSpPr>
          <p:spPr bwMode="auto">
            <a:xfrm>
              <a:off x="3553" y="302"/>
              <a:ext cx="54" cy="48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3615" y="471"/>
              <a:ext cx="53" cy="4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5354" name="Group 58"/>
            <p:cNvGrpSpPr>
              <a:grpSpLocks/>
            </p:cNvGrpSpPr>
            <p:nvPr/>
          </p:nvGrpSpPr>
          <p:grpSpPr bwMode="auto">
            <a:xfrm>
              <a:off x="3487" y="128"/>
              <a:ext cx="62" cy="56"/>
              <a:chOff x="3487" y="128"/>
              <a:chExt cx="62" cy="56"/>
            </a:xfrm>
          </p:grpSpPr>
          <p:sp>
            <p:nvSpPr>
              <p:cNvPr id="55352" name="Line 56"/>
              <p:cNvSpPr>
                <a:spLocks noChangeShapeType="1"/>
              </p:cNvSpPr>
              <p:nvPr/>
            </p:nvSpPr>
            <p:spPr bwMode="auto">
              <a:xfrm flipV="1">
                <a:off x="3487" y="128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53" name="Line 57"/>
              <p:cNvSpPr>
                <a:spLocks noChangeShapeType="1"/>
              </p:cNvSpPr>
              <p:nvPr/>
            </p:nvSpPr>
            <p:spPr bwMode="auto">
              <a:xfrm flipH="1" flipV="1">
                <a:off x="3487" y="128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57" name="Group 61"/>
            <p:cNvGrpSpPr>
              <a:grpSpLocks/>
            </p:cNvGrpSpPr>
            <p:nvPr/>
          </p:nvGrpSpPr>
          <p:grpSpPr bwMode="auto">
            <a:xfrm>
              <a:off x="3672" y="297"/>
              <a:ext cx="62" cy="56"/>
              <a:chOff x="3672" y="297"/>
              <a:chExt cx="62" cy="56"/>
            </a:xfrm>
          </p:grpSpPr>
          <p:sp>
            <p:nvSpPr>
              <p:cNvPr id="55355" name="Line 59"/>
              <p:cNvSpPr>
                <a:spLocks noChangeShapeType="1"/>
              </p:cNvSpPr>
              <p:nvPr/>
            </p:nvSpPr>
            <p:spPr bwMode="auto">
              <a:xfrm flipV="1">
                <a:off x="3672" y="297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56" name="Line 60"/>
              <p:cNvSpPr>
                <a:spLocks noChangeShapeType="1"/>
              </p:cNvSpPr>
              <p:nvPr/>
            </p:nvSpPr>
            <p:spPr bwMode="auto">
              <a:xfrm flipH="1" flipV="1">
                <a:off x="3672" y="297"/>
                <a:ext cx="62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360" name="Group 64"/>
            <p:cNvGrpSpPr>
              <a:grpSpLocks/>
            </p:cNvGrpSpPr>
            <p:nvPr/>
          </p:nvGrpSpPr>
          <p:grpSpPr bwMode="auto">
            <a:xfrm>
              <a:off x="3364" y="466"/>
              <a:ext cx="62" cy="57"/>
              <a:chOff x="3364" y="466"/>
              <a:chExt cx="62" cy="57"/>
            </a:xfrm>
          </p:grpSpPr>
          <p:sp>
            <p:nvSpPr>
              <p:cNvPr id="55358" name="Line 62"/>
              <p:cNvSpPr>
                <a:spLocks noChangeShapeType="1"/>
              </p:cNvSpPr>
              <p:nvPr/>
            </p:nvSpPr>
            <p:spPr bwMode="auto">
              <a:xfrm flipV="1">
                <a:off x="3364" y="466"/>
                <a:ext cx="62" cy="5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359" name="Line 63"/>
              <p:cNvSpPr>
                <a:spLocks noChangeShapeType="1"/>
              </p:cNvSpPr>
              <p:nvPr/>
            </p:nvSpPr>
            <p:spPr bwMode="auto">
              <a:xfrm flipH="1" flipV="1">
                <a:off x="3364" y="466"/>
                <a:ext cx="62" cy="5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55362" name="Rectangle 66"/>
          <p:cNvSpPr>
            <a:spLocks noChangeArrowheads="1"/>
          </p:cNvSpPr>
          <p:nvPr/>
        </p:nvSpPr>
        <p:spPr bwMode="auto">
          <a:xfrm>
            <a:off x="2791226" y="5589597"/>
            <a:ext cx="232320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Absolute Weight and Percent</a:t>
            </a:r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>
            <a:off x="2861734" y="5259388"/>
            <a:ext cx="4265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2861733" y="5629275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>
            <a:off x="5420783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2861733" y="5818188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>
            <a:off x="2861733" y="5446713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3288242" y="5259388"/>
            <a:ext cx="19210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5635763" y="5259388"/>
            <a:ext cx="1719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0" name="Line 74"/>
          <p:cNvSpPr>
            <a:spLocks noChangeShapeType="1"/>
          </p:cNvSpPr>
          <p:nvPr/>
        </p:nvSpPr>
        <p:spPr bwMode="auto">
          <a:xfrm>
            <a:off x="5847292" y="5259388"/>
            <a:ext cx="172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1" name="Line 75"/>
          <p:cNvSpPr>
            <a:spLocks noChangeShapeType="1"/>
          </p:cNvSpPr>
          <p:nvPr/>
        </p:nvSpPr>
        <p:spPr bwMode="auto">
          <a:xfrm>
            <a:off x="6062266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2" name="Line 76"/>
          <p:cNvSpPr>
            <a:spLocks noChangeShapeType="1"/>
          </p:cNvSpPr>
          <p:nvPr/>
        </p:nvSpPr>
        <p:spPr bwMode="auto">
          <a:xfrm>
            <a:off x="6275520" y="5259388"/>
            <a:ext cx="5159" cy="741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3" name="Line 77"/>
          <p:cNvSpPr>
            <a:spLocks noChangeShapeType="1"/>
          </p:cNvSpPr>
          <p:nvPr/>
        </p:nvSpPr>
        <p:spPr bwMode="auto">
          <a:xfrm>
            <a:off x="6488775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4" name="Line 78"/>
          <p:cNvSpPr>
            <a:spLocks noChangeShapeType="1"/>
          </p:cNvSpPr>
          <p:nvPr/>
        </p:nvSpPr>
        <p:spPr bwMode="auto">
          <a:xfrm>
            <a:off x="6700308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5" name="Line 79"/>
          <p:cNvSpPr>
            <a:spLocks noChangeShapeType="1"/>
          </p:cNvSpPr>
          <p:nvPr/>
        </p:nvSpPr>
        <p:spPr bwMode="auto">
          <a:xfrm>
            <a:off x="2861733" y="5259388"/>
            <a:ext cx="0" cy="742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6" name="Line 80"/>
          <p:cNvSpPr>
            <a:spLocks noChangeShapeType="1"/>
          </p:cNvSpPr>
          <p:nvPr/>
        </p:nvSpPr>
        <p:spPr bwMode="auto">
          <a:xfrm>
            <a:off x="2861733" y="6002338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7" name="Line 81"/>
          <p:cNvSpPr>
            <a:spLocks noChangeShapeType="1"/>
          </p:cNvSpPr>
          <p:nvPr/>
        </p:nvSpPr>
        <p:spPr bwMode="auto">
          <a:xfrm>
            <a:off x="5209250" y="5259397"/>
            <a:ext cx="0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8" name="Line 82"/>
          <p:cNvSpPr>
            <a:spLocks noChangeShapeType="1"/>
          </p:cNvSpPr>
          <p:nvPr/>
        </p:nvSpPr>
        <p:spPr bwMode="auto">
          <a:xfrm>
            <a:off x="5210969" y="6002338"/>
            <a:ext cx="170259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79" name="Line 83"/>
          <p:cNvSpPr>
            <a:spLocks noChangeShapeType="1"/>
          </p:cNvSpPr>
          <p:nvPr/>
        </p:nvSpPr>
        <p:spPr bwMode="auto">
          <a:xfrm>
            <a:off x="6915283" y="5259397"/>
            <a:ext cx="0" cy="9302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>
            <a:off x="5209250" y="6002347"/>
            <a:ext cx="0" cy="3698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>
            <a:off x="5210969" y="637222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2" name="Line 86"/>
          <p:cNvSpPr>
            <a:spLocks noChangeShapeType="1"/>
          </p:cNvSpPr>
          <p:nvPr/>
        </p:nvSpPr>
        <p:spPr bwMode="auto">
          <a:xfrm flipV="1">
            <a:off x="6915283" y="6189663"/>
            <a:ext cx="0" cy="182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3" name="Rectangle 87"/>
          <p:cNvSpPr>
            <a:spLocks noChangeArrowheads="1"/>
          </p:cNvSpPr>
          <p:nvPr/>
        </p:nvSpPr>
        <p:spPr bwMode="auto">
          <a:xfrm>
            <a:off x="5140463" y="5970596"/>
            <a:ext cx="183845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Prioritized Technical Descriptors</a:t>
            </a:r>
          </a:p>
        </p:txBody>
      </p:sp>
      <p:sp>
        <p:nvSpPr>
          <p:cNvPr id="55384" name="Rectangle 88"/>
          <p:cNvSpPr>
            <a:spLocks noChangeArrowheads="1"/>
          </p:cNvSpPr>
          <p:nvPr/>
        </p:nvSpPr>
        <p:spPr bwMode="auto">
          <a:xfrm>
            <a:off x="2789506" y="5233997"/>
            <a:ext cx="23385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Degree of Technical Difficulty</a:t>
            </a:r>
          </a:p>
        </p:txBody>
      </p:sp>
      <p:sp>
        <p:nvSpPr>
          <p:cNvPr id="55385" name="Rectangle 89"/>
          <p:cNvSpPr>
            <a:spLocks noChangeArrowheads="1"/>
          </p:cNvSpPr>
          <p:nvPr/>
        </p:nvSpPr>
        <p:spPr bwMode="auto">
          <a:xfrm>
            <a:off x="2796384" y="5780097"/>
            <a:ext cx="225266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Relative Weight and Percent</a:t>
            </a:r>
          </a:p>
        </p:txBody>
      </p:sp>
      <p:sp>
        <p:nvSpPr>
          <p:cNvPr id="55386" name="Rectangle 90"/>
          <p:cNvSpPr>
            <a:spLocks noChangeArrowheads="1"/>
          </p:cNvSpPr>
          <p:nvPr/>
        </p:nvSpPr>
        <p:spPr bwMode="auto">
          <a:xfrm>
            <a:off x="2792948" y="5411797"/>
            <a:ext cx="1089401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Target Value</a:t>
            </a:r>
          </a:p>
        </p:txBody>
      </p:sp>
      <p:sp>
        <p:nvSpPr>
          <p:cNvPr id="55387" name="Line 91"/>
          <p:cNvSpPr>
            <a:spLocks noChangeShapeType="1"/>
          </p:cNvSpPr>
          <p:nvPr/>
        </p:nvSpPr>
        <p:spPr bwMode="auto">
          <a:xfrm>
            <a:off x="5209250" y="5446722"/>
            <a:ext cx="0" cy="555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8" name="Line 92"/>
          <p:cNvSpPr>
            <a:spLocks noChangeShapeType="1"/>
          </p:cNvSpPr>
          <p:nvPr/>
        </p:nvSpPr>
        <p:spPr bwMode="auto">
          <a:xfrm>
            <a:off x="5209254" y="5259388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89" name="Line 93"/>
          <p:cNvSpPr>
            <a:spLocks noChangeShapeType="1"/>
          </p:cNvSpPr>
          <p:nvPr/>
        </p:nvSpPr>
        <p:spPr bwMode="auto">
          <a:xfrm>
            <a:off x="5209254" y="5446713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90" name="Line 94"/>
          <p:cNvSpPr>
            <a:spLocks noChangeShapeType="1"/>
          </p:cNvSpPr>
          <p:nvPr/>
        </p:nvSpPr>
        <p:spPr bwMode="auto">
          <a:xfrm>
            <a:off x="5209254" y="5629275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91" name="Line 95"/>
          <p:cNvSpPr>
            <a:spLocks noChangeShapeType="1"/>
          </p:cNvSpPr>
          <p:nvPr/>
        </p:nvSpPr>
        <p:spPr bwMode="auto">
          <a:xfrm>
            <a:off x="5209254" y="5818188"/>
            <a:ext cx="170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5394" name="Group 98"/>
          <p:cNvGrpSpPr>
            <a:grpSpLocks/>
          </p:cNvGrpSpPr>
          <p:nvPr/>
        </p:nvGrpSpPr>
        <p:grpSpPr bwMode="auto">
          <a:xfrm>
            <a:off x="5190350" y="5222883"/>
            <a:ext cx="1754192" cy="277813"/>
            <a:chOff x="3018" y="3290"/>
            <a:chExt cx="1020" cy="175"/>
          </a:xfrm>
        </p:grpSpPr>
        <p:sp>
          <p:nvSpPr>
            <p:cNvPr id="55392" name="Rectangle 96"/>
            <p:cNvSpPr>
              <a:spLocks noChangeArrowheads="1"/>
            </p:cNvSpPr>
            <p:nvPr/>
          </p:nvSpPr>
          <p:spPr bwMode="auto">
            <a:xfrm>
              <a:off x="3018" y="3290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1   8   4   2</a:t>
              </a:r>
            </a:p>
          </p:txBody>
        </p:sp>
        <p:sp>
          <p:nvSpPr>
            <p:cNvPr id="55393" name="Rectangle 97"/>
            <p:cNvSpPr>
              <a:spLocks noChangeArrowheads="1"/>
            </p:cNvSpPr>
            <p:nvPr/>
          </p:nvSpPr>
          <p:spPr bwMode="auto">
            <a:xfrm>
              <a:off x="3506" y="3290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9   8   2   5</a:t>
              </a:r>
            </a:p>
          </p:txBody>
        </p:sp>
      </p:grpSp>
      <p:sp>
        <p:nvSpPr>
          <p:cNvPr id="55395" name="Rectangle 99"/>
          <p:cNvSpPr>
            <a:spLocks noChangeArrowheads="1"/>
          </p:cNvSpPr>
          <p:nvPr/>
        </p:nvSpPr>
        <p:spPr bwMode="auto">
          <a:xfrm>
            <a:off x="5988385" y="5599122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90</a:t>
            </a:r>
          </a:p>
        </p:txBody>
      </p:sp>
      <p:sp>
        <p:nvSpPr>
          <p:cNvPr id="55396" name="Rectangle 100"/>
          <p:cNvSpPr>
            <a:spLocks noChangeArrowheads="1"/>
          </p:cNvSpPr>
          <p:nvPr/>
        </p:nvSpPr>
        <p:spPr bwMode="auto">
          <a:xfrm>
            <a:off x="5970980" y="5784859"/>
            <a:ext cx="397545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133</a:t>
            </a:r>
          </a:p>
        </p:txBody>
      </p:sp>
      <p:grpSp>
        <p:nvGrpSpPr>
          <p:cNvPr id="55399" name="Group 103"/>
          <p:cNvGrpSpPr>
            <a:grpSpLocks/>
          </p:cNvGrpSpPr>
          <p:nvPr/>
        </p:nvGrpSpPr>
        <p:grpSpPr bwMode="auto">
          <a:xfrm>
            <a:off x="5195508" y="5410208"/>
            <a:ext cx="1754192" cy="277813"/>
            <a:chOff x="3021" y="3408"/>
            <a:chExt cx="1020" cy="175"/>
          </a:xfrm>
        </p:grpSpPr>
        <p:sp>
          <p:nvSpPr>
            <p:cNvPr id="55397" name="Rectangle 101"/>
            <p:cNvSpPr>
              <a:spLocks noChangeArrowheads="1"/>
            </p:cNvSpPr>
            <p:nvPr/>
          </p:nvSpPr>
          <p:spPr bwMode="auto">
            <a:xfrm>
              <a:off x="3021" y="3408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2   3   4   3</a:t>
              </a:r>
            </a:p>
          </p:txBody>
        </p:sp>
        <p:sp>
          <p:nvSpPr>
            <p:cNvPr id="55398" name="Rectangle 102"/>
            <p:cNvSpPr>
              <a:spLocks noChangeArrowheads="1"/>
            </p:cNvSpPr>
            <p:nvPr/>
          </p:nvSpPr>
          <p:spPr bwMode="auto">
            <a:xfrm>
              <a:off x="3509" y="3408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1   3   1   5</a:t>
              </a:r>
            </a:p>
          </p:txBody>
        </p:sp>
      </p:grpSp>
      <p:sp>
        <p:nvSpPr>
          <p:cNvPr id="55400" name="Rectangle 104"/>
          <p:cNvSpPr>
            <a:spLocks noChangeArrowheads="1"/>
          </p:cNvSpPr>
          <p:nvPr/>
        </p:nvSpPr>
        <p:spPr bwMode="auto">
          <a:xfrm>
            <a:off x="7489762" y="3005144"/>
            <a:ext cx="35586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7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9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10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8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>
            <a:off x="542250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>
            <a:off x="5210974" y="3262313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>
            <a:off x="5210974" y="346075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5210974" y="36607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5" name="Line 109"/>
          <p:cNvSpPr>
            <a:spLocks noChangeShapeType="1"/>
          </p:cNvSpPr>
          <p:nvPr/>
        </p:nvSpPr>
        <p:spPr bwMode="auto">
          <a:xfrm>
            <a:off x="5210974" y="38576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>
            <a:off x="5210974" y="405765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5210974" y="4254500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>
            <a:off x="5210974" y="445452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>
            <a:off x="585245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>
            <a:off x="6063985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627896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>
            <a:off x="649049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>
            <a:off x="6707188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7133696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>
            <a:off x="734867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6" name="Line 120"/>
          <p:cNvSpPr>
            <a:spLocks noChangeShapeType="1"/>
          </p:cNvSpPr>
          <p:nvPr/>
        </p:nvSpPr>
        <p:spPr bwMode="auto">
          <a:xfrm flipH="1">
            <a:off x="3288242" y="4057650"/>
            <a:ext cx="4265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7" name="Line 121"/>
          <p:cNvSpPr>
            <a:spLocks noChangeShapeType="1"/>
          </p:cNvSpPr>
          <p:nvPr/>
        </p:nvSpPr>
        <p:spPr bwMode="auto">
          <a:xfrm>
            <a:off x="3928004" y="4851400"/>
            <a:ext cx="128124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8" name="Line 122"/>
          <p:cNvSpPr>
            <a:spLocks noChangeShapeType="1"/>
          </p:cNvSpPr>
          <p:nvPr/>
        </p:nvSpPr>
        <p:spPr bwMode="auto">
          <a:xfrm>
            <a:off x="3926290" y="5049838"/>
            <a:ext cx="128296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19" name="Line 123"/>
          <p:cNvSpPr>
            <a:spLocks noChangeShapeType="1"/>
          </p:cNvSpPr>
          <p:nvPr/>
        </p:nvSpPr>
        <p:spPr bwMode="auto">
          <a:xfrm>
            <a:off x="5422504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0" name="Line 124"/>
          <p:cNvSpPr>
            <a:spLocks noChangeShapeType="1"/>
          </p:cNvSpPr>
          <p:nvPr/>
        </p:nvSpPr>
        <p:spPr bwMode="auto">
          <a:xfrm>
            <a:off x="3928004" y="4652972"/>
            <a:ext cx="0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 flipH="1">
            <a:off x="5637477" y="465296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2" name="Line 126"/>
          <p:cNvSpPr>
            <a:spLocks noChangeShapeType="1"/>
          </p:cNvSpPr>
          <p:nvPr/>
        </p:nvSpPr>
        <p:spPr bwMode="auto">
          <a:xfrm flipH="1">
            <a:off x="5850731" y="4652963"/>
            <a:ext cx="172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>
            <a:off x="6063985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4" name="Line 128"/>
          <p:cNvSpPr>
            <a:spLocks noChangeShapeType="1"/>
          </p:cNvSpPr>
          <p:nvPr/>
        </p:nvSpPr>
        <p:spPr bwMode="auto">
          <a:xfrm>
            <a:off x="6278965" y="4652972"/>
            <a:ext cx="1719" cy="5984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5" name="Line 129"/>
          <p:cNvSpPr>
            <a:spLocks noChangeShapeType="1"/>
          </p:cNvSpPr>
          <p:nvPr/>
        </p:nvSpPr>
        <p:spPr bwMode="auto">
          <a:xfrm>
            <a:off x="6490494" y="4652963"/>
            <a:ext cx="0" cy="595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6" name="Line 130"/>
          <p:cNvSpPr>
            <a:spLocks noChangeShapeType="1"/>
          </p:cNvSpPr>
          <p:nvPr/>
        </p:nvSpPr>
        <p:spPr bwMode="auto">
          <a:xfrm>
            <a:off x="6707188" y="4652963"/>
            <a:ext cx="1720" cy="603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7" name="Line 131"/>
          <p:cNvSpPr>
            <a:spLocks noChangeShapeType="1"/>
          </p:cNvSpPr>
          <p:nvPr/>
        </p:nvSpPr>
        <p:spPr bwMode="auto">
          <a:xfrm>
            <a:off x="5210969" y="485140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8" name="Line 132"/>
          <p:cNvSpPr>
            <a:spLocks noChangeShapeType="1"/>
          </p:cNvSpPr>
          <p:nvPr/>
        </p:nvSpPr>
        <p:spPr bwMode="auto">
          <a:xfrm>
            <a:off x="5210969" y="5049838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29" name="Line 133"/>
          <p:cNvSpPr>
            <a:spLocks noChangeShapeType="1"/>
          </p:cNvSpPr>
          <p:nvPr/>
        </p:nvSpPr>
        <p:spPr bwMode="auto">
          <a:xfrm>
            <a:off x="7775179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0" name="Line 134"/>
          <p:cNvSpPr>
            <a:spLocks noChangeShapeType="1"/>
          </p:cNvSpPr>
          <p:nvPr/>
        </p:nvSpPr>
        <p:spPr bwMode="auto">
          <a:xfrm>
            <a:off x="798843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1" name="Line 135"/>
          <p:cNvSpPr>
            <a:spLocks noChangeShapeType="1"/>
          </p:cNvSpPr>
          <p:nvPr/>
        </p:nvSpPr>
        <p:spPr bwMode="auto">
          <a:xfrm flipV="1">
            <a:off x="6277240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2" name="Line 136"/>
          <p:cNvSpPr>
            <a:spLocks noChangeShapeType="1"/>
          </p:cNvSpPr>
          <p:nvPr/>
        </p:nvSpPr>
        <p:spPr bwMode="auto">
          <a:xfrm>
            <a:off x="2861733" y="3063875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3" name="Line 137"/>
          <p:cNvSpPr>
            <a:spLocks noChangeShapeType="1"/>
          </p:cNvSpPr>
          <p:nvPr/>
        </p:nvSpPr>
        <p:spPr bwMode="auto">
          <a:xfrm>
            <a:off x="328824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4" name="Line 138"/>
          <p:cNvSpPr>
            <a:spLocks noChangeShapeType="1"/>
          </p:cNvSpPr>
          <p:nvPr/>
        </p:nvSpPr>
        <p:spPr bwMode="auto">
          <a:xfrm>
            <a:off x="286173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5" name="Line 139"/>
          <p:cNvSpPr>
            <a:spLocks noChangeShapeType="1"/>
          </p:cNvSpPr>
          <p:nvPr/>
        </p:nvSpPr>
        <p:spPr bwMode="auto">
          <a:xfrm>
            <a:off x="2861733" y="4652963"/>
            <a:ext cx="234751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6" name="Line 140"/>
          <p:cNvSpPr>
            <a:spLocks noChangeShapeType="1"/>
          </p:cNvSpPr>
          <p:nvPr/>
        </p:nvSpPr>
        <p:spPr bwMode="auto">
          <a:xfrm>
            <a:off x="2861733" y="4652972"/>
            <a:ext cx="0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7" name="Line 141"/>
          <p:cNvSpPr>
            <a:spLocks noChangeShapeType="1"/>
          </p:cNvSpPr>
          <p:nvPr/>
        </p:nvSpPr>
        <p:spPr bwMode="auto">
          <a:xfrm>
            <a:off x="2861733" y="4652972"/>
            <a:ext cx="0" cy="593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8" name="Line 142"/>
          <p:cNvSpPr>
            <a:spLocks noChangeShapeType="1"/>
          </p:cNvSpPr>
          <p:nvPr/>
        </p:nvSpPr>
        <p:spPr bwMode="auto">
          <a:xfrm>
            <a:off x="5210969" y="4652963"/>
            <a:ext cx="1720" cy="614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39" name="Line 143"/>
          <p:cNvSpPr>
            <a:spLocks noChangeShapeType="1"/>
          </p:cNvSpPr>
          <p:nvPr/>
        </p:nvSpPr>
        <p:spPr bwMode="auto">
          <a:xfrm>
            <a:off x="7560204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0" name="Line 144"/>
          <p:cNvSpPr>
            <a:spLocks noChangeShapeType="1"/>
          </p:cNvSpPr>
          <p:nvPr/>
        </p:nvSpPr>
        <p:spPr bwMode="auto">
          <a:xfrm>
            <a:off x="3714750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1" name="Line 145"/>
          <p:cNvSpPr>
            <a:spLocks noChangeShapeType="1"/>
          </p:cNvSpPr>
          <p:nvPr/>
        </p:nvSpPr>
        <p:spPr bwMode="auto">
          <a:xfrm>
            <a:off x="3714750" y="3262313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2" name="Line 146"/>
          <p:cNvSpPr>
            <a:spLocks noChangeShapeType="1"/>
          </p:cNvSpPr>
          <p:nvPr/>
        </p:nvSpPr>
        <p:spPr bwMode="auto">
          <a:xfrm>
            <a:off x="3714750" y="346075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3" name="Line 147"/>
          <p:cNvSpPr>
            <a:spLocks noChangeShapeType="1"/>
          </p:cNvSpPr>
          <p:nvPr/>
        </p:nvSpPr>
        <p:spPr bwMode="auto">
          <a:xfrm>
            <a:off x="3714750" y="366077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4" name="Line 148"/>
          <p:cNvSpPr>
            <a:spLocks noChangeShapeType="1"/>
          </p:cNvSpPr>
          <p:nvPr/>
        </p:nvSpPr>
        <p:spPr bwMode="auto">
          <a:xfrm>
            <a:off x="3714750" y="385762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5" name="Line 149"/>
          <p:cNvSpPr>
            <a:spLocks noChangeShapeType="1"/>
          </p:cNvSpPr>
          <p:nvPr/>
        </p:nvSpPr>
        <p:spPr bwMode="auto">
          <a:xfrm>
            <a:off x="3714750" y="405765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6" name="Line 150"/>
          <p:cNvSpPr>
            <a:spLocks noChangeShapeType="1"/>
          </p:cNvSpPr>
          <p:nvPr/>
        </p:nvSpPr>
        <p:spPr bwMode="auto">
          <a:xfrm>
            <a:off x="3714750" y="4254500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7" name="Line 151"/>
          <p:cNvSpPr>
            <a:spLocks noChangeShapeType="1"/>
          </p:cNvSpPr>
          <p:nvPr/>
        </p:nvSpPr>
        <p:spPr bwMode="auto">
          <a:xfrm>
            <a:off x="3714750" y="4454525"/>
            <a:ext cx="149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8" name="Line 152"/>
          <p:cNvSpPr>
            <a:spLocks noChangeShapeType="1"/>
          </p:cNvSpPr>
          <p:nvPr/>
        </p:nvSpPr>
        <p:spPr bwMode="auto">
          <a:xfrm>
            <a:off x="5210969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49" name="Line 153"/>
          <p:cNvSpPr>
            <a:spLocks noChangeShapeType="1"/>
          </p:cNvSpPr>
          <p:nvPr/>
        </p:nvSpPr>
        <p:spPr bwMode="auto">
          <a:xfrm>
            <a:off x="5210969" y="4652963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0" name="Line 154"/>
          <p:cNvSpPr>
            <a:spLocks noChangeShapeType="1"/>
          </p:cNvSpPr>
          <p:nvPr/>
        </p:nvSpPr>
        <p:spPr bwMode="auto">
          <a:xfrm>
            <a:off x="6918722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1" name="Line 155"/>
          <p:cNvSpPr>
            <a:spLocks noChangeShapeType="1"/>
          </p:cNvSpPr>
          <p:nvPr/>
        </p:nvSpPr>
        <p:spPr bwMode="auto">
          <a:xfrm>
            <a:off x="5422504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2" name="Line 156"/>
          <p:cNvSpPr>
            <a:spLocks noChangeShapeType="1"/>
          </p:cNvSpPr>
          <p:nvPr/>
        </p:nvSpPr>
        <p:spPr bwMode="auto">
          <a:xfrm>
            <a:off x="5637477" y="167323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3" name="Line 157"/>
          <p:cNvSpPr>
            <a:spLocks noChangeShapeType="1"/>
          </p:cNvSpPr>
          <p:nvPr/>
        </p:nvSpPr>
        <p:spPr bwMode="auto">
          <a:xfrm>
            <a:off x="5850731" y="1673234"/>
            <a:ext cx="0" cy="138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4" name="Line 158"/>
          <p:cNvSpPr>
            <a:spLocks noChangeShapeType="1"/>
          </p:cNvSpPr>
          <p:nvPr/>
        </p:nvSpPr>
        <p:spPr bwMode="auto">
          <a:xfrm>
            <a:off x="6063985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5" name="Line 159"/>
          <p:cNvSpPr>
            <a:spLocks noChangeShapeType="1"/>
          </p:cNvSpPr>
          <p:nvPr/>
        </p:nvSpPr>
        <p:spPr bwMode="auto">
          <a:xfrm>
            <a:off x="6277240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6" name="Line 160"/>
          <p:cNvSpPr>
            <a:spLocks noChangeShapeType="1"/>
          </p:cNvSpPr>
          <p:nvPr/>
        </p:nvSpPr>
        <p:spPr bwMode="auto">
          <a:xfrm>
            <a:off x="6490494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7" name="Line 161"/>
          <p:cNvSpPr>
            <a:spLocks noChangeShapeType="1"/>
          </p:cNvSpPr>
          <p:nvPr/>
        </p:nvSpPr>
        <p:spPr bwMode="auto">
          <a:xfrm>
            <a:off x="6703748" y="167322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8" name="Line 162"/>
          <p:cNvSpPr>
            <a:spLocks noChangeShapeType="1"/>
          </p:cNvSpPr>
          <p:nvPr/>
        </p:nvSpPr>
        <p:spPr bwMode="auto">
          <a:xfrm>
            <a:off x="5210969" y="167322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59" name="Line 163"/>
          <p:cNvSpPr>
            <a:spLocks noChangeShapeType="1"/>
          </p:cNvSpPr>
          <p:nvPr/>
        </p:nvSpPr>
        <p:spPr bwMode="auto">
          <a:xfrm>
            <a:off x="5210974" y="3063875"/>
            <a:ext cx="234923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0" name="Line 164"/>
          <p:cNvSpPr>
            <a:spLocks noChangeShapeType="1"/>
          </p:cNvSpPr>
          <p:nvPr/>
        </p:nvSpPr>
        <p:spPr bwMode="auto">
          <a:xfrm flipV="1">
            <a:off x="5210969" y="1679575"/>
            <a:ext cx="0" cy="138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1" name="Line 165"/>
          <p:cNvSpPr>
            <a:spLocks noChangeShapeType="1"/>
          </p:cNvSpPr>
          <p:nvPr/>
        </p:nvSpPr>
        <p:spPr bwMode="auto">
          <a:xfrm>
            <a:off x="6918722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2" name="Rectangle 166"/>
          <p:cNvSpPr>
            <a:spLocks noChangeArrowheads="1"/>
          </p:cNvSpPr>
          <p:nvPr/>
        </p:nvSpPr>
        <p:spPr bwMode="auto">
          <a:xfrm rot="16200000">
            <a:off x="2345532" y="3687011"/>
            <a:ext cx="1500188" cy="4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Requirements</a:t>
            </a:r>
          </a:p>
        </p:txBody>
      </p:sp>
      <p:sp>
        <p:nvSpPr>
          <p:cNvPr id="55463" name="Line 167"/>
          <p:cNvSpPr>
            <a:spLocks noChangeShapeType="1"/>
          </p:cNvSpPr>
          <p:nvPr/>
        </p:nvSpPr>
        <p:spPr bwMode="auto">
          <a:xfrm>
            <a:off x="6918722" y="465297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4" name="Rectangle 168"/>
          <p:cNvSpPr>
            <a:spLocks noChangeArrowheads="1"/>
          </p:cNvSpPr>
          <p:nvPr/>
        </p:nvSpPr>
        <p:spPr bwMode="auto">
          <a:xfrm rot="16200000">
            <a:off x="8209100" y="3567755"/>
            <a:ext cx="1457325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Prioritized Customer</a:t>
            </a:r>
          </a:p>
          <a:p>
            <a:pPr algn="ctr" eaLnBrk="0" latinLnBrk="0" hangingPunct="0">
              <a:lnSpc>
                <a:spcPct val="8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55465" name="Line 169"/>
          <p:cNvSpPr>
            <a:spLocks noChangeShapeType="1"/>
          </p:cNvSpPr>
          <p:nvPr/>
        </p:nvSpPr>
        <p:spPr bwMode="auto">
          <a:xfrm>
            <a:off x="6918726" y="6440488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6" name="Line 170"/>
          <p:cNvSpPr>
            <a:spLocks noChangeShapeType="1"/>
          </p:cNvSpPr>
          <p:nvPr/>
        </p:nvSpPr>
        <p:spPr bwMode="auto">
          <a:xfrm flipV="1">
            <a:off x="5210969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7" name="Line 171"/>
          <p:cNvSpPr>
            <a:spLocks noChangeShapeType="1"/>
          </p:cNvSpPr>
          <p:nvPr/>
        </p:nvSpPr>
        <p:spPr bwMode="auto">
          <a:xfrm>
            <a:off x="6918722" y="1276359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8" name="Line 172"/>
          <p:cNvSpPr>
            <a:spLocks noChangeShapeType="1"/>
          </p:cNvSpPr>
          <p:nvPr/>
        </p:nvSpPr>
        <p:spPr bwMode="auto">
          <a:xfrm>
            <a:off x="5210969" y="1276350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69" name="Rectangle 173"/>
          <p:cNvSpPr>
            <a:spLocks noChangeArrowheads="1"/>
          </p:cNvSpPr>
          <p:nvPr/>
        </p:nvSpPr>
        <p:spPr bwMode="auto">
          <a:xfrm>
            <a:off x="5238485" y="887422"/>
            <a:ext cx="16510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</p:txBody>
      </p:sp>
      <p:sp>
        <p:nvSpPr>
          <p:cNvPr id="55470" name="Line 174"/>
          <p:cNvSpPr>
            <a:spLocks noChangeShapeType="1"/>
          </p:cNvSpPr>
          <p:nvPr/>
        </p:nvSpPr>
        <p:spPr bwMode="auto">
          <a:xfrm>
            <a:off x="7560205" y="3063875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1" name="Line 175"/>
          <p:cNvSpPr>
            <a:spLocks noChangeShapeType="1"/>
          </p:cNvSpPr>
          <p:nvPr/>
        </p:nvSpPr>
        <p:spPr bwMode="auto">
          <a:xfrm>
            <a:off x="7560205" y="4652963"/>
            <a:ext cx="6397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2" name="Line 176"/>
          <p:cNvSpPr>
            <a:spLocks noChangeShapeType="1"/>
          </p:cNvSpPr>
          <p:nvPr/>
        </p:nvSpPr>
        <p:spPr bwMode="auto">
          <a:xfrm flipV="1">
            <a:off x="3713031" y="1673225"/>
            <a:ext cx="0" cy="139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3" name="Line 177"/>
          <p:cNvSpPr>
            <a:spLocks noChangeShapeType="1"/>
          </p:cNvSpPr>
          <p:nvPr/>
        </p:nvSpPr>
        <p:spPr bwMode="auto">
          <a:xfrm flipV="1">
            <a:off x="3286522" y="1276359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4" name="Line 178"/>
          <p:cNvSpPr>
            <a:spLocks noChangeShapeType="1"/>
          </p:cNvSpPr>
          <p:nvPr/>
        </p:nvSpPr>
        <p:spPr bwMode="auto">
          <a:xfrm>
            <a:off x="3713036" y="1673225"/>
            <a:ext cx="149621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5" name="Line 179"/>
          <p:cNvSpPr>
            <a:spLocks noChangeShapeType="1"/>
          </p:cNvSpPr>
          <p:nvPr/>
        </p:nvSpPr>
        <p:spPr bwMode="auto">
          <a:xfrm>
            <a:off x="3286527" y="1276359"/>
            <a:ext cx="1922727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76" name="Rectangle 180"/>
          <p:cNvSpPr>
            <a:spLocks noChangeArrowheads="1"/>
          </p:cNvSpPr>
          <p:nvPr/>
        </p:nvSpPr>
        <p:spPr bwMode="auto">
          <a:xfrm>
            <a:off x="4406157" y="1331922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55477" name="Rectangle 181"/>
          <p:cNvSpPr>
            <a:spLocks noChangeArrowheads="1"/>
          </p:cNvSpPr>
          <p:nvPr/>
        </p:nvSpPr>
        <p:spPr bwMode="auto">
          <a:xfrm rot="16200000">
            <a:off x="3099975" y="2547235"/>
            <a:ext cx="75661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Primary</a:t>
            </a:r>
          </a:p>
        </p:txBody>
      </p:sp>
      <p:sp>
        <p:nvSpPr>
          <p:cNvPr id="55478" name="Rectangle 182"/>
          <p:cNvSpPr>
            <a:spLocks noChangeArrowheads="1"/>
          </p:cNvSpPr>
          <p:nvPr/>
        </p:nvSpPr>
        <p:spPr bwMode="auto">
          <a:xfrm rot="16200000">
            <a:off x="3463792" y="2432141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55479" name="Rectangle 183"/>
          <p:cNvSpPr>
            <a:spLocks noChangeArrowheads="1"/>
          </p:cNvSpPr>
          <p:nvPr/>
        </p:nvSpPr>
        <p:spPr bwMode="auto">
          <a:xfrm>
            <a:off x="4168906" y="1778004"/>
            <a:ext cx="9714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Secondary</a:t>
            </a:r>
          </a:p>
        </p:txBody>
      </p:sp>
      <p:sp>
        <p:nvSpPr>
          <p:cNvPr id="55480" name="Rectangle 184"/>
          <p:cNvSpPr>
            <a:spLocks noChangeArrowheads="1"/>
          </p:cNvSpPr>
          <p:nvPr/>
        </p:nvSpPr>
        <p:spPr bwMode="auto">
          <a:xfrm>
            <a:off x="2850655" y="4673609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55481" name="Rectangle 185"/>
          <p:cNvSpPr>
            <a:spLocks noChangeArrowheads="1"/>
          </p:cNvSpPr>
          <p:nvPr/>
        </p:nvSpPr>
        <p:spPr bwMode="auto">
          <a:xfrm rot="16200000">
            <a:off x="6689226" y="5662818"/>
            <a:ext cx="108843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Competitive</a:t>
            </a:r>
          </a:p>
          <a:p>
            <a:pPr algn="ctr" eaLnBrk="0" latinLnBrk="0" hangingPunct="0">
              <a:lnSpc>
                <a:spcPct val="8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Assessment</a:t>
            </a:r>
          </a:p>
        </p:txBody>
      </p:sp>
      <p:sp>
        <p:nvSpPr>
          <p:cNvPr id="55482" name="Line 186"/>
          <p:cNvSpPr>
            <a:spLocks noChangeShapeType="1"/>
          </p:cNvSpPr>
          <p:nvPr/>
        </p:nvSpPr>
        <p:spPr bwMode="auto">
          <a:xfrm>
            <a:off x="7133696" y="465296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3" name="Line 187"/>
          <p:cNvSpPr>
            <a:spLocks noChangeShapeType="1"/>
          </p:cNvSpPr>
          <p:nvPr/>
        </p:nvSpPr>
        <p:spPr bwMode="auto">
          <a:xfrm>
            <a:off x="7346950" y="4652963"/>
            <a:ext cx="0" cy="7937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4" name="Line 188"/>
          <p:cNvSpPr>
            <a:spLocks noChangeShapeType="1"/>
          </p:cNvSpPr>
          <p:nvPr/>
        </p:nvSpPr>
        <p:spPr bwMode="auto">
          <a:xfrm>
            <a:off x="7560204" y="4652972"/>
            <a:ext cx="0" cy="1787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5" name="Line 189"/>
          <p:cNvSpPr>
            <a:spLocks noChangeShapeType="1"/>
          </p:cNvSpPr>
          <p:nvPr/>
        </p:nvSpPr>
        <p:spPr bwMode="auto">
          <a:xfrm>
            <a:off x="7560204" y="6440488"/>
            <a:ext cx="64148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6" name="Line 190"/>
          <p:cNvSpPr>
            <a:spLocks noChangeShapeType="1"/>
          </p:cNvSpPr>
          <p:nvPr/>
        </p:nvSpPr>
        <p:spPr bwMode="auto">
          <a:xfrm>
            <a:off x="6918726" y="544671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7" name="Rectangle 191"/>
          <p:cNvSpPr>
            <a:spLocks noChangeArrowheads="1"/>
          </p:cNvSpPr>
          <p:nvPr/>
        </p:nvSpPr>
        <p:spPr bwMode="auto">
          <a:xfrm>
            <a:off x="3903928" y="4629150"/>
            <a:ext cx="593329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sp>
        <p:nvSpPr>
          <p:cNvPr id="55488" name="Line 192"/>
          <p:cNvSpPr>
            <a:spLocks noChangeShapeType="1"/>
          </p:cNvSpPr>
          <p:nvPr/>
        </p:nvSpPr>
        <p:spPr bwMode="auto">
          <a:xfrm>
            <a:off x="8628195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89" name="Line 193"/>
          <p:cNvSpPr>
            <a:spLocks noChangeShapeType="1"/>
          </p:cNvSpPr>
          <p:nvPr/>
        </p:nvSpPr>
        <p:spPr bwMode="auto">
          <a:xfrm>
            <a:off x="8628195" y="4652963"/>
            <a:ext cx="0" cy="1782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0" name="Line 194"/>
          <p:cNvSpPr>
            <a:spLocks noChangeShapeType="1"/>
          </p:cNvSpPr>
          <p:nvPr/>
        </p:nvSpPr>
        <p:spPr bwMode="auto">
          <a:xfrm flipH="1">
            <a:off x="8199971" y="6440488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1" name="Line 195"/>
          <p:cNvSpPr>
            <a:spLocks noChangeShapeType="1"/>
          </p:cNvSpPr>
          <p:nvPr/>
        </p:nvSpPr>
        <p:spPr bwMode="auto">
          <a:xfrm flipV="1">
            <a:off x="8199971" y="3062297"/>
            <a:ext cx="10198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2" name="Line 196"/>
          <p:cNvSpPr>
            <a:spLocks noChangeShapeType="1"/>
          </p:cNvSpPr>
          <p:nvPr/>
        </p:nvSpPr>
        <p:spPr bwMode="auto">
          <a:xfrm>
            <a:off x="8199971" y="4652963"/>
            <a:ext cx="428229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3" name="Line 197"/>
          <p:cNvSpPr>
            <a:spLocks noChangeShapeType="1"/>
          </p:cNvSpPr>
          <p:nvPr/>
        </p:nvSpPr>
        <p:spPr bwMode="auto">
          <a:xfrm>
            <a:off x="8609282" y="4652963"/>
            <a:ext cx="61052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4" name="Line 198"/>
          <p:cNvSpPr>
            <a:spLocks noChangeShapeType="1"/>
          </p:cNvSpPr>
          <p:nvPr/>
        </p:nvSpPr>
        <p:spPr bwMode="auto">
          <a:xfrm>
            <a:off x="7560204" y="3262313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5" name="Line 199"/>
          <p:cNvSpPr>
            <a:spLocks noChangeShapeType="1"/>
          </p:cNvSpPr>
          <p:nvPr/>
        </p:nvSpPr>
        <p:spPr bwMode="auto">
          <a:xfrm>
            <a:off x="7560204" y="385762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6" name="Line 200"/>
          <p:cNvSpPr>
            <a:spLocks noChangeShapeType="1"/>
          </p:cNvSpPr>
          <p:nvPr/>
        </p:nvSpPr>
        <p:spPr bwMode="auto">
          <a:xfrm>
            <a:off x="7560204" y="405765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7" name="Line 201"/>
          <p:cNvSpPr>
            <a:spLocks noChangeShapeType="1"/>
          </p:cNvSpPr>
          <p:nvPr/>
        </p:nvSpPr>
        <p:spPr bwMode="auto">
          <a:xfrm>
            <a:off x="7560204" y="425450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8" name="Line 202"/>
          <p:cNvSpPr>
            <a:spLocks noChangeShapeType="1"/>
          </p:cNvSpPr>
          <p:nvPr/>
        </p:nvSpPr>
        <p:spPr bwMode="auto">
          <a:xfrm>
            <a:off x="7560204" y="445452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499" name="Line 203"/>
          <p:cNvSpPr>
            <a:spLocks noChangeShapeType="1"/>
          </p:cNvSpPr>
          <p:nvPr/>
        </p:nvSpPr>
        <p:spPr bwMode="auto">
          <a:xfrm>
            <a:off x="7560204" y="3460750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0" name="Line 204"/>
          <p:cNvSpPr>
            <a:spLocks noChangeShapeType="1"/>
          </p:cNvSpPr>
          <p:nvPr/>
        </p:nvSpPr>
        <p:spPr bwMode="auto">
          <a:xfrm>
            <a:off x="7560204" y="3660775"/>
            <a:ext cx="106799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1" name="Line 205"/>
          <p:cNvSpPr>
            <a:spLocks noChangeShapeType="1"/>
          </p:cNvSpPr>
          <p:nvPr/>
        </p:nvSpPr>
        <p:spPr bwMode="auto">
          <a:xfrm>
            <a:off x="5637477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2" name="Rectangle 206"/>
          <p:cNvSpPr>
            <a:spLocks noChangeArrowheads="1"/>
          </p:cNvSpPr>
          <p:nvPr/>
        </p:nvSpPr>
        <p:spPr bwMode="auto">
          <a:xfrm rot="16200000">
            <a:off x="7219885" y="5026606"/>
            <a:ext cx="1758950" cy="10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 Importance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Target Value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Scale-up Factor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Sales Point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Absolute Weight</a:t>
            </a:r>
          </a:p>
        </p:txBody>
      </p:sp>
      <p:sp>
        <p:nvSpPr>
          <p:cNvPr id="55503" name="Line 207"/>
          <p:cNvSpPr>
            <a:spLocks noChangeShapeType="1"/>
          </p:cNvSpPr>
          <p:nvPr/>
        </p:nvSpPr>
        <p:spPr bwMode="auto">
          <a:xfrm>
            <a:off x="8414941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4" name="Line 208"/>
          <p:cNvSpPr>
            <a:spLocks noChangeShapeType="1"/>
          </p:cNvSpPr>
          <p:nvPr/>
        </p:nvSpPr>
        <p:spPr bwMode="auto">
          <a:xfrm>
            <a:off x="2860014" y="5248275"/>
            <a:ext cx="405870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5" name="Line 209"/>
          <p:cNvSpPr>
            <a:spLocks noChangeShapeType="1"/>
          </p:cNvSpPr>
          <p:nvPr/>
        </p:nvSpPr>
        <p:spPr bwMode="auto">
          <a:xfrm>
            <a:off x="9223243" y="3063875"/>
            <a:ext cx="0" cy="1589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6" name="Line 210"/>
          <p:cNvSpPr>
            <a:spLocks noChangeShapeType="1"/>
          </p:cNvSpPr>
          <p:nvPr/>
        </p:nvSpPr>
        <p:spPr bwMode="auto">
          <a:xfrm>
            <a:off x="6918722" y="87948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7" name="Line 211"/>
          <p:cNvSpPr>
            <a:spLocks noChangeShapeType="1"/>
          </p:cNvSpPr>
          <p:nvPr/>
        </p:nvSpPr>
        <p:spPr bwMode="auto">
          <a:xfrm>
            <a:off x="7773458" y="3063875"/>
            <a:ext cx="0" cy="33718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8" name="Line 212"/>
          <p:cNvSpPr>
            <a:spLocks noChangeShapeType="1"/>
          </p:cNvSpPr>
          <p:nvPr/>
        </p:nvSpPr>
        <p:spPr bwMode="auto">
          <a:xfrm>
            <a:off x="7986713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09" name="Line 213"/>
          <p:cNvSpPr>
            <a:spLocks noChangeShapeType="1"/>
          </p:cNvSpPr>
          <p:nvPr/>
        </p:nvSpPr>
        <p:spPr bwMode="auto">
          <a:xfrm>
            <a:off x="8199967" y="3063884"/>
            <a:ext cx="0" cy="3368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5530" name="Group 234"/>
          <p:cNvGrpSpPr>
            <a:grpSpLocks/>
          </p:cNvGrpSpPr>
          <p:nvPr/>
        </p:nvGrpSpPr>
        <p:grpSpPr bwMode="auto">
          <a:xfrm>
            <a:off x="5260848" y="3114683"/>
            <a:ext cx="1604565" cy="1285875"/>
            <a:chOff x="3059" y="1962"/>
            <a:chExt cx="933" cy="810"/>
          </a:xfrm>
        </p:grpSpPr>
        <p:sp>
          <p:nvSpPr>
            <p:cNvPr id="55510" name="Oval 214"/>
            <p:cNvSpPr>
              <a:spLocks noChangeArrowheads="1"/>
            </p:cNvSpPr>
            <p:nvPr/>
          </p:nvSpPr>
          <p:spPr bwMode="auto">
            <a:xfrm>
              <a:off x="3064" y="2341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1" name="Oval 215"/>
            <p:cNvSpPr>
              <a:spLocks noChangeArrowheads="1"/>
            </p:cNvSpPr>
            <p:nvPr/>
          </p:nvSpPr>
          <p:spPr bwMode="auto">
            <a:xfrm>
              <a:off x="3080" y="2356"/>
              <a:ext cx="23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2" name="Oval 216"/>
            <p:cNvSpPr>
              <a:spLocks noChangeArrowheads="1"/>
            </p:cNvSpPr>
            <p:nvPr/>
          </p:nvSpPr>
          <p:spPr bwMode="auto">
            <a:xfrm>
              <a:off x="3193" y="2091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3" name="AutoShape 217"/>
            <p:cNvSpPr>
              <a:spLocks noChangeArrowheads="1"/>
            </p:cNvSpPr>
            <p:nvPr/>
          </p:nvSpPr>
          <p:spPr bwMode="auto">
            <a:xfrm>
              <a:off x="3680" y="2086"/>
              <a:ext cx="54" cy="5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4" name="Oval 218"/>
            <p:cNvSpPr>
              <a:spLocks noChangeArrowheads="1"/>
            </p:cNvSpPr>
            <p:nvPr/>
          </p:nvSpPr>
          <p:spPr bwMode="auto">
            <a:xfrm>
              <a:off x="3437" y="1965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5" name="Oval 219"/>
            <p:cNvSpPr>
              <a:spLocks noChangeArrowheads="1"/>
            </p:cNvSpPr>
            <p:nvPr/>
          </p:nvSpPr>
          <p:spPr bwMode="auto">
            <a:xfrm>
              <a:off x="3452" y="1980"/>
              <a:ext cx="23" cy="2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6" name="Oval 220"/>
            <p:cNvSpPr>
              <a:spLocks noChangeArrowheads="1"/>
            </p:cNvSpPr>
            <p:nvPr/>
          </p:nvSpPr>
          <p:spPr bwMode="auto">
            <a:xfrm>
              <a:off x="3561" y="2341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7" name="Oval 221"/>
            <p:cNvSpPr>
              <a:spLocks noChangeArrowheads="1"/>
            </p:cNvSpPr>
            <p:nvPr/>
          </p:nvSpPr>
          <p:spPr bwMode="auto">
            <a:xfrm>
              <a:off x="3576" y="2356"/>
              <a:ext cx="24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8" name="Oval 222"/>
            <p:cNvSpPr>
              <a:spLocks noChangeArrowheads="1"/>
            </p:cNvSpPr>
            <p:nvPr/>
          </p:nvSpPr>
          <p:spPr bwMode="auto">
            <a:xfrm>
              <a:off x="3313" y="2465"/>
              <a:ext cx="54" cy="5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19" name="Oval 223"/>
            <p:cNvSpPr>
              <a:spLocks noChangeArrowheads="1"/>
            </p:cNvSpPr>
            <p:nvPr/>
          </p:nvSpPr>
          <p:spPr bwMode="auto">
            <a:xfrm>
              <a:off x="3328" y="2481"/>
              <a:ext cx="23" cy="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0" name="Oval 224"/>
            <p:cNvSpPr>
              <a:spLocks noChangeArrowheads="1"/>
            </p:cNvSpPr>
            <p:nvPr/>
          </p:nvSpPr>
          <p:spPr bwMode="auto">
            <a:xfrm>
              <a:off x="3933" y="2715"/>
              <a:ext cx="54" cy="5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1" name="Oval 225"/>
            <p:cNvSpPr>
              <a:spLocks noChangeArrowheads="1"/>
            </p:cNvSpPr>
            <p:nvPr/>
          </p:nvSpPr>
          <p:spPr bwMode="auto">
            <a:xfrm>
              <a:off x="3949" y="2732"/>
              <a:ext cx="23" cy="2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2" name="Oval 226"/>
            <p:cNvSpPr>
              <a:spLocks noChangeArrowheads="1"/>
            </p:cNvSpPr>
            <p:nvPr/>
          </p:nvSpPr>
          <p:spPr bwMode="auto">
            <a:xfrm>
              <a:off x="3441" y="2342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3" name="Oval 227"/>
            <p:cNvSpPr>
              <a:spLocks noChangeArrowheads="1"/>
            </p:cNvSpPr>
            <p:nvPr/>
          </p:nvSpPr>
          <p:spPr bwMode="auto">
            <a:xfrm>
              <a:off x="3938" y="2467"/>
              <a:ext cx="54" cy="5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4" name="Oval 228"/>
            <p:cNvSpPr>
              <a:spLocks noChangeArrowheads="1"/>
            </p:cNvSpPr>
            <p:nvPr/>
          </p:nvSpPr>
          <p:spPr bwMode="auto">
            <a:xfrm>
              <a:off x="3317" y="2718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5" name="Oval 229"/>
            <p:cNvSpPr>
              <a:spLocks noChangeArrowheads="1"/>
            </p:cNvSpPr>
            <p:nvPr/>
          </p:nvSpPr>
          <p:spPr bwMode="auto">
            <a:xfrm>
              <a:off x="3813" y="2718"/>
              <a:ext cx="54" cy="5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6" name="AutoShape 230"/>
            <p:cNvSpPr>
              <a:spLocks noChangeArrowheads="1"/>
            </p:cNvSpPr>
            <p:nvPr/>
          </p:nvSpPr>
          <p:spPr bwMode="auto">
            <a:xfrm>
              <a:off x="3059" y="1962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7" name="AutoShape 231"/>
            <p:cNvSpPr>
              <a:spLocks noChangeArrowheads="1"/>
            </p:cNvSpPr>
            <p:nvPr/>
          </p:nvSpPr>
          <p:spPr bwMode="auto">
            <a:xfrm>
              <a:off x="3928" y="2336"/>
              <a:ext cx="54" cy="5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8" name="AutoShape 232"/>
            <p:cNvSpPr>
              <a:spLocks noChangeArrowheads="1"/>
            </p:cNvSpPr>
            <p:nvPr/>
          </p:nvSpPr>
          <p:spPr bwMode="auto">
            <a:xfrm>
              <a:off x="3804" y="2462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29" name="AutoShape 233"/>
            <p:cNvSpPr>
              <a:spLocks noChangeArrowheads="1"/>
            </p:cNvSpPr>
            <p:nvPr/>
          </p:nvSpPr>
          <p:spPr bwMode="auto">
            <a:xfrm>
              <a:off x="3183" y="2587"/>
              <a:ext cx="54" cy="5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55533" name="Group 237"/>
          <p:cNvGrpSpPr>
            <a:grpSpLocks/>
          </p:cNvGrpSpPr>
          <p:nvPr/>
        </p:nvGrpSpPr>
        <p:grpSpPr bwMode="auto">
          <a:xfrm>
            <a:off x="5178308" y="4618039"/>
            <a:ext cx="1755911" cy="277812"/>
            <a:chOff x="3011" y="2909"/>
            <a:chExt cx="1021" cy="175"/>
          </a:xfrm>
        </p:grpSpPr>
        <p:sp>
          <p:nvSpPr>
            <p:cNvPr id="55531" name="Rectangle 235"/>
            <p:cNvSpPr>
              <a:spLocks noChangeArrowheads="1"/>
            </p:cNvSpPr>
            <p:nvPr/>
          </p:nvSpPr>
          <p:spPr bwMode="auto">
            <a:xfrm>
              <a:off x="3011" y="2909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1   3   4   2</a:t>
              </a:r>
            </a:p>
          </p:txBody>
        </p:sp>
        <p:sp>
          <p:nvSpPr>
            <p:cNvPr id="55532" name="Rectangle 236"/>
            <p:cNvSpPr>
              <a:spLocks noChangeArrowheads="1"/>
            </p:cNvSpPr>
            <p:nvPr/>
          </p:nvSpPr>
          <p:spPr bwMode="auto">
            <a:xfrm>
              <a:off x="3500" y="2909"/>
              <a:ext cx="53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1   2   1   4</a:t>
              </a:r>
            </a:p>
          </p:txBody>
        </p:sp>
      </p:grpSp>
      <p:sp>
        <p:nvSpPr>
          <p:cNvPr id="55534" name="Rectangle 238"/>
          <p:cNvSpPr>
            <a:spLocks noChangeArrowheads="1"/>
          </p:cNvSpPr>
          <p:nvPr/>
        </p:nvSpPr>
        <p:spPr bwMode="auto">
          <a:xfrm>
            <a:off x="6890756" y="3005144"/>
            <a:ext cx="27090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sp>
        <p:nvSpPr>
          <p:cNvPr id="55535" name="Rectangle 239"/>
          <p:cNvSpPr>
            <a:spLocks noChangeArrowheads="1"/>
          </p:cNvSpPr>
          <p:nvPr/>
        </p:nvSpPr>
        <p:spPr bwMode="auto">
          <a:xfrm>
            <a:off x="7745492" y="3005144"/>
            <a:ext cx="270907" cy="1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5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2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4</a:t>
            </a:r>
          </a:p>
        </p:txBody>
      </p:sp>
      <p:sp>
        <p:nvSpPr>
          <p:cNvPr id="55536" name="Rectangle 240"/>
          <p:cNvSpPr>
            <a:spLocks noChangeArrowheads="1"/>
          </p:cNvSpPr>
          <p:nvPr/>
        </p:nvSpPr>
        <p:spPr bwMode="auto">
          <a:xfrm>
            <a:off x="7818173" y="3611564"/>
            <a:ext cx="534856" cy="4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5537" name="Rectangle 241"/>
          <p:cNvSpPr>
            <a:spLocks noChangeArrowheads="1"/>
          </p:cNvSpPr>
          <p:nvPr/>
        </p:nvSpPr>
        <p:spPr bwMode="auto">
          <a:xfrm>
            <a:off x="8007350" y="3038481"/>
            <a:ext cx="617406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1.2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1.5</a:t>
            </a:r>
          </a:p>
          <a:p>
            <a:pPr algn="ctr" eaLnBrk="0" latinLnBrk="0" hangingPunct="0">
              <a:lnSpc>
                <a:spcPct val="128000"/>
              </a:lnSpc>
            </a:pPr>
            <a:r>
              <a:rPr kumimoji="0" lang="en-US" altLang="ko-KR" sz="10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</a:t>
            </a:r>
          </a:p>
        </p:txBody>
      </p:sp>
      <p:sp>
        <p:nvSpPr>
          <p:cNvPr id="55538" name="Rectangle 242"/>
          <p:cNvSpPr>
            <a:spLocks noChangeArrowheads="1"/>
          </p:cNvSpPr>
          <p:nvPr/>
        </p:nvSpPr>
        <p:spPr bwMode="auto">
          <a:xfrm>
            <a:off x="8212006" y="3579813"/>
            <a:ext cx="626004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15</a:t>
            </a:r>
          </a:p>
          <a:p>
            <a:pPr algn="ctr" eaLnBrk="0" latinLnBrk="0" hangingPunct="0">
              <a:lnSpc>
                <a:spcPct val="12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3</a:t>
            </a:r>
          </a:p>
        </p:txBody>
      </p:sp>
      <p:sp>
        <p:nvSpPr>
          <p:cNvPr id="55539" name="Line 243"/>
          <p:cNvSpPr>
            <a:spLocks noChangeShapeType="1"/>
          </p:cNvSpPr>
          <p:nvPr/>
        </p:nvSpPr>
        <p:spPr bwMode="auto">
          <a:xfrm>
            <a:off x="6918726" y="4652963"/>
            <a:ext cx="64148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40" name="Line 244"/>
          <p:cNvSpPr>
            <a:spLocks noChangeShapeType="1"/>
          </p:cNvSpPr>
          <p:nvPr/>
        </p:nvSpPr>
        <p:spPr bwMode="auto">
          <a:xfrm>
            <a:off x="5210969" y="879475"/>
            <a:ext cx="1704314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41" name="Line 245"/>
          <p:cNvSpPr>
            <a:spLocks noChangeShapeType="1"/>
          </p:cNvSpPr>
          <p:nvPr/>
        </p:nvSpPr>
        <p:spPr bwMode="auto">
          <a:xfrm>
            <a:off x="3286522" y="1276350"/>
            <a:ext cx="19192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42" name="Line 246"/>
          <p:cNvSpPr>
            <a:spLocks noChangeShapeType="1"/>
          </p:cNvSpPr>
          <p:nvPr/>
        </p:nvSpPr>
        <p:spPr bwMode="auto">
          <a:xfrm flipV="1">
            <a:off x="5210969" y="879484"/>
            <a:ext cx="0" cy="396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543" name="Rectangle 247"/>
          <p:cNvSpPr>
            <a:spLocks noChangeArrowheads="1"/>
          </p:cNvSpPr>
          <p:nvPr/>
        </p:nvSpPr>
        <p:spPr bwMode="auto">
          <a:xfrm rot="16200000">
            <a:off x="6979378" y="4730761"/>
            <a:ext cx="547688" cy="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Our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A’s</a:t>
            </a:r>
          </a:p>
          <a:p>
            <a:pPr eaLnBrk="0" latinLnBrk="0" hangingPunct="0">
              <a:lnSpc>
                <a:spcPct val="105000"/>
              </a:lnSpc>
            </a:pPr>
            <a:r>
              <a:rPr kumimoji="0" lang="en-US" altLang="ko-KR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B’s</a:t>
            </a:r>
          </a:p>
        </p:txBody>
      </p:sp>
      <p:grpSp>
        <p:nvGrpSpPr>
          <p:cNvPr id="55557" name="Group 261"/>
          <p:cNvGrpSpPr>
            <a:grpSpLocks/>
          </p:cNvGrpSpPr>
          <p:nvPr/>
        </p:nvGrpSpPr>
        <p:grpSpPr bwMode="auto">
          <a:xfrm>
            <a:off x="6812100" y="676275"/>
            <a:ext cx="3035432" cy="2192338"/>
            <a:chOff x="3961" y="426"/>
            <a:chExt cx="1765" cy="1381"/>
          </a:xfrm>
        </p:grpSpPr>
        <p:sp>
          <p:nvSpPr>
            <p:cNvPr id="55544" name="Rectangle 248"/>
            <p:cNvSpPr>
              <a:spLocks noChangeArrowheads="1"/>
            </p:cNvSpPr>
            <p:nvPr/>
          </p:nvSpPr>
          <p:spPr bwMode="auto">
            <a:xfrm>
              <a:off x="3961" y="426"/>
              <a:ext cx="176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Relationship between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Customer Requirements and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Technical Descriptors</a:t>
              </a:r>
            </a:p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 vs. HOWs</a:t>
              </a:r>
            </a:p>
          </p:txBody>
        </p:sp>
        <p:sp>
          <p:nvSpPr>
            <p:cNvPr id="55545" name="Rectangle 249"/>
            <p:cNvSpPr>
              <a:spLocks noChangeArrowheads="1"/>
            </p:cNvSpPr>
            <p:nvPr/>
          </p:nvSpPr>
          <p:spPr bwMode="auto">
            <a:xfrm>
              <a:off x="4779" y="1321"/>
              <a:ext cx="4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</a:t>
              </a:r>
            </a:p>
          </p:txBody>
        </p:sp>
        <p:sp>
          <p:nvSpPr>
            <p:cNvPr id="55546" name="Rectangle 250"/>
            <p:cNvSpPr>
              <a:spLocks noChangeArrowheads="1"/>
            </p:cNvSpPr>
            <p:nvPr/>
          </p:nvSpPr>
          <p:spPr bwMode="auto">
            <a:xfrm>
              <a:off x="4777" y="1464"/>
              <a:ext cx="50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Medium</a:t>
              </a:r>
            </a:p>
          </p:txBody>
        </p:sp>
        <p:sp>
          <p:nvSpPr>
            <p:cNvPr id="55547" name="Rectangle 251"/>
            <p:cNvSpPr>
              <a:spLocks noChangeArrowheads="1"/>
            </p:cNvSpPr>
            <p:nvPr/>
          </p:nvSpPr>
          <p:spPr bwMode="auto">
            <a:xfrm>
              <a:off x="4777" y="1616"/>
              <a:ext cx="3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Weak</a:t>
              </a:r>
            </a:p>
          </p:txBody>
        </p:sp>
        <p:sp>
          <p:nvSpPr>
            <p:cNvPr id="55548" name="Oval 252"/>
            <p:cNvSpPr>
              <a:spLocks noChangeArrowheads="1"/>
            </p:cNvSpPr>
            <p:nvPr/>
          </p:nvSpPr>
          <p:spPr bwMode="auto">
            <a:xfrm>
              <a:off x="4701" y="1482"/>
              <a:ext cx="60" cy="6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5551" name="Group 255"/>
            <p:cNvGrpSpPr>
              <a:grpSpLocks/>
            </p:cNvGrpSpPr>
            <p:nvPr/>
          </p:nvGrpSpPr>
          <p:grpSpPr bwMode="auto">
            <a:xfrm>
              <a:off x="4697" y="1337"/>
              <a:ext cx="60" cy="64"/>
              <a:chOff x="4697" y="1337"/>
              <a:chExt cx="60" cy="64"/>
            </a:xfrm>
          </p:grpSpPr>
          <p:sp>
            <p:nvSpPr>
              <p:cNvPr id="55549" name="Oval 253"/>
              <p:cNvSpPr>
                <a:spLocks noChangeArrowheads="1"/>
              </p:cNvSpPr>
              <p:nvPr/>
            </p:nvSpPr>
            <p:spPr bwMode="auto">
              <a:xfrm>
                <a:off x="4697" y="1337"/>
                <a:ext cx="60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50" name="Oval 254"/>
              <p:cNvSpPr>
                <a:spLocks noChangeArrowheads="1"/>
              </p:cNvSpPr>
              <p:nvPr/>
            </p:nvSpPr>
            <p:spPr bwMode="auto">
              <a:xfrm>
                <a:off x="4714" y="1355"/>
                <a:ext cx="26" cy="29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55552" name="Rectangle 256"/>
            <p:cNvSpPr>
              <a:spLocks noChangeArrowheads="1"/>
            </p:cNvSpPr>
            <p:nvPr/>
          </p:nvSpPr>
          <p:spPr bwMode="auto">
            <a:xfrm>
              <a:off x="4441" y="1321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55553" name="Rectangle 257"/>
            <p:cNvSpPr>
              <a:spLocks noChangeArrowheads="1"/>
            </p:cNvSpPr>
            <p:nvPr/>
          </p:nvSpPr>
          <p:spPr bwMode="auto">
            <a:xfrm>
              <a:off x="4441" y="1464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55554" name="Rectangle 258"/>
            <p:cNvSpPr>
              <a:spLocks noChangeArrowheads="1"/>
            </p:cNvSpPr>
            <p:nvPr/>
          </p:nvSpPr>
          <p:spPr bwMode="auto">
            <a:xfrm>
              <a:off x="4435" y="1286"/>
              <a:ext cx="803" cy="521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5555" name="Rectangle 259"/>
            <p:cNvSpPr>
              <a:spLocks noChangeArrowheads="1"/>
            </p:cNvSpPr>
            <p:nvPr/>
          </p:nvSpPr>
          <p:spPr bwMode="auto">
            <a:xfrm>
              <a:off x="4441" y="161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+1</a:t>
              </a:r>
            </a:p>
          </p:txBody>
        </p:sp>
        <p:sp>
          <p:nvSpPr>
            <p:cNvPr id="55556" name="AutoShape 260"/>
            <p:cNvSpPr>
              <a:spLocks noChangeArrowheads="1"/>
            </p:cNvSpPr>
            <p:nvPr/>
          </p:nvSpPr>
          <p:spPr bwMode="auto">
            <a:xfrm>
              <a:off x="4704" y="1632"/>
              <a:ext cx="60" cy="6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55579" name="Group 283"/>
          <p:cNvGrpSpPr>
            <a:grpSpLocks/>
          </p:cNvGrpSpPr>
          <p:nvPr/>
        </p:nvGrpSpPr>
        <p:grpSpPr bwMode="auto">
          <a:xfrm>
            <a:off x="319881" y="2728922"/>
            <a:ext cx="2292483" cy="1100137"/>
            <a:chOff x="186" y="1719"/>
            <a:chExt cx="1333" cy="693"/>
          </a:xfrm>
        </p:grpSpPr>
        <p:sp>
          <p:nvSpPr>
            <p:cNvPr id="55558" name="Rectangle 262"/>
            <p:cNvSpPr>
              <a:spLocks noChangeArrowheads="1"/>
            </p:cNvSpPr>
            <p:nvPr/>
          </p:nvSpPr>
          <p:spPr bwMode="auto">
            <a:xfrm>
              <a:off x="529" y="1783"/>
              <a:ext cx="87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Positive</a:t>
              </a:r>
            </a:p>
          </p:txBody>
        </p:sp>
        <p:sp>
          <p:nvSpPr>
            <p:cNvPr id="55559" name="Rectangle 263"/>
            <p:cNvSpPr>
              <a:spLocks noChangeArrowheads="1"/>
            </p:cNvSpPr>
            <p:nvPr/>
          </p:nvSpPr>
          <p:spPr bwMode="auto">
            <a:xfrm>
              <a:off x="528" y="1926"/>
              <a:ext cx="50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Positive</a:t>
              </a:r>
            </a:p>
          </p:txBody>
        </p:sp>
        <p:sp>
          <p:nvSpPr>
            <p:cNvPr id="55560" name="Rectangle 264"/>
            <p:cNvSpPr>
              <a:spLocks noChangeArrowheads="1"/>
            </p:cNvSpPr>
            <p:nvPr/>
          </p:nvSpPr>
          <p:spPr bwMode="auto">
            <a:xfrm>
              <a:off x="528" y="2078"/>
              <a:ext cx="54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Negative</a:t>
              </a:r>
            </a:p>
          </p:txBody>
        </p:sp>
        <p:sp>
          <p:nvSpPr>
            <p:cNvPr id="55561" name="Oval 265"/>
            <p:cNvSpPr>
              <a:spLocks noChangeArrowheads="1"/>
            </p:cNvSpPr>
            <p:nvPr/>
          </p:nvSpPr>
          <p:spPr bwMode="auto">
            <a:xfrm>
              <a:off x="452" y="1944"/>
              <a:ext cx="59" cy="6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5564" name="Group 268"/>
            <p:cNvGrpSpPr>
              <a:grpSpLocks/>
            </p:cNvGrpSpPr>
            <p:nvPr/>
          </p:nvGrpSpPr>
          <p:grpSpPr bwMode="auto">
            <a:xfrm>
              <a:off x="448" y="1799"/>
              <a:ext cx="59" cy="64"/>
              <a:chOff x="448" y="1799"/>
              <a:chExt cx="59" cy="64"/>
            </a:xfrm>
          </p:grpSpPr>
          <p:sp>
            <p:nvSpPr>
              <p:cNvPr id="55562" name="Oval 266"/>
              <p:cNvSpPr>
                <a:spLocks noChangeArrowheads="1"/>
              </p:cNvSpPr>
              <p:nvPr/>
            </p:nvSpPr>
            <p:spPr bwMode="auto">
              <a:xfrm>
                <a:off x="448" y="1799"/>
                <a:ext cx="59" cy="64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63" name="Oval 267"/>
              <p:cNvSpPr>
                <a:spLocks noChangeArrowheads="1"/>
              </p:cNvSpPr>
              <p:nvPr/>
            </p:nvSpPr>
            <p:spPr bwMode="auto">
              <a:xfrm>
                <a:off x="465" y="1817"/>
                <a:ext cx="25" cy="30"/>
              </a:xfrm>
              <a:prstGeom prst="ellips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569" name="Group 273"/>
            <p:cNvGrpSpPr>
              <a:grpSpLocks/>
            </p:cNvGrpSpPr>
            <p:nvPr/>
          </p:nvGrpSpPr>
          <p:grpSpPr bwMode="auto">
            <a:xfrm>
              <a:off x="452" y="2225"/>
              <a:ext cx="68" cy="71"/>
              <a:chOff x="452" y="2225"/>
              <a:chExt cx="68" cy="71"/>
            </a:xfrm>
          </p:grpSpPr>
          <p:sp>
            <p:nvSpPr>
              <p:cNvPr id="55565" name="Line 269"/>
              <p:cNvSpPr>
                <a:spLocks noChangeShapeType="1"/>
              </p:cNvSpPr>
              <p:nvPr/>
            </p:nvSpPr>
            <p:spPr bwMode="auto">
              <a:xfrm>
                <a:off x="452" y="2260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66" name="Line 270"/>
              <p:cNvSpPr>
                <a:spLocks noChangeShapeType="1"/>
              </p:cNvSpPr>
              <p:nvPr/>
            </p:nvSpPr>
            <p:spPr bwMode="auto">
              <a:xfrm>
                <a:off x="486" y="2225"/>
                <a:ext cx="0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67" name="Line 271"/>
              <p:cNvSpPr>
                <a:spLocks noChangeShapeType="1"/>
              </p:cNvSpPr>
              <p:nvPr/>
            </p:nvSpPr>
            <p:spPr bwMode="auto">
              <a:xfrm flipV="1">
                <a:off x="452" y="2225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68" name="Line 272"/>
              <p:cNvSpPr>
                <a:spLocks noChangeShapeType="1"/>
              </p:cNvSpPr>
              <p:nvPr/>
            </p:nvSpPr>
            <p:spPr bwMode="auto">
              <a:xfrm flipH="1" flipV="1">
                <a:off x="452" y="2225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5572" name="Group 276"/>
            <p:cNvGrpSpPr>
              <a:grpSpLocks/>
            </p:cNvGrpSpPr>
            <p:nvPr/>
          </p:nvGrpSpPr>
          <p:grpSpPr bwMode="auto">
            <a:xfrm>
              <a:off x="452" y="2082"/>
              <a:ext cx="68" cy="71"/>
              <a:chOff x="452" y="2082"/>
              <a:chExt cx="68" cy="71"/>
            </a:xfrm>
          </p:grpSpPr>
          <p:sp>
            <p:nvSpPr>
              <p:cNvPr id="55570" name="Line 274"/>
              <p:cNvSpPr>
                <a:spLocks noChangeShapeType="1"/>
              </p:cNvSpPr>
              <p:nvPr/>
            </p:nvSpPr>
            <p:spPr bwMode="auto">
              <a:xfrm flipV="1">
                <a:off x="452" y="2082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5571" name="Line 275"/>
              <p:cNvSpPr>
                <a:spLocks noChangeShapeType="1"/>
              </p:cNvSpPr>
              <p:nvPr/>
            </p:nvSpPr>
            <p:spPr bwMode="auto">
              <a:xfrm flipH="1" flipV="1">
                <a:off x="452" y="2082"/>
                <a:ext cx="68" cy="7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55573" name="Rectangle 277"/>
            <p:cNvSpPr>
              <a:spLocks noChangeArrowheads="1"/>
            </p:cNvSpPr>
            <p:nvPr/>
          </p:nvSpPr>
          <p:spPr bwMode="auto">
            <a:xfrm>
              <a:off x="529" y="2212"/>
              <a:ext cx="90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Strong Negative</a:t>
              </a:r>
            </a:p>
          </p:txBody>
        </p:sp>
        <p:sp>
          <p:nvSpPr>
            <p:cNvPr id="55574" name="Rectangle 278"/>
            <p:cNvSpPr>
              <a:spLocks noChangeArrowheads="1"/>
            </p:cNvSpPr>
            <p:nvPr/>
          </p:nvSpPr>
          <p:spPr bwMode="auto">
            <a:xfrm>
              <a:off x="191" y="1783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+9</a:t>
              </a:r>
            </a:p>
          </p:txBody>
        </p:sp>
        <p:sp>
          <p:nvSpPr>
            <p:cNvPr id="55575" name="Rectangle 279"/>
            <p:cNvSpPr>
              <a:spLocks noChangeArrowheads="1"/>
            </p:cNvSpPr>
            <p:nvPr/>
          </p:nvSpPr>
          <p:spPr bwMode="auto">
            <a:xfrm>
              <a:off x="191" y="192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+3</a:t>
              </a:r>
            </a:p>
          </p:txBody>
        </p:sp>
        <p:sp>
          <p:nvSpPr>
            <p:cNvPr id="55576" name="Rectangle 280"/>
            <p:cNvSpPr>
              <a:spLocks noChangeArrowheads="1"/>
            </p:cNvSpPr>
            <p:nvPr/>
          </p:nvSpPr>
          <p:spPr bwMode="auto">
            <a:xfrm>
              <a:off x="214" y="2069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-3</a:t>
              </a:r>
            </a:p>
          </p:txBody>
        </p:sp>
        <p:sp>
          <p:nvSpPr>
            <p:cNvPr id="55577" name="Rectangle 281"/>
            <p:cNvSpPr>
              <a:spLocks noChangeArrowheads="1"/>
            </p:cNvSpPr>
            <p:nvPr/>
          </p:nvSpPr>
          <p:spPr bwMode="auto">
            <a:xfrm>
              <a:off x="214" y="2212"/>
              <a:ext cx="20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latinLnBrk="0" hangingPunct="0">
                <a:lnSpc>
                  <a:spcPct val="80000"/>
                </a:lnSpc>
              </a:pPr>
              <a:r>
                <a:rPr kumimoji="0" lang="en-US" altLang="ko-KR" sz="14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-9</a:t>
              </a:r>
            </a:p>
          </p:txBody>
        </p:sp>
        <p:sp>
          <p:nvSpPr>
            <p:cNvPr id="55578" name="Rectangle 282"/>
            <p:cNvSpPr>
              <a:spLocks noChangeArrowheads="1"/>
            </p:cNvSpPr>
            <p:nvPr/>
          </p:nvSpPr>
          <p:spPr bwMode="auto">
            <a:xfrm>
              <a:off x="186" y="1719"/>
              <a:ext cx="1333" cy="69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55580" name="Rectangle 284"/>
          <p:cNvSpPr>
            <a:spLocks noChangeArrowheads="1"/>
          </p:cNvSpPr>
          <p:nvPr/>
        </p:nvSpPr>
        <p:spPr bwMode="auto">
          <a:xfrm>
            <a:off x="117184" y="1539876"/>
            <a:ext cx="2673809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Interrelationship between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Technical Descriptors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(correlation matrix)</a:t>
            </a:r>
          </a:p>
          <a:p>
            <a:pPr algn="ctr" eaLnBrk="0" latinLnBrk="0" hangingPunct="0"/>
            <a:r>
              <a:rPr kumimoji="0" lang="en-US" altLang="ko-KR" sz="16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HOWs vs. HOWs</a:t>
            </a:r>
          </a:p>
        </p:txBody>
      </p:sp>
    </p:spTree>
    <p:extLst>
      <p:ext uri="{BB962C8B-B14F-4D97-AF65-F5344CB8AC3E}">
        <p14:creationId xmlns:p14="http://schemas.microsoft.com/office/powerpoint/2010/main" val="281673662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144690" y="44627"/>
            <a:ext cx="6312565" cy="665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699074" y="3580700"/>
            <a:ext cx="1482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390290" y="3412154"/>
            <a:ext cx="171464" cy="183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4595053" y="3442388"/>
            <a:ext cx="158227" cy="14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444138" y="3442388"/>
            <a:ext cx="158227" cy="14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5860357" y="3442388"/>
            <a:ext cx="158227" cy="14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4664530" y="818418"/>
            <a:ext cx="373189" cy="1250656"/>
          </a:xfrm>
          <a:custGeom>
            <a:avLst/>
            <a:gdLst>
              <a:gd name="connsiteX0" fmla="*/ 0 w 614723"/>
              <a:gd name="connsiteY0" fmla="*/ 1536807 h 1536807"/>
              <a:gd name="connsiteX1" fmla="*/ 0 w 614723"/>
              <a:gd name="connsiteY1" fmla="*/ 614723 h 1536807"/>
              <a:gd name="connsiteX2" fmla="*/ 614723 w 614723"/>
              <a:gd name="connsiteY2" fmla="*/ 0 h 1536807"/>
              <a:gd name="connsiteX0" fmla="*/ 0 w 407255"/>
              <a:gd name="connsiteY0" fmla="*/ 1021976 h 1021976"/>
              <a:gd name="connsiteX1" fmla="*/ 0 w 407255"/>
              <a:gd name="connsiteY1" fmla="*/ 99892 h 1021976"/>
              <a:gd name="connsiteX2" fmla="*/ 407255 w 407255"/>
              <a:gd name="connsiteY2" fmla="*/ 0 h 1021976"/>
              <a:gd name="connsiteX0" fmla="*/ 0 w 268942"/>
              <a:gd name="connsiteY0" fmla="*/ 1160289 h 1160289"/>
              <a:gd name="connsiteX1" fmla="*/ 0 w 268942"/>
              <a:gd name="connsiteY1" fmla="*/ 238205 h 1160289"/>
              <a:gd name="connsiteX2" fmla="*/ 268942 w 268942"/>
              <a:gd name="connsiteY2" fmla="*/ 0 h 1160289"/>
              <a:gd name="connsiteX0" fmla="*/ 0 w 361150"/>
              <a:gd name="connsiteY0" fmla="*/ 1260181 h 1260181"/>
              <a:gd name="connsiteX1" fmla="*/ 0 w 361150"/>
              <a:gd name="connsiteY1" fmla="*/ 338097 h 1260181"/>
              <a:gd name="connsiteX2" fmla="*/ 361150 w 361150"/>
              <a:gd name="connsiteY2" fmla="*/ 0 h 1260181"/>
              <a:gd name="connsiteX0" fmla="*/ 0 w 344482"/>
              <a:gd name="connsiteY0" fmla="*/ 1250656 h 1250656"/>
              <a:gd name="connsiteX1" fmla="*/ 0 w 344482"/>
              <a:gd name="connsiteY1" fmla="*/ 328572 h 1250656"/>
              <a:gd name="connsiteX2" fmla="*/ 344482 w 344482"/>
              <a:gd name="connsiteY2" fmla="*/ 0 h 1250656"/>
              <a:gd name="connsiteX0" fmla="*/ 0 w 344482"/>
              <a:gd name="connsiteY0" fmla="*/ 1254686 h 1254686"/>
              <a:gd name="connsiteX1" fmla="*/ 0 w 344482"/>
              <a:gd name="connsiteY1" fmla="*/ 332602 h 1254686"/>
              <a:gd name="connsiteX2" fmla="*/ 321052 w 344482"/>
              <a:gd name="connsiteY2" fmla="*/ 0 h 1254686"/>
              <a:gd name="connsiteX3" fmla="*/ 344482 w 344482"/>
              <a:gd name="connsiteY3" fmla="*/ 4030 h 1254686"/>
              <a:gd name="connsiteX0" fmla="*/ 0 w 344482"/>
              <a:gd name="connsiteY0" fmla="*/ 1254686 h 1254686"/>
              <a:gd name="connsiteX1" fmla="*/ 0 w 344482"/>
              <a:gd name="connsiteY1" fmla="*/ 332602 h 1254686"/>
              <a:gd name="connsiteX2" fmla="*/ 321052 w 344482"/>
              <a:gd name="connsiteY2" fmla="*/ 0 h 1254686"/>
              <a:gd name="connsiteX3" fmla="*/ 344482 w 344482"/>
              <a:gd name="connsiteY3" fmla="*/ 4030 h 1254686"/>
              <a:gd name="connsiteX0" fmla="*/ 0 w 344482"/>
              <a:gd name="connsiteY0" fmla="*/ 1250656 h 1250656"/>
              <a:gd name="connsiteX1" fmla="*/ 0 w 344482"/>
              <a:gd name="connsiteY1" fmla="*/ 328572 h 1250656"/>
              <a:gd name="connsiteX2" fmla="*/ 306764 w 344482"/>
              <a:gd name="connsiteY2" fmla="*/ 24545 h 1250656"/>
              <a:gd name="connsiteX3" fmla="*/ 344482 w 344482"/>
              <a:gd name="connsiteY3" fmla="*/ 0 h 125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82" h="1250656">
                <a:moveTo>
                  <a:pt x="0" y="1250656"/>
                </a:moveTo>
                <a:lnTo>
                  <a:pt x="0" y="328572"/>
                </a:lnTo>
                <a:cubicBezTo>
                  <a:pt x="114161" y="221674"/>
                  <a:pt x="104497" y="238600"/>
                  <a:pt x="306764" y="24545"/>
                </a:cubicBezTo>
                <a:lnTo>
                  <a:pt x="344482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24" name="자유형 23"/>
          <p:cNvSpPr/>
          <p:nvPr/>
        </p:nvSpPr>
        <p:spPr>
          <a:xfrm flipH="1">
            <a:off x="5141114" y="823722"/>
            <a:ext cx="366271" cy="1252497"/>
          </a:xfrm>
          <a:custGeom>
            <a:avLst/>
            <a:gdLst>
              <a:gd name="connsiteX0" fmla="*/ 0 w 614723"/>
              <a:gd name="connsiteY0" fmla="*/ 1536807 h 1536807"/>
              <a:gd name="connsiteX1" fmla="*/ 0 w 614723"/>
              <a:gd name="connsiteY1" fmla="*/ 614723 h 1536807"/>
              <a:gd name="connsiteX2" fmla="*/ 614723 w 614723"/>
              <a:gd name="connsiteY2" fmla="*/ 0 h 1536807"/>
              <a:gd name="connsiteX0" fmla="*/ 0 w 407255"/>
              <a:gd name="connsiteY0" fmla="*/ 1021976 h 1021976"/>
              <a:gd name="connsiteX1" fmla="*/ 0 w 407255"/>
              <a:gd name="connsiteY1" fmla="*/ 99892 h 1021976"/>
              <a:gd name="connsiteX2" fmla="*/ 407255 w 407255"/>
              <a:gd name="connsiteY2" fmla="*/ 0 h 1021976"/>
              <a:gd name="connsiteX0" fmla="*/ 0 w 268942"/>
              <a:gd name="connsiteY0" fmla="*/ 1160289 h 1160289"/>
              <a:gd name="connsiteX1" fmla="*/ 0 w 268942"/>
              <a:gd name="connsiteY1" fmla="*/ 238205 h 1160289"/>
              <a:gd name="connsiteX2" fmla="*/ 268942 w 268942"/>
              <a:gd name="connsiteY2" fmla="*/ 0 h 1160289"/>
              <a:gd name="connsiteX0" fmla="*/ 0 w 319823"/>
              <a:gd name="connsiteY0" fmla="*/ 1252497 h 1252497"/>
              <a:gd name="connsiteX1" fmla="*/ 0 w 319823"/>
              <a:gd name="connsiteY1" fmla="*/ 330413 h 1252497"/>
              <a:gd name="connsiteX2" fmla="*/ 319823 w 319823"/>
              <a:gd name="connsiteY2" fmla="*/ 0 h 12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3" h="1252497">
                <a:moveTo>
                  <a:pt x="0" y="1252497"/>
                </a:moveTo>
                <a:lnTo>
                  <a:pt x="0" y="330413"/>
                </a:lnTo>
                <a:lnTo>
                  <a:pt x="319823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007924" y="672362"/>
            <a:ext cx="158227" cy="14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 rot="18879677">
            <a:off x="5155461" y="401190"/>
            <a:ext cx="504056" cy="157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95051" y="6237312"/>
            <a:ext cx="209359" cy="239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120734" y="3373731"/>
            <a:ext cx="1035207" cy="192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7713" y="301981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kumimoji="0" lang="en-US" altLang="ko-KR" sz="2800" dirty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endParaRPr kumimoji="0" lang="ko-KR" altLang="en-US" sz="2800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589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QFD Process</a:t>
            </a:r>
          </a:p>
        </p:txBody>
      </p: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1037034" y="1839913"/>
            <a:ext cx="7515490" cy="3867150"/>
            <a:chOff x="603" y="1159"/>
            <a:chExt cx="4370" cy="2436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 rot="16200000">
              <a:off x="392" y="2238"/>
              <a:ext cx="61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665" y="3197"/>
              <a:ext cx="5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 MUCH</a:t>
              </a: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702" y="1285"/>
              <a:ext cx="5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HOWs</a:t>
              </a:r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540" y="1726"/>
              <a:ext cx="0" cy="132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57360" name="Group 16"/>
            <p:cNvGrpSpPr>
              <a:grpSpLocks/>
            </p:cNvGrpSpPr>
            <p:nvPr/>
          </p:nvGrpSpPr>
          <p:grpSpPr bwMode="auto">
            <a:xfrm>
              <a:off x="1335" y="3025"/>
              <a:ext cx="1191" cy="570"/>
              <a:chOff x="1335" y="3025"/>
              <a:chExt cx="1191" cy="570"/>
            </a:xfrm>
          </p:grpSpPr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 flipV="1">
                <a:off x="1930" y="3025"/>
                <a:ext cx="0" cy="57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grpSp>
            <p:nvGrpSpPr>
              <p:cNvPr id="57359" name="Group 15"/>
              <p:cNvGrpSpPr>
                <a:grpSpLocks/>
              </p:cNvGrpSpPr>
              <p:nvPr/>
            </p:nvGrpSpPr>
            <p:grpSpPr bwMode="auto">
              <a:xfrm>
                <a:off x="1335" y="3025"/>
                <a:ext cx="1191" cy="570"/>
                <a:chOff x="1335" y="3025"/>
                <a:chExt cx="1191" cy="570"/>
              </a:xfrm>
            </p:grpSpPr>
            <p:sp>
              <p:nvSpPr>
                <p:cNvPr id="573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35" y="3033"/>
                  <a:ext cx="1191" cy="554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77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629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779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081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32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5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383" y="3025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  <p:grpSp>
          <p:nvGrpSpPr>
            <p:cNvPr id="57370" name="Group 26"/>
            <p:cNvGrpSpPr>
              <a:grpSpLocks/>
            </p:cNvGrpSpPr>
            <p:nvPr/>
          </p:nvGrpSpPr>
          <p:grpSpPr bwMode="auto">
            <a:xfrm>
              <a:off x="1335" y="1189"/>
              <a:ext cx="1191" cy="571"/>
              <a:chOff x="1335" y="1189"/>
              <a:chExt cx="1191" cy="571"/>
            </a:xfrm>
          </p:grpSpPr>
          <p:sp>
            <p:nvSpPr>
              <p:cNvPr id="57361" name="Line 17"/>
              <p:cNvSpPr>
                <a:spLocks noChangeShapeType="1"/>
              </p:cNvSpPr>
              <p:nvPr/>
            </p:nvSpPr>
            <p:spPr bwMode="auto">
              <a:xfrm flipV="1">
                <a:off x="1930" y="1189"/>
                <a:ext cx="0" cy="57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grpSp>
            <p:nvGrpSpPr>
              <p:cNvPr id="57369" name="Group 25"/>
              <p:cNvGrpSpPr>
                <a:grpSpLocks/>
              </p:cNvGrpSpPr>
              <p:nvPr/>
            </p:nvGrpSpPr>
            <p:grpSpPr bwMode="auto">
              <a:xfrm>
                <a:off x="1335" y="1189"/>
                <a:ext cx="1191" cy="571"/>
                <a:chOff x="1335" y="1189"/>
                <a:chExt cx="1191" cy="571"/>
              </a:xfrm>
            </p:grpSpPr>
            <p:sp>
              <p:nvSpPr>
                <p:cNvPr id="57362" name="Rectangle 18"/>
                <p:cNvSpPr>
                  <a:spLocks noChangeArrowheads="1"/>
                </p:cNvSpPr>
                <p:nvPr/>
              </p:nvSpPr>
              <p:spPr bwMode="auto">
                <a:xfrm>
                  <a:off x="1335" y="1197"/>
                  <a:ext cx="1191" cy="555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77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29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779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81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232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36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383" y="1189"/>
                  <a:ext cx="0" cy="57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  <p:grpSp>
          <p:nvGrpSpPr>
            <p:cNvPr id="57379" name="Group 35"/>
            <p:cNvGrpSpPr>
              <a:grpSpLocks/>
            </p:cNvGrpSpPr>
            <p:nvPr/>
          </p:nvGrpSpPr>
          <p:grpSpPr bwMode="auto">
            <a:xfrm>
              <a:off x="799" y="1769"/>
              <a:ext cx="528" cy="1250"/>
              <a:chOff x="799" y="1769"/>
              <a:chExt cx="528" cy="1250"/>
            </a:xfrm>
          </p:grpSpPr>
          <p:sp>
            <p:nvSpPr>
              <p:cNvPr id="57371" name="Rectangle 27"/>
              <p:cNvSpPr>
                <a:spLocks noChangeArrowheads="1"/>
              </p:cNvSpPr>
              <p:nvPr/>
            </p:nvSpPr>
            <p:spPr bwMode="auto">
              <a:xfrm>
                <a:off x="807" y="1769"/>
                <a:ext cx="512" cy="1250"/>
              </a:xfrm>
              <a:prstGeom prst="rect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2" name="Line 28"/>
              <p:cNvSpPr>
                <a:spLocks noChangeShapeType="1"/>
              </p:cNvSpPr>
              <p:nvPr/>
            </p:nvSpPr>
            <p:spPr bwMode="auto">
              <a:xfrm flipH="1">
                <a:off x="799" y="2856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3" name="Line 29"/>
              <p:cNvSpPr>
                <a:spLocks noChangeShapeType="1"/>
              </p:cNvSpPr>
              <p:nvPr/>
            </p:nvSpPr>
            <p:spPr bwMode="auto">
              <a:xfrm flipH="1">
                <a:off x="799" y="2698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4" name="Line 30"/>
              <p:cNvSpPr>
                <a:spLocks noChangeShapeType="1"/>
              </p:cNvSpPr>
              <p:nvPr/>
            </p:nvSpPr>
            <p:spPr bwMode="auto">
              <a:xfrm flipH="1">
                <a:off x="799" y="2542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5" name="Line 31"/>
              <p:cNvSpPr>
                <a:spLocks noChangeShapeType="1"/>
              </p:cNvSpPr>
              <p:nvPr/>
            </p:nvSpPr>
            <p:spPr bwMode="auto">
              <a:xfrm flipH="1">
                <a:off x="799" y="2385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6" name="Line 32"/>
              <p:cNvSpPr>
                <a:spLocks noChangeShapeType="1"/>
              </p:cNvSpPr>
              <p:nvPr/>
            </p:nvSpPr>
            <p:spPr bwMode="auto">
              <a:xfrm flipH="1">
                <a:off x="799" y="2232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7" name="Line 33"/>
              <p:cNvSpPr>
                <a:spLocks noChangeShapeType="1"/>
              </p:cNvSpPr>
              <p:nvPr/>
            </p:nvSpPr>
            <p:spPr bwMode="auto">
              <a:xfrm flipH="1">
                <a:off x="799" y="2074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7378" name="Line 34"/>
              <p:cNvSpPr>
                <a:spLocks noChangeShapeType="1"/>
              </p:cNvSpPr>
              <p:nvPr/>
            </p:nvSpPr>
            <p:spPr bwMode="auto">
              <a:xfrm flipH="1">
                <a:off x="799" y="1918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57380" name="AutoShape 36"/>
            <p:cNvSpPr>
              <a:spLocks noChangeArrowheads="1"/>
            </p:cNvSpPr>
            <p:nvPr/>
          </p:nvSpPr>
          <p:spPr bwMode="auto">
            <a:xfrm rot="3180000">
              <a:off x="2466" y="1664"/>
              <a:ext cx="738" cy="146"/>
            </a:xfrm>
            <a:prstGeom prst="rightArrow">
              <a:avLst>
                <a:gd name="adj1" fmla="val 50000"/>
                <a:gd name="adj2" fmla="val 252763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7381" name="AutoShape 37"/>
            <p:cNvSpPr>
              <a:spLocks noChangeArrowheads="1"/>
            </p:cNvSpPr>
            <p:nvPr/>
          </p:nvSpPr>
          <p:spPr bwMode="auto">
            <a:xfrm rot="7620000">
              <a:off x="2466" y="2952"/>
              <a:ext cx="738" cy="147"/>
            </a:xfrm>
            <a:prstGeom prst="leftArrow">
              <a:avLst>
                <a:gd name="adj1" fmla="val 50000"/>
                <a:gd name="adj2" fmla="val 250997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7382" name="Rectangle 38"/>
            <p:cNvSpPr>
              <a:spLocks noChangeArrowheads="1"/>
            </p:cNvSpPr>
            <p:nvPr/>
          </p:nvSpPr>
          <p:spPr bwMode="auto">
            <a:xfrm rot="16200000">
              <a:off x="2852" y="2260"/>
              <a:ext cx="5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dirty="0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WHATs</a:t>
              </a:r>
            </a:p>
          </p:txBody>
        </p:sp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3107" y="3167"/>
              <a:ext cx="5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 MUCH</a:t>
              </a:r>
            </a:p>
          </p:txBody>
        </p:sp>
        <p:sp>
          <p:nvSpPr>
            <p:cNvPr id="57384" name="Rectangle 40"/>
            <p:cNvSpPr>
              <a:spLocks noChangeArrowheads="1"/>
            </p:cNvSpPr>
            <p:nvPr/>
          </p:nvSpPr>
          <p:spPr bwMode="auto">
            <a:xfrm>
              <a:off x="3153" y="1254"/>
              <a:ext cx="5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1600" b="1" smtClean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HOWs</a:t>
              </a:r>
            </a:p>
          </p:txBody>
        </p:sp>
        <p:grpSp>
          <p:nvGrpSpPr>
            <p:cNvPr id="57415" name="Group 71"/>
            <p:cNvGrpSpPr>
              <a:grpSpLocks/>
            </p:cNvGrpSpPr>
            <p:nvPr/>
          </p:nvGrpSpPr>
          <p:grpSpPr bwMode="auto">
            <a:xfrm>
              <a:off x="3229" y="1159"/>
              <a:ext cx="1744" cy="2407"/>
              <a:chOff x="3229" y="1159"/>
              <a:chExt cx="1744" cy="2407"/>
            </a:xfrm>
          </p:grpSpPr>
          <p:sp>
            <p:nvSpPr>
              <p:cNvPr id="57385" name="Line 41"/>
              <p:cNvSpPr>
                <a:spLocks noChangeShapeType="1"/>
              </p:cNvSpPr>
              <p:nvPr/>
            </p:nvSpPr>
            <p:spPr bwMode="auto">
              <a:xfrm>
                <a:off x="4973" y="1706"/>
                <a:ext cx="0" cy="132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latinLnBrk="0" hangingPunct="0"/>
                <a:endParaRPr kumimoji="0" lang="ko-KR" altLang="en-US" sz="240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grpSp>
            <p:nvGrpSpPr>
              <p:cNvPr id="57395" name="Group 51"/>
              <p:cNvGrpSpPr>
                <a:grpSpLocks/>
              </p:cNvGrpSpPr>
              <p:nvPr/>
            </p:nvGrpSpPr>
            <p:grpSpPr bwMode="auto">
              <a:xfrm>
                <a:off x="3765" y="2994"/>
                <a:ext cx="1190" cy="572"/>
                <a:chOff x="3765" y="2994"/>
                <a:chExt cx="1190" cy="572"/>
              </a:xfrm>
            </p:grpSpPr>
            <p:sp>
              <p:nvSpPr>
                <p:cNvPr id="5738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361" y="2994"/>
                  <a:ext cx="0" cy="572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57394" name="Group 50"/>
                <p:cNvGrpSpPr>
                  <a:grpSpLocks/>
                </p:cNvGrpSpPr>
                <p:nvPr/>
              </p:nvGrpSpPr>
              <p:grpSpPr bwMode="auto">
                <a:xfrm>
                  <a:off x="3765" y="2994"/>
                  <a:ext cx="1190" cy="572"/>
                  <a:chOff x="3765" y="2994"/>
                  <a:chExt cx="1190" cy="572"/>
                </a:xfrm>
              </p:grpSpPr>
              <p:sp>
                <p:nvSpPr>
                  <p:cNvPr id="5738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3002"/>
                    <a:ext cx="1190" cy="556"/>
                  </a:xfrm>
                  <a:prstGeom prst="rect">
                    <a:avLst/>
                  </a:prstGeom>
                  <a:noFill/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88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7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89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0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9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1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2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1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3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3" y="2994"/>
                    <a:ext cx="0" cy="572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57405" name="Group 61"/>
              <p:cNvGrpSpPr>
                <a:grpSpLocks/>
              </p:cNvGrpSpPr>
              <p:nvPr/>
            </p:nvGrpSpPr>
            <p:grpSpPr bwMode="auto">
              <a:xfrm>
                <a:off x="3765" y="1159"/>
                <a:ext cx="1190" cy="570"/>
                <a:chOff x="3765" y="1159"/>
                <a:chExt cx="1190" cy="570"/>
              </a:xfrm>
            </p:grpSpPr>
            <p:sp>
              <p:nvSpPr>
                <p:cNvPr id="5739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361" y="1159"/>
                  <a:ext cx="0" cy="57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57404" name="Group 60"/>
                <p:cNvGrpSpPr>
                  <a:grpSpLocks/>
                </p:cNvGrpSpPr>
                <p:nvPr/>
              </p:nvGrpSpPr>
              <p:grpSpPr bwMode="auto">
                <a:xfrm>
                  <a:off x="3765" y="1159"/>
                  <a:ext cx="1190" cy="570"/>
                  <a:chOff x="3765" y="1159"/>
                  <a:chExt cx="1190" cy="570"/>
                </a:xfrm>
              </p:grpSpPr>
              <p:sp>
                <p:nvSpPr>
                  <p:cNvPr id="5739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67"/>
                    <a:ext cx="1190" cy="554"/>
                  </a:xfrm>
                  <a:prstGeom prst="rect">
                    <a:avLst/>
                  </a:prstGeom>
                  <a:noFill/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8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7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399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400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9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401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1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402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1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57403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3" y="1159"/>
                    <a:ext cx="0" cy="57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latinLnBrk="0" hangingPunct="0"/>
                    <a:endParaRPr kumimoji="0" lang="ko-KR" altLang="en-US" sz="2400" smtClea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57414" name="Group 70"/>
              <p:cNvGrpSpPr>
                <a:grpSpLocks/>
              </p:cNvGrpSpPr>
              <p:nvPr/>
            </p:nvGrpSpPr>
            <p:grpSpPr bwMode="auto">
              <a:xfrm>
                <a:off x="3229" y="1740"/>
                <a:ext cx="528" cy="1249"/>
                <a:chOff x="3229" y="1740"/>
                <a:chExt cx="528" cy="1249"/>
              </a:xfrm>
            </p:grpSpPr>
            <p:sp>
              <p:nvSpPr>
                <p:cNvPr id="57406" name="Rectangle 62"/>
                <p:cNvSpPr>
                  <a:spLocks noChangeArrowheads="1"/>
                </p:cNvSpPr>
                <p:nvPr/>
              </p:nvSpPr>
              <p:spPr bwMode="auto">
                <a:xfrm>
                  <a:off x="3237" y="1740"/>
                  <a:ext cx="512" cy="1249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0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3229" y="2826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0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229" y="2668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0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229" y="2512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1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229" y="2356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1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29" y="2201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1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229" y="2043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41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29" y="1888"/>
                  <a:ext cx="528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latinLnBrk="0" hangingPunct="0"/>
                  <a:endParaRPr kumimoji="0" lang="ko-KR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860667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377" y="141288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Phase I</a:t>
            </a:r>
            <a:br>
              <a:rPr lang="en-US" altLang="ko-KR">
                <a:ea typeface="굴림" charset="-127"/>
              </a:rPr>
            </a:br>
            <a:r>
              <a:rPr lang="en-US" altLang="ko-KR">
                <a:ea typeface="굴림" charset="-127"/>
              </a:rPr>
              <a:t>Product Planning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662554" y="1665288"/>
            <a:ext cx="3476913" cy="1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Design</a:t>
            </a:r>
          </a:p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 rot="16200000">
            <a:off x="425042" y="3848438"/>
            <a:ext cx="3476914" cy="115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80000"/>
              </a:lnSpc>
            </a:pPr>
            <a:r>
              <a:rPr kumimoji="0" lang="en-US" altLang="ko-KR" sz="3200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Customer</a:t>
            </a:r>
          </a:p>
          <a:p>
            <a:pPr algn="ctr" defTabSz="14630400" eaLnBrk="0" latinLnBrk="0" hangingPunct="0">
              <a:lnSpc>
                <a:spcPct val="80000"/>
              </a:lnSpc>
            </a:pPr>
            <a:r>
              <a:rPr kumimoji="0" lang="en-US" altLang="ko-KR" sz="3200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718991" y="2682875"/>
            <a:ext cx="5296958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595970" y="2682875"/>
            <a:ext cx="1150541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786063" y="1673234"/>
            <a:ext cx="5296958" cy="1082675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2691475" y="4181475"/>
            <a:ext cx="13208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3895329" y="2708275"/>
            <a:ext cx="290644" cy="1447800"/>
            <a:chOff x="2265" y="1706"/>
            <a:chExt cx="169" cy="912"/>
          </a:xfrm>
        </p:grpSpPr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2349" y="1830"/>
              <a:ext cx="0" cy="78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2265" y="1706"/>
              <a:ext cx="169" cy="161"/>
            </a:xfrm>
            <a:custGeom>
              <a:avLst/>
              <a:gdLst>
                <a:gd name="T0" fmla="*/ 168 w 169"/>
                <a:gd name="T1" fmla="*/ 160 h 161"/>
                <a:gd name="T2" fmla="*/ 0 w 169"/>
                <a:gd name="T3" fmla="*/ 160 h 161"/>
                <a:gd name="T4" fmla="*/ 84 w 169"/>
                <a:gd name="T5" fmla="*/ 0 h 161"/>
                <a:gd name="T6" fmla="*/ 168 w 169"/>
                <a:gd name="T7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160"/>
                  </a:moveTo>
                  <a:lnTo>
                    <a:pt x="0" y="160"/>
                  </a:lnTo>
                  <a:lnTo>
                    <a:pt x="84" y="0"/>
                  </a:lnTo>
                  <a:lnTo>
                    <a:pt x="168" y="16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6179217" y="2676525"/>
            <a:ext cx="290644" cy="3557588"/>
            <a:chOff x="3593" y="1686"/>
            <a:chExt cx="169" cy="2241"/>
          </a:xfrm>
        </p:grpSpPr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 flipV="1">
              <a:off x="3677" y="1686"/>
              <a:ext cx="0" cy="211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3593" y="3766"/>
              <a:ext cx="169" cy="161"/>
            </a:xfrm>
            <a:custGeom>
              <a:avLst/>
              <a:gdLst>
                <a:gd name="T0" fmla="*/ 168 w 169"/>
                <a:gd name="T1" fmla="*/ 0 h 161"/>
                <a:gd name="T2" fmla="*/ 0 w 169"/>
                <a:gd name="T3" fmla="*/ 0 h 161"/>
                <a:gd name="T4" fmla="*/ 84 w 169"/>
                <a:gd name="T5" fmla="*/ 160 h 161"/>
                <a:gd name="T6" fmla="*/ 168 w 16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0"/>
                  </a:moveTo>
                  <a:lnTo>
                    <a:pt x="0" y="0"/>
                  </a:lnTo>
                  <a:lnTo>
                    <a:pt x="84" y="160"/>
                  </a:lnTo>
                  <a:lnTo>
                    <a:pt x="168" y="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4772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377" y="141288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Phase II</a:t>
            </a:r>
            <a:br>
              <a:rPr lang="en-US" altLang="ko-KR">
                <a:ea typeface="굴림" charset="-127"/>
              </a:rPr>
            </a:br>
            <a:r>
              <a:rPr lang="en-US" altLang="ko-KR">
                <a:ea typeface="굴림" charset="-127"/>
              </a:rPr>
              <a:t>Part Development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49596" y="1628784"/>
            <a:ext cx="3704540" cy="120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Part Quality</a:t>
            </a:r>
          </a:p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Characteristics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 rot="16200000">
            <a:off x="425043" y="3906366"/>
            <a:ext cx="3476914" cy="120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Design</a:t>
            </a:r>
          </a:p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18991" y="2682875"/>
            <a:ext cx="5296958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595970" y="2682875"/>
            <a:ext cx="1150541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718991" y="1625609"/>
            <a:ext cx="5296958" cy="1082675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691475" y="4181475"/>
            <a:ext cx="13208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895329" y="2708275"/>
            <a:ext cx="290644" cy="1447800"/>
            <a:chOff x="2265" y="1706"/>
            <a:chExt cx="169" cy="912"/>
          </a:xfrm>
        </p:grpSpPr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2349" y="1830"/>
              <a:ext cx="0" cy="78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2265" y="1706"/>
              <a:ext cx="169" cy="161"/>
            </a:xfrm>
            <a:custGeom>
              <a:avLst/>
              <a:gdLst>
                <a:gd name="T0" fmla="*/ 168 w 169"/>
                <a:gd name="T1" fmla="*/ 160 h 161"/>
                <a:gd name="T2" fmla="*/ 0 w 169"/>
                <a:gd name="T3" fmla="*/ 160 h 161"/>
                <a:gd name="T4" fmla="*/ 84 w 169"/>
                <a:gd name="T5" fmla="*/ 0 h 161"/>
                <a:gd name="T6" fmla="*/ 168 w 169"/>
                <a:gd name="T7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160"/>
                  </a:moveTo>
                  <a:lnTo>
                    <a:pt x="0" y="160"/>
                  </a:lnTo>
                  <a:lnTo>
                    <a:pt x="84" y="0"/>
                  </a:lnTo>
                  <a:lnTo>
                    <a:pt x="168" y="16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1454" name="Group 14"/>
          <p:cNvGrpSpPr>
            <a:grpSpLocks/>
          </p:cNvGrpSpPr>
          <p:nvPr/>
        </p:nvGrpSpPr>
        <p:grpSpPr bwMode="auto">
          <a:xfrm>
            <a:off x="6179217" y="2676525"/>
            <a:ext cx="290644" cy="3557588"/>
            <a:chOff x="3593" y="1686"/>
            <a:chExt cx="169" cy="2241"/>
          </a:xfrm>
        </p:grpSpPr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flipV="1">
              <a:off x="3677" y="1686"/>
              <a:ext cx="0" cy="211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3593" y="3766"/>
              <a:ext cx="169" cy="161"/>
            </a:xfrm>
            <a:custGeom>
              <a:avLst/>
              <a:gdLst>
                <a:gd name="T0" fmla="*/ 168 w 169"/>
                <a:gd name="T1" fmla="*/ 0 h 161"/>
                <a:gd name="T2" fmla="*/ 0 w 169"/>
                <a:gd name="T3" fmla="*/ 0 h 161"/>
                <a:gd name="T4" fmla="*/ 84 w 169"/>
                <a:gd name="T5" fmla="*/ 160 h 161"/>
                <a:gd name="T6" fmla="*/ 168 w 16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0"/>
                  </a:moveTo>
                  <a:lnTo>
                    <a:pt x="0" y="0"/>
                  </a:lnTo>
                  <a:lnTo>
                    <a:pt x="84" y="160"/>
                  </a:lnTo>
                  <a:lnTo>
                    <a:pt x="168" y="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65861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19377" y="14128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latinLnBrk="0" hangingPunct="0"/>
            <a: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Phase III</a:t>
            </a:r>
            <a:b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</a:br>
            <a: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Process Planning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798809" y="1665288"/>
            <a:ext cx="3204402" cy="1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Key Process</a:t>
            </a:r>
          </a:p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Operations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 rot="16200000">
            <a:off x="354228" y="3908747"/>
            <a:ext cx="3704539" cy="120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Part Quality</a:t>
            </a:r>
          </a:p>
          <a:p>
            <a:pPr algn="ctr" defTabSz="14630400" eaLnBrk="0" latinLnBrk="0" hangingPunct="0">
              <a:lnSpc>
                <a:spcPct val="8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Characteristics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718991" y="2682875"/>
            <a:ext cx="5296958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595970" y="2682875"/>
            <a:ext cx="1150541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718991" y="1625609"/>
            <a:ext cx="5296958" cy="1082675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2691475" y="4181475"/>
            <a:ext cx="13208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3895329" y="2708275"/>
            <a:ext cx="290644" cy="1447800"/>
            <a:chOff x="2265" y="1706"/>
            <a:chExt cx="169" cy="912"/>
          </a:xfrm>
        </p:grpSpPr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2349" y="1830"/>
              <a:ext cx="0" cy="78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265" y="1706"/>
              <a:ext cx="169" cy="161"/>
            </a:xfrm>
            <a:custGeom>
              <a:avLst/>
              <a:gdLst>
                <a:gd name="T0" fmla="*/ 168 w 169"/>
                <a:gd name="T1" fmla="*/ 160 h 161"/>
                <a:gd name="T2" fmla="*/ 0 w 169"/>
                <a:gd name="T3" fmla="*/ 160 h 161"/>
                <a:gd name="T4" fmla="*/ 84 w 169"/>
                <a:gd name="T5" fmla="*/ 0 h 161"/>
                <a:gd name="T6" fmla="*/ 168 w 169"/>
                <a:gd name="T7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160"/>
                  </a:moveTo>
                  <a:lnTo>
                    <a:pt x="0" y="160"/>
                  </a:lnTo>
                  <a:lnTo>
                    <a:pt x="84" y="0"/>
                  </a:lnTo>
                  <a:lnTo>
                    <a:pt x="168" y="16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6179217" y="2676525"/>
            <a:ext cx="290644" cy="3557588"/>
            <a:chOff x="3593" y="1686"/>
            <a:chExt cx="169" cy="2241"/>
          </a:xfrm>
        </p:grpSpPr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3677" y="1686"/>
              <a:ext cx="0" cy="211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3593" y="3766"/>
              <a:ext cx="169" cy="161"/>
            </a:xfrm>
            <a:custGeom>
              <a:avLst/>
              <a:gdLst>
                <a:gd name="T0" fmla="*/ 168 w 169"/>
                <a:gd name="T1" fmla="*/ 0 h 161"/>
                <a:gd name="T2" fmla="*/ 0 w 169"/>
                <a:gd name="T3" fmla="*/ 0 h 161"/>
                <a:gd name="T4" fmla="*/ 84 w 169"/>
                <a:gd name="T5" fmla="*/ 160 h 161"/>
                <a:gd name="T6" fmla="*/ 168 w 16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0"/>
                  </a:moveTo>
                  <a:lnTo>
                    <a:pt x="0" y="0"/>
                  </a:lnTo>
                  <a:lnTo>
                    <a:pt x="84" y="160"/>
                  </a:lnTo>
                  <a:lnTo>
                    <a:pt x="168" y="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67238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19377" y="14128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latinLnBrk="0" hangingPunct="0"/>
            <a: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Phase IV</a:t>
            </a:r>
            <a:b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</a:br>
            <a:r>
              <a:rPr kumimoji="0" lang="en-US" altLang="ko-KR" sz="44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Production Planning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662554" y="1665288"/>
            <a:ext cx="3476913" cy="1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Production</a:t>
            </a:r>
          </a:p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Requirements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 rot="16200000">
            <a:off x="580215" y="3942902"/>
            <a:ext cx="3204402" cy="1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8300" tIns="184150" rIns="368300" bIns="184150">
            <a:spAutoFit/>
          </a:bodyPr>
          <a:lstStyle/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Key Process</a:t>
            </a:r>
          </a:p>
          <a:p>
            <a:pPr algn="ctr" defTabSz="14630400" eaLnBrk="0" latinLnBrk="0" hangingPunct="0">
              <a:lnSpc>
                <a:spcPct val="75000"/>
              </a:lnSpc>
            </a:pPr>
            <a:r>
              <a:rPr kumimoji="0" lang="en-US" altLang="ko-KR" sz="3200" b="1" smtClean="0">
                <a:solidFill>
                  <a:srgbClr val="FFFFFF"/>
                </a:solidFill>
                <a:latin typeface="Arial" charset="0"/>
                <a:ea typeface="굴림" charset="-127"/>
              </a:rPr>
              <a:t>Operations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718991" y="2682875"/>
            <a:ext cx="5296958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595970" y="2682875"/>
            <a:ext cx="1150541" cy="3606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718991" y="1625609"/>
            <a:ext cx="5296958" cy="1082675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691475" y="4181475"/>
            <a:ext cx="13208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latinLnBrk="0" hangingPunct="0"/>
            <a:endParaRPr kumimoji="0" lang="ko-KR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3895329" y="2708275"/>
            <a:ext cx="290644" cy="1447800"/>
            <a:chOff x="2265" y="1706"/>
            <a:chExt cx="169" cy="912"/>
          </a:xfrm>
        </p:grpSpPr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2349" y="1830"/>
              <a:ext cx="0" cy="78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265" y="1706"/>
              <a:ext cx="169" cy="161"/>
            </a:xfrm>
            <a:custGeom>
              <a:avLst/>
              <a:gdLst>
                <a:gd name="T0" fmla="*/ 168 w 169"/>
                <a:gd name="T1" fmla="*/ 160 h 161"/>
                <a:gd name="T2" fmla="*/ 0 w 169"/>
                <a:gd name="T3" fmla="*/ 160 h 161"/>
                <a:gd name="T4" fmla="*/ 84 w 169"/>
                <a:gd name="T5" fmla="*/ 0 h 161"/>
                <a:gd name="T6" fmla="*/ 168 w 169"/>
                <a:gd name="T7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160"/>
                  </a:moveTo>
                  <a:lnTo>
                    <a:pt x="0" y="160"/>
                  </a:lnTo>
                  <a:lnTo>
                    <a:pt x="84" y="0"/>
                  </a:lnTo>
                  <a:lnTo>
                    <a:pt x="168" y="16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6179217" y="2676525"/>
            <a:ext cx="290644" cy="3557588"/>
            <a:chOff x="3593" y="1686"/>
            <a:chExt cx="169" cy="2241"/>
          </a:xfrm>
        </p:grpSpPr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 flipV="1">
              <a:off x="3677" y="1686"/>
              <a:ext cx="0" cy="211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593" y="3766"/>
              <a:ext cx="169" cy="161"/>
            </a:xfrm>
            <a:custGeom>
              <a:avLst/>
              <a:gdLst>
                <a:gd name="T0" fmla="*/ 168 w 169"/>
                <a:gd name="T1" fmla="*/ 0 h 161"/>
                <a:gd name="T2" fmla="*/ 0 w 169"/>
                <a:gd name="T3" fmla="*/ 0 h 161"/>
                <a:gd name="T4" fmla="*/ 84 w 169"/>
                <a:gd name="T5" fmla="*/ 160 h 161"/>
                <a:gd name="T6" fmla="*/ 168 w 16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61">
                  <a:moveTo>
                    <a:pt x="168" y="0"/>
                  </a:moveTo>
                  <a:lnTo>
                    <a:pt x="0" y="0"/>
                  </a:lnTo>
                  <a:lnTo>
                    <a:pt x="84" y="160"/>
                  </a:lnTo>
                  <a:lnTo>
                    <a:pt x="168" y="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780107" y="6384933"/>
            <a:ext cx="298639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kumimoji="0" lang="en-US" altLang="ko-KR" sz="2400" b="1" smtClean="0">
                <a:solidFill>
                  <a:srgbClr val="FAFD00"/>
                </a:solidFill>
                <a:latin typeface="Arial" charset="0"/>
                <a:ea typeface="굴림" charset="-127"/>
              </a:rPr>
              <a:t>Production Launch</a:t>
            </a:r>
          </a:p>
        </p:txBody>
      </p:sp>
    </p:spTree>
    <p:extLst>
      <p:ext uri="{BB962C8B-B14F-4D97-AF65-F5344CB8AC3E}">
        <p14:creationId xmlns:p14="http://schemas.microsoft.com/office/powerpoint/2010/main" val="20234365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QFD 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9328150" cy="4114800"/>
          </a:xfrm>
          <a:noFill/>
          <a:ln/>
        </p:spPr>
        <p:txBody>
          <a:bodyPr/>
          <a:lstStyle/>
          <a:p>
            <a:r>
              <a:rPr lang="en-US" altLang="ko-KR" sz="2800" dirty="0">
                <a:ea typeface="굴림" charset="-127"/>
              </a:rPr>
              <a:t>Orderly Way Of Obtaining Information &amp; Presenting It</a:t>
            </a:r>
          </a:p>
          <a:p>
            <a:r>
              <a:rPr lang="en-US" altLang="ko-KR" sz="2800" dirty="0">
                <a:ea typeface="굴림" charset="-127"/>
              </a:rPr>
              <a:t>Shorter Product Development Cycle</a:t>
            </a:r>
          </a:p>
          <a:p>
            <a:r>
              <a:rPr lang="en-US" altLang="ko-KR" sz="2800" dirty="0">
                <a:ea typeface="굴림" charset="-127"/>
              </a:rPr>
              <a:t>Considerably Reduced Start-Up Costs</a:t>
            </a:r>
          </a:p>
          <a:p>
            <a:r>
              <a:rPr lang="en-US" altLang="ko-KR" sz="2800" dirty="0">
                <a:ea typeface="굴림" charset="-127"/>
              </a:rPr>
              <a:t>Fewer Engineering Changes</a:t>
            </a:r>
          </a:p>
          <a:p>
            <a:r>
              <a:rPr lang="en-US" altLang="ko-KR" sz="2800" dirty="0">
                <a:ea typeface="굴림" charset="-127"/>
              </a:rPr>
              <a:t>Reduced Chance Of Oversights During Design Process</a:t>
            </a:r>
          </a:p>
          <a:p>
            <a:r>
              <a:rPr lang="en-US" altLang="ko-KR" sz="2800" dirty="0">
                <a:ea typeface="굴림" charset="-127"/>
              </a:rPr>
              <a:t>Environment Of Teamwork</a:t>
            </a:r>
          </a:p>
          <a:p>
            <a:r>
              <a:rPr lang="en-US" altLang="ko-KR" sz="2800" dirty="0">
                <a:ea typeface="굴림" charset="-127"/>
              </a:rPr>
              <a:t>Consensus Decisions</a:t>
            </a:r>
          </a:p>
          <a:p>
            <a:r>
              <a:rPr lang="en-US" altLang="ko-KR" sz="2800" dirty="0">
                <a:ea typeface="굴림" charset="-127"/>
              </a:rPr>
              <a:t>Preserves Everything In Writing</a:t>
            </a:r>
          </a:p>
        </p:txBody>
      </p:sp>
    </p:spTree>
    <p:extLst>
      <p:ext uri="{BB962C8B-B14F-4D97-AF65-F5344CB8AC3E}">
        <p14:creationId xmlns:p14="http://schemas.microsoft.com/office/powerpoint/2010/main" val="245664399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0"/>
            <a:ext cx="9906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5" y="238795"/>
            <a:ext cx="375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i="1" dirty="0" smtClean="0">
                <a:solidFill>
                  <a:prstClr val="black"/>
                </a:solidFill>
                <a:latin typeface="Myriad Pro" pitchFamily="34" charset="0"/>
                <a:ea typeface="맑은 고딕"/>
              </a:rPr>
              <a:t>Beyond the House</a:t>
            </a:r>
            <a:endParaRPr kumimoji="0" lang="en-US" altLang="ko-KR" sz="2800" i="1" dirty="0" smtClean="0">
              <a:solidFill>
                <a:prstClr val="black"/>
              </a:solidFill>
              <a:latin typeface="Myriad Pro" pitchFamily="34" charset="0"/>
              <a:ea typeface="맑은 고딕"/>
            </a:endParaRPr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272480" y="238788"/>
            <a:ext cx="234026" cy="216024"/>
          </a:xfrm>
          <a:custGeom>
            <a:avLst/>
            <a:gdLst>
              <a:gd name="T0" fmla="*/ 35 w 108"/>
              <a:gd name="T1" fmla="*/ 0 h 108"/>
              <a:gd name="T2" fmla="*/ 0 w 108"/>
              <a:gd name="T3" fmla="*/ 35 h 108"/>
              <a:gd name="T4" fmla="*/ 0 w 108"/>
              <a:gd name="T5" fmla="*/ 108 h 108"/>
              <a:gd name="T6" fmla="*/ 42 w 108"/>
              <a:gd name="T7" fmla="*/ 108 h 108"/>
              <a:gd name="T8" fmla="*/ 42 w 108"/>
              <a:gd name="T9" fmla="*/ 41 h 108"/>
              <a:gd name="T10" fmla="*/ 108 w 108"/>
              <a:gd name="T11" fmla="*/ 41 h 108"/>
              <a:gd name="T12" fmla="*/ 108 w 108"/>
              <a:gd name="T13" fmla="*/ 0 h 108"/>
              <a:gd name="T14" fmla="*/ 35 w 108"/>
              <a:gd name="T1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08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108"/>
                  <a:pt x="0" y="108"/>
                  <a:pt x="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41"/>
                  <a:pt x="42" y="41"/>
                  <a:pt x="42" y="41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8" y="0"/>
                  <a:pt x="108" y="0"/>
                  <a:pt x="108" y="0"/>
                </a:cubicBezTo>
                <a:lnTo>
                  <a:pt x="35" y="0"/>
                </a:lnTo>
                <a:close/>
              </a:path>
            </a:pathLst>
          </a:custGeom>
          <a:solidFill>
            <a:srgbClr val="C610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818860" y="6357938"/>
            <a:ext cx="1062831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51B8DFC-98AD-456E-A7DE-E5C716B468C2}" type="slidenum">
              <a:rPr lang="en-US" altLang="ko-KR" smtClean="0">
                <a:solidFill>
                  <a:srgbClr val="000000"/>
                </a:solidFill>
                <a:latin typeface="Times New Roman" pitchFamily="18" charset="0"/>
                <a:ea typeface="산돌고딕 L" pitchFamily="50" charset="-127"/>
                <a:cs typeface="Times New Roman" pitchFamily="18" charset="0"/>
              </a:rPr>
              <a:pPr eaLnBrk="1" hangingPunct="1"/>
              <a:t>29</a:t>
            </a:fld>
            <a:endParaRPr lang="en-US" altLang="ko-KR" dirty="0" smtClean="0">
              <a:solidFill>
                <a:srgbClr val="000000"/>
              </a:solidFill>
              <a:latin typeface="Times New Roman" pitchFamily="18" charset="0"/>
              <a:ea typeface="산돌고딕 L" pitchFamily="50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532" y="141278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61065"/>
              </a:buClr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Setting target value for closing energy gives us a goal, but not a door.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61065"/>
              </a:buClr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To get the door, we need the 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right parts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, the 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right process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to manufacture the parts and assemble the product, and the 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right production plan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to get it built.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61065"/>
              </a:buClr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If our team is truly interfunctional, we can eventually take the “</a:t>
            </a:r>
            <a:r>
              <a:rPr kumimoji="0" lang="en-US" altLang="ko-KR" sz="1800" dirty="0" err="1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hows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” from our house of quality and make them the “</a:t>
            </a:r>
            <a:r>
              <a:rPr kumimoji="0" lang="en-US" altLang="ko-KR" sz="1800" dirty="0" err="1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whats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” of another house.</a:t>
            </a:r>
            <a:endParaRPr kumimoji="0" lang="en-US" altLang="ko-KR" sz="1800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97" y="3499501"/>
            <a:ext cx="7492083" cy="26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solidFill>
                  <a:srgbClr val="202A38"/>
                </a:solidFill>
              </a:rPr>
              <a:t>Stage-Gate </a:t>
            </a:r>
            <a:r>
              <a:rPr kumimoji="1" lang="en-US" altLang="ko-KR" dirty="0" smtClean="0">
                <a:solidFill>
                  <a:srgbClr val="202A38"/>
                </a:solidFill>
              </a:rPr>
              <a:t>Process 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Stage 1: Scoping</a:t>
            </a:r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quick investigation and sculpting of the </a:t>
            </a:r>
            <a:r>
              <a:rPr lang="en-US" altLang="ko-KR" dirty="0" smtClean="0"/>
              <a:t>project</a:t>
            </a:r>
            <a:endParaRPr lang="en-US" altLang="ko-KR" dirty="0"/>
          </a:p>
          <a:p>
            <a:r>
              <a:rPr lang="en-US" altLang="ko-KR" dirty="0" smtClean="0"/>
              <a:t>Stage 2: </a:t>
            </a:r>
            <a:r>
              <a:rPr lang="en-US" altLang="ko-KR" dirty="0" smtClean="0"/>
              <a:t>Building business case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detailed homework and up-front investigation work leading to a business case; a defined product, a business justification and a detailed plan of action for the next </a:t>
            </a:r>
            <a:r>
              <a:rPr lang="en-US" altLang="ko-KR" dirty="0" smtClean="0"/>
              <a:t>stages</a:t>
            </a:r>
            <a:endParaRPr lang="en-US" altLang="ko-KR" dirty="0"/>
          </a:p>
          <a:p>
            <a:r>
              <a:rPr lang="en-US" altLang="ko-KR" dirty="0" smtClean="0"/>
              <a:t>Stage 3: Development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actual design and development of the new </a:t>
            </a:r>
            <a:r>
              <a:rPr lang="en-US" altLang="ko-KR" dirty="0" smtClean="0"/>
              <a:t>product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manufacturing (or operations) process is mapped out, the marketing launch and operating plans are developed, and the test plans for the next stage are </a:t>
            </a:r>
            <a:r>
              <a:rPr lang="en-US" altLang="ko-KR" dirty="0" smtClean="0"/>
              <a:t>defined</a:t>
            </a:r>
            <a:endParaRPr lang="en-US" altLang="ko-KR" dirty="0"/>
          </a:p>
          <a:p>
            <a:r>
              <a:rPr lang="en-US" altLang="ko-KR" dirty="0"/>
              <a:t>Stage </a:t>
            </a:r>
            <a:r>
              <a:rPr lang="en-US" altLang="ko-KR" dirty="0" smtClean="0"/>
              <a:t>4: Testing and validation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verification and validation of the proposed new product, its marketing and </a:t>
            </a:r>
            <a:r>
              <a:rPr lang="en-US" altLang="ko-KR" dirty="0" smtClean="0"/>
              <a:t>production</a:t>
            </a:r>
            <a:endParaRPr lang="en-US" altLang="ko-KR" dirty="0"/>
          </a:p>
          <a:p>
            <a:r>
              <a:rPr lang="en-US" altLang="ko-KR" dirty="0" smtClean="0"/>
              <a:t>Stage 5: Launch</a:t>
            </a:r>
          </a:p>
          <a:p>
            <a:pPr lvl="1"/>
            <a:r>
              <a:rPr lang="en-US" altLang="ko-KR" dirty="0" smtClean="0"/>
              <a:t>Full </a:t>
            </a:r>
            <a:r>
              <a:rPr lang="en-US" altLang="ko-KR" dirty="0"/>
              <a:t>commercialization of the product - the beginning of full production and commercial launch and </a:t>
            </a:r>
            <a:r>
              <a:rPr lang="en-US" altLang="ko-KR" dirty="0" smtClean="0"/>
              <a:t>selling</a:t>
            </a: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100573" y="800708"/>
            <a:ext cx="7730270" cy="1519208"/>
            <a:chOff x="575999" y="920650"/>
            <a:chExt cx="8640000" cy="1697995"/>
          </a:xfrm>
        </p:grpSpPr>
        <p:sp>
          <p:nvSpPr>
            <p:cNvPr id="4" name="직사각형 3"/>
            <p:cNvSpPr/>
            <p:nvPr/>
          </p:nvSpPr>
          <p:spPr>
            <a:xfrm>
              <a:off x="575999" y="920650"/>
              <a:ext cx="8640000" cy="1697995"/>
            </a:xfrm>
            <a:prstGeom prst="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ko-KR" altLang="en-US" sz="11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765729" y="1362303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Discovery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다이아몬드 5"/>
            <p:cNvSpPr/>
            <p:nvPr/>
          </p:nvSpPr>
          <p:spPr>
            <a:xfrm>
              <a:off x="1518123" y="1362303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02324" y="930175"/>
              <a:ext cx="679599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Idea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Screen</a:t>
              </a:r>
              <a:endParaRPr lang="ko-KR" altLang="en-US" sz="900" b="1" kern="0" dirty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2198518" y="1362303"/>
              <a:ext cx="648000" cy="720000"/>
            </a:xfrm>
            <a:prstGeom prst="roundRect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1</a:t>
              </a:r>
              <a:endParaRPr lang="ko-KR" alt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다이아몬드 8"/>
            <p:cNvSpPr/>
            <p:nvPr/>
          </p:nvSpPr>
          <p:spPr>
            <a:xfrm>
              <a:off x="2878912" y="1362303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63113" y="930175"/>
              <a:ext cx="679599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Second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Screen</a:t>
              </a:r>
              <a:endParaRPr lang="ko-KR" altLang="en-US" sz="900" b="1" kern="0" dirty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3559307" y="1362303"/>
              <a:ext cx="648000" cy="72000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</a:t>
              </a:r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ko-KR" alt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다이아몬드 11"/>
            <p:cNvSpPr/>
            <p:nvPr/>
          </p:nvSpPr>
          <p:spPr>
            <a:xfrm>
              <a:off x="4239701" y="1362303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111428" y="930175"/>
              <a:ext cx="904548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 Develop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920096" y="1362303"/>
              <a:ext cx="648000" cy="720000"/>
            </a:xfrm>
            <a:prstGeom prst="roundRect">
              <a:avLst/>
            </a:prstGeom>
            <a:solidFill>
              <a:srgbClr val="92D05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3</a:t>
              </a:r>
              <a:endParaRPr lang="ko-KR" alt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다이아몬드 14"/>
            <p:cNvSpPr/>
            <p:nvPr/>
          </p:nvSpPr>
          <p:spPr>
            <a:xfrm>
              <a:off x="5600490" y="1362303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478264" y="930175"/>
              <a:ext cx="892453" cy="412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Test</a:t>
              </a: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6280885" y="1362303"/>
              <a:ext cx="648000" cy="7200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4</a:t>
              </a:r>
              <a:endParaRPr lang="ko-KR" alt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다이아몬드 17"/>
            <p:cNvSpPr/>
            <p:nvPr/>
          </p:nvSpPr>
          <p:spPr>
            <a:xfrm>
              <a:off x="6961279" y="1362303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874122" y="930175"/>
              <a:ext cx="822315" cy="5675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Launch</a:t>
              </a: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7641674" y="1362303"/>
              <a:ext cx="648000" cy="720000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5</a:t>
              </a:r>
              <a:endParaRPr lang="ko-KR" alt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8306269" y="1362303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36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cs typeface="Tahoma" pitchFamily="34" charset="0"/>
                </a:rPr>
                <a:t>$</a:t>
              </a:r>
              <a:endParaRPr lang="ko-KR" altLang="en-US" sz="36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975267" y="2154311"/>
              <a:ext cx="1094502" cy="257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Scoping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269485" y="2161757"/>
              <a:ext cx="1227644" cy="412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Building Business Case</a:t>
              </a:r>
              <a:endParaRPr lang="en-US" altLang="ko-KR" sz="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696844" y="2154311"/>
              <a:ext cx="1094502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Development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057634" y="2154311"/>
              <a:ext cx="1094502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Testing &amp;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Validation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418423" y="2154311"/>
              <a:ext cx="1094502" cy="412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Launch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168767" y="930175"/>
              <a:ext cx="995002" cy="5675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Post-Launch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solidFill>
                  <a:srgbClr val="202A38"/>
                </a:solidFill>
              </a:rPr>
              <a:t>Stage-Gate Process 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Common roles of </a:t>
            </a:r>
            <a:r>
              <a:rPr lang="en-US" altLang="ko-KR" dirty="0" smtClean="0"/>
              <a:t>gate</a:t>
            </a:r>
          </a:p>
          <a:p>
            <a:pPr lvl="1"/>
            <a:r>
              <a:rPr lang="en-US" altLang="ko-KR" dirty="0"/>
              <a:t>Quality-control checkpoints: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Checking </a:t>
            </a:r>
            <a:r>
              <a:rPr lang="en-US" altLang="ko-KR" dirty="0"/>
              <a:t>whether this project is being executed in a </a:t>
            </a:r>
            <a:r>
              <a:rPr lang="en-US" altLang="ko-KR" dirty="0" smtClean="0"/>
              <a:t>quality</a:t>
            </a:r>
            <a:r>
              <a:rPr lang="en-US" altLang="ko-KR" dirty="0"/>
              <a:t> </a:t>
            </a:r>
            <a:r>
              <a:rPr lang="en-US" altLang="ko-KR" dirty="0" smtClean="0"/>
              <a:t>fashion</a:t>
            </a:r>
            <a:endParaRPr lang="en-US" altLang="ko-KR" dirty="0"/>
          </a:p>
          <a:p>
            <a:pPr lvl="1"/>
            <a:r>
              <a:rPr lang="en-US" altLang="ko-KR" dirty="0"/>
              <a:t>Go/Kill and prioritization decision points: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Gates </a:t>
            </a:r>
            <a:r>
              <a:rPr lang="en-US" altLang="ko-KR" dirty="0"/>
              <a:t>provide the funnels where mediocre projects are successively culled </a:t>
            </a:r>
            <a:r>
              <a:rPr lang="en-US" altLang="ko-KR" dirty="0" smtClean="0"/>
              <a:t>out</a:t>
            </a:r>
            <a:endParaRPr lang="en-US" altLang="ko-KR" dirty="0"/>
          </a:p>
          <a:p>
            <a:pPr lvl="1"/>
            <a:r>
              <a:rPr lang="en-US" altLang="ko-KR" dirty="0"/>
              <a:t>Path forward for the next stage decision points: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Gate </a:t>
            </a:r>
            <a:r>
              <a:rPr lang="en-US" altLang="ko-KR" dirty="0"/>
              <a:t>meetings are usually staffed by senior managers from different functions, who own the resources the project leader and team require for the next </a:t>
            </a:r>
            <a:r>
              <a:rPr lang="en-US" altLang="ko-KR" dirty="0" smtClean="0"/>
              <a:t>stage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Common formats related to each </a:t>
            </a:r>
            <a:r>
              <a:rPr lang="en-US" altLang="ko-KR" dirty="0" smtClean="0"/>
              <a:t>gate</a:t>
            </a:r>
          </a:p>
          <a:p>
            <a:pPr lvl="1"/>
            <a:r>
              <a:rPr lang="en-US" altLang="ko-KR" dirty="0"/>
              <a:t>Criteria (input): Questions or metrics on which the project is judged in order to make </a:t>
            </a:r>
            <a:r>
              <a:rPr lang="en-US" altLang="ko-KR" dirty="0" smtClean="0"/>
              <a:t>the</a:t>
            </a:r>
            <a:br>
              <a:rPr lang="en-US" altLang="ko-KR" dirty="0" smtClean="0"/>
            </a:br>
            <a:r>
              <a:rPr lang="en-US" altLang="ko-KR" dirty="0" smtClean="0"/>
              <a:t>                    Go/Kill </a:t>
            </a:r>
            <a:r>
              <a:rPr lang="en-US" altLang="ko-KR" dirty="0"/>
              <a:t>and prioritization </a:t>
            </a:r>
            <a:r>
              <a:rPr lang="en-US" altLang="ko-KR" dirty="0" smtClean="0"/>
              <a:t>decision</a:t>
            </a:r>
            <a:endParaRPr lang="en-US" altLang="ko-KR" dirty="0"/>
          </a:p>
          <a:p>
            <a:pPr lvl="1"/>
            <a:r>
              <a:rPr lang="en-US" altLang="ko-KR" dirty="0"/>
              <a:t>Decision (output): Results of the gate review - a decision (Go/Kill/Hold/Recycle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/>
              <a:t>Approved action plan (output): Date and deliverables for the next </a:t>
            </a:r>
            <a:r>
              <a:rPr lang="en-US" altLang="ko-KR" dirty="0" smtClean="0"/>
              <a:t>gate</a:t>
            </a:r>
          </a:p>
          <a:p>
            <a:endParaRPr lang="ko-KR" altLang="en-US" dirty="0"/>
          </a:p>
        </p:txBody>
      </p:sp>
      <p:grpSp>
        <p:nvGrpSpPr>
          <p:cNvPr id="53" name="그룹 52"/>
          <p:cNvGrpSpPr/>
          <p:nvPr/>
        </p:nvGrpSpPr>
        <p:grpSpPr>
          <a:xfrm>
            <a:off x="1100572" y="800716"/>
            <a:ext cx="7716289" cy="1516461"/>
            <a:chOff x="252000" y="971203"/>
            <a:chExt cx="8640000" cy="1697995"/>
          </a:xfrm>
        </p:grpSpPr>
        <p:sp>
          <p:nvSpPr>
            <p:cNvPr id="29" name="직사각형 28"/>
            <p:cNvSpPr/>
            <p:nvPr/>
          </p:nvSpPr>
          <p:spPr>
            <a:xfrm>
              <a:off x="252000" y="971203"/>
              <a:ext cx="8640000" cy="1697995"/>
            </a:xfrm>
            <a:prstGeom prst="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ko-KR" altLang="en-US" sz="11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다이아몬드 29"/>
            <p:cNvSpPr/>
            <p:nvPr/>
          </p:nvSpPr>
          <p:spPr>
            <a:xfrm>
              <a:off x="1194124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ko-KR" altLang="en-US" sz="9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178325" y="980728"/>
              <a:ext cx="679599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Idea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Screen</a:t>
              </a:r>
              <a:endParaRPr lang="ko-KR" altLang="en-US" sz="900" b="1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1874519" y="1412856"/>
              <a:ext cx="648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8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1</a:t>
              </a:r>
              <a:endParaRPr lang="ko-KR" altLang="en-US" sz="900" b="1" kern="0" dirty="0" smtClean="0">
                <a:solidFill>
                  <a:prstClr val="white">
                    <a:lumMod val="8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2554913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ko-KR" altLang="en-US" sz="9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539112" y="980728"/>
              <a:ext cx="679599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Second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Screen</a:t>
              </a:r>
              <a:endParaRPr lang="ko-KR" altLang="en-US" sz="900" b="1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3235308" y="1412856"/>
              <a:ext cx="648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8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1</a:t>
              </a:r>
              <a:endParaRPr lang="ko-KR" altLang="en-US" sz="900" b="1" kern="0" dirty="0" smtClean="0">
                <a:solidFill>
                  <a:prstClr val="white">
                    <a:lumMod val="8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다이아몬드 35"/>
            <p:cNvSpPr/>
            <p:nvPr/>
          </p:nvSpPr>
          <p:spPr>
            <a:xfrm>
              <a:off x="3915702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ko-KR" altLang="en-US" sz="9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787429" y="980728"/>
              <a:ext cx="904547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 Develop</a:t>
              </a: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4596097" y="1412856"/>
              <a:ext cx="648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8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3</a:t>
              </a:r>
              <a:endParaRPr lang="ko-KR" altLang="en-US" sz="900" b="1" kern="0" dirty="0" smtClean="0">
                <a:solidFill>
                  <a:prstClr val="white">
                    <a:lumMod val="8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" name="다이아몬드 38"/>
            <p:cNvSpPr/>
            <p:nvPr/>
          </p:nvSpPr>
          <p:spPr>
            <a:xfrm>
              <a:off x="5276491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ko-KR" altLang="en-US" sz="9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143767" y="980728"/>
              <a:ext cx="913452" cy="413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Test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5956886" y="1412856"/>
              <a:ext cx="648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8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4</a:t>
              </a:r>
              <a:endParaRPr lang="ko-KR" altLang="en-US" sz="900" b="1" kern="0" dirty="0" smtClean="0">
                <a:solidFill>
                  <a:prstClr val="white">
                    <a:lumMod val="8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2" name="다이아몬드 41"/>
            <p:cNvSpPr/>
            <p:nvPr/>
          </p:nvSpPr>
          <p:spPr>
            <a:xfrm>
              <a:off x="6637280" y="1412856"/>
              <a:ext cx="648000" cy="72000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Gate</a:t>
              </a:r>
            </a:p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ko-KR" altLang="en-US" sz="9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550122" y="980728"/>
              <a:ext cx="822315" cy="5686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Decision to Launch</a:t>
              </a: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7317675" y="1412856"/>
              <a:ext cx="648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8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 5</a:t>
              </a:r>
              <a:endParaRPr lang="ko-KR" altLang="en-US" sz="900" b="1" kern="0" dirty="0" smtClean="0">
                <a:solidFill>
                  <a:prstClr val="white">
                    <a:lumMod val="8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651268" y="2204863"/>
              <a:ext cx="1094502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Preliminary Investigation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012057" y="2204863"/>
              <a:ext cx="1094502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Detailed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Investigation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372845" y="2204863"/>
              <a:ext cx="1094502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Development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733635" y="2204863"/>
              <a:ext cx="1094502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Testing &amp;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Validation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094424" y="2204863"/>
              <a:ext cx="1094502" cy="413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ko-KR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Launch</a:t>
              </a:r>
            </a:p>
          </p:txBody>
        </p:sp>
        <p:sp>
          <p:nvSpPr>
            <p:cNvPr id="50" name="타원 49"/>
            <p:cNvSpPr/>
            <p:nvPr/>
          </p:nvSpPr>
          <p:spPr>
            <a:xfrm>
              <a:off x="441730" y="1412856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Discovery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Stage</a:t>
              </a:r>
              <a:endParaRPr lang="ko-KR" altLang="en-US" sz="9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7982270" y="1412856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36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cs typeface="Tahoma" pitchFamily="34" charset="0"/>
                </a:rPr>
                <a:t>$</a:t>
              </a:r>
              <a:endParaRPr lang="ko-KR" altLang="en-US" sz="3600" b="1" kern="0" dirty="0" smtClean="0">
                <a:solidFill>
                  <a:prstClr val="white">
                    <a:lumMod val="9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844768" y="980728"/>
              <a:ext cx="995003" cy="5686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Post-Launch</a:t>
              </a:r>
            </a:p>
            <a:p>
              <a:pPr algn="ctr"/>
              <a:r>
                <a:rPr lang="en-US" altLang="ko-KR" sz="900" b="1" kern="0" dirty="0" smtClean="0">
                  <a:solidFill>
                    <a:prstClr val="white">
                      <a:lumMod val="9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5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solidFill>
                  <a:srgbClr val="202A38"/>
                </a:solidFill>
              </a:rPr>
              <a:t>Stage-Gate </a:t>
            </a:r>
            <a:r>
              <a:rPr kumimoji="1" lang="en-US" altLang="ko-KR" dirty="0" smtClean="0">
                <a:solidFill>
                  <a:srgbClr val="202A38"/>
                </a:solidFill>
              </a:rPr>
              <a:t>Process (4/4)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Action </a:t>
            </a:r>
            <a:r>
              <a:rPr lang="en-US" altLang="ko-KR" dirty="0"/>
              <a:t>items of </a:t>
            </a:r>
            <a:r>
              <a:rPr lang="en-US" altLang="ko-KR" dirty="0" smtClean="0"/>
              <a:t>each stage and gate in </a:t>
            </a:r>
            <a:r>
              <a:rPr lang="en-US" altLang="ko-KR" dirty="0">
                <a:solidFill>
                  <a:srgbClr val="202A38"/>
                </a:solidFill>
              </a:rPr>
              <a:t>Stage-Gate </a:t>
            </a:r>
            <a:r>
              <a:rPr lang="en-US" altLang="ko-KR" dirty="0" smtClean="0">
                <a:solidFill>
                  <a:srgbClr val="202A38"/>
                </a:solidFill>
              </a:rPr>
              <a:t>process</a:t>
            </a:r>
          </a:p>
          <a:p>
            <a:endParaRPr lang="ko-KR" alt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30734"/>
              </p:ext>
            </p:extLst>
          </p:nvPr>
        </p:nvGraphicFramePr>
        <p:xfrm>
          <a:off x="596516" y="1304764"/>
          <a:ext cx="8820000" cy="4933636"/>
        </p:xfrm>
        <a:graphic>
          <a:graphicData uri="http://schemas.openxmlformats.org/drawingml/2006/table">
            <a:tbl>
              <a:tblPr/>
              <a:tblGrid>
                <a:gridCol w="2520000"/>
                <a:gridCol w="6300000"/>
              </a:tblGrid>
              <a:tr h="11147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Stage/Gate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10" marR="64510" marT="33545" marB="33545" anchor="ctr" horzOverflow="overflow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77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Action Items</a:t>
                      </a:r>
                    </a:p>
                  </a:txBody>
                  <a:tcPr marL="64510" marR="64510" marT="33545" marB="33545" anchor="ctr" horzOverflow="overflow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773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Gate 1. Idea Screen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Does the idea merit any work?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13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Stage 1.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Scoping</a:t>
                      </a:r>
                      <a:endParaRPr lang="en-US" altLang="ko-KR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Prelim market assessment</a:t>
                      </a:r>
                      <a:r>
                        <a:rPr lang="en-US" altLang="ko-KR" sz="1200" u="none" strike="noStrike" baseline="0" dirty="0" smtClean="0">
                          <a:effectLst/>
                        </a:rPr>
                        <a:t>                 </a:t>
                      </a:r>
                      <a:r>
                        <a:rPr lang="en-US" altLang="ko-KR" sz="1200" u="none" strike="noStrike" baseline="0" dirty="0" smtClean="0">
                          <a:effectLst/>
                        </a:rPr>
                        <a:t>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Prelim technical assessment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Prelim financial &amp; business assessment    • Action plan for Stage 2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Gate 2. Second Screen</a:t>
                      </a: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Does the idea justify extensive investigation?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6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Stage 2.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Building Business</a:t>
                      </a:r>
                      <a:r>
                        <a:rPr lang="en-US" altLang="ko-KR" sz="1200" u="none" strike="noStrike" baseline="0" dirty="0" smtClean="0">
                          <a:effectLst/>
                        </a:rPr>
                        <a:t> Case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User needs &amp; wants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study                     •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Competitive analysis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Value proposition defined       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Technical feasibility assessment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Operations assessment  </a:t>
                      </a:r>
                      <a:r>
                        <a:rPr lang="en-US" altLang="ko-KR" sz="1200" u="none" strike="noStrike" baseline="0" dirty="0" smtClean="0">
                          <a:effectLst/>
                        </a:rPr>
                        <a:t>        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 • Product Definition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Gate 3. Decision to Develop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Is the business case sound?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Stage 3. Development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Technical development work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Rapid prototypes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Initial customer feedback                       • Prototype development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In-house product testing    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Operations process development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Full launch &amp; operations plans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Gate 4. Decision to Test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Should the project be moved to external testing?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Stage 4. Testing &amp; Validation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Extend in-house testing  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Customer field trials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Acquisition of production equipment        • Production/operation trials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Test market/trial sell                      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   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• Finalized launch and operations plans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Post-launch &amp; life cycle plans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Gate 5. Decision to Launch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Is the product ready for commercial launch?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Stage 5. Launch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 smtClean="0">
                          <a:effectLst/>
                        </a:rPr>
                        <a:t>• </a:t>
                      </a:r>
                      <a:r>
                        <a:rPr lang="en-US" altLang="ko-KR" sz="1200" u="none" strike="noStrike" dirty="0" smtClean="0">
                          <a:effectLst/>
                        </a:rPr>
                        <a:t>Market launch &amp; roll-out                       • Full production/operations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Selling begin                                       • Results monitoring</a:t>
                      </a:r>
                      <a:endParaRPr lang="en-US" altLang="ko-K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• Post-Launch &amp; life cycle plans under way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510" marR="64510" marT="33545" marB="33545" anchor="ctr">
                    <a:lnL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Quality Function Deployment (1/6)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(QFD)</a:t>
            </a:r>
          </a:p>
          <a:p>
            <a:pPr lvl="1"/>
            <a:r>
              <a:rPr lang="en-US" altLang="ko-KR" dirty="0" smtClean="0"/>
              <a:t>Method </a:t>
            </a:r>
            <a:r>
              <a:rPr lang="en-US" altLang="ko-KR" dirty="0"/>
              <a:t>to transform user demands into design </a:t>
            </a:r>
            <a:r>
              <a:rPr lang="en-US" altLang="ko-KR" dirty="0" smtClean="0"/>
              <a:t>quality,</a:t>
            </a:r>
            <a:br>
              <a:rPr lang="en-US" altLang="ko-KR" dirty="0" smtClean="0"/>
            </a:br>
            <a:r>
              <a:rPr lang="en-US" altLang="ko-KR" dirty="0" smtClean="0"/>
              <a:t>to </a:t>
            </a:r>
            <a:r>
              <a:rPr lang="en-US" altLang="ko-KR" dirty="0"/>
              <a:t>deploy the functions forming </a:t>
            </a:r>
            <a:r>
              <a:rPr lang="en-US" altLang="ko-KR" dirty="0" smtClean="0"/>
              <a:t>quality,</a:t>
            </a:r>
            <a:br>
              <a:rPr lang="en-US" altLang="ko-KR" dirty="0" smtClean="0"/>
            </a:br>
            <a:r>
              <a:rPr lang="en-US" altLang="ko-KR" dirty="0" smtClean="0"/>
              <a:t>and </a:t>
            </a:r>
            <a:r>
              <a:rPr lang="en-US" altLang="ko-KR" dirty="0"/>
              <a:t>to deploy methods for achieving the design quality into subsystems and component </a:t>
            </a:r>
            <a:r>
              <a:rPr lang="en-US" altLang="ko-KR" dirty="0" smtClean="0"/>
              <a:t>parts,</a:t>
            </a:r>
            <a:br>
              <a:rPr lang="en-US" altLang="ko-KR" dirty="0" smtClean="0"/>
            </a:br>
            <a:r>
              <a:rPr lang="en-US" altLang="ko-KR" dirty="0" smtClean="0"/>
              <a:t>and </a:t>
            </a:r>
            <a:r>
              <a:rPr lang="en-US" altLang="ko-KR" dirty="0"/>
              <a:t>ultimately to specific elements of the manufacturing </a:t>
            </a:r>
            <a:r>
              <a:rPr lang="en-US" altLang="ko-KR" dirty="0" smtClean="0"/>
              <a:t>process</a:t>
            </a:r>
          </a:p>
          <a:p>
            <a:pPr lvl="1"/>
            <a:r>
              <a:rPr lang="en-US" altLang="ko-KR" dirty="0" smtClean="0"/>
              <a:t>Developed by </a:t>
            </a:r>
            <a:r>
              <a:rPr lang="en-US" altLang="ko-KR" dirty="0" err="1" smtClean="0"/>
              <a:t>Yoji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Akao</a:t>
            </a:r>
            <a:r>
              <a:rPr lang="en-US" altLang="ko-KR" dirty="0"/>
              <a:t> </a:t>
            </a:r>
            <a:r>
              <a:rPr lang="en-US" altLang="ko-KR" dirty="0" smtClean="0"/>
              <a:t>in 1966</a:t>
            </a:r>
          </a:p>
        </p:txBody>
      </p:sp>
    </p:spTree>
    <p:extLst>
      <p:ext uri="{BB962C8B-B14F-4D97-AF65-F5344CB8AC3E}">
        <p14:creationId xmlns:p14="http://schemas.microsoft.com/office/powerpoint/2010/main" val="155776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(2/6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Benefits of QFD</a:t>
            </a:r>
          </a:p>
          <a:p>
            <a:pPr lvl="1"/>
            <a:r>
              <a:rPr lang="en-US" altLang="ko-KR" dirty="0"/>
              <a:t>Customer </a:t>
            </a:r>
            <a:r>
              <a:rPr lang="en-US" altLang="ko-KR" dirty="0" smtClean="0"/>
              <a:t>Driven</a:t>
            </a:r>
          </a:p>
          <a:p>
            <a:pPr lvl="2"/>
            <a:r>
              <a:rPr lang="en-US" altLang="ko-KR" dirty="0"/>
              <a:t>Creates Focus On Customer Requirements</a:t>
            </a:r>
          </a:p>
          <a:p>
            <a:pPr lvl="2"/>
            <a:r>
              <a:rPr lang="en-US" altLang="ko-KR" dirty="0"/>
              <a:t>Uses Competitive Information Effectively</a:t>
            </a:r>
          </a:p>
          <a:p>
            <a:pPr lvl="2"/>
            <a:r>
              <a:rPr lang="en-US" altLang="ko-KR" dirty="0"/>
              <a:t>Prioritizes Resources</a:t>
            </a:r>
          </a:p>
          <a:p>
            <a:pPr lvl="2"/>
            <a:r>
              <a:rPr lang="en-US" altLang="ko-KR" dirty="0"/>
              <a:t>Identifies Items That Can Be Acted On</a:t>
            </a:r>
          </a:p>
          <a:p>
            <a:pPr lvl="2"/>
            <a:r>
              <a:rPr lang="en-US" altLang="ko-KR" dirty="0"/>
              <a:t>Structures Resident Experience/Information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Reduces </a:t>
            </a:r>
            <a:r>
              <a:rPr lang="en-US" altLang="ko-KR" dirty="0"/>
              <a:t>Implementation </a:t>
            </a:r>
            <a:r>
              <a:rPr lang="en-US" altLang="ko-KR" dirty="0" smtClean="0"/>
              <a:t>Time</a:t>
            </a:r>
          </a:p>
          <a:p>
            <a:pPr lvl="2"/>
            <a:r>
              <a:rPr lang="en-US" altLang="ko-KR" dirty="0"/>
              <a:t>Decreases Midstream Design Change</a:t>
            </a:r>
          </a:p>
          <a:p>
            <a:pPr lvl="2"/>
            <a:r>
              <a:rPr lang="en-US" altLang="ko-KR" dirty="0"/>
              <a:t>Limits Post Introduction Problems</a:t>
            </a:r>
          </a:p>
          <a:p>
            <a:pPr lvl="2"/>
            <a:r>
              <a:rPr lang="en-US" altLang="ko-KR" dirty="0"/>
              <a:t>Avoids Future Development Redundancies</a:t>
            </a:r>
          </a:p>
          <a:p>
            <a:pPr lvl="2"/>
            <a:r>
              <a:rPr lang="en-US" altLang="ko-KR" dirty="0"/>
              <a:t>Identifies Future Application Opportunities</a:t>
            </a:r>
          </a:p>
          <a:p>
            <a:pPr lvl="2"/>
            <a:r>
              <a:rPr lang="en-US" altLang="ko-KR" dirty="0"/>
              <a:t>Surfaces Missing </a:t>
            </a:r>
            <a:r>
              <a:rPr lang="en-US" altLang="ko-KR" dirty="0" smtClean="0"/>
              <a:t>Assumptions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240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(3/6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Benefits of </a:t>
            </a:r>
            <a:r>
              <a:rPr lang="en-US" altLang="ko-KR" dirty="0" smtClean="0"/>
              <a:t>QFD (Cont’d)</a:t>
            </a:r>
            <a:endParaRPr lang="en-US" altLang="ko-KR" dirty="0"/>
          </a:p>
          <a:p>
            <a:pPr lvl="1"/>
            <a:r>
              <a:rPr lang="en-US" altLang="ko-KR" dirty="0" smtClean="0"/>
              <a:t>Promotes Teamwork</a:t>
            </a:r>
          </a:p>
          <a:p>
            <a:pPr lvl="2"/>
            <a:r>
              <a:rPr lang="en-US" altLang="ko-KR" dirty="0"/>
              <a:t>Based On Consensus</a:t>
            </a:r>
          </a:p>
          <a:p>
            <a:pPr lvl="2"/>
            <a:r>
              <a:rPr lang="en-US" altLang="ko-KR" dirty="0"/>
              <a:t>Creates Communication At Interfaces</a:t>
            </a:r>
          </a:p>
          <a:p>
            <a:pPr lvl="2"/>
            <a:r>
              <a:rPr lang="en-US" altLang="ko-KR" dirty="0"/>
              <a:t>Identifies Actions At Interfaces</a:t>
            </a:r>
          </a:p>
          <a:p>
            <a:pPr lvl="2"/>
            <a:r>
              <a:rPr lang="en-US" altLang="ko-KR" dirty="0"/>
              <a:t>Creates Global View-Out Of Details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Provides Documentation</a:t>
            </a:r>
          </a:p>
          <a:p>
            <a:pPr lvl="2"/>
            <a:r>
              <a:rPr lang="en-US" altLang="ko-KR" dirty="0"/>
              <a:t>Documents Rationale For Design</a:t>
            </a:r>
          </a:p>
          <a:p>
            <a:pPr lvl="2"/>
            <a:r>
              <a:rPr lang="en-US" altLang="ko-KR" dirty="0"/>
              <a:t>Is Easy To Assimilate</a:t>
            </a:r>
          </a:p>
          <a:p>
            <a:pPr lvl="2"/>
            <a:r>
              <a:rPr lang="en-US" altLang="ko-KR" dirty="0"/>
              <a:t>Adds Structure To The Information</a:t>
            </a:r>
          </a:p>
          <a:p>
            <a:pPr lvl="2"/>
            <a:r>
              <a:rPr lang="en-US" altLang="ko-KR" dirty="0"/>
              <a:t>Adapts To Changes (Living Document)</a:t>
            </a:r>
          </a:p>
          <a:p>
            <a:pPr lvl="2"/>
            <a:r>
              <a:rPr lang="en-US" altLang="ko-KR" dirty="0"/>
              <a:t>Provides Framework For Sensitivity </a:t>
            </a:r>
            <a:r>
              <a:rPr lang="en-US" altLang="ko-KR" dirty="0" smtClean="0"/>
              <a:t>Analysis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0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Function Deployment </a:t>
            </a:r>
            <a:r>
              <a:rPr lang="en-US" altLang="ko-KR" dirty="0" smtClean="0"/>
              <a:t>(4/6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Voice of the Customer</a:t>
            </a:r>
          </a:p>
          <a:p>
            <a:pPr lvl="1"/>
            <a:r>
              <a:rPr lang="en-US" altLang="ko-KR" dirty="0"/>
              <a:t>Driving Force Behind QFD</a:t>
            </a:r>
          </a:p>
          <a:p>
            <a:pPr lvl="2"/>
            <a:r>
              <a:rPr lang="en-US" altLang="ko-KR" dirty="0"/>
              <a:t>Customer Dictates Attributes Of Product</a:t>
            </a:r>
          </a:p>
          <a:p>
            <a:pPr lvl="1"/>
            <a:r>
              <a:rPr lang="en-US" altLang="ko-KR" dirty="0"/>
              <a:t>Customer Satisfaction</a:t>
            </a:r>
          </a:p>
          <a:p>
            <a:pPr lvl="2"/>
            <a:r>
              <a:rPr lang="en-US" altLang="ko-KR" dirty="0"/>
              <a:t>Meeting Or Exceeding Customer Expectations</a:t>
            </a:r>
          </a:p>
          <a:p>
            <a:pPr lvl="2"/>
            <a:r>
              <a:rPr lang="en-US" altLang="ko-KR" dirty="0"/>
              <a:t>Customer Expectations Can Be Vague &amp; General In Nature</a:t>
            </a:r>
          </a:p>
          <a:p>
            <a:pPr lvl="2"/>
            <a:r>
              <a:rPr lang="en-US" altLang="ko-KR" dirty="0"/>
              <a:t>Customer Expectations Must Be Taken Literally, Not Translated Into What The Organization Desires</a:t>
            </a:r>
          </a:p>
          <a:p>
            <a:endParaRPr lang="en-US" altLang="ko-KR" dirty="0" smtClean="0"/>
          </a:p>
          <a:p>
            <a:r>
              <a:rPr lang="en-US" altLang="ko-KR" dirty="0"/>
              <a:t>Collecting </a:t>
            </a:r>
            <a:r>
              <a:rPr lang="en-US" altLang="ko-KR" dirty="0" smtClean="0"/>
              <a:t>Customer Information</a:t>
            </a:r>
          </a:p>
          <a:p>
            <a:pPr lvl="1"/>
            <a:r>
              <a:rPr lang="en-US" altLang="ko-KR" dirty="0"/>
              <a:t>What Does Customer Really </a:t>
            </a:r>
            <a:r>
              <a:rPr lang="en-US" altLang="ko-KR" dirty="0" smtClean="0"/>
              <a:t>Want?</a:t>
            </a:r>
            <a:endParaRPr lang="en-US" altLang="ko-KR" dirty="0"/>
          </a:p>
          <a:p>
            <a:pPr lvl="1"/>
            <a:r>
              <a:rPr lang="en-US" altLang="ko-KR" dirty="0"/>
              <a:t>What Are Customer’s </a:t>
            </a:r>
            <a:r>
              <a:rPr lang="en-US" altLang="ko-KR" dirty="0" smtClean="0"/>
              <a:t>Expectations?</a:t>
            </a:r>
            <a:endParaRPr lang="en-US" altLang="ko-KR" dirty="0"/>
          </a:p>
          <a:p>
            <a:pPr lvl="1"/>
            <a:r>
              <a:rPr lang="en-US" altLang="ko-KR" dirty="0"/>
              <a:t>Are Customer’s Expectations Used To Drive Design </a:t>
            </a:r>
            <a:r>
              <a:rPr lang="en-US" altLang="ko-KR" dirty="0" smtClean="0"/>
              <a:t>Process?</a:t>
            </a:r>
            <a:endParaRPr lang="en-US" altLang="ko-KR" dirty="0"/>
          </a:p>
          <a:p>
            <a:pPr lvl="1"/>
            <a:r>
              <a:rPr lang="en-US" altLang="ko-KR" dirty="0"/>
              <a:t>What Can Design Team Do To Achieve Customer Satisfaction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97883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66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6&quot;&gt;&lt;elem&gt;&lt;m_ppcolschidx val=&quot;0&quot;/&gt;&lt;m_rgb r=&quot;c8&quot; g=&quot;cf&quot; b=&quot;d7&quot;/&gt;&lt;/elem&gt;&lt;elem&gt;&lt;m_ppcolschidx val=&quot;0&quot;/&gt;&lt;m_rgb r=&quot;82&quot; g=&quot;8c&quot; b=&quot;96&quot;/&gt;&lt;/elem&gt;&lt;elem&gt;&lt;m_ppcolschidx val=&quot;0&quot;/&gt;&lt;m_rgb r=&quot;42&quot; g=&quot;57&quot; b=&quot;73&quot;/&gt;&lt;/elem&gt;&lt;elem&gt;&lt;m_ppcolschidx val=&quot;0&quot;/&gt;&lt;m_rgb r=&quot;ff&quot; g=&quot;cc&quot; b=&quot;0&quot;/&gt;&lt;/elem&gt;&lt;elem&gt;&lt;m_ppcolschidx val=&quot;0&quot;/&gt;&lt;m_rgb r=&quot;2d&quot; g=&quot;37&quot; b=&quot;49&quot;/&gt;&lt;/elem&gt;&lt;elem&gt;&lt;m_ppcolschidx val=&quot;0&quot;/&gt;&lt;m_rgb r=&quot;14&quot; g=&quot;1d&quot; b=&quot;29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1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r4ASpGckOiea.By8Qn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Y7kMbdTEifSNZgd4GN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tRWYxlZk.TMcaPKrkw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tRWYxlZk.TMcaPKrkw0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r4ASpGckOiea.By8Qn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Y7kMbdTEifSNZgd4GNhw"/>
</p:tagLst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nowledgeworks Temlate">
  <a:themeElements>
    <a:clrScheme name="2_Knowledgeworks Tem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2_Knowledgeworks Temlat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2_Knowledgeworks Tem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Load">
  <a:themeElements>
    <a:clrScheme name="PresentationLoad 4">
      <a:dk1>
        <a:srgbClr val="000000"/>
      </a:dk1>
      <a:lt1>
        <a:srgbClr val="FFFFFF"/>
      </a:lt1>
      <a:dk2>
        <a:srgbClr val="A80404"/>
      </a:dk2>
      <a:lt2>
        <a:srgbClr val="737373"/>
      </a:lt2>
      <a:accent1>
        <a:srgbClr val="D03737"/>
      </a:accent1>
      <a:accent2>
        <a:srgbClr val="919191"/>
      </a:accent2>
      <a:accent3>
        <a:srgbClr val="FFFFFF"/>
      </a:accent3>
      <a:accent4>
        <a:srgbClr val="000000"/>
      </a:accent4>
      <a:accent5>
        <a:srgbClr val="E4AEAE"/>
      </a:accent5>
      <a:accent6>
        <a:srgbClr val="838383"/>
      </a:accent6>
      <a:hlink>
        <a:srgbClr val="AEAE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orldc">
  <a:themeElements>
    <a:clrScheme name="">
      <a:dk1>
        <a:srgbClr val="000000"/>
      </a:dk1>
      <a:lt1>
        <a:srgbClr val="438E00"/>
      </a:lt1>
      <a:dk2>
        <a:srgbClr val="008A84"/>
      </a:dk2>
      <a:lt2>
        <a:srgbClr val="A2C1FE"/>
      </a:lt2>
      <a:accent1>
        <a:srgbClr val="618FFD"/>
      </a:accent1>
      <a:accent2>
        <a:srgbClr val="FAFD00"/>
      </a:accent2>
      <a:accent3>
        <a:srgbClr val="B0C6AA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orl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c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c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orldc">
  <a:themeElements>
    <a:clrScheme name="">
      <a:dk1>
        <a:srgbClr val="000000"/>
      </a:dk1>
      <a:lt1>
        <a:srgbClr val="438E00"/>
      </a:lt1>
      <a:dk2>
        <a:srgbClr val="008A84"/>
      </a:dk2>
      <a:lt2>
        <a:srgbClr val="A2C1FE"/>
      </a:lt2>
      <a:accent1>
        <a:srgbClr val="618FFD"/>
      </a:accent1>
      <a:accent2>
        <a:srgbClr val="FAFD00"/>
      </a:accent2>
      <a:accent3>
        <a:srgbClr val="B0C6AA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orl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c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c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30109</TotalTime>
  <Words>1727</Words>
  <Application>Microsoft Office PowerPoint</Application>
  <PresentationFormat>A4 용지(210x297mm)</PresentationFormat>
  <Paragraphs>680</Paragraphs>
  <Slides>29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10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1_디자인 사용자 지정</vt:lpstr>
      <vt:lpstr>디자인 사용자 지정</vt:lpstr>
      <vt:lpstr>2_Knowledgeworks Temlate</vt:lpstr>
      <vt:lpstr>PresentationLoad</vt:lpstr>
      <vt:lpstr>2_디자인 사용자 지정</vt:lpstr>
      <vt:lpstr>3_디자인 사용자 지정</vt:lpstr>
      <vt:lpstr>worldc</vt:lpstr>
      <vt:lpstr>1_worldc</vt:lpstr>
      <vt:lpstr>Office 테마</vt:lpstr>
      <vt:lpstr>1_Office 테마</vt:lpstr>
      <vt:lpstr>PowerPoint 프레젠테이션</vt:lpstr>
      <vt:lpstr>Stage-Gate Process (1/4)</vt:lpstr>
      <vt:lpstr>Stage-Gate Process (2/4)</vt:lpstr>
      <vt:lpstr>Stage-Gate Process (3/4)</vt:lpstr>
      <vt:lpstr>Stage-Gate Process (4/4)</vt:lpstr>
      <vt:lpstr>Quality Function Deployment (1/6)</vt:lpstr>
      <vt:lpstr>Quality Function Deployment (2/6)</vt:lpstr>
      <vt:lpstr>Quality Function Deployment (3/6)</vt:lpstr>
      <vt:lpstr>Quality Function Deployment (4/6)</vt:lpstr>
      <vt:lpstr>Quality Function Deployment (5/6)</vt:lpstr>
      <vt:lpstr>Quality Function Deployment (6/6)</vt:lpstr>
      <vt:lpstr>QFD Matrix</vt:lpstr>
      <vt:lpstr>Customer Requirements (What’s)</vt:lpstr>
      <vt:lpstr>Technical Descriptors (How’s)</vt:lpstr>
      <vt:lpstr>L - Shaped Diagram</vt:lpstr>
      <vt:lpstr>Relationship Matrix</vt:lpstr>
      <vt:lpstr>Correlation Matrix</vt:lpstr>
      <vt:lpstr>Customer Competitive Assessment</vt:lpstr>
      <vt:lpstr>Technical Competitive Assessment</vt:lpstr>
      <vt:lpstr>PowerPoint 프레젠테이션</vt:lpstr>
      <vt:lpstr>PowerPoint 프레젠테이션</vt:lpstr>
      <vt:lpstr>PowerPoint 프레젠테이션</vt:lpstr>
      <vt:lpstr>QFD Process</vt:lpstr>
      <vt:lpstr>Phase I Product Planning</vt:lpstr>
      <vt:lpstr>Phase II Part Development</vt:lpstr>
      <vt:lpstr>PowerPoint 프레젠테이션</vt:lpstr>
      <vt:lpstr>PowerPoint 프레젠테이션</vt:lpstr>
      <vt:lpstr>QFD Summary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Stage-gate Process &amp; Qualify Function Deployment</dc:title>
  <dc:creator>Modeum Lee</dc:creator>
  <cp:lastModifiedBy>Modeum Lee</cp:lastModifiedBy>
  <cp:revision>892</cp:revision>
  <dcterms:created xsi:type="dcterms:W3CDTF">2009-01-23T07:32:02Z</dcterms:created>
  <dcterms:modified xsi:type="dcterms:W3CDTF">2012-12-06T06:26:05Z</dcterms:modified>
  <cp:version>v.1.5</cp:version>
</cp:coreProperties>
</file>