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4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E1DF6D7-BF05-478F-9496-24A64B18411A}" type="datetimeFigureOut">
              <a:rPr lang="pl-PL" smtClean="0"/>
              <a:pPr/>
              <a:t>2011-04-16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7FB9ACC-0F76-418D-AFAC-8C5C3DF2B70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E1DF6D7-BF05-478F-9496-24A64B18411A}" type="datetimeFigureOut">
              <a:rPr lang="pl-PL" smtClean="0"/>
              <a:pPr/>
              <a:t>2011-04-16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7FB9ACC-0F76-418D-AFAC-8C5C3DF2B70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E1DF6D7-BF05-478F-9496-24A64B18411A}" type="datetimeFigureOut">
              <a:rPr lang="pl-PL" smtClean="0"/>
              <a:pPr/>
              <a:t>2011-04-16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7FB9ACC-0F76-418D-AFAC-8C5C3DF2B70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E1DF6D7-BF05-478F-9496-24A64B18411A}" type="datetimeFigureOut">
              <a:rPr lang="pl-PL" smtClean="0"/>
              <a:pPr/>
              <a:t>2011-04-16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7FB9ACC-0F76-418D-AFAC-8C5C3DF2B70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E1DF6D7-BF05-478F-9496-24A64B18411A}" type="datetimeFigureOut">
              <a:rPr lang="pl-PL" smtClean="0"/>
              <a:pPr/>
              <a:t>2011-04-16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7FB9ACC-0F76-418D-AFAC-8C5C3DF2B70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E1DF6D7-BF05-478F-9496-24A64B18411A}" type="datetimeFigureOut">
              <a:rPr lang="pl-PL" smtClean="0"/>
              <a:pPr/>
              <a:t>2011-04-16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7FB9ACC-0F76-418D-AFAC-8C5C3DF2B70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E1DF6D7-BF05-478F-9496-24A64B18411A}" type="datetimeFigureOut">
              <a:rPr lang="pl-PL" smtClean="0"/>
              <a:pPr/>
              <a:t>2011-04-16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7FB9ACC-0F76-418D-AFAC-8C5C3DF2B70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E1DF6D7-BF05-478F-9496-24A64B18411A}" type="datetimeFigureOut">
              <a:rPr lang="pl-PL" smtClean="0"/>
              <a:pPr/>
              <a:t>2011-04-16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7FB9ACC-0F76-418D-AFAC-8C5C3DF2B70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E1DF6D7-BF05-478F-9496-24A64B18411A}" type="datetimeFigureOut">
              <a:rPr lang="pl-PL" smtClean="0"/>
              <a:pPr/>
              <a:t>2011-04-16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7FB9ACC-0F76-418D-AFAC-8C5C3DF2B70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E1DF6D7-BF05-478F-9496-24A64B18411A}" type="datetimeFigureOut">
              <a:rPr lang="pl-PL" smtClean="0"/>
              <a:pPr/>
              <a:t>2011-04-16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7FB9ACC-0F76-418D-AFAC-8C5C3DF2B70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E1DF6D7-BF05-478F-9496-24A64B18411A}" type="datetimeFigureOut">
              <a:rPr lang="pl-PL" smtClean="0"/>
              <a:pPr/>
              <a:t>2011-04-16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7FB9ACC-0F76-418D-AFAC-8C5C3DF2B70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DF6D7-BF05-478F-9496-24A64B18411A}" type="datetimeFigureOut">
              <a:rPr lang="pl-PL" smtClean="0"/>
              <a:pPr/>
              <a:t>2011-04-16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FB9ACC-0F76-418D-AFAC-8C5C3DF2B70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1066800"/>
            <a:ext cx="7620000" cy="3010272"/>
          </a:xfrm>
          <a:noFill/>
        </p:spPr>
        <p:txBody>
          <a:bodyPr>
            <a:normAutofit/>
          </a:bodyPr>
          <a:lstStyle/>
          <a:p>
            <a:r>
              <a:rPr lang="pl-PL" sz="3600" b="1" dirty="0" smtClean="0">
                <a:solidFill>
                  <a:srgbClr val="800000"/>
                </a:solidFill>
              </a:rPr>
              <a:t>MANAGEMENT</a:t>
            </a:r>
            <a:r>
              <a:rPr lang="en-US" sz="3600" b="1" dirty="0" smtClean="0">
                <a:solidFill>
                  <a:srgbClr val="800000"/>
                </a:solidFill>
                <a:cs typeface="Times New Roman" pitchFamily="18" charset="0"/>
              </a:rPr>
              <a:t> </a:t>
            </a:r>
            <a:r>
              <a:rPr lang="pl-PL" sz="3600" b="1" dirty="0" smtClean="0">
                <a:solidFill>
                  <a:srgbClr val="800000"/>
                </a:solidFill>
                <a:cs typeface="Times New Roman" pitchFamily="18" charset="0"/>
              </a:rPr>
              <a:t> </a:t>
            </a:r>
            <a:r>
              <a:rPr lang="en-US" sz="3600" b="1" dirty="0" smtClean="0">
                <a:solidFill>
                  <a:srgbClr val="800000"/>
                </a:solidFill>
                <a:cs typeface="Times New Roman" pitchFamily="18" charset="0"/>
              </a:rPr>
              <a:t>INFORMATION SYSTEMS</a:t>
            </a:r>
            <a:r>
              <a:rPr lang="pl-PL" sz="3600" b="1" dirty="0" smtClean="0">
                <a:solidFill>
                  <a:srgbClr val="800000"/>
                </a:solidFill>
                <a:cs typeface="Times New Roman" pitchFamily="18" charset="0"/>
              </a:rPr>
              <a:t/>
            </a:r>
            <a:br>
              <a:rPr lang="pl-PL" sz="3600" b="1" dirty="0" smtClean="0">
                <a:solidFill>
                  <a:srgbClr val="800000"/>
                </a:solidFill>
                <a:cs typeface="Times New Roman" pitchFamily="18" charset="0"/>
              </a:rPr>
            </a:br>
            <a:r>
              <a:rPr lang="pl-PL" sz="3600" b="1" dirty="0" smtClean="0">
                <a:solidFill>
                  <a:srgbClr val="800000"/>
                </a:solidFill>
                <a:cs typeface="Times New Roman" pitchFamily="18" charset="0"/>
              </a:rPr>
              <a:t/>
            </a:r>
            <a:br>
              <a:rPr lang="pl-PL" sz="3600" b="1" dirty="0" smtClean="0">
                <a:solidFill>
                  <a:srgbClr val="800000"/>
                </a:solidFill>
                <a:cs typeface="Times New Roman" pitchFamily="18" charset="0"/>
              </a:rPr>
            </a:br>
            <a:r>
              <a:rPr lang="pl-PL" sz="1800" b="1" dirty="0" err="1" smtClean="0">
                <a:solidFill>
                  <a:srgbClr val="800000"/>
                </a:solidFill>
                <a:cs typeface="Times New Roman" pitchFamily="18" charset="0"/>
              </a:rPr>
              <a:t>Special</a:t>
            </a:r>
            <a:r>
              <a:rPr lang="pl-PL" sz="1800" b="1" dirty="0" smtClean="0">
                <a:solidFill>
                  <a:srgbClr val="800000"/>
                </a:solidFill>
                <a:cs typeface="Times New Roman" pitchFamily="18" charset="0"/>
              </a:rPr>
              <a:t> </a:t>
            </a:r>
            <a:r>
              <a:rPr lang="pl-PL" sz="1800" b="1" dirty="0" err="1" smtClean="0">
                <a:solidFill>
                  <a:srgbClr val="800000"/>
                </a:solidFill>
                <a:cs typeface="Times New Roman" pitchFamily="18" charset="0"/>
              </a:rPr>
              <a:t>Edition</a:t>
            </a:r>
            <a:r>
              <a:rPr lang="pl-PL" sz="1800" b="1" dirty="0" smtClean="0">
                <a:solidFill>
                  <a:srgbClr val="800000"/>
                </a:solidFill>
                <a:cs typeface="Times New Roman" pitchFamily="18" charset="0"/>
              </a:rPr>
              <a:t> </a:t>
            </a:r>
            <a:br>
              <a:rPr lang="pl-PL" sz="1800" b="1" dirty="0" smtClean="0">
                <a:solidFill>
                  <a:srgbClr val="800000"/>
                </a:solidFill>
                <a:cs typeface="Times New Roman" pitchFamily="18" charset="0"/>
              </a:rPr>
            </a:br>
            <a:r>
              <a:rPr lang="pl-PL" sz="1800" b="1" dirty="0" smtClean="0">
                <a:solidFill>
                  <a:srgbClr val="800000"/>
                </a:solidFill>
                <a:cs typeface="Times New Roman" pitchFamily="18" charset="0"/>
              </a:rPr>
              <a:t>Top </a:t>
            </a:r>
            <a:r>
              <a:rPr lang="pl-PL" sz="1800" b="1" dirty="0" err="1" smtClean="0">
                <a:solidFill>
                  <a:srgbClr val="800000"/>
                </a:solidFill>
                <a:cs typeface="Times New Roman" pitchFamily="18" charset="0"/>
              </a:rPr>
              <a:t>Secret</a:t>
            </a:r>
            <a:r>
              <a:rPr lang="pl-PL" sz="1800" b="1" dirty="0" smtClean="0">
                <a:solidFill>
                  <a:srgbClr val="800000"/>
                </a:solidFill>
                <a:cs typeface="Times New Roman" pitchFamily="18" charset="0"/>
              </a:rPr>
              <a:t/>
            </a:r>
            <a:br>
              <a:rPr lang="pl-PL" sz="1800" b="1" dirty="0" smtClean="0">
                <a:solidFill>
                  <a:srgbClr val="800000"/>
                </a:solidFill>
                <a:cs typeface="Times New Roman" pitchFamily="18" charset="0"/>
              </a:rPr>
            </a:br>
            <a:r>
              <a:rPr lang="pl-PL" sz="1400" dirty="0">
                <a:cs typeface="Times New Roman" pitchFamily="18" charset="0"/>
              </a:rPr>
              <a:t>(</a:t>
            </a:r>
            <a:r>
              <a:rPr lang="pl-PL" sz="1400" b="1" dirty="0" err="1" smtClean="0"/>
              <a:t>burn</a:t>
            </a:r>
            <a:r>
              <a:rPr lang="pl-PL" sz="1400" b="1" dirty="0" smtClean="0"/>
              <a:t> </a:t>
            </a:r>
            <a:r>
              <a:rPr lang="pl-PL" sz="1400" b="1" dirty="0" err="1" smtClean="0"/>
              <a:t>before</a:t>
            </a:r>
            <a:r>
              <a:rPr lang="pl-PL" sz="1400" b="1" dirty="0" smtClean="0"/>
              <a:t> </a:t>
            </a:r>
            <a:r>
              <a:rPr lang="pl-PL" sz="1400" b="1" dirty="0" err="1" smtClean="0"/>
              <a:t>reading</a:t>
            </a:r>
            <a:r>
              <a:rPr lang="pl-PL" sz="1400" b="1" dirty="0" smtClean="0"/>
              <a:t>)</a:t>
            </a:r>
            <a:endParaRPr lang="en-US" sz="1400" b="1" dirty="0" smtClean="0"/>
          </a:p>
        </p:txBody>
      </p:sp>
      <p:sp>
        <p:nvSpPr>
          <p:cNvPr id="3075" name="Rectangle 3"/>
          <p:cNvSpPr>
            <a:spLocks noGrp="1" noChangeArrowheads="1"/>
          </p:cNvSpPr>
          <p:nvPr>
            <p:ph type="subTitle" idx="1"/>
          </p:nvPr>
        </p:nvSpPr>
        <p:spPr>
          <a:xfrm>
            <a:off x="838200" y="5589588"/>
            <a:ext cx="7766050" cy="990600"/>
          </a:xfrm>
        </p:spPr>
        <p:txBody>
          <a:bodyPr/>
          <a:lstStyle/>
          <a:p>
            <a:pPr algn="r" eaLnBrk="1" hangingPunct="1"/>
            <a:r>
              <a:rPr lang="pl-PL" sz="2000" b="1" dirty="0" smtClean="0">
                <a:solidFill>
                  <a:schemeClr val="tx1"/>
                </a:solidFill>
              </a:rPr>
              <a:t>Prof. </a:t>
            </a:r>
            <a:r>
              <a:rPr lang="en-US" sz="2000" b="1" dirty="0" smtClean="0">
                <a:solidFill>
                  <a:schemeClr val="tx1"/>
                </a:solidFill>
              </a:rPr>
              <a:t>Witold Chmielarz</a:t>
            </a:r>
            <a:r>
              <a:rPr lang="pl-PL" sz="2000" b="1" dirty="0" smtClean="0">
                <a:solidFill>
                  <a:schemeClr val="tx1"/>
                </a:solidFill>
              </a:rPr>
              <a:t>, </a:t>
            </a:r>
            <a:r>
              <a:rPr lang="pl-PL" sz="2000" b="1" dirty="0" err="1" smtClean="0">
                <a:solidFill>
                  <a:schemeClr val="tx1"/>
                </a:solidFill>
              </a:rPr>
              <a:t>PhD</a:t>
            </a:r>
            <a:r>
              <a:rPr lang="en-US" sz="2000" b="1" dirty="0" smtClean="0">
                <a:solidFill>
                  <a:schemeClr val="tx1"/>
                </a:solidFill>
              </a:rPr>
              <a:t>  </a:t>
            </a:r>
            <a:endParaRPr lang="pl-PL" sz="2000" b="1" dirty="0" smtClean="0">
              <a:solidFill>
                <a:schemeClr val="tx1"/>
              </a:solidFill>
            </a:endParaRPr>
          </a:p>
          <a:p>
            <a:pPr algn="r" eaLnBrk="1" hangingPunct="1"/>
            <a:r>
              <a:rPr lang="en-US" sz="2000" b="1" dirty="0" smtClean="0">
                <a:solidFill>
                  <a:schemeClr val="tx1"/>
                </a:solidFill>
              </a:rPr>
              <a:t>Management </a:t>
            </a:r>
            <a:r>
              <a:rPr lang="pl-PL" sz="2000" b="1" dirty="0" err="1" smtClean="0">
                <a:solidFill>
                  <a:schemeClr val="tx1"/>
                </a:solidFill>
              </a:rPr>
              <a:t>Faculty</a:t>
            </a:r>
            <a:r>
              <a:rPr lang="en-US" sz="2000" b="1" dirty="0" smtClean="0">
                <a:solidFill>
                  <a:schemeClr val="tx1"/>
                </a:solidFill>
              </a:rPr>
              <a:t> University</a:t>
            </a:r>
            <a:r>
              <a:rPr lang="pl-PL" sz="2000" b="1" dirty="0" smtClean="0">
                <a:solidFill>
                  <a:schemeClr val="tx1"/>
                </a:solidFill>
              </a:rPr>
              <a:t> of Warsaw</a:t>
            </a:r>
            <a:endParaRPr lang="en-US"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 calcmode="lin" valueType="num">
                                      <p:cBhvr additive="base">
                                        <p:cTn id="12"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 calcmode="lin" valueType="num">
                                      <p:cBhvr additive="base">
                                        <p:cTn id="18"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ymbol zastępczy stopki 3"/>
          <p:cNvSpPr txBox="1">
            <a:spLocks noGrp="1"/>
          </p:cNvSpPr>
          <p:nvPr/>
        </p:nvSpPr>
        <p:spPr bwMode="auto">
          <a:xfrm>
            <a:off x="1676400" y="6248400"/>
            <a:ext cx="4800600" cy="457200"/>
          </a:xfrm>
          <a:prstGeom prst="rect">
            <a:avLst/>
          </a:prstGeom>
          <a:noFill/>
          <a:ln w="9525">
            <a:noFill/>
            <a:miter lim="800000"/>
            <a:headEnd/>
            <a:tailEnd/>
          </a:ln>
        </p:spPr>
        <p:txBody>
          <a:bodyPr/>
          <a:lstStyle/>
          <a:p>
            <a:pPr algn="ctr"/>
            <a:r>
              <a:rPr lang="en-US" sz="1400"/>
              <a:t>W. Chmielarz: Faculty of Management University of Warsaw </a:t>
            </a:r>
          </a:p>
        </p:txBody>
      </p:sp>
      <p:sp>
        <p:nvSpPr>
          <p:cNvPr id="74755" name="Symbol zastępczy numeru slajdu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F4B03369-A51A-4278-A894-5ACB8037F17A}" type="slidenum">
              <a:rPr lang="en-US" sz="1400"/>
              <a:pPr algn="r"/>
              <a:t>10</a:t>
            </a:fld>
            <a:endParaRPr lang="en-US" sz="1400"/>
          </a:p>
        </p:txBody>
      </p:sp>
      <p:sp>
        <p:nvSpPr>
          <p:cNvPr id="74756" name="Rectangle 2"/>
          <p:cNvSpPr>
            <a:spLocks noGrp="1" noChangeArrowheads="1"/>
          </p:cNvSpPr>
          <p:nvPr>
            <p:ph type="title" idx="4294967295"/>
          </p:nvPr>
        </p:nvSpPr>
        <p:spPr>
          <a:xfrm>
            <a:off x="900113" y="609600"/>
            <a:ext cx="6911975" cy="381000"/>
          </a:xfrm>
        </p:spPr>
        <p:txBody>
          <a:bodyPr>
            <a:normAutofit fontScale="90000"/>
          </a:bodyPr>
          <a:lstStyle/>
          <a:p>
            <a:pPr algn="l" eaLnBrk="1" hangingPunct="1"/>
            <a:r>
              <a:rPr lang="pl-PL" sz="2200" b="1" smtClean="0">
                <a:solidFill>
                  <a:srgbClr val="800000"/>
                </a:solidFill>
              </a:rPr>
              <a:t>Information Systems for top managers </a:t>
            </a:r>
          </a:p>
        </p:txBody>
      </p:sp>
      <p:sp>
        <p:nvSpPr>
          <p:cNvPr id="74757" name="Rectangle 3"/>
          <p:cNvSpPr>
            <a:spLocks noGrp="1" noChangeArrowheads="1"/>
          </p:cNvSpPr>
          <p:nvPr>
            <p:ph type="body" idx="4294967295"/>
          </p:nvPr>
        </p:nvSpPr>
        <p:spPr>
          <a:xfrm>
            <a:off x="685800" y="1219200"/>
            <a:ext cx="7772400" cy="4586288"/>
          </a:xfrm>
        </p:spPr>
        <p:txBody>
          <a:bodyPr/>
          <a:lstStyle/>
          <a:p>
            <a:pPr eaLnBrk="1" hangingPunct="1">
              <a:lnSpc>
                <a:spcPct val="90000"/>
              </a:lnSpc>
              <a:buFontTx/>
              <a:buNone/>
            </a:pPr>
            <a:r>
              <a:rPr lang="pl-PL" sz="2000" b="1" smtClean="0"/>
              <a:t>Two categories:</a:t>
            </a:r>
          </a:p>
          <a:p>
            <a:pPr eaLnBrk="1" hangingPunct="1">
              <a:lnSpc>
                <a:spcPct val="90000"/>
              </a:lnSpc>
            </a:pPr>
            <a:r>
              <a:rPr lang="pl-PL" sz="2000" b="1" smtClean="0">
                <a:solidFill>
                  <a:srgbClr val="800000"/>
                </a:solidFill>
              </a:rPr>
              <a:t>Executive Information Systems (EIS)</a:t>
            </a:r>
            <a:r>
              <a:rPr lang="pl-PL" sz="2000" b="1" smtClean="0"/>
              <a:t> – is a computer-based system that serves the information needs of top executives. Rapid access to timely information and direct access to management reports. </a:t>
            </a:r>
            <a:r>
              <a:rPr lang="pl-PL" sz="2000" b="1" smtClean="0">
                <a:solidFill>
                  <a:srgbClr val="934B03"/>
                </a:solidFill>
              </a:rPr>
              <a:t>Very user-friendly, supported by graphics, and provides exceptions reporting and drill-down capabilities (break down data for details: daily report corporate rates can be drilled down to find the daily sales in a region, or by product, or by salesperson.</a:t>
            </a:r>
          </a:p>
          <a:p>
            <a:pPr eaLnBrk="1" hangingPunct="1">
              <a:lnSpc>
                <a:spcPct val="90000"/>
              </a:lnSpc>
              <a:buFontTx/>
              <a:buNone/>
            </a:pPr>
            <a:endParaRPr lang="pl-PL" sz="2000" b="1" smtClean="0">
              <a:solidFill>
                <a:srgbClr val="934B03"/>
              </a:solidFill>
            </a:endParaRPr>
          </a:p>
          <a:p>
            <a:pPr eaLnBrk="1" hangingPunct="1">
              <a:lnSpc>
                <a:spcPct val="90000"/>
              </a:lnSpc>
            </a:pPr>
            <a:r>
              <a:rPr lang="pl-PL" sz="2000" b="1" smtClean="0">
                <a:solidFill>
                  <a:srgbClr val="800000"/>
                </a:solidFill>
              </a:rPr>
              <a:t>Executive Support System (ESS)</a:t>
            </a:r>
            <a:r>
              <a:rPr lang="pl-PL" sz="2000" b="1" smtClean="0"/>
              <a:t> – is a comprehensive support system that goes beyond EIS to include </a:t>
            </a:r>
            <a:r>
              <a:rPr lang="pl-PL" sz="2000" b="1" smtClean="0">
                <a:solidFill>
                  <a:srgbClr val="934B03"/>
                </a:solidFill>
              </a:rPr>
              <a:t>communications, office automation, analysis support and intelligence issues resolving</a:t>
            </a:r>
            <a:r>
              <a:rPr lang="pl-PL" sz="2000" b="1" smtClean="0"/>
              <a:t>.</a:t>
            </a:r>
          </a:p>
          <a:p>
            <a:pPr eaLnBrk="1" hangingPunct="1">
              <a:lnSpc>
                <a:spcPct val="90000"/>
              </a:lnSpc>
            </a:pPr>
            <a:endParaRPr lang="pl-PL" sz="2000" b="1" smtClean="0"/>
          </a:p>
          <a:p>
            <a:pPr eaLnBrk="1" hangingPunct="1">
              <a:lnSpc>
                <a:spcPct val="90000"/>
              </a:lnSpc>
              <a:buFontTx/>
              <a:buNone/>
            </a:pPr>
            <a:r>
              <a:rPr lang="pl-PL" sz="2000" b="1" smtClean="0"/>
              <a:t>	There were somewere between a Final User and the other part of a DSS –additional tools for better decision making process.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ymbol zastępczy stopki 3"/>
          <p:cNvSpPr txBox="1">
            <a:spLocks noGrp="1"/>
          </p:cNvSpPr>
          <p:nvPr/>
        </p:nvSpPr>
        <p:spPr bwMode="auto">
          <a:xfrm>
            <a:off x="1676400" y="6248400"/>
            <a:ext cx="4800600" cy="457200"/>
          </a:xfrm>
          <a:prstGeom prst="rect">
            <a:avLst/>
          </a:prstGeom>
          <a:noFill/>
          <a:ln w="9525">
            <a:noFill/>
            <a:miter lim="800000"/>
            <a:headEnd/>
            <a:tailEnd/>
          </a:ln>
        </p:spPr>
        <p:txBody>
          <a:bodyPr/>
          <a:lstStyle/>
          <a:p>
            <a:pPr algn="ctr"/>
            <a:r>
              <a:rPr lang="en-US" sz="1400"/>
              <a:t>W. Chmielarz: Faculty of Management University of Warsaw </a:t>
            </a:r>
          </a:p>
        </p:txBody>
      </p:sp>
      <p:sp>
        <p:nvSpPr>
          <p:cNvPr id="80899" name="Symbol zastępczy numeru slajdu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1B5EABA2-540F-4EA4-B770-6B9AF91254DC}" type="slidenum">
              <a:rPr lang="en-US" sz="1400"/>
              <a:pPr algn="r"/>
              <a:t>11</a:t>
            </a:fld>
            <a:endParaRPr lang="en-US" sz="1400"/>
          </a:p>
        </p:txBody>
      </p:sp>
      <p:sp>
        <p:nvSpPr>
          <p:cNvPr id="80900" name="Rectangle 2"/>
          <p:cNvSpPr>
            <a:spLocks noGrp="1" noChangeArrowheads="1"/>
          </p:cNvSpPr>
          <p:nvPr>
            <p:ph type="title" idx="4294967295"/>
          </p:nvPr>
        </p:nvSpPr>
        <p:spPr>
          <a:xfrm>
            <a:off x="539750" y="260350"/>
            <a:ext cx="6264275" cy="731838"/>
          </a:xfrm>
        </p:spPr>
        <p:txBody>
          <a:bodyPr/>
          <a:lstStyle/>
          <a:p>
            <a:pPr algn="l" eaLnBrk="1" hangingPunct="1"/>
            <a:r>
              <a:rPr lang="pl-PL" sz="2200" b="1" smtClean="0">
                <a:solidFill>
                  <a:srgbClr val="800000"/>
                </a:solidFill>
              </a:rPr>
              <a:t>Expert systems – structure and components </a:t>
            </a:r>
          </a:p>
        </p:txBody>
      </p:sp>
      <p:sp>
        <p:nvSpPr>
          <p:cNvPr id="80901" name="Rectangle 3"/>
          <p:cNvSpPr>
            <a:spLocks noGrp="1" noChangeArrowheads="1"/>
          </p:cNvSpPr>
          <p:nvPr>
            <p:ph type="body" idx="4294967295"/>
          </p:nvPr>
        </p:nvSpPr>
        <p:spPr>
          <a:xfrm>
            <a:off x="685800" y="1341438"/>
            <a:ext cx="7772400" cy="5111750"/>
          </a:xfrm>
        </p:spPr>
        <p:txBody>
          <a:bodyPr/>
          <a:lstStyle/>
          <a:p>
            <a:pPr marL="609600" indent="-609600" eaLnBrk="1" hangingPunct="1">
              <a:lnSpc>
                <a:spcPct val="90000"/>
              </a:lnSpc>
            </a:pPr>
            <a:r>
              <a:rPr lang="pl-PL" sz="2200" b="1" smtClean="0">
                <a:solidFill>
                  <a:srgbClr val="800000"/>
                </a:solidFill>
              </a:rPr>
              <a:t>Knowledge acquisition subsystem</a:t>
            </a:r>
            <a:r>
              <a:rPr lang="pl-PL" sz="2200" b="1" smtClean="0"/>
              <a:t> – accumulation, transfer and transformation (conversion) of problem solving expertise from some knowledge source to a computer program for constructing or expanding the knowledge base. Sources: human experts, textbooks, databases, special research reports and pictures.</a:t>
            </a:r>
          </a:p>
          <a:p>
            <a:pPr marL="609600" indent="-609600" eaLnBrk="1" hangingPunct="1">
              <a:lnSpc>
                <a:spcPct val="90000"/>
              </a:lnSpc>
              <a:buFontTx/>
              <a:buNone/>
            </a:pPr>
            <a:endParaRPr lang="pl-PL" sz="2200" b="1" smtClean="0"/>
          </a:p>
          <a:p>
            <a:pPr marL="609600" indent="-609600" eaLnBrk="1" hangingPunct="1">
              <a:lnSpc>
                <a:spcPct val="90000"/>
              </a:lnSpc>
            </a:pPr>
            <a:r>
              <a:rPr lang="pl-PL" sz="2200" b="1" smtClean="0">
                <a:solidFill>
                  <a:srgbClr val="800000"/>
                </a:solidFill>
              </a:rPr>
              <a:t>Knowledge Base</a:t>
            </a:r>
            <a:r>
              <a:rPr lang="pl-PL" sz="2200" b="1" smtClean="0"/>
              <a:t> – contains knowledge necessary for understanding, formulate and solving problem.Consists of:</a:t>
            </a:r>
          </a:p>
          <a:p>
            <a:pPr marL="609600" indent="-609600" eaLnBrk="1" hangingPunct="1">
              <a:lnSpc>
                <a:spcPct val="90000"/>
              </a:lnSpc>
              <a:buFont typeface="Wingdings" pitchFamily="2" charset="2"/>
              <a:buChar char="§"/>
            </a:pPr>
            <a:r>
              <a:rPr lang="pl-PL" sz="2200" b="1" smtClean="0">
                <a:solidFill>
                  <a:schemeClr val="accent2"/>
                </a:solidFill>
              </a:rPr>
              <a:t>facts -</a:t>
            </a:r>
            <a:r>
              <a:rPr lang="pl-PL" sz="2200" b="1" smtClean="0"/>
              <a:t> such as the problem situation and theory of the problem area and </a:t>
            </a:r>
          </a:p>
          <a:p>
            <a:pPr marL="609600" indent="-609600" eaLnBrk="1" hangingPunct="1">
              <a:lnSpc>
                <a:spcPct val="90000"/>
              </a:lnSpc>
              <a:buFont typeface="Wingdings" pitchFamily="2" charset="2"/>
              <a:buChar char="§"/>
            </a:pPr>
            <a:r>
              <a:rPr lang="pl-PL" sz="2200" b="1" smtClean="0">
                <a:solidFill>
                  <a:schemeClr val="accent2"/>
                </a:solidFill>
              </a:rPr>
              <a:t>special rules</a:t>
            </a:r>
            <a:r>
              <a:rPr lang="pl-PL" sz="2200" b="1" smtClean="0"/>
              <a:t> that direct the use of knowledge to solve specific problems in a particular domain,</a:t>
            </a:r>
            <a:endParaRPr lang="pl-PL" sz="22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ymbol zastępczy stopki 3"/>
          <p:cNvSpPr txBox="1">
            <a:spLocks noGrp="1"/>
          </p:cNvSpPr>
          <p:nvPr/>
        </p:nvSpPr>
        <p:spPr bwMode="auto">
          <a:xfrm>
            <a:off x="1676400" y="6248400"/>
            <a:ext cx="4800600" cy="457200"/>
          </a:xfrm>
          <a:prstGeom prst="rect">
            <a:avLst/>
          </a:prstGeom>
          <a:noFill/>
          <a:ln w="9525">
            <a:noFill/>
            <a:miter lim="800000"/>
            <a:headEnd/>
            <a:tailEnd/>
          </a:ln>
        </p:spPr>
        <p:txBody>
          <a:bodyPr/>
          <a:lstStyle/>
          <a:p>
            <a:pPr algn="ctr"/>
            <a:r>
              <a:rPr lang="en-US" sz="1400"/>
              <a:t>W. Chmielarz: Faculty of Management University of Warsaw </a:t>
            </a:r>
          </a:p>
        </p:txBody>
      </p:sp>
      <p:sp>
        <p:nvSpPr>
          <p:cNvPr id="81923" name="Symbol zastępczy numeru slajdu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9EDAC925-82F0-47DE-B507-56D0A452DDEB}" type="slidenum">
              <a:rPr lang="en-US" sz="1400"/>
              <a:pPr algn="r"/>
              <a:t>12</a:t>
            </a:fld>
            <a:endParaRPr lang="en-US" sz="1400"/>
          </a:p>
        </p:txBody>
      </p:sp>
      <p:sp>
        <p:nvSpPr>
          <p:cNvPr id="81924" name="Rectangle 2"/>
          <p:cNvSpPr>
            <a:spLocks noGrp="1" noChangeArrowheads="1"/>
          </p:cNvSpPr>
          <p:nvPr>
            <p:ph type="title" idx="4294967295"/>
          </p:nvPr>
        </p:nvSpPr>
        <p:spPr>
          <a:xfrm>
            <a:off x="1187450" y="381000"/>
            <a:ext cx="5832475" cy="457200"/>
          </a:xfrm>
        </p:spPr>
        <p:txBody>
          <a:bodyPr/>
          <a:lstStyle/>
          <a:p>
            <a:pPr algn="l" eaLnBrk="1" hangingPunct="1"/>
            <a:r>
              <a:rPr lang="pl-PL" sz="2200" b="1" smtClean="0">
                <a:solidFill>
                  <a:srgbClr val="800000"/>
                </a:solidFill>
              </a:rPr>
              <a:t>Expert Systems – structure and components </a:t>
            </a:r>
          </a:p>
        </p:txBody>
      </p:sp>
      <p:sp>
        <p:nvSpPr>
          <p:cNvPr id="81925" name="Rectangle 3"/>
          <p:cNvSpPr>
            <a:spLocks noGrp="1" noChangeArrowheads="1"/>
          </p:cNvSpPr>
          <p:nvPr>
            <p:ph type="body" idx="4294967295"/>
          </p:nvPr>
        </p:nvSpPr>
        <p:spPr>
          <a:xfrm>
            <a:off x="685800" y="1219200"/>
            <a:ext cx="8001000" cy="4876800"/>
          </a:xfrm>
        </p:spPr>
        <p:txBody>
          <a:bodyPr/>
          <a:lstStyle/>
          <a:p>
            <a:pPr eaLnBrk="1" hangingPunct="1">
              <a:buFontTx/>
              <a:buNone/>
            </a:pPr>
            <a:r>
              <a:rPr lang="pl-PL" sz="2100" b="1" smtClean="0">
                <a:solidFill>
                  <a:srgbClr val="800000"/>
                </a:solidFill>
              </a:rPr>
              <a:t>	Inference Engine</a:t>
            </a:r>
            <a:r>
              <a:rPr lang="pl-PL" sz="2100" b="1" smtClean="0"/>
              <a:t> – brain of the ES, control structure or maybe the ruler interpreter; a computer program that provides a methodology for reasoning about information in the knowledge base and for formulating conclusions.</a:t>
            </a:r>
          </a:p>
          <a:p>
            <a:pPr eaLnBrk="1" hangingPunct="1">
              <a:buFontTx/>
              <a:buNone/>
            </a:pPr>
            <a:r>
              <a:rPr lang="pl-PL" sz="2100" b="1" smtClean="0"/>
              <a:t>	It has three major elements:</a:t>
            </a:r>
          </a:p>
          <a:p>
            <a:pPr eaLnBrk="1" hangingPunct="1"/>
            <a:r>
              <a:rPr lang="pl-PL" sz="2100" b="1" smtClean="0">
                <a:solidFill>
                  <a:srgbClr val="003300"/>
                </a:solidFill>
              </a:rPr>
              <a:t>An interpreter</a:t>
            </a:r>
            <a:r>
              <a:rPr lang="pl-PL" sz="2100" b="1" smtClean="0"/>
              <a:t> – (rule interpreter) – which executes chosen items, by applying the corresponding knowledge rules base,</a:t>
            </a:r>
          </a:p>
          <a:p>
            <a:pPr eaLnBrk="1" hangingPunct="1"/>
            <a:r>
              <a:rPr lang="pl-PL" sz="2100" b="1" smtClean="0">
                <a:solidFill>
                  <a:srgbClr val="003300"/>
                </a:solidFill>
              </a:rPr>
              <a:t>A scheduler</a:t>
            </a:r>
            <a:r>
              <a:rPr lang="pl-PL" sz="2100" b="1" smtClean="0"/>
              <a:t> – which maintains control over the agenda. It estimates the effects of applying inference rules in light of item priorities or other criteria,</a:t>
            </a:r>
          </a:p>
          <a:p>
            <a:pPr eaLnBrk="1" hangingPunct="1"/>
            <a:r>
              <a:rPr lang="pl-PL" sz="2100" b="1" smtClean="0"/>
              <a:t> </a:t>
            </a:r>
            <a:r>
              <a:rPr lang="pl-PL" sz="2100" b="1" smtClean="0">
                <a:solidFill>
                  <a:srgbClr val="003300"/>
                </a:solidFill>
              </a:rPr>
              <a:t>A consistency enforcer</a:t>
            </a:r>
            <a:r>
              <a:rPr lang="pl-PL" sz="2100" b="1" smtClean="0"/>
              <a:t> – which attempts to maintain a consistent representation of the emerging solution.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ymbol zastępczy stopki 3"/>
          <p:cNvSpPr txBox="1">
            <a:spLocks noGrp="1"/>
          </p:cNvSpPr>
          <p:nvPr/>
        </p:nvSpPr>
        <p:spPr bwMode="auto">
          <a:xfrm>
            <a:off x="1676400" y="6248400"/>
            <a:ext cx="4800600" cy="457200"/>
          </a:xfrm>
          <a:prstGeom prst="rect">
            <a:avLst/>
          </a:prstGeom>
          <a:noFill/>
          <a:ln w="9525">
            <a:noFill/>
            <a:miter lim="800000"/>
            <a:headEnd/>
            <a:tailEnd/>
          </a:ln>
        </p:spPr>
        <p:txBody>
          <a:bodyPr/>
          <a:lstStyle/>
          <a:p>
            <a:pPr algn="ctr"/>
            <a:r>
              <a:rPr lang="en-US" sz="1400"/>
              <a:t>W. Chmielarz: Faculty of Management University of Warsaw </a:t>
            </a:r>
          </a:p>
        </p:txBody>
      </p:sp>
      <p:sp>
        <p:nvSpPr>
          <p:cNvPr id="82947" name="Symbol zastępczy numeru slajdu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A3B04410-15C9-4015-ACD1-27E4164DABBE}" type="slidenum">
              <a:rPr lang="en-US" sz="1400"/>
              <a:pPr algn="r"/>
              <a:t>13</a:t>
            </a:fld>
            <a:endParaRPr lang="en-US" sz="1400"/>
          </a:p>
        </p:txBody>
      </p:sp>
      <p:sp>
        <p:nvSpPr>
          <p:cNvPr id="82948" name="Rectangle 2"/>
          <p:cNvSpPr>
            <a:spLocks noGrp="1" noChangeArrowheads="1"/>
          </p:cNvSpPr>
          <p:nvPr>
            <p:ph type="title" idx="4294967295"/>
          </p:nvPr>
        </p:nvSpPr>
        <p:spPr>
          <a:xfrm>
            <a:off x="1042988" y="381000"/>
            <a:ext cx="6769100" cy="457200"/>
          </a:xfrm>
        </p:spPr>
        <p:txBody>
          <a:bodyPr/>
          <a:lstStyle/>
          <a:p>
            <a:pPr algn="l" eaLnBrk="1" hangingPunct="1"/>
            <a:r>
              <a:rPr lang="pl-PL" sz="2200" b="1" smtClean="0">
                <a:solidFill>
                  <a:srgbClr val="800000"/>
                </a:solidFill>
              </a:rPr>
              <a:t>Expert Systems – structure and components </a:t>
            </a:r>
            <a:r>
              <a:rPr lang="pl-PL" sz="2400" b="1" smtClean="0"/>
              <a:t> </a:t>
            </a:r>
          </a:p>
        </p:txBody>
      </p:sp>
      <p:sp>
        <p:nvSpPr>
          <p:cNvPr id="82949" name="Rectangle 3"/>
          <p:cNvSpPr>
            <a:spLocks noGrp="1" noChangeArrowheads="1"/>
          </p:cNvSpPr>
          <p:nvPr>
            <p:ph type="body" idx="4294967295"/>
          </p:nvPr>
        </p:nvSpPr>
        <p:spPr>
          <a:xfrm>
            <a:off x="685800" y="1219200"/>
            <a:ext cx="7772400" cy="4876800"/>
          </a:xfrm>
        </p:spPr>
        <p:txBody>
          <a:bodyPr/>
          <a:lstStyle/>
          <a:p>
            <a:pPr eaLnBrk="1" hangingPunct="1">
              <a:buFontTx/>
              <a:buNone/>
            </a:pPr>
            <a:r>
              <a:rPr lang="pl-PL" sz="2000" b="1" smtClean="0"/>
              <a:t>	</a:t>
            </a:r>
            <a:r>
              <a:rPr lang="pl-PL" sz="2000" b="1" smtClean="0">
                <a:solidFill>
                  <a:srgbClr val="800000"/>
                </a:solidFill>
              </a:rPr>
              <a:t>User Interface</a:t>
            </a:r>
            <a:r>
              <a:rPr lang="pl-PL" sz="2000" b="1" smtClean="0"/>
              <a:t> – expert system contain a language processor for friendly, problem-oriented communication between the user and the computer. Could be carried out in natural language or supplemented by menus or graphics</a:t>
            </a:r>
          </a:p>
          <a:p>
            <a:pPr eaLnBrk="1" hangingPunct="1">
              <a:buFontTx/>
              <a:buNone/>
            </a:pPr>
            <a:endParaRPr lang="pl-PL" sz="2000" b="1" smtClean="0"/>
          </a:p>
          <a:p>
            <a:pPr eaLnBrk="1" hangingPunct="1">
              <a:buFontTx/>
              <a:buNone/>
            </a:pPr>
            <a:r>
              <a:rPr lang="pl-PL" sz="2000" b="1" smtClean="0"/>
              <a:t>	</a:t>
            </a:r>
            <a:r>
              <a:rPr lang="pl-PL" sz="2000" b="1" smtClean="0">
                <a:solidFill>
                  <a:srgbClr val="800000"/>
                </a:solidFill>
              </a:rPr>
              <a:t>Explanation Subsystem (Justifier)</a:t>
            </a:r>
            <a:r>
              <a:rPr lang="pl-PL" sz="2000" b="1" smtClean="0"/>
              <a:t> – can trace responsibility for conclusions:</a:t>
            </a:r>
          </a:p>
          <a:p>
            <a:pPr eaLnBrk="1" hangingPunct="1"/>
            <a:r>
              <a:rPr lang="pl-PL" sz="2000" b="1" smtClean="0"/>
              <a:t>Why was a certain question asked by the expert system?</a:t>
            </a:r>
          </a:p>
          <a:p>
            <a:pPr eaLnBrk="1" hangingPunct="1"/>
            <a:r>
              <a:rPr lang="pl-PL" sz="2000" b="1" smtClean="0"/>
              <a:t>How was a certain conclusion reached?</a:t>
            </a:r>
          </a:p>
          <a:p>
            <a:pPr eaLnBrk="1" hangingPunct="1"/>
            <a:r>
              <a:rPr lang="pl-PL" sz="2000" b="1" smtClean="0"/>
              <a:t>Why was a certain alternative rejected?</a:t>
            </a:r>
          </a:p>
          <a:p>
            <a:pPr eaLnBrk="1" hangingPunct="1"/>
            <a:r>
              <a:rPr lang="pl-PL" sz="2000" b="1" smtClean="0"/>
              <a:t>What is a plan to reach the solution?</a:t>
            </a:r>
          </a:p>
          <a:p>
            <a:pPr eaLnBrk="1" hangingPunct="1">
              <a:buFontTx/>
              <a:buNone/>
            </a:pPr>
            <a:r>
              <a:rPr lang="pl-PL" sz="2000" b="1" smtClean="0"/>
              <a:t>	</a:t>
            </a:r>
          </a:p>
          <a:p>
            <a:pPr eaLnBrk="1" hangingPunct="1">
              <a:buFontTx/>
              <a:buNone/>
            </a:pPr>
            <a:r>
              <a:rPr lang="pl-PL" sz="2000" b="1" smtClean="0">
                <a:solidFill>
                  <a:srgbClr val="800000"/>
                </a:solidFill>
              </a:rPr>
              <a:t>	Knowledge Refining (Improving) System</a:t>
            </a:r>
            <a:r>
              <a:rPr lang="pl-PL" sz="2000" b="1" smtClean="0"/>
              <a:t> - can analyse their performance, learn from it and improve it for future consultations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ymbol zastępczy stopki 3"/>
          <p:cNvSpPr txBox="1">
            <a:spLocks noGrp="1"/>
          </p:cNvSpPr>
          <p:nvPr/>
        </p:nvSpPr>
        <p:spPr bwMode="auto">
          <a:xfrm>
            <a:off x="1676400" y="6248400"/>
            <a:ext cx="4800600" cy="457200"/>
          </a:xfrm>
          <a:prstGeom prst="rect">
            <a:avLst/>
          </a:prstGeom>
          <a:noFill/>
          <a:ln w="9525">
            <a:noFill/>
            <a:miter lim="800000"/>
            <a:headEnd/>
            <a:tailEnd/>
          </a:ln>
        </p:spPr>
        <p:txBody>
          <a:bodyPr/>
          <a:lstStyle/>
          <a:p>
            <a:pPr algn="ctr"/>
            <a:r>
              <a:rPr lang="en-US" sz="1400"/>
              <a:t>W. Chmielarz: Faculty of Management University of Warsaw </a:t>
            </a:r>
          </a:p>
        </p:txBody>
      </p:sp>
      <p:sp>
        <p:nvSpPr>
          <p:cNvPr id="86019" name="Symbol zastępczy numeru slajdu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CB2EC9FE-16BA-4DAA-9BC2-16D574D28E12}" type="slidenum">
              <a:rPr lang="en-US" sz="1400"/>
              <a:pPr algn="r"/>
              <a:t>14</a:t>
            </a:fld>
            <a:endParaRPr lang="en-US" sz="1400"/>
          </a:p>
        </p:txBody>
      </p:sp>
      <p:sp>
        <p:nvSpPr>
          <p:cNvPr id="86020" name="Rectangle 2"/>
          <p:cNvSpPr>
            <a:spLocks noGrp="1" noChangeArrowheads="1"/>
          </p:cNvSpPr>
          <p:nvPr>
            <p:ph type="title" idx="4294967295"/>
          </p:nvPr>
        </p:nvSpPr>
        <p:spPr>
          <a:xfrm>
            <a:off x="755650" y="381000"/>
            <a:ext cx="7702550" cy="457200"/>
          </a:xfrm>
        </p:spPr>
        <p:txBody>
          <a:bodyPr/>
          <a:lstStyle/>
          <a:p>
            <a:pPr algn="l" eaLnBrk="1" hangingPunct="1"/>
            <a:r>
              <a:rPr lang="pl-PL" sz="2200" b="1" smtClean="0">
                <a:solidFill>
                  <a:srgbClr val="800000"/>
                </a:solidFill>
              </a:rPr>
              <a:t>AIS – some benefits</a:t>
            </a:r>
          </a:p>
        </p:txBody>
      </p:sp>
      <p:sp>
        <p:nvSpPr>
          <p:cNvPr id="86021" name="Rectangle 3"/>
          <p:cNvSpPr>
            <a:spLocks noGrp="1" noChangeArrowheads="1"/>
          </p:cNvSpPr>
          <p:nvPr>
            <p:ph type="body" idx="4294967295"/>
          </p:nvPr>
        </p:nvSpPr>
        <p:spPr>
          <a:xfrm>
            <a:off x="685800" y="1219200"/>
            <a:ext cx="7772400" cy="4876800"/>
          </a:xfrm>
        </p:spPr>
        <p:txBody>
          <a:bodyPr/>
          <a:lstStyle/>
          <a:p>
            <a:pPr eaLnBrk="1" hangingPunct="1"/>
            <a:r>
              <a:rPr lang="pl-PL" sz="2000" b="1" smtClean="0"/>
              <a:t>Pattern recognition for character, speech and visual recognition</a:t>
            </a:r>
          </a:p>
          <a:p>
            <a:pPr eaLnBrk="1" hangingPunct="1"/>
            <a:r>
              <a:rPr lang="pl-PL" sz="2000" b="1" smtClean="0"/>
              <a:t>Systems that learn are more natural interfaces to the real world than systems that must be programmed</a:t>
            </a:r>
          </a:p>
          <a:p>
            <a:pPr eaLnBrk="1" hangingPunct="1"/>
            <a:r>
              <a:rPr lang="pl-PL" sz="2000" b="1" smtClean="0"/>
              <a:t>Hihg fault tolerance</a:t>
            </a:r>
          </a:p>
          <a:p>
            <a:pPr eaLnBrk="1" hangingPunct="1"/>
            <a:r>
              <a:rPr lang="pl-PL" sz="2000" b="1" smtClean="0"/>
              <a:t>Generalization – in work with noisy, incomplet or previously unsen input – generates reasonable response</a:t>
            </a:r>
          </a:p>
          <a:p>
            <a:pPr eaLnBrk="1" hangingPunct="1"/>
            <a:r>
              <a:rPr lang="pl-PL" sz="2000" b="1" smtClean="0"/>
              <a:t>Adaptivity – learns in new environment.</a:t>
            </a:r>
          </a:p>
          <a:p>
            <a:pPr eaLnBrk="1" hangingPunct="1"/>
            <a:endParaRPr lang="pl-PL" sz="2000" b="1" smtClean="0"/>
          </a:p>
          <a:p>
            <a:pPr eaLnBrk="1" hangingPunct="1">
              <a:buFontTx/>
              <a:buNone/>
            </a:pPr>
            <a:r>
              <a:rPr lang="pl-PL" sz="2000" b="1" smtClean="0"/>
              <a:t>In our XXI century AIS were divided into:</a:t>
            </a:r>
          </a:p>
          <a:p>
            <a:pPr eaLnBrk="1" hangingPunct="1"/>
            <a:r>
              <a:rPr lang="pl-PL" sz="2000" b="1" smtClean="0">
                <a:solidFill>
                  <a:srgbClr val="800000"/>
                </a:solidFill>
              </a:rPr>
              <a:t>BIS – Business Information Systems</a:t>
            </a:r>
            <a:r>
              <a:rPr lang="pl-PL" sz="2000" b="1" smtClean="0"/>
              <a:t>,</a:t>
            </a:r>
          </a:p>
          <a:p>
            <a:pPr eaLnBrk="1" hangingPunct="1"/>
            <a:r>
              <a:rPr lang="pl-PL" sz="2000" b="1" smtClean="0"/>
              <a:t>APS – Automation of Production Systems (robots included)</a:t>
            </a:r>
          </a:p>
          <a:p>
            <a:pPr eaLnBrk="1" hangingPunct="1"/>
            <a:endParaRPr lang="pl-PL" sz="2000" b="1"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ymbol zastępczy numeru slajdu 4"/>
          <p:cNvSpPr>
            <a:spLocks noGrp="1"/>
          </p:cNvSpPr>
          <p:nvPr>
            <p:ph type="sldNum" sz="quarter" idx="11"/>
          </p:nvPr>
        </p:nvSpPr>
        <p:spPr>
          <a:noFill/>
        </p:spPr>
        <p:txBody>
          <a:bodyPr/>
          <a:lstStyle/>
          <a:p>
            <a:fld id="{E85A5374-8031-4057-8B94-E834F442B72F}" type="slidenum">
              <a:rPr lang="en-US" smtClean="0"/>
              <a:pPr/>
              <a:t>15</a:t>
            </a:fld>
            <a:endParaRPr lang="en-US" smtClean="0"/>
          </a:p>
        </p:txBody>
      </p:sp>
      <p:sp>
        <p:nvSpPr>
          <p:cNvPr id="131075" name="Rectangle 2"/>
          <p:cNvSpPr>
            <a:spLocks noGrp="1" noChangeArrowheads="1"/>
          </p:cNvSpPr>
          <p:nvPr>
            <p:ph type="title"/>
          </p:nvPr>
        </p:nvSpPr>
        <p:spPr>
          <a:xfrm>
            <a:off x="381000" y="381000"/>
            <a:ext cx="8458200" cy="990600"/>
          </a:xfrm>
        </p:spPr>
        <p:txBody>
          <a:bodyPr/>
          <a:lstStyle/>
          <a:p>
            <a:pPr eaLnBrk="1" hangingPunct="1"/>
            <a:r>
              <a:rPr lang="pl-PL" sz="2400" b="1" smtClean="0">
                <a:solidFill>
                  <a:srgbClr val="800000"/>
                </a:solidFill>
                <a:cs typeface="Arial" charset="0"/>
              </a:rPr>
              <a:t>The BENEFITS RESULTING FROM LINKING </a:t>
            </a:r>
            <a:r>
              <a:rPr lang="pl-PL" sz="2400" b="1" smtClean="0">
                <a:solidFill>
                  <a:srgbClr val="800000"/>
                </a:solidFill>
              </a:rPr>
              <a:t>– </a:t>
            </a:r>
            <a:r>
              <a:rPr lang="pl-PL" sz="2400" b="1" smtClean="0">
                <a:solidFill>
                  <a:schemeClr val="accent2"/>
                </a:solidFill>
              </a:rPr>
              <a:t>MIS &amp; ES</a:t>
            </a:r>
          </a:p>
        </p:txBody>
      </p:sp>
      <p:sp>
        <p:nvSpPr>
          <p:cNvPr id="131076" name="Rectangle 3"/>
          <p:cNvSpPr>
            <a:spLocks noGrp="1" noChangeArrowheads="1"/>
          </p:cNvSpPr>
          <p:nvPr>
            <p:ph type="body" idx="1"/>
          </p:nvPr>
        </p:nvSpPr>
        <p:spPr>
          <a:xfrm>
            <a:off x="685800" y="2057400"/>
            <a:ext cx="7924800" cy="3505200"/>
          </a:xfrm>
        </p:spPr>
        <p:txBody>
          <a:bodyPr/>
          <a:lstStyle/>
          <a:p>
            <a:pPr indent="-53975" algn="just" eaLnBrk="1" hangingPunct="1">
              <a:lnSpc>
                <a:spcPct val="80000"/>
              </a:lnSpc>
              <a:buFontTx/>
              <a:buNone/>
            </a:pPr>
            <a:r>
              <a:rPr lang="pl-PL" sz="2000" b="1" smtClean="0">
                <a:cs typeface="Times New Roman" pitchFamily="18" charset="0"/>
              </a:rPr>
              <a:t>In this case </a:t>
            </a:r>
            <a:r>
              <a:rPr lang="en-US" sz="2000" b="1" smtClean="0">
                <a:cs typeface="Times New Roman" pitchFamily="18" charset="0"/>
              </a:rPr>
              <a:t>Expert Systems</a:t>
            </a:r>
            <a:r>
              <a:rPr lang="pl-PL" sz="2000" b="1" smtClean="0">
                <a:cs typeface="Times New Roman" pitchFamily="18" charset="0"/>
              </a:rPr>
              <a:t> supply</a:t>
            </a:r>
            <a:r>
              <a:rPr lang="en-US" sz="2000" b="1" smtClean="0">
                <a:cs typeface="Times New Roman" pitchFamily="18" charset="0"/>
              </a:rPr>
              <a:t>:</a:t>
            </a:r>
          </a:p>
          <a:p>
            <a:pPr indent="-53975" algn="just" eaLnBrk="1" hangingPunct="1">
              <a:lnSpc>
                <a:spcPct val="80000"/>
              </a:lnSpc>
              <a:buFont typeface="Wingdings" pitchFamily="2" charset="2"/>
              <a:buChar char="§"/>
            </a:pPr>
            <a:r>
              <a:rPr lang="pl-PL" sz="2000" b="1" smtClean="0">
                <a:cs typeface="Times New Roman" pitchFamily="18" charset="0"/>
              </a:rPr>
              <a:t>supervision and review of the </a:t>
            </a:r>
            <a:r>
              <a:rPr lang="en-US" sz="2000" b="1" smtClean="0">
                <a:cs typeface="Times New Roman" pitchFamily="18" charset="0"/>
              </a:rPr>
              <a:t>process of registration, retriev</a:t>
            </a:r>
            <a:r>
              <a:rPr lang="pl-PL" sz="2000" b="1" smtClean="0">
                <a:cs typeface="Times New Roman" pitchFamily="18" charset="0"/>
              </a:rPr>
              <a:t>al</a:t>
            </a:r>
            <a:r>
              <a:rPr lang="en-US" sz="2000" b="1" smtClean="0">
                <a:cs typeface="Times New Roman" pitchFamily="18" charset="0"/>
              </a:rPr>
              <a:t> and </a:t>
            </a:r>
            <a:r>
              <a:rPr lang="pl-PL" sz="2000" b="1" smtClean="0">
                <a:cs typeface="Times New Roman" pitchFamily="18" charset="0"/>
              </a:rPr>
              <a:t>execution of information processes</a:t>
            </a:r>
            <a:r>
              <a:rPr lang="en-US" sz="2000" b="1" smtClean="0">
                <a:cs typeface="Times New Roman" pitchFamily="18" charset="0"/>
              </a:rPr>
              <a:t>,</a:t>
            </a:r>
          </a:p>
          <a:p>
            <a:pPr indent="-53975" algn="just" eaLnBrk="1" hangingPunct="1">
              <a:lnSpc>
                <a:spcPct val="80000"/>
              </a:lnSpc>
              <a:buFont typeface="Wingdings" pitchFamily="2" charset="2"/>
              <a:buChar char="§"/>
            </a:pPr>
            <a:r>
              <a:rPr lang="pl-PL" sz="2000" b="1" smtClean="0">
                <a:cs typeface="Times New Roman" pitchFamily="18" charset="0"/>
              </a:rPr>
              <a:t>s</a:t>
            </a:r>
            <a:r>
              <a:rPr lang="en-US" sz="2000" b="1" smtClean="0">
                <a:cs typeface="Times New Roman" pitchFamily="18" charset="0"/>
              </a:rPr>
              <a:t>implif</a:t>
            </a:r>
            <a:r>
              <a:rPr lang="pl-PL" sz="2000" b="1" smtClean="0">
                <a:cs typeface="Times New Roman" pitchFamily="18" charset="0"/>
              </a:rPr>
              <a:t>ication of a</a:t>
            </a:r>
            <a:r>
              <a:rPr lang="en-US" sz="2000" b="1" smtClean="0">
                <a:cs typeface="Times New Roman" pitchFamily="18" charset="0"/>
              </a:rPr>
              <a:t> correct base management for operators,</a:t>
            </a:r>
          </a:p>
          <a:p>
            <a:pPr indent="-53975" algn="just" eaLnBrk="1" hangingPunct="1">
              <a:lnSpc>
                <a:spcPct val="80000"/>
              </a:lnSpc>
              <a:buFont typeface="Wingdings" pitchFamily="2" charset="2"/>
              <a:buChar char="§"/>
            </a:pPr>
            <a:r>
              <a:rPr lang="pl-PL" sz="2000" b="1" smtClean="0">
                <a:cs typeface="Times New Roman" pitchFamily="18" charset="0"/>
              </a:rPr>
              <a:t>o</a:t>
            </a:r>
            <a:r>
              <a:rPr lang="en-US" sz="2000" b="1" smtClean="0">
                <a:cs typeface="Times New Roman" pitchFamily="18" charset="0"/>
              </a:rPr>
              <a:t>ptimiz</a:t>
            </a:r>
            <a:r>
              <a:rPr lang="pl-PL" sz="2000" b="1" smtClean="0">
                <a:cs typeface="Times New Roman" pitchFamily="18" charset="0"/>
              </a:rPr>
              <a:t>ation of</a:t>
            </a:r>
            <a:r>
              <a:rPr lang="en-US" sz="2000" b="1" smtClean="0">
                <a:cs typeface="Times New Roman" pitchFamily="18" charset="0"/>
              </a:rPr>
              <a:t> questions and search paths as well as the amount of transfer data,</a:t>
            </a:r>
          </a:p>
          <a:p>
            <a:pPr indent="-53975" algn="just" eaLnBrk="1" hangingPunct="1">
              <a:lnSpc>
                <a:spcPct val="80000"/>
              </a:lnSpc>
              <a:buFont typeface="Wingdings" pitchFamily="2" charset="2"/>
              <a:buChar char="§"/>
            </a:pPr>
            <a:r>
              <a:rPr lang="pl-PL" sz="2000" b="1" smtClean="0">
                <a:cs typeface="Times New Roman" pitchFamily="18" charset="0"/>
              </a:rPr>
              <a:t>i</a:t>
            </a:r>
            <a:r>
              <a:rPr lang="en-US" sz="2000" b="1" smtClean="0">
                <a:cs typeface="Times New Roman" pitchFamily="18" charset="0"/>
              </a:rPr>
              <a:t>ntelligent</a:t>
            </a:r>
            <a:r>
              <a:rPr lang="pl-PL" sz="2000" b="1" smtClean="0">
                <a:cs typeface="Times New Roman" pitchFamily="18" charset="0"/>
              </a:rPr>
              <a:t>-</a:t>
            </a:r>
            <a:r>
              <a:rPr lang="en-US" sz="2000" b="1" smtClean="0">
                <a:cs typeface="Times New Roman" pitchFamily="18" charset="0"/>
              </a:rPr>
              <a:t>interfaces</a:t>
            </a:r>
            <a:r>
              <a:rPr lang="pl-PL" sz="2000" b="1" smtClean="0">
                <a:cs typeface="Times New Roman" pitchFamily="18" charset="0"/>
              </a:rPr>
              <a:t>-like operation</a:t>
            </a:r>
            <a:r>
              <a:rPr lang="en-US" sz="2000" b="1" smtClean="0">
                <a:cs typeface="Times New Roman" pitchFamily="18" charset="0"/>
              </a:rPr>
              <a:t> in commercial deposition structured databases.</a:t>
            </a:r>
          </a:p>
          <a:p>
            <a:pPr indent="-53975" algn="just" eaLnBrk="1" hangingPunct="1">
              <a:lnSpc>
                <a:spcPct val="80000"/>
              </a:lnSpc>
              <a:buFontTx/>
              <a:buNone/>
            </a:pPr>
            <a:endParaRPr lang="pl-PL" sz="2000" b="1" smtClean="0"/>
          </a:p>
          <a:p>
            <a:pPr indent="-53975" algn="just" eaLnBrk="1" hangingPunct="1">
              <a:lnSpc>
                <a:spcPct val="80000"/>
              </a:lnSpc>
              <a:buFontTx/>
              <a:buNone/>
            </a:pPr>
            <a:r>
              <a:rPr lang="pl-PL" sz="2000" b="1" smtClean="0">
                <a:cs typeface="Times New Roman" pitchFamily="18" charset="0"/>
              </a:rPr>
              <a:t>In such a kind of</a:t>
            </a:r>
            <a:r>
              <a:rPr lang="en-US" sz="2000" b="1" smtClean="0">
                <a:cs typeface="Times New Roman" pitchFamily="18" charset="0"/>
              </a:rPr>
              <a:t> the architecture</a:t>
            </a:r>
            <a:r>
              <a:rPr lang="pl-PL" sz="2000" b="1" smtClean="0"/>
              <a:t> management information system (MIS) -</a:t>
            </a:r>
            <a:r>
              <a:rPr lang="en-US" sz="2000" b="1" smtClean="0">
                <a:cs typeface="Times New Roman" pitchFamily="18" charset="0"/>
              </a:rPr>
              <a:t> provides information for ES as well as</a:t>
            </a:r>
            <a:r>
              <a:rPr lang="pl-PL" sz="2000" b="1" smtClean="0"/>
              <a:t> </a:t>
            </a:r>
            <a:r>
              <a:rPr lang="en-US" sz="2000" b="1" smtClean="0">
                <a:cs typeface="Times New Roman" pitchFamily="18" charset="0"/>
              </a:rPr>
              <a:t>simplif</a:t>
            </a:r>
            <a:r>
              <a:rPr lang="pl-PL" sz="2000" b="1" smtClean="0">
                <a:cs typeface="Times New Roman" pitchFamily="18" charset="0"/>
              </a:rPr>
              <a:t>ies</a:t>
            </a:r>
            <a:r>
              <a:rPr lang="en-US" sz="2000" b="1" smtClean="0">
                <a:cs typeface="Times New Roman" pitchFamily="18" charset="0"/>
              </a:rPr>
              <a:t> </a:t>
            </a:r>
            <a:r>
              <a:rPr lang="pl-PL" sz="2000" b="1" smtClean="0">
                <a:cs typeface="Times New Roman" pitchFamily="18" charset="0"/>
              </a:rPr>
              <a:t>core </a:t>
            </a:r>
            <a:r>
              <a:rPr lang="en-US" sz="2000" b="1" smtClean="0">
                <a:cs typeface="Times New Roman" pitchFamily="18" charset="0"/>
              </a:rPr>
              <a:t>data manipulation.</a:t>
            </a:r>
            <a:endParaRPr lang="pl-PL" sz="2000" b="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ymbol zastępczy numeru slajdu 4"/>
          <p:cNvSpPr>
            <a:spLocks noGrp="1"/>
          </p:cNvSpPr>
          <p:nvPr>
            <p:ph type="sldNum" sz="quarter" idx="11"/>
          </p:nvPr>
        </p:nvSpPr>
        <p:spPr>
          <a:noFill/>
        </p:spPr>
        <p:txBody>
          <a:bodyPr/>
          <a:lstStyle/>
          <a:p>
            <a:fld id="{DDCB678E-594C-4000-B3C3-340D6FE1CB16}" type="slidenum">
              <a:rPr lang="en-US" smtClean="0"/>
              <a:pPr/>
              <a:t>16</a:t>
            </a:fld>
            <a:endParaRPr lang="en-US" smtClean="0"/>
          </a:p>
        </p:txBody>
      </p:sp>
      <p:sp>
        <p:nvSpPr>
          <p:cNvPr id="134147" name="Rectangle 2"/>
          <p:cNvSpPr>
            <a:spLocks noGrp="1" noChangeArrowheads="1"/>
          </p:cNvSpPr>
          <p:nvPr>
            <p:ph type="title"/>
          </p:nvPr>
        </p:nvSpPr>
        <p:spPr>
          <a:xfrm>
            <a:off x="762000" y="381000"/>
            <a:ext cx="7772400" cy="533400"/>
          </a:xfrm>
        </p:spPr>
        <p:txBody>
          <a:bodyPr/>
          <a:lstStyle/>
          <a:p>
            <a:pPr eaLnBrk="1" hangingPunct="1"/>
            <a:r>
              <a:rPr lang="en-US" sz="2400" b="1" smtClean="0">
                <a:solidFill>
                  <a:srgbClr val="800000"/>
                </a:solidFill>
                <a:cs typeface="Times New Roman" pitchFamily="18" charset="0"/>
              </a:rPr>
              <a:t>INTEGRATION</a:t>
            </a:r>
            <a:r>
              <a:rPr lang="pl-PL" sz="2400" b="1" smtClean="0">
                <a:solidFill>
                  <a:srgbClr val="800000"/>
                </a:solidFill>
              </a:rPr>
              <a:t> </a:t>
            </a:r>
            <a:r>
              <a:rPr lang="de-DE" sz="2400" b="1" smtClean="0">
                <a:solidFill>
                  <a:schemeClr val="accent2"/>
                </a:solidFill>
                <a:cs typeface="Times New Roman" pitchFamily="18" charset="0"/>
              </a:rPr>
              <a:t>ES </a:t>
            </a:r>
            <a:r>
              <a:rPr lang="pl-PL" sz="2400" b="1" smtClean="0">
                <a:solidFill>
                  <a:schemeClr val="accent2"/>
                </a:solidFill>
              </a:rPr>
              <a:t>&amp;</a:t>
            </a:r>
            <a:r>
              <a:rPr lang="de-DE" sz="2400" b="1" smtClean="0">
                <a:solidFill>
                  <a:schemeClr val="accent2"/>
                </a:solidFill>
                <a:cs typeface="Times New Roman" pitchFamily="18" charset="0"/>
              </a:rPr>
              <a:t> EIS</a:t>
            </a:r>
            <a:endParaRPr lang="pl-PL" sz="2400" b="1" smtClean="0">
              <a:solidFill>
                <a:schemeClr val="accent2"/>
              </a:solidFill>
              <a:latin typeface="Arial" charset="0"/>
              <a:cs typeface="Arial" charset="0"/>
            </a:endParaRPr>
          </a:p>
        </p:txBody>
      </p:sp>
      <p:sp>
        <p:nvSpPr>
          <p:cNvPr id="134148" name="Rectangle 3"/>
          <p:cNvSpPr>
            <a:spLocks noGrp="1" noChangeArrowheads="1"/>
          </p:cNvSpPr>
          <p:nvPr>
            <p:ph type="body" idx="1"/>
          </p:nvPr>
        </p:nvSpPr>
        <p:spPr>
          <a:xfrm>
            <a:off x="685800" y="1219200"/>
            <a:ext cx="7543800" cy="4114800"/>
          </a:xfrm>
        </p:spPr>
        <p:txBody>
          <a:bodyPr/>
          <a:lstStyle/>
          <a:p>
            <a:pPr algn="just" eaLnBrk="1" hangingPunct="1"/>
            <a:r>
              <a:rPr lang="en-US" sz="2000" b="1" smtClean="0">
                <a:cs typeface="Times New Roman" pitchFamily="18" charset="0"/>
              </a:rPr>
              <a:t>It seems that these two systems </a:t>
            </a:r>
            <a:r>
              <a:rPr lang="pl-PL" sz="2000" b="1" smtClean="0">
                <a:cs typeface="Times New Roman" pitchFamily="18" charset="0"/>
              </a:rPr>
              <a:t>are </a:t>
            </a:r>
            <a:r>
              <a:rPr lang="pl-PL" sz="2000" b="1" smtClean="0">
                <a:solidFill>
                  <a:schemeClr val="accent2"/>
                </a:solidFill>
                <a:cs typeface="Times New Roman" pitchFamily="18" charset="0"/>
              </a:rPr>
              <a:t>seldom (only sometimes) linked</a:t>
            </a:r>
            <a:r>
              <a:rPr lang="pl-PL" sz="2000" b="1" smtClean="0">
                <a:cs typeface="Times New Roman" pitchFamily="18" charset="0"/>
              </a:rPr>
              <a:t> </a:t>
            </a:r>
            <a:r>
              <a:rPr lang="en-US" sz="2000" b="1" smtClean="0">
                <a:cs typeface="Times New Roman" pitchFamily="18" charset="0"/>
              </a:rPr>
              <a:t>in practice</a:t>
            </a:r>
            <a:endParaRPr lang="pl-PL" sz="2000" b="1" smtClean="0"/>
          </a:p>
          <a:p>
            <a:pPr algn="just" eaLnBrk="1" hangingPunct="1"/>
            <a:r>
              <a:rPr lang="en-US" sz="2000" b="1" smtClean="0">
                <a:cs typeface="Times New Roman" pitchFamily="18" charset="0"/>
              </a:rPr>
              <a:t>EIS can return with questions to the ES in the hope of solving particular, specialist problems which they have and changes of obtaining appropriate solutions. </a:t>
            </a:r>
            <a:endParaRPr lang="pl-PL" sz="2000" b="1" smtClean="0"/>
          </a:p>
          <a:p>
            <a:pPr algn="just" eaLnBrk="1" hangingPunct="1"/>
            <a:r>
              <a:rPr lang="en-US" sz="2000" b="1" smtClean="0">
                <a:cs typeface="Times New Roman" pitchFamily="18" charset="0"/>
              </a:rPr>
              <a:t>EIS can also </a:t>
            </a:r>
            <a:r>
              <a:rPr lang="pl-PL" sz="2000" b="1" smtClean="0">
                <a:cs typeface="Times New Roman" pitchFamily="18" charset="0"/>
              </a:rPr>
              <a:t>refer</a:t>
            </a:r>
            <a:r>
              <a:rPr lang="en-US" sz="2000" b="1" smtClean="0">
                <a:cs typeface="Times New Roman" pitchFamily="18" charset="0"/>
              </a:rPr>
              <a:t> to </a:t>
            </a:r>
            <a:r>
              <a:rPr lang="pl-PL" sz="2000" b="1" smtClean="0">
                <a:cs typeface="Times New Roman" pitchFamily="18" charset="0"/>
              </a:rPr>
              <a:t>the </a:t>
            </a:r>
            <a:r>
              <a:rPr lang="en-US" sz="2000" b="1" smtClean="0">
                <a:cs typeface="Times New Roman" pitchFamily="18" charset="0"/>
              </a:rPr>
              <a:t>knowledge base or procedures base of ES in situations when their </a:t>
            </a:r>
            <a:r>
              <a:rPr lang="en-US" sz="2000" b="1" smtClean="0">
                <a:solidFill>
                  <a:schemeClr val="accent2"/>
                </a:solidFill>
                <a:cs typeface="Times New Roman" pitchFamily="18" charset="0"/>
              </a:rPr>
              <a:t>user </a:t>
            </a:r>
            <a:r>
              <a:rPr lang="pl-PL" sz="2000" b="1" smtClean="0">
                <a:solidFill>
                  <a:schemeClr val="accent2"/>
                </a:solidFill>
                <a:cs typeface="Times New Roman" pitchFamily="18" charset="0"/>
              </a:rPr>
              <a:t>of </a:t>
            </a:r>
            <a:r>
              <a:rPr lang="en-US" sz="2000" b="1" smtClean="0">
                <a:solidFill>
                  <a:schemeClr val="accent2"/>
                </a:solidFill>
                <a:cs typeface="Times New Roman" pitchFamily="18" charset="0"/>
              </a:rPr>
              <a:t>interface is equipped with communication mechanism</a:t>
            </a:r>
            <a:r>
              <a:rPr lang="en-US" sz="2000" b="1" smtClean="0">
                <a:cs typeface="Times New Roman" pitchFamily="18" charset="0"/>
              </a:rPr>
              <a:t>, which allow</a:t>
            </a:r>
            <a:r>
              <a:rPr lang="pl-PL" sz="2000" b="1" smtClean="0">
                <a:cs typeface="Times New Roman" pitchFamily="18" charset="0"/>
              </a:rPr>
              <a:t>s</a:t>
            </a:r>
            <a:r>
              <a:rPr lang="en-US" sz="2000" b="1" smtClean="0">
                <a:cs typeface="Times New Roman" pitchFamily="18" charset="0"/>
              </a:rPr>
              <a:t> them such a function. </a:t>
            </a:r>
          </a:p>
          <a:p>
            <a:pPr algn="just" eaLnBrk="1" hangingPunct="1"/>
            <a:r>
              <a:rPr lang="en-US" sz="2000" b="1" smtClean="0">
                <a:cs typeface="Times New Roman" pitchFamily="18" charset="0"/>
              </a:rPr>
              <a:t>Now and again ES acts </a:t>
            </a:r>
            <a:r>
              <a:rPr lang="pl-PL" sz="2000" b="1" smtClean="0">
                <a:cs typeface="Times New Roman" pitchFamily="18" charset="0"/>
              </a:rPr>
              <a:t>as </a:t>
            </a:r>
            <a:r>
              <a:rPr lang="en-US" sz="2000" b="1" smtClean="0">
                <a:solidFill>
                  <a:schemeClr val="accent2"/>
                </a:solidFill>
                <a:cs typeface="Times New Roman" pitchFamily="18" charset="0"/>
              </a:rPr>
              <a:t>a regular provider of reports</a:t>
            </a:r>
            <a:r>
              <a:rPr lang="en-US" sz="2000" b="1" smtClean="0">
                <a:cs typeface="Times New Roman" pitchFamily="18" charset="0"/>
              </a:rPr>
              <a:t> (with a substantial grade) generated on the basis of data sent from EIS.</a:t>
            </a:r>
          </a:p>
          <a:p>
            <a:pPr eaLnBrk="1" hangingPunct="1"/>
            <a:endParaRPr lang="pl-PL" sz="2000" b="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ymbol zastępczy numeru slajdu 4"/>
          <p:cNvSpPr>
            <a:spLocks noGrp="1"/>
          </p:cNvSpPr>
          <p:nvPr>
            <p:ph type="sldNum" sz="quarter" idx="11"/>
          </p:nvPr>
        </p:nvSpPr>
        <p:spPr>
          <a:noFill/>
        </p:spPr>
        <p:txBody>
          <a:bodyPr/>
          <a:lstStyle/>
          <a:p>
            <a:fld id="{E8714590-D153-49C6-8DCA-C4F885B3520A}" type="slidenum">
              <a:rPr lang="en-US" smtClean="0"/>
              <a:pPr/>
              <a:t>17</a:t>
            </a:fld>
            <a:endParaRPr lang="en-US" smtClean="0"/>
          </a:p>
        </p:txBody>
      </p:sp>
      <p:sp>
        <p:nvSpPr>
          <p:cNvPr id="136195" name="Rectangle 2"/>
          <p:cNvSpPr>
            <a:spLocks noGrp="1" noChangeArrowheads="1"/>
          </p:cNvSpPr>
          <p:nvPr>
            <p:ph type="title"/>
          </p:nvPr>
        </p:nvSpPr>
        <p:spPr>
          <a:xfrm>
            <a:off x="609600" y="457200"/>
            <a:ext cx="7620000" cy="685800"/>
          </a:xfrm>
        </p:spPr>
        <p:txBody>
          <a:bodyPr/>
          <a:lstStyle/>
          <a:p>
            <a:pPr eaLnBrk="1" hangingPunct="1"/>
            <a:r>
              <a:rPr lang="en-US" sz="2400" b="1" smtClean="0">
                <a:solidFill>
                  <a:srgbClr val="800000"/>
                </a:solidFill>
                <a:cs typeface="Times New Roman" pitchFamily="18" charset="0"/>
              </a:rPr>
              <a:t>INTEGRATION</a:t>
            </a:r>
            <a:r>
              <a:rPr lang="pl-PL" sz="2400" b="1" smtClean="0">
                <a:solidFill>
                  <a:srgbClr val="800000"/>
                </a:solidFill>
              </a:rPr>
              <a:t> </a:t>
            </a:r>
            <a:r>
              <a:rPr lang="en-US" sz="2400" b="1" smtClean="0">
                <a:solidFill>
                  <a:schemeClr val="accent2"/>
                </a:solidFill>
                <a:cs typeface="Times New Roman" pitchFamily="18" charset="0"/>
              </a:rPr>
              <a:t>BETWEEN SYSTEMS OF THE SAME TYPE</a:t>
            </a:r>
            <a:r>
              <a:rPr lang="pl-PL" sz="2400" b="1" smtClean="0">
                <a:solidFill>
                  <a:srgbClr val="800000"/>
                </a:solidFill>
                <a:cs typeface="Times New Roman" pitchFamily="18" charset="0"/>
              </a:rPr>
              <a:t> </a:t>
            </a:r>
          </a:p>
        </p:txBody>
      </p:sp>
      <p:sp>
        <p:nvSpPr>
          <p:cNvPr id="136196" name="Rectangle 3"/>
          <p:cNvSpPr>
            <a:spLocks noGrp="1" noChangeArrowheads="1"/>
          </p:cNvSpPr>
          <p:nvPr>
            <p:ph type="body" idx="1"/>
          </p:nvPr>
        </p:nvSpPr>
        <p:spPr>
          <a:xfrm>
            <a:off x="685800" y="1828800"/>
            <a:ext cx="7772400" cy="1905000"/>
          </a:xfrm>
        </p:spPr>
        <p:txBody>
          <a:bodyPr/>
          <a:lstStyle/>
          <a:p>
            <a:pPr algn="just" eaLnBrk="1" hangingPunct="1">
              <a:lnSpc>
                <a:spcPct val="80000"/>
              </a:lnSpc>
              <a:buFontTx/>
              <a:buNone/>
            </a:pPr>
            <a:r>
              <a:rPr lang="pl-PL" sz="2000" b="1" smtClean="0"/>
              <a:t>	</a:t>
            </a:r>
            <a:r>
              <a:rPr lang="en-US" sz="2000" b="1" smtClean="0">
                <a:cs typeface="Times New Roman" pitchFamily="18" charset="0"/>
              </a:rPr>
              <a:t>This kind of linking applies mainly to</a:t>
            </a:r>
            <a:r>
              <a:rPr lang="pl-PL" sz="2000" b="1" smtClean="0">
                <a:cs typeface="Times New Roman" pitchFamily="18" charset="0"/>
              </a:rPr>
              <a:t>:</a:t>
            </a:r>
          </a:p>
          <a:p>
            <a:pPr algn="just" eaLnBrk="1" hangingPunct="1">
              <a:lnSpc>
                <a:spcPct val="80000"/>
              </a:lnSpc>
            </a:pPr>
            <a:r>
              <a:rPr lang="en-US" sz="2000" b="1" smtClean="0">
                <a:cs typeface="Times New Roman" pitchFamily="18" charset="0"/>
              </a:rPr>
              <a:t> ES </a:t>
            </a:r>
            <a:r>
              <a:rPr lang="pl-PL" sz="2000" b="1" smtClean="0">
                <a:cs typeface="Times New Roman" pitchFamily="18" charset="0"/>
              </a:rPr>
              <a:t>- </a:t>
            </a:r>
            <a:r>
              <a:rPr lang="en-US" sz="2000" b="1" smtClean="0">
                <a:cs typeface="Times New Roman" pitchFamily="18" charset="0"/>
              </a:rPr>
              <a:t>information exchange between systems from various categories</a:t>
            </a:r>
            <a:r>
              <a:rPr lang="pl-PL" sz="2000" b="1" smtClean="0">
                <a:cs typeface="Times New Roman" pitchFamily="18" charset="0"/>
              </a:rPr>
              <a:t> or branches</a:t>
            </a:r>
            <a:r>
              <a:rPr lang="en-US" sz="2000" b="1" smtClean="0">
                <a:cs typeface="Times New Roman" pitchFamily="18" charset="0"/>
              </a:rPr>
              <a:t> or </a:t>
            </a:r>
            <a:endParaRPr lang="pl-PL" sz="2000" b="1" smtClean="0">
              <a:cs typeface="Times New Roman" pitchFamily="18" charset="0"/>
            </a:endParaRPr>
          </a:p>
          <a:p>
            <a:pPr algn="just" eaLnBrk="1" hangingPunct="1">
              <a:lnSpc>
                <a:spcPct val="80000"/>
              </a:lnSpc>
            </a:pPr>
            <a:r>
              <a:rPr lang="en-US" sz="2000" b="1" smtClean="0">
                <a:cs typeface="Times New Roman" pitchFamily="18" charset="0"/>
              </a:rPr>
              <a:t>DSS </a:t>
            </a:r>
            <a:r>
              <a:rPr lang="pl-PL" sz="2000" b="1" smtClean="0">
                <a:cs typeface="Times New Roman" pitchFamily="18" charset="0"/>
              </a:rPr>
              <a:t>- </a:t>
            </a:r>
            <a:r>
              <a:rPr lang="en-US" sz="2000" b="1" smtClean="0">
                <a:cs typeface="Times New Roman" pitchFamily="18" charset="0"/>
              </a:rPr>
              <a:t>strengthening of the functions of humble </a:t>
            </a:r>
            <a:r>
              <a:rPr lang="pl-PL" sz="2000" b="1" smtClean="0">
                <a:cs typeface="Times New Roman" pitchFamily="18" charset="0"/>
              </a:rPr>
              <a:t>(small, weak) </a:t>
            </a:r>
            <a:r>
              <a:rPr lang="en-US" sz="2000" b="1" smtClean="0">
                <a:cs typeface="Times New Roman" pitchFamily="18" charset="0"/>
              </a:rPr>
              <a:t>systems through specialized transformation systems</a:t>
            </a:r>
            <a:endParaRPr lang="pl-PL" sz="2000" b="1"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ymbol zastępczy numeru slajdu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93918C59-68AB-44AB-B681-32779166ACF4}" type="slidenum">
              <a:rPr lang="en-US" sz="1400"/>
              <a:pPr algn="r"/>
              <a:t>18</a:t>
            </a:fld>
            <a:endParaRPr lang="en-US" sz="1400"/>
          </a:p>
        </p:txBody>
      </p:sp>
      <p:sp>
        <p:nvSpPr>
          <p:cNvPr id="144387" name="Rectangle 2"/>
          <p:cNvSpPr>
            <a:spLocks noGrp="1" noChangeArrowheads="1"/>
          </p:cNvSpPr>
          <p:nvPr>
            <p:ph type="title" idx="4294967295"/>
          </p:nvPr>
        </p:nvSpPr>
        <p:spPr>
          <a:xfrm>
            <a:off x="539750" y="333375"/>
            <a:ext cx="7772400" cy="515938"/>
          </a:xfrm>
        </p:spPr>
        <p:txBody>
          <a:bodyPr/>
          <a:lstStyle/>
          <a:p>
            <a:pPr algn="l" eaLnBrk="1" hangingPunct="1"/>
            <a:r>
              <a:rPr lang="pl-PL" sz="2200" b="1" smtClean="0">
                <a:solidFill>
                  <a:srgbClr val="800000"/>
                </a:solidFill>
              </a:rPr>
              <a:t>Integrated Enterprise  Information Systems development</a:t>
            </a:r>
          </a:p>
        </p:txBody>
      </p:sp>
      <p:sp>
        <p:nvSpPr>
          <p:cNvPr id="144388" name="Rectangle 3"/>
          <p:cNvSpPr>
            <a:spLocks noGrp="1" noChangeArrowheads="1"/>
          </p:cNvSpPr>
          <p:nvPr>
            <p:ph type="body" idx="4294967295"/>
          </p:nvPr>
        </p:nvSpPr>
        <p:spPr>
          <a:xfrm>
            <a:off x="468313" y="1052513"/>
            <a:ext cx="8424862" cy="5043487"/>
          </a:xfrm>
        </p:spPr>
        <p:txBody>
          <a:bodyPr/>
          <a:lstStyle/>
          <a:p>
            <a:pPr eaLnBrk="1" hangingPunct="1">
              <a:spcBef>
                <a:spcPct val="0"/>
              </a:spcBef>
            </a:pPr>
            <a:r>
              <a:rPr lang="pl-PL" sz="1800" b="1" smtClean="0"/>
              <a:t>Started in 1957 in the USA – when was established (APICS) American Production &amp; lnventory Control Society - for </a:t>
            </a:r>
            <a:r>
              <a:rPr lang="pl-PL" sz="1800" b="1" i="1" smtClean="0"/>
              <a:t>…maintaining standards of computers application in production’ organizations management…</a:t>
            </a:r>
          </a:p>
          <a:p>
            <a:pPr eaLnBrk="1" hangingPunct="1">
              <a:spcBef>
                <a:spcPct val="0"/>
              </a:spcBef>
            </a:pPr>
            <a:r>
              <a:rPr lang="pl-PL" sz="1800" b="1" smtClean="0"/>
              <a:t>APICS made assesments for the first standard MRP (Material Requirements Planning) in late 50. This standard let us compute accurate quantity of row materials (resources) adequately for flexible demand on commodities (assortment of products, articles) in time.</a:t>
            </a:r>
          </a:p>
          <a:p>
            <a:pPr eaLnBrk="1" hangingPunct="1">
              <a:spcBef>
                <a:spcPct val="0"/>
              </a:spcBef>
              <a:buFontTx/>
              <a:buNone/>
            </a:pPr>
            <a:r>
              <a:rPr lang="pl-PL" sz="1800" b="1" smtClean="0"/>
              <a:t>	The main goal of MRP:</a:t>
            </a:r>
          </a:p>
          <a:p>
            <a:pPr eaLnBrk="1" hangingPunct="1">
              <a:spcBef>
                <a:spcPct val="0"/>
              </a:spcBef>
              <a:buFont typeface="Wingdings" pitchFamily="2" charset="2"/>
              <a:buChar char="ü"/>
            </a:pPr>
            <a:r>
              <a:rPr lang="pl-PL" sz="1800" b="1" smtClean="0"/>
              <a:t>Inventory reduction (in warehouses and interoperational inventories),</a:t>
            </a:r>
          </a:p>
          <a:p>
            <a:pPr eaLnBrk="1" hangingPunct="1">
              <a:spcBef>
                <a:spcPct val="0"/>
              </a:spcBef>
              <a:buFont typeface="Wingdings" pitchFamily="2" charset="2"/>
              <a:buChar char="ü"/>
            </a:pPr>
            <a:r>
              <a:rPr lang="pl-PL" sz="1800" b="1" smtClean="0"/>
              <a:t>Accurate defining supply time of row materials and semi-finished articles supply  </a:t>
            </a:r>
          </a:p>
          <a:p>
            <a:pPr eaLnBrk="1" hangingPunct="1">
              <a:spcBef>
                <a:spcPct val="0"/>
              </a:spcBef>
              <a:buFont typeface="Wingdings" pitchFamily="2" charset="2"/>
              <a:buChar char="ü"/>
            </a:pPr>
            <a:r>
              <a:rPr lang="pl-PL" sz="1800" b="1" smtClean="0"/>
              <a:t>Better usage of technical (production) infrastructure,</a:t>
            </a:r>
          </a:p>
          <a:p>
            <a:pPr eaLnBrk="1" hangingPunct="1">
              <a:spcBef>
                <a:spcPct val="0"/>
              </a:spcBef>
              <a:buFont typeface="Wingdings" pitchFamily="2" charset="2"/>
              <a:buChar char="ü"/>
            </a:pPr>
            <a:r>
              <a:rPr lang="pl-PL" sz="1800" b="1" smtClean="0"/>
              <a:t>Faster reaction under environmental changes, </a:t>
            </a:r>
          </a:p>
          <a:p>
            <a:pPr eaLnBrk="1" hangingPunct="1">
              <a:spcBef>
                <a:spcPct val="0"/>
              </a:spcBef>
              <a:buFont typeface="Wingdings" pitchFamily="2" charset="2"/>
              <a:buChar char="ü"/>
            </a:pPr>
            <a:r>
              <a:rPr lang="pl-PL" sz="1800" b="1" smtClean="0"/>
              <a:t>Control of individual stages of production.</a:t>
            </a:r>
          </a:p>
          <a:p>
            <a:pPr eaLnBrk="1" hangingPunct="1">
              <a:spcBef>
                <a:spcPct val="0"/>
              </a:spcBef>
              <a:buFontTx/>
              <a:buNone/>
            </a:pPr>
            <a:r>
              <a:rPr lang="pl-PL" sz="1800" b="1" smtClean="0"/>
              <a:t>	</a:t>
            </a:r>
          </a:p>
          <a:p>
            <a:pPr eaLnBrk="1" hangingPunct="1">
              <a:spcBef>
                <a:spcPct val="0"/>
              </a:spcBef>
            </a:pPr>
            <a:r>
              <a:rPr lang="pl-PL" sz="1800" b="1" smtClean="0"/>
              <a:t>1964 – Inventory Control System – the first information system with integrated functions of purchase, storage and distribution of commodities; in next years firstly created mainly for inwentory management in warehouses and for serial industrial production, particulary in electro-machinery branch,</a:t>
            </a:r>
          </a:p>
          <a:p>
            <a:pPr eaLnBrk="1" hangingPunct="1">
              <a:spcBef>
                <a:spcPct val="0"/>
              </a:spcBef>
            </a:pPr>
            <a:endParaRPr lang="pl-PL" sz="1800" b="1"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ymbol zastępczy numeru slajdu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5666A101-5A45-4F4F-914B-59E00A3F28B1}" type="slidenum">
              <a:rPr lang="en-US" sz="1400"/>
              <a:pPr algn="r"/>
              <a:t>19</a:t>
            </a:fld>
            <a:endParaRPr lang="en-US" sz="1400"/>
          </a:p>
        </p:txBody>
      </p:sp>
      <p:sp>
        <p:nvSpPr>
          <p:cNvPr id="145411" name="Rectangle 3"/>
          <p:cNvSpPr>
            <a:spLocks noGrp="1" noChangeArrowheads="1"/>
          </p:cNvSpPr>
          <p:nvPr>
            <p:ph type="body" idx="4294967295"/>
          </p:nvPr>
        </p:nvSpPr>
        <p:spPr>
          <a:xfrm>
            <a:off x="611188" y="1557338"/>
            <a:ext cx="7772400" cy="4114800"/>
          </a:xfrm>
        </p:spPr>
        <p:txBody>
          <a:bodyPr/>
          <a:lstStyle/>
          <a:p>
            <a:pPr eaLnBrk="1" hangingPunct="1">
              <a:spcBef>
                <a:spcPct val="0"/>
              </a:spcBef>
            </a:pPr>
            <a:r>
              <a:rPr lang="pl-PL" sz="2000" b="1" smtClean="0"/>
              <a:t>1989 APICS create new standard MRP II (Manufacturing Resource Planning commonly used in all great integrated information systems.</a:t>
            </a:r>
          </a:p>
          <a:p>
            <a:pPr eaLnBrk="1" hangingPunct="1">
              <a:spcBef>
                <a:spcPct val="0"/>
              </a:spcBef>
            </a:pPr>
            <a:r>
              <a:rPr lang="pl-PL" sz="2000" b="1" smtClean="0"/>
              <a:t>Standard MRP II was extended (in relation with the previous one) about elements connected with sale (retail and wholesale) and functions supported strategic production management  </a:t>
            </a:r>
          </a:p>
          <a:p>
            <a:pPr eaLnBrk="1" hangingPunct="1">
              <a:spcBef>
                <a:spcPct val="0"/>
              </a:spcBef>
            </a:pPr>
            <a:r>
              <a:rPr lang="pl-PL" sz="2000" b="1" smtClean="0"/>
              <a:t>In 90. – all functions and processes were included in standard MRP II</a:t>
            </a:r>
          </a:p>
          <a:p>
            <a:pPr eaLnBrk="1" hangingPunct="1">
              <a:spcBef>
                <a:spcPct val="0"/>
              </a:spcBef>
            </a:pPr>
            <a:r>
              <a:rPr lang="pl-PL" sz="2000" b="1" smtClean="0"/>
              <a:t>Now it takes into account all spheres of management of the firm connected with preparation of production, production planning and management and sale or distribution production goods. </a:t>
            </a:r>
          </a:p>
          <a:p>
            <a:pPr eaLnBrk="1" hangingPunct="1">
              <a:spcBef>
                <a:spcPct val="0"/>
              </a:spcBef>
            </a:pPr>
            <a:r>
              <a:rPr lang="pl-PL" sz="2000" b="1" smtClean="0"/>
              <a:t>Besides of row materials - in MRP II there were human relations, financial flows, auxiliary materials etc. </a:t>
            </a:r>
            <a:endParaRPr lang="pl-PL" sz="2000" smtClean="0"/>
          </a:p>
        </p:txBody>
      </p:sp>
      <p:sp>
        <p:nvSpPr>
          <p:cNvPr id="145412" name="Rectangle 4"/>
          <p:cNvSpPr>
            <a:spLocks noGrp="1" noChangeArrowheads="1"/>
          </p:cNvSpPr>
          <p:nvPr>
            <p:ph type="title" idx="4294967295"/>
          </p:nvPr>
        </p:nvSpPr>
        <p:spPr>
          <a:xfrm>
            <a:off x="685800" y="609600"/>
            <a:ext cx="7772400" cy="515938"/>
          </a:xfrm>
          <a:noFill/>
        </p:spPr>
        <p:txBody>
          <a:bodyPr/>
          <a:lstStyle/>
          <a:p>
            <a:pPr algn="l" eaLnBrk="1" hangingPunct="1"/>
            <a:r>
              <a:rPr lang="pl-PL" sz="2200" b="1" smtClean="0">
                <a:solidFill>
                  <a:srgbClr val="800000"/>
                </a:solidFill>
              </a:rPr>
              <a:t>Integrated Enterprise Information Systems development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ymbol zastępczy numeru slajdu 4"/>
          <p:cNvSpPr>
            <a:spLocks noGrp="1"/>
          </p:cNvSpPr>
          <p:nvPr>
            <p:ph type="sldNum" sz="quarter" idx="11"/>
          </p:nvPr>
        </p:nvSpPr>
        <p:spPr>
          <a:noFill/>
        </p:spPr>
        <p:txBody>
          <a:bodyPr/>
          <a:lstStyle/>
          <a:p>
            <a:fld id="{600EE14C-16FE-4061-9CD8-FA2B52508177}" type="slidenum">
              <a:rPr lang="en-US" smtClean="0"/>
              <a:pPr/>
              <a:t>2</a:t>
            </a:fld>
            <a:endParaRPr lang="en-US" smtClean="0"/>
          </a:p>
        </p:txBody>
      </p:sp>
      <p:sp>
        <p:nvSpPr>
          <p:cNvPr id="47107" name="Rectangle 2"/>
          <p:cNvSpPr>
            <a:spLocks noGrp="1" noChangeArrowheads="1"/>
          </p:cNvSpPr>
          <p:nvPr>
            <p:ph type="title"/>
          </p:nvPr>
        </p:nvSpPr>
        <p:spPr>
          <a:xfrm>
            <a:off x="762000" y="533400"/>
            <a:ext cx="7772400" cy="381000"/>
          </a:xfrm>
        </p:spPr>
        <p:txBody>
          <a:bodyPr>
            <a:normAutofit fontScale="90000"/>
          </a:bodyPr>
          <a:lstStyle/>
          <a:p>
            <a:pPr algn="l" eaLnBrk="1" hangingPunct="1"/>
            <a:r>
              <a:rPr lang="pl-PL" sz="2400" b="1" smtClean="0"/>
              <a:t>Tools for Management Information Systems</a:t>
            </a:r>
          </a:p>
        </p:txBody>
      </p:sp>
      <p:sp>
        <p:nvSpPr>
          <p:cNvPr id="47108" name="Rectangle 3"/>
          <p:cNvSpPr>
            <a:spLocks noGrp="1" noChangeArrowheads="1"/>
          </p:cNvSpPr>
          <p:nvPr>
            <p:ph type="body" idx="1"/>
          </p:nvPr>
        </p:nvSpPr>
        <p:spPr>
          <a:xfrm>
            <a:off x="685800" y="1268413"/>
            <a:ext cx="7772400" cy="4681537"/>
          </a:xfrm>
        </p:spPr>
        <p:txBody>
          <a:bodyPr/>
          <a:lstStyle/>
          <a:p>
            <a:pPr eaLnBrk="1" hangingPunct="1">
              <a:spcBef>
                <a:spcPct val="0"/>
              </a:spcBef>
            </a:pPr>
            <a:r>
              <a:rPr lang="pl-PL" sz="2400" b="1" smtClean="0"/>
              <a:t>Transaction Processing Systems (TPS) 1965</a:t>
            </a:r>
          </a:p>
          <a:p>
            <a:pPr eaLnBrk="1" hangingPunct="1">
              <a:spcBef>
                <a:spcPct val="0"/>
              </a:spcBef>
            </a:pPr>
            <a:r>
              <a:rPr lang="pl-PL" sz="2400" b="1" smtClean="0"/>
              <a:t>Management Information Systems (MIS) 1970</a:t>
            </a:r>
          </a:p>
          <a:p>
            <a:pPr eaLnBrk="1" hangingPunct="1">
              <a:spcBef>
                <a:spcPct val="0"/>
              </a:spcBef>
            </a:pPr>
            <a:r>
              <a:rPr lang="pl-PL" sz="2400" b="1" smtClean="0"/>
              <a:t>Decision Support Systems (DSS) 1975-78</a:t>
            </a:r>
          </a:p>
          <a:p>
            <a:pPr eaLnBrk="1" hangingPunct="1">
              <a:spcBef>
                <a:spcPct val="0"/>
              </a:spcBef>
            </a:pPr>
            <a:r>
              <a:rPr lang="pl-PL" sz="2400" b="1" smtClean="0"/>
              <a:t>Expert Systems (ES) 1980</a:t>
            </a:r>
          </a:p>
          <a:p>
            <a:pPr eaLnBrk="1" hangingPunct="1">
              <a:spcBef>
                <a:spcPct val="0"/>
              </a:spcBef>
            </a:pPr>
            <a:r>
              <a:rPr lang="pl-PL" sz="2400" b="1" smtClean="0"/>
              <a:t>Executive Information Systems &amp;Executive Support Systems – 1980+</a:t>
            </a:r>
          </a:p>
          <a:p>
            <a:pPr eaLnBrk="1" hangingPunct="1">
              <a:spcBef>
                <a:spcPct val="0"/>
              </a:spcBef>
            </a:pPr>
            <a:r>
              <a:rPr lang="pl-PL" sz="2400" b="1" smtClean="0"/>
              <a:t>Artificial Intelligence (Artificial Neural Networks) 1985 (?) (ES II generation, Knowledge Based IS, Business Intelligence Systems) 1995, 2000</a:t>
            </a:r>
          </a:p>
          <a:p>
            <a:pPr eaLnBrk="1" hangingPunct="1">
              <a:spcBef>
                <a:spcPct val="0"/>
              </a:spcBef>
            </a:pPr>
            <a:r>
              <a:rPr lang="pl-PL" sz="2400" b="1" smtClean="0"/>
              <a:t>Integrated Management Support Systems 1990+</a:t>
            </a:r>
          </a:p>
          <a:p>
            <a:pPr eaLnBrk="1" hangingPunct="1">
              <a:spcBef>
                <a:spcPct val="0"/>
              </a:spcBef>
            </a:pPr>
            <a:r>
              <a:rPr lang="pl-PL" sz="2400" b="1" smtClean="0"/>
              <a:t>Transformed into Digital Economy Systems 2000+</a:t>
            </a:r>
          </a:p>
          <a:p>
            <a:pPr eaLnBrk="1" hangingPunct="1">
              <a:spcBef>
                <a:spcPct val="0"/>
              </a:spcBef>
            </a:pPr>
            <a:r>
              <a:rPr lang="pl-PL" sz="2400" b="1" smtClean="0"/>
              <a:t>Digital economy systems (1991+)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ymbol zastępczy numeru slajdu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5EFFD857-D58D-4ED3-929D-5D918159157C}" type="slidenum">
              <a:rPr lang="en-US" sz="1400"/>
              <a:pPr algn="r"/>
              <a:t>20</a:t>
            </a:fld>
            <a:endParaRPr lang="en-US" sz="1400"/>
          </a:p>
        </p:txBody>
      </p:sp>
      <p:sp>
        <p:nvSpPr>
          <p:cNvPr id="146435" name="Rectangle 3"/>
          <p:cNvSpPr>
            <a:spLocks noGrp="1" noChangeArrowheads="1"/>
          </p:cNvSpPr>
          <p:nvPr>
            <p:ph type="body" idx="4294967295"/>
          </p:nvPr>
        </p:nvSpPr>
        <p:spPr>
          <a:xfrm>
            <a:off x="684213" y="1700213"/>
            <a:ext cx="7772400" cy="4249737"/>
          </a:xfrm>
        </p:spPr>
        <p:txBody>
          <a:bodyPr/>
          <a:lstStyle/>
          <a:p>
            <a:pPr eaLnBrk="1" hangingPunct="1">
              <a:lnSpc>
                <a:spcPct val="80000"/>
              </a:lnSpc>
            </a:pPr>
            <a:r>
              <a:rPr lang="pl-PL" sz="2000" b="1" smtClean="0"/>
              <a:t>Mid-90 standard ERP (Enterprise Resource Planning – not approved)  - Main purpose – complete integration of all levels of management of the company. </a:t>
            </a:r>
          </a:p>
          <a:p>
            <a:pPr eaLnBrk="1" hangingPunct="1">
              <a:lnSpc>
                <a:spcPct val="80000"/>
              </a:lnSpc>
            </a:pPr>
            <a:r>
              <a:rPr lang="pl-PL" sz="2000" b="1" smtClean="0"/>
              <a:t>ERP included all proceses of production and distribution, which integrating various areas of firm activity, implementing critical – for success - information flows and let direct react for market changes. </a:t>
            </a:r>
          </a:p>
          <a:p>
            <a:pPr eaLnBrk="1" hangingPunct="1">
              <a:lnSpc>
                <a:spcPct val="80000"/>
              </a:lnSpc>
            </a:pPr>
            <a:r>
              <a:rPr lang="pl-PL" sz="2000" b="1" smtClean="0"/>
              <a:t>Information updating - in real time and information for decision making process is accesable in that momment. </a:t>
            </a:r>
          </a:p>
          <a:p>
            <a:pPr eaLnBrk="1" hangingPunct="1">
              <a:lnSpc>
                <a:spcPct val="80000"/>
              </a:lnSpc>
            </a:pPr>
            <a:r>
              <a:rPr lang="pl-PL" sz="2000" b="1" smtClean="0"/>
              <a:t>Additionally – procedures for simulationg variuos operations with possible analysis of their results (financial included). 	 </a:t>
            </a:r>
          </a:p>
          <a:p>
            <a:pPr eaLnBrk="1" hangingPunct="1">
              <a:lnSpc>
                <a:spcPct val="80000"/>
              </a:lnSpc>
            </a:pPr>
            <a:endParaRPr lang="pl-PL" sz="2000" smtClean="0"/>
          </a:p>
        </p:txBody>
      </p:sp>
      <p:sp>
        <p:nvSpPr>
          <p:cNvPr id="146436" name="Rectangle 4"/>
          <p:cNvSpPr>
            <a:spLocks noChangeArrowheads="1"/>
          </p:cNvSpPr>
          <p:nvPr/>
        </p:nvSpPr>
        <p:spPr bwMode="auto">
          <a:xfrm>
            <a:off x="685800" y="609600"/>
            <a:ext cx="7772400" cy="515938"/>
          </a:xfrm>
          <a:prstGeom prst="rect">
            <a:avLst/>
          </a:prstGeom>
          <a:noFill/>
          <a:ln w="9525">
            <a:noFill/>
            <a:miter lim="800000"/>
            <a:headEnd/>
            <a:tailEnd/>
          </a:ln>
        </p:spPr>
        <p:txBody>
          <a:bodyPr anchor="ctr"/>
          <a:lstStyle/>
          <a:p>
            <a:r>
              <a:rPr lang="pl-PL" b="1">
                <a:solidFill>
                  <a:srgbClr val="800000"/>
                </a:solidFill>
              </a:rPr>
              <a:t>Integrated  Information Systems development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ymbol zastępczy numeru slajdu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42FAFCD6-71C9-47D0-9C8C-9793D2A290B8}" type="slidenum">
              <a:rPr lang="en-US" sz="1400"/>
              <a:pPr algn="r"/>
              <a:t>21</a:t>
            </a:fld>
            <a:endParaRPr lang="en-US" sz="1400"/>
          </a:p>
        </p:txBody>
      </p:sp>
      <p:sp>
        <p:nvSpPr>
          <p:cNvPr id="147459" name="Rectangle 3"/>
          <p:cNvSpPr>
            <a:spLocks noGrp="1" noChangeArrowheads="1"/>
          </p:cNvSpPr>
          <p:nvPr>
            <p:ph type="body" idx="4294967295"/>
          </p:nvPr>
        </p:nvSpPr>
        <p:spPr>
          <a:xfrm>
            <a:off x="684213" y="1412875"/>
            <a:ext cx="7772400" cy="4327525"/>
          </a:xfrm>
        </p:spPr>
        <p:txBody>
          <a:bodyPr/>
          <a:lstStyle/>
          <a:p>
            <a:pPr eaLnBrk="1" hangingPunct="1">
              <a:lnSpc>
                <a:spcPct val="80000"/>
              </a:lnSpc>
              <a:buFontTx/>
              <a:buNone/>
            </a:pPr>
            <a:r>
              <a:rPr lang="pl-PL" sz="2000" b="1" smtClean="0"/>
              <a:t>ERP areas:</a:t>
            </a:r>
          </a:p>
          <a:p>
            <a:pPr eaLnBrk="1" hangingPunct="1">
              <a:lnSpc>
                <a:spcPct val="80000"/>
              </a:lnSpc>
            </a:pPr>
            <a:r>
              <a:rPr lang="pl-PL" sz="2000" b="1" smtClean="0"/>
              <a:t>Customer service – </a:t>
            </a:r>
            <a:r>
              <a:rPr lang="pl-PL" sz="2000" smtClean="0"/>
              <a:t>database about clients, orders processing, orders service, EDI – transfer of e-documents, internet access</a:t>
            </a:r>
            <a:r>
              <a:rPr lang="pl-PL" sz="2000" b="1" smtClean="0"/>
              <a:t>, </a:t>
            </a:r>
          </a:p>
          <a:p>
            <a:pPr eaLnBrk="1" hangingPunct="1">
              <a:lnSpc>
                <a:spcPct val="80000"/>
              </a:lnSpc>
            </a:pPr>
            <a:r>
              <a:rPr lang="pl-PL" sz="2000" b="1" smtClean="0"/>
              <a:t>Production – </a:t>
            </a:r>
            <a:r>
              <a:rPr lang="pl-PL" sz="2000" smtClean="0"/>
              <a:t>wholesale servis, production costs calculating, purchasing materials rows, establishing time-table of production, forecasting of capabilities, calculating of critical level of inventories, process production control etc</a:t>
            </a:r>
            <a:r>
              <a:rPr lang="pl-PL" sz="2000" b="1" smtClean="0"/>
              <a:t>. </a:t>
            </a:r>
          </a:p>
          <a:p>
            <a:pPr eaLnBrk="1" hangingPunct="1">
              <a:lnSpc>
                <a:spcPct val="80000"/>
              </a:lnSpc>
            </a:pPr>
            <a:r>
              <a:rPr lang="pl-PL" sz="2000" b="1" smtClean="0"/>
              <a:t>Finance – </a:t>
            </a:r>
            <a:r>
              <a:rPr lang="pl-PL" sz="2000" smtClean="0"/>
              <a:t>accounting, accounting documents flow  control, preparing reports according to customer needs etc</a:t>
            </a:r>
            <a:r>
              <a:rPr lang="pl-PL" sz="2000" b="1" smtClean="0"/>
              <a:t>.  </a:t>
            </a:r>
          </a:p>
          <a:p>
            <a:pPr eaLnBrk="1" hangingPunct="1">
              <a:lnSpc>
                <a:spcPct val="80000"/>
              </a:lnSpc>
            </a:pPr>
            <a:r>
              <a:rPr lang="pl-PL" sz="2000" b="1" smtClean="0"/>
              <a:t>Logistic chain itegration -  </a:t>
            </a:r>
            <a:r>
              <a:rPr lang="pl-PL" sz="2000" smtClean="0"/>
              <a:t>connection with next subsystems CRM (Customer Relationship Management), SCM (Supply Chain Management), VRM (Vendor Relationship Manegement)</a:t>
            </a:r>
          </a:p>
          <a:p>
            <a:pPr eaLnBrk="1" hangingPunct="1">
              <a:lnSpc>
                <a:spcPct val="80000"/>
              </a:lnSpc>
            </a:pPr>
            <a:endParaRPr lang="pl-PL" sz="2000" b="1" smtClean="0"/>
          </a:p>
        </p:txBody>
      </p:sp>
      <p:sp>
        <p:nvSpPr>
          <p:cNvPr id="147460" name="Rectangle 4"/>
          <p:cNvSpPr>
            <a:spLocks noChangeArrowheads="1"/>
          </p:cNvSpPr>
          <p:nvPr/>
        </p:nvSpPr>
        <p:spPr bwMode="auto">
          <a:xfrm>
            <a:off x="685800" y="609600"/>
            <a:ext cx="7772400" cy="515938"/>
          </a:xfrm>
          <a:prstGeom prst="rect">
            <a:avLst/>
          </a:prstGeom>
          <a:noFill/>
          <a:ln w="9525">
            <a:noFill/>
            <a:miter lim="800000"/>
            <a:headEnd/>
            <a:tailEnd/>
          </a:ln>
        </p:spPr>
        <p:txBody>
          <a:bodyPr anchor="ctr"/>
          <a:lstStyle/>
          <a:p>
            <a:r>
              <a:rPr lang="pl-PL" b="1">
                <a:solidFill>
                  <a:srgbClr val="800000"/>
                </a:solidFill>
              </a:rPr>
              <a:t>Integrated  Enterprise Information Systems development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ymbol zastępczy numeru slajdu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CA7E5415-6CD2-4003-9DDC-2CA651EDA069}" type="slidenum">
              <a:rPr lang="en-US" sz="1400"/>
              <a:pPr algn="r"/>
              <a:t>22</a:t>
            </a:fld>
            <a:endParaRPr lang="en-US" sz="1400"/>
          </a:p>
        </p:txBody>
      </p:sp>
      <p:sp>
        <p:nvSpPr>
          <p:cNvPr id="158723" name="Rectangle 2"/>
          <p:cNvSpPr>
            <a:spLocks noGrp="1" noChangeArrowheads="1"/>
          </p:cNvSpPr>
          <p:nvPr>
            <p:ph type="title" idx="4294967295"/>
          </p:nvPr>
        </p:nvSpPr>
        <p:spPr>
          <a:xfrm>
            <a:off x="684213" y="260350"/>
            <a:ext cx="7772400" cy="288925"/>
          </a:xfrm>
        </p:spPr>
        <p:txBody>
          <a:bodyPr>
            <a:normAutofit fontScale="90000"/>
          </a:bodyPr>
          <a:lstStyle/>
          <a:p>
            <a:pPr algn="l"/>
            <a:r>
              <a:rPr lang="pl-PL" sz="2200" b="1" smtClean="0">
                <a:solidFill>
                  <a:srgbClr val="800000"/>
                </a:solidFill>
              </a:rPr>
              <a:t>ERP Diagram</a:t>
            </a:r>
          </a:p>
        </p:txBody>
      </p:sp>
      <p:pic>
        <p:nvPicPr>
          <p:cNvPr id="158724" name="Picture 4"/>
          <p:cNvPicPr>
            <a:picLocks noChangeAspect="1" noChangeArrowheads="1"/>
          </p:cNvPicPr>
          <p:nvPr/>
        </p:nvPicPr>
        <p:blipFill>
          <a:blip r:embed="rId2" cstate="print"/>
          <a:srcRect/>
          <a:stretch>
            <a:fillRect/>
          </a:stretch>
        </p:blipFill>
        <p:spPr bwMode="auto">
          <a:xfrm>
            <a:off x="250825" y="836613"/>
            <a:ext cx="8642350" cy="5761037"/>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ymbol zastępczy numeru slajdu 4"/>
          <p:cNvSpPr>
            <a:spLocks noGrp="1"/>
          </p:cNvSpPr>
          <p:nvPr>
            <p:ph type="sldNum" sz="quarter" idx="11"/>
          </p:nvPr>
        </p:nvSpPr>
        <p:spPr>
          <a:noFill/>
        </p:spPr>
        <p:txBody>
          <a:bodyPr/>
          <a:lstStyle/>
          <a:p>
            <a:fld id="{480641AF-2D71-4193-A349-E82F869D26EF}" type="slidenum">
              <a:rPr lang="en-US" smtClean="0"/>
              <a:pPr/>
              <a:t>23</a:t>
            </a:fld>
            <a:endParaRPr lang="en-US" smtClean="0"/>
          </a:p>
        </p:txBody>
      </p:sp>
      <p:sp>
        <p:nvSpPr>
          <p:cNvPr id="95235" name="Rectangle 2"/>
          <p:cNvSpPr>
            <a:spLocks noGrp="1" noChangeArrowheads="1"/>
          </p:cNvSpPr>
          <p:nvPr>
            <p:ph type="title"/>
          </p:nvPr>
        </p:nvSpPr>
        <p:spPr>
          <a:xfrm>
            <a:off x="685800" y="381000"/>
            <a:ext cx="7772400" cy="457200"/>
          </a:xfrm>
        </p:spPr>
        <p:txBody>
          <a:bodyPr/>
          <a:lstStyle/>
          <a:p>
            <a:pPr eaLnBrk="1" hangingPunct="1"/>
            <a:r>
              <a:rPr lang="en-US" sz="2400" b="1" smtClean="0">
                <a:solidFill>
                  <a:srgbClr val="800000"/>
                </a:solidFill>
                <a:cs typeface="Arial" pitchFamily="34" charset="0"/>
              </a:rPr>
              <a:t>INTEGRATED OFFICE PACKAGES</a:t>
            </a:r>
            <a:r>
              <a:rPr lang="pl-PL" sz="2400" b="1" smtClean="0">
                <a:solidFill>
                  <a:srgbClr val="800000"/>
                </a:solidFill>
              </a:rPr>
              <a:t> </a:t>
            </a:r>
          </a:p>
        </p:txBody>
      </p:sp>
      <p:sp>
        <p:nvSpPr>
          <p:cNvPr id="95236" name="Rectangle 3"/>
          <p:cNvSpPr>
            <a:spLocks noGrp="1" noChangeArrowheads="1"/>
          </p:cNvSpPr>
          <p:nvPr>
            <p:ph type="body" idx="1"/>
          </p:nvPr>
        </p:nvSpPr>
        <p:spPr>
          <a:xfrm>
            <a:off x="685800" y="1143000"/>
            <a:ext cx="8001000" cy="4495800"/>
          </a:xfrm>
        </p:spPr>
        <p:txBody>
          <a:bodyPr/>
          <a:lstStyle/>
          <a:p>
            <a:pPr algn="just" eaLnBrk="1" hangingPunct="1">
              <a:buFontTx/>
              <a:buNone/>
            </a:pPr>
            <a:r>
              <a:rPr lang="en-US" sz="1800" b="1" smtClean="0">
                <a:cs typeface="Times New Roman" pitchFamily="18" charset="0"/>
              </a:rPr>
              <a:t>In the functional range of such packages are programs like:</a:t>
            </a:r>
            <a:endParaRPr lang="pl-PL" sz="1800" b="1" smtClean="0">
              <a:cs typeface="Times New Roman" pitchFamily="18" charset="0"/>
            </a:endParaRPr>
          </a:p>
          <a:p>
            <a:pPr algn="just" eaLnBrk="1" hangingPunct="1"/>
            <a:r>
              <a:rPr lang="en-US" sz="1800" b="1" smtClean="0">
                <a:cs typeface="Times New Roman" pitchFamily="18" charset="0"/>
              </a:rPr>
              <a:t>text editors -  Microsoft Word, </a:t>
            </a:r>
            <a:r>
              <a:rPr lang="pl-PL" sz="1800" b="1" smtClean="0">
                <a:cs typeface="Times New Roman" pitchFamily="18" charset="0"/>
              </a:rPr>
              <a:t>Writer. </a:t>
            </a:r>
            <a:r>
              <a:rPr lang="en-US" sz="1800" b="1" smtClean="0">
                <a:cs typeface="Times New Roman" pitchFamily="18" charset="0"/>
              </a:rPr>
              <a:t>Word Pro, WordPerfect,</a:t>
            </a:r>
            <a:endParaRPr lang="pl-PL" sz="1800" b="1" smtClean="0">
              <a:cs typeface="Times New Roman" pitchFamily="18" charset="0"/>
            </a:endParaRPr>
          </a:p>
          <a:p>
            <a:pPr algn="just" eaLnBrk="1" hangingPunct="1"/>
            <a:r>
              <a:rPr lang="en-US" sz="1800" b="1" smtClean="0">
                <a:cs typeface="Times New Roman" pitchFamily="18" charset="0"/>
              </a:rPr>
              <a:t>spreadsheets – Excel, Lotus,</a:t>
            </a:r>
            <a:r>
              <a:rPr lang="pl-PL" sz="1800" b="1" smtClean="0">
                <a:cs typeface="Times New Roman" pitchFamily="18" charset="0"/>
              </a:rPr>
              <a:t> Calc</a:t>
            </a:r>
          </a:p>
          <a:p>
            <a:pPr algn="just" eaLnBrk="1" hangingPunct="1"/>
            <a:r>
              <a:rPr lang="en-US" sz="1800" b="1" smtClean="0">
                <a:cs typeface="Times New Roman" pitchFamily="18" charset="0"/>
              </a:rPr>
              <a:t>data bases – Access,</a:t>
            </a:r>
            <a:endParaRPr lang="pl-PL" sz="1800" b="1" smtClean="0">
              <a:cs typeface="Times New Roman" pitchFamily="18" charset="0"/>
            </a:endParaRPr>
          </a:p>
          <a:p>
            <a:pPr algn="just" eaLnBrk="1" hangingPunct="1"/>
            <a:r>
              <a:rPr lang="en-US" sz="1800" b="1" smtClean="0">
                <a:cs typeface="Times New Roman" pitchFamily="18" charset="0"/>
              </a:rPr>
              <a:t>graphic presentation systems – PowerPoint, Harvard Graphics,</a:t>
            </a:r>
            <a:endParaRPr lang="pl-PL" sz="1800" b="1" smtClean="0">
              <a:cs typeface="Times New Roman" pitchFamily="18" charset="0"/>
            </a:endParaRPr>
          </a:p>
          <a:p>
            <a:pPr algn="just" eaLnBrk="1" hangingPunct="1"/>
            <a:r>
              <a:rPr lang="en-US" sz="1800" b="1" smtClean="0">
                <a:cs typeface="Times New Roman" pitchFamily="18" charset="0"/>
              </a:rPr>
              <a:t>desk top publishing programs – Corel Ventura, Page Maker, Quark Xpress,</a:t>
            </a:r>
            <a:endParaRPr lang="pl-PL" sz="1800" b="1" smtClean="0">
              <a:cs typeface="Times New Roman" pitchFamily="18" charset="0"/>
            </a:endParaRPr>
          </a:p>
          <a:p>
            <a:pPr algn="just" eaLnBrk="1" hangingPunct="1"/>
            <a:r>
              <a:rPr lang="en-US" sz="1800" b="1" smtClean="0">
                <a:cs typeface="Times New Roman" pitchFamily="18" charset="0"/>
              </a:rPr>
              <a:t>timetables – </a:t>
            </a:r>
            <a:r>
              <a:rPr lang="pl-PL" sz="1800" b="1" smtClean="0"/>
              <a:t>inside packages, </a:t>
            </a:r>
            <a:r>
              <a:rPr lang="en-US" sz="1800" b="1" smtClean="0">
                <a:cs typeface="Times New Roman" pitchFamily="18" charset="0"/>
              </a:rPr>
              <a:t>WordPerfect Office, CaLANdar,</a:t>
            </a:r>
            <a:endParaRPr lang="pl-PL" sz="1800" b="1" smtClean="0">
              <a:cs typeface="Times New Roman" pitchFamily="18" charset="0"/>
            </a:endParaRPr>
          </a:p>
          <a:p>
            <a:pPr algn="just" eaLnBrk="1" hangingPunct="1"/>
            <a:r>
              <a:rPr lang="en-US" sz="1800" b="1" smtClean="0">
                <a:cs typeface="Times New Roman" pitchFamily="18" charset="0"/>
              </a:rPr>
              <a:t>document libraries – ProShare,</a:t>
            </a:r>
            <a:endParaRPr lang="pl-PL" sz="1800" b="1" smtClean="0">
              <a:cs typeface="Times New Roman" pitchFamily="18" charset="0"/>
            </a:endParaRPr>
          </a:p>
          <a:p>
            <a:pPr algn="just" eaLnBrk="1" hangingPunct="1"/>
            <a:r>
              <a:rPr lang="en-US" sz="1800" b="1" smtClean="0">
                <a:cs typeface="Times New Roman" pitchFamily="18" charset="0"/>
              </a:rPr>
              <a:t>electronic mail – </a:t>
            </a:r>
            <a:r>
              <a:rPr lang="pl-PL" sz="1800" b="1" smtClean="0"/>
              <a:t>Outlook Express, GroupWise, Outlook Express</a:t>
            </a:r>
            <a:r>
              <a:rPr lang="en-US" sz="1800" b="1" smtClean="0">
                <a:cs typeface="Times New Roman" pitchFamily="18" charset="0"/>
              </a:rPr>
              <a:t>,</a:t>
            </a:r>
            <a:endParaRPr lang="pl-PL" sz="1800" b="1" smtClean="0">
              <a:cs typeface="Times New Roman" pitchFamily="18" charset="0"/>
            </a:endParaRPr>
          </a:p>
          <a:p>
            <a:pPr algn="just" eaLnBrk="1" hangingPunct="1"/>
            <a:r>
              <a:rPr lang="en-US" sz="1800" b="1" smtClean="0">
                <a:cs typeface="Times New Roman" pitchFamily="18" charset="0"/>
              </a:rPr>
              <a:t>automatic document circulation – WorkMan, WordPerfect InForms,</a:t>
            </a:r>
            <a:endParaRPr lang="pl-PL" sz="1800" b="1" smtClean="0">
              <a:cs typeface="Times New Roman" pitchFamily="18" charset="0"/>
            </a:endParaRPr>
          </a:p>
          <a:p>
            <a:pPr algn="just" eaLnBrk="1" hangingPunct="1"/>
            <a:r>
              <a:rPr lang="en-US" sz="1800" b="1" smtClean="0">
                <a:cs typeface="Times New Roman" pitchFamily="18" charset="0"/>
              </a:rPr>
              <a:t>specialist software serving office equipment – external faxes, scanners, modems, pagers, multimedia, voice and picture recognition – WinFax, OmniPage etc.</a:t>
            </a:r>
            <a:endParaRPr lang="pl-PL" sz="1800" b="1" smtClean="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ymbol zastępczy numeru slajdu 4"/>
          <p:cNvSpPr>
            <a:spLocks noGrp="1"/>
          </p:cNvSpPr>
          <p:nvPr>
            <p:ph type="sldNum" sz="quarter" idx="11"/>
          </p:nvPr>
        </p:nvSpPr>
        <p:spPr>
          <a:noFill/>
        </p:spPr>
        <p:txBody>
          <a:bodyPr/>
          <a:lstStyle/>
          <a:p>
            <a:fld id="{3B57E075-74C7-4E06-A45A-A58D2DCCF28F}" type="slidenum">
              <a:rPr lang="en-US" smtClean="0"/>
              <a:pPr/>
              <a:t>24</a:t>
            </a:fld>
            <a:endParaRPr lang="en-US" smtClean="0"/>
          </a:p>
        </p:txBody>
      </p:sp>
      <p:sp>
        <p:nvSpPr>
          <p:cNvPr id="96259" name="Rectangle 2"/>
          <p:cNvSpPr>
            <a:spLocks noGrp="1" noChangeArrowheads="1"/>
          </p:cNvSpPr>
          <p:nvPr>
            <p:ph type="title"/>
          </p:nvPr>
        </p:nvSpPr>
        <p:spPr>
          <a:xfrm>
            <a:off x="685800" y="685800"/>
            <a:ext cx="7772400" cy="381000"/>
          </a:xfrm>
        </p:spPr>
        <p:txBody>
          <a:bodyPr>
            <a:normAutofit fontScale="90000"/>
          </a:bodyPr>
          <a:lstStyle/>
          <a:p>
            <a:pPr eaLnBrk="1" hangingPunct="1"/>
            <a:r>
              <a:rPr lang="en-US" sz="2400" b="1" smtClean="0">
                <a:solidFill>
                  <a:srgbClr val="800000"/>
                </a:solidFill>
                <a:cs typeface="Arial" pitchFamily="34" charset="0"/>
              </a:rPr>
              <a:t>INTEGRATED OFFICE PACKAGES</a:t>
            </a:r>
            <a:endParaRPr lang="pl-PL" sz="2400" b="1" smtClean="0">
              <a:solidFill>
                <a:srgbClr val="800000"/>
              </a:solidFill>
              <a:cs typeface="Arial" pitchFamily="34" charset="0"/>
            </a:endParaRPr>
          </a:p>
        </p:txBody>
      </p:sp>
      <p:sp>
        <p:nvSpPr>
          <p:cNvPr id="96260" name="Rectangle 3"/>
          <p:cNvSpPr>
            <a:spLocks noGrp="1" noChangeArrowheads="1"/>
          </p:cNvSpPr>
          <p:nvPr>
            <p:ph type="body" idx="1"/>
          </p:nvPr>
        </p:nvSpPr>
        <p:spPr>
          <a:xfrm>
            <a:off x="685800" y="1676400"/>
            <a:ext cx="7772400" cy="4419600"/>
          </a:xfrm>
        </p:spPr>
        <p:txBody>
          <a:bodyPr/>
          <a:lstStyle/>
          <a:p>
            <a:pPr algn="just" eaLnBrk="1" hangingPunct="1">
              <a:buFontTx/>
              <a:buNone/>
            </a:pPr>
            <a:r>
              <a:rPr lang="pl-PL" sz="2000" b="1" smtClean="0"/>
              <a:t>	</a:t>
            </a:r>
            <a:r>
              <a:rPr lang="en-US" sz="2000" b="1" smtClean="0">
                <a:cs typeface="Times New Roman" pitchFamily="18" charset="0"/>
              </a:rPr>
              <a:t>Additional characteristics of this software group are:</a:t>
            </a:r>
            <a:endParaRPr lang="pl-PL" sz="2000" b="1" smtClean="0">
              <a:cs typeface="Times New Roman" pitchFamily="18" charset="0"/>
            </a:endParaRPr>
          </a:p>
          <a:p>
            <a:pPr algn="just" eaLnBrk="1" hangingPunct="1"/>
            <a:r>
              <a:rPr lang="en-US" sz="2000" b="1" smtClean="0">
                <a:cs typeface="Times New Roman" pitchFamily="18" charset="0"/>
              </a:rPr>
              <a:t>a smaller function scale than MRPII</a:t>
            </a:r>
            <a:r>
              <a:rPr lang="pl-PL" sz="2000" b="1" smtClean="0"/>
              <a:t>/ERP</a:t>
            </a:r>
            <a:r>
              <a:rPr lang="en-US" sz="2000" b="1" smtClean="0">
                <a:cs typeface="Times New Roman" pitchFamily="18" charset="0"/>
              </a:rPr>
              <a:t>: they are limited to </a:t>
            </a:r>
            <a:r>
              <a:rPr lang="pl-PL" sz="2000" b="1" smtClean="0">
                <a:cs typeface="Times New Roman" pitchFamily="18" charset="0"/>
              </a:rPr>
              <a:t>office functions</a:t>
            </a:r>
            <a:r>
              <a:rPr lang="en-US" sz="2000" b="1" smtClean="0">
                <a:cs typeface="Times New Roman" pitchFamily="18" charset="0"/>
              </a:rPr>
              <a:t>,</a:t>
            </a:r>
            <a:endParaRPr lang="pl-PL" sz="2000" b="1" smtClean="0">
              <a:cs typeface="Times New Roman" pitchFamily="18" charset="0"/>
            </a:endParaRPr>
          </a:p>
          <a:p>
            <a:pPr algn="just" eaLnBrk="1" hangingPunct="1"/>
            <a:r>
              <a:rPr lang="en-US" sz="2000" b="1" smtClean="0">
                <a:cs typeface="Times New Roman" pitchFamily="18" charset="0"/>
              </a:rPr>
              <a:t>homogeneous programs</a:t>
            </a:r>
            <a:r>
              <a:rPr lang="pl-PL" sz="2000" b="1" smtClean="0">
                <a:cs typeface="Times New Roman" pitchFamily="18" charset="0"/>
              </a:rPr>
              <a:t>,</a:t>
            </a:r>
            <a:r>
              <a:rPr lang="en-US" sz="2000" b="1" smtClean="0">
                <a:cs typeface="Times New Roman" pitchFamily="18" charset="0"/>
              </a:rPr>
              <a:t> also taking into consideration the offered functions as a method of communication with the user through various programming producers,</a:t>
            </a:r>
            <a:endParaRPr lang="pl-PL" sz="2000" b="1" smtClean="0">
              <a:cs typeface="Times New Roman" pitchFamily="18" charset="0"/>
            </a:endParaRPr>
          </a:p>
          <a:p>
            <a:pPr algn="just" eaLnBrk="1" hangingPunct="1"/>
            <a:r>
              <a:rPr lang="en-US" sz="2000" b="1" smtClean="0">
                <a:cs typeface="Times New Roman" pitchFamily="18" charset="0"/>
              </a:rPr>
              <a:t>cyclic development; the next step is assured - integration of package systems to the next - adding applications,</a:t>
            </a:r>
            <a:endParaRPr lang="pl-PL" sz="2000" b="1" smtClean="0">
              <a:cs typeface="Times New Roman" pitchFamily="18" charset="0"/>
            </a:endParaRPr>
          </a:p>
          <a:p>
            <a:pPr algn="just" eaLnBrk="1" hangingPunct="1"/>
            <a:r>
              <a:rPr lang="en-US" sz="2000" b="1" smtClean="0">
                <a:cs typeface="Times New Roman" pitchFamily="18" charset="0"/>
              </a:rPr>
              <a:t>accepting previous functions offered by the integrated programming created for small companies.</a:t>
            </a:r>
            <a:endParaRPr lang="pl-PL" sz="2000" b="1" smtClean="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ymbol zastępczy numeru slajdu 4"/>
          <p:cNvSpPr>
            <a:spLocks noGrp="1"/>
          </p:cNvSpPr>
          <p:nvPr>
            <p:ph type="sldNum" sz="quarter" idx="11"/>
          </p:nvPr>
        </p:nvSpPr>
        <p:spPr>
          <a:noFill/>
        </p:spPr>
        <p:txBody>
          <a:bodyPr/>
          <a:lstStyle/>
          <a:p>
            <a:fld id="{9D902A8C-7E36-4316-97D6-FDA7416F9CCE}" type="slidenum">
              <a:rPr lang="en-US" smtClean="0"/>
              <a:pPr/>
              <a:t>25</a:t>
            </a:fld>
            <a:endParaRPr lang="en-US" smtClean="0"/>
          </a:p>
        </p:txBody>
      </p:sp>
      <p:sp>
        <p:nvSpPr>
          <p:cNvPr id="161795" name="Rectangle 2"/>
          <p:cNvSpPr>
            <a:spLocks noGrp="1" noChangeArrowheads="1"/>
          </p:cNvSpPr>
          <p:nvPr>
            <p:ph type="title"/>
          </p:nvPr>
        </p:nvSpPr>
        <p:spPr>
          <a:xfrm>
            <a:off x="755650" y="304800"/>
            <a:ext cx="7702550" cy="609600"/>
          </a:xfrm>
        </p:spPr>
        <p:txBody>
          <a:bodyPr/>
          <a:lstStyle/>
          <a:p>
            <a:pPr algn="l" eaLnBrk="1" hangingPunct="1"/>
            <a:r>
              <a:rPr lang="pl-PL" sz="2800" b="1" smtClean="0">
                <a:solidFill>
                  <a:srgbClr val="640625"/>
                </a:solidFill>
              </a:rPr>
              <a:t>e-Commerce definitions</a:t>
            </a:r>
          </a:p>
        </p:txBody>
      </p:sp>
      <p:sp>
        <p:nvSpPr>
          <p:cNvPr id="161796" name="Rectangle 3"/>
          <p:cNvSpPr>
            <a:spLocks noGrp="1" noChangeArrowheads="1"/>
          </p:cNvSpPr>
          <p:nvPr>
            <p:ph type="body" idx="1"/>
          </p:nvPr>
        </p:nvSpPr>
        <p:spPr>
          <a:xfrm>
            <a:off x="685800" y="1143000"/>
            <a:ext cx="7772400" cy="4724400"/>
          </a:xfrm>
        </p:spPr>
        <p:txBody>
          <a:bodyPr/>
          <a:lstStyle/>
          <a:p>
            <a:pPr eaLnBrk="1" hangingPunct="1">
              <a:spcBef>
                <a:spcPct val="0"/>
              </a:spcBef>
            </a:pPr>
            <a:r>
              <a:rPr lang="pl-PL" sz="2400" b="1" smtClean="0"/>
              <a:t>…</a:t>
            </a:r>
            <a:r>
              <a:rPr lang="en-US" sz="2400" b="1" smtClean="0"/>
              <a:t>Electronic Commerce (E-Commerce) is an artificial socio-economic structure, functioning based on widely used virtual nets, dynamic complexity and specific infrastructure.  From this definition, it can be derived, that this structure cannot be directly transferred to the physical world, but some elements as payments and commodities originate from this world. In some areas of science, E-Commerce is defined as virtual commerce, although the prior is considerably wider as it includes processes such as telephone transactions</a:t>
            </a:r>
            <a:r>
              <a:rPr lang="pl-PL" sz="2400" b="1" smtClean="0"/>
              <a:t>… </a:t>
            </a:r>
            <a:r>
              <a:rPr lang="pl-PL" sz="1800" b="1" smtClean="0"/>
              <a:t>(B. </a:t>
            </a:r>
            <a:r>
              <a:rPr lang="en-US" sz="1800" b="1" smtClean="0"/>
              <a:t>Kubiak</a:t>
            </a:r>
            <a:r>
              <a:rPr lang="pl-PL" sz="1800" b="1" smtClean="0"/>
              <a:t>, </a:t>
            </a:r>
            <a:r>
              <a:rPr lang="en-US" sz="1800" b="1" smtClean="0"/>
              <a:t>Korowicki A. 1999</a:t>
            </a:r>
            <a:r>
              <a:rPr lang="pl-PL" sz="1800" b="1" smtClean="0"/>
              <a:t>)</a:t>
            </a:r>
            <a:endParaRPr lang="pl-PL" sz="180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ymbol zastępczy numeru slajdu 4"/>
          <p:cNvSpPr>
            <a:spLocks noGrp="1"/>
          </p:cNvSpPr>
          <p:nvPr>
            <p:ph type="sldNum" sz="quarter" idx="11"/>
          </p:nvPr>
        </p:nvSpPr>
        <p:spPr>
          <a:noFill/>
        </p:spPr>
        <p:txBody>
          <a:bodyPr/>
          <a:lstStyle/>
          <a:p>
            <a:fld id="{4A411B23-8485-4ED7-B798-1C6720CF309E}" type="slidenum">
              <a:rPr lang="en-US" smtClean="0"/>
              <a:pPr/>
              <a:t>26</a:t>
            </a:fld>
            <a:endParaRPr lang="en-US" smtClean="0"/>
          </a:p>
        </p:txBody>
      </p:sp>
      <p:sp>
        <p:nvSpPr>
          <p:cNvPr id="162819" name="Rectangle 2"/>
          <p:cNvSpPr>
            <a:spLocks noGrp="1" noChangeArrowheads="1"/>
          </p:cNvSpPr>
          <p:nvPr>
            <p:ph type="title"/>
          </p:nvPr>
        </p:nvSpPr>
        <p:spPr>
          <a:xfrm>
            <a:off x="827088" y="609600"/>
            <a:ext cx="7631112" cy="803275"/>
          </a:xfrm>
        </p:spPr>
        <p:txBody>
          <a:bodyPr/>
          <a:lstStyle/>
          <a:p>
            <a:pPr algn="l" eaLnBrk="1" hangingPunct="1"/>
            <a:r>
              <a:rPr lang="pl-PL" sz="3200" b="1" smtClean="0">
                <a:solidFill>
                  <a:srgbClr val="640625"/>
                </a:solidFill>
              </a:rPr>
              <a:t>e-Commerce definitions</a:t>
            </a:r>
          </a:p>
        </p:txBody>
      </p:sp>
      <p:sp>
        <p:nvSpPr>
          <p:cNvPr id="162820" name="Rectangle 3"/>
          <p:cNvSpPr>
            <a:spLocks noGrp="1" noChangeArrowheads="1"/>
          </p:cNvSpPr>
          <p:nvPr>
            <p:ph type="body" idx="1"/>
          </p:nvPr>
        </p:nvSpPr>
        <p:spPr>
          <a:xfrm>
            <a:off x="685800" y="1628775"/>
            <a:ext cx="7772400" cy="4467225"/>
          </a:xfrm>
        </p:spPr>
        <p:txBody>
          <a:bodyPr/>
          <a:lstStyle/>
          <a:p>
            <a:pPr eaLnBrk="1" hangingPunct="1">
              <a:lnSpc>
                <a:spcPct val="80000"/>
              </a:lnSpc>
            </a:pPr>
            <a:r>
              <a:rPr lang="pl-PL" sz="2400" b="1" smtClean="0"/>
              <a:t>... To include only business transactions that deal with customers and suppliers, and it is often described in terms of the Internet, implying that there are no other communications alternatives ... </a:t>
            </a:r>
            <a:r>
              <a:rPr lang="pl-PL" sz="1600" b="1" smtClean="0"/>
              <a:t>(McLeod,...2001)</a:t>
            </a:r>
          </a:p>
          <a:p>
            <a:pPr eaLnBrk="1" hangingPunct="1">
              <a:lnSpc>
                <a:spcPct val="80000"/>
              </a:lnSpc>
            </a:pPr>
            <a:r>
              <a:rPr lang="pl-PL" sz="2400" b="1" smtClean="0"/>
              <a:t>... E-commerce – exchange the information across electronic networks, at any stage in the supply chain, whether within an organization, between businesses (B2B), between businesses and consumers (B2C), or between the public and private sector, whether paid or unpaid... </a:t>
            </a:r>
            <a:r>
              <a:rPr lang="pl-PL" sz="1600" b="1" smtClean="0"/>
              <a:t>(UK government),</a:t>
            </a:r>
          </a:p>
          <a:p>
            <a:pPr eaLnBrk="1" hangingPunct="1">
              <a:lnSpc>
                <a:spcPct val="80000"/>
              </a:lnSpc>
            </a:pPr>
            <a:endParaRPr lang="pl-PL" sz="24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ytuł 1"/>
          <p:cNvSpPr>
            <a:spLocks noGrp="1"/>
          </p:cNvSpPr>
          <p:nvPr>
            <p:ph type="title"/>
          </p:nvPr>
        </p:nvSpPr>
        <p:spPr/>
        <p:txBody>
          <a:bodyPr/>
          <a:lstStyle/>
          <a:p>
            <a:pPr algn="l"/>
            <a:r>
              <a:rPr lang="pl-PL" sz="2800" b="1" smtClean="0">
                <a:solidFill>
                  <a:srgbClr val="640625"/>
                </a:solidFill>
              </a:rPr>
              <a:t>e-Commerce definitions</a:t>
            </a:r>
            <a:endParaRPr lang="pl-PL" sz="2800" smtClean="0"/>
          </a:p>
        </p:txBody>
      </p:sp>
      <p:sp>
        <p:nvSpPr>
          <p:cNvPr id="3" name="Symbol zastępczy zawartości 2"/>
          <p:cNvSpPr>
            <a:spLocks noGrp="1"/>
          </p:cNvSpPr>
          <p:nvPr>
            <p:ph idx="1"/>
          </p:nvPr>
        </p:nvSpPr>
        <p:spPr/>
        <p:txBody>
          <a:bodyPr/>
          <a:lstStyle/>
          <a:p>
            <a:pPr>
              <a:spcBef>
                <a:spcPts val="0"/>
              </a:spcBef>
              <a:defRPr/>
            </a:pPr>
            <a:r>
              <a:rPr lang="pl-PL" sz="2000" b="1" dirty="0" smtClean="0"/>
              <a:t>...An </a:t>
            </a:r>
            <a:r>
              <a:rPr lang="pl-PL" sz="2000" b="1" dirty="0" err="1" smtClean="0"/>
              <a:t>emerging</a:t>
            </a:r>
            <a:r>
              <a:rPr lang="pl-PL" sz="2000" b="1" dirty="0" smtClean="0"/>
              <a:t> </a:t>
            </a:r>
            <a:r>
              <a:rPr lang="pl-PL" sz="2000" b="1" dirty="0" err="1" smtClean="0"/>
              <a:t>concept</a:t>
            </a:r>
            <a:r>
              <a:rPr lang="pl-PL" sz="2000" b="1" dirty="0" smtClean="0"/>
              <a:t> </a:t>
            </a:r>
            <a:r>
              <a:rPr lang="pl-PL" sz="2000" b="1" dirty="0" err="1" smtClean="0"/>
              <a:t>that</a:t>
            </a:r>
            <a:r>
              <a:rPr lang="pl-PL" sz="2000" b="1" dirty="0" smtClean="0"/>
              <a:t> </a:t>
            </a:r>
            <a:r>
              <a:rPr lang="pl-PL" sz="2000" b="1" dirty="0" err="1" smtClean="0"/>
              <a:t>describes</a:t>
            </a:r>
            <a:r>
              <a:rPr lang="pl-PL" sz="2000" b="1" dirty="0" smtClean="0"/>
              <a:t> </a:t>
            </a:r>
            <a:r>
              <a:rPr lang="pl-PL" sz="2000" b="1" dirty="0" err="1" smtClean="0"/>
              <a:t>the</a:t>
            </a:r>
            <a:r>
              <a:rPr lang="pl-PL" sz="2000" b="1" dirty="0" smtClean="0"/>
              <a:t> </a:t>
            </a:r>
            <a:r>
              <a:rPr lang="pl-PL" sz="2000" b="1" dirty="0" err="1" smtClean="0"/>
              <a:t>process</a:t>
            </a:r>
            <a:r>
              <a:rPr lang="pl-PL" sz="2000" b="1" dirty="0" smtClean="0"/>
              <a:t> of </a:t>
            </a:r>
            <a:r>
              <a:rPr lang="pl-PL" sz="2000" b="1" dirty="0" err="1" smtClean="0"/>
              <a:t>buying</a:t>
            </a:r>
            <a:r>
              <a:rPr lang="pl-PL" sz="2000" b="1" dirty="0" smtClean="0"/>
              <a:t> and </a:t>
            </a:r>
            <a:r>
              <a:rPr lang="pl-PL" sz="2000" b="1" dirty="0" err="1" smtClean="0"/>
              <a:t>selling</a:t>
            </a:r>
            <a:r>
              <a:rPr lang="pl-PL" sz="2000" b="1" dirty="0" smtClean="0"/>
              <a:t> </a:t>
            </a:r>
            <a:r>
              <a:rPr lang="pl-PL" sz="2000" b="1" dirty="0" err="1" smtClean="0"/>
              <a:t>or</a:t>
            </a:r>
            <a:r>
              <a:rPr lang="pl-PL" sz="2000" b="1" dirty="0" smtClean="0"/>
              <a:t> </a:t>
            </a:r>
            <a:r>
              <a:rPr lang="pl-PL" sz="2000" b="1" dirty="0" err="1" smtClean="0"/>
              <a:t>exchanging</a:t>
            </a:r>
            <a:r>
              <a:rPr lang="pl-PL" sz="2000" b="1" dirty="0" smtClean="0"/>
              <a:t> of products, services, and </a:t>
            </a:r>
            <a:r>
              <a:rPr lang="pl-PL" sz="2000" b="1" dirty="0" err="1" smtClean="0"/>
              <a:t>information</a:t>
            </a:r>
            <a:r>
              <a:rPr lang="pl-PL" sz="2000" b="1" dirty="0" smtClean="0"/>
              <a:t> via computer networks </a:t>
            </a:r>
            <a:r>
              <a:rPr lang="pl-PL" sz="2000" b="1" dirty="0" err="1" smtClean="0"/>
              <a:t>including</a:t>
            </a:r>
            <a:r>
              <a:rPr lang="pl-PL" sz="2000" b="1" dirty="0" smtClean="0"/>
              <a:t> </a:t>
            </a:r>
            <a:r>
              <a:rPr lang="pl-PL" sz="2000" b="1" dirty="0" err="1" smtClean="0"/>
              <a:t>the</a:t>
            </a:r>
            <a:r>
              <a:rPr lang="pl-PL" sz="2000" b="1" dirty="0" smtClean="0"/>
              <a:t> Internet ... (Turban, </a:t>
            </a:r>
            <a:r>
              <a:rPr lang="pl-PL" sz="2000" b="1" dirty="0" err="1" smtClean="0"/>
              <a:t>at</a:t>
            </a:r>
            <a:r>
              <a:rPr lang="pl-PL" sz="2000" b="1" dirty="0" smtClean="0"/>
              <a:t> </a:t>
            </a:r>
            <a:r>
              <a:rPr lang="pl-PL" sz="2000" b="1" dirty="0" err="1" smtClean="0"/>
              <a:t>all</a:t>
            </a:r>
            <a:r>
              <a:rPr lang="pl-PL" sz="2000" b="1" dirty="0" smtClean="0"/>
              <a:t> 2000),</a:t>
            </a:r>
          </a:p>
          <a:p>
            <a:pPr>
              <a:spcBef>
                <a:spcPts val="0"/>
              </a:spcBef>
              <a:defRPr/>
            </a:pPr>
            <a:r>
              <a:rPr lang="pl-PL" sz="2000" b="1" dirty="0" smtClean="0"/>
              <a:t>... </a:t>
            </a:r>
            <a:r>
              <a:rPr lang="pl-PL" sz="2000" b="1" dirty="0" err="1" smtClean="0"/>
              <a:t>The</a:t>
            </a:r>
            <a:r>
              <a:rPr lang="pl-PL" sz="2000" b="1" dirty="0" smtClean="0"/>
              <a:t> </a:t>
            </a:r>
            <a:r>
              <a:rPr lang="pl-PL" sz="2000" b="1" dirty="0" err="1" smtClean="0"/>
              <a:t>sharing</a:t>
            </a:r>
            <a:r>
              <a:rPr lang="pl-PL" sz="2000" b="1" dirty="0" smtClean="0"/>
              <a:t> of </a:t>
            </a:r>
            <a:r>
              <a:rPr lang="pl-PL" sz="2000" b="1" dirty="0" err="1" smtClean="0"/>
              <a:t>business</a:t>
            </a:r>
            <a:r>
              <a:rPr lang="pl-PL" sz="2000" b="1" dirty="0" smtClean="0"/>
              <a:t> </a:t>
            </a:r>
            <a:r>
              <a:rPr lang="pl-PL" sz="2000" b="1" dirty="0" err="1" smtClean="0"/>
              <a:t>information</a:t>
            </a:r>
            <a:r>
              <a:rPr lang="pl-PL" sz="2000" b="1" dirty="0" smtClean="0"/>
              <a:t>, </a:t>
            </a:r>
            <a:r>
              <a:rPr lang="pl-PL" sz="2000" b="1" dirty="0" err="1" smtClean="0"/>
              <a:t>maintainin</a:t>
            </a:r>
            <a:r>
              <a:rPr lang="pl-PL" sz="2000" b="1" dirty="0" smtClean="0"/>
              <a:t> </a:t>
            </a:r>
            <a:r>
              <a:rPr lang="pl-PL" sz="2000" b="1" dirty="0" err="1" smtClean="0"/>
              <a:t>business</a:t>
            </a:r>
            <a:r>
              <a:rPr lang="pl-PL" sz="2000" b="1" dirty="0" smtClean="0"/>
              <a:t> </a:t>
            </a:r>
            <a:r>
              <a:rPr lang="pl-PL" sz="2000" b="1" dirty="0" err="1" smtClean="0"/>
              <a:t>relationships</a:t>
            </a:r>
            <a:r>
              <a:rPr lang="pl-PL" sz="2000" b="1" dirty="0" smtClean="0"/>
              <a:t>, and </a:t>
            </a:r>
            <a:r>
              <a:rPr lang="pl-PL" sz="2000" b="1" dirty="0" err="1" smtClean="0"/>
              <a:t>conducting</a:t>
            </a:r>
            <a:r>
              <a:rPr lang="pl-PL" sz="2000" b="1" dirty="0" smtClean="0"/>
              <a:t> </a:t>
            </a:r>
            <a:r>
              <a:rPr lang="pl-PL" sz="2000" b="1" dirty="0" err="1" smtClean="0"/>
              <a:t>business</a:t>
            </a:r>
            <a:r>
              <a:rPr lang="pl-PL" sz="2000" b="1" dirty="0" smtClean="0"/>
              <a:t> </a:t>
            </a:r>
            <a:r>
              <a:rPr lang="pl-PL" sz="2000" b="1" dirty="0" err="1" smtClean="0"/>
              <a:t>transactions</a:t>
            </a:r>
            <a:r>
              <a:rPr lang="pl-PL" sz="2000" b="1" dirty="0" smtClean="0"/>
              <a:t> by </a:t>
            </a:r>
            <a:r>
              <a:rPr lang="pl-PL" sz="2000" b="1" dirty="0" err="1" smtClean="0"/>
              <a:t>means</a:t>
            </a:r>
            <a:r>
              <a:rPr lang="pl-PL" sz="2000" b="1" dirty="0" smtClean="0"/>
              <a:t> of </a:t>
            </a:r>
            <a:r>
              <a:rPr lang="pl-PL" sz="2000" b="1" dirty="0" err="1" smtClean="0"/>
              <a:t>telecommunications</a:t>
            </a:r>
            <a:r>
              <a:rPr lang="pl-PL" sz="2000" b="1" dirty="0" smtClean="0"/>
              <a:t> networks (</a:t>
            </a:r>
            <a:r>
              <a:rPr lang="pl-PL" sz="2000" b="1" dirty="0" err="1" smtClean="0"/>
              <a:t>Zwass</a:t>
            </a:r>
            <a:r>
              <a:rPr lang="pl-PL" sz="2000" b="1" dirty="0" smtClean="0"/>
              <a:t>, 1998),</a:t>
            </a:r>
          </a:p>
          <a:p>
            <a:pPr>
              <a:spcBef>
                <a:spcPts val="0"/>
              </a:spcBef>
              <a:spcAft>
                <a:spcPct val="20000"/>
              </a:spcAft>
              <a:defRPr/>
            </a:pPr>
            <a:r>
              <a:rPr lang="pl-PL" sz="2000" b="1" dirty="0" smtClean="0">
                <a:cs typeface="Times New Roman" pitchFamily="18" charset="0"/>
              </a:rPr>
              <a:t>…</a:t>
            </a:r>
            <a:r>
              <a:rPr lang="en-US" sz="2000" b="1" dirty="0" smtClean="0">
                <a:cs typeface="Times New Roman" pitchFamily="18" charset="0"/>
              </a:rPr>
              <a:t>E-business:</a:t>
            </a:r>
          </a:p>
          <a:p>
            <a:pPr lvl="1">
              <a:spcBef>
                <a:spcPts val="0"/>
              </a:spcBef>
              <a:spcAft>
                <a:spcPct val="20000"/>
              </a:spcAft>
              <a:buFontTx/>
              <a:buChar char="•"/>
              <a:defRPr/>
            </a:pPr>
            <a:r>
              <a:rPr lang="en-US" sz="2000" b="1" dirty="0" smtClean="0">
                <a:cs typeface="Times New Roman" pitchFamily="18" charset="0"/>
              </a:rPr>
              <a:t>Use of digital technology and Internet to execute major business processes in the enterprise</a:t>
            </a:r>
            <a:r>
              <a:rPr lang="pl-PL" sz="2000" b="1" dirty="0" smtClean="0">
                <a:cs typeface="Times New Roman" pitchFamily="18" charset="0"/>
              </a:rPr>
              <a:t>,</a:t>
            </a:r>
            <a:endParaRPr lang="en-US" sz="2000" b="1" dirty="0" smtClean="0">
              <a:cs typeface="Times New Roman" pitchFamily="18" charset="0"/>
            </a:endParaRPr>
          </a:p>
          <a:p>
            <a:pPr lvl="1">
              <a:spcBef>
                <a:spcPts val="0"/>
              </a:spcBef>
              <a:spcAft>
                <a:spcPct val="20000"/>
              </a:spcAft>
              <a:buFontTx/>
              <a:buChar char="•"/>
              <a:defRPr/>
            </a:pPr>
            <a:r>
              <a:rPr lang="en-US" sz="2000" b="1" dirty="0" smtClean="0">
                <a:cs typeface="Times New Roman" pitchFamily="18" charset="0"/>
              </a:rPr>
              <a:t>Includes e-commerce (electronic commerce):</a:t>
            </a:r>
          </a:p>
          <a:p>
            <a:pPr marL="1085850" lvl="2">
              <a:spcBef>
                <a:spcPts val="0"/>
              </a:spcBef>
              <a:spcAft>
                <a:spcPct val="20000"/>
              </a:spcAft>
              <a:defRPr/>
            </a:pPr>
            <a:r>
              <a:rPr lang="en-US" sz="1800" dirty="0" smtClean="0">
                <a:cs typeface="Times New Roman" pitchFamily="18" charset="0"/>
              </a:rPr>
              <a:t>Buying and selling of goods over</a:t>
            </a:r>
            <a:r>
              <a:rPr lang="en-US" sz="1800" dirty="0" smtClean="0">
                <a:effectLst>
                  <a:outerShdw blurRad="38100" dist="38100" dir="2700000" algn="tl">
                    <a:srgbClr val="C0C0C0"/>
                  </a:outerShdw>
                </a:effectLst>
                <a:cs typeface="Times New Roman" pitchFamily="18" charset="0"/>
              </a:rPr>
              <a:t> Internet</a:t>
            </a:r>
            <a:r>
              <a:rPr lang="pl-PL" sz="1800" dirty="0" smtClean="0">
                <a:effectLst>
                  <a:outerShdw blurRad="38100" dist="38100" dir="2700000" algn="tl">
                    <a:srgbClr val="C0C0C0"/>
                  </a:outerShdw>
                </a:effectLst>
                <a:cs typeface="Times New Roman" pitchFamily="18" charset="0"/>
              </a:rPr>
              <a:t>… (</a:t>
            </a:r>
            <a:r>
              <a:rPr lang="pl-PL" sz="1800" dirty="0" err="1" smtClean="0">
                <a:effectLst>
                  <a:outerShdw blurRad="38100" dist="38100" dir="2700000" algn="tl">
                    <a:srgbClr val="C0C0C0"/>
                  </a:outerShdw>
                </a:effectLst>
                <a:cs typeface="Times New Roman" pitchFamily="18" charset="0"/>
              </a:rPr>
              <a:t>Laudon</a:t>
            </a:r>
            <a:r>
              <a:rPr lang="pl-PL" sz="1800" dirty="0" smtClean="0">
                <a:effectLst>
                  <a:outerShdw blurRad="38100" dist="38100" dir="2700000" algn="tl">
                    <a:srgbClr val="C0C0C0"/>
                  </a:outerShdw>
                </a:effectLst>
                <a:cs typeface="Times New Roman" pitchFamily="18" charset="0"/>
              </a:rPr>
              <a:t>, 2010)</a:t>
            </a:r>
            <a:endParaRPr lang="en-US" sz="1800" dirty="0" smtClean="0">
              <a:effectLst>
                <a:outerShdw blurRad="38100" dist="38100" dir="2700000" algn="tl">
                  <a:srgbClr val="C0C0C0"/>
                </a:outerShdw>
              </a:effectLst>
              <a:cs typeface="Times New Roman" pitchFamily="18" charset="0"/>
            </a:endParaRPr>
          </a:p>
          <a:p>
            <a:pPr>
              <a:spcBef>
                <a:spcPts val="0"/>
              </a:spcBef>
              <a:defRPr/>
            </a:pPr>
            <a:endParaRPr lang="pl-PL" sz="2000" b="1" dirty="0" smtClean="0"/>
          </a:p>
          <a:p>
            <a:pPr>
              <a:spcBef>
                <a:spcPts val="0"/>
              </a:spcBef>
              <a:defRPr/>
            </a:pPr>
            <a:endParaRPr lang="pl-PL" sz="2000" b="1" dirty="0" smtClean="0"/>
          </a:p>
          <a:p>
            <a:pPr>
              <a:spcBef>
                <a:spcPts val="0"/>
              </a:spcBef>
              <a:defRPr/>
            </a:pPr>
            <a:endParaRPr lang="pl-PL" sz="2000" dirty="0"/>
          </a:p>
        </p:txBody>
      </p:sp>
      <p:sp>
        <p:nvSpPr>
          <p:cNvPr id="163844" name="Symbol zastępczy stopki 3"/>
          <p:cNvSpPr>
            <a:spLocks noGrp="1"/>
          </p:cNvSpPr>
          <p:nvPr>
            <p:ph type="ftr" sz="quarter" idx="10"/>
          </p:nvPr>
        </p:nvSpPr>
        <p:spPr>
          <a:noFill/>
        </p:spPr>
        <p:txBody>
          <a:bodyPr/>
          <a:lstStyle/>
          <a:p>
            <a:r>
              <a:rPr lang="en-US" smtClean="0"/>
              <a:t>W. Chmielarz: Faculty of Management University of Warsaw </a:t>
            </a:r>
          </a:p>
        </p:txBody>
      </p:sp>
      <p:sp>
        <p:nvSpPr>
          <p:cNvPr id="163845" name="Symbol zastępczy numeru slajdu 4"/>
          <p:cNvSpPr>
            <a:spLocks noGrp="1"/>
          </p:cNvSpPr>
          <p:nvPr>
            <p:ph type="sldNum" sz="quarter" idx="11"/>
          </p:nvPr>
        </p:nvSpPr>
        <p:spPr>
          <a:noFill/>
        </p:spPr>
        <p:txBody>
          <a:bodyPr/>
          <a:lstStyle/>
          <a:p>
            <a:fld id="{5C446D55-8998-4F3E-B364-AB61DDDA9622}" type="slidenum">
              <a:rPr lang="en-US" smtClean="0"/>
              <a:pPr/>
              <a:t>27</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ymbol zastępczy numeru slajdu 4"/>
          <p:cNvSpPr>
            <a:spLocks noGrp="1"/>
          </p:cNvSpPr>
          <p:nvPr>
            <p:ph type="sldNum" sz="quarter" idx="11"/>
          </p:nvPr>
        </p:nvSpPr>
        <p:spPr>
          <a:noFill/>
        </p:spPr>
        <p:txBody>
          <a:bodyPr/>
          <a:lstStyle/>
          <a:p>
            <a:fld id="{167B3069-9B27-48C9-931B-B7DD3CD4CB68}" type="slidenum">
              <a:rPr lang="en-US" smtClean="0"/>
              <a:pPr/>
              <a:t>3</a:t>
            </a:fld>
            <a:endParaRPr lang="en-US" smtClean="0"/>
          </a:p>
        </p:txBody>
      </p:sp>
      <p:sp>
        <p:nvSpPr>
          <p:cNvPr id="51203" name="Rectangle 2"/>
          <p:cNvSpPr>
            <a:spLocks noGrp="1" noChangeArrowheads="1"/>
          </p:cNvSpPr>
          <p:nvPr>
            <p:ph type="title"/>
          </p:nvPr>
        </p:nvSpPr>
        <p:spPr>
          <a:xfrm>
            <a:off x="755650" y="609600"/>
            <a:ext cx="8007350" cy="533400"/>
          </a:xfrm>
        </p:spPr>
        <p:txBody>
          <a:bodyPr/>
          <a:lstStyle/>
          <a:p>
            <a:pPr algn="l" eaLnBrk="1" hangingPunct="1"/>
            <a:r>
              <a:rPr lang="pl-PL" sz="2400" b="1" smtClean="0">
                <a:solidFill>
                  <a:schemeClr val="tx1"/>
                </a:solidFill>
              </a:rPr>
              <a:t>TRANSACTION SYSTEMS PROCESSING (TSP)</a:t>
            </a:r>
          </a:p>
        </p:txBody>
      </p:sp>
      <p:sp>
        <p:nvSpPr>
          <p:cNvPr id="51204" name="Rectangle 3"/>
          <p:cNvSpPr>
            <a:spLocks noGrp="1" noChangeArrowheads="1"/>
          </p:cNvSpPr>
          <p:nvPr>
            <p:ph type="body" idx="1"/>
          </p:nvPr>
        </p:nvSpPr>
        <p:spPr>
          <a:xfrm>
            <a:off x="685800" y="1371600"/>
            <a:ext cx="7772400" cy="4724400"/>
          </a:xfrm>
        </p:spPr>
        <p:txBody>
          <a:bodyPr/>
          <a:lstStyle/>
          <a:p>
            <a:pPr eaLnBrk="1" hangingPunct="1">
              <a:spcBef>
                <a:spcPct val="0"/>
              </a:spcBef>
            </a:pPr>
            <a:r>
              <a:rPr lang="pl-PL" sz="2400" b="1" smtClean="0"/>
              <a:t>Data processing – manipulation or transformation numbers and letters for the purpose of increasing their usefulness (data gathering, data manipulation – classifying, sorting, selecting etc). </a:t>
            </a:r>
          </a:p>
          <a:p>
            <a:pPr eaLnBrk="1" hangingPunct="1">
              <a:spcBef>
                <a:spcPct val="0"/>
              </a:spcBef>
            </a:pPr>
            <a:endParaRPr lang="pl-PL" sz="2400" b="1" smtClean="0"/>
          </a:p>
          <a:p>
            <a:pPr eaLnBrk="1" hangingPunct="1">
              <a:spcBef>
                <a:spcPct val="0"/>
              </a:spcBef>
            </a:pPr>
            <a:r>
              <a:rPr lang="pl-PL" sz="2400" b="1" smtClean="0">
                <a:solidFill>
                  <a:schemeClr val="accent2"/>
                </a:solidFill>
              </a:rPr>
              <a:t>TSP, D(data) PS or A(analytic)IS</a:t>
            </a:r>
            <a:r>
              <a:rPr lang="pl-PL" sz="2400" b="1" smtClean="0"/>
              <a:t> – the first single simple systems made mainly for gathering and processing data not for decision making, operating separately in the frames of the firm; in the beginning often without common data-base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ymbol zastępczy numeru slajdu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4F95D6D1-C31C-49F1-A485-495BF7A65DBE}" type="slidenum">
              <a:rPr lang="en-US" sz="1400"/>
              <a:pPr algn="r"/>
              <a:t>4</a:t>
            </a:fld>
            <a:endParaRPr lang="en-US" sz="1400"/>
          </a:p>
        </p:txBody>
      </p:sp>
      <p:sp>
        <p:nvSpPr>
          <p:cNvPr id="56323" name="Rectangle 2"/>
          <p:cNvSpPr>
            <a:spLocks noGrp="1" noChangeArrowheads="1"/>
          </p:cNvSpPr>
          <p:nvPr>
            <p:ph type="title" idx="4294967295"/>
          </p:nvPr>
        </p:nvSpPr>
        <p:spPr>
          <a:xfrm>
            <a:off x="685800" y="609600"/>
            <a:ext cx="7772400" cy="304800"/>
          </a:xfrm>
        </p:spPr>
        <p:txBody>
          <a:bodyPr>
            <a:normAutofit fontScale="90000"/>
          </a:bodyPr>
          <a:lstStyle/>
          <a:p>
            <a:pPr algn="l" eaLnBrk="1" hangingPunct="1"/>
            <a:r>
              <a:rPr lang="pl-PL" sz="2400" b="1" smtClean="0">
                <a:solidFill>
                  <a:srgbClr val="800000"/>
                </a:solidFill>
              </a:rPr>
              <a:t>MIS – Management Information Systems</a:t>
            </a:r>
          </a:p>
        </p:txBody>
      </p:sp>
      <p:sp>
        <p:nvSpPr>
          <p:cNvPr id="56324" name="Rectangle 5"/>
          <p:cNvSpPr>
            <a:spLocks noGrp="1" noChangeArrowheads="1"/>
          </p:cNvSpPr>
          <p:nvPr>
            <p:ph type="body" idx="4294967295"/>
          </p:nvPr>
        </p:nvSpPr>
        <p:spPr>
          <a:xfrm>
            <a:off x="685800" y="1341438"/>
            <a:ext cx="7772400" cy="4967287"/>
          </a:xfrm>
        </p:spPr>
        <p:txBody>
          <a:bodyPr>
            <a:normAutofit lnSpcReduction="10000"/>
          </a:bodyPr>
          <a:lstStyle/>
          <a:p>
            <a:pPr eaLnBrk="1" hangingPunct="1">
              <a:spcBef>
                <a:spcPct val="0"/>
              </a:spcBef>
              <a:buFontTx/>
              <a:buNone/>
            </a:pPr>
            <a:r>
              <a:rPr lang="pl-PL" sz="1800" b="1" smtClean="0"/>
              <a:t>	</a:t>
            </a:r>
            <a:r>
              <a:rPr lang="pl-PL" sz="2000" b="1" smtClean="0"/>
              <a:t>Definition: </a:t>
            </a:r>
          </a:p>
          <a:p>
            <a:pPr eaLnBrk="1" hangingPunct="1">
              <a:spcBef>
                <a:spcPct val="0"/>
              </a:spcBef>
            </a:pPr>
            <a:r>
              <a:rPr lang="pl-PL" sz="2000" b="1" smtClean="0"/>
              <a:t>MIS - as a computer-based system that makes information available to users with similar needs</a:t>
            </a:r>
          </a:p>
          <a:p>
            <a:pPr eaLnBrk="1" hangingPunct="1">
              <a:spcBef>
                <a:spcPct val="0"/>
              </a:spcBef>
            </a:pPr>
            <a:endParaRPr lang="pl-PL" sz="2000" b="1" smtClean="0"/>
          </a:p>
          <a:p>
            <a:pPr eaLnBrk="1" hangingPunct="1">
              <a:spcBef>
                <a:spcPct val="0"/>
              </a:spcBef>
            </a:pPr>
            <a:r>
              <a:rPr lang="pl-PL" sz="2000" b="1" smtClean="0"/>
              <a:t>MIS - is designed to provide past, present and future  routine information appropriate for planning, organizing the operations of a functional area in an organization</a:t>
            </a:r>
          </a:p>
          <a:p>
            <a:pPr eaLnBrk="1" hangingPunct="1">
              <a:spcBef>
                <a:spcPct val="0"/>
              </a:spcBef>
              <a:buFontTx/>
              <a:buNone/>
            </a:pPr>
            <a:r>
              <a:rPr lang="pl-PL" sz="1800" b="1" smtClean="0"/>
              <a:t>	</a:t>
            </a:r>
            <a:r>
              <a:rPr lang="pl-PL" sz="1800" smtClean="0"/>
              <a:t>The information describes the firm or one of its major system in terms of what has happened in the past and is happening  now (sometimes in the future)</a:t>
            </a:r>
          </a:p>
          <a:p>
            <a:pPr eaLnBrk="1" hangingPunct="1">
              <a:spcBef>
                <a:spcPct val="0"/>
              </a:spcBef>
            </a:pPr>
            <a:endParaRPr lang="pl-PL" sz="2000" b="1" smtClean="0"/>
          </a:p>
          <a:p>
            <a:pPr eaLnBrk="1" hangingPunct="1">
              <a:spcBef>
                <a:spcPct val="0"/>
              </a:spcBef>
            </a:pPr>
            <a:r>
              <a:rPr lang="pl-PL" sz="2000" b="1" smtClean="0"/>
              <a:t>MIS support functional managers by providing them with periodic reports that include some summaries, comparisons and other statistics</a:t>
            </a:r>
          </a:p>
          <a:p>
            <a:pPr eaLnBrk="1" hangingPunct="1">
              <a:spcBef>
                <a:spcPct val="0"/>
              </a:spcBef>
              <a:buFontTx/>
              <a:buNone/>
            </a:pPr>
            <a:r>
              <a:rPr lang="pl-PL" sz="1800" b="1" smtClean="0"/>
              <a:t>	</a:t>
            </a:r>
          </a:p>
          <a:p>
            <a:pPr eaLnBrk="1" hangingPunct="1">
              <a:spcBef>
                <a:spcPct val="0"/>
              </a:spcBef>
              <a:buFontTx/>
              <a:buNone/>
            </a:pPr>
            <a:r>
              <a:rPr lang="pl-PL" sz="1800" b="1" smtClean="0"/>
              <a:t>	</a:t>
            </a:r>
            <a:r>
              <a:rPr lang="pl-PL" sz="2000" b="1" smtClean="0"/>
              <a:t>Consists of: user interface, database, database system management and set of applications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ymbol zastępczy numeru slajdu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FC84AC54-BE8A-4878-BA20-4A31EB57FABF}" type="slidenum">
              <a:rPr lang="en-US" sz="1400"/>
              <a:pPr algn="r"/>
              <a:t>5</a:t>
            </a:fld>
            <a:endParaRPr lang="en-US" sz="1400"/>
          </a:p>
        </p:txBody>
      </p:sp>
      <p:sp>
        <p:nvSpPr>
          <p:cNvPr id="57347" name="Rectangle 2"/>
          <p:cNvSpPr>
            <a:spLocks noGrp="1" noChangeArrowheads="1"/>
          </p:cNvSpPr>
          <p:nvPr>
            <p:ph type="title" idx="4294967295"/>
          </p:nvPr>
        </p:nvSpPr>
        <p:spPr>
          <a:xfrm>
            <a:off x="685800" y="609600"/>
            <a:ext cx="7772400" cy="658813"/>
          </a:xfrm>
        </p:spPr>
        <p:txBody>
          <a:bodyPr/>
          <a:lstStyle/>
          <a:p>
            <a:pPr algn="l" eaLnBrk="1" hangingPunct="1"/>
            <a:r>
              <a:rPr lang="pl-PL" sz="2400" b="1" smtClean="0">
                <a:solidFill>
                  <a:srgbClr val="800000"/>
                </a:solidFill>
              </a:rPr>
              <a:t>The main elements of MIS</a:t>
            </a:r>
          </a:p>
        </p:txBody>
      </p:sp>
      <p:sp>
        <p:nvSpPr>
          <p:cNvPr id="57348" name="Rectangle 3"/>
          <p:cNvSpPr>
            <a:spLocks noGrp="1" noChangeArrowheads="1"/>
          </p:cNvSpPr>
          <p:nvPr>
            <p:ph type="body" idx="4294967295"/>
          </p:nvPr>
        </p:nvSpPr>
        <p:spPr>
          <a:xfrm>
            <a:off x="685800" y="1557338"/>
            <a:ext cx="7772400" cy="4538662"/>
          </a:xfrm>
        </p:spPr>
        <p:txBody>
          <a:bodyPr/>
          <a:lstStyle/>
          <a:p>
            <a:pPr eaLnBrk="1" hangingPunct="1">
              <a:spcBef>
                <a:spcPct val="0"/>
              </a:spcBef>
            </a:pPr>
            <a:r>
              <a:rPr lang="pl-PL" sz="2000" b="1" i="1" smtClean="0"/>
              <a:t>A database</a:t>
            </a:r>
            <a:r>
              <a:rPr lang="pl-PL" sz="2000" b="1" smtClean="0"/>
              <a:t> – is a collectionof files serving as a data resource for computer based information systems (MIS),</a:t>
            </a:r>
          </a:p>
          <a:p>
            <a:pPr eaLnBrk="1" hangingPunct="1">
              <a:spcBef>
                <a:spcPct val="0"/>
              </a:spcBef>
            </a:pPr>
            <a:r>
              <a:rPr lang="pl-PL" sz="2000" b="1" i="1" smtClean="0"/>
              <a:t>A batabase management system (DBMS)</a:t>
            </a:r>
            <a:r>
              <a:rPr lang="pl-PL" sz="2000" b="1" smtClean="0"/>
              <a:t> is a software program (or group of programs) that managesand provides access to a database</a:t>
            </a:r>
          </a:p>
          <a:p>
            <a:pPr eaLnBrk="1" hangingPunct="1">
              <a:spcBef>
                <a:spcPct val="0"/>
              </a:spcBef>
            </a:pPr>
            <a:r>
              <a:rPr lang="pl-PL" sz="2000" b="1" i="1" smtClean="0">
                <a:solidFill>
                  <a:schemeClr val="accent2"/>
                </a:solidFill>
              </a:rPr>
              <a:t>Data warehouse</a:t>
            </a:r>
            <a:r>
              <a:rPr lang="pl-PL" sz="2000" b="1" smtClean="0">
                <a:solidFill>
                  <a:schemeClr val="accent2"/>
                </a:solidFill>
              </a:rPr>
              <a:t> – is a repository of historical data (millions of records), subject oriented and organized, integrated from various sources, that can easily be accessed and manipulated for decision support for example by: </a:t>
            </a:r>
            <a:r>
              <a:rPr lang="pl-PL" sz="2000" b="1" i="1" smtClean="0">
                <a:solidFill>
                  <a:schemeClr val="accent2"/>
                </a:solidFill>
              </a:rPr>
              <a:t>data mining</a:t>
            </a:r>
            <a:r>
              <a:rPr lang="pl-PL" sz="2000" b="1" smtClean="0">
                <a:solidFill>
                  <a:schemeClr val="accent2"/>
                </a:solidFill>
              </a:rPr>
              <a:t> – process of searching for unknown informationor relationships in large databases using tools as neural computing or case-based reasoning.</a:t>
            </a:r>
          </a:p>
          <a:p>
            <a:pPr eaLnBrk="1" hangingPunct="1">
              <a:spcBef>
                <a:spcPct val="0"/>
              </a:spcBef>
            </a:pPr>
            <a:r>
              <a:rPr lang="pl-PL" sz="2000" b="1" i="1" smtClean="0"/>
              <a:t>An application program – </a:t>
            </a:r>
            <a:r>
              <a:rPr lang="pl-PL" sz="2000" b="1" smtClean="0"/>
              <a:t>a set of computer instructions written in a programming language, the purpose of which is to provide functionality to a user…</a:t>
            </a:r>
          </a:p>
          <a:p>
            <a:pPr eaLnBrk="1" hangingPunct="1">
              <a:spcBef>
                <a:spcPct val="0"/>
              </a:spcBef>
            </a:pPr>
            <a:endParaRPr lang="pl-PL" sz="2000" b="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Symbol zastępczy stopki 3"/>
          <p:cNvSpPr txBox="1">
            <a:spLocks noGrp="1"/>
          </p:cNvSpPr>
          <p:nvPr/>
        </p:nvSpPr>
        <p:spPr bwMode="auto">
          <a:xfrm>
            <a:off x="1676400" y="6248400"/>
            <a:ext cx="4800600" cy="457200"/>
          </a:xfrm>
          <a:prstGeom prst="rect">
            <a:avLst/>
          </a:prstGeom>
          <a:noFill/>
          <a:ln w="9525">
            <a:noFill/>
            <a:miter lim="800000"/>
            <a:headEnd/>
            <a:tailEnd/>
          </a:ln>
        </p:spPr>
        <p:txBody>
          <a:bodyPr/>
          <a:lstStyle/>
          <a:p>
            <a:pPr algn="ctr"/>
            <a:r>
              <a:rPr lang="en-US" sz="1400"/>
              <a:t>W. Chmielarz: Faculty of Management University of Warsaw </a:t>
            </a:r>
          </a:p>
        </p:txBody>
      </p:sp>
      <p:sp>
        <p:nvSpPr>
          <p:cNvPr id="67587" name="Symbol zastępczy numeru slajdu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3042B5CB-E81C-49E6-ADD4-D213B4581ECF}" type="slidenum">
              <a:rPr lang="en-US" sz="1400"/>
              <a:pPr algn="r"/>
              <a:t>6</a:t>
            </a:fld>
            <a:endParaRPr lang="en-US" sz="1400"/>
          </a:p>
        </p:txBody>
      </p:sp>
      <p:sp>
        <p:nvSpPr>
          <p:cNvPr id="67588" name="Rectangle 2"/>
          <p:cNvSpPr>
            <a:spLocks noGrp="1" noChangeArrowheads="1"/>
          </p:cNvSpPr>
          <p:nvPr>
            <p:ph type="title" idx="4294967295"/>
          </p:nvPr>
        </p:nvSpPr>
        <p:spPr>
          <a:xfrm>
            <a:off x="827088" y="404813"/>
            <a:ext cx="7340600" cy="360362"/>
          </a:xfrm>
        </p:spPr>
        <p:txBody>
          <a:bodyPr>
            <a:normAutofit fontScale="90000"/>
          </a:bodyPr>
          <a:lstStyle/>
          <a:p>
            <a:pPr algn="l" eaLnBrk="1" hangingPunct="1"/>
            <a:r>
              <a:rPr lang="pl-PL" sz="2200" b="1" smtClean="0">
                <a:solidFill>
                  <a:srgbClr val="800000"/>
                </a:solidFill>
              </a:rPr>
              <a:t>Decision Support Systems - definitions</a:t>
            </a:r>
          </a:p>
        </p:txBody>
      </p:sp>
      <p:sp>
        <p:nvSpPr>
          <p:cNvPr id="67589" name="Rectangle 3"/>
          <p:cNvSpPr>
            <a:spLocks noGrp="1" noChangeArrowheads="1"/>
          </p:cNvSpPr>
          <p:nvPr>
            <p:ph type="body" idx="4294967295"/>
          </p:nvPr>
        </p:nvSpPr>
        <p:spPr>
          <a:xfrm>
            <a:off x="685800" y="1484313"/>
            <a:ext cx="7772400" cy="4078287"/>
          </a:xfrm>
        </p:spPr>
        <p:txBody>
          <a:bodyPr/>
          <a:lstStyle/>
          <a:p>
            <a:pPr marL="609600" indent="-609600" eaLnBrk="1" hangingPunct="1">
              <a:lnSpc>
                <a:spcPct val="80000"/>
              </a:lnSpc>
            </a:pPr>
            <a:r>
              <a:rPr lang="pl-PL" sz="2000" b="1" smtClean="0"/>
              <a:t>…Decision Support Systems couple the intellectual resources of individuals with the capabilities of the computer to improve the quality of decisions…</a:t>
            </a:r>
          </a:p>
          <a:p>
            <a:pPr marL="609600" indent="-609600" eaLnBrk="1" hangingPunct="1">
              <a:lnSpc>
                <a:spcPct val="80000"/>
              </a:lnSpc>
            </a:pPr>
            <a:endParaRPr lang="pl-PL" sz="2000" b="1" smtClean="0"/>
          </a:p>
          <a:p>
            <a:pPr marL="609600" indent="-609600" eaLnBrk="1" hangingPunct="1">
              <a:lnSpc>
                <a:spcPct val="80000"/>
              </a:lnSpc>
            </a:pPr>
            <a:r>
              <a:rPr lang="pl-PL" sz="2000" b="1" smtClean="0"/>
              <a:t>…It is a computer based support system for management decision makers who deal with semistructural problems…</a:t>
            </a:r>
          </a:p>
          <a:p>
            <a:pPr marL="609600" indent="-609600" eaLnBrk="1" hangingPunct="1">
              <a:lnSpc>
                <a:spcPct val="80000"/>
              </a:lnSpc>
            </a:pPr>
            <a:endParaRPr lang="pl-PL" sz="2000" b="1" smtClean="0"/>
          </a:p>
          <a:p>
            <a:pPr marL="609600" indent="-609600" eaLnBrk="1" hangingPunct="1">
              <a:lnSpc>
                <a:spcPct val="80000"/>
              </a:lnSpc>
            </a:pPr>
            <a:r>
              <a:rPr lang="pl-PL" sz="2000" b="1" smtClean="0"/>
              <a:t>…It is a comptuer based information system that combines models and data in an attempt to solve semistructured problems with extensive user involvment…</a:t>
            </a:r>
          </a:p>
          <a:p>
            <a:pPr marL="609600" indent="-609600" eaLnBrk="1" hangingPunct="1">
              <a:lnSpc>
                <a:spcPct val="80000"/>
              </a:lnSpc>
            </a:pPr>
            <a:endParaRPr lang="pl-PL" sz="2000" b="1" smtClean="0"/>
          </a:p>
          <a:p>
            <a:pPr marL="609600" indent="-609600" eaLnBrk="1" hangingPunct="1">
              <a:lnSpc>
                <a:spcPct val="80000"/>
              </a:lnSpc>
            </a:pPr>
            <a:endParaRPr lang="pl-PL" sz="2000" b="1" smtClean="0"/>
          </a:p>
          <a:p>
            <a:pPr marL="609600" indent="-609600" algn="r" eaLnBrk="1" hangingPunct="1">
              <a:lnSpc>
                <a:spcPct val="80000"/>
              </a:lnSpc>
              <a:buFontTx/>
              <a:buNone/>
            </a:pPr>
            <a:r>
              <a:rPr lang="pl-PL" sz="1600" b="1" smtClean="0"/>
              <a:t>Turban E. and R. Spraque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ymbol zastępczy stopki 3"/>
          <p:cNvSpPr txBox="1">
            <a:spLocks noGrp="1"/>
          </p:cNvSpPr>
          <p:nvPr/>
        </p:nvSpPr>
        <p:spPr bwMode="auto">
          <a:xfrm>
            <a:off x="1676400" y="6248400"/>
            <a:ext cx="4800600" cy="457200"/>
          </a:xfrm>
          <a:prstGeom prst="rect">
            <a:avLst/>
          </a:prstGeom>
          <a:noFill/>
          <a:ln w="9525">
            <a:noFill/>
            <a:miter lim="800000"/>
            <a:headEnd/>
            <a:tailEnd/>
          </a:ln>
        </p:spPr>
        <p:txBody>
          <a:bodyPr/>
          <a:lstStyle/>
          <a:p>
            <a:pPr algn="ctr"/>
            <a:r>
              <a:rPr lang="en-US" sz="1400"/>
              <a:t>W. Chmielarz: Faculty of Management University of Warsaw </a:t>
            </a:r>
          </a:p>
        </p:txBody>
      </p:sp>
      <p:sp>
        <p:nvSpPr>
          <p:cNvPr id="68611" name="Symbol zastępczy numeru slajdu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4F18334D-3BA7-47F1-891A-1047E6233F9B}" type="slidenum">
              <a:rPr lang="en-US" sz="1400"/>
              <a:pPr algn="r"/>
              <a:t>7</a:t>
            </a:fld>
            <a:endParaRPr lang="en-US" sz="1400"/>
          </a:p>
        </p:txBody>
      </p:sp>
      <p:sp>
        <p:nvSpPr>
          <p:cNvPr id="68612" name="Rectangle 2"/>
          <p:cNvSpPr>
            <a:spLocks noGrp="1" noChangeArrowheads="1"/>
          </p:cNvSpPr>
          <p:nvPr>
            <p:ph type="title" idx="4294967295"/>
          </p:nvPr>
        </p:nvSpPr>
        <p:spPr>
          <a:xfrm>
            <a:off x="762000" y="304800"/>
            <a:ext cx="7772400" cy="603250"/>
          </a:xfrm>
        </p:spPr>
        <p:txBody>
          <a:bodyPr/>
          <a:lstStyle/>
          <a:p>
            <a:pPr algn="l" eaLnBrk="1" hangingPunct="1"/>
            <a:r>
              <a:rPr lang="pl-PL" sz="2200" b="1" smtClean="0">
                <a:solidFill>
                  <a:srgbClr val="800000"/>
                </a:solidFill>
              </a:rPr>
              <a:t>Components of DSS</a:t>
            </a:r>
          </a:p>
        </p:txBody>
      </p:sp>
      <p:sp>
        <p:nvSpPr>
          <p:cNvPr id="68613" name="Rectangle 3"/>
          <p:cNvSpPr>
            <a:spLocks noGrp="1" noChangeArrowheads="1"/>
          </p:cNvSpPr>
          <p:nvPr>
            <p:ph type="body" idx="4294967295"/>
          </p:nvPr>
        </p:nvSpPr>
        <p:spPr>
          <a:xfrm>
            <a:off x="684213" y="1143000"/>
            <a:ext cx="7773987" cy="4953000"/>
          </a:xfrm>
        </p:spPr>
        <p:txBody>
          <a:bodyPr/>
          <a:lstStyle/>
          <a:p>
            <a:pPr marL="288925" indent="-288925" eaLnBrk="1" hangingPunct="1">
              <a:lnSpc>
                <a:spcPct val="90000"/>
              </a:lnSpc>
              <a:buFontTx/>
              <a:buAutoNum type="arabicPeriod"/>
            </a:pPr>
            <a:r>
              <a:rPr lang="pl-PL" sz="2200" b="1" smtClean="0">
                <a:solidFill>
                  <a:srgbClr val="800000"/>
                </a:solidFill>
              </a:rPr>
              <a:t>Data Management</a:t>
            </a:r>
            <a:r>
              <a:rPr lang="pl-PL" sz="2200" b="1" smtClean="0"/>
              <a:t> – includes the database, which contains relevant data for the situation and is managed by software called database management system (DBMS)</a:t>
            </a:r>
          </a:p>
          <a:p>
            <a:pPr marL="288925" indent="-288925" eaLnBrk="1" hangingPunct="1">
              <a:lnSpc>
                <a:spcPct val="90000"/>
              </a:lnSpc>
              <a:buFontTx/>
              <a:buAutoNum type="arabicPeriod"/>
            </a:pPr>
            <a:r>
              <a:rPr lang="pl-PL" sz="2200" b="1" smtClean="0">
                <a:solidFill>
                  <a:srgbClr val="800000"/>
                </a:solidFill>
              </a:rPr>
              <a:t>Model Management</a:t>
            </a:r>
            <a:r>
              <a:rPr lang="pl-PL" sz="2200" b="1" smtClean="0"/>
              <a:t> – includes financial, statistical, management science or other models that provide the system’s analytical capabilities and an appropriate software management</a:t>
            </a:r>
          </a:p>
          <a:p>
            <a:pPr marL="288925" indent="-288925" eaLnBrk="1" hangingPunct="1">
              <a:lnSpc>
                <a:spcPct val="90000"/>
              </a:lnSpc>
              <a:buFontTx/>
              <a:buAutoNum type="arabicPeriod"/>
            </a:pPr>
            <a:r>
              <a:rPr lang="pl-PL" sz="2200" b="1" smtClean="0">
                <a:solidFill>
                  <a:srgbClr val="800000"/>
                </a:solidFill>
              </a:rPr>
              <a:t>Communication Subsystem - </a:t>
            </a:r>
            <a:r>
              <a:rPr lang="pl-PL" sz="2200" b="1" smtClean="0"/>
              <a:t>the user can communicate with and command the DSS through this subsystem. It provides the user interface</a:t>
            </a:r>
          </a:p>
          <a:p>
            <a:pPr marL="288925" indent="-288925" eaLnBrk="1" hangingPunct="1">
              <a:lnSpc>
                <a:spcPct val="90000"/>
              </a:lnSpc>
              <a:buFontTx/>
              <a:buAutoNum type="arabicPeriod"/>
            </a:pPr>
            <a:r>
              <a:rPr lang="pl-PL" sz="2200" b="1" smtClean="0">
                <a:solidFill>
                  <a:srgbClr val="800000"/>
                </a:solidFill>
              </a:rPr>
              <a:t>Procedure management</a:t>
            </a:r>
            <a:r>
              <a:rPr lang="pl-PL" sz="2200" b="1" smtClean="0"/>
              <a:t>. This optional subsystem can support any of the other subsystem, mainly Model Management</a:t>
            </a:r>
          </a:p>
          <a:p>
            <a:pPr marL="288925" indent="-288925" eaLnBrk="1" hangingPunct="1">
              <a:lnSpc>
                <a:spcPct val="90000"/>
              </a:lnSpc>
              <a:buFontTx/>
              <a:buNone/>
            </a:pPr>
            <a:endParaRPr lang="pl-PL" sz="2200" b="1"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ymbol zastępczy stopki 3"/>
          <p:cNvSpPr txBox="1">
            <a:spLocks noGrp="1"/>
          </p:cNvSpPr>
          <p:nvPr/>
        </p:nvSpPr>
        <p:spPr bwMode="auto">
          <a:xfrm>
            <a:off x="1676400" y="6248400"/>
            <a:ext cx="4800600" cy="457200"/>
          </a:xfrm>
          <a:prstGeom prst="rect">
            <a:avLst/>
          </a:prstGeom>
          <a:noFill/>
          <a:ln w="9525">
            <a:noFill/>
            <a:miter lim="800000"/>
            <a:headEnd/>
            <a:tailEnd/>
          </a:ln>
        </p:spPr>
        <p:txBody>
          <a:bodyPr/>
          <a:lstStyle/>
          <a:p>
            <a:pPr algn="ctr"/>
            <a:r>
              <a:rPr lang="en-US" sz="1400"/>
              <a:t>W. Chmielarz: Faculty of Management University of Warsaw </a:t>
            </a:r>
          </a:p>
        </p:txBody>
      </p:sp>
      <p:sp>
        <p:nvSpPr>
          <p:cNvPr id="69635" name="Symbol zastępczy numeru slajdu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EC9546DF-0439-4752-BF04-0CBAEDCD9D51}" type="slidenum">
              <a:rPr lang="en-US" sz="1400"/>
              <a:pPr algn="r"/>
              <a:t>8</a:t>
            </a:fld>
            <a:endParaRPr lang="en-US" sz="1400"/>
          </a:p>
        </p:txBody>
      </p:sp>
      <p:sp>
        <p:nvSpPr>
          <p:cNvPr id="69636" name="Rectangle 2"/>
          <p:cNvSpPr>
            <a:spLocks noGrp="1" noChangeArrowheads="1"/>
          </p:cNvSpPr>
          <p:nvPr>
            <p:ph type="title" idx="4294967295"/>
          </p:nvPr>
        </p:nvSpPr>
        <p:spPr>
          <a:xfrm>
            <a:off x="395288" y="381000"/>
            <a:ext cx="8062912" cy="455613"/>
          </a:xfrm>
        </p:spPr>
        <p:txBody>
          <a:bodyPr/>
          <a:lstStyle/>
          <a:p>
            <a:pPr algn="l" eaLnBrk="1" hangingPunct="1"/>
            <a:r>
              <a:rPr lang="pl-PL" sz="2200" b="1" smtClean="0">
                <a:solidFill>
                  <a:srgbClr val="800000"/>
                </a:solidFill>
              </a:rPr>
              <a:t>The Data Management Subsystem</a:t>
            </a:r>
          </a:p>
        </p:txBody>
      </p:sp>
      <p:sp>
        <p:nvSpPr>
          <p:cNvPr id="69637" name="Rectangle 3"/>
          <p:cNvSpPr>
            <a:spLocks noGrp="1" noChangeArrowheads="1"/>
          </p:cNvSpPr>
          <p:nvPr>
            <p:ph type="body" idx="4294967295"/>
          </p:nvPr>
        </p:nvSpPr>
        <p:spPr>
          <a:xfrm>
            <a:off x="684213" y="1052513"/>
            <a:ext cx="8029575" cy="5181600"/>
          </a:xfrm>
        </p:spPr>
        <p:txBody>
          <a:bodyPr/>
          <a:lstStyle/>
          <a:p>
            <a:pPr marL="0" indent="0" eaLnBrk="1" hangingPunct="1">
              <a:lnSpc>
                <a:spcPct val="80000"/>
              </a:lnSpc>
              <a:buFontTx/>
              <a:buAutoNum type="arabicPeriod"/>
            </a:pPr>
            <a:r>
              <a:rPr lang="pl-PL" sz="2000" b="1" smtClean="0"/>
              <a:t>DSS database (the same as MIS)</a:t>
            </a:r>
          </a:p>
          <a:p>
            <a:pPr marL="0" indent="0" eaLnBrk="1" hangingPunct="1">
              <a:lnSpc>
                <a:spcPct val="80000"/>
              </a:lnSpc>
              <a:buFontTx/>
              <a:buAutoNum type="arabicPeriod"/>
            </a:pPr>
            <a:r>
              <a:rPr lang="pl-PL" sz="2000" b="1" smtClean="0"/>
              <a:t>Database management system (see MIS)</a:t>
            </a:r>
          </a:p>
          <a:p>
            <a:pPr marL="0" indent="0" eaLnBrk="1" hangingPunct="1">
              <a:lnSpc>
                <a:spcPct val="80000"/>
              </a:lnSpc>
              <a:buFontTx/>
              <a:buAutoNum type="arabicPeriod"/>
            </a:pPr>
            <a:r>
              <a:rPr lang="pl-PL" sz="2000" b="1" smtClean="0"/>
              <a:t>Query facility </a:t>
            </a:r>
          </a:p>
          <a:p>
            <a:pPr marL="0" indent="0" eaLnBrk="1" hangingPunct="1">
              <a:lnSpc>
                <a:spcPct val="80000"/>
              </a:lnSpc>
              <a:buFontTx/>
              <a:buNone/>
            </a:pPr>
            <a:endParaRPr lang="pl-PL" sz="2000" b="1" smtClean="0">
              <a:solidFill>
                <a:srgbClr val="800000"/>
              </a:solidFill>
            </a:endParaRPr>
          </a:p>
          <a:p>
            <a:pPr marL="0" indent="0" eaLnBrk="1" hangingPunct="1">
              <a:lnSpc>
                <a:spcPct val="80000"/>
              </a:lnSpc>
              <a:buFontTx/>
              <a:buNone/>
            </a:pPr>
            <a:r>
              <a:rPr lang="pl-PL" sz="2000" b="1" smtClean="0">
                <a:solidFill>
                  <a:srgbClr val="800000"/>
                </a:solidFill>
              </a:rPr>
              <a:t>The Database</a:t>
            </a:r>
            <a:r>
              <a:rPr lang="pl-PL" sz="2000" b="1" smtClean="0"/>
              <a:t> – collection of interrelated data organized in such a way that it corresponds to the needs and structure of an organization and can be used by more than one person for more than one application.</a:t>
            </a:r>
          </a:p>
          <a:p>
            <a:pPr marL="0" indent="0" eaLnBrk="1" hangingPunct="1">
              <a:lnSpc>
                <a:spcPct val="80000"/>
              </a:lnSpc>
              <a:buFontTx/>
              <a:buNone/>
            </a:pPr>
            <a:r>
              <a:rPr lang="pl-PL" sz="2000" b="1" smtClean="0">
                <a:solidFill>
                  <a:srgbClr val="800000"/>
                </a:solidFill>
              </a:rPr>
              <a:t>Database Management System </a:t>
            </a:r>
            <a:r>
              <a:rPr lang="pl-PL" sz="2000" b="1" smtClean="0"/>
              <a:t>– is a software program to establish, update and use a model base; to screen each request for information and determine that the person making the request is indeed an autorised user. </a:t>
            </a:r>
          </a:p>
          <a:p>
            <a:pPr marL="0" indent="0" eaLnBrk="1" hangingPunct="1">
              <a:lnSpc>
                <a:spcPct val="80000"/>
              </a:lnSpc>
              <a:buFontTx/>
              <a:buNone/>
            </a:pPr>
            <a:r>
              <a:rPr lang="pl-PL" sz="2000" b="1" smtClean="0"/>
              <a:t>Administrator can obtain reports about that activity of users. An effective DBMS can provide support for many managerial activities, general navigation among records, support for a diverse set of data relationships, and report generation are typical examples.</a:t>
            </a:r>
          </a:p>
          <a:p>
            <a:pPr marL="0" indent="0" eaLnBrk="1" hangingPunct="1">
              <a:lnSpc>
                <a:spcPct val="80000"/>
              </a:lnSpc>
              <a:buFontTx/>
              <a:buNone/>
            </a:pPr>
            <a:r>
              <a:rPr lang="pl-PL" sz="2000" b="1" smtClean="0">
                <a:solidFill>
                  <a:srgbClr val="800000"/>
                </a:solidFill>
              </a:rPr>
              <a:t>Query facility</a:t>
            </a:r>
            <a:r>
              <a:rPr lang="pl-PL" sz="2000" b="1" smtClean="0"/>
              <a:t> – provides the basis for access to data. It accepts request for data, determines how these request can be filled, formulates the detailed request, returns the results to user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ymbol zastępczy stopki 3"/>
          <p:cNvSpPr txBox="1">
            <a:spLocks noGrp="1"/>
          </p:cNvSpPr>
          <p:nvPr/>
        </p:nvSpPr>
        <p:spPr bwMode="auto">
          <a:xfrm>
            <a:off x="1676400" y="6248400"/>
            <a:ext cx="4800600" cy="457200"/>
          </a:xfrm>
          <a:prstGeom prst="rect">
            <a:avLst/>
          </a:prstGeom>
          <a:noFill/>
          <a:ln w="9525">
            <a:noFill/>
            <a:miter lim="800000"/>
            <a:headEnd/>
            <a:tailEnd/>
          </a:ln>
        </p:spPr>
        <p:txBody>
          <a:bodyPr/>
          <a:lstStyle/>
          <a:p>
            <a:pPr algn="ctr"/>
            <a:r>
              <a:rPr lang="en-US" sz="1400"/>
              <a:t>W. Chmielarz: Faculty of Management University of Warsaw </a:t>
            </a:r>
          </a:p>
        </p:txBody>
      </p:sp>
      <p:sp>
        <p:nvSpPr>
          <p:cNvPr id="70659" name="Symbol zastępczy numeru slajdu 4"/>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647673DA-4E18-4FE7-9E3C-76A58934DE9C}" type="slidenum">
              <a:rPr lang="en-US" sz="1400"/>
              <a:pPr algn="r"/>
              <a:t>9</a:t>
            </a:fld>
            <a:endParaRPr lang="en-US" sz="1400"/>
          </a:p>
        </p:txBody>
      </p:sp>
      <p:sp>
        <p:nvSpPr>
          <p:cNvPr id="70660" name="Rectangle 2"/>
          <p:cNvSpPr>
            <a:spLocks noGrp="1" noChangeArrowheads="1"/>
          </p:cNvSpPr>
          <p:nvPr>
            <p:ph type="title" idx="4294967295"/>
          </p:nvPr>
        </p:nvSpPr>
        <p:spPr>
          <a:xfrm>
            <a:off x="685800" y="381000"/>
            <a:ext cx="7772400" cy="381000"/>
          </a:xfrm>
        </p:spPr>
        <p:txBody>
          <a:bodyPr>
            <a:normAutofit fontScale="90000"/>
          </a:bodyPr>
          <a:lstStyle/>
          <a:p>
            <a:pPr algn="l" eaLnBrk="1" hangingPunct="1"/>
            <a:r>
              <a:rPr lang="pl-PL" sz="2200" b="1" smtClean="0">
                <a:solidFill>
                  <a:srgbClr val="800000"/>
                </a:solidFill>
              </a:rPr>
              <a:t>Model Management Subsystem</a:t>
            </a:r>
          </a:p>
        </p:txBody>
      </p:sp>
      <p:sp>
        <p:nvSpPr>
          <p:cNvPr id="70661" name="Rectangle 3"/>
          <p:cNvSpPr>
            <a:spLocks noGrp="1" noChangeArrowheads="1"/>
          </p:cNvSpPr>
          <p:nvPr>
            <p:ph type="body" idx="4294967295"/>
          </p:nvPr>
        </p:nvSpPr>
        <p:spPr>
          <a:xfrm>
            <a:off x="381000" y="914400"/>
            <a:ext cx="8458200" cy="5181600"/>
          </a:xfrm>
        </p:spPr>
        <p:txBody>
          <a:bodyPr/>
          <a:lstStyle/>
          <a:p>
            <a:pPr marL="609600" indent="-609600" eaLnBrk="1" hangingPunct="1">
              <a:lnSpc>
                <a:spcPct val="80000"/>
              </a:lnSpc>
              <a:buFontTx/>
              <a:buAutoNum type="arabicPeriod"/>
            </a:pPr>
            <a:r>
              <a:rPr lang="pl-PL" sz="1800" b="1" dirty="0" smtClean="0"/>
              <a:t>Model </a:t>
            </a:r>
            <a:r>
              <a:rPr lang="pl-PL" sz="1800" b="1" dirty="0" err="1" smtClean="0"/>
              <a:t>base</a:t>
            </a:r>
            <a:endParaRPr lang="pl-PL" sz="1800" b="1" dirty="0" smtClean="0"/>
          </a:p>
          <a:p>
            <a:pPr marL="609600" indent="-609600" eaLnBrk="1" hangingPunct="1">
              <a:lnSpc>
                <a:spcPct val="80000"/>
              </a:lnSpc>
              <a:buFontTx/>
              <a:buAutoNum type="arabicPeriod"/>
            </a:pPr>
            <a:r>
              <a:rPr lang="pl-PL" sz="1800" b="1" dirty="0" err="1" smtClean="0"/>
              <a:t>Modelbase</a:t>
            </a:r>
            <a:r>
              <a:rPr lang="pl-PL" sz="1800" b="1" dirty="0" smtClean="0"/>
              <a:t> management system</a:t>
            </a:r>
          </a:p>
          <a:p>
            <a:pPr marL="609600" indent="-609600" eaLnBrk="1" hangingPunct="1">
              <a:lnSpc>
                <a:spcPct val="80000"/>
              </a:lnSpc>
              <a:buFontTx/>
              <a:buAutoNum type="arabicPeriod"/>
            </a:pPr>
            <a:r>
              <a:rPr lang="pl-PL" sz="1800" b="1" dirty="0" smtClean="0"/>
              <a:t>Model </a:t>
            </a:r>
            <a:r>
              <a:rPr lang="pl-PL" sz="1800" b="1" dirty="0" err="1" smtClean="0"/>
              <a:t>language</a:t>
            </a:r>
            <a:endParaRPr lang="pl-PL" sz="1800" b="1" dirty="0" smtClean="0"/>
          </a:p>
          <a:p>
            <a:pPr marL="609600" indent="-609600" eaLnBrk="1" hangingPunct="1">
              <a:lnSpc>
                <a:spcPct val="80000"/>
              </a:lnSpc>
              <a:buFontTx/>
              <a:buAutoNum type="arabicPeriod"/>
            </a:pPr>
            <a:r>
              <a:rPr lang="pl-PL" sz="1800" b="1" dirty="0" smtClean="0"/>
              <a:t>Model </a:t>
            </a:r>
            <a:r>
              <a:rPr lang="pl-PL" sz="1800" b="1" dirty="0" err="1" smtClean="0"/>
              <a:t>directory</a:t>
            </a:r>
            <a:endParaRPr lang="pl-PL" sz="1800" b="1" dirty="0" smtClean="0"/>
          </a:p>
          <a:p>
            <a:pPr marL="609600" indent="-609600" eaLnBrk="1" hangingPunct="1">
              <a:lnSpc>
                <a:spcPct val="80000"/>
              </a:lnSpc>
              <a:buFontTx/>
              <a:buAutoNum type="arabicPeriod"/>
            </a:pPr>
            <a:r>
              <a:rPr lang="pl-PL" sz="1800" b="1" dirty="0" smtClean="0"/>
              <a:t>Model </a:t>
            </a:r>
            <a:r>
              <a:rPr lang="pl-PL" sz="1800" b="1" dirty="0" err="1" smtClean="0"/>
              <a:t>execution</a:t>
            </a:r>
            <a:r>
              <a:rPr lang="pl-PL" sz="1800" b="1" dirty="0" smtClean="0"/>
              <a:t>, </a:t>
            </a:r>
            <a:r>
              <a:rPr lang="pl-PL" sz="1800" b="1" dirty="0" err="1" smtClean="0"/>
              <a:t>integration</a:t>
            </a:r>
            <a:r>
              <a:rPr lang="pl-PL" sz="1800" b="1" dirty="0" smtClean="0"/>
              <a:t> and </a:t>
            </a:r>
            <a:r>
              <a:rPr lang="pl-PL" sz="1800" b="1" dirty="0" err="1" smtClean="0"/>
              <a:t>command</a:t>
            </a:r>
            <a:endParaRPr lang="pl-PL" sz="1800" b="1" dirty="0" smtClean="0"/>
          </a:p>
          <a:p>
            <a:pPr marL="609600" indent="-609600" eaLnBrk="1" hangingPunct="1">
              <a:lnSpc>
                <a:spcPct val="80000"/>
              </a:lnSpc>
            </a:pPr>
            <a:endParaRPr lang="pl-PL" sz="1800" b="1" dirty="0" smtClean="0"/>
          </a:p>
          <a:p>
            <a:pPr marL="609600" indent="-609600" eaLnBrk="1" hangingPunct="1">
              <a:lnSpc>
                <a:spcPct val="80000"/>
              </a:lnSpc>
              <a:buFontTx/>
              <a:buNone/>
            </a:pPr>
            <a:r>
              <a:rPr lang="pl-PL" sz="1800" b="1" dirty="0" smtClean="0">
                <a:solidFill>
                  <a:srgbClr val="800000"/>
                </a:solidFill>
              </a:rPr>
              <a:t>Model </a:t>
            </a:r>
            <a:r>
              <a:rPr lang="pl-PL" sz="1800" b="1" dirty="0" err="1" smtClean="0">
                <a:solidFill>
                  <a:srgbClr val="800000"/>
                </a:solidFill>
              </a:rPr>
              <a:t>base</a:t>
            </a:r>
            <a:r>
              <a:rPr lang="pl-PL" sz="1800" b="1" dirty="0" smtClean="0"/>
              <a:t> – </a:t>
            </a:r>
            <a:r>
              <a:rPr lang="pl-PL" sz="1800" b="1" dirty="0" err="1" smtClean="0"/>
              <a:t>contains</a:t>
            </a:r>
            <a:r>
              <a:rPr lang="pl-PL" sz="1800" b="1" dirty="0" smtClean="0"/>
              <a:t> </a:t>
            </a:r>
            <a:r>
              <a:rPr lang="pl-PL" sz="1800" b="1" dirty="0" err="1" smtClean="0"/>
              <a:t>routine</a:t>
            </a:r>
            <a:r>
              <a:rPr lang="pl-PL" sz="1800" b="1" dirty="0" smtClean="0"/>
              <a:t>, standard and </a:t>
            </a:r>
            <a:r>
              <a:rPr lang="pl-PL" sz="1800" b="1" dirty="0" err="1" smtClean="0"/>
              <a:t>special</a:t>
            </a:r>
            <a:r>
              <a:rPr lang="pl-PL" sz="1800" b="1" dirty="0" smtClean="0"/>
              <a:t> </a:t>
            </a:r>
            <a:r>
              <a:rPr lang="pl-PL" sz="1800" b="1" dirty="0" err="1" smtClean="0"/>
              <a:t>statistical</a:t>
            </a:r>
            <a:r>
              <a:rPr lang="pl-PL" sz="1800" b="1" dirty="0" smtClean="0"/>
              <a:t>, financial, </a:t>
            </a:r>
            <a:r>
              <a:rPr lang="pl-PL" sz="1800" b="1" dirty="0" err="1" smtClean="0"/>
              <a:t>managerial</a:t>
            </a:r>
            <a:r>
              <a:rPr lang="pl-PL" sz="1800" b="1" dirty="0" smtClean="0"/>
              <a:t> and </a:t>
            </a:r>
            <a:r>
              <a:rPr lang="pl-PL" sz="1800" b="1" dirty="0" err="1" smtClean="0"/>
              <a:t>other</a:t>
            </a:r>
            <a:r>
              <a:rPr lang="pl-PL" sz="1800" b="1" dirty="0" smtClean="0"/>
              <a:t> </a:t>
            </a:r>
            <a:r>
              <a:rPr lang="pl-PL" sz="1800" b="1" dirty="0" err="1" smtClean="0"/>
              <a:t>models</a:t>
            </a:r>
            <a:r>
              <a:rPr lang="pl-PL" sz="1800" b="1" dirty="0" smtClean="0"/>
              <a:t> </a:t>
            </a:r>
            <a:r>
              <a:rPr lang="pl-PL" sz="1800" b="1" dirty="0" err="1" smtClean="0"/>
              <a:t>that</a:t>
            </a:r>
            <a:r>
              <a:rPr lang="pl-PL" sz="1800" b="1" dirty="0" smtClean="0"/>
              <a:t> </a:t>
            </a:r>
            <a:r>
              <a:rPr lang="pl-PL" sz="1800" b="1" dirty="0" err="1" smtClean="0"/>
              <a:t>provide</a:t>
            </a:r>
            <a:r>
              <a:rPr lang="pl-PL" sz="1800" b="1" dirty="0" smtClean="0"/>
              <a:t> </a:t>
            </a:r>
            <a:r>
              <a:rPr lang="pl-PL" sz="1800" b="1" dirty="0" err="1" smtClean="0"/>
              <a:t>the</a:t>
            </a:r>
            <a:r>
              <a:rPr lang="pl-PL" sz="1800" b="1" dirty="0" smtClean="0"/>
              <a:t> </a:t>
            </a:r>
            <a:r>
              <a:rPr lang="pl-PL" sz="1800" b="1" dirty="0" err="1" smtClean="0"/>
              <a:t>analysis</a:t>
            </a:r>
            <a:r>
              <a:rPr lang="pl-PL" sz="1800" b="1" dirty="0" smtClean="0"/>
              <a:t> </a:t>
            </a:r>
            <a:r>
              <a:rPr lang="pl-PL" sz="1800" b="1" dirty="0" err="1" smtClean="0"/>
              <a:t>capabilities</a:t>
            </a:r>
            <a:r>
              <a:rPr lang="pl-PL" sz="1800" b="1" dirty="0" smtClean="0"/>
              <a:t> </a:t>
            </a:r>
            <a:r>
              <a:rPr lang="pl-PL" sz="1800" b="1" dirty="0" err="1" smtClean="0"/>
              <a:t>in</a:t>
            </a:r>
            <a:r>
              <a:rPr lang="pl-PL" sz="1800" b="1" dirty="0" smtClean="0"/>
              <a:t> </a:t>
            </a:r>
            <a:r>
              <a:rPr lang="pl-PL" sz="1800" b="1" dirty="0" err="1" smtClean="0"/>
              <a:t>the</a:t>
            </a:r>
            <a:r>
              <a:rPr lang="pl-PL" sz="1800" b="1" dirty="0" smtClean="0"/>
              <a:t> DSS. </a:t>
            </a:r>
            <a:r>
              <a:rPr lang="pl-PL" sz="1800" b="1" dirty="0" err="1" smtClean="0"/>
              <a:t>The</a:t>
            </a:r>
            <a:r>
              <a:rPr lang="pl-PL" sz="1800" b="1" dirty="0" smtClean="0"/>
              <a:t> </a:t>
            </a:r>
            <a:r>
              <a:rPr lang="pl-PL" sz="1800" b="1" dirty="0" err="1" smtClean="0"/>
              <a:t>ability</a:t>
            </a:r>
            <a:r>
              <a:rPr lang="pl-PL" sz="1800" b="1" dirty="0" smtClean="0"/>
              <a:t> to </a:t>
            </a:r>
            <a:r>
              <a:rPr lang="pl-PL" sz="1800" b="1" dirty="0" err="1" smtClean="0"/>
              <a:t>invoke</a:t>
            </a:r>
            <a:r>
              <a:rPr lang="pl-PL" sz="1800" b="1" dirty="0" smtClean="0"/>
              <a:t>, run, </a:t>
            </a:r>
            <a:r>
              <a:rPr lang="pl-PL" sz="1800" b="1" dirty="0" err="1" smtClean="0"/>
              <a:t>change</a:t>
            </a:r>
            <a:r>
              <a:rPr lang="pl-PL" sz="1800" b="1" dirty="0" smtClean="0"/>
              <a:t>, </a:t>
            </a:r>
            <a:r>
              <a:rPr lang="pl-PL" sz="1800" b="1" dirty="0" err="1" smtClean="0"/>
              <a:t>combine</a:t>
            </a:r>
            <a:r>
              <a:rPr lang="pl-PL" sz="1800" b="1" dirty="0" smtClean="0"/>
              <a:t> and </a:t>
            </a:r>
            <a:r>
              <a:rPr lang="pl-PL" sz="1800" b="1" dirty="0" err="1" smtClean="0"/>
              <a:t>inspect</a:t>
            </a:r>
            <a:r>
              <a:rPr lang="pl-PL" sz="1800" b="1" dirty="0" smtClean="0"/>
              <a:t> </a:t>
            </a:r>
            <a:r>
              <a:rPr lang="pl-PL" sz="1800" b="1" dirty="0" err="1" smtClean="0"/>
              <a:t>models</a:t>
            </a:r>
            <a:r>
              <a:rPr lang="pl-PL" sz="1800" b="1" dirty="0" smtClean="0"/>
              <a:t>. </a:t>
            </a:r>
            <a:r>
              <a:rPr lang="pl-PL" sz="1800" b="1" dirty="0" err="1" smtClean="0"/>
              <a:t>The</a:t>
            </a:r>
            <a:r>
              <a:rPr lang="pl-PL" sz="1800" b="1" dirty="0" smtClean="0"/>
              <a:t> </a:t>
            </a:r>
            <a:r>
              <a:rPr lang="pl-PL" sz="1800" b="1" dirty="0" err="1" smtClean="0"/>
              <a:t>models</a:t>
            </a:r>
            <a:r>
              <a:rPr lang="pl-PL" sz="1800" b="1" dirty="0" smtClean="0"/>
              <a:t> </a:t>
            </a:r>
            <a:r>
              <a:rPr lang="pl-PL" sz="1800" b="1" dirty="0" err="1" smtClean="0"/>
              <a:t>in</a:t>
            </a:r>
            <a:r>
              <a:rPr lang="pl-PL" sz="1800" b="1" dirty="0" smtClean="0"/>
              <a:t> </a:t>
            </a:r>
            <a:r>
              <a:rPr lang="pl-PL" sz="1800" b="1" dirty="0" err="1" smtClean="0"/>
              <a:t>the</a:t>
            </a:r>
            <a:r>
              <a:rPr lang="pl-PL" sz="1800" b="1" dirty="0" smtClean="0"/>
              <a:t> Model </a:t>
            </a:r>
            <a:r>
              <a:rPr lang="pl-PL" sz="1800" b="1" dirty="0" err="1" smtClean="0"/>
              <a:t>base</a:t>
            </a:r>
            <a:r>
              <a:rPr lang="pl-PL" sz="1800" b="1" dirty="0" smtClean="0"/>
              <a:t> </a:t>
            </a:r>
            <a:r>
              <a:rPr lang="pl-PL" sz="1800" b="1" dirty="0" err="1" smtClean="0"/>
              <a:t>can</a:t>
            </a:r>
            <a:r>
              <a:rPr lang="pl-PL" sz="1800" b="1" dirty="0" smtClean="0"/>
              <a:t> be </a:t>
            </a:r>
            <a:r>
              <a:rPr lang="pl-PL" sz="1800" b="1" dirty="0" err="1" smtClean="0"/>
              <a:t>divided</a:t>
            </a:r>
            <a:r>
              <a:rPr lang="pl-PL" sz="1800" b="1" dirty="0" smtClean="0"/>
              <a:t> </a:t>
            </a:r>
            <a:r>
              <a:rPr lang="pl-PL" sz="1800" b="1" dirty="0" err="1" smtClean="0"/>
              <a:t>into</a:t>
            </a:r>
            <a:r>
              <a:rPr lang="pl-PL" sz="1800" b="1" dirty="0" smtClean="0"/>
              <a:t> </a:t>
            </a:r>
            <a:r>
              <a:rPr lang="pl-PL" sz="1800" b="1" dirty="0" err="1" smtClean="0"/>
              <a:t>four</a:t>
            </a:r>
            <a:r>
              <a:rPr lang="pl-PL" sz="1800" b="1" dirty="0" smtClean="0"/>
              <a:t> </a:t>
            </a:r>
            <a:r>
              <a:rPr lang="pl-PL" sz="1800" b="1" dirty="0" err="1" smtClean="0"/>
              <a:t>main</a:t>
            </a:r>
            <a:r>
              <a:rPr lang="pl-PL" sz="1800" b="1" dirty="0" smtClean="0"/>
              <a:t> </a:t>
            </a:r>
            <a:r>
              <a:rPr lang="pl-PL" sz="1800" b="1" dirty="0" err="1" smtClean="0"/>
              <a:t>blocks</a:t>
            </a:r>
            <a:r>
              <a:rPr lang="pl-PL" sz="1800" b="1" dirty="0" smtClean="0"/>
              <a:t>: </a:t>
            </a:r>
            <a:r>
              <a:rPr lang="pl-PL" sz="1800" b="1" dirty="0" err="1" smtClean="0"/>
              <a:t>strategic</a:t>
            </a:r>
            <a:r>
              <a:rPr lang="pl-PL" sz="1800" b="1" dirty="0" smtClean="0"/>
              <a:t>, </a:t>
            </a:r>
            <a:r>
              <a:rPr lang="pl-PL" sz="1800" b="1" dirty="0" err="1" smtClean="0"/>
              <a:t>tactical</a:t>
            </a:r>
            <a:r>
              <a:rPr lang="pl-PL" sz="1800" b="1" dirty="0" smtClean="0"/>
              <a:t>, </a:t>
            </a:r>
            <a:r>
              <a:rPr lang="pl-PL" sz="1800" b="1" dirty="0" err="1" smtClean="0"/>
              <a:t>operational</a:t>
            </a:r>
            <a:r>
              <a:rPr lang="pl-PL" sz="1800" b="1" dirty="0" smtClean="0"/>
              <a:t> and </a:t>
            </a:r>
            <a:r>
              <a:rPr lang="pl-PL" sz="1800" b="1" dirty="0" err="1" smtClean="0"/>
              <a:t>basic</a:t>
            </a:r>
            <a:r>
              <a:rPr lang="pl-PL" sz="1800" b="1" dirty="0" smtClean="0"/>
              <a:t> (model </a:t>
            </a:r>
            <a:r>
              <a:rPr lang="pl-PL" sz="1800" b="1" dirty="0" err="1" smtClean="0"/>
              <a:t>buiding</a:t>
            </a:r>
            <a:r>
              <a:rPr lang="pl-PL" sz="1800" b="1" dirty="0" smtClean="0"/>
              <a:t> </a:t>
            </a:r>
            <a:r>
              <a:rPr lang="pl-PL" sz="1800" b="1" dirty="0" err="1" smtClean="0"/>
              <a:t>blocks</a:t>
            </a:r>
            <a:r>
              <a:rPr lang="pl-PL" sz="1800" b="1" dirty="0" smtClean="0"/>
              <a:t> and </a:t>
            </a:r>
            <a:r>
              <a:rPr lang="pl-PL" sz="1800" b="1" dirty="0" err="1" smtClean="0"/>
              <a:t>subroutines</a:t>
            </a:r>
            <a:r>
              <a:rPr lang="pl-PL" sz="1800" b="1" dirty="0" smtClean="0"/>
              <a:t>)</a:t>
            </a:r>
          </a:p>
          <a:p>
            <a:pPr marL="609600" indent="-609600" eaLnBrk="1" hangingPunct="1">
              <a:lnSpc>
                <a:spcPct val="80000"/>
              </a:lnSpc>
              <a:buFontTx/>
              <a:buNone/>
            </a:pPr>
            <a:r>
              <a:rPr lang="pl-PL" sz="1800" b="1" dirty="0" smtClean="0">
                <a:solidFill>
                  <a:srgbClr val="800000"/>
                </a:solidFill>
              </a:rPr>
              <a:t>Model </a:t>
            </a:r>
            <a:r>
              <a:rPr lang="pl-PL" sz="1800" b="1" dirty="0" err="1" smtClean="0">
                <a:solidFill>
                  <a:srgbClr val="800000"/>
                </a:solidFill>
              </a:rPr>
              <a:t>base</a:t>
            </a:r>
            <a:r>
              <a:rPr lang="pl-PL" sz="1800" b="1" dirty="0" smtClean="0">
                <a:solidFill>
                  <a:srgbClr val="800000"/>
                </a:solidFill>
              </a:rPr>
              <a:t> management</a:t>
            </a:r>
            <a:r>
              <a:rPr lang="pl-PL" sz="1800" b="1" dirty="0" smtClean="0"/>
              <a:t> – </a:t>
            </a:r>
            <a:r>
              <a:rPr lang="pl-PL" sz="1800" b="1" dirty="0" err="1" smtClean="0"/>
              <a:t>contains</a:t>
            </a:r>
            <a:r>
              <a:rPr lang="pl-PL" sz="1800" b="1" dirty="0" smtClean="0"/>
              <a:t> </a:t>
            </a:r>
            <a:r>
              <a:rPr lang="pl-PL" sz="1800" b="1" dirty="0" err="1" smtClean="0"/>
              <a:t>all</a:t>
            </a:r>
            <a:r>
              <a:rPr lang="pl-PL" sz="1800" b="1" dirty="0" smtClean="0"/>
              <a:t> </a:t>
            </a:r>
            <a:r>
              <a:rPr lang="pl-PL" sz="1800" b="1" dirty="0" err="1" smtClean="0"/>
              <a:t>tools</a:t>
            </a:r>
            <a:r>
              <a:rPr lang="pl-PL" sz="1800" b="1" dirty="0" smtClean="0"/>
              <a:t> for model management: </a:t>
            </a:r>
            <a:r>
              <a:rPr lang="pl-PL" sz="1800" b="1" dirty="0" err="1" smtClean="0"/>
              <a:t>modeling</a:t>
            </a:r>
            <a:r>
              <a:rPr lang="pl-PL" sz="1800" b="1" dirty="0" smtClean="0"/>
              <a:t> </a:t>
            </a:r>
            <a:r>
              <a:rPr lang="pl-PL" sz="1800" b="1" dirty="0" err="1" smtClean="0"/>
              <a:t>commands</a:t>
            </a:r>
            <a:r>
              <a:rPr lang="pl-PL" sz="1800" b="1" dirty="0" smtClean="0"/>
              <a:t> – </a:t>
            </a:r>
            <a:r>
              <a:rPr lang="pl-PL" sz="1800" b="1" dirty="0" err="1" smtClean="0"/>
              <a:t>creation</a:t>
            </a:r>
            <a:r>
              <a:rPr lang="pl-PL" sz="1800" b="1" dirty="0" smtClean="0"/>
              <a:t>, </a:t>
            </a:r>
            <a:r>
              <a:rPr lang="pl-PL" sz="1800" b="1" dirty="0" err="1" smtClean="0"/>
              <a:t>maintenance-update</a:t>
            </a:r>
            <a:r>
              <a:rPr lang="pl-PL" sz="1800" b="1" dirty="0" smtClean="0"/>
              <a:t>, </a:t>
            </a:r>
            <a:r>
              <a:rPr lang="pl-PL" sz="1800" b="1" dirty="0" err="1" smtClean="0"/>
              <a:t>database</a:t>
            </a:r>
            <a:r>
              <a:rPr lang="pl-PL" sz="1800" b="1" dirty="0" smtClean="0"/>
              <a:t> </a:t>
            </a:r>
            <a:r>
              <a:rPr lang="pl-PL" sz="1800" b="1" dirty="0" err="1" smtClean="0"/>
              <a:t>interface</a:t>
            </a:r>
            <a:r>
              <a:rPr lang="pl-PL" sz="1800" b="1" dirty="0" smtClean="0"/>
              <a:t>, </a:t>
            </a:r>
            <a:r>
              <a:rPr lang="pl-PL" sz="1800" b="1" dirty="0" err="1" smtClean="0"/>
              <a:t>modeling</a:t>
            </a:r>
            <a:r>
              <a:rPr lang="pl-PL" sz="1800" b="1" dirty="0" smtClean="0"/>
              <a:t> </a:t>
            </a:r>
            <a:r>
              <a:rPr lang="pl-PL" sz="1800" b="1" dirty="0" err="1" smtClean="0"/>
              <a:t>language</a:t>
            </a:r>
            <a:endParaRPr lang="pl-PL" sz="1800" b="1" dirty="0" smtClean="0"/>
          </a:p>
          <a:p>
            <a:pPr marL="609600" indent="-609600" eaLnBrk="1" hangingPunct="1">
              <a:lnSpc>
                <a:spcPct val="80000"/>
              </a:lnSpc>
              <a:buFontTx/>
              <a:buNone/>
            </a:pPr>
            <a:r>
              <a:rPr lang="pl-PL" sz="1800" b="1" dirty="0" smtClean="0">
                <a:solidFill>
                  <a:srgbClr val="800000"/>
                </a:solidFill>
              </a:rPr>
              <a:t>Model </a:t>
            </a:r>
            <a:r>
              <a:rPr lang="pl-PL" sz="1800" b="1" dirty="0" err="1" smtClean="0">
                <a:solidFill>
                  <a:srgbClr val="800000"/>
                </a:solidFill>
              </a:rPr>
              <a:t>language</a:t>
            </a:r>
            <a:r>
              <a:rPr lang="pl-PL" sz="1800" b="1" dirty="0" smtClean="0"/>
              <a:t> - </a:t>
            </a:r>
            <a:r>
              <a:rPr lang="pl-PL" sz="1800" b="1" dirty="0" err="1" smtClean="0"/>
              <a:t>special</a:t>
            </a:r>
            <a:r>
              <a:rPr lang="pl-PL" sz="1800" b="1" dirty="0" smtClean="0"/>
              <a:t> set of </a:t>
            </a:r>
            <a:r>
              <a:rPr lang="pl-PL" sz="1800" b="1" dirty="0" err="1" smtClean="0"/>
              <a:t>commands</a:t>
            </a:r>
            <a:r>
              <a:rPr lang="pl-PL" sz="1800" b="1" dirty="0" smtClean="0"/>
              <a:t> </a:t>
            </a:r>
            <a:r>
              <a:rPr lang="pl-PL" sz="1800" b="1" dirty="0" err="1" smtClean="0"/>
              <a:t>which</a:t>
            </a:r>
            <a:r>
              <a:rPr lang="pl-PL" sz="1800" b="1" dirty="0" smtClean="0"/>
              <a:t> </a:t>
            </a:r>
            <a:r>
              <a:rPr lang="pl-PL" sz="1800" b="1" dirty="0" err="1" smtClean="0"/>
              <a:t>can</a:t>
            </a:r>
            <a:r>
              <a:rPr lang="pl-PL" sz="1800" b="1" dirty="0" smtClean="0"/>
              <a:t> make </a:t>
            </a:r>
            <a:r>
              <a:rPr lang="pl-PL" sz="1800" b="1" dirty="0" err="1" smtClean="0"/>
              <a:t>possible</a:t>
            </a:r>
            <a:r>
              <a:rPr lang="pl-PL" sz="1800" b="1" dirty="0" smtClean="0"/>
              <a:t> to </a:t>
            </a:r>
            <a:r>
              <a:rPr lang="pl-PL" sz="1800" b="1" dirty="0" err="1" smtClean="0"/>
              <a:t>conctruct</a:t>
            </a:r>
            <a:r>
              <a:rPr lang="pl-PL" sz="1800" b="1" dirty="0" smtClean="0"/>
              <a:t> </a:t>
            </a:r>
            <a:r>
              <a:rPr lang="pl-PL" sz="1800" b="1" dirty="0" err="1" smtClean="0"/>
              <a:t>the</a:t>
            </a:r>
            <a:r>
              <a:rPr lang="pl-PL" sz="1800" b="1" dirty="0" smtClean="0"/>
              <a:t> model</a:t>
            </a:r>
          </a:p>
          <a:p>
            <a:pPr marL="609600" indent="-609600" eaLnBrk="1" hangingPunct="1">
              <a:lnSpc>
                <a:spcPct val="80000"/>
              </a:lnSpc>
              <a:buFontTx/>
              <a:buNone/>
            </a:pPr>
            <a:r>
              <a:rPr lang="pl-PL" sz="1800" b="1" dirty="0" smtClean="0">
                <a:solidFill>
                  <a:srgbClr val="800000"/>
                </a:solidFill>
              </a:rPr>
              <a:t>Model </a:t>
            </a:r>
            <a:r>
              <a:rPr lang="pl-PL" sz="1800" b="1" dirty="0" err="1" smtClean="0">
                <a:solidFill>
                  <a:srgbClr val="800000"/>
                </a:solidFill>
              </a:rPr>
              <a:t>directory</a:t>
            </a:r>
            <a:r>
              <a:rPr lang="pl-PL" sz="1800" b="1" dirty="0" smtClean="0"/>
              <a:t> – </a:t>
            </a:r>
            <a:r>
              <a:rPr lang="pl-PL" sz="1800" b="1" dirty="0" err="1" smtClean="0"/>
              <a:t>catalog</a:t>
            </a:r>
            <a:r>
              <a:rPr lang="pl-PL" sz="1800" b="1" dirty="0" smtClean="0"/>
              <a:t> of </a:t>
            </a:r>
            <a:r>
              <a:rPr lang="pl-PL" sz="1800" b="1" dirty="0" err="1" smtClean="0"/>
              <a:t>all</a:t>
            </a:r>
            <a:r>
              <a:rPr lang="pl-PL" sz="1800" b="1" dirty="0" smtClean="0"/>
              <a:t> </a:t>
            </a:r>
            <a:r>
              <a:rPr lang="pl-PL" sz="1800" b="1" dirty="0" err="1" smtClean="0"/>
              <a:t>models</a:t>
            </a:r>
            <a:r>
              <a:rPr lang="pl-PL" sz="1800" b="1" dirty="0" smtClean="0"/>
              <a:t> </a:t>
            </a:r>
            <a:r>
              <a:rPr lang="pl-PL" sz="1800" b="1" dirty="0" err="1" smtClean="0"/>
              <a:t>in</a:t>
            </a:r>
            <a:r>
              <a:rPr lang="pl-PL" sz="1800" b="1" dirty="0" smtClean="0"/>
              <a:t> </a:t>
            </a:r>
            <a:r>
              <a:rPr lang="pl-PL" sz="1800" b="1" dirty="0" err="1" smtClean="0"/>
              <a:t>the</a:t>
            </a:r>
            <a:r>
              <a:rPr lang="pl-PL" sz="1800" b="1" dirty="0" smtClean="0"/>
              <a:t> system, </a:t>
            </a:r>
            <a:r>
              <a:rPr lang="pl-PL" sz="1800" b="1" dirty="0" err="1" smtClean="0"/>
              <a:t>whenever</a:t>
            </a:r>
            <a:r>
              <a:rPr lang="pl-PL" sz="1800" b="1" dirty="0" smtClean="0"/>
              <a:t> </a:t>
            </a:r>
            <a:r>
              <a:rPr lang="pl-PL" sz="1800" b="1" dirty="0" err="1" smtClean="0"/>
              <a:t>used</a:t>
            </a:r>
            <a:endParaRPr lang="pl-PL" sz="1800" b="1" dirty="0" smtClean="0"/>
          </a:p>
          <a:p>
            <a:pPr marL="609600" indent="-609600" eaLnBrk="1" hangingPunct="1">
              <a:lnSpc>
                <a:spcPct val="80000"/>
              </a:lnSpc>
              <a:buFontTx/>
              <a:buNone/>
            </a:pPr>
            <a:r>
              <a:rPr lang="pl-PL" sz="1800" b="1" dirty="0" smtClean="0">
                <a:solidFill>
                  <a:srgbClr val="800000"/>
                </a:solidFill>
              </a:rPr>
              <a:t>Model </a:t>
            </a:r>
            <a:r>
              <a:rPr lang="pl-PL" sz="1800" b="1" dirty="0" err="1" smtClean="0">
                <a:solidFill>
                  <a:srgbClr val="800000"/>
                </a:solidFill>
              </a:rPr>
              <a:t>execution</a:t>
            </a:r>
            <a:r>
              <a:rPr lang="pl-PL" sz="1800" b="1" dirty="0" smtClean="0">
                <a:solidFill>
                  <a:srgbClr val="800000"/>
                </a:solidFill>
              </a:rPr>
              <a:t>, </a:t>
            </a:r>
            <a:r>
              <a:rPr lang="pl-PL" sz="1800" b="1" dirty="0" err="1" smtClean="0">
                <a:solidFill>
                  <a:srgbClr val="800000"/>
                </a:solidFill>
              </a:rPr>
              <a:t>integration</a:t>
            </a:r>
            <a:r>
              <a:rPr lang="pl-PL" sz="1800" b="1" dirty="0" smtClean="0">
                <a:solidFill>
                  <a:srgbClr val="800000"/>
                </a:solidFill>
              </a:rPr>
              <a:t> and </a:t>
            </a:r>
            <a:r>
              <a:rPr lang="pl-PL" sz="1800" b="1" dirty="0" err="1" smtClean="0">
                <a:solidFill>
                  <a:srgbClr val="800000"/>
                </a:solidFill>
              </a:rPr>
              <a:t>command</a:t>
            </a:r>
            <a:r>
              <a:rPr lang="pl-PL" sz="1800" b="1" dirty="0" smtClean="0"/>
              <a:t> – </a:t>
            </a:r>
            <a:r>
              <a:rPr lang="pl-PL" sz="1800" b="1" dirty="0" err="1" smtClean="0"/>
              <a:t>rules</a:t>
            </a:r>
            <a:r>
              <a:rPr lang="pl-PL" sz="1800" b="1" dirty="0" smtClean="0"/>
              <a:t> of data management, dialog management and </a:t>
            </a:r>
            <a:r>
              <a:rPr lang="pl-PL" sz="1800" b="1" dirty="0" err="1" smtClean="0"/>
              <a:t>knowledge</a:t>
            </a:r>
            <a:r>
              <a:rPr lang="pl-PL" sz="1800" b="1" dirty="0" smtClean="0"/>
              <a:t> management</a:t>
            </a:r>
          </a:p>
        </p:txBody>
      </p:sp>
      <p:sp>
        <p:nvSpPr>
          <p:cNvPr id="70662" name="Rectangle 4"/>
          <p:cNvSpPr>
            <a:spLocks noChangeArrowheads="1"/>
          </p:cNvSpPr>
          <p:nvPr/>
        </p:nvSpPr>
        <p:spPr bwMode="auto">
          <a:xfrm>
            <a:off x="6227763" y="836613"/>
            <a:ext cx="2376487" cy="1584325"/>
          </a:xfrm>
          <a:prstGeom prst="rect">
            <a:avLst/>
          </a:prstGeom>
          <a:solidFill>
            <a:srgbClr val="FFFF00"/>
          </a:solidFill>
          <a:ln w="9525">
            <a:solidFill>
              <a:schemeClr val="tx1"/>
            </a:solidFill>
            <a:miter lim="800000"/>
            <a:headEnd/>
            <a:tailEnd/>
          </a:ln>
        </p:spPr>
        <p:txBody>
          <a:bodyPr wrap="none" anchor="ctr"/>
          <a:lstStyle/>
          <a:p>
            <a:pPr algn="ctr"/>
            <a:r>
              <a:rPr lang="pl-PL" sz="2400" b="1">
                <a:solidFill>
                  <a:srgbClr val="FF3300"/>
                </a:solidFill>
              </a:rPr>
              <a:t>All of them</a:t>
            </a:r>
          </a:p>
          <a:p>
            <a:pPr algn="ctr"/>
            <a:r>
              <a:rPr lang="pl-PL" sz="2400" b="1">
                <a:solidFill>
                  <a:srgbClr val="FF3300"/>
                </a:solidFill>
              </a:rPr>
              <a:t> are elements of:</a:t>
            </a:r>
          </a:p>
          <a:p>
            <a:pPr algn="ctr"/>
            <a:r>
              <a:rPr lang="pl-PL" sz="2400" b="1">
                <a:solidFill>
                  <a:srgbClr val="FF3300"/>
                </a:solidFill>
              </a:rPr>
              <a:t> BI or </a:t>
            </a:r>
          </a:p>
          <a:p>
            <a:pPr algn="ctr"/>
            <a:r>
              <a:rPr lang="pl-PL" sz="2400" b="1">
                <a:solidFill>
                  <a:srgbClr val="FF3300"/>
                </a:solidFill>
              </a:rPr>
              <a:t>KM systems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2301</Words>
  <Application>Microsoft Office PowerPoint</Application>
  <PresentationFormat>Pokaz na ekranie (4:3)</PresentationFormat>
  <Paragraphs>223</Paragraphs>
  <Slides>27</Slides>
  <Notes>0</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Motyw pakietu Office</vt:lpstr>
      <vt:lpstr>MANAGEMENT  INFORMATION SYSTEMS  Special Edition  Top Secret (burn before reading)</vt:lpstr>
      <vt:lpstr>Tools for Management Information Systems</vt:lpstr>
      <vt:lpstr>TRANSACTION SYSTEMS PROCESSING (TSP)</vt:lpstr>
      <vt:lpstr>MIS – Management Information Systems</vt:lpstr>
      <vt:lpstr>The main elements of MIS</vt:lpstr>
      <vt:lpstr>Decision Support Systems - definitions</vt:lpstr>
      <vt:lpstr>Components of DSS</vt:lpstr>
      <vt:lpstr>The Data Management Subsystem</vt:lpstr>
      <vt:lpstr>Model Management Subsystem</vt:lpstr>
      <vt:lpstr>Information Systems for top managers </vt:lpstr>
      <vt:lpstr>Expert systems – structure and components </vt:lpstr>
      <vt:lpstr>Expert Systems – structure and components </vt:lpstr>
      <vt:lpstr>Expert Systems – structure and components  </vt:lpstr>
      <vt:lpstr>AIS – some benefits</vt:lpstr>
      <vt:lpstr>The BENEFITS RESULTING FROM LINKING – MIS &amp; ES</vt:lpstr>
      <vt:lpstr>INTEGRATION ES &amp; EIS</vt:lpstr>
      <vt:lpstr>INTEGRATION BETWEEN SYSTEMS OF THE SAME TYPE </vt:lpstr>
      <vt:lpstr>Integrated Enterprise  Information Systems development</vt:lpstr>
      <vt:lpstr>Integrated Enterprise Information Systems development</vt:lpstr>
      <vt:lpstr>Slajd 20</vt:lpstr>
      <vt:lpstr>Slajd 21</vt:lpstr>
      <vt:lpstr>ERP Diagram</vt:lpstr>
      <vt:lpstr>INTEGRATED OFFICE PACKAGES </vt:lpstr>
      <vt:lpstr>INTEGRATED OFFICE PACKAGES</vt:lpstr>
      <vt:lpstr>e-Commerce definitions</vt:lpstr>
      <vt:lpstr>e-Commerce definitions</vt:lpstr>
      <vt:lpstr>e-Commerce definitions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INFORMATION SYSTEMS</dc:title>
  <dc:creator>Witek</dc:creator>
  <cp:lastModifiedBy>Witek</cp:lastModifiedBy>
  <cp:revision>2</cp:revision>
  <dcterms:created xsi:type="dcterms:W3CDTF">2011-04-16T20:29:03Z</dcterms:created>
  <dcterms:modified xsi:type="dcterms:W3CDTF">2011-04-16T20:49:38Z</dcterms:modified>
</cp:coreProperties>
</file>