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56" r:id="rId3"/>
    <p:sldId id="269" r:id="rId4"/>
    <p:sldId id="270" r:id="rId5"/>
    <p:sldId id="271" r:id="rId6"/>
    <p:sldId id="288" r:id="rId7"/>
    <p:sldId id="272" r:id="rId8"/>
    <p:sldId id="273" r:id="rId9"/>
    <p:sldId id="274" r:id="rId10"/>
    <p:sldId id="285" r:id="rId11"/>
    <p:sldId id="286" r:id="rId12"/>
    <p:sldId id="287" r:id="rId13"/>
    <p:sldId id="275" r:id="rId14"/>
    <p:sldId id="289" r:id="rId15"/>
    <p:sldId id="277" r:id="rId16"/>
    <p:sldId id="290" r:id="rId17"/>
    <p:sldId id="282" r:id="rId18"/>
    <p:sldId id="283" r:id="rId19"/>
    <p:sldId id="284" r:id="rId20"/>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0" d="100"/>
          <a:sy n="50" d="100"/>
        </p:scale>
        <p:origin x="34" y="259"/>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23CEAAF3-9831-450B-8D59-2C09DB96C8FC}" type="datetimeFigureOut">
              <a:rPr lang="en-US"/>
              <a:t>1/14/2015</a:t>
            </a:fld>
            <a:endParaRPr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2D50CD79-FC16-4410-AB61-17F26E6D3BC8}" type="datetimeFigureOut">
              <a:rPr lang="en-US"/>
              <a:t>1/14/2015</a:t>
            </a:fld>
            <a:endParaRPr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02B9795-92DC-40DC-A1CA-9A4B349D7824}" type="datetimeFigureOut">
              <a:rPr lang="en-US"/>
              <a:t>1/14/2015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1/14/2015</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1/14/2015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1/14/2015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1/14/2015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dirty="0" smtClean="0"/>
              <a:t>Click icon to add picture</a:t>
            </a:r>
            <a:endParaRPr dirty="0"/>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1/14/2015</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1/14/2015</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1/14/2015</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1/14/2015</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1/14/2015</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1/14/2015</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en-US"/>
              <a:pPr/>
              <a:t>1/14/2015</a:t>
            </a:fld>
            <a:endParaRPr dirty="0"/>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dirty="0"/>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a:pPr/>
              <a:t>‹#›</a:t>
            </a:fld>
            <a:endParaRPr dirty="0"/>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ray.morrison@osweg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normAutofit/>
          </a:bodyPr>
          <a:lstStyle/>
          <a:p>
            <a:pPr algn="ctr"/>
            <a:r>
              <a:rPr lang="en-US" sz="2800" b="1" dirty="0" smtClean="0">
                <a:solidFill>
                  <a:srgbClr val="0070C0"/>
                </a:solidFill>
              </a:rPr>
              <a:t>Using participatory Management in access Services improves staff quality and participation in Decision-making</a:t>
            </a:r>
            <a:endParaRPr lang="en-US" sz="2800" b="1" dirty="0">
              <a:solidFill>
                <a:srgbClr val="0070C0"/>
              </a:solidFill>
            </a:endParaRPr>
          </a:p>
        </p:txBody>
      </p:sp>
      <p:sp>
        <p:nvSpPr>
          <p:cNvPr id="7" name="Subtitle 6"/>
          <p:cNvSpPr>
            <a:spLocks noGrp="1"/>
          </p:cNvSpPr>
          <p:nvPr>
            <p:ph type="subTitle" idx="1"/>
          </p:nvPr>
        </p:nvSpPr>
        <p:spPr/>
        <p:txBody>
          <a:bodyPr/>
          <a:lstStyle/>
          <a:p>
            <a:pPr algn="ctr"/>
            <a:r>
              <a:rPr lang="en-US" b="1" dirty="0" smtClean="0">
                <a:solidFill>
                  <a:srgbClr val="FF0000"/>
                </a:solidFill>
              </a:rPr>
              <a:t>Dr. Ray L. Morrison</a:t>
            </a:r>
          </a:p>
          <a:p>
            <a:pPr algn="ctr"/>
            <a:r>
              <a:rPr lang="en-US" b="1" dirty="0" smtClean="0">
                <a:solidFill>
                  <a:srgbClr val="FF0000"/>
                </a:solidFill>
              </a:rPr>
              <a:t>Coordinator of Access Services</a:t>
            </a:r>
          </a:p>
          <a:p>
            <a:pPr algn="ctr"/>
            <a:r>
              <a:rPr lang="en-US" b="1" dirty="0" smtClean="0">
                <a:solidFill>
                  <a:srgbClr val="FF0000"/>
                </a:solidFill>
              </a:rPr>
              <a:t>SUNY – Oswego</a:t>
            </a:r>
          </a:p>
          <a:p>
            <a:endParaRPr lang="en-US" dirty="0"/>
          </a:p>
        </p:txBody>
      </p:sp>
      <p:pic>
        <p:nvPicPr>
          <p:cNvPr id="1026" name="Picture 2" descr="https://encrypted-tbn0.gstatic.com/images?q=tbn:ANd9GcQA0o5L--dI06w3Ca_xJpGcwp19FAaAjdiopWfNWEQ6JRQjqugP"/>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t="5650" b="5650"/>
          <a:stretch>
            <a:fillRect/>
          </a:stretch>
        </p:blipFill>
        <p:spPr bwMode="auto">
          <a:xfrm>
            <a:off x="6984765" y="1313645"/>
            <a:ext cx="5207236" cy="4205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My Staff (3)</a:t>
            </a:r>
            <a:endParaRPr lang="en-US" dirty="0"/>
          </a:p>
        </p:txBody>
      </p:sp>
      <p:sp>
        <p:nvSpPr>
          <p:cNvPr id="3" name="Content Placeholder 2"/>
          <p:cNvSpPr>
            <a:spLocks noGrp="1"/>
          </p:cNvSpPr>
          <p:nvPr>
            <p:ph idx="1"/>
          </p:nvPr>
        </p:nvSpPr>
        <p:spPr/>
        <p:txBody>
          <a:bodyPr/>
          <a:lstStyle/>
          <a:p>
            <a:r>
              <a:rPr lang="en-US" dirty="0" smtClean="0"/>
              <a:t>What do you like least about participatory management?</a:t>
            </a:r>
          </a:p>
          <a:p>
            <a:pPr marL="0" indent="0">
              <a:buNone/>
            </a:pPr>
            <a:r>
              <a:rPr lang="en-US" dirty="0" smtClean="0"/>
              <a:t>	“I </a:t>
            </a:r>
            <a:r>
              <a:rPr lang="en-US" dirty="0"/>
              <a:t>feel it does take away a bit from the whole office being on track with each </a:t>
            </a:r>
            <a:r>
              <a:rPr lang="en-US" dirty="0" smtClean="0"/>
              <a:t>	other.”</a:t>
            </a:r>
          </a:p>
          <a:p>
            <a:pPr marL="0" indent="0">
              <a:buNone/>
            </a:pPr>
            <a:r>
              <a:rPr lang="en-US" dirty="0" smtClean="0"/>
              <a:t>	“Unsure </a:t>
            </a:r>
            <a:r>
              <a:rPr lang="en-US" dirty="0"/>
              <a:t>if I made the correct </a:t>
            </a:r>
            <a:r>
              <a:rPr lang="en-US" dirty="0" smtClean="0"/>
              <a:t>decision and afraid </a:t>
            </a:r>
            <a:r>
              <a:rPr lang="en-US" dirty="0"/>
              <a:t>it may backfire</a:t>
            </a:r>
            <a:r>
              <a:rPr lang="en-US" dirty="0" smtClean="0"/>
              <a:t>.”</a:t>
            </a:r>
          </a:p>
          <a:p>
            <a:pPr marL="0" indent="0">
              <a:buNone/>
            </a:pPr>
            <a:r>
              <a:rPr lang="en-US" dirty="0" smtClean="0"/>
              <a:t>	“I feel </a:t>
            </a:r>
            <a:r>
              <a:rPr lang="en-US" dirty="0"/>
              <a:t>that after working very hard at a job, when someone else reports on it to </a:t>
            </a:r>
            <a:r>
              <a:rPr lang="en-US" dirty="0" smtClean="0"/>
              <a:t>	committees</a:t>
            </a:r>
            <a:r>
              <a:rPr lang="en-US" dirty="0"/>
              <a:t>, all of the effort that went in to it may not be </a:t>
            </a:r>
            <a:r>
              <a:rPr lang="en-US" dirty="0" smtClean="0"/>
              <a:t>understood.”</a:t>
            </a:r>
          </a:p>
          <a:p>
            <a:pPr marL="0" indent="0">
              <a:buNone/>
            </a:pPr>
            <a:r>
              <a:rPr lang="en-US" dirty="0" smtClean="0"/>
              <a:t>	“Possible </a:t>
            </a:r>
            <a:r>
              <a:rPr lang="en-US" dirty="0"/>
              <a:t>multiple decisions made about the same issue if communication is </a:t>
            </a:r>
            <a:r>
              <a:rPr lang="en-US" dirty="0" smtClean="0"/>
              <a:t>	not shared properly.”</a:t>
            </a:r>
          </a:p>
        </p:txBody>
      </p:sp>
    </p:spTree>
    <p:extLst>
      <p:ext uri="{BB962C8B-B14F-4D97-AF65-F5344CB8AC3E}">
        <p14:creationId xmlns:p14="http://schemas.microsoft.com/office/powerpoint/2010/main" val="313969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With My Staff (4)</a:t>
            </a:r>
            <a:endParaRPr lang="en-US" dirty="0"/>
          </a:p>
        </p:txBody>
      </p:sp>
      <p:sp>
        <p:nvSpPr>
          <p:cNvPr id="3" name="Content Placeholder 2"/>
          <p:cNvSpPr>
            <a:spLocks noGrp="1"/>
          </p:cNvSpPr>
          <p:nvPr>
            <p:ph idx="1"/>
          </p:nvPr>
        </p:nvSpPr>
        <p:spPr/>
        <p:txBody>
          <a:bodyPr/>
          <a:lstStyle/>
          <a:p>
            <a:r>
              <a:rPr lang="en-US" dirty="0"/>
              <a:t> Would you prefer a different style of management?</a:t>
            </a:r>
          </a:p>
          <a:p>
            <a:pPr marL="0" indent="0">
              <a:buNone/>
            </a:pPr>
            <a:r>
              <a:rPr lang="en-US" dirty="0" smtClean="0"/>
              <a:t>	“No</a:t>
            </a:r>
            <a:r>
              <a:rPr lang="en-US" dirty="0"/>
              <a:t>, I like </a:t>
            </a:r>
            <a:r>
              <a:rPr lang="en-US" dirty="0" smtClean="0"/>
              <a:t>participatory management</a:t>
            </a:r>
            <a:r>
              <a:rPr lang="en-US" dirty="0"/>
              <a:t>. </a:t>
            </a:r>
            <a:r>
              <a:rPr lang="en-US" dirty="0" smtClean="0"/>
              <a:t>It </a:t>
            </a:r>
            <a:r>
              <a:rPr lang="en-US" dirty="0"/>
              <a:t>best suites me as an </a:t>
            </a:r>
            <a:r>
              <a:rPr lang="en-US" dirty="0" smtClean="0"/>
              <a:t>employee. It </a:t>
            </a:r>
            <a:r>
              <a:rPr lang="en-US" dirty="0"/>
              <a:t>is a </a:t>
            </a:r>
            <a:r>
              <a:rPr lang="en-US" dirty="0" smtClean="0"/>
              <a:t>	trust relationship and requires me to do my best.”</a:t>
            </a:r>
            <a:endParaRPr lang="en-US" dirty="0"/>
          </a:p>
          <a:p>
            <a:pPr marL="0" indent="0">
              <a:buNone/>
            </a:pPr>
            <a:r>
              <a:rPr lang="en-US" dirty="0" smtClean="0"/>
              <a:t>	“No, this is </a:t>
            </a:r>
            <a:r>
              <a:rPr lang="en-US" dirty="0"/>
              <a:t>the management style I prefer</a:t>
            </a:r>
            <a:r>
              <a:rPr lang="en-US" dirty="0" smtClean="0"/>
              <a:t>.  I don’t feel degraded like I have 	experienced in other jobs.”</a:t>
            </a:r>
          </a:p>
          <a:p>
            <a:pPr marL="0" indent="0">
              <a:buNone/>
            </a:pPr>
            <a:r>
              <a:rPr lang="en-US" dirty="0" smtClean="0"/>
              <a:t>	“I like this </a:t>
            </a:r>
            <a:r>
              <a:rPr lang="en-US" dirty="0"/>
              <a:t>style of </a:t>
            </a:r>
            <a:r>
              <a:rPr lang="en-US" dirty="0" smtClean="0"/>
              <a:t>management as it emphasizes teamwork among staff.”</a:t>
            </a:r>
          </a:p>
          <a:p>
            <a:pPr marL="0" indent="0">
              <a:buNone/>
            </a:pPr>
            <a:r>
              <a:rPr lang="en-US" dirty="0" smtClean="0"/>
              <a:t>	“I have seen the management styles used in the other library departments 	and feel our system is by far the best.”</a:t>
            </a:r>
            <a:endParaRPr lang="en-US" dirty="0"/>
          </a:p>
        </p:txBody>
      </p:sp>
    </p:spTree>
    <p:extLst>
      <p:ext uri="{BB962C8B-B14F-4D97-AF65-F5344CB8AC3E}">
        <p14:creationId xmlns:p14="http://schemas.microsoft.com/office/powerpoint/2010/main" val="100527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Participatory Management in Access Services (1)</a:t>
            </a:r>
            <a:endParaRPr lang="en-US" dirty="0"/>
          </a:p>
        </p:txBody>
      </p:sp>
      <p:sp>
        <p:nvSpPr>
          <p:cNvPr id="3" name="Content Placeholder 2"/>
          <p:cNvSpPr>
            <a:spLocks noGrp="1"/>
          </p:cNvSpPr>
          <p:nvPr>
            <p:ph idx="1"/>
          </p:nvPr>
        </p:nvSpPr>
        <p:spPr/>
        <p:txBody>
          <a:bodyPr/>
          <a:lstStyle/>
          <a:p>
            <a:r>
              <a:rPr lang="en-US" dirty="0" smtClean="0"/>
              <a:t>Get </a:t>
            </a:r>
            <a:r>
              <a:rPr lang="en-US" dirty="0"/>
              <a:t>staff to buy into program</a:t>
            </a:r>
          </a:p>
          <a:p>
            <a:r>
              <a:rPr lang="en-US" dirty="0"/>
              <a:t>Meet with staff regularly to see what they are doing</a:t>
            </a:r>
          </a:p>
          <a:p>
            <a:r>
              <a:rPr lang="en-US" dirty="0"/>
              <a:t>Have employees share with staff at monthly staff </a:t>
            </a:r>
            <a:r>
              <a:rPr lang="en-US" dirty="0" smtClean="0"/>
              <a:t>meetings</a:t>
            </a:r>
            <a:endParaRPr lang="en-US" dirty="0"/>
          </a:p>
          <a:p>
            <a:r>
              <a:rPr lang="en-US" dirty="0"/>
              <a:t>Have an open-door policy</a:t>
            </a:r>
          </a:p>
          <a:p>
            <a:r>
              <a:rPr lang="en-US" dirty="0" smtClean="0"/>
              <a:t>Share management style with library administration and other librarians</a:t>
            </a:r>
          </a:p>
          <a:p>
            <a:r>
              <a:rPr lang="en-US" dirty="0" smtClean="0"/>
              <a:t>Set up work groups for staff to participate in (policies and procedures, student assistants and stacks management)</a:t>
            </a:r>
          </a:p>
          <a:p>
            <a:r>
              <a:rPr lang="en-US" dirty="0" smtClean="0"/>
              <a:t>Provide cross-training so that staff members know what to do if another staff member is absence</a:t>
            </a:r>
          </a:p>
          <a:p>
            <a:endParaRPr lang="en-US" dirty="0" smtClean="0"/>
          </a:p>
          <a:p>
            <a:endParaRPr lang="en-US" dirty="0"/>
          </a:p>
        </p:txBody>
      </p:sp>
    </p:spTree>
    <p:extLst>
      <p:ext uri="{BB962C8B-B14F-4D97-AF65-F5344CB8AC3E}">
        <p14:creationId xmlns:p14="http://schemas.microsoft.com/office/powerpoint/2010/main" val="3794027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Participatory Management in Access </a:t>
            </a:r>
            <a:r>
              <a:rPr lang="en-US" dirty="0" smtClean="0"/>
              <a:t>Services (2)</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 annual retreat for fun, food and instruction</a:t>
            </a:r>
          </a:p>
          <a:p>
            <a:r>
              <a:rPr lang="en-US" dirty="0" smtClean="0"/>
              <a:t>No micro-managing</a:t>
            </a:r>
          </a:p>
          <a:p>
            <a:r>
              <a:rPr lang="en-US" dirty="0" smtClean="0"/>
              <a:t>Allow staff to suggest changes and try them if the group agrees</a:t>
            </a:r>
          </a:p>
          <a:p>
            <a:r>
              <a:rPr lang="en-US" dirty="0" smtClean="0"/>
              <a:t>Be prepared to allow time to make changes</a:t>
            </a:r>
          </a:p>
          <a:p>
            <a:r>
              <a:rPr lang="en-US" dirty="0" smtClean="0"/>
              <a:t>Be aware of any union restrictions</a:t>
            </a:r>
          </a:p>
          <a:p>
            <a:r>
              <a:rPr lang="en-US" dirty="0" smtClean="0"/>
              <a:t>Share library news with employees</a:t>
            </a:r>
          </a:p>
          <a:p>
            <a:r>
              <a:rPr lang="en-US" dirty="0" smtClean="0"/>
              <a:t>Provide workshops to train employees</a:t>
            </a:r>
          </a:p>
          <a:p>
            <a:r>
              <a:rPr lang="en-US" dirty="0" smtClean="0"/>
              <a:t>Provide incentives for work “well-done”</a:t>
            </a:r>
          </a:p>
          <a:p>
            <a:r>
              <a:rPr lang="en-US" dirty="0" smtClean="0"/>
              <a:t>Provide positive reinforcement through thank you notes, words of encouragement, etc.</a:t>
            </a:r>
            <a:endParaRPr lang="en-US" dirty="0"/>
          </a:p>
        </p:txBody>
      </p:sp>
    </p:spTree>
    <p:extLst>
      <p:ext uri="{BB962C8B-B14F-4D97-AF65-F5344CB8AC3E}">
        <p14:creationId xmlns:p14="http://schemas.microsoft.com/office/powerpoint/2010/main" val="350869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Relating to Participatory Management</a:t>
            </a:r>
            <a:endParaRPr lang="en-US" dirty="0"/>
          </a:p>
        </p:txBody>
      </p:sp>
      <p:sp>
        <p:nvSpPr>
          <p:cNvPr id="3" name="Content Placeholder 2"/>
          <p:cNvSpPr>
            <a:spLocks noGrp="1"/>
          </p:cNvSpPr>
          <p:nvPr>
            <p:ph idx="1"/>
          </p:nvPr>
        </p:nvSpPr>
        <p:spPr>
          <a:xfrm>
            <a:off x="1103382" y="1613078"/>
            <a:ext cx="9982200" cy="4572000"/>
          </a:xfrm>
        </p:spPr>
        <p:txBody>
          <a:bodyPr>
            <a:normAutofit fontScale="55000" lnSpcReduction="20000"/>
          </a:bodyPr>
          <a:lstStyle/>
          <a:p>
            <a:endParaRPr lang="en-US" sz="2900" dirty="0" smtClean="0"/>
          </a:p>
          <a:p>
            <a:r>
              <a:rPr lang="en-US" sz="4200" dirty="0" smtClean="0"/>
              <a:t>Introduction </a:t>
            </a:r>
            <a:r>
              <a:rPr lang="en-US" sz="4200" dirty="0"/>
              <a:t>to staff</a:t>
            </a:r>
          </a:p>
          <a:p>
            <a:r>
              <a:rPr lang="en-US" sz="4200" dirty="0" smtClean="0"/>
              <a:t>Orientation</a:t>
            </a:r>
            <a:endParaRPr lang="en-US" sz="4200" dirty="0"/>
          </a:p>
          <a:p>
            <a:r>
              <a:rPr lang="en-US" sz="4200" dirty="0" smtClean="0"/>
              <a:t>Committees</a:t>
            </a:r>
            <a:endParaRPr lang="en-US" sz="4200" dirty="0"/>
          </a:p>
          <a:p>
            <a:r>
              <a:rPr lang="en-US" sz="4200" dirty="0"/>
              <a:t>Roles</a:t>
            </a:r>
          </a:p>
          <a:p>
            <a:pPr lvl="1"/>
            <a:r>
              <a:rPr lang="en-US" sz="4200" dirty="0"/>
              <a:t>Library director</a:t>
            </a:r>
          </a:p>
          <a:p>
            <a:pPr lvl="1"/>
            <a:r>
              <a:rPr lang="en-US" sz="4200" dirty="0"/>
              <a:t>Management team</a:t>
            </a:r>
          </a:p>
          <a:p>
            <a:pPr lvl="1"/>
            <a:r>
              <a:rPr lang="en-US" sz="4200" dirty="0"/>
              <a:t>Department head</a:t>
            </a:r>
          </a:p>
          <a:p>
            <a:pPr lvl="1"/>
            <a:r>
              <a:rPr lang="en-US" sz="4200" dirty="0"/>
              <a:t>Staff members</a:t>
            </a:r>
          </a:p>
          <a:p>
            <a:endParaRPr lang="en-US" sz="2900" dirty="0" smtClean="0"/>
          </a:p>
          <a:p>
            <a:pPr lvl="1"/>
            <a:endParaRPr lang="en-US" dirty="0" smtClean="0"/>
          </a:p>
          <a:p>
            <a:pPr lvl="1"/>
            <a:endParaRPr lang="en-US" dirty="0" smtClean="0"/>
          </a:p>
          <a:p>
            <a:r>
              <a:rPr lang="en-US" dirty="0" smtClean="0"/>
              <a:t> </a:t>
            </a:r>
          </a:p>
          <a:p>
            <a:endParaRPr lang="en-US" dirty="0"/>
          </a:p>
        </p:txBody>
      </p:sp>
    </p:spTree>
    <p:extLst>
      <p:ext uri="{BB962C8B-B14F-4D97-AF65-F5344CB8AC3E}">
        <p14:creationId xmlns:p14="http://schemas.microsoft.com/office/powerpoint/2010/main" val="145443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Determine if you want to use participatory management in your Access Services Department and then go for it!</a:t>
            </a:r>
          </a:p>
          <a:p>
            <a:r>
              <a:rPr lang="en-US" dirty="0" smtClean="0"/>
              <a:t>Share this management style with other librarians.</a:t>
            </a:r>
          </a:p>
          <a:p>
            <a:r>
              <a:rPr lang="en-US" dirty="0" smtClean="0"/>
              <a:t>Let me know if you have actually implemented participatory management as I plan to write an article for publication and could use your comments.</a:t>
            </a:r>
            <a:endParaRPr lang="en-US" dirty="0"/>
          </a:p>
        </p:txBody>
      </p:sp>
    </p:spTree>
    <p:extLst>
      <p:ext uri="{BB962C8B-B14F-4D97-AF65-F5344CB8AC3E}">
        <p14:creationId xmlns:p14="http://schemas.microsoft.com/office/powerpoint/2010/main" val="185115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err="1" smtClean="0"/>
              <a:t>Marchant</a:t>
            </a:r>
            <a:r>
              <a:rPr lang="en-US" dirty="0" smtClean="0"/>
              <a:t>, M. P. (1970). </a:t>
            </a:r>
            <a:r>
              <a:rPr lang="en-US" i="1" dirty="0" smtClean="0"/>
              <a:t>Participatory management in academic libraries</a:t>
            </a:r>
            <a:r>
              <a:rPr lang="en-US" dirty="0" smtClean="0"/>
              <a:t>. Westport, CT: Greenwood Press.</a:t>
            </a:r>
            <a:endParaRPr lang="en-US" dirty="0"/>
          </a:p>
          <a:p>
            <a:pPr marL="0" indent="0">
              <a:buNone/>
            </a:pPr>
            <a:r>
              <a:rPr lang="en-US" dirty="0" smtClean="0"/>
              <a:t>Segar, D. J. (1982). </a:t>
            </a:r>
            <a:r>
              <a:rPr lang="en-US" i="1" dirty="0" smtClean="0"/>
              <a:t>Participatory management in libraries</a:t>
            </a:r>
            <a:r>
              <a:rPr lang="en-US" dirty="0" smtClean="0"/>
              <a:t>. Metuchen, NJ: Scarecrow 	Press.</a:t>
            </a:r>
            <a:endParaRPr lang="en-US" dirty="0"/>
          </a:p>
        </p:txBody>
      </p:sp>
    </p:spTree>
    <p:extLst>
      <p:ext uri="{BB962C8B-B14F-4D97-AF65-F5344CB8AC3E}">
        <p14:creationId xmlns:p14="http://schemas.microsoft.com/office/powerpoint/2010/main" val="1207493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pic>
        <p:nvPicPr>
          <p:cNvPr id="2050" name="Picture 2" descr="https://encrypted-tbn0.gstatic.com/images?q=tbn:ANd9GcRPgNZSz40TQti-qOcH4lF9pwCnP0m4WaRFKPPcmEjiG0vN9NvaEDoZD-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8664" y="2144052"/>
            <a:ext cx="5577962" cy="4192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375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914400" lvl="2" indent="0">
              <a:buNone/>
            </a:pPr>
            <a:endParaRPr lang="en-US" sz="1800" dirty="0" smtClean="0"/>
          </a:p>
          <a:p>
            <a:pPr marL="914400" lvl="2" indent="0">
              <a:buNone/>
            </a:pPr>
            <a:endParaRPr lang="en-US" sz="1800" dirty="0"/>
          </a:p>
          <a:p>
            <a:pPr marL="914400" lvl="2" indent="0">
              <a:buNone/>
            </a:pPr>
            <a:endParaRPr lang="en-US" sz="1800" dirty="0" smtClean="0"/>
          </a:p>
          <a:p>
            <a:pPr marL="914400" lvl="2" indent="0">
              <a:buNone/>
            </a:pPr>
            <a:r>
              <a:rPr lang="en-US" sz="2000" b="1" dirty="0" smtClean="0"/>
              <a:t>Dr. Ray L. Morrison</a:t>
            </a:r>
          </a:p>
          <a:p>
            <a:pPr marL="914400" lvl="2" indent="0">
              <a:buNone/>
            </a:pPr>
            <a:r>
              <a:rPr lang="en-US" sz="2000" b="1" dirty="0" smtClean="0"/>
              <a:t>Coordinator of Access Services</a:t>
            </a:r>
          </a:p>
          <a:p>
            <a:pPr marL="914400" lvl="2" indent="0">
              <a:buNone/>
            </a:pPr>
            <a:r>
              <a:rPr lang="en-US" sz="2000" b="1" dirty="0" smtClean="0"/>
              <a:t>SUNY Oswego</a:t>
            </a:r>
          </a:p>
          <a:p>
            <a:pPr marL="914400" lvl="2" indent="0">
              <a:buNone/>
            </a:pPr>
            <a:r>
              <a:rPr lang="en-US" sz="2000" b="1" dirty="0" smtClean="0">
                <a:hlinkClick r:id="rId2"/>
              </a:rPr>
              <a:t>ray.morrison@oswego.edu</a:t>
            </a:r>
            <a:endParaRPr lang="en-US" sz="2000" b="1" dirty="0" smtClean="0"/>
          </a:p>
          <a:p>
            <a:pPr marL="914400" lvl="2" indent="0">
              <a:buNone/>
            </a:pPr>
            <a:r>
              <a:rPr lang="en-US" sz="2000" b="1" dirty="0" smtClean="0"/>
              <a:t>315-312-3567</a:t>
            </a:r>
            <a:endParaRPr lang="en-US" sz="2000" b="1" dirty="0"/>
          </a:p>
          <a:p>
            <a:pPr marL="0" indent="0">
              <a:buNone/>
            </a:pPr>
            <a:endParaRPr lang="en-US" dirty="0" smtClean="0"/>
          </a:p>
        </p:txBody>
      </p:sp>
      <p:pic>
        <p:nvPicPr>
          <p:cNvPr id="1026" name="Picture 2" descr="Profil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1310" y="1893194"/>
            <a:ext cx="3444274" cy="3837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80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Participatory Management?</a:t>
            </a:r>
            <a:endParaRPr lang="en-US" dirty="0"/>
          </a:p>
        </p:txBody>
      </p:sp>
      <p:sp>
        <p:nvSpPr>
          <p:cNvPr id="3" name="Content Placeholder 2"/>
          <p:cNvSpPr>
            <a:spLocks noGrp="1"/>
          </p:cNvSpPr>
          <p:nvPr>
            <p:ph idx="1"/>
          </p:nvPr>
        </p:nvSpPr>
        <p:spPr/>
        <p:txBody>
          <a:bodyPr/>
          <a:lstStyle/>
          <a:p>
            <a:pPr marL="0" indent="0">
              <a:buNone/>
            </a:pPr>
            <a:r>
              <a:rPr lang="en-US" dirty="0" smtClean="0"/>
              <a:t>	Participatory management (often called democratic management) values the input </a:t>
            </a:r>
            <a:r>
              <a:rPr lang="en-US" dirty="0"/>
              <a:t>of </a:t>
            </a:r>
            <a:r>
              <a:rPr lang="en-US" dirty="0" smtClean="0"/>
              <a:t>team </a:t>
            </a:r>
            <a:r>
              <a:rPr lang="en-US" dirty="0"/>
              <a:t>members and peers, but the responsibility of making the final decision </a:t>
            </a:r>
            <a:r>
              <a:rPr lang="en-US" dirty="0" smtClean="0"/>
              <a:t>rests </a:t>
            </a:r>
            <a:r>
              <a:rPr lang="en-US" dirty="0"/>
              <a:t>with the </a:t>
            </a:r>
            <a:r>
              <a:rPr lang="en-US" dirty="0" smtClean="0"/>
              <a:t>manager. This type of management boosts </a:t>
            </a:r>
            <a:r>
              <a:rPr lang="en-US" dirty="0"/>
              <a:t>employee morale because </a:t>
            </a:r>
            <a:r>
              <a:rPr lang="en-US" dirty="0" smtClean="0"/>
              <a:t>employees </a:t>
            </a:r>
            <a:r>
              <a:rPr lang="en-US" dirty="0"/>
              <a:t>make contributions to the decision-making process. It causes them to </a:t>
            </a:r>
            <a:r>
              <a:rPr lang="en-US" dirty="0" smtClean="0"/>
              <a:t>feel as </a:t>
            </a:r>
            <a:r>
              <a:rPr lang="en-US" dirty="0"/>
              <a:t>if their opinions matter. When a company needs to make changes within the </a:t>
            </a:r>
            <a:r>
              <a:rPr lang="en-US" dirty="0" smtClean="0"/>
              <a:t>organization</a:t>
            </a:r>
            <a:r>
              <a:rPr lang="en-US" dirty="0"/>
              <a:t>, the </a:t>
            </a:r>
            <a:r>
              <a:rPr lang="en-US" dirty="0" smtClean="0"/>
              <a:t>participatory management style </a:t>
            </a:r>
            <a:r>
              <a:rPr lang="en-US" dirty="0"/>
              <a:t>helps employees accept changes </a:t>
            </a:r>
            <a:r>
              <a:rPr lang="en-US" dirty="0" smtClean="0"/>
              <a:t>easily </a:t>
            </a:r>
            <a:r>
              <a:rPr lang="en-US" dirty="0"/>
              <a:t>because they play a role in the </a:t>
            </a:r>
            <a:r>
              <a:rPr lang="en-US" dirty="0" smtClean="0"/>
              <a:t>process</a:t>
            </a:r>
            <a:r>
              <a:rPr lang="en-US" dirty="0"/>
              <a:t>. </a:t>
            </a:r>
            <a:r>
              <a:rPr lang="en-US" dirty="0" smtClean="0"/>
              <a:t> (Houston Chronicle, 2014)</a:t>
            </a:r>
          </a:p>
          <a:p>
            <a:pPr marL="0" indent="0">
              <a:buNone/>
            </a:pPr>
            <a:r>
              <a:rPr lang="en-US" dirty="0" smtClean="0"/>
              <a:t>	Elements of participatory management include: participation in decision-making, autonomy of the worker, sharing of management information with all employees, economic return, economic return, and the right of the individual employees to appeal to some independent judiciary actions taken against them by their supervisor. (Segar, 1982)</a:t>
            </a:r>
          </a:p>
          <a:p>
            <a:pPr marL="0" indent="0">
              <a:buNone/>
            </a:pPr>
            <a:endParaRPr lang="en-US" dirty="0"/>
          </a:p>
        </p:txBody>
      </p:sp>
    </p:spTree>
    <p:extLst>
      <p:ext uri="{BB962C8B-B14F-4D97-AF65-F5344CB8AC3E}">
        <p14:creationId xmlns:p14="http://schemas.microsoft.com/office/powerpoint/2010/main" val="1788013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Library Management Experience</a:t>
            </a:r>
            <a:endParaRPr lang="en-US" dirty="0"/>
          </a:p>
        </p:txBody>
      </p:sp>
      <p:sp>
        <p:nvSpPr>
          <p:cNvPr id="3" name="Content Placeholder 2"/>
          <p:cNvSpPr>
            <a:spLocks noGrp="1"/>
          </p:cNvSpPr>
          <p:nvPr>
            <p:ph idx="1"/>
          </p:nvPr>
        </p:nvSpPr>
        <p:spPr/>
        <p:txBody>
          <a:bodyPr/>
          <a:lstStyle/>
          <a:p>
            <a:r>
              <a:rPr lang="en-US" dirty="0" smtClean="0"/>
              <a:t>1975 – 1980   Reference Librarian, Olivet Nazarene University</a:t>
            </a:r>
          </a:p>
          <a:p>
            <a:endParaRPr lang="en-US" dirty="0" smtClean="0"/>
          </a:p>
          <a:p>
            <a:r>
              <a:rPr lang="en-US" dirty="0" smtClean="0"/>
              <a:t>1980 – 1985   Bibliographic Instruction Librarian, Pittsburg State University</a:t>
            </a:r>
          </a:p>
          <a:p>
            <a:endParaRPr lang="en-US" dirty="0" smtClean="0"/>
          </a:p>
          <a:p>
            <a:r>
              <a:rPr lang="en-US" dirty="0" smtClean="0"/>
              <a:t>1985 – 1986   Doctoral Program, University of Arkansas</a:t>
            </a:r>
          </a:p>
          <a:p>
            <a:endParaRPr lang="en-US" dirty="0" smtClean="0"/>
          </a:p>
          <a:p>
            <a:r>
              <a:rPr lang="en-US" dirty="0" smtClean="0"/>
              <a:t>1986 – 2009   Library Director, </a:t>
            </a:r>
            <a:r>
              <a:rPr lang="en-US" dirty="0" err="1" smtClean="0"/>
              <a:t>MidAmerica</a:t>
            </a:r>
            <a:r>
              <a:rPr lang="en-US" dirty="0" smtClean="0"/>
              <a:t> Nazarene University</a:t>
            </a:r>
          </a:p>
          <a:p>
            <a:endParaRPr lang="en-US" dirty="0" smtClean="0"/>
          </a:p>
          <a:p>
            <a:r>
              <a:rPr lang="en-US" dirty="0" smtClean="0"/>
              <a:t>2009 – 2014   Coordinator of Access Services, SUNY Oswego</a:t>
            </a:r>
            <a:endParaRPr lang="en-US" dirty="0"/>
          </a:p>
        </p:txBody>
      </p:sp>
    </p:spTree>
    <p:extLst>
      <p:ext uri="{BB962C8B-B14F-4D97-AF65-F5344CB8AC3E}">
        <p14:creationId xmlns:p14="http://schemas.microsoft.com/office/powerpoint/2010/main" val="363336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Management Styles (1)</a:t>
            </a:r>
            <a:endParaRPr lang="en-US" dirty="0"/>
          </a:p>
        </p:txBody>
      </p:sp>
      <p:sp>
        <p:nvSpPr>
          <p:cNvPr id="3" name="Content Placeholder 2"/>
          <p:cNvSpPr>
            <a:spLocks noGrp="1"/>
          </p:cNvSpPr>
          <p:nvPr>
            <p:ph idx="1"/>
          </p:nvPr>
        </p:nvSpPr>
        <p:spPr/>
        <p:txBody>
          <a:bodyPr>
            <a:normAutofit/>
          </a:bodyPr>
          <a:lstStyle/>
          <a:p>
            <a:r>
              <a:rPr lang="en-US" dirty="0" smtClean="0"/>
              <a:t>Autocratic</a:t>
            </a:r>
          </a:p>
          <a:p>
            <a:pPr lvl="1"/>
            <a:r>
              <a:rPr lang="en-US" dirty="0" smtClean="0"/>
              <a:t>Manager may be sole decision-maker</a:t>
            </a:r>
          </a:p>
          <a:p>
            <a:pPr lvl="1"/>
            <a:r>
              <a:rPr lang="en-US" dirty="0" smtClean="0"/>
              <a:t>Manager does not care about opinions of subordinates</a:t>
            </a:r>
          </a:p>
          <a:p>
            <a:pPr lvl="1"/>
            <a:r>
              <a:rPr lang="en-US" dirty="0" smtClean="0"/>
              <a:t>Decision may not reflect team’s collective decision</a:t>
            </a:r>
          </a:p>
          <a:p>
            <a:pPr lvl="1"/>
            <a:r>
              <a:rPr lang="en-US" dirty="0" smtClean="0"/>
              <a:t>Decision is make quickly</a:t>
            </a:r>
          </a:p>
          <a:p>
            <a:pPr lvl="1"/>
            <a:r>
              <a:rPr lang="en-US" dirty="0" smtClean="0"/>
              <a:t>Motivates by threats and discipline</a:t>
            </a:r>
          </a:p>
          <a:p>
            <a:pPr lvl="1"/>
            <a:r>
              <a:rPr lang="en-US" dirty="0" smtClean="0"/>
              <a:t>Works only when subordinates needs close supervision</a:t>
            </a:r>
          </a:p>
          <a:p>
            <a:pPr lvl="1"/>
            <a:r>
              <a:rPr lang="en-US" dirty="0" smtClean="0"/>
              <a:t>More suitable for a prison or the military</a:t>
            </a:r>
          </a:p>
          <a:p>
            <a:r>
              <a:rPr lang="en-US" dirty="0" smtClean="0"/>
              <a:t>Paternalistic</a:t>
            </a:r>
          </a:p>
          <a:p>
            <a:pPr lvl="1"/>
            <a:r>
              <a:rPr lang="en-US" dirty="0" smtClean="0"/>
              <a:t>Manager makes final decision but tries to get subordinates support</a:t>
            </a:r>
          </a:p>
          <a:p>
            <a:pPr lvl="1"/>
            <a:r>
              <a:rPr lang="en-US" dirty="0" smtClean="0"/>
              <a:t>Work-life balance is emphasized for high morale</a:t>
            </a:r>
          </a:p>
          <a:p>
            <a:pPr lvl="1"/>
            <a:r>
              <a:rPr lang="en-US" dirty="0" smtClean="0"/>
              <a:t>Subordinates become dependent upon managers; limits creativity</a:t>
            </a:r>
          </a:p>
          <a:p>
            <a:pPr lvl="1"/>
            <a:r>
              <a:rPr lang="en-US" dirty="0" smtClean="0"/>
              <a:t>Takes time for feedback to move between manager and subordinates</a:t>
            </a:r>
          </a:p>
          <a:p>
            <a:pPr lvl="1"/>
            <a:r>
              <a:rPr lang="en-US" dirty="0" smtClean="0"/>
              <a:t>The “firm, but fair” manager</a:t>
            </a:r>
          </a:p>
        </p:txBody>
      </p:sp>
    </p:spTree>
    <p:extLst>
      <p:ext uri="{BB962C8B-B14F-4D97-AF65-F5344CB8AC3E}">
        <p14:creationId xmlns:p14="http://schemas.microsoft.com/office/powerpoint/2010/main" val="64025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Management Styles (2)</a:t>
            </a:r>
            <a:endParaRPr lang="en-US" dirty="0"/>
          </a:p>
        </p:txBody>
      </p:sp>
      <p:sp>
        <p:nvSpPr>
          <p:cNvPr id="3" name="Content Placeholder 2"/>
          <p:cNvSpPr>
            <a:spLocks noGrp="1"/>
          </p:cNvSpPr>
          <p:nvPr>
            <p:ph idx="1"/>
          </p:nvPr>
        </p:nvSpPr>
        <p:spPr/>
        <p:txBody>
          <a:bodyPr/>
          <a:lstStyle/>
          <a:p>
            <a:r>
              <a:rPr lang="en-US" dirty="0" smtClean="0"/>
              <a:t>Participatory (also called Democratic)</a:t>
            </a:r>
            <a:endParaRPr lang="en-US" dirty="0"/>
          </a:p>
          <a:p>
            <a:pPr lvl="1"/>
            <a:r>
              <a:rPr lang="en-US" dirty="0"/>
              <a:t>Manager is open to subordinates opinions</a:t>
            </a:r>
          </a:p>
          <a:p>
            <a:pPr lvl="1"/>
            <a:r>
              <a:rPr lang="en-US" dirty="0"/>
              <a:t>Decision is made by majorities agreement (with manager’s “blessing”)</a:t>
            </a:r>
          </a:p>
          <a:p>
            <a:pPr lvl="1"/>
            <a:r>
              <a:rPr lang="en-US" dirty="0"/>
              <a:t>Communication necessary between manager and subordinates</a:t>
            </a:r>
          </a:p>
          <a:p>
            <a:pPr lvl="1"/>
            <a:r>
              <a:rPr lang="en-US" dirty="0"/>
              <a:t>Gives subordinations more satisfaction</a:t>
            </a:r>
          </a:p>
          <a:p>
            <a:pPr lvl="1"/>
            <a:r>
              <a:rPr lang="en-US" dirty="0"/>
              <a:t>Decision may take more time</a:t>
            </a:r>
            <a:r>
              <a:rPr lang="en-US" dirty="0" smtClean="0"/>
              <a:t>.</a:t>
            </a:r>
          </a:p>
          <a:p>
            <a:pPr lvl="1"/>
            <a:r>
              <a:rPr lang="en-US" dirty="0" smtClean="0"/>
              <a:t>Motivates by rewarding team effort</a:t>
            </a:r>
          </a:p>
          <a:p>
            <a:pPr lvl="1"/>
            <a:r>
              <a:rPr lang="en-US" dirty="0" smtClean="0"/>
              <a:t>Team much be competent, done correctly and on-time</a:t>
            </a:r>
          </a:p>
          <a:p>
            <a:pPr lvl="1"/>
            <a:r>
              <a:rPr lang="en-US" dirty="0" smtClean="0"/>
              <a:t>Great used by most companies</a:t>
            </a:r>
            <a:endParaRPr lang="en-US" dirty="0"/>
          </a:p>
          <a:p>
            <a:r>
              <a:rPr lang="en-US" dirty="0" smtClean="0"/>
              <a:t>Laissez-Faire</a:t>
            </a:r>
          </a:p>
          <a:p>
            <a:pPr lvl="1"/>
            <a:r>
              <a:rPr lang="en-US" dirty="0"/>
              <a:t>Manager is facilitator; subordinates make decisions</a:t>
            </a:r>
          </a:p>
          <a:p>
            <a:pPr lvl="1"/>
            <a:r>
              <a:rPr lang="en-US" dirty="0"/>
              <a:t>Little communication between groups</a:t>
            </a:r>
          </a:p>
          <a:p>
            <a:pPr lvl="1"/>
            <a:r>
              <a:rPr lang="en-US" dirty="0"/>
              <a:t>Best suited for technology companies with highly motivated and creative </a:t>
            </a:r>
            <a:r>
              <a:rPr lang="en-US" dirty="0" smtClean="0"/>
              <a:t>subordinates</a:t>
            </a:r>
          </a:p>
          <a:p>
            <a:pPr lvl="1"/>
            <a:r>
              <a:rPr lang="en-US" dirty="0" smtClean="0"/>
              <a:t>Can lead to conflict if one person tries to take control of project</a:t>
            </a:r>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167303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Participatory Management</a:t>
            </a:r>
            <a:endParaRPr lang="en-US" dirty="0"/>
          </a:p>
        </p:txBody>
      </p:sp>
      <p:sp>
        <p:nvSpPr>
          <p:cNvPr id="3" name="Content Placeholder 2"/>
          <p:cNvSpPr>
            <a:spLocks noGrp="1"/>
          </p:cNvSpPr>
          <p:nvPr>
            <p:ph idx="1"/>
          </p:nvPr>
        </p:nvSpPr>
        <p:spPr/>
        <p:txBody>
          <a:bodyPr/>
          <a:lstStyle/>
          <a:p>
            <a:r>
              <a:rPr lang="en-US" dirty="0" smtClean="0"/>
              <a:t>Increase of productivity</a:t>
            </a:r>
          </a:p>
          <a:p>
            <a:pPr marL="0" indent="0">
              <a:buNone/>
            </a:pPr>
            <a:endParaRPr lang="en-US" dirty="0" smtClean="0"/>
          </a:p>
          <a:p>
            <a:r>
              <a:rPr lang="en-US" dirty="0" smtClean="0"/>
              <a:t>Job satisfaction</a:t>
            </a:r>
          </a:p>
          <a:p>
            <a:pPr marL="0" indent="0">
              <a:buNone/>
            </a:pPr>
            <a:endParaRPr lang="en-US" dirty="0" smtClean="0"/>
          </a:p>
          <a:p>
            <a:r>
              <a:rPr lang="en-US" dirty="0" smtClean="0"/>
              <a:t>Motivation</a:t>
            </a:r>
          </a:p>
          <a:p>
            <a:pPr marL="0" indent="0">
              <a:buNone/>
            </a:pPr>
            <a:endParaRPr lang="en-US" dirty="0" smtClean="0"/>
          </a:p>
          <a:p>
            <a:r>
              <a:rPr lang="en-US" dirty="0" smtClean="0"/>
              <a:t>Improved quality</a:t>
            </a:r>
          </a:p>
          <a:p>
            <a:pPr marL="0" indent="0">
              <a:buNone/>
            </a:pPr>
            <a:endParaRPr lang="en-US" dirty="0" smtClean="0"/>
          </a:p>
          <a:p>
            <a:r>
              <a:rPr lang="en-US" dirty="0" smtClean="0"/>
              <a:t>Reduced costs</a:t>
            </a:r>
            <a:endParaRPr lang="en-US" dirty="0"/>
          </a:p>
        </p:txBody>
      </p:sp>
    </p:spTree>
    <p:extLst>
      <p:ext uri="{BB962C8B-B14F-4D97-AF65-F5344CB8AC3E}">
        <p14:creationId xmlns:p14="http://schemas.microsoft.com/office/powerpoint/2010/main" val="276692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 of Using Participatory Management</a:t>
            </a:r>
            <a:endParaRPr lang="en-US" dirty="0"/>
          </a:p>
        </p:txBody>
      </p:sp>
      <p:sp>
        <p:nvSpPr>
          <p:cNvPr id="3" name="Content Placeholder 2"/>
          <p:cNvSpPr>
            <a:spLocks noGrp="1"/>
          </p:cNvSpPr>
          <p:nvPr>
            <p:ph idx="1"/>
          </p:nvPr>
        </p:nvSpPr>
        <p:spPr/>
        <p:txBody>
          <a:bodyPr/>
          <a:lstStyle/>
          <a:p>
            <a:r>
              <a:rPr lang="en-US" dirty="0" smtClean="0"/>
              <a:t>Decision-making slows down</a:t>
            </a:r>
          </a:p>
          <a:p>
            <a:r>
              <a:rPr lang="en-US" dirty="0" smtClean="0"/>
              <a:t>Security issue</a:t>
            </a:r>
          </a:p>
          <a:p>
            <a:r>
              <a:rPr lang="en-US" dirty="0" smtClean="0"/>
              <a:t>Resistance to change</a:t>
            </a:r>
          </a:p>
          <a:p>
            <a:r>
              <a:rPr lang="en-US" dirty="0" smtClean="0"/>
              <a:t>Workers tend to deviate</a:t>
            </a:r>
          </a:p>
          <a:p>
            <a:r>
              <a:rPr lang="en-US" dirty="0" smtClean="0"/>
              <a:t>Size of organization</a:t>
            </a:r>
          </a:p>
          <a:p>
            <a:r>
              <a:rPr lang="en-US" dirty="0"/>
              <a:t>One stop solution</a:t>
            </a:r>
          </a:p>
          <a:p>
            <a:r>
              <a:rPr lang="en-US" dirty="0"/>
              <a:t>Abuse of authority</a:t>
            </a:r>
          </a:p>
          <a:p>
            <a:r>
              <a:rPr lang="en-US" dirty="0"/>
              <a:t>Misunderstanding participation</a:t>
            </a:r>
          </a:p>
          <a:p>
            <a:pPr marL="0" indent="0">
              <a:buNone/>
            </a:pPr>
            <a:endParaRPr lang="en-US" dirty="0"/>
          </a:p>
        </p:txBody>
      </p:sp>
    </p:spTree>
    <p:extLst>
      <p:ext uri="{BB962C8B-B14F-4D97-AF65-F5344CB8AC3E}">
        <p14:creationId xmlns:p14="http://schemas.microsoft.com/office/powerpoint/2010/main" val="127076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My Staff (1)</a:t>
            </a:r>
            <a:endParaRPr lang="en-US" dirty="0"/>
          </a:p>
        </p:txBody>
      </p:sp>
      <p:sp>
        <p:nvSpPr>
          <p:cNvPr id="3" name="Content Placeholder 2"/>
          <p:cNvSpPr>
            <a:spLocks noGrp="1"/>
          </p:cNvSpPr>
          <p:nvPr>
            <p:ph idx="1"/>
          </p:nvPr>
        </p:nvSpPr>
        <p:spPr/>
        <p:txBody>
          <a:bodyPr>
            <a:normAutofit/>
          </a:bodyPr>
          <a:lstStyle/>
          <a:p>
            <a:r>
              <a:rPr lang="en-US" dirty="0" smtClean="0"/>
              <a:t>Informal survey (2014) with my Access Services staff.</a:t>
            </a:r>
          </a:p>
          <a:p>
            <a:r>
              <a:rPr lang="en-US" dirty="0" smtClean="0"/>
              <a:t>What do you like about my using participative management?</a:t>
            </a:r>
          </a:p>
          <a:p>
            <a:pPr marL="0" indent="0">
              <a:buNone/>
            </a:pPr>
            <a:r>
              <a:rPr lang="en-US" dirty="0" smtClean="0"/>
              <a:t>	“Gives </a:t>
            </a:r>
            <a:r>
              <a:rPr lang="en-US" dirty="0"/>
              <a:t>me a sense of being trusted. I want to do a good job</a:t>
            </a:r>
            <a:r>
              <a:rPr lang="en-US" dirty="0" smtClean="0"/>
              <a:t>.”</a:t>
            </a:r>
          </a:p>
          <a:p>
            <a:pPr marL="0" indent="0">
              <a:buNone/>
            </a:pPr>
            <a:r>
              <a:rPr lang="en-US" dirty="0" smtClean="0"/>
              <a:t>	“Freedom </a:t>
            </a:r>
            <a:r>
              <a:rPr lang="en-US" dirty="0"/>
              <a:t>to make decisions and not having to run through a chain of </a:t>
            </a:r>
            <a:r>
              <a:rPr lang="en-US" dirty="0" smtClean="0"/>
              <a:t>	command.”</a:t>
            </a:r>
          </a:p>
          <a:p>
            <a:pPr marL="0" indent="0">
              <a:buNone/>
            </a:pPr>
            <a:r>
              <a:rPr lang="en-US" dirty="0" smtClean="0"/>
              <a:t>	“Being </a:t>
            </a:r>
            <a:r>
              <a:rPr lang="en-US" dirty="0"/>
              <a:t>involved in </a:t>
            </a:r>
            <a:r>
              <a:rPr lang="en-US" dirty="0" smtClean="0"/>
              <a:t>decision-making.”</a:t>
            </a:r>
          </a:p>
          <a:p>
            <a:pPr marL="0" indent="0">
              <a:buNone/>
            </a:pPr>
            <a:r>
              <a:rPr lang="en-US" dirty="0" smtClean="0"/>
              <a:t>	“A </a:t>
            </a:r>
            <a:r>
              <a:rPr lang="en-US" dirty="0"/>
              <a:t>leader who is </a:t>
            </a:r>
            <a:r>
              <a:rPr lang="en-US" dirty="0" smtClean="0"/>
              <a:t>interested, </a:t>
            </a:r>
            <a:r>
              <a:rPr lang="en-US" dirty="0"/>
              <a:t>involved and continually learning about </a:t>
            </a:r>
            <a:r>
              <a:rPr lang="en-US" dirty="0" smtClean="0"/>
              <a:t>his/her 	area</a:t>
            </a:r>
            <a:r>
              <a:rPr lang="en-US" dirty="0"/>
              <a:t>. </a:t>
            </a:r>
            <a:r>
              <a:rPr lang="en-US" dirty="0" smtClean="0"/>
              <a:t>Also, a </a:t>
            </a:r>
            <a:r>
              <a:rPr lang="en-US" dirty="0"/>
              <a:t>leader </a:t>
            </a:r>
            <a:r>
              <a:rPr lang="en-US" dirty="0" smtClean="0"/>
              <a:t>who has </a:t>
            </a:r>
            <a:r>
              <a:rPr lang="en-US" dirty="0"/>
              <a:t>ideas for improvement and encourages the same </a:t>
            </a:r>
            <a:r>
              <a:rPr lang="en-US" dirty="0" smtClean="0"/>
              <a:t>	from the </a:t>
            </a:r>
            <a:r>
              <a:rPr lang="en-US" dirty="0"/>
              <a:t>team</a:t>
            </a:r>
            <a:r>
              <a:rPr lang="en-US" dirty="0" smtClean="0"/>
              <a:t>.”</a:t>
            </a:r>
            <a:endParaRPr lang="en-US" dirty="0"/>
          </a:p>
          <a:p>
            <a:pPr marL="0" indent="0">
              <a:buNone/>
            </a:pPr>
            <a:r>
              <a:rPr lang="en-US" dirty="0" smtClean="0"/>
              <a:t>	“I </a:t>
            </a:r>
            <a:r>
              <a:rPr lang="en-US" dirty="0"/>
              <a:t>like being </a:t>
            </a:r>
            <a:r>
              <a:rPr lang="en-US" dirty="0" smtClean="0"/>
              <a:t>self-motivated </a:t>
            </a:r>
            <a:r>
              <a:rPr lang="en-US" dirty="0"/>
              <a:t>and work within my own time frame for required </a:t>
            </a:r>
            <a:r>
              <a:rPr lang="en-US" dirty="0" smtClean="0"/>
              <a:t>	tasks.”</a:t>
            </a:r>
          </a:p>
        </p:txBody>
      </p:sp>
    </p:spTree>
    <p:extLst>
      <p:ext uri="{BB962C8B-B14F-4D97-AF65-F5344CB8AC3E}">
        <p14:creationId xmlns:p14="http://schemas.microsoft.com/office/powerpoint/2010/main" val="1040718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My Staff (2)</a:t>
            </a:r>
            <a:endParaRPr lang="en-US" dirty="0"/>
          </a:p>
        </p:txBody>
      </p:sp>
      <p:sp>
        <p:nvSpPr>
          <p:cNvPr id="3" name="Content Placeholder 2"/>
          <p:cNvSpPr>
            <a:spLocks noGrp="1"/>
          </p:cNvSpPr>
          <p:nvPr>
            <p:ph idx="1"/>
          </p:nvPr>
        </p:nvSpPr>
        <p:spPr/>
        <p:txBody>
          <a:bodyPr/>
          <a:lstStyle/>
          <a:p>
            <a:pPr marL="0" indent="0">
              <a:buNone/>
            </a:pPr>
            <a:r>
              <a:rPr lang="en-US" dirty="0" smtClean="0"/>
              <a:t>	“What </a:t>
            </a:r>
            <a:r>
              <a:rPr lang="en-US" dirty="0"/>
              <a:t>I like most about </a:t>
            </a:r>
            <a:r>
              <a:rPr lang="en-US" dirty="0" smtClean="0"/>
              <a:t>participatory management </a:t>
            </a:r>
            <a:r>
              <a:rPr lang="en-US" dirty="0"/>
              <a:t>is that since I know what </a:t>
            </a:r>
            <a:r>
              <a:rPr lang="en-US" dirty="0" smtClean="0"/>
              <a:t>	has </a:t>
            </a:r>
            <a:r>
              <a:rPr lang="en-US" dirty="0"/>
              <a:t>to be done and what </a:t>
            </a:r>
            <a:r>
              <a:rPr lang="en-US" dirty="0" smtClean="0"/>
              <a:t>needs </a:t>
            </a:r>
            <a:r>
              <a:rPr lang="en-US" dirty="0"/>
              <a:t>to </a:t>
            </a:r>
            <a:r>
              <a:rPr lang="en-US" dirty="0" smtClean="0"/>
              <a:t>be prioritized, </a:t>
            </a:r>
            <a:r>
              <a:rPr lang="en-US" dirty="0"/>
              <a:t>I can work in the order I feel </a:t>
            </a:r>
            <a:r>
              <a:rPr lang="en-US" dirty="0" smtClean="0"/>
              <a:t>	is best </a:t>
            </a:r>
            <a:r>
              <a:rPr lang="en-US" dirty="0"/>
              <a:t>in customer service</a:t>
            </a:r>
            <a:r>
              <a:rPr lang="en-US" dirty="0" smtClean="0"/>
              <a:t>.”</a:t>
            </a:r>
          </a:p>
          <a:p>
            <a:pPr marL="0" indent="0">
              <a:buNone/>
            </a:pPr>
            <a:r>
              <a:rPr lang="en-US" dirty="0" smtClean="0"/>
              <a:t>	“Open </a:t>
            </a:r>
            <a:r>
              <a:rPr lang="en-US" dirty="0"/>
              <a:t>door policy....I think it makes it more comfortable taking with </a:t>
            </a:r>
            <a:r>
              <a:rPr lang="en-US" dirty="0" smtClean="0"/>
              <a:t>superiors.”</a:t>
            </a:r>
          </a:p>
          <a:p>
            <a:pPr marL="0" indent="0">
              <a:buNone/>
            </a:pPr>
            <a:r>
              <a:rPr lang="en-US" dirty="0" smtClean="0"/>
              <a:t>	“Team concept.”</a:t>
            </a:r>
          </a:p>
          <a:p>
            <a:pPr marL="0" indent="0">
              <a:buNone/>
            </a:pPr>
            <a:r>
              <a:rPr lang="en-US" dirty="0" smtClean="0"/>
              <a:t>	“Communication </a:t>
            </a:r>
            <a:r>
              <a:rPr lang="en-US" dirty="0"/>
              <a:t>among the </a:t>
            </a:r>
            <a:r>
              <a:rPr lang="en-US" dirty="0" smtClean="0"/>
              <a:t>department.”</a:t>
            </a:r>
          </a:p>
          <a:p>
            <a:pPr marL="0" indent="0">
              <a:buNone/>
            </a:pPr>
            <a:r>
              <a:rPr lang="en-US" dirty="0"/>
              <a:t>	</a:t>
            </a:r>
            <a:r>
              <a:rPr lang="en-US" dirty="0" smtClean="0"/>
              <a:t>“Feel </a:t>
            </a:r>
            <a:r>
              <a:rPr lang="en-US" dirty="0"/>
              <a:t>more comfortable in opening </a:t>
            </a:r>
            <a:r>
              <a:rPr lang="en-US" dirty="0" smtClean="0"/>
              <a:t>discussions</a:t>
            </a:r>
            <a:r>
              <a:rPr lang="en-US" dirty="0"/>
              <a:t> </a:t>
            </a:r>
            <a:r>
              <a:rPr lang="en-US" dirty="0" smtClean="0"/>
              <a:t>with my supervisor who is </a:t>
            </a:r>
            <a:r>
              <a:rPr lang="en-US" dirty="0"/>
              <a:t>open </a:t>
            </a:r>
            <a:r>
              <a:rPr lang="en-US" dirty="0" smtClean="0"/>
              <a:t>	to accepting </a:t>
            </a:r>
            <a:r>
              <a:rPr lang="en-US" dirty="0"/>
              <a:t>all suggestions </a:t>
            </a:r>
            <a:r>
              <a:rPr lang="en-US" dirty="0" smtClean="0"/>
              <a:t>and ideas </a:t>
            </a:r>
            <a:r>
              <a:rPr lang="en-US" dirty="0"/>
              <a:t>for customer service</a:t>
            </a:r>
            <a:r>
              <a:rPr lang="en-US" dirty="0" smtClean="0"/>
              <a:t>.”</a:t>
            </a:r>
          </a:p>
          <a:p>
            <a:pPr marL="0" indent="0">
              <a:buNone/>
            </a:pPr>
            <a:r>
              <a:rPr lang="en-US" dirty="0" smtClean="0"/>
              <a:t>	“A </a:t>
            </a:r>
            <a:r>
              <a:rPr lang="en-US" dirty="0"/>
              <a:t>leader that shares ideas and seeks ongoing discussions with </a:t>
            </a:r>
            <a:r>
              <a:rPr lang="en-US" dirty="0" smtClean="0"/>
              <a:t>staff for 	implementations </a:t>
            </a:r>
            <a:r>
              <a:rPr lang="en-US" dirty="0"/>
              <a:t>and improvements</a:t>
            </a:r>
            <a:r>
              <a:rPr lang="en-US" dirty="0" smtClean="0"/>
              <a:t>.”</a:t>
            </a:r>
          </a:p>
          <a:p>
            <a:endParaRPr lang="en-US" dirty="0"/>
          </a:p>
        </p:txBody>
      </p:sp>
    </p:spTree>
    <p:extLst>
      <p:ext uri="{BB962C8B-B14F-4D97-AF65-F5344CB8AC3E}">
        <p14:creationId xmlns:p14="http://schemas.microsoft.com/office/powerpoint/2010/main" val="21357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0</TotalTime>
  <Words>673</Words>
  <Application>Microsoft Office PowerPoint</Application>
  <PresentationFormat>Widescreen</PresentationFormat>
  <Paragraphs>144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Euphemia</vt:lpstr>
      <vt:lpstr>Plantagenet Cherokee</vt:lpstr>
      <vt:lpstr>Wingdings</vt:lpstr>
      <vt:lpstr>Academic Literature 16x9</vt:lpstr>
      <vt:lpstr>Using participatory Management in access Services improves staff quality and participation in Decision-making</vt:lpstr>
      <vt:lpstr>What is Participatory Management?</vt:lpstr>
      <vt:lpstr>My Library Management Experience</vt:lpstr>
      <vt:lpstr>Different Management Styles (1)</vt:lpstr>
      <vt:lpstr>Different Management Styles (2)</vt:lpstr>
      <vt:lpstr>Benefits of Using Participatory Management</vt:lpstr>
      <vt:lpstr>Liabilities of Using Participatory Management</vt:lpstr>
      <vt:lpstr>Comments From My Staff (1)</vt:lpstr>
      <vt:lpstr>Comments From My Staff (2)</vt:lpstr>
      <vt:lpstr>Comments From My Staff (3)</vt:lpstr>
      <vt:lpstr>Comments With My Staff (4)</vt:lpstr>
      <vt:lpstr>Using Participatory Management in Access Services (1)</vt:lpstr>
      <vt:lpstr>Using Participatory Management in Access Services (2)</vt:lpstr>
      <vt:lpstr>Issues Relating to Participatory Management</vt:lpstr>
      <vt:lpstr>Conclusion</vt:lpstr>
      <vt:lpstr>Bibliography</vt:lpstr>
      <vt:lpstr>Any Questions?</vt:lpstr>
      <vt:lpstr>Contact Information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2014-10-20T01:13:59Z</dcterms:created>
  <dcterms:modified xsi:type="dcterms:W3CDTF">2015-01-14T17:46:48Z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