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03" autoAdjust="0"/>
    <p:restoredTop sz="94660"/>
  </p:normalViewPr>
  <p:slideViewPr>
    <p:cSldViewPr snapToGrid="0">
      <p:cViewPr varScale="1">
        <p:scale>
          <a:sx n="74" d="100"/>
          <a:sy n="74" d="100"/>
        </p:scale>
        <p:origin x="1344"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r" rtl="1"/>
            <a:endParaRPr lang="fa-IR" sz="2400" dirty="0" smtClean="0">
              <a:effectLst>
                <a:outerShdw blurRad="38100" dist="38100" dir="2700000" algn="tl">
                  <a:srgbClr val="000000">
                    <a:alpha val="43137"/>
                  </a:srgbClr>
                </a:outerShdw>
              </a:effectLst>
              <a:cs typeface="B Nazanin" panose="00000400000000000000" pitchFamily="2" charset="-78"/>
            </a:endParaRPr>
          </a:p>
          <a:p>
            <a:pPr algn="ctr" rtl="1"/>
            <a:r>
              <a:rPr lang="fa-IR" sz="5400" b="1" dirty="0" smtClean="0">
                <a:effectLst>
                  <a:outerShdw blurRad="38100" dist="38100" dir="2700000" algn="tl">
                    <a:srgbClr val="000000">
                      <a:alpha val="43137"/>
                    </a:srgbClr>
                  </a:outerShdw>
                </a:effectLst>
                <a:cs typeface="B Nazanin" panose="00000400000000000000" pitchFamily="2" charset="-78"/>
              </a:rPr>
              <a:t>داده</a:t>
            </a:r>
          </a:p>
          <a:p>
            <a:pPr algn="just" rtl="1"/>
            <a:endParaRPr lang="fa-IR" sz="2400" b="1" dirty="0">
              <a:effectLst>
                <a:outerShdw blurRad="38100" dist="38100" dir="2700000" algn="tl">
                  <a:srgbClr val="000000">
                    <a:alpha val="43137"/>
                  </a:srgbClr>
                </a:outerShdw>
              </a:effectLst>
              <a:cs typeface="B Nazanin" panose="00000400000000000000" pitchFamily="2" charset="-78"/>
            </a:endParaRPr>
          </a:p>
          <a:p>
            <a:pPr algn="r" rtl="1"/>
            <a:endParaRPr lang="fa-IR" sz="1200" b="1" dirty="0">
              <a:effectLst>
                <a:outerShdw blurRad="38100" dist="38100" dir="2700000" algn="tl">
                  <a:srgbClr val="000000">
                    <a:alpha val="43137"/>
                  </a:srgbClr>
                </a:outerShdw>
              </a:effectLst>
              <a:cs typeface="B Nazanin" panose="00000400000000000000" pitchFamily="2" charset="-78"/>
            </a:endParaRPr>
          </a:p>
          <a:p>
            <a:pPr marL="342900" indent="-342900" algn="just" rtl="1">
              <a:lnSpc>
                <a:spcPct val="150000"/>
              </a:lnSpc>
              <a:buFont typeface="Wingdings" panose="05000000000000000000" pitchFamily="2" charset="2"/>
              <a:buChar char="Ø"/>
            </a:pPr>
            <a:r>
              <a:rPr lang="en-US" sz="2800" dirty="0">
                <a:cs typeface="B Nazanin" panose="00000400000000000000" pitchFamily="2" charset="-78"/>
              </a:rPr>
              <a:t>GMAT</a:t>
            </a:r>
            <a:r>
              <a:rPr lang="fa-IR" sz="2800" dirty="0">
                <a:cs typeface="B Nazanin" panose="00000400000000000000" pitchFamily="2" charset="-78"/>
              </a:rPr>
              <a:t> تستی استاندارد است که هدف از طراحی آن ارزیابی مهارتهای ادراکی دانشجویان و احتمال عملکرد موفق در دانشکده اقتصاد می باشد و لازمه پذیرش در اکثر برنامه های </a:t>
            </a:r>
            <a:r>
              <a:rPr lang="en-US" sz="2800" dirty="0">
                <a:cs typeface="B Nazanin" panose="00000400000000000000" pitchFamily="2" charset="-78"/>
              </a:rPr>
              <a:t>MBA</a:t>
            </a:r>
            <a:r>
              <a:rPr lang="fa-IR" sz="2800" dirty="0">
                <a:cs typeface="B Nazanin" panose="00000400000000000000" pitchFamily="2" charset="-78"/>
              </a:rPr>
              <a:t> می باشد</a:t>
            </a:r>
            <a:r>
              <a:rPr lang="fa-IR" sz="2800" dirty="0" smtClean="0">
                <a:cs typeface="B Nazanin" panose="00000400000000000000" pitchFamily="2" charset="-78"/>
              </a:rPr>
              <a:t>. </a:t>
            </a:r>
            <a:r>
              <a:rPr lang="fa-IR" sz="2800" dirty="0">
                <a:cs typeface="B Nazanin" panose="00000400000000000000" pitchFamily="2" charset="-78"/>
              </a:rPr>
              <a:t>نظر سنجی که </a:t>
            </a:r>
            <a:r>
              <a:rPr lang="en-US" sz="2800" dirty="0">
                <a:cs typeface="B Nazanin" panose="00000400000000000000" pitchFamily="2" charset="-78"/>
              </a:rPr>
              <a:t>GMAC </a:t>
            </a:r>
            <a:r>
              <a:rPr lang="fa-IR" sz="2800" dirty="0" smtClean="0">
                <a:cs typeface="B Nazanin" panose="00000400000000000000" pitchFamily="2" charset="-78"/>
              </a:rPr>
              <a:t> </a:t>
            </a:r>
            <a:r>
              <a:rPr lang="ar-SA" sz="2800" dirty="0">
                <a:cs typeface="B Nazanin" panose="00000400000000000000" pitchFamily="2" charset="-78"/>
              </a:rPr>
              <a:t>اسپانسر آن می باشد در چهار موج اجرا </a:t>
            </a:r>
            <a:r>
              <a:rPr lang="ar-SA" sz="2800" dirty="0" smtClean="0">
                <a:cs typeface="B Nazanin" panose="00000400000000000000" pitchFamily="2" charset="-78"/>
              </a:rPr>
              <a:t>گردید</a:t>
            </a:r>
            <a:r>
              <a:rPr lang="fa-IR" sz="2800" dirty="0" smtClean="0">
                <a:cs typeface="B Nazanin" panose="00000400000000000000" pitchFamily="2" charset="-78"/>
              </a:rPr>
              <a:t>. </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10/32</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داده</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241574793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r" rtl="1"/>
            <a:endParaRPr lang="fa-IR" sz="2400" dirty="0" smtClean="0">
              <a:effectLst>
                <a:outerShdw blurRad="38100" dist="38100" dir="2700000" algn="tl">
                  <a:srgbClr val="000000">
                    <a:alpha val="43137"/>
                  </a:srgbClr>
                </a:outerShdw>
              </a:effectLst>
              <a:cs typeface="B Nazanin" panose="00000400000000000000" pitchFamily="2" charset="-78"/>
            </a:endParaRPr>
          </a:p>
          <a:p>
            <a:pPr algn="just" rtl="1"/>
            <a:endParaRPr lang="fa-IR" sz="2800" b="1" dirty="0">
              <a:effectLst>
                <a:outerShdw blurRad="38100" dist="38100" dir="2700000" algn="tl">
                  <a:srgbClr val="000000">
                    <a:alpha val="43137"/>
                  </a:srgbClr>
                </a:outerShdw>
              </a:effectLst>
              <a:cs typeface="B Nazanin" panose="00000400000000000000" pitchFamily="2" charset="-78"/>
            </a:endParaRPr>
          </a:p>
          <a:p>
            <a:pPr marL="342900" indent="-342900" algn="just" rtl="1">
              <a:lnSpc>
                <a:spcPct val="150000"/>
              </a:lnSpc>
              <a:buFont typeface="Wingdings" panose="05000000000000000000" pitchFamily="2" charset="2"/>
              <a:buChar char="Ø"/>
            </a:pPr>
            <a:r>
              <a:rPr lang="fa-IR" sz="2800" dirty="0">
                <a:cs typeface="B Nazanin" panose="00000400000000000000" pitchFamily="2" charset="-78"/>
              </a:rPr>
              <a:t>نظرسنجی سئوالاتی در مورد ویژگیهایی از قبیل سطح تحصیلات، تجربه بازار کار، ترکیب خانواده و درآمد مطرح می کند. مرتبط ترین مسئله با مطالعه حاضر اینست که نظرسنجی اول از افراد می خواهد خود را از لحاظ تعدادی ویژگی یا مهارت وابسته به موفقیت در دنیای اقتصاد رتبه بندی کنند. این ویژگیها عبارتند از: مهارتهای ارتباطی، توانایی ایجاد انگیزش در دیگران و استانداردهای اخلاقی سطح بالا. </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11/32</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داده</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329895943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just" rtl="1"/>
            <a:endParaRPr lang="fa-IR" sz="2400" dirty="0" smtClean="0">
              <a:effectLst>
                <a:outerShdw blurRad="38100" dist="38100" dir="2700000" algn="tl">
                  <a:srgbClr val="000000">
                    <a:alpha val="43137"/>
                  </a:srgbClr>
                </a:outerShdw>
              </a:effectLst>
              <a:cs typeface="B Nazanin" panose="00000400000000000000" pitchFamily="2" charset="-78"/>
            </a:endParaRPr>
          </a:p>
          <a:p>
            <a:pPr algn="just" rtl="1"/>
            <a:endParaRPr lang="fa-IR" sz="2400" b="1" dirty="0">
              <a:effectLst>
                <a:outerShdw blurRad="38100" dist="38100" dir="2700000" algn="tl">
                  <a:srgbClr val="000000">
                    <a:alpha val="43137"/>
                  </a:srgbClr>
                </a:outerShdw>
              </a:effectLst>
              <a:cs typeface="B Nazanin" panose="00000400000000000000" pitchFamily="2" charset="-78"/>
            </a:endParaRPr>
          </a:p>
          <a:p>
            <a:pPr marL="342900" indent="-342900" algn="just" rtl="1">
              <a:lnSpc>
                <a:spcPct val="150000"/>
              </a:lnSpc>
              <a:buFont typeface="Wingdings" panose="05000000000000000000" pitchFamily="2" charset="2"/>
              <a:buChar char="Ø"/>
            </a:pPr>
            <a:r>
              <a:rPr lang="fa-IR" sz="2800" dirty="0" smtClean="0">
                <a:cs typeface="B Nazanin" panose="00000400000000000000" pitchFamily="2" charset="-78"/>
              </a:rPr>
              <a:t>از </a:t>
            </a:r>
            <a:r>
              <a:rPr lang="fa-IR" sz="2800" dirty="0">
                <a:cs typeface="B Nazanin" panose="00000400000000000000" pitchFamily="2" charset="-78"/>
              </a:rPr>
              <a:t>آنجایی که اکثر افراد ثبت نام کرده </a:t>
            </a:r>
            <a:r>
              <a:rPr lang="en-US" sz="2800" dirty="0">
                <a:cs typeface="B Nazanin" panose="00000400000000000000" pitchFamily="2" charset="-78"/>
              </a:rPr>
              <a:t>GMAT</a:t>
            </a:r>
            <a:r>
              <a:rPr lang="fa-IR" sz="2800" dirty="0">
                <a:cs typeface="B Nazanin" panose="00000400000000000000" pitchFamily="2" charset="-78"/>
              </a:rPr>
              <a:t> را اقتباس کردند، در نتیجه نمرات بدست آمده معیار هدف خوب دیگری برای توانایی فرد </a:t>
            </a:r>
            <a:r>
              <a:rPr lang="fa-IR" sz="2800" dirty="0" smtClean="0">
                <a:cs typeface="B Nazanin" panose="00000400000000000000" pitchFamily="2" charset="-78"/>
              </a:rPr>
              <a:t>در </a:t>
            </a:r>
            <a:r>
              <a:rPr lang="fa-IR" sz="2800" dirty="0">
                <a:cs typeface="B Nazanin" panose="00000400000000000000" pitchFamily="2" charset="-78"/>
              </a:rPr>
              <a:t>اختیار ما قرار می دهند</a:t>
            </a:r>
            <a:r>
              <a:rPr lang="fa-IR" sz="2800" dirty="0" smtClean="0">
                <a:cs typeface="B Nazanin" panose="00000400000000000000" pitchFamily="2" charset="-78"/>
              </a:rPr>
              <a:t>. </a:t>
            </a:r>
            <a:r>
              <a:rPr lang="fa-IR" sz="2800" dirty="0">
                <a:cs typeface="B Nazanin" panose="00000400000000000000" pitchFamily="2" charset="-78"/>
              </a:rPr>
              <a:t>. سایر متغیرهای بکارگرفته شده برای کنترل اختلافات فردی در خصوص پیشینه و ارزشها </a:t>
            </a:r>
            <a:r>
              <a:rPr lang="fa-IR" sz="2800" dirty="0" smtClean="0">
                <a:cs typeface="B Nazanin" panose="00000400000000000000" pitchFamily="2" charset="-78"/>
              </a:rPr>
              <a:t>عبارتند از تحصیلات مادر و </a:t>
            </a:r>
            <a:r>
              <a:rPr lang="fa-IR" sz="2800" dirty="0">
                <a:cs typeface="B Nazanin" panose="00000400000000000000" pitchFamily="2" charset="-78"/>
              </a:rPr>
              <a:t>چهار متغیر مجازی نظیر اینکه پاسخ دهنده ثروت، خانواده، حرفه و مذهب را مهم </a:t>
            </a:r>
            <a:r>
              <a:rPr lang="fa-IR" sz="2800" dirty="0" smtClean="0">
                <a:cs typeface="B Nazanin" panose="00000400000000000000" pitchFamily="2" charset="-78"/>
              </a:rPr>
              <a:t>برمی </a:t>
            </a:r>
            <a:r>
              <a:rPr lang="fa-IR" sz="2800" dirty="0">
                <a:cs typeface="B Nazanin" panose="00000400000000000000" pitchFamily="2" charset="-78"/>
              </a:rPr>
              <a:t>شمرد یا خیر.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54082" y="5345968"/>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12/32</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داده</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375542633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just" rtl="1"/>
            <a:endParaRPr lang="fa-IR" sz="2400" dirty="0" smtClean="0">
              <a:effectLst>
                <a:outerShdw blurRad="38100" dist="38100" dir="2700000" algn="tl">
                  <a:srgbClr val="000000">
                    <a:alpha val="43137"/>
                  </a:srgbClr>
                </a:outerShdw>
              </a:effectLst>
              <a:cs typeface="B Nazanin" panose="00000400000000000000" pitchFamily="2" charset="-78"/>
            </a:endParaRPr>
          </a:p>
          <a:p>
            <a:pPr marL="342900" indent="-342900" algn="just" rtl="1">
              <a:lnSpc>
                <a:spcPct val="150000"/>
              </a:lnSpc>
              <a:buFont typeface="Wingdings" panose="05000000000000000000" pitchFamily="2" charset="2"/>
              <a:buChar char="Ø"/>
            </a:pPr>
            <a:r>
              <a:rPr lang="fa-IR" sz="2800" dirty="0" smtClean="0">
                <a:cs typeface="B Nazanin" panose="00000400000000000000" pitchFamily="2" charset="-78"/>
              </a:rPr>
              <a:t>زنان </a:t>
            </a:r>
            <a:r>
              <a:rPr lang="fa-IR" sz="2800" dirty="0">
                <a:cs typeface="B Nazanin" panose="00000400000000000000" pitchFamily="2" charset="-78"/>
              </a:rPr>
              <a:t>و مردان احتمالاً در این مجموعه داده در مقایسه با طیف وسیع تر جامعه دارای شباهت بیشتری می باشند. مردان، به طور متوسط دارای یک سال تجربه کاری تمام وقت بیشتری نسبت به زنان می باشند. </a:t>
            </a:r>
            <a:endParaRPr lang="fa-IR" sz="2800" dirty="0" smtClean="0">
              <a:cs typeface="B Nazanin" panose="00000400000000000000" pitchFamily="2" charset="-78"/>
            </a:endParaRPr>
          </a:p>
          <a:p>
            <a:pPr marL="342900" indent="-342900" algn="just" rtl="1">
              <a:lnSpc>
                <a:spcPct val="150000"/>
              </a:lnSpc>
              <a:buFont typeface="Wingdings" panose="05000000000000000000" pitchFamily="2" charset="2"/>
              <a:buChar char="Ø"/>
            </a:pPr>
            <a:r>
              <a:rPr lang="fa-IR" sz="2800" dirty="0" smtClean="0">
                <a:cs typeface="B Nazanin" panose="00000400000000000000" pitchFamily="2" charset="-78"/>
              </a:rPr>
              <a:t>از </a:t>
            </a:r>
            <a:r>
              <a:rPr lang="fa-IR" sz="2800" dirty="0">
                <a:cs typeface="B Nazanin" panose="00000400000000000000" pitchFamily="2" charset="-78"/>
              </a:rPr>
              <a:t>لحاظ معیارهای سرمایه انسانی، اختلافات روشن نیستند. زنان دارای نمرات </a:t>
            </a:r>
            <a:r>
              <a:rPr lang="en-US" sz="2800" dirty="0">
                <a:cs typeface="B Nazanin" panose="00000400000000000000" pitchFamily="2" charset="-78"/>
              </a:rPr>
              <a:t>GMAT</a:t>
            </a:r>
            <a:r>
              <a:rPr lang="fa-IR" sz="2800" dirty="0">
                <a:cs typeface="B Nazanin" panose="00000400000000000000" pitchFamily="2" charset="-78"/>
              </a:rPr>
              <a:t> پائین تری هستند، اما در عوض دارای </a:t>
            </a:r>
            <a:r>
              <a:rPr lang="en-US" sz="2800" dirty="0">
                <a:cs typeface="B Nazanin" panose="00000400000000000000" pitchFamily="2" charset="-78"/>
              </a:rPr>
              <a:t>GPA</a:t>
            </a:r>
            <a:r>
              <a:rPr lang="fa-IR" sz="2800" dirty="0">
                <a:cs typeface="B Nazanin" panose="00000400000000000000" pitchFamily="2" charset="-78"/>
              </a:rPr>
              <a:t> دوره لیسانس بالاتری بوده و بر طبق شاخص مهارت سطح بالاتری از مهارتها را از خود به معرض نمایش می گذارند. </a:t>
            </a:r>
          </a:p>
          <a:p>
            <a:pPr marL="342900" indent="-342900" algn="just" rtl="1">
              <a:buFont typeface="Wingdings" panose="05000000000000000000" pitchFamily="2" charset="2"/>
              <a:buChar char="Ø"/>
            </a:pP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54082" y="5345968"/>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13/32</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داده</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385979276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310</Words>
  <Application>Microsoft Office PowerPoint</Application>
  <PresentationFormat>On-screen Show (4:3)</PresentationFormat>
  <Paragraphs>42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2017-03-01T04:17:06Z</dcterms:modified>
</cp:coreProperties>
</file>