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عصاره گیری</a:t>
            </a: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a:effectLst>
                  <a:outerShdw blurRad="38100" dist="38100" dir="2700000" algn="tl">
                    <a:srgbClr val="000000">
                      <a:alpha val="43137"/>
                    </a:srgbClr>
                  </a:outerShdw>
                </a:effectLst>
                <a:cs typeface="B Nazanin" panose="00000400000000000000" pitchFamily="2" charset="-78"/>
              </a:rPr>
              <a:t>عصاره </a:t>
            </a:r>
            <a:r>
              <a:rPr lang="fa-IR" sz="9600" b="1" dirty="0" smtClean="0">
                <a:effectLst>
                  <a:outerShdw blurRad="38100" dist="38100" dir="2700000" algn="tl">
                    <a:srgbClr val="000000">
                      <a:alpha val="43137"/>
                    </a:srgbClr>
                  </a:outerShdw>
                </a:effectLst>
                <a:cs typeface="B Nazanin" panose="00000400000000000000" pitchFamily="2" charset="-78"/>
              </a:rPr>
              <a:t>گیری</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11/32</a:t>
            </a:r>
            <a:endParaRPr lang="en-US" dirty="0"/>
          </a:p>
        </p:txBody>
      </p:sp>
    </p:spTree>
    <p:extLst>
      <p:ext uri="{BB962C8B-B14F-4D97-AF65-F5344CB8AC3E}">
        <p14:creationId xmlns:p14="http://schemas.microsoft.com/office/powerpoint/2010/main" val="8679206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عصاره گیری</a:t>
            </a: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É"/>
            </a:pPr>
            <a:r>
              <a:rPr lang="fa-IR" sz="2800" dirty="0">
                <a:cs typeface="B Nazanin" panose="00000400000000000000" pitchFamily="2" charset="-78"/>
              </a:rPr>
              <a:t>هدف از فرایند عصاره گیری این است که از مواد با بالاترین کیفیت، از نظر غلظت ترکیبات مورد نظر و قدرت آنتی اکسیدانی عصاره ها، حداکثر عملکرد را فراهم بنماید. تکنیک های بسیاری برای بازیابی آنتی اکسیدان ها از گیاهان، مانند استخراج سوکسله، خیساندن، استخراج سیال فوق بحرانی، استخراج آب زير بحرانى، و استخراج به کمک امواج فراصوت وجود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12/32</a:t>
            </a:r>
            <a:endParaRPr lang="en-US" dirty="0"/>
          </a:p>
        </p:txBody>
      </p:sp>
    </p:spTree>
    <p:extLst>
      <p:ext uri="{BB962C8B-B14F-4D97-AF65-F5344CB8AC3E}">
        <p14:creationId xmlns:p14="http://schemas.microsoft.com/office/powerpoint/2010/main" val="39478536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عصاره گیری</a:t>
            </a: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É"/>
            </a:pPr>
            <a:r>
              <a:rPr lang="fa-IR" sz="2800" dirty="0">
                <a:cs typeface="B Nazanin" panose="00000400000000000000" pitchFamily="2" charset="-78"/>
              </a:rPr>
              <a:t>عصاره هسته  های خرما با حلال های متفاوت و مخلوط آنها تهیه شد. هسته  های خرما برای عبور از صافی های 1-2 میلی متر در یک چرخ سنگین آسیاب شد. حدود 02/0 گرم نمونه پودر شده با 5 میلی لیتر از حلال، متانول، آب، متانول، استون، اسید فرمیک در یک لوله شیشه ای در دمای اتاق، دو بار به مدت 30 دقیقه تکان داده شد و تفکیک شد. عصاره گیری با استفاده از چهار حلال متفاوت برای مقایسه فعالیت های آنتی اکسیدانی و کل محتویات فنولی از هر عصاره انجام 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13/32</a:t>
            </a:r>
            <a:endParaRPr lang="en-US" dirty="0"/>
          </a:p>
        </p:txBody>
      </p:sp>
    </p:spTree>
    <p:extLst>
      <p:ext uri="{BB962C8B-B14F-4D97-AF65-F5344CB8AC3E}">
        <p14:creationId xmlns:p14="http://schemas.microsoft.com/office/powerpoint/2010/main" val="27252924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عصاره گیری</a:t>
            </a: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کاربرد</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É"/>
            </a:pPr>
            <a:r>
              <a:rPr lang="fa-IR" sz="2800" dirty="0">
                <a:cs typeface="B Nazanin" panose="00000400000000000000" pitchFamily="2" charset="-78"/>
              </a:rPr>
              <a:t>راندمان استخراج به حلال با قطبیت مختلف، </a:t>
            </a:r>
            <a:r>
              <a:rPr lang="en-US" sz="2800" dirty="0">
                <a:cs typeface="B Nazanin" panose="00000400000000000000" pitchFamily="2" charset="-78"/>
              </a:rPr>
              <a:t>pH، </a:t>
            </a:r>
            <a:r>
              <a:rPr lang="fa-IR" sz="2800" dirty="0">
                <a:cs typeface="B Nazanin" panose="00000400000000000000" pitchFamily="2" charset="-78"/>
              </a:rPr>
              <a:t>دما، زمان استخراج، و ترکیب نمونه بستگی دارد. تحت زمان استخراج یکسان و دما، حلال و ترکیب نمونه ها به عنوان مهم ترین پارامترها شناخته شده اند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14/32</a:t>
            </a:r>
            <a:endParaRPr lang="en-US" dirty="0"/>
          </a:p>
        </p:txBody>
      </p:sp>
    </p:spTree>
    <p:extLst>
      <p:ext uri="{BB962C8B-B14F-4D97-AF65-F5344CB8AC3E}">
        <p14:creationId xmlns:p14="http://schemas.microsoft.com/office/powerpoint/2010/main" val="23860720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256</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2017-03-04T05:21:53Z</dcterms:modified>
</cp:coreProperties>
</file>