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86" d="100"/>
          <a:sy n="86" d="100"/>
        </p:scale>
        <p:origin x="420" y="6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3/16/2017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3/16/2017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3/16/2017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3/16/2017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معیار تصمیم</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طراحی بهینه</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فرایند طراحی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4400" b="1" dirty="0" smtClean="0">
                <a:effectLst>
                  <a:outerShdw blurRad="38100" dist="38100" dir="2700000" algn="tl">
                    <a:srgbClr val="000000">
                      <a:alpha val="43137"/>
                    </a:srgbClr>
                  </a:outerShdw>
                </a:effectLst>
                <a:cs typeface="B Nazanin" panose="00000400000000000000" pitchFamily="2" charset="-78"/>
              </a:rPr>
              <a:t>فصل دوم</a:t>
            </a:r>
          </a:p>
          <a:p>
            <a:pPr algn="ctr" rtl="1"/>
            <a:r>
              <a:rPr lang="fa-IR" sz="6000" b="1" dirty="0">
                <a:effectLst>
                  <a:outerShdw blurRad="38100" dist="38100" dir="2700000" algn="tl">
                    <a:srgbClr val="000000">
                      <a:alpha val="43137"/>
                    </a:srgbClr>
                  </a:outerShdw>
                </a:effectLst>
                <a:cs typeface="B Nazanin" panose="00000400000000000000" pitchFamily="2" charset="-78"/>
              </a:rPr>
              <a:t>شیوه برتری بر مبنای </a:t>
            </a:r>
            <a:r>
              <a:rPr lang="fa-IR" sz="6000" b="1" dirty="0" smtClean="0">
                <a:effectLst>
                  <a:outerShdw blurRad="38100" dist="38100" dir="2700000" algn="tl">
                    <a:srgbClr val="000000">
                      <a:alpha val="43137"/>
                    </a:srgbClr>
                  </a:outerShdw>
                </a:effectLst>
                <a:cs typeface="B Nazanin" panose="00000400000000000000" pitchFamily="2" charset="-78"/>
              </a:rPr>
              <a:t>ارزش</a:t>
            </a:r>
          </a:p>
          <a:p>
            <a:pPr algn="ctr" rtl="1"/>
            <a:r>
              <a:rPr lang="fa-IR" sz="6000" b="1" dirty="0" smtClean="0">
                <a:effectLst>
                  <a:outerShdw blurRad="38100" dist="38100" dir="2700000" algn="tl">
                    <a:srgbClr val="000000">
                      <a:alpha val="43137"/>
                    </a:srgbClr>
                  </a:outerShdw>
                </a:effectLst>
                <a:cs typeface="B Nazanin" panose="00000400000000000000" pitchFamily="2" charset="-78"/>
              </a:rPr>
              <a:t> </a:t>
            </a:r>
            <a:r>
              <a:rPr lang="fa-IR" sz="6000" b="1" dirty="0">
                <a:effectLst>
                  <a:outerShdw blurRad="38100" dist="38100" dir="2700000" algn="tl">
                    <a:srgbClr val="000000">
                      <a:alpha val="43137"/>
                    </a:srgbClr>
                  </a:outerShdw>
                </a:effectLst>
                <a:cs typeface="B Nazanin" panose="00000400000000000000" pitchFamily="2" charset="-78"/>
              </a:rPr>
              <a:t>برای طراحی بهینه</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6/42</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شیوه برتری</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214896206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معیار تصمیم</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طراحی بهینه</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فرایند طراحی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3" panose="05040102010807070707" pitchFamily="18" charset="2"/>
              <a:buChar char="¹"/>
            </a:pPr>
            <a:r>
              <a:rPr lang="fa-IR" sz="2800" dirty="0">
                <a:cs typeface="B Nazanin" panose="00000400000000000000" pitchFamily="2" charset="-78"/>
              </a:rPr>
              <a:t>شیوه مطرح شده در اینجا، رسیدگی به طراحی بهینه چند هدفه با استفاده از فرمولاسیون مصالحه قیاسی براساس شاخص کل ارزش کل عمر می باشد. این معیار شامل ارزش اقتصادی انتگرال وابسته به محصول بوده و به همین خاطر به عنوان یک شاخص کافی برای برتری کل طرح های انتخابی شناخته می شود. برای این کار، عناصر غیر بازگشتی ( سرمایه گذاریها) و بازگشتی (هزینه های مختلف در طول عملیات) بایستی ذکر شوند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7/42</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شیوه برتری</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225356668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معیار تصمیم</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طراحی بهینه</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فرایند طراحی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3" panose="05040102010807070707" pitchFamily="18" charset="2"/>
              <a:buChar char="¹"/>
            </a:pPr>
            <a:r>
              <a:rPr lang="fa-IR" sz="2800" dirty="0">
                <a:cs typeface="B Nazanin" panose="00000400000000000000" pitchFamily="2" charset="-78"/>
              </a:rPr>
              <a:t>از  </a:t>
            </a:r>
            <a:r>
              <a:rPr lang="fa-IR" sz="2800" dirty="0" smtClean="0">
                <a:cs typeface="B Nazanin" panose="00000400000000000000" pitchFamily="2" charset="-78"/>
              </a:rPr>
              <a:t>مفهوم</a:t>
            </a:r>
            <a:r>
              <a:rPr lang="en-US" sz="2800" dirty="0" smtClean="0">
                <a:cs typeface="B Nazanin" panose="00000400000000000000" pitchFamily="2" charset="-78"/>
              </a:rPr>
              <a:t> NPV </a:t>
            </a:r>
            <a:r>
              <a:rPr lang="fa-IR" sz="2800" dirty="0" smtClean="0">
                <a:cs typeface="B Nazanin" panose="00000400000000000000" pitchFamily="2" charset="-78"/>
              </a:rPr>
              <a:t>و</a:t>
            </a:r>
            <a:r>
              <a:rPr lang="en-US" sz="2800" dirty="0" smtClean="0">
                <a:cs typeface="B Nazanin" panose="00000400000000000000" pitchFamily="2" charset="-78"/>
              </a:rPr>
              <a:t>IRR </a:t>
            </a:r>
            <a:r>
              <a:rPr lang="fa-IR" sz="2800" dirty="0" smtClean="0">
                <a:cs typeface="B Nazanin" panose="00000400000000000000" pitchFamily="2" charset="-78"/>
              </a:rPr>
              <a:t> در </a:t>
            </a:r>
            <a:r>
              <a:rPr lang="fa-IR" sz="2800" dirty="0">
                <a:cs typeface="B Nazanin" panose="00000400000000000000" pitchFamily="2" charset="-78"/>
              </a:rPr>
              <a:t>ارزیابی های پروژه تجاری و تحقیق عملیاتی استفاده شده است، اما به طور نوعی در چارچوب بهینه سازی طراحی کاربرد ندارند. سئوال فرمول نویسی بهترین مصالحه تا حدی به مسائلی با شرایط عملیاتی متغیر و رژیم های کاری نیز بستگی دارد، زیرا تصمیم گیری بایستی با توزیع در کل عمر نیز ارتباط داشته باشد، به عبارتی با بهینه سازی ستبر پیوند خورده است.</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8/42</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شیوه برتری</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123652660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معیار تصمیم</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طراحی بهینه</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فرایند طراحی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mc:AlternateContent xmlns:mc="http://schemas.openxmlformats.org/markup-compatibility/2006">
        <mc:Choice xmlns:a14="http://schemas.microsoft.com/office/drawing/2010/main" Requires="a14">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3" panose="05040102010807070707" pitchFamily="18" charset="2"/>
                  <a:buChar char="¹"/>
                </a:pPr>
                <a:r>
                  <a:rPr lang="fa-IR" sz="2800" dirty="0" smtClean="0">
                    <a:cs typeface="B Nazanin" panose="00000400000000000000" pitchFamily="2" charset="-78"/>
                  </a:rPr>
                  <a:t>ساده ترین تعریف در مورد معیار بهینگی مصالحه و سازش</a:t>
                </a:r>
                <a:r>
                  <a:rPr lang="en-US" sz="2800" dirty="0" smtClean="0">
                    <a:cs typeface="B Nazanin" panose="00000400000000000000" pitchFamily="2" charset="-78"/>
                  </a:rPr>
                  <a:t> f(x</a:t>
                </a:r>
                <a:r>
                  <a:rPr lang="en-US" sz="2800" dirty="0">
                    <a:cs typeface="B Nazanin" panose="00000400000000000000" pitchFamily="2" charset="-78"/>
                  </a:rPr>
                  <a:t>) </a:t>
                </a:r>
                <a:r>
                  <a:rPr lang="fa-IR" sz="2800" dirty="0">
                    <a:cs typeface="B Nazanin" panose="00000400000000000000" pitchFamily="2" charset="-78"/>
                  </a:rPr>
                  <a:t>با معرفی ضرایب </a:t>
                </a:r>
                <a:r>
                  <a:rPr lang="fa-IR" sz="2800" dirty="0" smtClean="0">
                    <a:cs typeface="B Nazanin" panose="00000400000000000000" pitchFamily="2" charset="-78"/>
                  </a:rPr>
                  <a:t>وزنی</a:t>
                </a:r>
                <a14:m>
                  <m:oMath xmlns:m="http://schemas.openxmlformats.org/officeDocument/2006/math">
                    <m:sSub>
                      <m:sSubPr>
                        <m:ctrlPr>
                          <a:rPr lang="fa-IR" sz="2800" i="1" smtClean="0">
                            <a:latin typeface="Cambria Math" panose="02040503050406030204" pitchFamily="18" charset="0"/>
                            <a:cs typeface="B Nazanin" panose="00000400000000000000" pitchFamily="2" charset="-78"/>
                          </a:rPr>
                        </m:ctrlPr>
                      </m:sSubPr>
                      <m:e>
                        <m:r>
                          <a:rPr lang="en-US" sz="2800" b="0" i="1" smtClean="0">
                            <a:latin typeface="Cambria Math" panose="02040503050406030204" pitchFamily="18" charset="0"/>
                            <a:cs typeface="B Nazanin" panose="00000400000000000000" pitchFamily="2" charset="-78"/>
                          </a:rPr>
                          <m:t>𝑊</m:t>
                        </m:r>
                      </m:e>
                      <m:sub>
                        <m:r>
                          <a:rPr lang="en-US" sz="2800" b="0" i="1" smtClean="0">
                            <a:latin typeface="Cambria Math" panose="02040503050406030204" pitchFamily="18" charset="0"/>
                            <a:cs typeface="B Nazanin" panose="00000400000000000000" pitchFamily="2" charset="-78"/>
                          </a:rPr>
                          <m:t>𝐾</m:t>
                        </m:r>
                      </m:sub>
                    </m:sSub>
                  </m:oMath>
                </a14:m>
                <a:r>
                  <a:rPr lang="fa-IR" sz="2800" dirty="0" smtClean="0">
                    <a:cs typeface="B Nazanin" panose="00000400000000000000" pitchFamily="2" charset="-78"/>
                  </a:rPr>
                  <a:t> برای کل</a:t>
                </a:r>
                <a:r>
                  <a:rPr lang="en-US" sz="2800" dirty="0" smtClean="0">
                    <a:cs typeface="B Nazanin" panose="00000400000000000000" pitchFamily="2" charset="-78"/>
                  </a:rPr>
                  <a:t>k </a:t>
                </a:r>
                <a:r>
                  <a:rPr lang="fa-IR" sz="2800" dirty="0" smtClean="0">
                    <a:cs typeface="B Nazanin" panose="00000400000000000000" pitchFamily="2" charset="-78"/>
                  </a:rPr>
                  <a:t> هدف </a:t>
                </a:r>
                <a:r>
                  <a:rPr lang="fa-IR" sz="2800" dirty="0">
                    <a:cs typeface="B Nazanin" panose="00000400000000000000" pitchFamily="2" charset="-78"/>
                  </a:rPr>
                  <a:t>متعلق به توابع هدف جزئی </a:t>
                </a:r>
                <a:r>
                  <a:rPr lang="fa-IR" sz="2800" dirty="0" smtClean="0">
                    <a:cs typeface="B Nazanin" panose="00000400000000000000" pitchFamily="2" charset="-78"/>
                  </a:rPr>
                  <a:t>فردی</a:t>
                </a:r>
                <a:r>
                  <a:rPr lang="en-US" sz="2800" dirty="0" smtClean="0">
                    <a:cs typeface="B Nazanin" panose="00000400000000000000" pitchFamily="2" charset="-78"/>
                  </a:rPr>
                  <a:t>(k</a:t>
                </a:r>
                <a:r>
                  <a:rPr lang="en-US" sz="2800" dirty="0">
                    <a:cs typeface="B Nazanin" panose="00000400000000000000" pitchFamily="2" charset="-78"/>
                  </a:rPr>
                  <a:t>) </a:t>
                </a:r>
                <a:r>
                  <a:rPr lang="en-US" sz="2800" dirty="0" err="1">
                    <a:cs typeface="B Nazanin" panose="00000400000000000000" pitchFamily="2" charset="-78"/>
                  </a:rPr>
                  <a:t>f</a:t>
                </a:r>
                <a:r>
                  <a:rPr lang="en-US" sz="2800" baseline="-25000" dirty="0" err="1">
                    <a:cs typeface="B Nazanin" panose="00000400000000000000" pitchFamily="2" charset="-78"/>
                  </a:rPr>
                  <a:t>K</a:t>
                </a:r>
                <a:r>
                  <a:rPr lang="en-US" sz="2800" dirty="0">
                    <a:cs typeface="B Nazanin" panose="00000400000000000000" pitchFamily="2" charset="-78"/>
                  </a:rPr>
                  <a:t>(x) </a:t>
                </a:r>
                <a:r>
                  <a:rPr lang="fa-IR" sz="2800" dirty="0" smtClean="0">
                    <a:cs typeface="B Nazanin" panose="00000400000000000000" pitchFamily="2" charset="-78"/>
                  </a:rPr>
                  <a:t> بدست </a:t>
                </a:r>
                <a:r>
                  <a:rPr lang="fa-IR" sz="2800" dirty="0">
                    <a:cs typeface="B Nazanin" panose="00000400000000000000" pitchFamily="2" charset="-78"/>
                  </a:rPr>
                  <a:t>آمده است</a:t>
                </a:r>
                <a:r>
                  <a:rPr lang="fa-IR" sz="2800" dirty="0" smtClean="0">
                    <a:cs typeface="B Nazanin" panose="00000400000000000000" pitchFamily="2" charset="-78"/>
                  </a:rPr>
                  <a:t>:</a:t>
                </a:r>
              </a:p>
              <a:p>
                <a:pPr marL="457200" indent="-457200" algn="just" rtl="1">
                  <a:lnSpc>
                    <a:spcPct val="150000"/>
                  </a:lnSpc>
                  <a:buFont typeface="Wingdings 3" panose="05040102010807070707" pitchFamily="18" charset="2"/>
                  <a:buChar char="¹"/>
                </a:pPr>
                <a:endParaRPr lang="fa-IR" sz="2800" dirty="0">
                  <a:cs typeface="B Nazanin" panose="00000400000000000000" pitchFamily="2" charset="-78"/>
                </a:endParaRPr>
              </a:p>
              <a:p>
                <a:pPr marL="457200" indent="-457200" algn="just" rtl="1">
                  <a:lnSpc>
                    <a:spcPct val="150000"/>
                  </a:lnSpc>
                  <a:buFont typeface="Wingdings 3" panose="05040102010807070707" pitchFamily="18" charset="2"/>
                  <a:buChar char="¹"/>
                </a:pPr>
                <a:endParaRPr lang="fa-IR" sz="2800" dirty="0" smtClean="0">
                  <a:cs typeface="B Nazanin" panose="00000400000000000000" pitchFamily="2" charset="-78"/>
                </a:endParaRPr>
              </a:p>
              <a:p>
                <a:pPr marL="457200" indent="-457200" algn="just" rtl="1">
                  <a:lnSpc>
                    <a:spcPct val="150000"/>
                  </a:lnSpc>
                  <a:buFont typeface="Wingdings 3" panose="05040102010807070707" pitchFamily="18" charset="2"/>
                  <a:buChar char="¹"/>
                </a:pPr>
                <a:r>
                  <a:rPr lang="fa-IR" sz="2800" dirty="0">
                    <a:cs typeface="B Nazanin" panose="00000400000000000000" pitchFamily="2" charset="-78"/>
                  </a:rPr>
                  <a:t>و کسر تاثیر نسبی یک معیار فردی در برتری کل طراحی مشخص می گردد. انتخاب ضرایب وزنی، در بسیاری از موارد اختیاری و ذهنی بوده و الزاماً حد بهینه مصالحه را تعیین می کند. </a:t>
                </a:r>
                <a:endParaRPr lang="fa-IR" sz="2800" dirty="0" smtClean="0">
                  <a:cs typeface="B Nazanin" panose="00000400000000000000" pitchFamily="2" charset="-78"/>
                </a:endParaRPr>
              </a:p>
            </p:txBody>
          </p:sp>
        </mc:Choice>
        <mc:Fallback>
          <p:sp>
            <p:nvSpPr>
              <p:cNvPr id="20" name="TextBox 19"/>
              <p:cNvSpPr txBox="1">
                <a:spLocks noRot="1" noChangeAspect="1" noMove="1" noResize="1" noEditPoints="1" noAdjustHandles="1" noChangeArrowheads="1" noChangeShapeType="1" noTextEdit="1"/>
              </p:cNvSpPr>
              <p:nvPr/>
            </p:nvSpPr>
            <p:spPr>
              <a:xfrm>
                <a:off x="271174" y="168442"/>
                <a:ext cx="8652346" cy="5097923"/>
              </a:xfrm>
              <a:prstGeom prst="rect">
                <a:avLst/>
              </a:prstGeom>
              <a:blipFill rotWithShape="0">
                <a:blip r:embed="rId2"/>
                <a:stretch>
                  <a:fillRect l="-2465" r="-1338" b="-3349"/>
                </a:stretch>
              </a:blipFill>
            </p:spPr>
            <p:txBody>
              <a:bodyPr/>
              <a:lstStyle/>
              <a:p>
                <a:r>
                  <a:rPr lang="en-US">
                    <a:noFill/>
                  </a:rPr>
                  <a:t> </a:t>
                </a:r>
              </a:p>
            </p:txBody>
          </p:sp>
        </mc:Fallback>
      </mc:AlternateContent>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9/42</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شیوه برتری</a:t>
            </a:r>
            <a:endParaRPr lang="en-US" sz="2200" dirty="0">
              <a:solidFill>
                <a:schemeClr val="bg1"/>
              </a:solidFill>
              <a:cs typeface="B Nazanin" panose="00000400000000000000" pitchFamily="2" charset="-78"/>
            </a:endParaRPr>
          </a:p>
        </p:txBody>
      </p:sp>
      <p:pic>
        <p:nvPicPr>
          <p:cNvPr id="26" name="Picture 25"/>
          <p:cNvPicPr/>
          <p:nvPr/>
        </p:nvPicPr>
        <p:blipFill>
          <a:blip r:embed="rId3"/>
          <a:stretch>
            <a:fillRect/>
          </a:stretch>
        </p:blipFill>
        <p:spPr>
          <a:xfrm>
            <a:off x="610801" y="2058625"/>
            <a:ext cx="4069509" cy="895792"/>
          </a:xfrm>
          <a:prstGeom prst="rect">
            <a:avLst/>
          </a:prstGeom>
        </p:spPr>
      </p:pic>
    </p:spTree>
    <p:extLst>
      <p:ext uri="{BB962C8B-B14F-4D97-AF65-F5344CB8AC3E}">
        <p14:creationId xmlns:p14="http://schemas.microsoft.com/office/powerpoint/2010/main" val="111604792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229</Words>
  <Application>Microsoft Office PowerPoint</Application>
  <PresentationFormat>On-screen Show (4:3)</PresentationFormat>
  <Paragraphs>37</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Cambria Math</vt:lpstr>
      <vt:lpstr>Wingdings 3</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2017-03-16T10:46:57Z</dcterms:modified>
</cp:coreProperties>
</file>