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مدل انتقال گرما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مقدار 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روشها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16/34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7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مدل انتقال گرما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مقدار 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457200" indent="-457200" algn="just" rtl="1">
                  <a:lnSpc>
                    <a:spcPct val="150000"/>
                  </a:lnSpc>
                  <a:buFont typeface="Wingdings 2" panose="05020102010507070707" pitchFamily="18" charset="2"/>
                  <a:buChar char="&gt;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فرایند مورد مطالعه در بوزدای ناپیوسته ای متشکل از یک مخزن استوانه ای عمودی با ابعاد کلی ، قطر 2 متر، ارتفاع 1. 4 متر و سطح گرمایش کویل های بخار </a:t>
                </a:r>
                <a:r>
                  <a:rPr lang="en-US" sz="2800" dirty="0">
                    <a:cs typeface="B Nazanin" panose="00000400000000000000" pitchFamily="2" charset="-78"/>
                  </a:rPr>
                  <a:t>F=25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𝑚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B Nazanin" panose="00000400000000000000" pitchFamily="2" charset="-78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cs typeface="B Nazanin" panose="00000400000000000000" pitchFamily="2" charset="-78"/>
                  </a:rPr>
                  <a:t>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اجرا </a:t>
                </a:r>
                <a:r>
                  <a:rPr lang="fa-IR" sz="2800" dirty="0">
                    <a:cs typeface="B Nazanin" panose="00000400000000000000" pitchFamily="2" charset="-78"/>
                  </a:rPr>
                  <a:t>گردید. جرم و ظرفیت گرمایی ویژه جسم فولادی با کویل بخار به ترتیب </a:t>
                </a:r>
                <a:r>
                  <a:rPr lang="en-US" sz="2800" dirty="0">
                    <a:cs typeface="B Nazanin" panose="00000400000000000000" pitchFamily="2" charset="-78"/>
                  </a:rPr>
                  <a:t>Mm=1900kg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و </a:t>
                </a:r>
                <a:r>
                  <a:rPr lang="en-US" sz="2800" dirty="0">
                    <a:cs typeface="B Nazanin" panose="00000400000000000000" pitchFamily="2" charset="-78"/>
                  </a:rPr>
                  <a:t>Cm=0.46kg-1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Nazanin" panose="00000400000000000000" pitchFamily="2" charset="-78"/>
                      </a:rPr>
                      <m:t>℃</m:t>
                    </m:r>
                  </m:oMath>
                </a14:m>
                <a:r>
                  <a:rPr lang="en-US" sz="2800" dirty="0" smtClean="0">
                    <a:cs typeface="B Nazanin" panose="00000400000000000000" pitchFamily="2" charset="-78"/>
                  </a:rPr>
                  <a:t>-  1 </a:t>
                </a:r>
                <a:r>
                  <a:rPr lang="fa-IR" sz="2800" dirty="0">
                    <a:cs typeface="B Nazanin" panose="00000400000000000000" pitchFamily="2" charset="-78"/>
                  </a:rPr>
                  <a:t>بود.</a:t>
                </a:r>
                <a:endParaRPr lang="fa-IR" sz="2800" dirty="0" smtClean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465" r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17/34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71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مدل انتقال گرما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مقدار 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fa-IR" sz="2800" dirty="0">
                <a:cs typeface="B Nazanin" panose="00000400000000000000" pitchFamily="2" charset="-78"/>
              </a:rPr>
              <a:t>شکل 1- بوزدای ناپیوسته: (1) کویل لوله و حرارت داخلی؛ (2) توزیع کننده لوله ستاره ای شکل</a:t>
            </a:r>
            <a:r>
              <a:rPr lang="fa-IR" sz="2800" dirty="0" smtClean="0">
                <a:cs typeface="B Nazanin" panose="00000400000000000000" pitchFamily="2" charset="-78"/>
              </a:rPr>
              <a:t>؛ </a:t>
            </a:r>
            <a:r>
              <a:rPr lang="en-US" sz="2800" dirty="0" smtClean="0">
                <a:cs typeface="B Nazanin" panose="00000400000000000000" pitchFamily="2" charset="-78"/>
              </a:rPr>
              <a:t>(A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خنثی </a:t>
            </a:r>
            <a:r>
              <a:rPr lang="fa-IR" sz="2800" dirty="0">
                <a:cs typeface="B Nazanin" panose="00000400000000000000" pitchFamily="2" charset="-78"/>
              </a:rPr>
              <a:t>کننده روغن ورودی </a:t>
            </a:r>
            <a:r>
              <a:rPr lang="fa-IR" sz="2800" dirty="0" smtClean="0">
                <a:cs typeface="B Nazanin" panose="00000400000000000000" pitchFamily="2" charset="-78"/>
              </a:rPr>
              <a:t>؛ </a:t>
            </a:r>
            <a:r>
              <a:rPr lang="en-US" sz="2800" dirty="0" smtClean="0">
                <a:cs typeface="B Nazanin" panose="00000400000000000000" pitchFamily="2" charset="-78"/>
              </a:rPr>
              <a:t>(B) </a:t>
            </a:r>
            <a:r>
              <a:rPr lang="fa-IR" sz="2800" dirty="0" smtClean="0">
                <a:cs typeface="B Nazanin" panose="00000400000000000000" pitchFamily="2" charset="-78"/>
              </a:rPr>
              <a:t> مانع </a:t>
            </a:r>
            <a:r>
              <a:rPr lang="fa-IR" sz="2800" dirty="0">
                <a:cs typeface="B Nazanin" panose="00000400000000000000" pitchFamily="2" charset="-78"/>
              </a:rPr>
              <a:t>ورودی بخار</a:t>
            </a:r>
            <a:r>
              <a:rPr lang="fa-IR" sz="2800" dirty="0" smtClean="0">
                <a:cs typeface="B Nazanin" panose="00000400000000000000" pitchFamily="2" charset="-78"/>
              </a:rPr>
              <a:t>؛ </a:t>
            </a:r>
            <a:r>
              <a:rPr lang="en-US" sz="2800" dirty="0" smtClean="0">
                <a:cs typeface="B Nazanin" panose="00000400000000000000" pitchFamily="2" charset="-78"/>
              </a:rPr>
              <a:t>(C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بوزدایی </a:t>
            </a:r>
            <a:r>
              <a:rPr lang="fa-IR" sz="2800" dirty="0">
                <a:cs typeface="B Nazanin" panose="00000400000000000000" pitchFamily="2" charset="-78"/>
              </a:rPr>
              <a:t>خروجی روغن؛ (د) خروجی بخار؛ </a:t>
            </a:r>
            <a:r>
              <a:rPr lang="en-US" sz="2800" dirty="0" smtClean="0">
                <a:cs typeface="B Nazanin" panose="00000400000000000000" pitchFamily="2" charset="-78"/>
              </a:rPr>
              <a:t>(E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ورودی </a:t>
            </a:r>
            <a:r>
              <a:rPr lang="fa-IR" sz="2800" dirty="0">
                <a:cs typeface="B Nazanin" panose="00000400000000000000" pitchFamily="2" charset="-78"/>
              </a:rPr>
              <a:t>بخار گرم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r>
              <a:rPr lang="en-US" sz="2800" dirty="0" smtClean="0">
                <a:cs typeface="B Nazanin" panose="00000400000000000000" pitchFamily="2" charset="-78"/>
              </a:rPr>
              <a:t> (F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خروجی میعانات.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18/34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8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مدل انتقال گرما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مقدار 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مواد و روشها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شکل 1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19/34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900415" y="305723"/>
            <a:ext cx="3343171" cy="447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2017-03-04T07:09:54Z</dcterms:modified>
</cp:coreProperties>
</file>