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792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731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7400" autoAdjust="0"/>
    <p:restoredTop sz="94660"/>
  </p:normalViewPr>
  <p:slideViewPr>
    <p:cSldViewPr snapToGrid="0">
      <p:cViewPr varScale="1">
        <p:scale>
          <a:sx n="86" d="100"/>
          <a:sy n="86" d="100"/>
        </p:scale>
        <p:origin x="420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84307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5021907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63456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834790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6109095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0145942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901987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6433903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2510229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40210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CFC436C-4D9D-4627-9D98-4A15F1D889EB}" type="datetimeFigureOut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3/14/2017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3D688C-C062-40ED-BD6C-ADA8FBA67D79}" type="slidenum">
              <a:rPr lang="en-US" smtClean="0"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586557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FC436C-4D9D-4627-9D98-4A15F1D889EB}" type="datetimeFigureOut">
              <a:rPr lang="en-US" smtClean="0"/>
              <a:t>3/14/2017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D3D688C-C062-40ED-BD6C-ADA8FBA67D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141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3" r:id="rId1"/>
    <p:sldLayoutId id="2147483794" r:id="rId2"/>
    <p:sldLayoutId id="2147483795" r:id="rId3"/>
    <p:sldLayoutId id="2147483796" r:id="rId4"/>
    <p:sldLayoutId id="2147483797" r:id="rId5"/>
    <p:sldLayoutId id="2147483798" r:id="rId6"/>
    <p:sldLayoutId id="2147483799" r:id="rId7"/>
    <p:sldLayoutId id="2147483800" r:id="rId8"/>
    <p:sldLayoutId id="2147483801" r:id="rId9"/>
    <p:sldLayoutId id="2147483802" r:id="rId10"/>
    <p:sldLayoutId id="214748380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ولتاژ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algn="just" rtl="1">
              <a:lnSpc>
                <a:spcPct val="150000"/>
              </a:lnSpc>
            </a:pPr>
            <a:r>
              <a:rPr lang="fa-IR" sz="2800" b="1" u="sng" dirty="0" smtClean="0">
                <a:cs typeface="B Nazanin" panose="00000400000000000000" pitchFamily="2" charset="-78"/>
              </a:rPr>
              <a:t>شبیه </a:t>
            </a:r>
            <a:r>
              <a:rPr lang="fa-IR" sz="2800" b="1" u="sng" dirty="0">
                <a:cs typeface="B Nazanin" panose="00000400000000000000" pitchFamily="2" charset="-78"/>
              </a:rPr>
              <a:t>سازی شیوه مدیریت محدودیت جریان </a:t>
            </a:r>
            <a:endParaRPr lang="fa-IR" sz="2800" b="1" u="sng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فلسفه مدیریت محدودیت جریان از </a:t>
            </a:r>
            <a:r>
              <a:rPr lang="fa-IR" sz="2800" dirty="0" smtClean="0">
                <a:cs typeface="B Nazanin" panose="00000400000000000000" pitchFamily="2" charset="-78"/>
              </a:rPr>
              <a:t>قاعده</a:t>
            </a:r>
            <a:r>
              <a:rPr lang="en-US" sz="2800" dirty="0" smtClean="0">
                <a:cs typeface="B Nazanin" panose="00000400000000000000" pitchFamily="2" charset="-78"/>
              </a:rPr>
              <a:t>LIFO </a:t>
            </a:r>
            <a:r>
              <a:rPr lang="fa-IR" sz="2800" dirty="0" smtClean="0">
                <a:cs typeface="B Nazanin" panose="00000400000000000000" pitchFamily="2" charset="-78"/>
              </a:rPr>
              <a:t> پیروی </a:t>
            </a:r>
            <a:r>
              <a:rPr lang="fa-IR" sz="2800" dirty="0">
                <a:cs typeface="B Nazanin" panose="00000400000000000000" pitchFamily="2" charset="-78"/>
              </a:rPr>
              <a:t>می کند </a:t>
            </a:r>
            <a:r>
              <a:rPr lang="fa-IR" sz="2800" dirty="0" smtClean="0">
                <a:cs typeface="B Nazanin" panose="00000400000000000000" pitchFamily="2" charset="-78"/>
              </a:rPr>
              <a:t>که</a:t>
            </a:r>
            <a:r>
              <a:rPr lang="en-US" sz="2800" dirty="0" smtClean="0">
                <a:cs typeface="B Nazanin" panose="00000400000000000000" pitchFamily="2" charset="-78"/>
              </a:rPr>
              <a:t>DG </a:t>
            </a:r>
            <a:r>
              <a:rPr lang="en-US" sz="2800" dirty="0">
                <a:cs typeface="B Nazanin" panose="00000400000000000000" pitchFamily="2" charset="-78"/>
              </a:rPr>
              <a:t>last-in </a:t>
            </a:r>
            <a:r>
              <a:rPr lang="fa-IR" sz="2800" dirty="0" smtClean="0">
                <a:cs typeface="B Nazanin" panose="00000400000000000000" pitchFamily="2" charset="-78"/>
              </a:rPr>
              <a:t> اولین </a:t>
            </a:r>
            <a:r>
              <a:rPr lang="fa-IR" sz="2800" dirty="0">
                <a:cs typeface="B Nazanin" panose="00000400000000000000" pitchFamily="2" charset="-78"/>
              </a:rPr>
              <a:t>تولید به تله افتاده یا قطع شده است زمانی که شرایط اضافه بار تشخیص داده می شود.منطق پشت این مسئله آن است که اتصال جدید </a:t>
            </a:r>
            <a:r>
              <a:rPr lang="en-US" sz="2800" dirty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نباید </a:t>
            </a:r>
            <a:r>
              <a:rPr lang="fa-IR" sz="2800" dirty="0">
                <a:cs typeface="B Nazanin" panose="00000400000000000000" pitchFamily="2" charset="-78"/>
              </a:rPr>
              <a:t>بر حقوق دستیابی </a:t>
            </a:r>
            <a:r>
              <a:rPr lang="fa-IR" sz="2800" dirty="0" smtClean="0">
                <a:cs typeface="B Nazanin" panose="00000400000000000000" pitchFamily="2" charset="-78"/>
              </a:rPr>
              <a:t>به</a:t>
            </a:r>
            <a:r>
              <a:rPr lang="en-US" sz="2800" dirty="0" smtClean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های </a:t>
            </a:r>
            <a:r>
              <a:rPr lang="fa-IR" sz="2800" dirty="0">
                <a:cs typeface="B Nazanin" panose="00000400000000000000" pitchFamily="2" charset="-78"/>
              </a:rPr>
              <a:t>جدید اثر بگذارد.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16/28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2244150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ولتاژ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تحت شرایط عادی و غیر عادی، اگر شبکه وضعیت اضافه بار تجربه کند،آنگاه </a:t>
            </a:r>
            <a:r>
              <a:rPr lang="fa-IR" sz="2800" dirty="0" smtClean="0">
                <a:cs typeface="B Nazanin" panose="00000400000000000000" pitchFamily="2" charset="-78"/>
              </a:rPr>
              <a:t>ژنراتورهای</a:t>
            </a:r>
            <a:r>
              <a:rPr lang="en-US" sz="2800" dirty="0" smtClean="0">
                <a:cs typeface="B Nazanin" panose="00000400000000000000" pitchFamily="2" charset="-78"/>
              </a:rPr>
              <a:t>last-in </a:t>
            </a:r>
            <a:r>
              <a:rPr lang="fa-IR" sz="2800" dirty="0" smtClean="0">
                <a:cs typeface="B Nazanin" panose="00000400000000000000" pitchFamily="2" charset="-78"/>
              </a:rPr>
              <a:t> به </a:t>
            </a:r>
            <a:r>
              <a:rPr lang="fa-IR" sz="2800" dirty="0">
                <a:cs typeface="B Nazanin" panose="00000400000000000000" pitchFamily="2" charset="-78"/>
              </a:rPr>
              <a:t>طور کلی در صورت داشتن قابلیت رمپینگ، رمپ می شوند. عیب این قاعده آن است که این دسته از ژنراتورها موثرترین وسایل برای حذف شرایط اضافه بار نبوده و منجر به تلفات بالای انرژی از قطع توان تولیدی کمتر موثر می گردند. 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17/28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8738079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ولتاژ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ctr">
            <a:noAutofit/>
          </a:bodyPr>
          <a:lstStyle/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مدیریت محدودیت بهینه </a:t>
            </a:r>
            <a:r>
              <a:rPr lang="en-US" sz="2800" dirty="0" smtClean="0">
                <a:cs typeface="B Nazanin" panose="00000400000000000000" pitchFamily="2" charset="-78"/>
              </a:rPr>
              <a:t>AuRA-NMS</a:t>
            </a:r>
            <a:endParaRPr lang="fa-IR" sz="2800" dirty="0" smtClean="0">
              <a:cs typeface="B Nazanin" panose="00000400000000000000" pitchFamily="2" charset="-78"/>
            </a:endParaRPr>
          </a:p>
          <a:p>
            <a:pPr marL="457200" indent="-457200" algn="just" rtl="1">
              <a:lnSpc>
                <a:spcPct val="150000"/>
              </a:lnSpc>
              <a:buFont typeface="Wingdings 3" panose="05040102010807070707" pitchFamily="18" charset="2"/>
              <a:buChar char="|"/>
            </a:pPr>
            <a:r>
              <a:rPr lang="fa-IR" sz="2800" dirty="0">
                <a:cs typeface="B Nazanin" panose="00000400000000000000" pitchFamily="2" charset="-78"/>
              </a:rPr>
              <a:t>در صورت شناسایی یک حالت اضافه بار، برنامه </a:t>
            </a:r>
            <a:r>
              <a:rPr lang="fa-IR" sz="2800" dirty="0" smtClean="0">
                <a:cs typeface="B Nazanin" panose="00000400000000000000" pitchFamily="2" charset="-78"/>
              </a:rPr>
              <a:t>تصمیم</a:t>
            </a:r>
            <a:r>
              <a:rPr lang="en-US" sz="2800" dirty="0" smtClean="0">
                <a:cs typeface="B Nazanin" panose="00000400000000000000" pitchFamily="2" charset="-78"/>
              </a:rPr>
              <a:t>AuRA-NMS </a:t>
            </a:r>
            <a:r>
              <a:rPr lang="fa-IR" sz="2800" dirty="0" smtClean="0">
                <a:cs typeface="B Nazanin" panose="00000400000000000000" pitchFamily="2" charset="-78"/>
              </a:rPr>
              <a:t> یک </a:t>
            </a:r>
            <a:r>
              <a:rPr lang="fa-IR" sz="2800" dirty="0">
                <a:cs typeface="B Nazanin" panose="00000400000000000000" pitchFamily="2" charset="-78"/>
              </a:rPr>
              <a:t>راه حل بهینه برای رفع حالت اضافه بار می یابد. کنترل به معنای رمپ پائین </a:t>
            </a:r>
            <a:r>
              <a:rPr lang="fa-IR" sz="2800" dirty="0" smtClean="0">
                <a:cs typeface="B Nazanin" panose="00000400000000000000" pitchFamily="2" charset="-78"/>
              </a:rPr>
              <a:t>خروجی</a:t>
            </a:r>
            <a:r>
              <a:rPr lang="en-US" sz="2800" dirty="0" smtClean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در </a:t>
            </a:r>
            <a:r>
              <a:rPr lang="fa-IR" sz="2800" dirty="0">
                <a:cs typeface="B Nazanin" panose="00000400000000000000" pitchFamily="2" charset="-78"/>
              </a:rPr>
              <a:t>صورت لزوم نه فقط </a:t>
            </a:r>
            <a:r>
              <a:rPr lang="fa-IR" sz="2800" dirty="0" smtClean="0">
                <a:cs typeface="B Nazanin" panose="00000400000000000000" pitchFamily="2" charset="-78"/>
              </a:rPr>
              <a:t>تریپ</a:t>
            </a:r>
            <a:r>
              <a:rPr lang="en-US" sz="2800" dirty="0" smtClean="0">
                <a:cs typeface="B Nazanin" panose="00000400000000000000" pitchFamily="2" charset="-78"/>
              </a:rPr>
              <a:t>DG </a:t>
            </a:r>
            <a:r>
              <a:rPr lang="fa-IR" sz="2800" dirty="0" smtClean="0">
                <a:cs typeface="B Nazanin" panose="00000400000000000000" pitchFamily="2" charset="-78"/>
              </a:rPr>
              <a:t> بر </a:t>
            </a:r>
            <a:r>
              <a:rPr lang="fa-IR" sz="2800" dirty="0">
                <a:cs typeface="B Nazanin" panose="00000400000000000000" pitchFamily="2" charset="-78"/>
              </a:rPr>
              <a:t>طبق </a:t>
            </a:r>
            <a:r>
              <a:rPr lang="fa-IR" sz="2800" dirty="0" smtClean="0">
                <a:cs typeface="B Nazanin" panose="00000400000000000000" pitchFamily="2" charset="-78"/>
              </a:rPr>
              <a:t>قاعده</a:t>
            </a:r>
            <a:r>
              <a:rPr lang="en-US" sz="2800" dirty="0" smtClean="0">
                <a:cs typeface="B Nazanin" panose="00000400000000000000" pitchFamily="2" charset="-78"/>
              </a:rPr>
              <a:t>LIFO </a:t>
            </a:r>
            <a:r>
              <a:rPr lang="fa-IR" sz="2800" dirty="0">
                <a:cs typeface="B Nazanin" panose="00000400000000000000" pitchFamily="2" charset="-78"/>
              </a:rPr>
              <a:t>می باشد. برای مزارع بادی، فقط توان خروجی آنها کاهش می یابد.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18/28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2936553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ounded Rectangle 11"/>
          <p:cNvSpPr/>
          <p:nvPr/>
        </p:nvSpPr>
        <p:spPr>
          <a:xfrm>
            <a:off x="106325" y="5864352"/>
            <a:ext cx="8910083" cy="646176"/>
          </a:xfrm>
          <a:prstGeom prst="roundRect">
            <a:avLst/>
          </a:prstGeom>
          <a:effectLst>
            <a:reflection blurRad="6350" stA="50000" endA="300" endPos="55500" dist="101600" dir="5400000" sy="-100000" algn="bl" rotWithShape="0"/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ounded Rectangle 22"/>
          <p:cNvSpPr/>
          <p:nvPr/>
        </p:nvSpPr>
        <p:spPr>
          <a:xfrm>
            <a:off x="1557478" y="6436862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TextBox 27"/>
          <p:cNvSpPr txBox="1"/>
          <p:nvPr/>
        </p:nvSpPr>
        <p:spPr>
          <a:xfrm>
            <a:off x="7796715" y="5991246"/>
            <a:ext cx="117121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مقدمه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29" name="TextBox 28"/>
          <p:cNvSpPr txBox="1"/>
          <p:nvPr/>
        </p:nvSpPr>
        <p:spPr>
          <a:xfrm>
            <a:off x="6320357" y="5983134"/>
            <a:ext cx="147635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کنترل ولتاژ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0" name="TextBox 29"/>
          <p:cNvSpPr txBox="1"/>
          <p:nvPr/>
        </p:nvSpPr>
        <p:spPr>
          <a:xfrm>
            <a:off x="4827498" y="5983134"/>
            <a:ext cx="1462395" cy="400110"/>
          </a:xfrm>
          <a:prstGeom prst="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محدودیت ها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3439225" y="5994838"/>
            <a:ext cx="138129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شبیه سازی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2" name="TextBox 31"/>
          <p:cNvSpPr txBox="1"/>
          <p:nvPr/>
        </p:nvSpPr>
        <p:spPr>
          <a:xfrm>
            <a:off x="1733781" y="5983133"/>
            <a:ext cx="167044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>
                <a:solidFill>
                  <a:schemeClr val="bg1"/>
                </a:solidFill>
                <a:cs typeface="B Nazanin" panose="00000400000000000000" pitchFamily="2" charset="-78"/>
              </a:rPr>
              <a:t>نتیجه گیری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3" name="TextBox 32"/>
          <p:cNvSpPr txBox="1"/>
          <p:nvPr/>
        </p:nvSpPr>
        <p:spPr>
          <a:xfrm>
            <a:off x="226959" y="5967890"/>
            <a:ext cx="15068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 rtl="1"/>
            <a:r>
              <a:rPr lang="fa-IR" sz="2000" b="1" dirty="0" smtClean="0">
                <a:solidFill>
                  <a:schemeClr val="bg1"/>
                </a:solidFill>
                <a:cs typeface="B Nazanin" panose="00000400000000000000" pitchFamily="2" charset="-78"/>
              </a:rPr>
              <a:t>پیشنهادات</a:t>
            </a:r>
            <a:endParaRPr lang="en-US" sz="2000" b="1" dirty="0">
              <a:solidFill>
                <a:schemeClr val="bg1"/>
              </a:solidFill>
              <a:cs typeface="B Nazanin" panose="00000400000000000000" pitchFamily="2" charset="-78"/>
            </a:endParaRPr>
          </a:p>
        </p:txBody>
      </p:sp>
      <p:sp>
        <p:nvSpPr>
          <p:cNvPr id="34" name="Rounded Rectangle 33"/>
          <p:cNvSpPr/>
          <p:nvPr/>
        </p:nvSpPr>
        <p:spPr>
          <a:xfrm>
            <a:off x="3289046" y="6429263"/>
            <a:ext cx="280416" cy="243840"/>
          </a:xfrm>
          <a:prstGeom prst="roundRect">
            <a:avLst/>
          </a:prstGeom>
          <a:scene3d>
            <a:camera prst="orthographicFront"/>
            <a:lightRig rig="threePt" dir="t"/>
          </a:scene3d>
          <a:sp3d>
            <a:bevelT/>
          </a:sp3d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ounded Rectangle 34"/>
          <p:cNvSpPr/>
          <p:nvPr/>
        </p:nvSpPr>
        <p:spPr>
          <a:xfrm>
            <a:off x="4680310" y="6422133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ounded Rectangle 35"/>
          <p:cNvSpPr/>
          <p:nvPr/>
        </p:nvSpPr>
        <p:spPr>
          <a:xfrm>
            <a:off x="6137516" y="6409910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7" name="Rounded Rectangle 36"/>
          <p:cNvSpPr/>
          <p:nvPr/>
        </p:nvSpPr>
        <p:spPr>
          <a:xfrm>
            <a:off x="7754082" y="6418995"/>
            <a:ext cx="280416" cy="243840"/>
          </a:xfrm>
          <a:prstGeom prst="roundRect">
            <a:avLst/>
          </a:prstGeom>
        </p:spPr>
        <p:style>
          <a:lnRef idx="2">
            <a:schemeClr val="accent6">
              <a:shade val="50000"/>
            </a:schemeClr>
          </a:lnRef>
          <a:fillRef idx="1">
            <a:schemeClr val="accent6"/>
          </a:fillRef>
          <a:effectRef idx="0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Rectangle 1"/>
          <p:cNvSpPr/>
          <p:nvPr/>
        </p:nvSpPr>
        <p:spPr>
          <a:xfrm>
            <a:off x="106325" y="96253"/>
            <a:ext cx="8910084" cy="5716329"/>
          </a:xfrm>
          <a:prstGeom prst="rect">
            <a:avLst/>
          </a:prstGeom>
          <a:gradFill flip="none" rotWithShape="1">
            <a:gsLst>
              <a:gs pos="0">
                <a:schemeClr val="accent1">
                  <a:tint val="66000"/>
                  <a:satMod val="160000"/>
                </a:schemeClr>
              </a:gs>
              <a:gs pos="5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2700000" scaled="1"/>
            <a:tileRect/>
          </a:gradFill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226959" y="168442"/>
            <a:ext cx="8652346" cy="5097923"/>
          </a:xfrm>
          <a:prstGeom prst="rect">
            <a:avLst/>
          </a:prstGeom>
          <a:noFill/>
        </p:spPr>
        <p:txBody>
          <a:bodyPr wrap="square" rtlCol="0">
            <a:noAutofit/>
          </a:bodyPr>
          <a:lstStyle/>
          <a:p>
            <a:pPr algn="r" rtl="1"/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315585" y="168441"/>
            <a:ext cx="8652346" cy="5097923"/>
          </a:xfrm>
          <a:prstGeom prst="rect">
            <a:avLst/>
          </a:prstGeom>
          <a:noFill/>
        </p:spPr>
        <p:txBody>
          <a:bodyPr wrap="square" rtlCol="0" anchor="b">
            <a:noAutofit/>
          </a:bodyPr>
          <a:lstStyle/>
          <a:p>
            <a:pPr algn="ctr" rtl="1">
              <a:lnSpc>
                <a:spcPct val="150000"/>
              </a:lnSpc>
            </a:pPr>
            <a:r>
              <a:rPr lang="fa-IR" sz="2800" dirty="0">
                <a:cs typeface="B Nazanin" panose="00000400000000000000" pitchFamily="2" charset="-78"/>
              </a:rPr>
              <a:t>شکل 4. شمایی از مدیریت محدودیت </a:t>
            </a:r>
            <a:r>
              <a:rPr lang="en-US" sz="2800" dirty="0">
                <a:cs typeface="B Nazanin" panose="00000400000000000000" pitchFamily="2" charset="-78"/>
              </a:rPr>
              <a:t>AuRA-NMS</a:t>
            </a:r>
            <a:endParaRPr lang="fa-IR" sz="2800" dirty="0" smtClean="0">
              <a:cs typeface="B Nazanin" panose="00000400000000000000" pitchFamily="2" charset="-78"/>
            </a:endParaRPr>
          </a:p>
        </p:txBody>
      </p:sp>
      <p:sp>
        <p:nvSpPr>
          <p:cNvPr id="21" name="Action Button: Home 20">
            <a:hlinkClick r:id="" action="ppaction://hlinkshowjump?jump=firstslide" highlightClick="1"/>
          </p:cNvPr>
          <p:cNvSpPr/>
          <p:nvPr/>
        </p:nvSpPr>
        <p:spPr>
          <a:xfrm>
            <a:off x="226959" y="5266365"/>
            <a:ext cx="421105" cy="489703"/>
          </a:xfrm>
          <a:prstGeom prst="actionButtonHome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Action Button: Return 21">
            <a:hlinkClick r:id="" action="ppaction://hlinkshowjump?jump=lastslideviewed" highlightClick="1"/>
          </p:cNvPr>
          <p:cNvSpPr/>
          <p:nvPr/>
        </p:nvSpPr>
        <p:spPr>
          <a:xfrm>
            <a:off x="757989" y="5266366"/>
            <a:ext cx="457200" cy="486236"/>
          </a:xfrm>
          <a:prstGeom prst="actionButtonReturn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Action Button: Custom 23">
            <a:hlinkClick r:id="" action="ppaction://noaction" highlightClick="1"/>
          </p:cNvPr>
          <p:cNvSpPr/>
          <p:nvPr/>
        </p:nvSpPr>
        <p:spPr>
          <a:xfrm>
            <a:off x="7799364" y="5270777"/>
            <a:ext cx="1079941" cy="438015"/>
          </a:xfrm>
          <a:prstGeom prst="actionButtonBlank">
            <a:avLst/>
          </a:prstGeom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 smtClean="0"/>
              <a:t>19/28</a:t>
            </a:r>
            <a:endParaRPr lang="en-US" dirty="0"/>
          </a:p>
        </p:txBody>
      </p:sp>
      <p:pic>
        <p:nvPicPr>
          <p:cNvPr id="25" name="Picture 24"/>
          <p:cNvPicPr/>
          <p:nvPr/>
        </p:nvPicPr>
        <p:blipFill>
          <a:blip r:embed="rId2"/>
          <a:stretch>
            <a:fillRect/>
          </a:stretch>
        </p:blipFill>
        <p:spPr>
          <a:xfrm>
            <a:off x="1162346" y="656791"/>
            <a:ext cx="6819309" cy="32917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9286425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200">
        <p:dissolve/>
      </p:transition>
    </mc:Choice>
    <mc:Fallback>
      <p:transition spd="slow">
        <p:dissolv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7_Office Theme">
  <a:themeElements>
    <a:clrScheme name="Violet II">
      <a:dk1>
        <a:sysClr val="windowText" lastClr="000000"/>
      </a:dk1>
      <a:lt1>
        <a:sysClr val="window" lastClr="FFFFFF"/>
      </a:lt1>
      <a:dk2>
        <a:srgbClr val="632E62"/>
      </a:dk2>
      <a:lt2>
        <a:srgbClr val="EAE5EB"/>
      </a:lt2>
      <a:accent1>
        <a:srgbClr val="92278F"/>
      </a:accent1>
      <a:accent2>
        <a:srgbClr val="9B57D3"/>
      </a:accent2>
      <a:accent3>
        <a:srgbClr val="755DD9"/>
      </a:accent3>
      <a:accent4>
        <a:srgbClr val="665EB8"/>
      </a:accent4>
      <a:accent5>
        <a:srgbClr val="45A5ED"/>
      </a:accent5>
      <a:accent6>
        <a:srgbClr val="5982DB"/>
      </a:accent6>
      <a:hlink>
        <a:srgbClr val="0066FF"/>
      </a:hlink>
      <a:folHlink>
        <a:srgbClr val="666699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0</TotalTime>
  <Words>231</Words>
  <Application>Microsoft Office PowerPoint</Application>
  <PresentationFormat>On-screen Show (4:3)</PresentationFormat>
  <Paragraphs>34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B Nazanin</vt:lpstr>
      <vt:lpstr>Calibri</vt:lpstr>
      <vt:lpstr>Calibri Light</vt:lpstr>
      <vt:lpstr>Wingdings 3</vt:lpstr>
      <vt:lpstr>7_Office Theme</vt:lpstr>
      <vt:lpstr>PowerPoint Presentation</vt:lpstr>
      <vt:lpstr>PowerPoint Presentation</vt:lpstr>
      <vt:lpstr>PowerPoint Presentation</vt:lpstr>
      <vt:lpstr>PowerPoint Presentation</vt:lpstr>
    </vt:vector>
  </TitlesOfParts>
  <Manager/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dc:description>madsg.com</dc:description>
  <cp:lastModifiedBy/>
  <cp:revision>1</cp:revision>
  <dcterms:created xsi:type="dcterms:W3CDTF">2013-09-24T05:01:40Z</dcterms:created>
  <dcterms:modified xsi:type="dcterms:W3CDTF">2017-03-14T10:05:10Z</dcterms:modified>
</cp:coreProperties>
</file>