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5"/>
  </p:notesMasterIdLst>
  <p:sldIdLst>
    <p:sldId id="256" r:id="rId2"/>
    <p:sldId id="259" r:id="rId3"/>
    <p:sldId id="257" r:id="rId4"/>
    <p:sldId id="270" r:id="rId5"/>
    <p:sldId id="258" r:id="rId6"/>
    <p:sldId id="260" r:id="rId7"/>
    <p:sldId id="266" r:id="rId8"/>
    <p:sldId id="267" r:id="rId9"/>
    <p:sldId id="290" r:id="rId10"/>
    <p:sldId id="299" r:id="rId11"/>
    <p:sldId id="268" r:id="rId12"/>
    <p:sldId id="272" r:id="rId13"/>
    <p:sldId id="287" r:id="rId14"/>
    <p:sldId id="275" r:id="rId15"/>
    <p:sldId id="286" r:id="rId16"/>
    <p:sldId id="285" r:id="rId17"/>
    <p:sldId id="269" r:id="rId18"/>
    <p:sldId id="271" r:id="rId19"/>
    <p:sldId id="288" r:id="rId20"/>
    <p:sldId id="296" r:id="rId21"/>
    <p:sldId id="297" r:id="rId22"/>
    <p:sldId id="276" r:id="rId23"/>
    <p:sldId id="277" r:id="rId24"/>
    <p:sldId id="278" r:id="rId25"/>
    <p:sldId id="279" r:id="rId26"/>
    <p:sldId id="280" r:id="rId27"/>
    <p:sldId id="282" r:id="rId28"/>
    <p:sldId id="294" r:id="rId29"/>
    <p:sldId id="293" r:id="rId30"/>
    <p:sldId id="295" r:id="rId31"/>
    <p:sldId id="298" r:id="rId32"/>
    <p:sldId id="300" r:id="rId33"/>
    <p:sldId id="281"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5" autoAdjust="0"/>
    <p:restoredTop sz="78873" autoAdjust="0"/>
  </p:normalViewPr>
  <p:slideViewPr>
    <p:cSldViewPr>
      <p:cViewPr>
        <p:scale>
          <a:sx n="92" d="100"/>
          <a:sy n="92" d="100"/>
        </p:scale>
        <p:origin x="-56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86"/>
    </p:cViewPr>
  </p:sorterViewPr>
  <p:notesViewPr>
    <p:cSldViewPr>
      <p:cViewPr>
        <p:scale>
          <a:sx n="100" d="100"/>
          <a:sy n="100" d="100"/>
        </p:scale>
        <p:origin x="-864" y="21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813AAF-7927-44D1-A440-5BB9CB89C561}" type="doc">
      <dgm:prSet loTypeId="urn:microsoft.com/office/officeart/2005/8/layout/hChevron3" loCatId="process" qsTypeId="urn:microsoft.com/office/officeart/2005/8/quickstyle/simple1" qsCatId="simple" csTypeId="urn:microsoft.com/office/officeart/2005/8/colors/accent1_2" csCatId="accent1" phldr="1"/>
      <dgm:spPr/>
    </dgm:pt>
    <dgm:pt modelId="{ACE522E5-FA4E-4559-B6F2-92FD4127E258}">
      <dgm:prSet phldrT="[Text]" custT="1"/>
      <dgm:spPr/>
      <dgm:t>
        <a:bodyPr/>
        <a:lstStyle/>
        <a:p>
          <a:r>
            <a:rPr lang="en-US" sz="1800" dirty="0" smtClean="0"/>
            <a:t>Interchangeable Parts </a:t>
          </a:r>
          <a:endParaRPr lang="en-US" sz="1800" dirty="0"/>
        </a:p>
      </dgm:t>
    </dgm:pt>
    <dgm:pt modelId="{76BC825B-C4CE-4634-83AA-CE381A2CA2E4}" type="parTrans" cxnId="{FD75474A-DF8A-471D-B05E-082AA4CA5311}">
      <dgm:prSet/>
      <dgm:spPr/>
      <dgm:t>
        <a:bodyPr/>
        <a:lstStyle/>
        <a:p>
          <a:endParaRPr lang="en-US"/>
        </a:p>
      </dgm:t>
    </dgm:pt>
    <dgm:pt modelId="{F6A384C7-E700-43DF-A07A-78F96071299F}" type="sibTrans" cxnId="{FD75474A-DF8A-471D-B05E-082AA4CA5311}">
      <dgm:prSet/>
      <dgm:spPr/>
      <dgm:t>
        <a:bodyPr/>
        <a:lstStyle/>
        <a:p>
          <a:endParaRPr lang="en-US"/>
        </a:p>
      </dgm:t>
    </dgm:pt>
    <dgm:pt modelId="{5B785723-96C7-4E3F-B20A-09299CDCF839}">
      <dgm:prSet phldrT="[Text]" custT="1"/>
      <dgm:spPr/>
      <dgm:t>
        <a:bodyPr/>
        <a:lstStyle/>
        <a:p>
          <a:r>
            <a:rPr lang="en-US" sz="1800" dirty="0" smtClean="0"/>
            <a:t>Statistical Process Control</a:t>
          </a:r>
          <a:endParaRPr lang="en-US" sz="1800" dirty="0"/>
        </a:p>
      </dgm:t>
    </dgm:pt>
    <dgm:pt modelId="{3952015B-55A4-45E3-BA6E-A522B9F9CEEA}" type="parTrans" cxnId="{45A0297F-84B4-4A98-85AA-B8C42E99AB77}">
      <dgm:prSet/>
      <dgm:spPr/>
      <dgm:t>
        <a:bodyPr/>
        <a:lstStyle/>
        <a:p>
          <a:endParaRPr lang="en-US"/>
        </a:p>
      </dgm:t>
    </dgm:pt>
    <dgm:pt modelId="{F2DC40F3-06F2-4BDA-BF3A-FDA3D398927A}" type="sibTrans" cxnId="{45A0297F-84B4-4A98-85AA-B8C42E99AB77}">
      <dgm:prSet/>
      <dgm:spPr/>
      <dgm:t>
        <a:bodyPr/>
        <a:lstStyle/>
        <a:p>
          <a:endParaRPr lang="en-US"/>
        </a:p>
      </dgm:t>
    </dgm:pt>
    <dgm:pt modelId="{5A78E812-A5FD-4F5E-8318-D15D2B0C93A7}">
      <dgm:prSet phldrT="[Text]" custT="1"/>
      <dgm:spPr/>
      <dgm:t>
        <a:bodyPr/>
        <a:lstStyle/>
        <a:p>
          <a:r>
            <a:rPr lang="en-US" sz="1800" dirty="0" smtClean="0"/>
            <a:t>Reconstruction of Japan</a:t>
          </a:r>
          <a:endParaRPr lang="en-US" sz="1800" dirty="0"/>
        </a:p>
      </dgm:t>
    </dgm:pt>
    <dgm:pt modelId="{6C22C84F-7C0A-4551-9A6C-2865408143C6}" type="parTrans" cxnId="{C2C3F5EE-E208-4E98-966B-EC0716EA9145}">
      <dgm:prSet/>
      <dgm:spPr/>
      <dgm:t>
        <a:bodyPr/>
        <a:lstStyle/>
        <a:p>
          <a:endParaRPr lang="en-US"/>
        </a:p>
      </dgm:t>
    </dgm:pt>
    <dgm:pt modelId="{A9347B2F-F632-4712-B447-528CF845F0A8}" type="sibTrans" cxnId="{C2C3F5EE-E208-4E98-966B-EC0716EA9145}">
      <dgm:prSet/>
      <dgm:spPr/>
      <dgm:t>
        <a:bodyPr/>
        <a:lstStyle/>
        <a:p>
          <a:endParaRPr lang="en-US"/>
        </a:p>
      </dgm:t>
    </dgm:pt>
    <dgm:pt modelId="{5BE2FF16-0302-45A9-829C-6048F75B3742}">
      <dgm:prSet phldrT="[Text]" custT="1"/>
      <dgm:spPr/>
      <dgm:t>
        <a:bodyPr/>
        <a:lstStyle/>
        <a:p>
          <a:r>
            <a:rPr lang="en-US" sz="1800" dirty="0" smtClean="0"/>
            <a:t>Toyoda Production System</a:t>
          </a:r>
          <a:endParaRPr lang="en-US" sz="1800" dirty="0"/>
        </a:p>
      </dgm:t>
    </dgm:pt>
    <dgm:pt modelId="{7CBBC008-F2B0-4CED-A6C7-EBBD56D35E85}" type="parTrans" cxnId="{26931CD3-4300-49EA-906A-D78991C8A50C}">
      <dgm:prSet/>
      <dgm:spPr/>
      <dgm:t>
        <a:bodyPr/>
        <a:lstStyle/>
        <a:p>
          <a:endParaRPr lang="en-US"/>
        </a:p>
      </dgm:t>
    </dgm:pt>
    <dgm:pt modelId="{4ADB1532-9234-46E8-B2A4-48E7ABE2A94A}" type="sibTrans" cxnId="{26931CD3-4300-49EA-906A-D78991C8A50C}">
      <dgm:prSet/>
      <dgm:spPr/>
      <dgm:t>
        <a:bodyPr/>
        <a:lstStyle/>
        <a:p>
          <a:endParaRPr lang="en-US"/>
        </a:p>
      </dgm:t>
    </dgm:pt>
    <dgm:pt modelId="{C44A3A5E-8539-4F8B-A735-488E7098B98A}">
      <dgm:prSet phldrT="[Text]" custT="1"/>
      <dgm:spPr/>
      <dgm:t>
        <a:bodyPr/>
        <a:lstStyle/>
        <a:p>
          <a:r>
            <a:rPr lang="en-US" sz="1800" dirty="0" smtClean="0"/>
            <a:t>Six Sigma</a:t>
          </a:r>
          <a:endParaRPr lang="en-US" sz="1800" dirty="0"/>
        </a:p>
      </dgm:t>
    </dgm:pt>
    <dgm:pt modelId="{A1DA2488-BEB9-4F2E-A93A-FBD6370B8ABC}" type="parTrans" cxnId="{F76C2D5B-53C5-4A10-AF64-96B040EC397C}">
      <dgm:prSet/>
      <dgm:spPr/>
      <dgm:t>
        <a:bodyPr/>
        <a:lstStyle/>
        <a:p>
          <a:endParaRPr lang="en-US"/>
        </a:p>
      </dgm:t>
    </dgm:pt>
    <dgm:pt modelId="{8151374C-E8CC-4647-AC1E-44A5D1805F07}" type="sibTrans" cxnId="{F76C2D5B-53C5-4A10-AF64-96B040EC397C}">
      <dgm:prSet/>
      <dgm:spPr/>
      <dgm:t>
        <a:bodyPr/>
        <a:lstStyle/>
        <a:p>
          <a:endParaRPr lang="en-US"/>
        </a:p>
      </dgm:t>
    </dgm:pt>
    <dgm:pt modelId="{55822117-7EA5-46A6-9EBE-380E6A136DD8}" type="pres">
      <dgm:prSet presAssocID="{4D813AAF-7927-44D1-A440-5BB9CB89C561}" presName="Name0" presStyleCnt="0">
        <dgm:presLayoutVars>
          <dgm:dir/>
          <dgm:resizeHandles val="exact"/>
        </dgm:presLayoutVars>
      </dgm:prSet>
      <dgm:spPr/>
    </dgm:pt>
    <dgm:pt modelId="{96613F05-447A-4058-9E7A-FFB44785F21F}" type="pres">
      <dgm:prSet presAssocID="{ACE522E5-FA4E-4559-B6F2-92FD4127E258}" presName="parTxOnly" presStyleLbl="node1" presStyleIdx="0" presStyleCnt="5" custLinFactNeighborX="-256" custLinFactNeighborY="203">
        <dgm:presLayoutVars>
          <dgm:bulletEnabled val="1"/>
        </dgm:presLayoutVars>
      </dgm:prSet>
      <dgm:spPr/>
      <dgm:t>
        <a:bodyPr/>
        <a:lstStyle/>
        <a:p>
          <a:endParaRPr lang="en-US"/>
        </a:p>
      </dgm:t>
    </dgm:pt>
    <dgm:pt modelId="{EA2D68EB-A540-4BAC-99C6-2431EF9FEC6C}" type="pres">
      <dgm:prSet presAssocID="{F6A384C7-E700-43DF-A07A-78F96071299F}" presName="parSpace" presStyleCnt="0"/>
      <dgm:spPr/>
    </dgm:pt>
    <dgm:pt modelId="{A3D7B4C2-300D-42D0-94A0-0D12FFE015B9}" type="pres">
      <dgm:prSet presAssocID="{5B785723-96C7-4E3F-B20A-09299CDCF839}" presName="parTxOnly" presStyleLbl="node1" presStyleIdx="1" presStyleCnt="5">
        <dgm:presLayoutVars>
          <dgm:bulletEnabled val="1"/>
        </dgm:presLayoutVars>
      </dgm:prSet>
      <dgm:spPr/>
      <dgm:t>
        <a:bodyPr/>
        <a:lstStyle/>
        <a:p>
          <a:endParaRPr lang="en-US"/>
        </a:p>
      </dgm:t>
    </dgm:pt>
    <dgm:pt modelId="{8809245F-2DCA-4CBB-9173-F167EE2D2FCC}" type="pres">
      <dgm:prSet presAssocID="{F2DC40F3-06F2-4BDA-BF3A-FDA3D398927A}" presName="parSpace" presStyleCnt="0"/>
      <dgm:spPr/>
    </dgm:pt>
    <dgm:pt modelId="{397BF013-6B02-4582-8322-3ECF893AB9E7}" type="pres">
      <dgm:prSet presAssocID="{5A78E812-A5FD-4F5E-8318-D15D2B0C93A7}" presName="parTxOnly" presStyleLbl="node1" presStyleIdx="2" presStyleCnt="5" custScaleX="111742">
        <dgm:presLayoutVars>
          <dgm:bulletEnabled val="1"/>
        </dgm:presLayoutVars>
      </dgm:prSet>
      <dgm:spPr/>
      <dgm:t>
        <a:bodyPr/>
        <a:lstStyle/>
        <a:p>
          <a:endParaRPr lang="en-US"/>
        </a:p>
      </dgm:t>
    </dgm:pt>
    <dgm:pt modelId="{98BDD4F7-C1C0-4242-B0E5-ADFA314E1371}" type="pres">
      <dgm:prSet presAssocID="{A9347B2F-F632-4712-B447-528CF845F0A8}" presName="parSpace" presStyleCnt="0"/>
      <dgm:spPr/>
    </dgm:pt>
    <dgm:pt modelId="{3B24CDF0-987D-4C29-9265-A71348D840BA}" type="pres">
      <dgm:prSet presAssocID="{5BE2FF16-0302-45A9-829C-6048F75B3742}" presName="parTxOnly" presStyleLbl="node1" presStyleIdx="3" presStyleCnt="5">
        <dgm:presLayoutVars>
          <dgm:bulletEnabled val="1"/>
        </dgm:presLayoutVars>
      </dgm:prSet>
      <dgm:spPr/>
      <dgm:t>
        <a:bodyPr/>
        <a:lstStyle/>
        <a:p>
          <a:endParaRPr lang="en-US"/>
        </a:p>
      </dgm:t>
    </dgm:pt>
    <dgm:pt modelId="{BD6395B9-7AE4-430E-A023-575751AF30BB}" type="pres">
      <dgm:prSet presAssocID="{4ADB1532-9234-46E8-B2A4-48E7ABE2A94A}" presName="parSpace" presStyleCnt="0"/>
      <dgm:spPr/>
    </dgm:pt>
    <dgm:pt modelId="{B296A575-350B-4BE7-91F4-64C16601E091}" type="pres">
      <dgm:prSet presAssocID="{C44A3A5E-8539-4F8B-A735-488E7098B98A}" presName="parTxOnly" presStyleLbl="node1" presStyleIdx="4" presStyleCnt="5">
        <dgm:presLayoutVars>
          <dgm:bulletEnabled val="1"/>
        </dgm:presLayoutVars>
      </dgm:prSet>
      <dgm:spPr/>
      <dgm:t>
        <a:bodyPr/>
        <a:lstStyle/>
        <a:p>
          <a:endParaRPr lang="en-US"/>
        </a:p>
      </dgm:t>
    </dgm:pt>
  </dgm:ptLst>
  <dgm:cxnLst>
    <dgm:cxn modelId="{D6EE1012-40D9-4B75-AD0D-A0CAA744EECE}" type="presOf" srcId="{4D813AAF-7927-44D1-A440-5BB9CB89C561}" destId="{55822117-7EA5-46A6-9EBE-380E6A136DD8}" srcOrd="0" destOrd="0" presId="urn:microsoft.com/office/officeart/2005/8/layout/hChevron3"/>
    <dgm:cxn modelId="{45A0297F-84B4-4A98-85AA-B8C42E99AB77}" srcId="{4D813AAF-7927-44D1-A440-5BB9CB89C561}" destId="{5B785723-96C7-4E3F-B20A-09299CDCF839}" srcOrd="1" destOrd="0" parTransId="{3952015B-55A4-45E3-BA6E-A522B9F9CEEA}" sibTransId="{F2DC40F3-06F2-4BDA-BF3A-FDA3D398927A}"/>
    <dgm:cxn modelId="{818264F4-8D42-41A5-8235-3AC7AFEADBB0}" type="presOf" srcId="{ACE522E5-FA4E-4559-B6F2-92FD4127E258}" destId="{96613F05-447A-4058-9E7A-FFB44785F21F}" srcOrd="0" destOrd="0" presId="urn:microsoft.com/office/officeart/2005/8/layout/hChevron3"/>
    <dgm:cxn modelId="{F76C2D5B-53C5-4A10-AF64-96B040EC397C}" srcId="{4D813AAF-7927-44D1-A440-5BB9CB89C561}" destId="{C44A3A5E-8539-4F8B-A735-488E7098B98A}" srcOrd="4" destOrd="0" parTransId="{A1DA2488-BEB9-4F2E-A93A-FBD6370B8ABC}" sibTransId="{8151374C-E8CC-4647-AC1E-44A5D1805F07}"/>
    <dgm:cxn modelId="{C2C3F5EE-E208-4E98-966B-EC0716EA9145}" srcId="{4D813AAF-7927-44D1-A440-5BB9CB89C561}" destId="{5A78E812-A5FD-4F5E-8318-D15D2B0C93A7}" srcOrd="2" destOrd="0" parTransId="{6C22C84F-7C0A-4551-9A6C-2865408143C6}" sibTransId="{A9347B2F-F632-4712-B447-528CF845F0A8}"/>
    <dgm:cxn modelId="{26931CD3-4300-49EA-906A-D78991C8A50C}" srcId="{4D813AAF-7927-44D1-A440-5BB9CB89C561}" destId="{5BE2FF16-0302-45A9-829C-6048F75B3742}" srcOrd="3" destOrd="0" parTransId="{7CBBC008-F2B0-4CED-A6C7-EBBD56D35E85}" sibTransId="{4ADB1532-9234-46E8-B2A4-48E7ABE2A94A}"/>
    <dgm:cxn modelId="{FD75474A-DF8A-471D-B05E-082AA4CA5311}" srcId="{4D813AAF-7927-44D1-A440-5BB9CB89C561}" destId="{ACE522E5-FA4E-4559-B6F2-92FD4127E258}" srcOrd="0" destOrd="0" parTransId="{76BC825B-C4CE-4634-83AA-CE381A2CA2E4}" sibTransId="{F6A384C7-E700-43DF-A07A-78F96071299F}"/>
    <dgm:cxn modelId="{56AFA19B-75F4-45EE-9981-35C7616BA832}" type="presOf" srcId="{5BE2FF16-0302-45A9-829C-6048F75B3742}" destId="{3B24CDF0-987D-4C29-9265-A71348D840BA}" srcOrd="0" destOrd="0" presId="urn:microsoft.com/office/officeart/2005/8/layout/hChevron3"/>
    <dgm:cxn modelId="{C08D0A6B-A8DE-4546-94C2-4988EED0B28A}" type="presOf" srcId="{5A78E812-A5FD-4F5E-8318-D15D2B0C93A7}" destId="{397BF013-6B02-4582-8322-3ECF893AB9E7}" srcOrd="0" destOrd="0" presId="urn:microsoft.com/office/officeart/2005/8/layout/hChevron3"/>
    <dgm:cxn modelId="{A03E1C52-27F4-4475-9EB1-442737DFDC98}" type="presOf" srcId="{C44A3A5E-8539-4F8B-A735-488E7098B98A}" destId="{B296A575-350B-4BE7-91F4-64C16601E091}" srcOrd="0" destOrd="0" presId="urn:microsoft.com/office/officeart/2005/8/layout/hChevron3"/>
    <dgm:cxn modelId="{7E4BAC30-CC90-454F-9A7A-462C76735467}" type="presOf" srcId="{5B785723-96C7-4E3F-B20A-09299CDCF839}" destId="{A3D7B4C2-300D-42D0-94A0-0D12FFE015B9}" srcOrd="0" destOrd="0" presId="urn:microsoft.com/office/officeart/2005/8/layout/hChevron3"/>
    <dgm:cxn modelId="{695968A0-E95E-4C44-BA06-F28B02A3D760}" type="presParOf" srcId="{55822117-7EA5-46A6-9EBE-380E6A136DD8}" destId="{96613F05-447A-4058-9E7A-FFB44785F21F}" srcOrd="0" destOrd="0" presId="urn:microsoft.com/office/officeart/2005/8/layout/hChevron3"/>
    <dgm:cxn modelId="{51A70549-497E-4C4B-888B-584324BA6090}" type="presParOf" srcId="{55822117-7EA5-46A6-9EBE-380E6A136DD8}" destId="{EA2D68EB-A540-4BAC-99C6-2431EF9FEC6C}" srcOrd="1" destOrd="0" presId="urn:microsoft.com/office/officeart/2005/8/layout/hChevron3"/>
    <dgm:cxn modelId="{207364AF-E802-4CA9-B73B-02630BE87C3B}" type="presParOf" srcId="{55822117-7EA5-46A6-9EBE-380E6A136DD8}" destId="{A3D7B4C2-300D-42D0-94A0-0D12FFE015B9}" srcOrd="2" destOrd="0" presId="urn:microsoft.com/office/officeart/2005/8/layout/hChevron3"/>
    <dgm:cxn modelId="{D5CEC814-45A5-4E15-8701-0BCBBEB5FBC1}" type="presParOf" srcId="{55822117-7EA5-46A6-9EBE-380E6A136DD8}" destId="{8809245F-2DCA-4CBB-9173-F167EE2D2FCC}" srcOrd="3" destOrd="0" presId="urn:microsoft.com/office/officeart/2005/8/layout/hChevron3"/>
    <dgm:cxn modelId="{DD5F4E4D-30C9-425C-A16A-2B72BC7F0D5D}" type="presParOf" srcId="{55822117-7EA5-46A6-9EBE-380E6A136DD8}" destId="{397BF013-6B02-4582-8322-3ECF893AB9E7}" srcOrd="4" destOrd="0" presId="urn:microsoft.com/office/officeart/2005/8/layout/hChevron3"/>
    <dgm:cxn modelId="{556B50A4-2AC2-4197-90BB-F01FEC0EFBF2}" type="presParOf" srcId="{55822117-7EA5-46A6-9EBE-380E6A136DD8}" destId="{98BDD4F7-C1C0-4242-B0E5-ADFA314E1371}" srcOrd="5" destOrd="0" presId="urn:microsoft.com/office/officeart/2005/8/layout/hChevron3"/>
    <dgm:cxn modelId="{1C8D7029-C07B-4D0E-8551-804D41AA5532}" type="presParOf" srcId="{55822117-7EA5-46A6-9EBE-380E6A136DD8}" destId="{3B24CDF0-987D-4C29-9265-A71348D840BA}" srcOrd="6" destOrd="0" presId="urn:microsoft.com/office/officeart/2005/8/layout/hChevron3"/>
    <dgm:cxn modelId="{D3CD6136-C961-4911-8EE5-31118031DD0B}" type="presParOf" srcId="{55822117-7EA5-46A6-9EBE-380E6A136DD8}" destId="{BD6395B9-7AE4-430E-A023-575751AF30BB}" srcOrd="7" destOrd="0" presId="urn:microsoft.com/office/officeart/2005/8/layout/hChevron3"/>
    <dgm:cxn modelId="{23C825E2-2665-4C5F-9B37-AA1A28234FB1}" type="presParOf" srcId="{55822117-7EA5-46A6-9EBE-380E6A136DD8}" destId="{B296A575-350B-4BE7-91F4-64C16601E091}" srcOrd="8"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F6BBE6-30E6-43F0-B319-46A87B7DB12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474833C6-78EC-482E-B3A1-C5005FF2F7C5}">
      <dgm:prSet phldrT="[Text]"/>
      <dgm:spPr/>
      <dgm:t>
        <a:bodyPr/>
        <a:lstStyle/>
        <a:p>
          <a:r>
            <a:rPr lang="en-US" dirty="0" smtClean="0"/>
            <a:t>Define</a:t>
          </a:r>
          <a:endParaRPr lang="en-US" dirty="0"/>
        </a:p>
      </dgm:t>
    </dgm:pt>
    <dgm:pt modelId="{D5F67C99-B43A-41F5-8065-CA1E255F9253}" type="parTrans" cxnId="{9A949FCD-B3E9-4FDB-BA0E-516A6E0D3186}">
      <dgm:prSet/>
      <dgm:spPr/>
      <dgm:t>
        <a:bodyPr/>
        <a:lstStyle/>
        <a:p>
          <a:endParaRPr lang="en-US"/>
        </a:p>
      </dgm:t>
    </dgm:pt>
    <dgm:pt modelId="{BF077914-6957-4478-A7E4-5579845E2173}" type="sibTrans" cxnId="{9A949FCD-B3E9-4FDB-BA0E-516A6E0D3186}">
      <dgm:prSet/>
      <dgm:spPr/>
      <dgm:t>
        <a:bodyPr/>
        <a:lstStyle/>
        <a:p>
          <a:endParaRPr lang="en-US"/>
        </a:p>
      </dgm:t>
    </dgm:pt>
    <dgm:pt modelId="{7C4547B8-B368-412C-98FE-9BE91B1887E4}">
      <dgm:prSet phldrT="[Text]" custT="1"/>
      <dgm:spPr/>
      <dgm:t>
        <a:bodyPr/>
        <a:lstStyle/>
        <a:p>
          <a:r>
            <a:rPr lang="en-US" sz="2400" dirty="0" smtClean="0"/>
            <a:t>What is the problem?</a:t>
          </a:r>
          <a:endParaRPr lang="en-US" sz="2400" dirty="0"/>
        </a:p>
      </dgm:t>
    </dgm:pt>
    <dgm:pt modelId="{216ACE13-CE2F-4A5F-99C3-BD1D9971FB4C}" type="parTrans" cxnId="{3E5C9468-51B6-4143-BAF7-49003411FFAA}">
      <dgm:prSet/>
      <dgm:spPr/>
      <dgm:t>
        <a:bodyPr/>
        <a:lstStyle/>
        <a:p>
          <a:endParaRPr lang="en-US"/>
        </a:p>
      </dgm:t>
    </dgm:pt>
    <dgm:pt modelId="{135BE581-ED1B-40BA-96BB-D646871330A5}" type="sibTrans" cxnId="{3E5C9468-51B6-4143-BAF7-49003411FFAA}">
      <dgm:prSet/>
      <dgm:spPr/>
      <dgm:t>
        <a:bodyPr/>
        <a:lstStyle/>
        <a:p>
          <a:endParaRPr lang="en-US"/>
        </a:p>
      </dgm:t>
    </dgm:pt>
    <dgm:pt modelId="{A2B49CC6-AC03-4EC4-981D-CCB910609511}">
      <dgm:prSet phldrT="[Text]" custT="1"/>
      <dgm:spPr/>
      <dgm:t>
        <a:bodyPr/>
        <a:lstStyle/>
        <a:p>
          <a:r>
            <a:rPr lang="en-US" sz="2400" dirty="0" smtClean="0"/>
            <a:t>What is the goal?</a:t>
          </a:r>
          <a:endParaRPr lang="en-US" sz="2400" dirty="0"/>
        </a:p>
      </dgm:t>
    </dgm:pt>
    <dgm:pt modelId="{6CB750D2-92FA-4146-A69E-71A38AB4C53B}" type="parTrans" cxnId="{B27CC2D5-3DBB-498C-A8C0-54EB4FFD5B14}">
      <dgm:prSet/>
      <dgm:spPr/>
      <dgm:t>
        <a:bodyPr/>
        <a:lstStyle/>
        <a:p>
          <a:endParaRPr lang="en-US"/>
        </a:p>
      </dgm:t>
    </dgm:pt>
    <dgm:pt modelId="{501BAD32-3467-4BF0-B06C-1DE8F1080981}" type="sibTrans" cxnId="{B27CC2D5-3DBB-498C-A8C0-54EB4FFD5B14}">
      <dgm:prSet/>
      <dgm:spPr/>
      <dgm:t>
        <a:bodyPr/>
        <a:lstStyle/>
        <a:p>
          <a:endParaRPr lang="en-US"/>
        </a:p>
      </dgm:t>
    </dgm:pt>
    <dgm:pt modelId="{9EACB02F-B733-4B0F-BC4E-91DD9D7F2C62}">
      <dgm:prSet phldrT="[Text]"/>
      <dgm:spPr/>
      <dgm:t>
        <a:bodyPr/>
        <a:lstStyle/>
        <a:p>
          <a:r>
            <a:rPr lang="en-US" dirty="0" smtClean="0"/>
            <a:t>Measure</a:t>
          </a:r>
          <a:endParaRPr lang="en-US" dirty="0"/>
        </a:p>
      </dgm:t>
    </dgm:pt>
    <dgm:pt modelId="{0DE3C70D-5E47-49ED-8248-2ED1FF495EEB}" type="parTrans" cxnId="{56B2360E-AD8C-4B45-B913-3B02F21155D4}">
      <dgm:prSet/>
      <dgm:spPr/>
      <dgm:t>
        <a:bodyPr/>
        <a:lstStyle/>
        <a:p>
          <a:endParaRPr lang="en-US"/>
        </a:p>
      </dgm:t>
    </dgm:pt>
    <dgm:pt modelId="{D0F0F5EF-64F4-4AD7-8C92-1EA7367811BB}" type="sibTrans" cxnId="{56B2360E-AD8C-4B45-B913-3B02F21155D4}">
      <dgm:prSet/>
      <dgm:spPr/>
      <dgm:t>
        <a:bodyPr/>
        <a:lstStyle/>
        <a:p>
          <a:endParaRPr lang="en-US"/>
        </a:p>
      </dgm:t>
    </dgm:pt>
    <dgm:pt modelId="{838D7992-14FD-4D1C-813F-728EA572F5B3}">
      <dgm:prSet phldrT="[Text]" custT="1"/>
      <dgm:spPr/>
      <dgm:t>
        <a:bodyPr/>
        <a:lstStyle/>
        <a:p>
          <a:r>
            <a:rPr lang="en-US" sz="2400" dirty="0" smtClean="0"/>
            <a:t>What is the current performance?</a:t>
          </a:r>
          <a:endParaRPr lang="en-US" sz="2400" dirty="0"/>
        </a:p>
      </dgm:t>
    </dgm:pt>
    <dgm:pt modelId="{E505A907-E68D-48D2-BC37-5DAE5842D1E7}" type="parTrans" cxnId="{289BDEC2-48CD-489C-8347-BEF27405FF7A}">
      <dgm:prSet/>
      <dgm:spPr/>
      <dgm:t>
        <a:bodyPr/>
        <a:lstStyle/>
        <a:p>
          <a:endParaRPr lang="en-US"/>
        </a:p>
      </dgm:t>
    </dgm:pt>
    <dgm:pt modelId="{7BBB99FE-CD7B-47AB-B32C-F15A0A791673}" type="sibTrans" cxnId="{289BDEC2-48CD-489C-8347-BEF27405FF7A}">
      <dgm:prSet/>
      <dgm:spPr/>
      <dgm:t>
        <a:bodyPr/>
        <a:lstStyle/>
        <a:p>
          <a:endParaRPr lang="en-US"/>
        </a:p>
      </dgm:t>
    </dgm:pt>
    <dgm:pt modelId="{B823E7B9-2BC1-425B-AFA3-ECD651961734}">
      <dgm:prSet phldrT="[Text]" custT="1"/>
      <dgm:spPr/>
      <dgm:t>
        <a:bodyPr/>
        <a:lstStyle/>
        <a:p>
          <a:r>
            <a:rPr lang="en-US" sz="2400" dirty="0" smtClean="0"/>
            <a:t>What is the defect rate?</a:t>
          </a:r>
          <a:endParaRPr lang="en-US" sz="2400" dirty="0"/>
        </a:p>
      </dgm:t>
    </dgm:pt>
    <dgm:pt modelId="{AB10E846-3C86-43DF-B4D4-B989BA9DB523}" type="parTrans" cxnId="{2136350C-7DD6-4CDF-9D9D-7D11AB43B767}">
      <dgm:prSet/>
      <dgm:spPr/>
      <dgm:t>
        <a:bodyPr/>
        <a:lstStyle/>
        <a:p>
          <a:endParaRPr lang="en-US"/>
        </a:p>
      </dgm:t>
    </dgm:pt>
    <dgm:pt modelId="{E60D5CDA-5D0E-40EB-B256-BA2B2E1161E5}" type="sibTrans" cxnId="{2136350C-7DD6-4CDF-9D9D-7D11AB43B767}">
      <dgm:prSet/>
      <dgm:spPr/>
      <dgm:t>
        <a:bodyPr/>
        <a:lstStyle/>
        <a:p>
          <a:endParaRPr lang="en-US"/>
        </a:p>
      </dgm:t>
    </dgm:pt>
    <dgm:pt modelId="{54F5613B-9F61-45E0-A5CE-4B56B0C949DC}">
      <dgm:prSet phldrT="[Text]"/>
      <dgm:spPr/>
      <dgm:t>
        <a:bodyPr/>
        <a:lstStyle/>
        <a:p>
          <a:r>
            <a:rPr lang="en-US" dirty="0" smtClean="0"/>
            <a:t>Analyze</a:t>
          </a:r>
          <a:endParaRPr lang="en-US" dirty="0"/>
        </a:p>
      </dgm:t>
    </dgm:pt>
    <dgm:pt modelId="{FEC2F74B-A7EA-4B8B-AF02-5AF047662DF1}" type="parTrans" cxnId="{3EC390FB-0ACE-4A52-8E57-DB0B5710D90D}">
      <dgm:prSet/>
      <dgm:spPr/>
      <dgm:t>
        <a:bodyPr/>
        <a:lstStyle/>
        <a:p>
          <a:endParaRPr lang="en-US"/>
        </a:p>
      </dgm:t>
    </dgm:pt>
    <dgm:pt modelId="{0893FA00-7823-46F8-80B3-9133D2B38CDF}" type="sibTrans" cxnId="{3EC390FB-0ACE-4A52-8E57-DB0B5710D90D}">
      <dgm:prSet/>
      <dgm:spPr/>
      <dgm:t>
        <a:bodyPr/>
        <a:lstStyle/>
        <a:p>
          <a:endParaRPr lang="en-US"/>
        </a:p>
      </dgm:t>
    </dgm:pt>
    <dgm:pt modelId="{0D8CFD35-94CF-48D4-851B-FA48F76513EF}">
      <dgm:prSet phldrT="[Text]"/>
      <dgm:spPr/>
      <dgm:t>
        <a:bodyPr/>
        <a:lstStyle/>
        <a:p>
          <a:r>
            <a:rPr lang="en-US" dirty="0" smtClean="0"/>
            <a:t>Improve</a:t>
          </a:r>
          <a:endParaRPr lang="en-US" dirty="0"/>
        </a:p>
      </dgm:t>
    </dgm:pt>
    <dgm:pt modelId="{CE5FC929-E814-4516-B0A8-4F1C36E58E75}" type="parTrans" cxnId="{5AE51868-6983-4631-8314-482A7A26CE13}">
      <dgm:prSet/>
      <dgm:spPr/>
      <dgm:t>
        <a:bodyPr/>
        <a:lstStyle/>
        <a:p>
          <a:endParaRPr lang="en-US"/>
        </a:p>
      </dgm:t>
    </dgm:pt>
    <dgm:pt modelId="{08279FA5-0314-42DB-953A-BB6D54DDD2A3}" type="sibTrans" cxnId="{5AE51868-6983-4631-8314-482A7A26CE13}">
      <dgm:prSet/>
      <dgm:spPr/>
      <dgm:t>
        <a:bodyPr/>
        <a:lstStyle/>
        <a:p>
          <a:endParaRPr lang="en-US"/>
        </a:p>
      </dgm:t>
    </dgm:pt>
    <dgm:pt modelId="{2B2E87FE-C8D3-4749-A7DE-FB2F91F11CE9}">
      <dgm:prSet phldrT="[Text]" custT="1"/>
      <dgm:spPr/>
      <dgm:t>
        <a:bodyPr/>
        <a:lstStyle/>
        <a:p>
          <a:r>
            <a:rPr lang="en-US" sz="2400" dirty="0" smtClean="0"/>
            <a:t>How do we change the process?</a:t>
          </a:r>
          <a:endParaRPr lang="en-US" sz="2400" dirty="0"/>
        </a:p>
      </dgm:t>
    </dgm:pt>
    <dgm:pt modelId="{7E997C89-D445-45F6-92E2-B7121B4E0FB2}" type="parTrans" cxnId="{6645C539-1068-4243-B45F-AE96C78F4B62}">
      <dgm:prSet/>
      <dgm:spPr/>
      <dgm:t>
        <a:bodyPr/>
        <a:lstStyle/>
        <a:p>
          <a:endParaRPr lang="en-US"/>
        </a:p>
      </dgm:t>
    </dgm:pt>
    <dgm:pt modelId="{A59D9466-D05A-4B44-8418-A25D3B9C2A57}" type="sibTrans" cxnId="{6645C539-1068-4243-B45F-AE96C78F4B62}">
      <dgm:prSet/>
      <dgm:spPr/>
      <dgm:t>
        <a:bodyPr/>
        <a:lstStyle/>
        <a:p>
          <a:endParaRPr lang="en-US"/>
        </a:p>
      </dgm:t>
    </dgm:pt>
    <dgm:pt modelId="{856060C5-BA49-44C4-B6FC-88778E801AD7}">
      <dgm:prSet phldrT="[Text]" custT="1"/>
      <dgm:spPr/>
      <dgm:t>
        <a:bodyPr/>
        <a:lstStyle/>
        <a:p>
          <a:r>
            <a:rPr lang="en-US" sz="2400" dirty="0" smtClean="0"/>
            <a:t>How do we verify our changes will improve the process?</a:t>
          </a:r>
          <a:endParaRPr lang="en-US" sz="2400" dirty="0"/>
        </a:p>
      </dgm:t>
    </dgm:pt>
    <dgm:pt modelId="{DF38545E-9C4C-4767-B0D9-C227B06FF4B8}" type="parTrans" cxnId="{24DDB0BA-64DC-443B-9CF9-ED53B6C7E1B2}">
      <dgm:prSet/>
      <dgm:spPr/>
      <dgm:t>
        <a:bodyPr/>
        <a:lstStyle/>
        <a:p>
          <a:endParaRPr lang="en-US"/>
        </a:p>
      </dgm:t>
    </dgm:pt>
    <dgm:pt modelId="{A4485EE0-239D-420B-B488-8171B039DDE1}" type="sibTrans" cxnId="{24DDB0BA-64DC-443B-9CF9-ED53B6C7E1B2}">
      <dgm:prSet/>
      <dgm:spPr/>
      <dgm:t>
        <a:bodyPr/>
        <a:lstStyle/>
        <a:p>
          <a:endParaRPr lang="en-US"/>
        </a:p>
      </dgm:t>
    </dgm:pt>
    <dgm:pt modelId="{C31120D1-CF3A-43B0-A345-665550AD36F9}">
      <dgm:prSet phldrT="[Text]" custT="1"/>
      <dgm:spPr/>
      <dgm:t>
        <a:bodyPr/>
        <a:lstStyle/>
        <a:p>
          <a:r>
            <a:rPr lang="en-US" sz="1800" dirty="0" smtClean="0"/>
            <a:t>Control</a:t>
          </a:r>
          <a:endParaRPr lang="en-US" sz="1800" dirty="0"/>
        </a:p>
      </dgm:t>
    </dgm:pt>
    <dgm:pt modelId="{F5472498-E7CB-407C-8335-801241F89237}" type="parTrans" cxnId="{1B97DB21-DE65-4B04-BCB6-BE62CE87D785}">
      <dgm:prSet/>
      <dgm:spPr/>
      <dgm:t>
        <a:bodyPr/>
        <a:lstStyle/>
        <a:p>
          <a:endParaRPr lang="en-US"/>
        </a:p>
      </dgm:t>
    </dgm:pt>
    <dgm:pt modelId="{91641266-E3D4-4678-A002-CB2AA93B7638}" type="sibTrans" cxnId="{1B97DB21-DE65-4B04-BCB6-BE62CE87D785}">
      <dgm:prSet/>
      <dgm:spPr/>
      <dgm:t>
        <a:bodyPr/>
        <a:lstStyle/>
        <a:p>
          <a:endParaRPr lang="en-US"/>
        </a:p>
      </dgm:t>
    </dgm:pt>
    <dgm:pt modelId="{9B2EB91B-37F4-4697-A99A-FA3DC12EB350}">
      <dgm:prSet phldrT="[Text]" custT="1"/>
      <dgm:spPr/>
      <dgm:t>
        <a:bodyPr/>
        <a:lstStyle/>
        <a:p>
          <a:r>
            <a:rPr lang="en-US" sz="2400" dirty="0" smtClean="0"/>
            <a:t>Are the improvements to the process consistent over time?</a:t>
          </a:r>
          <a:endParaRPr lang="en-US" sz="2400" dirty="0"/>
        </a:p>
      </dgm:t>
    </dgm:pt>
    <dgm:pt modelId="{21225983-8FCA-4A7D-92CC-E912FA1A9674}" type="parTrans" cxnId="{3CF15380-FF4C-4AEC-912B-E93C10DF20E8}">
      <dgm:prSet/>
      <dgm:spPr/>
      <dgm:t>
        <a:bodyPr/>
        <a:lstStyle/>
        <a:p>
          <a:endParaRPr lang="en-US"/>
        </a:p>
      </dgm:t>
    </dgm:pt>
    <dgm:pt modelId="{2091E9D4-554D-4422-BE50-BC6CB55226DD}" type="sibTrans" cxnId="{3CF15380-FF4C-4AEC-912B-E93C10DF20E8}">
      <dgm:prSet/>
      <dgm:spPr/>
      <dgm:t>
        <a:bodyPr/>
        <a:lstStyle/>
        <a:p>
          <a:endParaRPr lang="en-US"/>
        </a:p>
      </dgm:t>
    </dgm:pt>
    <dgm:pt modelId="{A444B7D4-D786-44AC-ACFC-A5E6BA4EAE18}">
      <dgm:prSet phldrT="[Text]" custT="1"/>
      <dgm:spPr/>
      <dgm:t>
        <a:bodyPr/>
        <a:lstStyle/>
        <a:p>
          <a:r>
            <a:rPr lang="en-US" sz="2400" dirty="0" smtClean="0"/>
            <a:t>How do we maintain the improvement into the future?</a:t>
          </a:r>
          <a:endParaRPr lang="en-US" sz="2400" dirty="0"/>
        </a:p>
      </dgm:t>
    </dgm:pt>
    <dgm:pt modelId="{FE4D1594-49F7-4CAD-9F5A-30654B1C23EA}" type="parTrans" cxnId="{A6DC7D85-F2AD-41C7-842A-8CEC73C82BA2}">
      <dgm:prSet/>
      <dgm:spPr/>
    </dgm:pt>
    <dgm:pt modelId="{B363E5FB-3FBA-4BB2-AC8C-6C0A99AD2EB3}" type="sibTrans" cxnId="{A6DC7D85-F2AD-41C7-842A-8CEC73C82BA2}">
      <dgm:prSet/>
      <dgm:spPr/>
    </dgm:pt>
    <dgm:pt modelId="{097E8D1E-4F2A-424D-AF99-394B64255B00}">
      <dgm:prSet phldrT="[Text]" custT="1"/>
      <dgm:spPr/>
      <dgm:t>
        <a:bodyPr/>
        <a:lstStyle/>
        <a:p>
          <a:r>
            <a:rPr lang="en-US" sz="2400" dirty="0" smtClean="0"/>
            <a:t>What are the root causes of defects?</a:t>
          </a:r>
          <a:endParaRPr lang="en-US" sz="2400" dirty="0"/>
        </a:p>
      </dgm:t>
    </dgm:pt>
    <dgm:pt modelId="{E4A62848-BAEC-4389-9DC7-D0758DD259CB}" type="sibTrans" cxnId="{8DBCCCDC-162C-47B3-A9F5-010B1FB46463}">
      <dgm:prSet/>
      <dgm:spPr/>
      <dgm:t>
        <a:bodyPr/>
        <a:lstStyle/>
        <a:p>
          <a:endParaRPr lang="en-US"/>
        </a:p>
      </dgm:t>
    </dgm:pt>
    <dgm:pt modelId="{F0B3A036-0871-41CA-B8CE-57BAEB59F815}" type="parTrans" cxnId="{8DBCCCDC-162C-47B3-A9F5-010B1FB46463}">
      <dgm:prSet/>
      <dgm:spPr/>
      <dgm:t>
        <a:bodyPr/>
        <a:lstStyle/>
        <a:p>
          <a:endParaRPr lang="en-US"/>
        </a:p>
      </dgm:t>
    </dgm:pt>
    <dgm:pt modelId="{7068F616-5C3E-4693-A781-A4C85AF8CA82}">
      <dgm:prSet phldrT="[Text]" custT="1"/>
      <dgm:spPr/>
      <dgm:t>
        <a:bodyPr/>
        <a:lstStyle/>
        <a:p>
          <a:r>
            <a:rPr lang="en-US" sz="2400" dirty="0" smtClean="0"/>
            <a:t>What are the sources of process variation?</a:t>
          </a:r>
          <a:endParaRPr lang="en-US" sz="2400" dirty="0"/>
        </a:p>
      </dgm:t>
    </dgm:pt>
    <dgm:pt modelId="{F3FDF6E1-B197-4820-A309-ED1B427FDFE3}" type="sibTrans" cxnId="{C3B108EF-AAB2-4EEA-8F1B-B1868551AFBD}">
      <dgm:prSet/>
      <dgm:spPr/>
      <dgm:t>
        <a:bodyPr/>
        <a:lstStyle/>
        <a:p>
          <a:endParaRPr lang="en-US"/>
        </a:p>
      </dgm:t>
    </dgm:pt>
    <dgm:pt modelId="{A0A68558-CE31-4CC7-81F0-A7A382302893}" type="parTrans" cxnId="{C3B108EF-AAB2-4EEA-8F1B-B1868551AFBD}">
      <dgm:prSet/>
      <dgm:spPr/>
      <dgm:t>
        <a:bodyPr/>
        <a:lstStyle/>
        <a:p>
          <a:endParaRPr lang="en-US"/>
        </a:p>
      </dgm:t>
    </dgm:pt>
    <dgm:pt modelId="{FF8BDC0E-E8A4-46D2-9B16-365EAA6F6DA7}" type="pres">
      <dgm:prSet presAssocID="{45F6BBE6-30E6-43F0-B319-46A87B7DB125}" presName="linearFlow" presStyleCnt="0">
        <dgm:presLayoutVars>
          <dgm:dir/>
          <dgm:animLvl val="lvl"/>
          <dgm:resizeHandles val="exact"/>
        </dgm:presLayoutVars>
      </dgm:prSet>
      <dgm:spPr/>
      <dgm:t>
        <a:bodyPr/>
        <a:lstStyle/>
        <a:p>
          <a:endParaRPr lang="en-US"/>
        </a:p>
      </dgm:t>
    </dgm:pt>
    <dgm:pt modelId="{94B1292D-C2B3-4E36-8E70-1BD2424E7B9E}" type="pres">
      <dgm:prSet presAssocID="{474833C6-78EC-482E-B3A1-C5005FF2F7C5}" presName="composite" presStyleCnt="0"/>
      <dgm:spPr/>
    </dgm:pt>
    <dgm:pt modelId="{7A083230-9BD0-451C-AC25-587337737CEF}" type="pres">
      <dgm:prSet presAssocID="{474833C6-78EC-482E-B3A1-C5005FF2F7C5}" presName="parentText" presStyleLbl="alignNode1" presStyleIdx="0" presStyleCnt="5">
        <dgm:presLayoutVars>
          <dgm:chMax val="1"/>
          <dgm:bulletEnabled val="1"/>
        </dgm:presLayoutVars>
      </dgm:prSet>
      <dgm:spPr/>
      <dgm:t>
        <a:bodyPr/>
        <a:lstStyle/>
        <a:p>
          <a:endParaRPr lang="en-US"/>
        </a:p>
      </dgm:t>
    </dgm:pt>
    <dgm:pt modelId="{BE2DA40B-2EAE-4C3C-864D-5C0CBB3C90C6}" type="pres">
      <dgm:prSet presAssocID="{474833C6-78EC-482E-B3A1-C5005FF2F7C5}" presName="descendantText" presStyleLbl="alignAcc1" presStyleIdx="0" presStyleCnt="5">
        <dgm:presLayoutVars>
          <dgm:bulletEnabled val="1"/>
        </dgm:presLayoutVars>
      </dgm:prSet>
      <dgm:spPr/>
      <dgm:t>
        <a:bodyPr/>
        <a:lstStyle/>
        <a:p>
          <a:endParaRPr lang="en-US"/>
        </a:p>
      </dgm:t>
    </dgm:pt>
    <dgm:pt modelId="{90E59771-2A88-4EF3-9E86-48F02B9BED6E}" type="pres">
      <dgm:prSet presAssocID="{BF077914-6957-4478-A7E4-5579845E2173}" presName="sp" presStyleCnt="0"/>
      <dgm:spPr/>
    </dgm:pt>
    <dgm:pt modelId="{B4BB38A8-7E6C-4B4C-B379-ACB64B5C3809}" type="pres">
      <dgm:prSet presAssocID="{9EACB02F-B733-4B0F-BC4E-91DD9D7F2C62}" presName="composite" presStyleCnt="0"/>
      <dgm:spPr/>
    </dgm:pt>
    <dgm:pt modelId="{95C85CDB-6D89-4616-A586-C545C37A895B}" type="pres">
      <dgm:prSet presAssocID="{9EACB02F-B733-4B0F-BC4E-91DD9D7F2C62}" presName="parentText" presStyleLbl="alignNode1" presStyleIdx="1" presStyleCnt="5">
        <dgm:presLayoutVars>
          <dgm:chMax val="1"/>
          <dgm:bulletEnabled val="1"/>
        </dgm:presLayoutVars>
      </dgm:prSet>
      <dgm:spPr/>
      <dgm:t>
        <a:bodyPr/>
        <a:lstStyle/>
        <a:p>
          <a:endParaRPr lang="en-US"/>
        </a:p>
      </dgm:t>
    </dgm:pt>
    <dgm:pt modelId="{8607BBFA-7428-494F-B007-538709AE6C44}" type="pres">
      <dgm:prSet presAssocID="{9EACB02F-B733-4B0F-BC4E-91DD9D7F2C62}" presName="descendantText" presStyleLbl="alignAcc1" presStyleIdx="1" presStyleCnt="5">
        <dgm:presLayoutVars>
          <dgm:bulletEnabled val="1"/>
        </dgm:presLayoutVars>
      </dgm:prSet>
      <dgm:spPr/>
      <dgm:t>
        <a:bodyPr/>
        <a:lstStyle/>
        <a:p>
          <a:endParaRPr lang="en-US"/>
        </a:p>
      </dgm:t>
    </dgm:pt>
    <dgm:pt modelId="{F39CE5F3-55B9-4B3E-B8B0-DF3BBFA4234D}" type="pres">
      <dgm:prSet presAssocID="{D0F0F5EF-64F4-4AD7-8C92-1EA7367811BB}" presName="sp" presStyleCnt="0"/>
      <dgm:spPr/>
    </dgm:pt>
    <dgm:pt modelId="{FEF98159-9BC2-499A-82AC-1F3DC2C7EA66}" type="pres">
      <dgm:prSet presAssocID="{54F5613B-9F61-45E0-A5CE-4B56B0C949DC}" presName="composite" presStyleCnt="0"/>
      <dgm:spPr/>
    </dgm:pt>
    <dgm:pt modelId="{CB4F79CC-F610-4792-83A3-4603BA4DFB47}" type="pres">
      <dgm:prSet presAssocID="{54F5613B-9F61-45E0-A5CE-4B56B0C949DC}" presName="parentText" presStyleLbl="alignNode1" presStyleIdx="2" presStyleCnt="5">
        <dgm:presLayoutVars>
          <dgm:chMax val="1"/>
          <dgm:bulletEnabled val="1"/>
        </dgm:presLayoutVars>
      </dgm:prSet>
      <dgm:spPr/>
      <dgm:t>
        <a:bodyPr/>
        <a:lstStyle/>
        <a:p>
          <a:endParaRPr lang="en-US"/>
        </a:p>
      </dgm:t>
    </dgm:pt>
    <dgm:pt modelId="{A17781A5-21C0-43B9-B36A-57C952AFE54F}" type="pres">
      <dgm:prSet presAssocID="{54F5613B-9F61-45E0-A5CE-4B56B0C949DC}" presName="descendantText" presStyleLbl="alignAcc1" presStyleIdx="2" presStyleCnt="5" custLinFactNeighborX="173" custLinFactNeighborY="171">
        <dgm:presLayoutVars>
          <dgm:bulletEnabled val="1"/>
        </dgm:presLayoutVars>
      </dgm:prSet>
      <dgm:spPr/>
      <dgm:t>
        <a:bodyPr/>
        <a:lstStyle/>
        <a:p>
          <a:endParaRPr lang="en-US"/>
        </a:p>
      </dgm:t>
    </dgm:pt>
    <dgm:pt modelId="{B93CA17D-46D3-4537-9152-2873DF001362}" type="pres">
      <dgm:prSet presAssocID="{0893FA00-7823-46F8-80B3-9133D2B38CDF}" presName="sp" presStyleCnt="0"/>
      <dgm:spPr/>
    </dgm:pt>
    <dgm:pt modelId="{6228AEF9-4351-4D3D-9A7B-F68164DB8AF6}" type="pres">
      <dgm:prSet presAssocID="{0D8CFD35-94CF-48D4-851B-FA48F76513EF}" presName="composite" presStyleCnt="0"/>
      <dgm:spPr/>
    </dgm:pt>
    <dgm:pt modelId="{D7D29925-7E5D-46F1-AC60-676ED3D637C3}" type="pres">
      <dgm:prSet presAssocID="{0D8CFD35-94CF-48D4-851B-FA48F76513EF}" presName="parentText" presStyleLbl="alignNode1" presStyleIdx="3" presStyleCnt="5">
        <dgm:presLayoutVars>
          <dgm:chMax val="1"/>
          <dgm:bulletEnabled val="1"/>
        </dgm:presLayoutVars>
      </dgm:prSet>
      <dgm:spPr/>
      <dgm:t>
        <a:bodyPr/>
        <a:lstStyle/>
        <a:p>
          <a:endParaRPr lang="en-US"/>
        </a:p>
      </dgm:t>
    </dgm:pt>
    <dgm:pt modelId="{D4D9DC3A-14B0-4D08-A841-D7725AB334FA}" type="pres">
      <dgm:prSet presAssocID="{0D8CFD35-94CF-48D4-851B-FA48F76513EF}" presName="descendantText" presStyleLbl="alignAcc1" presStyleIdx="3" presStyleCnt="5">
        <dgm:presLayoutVars>
          <dgm:bulletEnabled val="1"/>
        </dgm:presLayoutVars>
      </dgm:prSet>
      <dgm:spPr/>
      <dgm:t>
        <a:bodyPr/>
        <a:lstStyle/>
        <a:p>
          <a:endParaRPr lang="en-US"/>
        </a:p>
      </dgm:t>
    </dgm:pt>
    <dgm:pt modelId="{866A2C94-8290-4FC9-8041-4B65C92F4078}" type="pres">
      <dgm:prSet presAssocID="{08279FA5-0314-42DB-953A-BB6D54DDD2A3}" presName="sp" presStyleCnt="0"/>
      <dgm:spPr/>
    </dgm:pt>
    <dgm:pt modelId="{D34E9A49-ADA3-4E5F-9C84-1D423BF4FF2C}" type="pres">
      <dgm:prSet presAssocID="{C31120D1-CF3A-43B0-A345-665550AD36F9}" presName="composite" presStyleCnt="0"/>
      <dgm:spPr/>
    </dgm:pt>
    <dgm:pt modelId="{CE1B2C9B-38F1-4E64-9C4E-318A4E09C65F}" type="pres">
      <dgm:prSet presAssocID="{C31120D1-CF3A-43B0-A345-665550AD36F9}" presName="parentText" presStyleLbl="alignNode1" presStyleIdx="4" presStyleCnt="5">
        <dgm:presLayoutVars>
          <dgm:chMax val="1"/>
          <dgm:bulletEnabled val="1"/>
        </dgm:presLayoutVars>
      </dgm:prSet>
      <dgm:spPr/>
      <dgm:t>
        <a:bodyPr/>
        <a:lstStyle/>
        <a:p>
          <a:endParaRPr lang="en-US"/>
        </a:p>
      </dgm:t>
    </dgm:pt>
    <dgm:pt modelId="{AC020965-F6FE-49B8-BE77-222B57081C73}" type="pres">
      <dgm:prSet presAssocID="{C31120D1-CF3A-43B0-A345-665550AD36F9}" presName="descendantText" presStyleLbl="alignAcc1" presStyleIdx="4" presStyleCnt="5">
        <dgm:presLayoutVars>
          <dgm:bulletEnabled val="1"/>
        </dgm:presLayoutVars>
      </dgm:prSet>
      <dgm:spPr/>
      <dgm:t>
        <a:bodyPr/>
        <a:lstStyle/>
        <a:p>
          <a:endParaRPr lang="en-US"/>
        </a:p>
      </dgm:t>
    </dgm:pt>
  </dgm:ptLst>
  <dgm:cxnLst>
    <dgm:cxn modelId="{C46690AA-08AA-49BB-AFD5-0D9492D28060}" type="presOf" srcId="{838D7992-14FD-4D1C-813F-728EA572F5B3}" destId="{8607BBFA-7428-494F-B007-538709AE6C44}" srcOrd="0" destOrd="0" presId="urn:microsoft.com/office/officeart/2005/8/layout/chevron2"/>
    <dgm:cxn modelId="{89C5AC7A-70D3-4E5E-8701-6E9974B19BEC}" type="presOf" srcId="{097E8D1E-4F2A-424D-AF99-394B64255B00}" destId="{A17781A5-21C0-43B9-B36A-57C952AFE54F}" srcOrd="0" destOrd="1" presId="urn:microsoft.com/office/officeart/2005/8/layout/chevron2"/>
    <dgm:cxn modelId="{B27CC2D5-3DBB-498C-A8C0-54EB4FFD5B14}" srcId="{474833C6-78EC-482E-B3A1-C5005FF2F7C5}" destId="{A2B49CC6-AC03-4EC4-981D-CCB910609511}" srcOrd="1" destOrd="0" parTransId="{6CB750D2-92FA-4146-A69E-71A38AB4C53B}" sibTransId="{501BAD32-3467-4BF0-B06C-1DE8F1080981}"/>
    <dgm:cxn modelId="{5AE51868-6983-4631-8314-482A7A26CE13}" srcId="{45F6BBE6-30E6-43F0-B319-46A87B7DB125}" destId="{0D8CFD35-94CF-48D4-851B-FA48F76513EF}" srcOrd="3" destOrd="0" parTransId="{CE5FC929-E814-4516-B0A8-4F1C36E58E75}" sibTransId="{08279FA5-0314-42DB-953A-BB6D54DDD2A3}"/>
    <dgm:cxn modelId="{9A949FCD-B3E9-4FDB-BA0E-516A6E0D3186}" srcId="{45F6BBE6-30E6-43F0-B319-46A87B7DB125}" destId="{474833C6-78EC-482E-B3A1-C5005FF2F7C5}" srcOrd="0" destOrd="0" parTransId="{D5F67C99-B43A-41F5-8065-CA1E255F9253}" sibTransId="{BF077914-6957-4478-A7E4-5579845E2173}"/>
    <dgm:cxn modelId="{AD247B89-9BB3-4143-B233-6DC61287631F}" type="presOf" srcId="{54F5613B-9F61-45E0-A5CE-4B56B0C949DC}" destId="{CB4F79CC-F610-4792-83A3-4603BA4DFB47}" srcOrd="0" destOrd="0" presId="urn:microsoft.com/office/officeart/2005/8/layout/chevron2"/>
    <dgm:cxn modelId="{3CF15380-FF4C-4AEC-912B-E93C10DF20E8}" srcId="{C31120D1-CF3A-43B0-A345-665550AD36F9}" destId="{9B2EB91B-37F4-4697-A99A-FA3DC12EB350}" srcOrd="0" destOrd="0" parTransId="{21225983-8FCA-4A7D-92CC-E912FA1A9674}" sibTransId="{2091E9D4-554D-4422-BE50-BC6CB55226DD}"/>
    <dgm:cxn modelId="{060B6BDE-C2BA-447B-967F-8F63D6A0282C}" type="presOf" srcId="{9B2EB91B-37F4-4697-A99A-FA3DC12EB350}" destId="{AC020965-F6FE-49B8-BE77-222B57081C73}" srcOrd="0" destOrd="0" presId="urn:microsoft.com/office/officeart/2005/8/layout/chevron2"/>
    <dgm:cxn modelId="{6645C539-1068-4243-B45F-AE96C78F4B62}" srcId="{0D8CFD35-94CF-48D4-851B-FA48F76513EF}" destId="{2B2E87FE-C8D3-4749-A7DE-FB2F91F11CE9}" srcOrd="0" destOrd="0" parTransId="{7E997C89-D445-45F6-92E2-B7121B4E0FB2}" sibTransId="{A59D9466-D05A-4B44-8418-A25D3B9C2A57}"/>
    <dgm:cxn modelId="{289BDEC2-48CD-489C-8347-BEF27405FF7A}" srcId="{9EACB02F-B733-4B0F-BC4E-91DD9D7F2C62}" destId="{838D7992-14FD-4D1C-813F-728EA572F5B3}" srcOrd="0" destOrd="0" parTransId="{E505A907-E68D-48D2-BC37-5DAE5842D1E7}" sibTransId="{7BBB99FE-CD7B-47AB-B32C-F15A0A791673}"/>
    <dgm:cxn modelId="{7072A938-41E5-4DCE-9DC6-E87D3CC63618}" type="presOf" srcId="{2B2E87FE-C8D3-4749-A7DE-FB2F91F11CE9}" destId="{D4D9DC3A-14B0-4D08-A841-D7725AB334FA}" srcOrd="0" destOrd="0" presId="urn:microsoft.com/office/officeart/2005/8/layout/chevron2"/>
    <dgm:cxn modelId="{D0D0411D-92A6-467C-8D98-BBE90115CC27}" type="presOf" srcId="{7C4547B8-B368-412C-98FE-9BE91B1887E4}" destId="{BE2DA40B-2EAE-4C3C-864D-5C0CBB3C90C6}" srcOrd="0" destOrd="0" presId="urn:microsoft.com/office/officeart/2005/8/layout/chevron2"/>
    <dgm:cxn modelId="{A6DC7D85-F2AD-41C7-842A-8CEC73C82BA2}" srcId="{C31120D1-CF3A-43B0-A345-665550AD36F9}" destId="{A444B7D4-D786-44AC-ACFC-A5E6BA4EAE18}" srcOrd="1" destOrd="0" parTransId="{FE4D1594-49F7-4CAD-9F5A-30654B1C23EA}" sibTransId="{B363E5FB-3FBA-4BB2-AC8C-6C0A99AD2EB3}"/>
    <dgm:cxn modelId="{2136350C-7DD6-4CDF-9D9D-7D11AB43B767}" srcId="{9EACB02F-B733-4B0F-BC4E-91DD9D7F2C62}" destId="{B823E7B9-2BC1-425B-AFA3-ECD651961734}" srcOrd="1" destOrd="0" parTransId="{AB10E846-3C86-43DF-B4D4-B989BA9DB523}" sibTransId="{E60D5CDA-5D0E-40EB-B256-BA2B2E1161E5}"/>
    <dgm:cxn modelId="{41FE74F3-F189-481A-9713-85BE63C67C02}" type="presOf" srcId="{B823E7B9-2BC1-425B-AFA3-ECD651961734}" destId="{8607BBFA-7428-494F-B007-538709AE6C44}" srcOrd="0" destOrd="1" presId="urn:microsoft.com/office/officeart/2005/8/layout/chevron2"/>
    <dgm:cxn modelId="{1B97DB21-DE65-4B04-BCB6-BE62CE87D785}" srcId="{45F6BBE6-30E6-43F0-B319-46A87B7DB125}" destId="{C31120D1-CF3A-43B0-A345-665550AD36F9}" srcOrd="4" destOrd="0" parTransId="{F5472498-E7CB-407C-8335-801241F89237}" sibTransId="{91641266-E3D4-4678-A002-CB2AA93B7638}"/>
    <dgm:cxn modelId="{A3140E4B-1618-4C0D-A790-71222404E43A}" type="presOf" srcId="{856060C5-BA49-44C4-B6FC-88778E801AD7}" destId="{D4D9DC3A-14B0-4D08-A841-D7725AB334FA}" srcOrd="0" destOrd="1" presId="urn:microsoft.com/office/officeart/2005/8/layout/chevron2"/>
    <dgm:cxn modelId="{A0384C23-F026-4C90-A9BB-49C72D26DC2A}" type="presOf" srcId="{7068F616-5C3E-4693-A781-A4C85AF8CA82}" destId="{A17781A5-21C0-43B9-B36A-57C952AFE54F}" srcOrd="0" destOrd="0" presId="urn:microsoft.com/office/officeart/2005/8/layout/chevron2"/>
    <dgm:cxn modelId="{2636E263-3FB1-42E4-9389-7C76DEF12B59}" type="presOf" srcId="{45F6BBE6-30E6-43F0-B319-46A87B7DB125}" destId="{FF8BDC0E-E8A4-46D2-9B16-365EAA6F6DA7}" srcOrd="0" destOrd="0" presId="urn:microsoft.com/office/officeart/2005/8/layout/chevron2"/>
    <dgm:cxn modelId="{3E5C9468-51B6-4143-BAF7-49003411FFAA}" srcId="{474833C6-78EC-482E-B3A1-C5005FF2F7C5}" destId="{7C4547B8-B368-412C-98FE-9BE91B1887E4}" srcOrd="0" destOrd="0" parTransId="{216ACE13-CE2F-4A5F-99C3-BD1D9971FB4C}" sibTransId="{135BE581-ED1B-40BA-96BB-D646871330A5}"/>
    <dgm:cxn modelId="{3EC390FB-0ACE-4A52-8E57-DB0B5710D90D}" srcId="{45F6BBE6-30E6-43F0-B319-46A87B7DB125}" destId="{54F5613B-9F61-45E0-A5CE-4B56B0C949DC}" srcOrd="2" destOrd="0" parTransId="{FEC2F74B-A7EA-4B8B-AF02-5AF047662DF1}" sibTransId="{0893FA00-7823-46F8-80B3-9133D2B38CDF}"/>
    <dgm:cxn modelId="{FB302AE0-99EC-4AAC-8200-C68DE9C770F2}" type="presOf" srcId="{9EACB02F-B733-4B0F-BC4E-91DD9D7F2C62}" destId="{95C85CDB-6D89-4616-A586-C545C37A895B}" srcOrd="0" destOrd="0" presId="urn:microsoft.com/office/officeart/2005/8/layout/chevron2"/>
    <dgm:cxn modelId="{DEA8BAFD-7D77-4335-B774-33277AD8D02F}" type="presOf" srcId="{474833C6-78EC-482E-B3A1-C5005FF2F7C5}" destId="{7A083230-9BD0-451C-AC25-587337737CEF}" srcOrd="0" destOrd="0" presId="urn:microsoft.com/office/officeart/2005/8/layout/chevron2"/>
    <dgm:cxn modelId="{56B2360E-AD8C-4B45-B913-3B02F21155D4}" srcId="{45F6BBE6-30E6-43F0-B319-46A87B7DB125}" destId="{9EACB02F-B733-4B0F-BC4E-91DD9D7F2C62}" srcOrd="1" destOrd="0" parTransId="{0DE3C70D-5E47-49ED-8248-2ED1FF495EEB}" sibTransId="{D0F0F5EF-64F4-4AD7-8C92-1EA7367811BB}"/>
    <dgm:cxn modelId="{580134E7-D013-4754-BFC6-9C1F64CDC838}" type="presOf" srcId="{0D8CFD35-94CF-48D4-851B-FA48F76513EF}" destId="{D7D29925-7E5D-46F1-AC60-676ED3D637C3}" srcOrd="0" destOrd="0" presId="urn:microsoft.com/office/officeart/2005/8/layout/chevron2"/>
    <dgm:cxn modelId="{324A29CC-A007-4DB1-A94C-ACFAE82AAFA4}" type="presOf" srcId="{C31120D1-CF3A-43B0-A345-665550AD36F9}" destId="{CE1B2C9B-38F1-4E64-9C4E-318A4E09C65F}" srcOrd="0" destOrd="0" presId="urn:microsoft.com/office/officeart/2005/8/layout/chevron2"/>
    <dgm:cxn modelId="{8DBCCCDC-162C-47B3-A9F5-010B1FB46463}" srcId="{54F5613B-9F61-45E0-A5CE-4B56B0C949DC}" destId="{097E8D1E-4F2A-424D-AF99-394B64255B00}" srcOrd="1" destOrd="0" parTransId="{F0B3A036-0871-41CA-B8CE-57BAEB59F815}" sibTransId="{E4A62848-BAEC-4389-9DC7-D0758DD259CB}"/>
    <dgm:cxn modelId="{22C11A08-A7A4-49A3-BCCF-53E0893AC8E6}" type="presOf" srcId="{A444B7D4-D786-44AC-ACFC-A5E6BA4EAE18}" destId="{AC020965-F6FE-49B8-BE77-222B57081C73}" srcOrd="0" destOrd="1" presId="urn:microsoft.com/office/officeart/2005/8/layout/chevron2"/>
    <dgm:cxn modelId="{966E0A6E-69E2-44B3-9A48-140693015955}" type="presOf" srcId="{A2B49CC6-AC03-4EC4-981D-CCB910609511}" destId="{BE2DA40B-2EAE-4C3C-864D-5C0CBB3C90C6}" srcOrd="0" destOrd="1" presId="urn:microsoft.com/office/officeart/2005/8/layout/chevron2"/>
    <dgm:cxn modelId="{24DDB0BA-64DC-443B-9CF9-ED53B6C7E1B2}" srcId="{0D8CFD35-94CF-48D4-851B-FA48F76513EF}" destId="{856060C5-BA49-44C4-B6FC-88778E801AD7}" srcOrd="1" destOrd="0" parTransId="{DF38545E-9C4C-4767-B0D9-C227B06FF4B8}" sibTransId="{A4485EE0-239D-420B-B488-8171B039DDE1}"/>
    <dgm:cxn modelId="{C3B108EF-AAB2-4EEA-8F1B-B1868551AFBD}" srcId="{54F5613B-9F61-45E0-A5CE-4B56B0C949DC}" destId="{7068F616-5C3E-4693-A781-A4C85AF8CA82}" srcOrd="0" destOrd="0" parTransId="{A0A68558-CE31-4CC7-81F0-A7A382302893}" sibTransId="{F3FDF6E1-B197-4820-A309-ED1B427FDFE3}"/>
    <dgm:cxn modelId="{91C3F3B8-B69F-4774-B320-2690D08C7849}" type="presParOf" srcId="{FF8BDC0E-E8A4-46D2-9B16-365EAA6F6DA7}" destId="{94B1292D-C2B3-4E36-8E70-1BD2424E7B9E}" srcOrd="0" destOrd="0" presId="urn:microsoft.com/office/officeart/2005/8/layout/chevron2"/>
    <dgm:cxn modelId="{C6EB115C-4E71-497F-8CE1-A9A03A9B0B97}" type="presParOf" srcId="{94B1292D-C2B3-4E36-8E70-1BD2424E7B9E}" destId="{7A083230-9BD0-451C-AC25-587337737CEF}" srcOrd="0" destOrd="0" presId="urn:microsoft.com/office/officeart/2005/8/layout/chevron2"/>
    <dgm:cxn modelId="{03747E4E-8D10-4119-86BF-9B5F13FF9123}" type="presParOf" srcId="{94B1292D-C2B3-4E36-8E70-1BD2424E7B9E}" destId="{BE2DA40B-2EAE-4C3C-864D-5C0CBB3C90C6}" srcOrd="1" destOrd="0" presId="urn:microsoft.com/office/officeart/2005/8/layout/chevron2"/>
    <dgm:cxn modelId="{93250E76-92AF-4540-B8B7-373CA7D1EC45}" type="presParOf" srcId="{FF8BDC0E-E8A4-46D2-9B16-365EAA6F6DA7}" destId="{90E59771-2A88-4EF3-9E86-48F02B9BED6E}" srcOrd="1" destOrd="0" presId="urn:microsoft.com/office/officeart/2005/8/layout/chevron2"/>
    <dgm:cxn modelId="{FDD8A9BF-2725-444F-86AB-2D2F798B85B8}" type="presParOf" srcId="{FF8BDC0E-E8A4-46D2-9B16-365EAA6F6DA7}" destId="{B4BB38A8-7E6C-4B4C-B379-ACB64B5C3809}" srcOrd="2" destOrd="0" presId="urn:microsoft.com/office/officeart/2005/8/layout/chevron2"/>
    <dgm:cxn modelId="{5782CE19-63F1-4D5E-B718-0EA3978762D9}" type="presParOf" srcId="{B4BB38A8-7E6C-4B4C-B379-ACB64B5C3809}" destId="{95C85CDB-6D89-4616-A586-C545C37A895B}" srcOrd="0" destOrd="0" presId="urn:microsoft.com/office/officeart/2005/8/layout/chevron2"/>
    <dgm:cxn modelId="{3FC1DFB5-BCA9-4174-898F-A2CD72204B56}" type="presParOf" srcId="{B4BB38A8-7E6C-4B4C-B379-ACB64B5C3809}" destId="{8607BBFA-7428-494F-B007-538709AE6C44}" srcOrd="1" destOrd="0" presId="urn:microsoft.com/office/officeart/2005/8/layout/chevron2"/>
    <dgm:cxn modelId="{4DCC7C9A-2AC2-4D1F-974D-679828A18DB7}" type="presParOf" srcId="{FF8BDC0E-E8A4-46D2-9B16-365EAA6F6DA7}" destId="{F39CE5F3-55B9-4B3E-B8B0-DF3BBFA4234D}" srcOrd="3" destOrd="0" presId="urn:microsoft.com/office/officeart/2005/8/layout/chevron2"/>
    <dgm:cxn modelId="{1395CB71-3828-4825-997E-586A2664A114}" type="presParOf" srcId="{FF8BDC0E-E8A4-46D2-9B16-365EAA6F6DA7}" destId="{FEF98159-9BC2-499A-82AC-1F3DC2C7EA66}" srcOrd="4" destOrd="0" presId="urn:microsoft.com/office/officeart/2005/8/layout/chevron2"/>
    <dgm:cxn modelId="{99DCC024-F158-4135-997D-BEA94E22ACC1}" type="presParOf" srcId="{FEF98159-9BC2-499A-82AC-1F3DC2C7EA66}" destId="{CB4F79CC-F610-4792-83A3-4603BA4DFB47}" srcOrd="0" destOrd="0" presId="urn:microsoft.com/office/officeart/2005/8/layout/chevron2"/>
    <dgm:cxn modelId="{21C0081E-4AB3-4EAE-983E-D8F4E3AF02D7}" type="presParOf" srcId="{FEF98159-9BC2-499A-82AC-1F3DC2C7EA66}" destId="{A17781A5-21C0-43B9-B36A-57C952AFE54F}" srcOrd="1" destOrd="0" presId="urn:microsoft.com/office/officeart/2005/8/layout/chevron2"/>
    <dgm:cxn modelId="{857BD4AD-A50B-4E75-A0BB-5C04D0805592}" type="presParOf" srcId="{FF8BDC0E-E8A4-46D2-9B16-365EAA6F6DA7}" destId="{B93CA17D-46D3-4537-9152-2873DF001362}" srcOrd="5" destOrd="0" presId="urn:microsoft.com/office/officeart/2005/8/layout/chevron2"/>
    <dgm:cxn modelId="{300B000F-A602-467C-9E55-BC2C9456F66F}" type="presParOf" srcId="{FF8BDC0E-E8A4-46D2-9B16-365EAA6F6DA7}" destId="{6228AEF9-4351-4D3D-9A7B-F68164DB8AF6}" srcOrd="6" destOrd="0" presId="urn:microsoft.com/office/officeart/2005/8/layout/chevron2"/>
    <dgm:cxn modelId="{BF5A945C-FAA9-4A5C-919C-0D2E30DD14FD}" type="presParOf" srcId="{6228AEF9-4351-4D3D-9A7B-F68164DB8AF6}" destId="{D7D29925-7E5D-46F1-AC60-676ED3D637C3}" srcOrd="0" destOrd="0" presId="urn:microsoft.com/office/officeart/2005/8/layout/chevron2"/>
    <dgm:cxn modelId="{FEB16EE9-48BC-47AD-92F0-7EA7C4A06CE5}" type="presParOf" srcId="{6228AEF9-4351-4D3D-9A7B-F68164DB8AF6}" destId="{D4D9DC3A-14B0-4D08-A841-D7725AB334FA}" srcOrd="1" destOrd="0" presId="urn:microsoft.com/office/officeart/2005/8/layout/chevron2"/>
    <dgm:cxn modelId="{9E323C5F-BE3B-4E02-A257-59C8AC4AD148}" type="presParOf" srcId="{FF8BDC0E-E8A4-46D2-9B16-365EAA6F6DA7}" destId="{866A2C94-8290-4FC9-8041-4B65C92F4078}" srcOrd="7" destOrd="0" presId="urn:microsoft.com/office/officeart/2005/8/layout/chevron2"/>
    <dgm:cxn modelId="{BF4C3EC2-BCC3-4186-8AE1-7C952C148DF6}" type="presParOf" srcId="{FF8BDC0E-E8A4-46D2-9B16-365EAA6F6DA7}" destId="{D34E9A49-ADA3-4E5F-9C84-1D423BF4FF2C}" srcOrd="8" destOrd="0" presId="urn:microsoft.com/office/officeart/2005/8/layout/chevron2"/>
    <dgm:cxn modelId="{54FD01E7-F6C8-460E-A6C3-29B1135F73CE}" type="presParOf" srcId="{D34E9A49-ADA3-4E5F-9C84-1D423BF4FF2C}" destId="{CE1B2C9B-38F1-4E64-9C4E-318A4E09C65F}" srcOrd="0" destOrd="0" presId="urn:microsoft.com/office/officeart/2005/8/layout/chevron2"/>
    <dgm:cxn modelId="{C704B577-01D6-4694-A7AA-A1EDD14129C1}" type="presParOf" srcId="{D34E9A49-ADA3-4E5F-9C84-1D423BF4FF2C}" destId="{AC020965-F6FE-49B8-BE77-222B57081C73}"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23FB785-3BDE-43D0-B958-BB6F89A0BC78}" type="doc">
      <dgm:prSet loTypeId="urn:microsoft.com/office/officeart/2005/8/layout/pyramid1" loCatId="pyramid" qsTypeId="urn:microsoft.com/office/officeart/2005/8/quickstyle/simple1" qsCatId="simple" csTypeId="urn:microsoft.com/office/officeart/2005/8/colors/accent1_2" csCatId="accent1" phldr="1"/>
      <dgm:spPr/>
    </dgm:pt>
    <dgm:pt modelId="{079CE322-E188-44D4-946A-1519E158A9CE}">
      <dgm:prSet phldrT="[Text]"/>
      <dgm:spPr>
        <a:solidFill>
          <a:srgbClr val="C00000"/>
        </a:solidFill>
      </dgm:spPr>
      <dgm:t>
        <a:bodyPr/>
        <a:lstStyle/>
        <a:p>
          <a:r>
            <a:rPr lang="en-US" b="1" dirty="0" smtClean="0"/>
            <a:t>Champions</a:t>
          </a:r>
          <a:endParaRPr lang="en-US" b="1" dirty="0"/>
        </a:p>
      </dgm:t>
    </dgm:pt>
    <dgm:pt modelId="{EC48CB9B-4BED-4913-B24E-E3214F7B28C0}" type="parTrans" cxnId="{46525221-4DC2-4AE8-8812-88D14EC41956}">
      <dgm:prSet/>
      <dgm:spPr/>
      <dgm:t>
        <a:bodyPr/>
        <a:lstStyle/>
        <a:p>
          <a:endParaRPr lang="en-US"/>
        </a:p>
      </dgm:t>
    </dgm:pt>
    <dgm:pt modelId="{B9A64E2F-C18C-4650-B645-B2DC79E53723}" type="sibTrans" cxnId="{46525221-4DC2-4AE8-8812-88D14EC41956}">
      <dgm:prSet/>
      <dgm:spPr/>
      <dgm:t>
        <a:bodyPr/>
        <a:lstStyle/>
        <a:p>
          <a:endParaRPr lang="en-US"/>
        </a:p>
      </dgm:t>
    </dgm:pt>
    <dgm:pt modelId="{589503D2-8E4D-44E1-A5CD-0F28250C4163}">
      <dgm:prSet phldrT="[Text]"/>
      <dgm:spPr>
        <a:solidFill>
          <a:schemeClr val="bg1">
            <a:lumMod val="75000"/>
          </a:schemeClr>
        </a:solidFill>
      </dgm:spPr>
      <dgm:t>
        <a:bodyPr/>
        <a:lstStyle/>
        <a:p>
          <a:r>
            <a:rPr lang="en-US" b="1" dirty="0" smtClean="0"/>
            <a:t>Master Black Belts</a:t>
          </a:r>
          <a:endParaRPr lang="en-US" b="1" dirty="0"/>
        </a:p>
      </dgm:t>
    </dgm:pt>
    <dgm:pt modelId="{E50B0B33-6530-4767-AAE8-0AC41DCFBD99}" type="parTrans" cxnId="{C3F503D0-DDBC-44F0-A05D-287E40450041}">
      <dgm:prSet/>
      <dgm:spPr/>
      <dgm:t>
        <a:bodyPr/>
        <a:lstStyle/>
        <a:p>
          <a:endParaRPr lang="en-US"/>
        </a:p>
      </dgm:t>
    </dgm:pt>
    <dgm:pt modelId="{D3BACAB2-F655-4FF8-8E45-2B54800185B1}" type="sibTrans" cxnId="{C3F503D0-DDBC-44F0-A05D-287E40450041}">
      <dgm:prSet/>
      <dgm:spPr/>
      <dgm:t>
        <a:bodyPr/>
        <a:lstStyle/>
        <a:p>
          <a:endParaRPr lang="en-US"/>
        </a:p>
      </dgm:t>
    </dgm:pt>
    <dgm:pt modelId="{3202C100-4F8F-464A-A6D3-5095D2D24111}">
      <dgm:prSet phldrT="[Text]"/>
      <dgm:spPr>
        <a:solidFill>
          <a:schemeClr val="tx1"/>
        </a:solidFill>
      </dgm:spPr>
      <dgm:t>
        <a:bodyPr/>
        <a:lstStyle/>
        <a:p>
          <a:r>
            <a:rPr lang="en-US" dirty="0" smtClean="0">
              <a:solidFill>
                <a:schemeClr val="bg1"/>
              </a:solidFill>
            </a:rPr>
            <a:t>Black Belts</a:t>
          </a:r>
          <a:endParaRPr lang="en-US" dirty="0">
            <a:solidFill>
              <a:schemeClr val="bg1"/>
            </a:solidFill>
          </a:endParaRPr>
        </a:p>
      </dgm:t>
    </dgm:pt>
    <dgm:pt modelId="{045DF2DC-01BA-456B-933E-20C4BA943DFE}" type="parTrans" cxnId="{5F954F3E-4F34-468E-A450-F75E79D07A93}">
      <dgm:prSet/>
      <dgm:spPr/>
      <dgm:t>
        <a:bodyPr/>
        <a:lstStyle/>
        <a:p>
          <a:endParaRPr lang="en-US"/>
        </a:p>
      </dgm:t>
    </dgm:pt>
    <dgm:pt modelId="{F2DEC97E-EDAF-4844-872B-32290A22F569}" type="sibTrans" cxnId="{5F954F3E-4F34-468E-A450-F75E79D07A93}">
      <dgm:prSet/>
      <dgm:spPr/>
      <dgm:t>
        <a:bodyPr/>
        <a:lstStyle/>
        <a:p>
          <a:endParaRPr lang="en-US"/>
        </a:p>
      </dgm:t>
    </dgm:pt>
    <dgm:pt modelId="{8D71C0D1-8E41-40DB-B2C9-EBB18C8A217C}">
      <dgm:prSet phldrT="[Text]"/>
      <dgm:spPr>
        <a:solidFill>
          <a:srgbClr val="FFFF00"/>
        </a:solidFill>
      </dgm:spPr>
      <dgm:t>
        <a:bodyPr/>
        <a:lstStyle/>
        <a:p>
          <a:r>
            <a:rPr lang="en-US" b="1" dirty="0" smtClean="0"/>
            <a:t>Yellow Belts</a:t>
          </a:r>
          <a:endParaRPr lang="en-US" b="1" dirty="0"/>
        </a:p>
      </dgm:t>
    </dgm:pt>
    <dgm:pt modelId="{1CF85624-559D-4C12-A3D9-17F83FCA4203}" type="parTrans" cxnId="{527AD75A-1CA6-4E40-8AD1-5EE6D7D34637}">
      <dgm:prSet/>
      <dgm:spPr/>
      <dgm:t>
        <a:bodyPr/>
        <a:lstStyle/>
        <a:p>
          <a:endParaRPr lang="en-US"/>
        </a:p>
      </dgm:t>
    </dgm:pt>
    <dgm:pt modelId="{04152A3A-2688-4A74-B58B-448894C05D8B}" type="sibTrans" cxnId="{527AD75A-1CA6-4E40-8AD1-5EE6D7D34637}">
      <dgm:prSet/>
      <dgm:spPr/>
      <dgm:t>
        <a:bodyPr/>
        <a:lstStyle/>
        <a:p>
          <a:endParaRPr lang="en-US"/>
        </a:p>
      </dgm:t>
    </dgm:pt>
    <dgm:pt modelId="{A6152E28-C294-4ADD-9A3E-3E33D5AB98E7}">
      <dgm:prSet phldrT="[Text]"/>
      <dgm:spPr>
        <a:solidFill>
          <a:srgbClr val="09C000"/>
        </a:solidFill>
      </dgm:spPr>
      <dgm:t>
        <a:bodyPr/>
        <a:lstStyle/>
        <a:p>
          <a:r>
            <a:rPr lang="en-US" b="1" dirty="0" smtClean="0"/>
            <a:t>Green Belts</a:t>
          </a:r>
          <a:endParaRPr lang="en-US" b="1" dirty="0"/>
        </a:p>
      </dgm:t>
    </dgm:pt>
    <dgm:pt modelId="{2E46CBA3-46F3-4307-89F6-7ECC964CBD93}" type="parTrans" cxnId="{4BBA3D98-1FA0-4124-BD71-8F8A1ECAA87E}">
      <dgm:prSet/>
      <dgm:spPr/>
      <dgm:t>
        <a:bodyPr/>
        <a:lstStyle/>
        <a:p>
          <a:endParaRPr lang="en-US"/>
        </a:p>
      </dgm:t>
    </dgm:pt>
    <dgm:pt modelId="{EB7B6C09-72AE-47A2-A325-87DE4B611D74}" type="sibTrans" cxnId="{4BBA3D98-1FA0-4124-BD71-8F8A1ECAA87E}">
      <dgm:prSet/>
      <dgm:spPr/>
      <dgm:t>
        <a:bodyPr/>
        <a:lstStyle/>
        <a:p>
          <a:endParaRPr lang="en-US"/>
        </a:p>
      </dgm:t>
    </dgm:pt>
    <dgm:pt modelId="{F6A8DC88-44FD-419D-88EE-5841CE9D8ACC}" type="pres">
      <dgm:prSet presAssocID="{C23FB785-3BDE-43D0-B958-BB6F89A0BC78}" presName="Name0" presStyleCnt="0">
        <dgm:presLayoutVars>
          <dgm:dir/>
          <dgm:animLvl val="lvl"/>
          <dgm:resizeHandles val="exact"/>
        </dgm:presLayoutVars>
      </dgm:prSet>
      <dgm:spPr/>
    </dgm:pt>
    <dgm:pt modelId="{0D73FAEC-EE8D-4371-B6A2-210F85230479}" type="pres">
      <dgm:prSet presAssocID="{079CE322-E188-44D4-946A-1519E158A9CE}" presName="Name8" presStyleCnt="0"/>
      <dgm:spPr/>
    </dgm:pt>
    <dgm:pt modelId="{562CDC66-EE06-44A8-A424-20BA7D5445E0}" type="pres">
      <dgm:prSet presAssocID="{079CE322-E188-44D4-946A-1519E158A9CE}" presName="level" presStyleLbl="node1" presStyleIdx="0" presStyleCnt="5">
        <dgm:presLayoutVars>
          <dgm:chMax val="1"/>
          <dgm:bulletEnabled val="1"/>
        </dgm:presLayoutVars>
      </dgm:prSet>
      <dgm:spPr/>
      <dgm:t>
        <a:bodyPr/>
        <a:lstStyle/>
        <a:p>
          <a:endParaRPr lang="en-US"/>
        </a:p>
      </dgm:t>
    </dgm:pt>
    <dgm:pt modelId="{C9BA4794-0D77-47CA-B644-BCE9C612FF9A}" type="pres">
      <dgm:prSet presAssocID="{079CE322-E188-44D4-946A-1519E158A9CE}" presName="levelTx" presStyleLbl="revTx" presStyleIdx="0" presStyleCnt="0">
        <dgm:presLayoutVars>
          <dgm:chMax val="1"/>
          <dgm:bulletEnabled val="1"/>
        </dgm:presLayoutVars>
      </dgm:prSet>
      <dgm:spPr/>
      <dgm:t>
        <a:bodyPr/>
        <a:lstStyle/>
        <a:p>
          <a:endParaRPr lang="en-US"/>
        </a:p>
      </dgm:t>
    </dgm:pt>
    <dgm:pt modelId="{0F1013E0-E696-46FD-993F-DBB09F9C2F06}" type="pres">
      <dgm:prSet presAssocID="{589503D2-8E4D-44E1-A5CD-0F28250C4163}" presName="Name8" presStyleCnt="0"/>
      <dgm:spPr/>
    </dgm:pt>
    <dgm:pt modelId="{CF97DD04-B04C-4340-B749-C92BBBF184E0}" type="pres">
      <dgm:prSet presAssocID="{589503D2-8E4D-44E1-A5CD-0F28250C4163}" presName="level" presStyleLbl="node1" presStyleIdx="1" presStyleCnt="5">
        <dgm:presLayoutVars>
          <dgm:chMax val="1"/>
          <dgm:bulletEnabled val="1"/>
        </dgm:presLayoutVars>
      </dgm:prSet>
      <dgm:spPr/>
      <dgm:t>
        <a:bodyPr/>
        <a:lstStyle/>
        <a:p>
          <a:endParaRPr lang="en-US"/>
        </a:p>
      </dgm:t>
    </dgm:pt>
    <dgm:pt modelId="{A763E20F-ABFF-478B-BA01-D851AEAE27D3}" type="pres">
      <dgm:prSet presAssocID="{589503D2-8E4D-44E1-A5CD-0F28250C4163}" presName="levelTx" presStyleLbl="revTx" presStyleIdx="0" presStyleCnt="0">
        <dgm:presLayoutVars>
          <dgm:chMax val="1"/>
          <dgm:bulletEnabled val="1"/>
        </dgm:presLayoutVars>
      </dgm:prSet>
      <dgm:spPr/>
      <dgm:t>
        <a:bodyPr/>
        <a:lstStyle/>
        <a:p>
          <a:endParaRPr lang="en-US"/>
        </a:p>
      </dgm:t>
    </dgm:pt>
    <dgm:pt modelId="{89F23D93-98A2-44B6-A7B1-FEC74089045D}" type="pres">
      <dgm:prSet presAssocID="{3202C100-4F8F-464A-A6D3-5095D2D24111}" presName="Name8" presStyleCnt="0"/>
      <dgm:spPr/>
    </dgm:pt>
    <dgm:pt modelId="{D416A5BB-FE6D-47A0-8F3D-1811C03161D7}" type="pres">
      <dgm:prSet presAssocID="{3202C100-4F8F-464A-A6D3-5095D2D24111}" presName="level" presStyleLbl="node1" presStyleIdx="2" presStyleCnt="5">
        <dgm:presLayoutVars>
          <dgm:chMax val="1"/>
          <dgm:bulletEnabled val="1"/>
        </dgm:presLayoutVars>
      </dgm:prSet>
      <dgm:spPr/>
      <dgm:t>
        <a:bodyPr/>
        <a:lstStyle/>
        <a:p>
          <a:endParaRPr lang="en-US"/>
        </a:p>
      </dgm:t>
    </dgm:pt>
    <dgm:pt modelId="{1D98150A-B5F2-4B00-A99B-B5EC6985DE29}" type="pres">
      <dgm:prSet presAssocID="{3202C100-4F8F-464A-A6D3-5095D2D24111}" presName="levelTx" presStyleLbl="revTx" presStyleIdx="0" presStyleCnt="0">
        <dgm:presLayoutVars>
          <dgm:chMax val="1"/>
          <dgm:bulletEnabled val="1"/>
        </dgm:presLayoutVars>
      </dgm:prSet>
      <dgm:spPr/>
      <dgm:t>
        <a:bodyPr/>
        <a:lstStyle/>
        <a:p>
          <a:endParaRPr lang="en-US"/>
        </a:p>
      </dgm:t>
    </dgm:pt>
    <dgm:pt modelId="{F7A51B68-E75D-4866-B638-E7020BF967BD}" type="pres">
      <dgm:prSet presAssocID="{A6152E28-C294-4ADD-9A3E-3E33D5AB98E7}" presName="Name8" presStyleCnt="0"/>
      <dgm:spPr/>
    </dgm:pt>
    <dgm:pt modelId="{203FB23A-B578-4166-AA19-E27B64B8C93E}" type="pres">
      <dgm:prSet presAssocID="{A6152E28-C294-4ADD-9A3E-3E33D5AB98E7}" presName="level" presStyleLbl="node1" presStyleIdx="3" presStyleCnt="5">
        <dgm:presLayoutVars>
          <dgm:chMax val="1"/>
          <dgm:bulletEnabled val="1"/>
        </dgm:presLayoutVars>
      </dgm:prSet>
      <dgm:spPr/>
      <dgm:t>
        <a:bodyPr/>
        <a:lstStyle/>
        <a:p>
          <a:endParaRPr lang="en-US"/>
        </a:p>
      </dgm:t>
    </dgm:pt>
    <dgm:pt modelId="{9ECD6BCE-4151-4DF4-B80D-8280273B73AE}" type="pres">
      <dgm:prSet presAssocID="{A6152E28-C294-4ADD-9A3E-3E33D5AB98E7}" presName="levelTx" presStyleLbl="revTx" presStyleIdx="0" presStyleCnt="0">
        <dgm:presLayoutVars>
          <dgm:chMax val="1"/>
          <dgm:bulletEnabled val="1"/>
        </dgm:presLayoutVars>
      </dgm:prSet>
      <dgm:spPr/>
      <dgm:t>
        <a:bodyPr/>
        <a:lstStyle/>
        <a:p>
          <a:endParaRPr lang="en-US"/>
        </a:p>
      </dgm:t>
    </dgm:pt>
    <dgm:pt modelId="{859F8146-4648-4A5C-8C5A-C21AB2434FA7}" type="pres">
      <dgm:prSet presAssocID="{8D71C0D1-8E41-40DB-B2C9-EBB18C8A217C}" presName="Name8" presStyleCnt="0"/>
      <dgm:spPr/>
    </dgm:pt>
    <dgm:pt modelId="{C09C50A0-362A-4518-ADF1-3DC3F76059C8}" type="pres">
      <dgm:prSet presAssocID="{8D71C0D1-8E41-40DB-B2C9-EBB18C8A217C}" presName="level" presStyleLbl="node1" presStyleIdx="4" presStyleCnt="5">
        <dgm:presLayoutVars>
          <dgm:chMax val="1"/>
          <dgm:bulletEnabled val="1"/>
        </dgm:presLayoutVars>
      </dgm:prSet>
      <dgm:spPr/>
      <dgm:t>
        <a:bodyPr/>
        <a:lstStyle/>
        <a:p>
          <a:endParaRPr lang="en-US"/>
        </a:p>
      </dgm:t>
    </dgm:pt>
    <dgm:pt modelId="{D61E9D9A-CED6-4649-9D7C-530913086DCB}" type="pres">
      <dgm:prSet presAssocID="{8D71C0D1-8E41-40DB-B2C9-EBB18C8A217C}" presName="levelTx" presStyleLbl="revTx" presStyleIdx="0" presStyleCnt="0">
        <dgm:presLayoutVars>
          <dgm:chMax val="1"/>
          <dgm:bulletEnabled val="1"/>
        </dgm:presLayoutVars>
      </dgm:prSet>
      <dgm:spPr/>
      <dgm:t>
        <a:bodyPr/>
        <a:lstStyle/>
        <a:p>
          <a:endParaRPr lang="en-US"/>
        </a:p>
      </dgm:t>
    </dgm:pt>
  </dgm:ptLst>
  <dgm:cxnLst>
    <dgm:cxn modelId="{4BBA3D98-1FA0-4124-BD71-8F8A1ECAA87E}" srcId="{C23FB785-3BDE-43D0-B958-BB6F89A0BC78}" destId="{A6152E28-C294-4ADD-9A3E-3E33D5AB98E7}" srcOrd="3" destOrd="0" parTransId="{2E46CBA3-46F3-4307-89F6-7ECC964CBD93}" sibTransId="{EB7B6C09-72AE-47A2-A325-87DE4B611D74}"/>
    <dgm:cxn modelId="{A9E53AA9-F907-4CD6-B6B8-58814F7D9757}" type="presOf" srcId="{079CE322-E188-44D4-946A-1519E158A9CE}" destId="{562CDC66-EE06-44A8-A424-20BA7D5445E0}" srcOrd="0" destOrd="0" presId="urn:microsoft.com/office/officeart/2005/8/layout/pyramid1"/>
    <dgm:cxn modelId="{506D8E6A-F79E-4055-8D07-5CC48F9C83D1}" type="presOf" srcId="{3202C100-4F8F-464A-A6D3-5095D2D24111}" destId="{1D98150A-B5F2-4B00-A99B-B5EC6985DE29}" srcOrd="1" destOrd="0" presId="urn:microsoft.com/office/officeart/2005/8/layout/pyramid1"/>
    <dgm:cxn modelId="{6D1ED5EF-32A8-44E3-A689-BFFC104F375D}" type="presOf" srcId="{8D71C0D1-8E41-40DB-B2C9-EBB18C8A217C}" destId="{D61E9D9A-CED6-4649-9D7C-530913086DCB}" srcOrd="1" destOrd="0" presId="urn:microsoft.com/office/officeart/2005/8/layout/pyramid1"/>
    <dgm:cxn modelId="{F2BA0D6B-8EF1-467B-A797-BFA3086B2CF3}" type="presOf" srcId="{A6152E28-C294-4ADD-9A3E-3E33D5AB98E7}" destId="{203FB23A-B578-4166-AA19-E27B64B8C93E}" srcOrd="0" destOrd="0" presId="urn:microsoft.com/office/officeart/2005/8/layout/pyramid1"/>
    <dgm:cxn modelId="{527AD75A-1CA6-4E40-8AD1-5EE6D7D34637}" srcId="{C23FB785-3BDE-43D0-B958-BB6F89A0BC78}" destId="{8D71C0D1-8E41-40DB-B2C9-EBB18C8A217C}" srcOrd="4" destOrd="0" parTransId="{1CF85624-559D-4C12-A3D9-17F83FCA4203}" sibTransId="{04152A3A-2688-4A74-B58B-448894C05D8B}"/>
    <dgm:cxn modelId="{C3F503D0-DDBC-44F0-A05D-287E40450041}" srcId="{C23FB785-3BDE-43D0-B958-BB6F89A0BC78}" destId="{589503D2-8E4D-44E1-A5CD-0F28250C4163}" srcOrd="1" destOrd="0" parTransId="{E50B0B33-6530-4767-AAE8-0AC41DCFBD99}" sibTransId="{D3BACAB2-F655-4FF8-8E45-2B54800185B1}"/>
    <dgm:cxn modelId="{48B5129D-6A49-47BD-A3D7-861A45799582}" type="presOf" srcId="{8D71C0D1-8E41-40DB-B2C9-EBB18C8A217C}" destId="{C09C50A0-362A-4518-ADF1-3DC3F76059C8}" srcOrd="0" destOrd="0" presId="urn:microsoft.com/office/officeart/2005/8/layout/pyramid1"/>
    <dgm:cxn modelId="{BBF52F6B-B596-4F9A-B8AD-E74049DB02EB}" type="presOf" srcId="{C23FB785-3BDE-43D0-B958-BB6F89A0BC78}" destId="{F6A8DC88-44FD-419D-88EE-5841CE9D8ACC}" srcOrd="0" destOrd="0" presId="urn:microsoft.com/office/officeart/2005/8/layout/pyramid1"/>
    <dgm:cxn modelId="{881BE6FE-8C2A-4BC6-99EF-320EC83DAFAA}" type="presOf" srcId="{3202C100-4F8F-464A-A6D3-5095D2D24111}" destId="{D416A5BB-FE6D-47A0-8F3D-1811C03161D7}" srcOrd="0" destOrd="0" presId="urn:microsoft.com/office/officeart/2005/8/layout/pyramid1"/>
    <dgm:cxn modelId="{B5AE16AA-B521-4539-90C5-F70C62AC8510}" type="presOf" srcId="{589503D2-8E4D-44E1-A5CD-0F28250C4163}" destId="{A763E20F-ABFF-478B-BA01-D851AEAE27D3}" srcOrd="1" destOrd="0" presId="urn:microsoft.com/office/officeart/2005/8/layout/pyramid1"/>
    <dgm:cxn modelId="{46525221-4DC2-4AE8-8812-88D14EC41956}" srcId="{C23FB785-3BDE-43D0-B958-BB6F89A0BC78}" destId="{079CE322-E188-44D4-946A-1519E158A9CE}" srcOrd="0" destOrd="0" parTransId="{EC48CB9B-4BED-4913-B24E-E3214F7B28C0}" sibTransId="{B9A64E2F-C18C-4650-B645-B2DC79E53723}"/>
    <dgm:cxn modelId="{BA5DAB15-8BF8-400A-A62E-63E408454DB7}" type="presOf" srcId="{589503D2-8E4D-44E1-A5CD-0F28250C4163}" destId="{CF97DD04-B04C-4340-B749-C92BBBF184E0}" srcOrd="0" destOrd="0" presId="urn:microsoft.com/office/officeart/2005/8/layout/pyramid1"/>
    <dgm:cxn modelId="{112F7908-68D5-47D5-A08D-8ECC58327F27}" type="presOf" srcId="{A6152E28-C294-4ADD-9A3E-3E33D5AB98E7}" destId="{9ECD6BCE-4151-4DF4-B80D-8280273B73AE}" srcOrd="1" destOrd="0" presId="urn:microsoft.com/office/officeart/2005/8/layout/pyramid1"/>
    <dgm:cxn modelId="{CF2E09F1-E829-4B90-B71C-74225E5BF0AC}" type="presOf" srcId="{079CE322-E188-44D4-946A-1519E158A9CE}" destId="{C9BA4794-0D77-47CA-B644-BCE9C612FF9A}" srcOrd="1" destOrd="0" presId="urn:microsoft.com/office/officeart/2005/8/layout/pyramid1"/>
    <dgm:cxn modelId="{5F954F3E-4F34-468E-A450-F75E79D07A93}" srcId="{C23FB785-3BDE-43D0-B958-BB6F89A0BC78}" destId="{3202C100-4F8F-464A-A6D3-5095D2D24111}" srcOrd="2" destOrd="0" parTransId="{045DF2DC-01BA-456B-933E-20C4BA943DFE}" sibTransId="{F2DEC97E-EDAF-4844-872B-32290A22F569}"/>
    <dgm:cxn modelId="{65B5B348-3B73-45A3-8AB3-175A9C53CF11}" type="presParOf" srcId="{F6A8DC88-44FD-419D-88EE-5841CE9D8ACC}" destId="{0D73FAEC-EE8D-4371-B6A2-210F85230479}" srcOrd="0" destOrd="0" presId="urn:microsoft.com/office/officeart/2005/8/layout/pyramid1"/>
    <dgm:cxn modelId="{8CF6A3B7-7D78-4345-8DC5-E8386A1B529B}" type="presParOf" srcId="{0D73FAEC-EE8D-4371-B6A2-210F85230479}" destId="{562CDC66-EE06-44A8-A424-20BA7D5445E0}" srcOrd="0" destOrd="0" presId="urn:microsoft.com/office/officeart/2005/8/layout/pyramid1"/>
    <dgm:cxn modelId="{12323207-A9B6-4D9C-B1F4-08ECD352CC02}" type="presParOf" srcId="{0D73FAEC-EE8D-4371-B6A2-210F85230479}" destId="{C9BA4794-0D77-47CA-B644-BCE9C612FF9A}" srcOrd="1" destOrd="0" presId="urn:microsoft.com/office/officeart/2005/8/layout/pyramid1"/>
    <dgm:cxn modelId="{CD42EFE2-A3FC-417D-8052-77C713ABEEED}" type="presParOf" srcId="{F6A8DC88-44FD-419D-88EE-5841CE9D8ACC}" destId="{0F1013E0-E696-46FD-993F-DBB09F9C2F06}" srcOrd="1" destOrd="0" presId="urn:microsoft.com/office/officeart/2005/8/layout/pyramid1"/>
    <dgm:cxn modelId="{6C2474BF-DFD1-45B8-BF39-C95D61E64E44}" type="presParOf" srcId="{0F1013E0-E696-46FD-993F-DBB09F9C2F06}" destId="{CF97DD04-B04C-4340-B749-C92BBBF184E0}" srcOrd="0" destOrd="0" presId="urn:microsoft.com/office/officeart/2005/8/layout/pyramid1"/>
    <dgm:cxn modelId="{B10F06BF-39CD-4764-9909-030765443CAB}" type="presParOf" srcId="{0F1013E0-E696-46FD-993F-DBB09F9C2F06}" destId="{A763E20F-ABFF-478B-BA01-D851AEAE27D3}" srcOrd="1" destOrd="0" presId="urn:microsoft.com/office/officeart/2005/8/layout/pyramid1"/>
    <dgm:cxn modelId="{777D827A-5BFC-4DF5-81CF-B410030859F0}" type="presParOf" srcId="{F6A8DC88-44FD-419D-88EE-5841CE9D8ACC}" destId="{89F23D93-98A2-44B6-A7B1-FEC74089045D}" srcOrd="2" destOrd="0" presId="urn:microsoft.com/office/officeart/2005/8/layout/pyramid1"/>
    <dgm:cxn modelId="{BDF50811-728B-4D92-BF31-314931E59D89}" type="presParOf" srcId="{89F23D93-98A2-44B6-A7B1-FEC74089045D}" destId="{D416A5BB-FE6D-47A0-8F3D-1811C03161D7}" srcOrd="0" destOrd="0" presId="urn:microsoft.com/office/officeart/2005/8/layout/pyramid1"/>
    <dgm:cxn modelId="{5B177827-BA6E-44F4-AEC6-3798271D2FEC}" type="presParOf" srcId="{89F23D93-98A2-44B6-A7B1-FEC74089045D}" destId="{1D98150A-B5F2-4B00-A99B-B5EC6985DE29}" srcOrd="1" destOrd="0" presId="urn:microsoft.com/office/officeart/2005/8/layout/pyramid1"/>
    <dgm:cxn modelId="{9E0273F7-3384-47CD-9500-CCCF09F0A553}" type="presParOf" srcId="{F6A8DC88-44FD-419D-88EE-5841CE9D8ACC}" destId="{F7A51B68-E75D-4866-B638-E7020BF967BD}" srcOrd="3" destOrd="0" presId="urn:microsoft.com/office/officeart/2005/8/layout/pyramid1"/>
    <dgm:cxn modelId="{D0E43659-8B34-40D3-B870-3BC2F40CBE34}" type="presParOf" srcId="{F7A51B68-E75D-4866-B638-E7020BF967BD}" destId="{203FB23A-B578-4166-AA19-E27B64B8C93E}" srcOrd="0" destOrd="0" presId="urn:microsoft.com/office/officeart/2005/8/layout/pyramid1"/>
    <dgm:cxn modelId="{BCCB79F6-1144-42AD-8279-7811543F7009}" type="presParOf" srcId="{F7A51B68-E75D-4866-B638-E7020BF967BD}" destId="{9ECD6BCE-4151-4DF4-B80D-8280273B73AE}" srcOrd="1" destOrd="0" presId="urn:microsoft.com/office/officeart/2005/8/layout/pyramid1"/>
    <dgm:cxn modelId="{315D8198-F0AD-44A0-A802-71F914B76F52}" type="presParOf" srcId="{F6A8DC88-44FD-419D-88EE-5841CE9D8ACC}" destId="{859F8146-4648-4A5C-8C5A-C21AB2434FA7}" srcOrd="4" destOrd="0" presId="urn:microsoft.com/office/officeart/2005/8/layout/pyramid1"/>
    <dgm:cxn modelId="{9904E190-EDFD-4545-B59B-70456B7E6E33}" type="presParOf" srcId="{859F8146-4648-4A5C-8C5A-C21AB2434FA7}" destId="{C09C50A0-362A-4518-ADF1-3DC3F76059C8}" srcOrd="0" destOrd="0" presId="urn:microsoft.com/office/officeart/2005/8/layout/pyramid1"/>
    <dgm:cxn modelId="{C2EE2788-2F1C-485F-8464-346A1D5AE204}" type="presParOf" srcId="{859F8146-4648-4A5C-8C5A-C21AB2434FA7}" destId="{D61E9D9A-CED6-4649-9D7C-530913086DCB}"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613F05-447A-4058-9E7A-FFB44785F21F}">
      <dsp:nvSpPr>
        <dsp:cNvPr id="0" name=""/>
        <dsp:cNvSpPr/>
      </dsp:nvSpPr>
      <dsp:spPr>
        <a:xfrm>
          <a:off x="2282" y="1992802"/>
          <a:ext cx="2045791" cy="81831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6012" tIns="48006" rIns="24003" bIns="48006" numCol="1" spcCol="1270" anchor="ctr" anchorCtr="0">
          <a:noAutofit/>
        </a:bodyPr>
        <a:lstStyle/>
        <a:p>
          <a:pPr lvl="0" algn="ctr" defTabSz="800100">
            <a:lnSpc>
              <a:spcPct val="90000"/>
            </a:lnSpc>
            <a:spcBef>
              <a:spcPct val="0"/>
            </a:spcBef>
            <a:spcAft>
              <a:spcPct val="35000"/>
            </a:spcAft>
          </a:pPr>
          <a:r>
            <a:rPr lang="en-US" sz="1800" kern="1200" dirty="0" smtClean="0"/>
            <a:t>Interchangeable Parts </a:t>
          </a:r>
          <a:endParaRPr lang="en-US" sz="1800" kern="1200" dirty="0"/>
        </a:p>
      </dsp:txBody>
      <dsp:txXfrm>
        <a:off x="2282" y="1992802"/>
        <a:ext cx="1841212" cy="818316"/>
      </dsp:txXfrm>
    </dsp:sp>
    <dsp:sp modelId="{A3D7B4C2-300D-42D0-94A0-0D12FFE015B9}">
      <dsp:nvSpPr>
        <dsp:cNvPr id="0" name=""/>
        <dsp:cNvSpPr/>
      </dsp:nvSpPr>
      <dsp:spPr>
        <a:xfrm>
          <a:off x="1639962" y="1991141"/>
          <a:ext cx="2045791" cy="81831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kern="1200" dirty="0" smtClean="0"/>
            <a:t>Statistical Process Control</a:t>
          </a:r>
          <a:endParaRPr lang="en-US" sz="1800" kern="1200" dirty="0"/>
        </a:p>
      </dsp:txBody>
      <dsp:txXfrm>
        <a:off x="2049120" y="1991141"/>
        <a:ext cx="1227475" cy="818316"/>
      </dsp:txXfrm>
    </dsp:sp>
    <dsp:sp modelId="{397BF013-6B02-4582-8322-3ECF893AB9E7}">
      <dsp:nvSpPr>
        <dsp:cNvPr id="0" name=""/>
        <dsp:cNvSpPr/>
      </dsp:nvSpPr>
      <dsp:spPr>
        <a:xfrm>
          <a:off x="3276595" y="1991141"/>
          <a:ext cx="2286008" cy="81831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kern="1200" dirty="0" smtClean="0"/>
            <a:t>Reconstruction of Japan</a:t>
          </a:r>
          <a:endParaRPr lang="en-US" sz="1800" kern="1200" dirty="0"/>
        </a:p>
      </dsp:txBody>
      <dsp:txXfrm>
        <a:off x="3685753" y="1991141"/>
        <a:ext cx="1467692" cy="818316"/>
      </dsp:txXfrm>
    </dsp:sp>
    <dsp:sp modelId="{3B24CDF0-987D-4C29-9265-A71348D840BA}">
      <dsp:nvSpPr>
        <dsp:cNvPr id="0" name=""/>
        <dsp:cNvSpPr/>
      </dsp:nvSpPr>
      <dsp:spPr>
        <a:xfrm>
          <a:off x="5153445" y="1991141"/>
          <a:ext cx="2045791" cy="81831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kern="1200" dirty="0" smtClean="0"/>
            <a:t>Toyoda Production System</a:t>
          </a:r>
          <a:endParaRPr lang="en-US" sz="1800" kern="1200" dirty="0"/>
        </a:p>
      </dsp:txBody>
      <dsp:txXfrm>
        <a:off x="5562603" y="1991141"/>
        <a:ext cx="1227475" cy="818316"/>
      </dsp:txXfrm>
    </dsp:sp>
    <dsp:sp modelId="{B296A575-350B-4BE7-91F4-64C16601E091}">
      <dsp:nvSpPr>
        <dsp:cNvPr id="0" name=""/>
        <dsp:cNvSpPr/>
      </dsp:nvSpPr>
      <dsp:spPr>
        <a:xfrm>
          <a:off x="6790078" y="1991141"/>
          <a:ext cx="2045791" cy="818316"/>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48006" rIns="24003" bIns="48006" numCol="1" spcCol="1270" anchor="ctr" anchorCtr="0">
          <a:noAutofit/>
        </a:bodyPr>
        <a:lstStyle/>
        <a:p>
          <a:pPr lvl="0" algn="ctr" defTabSz="800100">
            <a:lnSpc>
              <a:spcPct val="90000"/>
            </a:lnSpc>
            <a:spcBef>
              <a:spcPct val="0"/>
            </a:spcBef>
            <a:spcAft>
              <a:spcPct val="35000"/>
            </a:spcAft>
          </a:pPr>
          <a:r>
            <a:rPr lang="en-US" sz="1800" kern="1200" dirty="0" smtClean="0"/>
            <a:t>Six Sigma</a:t>
          </a:r>
          <a:endParaRPr lang="en-US" sz="1800" kern="1200" dirty="0"/>
        </a:p>
      </dsp:txBody>
      <dsp:txXfrm>
        <a:off x="7199236" y="1991141"/>
        <a:ext cx="1227475" cy="8183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60E4E8E-E1D5-4927-B5D5-A4BA91053E88}" type="datetimeFigureOut">
              <a:rPr lang="en-US" smtClean="0"/>
              <a:pPr/>
              <a:t>11/29/2010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F852B6F-97AA-45A3-B47C-58D14F660363}" type="slidenum">
              <a:rPr lang="en-US" smtClean="0"/>
              <a:pPr/>
              <a:t>‹#›</a:t>
            </a:fld>
            <a:endParaRPr lang="en-US"/>
          </a:p>
        </p:txBody>
      </p:sp>
    </p:spTree>
    <p:extLst>
      <p:ext uri="{BB962C8B-B14F-4D97-AF65-F5344CB8AC3E}">
        <p14:creationId xmlns:p14="http://schemas.microsoft.com/office/powerpoint/2010/main" val="3747384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852B6F-97AA-45A3-B47C-58D14F66036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852B6F-97AA-45A3-B47C-58D14F66036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852B6F-97AA-45A3-B47C-58D14F66036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852B6F-97AA-45A3-B47C-58D14F66036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appendix contains a slide that offers much more information on the deliverables of each step in the DMAIC process. </a:t>
            </a:r>
          </a:p>
          <a:p>
            <a:endParaRPr lang="en-US" dirty="0" smtClean="0"/>
          </a:p>
          <a:p>
            <a:r>
              <a:rPr lang="en-US" dirty="0" smtClean="0"/>
              <a:t>Tools that are typically used in each phase are also listed.</a:t>
            </a:r>
            <a:endParaRPr lang="en-US" dirty="0"/>
          </a:p>
        </p:txBody>
      </p:sp>
      <p:sp>
        <p:nvSpPr>
          <p:cNvPr id="4" name="Slide Number Placeholder 3"/>
          <p:cNvSpPr>
            <a:spLocks noGrp="1"/>
          </p:cNvSpPr>
          <p:nvPr>
            <p:ph type="sldNum" sz="quarter" idx="10"/>
          </p:nvPr>
        </p:nvSpPr>
        <p:spPr/>
        <p:txBody>
          <a:bodyPr/>
          <a:lstStyle/>
          <a:p>
            <a:fld id="{BF852B6F-97AA-45A3-B47C-58D14F66036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Quote from W. Edwards Deming:</a:t>
            </a:r>
          </a:p>
          <a:p>
            <a:endParaRPr lang="en-US" dirty="0" smtClean="0"/>
          </a:p>
          <a:p>
            <a:pPr algn="ctr">
              <a:buFont typeface="Monotype Sorts" charset="2"/>
              <a:buNone/>
            </a:pPr>
            <a:r>
              <a:rPr lang="en-US" dirty="0" smtClean="0">
                <a:solidFill>
                  <a:schemeClr val="tx1"/>
                </a:solidFill>
              </a:rPr>
              <a:t>“Management is prediction.</a:t>
            </a:r>
          </a:p>
          <a:p>
            <a:pPr algn="ctr">
              <a:buFont typeface="Monotype Sorts" charset="2"/>
              <a:buNone/>
            </a:pPr>
            <a:r>
              <a:rPr lang="en-US" dirty="0" smtClean="0">
                <a:solidFill>
                  <a:schemeClr val="tx1"/>
                </a:solidFill>
              </a:rPr>
              <a:t>Understanding variation is the key to accurate prediction.”</a:t>
            </a:r>
          </a:p>
          <a:p>
            <a:endParaRPr lang="en-US" dirty="0"/>
          </a:p>
        </p:txBody>
      </p:sp>
      <p:sp>
        <p:nvSpPr>
          <p:cNvPr id="4" name="Slide Number Placeholder 3"/>
          <p:cNvSpPr>
            <a:spLocks noGrp="1"/>
          </p:cNvSpPr>
          <p:nvPr>
            <p:ph type="sldNum" sz="quarter" idx="10"/>
          </p:nvPr>
        </p:nvSpPr>
        <p:spPr/>
        <p:txBody>
          <a:bodyPr/>
          <a:lstStyle/>
          <a:p>
            <a:fld id="{BF852B6F-97AA-45A3-B47C-58D14F66036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Deming</a:t>
            </a:r>
            <a:r>
              <a:rPr lang="en-US" baseline="0" dirty="0" smtClean="0"/>
              <a:t> believed that 85% of all defects are caused by process failures, not people failures. For that reason, he believed that it was unwise to badger workers over poor quality.  Instead, he favored collecting data from the process to understand which of the inputs to that process were critical to quality.  </a:t>
            </a:r>
          </a:p>
          <a:p>
            <a:endParaRPr lang="en-US" baseline="0" dirty="0" smtClean="0"/>
          </a:p>
          <a:p>
            <a:r>
              <a:rPr lang="en-US" baseline="0" dirty="0" smtClean="0"/>
              <a:t>Final quality is achieved through controlling the variation in process inputs. Final inspection of the finished product does not prevent quality defects, it just prevents a portion of defected products from reaching the customer.</a:t>
            </a:r>
            <a:endParaRPr lang="en-US" dirty="0"/>
          </a:p>
        </p:txBody>
      </p:sp>
      <p:sp>
        <p:nvSpPr>
          <p:cNvPr id="4" name="Slide Number Placeholder 3"/>
          <p:cNvSpPr>
            <a:spLocks noGrp="1"/>
          </p:cNvSpPr>
          <p:nvPr>
            <p:ph type="sldNum" sz="quarter" idx="10"/>
          </p:nvPr>
        </p:nvSpPr>
        <p:spPr/>
        <p:txBody>
          <a:bodyPr/>
          <a:lstStyle/>
          <a:p>
            <a:fld id="{BF852B6F-97AA-45A3-B47C-58D14F66036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Champions—Business leaders who have a conceptual understanding of Six Sigma. They support the team by removing obstacles to project completion. </a:t>
            </a:r>
          </a:p>
          <a:p>
            <a:endParaRPr lang="en-US" dirty="0" smtClean="0"/>
          </a:p>
          <a:p>
            <a:r>
              <a:rPr lang="en-US" dirty="0" smtClean="0"/>
              <a:t>MBB—Mast</a:t>
            </a:r>
            <a:r>
              <a:rPr lang="en-US" baseline="0" dirty="0" smtClean="0"/>
              <a:t>er Black Belts are </a:t>
            </a:r>
            <a:r>
              <a:rPr lang="en-US" dirty="0" smtClean="0"/>
              <a:t>LSS experts who have a thorough understanding of all aspects of the methodology. They mentor and coach Black Belts.  They generally have a strategic role in the organization and advise senior management on high impact improvement opportunities. </a:t>
            </a:r>
          </a:p>
          <a:p>
            <a:endParaRPr lang="en-US" dirty="0" smtClean="0"/>
          </a:p>
          <a:p>
            <a:r>
              <a:rPr lang="en-US" dirty="0" smtClean="0"/>
              <a:t>Black Belt—Black Belts lead cross divisional improvement efforts.  They facilitate Green Belt and Yellow Belt training. They advise MBBs and Champions on local level improvements that can be made to support strategic initiatives.  They coach Green Belts in the completion of local improvements (departmental level).</a:t>
            </a:r>
          </a:p>
          <a:p>
            <a:endParaRPr lang="en-US" dirty="0" smtClean="0"/>
          </a:p>
          <a:p>
            <a:r>
              <a:rPr lang="en-US" dirty="0" smtClean="0"/>
              <a:t>Green Belts—Green Belts are trained in the fundamental concepts of LSS. They also have the ability to lead improvement teams in the use of some LSS tools. They are aware of the full potential of the LSS methodology so they can engage BBs and MBBs in the use of advanced tools to support the efforts they are leading.  Green Belts lead local improvements in their area of expertise. They generally do not have full-time LSS responsibilities. </a:t>
            </a:r>
          </a:p>
          <a:p>
            <a:endParaRPr lang="en-US" dirty="0" smtClean="0"/>
          </a:p>
          <a:p>
            <a:r>
              <a:rPr lang="en-US" dirty="0" smtClean="0"/>
              <a:t>Yellow Belt—Yellow belts have a general understanding of LSS principles. They have no full time LSS responsibilities. Their understanding of LSS concepts makes them ideal team members for improvement projects.</a:t>
            </a:r>
            <a:endParaRPr lang="en-US" dirty="0"/>
          </a:p>
        </p:txBody>
      </p:sp>
      <p:sp>
        <p:nvSpPr>
          <p:cNvPr id="4" name="Slide Number Placeholder 3"/>
          <p:cNvSpPr>
            <a:spLocks noGrp="1"/>
          </p:cNvSpPr>
          <p:nvPr>
            <p:ph type="sldNum" sz="quarter" idx="10"/>
          </p:nvPr>
        </p:nvSpPr>
        <p:spPr/>
        <p:txBody>
          <a:bodyPr/>
          <a:lstStyle/>
          <a:p>
            <a:fld id="{BF852B6F-97AA-45A3-B47C-58D14F66036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852B6F-97AA-45A3-B47C-58D14F660363}"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Here are some factors that make</a:t>
            </a:r>
            <a:r>
              <a:rPr lang="en-US" baseline="0" dirty="0" smtClean="0"/>
              <a:t> can created </a:t>
            </a:r>
            <a:r>
              <a:rPr lang="en-US" u="sng" baseline="0" dirty="0" smtClean="0"/>
              <a:t>obstacles to continuous improvement.</a:t>
            </a:r>
          </a:p>
          <a:p>
            <a:endParaRPr lang="en-US" baseline="0" dirty="0" smtClean="0"/>
          </a:p>
          <a:p>
            <a:pPr defTabSz="931774"/>
            <a:r>
              <a:rPr lang="en-US" dirty="0" smtClean="0"/>
              <a:t>This list was compiled by </a:t>
            </a:r>
            <a:r>
              <a:rPr lang="en-US" b="1" dirty="0" smtClean="0"/>
              <a:t>Dr. Kaoru Ishikawa</a:t>
            </a:r>
            <a:r>
              <a:rPr lang="en-US" dirty="0" smtClean="0"/>
              <a:t>. Dr. Ishikawa traveled to many different companies, across diverse cultural backgrounds and products. He found these 10 obstacles to improvement were consistently exhibited in all companies to some extent and that success in improvement was directly proportional to how well the organizations dealt with these behaviors.</a:t>
            </a:r>
          </a:p>
          <a:p>
            <a:pPr defTabSz="931774"/>
            <a:endParaRPr lang="en-US" dirty="0" smtClean="0"/>
          </a:p>
          <a:p>
            <a:pPr>
              <a:buFont typeface="Monotype Sorts" charset="2"/>
              <a:buNone/>
            </a:pPr>
            <a:r>
              <a:rPr lang="en-US" dirty="0" smtClean="0"/>
              <a:t>1.  Passivity among top executives and managers; their avoidance of responsibility.</a:t>
            </a:r>
          </a:p>
          <a:p>
            <a:pPr>
              <a:buFont typeface="Monotype Sorts" charset="2"/>
              <a:buNone/>
            </a:pPr>
            <a:r>
              <a:rPr lang="en-US" dirty="0" smtClean="0"/>
              <a:t>2.  People who feel that everything is fine and that there are no problems at all.  These people are satisfied with the status quo and do not understand the significant issues.</a:t>
            </a:r>
          </a:p>
          <a:p>
            <a:pPr>
              <a:buFont typeface="Monotype Sorts" charset="2"/>
              <a:buNone/>
            </a:pPr>
            <a:r>
              <a:rPr lang="en-US" dirty="0" smtClean="0"/>
              <a:t>3.  People who think that their own company is by far the best. (Egotists)</a:t>
            </a:r>
          </a:p>
          <a:p>
            <a:pPr>
              <a:buFont typeface="Monotype Sorts" charset="2"/>
              <a:buNone/>
            </a:pPr>
            <a:r>
              <a:rPr lang="en-US" dirty="0" smtClean="0"/>
              <a:t>4.  People who think that the easiest and best ways for doing things are those which are familiar to them.  They rely only on their own shallow experience.</a:t>
            </a:r>
          </a:p>
          <a:p>
            <a:pPr>
              <a:buFont typeface="Monotype Sorts" charset="2"/>
              <a:buNone/>
            </a:pPr>
            <a:r>
              <a:rPr lang="en-US" dirty="0" smtClean="0"/>
              <a:t>5.  People who think only of themselves or their own division.  </a:t>
            </a:r>
          </a:p>
          <a:p>
            <a:pPr>
              <a:buFont typeface="Monotype Sorts" charset="2"/>
              <a:buNone/>
            </a:pPr>
            <a:r>
              <a:rPr lang="en-US" dirty="0" smtClean="0"/>
              <a:t>6.  People who have no regard for other people’s opinions.</a:t>
            </a:r>
          </a:p>
          <a:p>
            <a:pPr>
              <a:buFont typeface="Monotype Sorts" charset="2"/>
              <a:buNone/>
            </a:pPr>
            <a:r>
              <a:rPr lang="en-US" dirty="0" smtClean="0"/>
              <a:t>7.  People who scramble for distinction, always thinking about themselves.</a:t>
            </a:r>
          </a:p>
          <a:p>
            <a:pPr>
              <a:buFont typeface="Monotype Sorts" charset="2"/>
              <a:buNone/>
            </a:pPr>
            <a:r>
              <a:rPr lang="en-US" dirty="0" smtClean="0"/>
              <a:t>8.  Despair, jealousy and envy.</a:t>
            </a:r>
          </a:p>
          <a:p>
            <a:pPr>
              <a:buFont typeface="Monotype Sorts" charset="2"/>
              <a:buNone/>
            </a:pPr>
            <a:r>
              <a:rPr lang="en-US" dirty="0" smtClean="0"/>
              <a:t>9.  People who are oblivious to what is happening beyond their immediate surroundings.  People who do not know anything about other divisions, other industries, or the outside world.</a:t>
            </a:r>
          </a:p>
          <a:p>
            <a:pPr>
              <a:buFont typeface="Monotype Sorts" charset="2"/>
              <a:buNone/>
            </a:pPr>
            <a:r>
              <a:rPr lang="en-US" dirty="0" smtClean="0"/>
              <a:t>10.  People who continue to live in the feudalistic past.  They    include “people who are engaged merely in business affairs, managers and line workers who lack common sense, and labor union members who are doctrinaire.”</a:t>
            </a:r>
          </a:p>
          <a:p>
            <a:pPr defTabSz="931774"/>
            <a:endParaRPr lang="en-US" dirty="0" smtClean="0"/>
          </a:p>
          <a:p>
            <a:endParaRPr lang="en-US" dirty="0"/>
          </a:p>
        </p:txBody>
      </p:sp>
      <p:sp>
        <p:nvSpPr>
          <p:cNvPr id="4" name="Slide Number Placeholder 3"/>
          <p:cNvSpPr>
            <a:spLocks noGrp="1"/>
          </p:cNvSpPr>
          <p:nvPr>
            <p:ph type="sldNum" sz="quarter" idx="10"/>
          </p:nvPr>
        </p:nvSpPr>
        <p:spPr/>
        <p:txBody>
          <a:bodyPr/>
          <a:lstStyle/>
          <a:p>
            <a:fld id="{BF852B6F-97AA-45A3-B47C-58D14F660363}"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852B6F-97AA-45A3-B47C-58D14F660363}"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852B6F-97AA-45A3-B47C-58D14F660363}"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852B6F-97AA-45A3-B47C-58D14F66036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Answers</a:t>
            </a:r>
            <a:r>
              <a:rPr lang="en-US" baseline="0" dirty="0" smtClean="0"/>
              <a:t> for the questions on this slide</a:t>
            </a:r>
          </a:p>
          <a:p>
            <a:endParaRPr lang="en-US" baseline="0" dirty="0" smtClean="0"/>
          </a:p>
          <a:p>
            <a:pPr marL="232943" indent="-232943">
              <a:buAutoNum type="arabicParenR"/>
            </a:pPr>
            <a:r>
              <a:rPr lang="en-US" baseline="0" dirty="0" smtClean="0"/>
              <a:t>Yes, but with limitations. LSS has an exhaustive tool set and many of the tool work wonderfully when applied to local processes. It is hard to drive bottom line results for an organization by applying tools locally. However, it can lead to local efficiencies. Always be mindful of the big picture. Try to avoid unintended consequences for down stream processes related to local improvement efforts. </a:t>
            </a:r>
          </a:p>
          <a:p>
            <a:pPr marL="232943" indent="-232943">
              <a:buAutoNum type="arabicParenR"/>
            </a:pPr>
            <a:r>
              <a:rPr lang="en-US" baseline="0" dirty="0" smtClean="0"/>
              <a:t>HR processes are involved in every value stream of the parent organization. It is hard to find HR processes that can be improved without the direct participation of many stakeholders throughout the organization.</a:t>
            </a:r>
          </a:p>
          <a:p>
            <a:pPr marL="232943" indent="-232943">
              <a:buAutoNum type="arabicParenR"/>
            </a:pPr>
            <a:r>
              <a:rPr lang="en-US" baseline="0" dirty="0" smtClean="0"/>
              <a:t>HR is unique in that most processes have two distinct customer groups (employer and employee), and thus potentially conflicting definitions of quality. Therefore, solutions must be win-win scenarios. Communication with the entire organization is extremely important. The improvement team should accept the responsibility of designing communication that clearly demonstrates the value of the change to both parties. Change management is extremely important.</a:t>
            </a:r>
          </a:p>
          <a:p>
            <a:pPr marL="232943" indent="-232943">
              <a:buAutoNum type="arabicParenR"/>
            </a:pPr>
            <a:r>
              <a:rPr lang="en-US" baseline="0" dirty="0" smtClean="0"/>
              <a:t>Any process that produces data. The answer to this question varies by organization.  A process in which both customer groups are currently dissatisfied is a good candidate.</a:t>
            </a:r>
            <a:endParaRPr lang="en-US" dirty="0"/>
          </a:p>
        </p:txBody>
      </p:sp>
      <p:sp>
        <p:nvSpPr>
          <p:cNvPr id="4" name="Slide Number Placeholder 3"/>
          <p:cNvSpPr>
            <a:spLocks noGrp="1"/>
          </p:cNvSpPr>
          <p:nvPr>
            <p:ph type="sldNum" sz="quarter" idx="10"/>
          </p:nvPr>
        </p:nvSpPr>
        <p:spPr/>
        <p:txBody>
          <a:bodyPr/>
          <a:lstStyle/>
          <a:p>
            <a:fld id="{BF852B6F-97AA-45A3-B47C-58D14F660363}"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852B6F-97AA-45A3-B47C-58D14F660363}"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852B6F-97AA-45A3-B47C-58D14F660363}"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A8CDD3F-C8A4-46A9-A770-6348006C5467}" type="slidenum">
              <a:rPr lang="en-US">
                <a:solidFill>
                  <a:srgbClr val="000000"/>
                </a:solidFill>
              </a:rPr>
              <a:pPr fontAlgn="base">
                <a:spcBef>
                  <a:spcPct val="0"/>
                </a:spcBef>
                <a:spcAft>
                  <a:spcPct val="0"/>
                </a:spcAft>
              </a:pPr>
              <a:t>24</a:t>
            </a:fld>
            <a:endParaRPr lang="en-US">
              <a:solidFill>
                <a:srgbClr val="000000"/>
              </a:solidFill>
            </a:endParaRPr>
          </a:p>
        </p:txBody>
      </p:sp>
      <p:sp>
        <p:nvSpPr>
          <p:cNvPr id="2969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6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r>
              <a:rPr lang="en-US" sz="1400" dirty="0" smtClean="0"/>
              <a:t>NYISO’s Strategic Objectives</a:t>
            </a:r>
          </a:p>
          <a:p>
            <a:pPr>
              <a:spcBef>
                <a:spcPct val="0"/>
              </a:spcBef>
            </a:pPr>
            <a:endParaRPr lang="en-US" sz="1400" dirty="0" smtClean="0"/>
          </a:p>
          <a:p>
            <a:pPr>
              <a:spcBef>
                <a:spcPct val="0"/>
              </a:spcBef>
            </a:pPr>
            <a:r>
              <a:rPr lang="en-US" sz="1400" dirty="0" smtClean="0"/>
              <a:t>A Leader in Reliability</a:t>
            </a:r>
          </a:p>
          <a:p>
            <a:pPr>
              <a:spcBef>
                <a:spcPct val="0"/>
              </a:spcBef>
            </a:pPr>
            <a:r>
              <a:rPr lang="en-US" sz="1400" dirty="0" smtClean="0"/>
              <a:t>A Leader in Market Design</a:t>
            </a:r>
          </a:p>
          <a:p>
            <a:pPr>
              <a:spcBef>
                <a:spcPct val="0"/>
              </a:spcBef>
            </a:pPr>
            <a:r>
              <a:rPr lang="en-US" sz="1400" dirty="0" smtClean="0"/>
              <a:t>Authoritative Source of Information on Key Issues</a:t>
            </a:r>
          </a:p>
          <a:p>
            <a:pPr>
              <a:spcBef>
                <a:spcPct val="0"/>
              </a:spcBef>
            </a:pPr>
            <a:r>
              <a:rPr lang="en-US" sz="1400" dirty="0" smtClean="0"/>
              <a:t>Excellence in Execution</a:t>
            </a:r>
          </a:p>
          <a:p>
            <a:pPr>
              <a:spcBef>
                <a:spcPct val="0"/>
              </a:spcBef>
            </a:pPr>
            <a:r>
              <a:rPr lang="en-US" sz="1400" dirty="0" smtClean="0"/>
              <a:t>Sustain and Enhance Robust Planning processes</a:t>
            </a:r>
          </a:p>
          <a:p>
            <a:pPr>
              <a:spcBef>
                <a:spcPct val="0"/>
              </a:spcBef>
            </a:pPr>
            <a:r>
              <a:rPr lang="en-US" sz="1400" dirty="0" smtClean="0"/>
              <a:t>Leader in Technology Innovation</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852B6F-97AA-45A3-B47C-58D14F660363}"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852B6F-97AA-45A3-B47C-58D14F660363}"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852B6F-97AA-45A3-B47C-58D14F660363}"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852B6F-97AA-45A3-B47C-58D14F660363}"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D91B42FA-5209-464B-B359-8A3447FF28A9}" type="slidenum">
              <a:rPr lang="en-US">
                <a:latin typeface="Arial" charset="0"/>
              </a:rPr>
              <a:pPr/>
              <a:t>29</a:t>
            </a:fld>
            <a:endParaRPr lang="en-US">
              <a:latin typeface="Arial" charset="0"/>
            </a:endParaRPr>
          </a:p>
        </p:txBody>
      </p:sp>
      <p:sp>
        <p:nvSpPr>
          <p:cNvPr id="37891" name="Rectangle 2"/>
          <p:cNvSpPr>
            <a:spLocks noGrp="1" noRot="1" noChangeAspect="1" noChangeArrowheads="1" noTextEdit="1"/>
          </p:cNvSpPr>
          <p:nvPr>
            <p:ph type="sldImg"/>
          </p:nvPr>
        </p:nvSpPr>
        <p:spPr>
          <a:xfrm>
            <a:off x="1182688" y="695325"/>
            <a:ext cx="4648200" cy="3486150"/>
          </a:xfrm>
          <a:ln/>
        </p:spPr>
      </p:sp>
      <p:sp>
        <p:nvSpPr>
          <p:cNvPr id="4" name="Notes Placeholder 3"/>
          <p:cNvSpPr>
            <a:spLocks noGrp="1"/>
          </p:cNvSpPr>
          <p:nvPr>
            <p:ph type="body" idx="1"/>
          </p:nvPr>
        </p:nvSpPr>
        <p:spPr/>
        <p:txBody>
          <a:bodyPr>
            <a:normAutofit/>
          </a:bodyPr>
          <a:lstStyle/>
          <a:p>
            <a:r>
              <a:rPr lang="en-US" dirty="0" smtClean="0"/>
              <a:t>This slide show tools and activities typically used</a:t>
            </a:r>
            <a:r>
              <a:rPr lang="en-US" baseline="0" dirty="0" smtClean="0"/>
              <a:t> in each step of the DMAIC process.</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852B6F-97AA-45A3-B47C-58D14F660363}"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is a graphical representation of what</a:t>
            </a:r>
            <a:r>
              <a:rPr lang="en-US" baseline="0" dirty="0" smtClean="0"/>
              <a:t> 6 Sigma means.</a:t>
            </a:r>
            <a:endParaRPr lang="en-US" dirty="0"/>
          </a:p>
        </p:txBody>
      </p:sp>
      <p:sp>
        <p:nvSpPr>
          <p:cNvPr id="4" name="Slide Number Placeholder 3"/>
          <p:cNvSpPr>
            <a:spLocks noGrp="1"/>
          </p:cNvSpPr>
          <p:nvPr>
            <p:ph type="sldNum" sz="quarter" idx="10"/>
          </p:nvPr>
        </p:nvSpPr>
        <p:spPr/>
        <p:txBody>
          <a:bodyPr/>
          <a:lstStyle/>
          <a:p>
            <a:fld id="{BF852B6F-97AA-45A3-B47C-58D14F660363}"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852B6F-97AA-45A3-B47C-58D14F660363}"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852B6F-97AA-45A3-B47C-58D14F660363}" type="slidenum">
              <a:rPr lang="en-US" smtClean="0"/>
              <a:pPr/>
              <a:t>33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852B6F-97AA-45A3-B47C-58D14F66036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852B6F-97AA-45A3-B47C-58D14F66036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F852B6F-97AA-45A3-B47C-58D14F66036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1" dirty="0" smtClean="0"/>
              <a:t>Eli Whitney-</a:t>
            </a:r>
            <a:r>
              <a:rPr lang="en-US" dirty="0" smtClean="0"/>
              <a:t>- The “Quality Revolution”  began with Eli Whitney in 1798.  In order to secure a government contract to manufacture 10,000 guns, Whitney introduced the concept of interchangeable parts.</a:t>
            </a:r>
          </a:p>
          <a:p>
            <a:endParaRPr lang="en-US" dirty="0" smtClean="0"/>
          </a:p>
          <a:p>
            <a:pPr hangingPunct="0">
              <a:buFont typeface="Arial" pitchFamily="34" charset="0"/>
              <a:buChar char="•"/>
            </a:pPr>
            <a:r>
              <a:rPr lang="en-US" b="1" dirty="0" smtClean="0"/>
              <a:t>Walter </a:t>
            </a:r>
            <a:r>
              <a:rPr lang="en-US" b="1" dirty="0" err="1" smtClean="0"/>
              <a:t>Shewart</a:t>
            </a:r>
            <a:r>
              <a:rPr lang="en-US" b="1" dirty="0" smtClean="0"/>
              <a:t>-</a:t>
            </a:r>
            <a:r>
              <a:rPr lang="en-US" dirty="0" smtClean="0"/>
              <a:t>- Dr. </a:t>
            </a:r>
            <a:r>
              <a:rPr lang="en-US" dirty="0" err="1" smtClean="0"/>
              <a:t>Shewhart</a:t>
            </a:r>
            <a:r>
              <a:rPr lang="en-US" dirty="0" smtClean="0"/>
              <a:t> worked with Western Electric from 1918 to 1924 where he introduced control charts. </a:t>
            </a:r>
            <a:r>
              <a:rPr lang="en-US" dirty="0" err="1" smtClean="0"/>
              <a:t>Shewhart</a:t>
            </a:r>
            <a:r>
              <a:rPr lang="en-US" dirty="0" smtClean="0"/>
              <a:t> also created the cycle of Plan, Do, Check, Act. </a:t>
            </a:r>
          </a:p>
          <a:p>
            <a:pPr lvl="1" hangingPunct="0">
              <a:buFont typeface="Arial" pitchFamily="34" charset="0"/>
              <a:buChar char="•"/>
            </a:pPr>
            <a:r>
              <a:rPr lang="en-US" dirty="0" smtClean="0"/>
              <a:t>Plan - What changes do we need to make? What data is needed?</a:t>
            </a:r>
          </a:p>
          <a:p>
            <a:pPr lvl="1" hangingPunct="0">
              <a:buFont typeface="Arial" pitchFamily="34" charset="0"/>
              <a:buChar char="•"/>
            </a:pPr>
            <a:r>
              <a:rPr lang="en-US" dirty="0" smtClean="0"/>
              <a:t>Do - Make the change, preferably a pilot study.</a:t>
            </a:r>
          </a:p>
          <a:p>
            <a:pPr lvl="1" hangingPunct="0">
              <a:buFont typeface="Arial" pitchFamily="34" charset="0"/>
              <a:buChar char="•"/>
            </a:pPr>
            <a:r>
              <a:rPr lang="en-US" dirty="0" smtClean="0"/>
              <a:t>Check - What was the effect of the change? What did we learn?</a:t>
            </a:r>
          </a:p>
          <a:p>
            <a:pPr lvl="1" hangingPunct="0">
              <a:buFont typeface="Arial" pitchFamily="34" charset="0"/>
              <a:buChar char="•"/>
            </a:pPr>
            <a:r>
              <a:rPr lang="en-US" dirty="0" smtClean="0"/>
              <a:t>Act - The new learning should lead to improvement, customer satisfaction.</a:t>
            </a:r>
          </a:p>
          <a:p>
            <a:pPr lvl="1" hangingPunct="0">
              <a:buFont typeface="Arial" pitchFamily="34" charset="0"/>
              <a:buChar char="•"/>
            </a:pPr>
            <a:endParaRPr lang="en-US" dirty="0" smtClean="0"/>
          </a:p>
          <a:p>
            <a:pPr hangingPunct="0">
              <a:buFont typeface="Arial" pitchFamily="34" charset="0"/>
              <a:buChar char="•"/>
            </a:pPr>
            <a:r>
              <a:rPr lang="en-US" b="1" dirty="0" smtClean="0"/>
              <a:t>W. Edwards Deming</a:t>
            </a:r>
            <a:r>
              <a:rPr lang="en-US" dirty="0" smtClean="0"/>
              <a:t>—Instrumental in the reconstruction of Japan after WWII. </a:t>
            </a:r>
          </a:p>
          <a:p>
            <a:pPr hangingPunct="0">
              <a:buFont typeface="Arial" pitchFamily="34" charset="0"/>
              <a:buChar char="•"/>
            </a:pPr>
            <a:endParaRPr lang="en-US" dirty="0" smtClean="0"/>
          </a:p>
          <a:p>
            <a:pPr hangingPunct="0">
              <a:buFont typeface="Arial" pitchFamily="34" charset="0"/>
              <a:buChar char="•"/>
            </a:pPr>
            <a:r>
              <a:rPr lang="en-US" b="1" dirty="0" err="1" smtClean="0"/>
              <a:t>Eiji</a:t>
            </a:r>
            <a:r>
              <a:rPr lang="en-US" b="1" dirty="0" smtClean="0"/>
              <a:t> Toyoda</a:t>
            </a:r>
            <a:r>
              <a:rPr lang="en-US" dirty="0" smtClean="0"/>
              <a:t> - Former CEO of Toyota-- Along with his cousin Kiichiro pioneered in the 1940s and 1950s what today is known as Lean.</a:t>
            </a:r>
          </a:p>
          <a:p>
            <a:pPr hangingPunct="0">
              <a:buFont typeface="Arial" pitchFamily="34" charset="0"/>
              <a:buChar char="•"/>
            </a:pPr>
            <a:endParaRPr lang="en-US" dirty="0" smtClean="0"/>
          </a:p>
          <a:p>
            <a:pPr hangingPunct="0">
              <a:buFont typeface="Arial" pitchFamily="34" charset="0"/>
              <a:buChar char="•"/>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BF852B6F-97AA-45A3-B47C-58D14F66036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a:t>
            </a:r>
            <a:r>
              <a:rPr lang="en-US" baseline="0" dirty="0" smtClean="0"/>
              <a:t> of Companies who have used LSS:</a:t>
            </a:r>
          </a:p>
          <a:p>
            <a:r>
              <a:rPr lang="en-US" baseline="0" dirty="0" smtClean="0"/>
              <a:t>Manufacturing/Production:</a:t>
            </a:r>
          </a:p>
          <a:p>
            <a:pPr>
              <a:buFont typeface="Arial" pitchFamily="34" charset="0"/>
              <a:buChar char="•"/>
            </a:pPr>
            <a:r>
              <a:rPr lang="en-US" baseline="0" dirty="0" smtClean="0"/>
              <a:t>Allied Signal/Honeywell</a:t>
            </a:r>
          </a:p>
          <a:p>
            <a:pPr>
              <a:buFont typeface="Arial" pitchFamily="34" charset="0"/>
              <a:buChar char="•"/>
            </a:pPr>
            <a:r>
              <a:rPr lang="en-US" baseline="0" dirty="0" smtClean="0"/>
              <a:t>General Electric</a:t>
            </a:r>
          </a:p>
          <a:p>
            <a:pPr>
              <a:buFont typeface="Arial" pitchFamily="34" charset="0"/>
              <a:buChar char="•"/>
            </a:pPr>
            <a:r>
              <a:rPr lang="en-US" baseline="0" dirty="0" smtClean="0"/>
              <a:t>Motorola</a:t>
            </a:r>
          </a:p>
          <a:p>
            <a:pPr>
              <a:buFont typeface="Arial" pitchFamily="34" charset="0"/>
              <a:buChar char="•"/>
            </a:pPr>
            <a:r>
              <a:rPr lang="en-US" baseline="0" dirty="0" smtClean="0"/>
              <a:t>Delta Air Lines</a:t>
            </a:r>
          </a:p>
          <a:p>
            <a:pPr>
              <a:buFont typeface="Arial" pitchFamily="34" charset="0"/>
              <a:buChar char="•"/>
            </a:pPr>
            <a:r>
              <a:rPr lang="en-US" baseline="0" dirty="0" smtClean="0"/>
              <a:t>U.S. Military</a:t>
            </a:r>
          </a:p>
          <a:p>
            <a:pPr>
              <a:buFont typeface="Arial" pitchFamily="34" charset="0"/>
              <a:buChar char="•"/>
            </a:pPr>
            <a:endParaRPr lang="en-US" baseline="0" dirty="0" smtClean="0"/>
          </a:p>
          <a:p>
            <a:pPr>
              <a:buFont typeface="Arial" pitchFamily="34" charset="0"/>
              <a:buNone/>
            </a:pPr>
            <a:r>
              <a:rPr lang="en-US" baseline="0" dirty="0" smtClean="0"/>
              <a:t>Transactional Industries</a:t>
            </a:r>
          </a:p>
          <a:p>
            <a:pPr>
              <a:buFont typeface="Arial" pitchFamily="34" charset="0"/>
              <a:buChar char="•"/>
            </a:pPr>
            <a:r>
              <a:rPr lang="en-US" baseline="0" dirty="0" smtClean="0"/>
              <a:t>Bank of America</a:t>
            </a:r>
          </a:p>
          <a:p>
            <a:pPr>
              <a:buFont typeface="Arial" pitchFamily="34" charset="0"/>
              <a:buChar char="•"/>
            </a:pPr>
            <a:r>
              <a:rPr lang="en-US" baseline="0" dirty="0" smtClean="0"/>
              <a:t>American Express</a:t>
            </a:r>
          </a:p>
          <a:p>
            <a:pPr>
              <a:buFont typeface="Arial" pitchFamily="34" charset="0"/>
              <a:buChar char="•"/>
            </a:pPr>
            <a:endParaRPr lang="en-US" baseline="0" dirty="0" smtClean="0"/>
          </a:p>
          <a:p>
            <a:pPr>
              <a:buFont typeface="Arial" pitchFamily="34" charset="0"/>
              <a:buNone/>
            </a:pPr>
            <a:r>
              <a:rPr lang="en-US" baseline="0" dirty="0" smtClean="0"/>
              <a:t>Service Applications</a:t>
            </a:r>
          </a:p>
          <a:p>
            <a:pPr>
              <a:buFont typeface="Arial" pitchFamily="34" charset="0"/>
              <a:buChar char="•"/>
            </a:pPr>
            <a:r>
              <a:rPr lang="en-US" baseline="0" dirty="0" smtClean="0"/>
              <a:t>T.S.A (Airport Security)</a:t>
            </a:r>
          </a:p>
          <a:p>
            <a:pPr>
              <a:buFont typeface="Arial" pitchFamily="34" charset="0"/>
              <a:buChar char="•"/>
            </a:pPr>
            <a:endParaRPr lang="en-US" baseline="0" dirty="0" smtClean="0"/>
          </a:p>
          <a:p>
            <a:pPr>
              <a:buFont typeface="Arial" pitchFamily="34" charset="0"/>
              <a:buNone/>
            </a:pPr>
            <a:r>
              <a:rPr lang="en-US" baseline="0" dirty="0" smtClean="0"/>
              <a:t>There are 1000s of organizations. These are just a few well know entities. </a:t>
            </a:r>
          </a:p>
          <a:p>
            <a:pPr>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BF852B6F-97AA-45A3-B47C-58D14F66036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DPMO=Defects</a:t>
            </a:r>
            <a:r>
              <a:rPr lang="en-US" baseline="0" dirty="0" smtClean="0"/>
              <a:t> Per Million Opportunities</a:t>
            </a:r>
            <a:endParaRPr lang="en-US" dirty="0"/>
          </a:p>
        </p:txBody>
      </p:sp>
      <p:sp>
        <p:nvSpPr>
          <p:cNvPr id="4" name="Slide Number Placeholder 3"/>
          <p:cNvSpPr>
            <a:spLocks noGrp="1"/>
          </p:cNvSpPr>
          <p:nvPr>
            <p:ph type="sldNum" sz="quarter" idx="10"/>
          </p:nvPr>
        </p:nvSpPr>
        <p:spPr/>
        <p:txBody>
          <a:bodyPr/>
          <a:lstStyle/>
          <a:p>
            <a:fld id="{BF852B6F-97AA-45A3-B47C-58D14F66036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616C59C-5F9E-49FF-8704-C75E8334375E}" type="datetimeFigureOut">
              <a:rPr lang="en-US" smtClean="0"/>
              <a:pPr/>
              <a:t>11/29/2010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3560F30F-11C4-4E87-80A2-4A36E78C2079}"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16C59C-5F9E-49FF-8704-C75E8334375E}" type="datetimeFigureOut">
              <a:rPr lang="en-US" smtClean="0"/>
              <a:pPr/>
              <a:t>11/29/2010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60F30F-11C4-4E87-80A2-4A36E78C207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16C59C-5F9E-49FF-8704-C75E8334375E}" type="datetimeFigureOut">
              <a:rPr lang="en-US" smtClean="0"/>
              <a:pPr/>
              <a:t>11/29/2010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60F30F-11C4-4E87-80A2-4A36E78C207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616C59C-5F9E-49FF-8704-C75E8334375E}" type="datetimeFigureOut">
              <a:rPr lang="en-US" smtClean="0"/>
              <a:pPr/>
              <a:t>11/29/2010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60F30F-11C4-4E87-80A2-4A36E78C2079}"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616C59C-5F9E-49FF-8704-C75E8334375E}" type="datetimeFigureOut">
              <a:rPr lang="en-US" smtClean="0"/>
              <a:pPr/>
              <a:t>11/29/2010</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3560F30F-11C4-4E87-80A2-4A36E78C2079}"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616C59C-5F9E-49FF-8704-C75E8334375E}" type="datetimeFigureOut">
              <a:rPr lang="en-US" smtClean="0"/>
              <a:pPr/>
              <a:t>11/29/2010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60F30F-11C4-4E87-80A2-4A36E78C2079}"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616C59C-5F9E-49FF-8704-C75E8334375E}" type="datetimeFigureOut">
              <a:rPr lang="en-US" smtClean="0"/>
              <a:pPr/>
              <a:t>11/29/2010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60F30F-11C4-4E87-80A2-4A36E78C2079}"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16C59C-5F9E-49FF-8704-C75E8334375E}" type="datetimeFigureOut">
              <a:rPr lang="en-US" smtClean="0"/>
              <a:pPr/>
              <a:t>11/29/2010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60F30F-11C4-4E87-80A2-4A36E78C207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16C59C-5F9E-49FF-8704-C75E8334375E}" type="datetimeFigureOut">
              <a:rPr lang="en-US" smtClean="0"/>
              <a:pPr/>
              <a:t>11/29/2010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60F30F-11C4-4E87-80A2-4A36E78C207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16C59C-5F9E-49FF-8704-C75E8334375E}" type="datetimeFigureOut">
              <a:rPr lang="en-US" smtClean="0"/>
              <a:pPr/>
              <a:t>11/29/2010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60F30F-11C4-4E87-80A2-4A36E78C2079}"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616C59C-5F9E-49FF-8704-C75E8334375E}" type="datetimeFigureOut">
              <a:rPr lang="en-US" smtClean="0"/>
              <a:pPr/>
              <a:t>11/29/2010</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3560F30F-11C4-4E87-80A2-4A36E78C2079}"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616C59C-5F9E-49FF-8704-C75E8334375E}" type="datetimeFigureOut">
              <a:rPr lang="en-US" smtClean="0"/>
              <a:pPr/>
              <a:t>11/29/2010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3560F30F-11C4-4E87-80A2-4A36E78C20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3.emf"/><Relationship Id="rId4" Type="http://schemas.openxmlformats.org/officeDocument/2006/relationships/oleObject" Target="../embeddings/oleObject1.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asq.org/certification/index.html" TargetMode="External"/><Relationship Id="rId2" Type="http://schemas.openxmlformats.org/officeDocument/2006/relationships/hyperlink" Target="http://www.isixsigma.com/" TargetMode="External"/><Relationship Id="rId1" Type="http://schemas.openxmlformats.org/officeDocument/2006/relationships/slideLayout" Target="../slideLayouts/slideLayout2.xml"/><Relationship Id="rId4" Type="http://schemas.openxmlformats.org/officeDocument/2006/relationships/hyperlink" Target="http://www.bmgi.com/"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Microsoft_Excel_97-2003_Worksheet1.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 Human Resources Perspective</a:t>
            </a:r>
            <a:endParaRPr lang="en-US" dirty="0"/>
          </a:p>
        </p:txBody>
      </p:sp>
      <p:sp>
        <p:nvSpPr>
          <p:cNvPr id="2" name="Title 1"/>
          <p:cNvSpPr>
            <a:spLocks noGrp="1"/>
          </p:cNvSpPr>
          <p:nvPr>
            <p:ph type="ctrTitle"/>
          </p:nvPr>
        </p:nvSpPr>
        <p:spPr/>
        <p:txBody>
          <a:bodyPr/>
          <a:lstStyle/>
          <a:p>
            <a:r>
              <a:rPr lang="en-US" dirty="0" smtClean="0"/>
              <a:t>Introduction to Lean Six Sigma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Good is Good Enough?</a:t>
            </a:r>
            <a:endParaRPr lang="en-US" dirty="0"/>
          </a:p>
        </p:txBody>
      </p:sp>
      <p:pic>
        <p:nvPicPr>
          <p:cNvPr id="96258" name="Picture 2"/>
          <p:cNvPicPr>
            <a:picLocks noChangeAspect="1" noChangeArrowheads="1"/>
          </p:cNvPicPr>
          <p:nvPr/>
        </p:nvPicPr>
        <p:blipFill>
          <a:blip r:embed="rId3" cstate="print"/>
          <a:srcRect t="20994" b="5063"/>
          <a:stretch>
            <a:fillRect/>
          </a:stretch>
        </p:blipFill>
        <p:spPr bwMode="auto">
          <a:xfrm>
            <a:off x="304800" y="1447800"/>
            <a:ext cx="8649632"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Lean Six Sigma Methodology</a:t>
            </a:r>
            <a:endParaRPr lang="en-US" dirty="0"/>
          </a:p>
        </p:txBody>
      </p:sp>
      <p:sp>
        <p:nvSpPr>
          <p:cNvPr id="4" name="Text Placeholder 3"/>
          <p:cNvSpPr>
            <a:spLocks noGrp="1"/>
          </p:cNvSpPr>
          <p:nvPr>
            <p:ph type="body" idx="1"/>
          </p:nvPr>
        </p:nvSpPr>
        <p:spPr/>
        <p:txBody>
          <a:bodyPr/>
          <a:lstStyle/>
          <a:p>
            <a:r>
              <a:rPr lang="en-US" dirty="0" smtClean="0"/>
              <a:t>What is Lean Six Sigma?</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LSS Methodology</a:t>
            </a:r>
            <a:endParaRPr lang="en-US" dirty="0"/>
          </a:p>
        </p:txBody>
      </p:sp>
      <p:sp>
        <p:nvSpPr>
          <p:cNvPr id="5" name="Content Placeholder 4"/>
          <p:cNvSpPr>
            <a:spLocks noGrp="1"/>
          </p:cNvSpPr>
          <p:nvPr>
            <p:ph sz="quarter" idx="1"/>
          </p:nvPr>
        </p:nvSpPr>
        <p:spPr>
          <a:xfrm>
            <a:off x="914400" y="1447800"/>
            <a:ext cx="7772400" cy="4876800"/>
          </a:xfrm>
        </p:spPr>
        <p:txBody>
          <a:bodyPr>
            <a:normAutofit/>
          </a:bodyPr>
          <a:lstStyle/>
          <a:p>
            <a:r>
              <a:rPr lang="en-US" dirty="0" smtClean="0"/>
              <a:t>DMAIC Process</a:t>
            </a:r>
          </a:p>
          <a:p>
            <a:r>
              <a:rPr lang="en-US" dirty="0" smtClean="0"/>
              <a:t>Key Concepts</a:t>
            </a:r>
          </a:p>
          <a:p>
            <a:pPr lvl="1"/>
            <a:r>
              <a:rPr lang="en-US" dirty="0" smtClean="0"/>
              <a:t>Understanding Variation</a:t>
            </a:r>
          </a:p>
          <a:p>
            <a:pPr lvl="1"/>
            <a:r>
              <a:rPr lang="en-US" dirty="0" smtClean="0"/>
              <a:t>Voice of the Customer</a:t>
            </a:r>
          </a:p>
          <a:p>
            <a:pPr lvl="1"/>
            <a:r>
              <a:rPr lang="en-US" dirty="0" smtClean="0"/>
              <a:t>Voice of the Process</a:t>
            </a:r>
          </a:p>
          <a:p>
            <a:r>
              <a:rPr lang="en-US" dirty="0" smtClean="0"/>
              <a:t>LSS Organizational Roles</a:t>
            </a:r>
          </a:p>
          <a:p>
            <a:pPr lvl="1"/>
            <a:r>
              <a:rPr lang="en-US" dirty="0" smtClean="0"/>
              <a:t>Champion</a:t>
            </a:r>
          </a:p>
          <a:p>
            <a:pPr lvl="1"/>
            <a:r>
              <a:rPr lang="en-US" dirty="0" smtClean="0"/>
              <a:t>Master Black Belt</a:t>
            </a:r>
          </a:p>
          <a:p>
            <a:pPr lvl="1"/>
            <a:r>
              <a:rPr lang="en-US" dirty="0" smtClean="0"/>
              <a:t>Black Belt</a:t>
            </a:r>
          </a:p>
          <a:p>
            <a:pPr lvl="1"/>
            <a:r>
              <a:rPr lang="en-US" dirty="0" smtClean="0"/>
              <a:t>Green Belt</a:t>
            </a:r>
          </a:p>
          <a:p>
            <a:pPr lvl="1"/>
            <a:r>
              <a:rPr lang="en-US" dirty="0" smtClean="0"/>
              <a:t>Yellow Belt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DMAIC Process</a:t>
            </a:r>
            <a:endParaRPr lang="en-US" dirty="0"/>
          </a:p>
        </p:txBody>
      </p:sp>
      <p:graphicFrame>
        <p:nvGraphicFramePr>
          <p:cNvPr id="4" name="Diagram 3"/>
          <p:cNvGraphicFramePr/>
          <p:nvPr/>
        </p:nvGraphicFramePr>
        <p:xfrm>
          <a:off x="304800" y="1676400"/>
          <a:ext cx="8610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 of LSS</a:t>
            </a:r>
            <a:endParaRPr lang="en-US" dirty="0"/>
          </a:p>
        </p:txBody>
      </p:sp>
      <p:sp>
        <p:nvSpPr>
          <p:cNvPr id="3" name="Content Placeholder 2"/>
          <p:cNvSpPr>
            <a:spLocks noGrp="1"/>
          </p:cNvSpPr>
          <p:nvPr>
            <p:ph sz="quarter" idx="1"/>
          </p:nvPr>
        </p:nvSpPr>
        <p:spPr>
          <a:xfrm>
            <a:off x="914400" y="1447800"/>
            <a:ext cx="7772400" cy="4953000"/>
          </a:xfrm>
        </p:spPr>
        <p:txBody>
          <a:bodyPr/>
          <a:lstStyle/>
          <a:p>
            <a:r>
              <a:rPr lang="en-US" b="1" dirty="0" smtClean="0"/>
              <a:t>Understanding of Variation</a:t>
            </a:r>
          </a:p>
          <a:p>
            <a:pPr lvl="1"/>
            <a:r>
              <a:rPr lang="en-US" dirty="0" smtClean="0"/>
              <a:t>Two types of variation</a:t>
            </a:r>
          </a:p>
          <a:p>
            <a:pPr lvl="2"/>
            <a:r>
              <a:rPr lang="en-US" dirty="0" smtClean="0"/>
              <a:t>Controlled variation (Common Causes)</a:t>
            </a:r>
          </a:p>
          <a:p>
            <a:pPr lvl="2"/>
            <a:r>
              <a:rPr lang="en-US" dirty="0" smtClean="0"/>
              <a:t>Uncontrolled variation (Assignable/Special Causes)</a:t>
            </a:r>
          </a:p>
          <a:p>
            <a:pPr lvl="1"/>
            <a:r>
              <a:rPr lang="en-US" dirty="0" smtClean="0"/>
              <a:t>Improvement strategy based on type of variation</a:t>
            </a:r>
          </a:p>
          <a:p>
            <a:pPr lvl="2"/>
            <a:r>
              <a:rPr lang="en-US" dirty="0" smtClean="0"/>
              <a:t>Controlled variation = Change the process</a:t>
            </a:r>
          </a:p>
          <a:p>
            <a:pPr lvl="2"/>
            <a:r>
              <a:rPr lang="en-US" dirty="0" smtClean="0"/>
              <a:t>Uncontrolled variation = Deal with the special events</a:t>
            </a:r>
          </a:p>
          <a:p>
            <a:r>
              <a:rPr lang="en-US" b="1" dirty="0" smtClean="0"/>
              <a:t>Voice of the Customer (VOC)</a:t>
            </a:r>
          </a:p>
          <a:p>
            <a:pPr lvl="1"/>
            <a:r>
              <a:rPr lang="en-US" dirty="0" smtClean="0"/>
              <a:t>How does the customer describe </a:t>
            </a:r>
            <a:r>
              <a:rPr lang="en-US" b="1" u="sng" dirty="0" smtClean="0"/>
              <a:t>quality</a:t>
            </a:r>
            <a:endParaRPr lang="en-US" dirty="0" smtClean="0"/>
          </a:p>
          <a:p>
            <a:pPr lvl="1"/>
            <a:r>
              <a:rPr lang="en-US" dirty="0" smtClean="0"/>
              <a:t>What is the customers tolerance for defects</a:t>
            </a:r>
          </a:p>
          <a:p>
            <a:pPr lvl="1"/>
            <a:r>
              <a:rPr lang="en-US" dirty="0" smtClean="0"/>
              <a:t>VOC is often expressed as specification limits</a:t>
            </a:r>
          </a:p>
          <a:p>
            <a:pPr lvl="1"/>
            <a:r>
              <a:rPr lang="en-US" dirty="0" smtClean="0"/>
              <a:t>Goals should align with the voice of the customer</a:t>
            </a:r>
          </a:p>
          <a:p>
            <a:pPr lvl="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3962400"/>
            <a:ext cx="8382000" cy="2514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Key Concepts of LSS</a:t>
            </a:r>
            <a:endParaRPr lang="en-US" dirty="0"/>
          </a:p>
        </p:txBody>
      </p:sp>
      <p:sp>
        <p:nvSpPr>
          <p:cNvPr id="3" name="Content Placeholder 2"/>
          <p:cNvSpPr>
            <a:spLocks noGrp="1"/>
          </p:cNvSpPr>
          <p:nvPr>
            <p:ph sz="quarter" idx="1"/>
          </p:nvPr>
        </p:nvSpPr>
        <p:spPr>
          <a:xfrm>
            <a:off x="914400" y="1447800"/>
            <a:ext cx="7772400" cy="2667000"/>
          </a:xfrm>
        </p:spPr>
        <p:txBody>
          <a:bodyPr/>
          <a:lstStyle/>
          <a:p>
            <a:r>
              <a:rPr lang="en-US" b="1" dirty="0" smtClean="0"/>
              <a:t>Voice of the Process (VOP)</a:t>
            </a:r>
          </a:p>
          <a:p>
            <a:pPr lvl="1"/>
            <a:r>
              <a:rPr lang="en-US" dirty="0" smtClean="0"/>
              <a:t>What is the current process </a:t>
            </a:r>
            <a:r>
              <a:rPr lang="en-US" b="1" u="sng" dirty="0" smtClean="0"/>
              <a:t>capability</a:t>
            </a:r>
          </a:p>
          <a:p>
            <a:pPr lvl="2"/>
            <a:r>
              <a:rPr lang="en-US" dirty="0" smtClean="0"/>
              <a:t>How much variation is in the process</a:t>
            </a:r>
          </a:p>
          <a:p>
            <a:pPr lvl="2"/>
            <a:r>
              <a:rPr lang="en-US" dirty="0" smtClean="0"/>
              <a:t>How many defects does it produce</a:t>
            </a:r>
          </a:p>
          <a:p>
            <a:pPr lvl="2"/>
            <a:r>
              <a:rPr lang="en-US" dirty="0" smtClean="0"/>
              <a:t>What is the process average</a:t>
            </a:r>
          </a:p>
          <a:p>
            <a:pPr lvl="1"/>
            <a:r>
              <a:rPr lang="en-US" dirty="0" smtClean="0"/>
              <a:t>What process inputs are important to final quality </a:t>
            </a:r>
          </a:p>
          <a:p>
            <a:pPr lvl="2"/>
            <a:endParaRPr lang="en-US" dirty="0" smtClean="0"/>
          </a:p>
          <a:p>
            <a:pPr lvl="1"/>
            <a:endParaRPr lang="en-US" dirty="0" smtClean="0"/>
          </a:p>
        </p:txBody>
      </p:sp>
      <p:sp>
        <p:nvSpPr>
          <p:cNvPr id="4" name="Rectangle 3"/>
          <p:cNvSpPr/>
          <p:nvPr/>
        </p:nvSpPr>
        <p:spPr>
          <a:xfrm>
            <a:off x="3200400" y="4724400"/>
            <a:ext cx="2444901" cy="1015663"/>
          </a:xfrm>
          <a:prstGeom prst="rect">
            <a:avLst/>
          </a:prstGeom>
        </p:spPr>
        <p:txBody>
          <a:bodyPr wrap="none">
            <a:spAutoFit/>
          </a:bodyPr>
          <a:lstStyle/>
          <a:p>
            <a:pPr algn="ctr"/>
            <a:r>
              <a:rPr lang="en-US" sz="6000" dirty="0" smtClean="0">
                <a:solidFill>
                  <a:schemeClr val="bg1"/>
                </a:solidFill>
              </a:rPr>
              <a:t>Y=ƒ(x)</a:t>
            </a:r>
            <a:endParaRPr lang="en-US" sz="6000" dirty="0">
              <a:solidFill>
                <a:schemeClr val="bg1"/>
              </a:solidFill>
            </a:endParaRPr>
          </a:p>
        </p:txBody>
      </p:sp>
      <p:sp>
        <p:nvSpPr>
          <p:cNvPr id="7" name="TextBox 6"/>
          <p:cNvSpPr txBox="1"/>
          <p:nvPr/>
        </p:nvSpPr>
        <p:spPr>
          <a:xfrm>
            <a:off x="457200" y="4038600"/>
            <a:ext cx="8229600" cy="584775"/>
          </a:xfrm>
          <a:prstGeom prst="rect">
            <a:avLst/>
          </a:prstGeom>
          <a:noFill/>
        </p:spPr>
        <p:txBody>
          <a:bodyPr wrap="square" rtlCol="0">
            <a:spAutoFit/>
          </a:bodyPr>
          <a:lstStyle/>
          <a:p>
            <a:pPr algn="ctr"/>
            <a:r>
              <a:rPr lang="en-US" sz="3200" dirty="0" smtClean="0">
                <a:solidFill>
                  <a:schemeClr val="bg1"/>
                </a:solidFill>
              </a:rPr>
              <a:t>Conceptual Summary of Lean Six Sigma</a:t>
            </a:r>
            <a:endParaRPr lang="en-US" sz="3200" dirty="0">
              <a:solidFill>
                <a:schemeClr val="bg1"/>
              </a:solidFill>
            </a:endParaRPr>
          </a:p>
        </p:txBody>
      </p:sp>
      <p:sp>
        <p:nvSpPr>
          <p:cNvPr id="8" name="TextBox 7"/>
          <p:cNvSpPr txBox="1"/>
          <p:nvPr/>
        </p:nvSpPr>
        <p:spPr>
          <a:xfrm>
            <a:off x="457200" y="5791200"/>
            <a:ext cx="8229600" cy="584775"/>
          </a:xfrm>
          <a:prstGeom prst="rect">
            <a:avLst/>
          </a:prstGeom>
          <a:noFill/>
        </p:spPr>
        <p:txBody>
          <a:bodyPr wrap="square" rtlCol="0">
            <a:spAutoFit/>
          </a:bodyPr>
          <a:lstStyle/>
          <a:p>
            <a:pPr algn="ctr"/>
            <a:r>
              <a:rPr lang="en-US" sz="3200" dirty="0" smtClean="0">
                <a:solidFill>
                  <a:schemeClr val="bg1"/>
                </a:solidFill>
              </a:rPr>
              <a:t>The Output (Y) is a function (ƒ) of the inputs (x)</a:t>
            </a:r>
            <a:endParaRPr lang="en-US" sz="32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LSS Organizational Roles</a:t>
            </a:r>
            <a:endParaRPr lang="en-US" dirty="0"/>
          </a:p>
        </p:txBody>
      </p:sp>
      <p:graphicFrame>
        <p:nvGraphicFramePr>
          <p:cNvPr id="6" name="Diagram 5"/>
          <p:cNvGraphicFramePr/>
          <p:nvPr/>
        </p:nvGraphicFramePr>
        <p:xfrm>
          <a:off x="1219200" y="1371600"/>
          <a:ext cx="6705600" cy="523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Lean Six Sigma Success Factors</a:t>
            </a:r>
            <a:endParaRPr lang="en-US" dirty="0"/>
          </a:p>
        </p:txBody>
      </p:sp>
      <p:sp>
        <p:nvSpPr>
          <p:cNvPr id="5" name="Text Placeholder 4"/>
          <p:cNvSpPr>
            <a:spLocks noGrp="1"/>
          </p:cNvSpPr>
          <p:nvPr>
            <p:ph type="body" idx="1"/>
          </p:nvPr>
        </p:nvSpPr>
        <p:spPr/>
        <p:txBody>
          <a:bodyPr/>
          <a:lstStyle/>
          <a:p>
            <a:r>
              <a:rPr lang="en-US" dirty="0" smtClean="0"/>
              <a:t>What are the building blocks for successful LSS programs?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Considerations for LSS Success</a:t>
            </a:r>
            <a:endParaRPr lang="en-US" dirty="0"/>
          </a:p>
        </p:txBody>
      </p:sp>
      <p:sp>
        <p:nvSpPr>
          <p:cNvPr id="5" name="Content Placeholder 4"/>
          <p:cNvSpPr>
            <a:spLocks noGrp="1"/>
          </p:cNvSpPr>
          <p:nvPr>
            <p:ph sz="quarter" idx="1"/>
          </p:nvPr>
        </p:nvSpPr>
        <p:spPr>
          <a:xfrm>
            <a:off x="914400" y="1447800"/>
            <a:ext cx="7772400" cy="5410200"/>
          </a:xfrm>
        </p:spPr>
        <p:txBody>
          <a:bodyPr/>
          <a:lstStyle/>
          <a:p>
            <a:pPr lvl="1"/>
            <a:r>
              <a:rPr lang="en-US" sz="2600" dirty="0" smtClean="0"/>
              <a:t>Organizational Factors</a:t>
            </a:r>
          </a:p>
          <a:p>
            <a:pPr lvl="2"/>
            <a:r>
              <a:rPr lang="en-US" sz="2400" dirty="0" smtClean="0"/>
              <a:t>Commitment of Senior Management</a:t>
            </a:r>
          </a:p>
          <a:p>
            <a:pPr lvl="2"/>
            <a:r>
              <a:rPr lang="en-US" sz="2400" dirty="0" smtClean="0"/>
              <a:t>Clear organizational vision and goals</a:t>
            </a:r>
          </a:p>
          <a:p>
            <a:pPr lvl="2"/>
            <a:r>
              <a:rPr lang="en-US" sz="2400" dirty="0" smtClean="0"/>
              <a:t>Effective LSS training strategy</a:t>
            </a:r>
          </a:p>
          <a:p>
            <a:pPr lvl="1"/>
            <a:r>
              <a:rPr lang="en-US" sz="2600" dirty="0" smtClean="0"/>
              <a:t>LSS Team Factors</a:t>
            </a:r>
          </a:p>
          <a:p>
            <a:pPr lvl="2"/>
            <a:r>
              <a:rPr lang="en-US" sz="2400" dirty="0" smtClean="0"/>
              <a:t>Flexibility</a:t>
            </a:r>
          </a:p>
          <a:p>
            <a:pPr lvl="2"/>
            <a:r>
              <a:rPr lang="en-US" sz="2400" dirty="0" smtClean="0"/>
              <a:t>Practicality</a:t>
            </a:r>
          </a:p>
          <a:p>
            <a:pPr lvl="2"/>
            <a:r>
              <a:rPr lang="en-US" sz="2400" dirty="0" smtClean="0"/>
              <a:t>Focus on Customers (Internal and external)</a:t>
            </a:r>
          </a:p>
          <a:p>
            <a:pPr lvl="1"/>
            <a:r>
              <a:rPr lang="en-US" sz="2600" dirty="0" smtClean="0"/>
              <a:t>Strengths of LSS Methodology</a:t>
            </a:r>
          </a:p>
          <a:p>
            <a:pPr lvl="2"/>
            <a:r>
              <a:rPr lang="en-US" sz="2400" dirty="0" smtClean="0"/>
              <a:t>Data Based</a:t>
            </a:r>
          </a:p>
          <a:p>
            <a:pPr lvl="2"/>
            <a:r>
              <a:rPr lang="en-US" sz="2400" dirty="0" smtClean="0"/>
              <a:t>Scalable</a:t>
            </a:r>
          </a:p>
          <a:p>
            <a:pPr lvl="2"/>
            <a:r>
              <a:rPr lang="en-US" sz="2400" dirty="0" smtClean="0"/>
              <a:t>Structured</a:t>
            </a:r>
          </a:p>
          <a:p>
            <a:pPr lvl="2"/>
            <a:endParaRPr lang="en-US" dirty="0" smtClean="0"/>
          </a:p>
          <a:p>
            <a:pPr lvl="2">
              <a:buNone/>
            </a:pPr>
            <a:endParaRPr lang="en-US" dirty="0" smtClean="0"/>
          </a:p>
          <a:p>
            <a:pPr lvl="2"/>
            <a:endParaRPr lang="en-US" dirty="0" smtClean="0"/>
          </a:p>
          <a:p>
            <a:pPr lvl="2"/>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Considerations for LSS Success</a:t>
            </a:r>
            <a:endParaRPr lang="en-US" dirty="0"/>
          </a:p>
        </p:txBody>
      </p:sp>
      <p:sp>
        <p:nvSpPr>
          <p:cNvPr id="5" name="Content Placeholder 4"/>
          <p:cNvSpPr>
            <a:spLocks noGrp="1"/>
          </p:cNvSpPr>
          <p:nvPr>
            <p:ph sz="quarter" idx="1"/>
          </p:nvPr>
        </p:nvSpPr>
        <p:spPr/>
        <p:txBody>
          <a:bodyPr/>
          <a:lstStyle/>
          <a:p>
            <a:pPr lvl="1"/>
            <a:r>
              <a:rPr lang="en-US" sz="2600" dirty="0" smtClean="0"/>
              <a:t>LSS Challenges</a:t>
            </a:r>
          </a:p>
          <a:p>
            <a:pPr lvl="2"/>
            <a:r>
              <a:rPr lang="en-US" sz="2400" dirty="0" smtClean="0"/>
              <a:t>It is not a quick win approach to continuous improvement</a:t>
            </a:r>
          </a:p>
          <a:p>
            <a:pPr lvl="2"/>
            <a:r>
              <a:rPr lang="en-US" sz="2400" dirty="0" smtClean="0"/>
              <a:t>It requires an investment</a:t>
            </a:r>
          </a:p>
          <a:p>
            <a:pPr lvl="2"/>
            <a:r>
              <a:rPr lang="en-US" sz="2400" dirty="0" smtClean="0"/>
              <a:t>It requires a degree of organizational humility</a:t>
            </a:r>
          </a:p>
          <a:p>
            <a:pPr lvl="2"/>
            <a:endParaRPr lang="en-US" dirty="0" smtClean="0"/>
          </a:p>
          <a:p>
            <a:pPr lvl="2">
              <a:buNone/>
            </a:pPr>
            <a:endParaRPr lang="en-US" dirty="0" smtClean="0"/>
          </a:p>
          <a:p>
            <a:pPr lvl="2"/>
            <a:endParaRPr lang="en-US" dirty="0" smtClean="0"/>
          </a:p>
          <a:p>
            <a:pPr lvl="2"/>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lstStyle/>
          <a:p>
            <a:r>
              <a:rPr lang="en-US" dirty="0" smtClean="0"/>
              <a:t>Short Biography</a:t>
            </a:r>
          </a:p>
          <a:p>
            <a:r>
              <a:rPr lang="en-US" dirty="0" smtClean="0"/>
              <a:t>History of Lean Six Sigma (LSS)</a:t>
            </a:r>
          </a:p>
          <a:p>
            <a:r>
              <a:rPr lang="en-US" dirty="0" smtClean="0"/>
              <a:t>LSS Methodology</a:t>
            </a:r>
          </a:p>
          <a:p>
            <a:r>
              <a:rPr lang="en-US" dirty="0" smtClean="0"/>
              <a:t>Success Factors</a:t>
            </a:r>
          </a:p>
          <a:p>
            <a:r>
              <a:rPr lang="en-US" dirty="0" smtClean="0"/>
              <a:t>Application to HR</a:t>
            </a:r>
          </a:p>
          <a:p>
            <a:pPr lvl="1"/>
            <a:r>
              <a:rPr lang="en-US" dirty="0" smtClean="0"/>
              <a:t>Examples of project ideas</a:t>
            </a:r>
          </a:p>
          <a:p>
            <a:pPr lvl="1"/>
            <a:r>
              <a:rPr lang="en-US" dirty="0" smtClean="0"/>
              <a:t>New York ISO case study</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LSS in Human Resources</a:t>
            </a:r>
            <a:endParaRPr lang="en-US" dirty="0"/>
          </a:p>
        </p:txBody>
      </p:sp>
      <p:sp>
        <p:nvSpPr>
          <p:cNvPr id="4" name="Text Placeholder 3"/>
          <p:cNvSpPr>
            <a:spLocks noGrp="1"/>
          </p:cNvSpPr>
          <p:nvPr>
            <p:ph type="body" idx="1"/>
          </p:nvPr>
        </p:nvSpPr>
        <p:spPr/>
        <p:txBody>
          <a:bodyPr/>
          <a:lstStyle/>
          <a:p>
            <a:r>
              <a:rPr lang="en-US" dirty="0" smtClean="0"/>
              <a:t>Can I apply LSS to my processes?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 for Consideration</a:t>
            </a:r>
            <a:endParaRPr lang="en-US" dirty="0"/>
          </a:p>
        </p:txBody>
      </p:sp>
      <p:sp>
        <p:nvSpPr>
          <p:cNvPr id="5" name="Content Placeholder 4"/>
          <p:cNvSpPr>
            <a:spLocks noGrp="1"/>
          </p:cNvSpPr>
          <p:nvPr>
            <p:ph sz="quarter" idx="1"/>
          </p:nvPr>
        </p:nvSpPr>
        <p:spPr/>
        <p:txBody>
          <a:bodyPr/>
          <a:lstStyle/>
          <a:p>
            <a:pPr marL="514350" indent="-514350">
              <a:buFont typeface="+mj-lt"/>
              <a:buAutoNum type="arabicPeriod"/>
            </a:pPr>
            <a:r>
              <a:rPr lang="en-US" dirty="0" smtClean="0"/>
              <a:t>You have mentioned that LSS is an organizational approach. Can I learn LSS concepts and apply them to my area of expertise?</a:t>
            </a:r>
          </a:p>
          <a:p>
            <a:pPr marL="514350" indent="-514350">
              <a:buFont typeface="+mj-lt"/>
              <a:buAutoNum type="arabicPeriod"/>
            </a:pPr>
            <a:r>
              <a:rPr lang="en-US" dirty="0" smtClean="0"/>
              <a:t>What are the challenges faced when trying to apply LSS to HR processes when the larger organization hasn’t embraced the methodology?</a:t>
            </a:r>
          </a:p>
          <a:p>
            <a:pPr marL="514350" indent="-514350">
              <a:buFont typeface="+mj-lt"/>
              <a:buAutoNum type="arabicPeriod"/>
            </a:pPr>
            <a:r>
              <a:rPr lang="en-US" dirty="0" smtClean="0"/>
              <a:t>What are the unique challenges for HR in the application of LSS?</a:t>
            </a:r>
          </a:p>
          <a:p>
            <a:pPr marL="514350" indent="-514350">
              <a:buFont typeface="+mj-lt"/>
              <a:buAutoNum type="arabicPeriod"/>
            </a:pPr>
            <a:r>
              <a:rPr lang="en-US" dirty="0" smtClean="0"/>
              <a:t>What types of process are idea for LSS application?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3"/>
          <p:cNvSpPr>
            <a:spLocks noGrp="1"/>
          </p:cNvSpPr>
          <p:nvPr>
            <p:ph type="title"/>
          </p:nvPr>
        </p:nvSpPr>
        <p:spPr/>
        <p:txBody>
          <a:bodyPr/>
          <a:lstStyle/>
          <a:p>
            <a:r>
              <a:rPr lang="en-US" sz="4400" dirty="0" smtClean="0"/>
              <a:t>Effective LSS Application In HR</a:t>
            </a:r>
          </a:p>
        </p:txBody>
      </p:sp>
      <p:sp>
        <p:nvSpPr>
          <p:cNvPr id="5" name="Text Placeholder 4"/>
          <p:cNvSpPr>
            <a:spLocks noGrp="1"/>
          </p:cNvSpPr>
          <p:nvPr>
            <p:ph type="body" idx="1"/>
          </p:nvPr>
        </p:nvSpPr>
        <p:spPr>
          <a:xfrm>
            <a:off x="722313" y="2547938"/>
            <a:ext cx="8269287" cy="1338262"/>
          </a:xfrm>
        </p:spPr>
        <p:txBody>
          <a:bodyPr>
            <a:normAutofit/>
          </a:bodyPr>
          <a:lstStyle/>
          <a:p>
            <a:pPr fontAlgn="auto">
              <a:spcBef>
                <a:spcPts val="580"/>
              </a:spcBef>
              <a:spcAft>
                <a:spcPts val="0"/>
              </a:spcAft>
              <a:buFont typeface="Wingdings 2"/>
              <a:buNone/>
              <a:defRPr/>
            </a:pPr>
            <a:r>
              <a:rPr lang="en-US" dirty="0" smtClean="0"/>
              <a:t>A Case Study: The New York Independent Operator (NYISO)</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4"/>
          <p:cNvSpPr>
            <a:spLocks noGrp="1"/>
          </p:cNvSpPr>
          <p:nvPr>
            <p:ph type="title"/>
          </p:nvPr>
        </p:nvSpPr>
        <p:spPr/>
        <p:txBody>
          <a:bodyPr/>
          <a:lstStyle/>
          <a:p>
            <a:r>
              <a:rPr lang="en-US" dirty="0" smtClean="0"/>
              <a:t>NYISO Success Factors</a:t>
            </a:r>
          </a:p>
        </p:txBody>
      </p:sp>
      <p:sp>
        <p:nvSpPr>
          <p:cNvPr id="27650" name="Content Placeholder 5"/>
          <p:cNvSpPr>
            <a:spLocks noGrp="1"/>
          </p:cNvSpPr>
          <p:nvPr>
            <p:ph sz="quarter" idx="1"/>
          </p:nvPr>
        </p:nvSpPr>
        <p:spPr/>
        <p:txBody>
          <a:bodyPr/>
          <a:lstStyle/>
          <a:p>
            <a:r>
              <a:rPr lang="en-US" smtClean="0"/>
              <a:t>Well-defined corporate mission and goals</a:t>
            </a:r>
          </a:p>
          <a:p>
            <a:r>
              <a:rPr lang="en-US" smtClean="0"/>
              <a:t>Executive commitment to LSS</a:t>
            </a:r>
          </a:p>
          <a:p>
            <a:r>
              <a:rPr lang="en-US" smtClean="0"/>
              <a:t>Established infrastructure to support LSS</a:t>
            </a:r>
          </a:p>
          <a:p>
            <a:r>
              <a:rPr lang="en-US" smtClean="0"/>
              <a:t>Systematic approach to LSS training</a:t>
            </a:r>
          </a:p>
          <a:p>
            <a:r>
              <a:rPr lang="en-US" smtClean="0"/>
              <a:t>Focus on core processes (affecting multiple value streams)</a:t>
            </a:r>
          </a:p>
          <a:p>
            <a:r>
              <a:rPr lang="en-US" smtClean="0"/>
              <a:t>Supportive corporate goal structure</a:t>
            </a:r>
          </a:p>
          <a:p>
            <a:pPr>
              <a:buFont typeface="Wingdings 2" pitchFamily="18" charset="2"/>
              <a:buNone/>
            </a:pPr>
            <a:endParaRPr lang="en-US" smtClean="0"/>
          </a:p>
          <a:p>
            <a:pPr lvl="1"/>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990600" y="1600200"/>
            <a:ext cx="7620000" cy="4572000"/>
          </a:xfrm>
          <a:prstGeom prst="rect">
            <a:avLst/>
          </a:prstGeom>
          <a:noFill/>
          <a:ln w="12700">
            <a:noFill/>
            <a:miter lim="800000"/>
            <a:headEnd/>
            <a:tailEnd/>
          </a:ln>
        </p:spPr>
        <p:txBody>
          <a:bodyPr lIns="81204" tIns="39889" rIns="81204" bIns="39889"/>
          <a:lstStyle/>
          <a:p>
            <a:pPr marL="342900" indent="-342900">
              <a:spcBef>
                <a:spcPct val="30000"/>
              </a:spcBef>
              <a:buClr>
                <a:srgbClr val="003300"/>
              </a:buClr>
              <a:buSzPct val="85000"/>
              <a:buFont typeface="Wingdings" pitchFamily="2" charset="2"/>
              <a:buChar char="w"/>
            </a:pPr>
            <a:r>
              <a:rPr lang="en-US" sz="2400">
                <a:solidFill>
                  <a:srgbClr val="000000"/>
                </a:solidFill>
                <a:latin typeface="Perpetua" pitchFamily="18" charset="0"/>
              </a:rPr>
              <a:t>Reliable operation of the bulk electricity grid </a:t>
            </a:r>
          </a:p>
          <a:p>
            <a:pPr marL="742950" lvl="1" indent="-285750">
              <a:spcBef>
                <a:spcPct val="30000"/>
              </a:spcBef>
              <a:buClr>
                <a:srgbClr val="FF9900"/>
              </a:buClr>
              <a:buSzPct val="75000"/>
              <a:buFont typeface="Wingdings" pitchFamily="2" charset="2"/>
              <a:buChar char="§"/>
            </a:pPr>
            <a:r>
              <a:rPr lang="en-US" sz="2000" i="1">
                <a:solidFill>
                  <a:srgbClr val="1E5A3C"/>
                </a:solidFill>
                <a:latin typeface="Perpetua" pitchFamily="18" charset="0"/>
              </a:rPr>
              <a:t>Managing the flow of power nearly 11,000 circuit-miles of transmission lines from more than 300 generating units</a:t>
            </a:r>
          </a:p>
          <a:p>
            <a:pPr marL="342900" indent="-342900">
              <a:spcBef>
                <a:spcPct val="30000"/>
              </a:spcBef>
              <a:buClr>
                <a:srgbClr val="003300"/>
              </a:buClr>
              <a:buSzPct val="85000"/>
              <a:buFont typeface="Wingdings" pitchFamily="2" charset="2"/>
              <a:buChar char="w"/>
            </a:pPr>
            <a:r>
              <a:rPr lang="en-US" sz="2400">
                <a:solidFill>
                  <a:srgbClr val="000000"/>
                </a:solidFill>
                <a:latin typeface="Perpetua" pitchFamily="18" charset="0"/>
              </a:rPr>
              <a:t>Administration of open and competitive wholesale electricity markets</a:t>
            </a:r>
            <a:r>
              <a:rPr lang="en-US" sz="2000">
                <a:solidFill>
                  <a:srgbClr val="000000"/>
                </a:solidFill>
                <a:latin typeface="Perpetua" pitchFamily="18" charset="0"/>
              </a:rPr>
              <a:t>  </a:t>
            </a:r>
          </a:p>
          <a:p>
            <a:pPr marL="742950" lvl="1" indent="-285750">
              <a:spcBef>
                <a:spcPct val="30000"/>
              </a:spcBef>
              <a:buClr>
                <a:srgbClr val="FF9900"/>
              </a:buClr>
              <a:buSzPct val="75000"/>
              <a:buFont typeface="Wingdings" pitchFamily="2" charset="2"/>
              <a:buChar char="§"/>
            </a:pPr>
            <a:r>
              <a:rPr lang="en-US" sz="2000" i="1">
                <a:solidFill>
                  <a:srgbClr val="1E5A3C"/>
                </a:solidFill>
                <a:latin typeface="Perpetua" pitchFamily="18" charset="0"/>
              </a:rPr>
              <a:t>Bringing together buyers and sellers of energy and related products and services</a:t>
            </a:r>
            <a:endParaRPr lang="en-US" sz="2000" i="1">
              <a:solidFill>
                <a:srgbClr val="1E5A46"/>
              </a:solidFill>
              <a:latin typeface="Perpetua" pitchFamily="18" charset="0"/>
            </a:endParaRPr>
          </a:p>
          <a:p>
            <a:pPr marL="342900" indent="-342900">
              <a:spcBef>
                <a:spcPct val="30000"/>
              </a:spcBef>
              <a:buClr>
                <a:srgbClr val="003300"/>
              </a:buClr>
              <a:buSzPct val="85000"/>
              <a:buFont typeface="Wingdings" pitchFamily="2" charset="2"/>
              <a:buChar char="w"/>
            </a:pPr>
            <a:r>
              <a:rPr lang="en-US" sz="2400">
                <a:solidFill>
                  <a:srgbClr val="000000"/>
                </a:solidFill>
                <a:latin typeface="Perpetua" pitchFamily="18" charset="0"/>
              </a:rPr>
              <a:t>Planning for New York’s energy future</a:t>
            </a:r>
          </a:p>
          <a:p>
            <a:pPr marL="742950" lvl="1" indent="-285750">
              <a:spcBef>
                <a:spcPct val="30000"/>
              </a:spcBef>
              <a:buClr>
                <a:srgbClr val="FF9900"/>
              </a:buClr>
              <a:buSzPct val="75000"/>
              <a:buFont typeface="Wingdings" pitchFamily="2" charset="2"/>
              <a:buChar char="§"/>
            </a:pPr>
            <a:r>
              <a:rPr lang="en-US" sz="2000" i="1">
                <a:solidFill>
                  <a:srgbClr val="1E5A3C"/>
                </a:solidFill>
                <a:latin typeface="Perpetua" pitchFamily="18" charset="0"/>
              </a:rPr>
              <a:t>Assessing needs over a 10-year horizon and evaluating the feasibility of projects proposed to meet those needs</a:t>
            </a:r>
          </a:p>
          <a:p>
            <a:pPr marL="342900" indent="-342900">
              <a:spcBef>
                <a:spcPct val="30000"/>
              </a:spcBef>
              <a:buClr>
                <a:srgbClr val="003300"/>
              </a:buClr>
              <a:buSzPct val="85000"/>
              <a:buFont typeface="Wingdings" pitchFamily="2" charset="2"/>
              <a:buChar char="w"/>
            </a:pPr>
            <a:r>
              <a:rPr lang="en-US" sz="2400">
                <a:solidFill>
                  <a:srgbClr val="000000"/>
                </a:solidFill>
                <a:latin typeface="Perpetua" pitchFamily="18" charset="0"/>
              </a:rPr>
              <a:t>Advancing the technological infrastructure of the electric system</a:t>
            </a:r>
          </a:p>
          <a:p>
            <a:pPr marL="742950" lvl="1" indent="-285750">
              <a:spcBef>
                <a:spcPct val="30000"/>
              </a:spcBef>
              <a:buClr>
                <a:srgbClr val="FF9900"/>
              </a:buClr>
              <a:buSzPct val="75000"/>
              <a:buFont typeface="Wingdings" pitchFamily="2" charset="2"/>
              <a:buChar char="§"/>
            </a:pPr>
            <a:r>
              <a:rPr lang="en-US" sz="2000" i="1">
                <a:solidFill>
                  <a:srgbClr val="1E5A46"/>
                </a:solidFill>
                <a:latin typeface="Perpetua" pitchFamily="18" charset="0"/>
              </a:rPr>
              <a:t>Developing and deploying information technology and tools to make the grid smarter</a:t>
            </a:r>
          </a:p>
          <a:p>
            <a:pPr marL="342900" indent="-342900">
              <a:spcBef>
                <a:spcPct val="20000"/>
              </a:spcBef>
              <a:buClr>
                <a:srgbClr val="003300"/>
              </a:buClr>
              <a:buSzPct val="85000"/>
              <a:buFont typeface="Wingdings" pitchFamily="2" charset="2"/>
              <a:buNone/>
            </a:pPr>
            <a:endParaRPr lang="en-US" sz="2000">
              <a:solidFill>
                <a:srgbClr val="1E5A3C"/>
              </a:solidFill>
              <a:latin typeface="Perpetua" pitchFamily="18" charset="0"/>
            </a:endParaRPr>
          </a:p>
        </p:txBody>
      </p:sp>
      <p:sp>
        <p:nvSpPr>
          <p:cNvPr id="553987" name="Rectangle 3"/>
          <p:cNvSpPr>
            <a:spLocks noGrp="1" noChangeArrowheads="1"/>
          </p:cNvSpPr>
          <p:nvPr>
            <p:ph type="title"/>
          </p:nvPr>
        </p:nvSpPr>
        <p:spPr>
          <a:xfrm>
            <a:off x="533400" y="685800"/>
            <a:ext cx="8424863" cy="688975"/>
          </a:xfrm>
        </p:spPr>
        <p:txBody>
          <a:bodyPr>
            <a:normAutofit fontScale="90000"/>
          </a:bodyPr>
          <a:lstStyle/>
          <a:p>
            <a:r>
              <a:rPr lang="en-US" smtClean="0"/>
              <a:t>Background -- The Roles of the NYISO</a:t>
            </a:r>
          </a:p>
        </p:txBody>
      </p:sp>
      <p:grpSp>
        <p:nvGrpSpPr>
          <p:cNvPr id="2" name="Group 10"/>
          <p:cNvGrpSpPr>
            <a:grpSpLocks noChangeAspect="1"/>
          </p:cNvGrpSpPr>
          <p:nvPr/>
        </p:nvGrpSpPr>
        <p:grpSpPr bwMode="auto">
          <a:xfrm>
            <a:off x="685800" y="1428750"/>
            <a:ext cx="593725" cy="5027613"/>
            <a:chOff x="438" y="876"/>
            <a:chExt cx="354" cy="3000"/>
          </a:xfrm>
        </p:grpSpPr>
        <p:sp>
          <p:nvSpPr>
            <p:cNvPr id="28676" name="Rectangle 9"/>
            <p:cNvSpPr>
              <a:spLocks noChangeAspect="1" noChangeArrowheads="1"/>
            </p:cNvSpPr>
            <p:nvPr/>
          </p:nvSpPr>
          <p:spPr bwMode="auto">
            <a:xfrm>
              <a:off x="438" y="876"/>
              <a:ext cx="354" cy="3000"/>
            </a:xfrm>
            <a:prstGeom prst="rect">
              <a:avLst/>
            </a:prstGeom>
            <a:solidFill>
              <a:schemeClr val="bg1"/>
            </a:solidFill>
            <a:ln w="12700" algn="ctr">
              <a:noFill/>
              <a:miter lim="800000"/>
              <a:headEnd/>
              <a:tailEnd/>
            </a:ln>
          </p:spPr>
          <p:txBody>
            <a:bodyPr wrap="none" anchor="ctr"/>
            <a:lstStyle/>
            <a:p>
              <a:endParaRPr lang="en-US">
                <a:solidFill>
                  <a:srgbClr val="000000"/>
                </a:solidFill>
                <a:latin typeface="Perpetua" pitchFamily="18" charset="0"/>
              </a:endParaRPr>
            </a:p>
          </p:txBody>
        </p:sp>
        <p:grpSp>
          <p:nvGrpSpPr>
            <p:cNvPr id="3" name="Group 8"/>
            <p:cNvGrpSpPr>
              <a:grpSpLocks noChangeAspect="1"/>
            </p:cNvGrpSpPr>
            <p:nvPr/>
          </p:nvGrpSpPr>
          <p:grpSpPr bwMode="auto">
            <a:xfrm>
              <a:off x="473" y="928"/>
              <a:ext cx="290" cy="2911"/>
              <a:chOff x="473" y="928"/>
              <a:chExt cx="290" cy="2911"/>
            </a:xfrm>
          </p:grpSpPr>
          <p:pic>
            <p:nvPicPr>
              <p:cNvPr id="28678" name="Picture 4" descr="reliability"/>
              <p:cNvPicPr>
                <a:picLocks noChangeAspect="1" noChangeArrowheads="1"/>
              </p:cNvPicPr>
              <p:nvPr/>
            </p:nvPicPr>
            <p:blipFill>
              <a:blip r:embed="rId3" cstate="print"/>
              <a:srcRect/>
              <a:stretch>
                <a:fillRect/>
              </a:stretch>
            </p:blipFill>
            <p:spPr bwMode="auto">
              <a:xfrm>
                <a:off x="473" y="928"/>
                <a:ext cx="284" cy="720"/>
              </a:xfrm>
              <a:prstGeom prst="rect">
                <a:avLst/>
              </a:prstGeom>
              <a:solidFill>
                <a:schemeClr val="bg1"/>
              </a:solidFill>
              <a:ln w="9525">
                <a:noFill/>
                <a:miter lim="800000"/>
                <a:headEnd/>
                <a:tailEnd/>
              </a:ln>
            </p:spPr>
          </p:pic>
          <p:pic>
            <p:nvPicPr>
              <p:cNvPr id="28679" name="Picture 5" descr="markets"/>
              <p:cNvPicPr>
                <a:picLocks noChangeAspect="1" noChangeArrowheads="1"/>
              </p:cNvPicPr>
              <p:nvPr/>
            </p:nvPicPr>
            <p:blipFill>
              <a:blip r:embed="rId4" cstate="print"/>
              <a:srcRect/>
              <a:stretch>
                <a:fillRect/>
              </a:stretch>
            </p:blipFill>
            <p:spPr bwMode="auto">
              <a:xfrm>
                <a:off x="477" y="1662"/>
                <a:ext cx="282" cy="717"/>
              </a:xfrm>
              <a:prstGeom prst="rect">
                <a:avLst/>
              </a:prstGeom>
              <a:solidFill>
                <a:schemeClr val="bg1"/>
              </a:solidFill>
              <a:ln w="9525">
                <a:noFill/>
                <a:miter lim="800000"/>
                <a:headEnd/>
                <a:tailEnd/>
              </a:ln>
            </p:spPr>
          </p:pic>
          <p:pic>
            <p:nvPicPr>
              <p:cNvPr id="28680" name="Picture 6" descr="plannning"/>
              <p:cNvPicPr>
                <a:picLocks noChangeAspect="1" noChangeArrowheads="1"/>
              </p:cNvPicPr>
              <p:nvPr/>
            </p:nvPicPr>
            <p:blipFill>
              <a:blip r:embed="rId5" cstate="print"/>
              <a:srcRect/>
              <a:stretch>
                <a:fillRect/>
              </a:stretch>
            </p:blipFill>
            <p:spPr bwMode="auto">
              <a:xfrm>
                <a:off x="481" y="2395"/>
                <a:ext cx="282" cy="715"/>
              </a:xfrm>
              <a:prstGeom prst="rect">
                <a:avLst/>
              </a:prstGeom>
              <a:solidFill>
                <a:schemeClr val="bg1"/>
              </a:solidFill>
              <a:ln w="9525">
                <a:noFill/>
                <a:miter lim="800000"/>
                <a:headEnd/>
                <a:tailEnd/>
              </a:ln>
            </p:spPr>
          </p:pic>
          <p:pic>
            <p:nvPicPr>
              <p:cNvPr id="28681" name="Picture 4" descr="technology"/>
              <p:cNvPicPr>
                <a:picLocks noChangeAspect="1" noChangeArrowheads="1"/>
              </p:cNvPicPr>
              <p:nvPr/>
            </p:nvPicPr>
            <p:blipFill>
              <a:blip r:embed="rId6" cstate="print"/>
              <a:srcRect/>
              <a:stretch>
                <a:fillRect/>
              </a:stretch>
            </p:blipFill>
            <p:spPr bwMode="auto">
              <a:xfrm>
                <a:off x="485" y="3124"/>
                <a:ext cx="276" cy="715"/>
              </a:xfrm>
              <a:prstGeom prst="rect">
                <a:avLst/>
              </a:prstGeom>
              <a:solidFill>
                <a:schemeClr val="bg1"/>
              </a:solidFill>
              <a:ln w="9525">
                <a:noFill/>
                <a:miter lim="800000"/>
                <a:headEnd/>
                <a:tailEnd/>
              </a:ln>
            </p:spPr>
          </p:pic>
        </p:grpSp>
      </p:gr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Case Study Project</a:t>
            </a:r>
          </a:p>
        </p:txBody>
      </p:sp>
      <p:sp>
        <p:nvSpPr>
          <p:cNvPr id="3" name="Content Placeholder 2"/>
          <p:cNvSpPr>
            <a:spLocks noGrp="1"/>
          </p:cNvSpPr>
          <p:nvPr>
            <p:ph sz="quarter" idx="1"/>
          </p:nvPr>
        </p:nvSpPr>
        <p:spPr>
          <a:xfrm>
            <a:off x="914400" y="1447800"/>
            <a:ext cx="7772400" cy="5105400"/>
          </a:xfrm>
        </p:spPr>
        <p:txBody>
          <a:bodyPr>
            <a:normAutofit lnSpcReduction="10000"/>
          </a:bodyPr>
          <a:lstStyle/>
          <a:p>
            <a:pPr marL="274320" indent="-274320" fontAlgn="auto">
              <a:spcBef>
                <a:spcPts val="580"/>
              </a:spcBef>
              <a:spcAft>
                <a:spcPts val="0"/>
              </a:spcAft>
              <a:buFont typeface="Wingdings 2"/>
              <a:buChar char=""/>
              <a:defRPr/>
            </a:pPr>
            <a:r>
              <a:rPr lang="en-US" dirty="0" smtClean="0"/>
              <a:t>Title: Reduce Cycle Time to Hire for Open Positions</a:t>
            </a:r>
          </a:p>
          <a:p>
            <a:pPr marL="274320" indent="-274320" fontAlgn="auto">
              <a:spcBef>
                <a:spcPts val="580"/>
              </a:spcBef>
              <a:spcAft>
                <a:spcPts val="0"/>
              </a:spcAft>
              <a:buFont typeface="Wingdings 2"/>
              <a:buChar char=""/>
              <a:defRPr/>
            </a:pPr>
            <a:r>
              <a:rPr lang="en-US" dirty="0" smtClean="0"/>
              <a:t>Problem</a:t>
            </a:r>
          </a:p>
          <a:p>
            <a:pPr marL="548640" lvl="1" fontAlgn="auto">
              <a:spcBef>
                <a:spcPts val="370"/>
              </a:spcBef>
              <a:spcAft>
                <a:spcPts val="0"/>
              </a:spcAft>
              <a:buFont typeface="Wingdings 2"/>
              <a:buChar char=""/>
              <a:defRPr/>
            </a:pPr>
            <a:r>
              <a:rPr lang="en-US" dirty="0" smtClean="0"/>
              <a:t>Project baseline data reviewed from November of ‘05 to November of ‘06</a:t>
            </a:r>
          </a:p>
          <a:p>
            <a:pPr marL="548640" lvl="1" fontAlgn="auto">
              <a:spcBef>
                <a:spcPts val="370"/>
              </a:spcBef>
              <a:spcAft>
                <a:spcPts val="0"/>
              </a:spcAft>
              <a:buFont typeface="Wingdings 2"/>
              <a:buChar char=""/>
              <a:defRPr/>
            </a:pPr>
            <a:r>
              <a:rPr lang="en-US" dirty="0" smtClean="0"/>
              <a:t>Average cycle time to hire was 70 days (Median = 43 days)</a:t>
            </a:r>
          </a:p>
          <a:p>
            <a:pPr marL="548640" lvl="1" fontAlgn="auto">
              <a:spcBef>
                <a:spcPts val="370"/>
              </a:spcBef>
              <a:spcAft>
                <a:spcPts val="0"/>
              </a:spcAft>
              <a:buFont typeface="Wingdings 2"/>
              <a:buChar char=""/>
              <a:defRPr/>
            </a:pPr>
            <a:r>
              <a:rPr lang="en-US" dirty="0" smtClean="0"/>
              <a:t>Standard deviation was 70 days</a:t>
            </a:r>
          </a:p>
          <a:p>
            <a:pPr marL="548640" lvl="1" fontAlgn="auto">
              <a:spcBef>
                <a:spcPts val="370"/>
              </a:spcBef>
              <a:spcAft>
                <a:spcPts val="0"/>
              </a:spcAft>
              <a:buFont typeface="Wingdings 2"/>
              <a:buChar char=""/>
              <a:defRPr/>
            </a:pPr>
            <a:r>
              <a:rPr lang="en-US" dirty="0" smtClean="0"/>
              <a:t>57 percent of positions filled within 60 days</a:t>
            </a:r>
          </a:p>
          <a:p>
            <a:pPr marL="274320" indent="-274320" fontAlgn="auto">
              <a:spcBef>
                <a:spcPts val="580"/>
              </a:spcBef>
              <a:spcAft>
                <a:spcPts val="0"/>
              </a:spcAft>
              <a:buFont typeface="Wingdings 2"/>
              <a:buChar char=""/>
              <a:defRPr/>
            </a:pPr>
            <a:r>
              <a:rPr lang="en-US" dirty="0" smtClean="0"/>
              <a:t>Goal</a:t>
            </a:r>
          </a:p>
          <a:p>
            <a:pPr marL="548640" lvl="1" fontAlgn="auto">
              <a:spcBef>
                <a:spcPts val="370"/>
              </a:spcBef>
              <a:spcAft>
                <a:spcPts val="0"/>
              </a:spcAft>
              <a:buFont typeface="Wingdings 2"/>
              <a:buChar char=""/>
              <a:defRPr/>
            </a:pPr>
            <a:r>
              <a:rPr lang="en-US" dirty="0" smtClean="0"/>
              <a:t>Fill open positions in 60 days or less 90 percent of the time</a:t>
            </a:r>
          </a:p>
          <a:p>
            <a:pPr marL="274320" indent="-274320" fontAlgn="auto">
              <a:spcBef>
                <a:spcPts val="580"/>
              </a:spcBef>
              <a:spcAft>
                <a:spcPts val="0"/>
              </a:spcAft>
              <a:buFont typeface="Wingdings 2"/>
              <a:buChar char=""/>
              <a:defRPr/>
            </a:pPr>
            <a:r>
              <a:rPr lang="en-US" dirty="0" smtClean="0"/>
              <a:t>Result</a:t>
            </a:r>
          </a:p>
          <a:p>
            <a:pPr marL="548640" lvl="1" fontAlgn="auto">
              <a:spcBef>
                <a:spcPts val="370"/>
              </a:spcBef>
              <a:spcAft>
                <a:spcPts val="0"/>
              </a:spcAft>
              <a:buFont typeface="Wingdings 2"/>
              <a:buChar char=""/>
              <a:defRPr/>
            </a:pPr>
            <a:r>
              <a:rPr lang="en-US" dirty="0" smtClean="0"/>
              <a:t>87 percent of positions were being filled in 60 days or less (2007)</a:t>
            </a:r>
          </a:p>
          <a:p>
            <a:pPr marL="274320" indent="-274320" fontAlgn="auto">
              <a:spcBef>
                <a:spcPts val="580"/>
              </a:spcBef>
              <a:spcAft>
                <a:spcPts val="0"/>
              </a:spcAft>
              <a:buFont typeface="Wingdings 2"/>
              <a:buChar char=""/>
              <a:defRPr/>
            </a:pPr>
            <a:endParaRPr lang="en-US" dirty="0" smtClean="0"/>
          </a:p>
          <a:p>
            <a:pPr marL="548640" lvl="1" fontAlgn="auto">
              <a:spcBef>
                <a:spcPts val="370"/>
              </a:spcBef>
              <a:spcAft>
                <a:spcPts val="0"/>
              </a:spcAft>
              <a:buFont typeface="Wingdings 2"/>
              <a:buChar char=""/>
              <a:defRPr/>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t>Overview of Improvements</a:t>
            </a:r>
          </a:p>
        </p:txBody>
      </p:sp>
      <p:sp>
        <p:nvSpPr>
          <p:cNvPr id="3" name="Content Placeholder 2"/>
          <p:cNvSpPr>
            <a:spLocks noGrp="1"/>
          </p:cNvSpPr>
          <p:nvPr>
            <p:ph sz="quarter" idx="1"/>
          </p:nvPr>
        </p:nvSpPr>
        <p:spPr/>
        <p:txBody>
          <a:bodyPr>
            <a:normAutofit fontScale="92500" lnSpcReduction="20000"/>
          </a:bodyPr>
          <a:lstStyle/>
          <a:p>
            <a:pPr marL="274320" indent="-274320" fontAlgn="auto">
              <a:spcBef>
                <a:spcPts val="580"/>
              </a:spcBef>
              <a:spcAft>
                <a:spcPts val="0"/>
              </a:spcAft>
              <a:buFont typeface="Wingdings 2"/>
              <a:buChar char=""/>
              <a:defRPr/>
            </a:pPr>
            <a:r>
              <a:rPr lang="en-US" dirty="0" smtClean="0"/>
              <a:t>Defined and communicated HR Hiring Process / Roles to NYISO Management</a:t>
            </a:r>
          </a:p>
          <a:p>
            <a:pPr marL="274320" indent="-274320" fontAlgn="auto">
              <a:spcBef>
                <a:spcPts val="580"/>
              </a:spcBef>
              <a:spcAft>
                <a:spcPts val="0"/>
              </a:spcAft>
              <a:buFont typeface="Wingdings 2"/>
              <a:buChar char=""/>
              <a:defRPr/>
            </a:pPr>
            <a:r>
              <a:rPr lang="en-US" dirty="0" smtClean="0"/>
              <a:t>Implemented Kick-Off Meetings for all Openings:</a:t>
            </a:r>
          </a:p>
          <a:p>
            <a:pPr marL="548640" lvl="1" fontAlgn="auto">
              <a:spcBef>
                <a:spcPts val="370"/>
              </a:spcBef>
              <a:spcAft>
                <a:spcPts val="0"/>
              </a:spcAft>
              <a:buFont typeface="Wingdings 2"/>
              <a:buChar char=""/>
              <a:defRPr/>
            </a:pPr>
            <a:r>
              <a:rPr lang="en-US" sz="2600" dirty="0" smtClean="0"/>
              <a:t>Review/Define Job Specs and Posting information</a:t>
            </a:r>
          </a:p>
          <a:p>
            <a:pPr marL="548640" lvl="1" fontAlgn="auto">
              <a:spcBef>
                <a:spcPts val="370"/>
              </a:spcBef>
              <a:spcAft>
                <a:spcPts val="0"/>
              </a:spcAft>
              <a:buFont typeface="Wingdings 2"/>
              <a:buChar char=""/>
              <a:defRPr/>
            </a:pPr>
            <a:r>
              <a:rPr lang="en-US" sz="2600" dirty="0" smtClean="0"/>
              <a:t>Discuss salary range and position level</a:t>
            </a:r>
          </a:p>
          <a:p>
            <a:pPr marL="548640" lvl="1" fontAlgn="auto">
              <a:spcBef>
                <a:spcPts val="370"/>
              </a:spcBef>
              <a:spcAft>
                <a:spcPts val="0"/>
              </a:spcAft>
              <a:buFont typeface="Wingdings 2"/>
              <a:buChar char=""/>
              <a:defRPr/>
            </a:pPr>
            <a:r>
              <a:rPr lang="en-US" sz="2600" dirty="0" smtClean="0"/>
              <a:t>Discuss Pre-Screening questions and timing</a:t>
            </a:r>
          </a:p>
          <a:p>
            <a:pPr marL="548640" lvl="1" fontAlgn="auto">
              <a:spcBef>
                <a:spcPts val="370"/>
              </a:spcBef>
              <a:spcAft>
                <a:spcPts val="0"/>
              </a:spcAft>
              <a:buFont typeface="Wingdings 2"/>
              <a:buChar char=""/>
              <a:defRPr/>
            </a:pPr>
            <a:r>
              <a:rPr lang="en-US" sz="2600" dirty="0" smtClean="0"/>
              <a:t>Discuss Recruiting strategy</a:t>
            </a:r>
          </a:p>
          <a:p>
            <a:pPr marL="548640" lvl="1" fontAlgn="auto">
              <a:spcBef>
                <a:spcPts val="370"/>
              </a:spcBef>
              <a:spcAft>
                <a:spcPts val="0"/>
              </a:spcAft>
              <a:buFont typeface="Wingdings 2"/>
              <a:buChar char=""/>
              <a:defRPr/>
            </a:pPr>
            <a:r>
              <a:rPr lang="en-US" sz="2600" dirty="0" smtClean="0"/>
              <a:t>Review Hiring Process and HR/Hiring Manager Roles</a:t>
            </a:r>
          </a:p>
          <a:p>
            <a:pPr marL="274320" indent="-274320" fontAlgn="auto">
              <a:spcBef>
                <a:spcPts val="580"/>
              </a:spcBef>
              <a:spcAft>
                <a:spcPts val="0"/>
              </a:spcAft>
              <a:buFont typeface="Wingdings 2"/>
              <a:buChar char=""/>
              <a:defRPr/>
            </a:pPr>
            <a:r>
              <a:rPr lang="en-US" dirty="0" smtClean="0"/>
              <a:t>Standardized Pre-Screening process and questions</a:t>
            </a:r>
          </a:p>
          <a:p>
            <a:pPr marL="274320" indent="-274320" fontAlgn="auto">
              <a:spcBef>
                <a:spcPts val="580"/>
              </a:spcBef>
              <a:spcAft>
                <a:spcPts val="0"/>
              </a:spcAft>
              <a:buFont typeface="Wingdings 2"/>
              <a:buChar char=""/>
              <a:defRPr/>
            </a:pPr>
            <a:r>
              <a:rPr lang="en-US" dirty="0" smtClean="0"/>
              <a:t>Developed standard interview format, questions, evaluation</a:t>
            </a:r>
          </a:p>
          <a:p>
            <a:pPr marL="274320" indent="-274320" fontAlgn="auto">
              <a:spcBef>
                <a:spcPts val="580"/>
              </a:spcBef>
              <a:spcAft>
                <a:spcPts val="0"/>
              </a:spcAft>
              <a:buFont typeface="Wingdings 2"/>
              <a:buChar char=""/>
              <a:defRPr/>
            </a:pPr>
            <a:r>
              <a:rPr lang="en-US" dirty="0" smtClean="0"/>
              <a:t>Created dashboards for HR management and Senior Team reporting</a:t>
            </a:r>
          </a:p>
          <a:p>
            <a:pPr marL="274320" indent="-274320" fontAlgn="auto">
              <a:spcBef>
                <a:spcPts val="580"/>
              </a:spcBef>
              <a:spcAft>
                <a:spcPts val="0"/>
              </a:spcAft>
              <a:buFont typeface="Wingdings 2"/>
              <a:buNone/>
              <a:defRPr/>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Controls Overview</a:t>
            </a:r>
          </a:p>
        </p:txBody>
      </p:sp>
      <p:graphicFrame>
        <p:nvGraphicFramePr>
          <p:cNvPr id="4" name="Group 163"/>
          <p:cNvGraphicFramePr>
            <a:graphicFrameLocks noGrp="1"/>
          </p:cNvGraphicFramePr>
          <p:nvPr>
            <p:ph idx="1"/>
          </p:nvPr>
        </p:nvGraphicFramePr>
        <p:xfrm>
          <a:off x="990600" y="1828800"/>
          <a:ext cx="6781800" cy="3281363"/>
        </p:xfrm>
        <a:graphic>
          <a:graphicData uri="http://schemas.openxmlformats.org/drawingml/2006/table">
            <a:tbl>
              <a:tblPr/>
              <a:tblGrid>
                <a:gridCol w="2427288"/>
                <a:gridCol w="4354512"/>
              </a:tblGrid>
              <a:tr h="396875">
                <a:tc>
                  <a:txBody>
                    <a:bodyPr/>
                    <a:lstStyle/>
                    <a:p>
                      <a:pPr marL="0" marR="0" lvl="0" indent="0" algn="l" defTabSz="914400" rtl="0" eaLnBrk="1" fontAlgn="base" latinLnBrk="0" hangingPunct="1">
                        <a:lnSpc>
                          <a:spcPct val="100000"/>
                        </a:lnSpc>
                        <a:spcBef>
                          <a:spcPct val="75000"/>
                        </a:spcBef>
                        <a:spcAft>
                          <a:spcPct val="0"/>
                        </a:spcAft>
                        <a:buClr>
                          <a:schemeClr val="tx2"/>
                        </a:buClr>
                        <a:buSzPct val="80000"/>
                        <a:buFont typeface="Wingdings" pitchFamily="2" charset="2"/>
                        <a:buNone/>
                        <a:tabLst>
                          <a:tab pos="1831975" algn="l"/>
                        </a:tabLst>
                      </a:pPr>
                      <a:r>
                        <a:rPr kumimoji="0" lang="en-US" sz="2000" b="1" i="0" u="none" strike="noStrike" cap="none" normalizeH="0" baseline="0" smtClean="0">
                          <a:ln>
                            <a:noFill/>
                          </a:ln>
                          <a:solidFill>
                            <a:schemeClr val="tx1"/>
                          </a:solidFill>
                          <a:effectLst/>
                          <a:latin typeface="Tahoma" pitchFamily="34" charset="0"/>
                        </a:rPr>
                        <a:t>Process Step</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2"/>
                        </a:buClr>
                        <a:buSzPct val="80000"/>
                        <a:buFont typeface="Wingdings" pitchFamily="2" charset="2"/>
                        <a:buNone/>
                        <a:tabLst>
                          <a:tab pos="1831975" algn="l"/>
                        </a:tabLst>
                      </a:pPr>
                      <a:r>
                        <a:rPr kumimoji="0" lang="en-US" sz="2000" b="1" i="0" u="none" strike="noStrike" cap="none" normalizeH="0" baseline="0" smtClean="0">
                          <a:ln>
                            <a:noFill/>
                          </a:ln>
                          <a:solidFill>
                            <a:schemeClr val="tx1"/>
                          </a:solidFill>
                          <a:effectLst/>
                          <a:latin typeface="Tahoma" pitchFamily="34" charset="0"/>
                        </a:rPr>
                        <a:t>Control Activity</a:t>
                      </a: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28575"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r>
              <a:tr h="722313">
                <a:tc>
                  <a:txBody>
                    <a:bodyPr/>
                    <a:lstStyle/>
                    <a:p>
                      <a:pPr marL="0" marR="0" lvl="0" indent="0" algn="l" defTabSz="914400" rtl="0" eaLnBrk="1" fontAlgn="base" latinLnBrk="0" hangingPunct="1">
                        <a:lnSpc>
                          <a:spcPct val="100000"/>
                        </a:lnSpc>
                        <a:spcBef>
                          <a:spcPct val="75000"/>
                        </a:spcBef>
                        <a:spcAft>
                          <a:spcPct val="0"/>
                        </a:spcAft>
                        <a:buClr>
                          <a:schemeClr val="tx2"/>
                        </a:buClr>
                        <a:buSzPct val="80000"/>
                        <a:buFont typeface="Wingdings" pitchFamily="2" charset="2"/>
                        <a:buNone/>
                        <a:tabLst>
                          <a:tab pos="1831975" algn="l"/>
                        </a:tabLst>
                      </a:pPr>
                      <a:r>
                        <a:rPr kumimoji="0" lang="en-US" sz="2000" b="0" i="0" u="none" strike="noStrike" cap="none" normalizeH="0" baseline="0" smtClean="0">
                          <a:ln>
                            <a:noFill/>
                          </a:ln>
                          <a:solidFill>
                            <a:schemeClr val="tx1"/>
                          </a:solidFill>
                          <a:effectLst/>
                          <a:latin typeface="Tahoma" pitchFamily="34" charset="0"/>
                        </a:rPr>
                        <a:t>Strategy Session</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2"/>
                        </a:buClr>
                        <a:buSzPct val="80000"/>
                        <a:buFont typeface="Wingdings" pitchFamily="2" charset="2"/>
                        <a:buNone/>
                        <a:tabLst>
                          <a:tab pos="1831975" algn="l"/>
                        </a:tabLst>
                      </a:pPr>
                      <a:r>
                        <a:rPr kumimoji="0" lang="en-US" sz="2000" b="0" i="0" u="none" strike="noStrike" cap="none" normalizeH="0" baseline="0" smtClean="0">
                          <a:ln>
                            <a:noFill/>
                          </a:ln>
                          <a:solidFill>
                            <a:schemeClr val="tx1"/>
                          </a:solidFill>
                          <a:effectLst/>
                          <a:latin typeface="Tahoma" pitchFamily="34" charset="0"/>
                        </a:rPr>
                        <a:t>Requisition signed by HR and Hiring Manager before recruiting begins</a:t>
                      </a: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r>
              <a:tr h="720725">
                <a:tc>
                  <a:txBody>
                    <a:bodyPr/>
                    <a:lstStyle/>
                    <a:p>
                      <a:pPr marL="0" marR="0" lvl="0" indent="0" algn="l" defTabSz="914400" rtl="0" eaLnBrk="1" fontAlgn="base" latinLnBrk="0" hangingPunct="1">
                        <a:lnSpc>
                          <a:spcPct val="100000"/>
                        </a:lnSpc>
                        <a:spcBef>
                          <a:spcPct val="75000"/>
                        </a:spcBef>
                        <a:spcAft>
                          <a:spcPct val="0"/>
                        </a:spcAft>
                        <a:buClr>
                          <a:schemeClr val="tx2"/>
                        </a:buClr>
                        <a:buSzPct val="80000"/>
                        <a:buFont typeface="Wingdings" pitchFamily="2" charset="2"/>
                        <a:buNone/>
                        <a:tabLst>
                          <a:tab pos="1831975" algn="l"/>
                        </a:tabLst>
                      </a:pPr>
                      <a:r>
                        <a:rPr kumimoji="0" lang="en-US" sz="2000" b="0" i="0" u="none" strike="noStrike" cap="none" normalizeH="0" baseline="0" smtClean="0">
                          <a:ln>
                            <a:noFill/>
                          </a:ln>
                          <a:solidFill>
                            <a:schemeClr val="tx1"/>
                          </a:solidFill>
                          <a:effectLst/>
                          <a:latin typeface="Tahoma" pitchFamily="34" charset="0"/>
                        </a:rPr>
                        <a:t>Job Description Changes</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2"/>
                        </a:buClr>
                        <a:buSzPct val="80000"/>
                        <a:buFont typeface="Wingdings" pitchFamily="2" charset="2"/>
                        <a:buNone/>
                        <a:tabLst>
                          <a:tab pos="1831975" algn="l"/>
                        </a:tabLst>
                      </a:pPr>
                      <a:r>
                        <a:rPr kumimoji="0" lang="en-US" sz="2000" b="0" i="0" u="none" strike="noStrike" cap="none" normalizeH="0" baseline="0" smtClean="0">
                          <a:ln>
                            <a:noFill/>
                          </a:ln>
                          <a:solidFill>
                            <a:schemeClr val="tx1"/>
                          </a:solidFill>
                          <a:effectLst/>
                          <a:latin typeface="Tahoma" pitchFamily="34" charset="0"/>
                        </a:rPr>
                        <a:t>Legal Review for Fair Labor Standards Act ramifications</a:t>
                      </a: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r>
              <a:tr h="720725">
                <a:tc>
                  <a:txBody>
                    <a:bodyPr/>
                    <a:lstStyle/>
                    <a:p>
                      <a:pPr marL="0" marR="0" lvl="0" indent="0" algn="l" defTabSz="914400" rtl="0" eaLnBrk="1" fontAlgn="base" latinLnBrk="0" hangingPunct="1">
                        <a:lnSpc>
                          <a:spcPct val="100000"/>
                        </a:lnSpc>
                        <a:spcBef>
                          <a:spcPct val="75000"/>
                        </a:spcBef>
                        <a:spcAft>
                          <a:spcPct val="0"/>
                        </a:spcAft>
                        <a:buClr>
                          <a:schemeClr val="tx2"/>
                        </a:buClr>
                        <a:buSzPct val="80000"/>
                        <a:buFont typeface="Wingdings" pitchFamily="2" charset="2"/>
                        <a:buNone/>
                        <a:tabLst>
                          <a:tab pos="1831975" algn="l"/>
                        </a:tabLst>
                      </a:pPr>
                      <a:r>
                        <a:rPr kumimoji="0" lang="en-US" sz="2000" b="0" i="0" u="none" strike="noStrike" cap="none" normalizeH="0" baseline="0" smtClean="0">
                          <a:ln>
                            <a:noFill/>
                          </a:ln>
                          <a:solidFill>
                            <a:schemeClr val="tx1"/>
                          </a:solidFill>
                          <a:effectLst/>
                          <a:latin typeface="Tahoma" pitchFamily="34" charset="0"/>
                        </a:rPr>
                        <a:t>Job Posting Preparation</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2"/>
                        </a:buClr>
                        <a:buSzPct val="80000"/>
                        <a:buFont typeface="Wingdings" pitchFamily="2" charset="2"/>
                        <a:buNone/>
                        <a:tabLst>
                          <a:tab pos="1831975" algn="l"/>
                        </a:tabLst>
                      </a:pPr>
                      <a:r>
                        <a:rPr kumimoji="0" lang="en-US" sz="2000" b="0" i="0" u="none" strike="noStrike" cap="none" normalizeH="0" baseline="0" smtClean="0">
                          <a:ln>
                            <a:noFill/>
                          </a:ln>
                          <a:solidFill>
                            <a:schemeClr val="tx1"/>
                          </a:solidFill>
                          <a:effectLst/>
                          <a:latin typeface="Tahoma" pitchFamily="34" charset="0"/>
                        </a:rPr>
                        <a:t>Hiring Manager review / signoff before posting</a:t>
                      </a: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12700" cap="flat" cmpd="sng" algn="ctr">
                      <a:solidFill>
                        <a:schemeClr val="tx1"/>
                      </a:solidFill>
                      <a:prstDash val="solid"/>
                      <a:miter lim="800000"/>
                      <a:headEnd type="none" w="sm" len="sm"/>
                      <a:tailEnd type="none" w="sm" len="sm"/>
                    </a:lnB>
                    <a:lnTlToBr>
                      <a:noFill/>
                    </a:lnTlToBr>
                    <a:lnBlToTr>
                      <a:noFill/>
                    </a:lnBlToTr>
                    <a:noFill/>
                  </a:tcPr>
                </a:tc>
              </a:tr>
              <a:tr h="720725">
                <a:tc>
                  <a:txBody>
                    <a:bodyPr/>
                    <a:lstStyle/>
                    <a:p>
                      <a:pPr marL="0" marR="0" lvl="0" indent="0" algn="l" defTabSz="914400" rtl="0" eaLnBrk="1" fontAlgn="base" latinLnBrk="0" hangingPunct="1">
                        <a:lnSpc>
                          <a:spcPct val="100000"/>
                        </a:lnSpc>
                        <a:spcBef>
                          <a:spcPct val="75000"/>
                        </a:spcBef>
                        <a:spcAft>
                          <a:spcPct val="0"/>
                        </a:spcAft>
                        <a:buClr>
                          <a:schemeClr val="tx2"/>
                        </a:buClr>
                        <a:buSzPct val="80000"/>
                        <a:buFont typeface="Wingdings" pitchFamily="2" charset="2"/>
                        <a:buNone/>
                        <a:tabLst>
                          <a:tab pos="1831975" algn="l"/>
                        </a:tabLst>
                      </a:pPr>
                      <a:r>
                        <a:rPr kumimoji="0" lang="en-US" sz="2000" b="0" i="0" u="none" strike="noStrike" cap="none" normalizeH="0" baseline="0" smtClean="0">
                          <a:ln>
                            <a:noFill/>
                          </a:ln>
                          <a:solidFill>
                            <a:schemeClr val="tx1"/>
                          </a:solidFill>
                          <a:effectLst/>
                          <a:latin typeface="Tahoma" pitchFamily="34" charset="0"/>
                        </a:rPr>
                        <a:t>Offer Preparation</a:t>
                      </a:r>
                    </a:p>
                  </a:txBody>
                  <a:tcPr horzOverflow="overflow">
                    <a:lnL w="28575" cap="flat" cmpd="sng" algn="ctr">
                      <a:solidFill>
                        <a:schemeClr val="tx1"/>
                      </a:solidFill>
                      <a:prstDash val="solid"/>
                      <a:miter lim="800000"/>
                      <a:headEnd type="none" w="sm" len="sm"/>
                      <a:tailEnd type="none" w="sm" len="sm"/>
                    </a:lnL>
                    <a:lnR w="12700"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75000"/>
                        </a:spcBef>
                        <a:spcAft>
                          <a:spcPct val="0"/>
                        </a:spcAft>
                        <a:buClr>
                          <a:schemeClr val="tx2"/>
                        </a:buClr>
                        <a:buSzPct val="80000"/>
                        <a:buFont typeface="Wingdings" pitchFamily="2" charset="2"/>
                        <a:buNone/>
                        <a:tabLst>
                          <a:tab pos="1831975" algn="l"/>
                        </a:tabLst>
                      </a:pPr>
                      <a:r>
                        <a:rPr kumimoji="0" lang="en-US" sz="2000" b="0" i="0" u="none" strike="noStrike" cap="none" normalizeH="0" baseline="0" smtClean="0">
                          <a:ln>
                            <a:noFill/>
                          </a:ln>
                          <a:solidFill>
                            <a:schemeClr val="tx1"/>
                          </a:solidFill>
                          <a:effectLst/>
                          <a:latin typeface="Tahoma" pitchFamily="34" charset="0"/>
                        </a:rPr>
                        <a:t>Generalists secure approval signoff from Management and HR </a:t>
                      </a:r>
                    </a:p>
                  </a:txBody>
                  <a:tcPr horzOverflow="overflow">
                    <a:lnL w="12700" cap="flat" cmpd="sng" algn="ctr">
                      <a:solidFill>
                        <a:schemeClr val="tx1"/>
                      </a:solidFill>
                      <a:prstDash val="solid"/>
                      <a:miter lim="800000"/>
                      <a:headEnd type="none" w="sm" len="sm"/>
                      <a:tailEnd type="none" w="sm" len="sm"/>
                    </a:lnL>
                    <a:lnR w="28575" cap="flat" cmpd="sng" algn="ctr">
                      <a:solidFill>
                        <a:schemeClr val="tx1"/>
                      </a:solidFill>
                      <a:prstDash val="solid"/>
                      <a:miter lim="800000"/>
                      <a:headEnd type="none" w="sm" len="sm"/>
                      <a:tailEnd type="none" w="sm" len="sm"/>
                    </a:lnR>
                    <a:lnT w="12700" cap="flat" cmpd="sng" algn="ctr">
                      <a:solidFill>
                        <a:schemeClr val="tx1"/>
                      </a:solidFill>
                      <a:prstDash val="solid"/>
                      <a:miter lim="800000"/>
                      <a:headEnd type="none" w="sm" len="sm"/>
                      <a:tailEnd type="none" w="sm" len="sm"/>
                    </a:lnT>
                    <a:lnB w="28575" cap="flat" cmpd="sng" algn="ctr">
                      <a:solidFill>
                        <a:schemeClr val="tx1"/>
                      </a:solidFill>
                      <a:prstDash val="solid"/>
                      <a:miter lim="800000"/>
                      <a:headEnd type="none" w="sm" len="sm"/>
                      <a:tailEnd type="none" w="sm" len="sm"/>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Appendix</a:t>
            </a:r>
            <a:endParaRPr lang="en-US" dirty="0"/>
          </a:p>
        </p:txBody>
      </p:sp>
      <p:sp>
        <p:nvSpPr>
          <p:cNvPr id="5" name="Text Placeholder 4"/>
          <p:cNvSpPr>
            <a:spLocks noGrp="1"/>
          </p:cNvSpPr>
          <p:nvPr>
            <p:ph type="body" idx="1"/>
          </p:nvPr>
        </p:nvSpPr>
        <p:spPr/>
        <p:txBody>
          <a:bodyPr/>
          <a:lstStyle/>
          <a:p>
            <a:r>
              <a:rPr lang="en-US" dirty="0" smtClean="0"/>
              <a:t>Supplemental Material</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33363" y="698500"/>
            <a:ext cx="8277225" cy="596900"/>
          </a:xfrm>
        </p:spPr>
        <p:txBody>
          <a:bodyPr/>
          <a:lstStyle/>
          <a:p>
            <a:pPr eaLnBrk="1" hangingPunct="1"/>
            <a:r>
              <a:rPr lang="en-US" sz="2400" smtClean="0"/>
              <a:t>Improvement Process Road Map</a:t>
            </a:r>
          </a:p>
        </p:txBody>
      </p:sp>
      <p:grpSp>
        <p:nvGrpSpPr>
          <p:cNvPr id="2" name="Group 3"/>
          <p:cNvGrpSpPr>
            <a:grpSpLocks/>
          </p:cNvGrpSpPr>
          <p:nvPr/>
        </p:nvGrpSpPr>
        <p:grpSpPr bwMode="auto">
          <a:xfrm>
            <a:off x="4030663" y="1924050"/>
            <a:ext cx="1001712" cy="674688"/>
            <a:chOff x="2485" y="1212"/>
            <a:chExt cx="631" cy="425"/>
          </a:xfrm>
        </p:grpSpPr>
        <p:pic>
          <p:nvPicPr>
            <p:cNvPr id="20505" name="Picture 4"/>
            <p:cNvPicPr>
              <a:picLocks noChangeAspect="1" noChangeArrowheads="1"/>
            </p:cNvPicPr>
            <p:nvPr/>
          </p:nvPicPr>
          <p:blipFill>
            <a:blip r:embed="rId3" cstate="print"/>
            <a:srcRect/>
            <a:stretch>
              <a:fillRect/>
            </a:stretch>
          </p:blipFill>
          <p:spPr bwMode="gray">
            <a:xfrm>
              <a:off x="2485" y="1212"/>
              <a:ext cx="631" cy="425"/>
            </a:xfrm>
            <a:prstGeom prst="rect">
              <a:avLst/>
            </a:prstGeom>
            <a:noFill/>
            <a:ln w="6350">
              <a:solidFill>
                <a:schemeClr val="tx1"/>
              </a:solidFill>
              <a:miter lim="800000"/>
              <a:headEnd/>
              <a:tailEnd/>
            </a:ln>
          </p:spPr>
        </p:pic>
        <p:sp>
          <p:nvSpPr>
            <p:cNvPr id="1574917" name="Rectangle 5"/>
            <p:cNvSpPr>
              <a:spLocks noChangeArrowheads="1"/>
            </p:cNvSpPr>
            <p:nvPr/>
          </p:nvSpPr>
          <p:spPr bwMode="gray">
            <a:xfrm>
              <a:off x="2558" y="1347"/>
              <a:ext cx="484" cy="154"/>
            </a:xfrm>
            <a:prstGeom prst="rect">
              <a:avLst/>
            </a:prstGeom>
            <a:noFill/>
            <a:ln w="9525">
              <a:noFill/>
              <a:miter lim="800000"/>
              <a:headEnd/>
              <a:tailEnd/>
            </a:ln>
            <a:effectLst>
              <a:outerShdw dist="8980" dir="2700000" algn="ctr" rotWithShape="0">
                <a:srgbClr val="000000"/>
              </a:outerShdw>
            </a:effectLst>
          </p:spPr>
          <p:txBody>
            <a:bodyPr wrap="none" lIns="0" tIns="0" rIns="0" bIns="0" anchor="ctr" anchorCtr="1">
              <a:spAutoFit/>
            </a:bodyPr>
            <a:lstStyle/>
            <a:p>
              <a:pPr>
                <a:defRPr/>
              </a:pPr>
              <a:r>
                <a:rPr lang="en-US" sz="1600" b="1">
                  <a:solidFill>
                    <a:srgbClr val="FFFFFF"/>
                  </a:solidFill>
                  <a:latin typeface="Arial" pitchFamily="34" charset="0"/>
                </a:rPr>
                <a:t>Analyze</a:t>
              </a:r>
            </a:p>
          </p:txBody>
        </p:sp>
      </p:grpSp>
      <p:grpSp>
        <p:nvGrpSpPr>
          <p:cNvPr id="3" name="Group 6"/>
          <p:cNvGrpSpPr>
            <a:grpSpLocks/>
          </p:cNvGrpSpPr>
          <p:nvPr/>
        </p:nvGrpSpPr>
        <p:grpSpPr bwMode="auto">
          <a:xfrm>
            <a:off x="7604125" y="1927225"/>
            <a:ext cx="1001713" cy="671513"/>
            <a:chOff x="4790" y="1214"/>
            <a:chExt cx="631" cy="423"/>
          </a:xfrm>
        </p:grpSpPr>
        <p:pic>
          <p:nvPicPr>
            <p:cNvPr id="20503" name="Picture 7"/>
            <p:cNvPicPr>
              <a:picLocks noChangeAspect="1" noChangeArrowheads="1"/>
            </p:cNvPicPr>
            <p:nvPr/>
          </p:nvPicPr>
          <p:blipFill>
            <a:blip r:embed="rId4" cstate="print"/>
            <a:srcRect/>
            <a:stretch>
              <a:fillRect/>
            </a:stretch>
          </p:blipFill>
          <p:spPr bwMode="gray">
            <a:xfrm>
              <a:off x="4790" y="1214"/>
              <a:ext cx="631" cy="423"/>
            </a:xfrm>
            <a:prstGeom prst="rect">
              <a:avLst/>
            </a:prstGeom>
            <a:noFill/>
            <a:ln w="6350">
              <a:solidFill>
                <a:schemeClr val="tx1"/>
              </a:solidFill>
              <a:miter lim="800000"/>
              <a:headEnd type="none" w="sm" len="sm"/>
              <a:tailEnd type="none" w="sm" len="sm"/>
            </a:ln>
          </p:spPr>
        </p:pic>
        <p:sp>
          <p:nvSpPr>
            <p:cNvPr id="1574920" name="Rectangle 8"/>
            <p:cNvSpPr>
              <a:spLocks noChangeArrowheads="1"/>
            </p:cNvSpPr>
            <p:nvPr/>
          </p:nvSpPr>
          <p:spPr bwMode="gray">
            <a:xfrm>
              <a:off x="4878" y="1348"/>
              <a:ext cx="455" cy="154"/>
            </a:xfrm>
            <a:prstGeom prst="rect">
              <a:avLst/>
            </a:prstGeom>
            <a:noFill/>
            <a:ln w="9525">
              <a:noFill/>
              <a:miter lim="800000"/>
              <a:headEnd/>
              <a:tailEnd/>
            </a:ln>
            <a:effectLst>
              <a:outerShdw dist="8980" dir="2700000" algn="ctr" rotWithShape="0">
                <a:srgbClr val="000000"/>
              </a:outerShdw>
            </a:effectLst>
          </p:spPr>
          <p:txBody>
            <a:bodyPr wrap="none" lIns="0" tIns="0" rIns="0" bIns="0" anchor="ctr" anchorCtr="1">
              <a:spAutoFit/>
            </a:bodyPr>
            <a:lstStyle/>
            <a:p>
              <a:pPr>
                <a:defRPr/>
              </a:pPr>
              <a:r>
                <a:rPr lang="en-US" sz="1600" b="1">
                  <a:solidFill>
                    <a:srgbClr val="FFFFFF"/>
                  </a:solidFill>
                  <a:latin typeface="Arial" pitchFamily="34" charset="0"/>
                </a:rPr>
                <a:t>Control</a:t>
              </a:r>
            </a:p>
          </p:txBody>
        </p:sp>
      </p:grpSp>
      <p:grpSp>
        <p:nvGrpSpPr>
          <p:cNvPr id="4" name="Group 9"/>
          <p:cNvGrpSpPr>
            <a:grpSpLocks/>
          </p:cNvGrpSpPr>
          <p:nvPr/>
        </p:nvGrpSpPr>
        <p:grpSpPr bwMode="auto">
          <a:xfrm>
            <a:off x="5816600" y="1927225"/>
            <a:ext cx="1001713" cy="671513"/>
            <a:chOff x="3648" y="1214"/>
            <a:chExt cx="631" cy="423"/>
          </a:xfrm>
        </p:grpSpPr>
        <p:pic>
          <p:nvPicPr>
            <p:cNvPr id="20501" name="Picture 10"/>
            <p:cNvPicPr>
              <a:picLocks noChangeAspect="1" noChangeArrowheads="1"/>
            </p:cNvPicPr>
            <p:nvPr/>
          </p:nvPicPr>
          <p:blipFill>
            <a:blip r:embed="rId5" cstate="print"/>
            <a:srcRect/>
            <a:stretch>
              <a:fillRect/>
            </a:stretch>
          </p:blipFill>
          <p:spPr bwMode="gray">
            <a:xfrm>
              <a:off x="3648" y="1214"/>
              <a:ext cx="631" cy="423"/>
            </a:xfrm>
            <a:prstGeom prst="rect">
              <a:avLst/>
            </a:prstGeom>
            <a:noFill/>
            <a:ln w="6350">
              <a:solidFill>
                <a:schemeClr val="tx1"/>
              </a:solidFill>
              <a:miter lim="800000"/>
              <a:headEnd/>
              <a:tailEnd/>
            </a:ln>
          </p:spPr>
        </p:pic>
        <p:sp>
          <p:nvSpPr>
            <p:cNvPr id="1574923" name="Rectangle 11"/>
            <p:cNvSpPr>
              <a:spLocks noChangeArrowheads="1"/>
            </p:cNvSpPr>
            <p:nvPr/>
          </p:nvSpPr>
          <p:spPr bwMode="gray">
            <a:xfrm>
              <a:off x="3714" y="1348"/>
              <a:ext cx="498" cy="154"/>
            </a:xfrm>
            <a:prstGeom prst="rect">
              <a:avLst/>
            </a:prstGeom>
            <a:noFill/>
            <a:ln w="9525">
              <a:noFill/>
              <a:miter lim="800000"/>
              <a:headEnd/>
              <a:tailEnd/>
            </a:ln>
            <a:effectLst>
              <a:outerShdw dist="8980" dir="2700000" algn="ctr" rotWithShape="0">
                <a:srgbClr val="000000"/>
              </a:outerShdw>
            </a:effectLst>
          </p:spPr>
          <p:txBody>
            <a:bodyPr wrap="none" lIns="0" tIns="0" rIns="0" bIns="0" anchor="ctr" anchorCtr="1">
              <a:spAutoFit/>
            </a:bodyPr>
            <a:lstStyle/>
            <a:p>
              <a:pPr>
                <a:defRPr/>
              </a:pPr>
              <a:r>
                <a:rPr lang="en-US" sz="1600" b="1">
                  <a:solidFill>
                    <a:srgbClr val="FFFFFF"/>
                  </a:solidFill>
                  <a:latin typeface="Arial" pitchFamily="34" charset="0"/>
                </a:rPr>
                <a:t>Improve</a:t>
              </a:r>
            </a:p>
          </p:txBody>
        </p:sp>
      </p:grpSp>
      <p:sp>
        <p:nvSpPr>
          <p:cNvPr id="20486" name="Rectangle 12"/>
          <p:cNvSpPr>
            <a:spLocks noChangeArrowheads="1"/>
          </p:cNvSpPr>
          <p:nvPr/>
        </p:nvSpPr>
        <p:spPr bwMode="auto">
          <a:xfrm>
            <a:off x="152400" y="2952750"/>
            <a:ext cx="1616075" cy="1752600"/>
          </a:xfrm>
          <a:prstGeom prst="rect">
            <a:avLst/>
          </a:prstGeom>
          <a:noFill/>
          <a:ln w="6350">
            <a:noFill/>
            <a:miter lim="800000"/>
            <a:headEnd type="none" w="sm" len="sm"/>
            <a:tailEnd type="none" w="sm" len="sm"/>
          </a:ln>
        </p:spPr>
        <p:txBody>
          <a:bodyPr/>
          <a:lstStyle/>
          <a:p>
            <a:pPr marL="85725" indent="-85725">
              <a:buClr>
                <a:schemeClr val="tx2"/>
              </a:buClr>
              <a:buSzPct val="80000"/>
            </a:pPr>
            <a:r>
              <a:rPr lang="en-US" sz="1200" b="1">
                <a:solidFill>
                  <a:schemeClr val="accent2"/>
                </a:solidFill>
              </a:rPr>
              <a:t>Define</a:t>
            </a:r>
          </a:p>
          <a:p>
            <a:pPr marL="85725" indent="-85725" algn="l">
              <a:buClr>
                <a:schemeClr val="tx2"/>
              </a:buClr>
              <a:buSzPct val="80000"/>
            </a:pPr>
            <a:r>
              <a:rPr lang="en-US" sz="1000" b="1"/>
              <a:t>Activity</a:t>
            </a:r>
          </a:p>
          <a:p>
            <a:pPr marL="85725" indent="-85725" algn="l">
              <a:buClr>
                <a:schemeClr val="tx2"/>
              </a:buClr>
              <a:buSzPct val="80000"/>
              <a:buFontTx/>
              <a:buChar char="•"/>
            </a:pPr>
            <a:r>
              <a:rPr lang="en-US" sz="1000"/>
              <a:t>Identify Problem</a:t>
            </a:r>
          </a:p>
          <a:p>
            <a:pPr marL="85725" indent="-85725" algn="l">
              <a:buClr>
                <a:schemeClr val="tx2"/>
              </a:buClr>
              <a:buSzPct val="80000"/>
              <a:buFontTx/>
              <a:buChar char="•"/>
            </a:pPr>
            <a:r>
              <a:rPr lang="en-US" sz="1000"/>
              <a:t>Complete Charter</a:t>
            </a:r>
          </a:p>
          <a:p>
            <a:pPr marL="85725" indent="-85725" algn="l">
              <a:buClr>
                <a:schemeClr val="tx2"/>
              </a:buClr>
              <a:buSzPct val="80000"/>
              <a:buFontTx/>
              <a:buChar char="•"/>
            </a:pPr>
            <a:r>
              <a:rPr lang="en-US" sz="1000"/>
              <a:t>Develop SIPOC Map</a:t>
            </a:r>
          </a:p>
          <a:p>
            <a:pPr marL="85725" indent="-85725" algn="l">
              <a:buClr>
                <a:schemeClr val="tx2"/>
              </a:buClr>
              <a:buSzPct val="80000"/>
              <a:buFontTx/>
              <a:buChar char="•"/>
            </a:pPr>
            <a:r>
              <a:rPr lang="en-US" sz="1000"/>
              <a:t>Finalize Project Focus</a:t>
            </a:r>
          </a:p>
          <a:p>
            <a:pPr marL="85725" indent="-85725" algn="l">
              <a:buClr>
                <a:schemeClr val="tx2"/>
              </a:buClr>
              <a:buSzPct val="80000"/>
            </a:pPr>
            <a:endParaRPr lang="en-US" sz="1000" b="1"/>
          </a:p>
          <a:p>
            <a:pPr marL="85725" indent="-85725" algn="l">
              <a:buClr>
                <a:schemeClr val="tx2"/>
              </a:buClr>
              <a:buSzPct val="80000"/>
            </a:pPr>
            <a:r>
              <a:rPr lang="en-US" sz="1000" b="1"/>
              <a:t>Tools</a:t>
            </a:r>
          </a:p>
          <a:p>
            <a:pPr marL="85725" indent="-85725" algn="l">
              <a:buClr>
                <a:schemeClr val="tx2"/>
              </a:buClr>
              <a:buSzPct val="80000"/>
              <a:buFontTx/>
              <a:buChar char="•"/>
            </a:pPr>
            <a:r>
              <a:rPr lang="en-US" sz="1000"/>
              <a:t>Charter Form</a:t>
            </a:r>
          </a:p>
          <a:p>
            <a:pPr marL="85725" indent="-85725" algn="l">
              <a:buClr>
                <a:schemeClr val="tx2"/>
              </a:buClr>
              <a:buSzPct val="80000"/>
              <a:buFontTx/>
              <a:buChar char="•"/>
            </a:pPr>
            <a:r>
              <a:rPr lang="en-US" sz="1000"/>
              <a:t>Multi-Generational Plan</a:t>
            </a:r>
          </a:p>
          <a:p>
            <a:pPr marL="85725" indent="-85725" algn="l">
              <a:buClr>
                <a:schemeClr val="tx2"/>
              </a:buClr>
              <a:buSzPct val="80000"/>
              <a:buFontTx/>
              <a:buChar char="•"/>
            </a:pPr>
            <a:r>
              <a:rPr lang="en-US" sz="1000"/>
              <a:t>Stakeholder Analysis</a:t>
            </a:r>
          </a:p>
          <a:p>
            <a:pPr marL="85725" indent="-85725" algn="l">
              <a:buClr>
                <a:schemeClr val="tx2"/>
              </a:buClr>
              <a:buSzPct val="80000"/>
              <a:buFontTx/>
              <a:buChar char="•"/>
            </a:pPr>
            <a:r>
              <a:rPr lang="en-US" sz="1000"/>
              <a:t>Communication Plan</a:t>
            </a:r>
          </a:p>
          <a:p>
            <a:pPr marL="85725" indent="-85725" algn="l">
              <a:buClr>
                <a:schemeClr val="tx2"/>
              </a:buClr>
              <a:buSzPct val="80000"/>
              <a:buFontTx/>
              <a:buChar char="•"/>
            </a:pPr>
            <a:r>
              <a:rPr lang="en-US" sz="1000"/>
              <a:t>SIPOC Map</a:t>
            </a:r>
          </a:p>
          <a:p>
            <a:pPr marL="85725" indent="-85725" algn="l">
              <a:buClr>
                <a:schemeClr val="tx2"/>
              </a:buClr>
              <a:buSzPct val="80000"/>
              <a:buFontTx/>
              <a:buChar char="•"/>
            </a:pPr>
            <a:r>
              <a:rPr lang="en-US" sz="1000"/>
              <a:t>Voice of Customer (VOC)</a:t>
            </a:r>
          </a:p>
          <a:p>
            <a:pPr lvl="1" algn="l">
              <a:buClr>
                <a:schemeClr val="tx2"/>
              </a:buClr>
              <a:buSzPct val="80000"/>
              <a:buFontTx/>
              <a:buChar char="•"/>
            </a:pPr>
            <a:r>
              <a:rPr lang="en-US" sz="1000"/>
              <a:t>Defect definition</a:t>
            </a:r>
          </a:p>
          <a:p>
            <a:pPr lvl="1" algn="l">
              <a:buClr>
                <a:schemeClr val="tx2"/>
              </a:buClr>
              <a:buSzPct val="80000"/>
              <a:buFontTx/>
              <a:buChar char="•"/>
            </a:pPr>
            <a:r>
              <a:rPr lang="en-US" sz="1000"/>
              <a:t>Goal definition</a:t>
            </a:r>
          </a:p>
          <a:p>
            <a:pPr marL="85725" indent="-85725" algn="l">
              <a:buClr>
                <a:schemeClr val="tx2"/>
              </a:buClr>
              <a:buSzPct val="80000"/>
            </a:pPr>
            <a:endParaRPr lang="en-US" sz="1000" b="1"/>
          </a:p>
        </p:txBody>
      </p:sp>
      <p:sp>
        <p:nvSpPr>
          <p:cNvPr id="20487" name="Rectangle 13"/>
          <p:cNvSpPr>
            <a:spLocks noChangeArrowheads="1"/>
          </p:cNvSpPr>
          <p:nvPr/>
        </p:nvSpPr>
        <p:spPr bwMode="auto">
          <a:xfrm>
            <a:off x="3763963" y="2952750"/>
            <a:ext cx="1538287" cy="1752600"/>
          </a:xfrm>
          <a:prstGeom prst="rect">
            <a:avLst/>
          </a:prstGeom>
          <a:noFill/>
          <a:ln w="6350">
            <a:noFill/>
            <a:miter lim="800000"/>
            <a:headEnd type="none" w="sm" len="sm"/>
            <a:tailEnd type="none" w="sm" len="sm"/>
          </a:ln>
        </p:spPr>
        <p:txBody>
          <a:bodyPr/>
          <a:lstStyle/>
          <a:p>
            <a:pPr marL="85725" indent="-85725"/>
            <a:r>
              <a:rPr lang="en-US" sz="1200" b="1">
                <a:solidFill>
                  <a:schemeClr val="accent2"/>
                </a:solidFill>
              </a:rPr>
              <a:t>Analyze</a:t>
            </a:r>
          </a:p>
          <a:p>
            <a:pPr marL="85725" indent="-85725" algn="l">
              <a:buClr>
                <a:schemeClr val="tx2"/>
              </a:buClr>
              <a:buSzPct val="80000"/>
            </a:pPr>
            <a:r>
              <a:rPr lang="en-US" sz="1000" b="1"/>
              <a:t>Activity</a:t>
            </a:r>
            <a:endParaRPr lang="en-US" sz="1000"/>
          </a:p>
          <a:p>
            <a:pPr marL="85725" indent="-85725" algn="l">
              <a:buClr>
                <a:schemeClr val="tx2"/>
              </a:buClr>
              <a:buSzPct val="80000"/>
              <a:buFontTx/>
              <a:buChar char="•"/>
            </a:pPr>
            <a:r>
              <a:rPr lang="en-US" sz="1000"/>
              <a:t>Propose Critical X’s</a:t>
            </a:r>
          </a:p>
          <a:p>
            <a:pPr marL="85725" indent="-85725" algn="l">
              <a:buClr>
                <a:schemeClr val="tx2"/>
              </a:buClr>
              <a:buSzPct val="80000"/>
              <a:buFontTx/>
              <a:buChar char="•"/>
            </a:pPr>
            <a:r>
              <a:rPr lang="en-US" sz="1000"/>
              <a:t>Prioritize Critical X’s</a:t>
            </a:r>
          </a:p>
          <a:p>
            <a:pPr marL="85725" indent="-85725" algn="l">
              <a:buClr>
                <a:schemeClr val="tx2"/>
              </a:buClr>
              <a:buSzPct val="80000"/>
              <a:buFontTx/>
              <a:buChar char="•"/>
            </a:pPr>
            <a:r>
              <a:rPr lang="en-US" sz="1000"/>
              <a:t>Conduct Root Cause </a:t>
            </a:r>
            <a:br>
              <a:rPr lang="en-US" sz="1000"/>
            </a:br>
            <a:r>
              <a:rPr lang="en-US" sz="1000"/>
              <a:t>Analysis on Critical X’s</a:t>
            </a:r>
          </a:p>
          <a:p>
            <a:pPr marL="85725" indent="-85725" algn="l">
              <a:buClr>
                <a:schemeClr val="tx2"/>
              </a:buClr>
              <a:buSzPct val="80000"/>
              <a:buFontTx/>
              <a:buChar char="•"/>
            </a:pPr>
            <a:r>
              <a:rPr lang="en-US" sz="1000"/>
              <a:t>Validate Critical X’s</a:t>
            </a:r>
          </a:p>
          <a:p>
            <a:pPr marL="85725" indent="-85725" algn="l">
              <a:buClr>
                <a:schemeClr val="tx2"/>
              </a:buClr>
              <a:buSzPct val="80000"/>
              <a:buFontTx/>
              <a:buChar char="•"/>
            </a:pPr>
            <a:r>
              <a:rPr lang="en-US" sz="1000"/>
              <a:t>Prioritize Root Causes</a:t>
            </a:r>
          </a:p>
          <a:p>
            <a:pPr marL="85725" indent="-85725" algn="l">
              <a:buClr>
                <a:schemeClr val="tx2"/>
              </a:buClr>
              <a:buSzPct val="80000"/>
              <a:buFontTx/>
              <a:buChar char="•"/>
            </a:pPr>
            <a:endParaRPr lang="en-US" sz="1000"/>
          </a:p>
          <a:p>
            <a:pPr marL="85725" indent="-85725" algn="l">
              <a:buClr>
                <a:schemeClr val="tx2"/>
              </a:buClr>
              <a:buSzPct val="80000"/>
            </a:pPr>
            <a:r>
              <a:rPr lang="en-US" sz="1000" b="1"/>
              <a:t>Tools</a:t>
            </a:r>
          </a:p>
          <a:p>
            <a:pPr marL="85725" indent="-85725" algn="l">
              <a:buClr>
                <a:schemeClr val="tx2"/>
              </a:buClr>
              <a:buSzPct val="80000"/>
              <a:buFontTx/>
              <a:buChar char="•"/>
            </a:pPr>
            <a:r>
              <a:rPr lang="en-US" sz="1000"/>
              <a:t>Pareto Charts</a:t>
            </a:r>
          </a:p>
          <a:p>
            <a:pPr marL="85725" indent="-85725" algn="l">
              <a:buClr>
                <a:schemeClr val="tx2"/>
              </a:buClr>
              <a:buSzPct val="80000"/>
              <a:buFontTx/>
              <a:buChar char="•"/>
            </a:pPr>
            <a:r>
              <a:rPr lang="en-US" sz="1000"/>
              <a:t>Fishbone Diagrams</a:t>
            </a:r>
          </a:p>
          <a:p>
            <a:pPr marL="85725" indent="-85725" algn="l">
              <a:buClr>
                <a:schemeClr val="tx2"/>
              </a:buClr>
              <a:buSzPct val="80000"/>
              <a:buFontTx/>
              <a:buChar char="•"/>
            </a:pPr>
            <a:r>
              <a:rPr lang="en-US" sz="1000"/>
              <a:t>Brainstorming</a:t>
            </a:r>
          </a:p>
          <a:p>
            <a:pPr lvl="1" algn="l">
              <a:buClr>
                <a:schemeClr val="tx2"/>
              </a:buClr>
              <a:buSzPct val="80000"/>
              <a:buFontTx/>
              <a:buChar char="•"/>
            </a:pPr>
            <a:r>
              <a:rPr lang="en-US" sz="1000"/>
              <a:t>5 Why’s</a:t>
            </a:r>
          </a:p>
          <a:p>
            <a:pPr marL="85725" indent="-85725" algn="l">
              <a:buClr>
                <a:schemeClr val="tx2"/>
              </a:buClr>
              <a:buSzPct val="80000"/>
              <a:buFontTx/>
              <a:buChar char="•"/>
            </a:pPr>
            <a:r>
              <a:rPr lang="en-US" sz="1000"/>
              <a:t>Non Value-Added Analysis</a:t>
            </a:r>
          </a:p>
          <a:p>
            <a:pPr marL="85725" indent="-85725" algn="l">
              <a:buClr>
                <a:schemeClr val="tx2"/>
              </a:buClr>
              <a:buSzPct val="80000"/>
              <a:buFontTx/>
              <a:buChar char="•"/>
            </a:pPr>
            <a:endParaRPr lang="en-US" sz="1000"/>
          </a:p>
        </p:txBody>
      </p:sp>
      <p:sp>
        <p:nvSpPr>
          <p:cNvPr id="20488" name="Rectangle 14"/>
          <p:cNvSpPr>
            <a:spLocks noChangeArrowheads="1"/>
          </p:cNvSpPr>
          <p:nvPr/>
        </p:nvSpPr>
        <p:spPr bwMode="auto">
          <a:xfrm>
            <a:off x="5408613" y="2952750"/>
            <a:ext cx="1830387" cy="1752600"/>
          </a:xfrm>
          <a:prstGeom prst="rect">
            <a:avLst/>
          </a:prstGeom>
          <a:noFill/>
          <a:ln w="6350">
            <a:noFill/>
            <a:miter lim="800000"/>
            <a:headEnd type="none" w="sm" len="sm"/>
            <a:tailEnd type="none" w="sm" len="sm"/>
          </a:ln>
        </p:spPr>
        <p:txBody>
          <a:bodyPr/>
          <a:lstStyle/>
          <a:p>
            <a:pPr marL="85725" indent="-85725">
              <a:buClr>
                <a:schemeClr val="tx2"/>
              </a:buClr>
              <a:buSzPct val="80000"/>
            </a:pPr>
            <a:r>
              <a:rPr lang="en-US" sz="1200" b="1">
                <a:solidFill>
                  <a:schemeClr val="accent2"/>
                </a:solidFill>
              </a:rPr>
              <a:t>Improve</a:t>
            </a:r>
          </a:p>
          <a:p>
            <a:pPr marL="85725" indent="-85725" algn="l">
              <a:buClr>
                <a:schemeClr val="tx2"/>
              </a:buClr>
              <a:buSzPct val="80000"/>
            </a:pPr>
            <a:r>
              <a:rPr lang="en-US" sz="1000" b="1"/>
              <a:t>Activity</a:t>
            </a:r>
          </a:p>
          <a:p>
            <a:pPr marL="85725" indent="-85725" algn="l">
              <a:buClr>
                <a:schemeClr val="tx2"/>
              </a:buClr>
              <a:buSzPct val="80000"/>
              <a:buFontTx/>
              <a:buChar char="•"/>
            </a:pPr>
            <a:r>
              <a:rPr lang="en-US" sz="1000"/>
              <a:t>Develop Potential Solutions</a:t>
            </a:r>
          </a:p>
          <a:p>
            <a:pPr marL="85725" indent="-85725" algn="l">
              <a:buClr>
                <a:schemeClr val="tx2"/>
              </a:buClr>
              <a:buSzPct val="80000"/>
              <a:buFontTx/>
              <a:buChar char="•"/>
            </a:pPr>
            <a:r>
              <a:rPr lang="en-US" sz="1000"/>
              <a:t>Develop Evaluation Criteria &amp; Select Best Solutions</a:t>
            </a:r>
          </a:p>
          <a:p>
            <a:pPr marL="85725" indent="-85725" algn="l">
              <a:buClr>
                <a:schemeClr val="tx2"/>
              </a:buClr>
              <a:buSzPct val="80000"/>
              <a:buFontTx/>
              <a:buChar char="•"/>
            </a:pPr>
            <a:r>
              <a:rPr lang="en-US" sz="1000"/>
              <a:t>Work with EBPM&amp;C to create Develop ‘To-Be’ Process Map(s) </a:t>
            </a:r>
          </a:p>
          <a:p>
            <a:pPr marL="85725" indent="-85725" algn="l">
              <a:buClr>
                <a:schemeClr val="tx2"/>
              </a:buClr>
              <a:buSzPct val="80000"/>
              <a:buFontTx/>
              <a:buChar char="•"/>
            </a:pPr>
            <a:r>
              <a:rPr lang="en-US" sz="1000"/>
              <a:t>Develop High-Level Implementation Plan</a:t>
            </a:r>
          </a:p>
          <a:p>
            <a:pPr marL="85725" indent="-85725" algn="l">
              <a:buClr>
                <a:schemeClr val="tx2"/>
              </a:buClr>
              <a:buSzPct val="80000"/>
              <a:buFontTx/>
              <a:buChar char="•"/>
            </a:pPr>
            <a:r>
              <a:rPr lang="en-US" sz="1000"/>
              <a:t>Develop Pilot Plan &amp; Pilot Solution</a:t>
            </a:r>
          </a:p>
          <a:p>
            <a:pPr marL="85725" indent="-85725" algn="l">
              <a:buClr>
                <a:schemeClr val="tx2"/>
              </a:buClr>
              <a:buSzPct val="80000"/>
              <a:buFontTx/>
              <a:buChar char="•"/>
            </a:pPr>
            <a:endParaRPr lang="en-US" sz="1000"/>
          </a:p>
          <a:p>
            <a:pPr marL="85725" indent="-85725" algn="l">
              <a:buClr>
                <a:schemeClr val="tx2"/>
              </a:buClr>
              <a:buSzPct val="80000"/>
            </a:pPr>
            <a:r>
              <a:rPr lang="en-US" sz="1000" b="1"/>
              <a:t>Tools</a:t>
            </a:r>
          </a:p>
          <a:p>
            <a:pPr marL="85725" indent="-85725" algn="l">
              <a:buClr>
                <a:schemeClr val="tx2"/>
              </a:buClr>
              <a:buSzPct val="80000"/>
              <a:buFontTx/>
              <a:buChar char="•"/>
            </a:pPr>
            <a:r>
              <a:rPr lang="en-US" sz="1000"/>
              <a:t>Brainstorming</a:t>
            </a:r>
          </a:p>
          <a:p>
            <a:pPr marL="85725" indent="-85725" algn="l">
              <a:buClr>
                <a:schemeClr val="tx2"/>
              </a:buClr>
              <a:buSzPct val="80000"/>
              <a:buFontTx/>
              <a:buChar char="•"/>
            </a:pPr>
            <a:r>
              <a:rPr lang="en-US" sz="1000"/>
              <a:t>Solution Selection Matrix</a:t>
            </a:r>
          </a:p>
          <a:p>
            <a:pPr marL="85725" indent="-85725" algn="l">
              <a:buClr>
                <a:schemeClr val="tx2"/>
              </a:buClr>
              <a:buSzPct val="80000"/>
              <a:buFontTx/>
              <a:buChar char="•"/>
            </a:pPr>
            <a:r>
              <a:rPr lang="en-US" sz="1000"/>
              <a:t>‘To-Be’ Process Maps</a:t>
            </a:r>
          </a:p>
          <a:p>
            <a:pPr marL="85725" indent="-85725" algn="l">
              <a:buClr>
                <a:schemeClr val="tx2"/>
              </a:buClr>
              <a:buSzPct val="80000"/>
              <a:buFontTx/>
              <a:buChar char="•"/>
            </a:pPr>
            <a:r>
              <a:rPr lang="en-US" sz="1000"/>
              <a:t>Piloting and Simulation</a:t>
            </a:r>
          </a:p>
          <a:p>
            <a:pPr marL="85725" indent="-85725" algn="l">
              <a:buClr>
                <a:schemeClr val="tx2"/>
              </a:buClr>
              <a:buSzPct val="80000"/>
              <a:buFontTx/>
              <a:buChar char="•"/>
            </a:pPr>
            <a:endParaRPr lang="en-US" sz="1000"/>
          </a:p>
        </p:txBody>
      </p:sp>
      <p:sp>
        <p:nvSpPr>
          <p:cNvPr id="20489" name="Rectangle 15"/>
          <p:cNvSpPr>
            <a:spLocks noChangeArrowheads="1"/>
          </p:cNvSpPr>
          <p:nvPr/>
        </p:nvSpPr>
        <p:spPr bwMode="auto">
          <a:xfrm>
            <a:off x="7151688" y="2952750"/>
            <a:ext cx="1924050" cy="1752600"/>
          </a:xfrm>
          <a:prstGeom prst="rect">
            <a:avLst/>
          </a:prstGeom>
          <a:noFill/>
          <a:ln w="6350">
            <a:noFill/>
            <a:miter lim="800000"/>
            <a:headEnd type="none" w="sm" len="sm"/>
            <a:tailEnd type="none" w="sm" len="sm"/>
          </a:ln>
        </p:spPr>
        <p:txBody>
          <a:bodyPr/>
          <a:lstStyle/>
          <a:p>
            <a:pPr marL="85725" indent="-85725">
              <a:buClr>
                <a:schemeClr val="tx2"/>
              </a:buClr>
              <a:buSzPct val="80000"/>
            </a:pPr>
            <a:r>
              <a:rPr lang="en-US" sz="1200" b="1">
                <a:solidFill>
                  <a:schemeClr val="accent2"/>
                </a:solidFill>
              </a:rPr>
              <a:t>Control</a:t>
            </a:r>
          </a:p>
          <a:p>
            <a:pPr marL="85725" indent="-85725" algn="l">
              <a:buClr>
                <a:schemeClr val="tx2"/>
              </a:buClr>
              <a:buSzPct val="80000"/>
            </a:pPr>
            <a:r>
              <a:rPr lang="en-US" sz="1000" b="1"/>
              <a:t>Activity</a:t>
            </a:r>
          </a:p>
          <a:p>
            <a:pPr marL="85725" indent="-85725" algn="l">
              <a:buClr>
                <a:schemeClr val="tx2"/>
              </a:buClr>
              <a:buSzPct val="80000"/>
              <a:buFontTx/>
              <a:buChar char="•"/>
            </a:pPr>
            <a:r>
              <a:rPr lang="en-US" sz="1000"/>
              <a:t>Develop SOP’s, Training Plan &amp; Process Control System</a:t>
            </a:r>
          </a:p>
          <a:p>
            <a:pPr marL="85725" indent="-85725" algn="l">
              <a:buClr>
                <a:schemeClr val="tx2"/>
              </a:buClr>
              <a:buSzPct val="80000"/>
              <a:buFontTx/>
              <a:buChar char="•"/>
            </a:pPr>
            <a:r>
              <a:rPr lang="en-US" sz="1000"/>
              <a:t>Implement Process </a:t>
            </a:r>
            <a:br>
              <a:rPr lang="en-US" sz="1000"/>
            </a:br>
            <a:r>
              <a:rPr lang="en-US" sz="1000"/>
              <a:t>Changes and Controls </a:t>
            </a:r>
          </a:p>
          <a:p>
            <a:pPr marL="85725" indent="-85725" algn="l">
              <a:buClr>
                <a:schemeClr val="tx2"/>
              </a:buClr>
              <a:buSzPct val="80000"/>
              <a:buFontTx/>
              <a:buChar char="•"/>
            </a:pPr>
            <a:r>
              <a:rPr lang="en-US" sz="1000"/>
              <a:t>Monitor &amp; Stabilize Process</a:t>
            </a:r>
          </a:p>
          <a:p>
            <a:pPr marL="85725" indent="-85725" algn="l">
              <a:buClr>
                <a:schemeClr val="tx2"/>
              </a:buClr>
              <a:buSzPct val="80000"/>
              <a:buFontTx/>
              <a:buChar char="•"/>
            </a:pPr>
            <a:r>
              <a:rPr lang="en-US" sz="1000"/>
              <a:t>Transition Project to Process Owner</a:t>
            </a:r>
          </a:p>
          <a:p>
            <a:pPr marL="85725" indent="-85725" algn="l">
              <a:buClr>
                <a:schemeClr val="tx2"/>
              </a:buClr>
              <a:buSzPct val="80000"/>
              <a:buFontTx/>
              <a:buChar char="•"/>
            </a:pPr>
            <a:endParaRPr lang="en-US" sz="1000"/>
          </a:p>
          <a:p>
            <a:pPr marL="85725" indent="-85725" algn="l">
              <a:buClr>
                <a:schemeClr val="tx2"/>
              </a:buClr>
              <a:buSzPct val="80000"/>
            </a:pPr>
            <a:r>
              <a:rPr lang="en-US" sz="1000" b="1"/>
              <a:t>Tools</a:t>
            </a:r>
          </a:p>
          <a:p>
            <a:pPr marL="85725" indent="-85725" algn="l">
              <a:buClr>
                <a:schemeClr val="tx2"/>
              </a:buClr>
              <a:buSzPct val="80000"/>
              <a:buFontTx/>
              <a:buChar char="•"/>
            </a:pPr>
            <a:r>
              <a:rPr lang="en-US" sz="1000"/>
              <a:t>Control Charts</a:t>
            </a:r>
          </a:p>
          <a:p>
            <a:pPr marL="85725" indent="-85725" algn="l">
              <a:buClr>
                <a:schemeClr val="tx2"/>
              </a:buClr>
              <a:buSzPct val="80000"/>
              <a:buFontTx/>
              <a:buChar char="•"/>
            </a:pPr>
            <a:r>
              <a:rPr lang="en-US" sz="1000"/>
              <a:t>Standard Operating Procedures (SOP’s)</a:t>
            </a:r>
          </a:p>
          <a:p>
            <a:pPr marL="85725" indent="-85725" algn="l">
              <a:buClr>
                <a:schemeClr val="tx2"/>
              </a:buClr>
              <a:buSzPct val="80000"/>
              <a:buFontTx/>
              <a:buChar char="•"/>
            </a:pPr>
            <a:r>
              <a:rPr lang="en-US" sz="1000"/>
              <a:t>Communication Plan</a:t>
            </a:r>
          </a:p>
          <a:p>
            <a:pPr marL="85725" indent="-85725" algn="l">
              <a:buClr>
                <a:schemeClr val="tx2"/>
              </a:buClr>
              <a:buSzPct val="80000"/>
              <a:buFontTx/>
              <a:buChar char="•"/>
            </a:pPr>
            <a:r>
              <a:rPr lang="en-US" sz="1000"/>
              <a:t>Implementation Plan</a:t>
            </a:r>
          </a:p>
          <a:p>
            <a:pPr lvl="1" algn="l">
              <a:buClr>
                <a:schemeClr val="tx2"/>
              </a:buClr>
              <a:buSzPct val="80000"/>
              <a:buFontTx/>
              <a:buChar char="•"/>
            </a:pPr>
            <a:r>
              <a:rPr lang="en-US" sz="1000"/>
              <a:t>Training Plan</a:t>
            </a:r>
          </a:p>
          <a:p>
            <a:pPr marL="85725" indent="-85725" algn="l">
              <a:buClr>
                <a:schemeClr val="tx2"/>
              </a:buClr>
              <a:buSzPct val="80000"/>
              <a:buFontTx/>
              <a:buChar char="•"/>
            </a:pPr>
            <a:r>
              <a:rPr lang="en-US" sz="1000"/>
              <a:t>Process Control Plans</a:t>
            </a:r>
          </a:p>
          <a:p>
            <a:pPr marL="85725" indent="-85725" algn="l">
              <a:buClr>
                <a:schemeClr val="tx2"/>
              </a:buClr>
              <a:buSzPct val="80000"/>
              <a:buFontTx/>
              <a:buChar char="•"/>
            </a:pPr>
            <a:endParaRPr lang="en-US" sz="1000"/>
          </a:p>
        </p:txBody>
      </p:sp>
      <p:sp>
        <p:nvSpPr>
          <p:cNvPr id="20490" name="Line 16"/>
          <p:cNvSpPr>
            <a:spLocks noChangeShapeType="1"/>
          </p:cNvSpPr>
          <p:nvPr/>
        </p:nvSpPr>
        <p:spPr bwMode="gray">
          <a:xfrm>
            <a:off x="1487488" y="2257425"/>
            <a:ext cx="750887" cy="0"/>
          </a:xfrm>
          <a:prstGeom prst="line">
            <a:avLst/>
          </a:prstGeom>
          <a:noFill/>
          <a:ln w="12700">
            <a:solidFill>
              <a:schemeClr val="tx1"/>
            </a:solidFill>
            <a:round/>
            <a:headEnd/>
            <a:tailEnd type="triangle" w="med" len="med"/>
          </a:ln>
        </p:spPr>
        <p:txBody>
          <a:bodyPr/>
          <a:lstStyle/>
          <a:p>
            <a:endParaRPr lang="en-US"/>
          </a:p>
        </p:txBody>
      </p:sp>
      <p:sp>
        <p:nvSpPr>
          <p:cNvPr id="20491" name="Line 17"/>
          <p:cNvSpPr>
            <a:spLocks noChangeShapeType="1"/>
          </p:cNvSpPr>
          <p:nvPr/>
        </p:nvSpPr>
        <p:spPr bwMode="gray">
          <a:xfrm>
            <a:off x="3265488" y="2257425"/>
            <a:ext cx="750887" cy="0"/>
          </a:xfrm>
          <a:prstGeom prst="line">
            <a:avLst/>
          </a:prstGeom>
          <a:noFill/>
          <a:ln w="12700">
            <a:solidFill>
              <a:schemeClr val="tx1"/>
            </a:solidFill>
            <a:round/>
            <a:headEnd/>
            <a:tailEnd type="triangle" w="med" len="med"/>
          </a:ln>
        </p:spPr>
        <p:txBody>
          <a:bodyPr/>
          <a:lstStyle/>
          <a:p>
            <a:endParaRPr lang="en-US"/>
          </a:p>
        </p:txBody>
      </p:sp>
      <p:sp>
        <p:nvSpPr>
          <p:cNvPr id="20492" name="Line 18"/>
          <p:cNvSpPr>
            <a:spLocks noChangeShapeType="1"/>
          </p:cNvSpPr>
          <p:nvPr/>
        </p:nvSpPr>
        <p:spPr bwMode="gray">
          <a:xfrm>
            <a:off x="5051425" y="2254250"/>
            <a:ext cx="760413" cy="3175"/>
          </a:xfrm>
          <a:prstGeom prst="line">
            <a:avLst/>
          </a:prstGeom>
          <a:noFill/>
          <a:ln w="12700">
            <a:solidFill>
              <a:schemeClr val="tx1"/>
            </a:solidFill>
            <a:round/>
            <a:headEnd/>
            <a:tailEnd type="triangle" w="med" len="med"/>
          </a:ln>
        </p:spPr>
        <p:txBody>
          <a:bodyPr/>
          <a:lstStyle/>
          <a:p>
            <a:endParaRPr lang="en-US"/>
          </a:p>
        </p:txBody>
      </p:sp>
      <p:sp>
        <p:nvSpPr>
          <p:cNvPr id="20493" name="Line 19"/>
          <p:cNvSpPr>
            <a:spLocks noChangeShapeType="1"/>
          </p:cNvSpPr>
          <p:nvPr/>
        </p:nvSpPr>
        <p:spPr bwMode="gray">
          <a:xfrm>
            <a:off x="6838950" y="2254250"/>
            <a:ext cx="747713" cy="3175"/>
          </a:xfrm>
          <a:prstGeom prst="line">
            <a:avLst/>
          </a:prstGeom>
          <a:noFill/>
          <a:ln w="12700">
            <a:solidFill>
              <a:schemeClr val="tx1"/>
            </a:solidFill>
            <a:round/>
            <a:headEnd/>
            <a:tailEnd type="triangle" w="med" len="med"/>
          </a:ln>
        </p:spPr>
        <p:txBody>
          <a:bodyPr/>
          <a:lstStyle/>
          <a:p>
            <a:endParaRPr lang="en-US"/>
          </a:p>
        </p:txBody>
      </p:sp>
      <p:grpSp>
        <p:nvGrpSpPr>
          <p:cNvPr id="5" name="Group 20"/>
          <p:cNvGrpSpPr>
            <a:grpSpLocks/>
          </p:cNvGrpSpPr>
          <p:nvPr/>
        </p:nvGrpSpPr>
        <p:grpSpPr bwMode="auto">
          <a:xfrm>
            <a:off x="2244725" y="1925638"/>
            <a:ext cx="1001713" cy="671512"/>
            <a:chOff x="1435" y="1213"/>
            <a:chExt cx="631" cy="423"/>
          </a:xfrm>
        </p:grpSpPr>
        <p:pic>
          <p:nvPicPr>
            <p:cNvPr id="20499" name="Picture 21"/>
            <p:cNvPicPr>
              <a:picLocks noChangeAspect="1" noChangeArrowheads="1"/>
            </p:cNvPicPr>
            <p:nvPr/>
          </p:nvPicPr>
          <p:blipFill>
            <a:blip r:embed="rId6" cstate="print"/>
            <a:srcRect t="19032" b="8784"/>
            <a:stretch>
              <a:fillRect/>
            </a:stretch>
          </p:blipFill>
          <p:spPr bwMode="gray">
            <a:xfrm>
              <a:off x="1435" y="1213"/>
              <a:ext cx="631" cy="423"/>
            </a:xfrm>
            <a:prstGeom prst="rect">
              <a:avLst/>
            </a:prstGeom>
            <a:noFill/>
            <a:ln w="6350">
              <a:solidFill>
                <a:schemeClr val="tx1"/>
              </a:solidFill>
              <a:miter lim="800000"/>
              <a:headEnd/>
              <a:tailEnd/>
            </a:ln>
          </p:spPr>
        </p:pic>
        <p:sp>
          <p:nvSpPr>
            <p:cNvPr id="1574934" name="Rectangle 22"/>
            <p:cNvSpPr>
              <a:spLocks noChangeArrowheads="1"/>
            </p:cNvSpPr>
            <p:nvPr/>
          </p:nvSpPr>
          <p:spPr bwMode="gray">
            <a:xfrm>
              <a:off x="1491" y="1347"/>
              <a:ext cx="519" cy="154"/>
            </a:xfrm>
            <a:prstGeom prst="rect">
              <a:avLst/>
            </a:prstGeom>
            <a:noFill/>
            <a:ln w="9525">
              <a:noFill/>
              <a:miter lim="800000"/>
              <a:headEnd/>
              <a:tailEnd/>
            </a:ln>
            <a:effectLst>
              <a:outerShdw dist="8980" dir="2700000" algn="ctr" rotWithShape="0">
                <a:srgbClr val="000000"/>
              </a:outerShdw>
            </a:effectLst>
          </p:spPr>
          <p:txBody>
            <a:bodyPr wrap="none" lIns="0" tIns="0" rIns="0" bIns="0" anchor="ctr" anchorCtr="1">
              <a:spAutoFit/>
            </a:bodyPr>
            <a:lstStyle/>
            <a:p>
              <a:pPr>
                <a:defRPr/>
              </a:pPr>
              <a:r>
                <a:rPr lang="en-US" sz="1600" b="1">
                  <a:solidFill>
                    <a:srgbClr val="FFFFFF"/>
                  </a:solidFill>
                  <a:latin typeface="Arial" pitchFamily="34" charset="0"/>
                </a:rPr>
                <a:t>Measure</a:t>
              </a:r>
            </a:p>
          </p:txBody>
        </p:sp>
      </p:grpSp>
      <p:grpSp>
        <p:nvGrpSpPr>
          <p:cNvPr id="6" name="Group 23"/>
          <p:cNvGrpSpPr>
            <a:grpSpLocks/>
          </p:cNvGrpSpPr>
          <p:nvPr/>
        </p:nvGrpSpPr>
        <p:grpSpPr bwMode="auto">
          <a:xfrm>
            <a:off x="458788" y="1924050"/>
            <a:ext cx="1001712" cy="674688"/>
            <a:chOff x="289" y="1212"/>
            <a:chExt cx="631" cy="425"/>
          </a:xfrm>
        </p:grpSpPr>
        <p:pic>
          <p:nvPicPr>
            <p:cNvPr id="20497" name="Picture 24"/>
            <p:cNvPicPr>
              <a:picLocks noChangeAspect="1" noChangeArrowheads="1"/>
            </p:cNvPicPr>
            <p:nvPr/>
          </p:nvPicPr>
          <p:blipFill>
            <a:blip r:embed="rId7" cstate="print"/>
            <a:srcRect/>
            <a:stretch>
              <a:fillRect/>
            </a:stretch>
          </p:blipFill>
          <p:spPr bwMode="gray">
            <a:xfrm>
              <a:off x="289" y="1212"/>
              <a:ext cx="631" cy="425"/>
            </a:xfrm>
            <a:prstGeom prst="rect">
              <a:avLst/>
            </a:prstGeom>
            <a:noFill/>
            <a:ln w="6350">
              <a:solidFill>
                <a:schemeClr val="tx1"/>
              </a:solidFill>
              <a:miter lim="800000"/>
              <a:headEnd/>
              <a:tailEnd/>
            </a:ln>
          </p:spPr>
        </p:pic>
        <p:sp>
          <p:nvSpPr>
            <p:cNvPr id="1574937" name="Text Box 25"/>
            <p:cNvSpPr txBox="1">
              <a:spLocks noChangeArrowheads="1"/>
            </p:cNvSpPr>
            <p:nvPr/>
          </p:nvSpPr>
          <p:spPr bwMode="gray">
            <a:xfrm>
              <a:off x="409" y="1347"/>
              <a:ext cx="391" cy="154"/>
            </a:xfrm>
            <a:prstGeom prst="rect">
              <a:avLst/>
            </a:prstGeom>
            <a:noFill/>
            <a:ln w="9525">
              <a:noFill/>
              <a:miter lim="800000"/>
              <a:headEnd/>
              <a:tailEnd/>
            </a:ln>
            <a:effectLst>
              <a:outerShdw dist="8980" dir="2700000" algn="ctr" rotWithShape="0">
                <a:srgbClr val="000000"/>
              </a:outerShdw>
            </a:effectLst>
          </p:spPr>
          <p:txBody>
            <a:bodyPr wrap="none" lIns="0" tIns="0" rIns="0" bIns="0" anchor="ctr" anchorCtr="1">
              <a:spAutoFit/>
            </a:bodyPr>
            <a:lstStyle/>
            <a:p>
              <a:pPr>
                <a:defRPr/>
              </a:pPr>
              <a:r>
                <a:rPr lang="en-US" sz="1600" b="1">
                  <a:solidFill>
                    <a:srgbClr val="FFFFFF"/>
                  </a:solidFill>
                  <a:latin typeface="Arial" pitchFamily="34" charset="0"/>
                </a:rPr>
                <a:t>Define</a:t>
              </a:r>
            </a:p>
          </p:txBody>
        </p:sp>
      </p:grpSp>
      <p:sp>
        <p:nvSpPr>
          <p:cNvPr id="20496" name="Rectangle 26"/>
          <p:cNvSpPr>
            <a:spLocks noChangeArrowheads="1"/>
          </p:cNvSpPr>
          <p:nvPr/>
        </p:nvSpPr>
        <p:spPr bwMode="auto">
          <a:xfrm>
            <a:off x="1787525" y="2952750"/>
            <a:ext cx="1984375" cy="2952750"/>
          </a:xfrm>
          <a:prstGeom prst="rect">
            <a:avLst/>
          </a:prstGeom>
          <a:noFill/>
          <a:ln w="6350">
            <a:noFill/>
            <a:miter lim="800000"/>
            <a:headEnd type="none" w="sm" len="sm"/>
            <a:tailEnd type="none" w="sm" len="sm"/>
          </a:ln>
        </p:spPr>
        <p:txBody>
          <a:bodyPr/>
          <a:lstStyle/>
          <a:p>
            <a:pPr marL="85725" indent="-85725">
              <a:buClr>
                <a:schemeClr val="tx2"/>
              </a:buClr>
              <a:buSzPct val="80000"/>
            </a:pPr>
            <a:r>
              <a:rPr lang="en-US" sz="1200" b="1">
                <a:solidFill>
                  <a:schemeClr val="accent2"/>
                </a:solidFill>
              </a:rPr>
              <a:t>Measure</a:t>
            </a:r>
            <a:endParaRPr lang="en-US" sz="1000"/>
          </a:p>
          <a:p>
            <a:pPr marL="85725" indent="-85725" algn="l">
              <a:buClr>
                <a:schemeClr val="tx2"/>
              </a:buClr>
              <a:buSzPct val="80000"/>
            </a:pPr>
            <a:r>
              <a:rPr lang="en-US" sz="1000" b="1"/>
              <a:t>Activity</a:t>
            </a:r>
            <a:r>
              <a:rPr lang="en-US" sz="1000"/>
              <a:t> </a:t>
            </a:r>
          </a:p>
          <a:p>
            <a:pPr marL="85725" indent="-85725" algn="l">
              <a:buClr>
                <a:schemeClr val="tx2"/>
              </a:buClr>
              <a:buSzPct val="80000"/>
              <a:buFontTx/>
              <a:buChar char="•"/>
            </a:pPr>
            <a:r>
              <a:rPr lang="en-US" sz="1000"/>
              <a:t>Develop Operational Definitions</a:t>
            </a:r>
          </a:p>
          <a:p>
            <a:pPr marL="85725" indent="-85725" algn="l">
              <a:buClr>
                <a:schemeClr val="tx2"/>
              </a:buClr>
              <a:buSzPct val="80000"/>
              <a:buFontTx/>
              <a:buChar char="•"/>
            </a:pPr>
            <a:r>
              <a:rPr lang="en-US" sz="1000"/>
              <a:t>Develop Data Collection Plan</a:t>
            </a:r>
          </a:p>
          <a:p>
            <a:pPr marL="85725" indent="-85725" algn="l">
              <a:buClr>
                <a:schemeClr val="tx2"/>
              </a:buClr>
              <a:buSzPct val="80000"/>
              <a:buFontTx/>
              <a:buChar char="•"/>
            </a:pPr>
            <a:r>
              <a:rPr lang="en-US" sz="1000"/>
              <a:t>Collect Baseline Data</a:t>
            </a:r>
          </a:p>
          <a:p>
            <a:pPr marL="85725" indent="-85725" algn="l">
              <a:buClr>
                <a:schemeClr val="tx2"/>
              </a:buClr>
              <a:buSzPct val="80000"/>
              <a:buFontTx/>
              <a:buChar char="•"/>
            </a:pPr>
            <a:r>
              <a:rPr lang="en-US" sz="1000"/>
              <a:t>Determine Process Performance/Capability</a:t>
            </a:r>
          </a:p>
          <a:p>
            <a:pPr marL="85725" indent="-85725" algn="l">
              <a:buClr>
                <a:schemeClr val="tx2"/>
              </a:buClr>
              <a:buSzPct val="80000"/>
              <a:buFontTx/>
              <a:buChar char="•"/>
            </a:pPr>
            <a:r>
              <a:rPr lang="en-US" sz="1000"/>
              <a:t>Validate Business Opportunity</a:t>
            </a:r>
          </a:p>
          <a:p>
            <a:pPr marL="85725" indent="-85725" algn="l">
              <a:buClr>
                <a:schemeClr val="tx2"/>
              </a:buClr>
              <a:buSzPct val="80000"/>
              <a:buFontTx/>
              <a:buChar char="•"/>
            </a:pPr>
            <a:r>
              <a:rPr lang="en-US" sz="1000"/>
              <a:t>Review EBPM&amp;C process maps to create ‘As-Is’ Process Map</a:t>
            </a:r>
          </a:p>
          <a:p>
            <a:pPr marL="85725" indent="-85725" algn="l">
              <a:buClr>
                <a:schemeClr val="tx2"/>
              </a:buClr>
              <a:buSzPct val="80000"/>
            </a:pPr>
            <a:endParaRPr lang="en-US" sz="1000"/>
          </a:p>
          <a:p>
            <a:pPr marL="85725" indent="-85725" algn="l">
              <a:buClr>
                <a:schemeClr val="tx2"/>
              </a:buClr>
              <a:buSzPct val="80000"/>
            </a:pPr>
            <a:r>
              <a:rPr lang="en-US" sz="1000" b="1"/>
              <a:t>Tools</a:t>
            </a:r>
          </a:p>
          <a:p>
            <a:pPr marL="85725" indent="-85725" algn="l">
              <a:buClr>
                <a:schemeClr val="tx2"/>
              </a:buClr>
              <a:buSzPct val="80000"/>
              <a:buFontTx/>
              <a:buChar char="•"/>
            </a:pPr>
            <a:r>
              <a:rPr lang="en-US" sz="1000"/>
              <a:t>Operational Definitions</a:t>
            </a:r>
          </a:p>
          <a:p>
            <a:pPr marL="85725" indent="-85725" algn="l">
              <a:buClr>
                <a:schemeClr val="tx2"/>
              </a:buClr>
              <a:buSzPct val="80000"/>
              <a:buFontTx/>
              <a:buChar char="•"/>
            </a:pPr>
            <a:r>
              <a:rPr lang="en-US" sz="1000"/>
              <a:t>Data Collection Plan</a:t>
            </a:r>
          </a:p>
          <a:p>
            <a:pPr marL="85725" indent="-85725" algn="l">
              <a:buClr>
                <a:schemeClr val="tx2"/>
              </a:buClr>
              <a:buSzPct val="80000"/>
              <a:buFontTx/>
              <a:buChar char="•"/>
            </a:pPr>
            <a:r>
              <a:rPr lang="en-US" sz="1000"/>
              <a:t>Graphical Analysis</a:t>
            </a:r>
          </a:p>
          <a:p>
            <a:pPr lvl="1" algn="l">
              <a:buClr>
                <a:schemeClr val="tx2"/>
              </a:buClr>
              <a:buSzPct val="80000"/>
              <a:buFontTx/>
              <a:buChar char="•"/>
            </a:pPr>
            <a:r>
              <a:rPr lang="en-US" sz="1000"/>
              <a:t>Pareto Chart</a:t>
            </a:r>
          </a:p>
          <a:p>
            <a:pPr lvl="1" algn="l">
              <a:buClr>
                <a:schemeClr val="tx2"/>
              </a:buClr>
              <a:buSzPct val="80000"/>
              <a:buFontTx/>
              <a:buChar char="•"/>
            </a:pPr>
            <a:r>
              <a:rPr lang="en-US" sz="1000"/>
              <a:t>Histogram</a:t>
            </a:r>
          </a:p>
          <a:p>
            <a:pPr lvl="1" algn="l">
              <a:buClr>
                <a:schemeClr val="tx2"/>
              </a:buClr>
              <a:buSzPct val="80000"/>
              <a:buFontTx/>
              <a:buChar char="•"/>
            </a:pPr>
            <a:r>
              <a:rPr lang="en-US" sz="1000"/>
              <a:t>Box Plot</a:t>
            </a:r>
          </a:p>
          <a:p>
            <a:pPr lvl="1" algn="l">
              <a:buClr>
                <a:schemeClr val="tx2"/>
              </a:buClr>
              <a:buSzPct val="80000"/>
              <a:buFontTx/>
              <a:buChar char="•"/>
            </a:pPr>
            <a:r>
              <a:rPr lang="en-US" sz="1000"/>
              <a:t>Run Chart</a:t>
            </a:r>
            <a:endParaRPr lang="en-US" sz="1000">
              <a:solidFill>
                <a:srgbClr val="FFCC00"/>
              </a:solidFill>
            </a:endParaRPr>
          </a:p>
          <a:p>
            <a:pPr marL="85725" indent="-85725" algn="l">
              <a:buClr>
                <a:schemeClr val="tx2"/>
              </a:buClr>
              <a:buSzPct val="80000"/>
              <a:buFontTx/>
              <a:buChar char="•"/>
            </a:pPr>
            <a:r>
              <a:rPr lang="en-US" sz="1000"/>
              <a:t>Detailed ‘As-Is’ Process Maps</a:t>
            </a:r>
          </a:p>
          <a:p>
            <a:pPr marL="85725" indent="-85725" algn="l">
              <a:buClr>
                <a:schemeClr val="tx2"/>
              </a:buClr>
              <a:buSzPct val="80000"/>
              <a:buFontTx/>
              <a:buChar char="•"/>
            </a:pPr>
            <a:endParaRPr lang="en-US" sz="1000"/>
          </a:p>
        </p:txBody>
      </p:sp>
      <p:sp>
        <p:nvSpPr>
          <p:cNvPr id="27" name="TextBox 26"/>
          <p:cNvSpPr txBox="1"/>
          <p:nvPr/>
        </p:nvSpPr>
        <p:spPr>
          <a:xfrm>
            <a:off x="304800" y="6324600"/>
            <a:ext cx="6781800" cy="369332"/>
          </a:xfrm>
          <a:prstGeom prst="rect">
            <a:avLst/>
          </a:prstGeom>
          <a:noFill/>
        </p:spPr>
        <p:txBody>
          <a:bodyPr wrap="square" rtlCol="0">
            <a:spAutoFit/>
          </a:bodyPr>
          <a:lstStyle/>
          <a:p>
            <a:r>
              <a:rPr lang="en-US" dirty="0" smtClean="0"/>
              <a:t>From: NYISO Green Belt Training Module—Intro to LSS</a:t>
            </a: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Presenter</a:t>
            </a:r>
            <a:endParaRPr lang="en-US" dirty="0"/>
          </a:p>
        </p:txBody>
      </p:sp>
      <p:sp>
        <p:nvSpPr>
          <p:cNvPr id="3" name="Content Placeholder 2"/>
          <p:cNvSpPr>
            <a:spLocks noGrp="1"/>
          </p:cNvSpPr>
          <p:nvPr>
            <p:ph sz="quarter" idx="1"/>
          </p:nvPr>
        </p:nvSpPr>
        <p:spPr/>
        <p:txBody>
          <a:bodyPr/>
          <a:lstStyle/>
          <a:p>
            <a:pPr>
              <a:buNone/>
            </a:pPr>
            <a:r>
              <a:rPr lang="en-US" dirty="0" smtClean="0"/>
              <a:t>David Duda</a:t>
            </a:r>
          </a:p>
          <a:p>
            <a:r>
              <a:rPr lang="en-US" dirty="0" smtClean="0"/>
              <a:t>Over twelve years of LSS experience</a:t>
            </a:r>
          </a:p>
          <a:p>
            <a:pPr lvl="1"/>
            <a:r>
              <a:rPr lang="en-US" dirty="0" smtClean="0"/>
              <a:t>Delta Airlines, Inc. 1998-2008</a:t>
            </a:r>
          </a:p>
          <a:p>
            <a:pPr lvl="2"/>
            <a:r>
              <a:rPr lang="en-US" dirty="0" smtClean="0"/>
              <a:t>Production based application of LSS</a:t>
            </a:r>
          </a:p>
          <a:p>
            <a:pPr lvl="1"/>
            <a:r>
              <a:rPr lang="en-US" dirty="0" smtClean="0"/>
              <a:t>New York Independent System Operator  2008--Present</a:t>
            </a:r>
          </a:p>
          <a:p>
            <a:pPr lvl="2"/>
            <a:r>
              <a:rPr lang="en-US" dirty="0" smtClean="0"/>
              <a:t>Service/transactional based application of LSS</a:t>
            </a:r>
          </a:p>
          <a:p>
            <a:r>
              <a:rPr lang="en-US" dirty="0" smtClean="0"/>
              <a:t>Certified Six Sigma Black Belt</a:t>
            </a:r>
          </a:p>
          <a:p>
            <a:r>
              <a:rPr lang="en-US" dirty="0" smtClean="0"/>
              <a:t>Contact Info: pdduda@gmail.com</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7" name="Object 27"/>
          <p:cNvGraphicFramePr>
            <a:graphicFrameLocks noGrp="1" noChangeAspect="1"/>
          </p:cNvGraphicFramePr>
          <p:nvPr/>
        </p:nvGraphicFramePr>
        <p:xfrm>
          <a:off x="1524000" y="228600"/>
          <a:ext cx="6324600" cy="6421901"/>
        </p:xfrm>
        <a:graphic>
          <a:graphicData uri="http://schemas.openxmlformats.org/presentationml/2006/ole">
            <mc:AlternateContent xmlns:mc="http://schemas.openxmlformats.org/markup-compatibility/2006">
              <mc:Choice xmlns:v="urn:schemas-microsoft-com:vml" Requires="v">
                <p:oleObj spid="_x0000_s2054" name="Visio" r:id="rId4" imgW="8087040" imgH="8091044" progId="Visio.Drawing.11">
                  <p:embed/>
                </p:oleObj>
              </mc:Choice>
              <mc:Fallback>
                <p:oleObj name="Visio" r:id="rId4" imgW="8087040" imgH="8091044" progId="Visio.Drawing.11">
                  <p:embed/>
                  <p:pic>
                    <p:nvPicPr>
                      <p:cNvPr id="0" name="Object 27"/>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228600"/>
                        <a:ext cx="6324600" cy="64219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2" name="TextBox 11"/>
          <p:cNvSpPr txBox="1"/>
          <p:nvPr/>
        </p:nvSpPr>
        <p:spPr>
          <a:xfrm>
            <a:off x="381000" y="3962400"/>
            <a:ext cx="2895600" cy="369332"/>
          </a:xfrm>
          <a:prstGeom prst="rect">
            <a:avLst/>
          </a:prstGeom>
          <a:noFill/>
        </p:spPr>
        <p:txBody>
          <a:bodyPr wrap="square" rtlCol="0">
            <a:spAutoFit/>
          </a:bodyPr>
          <a:lstStyle/>
          <a:p>
            <a:r>
              <a:rPr lang="en-US" dirty="0" smtClean="0"/>
              <a:t>Why 6 Sigma?</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Information</a:t>
            </a:r>
            <a:endParaRPr lang="en-US" dirty="0"/>
          </a:p>
        </p:txBody>
      </p:sp>
      <p:sp>
        <p:nvSpPr>
          <p:cNvPr id="3" name="Content Placeholder 2"/>
          <p:cNvSpPr>
            <a:spLocks noGrp="1"/>
          </p:cNvSpPr>
          <p:nvPr>
            <p:ph sz="quarter" idx="1"/>
          </p:nvPr>
        </p:nvSpPr>
        <p:spPr>
          <a:xfrm>
            <a:off x="914400" y="1447800"/>
            <a:ext cx="7772400" cy="4114800"/>
          </a:xfrm>
        </p:spPr>
        <p:txBody>
          <a:bodyPr/>
          <a:lstStyle/>
          <a:p>
            <a:pPr marL="514350" indent="-514350"/>
            <a:r>
              <a:rPr lang="en-US" i="1" dirty="0" smtClean="0"/>
              <a:t>The New Economics</a:t>
            </a:r>
            <a:r>
              <a:rPr lang="en-US" dirty="0" smtClean="0"/>
              <a:t>: W. Edwards Deming</a:t>
            </a:r>
          </a:p>
          <a:p>
            <a:pPr marL="514350" indent="-514350"/>
            <a:r>
              <a:rPr lang="en-US" i="1" dirty="0" smtClean="0"/>
              <a:t>Lean Thinking</a:t>
            </a:r>
            <a:r>
              <a:rPr lang="en-US" dirty="0" smtClean="0"/>
              <a:t>: James P. Womack and Daniel T. Jones</a:t>
            </a:r>
          </a:p>
          <a:p>
            <a:pPr marL="514350" indent="-514350"/>
            <a:r>
              <a:rPr lang="en-US" i="1" dirty="0" smtClean="0"/>
              <a:t>Understanding Statistical Process Control</a:t>
            </a:r>
            <a:r>
              <a:rPr lang="en-US" dirty="0" smtClean="0"/>
              <a:t>:  Donald J. Wheeler and David S. Chambers</a:t>
            </a:r>
          </a:p>
          <a:p>
            <a:pPr marL="514350" indent="-514350"/>
            <a:r>
              <a:rPr lang="en-US" i="1" dirty="0" smtClean="0"/>
              <a:t>Lean Production Simplified</a:t>
            </a:r>
            <a:r>
              <a:rPr lang="en-US" dirty="0" smtClean="0"/>
              <a:t>: Pascal Dennis</a:t>
            </a:r>
          </a:p>
          <a:p>
            <a:pPr marL="514350" indent="-514350"/>
            <a:r>
              <a:rPr lang="en-US" dirty="0" smtClean="0"/>
              <a:t>Knowledge gained producing training material and supporting LSS training for the following organizations:</a:t>
            </a:r>
          </a:p>
          <a:p>
            <a:pPr marL="788670" lvl="1" indent="-514350"/>
            <a:r>
              <a:rPr lang="en-US" dirty="0" smtClean="0"/>
              <a:t>Delta Air Lines, Inc.</a:t>
            </a:r>
          </a:p>
          <a:p>
            <a:pPr marL="788670" lvl="1" indent="-514350"/>
            <a:r>
              <a:rPr lang="en-US" dirty="0" smtClean="0"/>
              <a:t>New York Independent System Operator</a:t>
            </a:r>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Links</a:t>
            </a:r>
            <a:endParaRPr lang="en-US" dirty="0"/>
          </a:p>
        </p:txBody>
      </p:sp>
      <p:sp>
        <p:nvSpPr>
          <p:cNvPr id="3" name="Content Placeholder 2"/>
          <p:cNvSpPr>
            <a:spLocks noGrp="1"/>
          </p:cNvSpPr>
          <p:nvPr>
            <p:ph sz="quarter" idx="1"/>
          </p:nvPr>
        </p:nvSpPr>
        <p:spPr/>
        <p:txBody>
          <a:bodyPr/>
          <a:lstStyle/>
          <a:p>
            <a:pPr>
              <a:buNone/>
            </a:pPr>
            <a:r>
              <a:rPr lang="en-US" dirty="0" smtClean="0"/>
              <a:t>General Info:</a:t>
            </a:r>
          </a:p>
          <a:p>
            <a:pPr>
              <a:buNone/>
            </a:pPr>
            <a:r>
              <a:rPr lang="en-US" dirty="0" smtClean="0"/>
              <a:t>Six Sigma Website: </a:t>
            </a:r>
            <a:r>
              <a:rPr lang="en-US" dirty="0" smtClean="0">
                <a:hlinkClick r:id="rId2"/>
              </a:rPr>
              <a:t>http://www.isixsigma.com</a:t>
            </a:r>
            <a:endParaRPr lang="en-US" dirty="0" smtClean="0"/>
          </a:p>
          <a:p>
            <a:pPr>
              <a:buNone/>
            </a:pPr>
            <a:endParaRPr lang="en-US" dirty="0" smtClean="0"/>
          </a:p>
          <a:p>
            <a:pPr>
              <a:buNone/>
            </a:pPr>
            <a:r>
              <a:rPr lang="en-US" dirty="0" smtClean="0"/>
              <a:t>Organizations that provide Six Sigma Training:</a:t>
            </a:r>
          </a:p>
          <a:p>
            <a:pPr>
              <a:buNone/>
            </a:pPr>
            <a:r>
              <a:rPr lang="en-US" dirty="0" smtClean="0"/>
              <a:t>ASQ: </a:t>
            </a:r>
            <a:r>
              <a:rPr lang="en-US" dirty="0" smtClean="0">
                <a:hlinkClick r:id="rId3"/>
              </a:rPr>
              <a:t>http://asq.org/certification/index.html</a:t>
            </a:r>
            <a:endParaRPr lang="en-US" dirty="0" smtClean="0"/>
          </a:p>
          <a:p>
            <a:pPr>
              <a:buNone/>
            </a:pPr>
            <a:endParaRPr lang="en-US" dirty="0" smtClean="0"/>
          </a:p>
          <a:p>
            <a:pPr>
              <a:buNone/>
            </a:pPr>
            <a:r>
              <a:rPr lang="en-US" dirty="0" smtClean="0"/>
              <a:t>BMGI: </a:t>
            </a:r>
            <a:r>
              <a:rPr lang="en-US" dirty="0" smtClean="0">
                <a:hlinkClick r:id="rId4"/>
              </a:rPr>
              <a:t>http://www.bmgi.com/</a:t>
            </a:r>
            <a:endParaRPr lang="en-US" dirty="0" smtClean="0"/>
          </a:p>
          <a:p>
            <a:pPr>
              <a:buNone/>
            </a:pPr>
            <a:r>
              <a:rPr lang="en-US" dirty="0" smtClean="0"/>
              <a:t> </a:t>
            </a:r>
          </a:p>
          <a:p>
            <a:endParaRPr lang="en-US" dirty="0" smtClean="0"/>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p:nvPr>
        </p:nvSpPr>
        <p:spPr>
          <a:xfrm>
            <a:off x="914400" y="4953000"/>
            <a:ext cx="7772400" cy="457200"/>
          </a:xfrm>
        </p:spPr>
        <p:txBody>
          <a:bodyPr/>
          <a:lstStyle/>
          <a:p>
            <a:r>
              <a:rPr lang="en-US" sz="2000" smtClean="0"/>
              <a:t>Disclaimer</a:t>
            </a:r>
          </a:p>
        </p:txBody>
      </p:sp>
      <p:sp>
        <p:nvSpPr>
          <p:cNvPr id="37891" name="Rectangle 3"/>
          <p:cNvSpPr>
            <a:spLocks noGrp="1"/>
          </p:cNvSpPr>
          <p:nvPr>
            <p:ph type="body" idx="1"/>
          </p:nvPr>
        </p:nvSpPr>
        <p:spPr>
          <a:xfrm>
            <a:off x="609600" y="5334000"/>
            <a:ext cx="7772400" cy="762000"/>
          </a:xfrm>
        </p:spPr>
        <p:txBody>
          <a:bodyPr/>
          <a:lstStyle/>
          <a:p>
            <a:pPr>
              <a:buFont typeface="Wingdings 2" pitchFamily="18" charset="2"/>
              <a:buNone/>
            </a:pPr>
            <a:r>
              <a:rPr lang="en-US" sz="1400" smtClean="0"/>
              <a:t>	This presentation was not prepared by, with, or for the New York Independent System Operator, Inc., and any opinions expressed or conclusions reached herein are not the opinions or conclusions of the New York Independent System Operator, Inc.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History of Lean Six Sigma</a:t>
            </a:r>
            <a:endParaRPr lang="en-US" dirty="0"/>
          </a:p>
        </p:txBody>
      </p:sp>
      <p:sp>
        <p:nvSpPr>
          <p:cNvPr id="5" name="Text Placeholder 4"/>
          <p:cNvSpPr>
            <a:spLocks noGrp="1"/>
          </p:cNvSpPr>
          <p:nvPr>
            <p:ph type="body" idx="1"/>
          </p:nvPr>
        </p:nvSpPr>
        <p:spPr/>
        <p:txBody>
          <a:bodyPr/>
          <a:lstStyle/>
          <a:p>
            <a:r>
              <a:rPr lang="en-US" dirty="0" smtClean="0"/>
              <a:t>A New Approach to Quality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Lean Six Sigma</a:t>
            </a:r>
            <a:endParaRPr lang="en-US" dirty="0"/>
          </a:p>
        </p:txBody>
      </p:sp>
      <p:sp>
        <p:nvSpPr>
          <p:cNvPr id="3" name="Content Placeholder 2"/>
          <p:cNvSpPr>
            <a:spLocks noGrp="1"/>
          </p:cNvSpPr>
          <p:nvPr>
            <p:ph sz="quarter" idx="1"/>
          </p:nvPr>
        </p:nvSpPr>
        <p:spPr/>
        <p:txBody>
          <a:bodyPr/>
          <a:lstStyle/>
          <a:p>
            <a:r>
              <a:rPr lang="en-US" dirty="0" smtClean="0"/>
              <a:t>What is in a name?</a:t>
            </a:r>
          </a:p>
          <a:p>
            <a:pPr lvl="1"/>
            <a:r>
              <a:rPr lang="en-US" dirty="0" smtClean="0"/>
              <a:t>Lean -- Focuses on removing waste (muda) from processes</a:t>
            </a:r>
          </a:p>
          <a:p>
            <a:pPr lvl="1"/>
            <a:r>
              <a:rPr lang="en-US" dirty="0" smtClean="0"/>
              <a:t>Six Sigma – Focuses on understanding and reducing variation in processes</a:t>
            </a:r>
          </a:p>
          <a:p>
            <a:pPr lvl="1"/>
            <a:r>
              <a:rPr lang="en-US" dirty="0" smtClean="0"/>
              <a:t>Lean Six Sigma (LSS) – Combines both approaches</a:t>
            </a:r>
          </a:p>
          <a:p>
            <a:r>
              <a:rPr lang="en-US" dirty="0" smtClean="0"/>
              <a:t>What is the Concept behind LSS? </a:t>
            </a:r>
          </a:p>
          <a:p>
            <a:pPr lvl="1"/>
            <a:r>
              <a:rPr lang="en-US" dirty="0" smtClean="0"/>
              <a:t>As wasteful activities are removed overall process variation is reduced</a:t>
            </a:r>
          </a:p>
          <a:p>
            <a:r>
              <a:rPr lang="en-US" dirty="0" smtClean="0"/>
              <a:t>Lean Six Sigma is one of many methodologies developed through the Quality Revolution</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History—Evolution of Quality</a:t>
            </a:r>
            <a:endParaRPr lang="en-US" dirty="0"/>
          </a:p>
        </p:txBody>
      </p:sp>
      <p:sp>
        <p:nvSpPr>
          <p:cNvPr id="3" name="Content Placeholder 2"/>
          <p:cNvSpPr>
            <a:spLocks noGrp="1"/>
          </p:cNvSpPr>
          <p:nvPr>
            <p:ph sz="quarter" idx="1"/>
          </p:nvPr>
        </p:nvSpPr>
        <p:spPr>
          <a:xfrm>
            <a:off x="914400" y="1447800"/>
            <a:ext cx="7772400" cy="4800600"/>
          </a:xfrm>
        </p:spPr>
        <p:txBody>
          <a:bodyPr>
            <a:normAutofit/>
          </a:bodyPr>
          <a:lstStyle/>
          <a:p>
            <a:r>
              <a:rPr lang="en-US" dirty="0" smtClean="0"/>
              <a:t>Craft Production</a:t>
            </a:r>
          </a:p>
          <a:p>
            <a:pPr lvl="1"/>
            <a:r>
              <a:rPr lang="en-US" dirty="0" smtClean="0"/>
              <a:t>Each item is unique</a:t>
            </a:r>
          </a:p>
          <a:p>
            <a:pPr lvl="1"/>
            <a:r>
              <a:rPr lang="en-US" dirty="0" smtClean="0"/>
              <a:t>Individual parts made to fit</a:t>
            </a:r>
          </a:p>
          <a:p>
            <a:pPr lvl="1"/>
            <a:r>
              <a:rPr lang="en-US" dirty="0" smtClean="0">
                <a:solidFill>
                  <a:srgbClr val="0070C0"/>
                </a:solidFill>
              </a:rPr>
              <a:t>Quality through craftsmanship</a:t>
            </a:r>
          </a:p>
          <a:p>
            <a:r>
              <a:rPr lang="en-US" dirty="0" smtClean="0"/>
              <a:t>Mass Production</a:t>
            </a:r>
          </a:p>
          <a:p>
            <a:pPr lvl="1"/>
            <a:r>
              <a:rPr lang="en-US" dirty="0" smtClean="0"/>
              <a:t>High volume</a:t>
            </a:r>
          </a:p>
          <a:p>
            <a:pPr lvl="1"/>
            <a:r>
              <a:rPr lang="en-US" dirty="0" smtClean="0"/>
              <a:t>Interchangeable parts</a:t>
            </a:r>
          </a:p>
          <a:p>
            <a:pPr lvl="1"/>
            <a:r>
              <a:rPr lang="en-US" dirty="0" smtClean="0">
                <a:solidFill>
                  <a:srgbClr val="0070C0"/>
                </a:solidFill>
              </a:rPr>
              <a:t>Quality through inspection</a:t>
            </a:r>
          </a:p>
          <a:p>
            <a:r>
              <a:rPr lang="en-US" dirty="0" smtClean="0"/>
              <a:t>Better Production</a:t>
            </a:r>
          </a:p>
          <a:p>
            <a:pPr lvl="1"/>
            <a:r>
              <a:rPr lang="en-US" dirty="0" smtClean="0"/>
              <a:t>Understanding of process variation</a:t>
            </a:r>
          </a:p>
          <a:p>
            <a:pPr lvl="1"/>
            <a:r>
              <a:rPr lang="en-US" dirty="0" smtClean="0">
                <a:solidFill>
                  <a:srgbClr val="0070C0"/>
                </a:solidFill>
              </a:rPr>
              <a:t>Quality through process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of Quality--Timeline</a:t>
            </a:r>
            <a:endParaRPr lang="en-US" dirty="0"/>
          </a:p>
        </p:txBody>
      </p:sp>
      <p:graphicFrame>
        <p:nvGraphicFramePr>
          <p:cNvPr id="4" name="Diagram 3"/>
          <p:cNvGraphicFramePr/>
          <p:nvPr/>
        </p:nvGraphicFramePr>
        <p:xfrm>
          <a:off x="152400" y="990600"/>
          <a:ext cx="883920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533400" y="3886200"/>
            <a:ext cx="1295400" cy="369332"/>
          </a:xfrm>
          <a:prstGeom prst="rect">
            <a:avLst/>
          </a:prstGeom>
          <a:noFill/>
        </p:spPr>
        <p:txBody>
          <a:bodyPr wrap="square" rtlCol="0">
            <a:spAutoFit/>
          </a:bodyPr>
          <a:lstStyle/>
          <a:p>
            <a:r>
              <a:rPr lang="en-US" b="1" dirty="0" smtClean="0"/>
              <a:t>Eli Whitney</a:t>
            </a:r>
            <a:endParaRPr lang="en-US" b="1" dirty="0"/>
          </a:p>
        </p:txBody>
      </p:sp>
      <p:sp>
        <p:nvSpPr>
          <p:cNvPr id="6" name="TextBox 5"/>
          <p:cNvSpPr txBox="1"/>
          <p:nvPr/>
        </p:nvSpPr>
        <p:spPr>
          <a:xfrm>
            <a:off x="2209800" y="3886200"/>
            <a:ext cx="1524000" cy="646331"/>
          </a:xfrm>
          <a:prstGeom prst="rect">
            <a:avLst/>
          </a:prstGeom>
          <a:noFill/>
        </p:spPr>
        <p:txBody>
          <a:bodyPr wrap="square" rtlCol="0">
            <a:spAutoFit/>
          </a:bodyPr>
          <a:lstStyle/>
          <a:p>
            <a:pPr algn="ctr"/>
            <a:r>
              <a:rPr lang="en-US" b="1" dirty="0" smtClean="0"/>
              <a:t>Walter </a:t>
            </a:r>
            <a:r>
              <a:rPr lang="en-US" b="1" dirty="0" err="1" smtClean="0"/>
              <a:t>Shewhart</a:t>
            </a:r>
            <a:endParaRPr lang="en-US" b="1" dirty="0"/>
          </a:p>
        </p:txBody>
      </p:sp>
      <p:sp>
        <p:nvSpPr>
          <p:cNvPr id="7" name="TextBox 6"/>
          <p:cNvSpPr txBox="1"/>
          <p:nvPr/>
        </p:nvSpPr>
        <p:spPr>
          <a:xfrm>
            <a:off x="3962400" y="3886200"/>
            <a:ext cx="1447800" cy="646331"/>
          </a:xfrm>
          <a:prstGeom prst="rect">
            <a:avLst/>
          </a:prstGeom>
          <a:noFill/>
        </p:spPr>
        <p:txBody>
          <a:bodyPr wrap="square" rtlCol="0">
            <a:spAutoFit/>
          </a:bodyPr>
          <a:lstStyle/>
          <a:p>
            <a:pPr algn="ctr"/>
            <a:r>
              <a:rPr lang="en-US" b="1" dirty="0" smtClean="0"/>
              <a:t>Deming &amp; </a:t>
            </a:r>
            <a:r>
              <a:rPr lang="en-US" b="1" dirty="0" err="1" smtClean="0"/>
              <a:t>Juran</a:t>
            </a:r>
            <a:endParaRPr lang="en-US" b="1" dirty="0"/>
          </a:p>
        </p:txBody>
      </p:sp>
      <p:sp>
        <p:nvSpPr>
          <p:cNvPr id="8" name="TextBox 7"/>
          <p:cNvSpPr txBox="1"/>
          <p:nvPr/>
        </p:nvSpPr>
        <p:spPr>
          <a:xfrm>
            <a:off x="5715000" y="3886200"/>
            <a:ext cx="1295400" cy="369332"/>
          </a:xfrm>
          <a:prstGeom prst="rect">
            <a:avLst/>
          </a:prstGeom>
          <a:noFill/>
        </p:spPr>
        <p:txBody>
          <a:bodyPr wrap="square" rtlCol="0">
            <a:spAutoFit/>
          </a:bodyPr>
          <a:lstStyle/>
          <a:p>
            <a:r>
              <a:rPr lang="en-US" b="1" dirty="0" err="1" smtClean="0"/>
              <a:t>Eiji</a:t>
            </a:r>
            <a:r>
              <a:rPr lang="en-US" b="1" dirty="0" smtClean="0"/>
              <a:t> Toyoda</a:t>
            </a:r>
            <a:endParaRPr lang="en-US" b="1" dirty="0"/>
          </a:p>
        </p:txBody>
      </p:sp>
      <p:sp>
        <p:nvSpPr>
          <p:cNvPr id="9" name="TextBox 8"/>
          <p:cNvSpPr txBox="1"/>
          <p:nvPr/>
        </p:nvSpPr>
        <p:spPr>
          <a:xfrm>
            <a:off x="7391400" y="3886200"/>
            <a:ext cx="1295400" cy="369332"/>
          </a:xfrm>
          <a:prstGeom prst="rect">
            <a:avLst/>
          </a:prstGeom>
          <a:noFill/>
        </p:spPr>
        <p:txBody>
          <a:bodyPr wrap="square" rtlCol="0">
            <a:spAutoFit/>
          </a:bodyPr>
          <a:lstStyle/>
          <a:p>
            <a:r>
              <a:rPr lang="en-US" b="1" dirty="0" smtClean="0"/>
              <a:t>Motorola</a:t>
            </a:r>
            <a:endParaRPr lang="en-US" b="1" dirty="0"/>
          </a:p>
        </p:txBody>
      </p:sp>
      <p:sp>
        <p:nvSpPr>
          <p:cNvPr id="10" name="TextBox 9"/>
          <p:cNvSpPr txBox="1"/>
          <p:nvPr/>
        </p:nvSpPr>
        <p:spPr>
          <a:xfrm>
            <a:off x="685800" y="2514600"/>
            <a:ext cx="1295400" cy="400110"/>
          </a:xfrm>
          <a:prstGeom prst="rect">
            <a:avLst/>
          </a:prstGeom>
          <a:noFill/>
        </p:spPr>
        <p:txBody>
          <a:bodyPr wrap="square" rtlCol="0">
            <a:spAutoFit/>
          </a:bodyPr>
          <a:lstStyle/>
          <a:p>
            <a:r>
              <a:rPr lang="en-US" sz="2000" b="1" dirty="0" smtClean="0"/>
              <a:t>1798</a:t>
            </a:r>
            <a:endParaRPr lang="en-US" sz="2000" b="1" dirty="0"/>
          </a:p>
        </p:txBody>
      </p:sp>
      <p:sp>
        <p:nvSpPr>
          <p:cNvPr id="11" name="TextBox 10"/>
          <p:cNvSpPr txBox="1"/>
          <p:nvPr/>
        </p:nvSpPr>
        <p:spPr>
          <a:xfrm>
            <a:off x="2590800" y="2514600"/>
            <a:ext cx="1066800" cy="400110"/>
          </a:xfrm>
          <a:prstGeom prst="rect">
            <a:avLst/>
          </a:prstGeom>
          <a:noFill/>
        </p:spPr>
        <p:txBody>
          <a:bodyPr wrap="square" rtlCol="0">
            <a:spAutoFit/>
          </a:bodyPr>
          <a:lstStyle/>
          <a:p>
            <a:r>
              <a:rPr lang="en-US" sz="2000" b="1" dirty="0" smtClean="0"/>
              <a:t>1920s</a:t>
            </a:r>
            <a:endParaRPr lang="en-US" sz="2000" b="1" dirty="0"/>
          </a:p>
        </p:txBody>
      </p:sp>
      <p:sp>
        <p:nvSpPr>
          <p:cNvPr id="12" name="TextBox 11"/>
          <p:cNvSpPr txBox="1"/>
          <p:nvPr/>
        </p:nvSpPr>
        <p:spPr>
          <a:xfrm>
            <a:off x="4191000" y="2514600"/>
            <a:ext cx="1066800" cy="400110"/>
          </a:xfrm>
          <a:prstGeom prst="rect">
            <a:avLst/>
          </a:prstGeom>
          <a:noFill/>
        </p:spPr>
        <p:txBody>
          <a:bodyPr wrap="square" rtlCol="0">
            <a:spAutoFit/>
          </a:bodyPr>
          <a:lstStyle/>
          <a:p>
            <a:r>
              <a:rPr lang="en-US" sz="2000" b="1" dirty="0" smtClean="0"/>
              <a:t>1950</a:t>
            </a:r>
            <a:endParaRPr lang="en-US" sz="2000" b="1" dirty="0"/>
          </a:p>
        </p:txBody>
      </p:sp>
      <p:sp>
        <p:nvSpPr>
          <p:cNvPr id="13" name="TextBox 12"/>
          <p:cNvSpPr txBox="1"/>
          <p:nvPr/>
        </p:nvSpPr>
        <p:spPr>
          <a:xfrm>
            <a:off x="5943600" y="2514600"/>
            <a:ext cx="1066800" cy="400110"/>
          </a:xfrm>
          <a:prstGeom prst="rect">
            <a:avLst/>
          </a:prstGeom>
          <a:noFill/>
        </p:spPr>
        <p:txBody>
          <a:bodyPr wrap="square" rtlCol="0">
            <a:spAutoFit/>
          </a:bodyPr>
          <a:lstStyle/>
          <a:p>
            <a:r>
              <a:rPr lang="en-US" sz="2000" b="1" dirty="0" smtClean="0"/>
              <a:t>1960</a:t>
            </a:r>
            <a:endParaRPr lang="en-US" sz="2000" b="1" dirty="0"/>
          </a:p>
        </p:txBody>
      </p:sp>
      <p:sp>
        <p:nvSpPr>
          <p:cNvPr id="14" name="TextBox 13"/>
          <p:cNvSpPr txBox="1"/>
          <p:nvPr/>
        </p:nvSpPr>
        <p:spPr>
          <a:xfrm>
            <a:off x="7543800" y="2514600"/>
            <a:ext cx="1066800" cy="400110"/>
          </a:xfrm>
          <a:prstGeom prst="rect">
            <a:avLst/>
          </a:prstGeom>
          <a:noFill/>
        </p:spPr>
        <p:txBody>
          <a:bodyPr wrap="square" rtlCol="0">
            <a:spAutoFit/>
          </a:bodyPr>
          <a:lstStyle/>
          <a:p>
            <a:r>
              <a:rPr lang="en-US" sz="2000" b="1" dirty="0" smtClean="0"/>
              <a:t>1980</a:t>
            </a:r>
            <a:endParaRPr lang="en-US" sz="20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Expanding Application of LSS</a:t>
            </a:r>
            <a:endParaRPr lang="en-US" dirty="0"/>
          </a:p>
        </p:txBody>
      </p:sp>
      <p:sp>
        <p:nvSpPr>
          <p:cNvPr id="3" name="Content Placeholder 2"/>
          <p:cNvSpPr>
            <a:spLocks noGrp="1"/>
          </p:cNvSpPr>
          <p:nvPr>
            <p:ph sz="quarter" idx="1"/>
          </p:nvPr>
        </p:nvSpPr>
        <p:spPr/>
        <p:txBody>
          <a:bodyPr/>
          <a:lstStyle/>
          <a:p>
            <a:r>
              <a:rPr lang="en-US" dirty="0" smtClean="0"/>
              <a:t>Initially applied in production environments</a:t>
            </a:r>
          </a:p>
          <a:p>
            <a:pPr lvl="1"/>
            <a:r>
              <a:rPr lang="en-US" dirty="0" smtClean="0"/>
              <a:t>Manufacturing</a:t>
            </a:r>
          </a:p>
          <a:p>
            <a:pPr lvl="1"/>
            <a:r>
              <a:rPr lang="en-US" dirty="0" smtClean="0"/>
              <a:t>Supply Chain</a:t>
            </a:r>
          </a:p>
          <a:p>
            <a:pPr lvl="1"/>
            <a:r>
              <a:rPr lang="en-US" dirty="0" smtClean="0"/>
              <a:t>Maintenance Repair and Overhaul (MRO)</a:t>
            </a:r>
          </a:p>
          <a:p>
            <a:r>
              <a:rPr lang="en-US" dirty="0" smtClean="0"/>
              <a:t>Rapidly grew into transactional applications</a:t>
            </a:r>
          </a:p>
          <a:p>
            <a:pPr lvl="1"/>
            <a:r>
              <a:rPr lang="en-US" dirty="0" smtClean="0"/>
              <a:t>Financial Institutions</a:t>
            </a:r>
          </a:p>
          <a:p>
            <a:pPr lvl="1"/>
            <a:r>
              <a:rPr lang="en-US" dirty="0" smtClean="0"/>
              <a:t>Insurers</a:t>
            </a:r>
          </a:p>
          <a:p>
            <a:r>
              <a:rPr lang="en-US" dirty="0" smtClean="0"/>
              <a:t>Continued to expand to services</a:t>
            </a:r>
          </a:p>
          <a:p>
            <a:pPr lvl="1"/>
            <a:r>
              <a:rPr lang="en-US" dirty="0" smtClean="0"/>
              <a:t>Hospitals and Health Care</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Couple of Questions</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smtClean="0"/>
              <a:t>What does “Six Sigma” mean?</a:t>
            </a:r>
          </a:p>
          <a:p>
            <a:pPr marL="788670" lvl="1" indent="-514350">
              <a:buFont typeface="+mj-lt"/>
              <a:buAutoNum type="alphaLcPeriod"/>
            </a:pPr>
            <a:r>
              <a:rPr lang="en-US" dirty="0" smtClean="0"/>
              <a:t>A process that has a six sigma level of quality experiences only three defects per one million opportunities.</a:t>
            </a:r>
          </a:p>
          <a:p>
            <a:pPr marL="514350" indent="-514350">
              <a:buFont typeface="+mj-lt"/>
              <a:buAutoNum type="arabicPeriod"/>
            </a:pPr>
            <a:r>
              <a:rPr lang="en-US" dirty="0" smtClean="0"/>
              <a:t>Is it Important to have a six sigma level of quality?</a:t>
            </a:r>
          </a:p>
          <a:p>
            <a:pPr marL="788670" lvl="1" indent="-514350">
              <a:buFont typeface="+mj-lt"/>
              <a:buAutoNum type="alphaLcParenR"/>
            </a:pPr>
            <a:r>
              <a:rPr lang="en-US" dirty="0" smtClean="0"/>
              <a:t>It depends on the customers perception of quality.  If you are landing airplanes, it is critical to obtain at least a six sigma level of quality. If you are manufacturing coffee stirrers, lower levels of quality may be completely acceptable.</a:t>
            </a:r>
          </a:p>
        </p:txBody>
      </p:sp>
      <p:graphicFrame>
        <p:nvGraphicFramePr>
          <p:cNvPr id="25601" name="Object 1"/>
          <p:cNvGraphicFramePr>
            <a:graphicFrameLocks noChangeAspect="1"/>
          </p:cNvGraphicFramePr>
          <p:nvPr/>
        </p:nvGraphicFramePr>
        <p:xfrm>
          <a:off x="3200400" y="4800600"/>
          <a:ext cx="2590800" cy="1843454"/>
        </p:xfrm>
        <a:graphic>
          <a:graphicData uri="http://schemas.openxmlformats.org/presentationml/2006/ole">
            <mc:AlternateContent xmlns:mc="http://schemas.openxmlformats.org/markup-compatibility/2006">
              <mc:Choice xmlns:v="urn:schemas-microsoft-com:vml" Requires="v">
                <p:oleObj spid="_x0000_s25605" name="Worksheet" r:id="rId4" imgW="1885950" imgH="1447800" progId="Excel.Sheet.8">
                  <p:embed/>
                </p:oleObj>
              </mc:Choice>
              <mc:Fallback>
                <p:oleObj name="Worksheet" r:id="rId4" imgW="1885950" imgH="1447800" progId="Excel.Sheet.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400" y="4800600"/>
                        <a:ext cx="2590800" cy="184345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1598</TotalTime>
  <Words>2541</Words>
  <Application>Microsoft Office PowerPoint</Application>
  <PresentationFormat>On-screen Show (4:3)</PresentationFormat>
  <Paragraphs>432</Paragraphs>
  <Slides>33</Slides>
  <Notes>32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36" baseType="lpstr">
      <vt:lpstr>Equity</vt:lpstr>
      <vt:lpstr>Worksheet</vt:lpstr>
      <vt:lpstr>Visio</vt:lpstr>
      <vt:lpstr>Introduction to Lean Six Sigma</vt:lpstr>
      <vt:lpstr>Agenda</vt:lpstr>
      <vt:lpstr>About the Presenter</vt:lpstr>
      <vt:lpstr>The History of Lean Six Sigma</vt:lpstr>
      <vt:lpstr>History of Lean Six Sigma</vt:lpstr>
      <vt:lpstr>History—Evolution of Quality</vt:lpstr>
      <vt:lpstr>Evolution of Quality--Timeline</vt:lpstr>
      <vt:lpstr>Expanding Application of LSS</vt:lpstr>
      <vt:lpstr>A Couple of Questions</vt:lpstr>
      <vt:lpstr>How Good is Good Enough?</vt:lpstr>
      <vt:lpstr>Lean Six Sigma Methodology</vt:lpstr>
      <vt:lpstr>LSS Methodology</vt:lpstr>
      <vt:lpstr>DMAIC Process</vt:lpstr>
      <vt:lpstr>Key Concepts of LSS</vt:lpstr>
      <vt:lpstr>Key Concepts of LSS</vt:lpstr>
      <vt:lpstr>LSS Organizational Roles</vt:lpstr>
      <vt:lpstr>Lean Six Sigma Success Factors</vt:lpstr>
      <vt:lpstr>Considerations for LSS Success</vt:lpstr>
      <vt:lpstr>Considerations for LSS Success</vt:lpstr>
      <vt:lpstr>Applying LSS in Human Resources</vt:lpstr>
      <vt:lpstr>Questions for Consideration</vt:lpstr>
      <vt:lpstr>Effective LSS Application In HR</vt:lpstr>
      <vt:lpstr>NYISO Success Factors</vt:lpstr>
      <vt:lpstr>Background -- The Roles of the NYISO</vt:lpstr>
      <vt:lpstr>Case Study Project</vt:lpstr>
      <vt:lpstr>Overview of Improvements</vt:lpstr>
      <vt:lpstr>Controls Overview</vt:lpstr>
      <vt:lpstr>Appendix</vt:lpstr>
      <vt:lpstr>Improvement Process Road Map</vt:lpstr>
      <vt:lpstr>PowerPoint Presentation</vt:lpstr>
      <vt:lpstr>Sources of Information</vt:lpstr>
      <vt:lpstr>Helpful Links</vt:lpstr>
      <vt:lpstr>Disclaimer</vt:lpstr>
    </vt:vector>
  </TitlesOfParts>
  <Company>NYISO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Lean Six Sigma</dc:title>
  <dc:creator>dudadp</dc:creator>
  <cp:lastModifiedBy>Dennis</cp:lastModifiedBy>
  <cp:revision>168</cp:revision>
  <dcterms:created xsi:type="dcterms:W3CDTF">2010-10-28T11:50:56Z</dcterms:created>
  <dcterms:modified xsi:type="dcterms:W3CDTF">2010-11-29T17:47:12Z</dcterms:modified>
</cp:coreProperties>
</file>