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5106B-328D-4D7F-8A4C-3BB54D58E3FF}"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5106B-328D-4D7F-8A4C-3BB54D58E3FF}"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5106B-328D-4D7F-8A4C-3BB54D58E3FF}"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5106B-328D-4D7F-8A4C-3BB54D58E3FF}"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5106B-328D-4D7F-8A4C-3BB54D58E3FF}"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5106B-328D-4D7F-8A4C-3BB54D58E3FF}" type="datetimeFigureOut">
              <a:rPr lang="en-US" smtClean="0"/>
              <a:pPr/>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5106B-328D-4D7F-8A4C-3BB54D58E3FF}" type="datetimeFigureOut">
              <a:rPr lang="en-US" smtClean="0"/>
              <a:pPr/>
              <a:t>9/4/2012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5106B-328D-4D7F-8A4C-3BB54D58E3FF}" type="datetimeFigureOut">
              <a:rPr lang="en-US" smtClean="0"/>
              <a:pPr/>
              <a:t>9/4/2012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5106B-328D-4D7F-8A4C-3BB54D58E3FF}" type="datetimeFigureOut">
              <a:rPr lang="en-US" smtClean="0"/>
              <a:pPr/>
              <a:t>9/4/2012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5106B-328D-4D7F-8A4C-3BB54D58E3FF}" type="datetimeFigureOut">
              <a:rPr lang="en-US" smtClean="0"/>
              <a:pPr/>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5106B-328D-4D7F-8A4C-3BB54D58E3FF}" type="datetimeFigureOut">
              <a:rPr lang="en-US" smtClean="0"/>
              <a:pPr/>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EFFC-1C23-4B68-916A-E830DE12BB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5106B-328D-4D7F-8A4C-3BB54D58E3FF}" type="datetimeFigureOut">
              <a:rPr lang="en-US" smtClean="0"/>
              <a:pPr/>
              <a:t>9/4/2012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EFFC-1C23-4B68-916A-E830DE12BB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Six Sigma</a:t>
            </a:r>
            <a:endParaRPr lang="en-US" b="1" dirty="0">
              <a:solidFill>
                <a:srgbClr val="00B050"/>
              </a:solidFill>
            </a:endParaRPr>
          </a:p>
        </p:txBody>
      </p:sp>
      <p:sp>
        <p:nvSpPr>
          <p:cNvPr id="3" name="Subtitle 2"/>
          <p:cNvSpPr>
            <a:spLocks noGrp="1"/>
          </p:cNvSpPr>
          <p:nvPr>
            <p:ph type="subTitle" idx="1"/>
          </p:nvPr>
        </p:nvSpPr>
        <p:spPr>
          <a:xfrm>
            <a:off x="1371600" y="4191000"/>
            <a:ext cx="6400800" cy="2286000"/>
          </a:xfrm>
        </p:spPr>
        <p:txBody>
          <a:bodyPr>
            <a:normAutofit fontScale="55000" lnSpcReduction="20000"/>
          </a:bodyPr>
          <a:lstStyle/>
          <a:p>
            <a:r>
              <a:rPr lang="en-US" dirty="0" smtClean="0"/>
              <a:t>Team Members:</a:t>
            </a:r>
          </a:p>
          <a:p>
            <a:endParaRPr lang="en-US" dirty="0" smtClean="0"/>
          </a:p>
          <a:p>
            <a:r>
              <a:rPr lang="en-US" sz="3800" b="1" dirty="0" smtClean="0"/>
              <a:t>Parker Li</a:t>
            </a:r>
          </a:p>
          <a:p>
            <a:r>
              <a:rPr lang="en-US" sz="3800" b="1" dirty="0" err="1" smtClean="0"/>
              <a:t>Shant</a:t>
            </a:r>
            <a:r>
              <a:rPr lang="en-US" sz="3800" b="1" dirty="0" smtClean="0"/>
              <a:t> </a:t>
            </a:r>
            <a:r>
              <a:rPr lang="en-US" sz="3800" b="1" dirty="0" err="1" smtClean="0"/>
              <a:t>Mandossian</a:t>
            </a:r>
            <a:endParaRPr lang="en-US" sz="3800" b="1" dirty="0" smtClean="0"/>
          </a:p>
          <a:p>
            <a:r>
              <a:rPr lang="en-US" sz="3800" b="1" dirty="0" smtClean="0"/>
              <a:t>Christopher </a:t>
            </a:r>
            <a:r>
              <a:rPr lang="en-US" sz="3800" b="1" dirty="0" err="1"/>
              <a:t>Choi</a:t>
            </a:r>
            <a:endParaRPr lang="en-US" sz="3800" b="1" dirty="0"/>
          </a:p>
          <a:p>
            <a:r>
              <a:rPr lang="en-US" sz="3800" b="1" dirty="0" err="1" smtClean="0"/>
              <a:t>Tunde</a:t>
            </a:r>
            <a:r>
              <a:rPr lang="en-US" sz="3800" b="1" dirty="0" smtClean="0"/>
              <a:t> </a:t>
            </a:r>
            <a:r>
              <a:rPr lang="en-US" sz="3800" b="1" dirty="0" err="1" smtClean="0"/>
              <a:t>Jelugbo</a:t>
            </a:r>
            <a:endParaRPr lang="en-US" sz="3800" b="1" dirty="0" smtClean="0"/>
          </a:p>
          <a:p>
            <a:r>
              <a:rPr lang="en-US" sz="3800" b="1" dirty="0" smtClean="0"/>
              <a:t>Bobby </a:t>
            </a:r>
            <a:r>
              <a:rPr lang="en-US" sz="3800" b="1" dirty="0" err="1" smtClean="0"/>
              <a:t>Kolski</a:t>
            </a:r>
            <a:endParaRPr lang="en-US" sz="3800" b="1" dirty="0" smtClean="0"/>
          </a:p>
          <a:p>
            <a:endParaRPr lang="en-US" dirty="0"/>
          </a:p>
          <a:p>
            <a:endParaRPr lang="en-US" dirty="0"/>
          </a:p>
        </p:txBody>
      </p:sp>
      <p:pic>
        <p:nvPicPr>
          <p:cNvPr id="11266" name="Picture 2" descr="https://encrypted-tbn1.google.com/images?q=tbn:ANd9GcSB7Mz_WNLEQOX1WW9vbL0WJoziGnzyTkU5i3rt8l9hlXC9nffz"/>
          <p:cNvPicPr>
            <a:picLocks noChangeAspect="1" noChangeArrowheads="1"/>
          </p:cNvPicPr>
          <p:nvPr/>
        </p:nvPicPr>
        <p:blipFill>
          <a:blip r:embed="rId2" cstate="print"/>
          <a:srcRect/>
          <a:stretch>
            <a:fillRect/>
          </a:stretch>
        </p:blipFill>
        <p:spPr bwMode="auto">
          <a:xfrm>
            <a:off x="3505200" y="2286000"/>
            <a:ext cx="2286000" cy="15240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895600"/>
            <a:ext cx="7772400" cy="1470025"/>
          </a:xfrm>
        </p:spPr>
        <p:txBody>
          <a:bodyPr/>
          <a:lstStyle/>
          <a:p>
            <a:r>
              <a:rPr lang="en-US" b="1" dirty="0" smtClean="0">
                <a:solidFill>
                  <a:srgbClr val="00B050"/>
                </a:solidFill>
              </a:rPr>
              <a:t>Thank you</a:t>
            </a:r>
            <a:endParaRPr lang="en-US"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What are the main goals of this effort?</a:t>
            </a:r>
            <a:endParaRPr lang="en-US" b="1" dirty="0">
              <a:solidFill>
                <a:srgbClr val="00B050"/>
              </a:solidFill>
            </a:endParaRPr>
          </a:p>
        </p:txBody>
      </p:sp>
      <p:sp>
        <p:nvSpPr>
          <p:cNvPr id="5" name="Subtitle 4"/>
          <p:cNvSpPr>
            <a:spLocks noGrp="1"/>
          </p:cNvSpPr>
          <p:nvPr>
            <p:ph type="subTitle" idx="1"/>
          </p:nvPr>
        </p:nvSpPr>
        <p:spPr>
          <a:xfrm>
            <a:off x="685800" y="2133600"/>
            <a:ext cx="8001000" cy="3733800"/>
          </a:xfrm>
        </p:spPr>
        <p:txBody>
          <a:bodyPr>
            <a:normAutofit lnSpcReduction="10000"/>
          </a:bodyPr>
          <a:lstStyle/>
          <a:p>
            <a:pPr algn="l">
              <a:buFont typeface="Arial" charset="0"/>
              <a:buChar char="•"/>
            </a:pPr>
            <a:r>
              <a:rPr lang="en-US" dirty="0" smtClean="0"/>
              <a:t> Six Sigma is about cost reduction by eliminating defects.</a:t>
            </a:r>
          </a:p>
          <a:p>
            <a:pPr algn="l">
              <a:buFont typeface="Arial" charset="0"/>
              <a:buChar char="•"/>
            </a:pPr>
            <a:r>
              <a:rPr lang="en-US" dirty="0" smtClean="0"/>
              <a:t> It uses the following three principles:</a:t>
            </a:r>
          </a:p>
          <a:p>
            <a:pPr lvl="1" algn="l">
              <a:buFont typeface="Arial" charset="0"/>
              <a:buChar char="•"/>
            </a:pPr>
            <a:r>
              <a:rPr lang="en-US" dirty="0" smtClean="0"/>
              <a:t> Focus on customers</a:t>
            </a:r>
          </a:p>
          <a:p>
            <a:pPr lvl="1" algn="l">
              <a:buFont typeface="Arial" charset="0"/>
              <a:buChar char="•"/>
            </a:pPr>
            <a:r>
              <a:rPr lang="en-US" dirty="0" smtClean="0"/>
              <a:t> Process orientation</a:t>
            </a:r>
          </a:p>
          <a:p>
            <a:pPr lvl="1" algn="l">
              <a:buFont typeface="Arial" charset="0"/>
              <a:buChar char="•"/>
            </a:pPr>
            <a:r>
              <a:rPr lang="en-US" dirty="0" smtClean="0"/>
              <a:t> Leadership based on metrics</a:t>
            </a:r>
          </a:p>
          <a:p>
            <a:pPr algn="l"/>
            <a:r>
              <a:rPr lang="en-US" dirty="0" smtClean="0"/>
              <a:t> </a:t>
            </a:r>
          </a:p>
          <a:p>
            <a:pPr algn="l">
              <a:buFont typeface="Arial" charset="0"/>
              <a:buChar char="•"/>
            </a:pPr>
            <a:endParaRPr lang="en-US" dirty="0" smtClean="0"/>
          </a:p>
          <a:p>
            <a:pPr algn="l"/>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What/Who motivated this initiative?</a:t>
            </a:r>
            <a:endParaRPr lang="en-US" b="1" dirty="0">
              <a:solidFill>
                <a:srgbClr val="00B050"/>
              </a:solidFill>
            </a:endParaRPr>
          </a:p>
        </p:txBody>
      </p:sp>
      <p:sp>
        <p:nvSpPr>
          <p:cNvPr id="5" name="Subtitle 4"/>
          <p:cNvSpPr>
            <a:spLocks noGrp="1"/>
          </p:cNvSpPr>
          <p:nvPr>
            <p:ph type="subTitle" idx="1"/>
          </p:nvPr>
        </p:nvSpPr>
        <p:spPr>
          <a:xfrm>
            <a:off x="685800" y="1676400"/>
            <a:ext cx="7924800" cy="4191000"/>
          </a:xfrm>
        </p:spPr>
        <p:txBody>
          <a:bodyPr>
            <a:normAutofit/>
          </a:bodyPr>
          <a:lstStyle/>
          <a:p>
            <a:pPr algn="l">
              <a:buFont typeface="Arial" charset="0"/>
              <a:buChar char="•"/>
            </a:pPr>
            <a:r>
              <a:rPr lang="en-US" dirty="0"/>
              <a:t> </a:t>
            </a:r>
            <a:r>
              <a:rPr lang="en-US" dirty="0" smtClean="0"/>
              <a:t>Due to Motorola’s bad quality, the core of Six Sigma was “born” in 1970’s from senior executive Art Sundry. </a:t>
            </a:r>
          </a:p>
          <a:p>
            <a:pPr algn="l">
              <a:buFont typeface="Arial" charset="0"/>
              <a:buChar char="•"/>
            </a:pPr>
            <a:r>
              <a:rPr lang="en-US" dirty="0"/>
              <a:t> </a:t>
            </a:r>
            <a:r>
              <a:rPr lang="en-US" dirty="0" smtClean="0"/>
              <a:t>As a result of this criticism, the company discovered a connection between increases in quality and decreases in cost of production.</a:t>
            </a:r>
          </a:p>
          <a:p>
            <a:pPr algn="l"/>
            <a:r>
              <a:rPr lang="en-US" dirty="0" smtClean="0"/>
              <a:t> </a:t>
            </a:r>
          </a:p>
          <a:p>
            <a:pPr algn="l">
              <a:buFont typeface="Arial" charset="0"/>
              <a:buChar char="•"/>
            </a:pPr>
            <a:endParaRPr lang="en-US" dirty="0" smtClean="0"/>
          </a:p>
          <a:p>
            <a:pPr algn="l"/>
            <a:endParaRPr lang="en-US" dirty="0"/>
          </a:p>
        </p:txBody>
      </p:sp>
      <p:pic>
        <p:nvPicPr>
          <p:cNvPr id="16386" name="Picture 2" descr="http://t0.gstatic.com/images?q=tbn:ANd9GcTHA8FNAdezUMSoXLVi00h2fkzrDFZrmW5bOkjg9OCTYe6HdDGw&amp;t=1"/>
          <p:cNvPicPr>
            <a:picLocks noChangeAspect="1" noChangeArrowheads="1"/>
          </p:cNvPicPr>
          <p:nvPr/>
        </p:nvPicPr>
        <p:blipFill>
          <a:blip r:embed="rId2" cstate="print"/>
          <a:srcRect/>
          <a:stretch>
            <a:fillRect/>
          </a:stretch>
        </p:blipFill>
        <p:spPr bwMode="auto">
          <a:xfrm>
            <a:off x="6400800" y="4791075"/>
            <a:ext cx="2209800" cy="20669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When was the effort initiated?</a:t>
            </a:r>
            <a:endParaRPr lang="en-US" b="1" dirty="0">
              <a:solidFill>
                <a:srgbClr val="00B050"/>
              </a:solidFill>
            </a:endParaRPr>
          </a:p>
        </p:txBody>
      </p:sp>
      <p:sp>
        <p:nvSpPr>
          <p:cNvPr id="5" name="Subtitle 4"/>
          <p:cNvSpPr>
            <a:spLocks noGrp="1"/>
          </p:cNvSpPr>
          <p:nvPr>
            <p:ph type="subTitle" idx="1"/>
          </p:nvPr>
        </p:nvSpPr>
        <p:spPr>
          <a:xfrm>
            <a:off x="685800" y="1981200"/>
            <a:ext cx="8001000" cy="4191000"/>
          </a:xfrm>
        </p:spPr>
        <p:txBody>
          <a:bodyPr>
            <a:normAutofit fontScale="85000" lnSpcReduction="10000"/>
          </a:bodyPr>
          <a:lstStyle/>
          <a:p>
            <a:pPr algn="l">
              <a:buFont typeface="Arial" charset="0"/>
              <a:buChar char="•"/>
            </a:pPr>
            <a:r>
              <a:rPr lang="en-US" dirty="0" smtClean="0"/>
              <a:t> History of Six Sigma traces back to the 1970s when Art Sundry criticized Motorola for having bad quality. But it wasn't until Bill Smith but the methodology into action in 1986.</a:t>
            </a:r>
          </a:p>
          <a:p>
            <a:pPr algn="l">
              <a:buFont typeface="Arial" charset="0"/>
              <a:buChar char="•"/>
            </a:pPr>
            <a:r>
              <a:rPr lang="en-US" dirty="0" smtClean="0"/>
              <a:t>Six Sigma was originally developed by Motorola but did not gain popularity until Jack Welsh from General Electric turned it into his main focus nearly a decade later.</a:t>
            </a:r>
          </a:p>
          <a:p>
            <a:pPr algn="l">
              <a:buFont typeface="Arial" charset="0"/>
              <a:buChar char="•"/>
            </a:pPr>
            <a:r>
              <a:rPr lang="en-US" dirty="0" smtClean="0"/>
              <a:t> Today it is widely used in many sectors of industry.</a:t>
            </a:r>
          </a:p>
          <a:p>
            <a:pPr algn="l"/>
            <a:r>
              <a:rPr lang="en-US" dirty="0" smtClean="0"/>
              <a:t> </a:t>
            </a:r>
          </a:p>
          <a:p>
            <a:pPr algn="l">
              <a:buFont typeface="Arial" charset="0"/>
              <a:buChar char="•"/>
            </a:pPr>
            <a:endParaRPr lang="en-US" dirty="0" smtClean="0"/>
          </a:p>
          <a:p>
            <a:pPr algn="l"/>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Who uses this approach?</a:t>
            </a:r>
            <a:endParaRPr lang="en-US" b="1" dirty="0">
              <a:solidFill>
                <a:srgbClr val="00B050"/>
              </a:solidFill>
            </a:endParaRPr>
          </a:p>
        </p:txBody>
      </p:sp>
      <p:pic>
        <p:nvPicPr>
          <p:cNvPr id="18434" name="Picture 2" descr="https://encrypted-tbn0.google.com/images?q=tbn:ANd9GcRBCnDBTo8J1lFSiiSNqgFtQfq2IPvP1rUMviKSheiMdb8SUyvr"/>
          <p:cNvPicPr>
            <a:picLocks noChangeAspect="1" noChangeArrowheads="1"/>
          </p:cNvPicPr>
          <p:nvPr/>
        </p:nvPicPr>
        <p:blipFill>
          <a:blip r:embed="rId2" cstate="print"/>
          <a:srcRect/>
          <a:stretch>
            <a:fillRect/>
          </a:stretch>
        </p:blipFill>
        <p:spPr bwMode="auto">
          <a:xfrm>
            <a:off x="304801" y="1447801"/>
            <a:ext cx="1602398" cy="1371600"/>
          </a:xfrm>
          <a:prstGeom prst="rect">
            <a:avLst/>
          </a:prstGeom>
          <a:noFill/>
        </p:spPr>
      </p:pic>
      <p:pic>
        <p:nvPicPr>
          <p:cNvPr id="18436" name="Picture 4" descr="https://encrypted-tbn1.google.com/images?q=tbn:ANd9GcR27A4vpcCI7zujbKV6iDAYen0fpcq2-d7o0hVjns4xq9isqayj"/>
          <p:cNvPicPr>
            <a:picLocks noChangeAspect="1" noChangeArrowheads="1"/>
          </p:cNvPicPr>
          <p:nvPr/>
        </p:nvPicPr>
        <p:blipFill>
          <a:blip r:embed="rId3" cstate="print"/>
          <a:srcRect/>
          <a:stretch>
            <a:fillRect/>
          </a:stretch>
        </p:blipFill>
        <p:spPr bwMode="auto">
          <a:xfrm>
            <a:off x="381000" y="2971800"/>
            <a:ext cx="1371600" cy="1371601"/>
          </a:xfrm>
          <a:prstGeom prst="rect">
            <a:avLst/>
          </a:prstGeom>
          <a:noFill/>
        </p:spPr>
      </p:pic>
      <p:pic>
        <p:nvPicPr>
          <p:cNvPr id="18438" name="Picture 6" descr="https://encrypted-tbn3.google.com/images?q=tbn:ANd9GcSnCQzJMBeHRxdmRayBdJbkZhgGUHq5iIlesDyTvr_rNnE8IGjwgg"/>
          <p:cNvPicPr>
            <a:picLocks noChangeAspect="1" noChangeArrowheads="1"/>
          </p:cNvPicPr>
          <p:nvPr/>
        </p:nvPicPr>
        <p:blipFill>
          <a:blip r:embed="rId4" cstate="print"/>
          <a:srcRect/>
          <a:stretch>
            <a:fillRect/>
          </a:stretch>
        </p:blipFill>
        <p:spPr bwMode="auto">
          <a:xfrm>
            <a:off x="2438400" y="1676400"/>
            <a:ext cx="3581400" cy="783431"/>
          </a:xfrm>
          <a:prstGeom prst="rect">
            <a:avLst/>
          </a:prstGeom>
          <a:noFill/>
        </p:spPr>
      </p:pic>
      <p:pic>
        <p:nvPicPr>
          <p:cNvPr id="18440" name="Picture 8" descr="https://encrypted-tbn2.google.com/images?q=tbn:ANd9GcQJDmBK_W28oPFyRFS_5Nh7J3HY7JsZ0T1DBu445Ds-sbqbbUK1"/>
          <p:cNvPicPr>
            <a:picLocks noChangeAspect="1" noChangeArrowheads="1"/>
          </p:cNvPicPr>
          <p:nvPr/>
        </p:nvPicPr>
        <p:blipFill>
          <a:blip r:embed="rId5" cstate="print"/>
          <a:srcRect/>
          <a:stretch>
            <a:fillRect/>
          </a:stretch>
        </p:blipFill>
        <p:spPr bwMode="auto">
          <a:xfrm>
            <a:off x="6400800" y="1676400"/>
            <a:ext cx="2438400" cy="794187"/>
          </a:xfrm>
          <a:prstGeom prst="rect">
            <a:avLst/>
          </a:prstGeom>
          <a:noFill/>
        </p:spPr>
      </p:pic>
      <p:pic>
        <p:nvPicPr>
          <p:cNvPr id="18442" name="Picture 10" descr="https://encrypted-tbn1.google.com/images?q=tbn:ANd9GcSZmY7KnepgV9BYVn0_HeHbY5hz-wP6awx9soJCU8SvoocOD6zREA"/>
          <p:cNvPicPr>
            <a:picLocks noChangeAspect="1" noChangeArrowheads="1"/>
          </p:cNvPicPr>
          <p:nvPr/>
        </p:nvPicPr>
        <p:blipFill>
          <a:blip r:embed="rId6" cstate="print"/>
          <a:srcRect/>
          <a:stretch>
            <a:fillRect/>
          </a:stretch>
        </p:blipFill>
        <p:spPr bwMode="auto">
          <a:xfrm>
            <a:off x="2438400" y="3048000"/>
            <a:ext cx="1981200" cy="993725"/>
          </a:xfrm>
          <a:prstGeom prst="rect">
            <a:avLst/>
          </a:prstGeom>
          <a:noFill/>
        </p:spPr>
      </p:pic>
      <p:pic>
        <p:nvPicPr>
          <p:cNvPr id="18446" name="Picture 14" descr="https://encrypted-tbn0.google.com/images?q=tbn:ANd9GcQqIRq1ZLj1Z6zbuFW572aZZqJj_FZ-rEHHwEACZQI6La-EhHcL"/>
          <p:cNvPicPr>
            <a:picLocks noChangeAspect="1" noChangeArrowheads="1"/>
          </p:cNvPicPr>
          <p:nvPr/>
        </p:nvPicPr>
        <p:blipFill>
          <a:blip r:embed="rId7" cstate="print"/>
          <a:srcRect/>
          <a:stretch>
            <a:fillRect/>
          </a:stretch>
        </p:blipFill>
        <p:spPr bwMode="auto">
          <a:xfrm>
            <a:off x="4953000" y="3048000"/>
            <a:ext cx="1877885" cy="990600"/>
          </a:xfrm>
          <a:prstGeom prst="rect">
            <a:avLst/>
          </a:prstGeom>
          <a:noFill/>
        </p:spPr>
      </p:pic>
      <p:pic>
        <p:nvPicPr>
          <p:cNvPr id="18448" name="Picture 16" descr="https://encrypted-tbn2.google.com/images?q=tbn:ANd9GcQ35H-eeaFxyBMtPki_QP0jnb649dwHMcDk5rK2uVwBDtq_bfDPkw"/>
          <p:cNvPicPr>
            <a:picLocks noChangeAspect="1" noChangeArrowheads="1"/>
          </p:cNvPicPr>
          <p:nvPr/>
        </p:nvPicPr>
        <p:blipFill>
          <a:blip r:embed="rId8" cstate="print"/>
          <a:srcRect/>
          <a:stretch>
            <a:fillRect/>
          </a:stretch>
        </p:blipFill>
        <p:spPr bwMode="auto">
          <a:xfrm>
            <a:off x="381000" y="4419600"/>
            <a:ext cx="2314575" cy="1981201"/>
          </a:xfrm>
          <a:prstGeom prst="rect">
            <a:avLst/>
          </a:prstGeom>
          <a:noFill/>
        </p:spPr>
      </p:pic>
      <p:pic>
        <p:nvPicPr>
          <p:cNvPr id="18450" name="Picture 18" descr="https://encrypted-tbn0.google.com/images?q=tbn:ANd9GcQSkJ74v_EaMVGcojsd14wiFrXm4Q7tUGy5E7s62h8teC7odWmC"/>
          <p:cNvPicPr>
            <a:picLocks noChangeAspect="1" noChangeArrowheads="1"/>
          </p:cNvPicPr>
          <p:nvPr/>
        </p:nvPicPr>
        <p:blipFill>
          <a:blip r:embed="rId9" cstate="print"/>
          <a:srcRect/>
          <a:stretch>
            <a:fillRect/>
          </a:stretch>
        </p:blipFill>
        <p:spPr bwMode="auto">
          <a:xfrm>
            <a:off x="3200400" y="4876800"/>
            <a:ext cx="2895600" cy="967681"/>
          </a:xfrm>
          <a:prstGeom prst="rect">
            <a:avLst/>
          </a:prstGeom>
          <a:noFill/>
        </p:spPr>
      </p:pic>
      <p:pic>
        <p:nvPicPr>
          <p:cNvPr id="18452" name="Picture 20" descr="https://encrypted-tbn1.google.com/images?q=tbn:ANd9GcQ3CbHtnqjIaEBGb0vqsVWigQCLi9uSVSEpwBQPqz34Bp9Yl7NW"/>
          <p:cNvPicPr>
            <a:picLocks noChangeAspect="1" noChangeArrowheads="1"/>
          </p:cNvPicPr>
          <p:nvPr/>
        </p:nvPicPr>
        <p:blipFill>
          <a:blip r:embed="rId10" cstate="print"/>
          <a:srcRect/>
          <a:stretch>
            <a:fillRect/>
          </a:stretch>
        </p:blipFill>
        <p:spPr bwMode="auto">
          <a:xfrm>
            <a:off x="7239000" y="2895600"/>
            <a:ext cx="1524000" cy="1643945"/>
          </a:xfrm>
          <a:prstGeom prst="rect">
            <a:avLst/>
          </a:prstGeom>
          <a:noFill/>
        </p:spPr>
      </p:pic>
      <p:pic>
        <p:nvPicPr>
          <p:cNvPr id="18454" name="Picture 22" descr="https://encrypted-tbn0.google.com/images?q=tbn:ANd9GcRop-J2RXWMOI1fOpxhMKa7WSOp8zn0e_i9G2KrZdy0NmiZagSmSQ"/>
          <p:cNvPicPr>
            <a:picLocks noChangeAspect="1" noChangeArrowheads="1"/>
          </p:cNvPicPr>
          <p:nvPr/>
        </p:nvPicPr>
        <p:blipFill>
          <a:blip r:embed="rId11" cstate="print"/>
          <a:srcRect/>
          <a:stretch>
            <a:fillRect/>
          </a:stretch>
        </p:blipFill>
        <p:spPr bwMode="auto">
          <a:xfrm>
            <a:off x="6324600" y="5257800"/>
            <a:ext cx="2590800" cy="69088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b="1" dirty="0" smtClean="0">
                <a:solidFill>
                  <a:srgbClr val="00B050"/>
                </a:solidFill>
              </a:rPr>
              <a:t>What are the main/unique features of this approach?</a:t>
            </a:r>
            <a:endParaRPr lang="en-US" b="1" dirty="0">
              <a:solidFill>
                <a:srgbClr val="00B050"/>
              </a:solidFill>
            </a:endParaRPr>
          </a:p>
        </p:txBody>
      </p:sp>
      <p:sp>
        <p:nvSpPr>
          <p:cNvPr id="5" name="Subtitle 4"/>
          <p:cNvSpPr>
            <a:spLocks noGrp="1"/>
          </p:cNvSpPr>
          <p:nvPr>
            <p:ph type="subTitle" idx="1"/>
          </p:nvPr>
        </p:nvSpPr>
        <p:spPr>
          <a:xfrm>
            <a:off x="152400" y="1676400"/>
            <a:ext cx="8686800" cy="4953000"/>
          </a:xfrm>
        </p:spPr>
        <p:txBody>
          <a:bodyPr>
            <a:normAutofit fontScale="32500" lnSpcReduction="20000"/>
          </a:bodyPr>
          <a:lstStyle/>
          <a:p>
            <a:pPr algn="l">
              <a:buFont typeface="Arial" charset="0"/>
              <a:buChar char="•"/>
            </a:pPr>
            <a:r>
              <a:rPr lang="en-US" sz="5500" dirty="0" smtClean="0"/>
              <a:t> Customer focus, using DMAIC (Define, Measure, Analyze, Improve and Control)</a:t>
            </a:r>
          </a:p>
          <a:p>
            <a:pPr algn="l">
              <a:buFont typeface="Arial" charset="0"/>
              <a:buChar char="•"/>
            </a:pPr>
            <a:endParaRPr lang="en-US" sz="5500" dirty="0" smtClean="0"/>
          </a:p>
          <a:p>
            <a:pPr algn="l">
              <a:buFont typeface="Arial" charset="0"/>
              <a:buChar char="•"/>
            </a:pPr>
            <a:r>
              <a:rPr lang="en-US" sz="5500" dirty="0"/>
              <a:t> </a:t>
            </a:r>
            <a:r>
              <a:rPr lang="en-US" sz="5500" dirty="0" smtClean="0"/>
              <a:t>Six </a:t>
            </a:r>
            <a:r>
              <a:rPr lang="en-US" sz="5500" dirty="0"/>
              <a:t>Sigma does not embrace process variability by recognizing that reducing process variation </a:t>
            </a:r>
            <a:r>
              <a:rPr lang="en-US" sz="5500" dirty="0" smtClean="0"/>
              <a:t>improves </a:t>
            </a:r>
            <a:r>
              <a:rPr lang="en-US" sz="5500" dirty="0"/>
              <a:t>ability to deliver reliable high quality services</a:t>
            </a:r>
            <a:r>
              <a:rPr lang="en-US" sz="5500" dirty="0" smtClean="0"/>
              <a:t>.</a:t>
            </a:r>
          </a:p>
          <a:p>
            <a:pPr algn="l">
              <a:buFont typeface="Arial" charset="0"/>
              <a:buChar char="•"/>
            </a:pPr>
            <a:endParaRPr lang="en-US" sz="5500" dirty="0" smtClean="0"/>
          </a:p>
          <a:p>
            <a:pPr algn="l">
              <a:buFont typeface="Arial" charset="0"/>
              <a:buChar char="•"/>
            </a:pPr>
            <a:r>
              <a:rPr lang="en-US" sz="5500" dirty="0"/>
              <a:t> </a:t>
            </a:r>
            <a:r>
              <a:rPr lang="en-US" sz="5500" dirty="0" smtClean="0"/>
              <a:t>Six </a:t>
            </a:r>
            <a:r>
              <a:rPr lang="en-US" sz="5500" dirty="0"/>
              <a:t>Sigma's approach is data driven i.e. decision is made based on facts and data rather than opinions and assumptions. Six Sigma enforces the use of measurements</a:t>
            </a:r>
            <a:r>
              <a:rPr lang="en-US" sz="5500" dirty="0" smtClean="0"/>
              <a:t>.</a:t>
            </a:r>
          </a:p>
          <a:p>
            <a:pPr algn="l"/>
            <a:endParaRPr lang="en-US" sz="5500" dirty="0" smtClean="0"/>
          </a:p>
          <a:p>
            <a:pPr algn="l">
              <a:buFont typeface="Arial" charset="0"/>
              <a:buChar char="•"/>
            </a:pPr>
            <a:r>
              <a:rPr lang="en-US" sz="5500" dirty="0"/>
              <a:t> </a:t>
            </a:r>
            <a:r>
              <a:rPr lang="en-US" sz="5500" dirty="0" smtClean="0"/>
              <a:t>Six </a:t>
            </a:r>
            <a:r>
              <a:rPr lang="en-US" sz="5500" dirty="0"/>
              <a:t>Sigma uses the concept of statistical thinking by applying well-proven statistical tools and techniques for variability reduction</a:t>
            </a:r>
            <a:r>
              <a:rPr lang="en-US" sz="5500" dirty="0" smtClean="0"/>
              <a:t>.</a:t>
            </a:r>
          </a:p>
          <a:p>
            <a:pPr algn="l">
              <a:buFont typeface="Arial" charset="0"/>
              <a:buChar char="•"/>
            </a:pPr>
            <a:endParaRPr lang="en-US" sz="5500" dirty="0" smtClean="0"/>
          </a:p>
          <a:p>
            <a:pPr algn="l">
              <a:buFont typeface="Arial" charset="0"/>
              <a:buChar char="•"/>
            </a:pPr>
            <a:r>
              <a:rPr lang="en-US" sz="5500" dirty="0"/>
              <a:t> </a:t>
            </a:r>
            <a:r>
              <a:rPr lang="en-US" sz="5500" dirty="0" smtClean="0"/>
              <a:t>Six </a:t>
            </a:r>
            <a:r>
              <a:rPr lang="en-US" sz="5500" dirty="0"/>
              <a:t>Sigma provides for a sustainable approach through ongoing benefits when made a part of corporate culture through training programs</a:t>
            </a:r>
            <a:r>
              <a:rPr lang="en-US" sz="5500" dirty="0" smtClean="0"/>
              <a:t>.</a:t>
            </a:r>
          </a:p>
          <a:p>
            <a:pPr algn="l">
              <a:buFont typeface="Arial" charset="0"/>
              <a:buChar char="•"/>
            </a:pPr>
            <a:endParaRPr lang="en-US" sz="5500" dirty="0" smtClean="0"/>
          </a:p>
          <a:p>
            <a:pPr algn="l">
              <a:buFont typeface="Arial" charset="0"/>
              <a:buChar char="•"/>
            </a:pPr>
            <a:r>
              <a:rPr lang="en-US" sz="5500" dirty="0"/>
              <a:t> </a:t>
            </a:r>
            <a:r>
              <a:rPr lang="en-US" sz="5500" dirty="0" smtClean="0"/>
              <a:t>Six </a:t>
            </a:r>
            <a:r>
              <a:rPr lang="en-US" sz="5500" dirty="0"/>
              <a:t>Sigma's approach requires strong and passionate top management support for its successful deployment.</a:t>
            </a:r>
          </a:p>
          <a:p>
            <a:pPr algn="l">
              <a:buFont typeface="Arial" charset="0"/>
              <a:buChar char="•"/>
            </a:pPr>
            <a:endParaRPr lang="en-US" dirty="0" smtClean="0"/>
          </a:p>
          <a:p>
            <a:pPr algn="l"/>
            <a:r>
              <a:rPr lang="en-US" dirty="0" smtClean="0"/>
              <a:t> </a:t>
            </a:r>
          </a:p>
          <a:p>
            <a:pPr algn="l">
              <a:buFont typeface="Arial" charset="0"/>
              <a:buChar char="•"/>
            </a:pPr>
            <a:endParaRPr lang="en-US" dirty="0" smtClean="0"/>
          </a:p>
          <a:p>
            <a:pPr algn="l"/>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b="1" dirty="0" smtClean="0">
                <a:solidFill>
                  <a:srgbClr val="00B050"/>
                </a:solidFill>
              </a:rPr>
              <a:t>What relationship, similarities, or differences does this have with other approaches? Part 1</a:t>
            </a:r>
            <a:endParaRPr lang="en-US" b="1" dirty="0">
              <a:solidFill>
                <a:srgbClr val="00B050"/>
              </a:solidFill>
            </a:endParaRPr>
          </a:p>
        </p:txBody>
      </p:sp>
      <p:sp>
        <p:nvSpPr>
          <p:cNvPr id="5" name="Subtitle 4"/>
          <p:cNvSpPr>
            <a:spLocks noGrp="1"/>
          </p:cNvSpPr>
          <p:nvPr>
            <p:ph type="subTitle" idx="1"/>
          </p:nvPr>
        </p:nvSpPr>
        <p:spPr>
          <a:xfrm>
            <a:off x="304800" y="2133600"/>
            <a:ext cx="8382000" cy="4572000"/>
          </a:xfrm>
        </p:spPr>
        <p:txBody>
          <a:bodyPr>
            <a:normAutofit fontScale="70000" lnSpcReduction="20000"/>
          </a:bodyPr>
          <a:lstStyle/>
          <a:p>
            <a:pPr algn="l"/>
            <a:r>
              <a:rPr lang="en-US" sz="3400" dirty="0" smtClean="0"/>
              <a:t>CMMI </a:t>
            </a:r>
            <a:r>
              <a:rPr lang="en-US" sz="3400" dirty="0"/>
              <a:t>can have a good relationship to Six Sigma</a:t>
            </a:r>
            <a:r>
              <a:rPr lang="en-US" sz="3400" dirty="0" smtClean="0"/>
              <a:t>.</a:t>
            </a:r>
          </a:p>
          <a:p>
            <a:pPr algn="l">
              <a:buFont typeface="Arial" pitchFamily="34" charset="0"/>
              <a:buChar char="•"/>
            </a:pPr>
            <a:r>
              <a:rPr lang="en-US" sz="3400" dirty="0" smtClean="0"/>
              <a:t> "</a:t>
            </a:r>
            <a:r>
              <a:rPr lang="en-US" sz="3400" dirty="0"/>
              <a:t>CMMI level 3" is similar to Six Sigma "Defined". </a:t>
            </a:r>
            <a:br>
              <a:rPr lang="en-US" sz="3400" dirty="0"/>
            </a:br>
            <a:r>
              <a:rPr lang="en-US" sz="3400" dirty="0"/>
              <a:t>CMMI "level 4" is similar to Six Sigma "Measure and Control" </a:t>
            </a:r>
            <a:br>
              <a:rPr lang="en-US" sz="3400" dirty="0"/>
            </a:br>
            <a:r>
              <a:rPr lang="en-US" sz="3400" dirty="0"/>
              <a:t/>
            </a:r>
            <a:br>
              <a:rPr lang="en-US" sz="3400" dirty="0"/>
            </a:br>
            <a:r>
              <a:rPr lang="en-US" sz="3400" dirty="0"/>
              <a:t>The difference is the way that you measure defect ratio "defects per million lines of code (</a:t>
            </a:r>
            <a:r>
              <a:rPr lang="en-US" sz="3400" dirty="0" err="1"/>
              <a:t>mloc</a:t>
            </a:r>
            <a:r>
              <a:rPr lang="en-US" sz="3400" dirty="0"/>
              <a:t>) instead of defects/</a:t>
            </a:r>
            <a:r>
              <a:rPr lang="en-US" sz="3400" dirty="0" err="1"/>
              <a:t>kloc</a:t>
            </a:r>
            <a:r>
              <a:rPr lang="en-US" sz="3400" dirty="0"/>
              <a:t> and quantify the costs/defect".</a:t>
            </a:r>
            <a:br>
              <a:rPr lang="en-US" sz="3400" dirty="0"/>
            </a:br>
            <a:r>
              <a:rPr lang="en-US" sz="3400" dirty="0"/>
              <a:t/>
            </a:r>
            <a:br>
              <a:rPr lang="en-US" sz="3400" dirty="0"/>
            </a:br>
            <a:r>
              <a:rPr lang="en-US" sz="3400" dirty="0"/>
              <a:t>"CMMI level 5 aligns with Analyze and Improve" </a:t>
            </a:r>
            <a:br>
              <a:rPr lang="en-US" sz="3400" dirty="0"/>
            </a:br>
            <a:r>
              <a:rPr lang="en-US" sz="3400" dirty="0"/>
              <a:t/>
            </a:r>
            <a:br>
              <a:rPr lang="en-US" sz="3400" dirty="0"/>
            </a:br>
            <a:r>
              <a:rPr lang="en-US" sz="3400" dirty="0"/>
              <a:t>Using Six Sigma will help you to achieve CMMI goals.  Using tools from Six Sigma and CMMI that correspond to level 5 are a good idea even if not completely at CMMI level 4 yet. </a:t>
            </a:r>
            <a:r>
              <a:rPr lang="en-US" dirty="0"/>
              <a:t/>
            </a:r>
            <a:br>
              <a:rPr lang="en-US" dirty="0"/>
            </a:br>
            <a:r>
              <a:rPr lang="en-US" dirty="0"/>
              <a:t/>
            </a:r>
            <a:br>
              <a:rPr lang="en-US" dirty="0"/>
            </a:br>
            <a:endParaRPr lang="en-US" dirty="0" smtClean="0"/>
          </a:p>
          <a:p>
            <a:pPr algn="l"/>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b="1" dirty="0" smtClean="0">
                <a:solidFill>
                  <a:srgbClr val="00B050"/>
                </a:solidFill>
              </a:rPr>
              <a:t>What relationship, similarities, or differences does this have with other approaches? Part 2</a:t>
            </a:r>
            <a:endParaRPr lang="en-US" b="1" dirty="0">
              <a:solidFill>
                <a:srgbClr val="00B050"/>
              </a:solidFill>
            </a:endParaRPr>
          </a:p>
        </p:txBody>
      </p:sp>
      <p:sp>
        <p:nvSpPr>
          <p:cNvPr id="5" name="Subtitle 4"/>
          <p:cNvSpPr>
            <a:spLocks noGrp="1"/>
          </p:cNvSpPr>
          <p:nvPr>
            <p:ph type="subTitle" idx="1"/>
          </p:nvPr>
        </p:nvSpPr>
        <p:spPr>
          <a:xfrm>
            <a:off x="304800" y="2133600"/>
            <a:ext cx="8382000" cy="4572000"/>
          </a:xfrm>
        </p:spPr>
        <p:txBody>
          <a:bodyPr>
            <a:normAutofit fontScale="77500" lnSpcReduction="20000"/>
          </a:bodyPr>
          <a:lstStyle/>
          <a:p>
            <a:pPr algn="l"/>
            <a:r>
              <a:rPr lang="en-US" sz="3300" dirty="0"/>
              <a:t>There are some competing differences between CMMI and Six Sigma </a:t>
            </a:r>
            <a:br>
              <a:rPr lang="en-US" sz="3300" dirty="0"/>
            </a:br>
            <a:r>
              <a:rPr lang="en-US" sz="3300" dirty="0"/>
              <a:t/>
            </a:r>
            <a:br>
              <a:rPr lang="en-US" sz="3300" dirty="0"/>
            </a:br>
            <a:r>
              <a:rPr lang="en-US" sz="3300" dirty="0"/>
              <a:t>Six Sigma does not distinguish between Organizational standards and Project processes, while CMMI uses Organizational processes to capture best practices</a:t>
            </a:r>
            <a:r>
              <a:rPr lang="en-US" sz="3300" dirty="0" smtClean="0"/>
              <a:t>.</a:t>
            </a:r>
            <a:r>
              <a:rPr lang="en-US" sz="3300" dirty="0"/>
              <a:t/>
            </a:r>
            <a:br>
              <a:rPr lang="en-US" sz="3300" dirty="0"/>
            </a:br>
            <a:r>
              <a:rPr lang="en-US" sz="3300" dirty="0"/>
              <a:t/>
            </a:r>
            <a:br>
              <a:rPr lang="en-US" sz="3300" dirty="0"/>
            </a:br>
            <a:r>
              <a:rPr lang="en-US" sz="3300" dirty="0"/>
              <a:t>Six Sigma relies on internal experience and data, while CMMI also allows for leveraging external technology</a:t>
            </a:r>
            <a:r>
              <a:rPr lang="en-US" sz="3300" dirty="0" smtClean="0"/>
              <a:t>.</a:t>
            </a:r>
            <a:r>
              <a:rPr lang="en-US" sz="3300" dirty="0"/>
              <a:t/>
            </a:r>
            <a:br>
              <a:rPr lang="en-US" sz="3300" dirty="0"/>
            </a:br>
            <a:r>
              <a:rPr lang="en-US" sz="3300" dirty="0"/>
              <a:t/>
            </a:r>
            <a:br>
              <a:rPr lang="en-US" sz="3300" dirty="0"/>
            </a:br>
            <a:r>
              <a:rPr lang="en-US" sz="3300" dirty="0"/>
              <a:t>Six Sigma certifies individual practitioners while CMMI certifies organizations and assessors</a:t>
            </a:r>
            <a:r>
              <a:rPr lang="en-US" sz="3300" dirty="0" smtClean="0"/>
              <a:t>.</a:t>
            </a:r>
            <a:r>
              <a:rPr lang="en-US" dirty="0"/>
              <a:t/>
            </a:r>
            <a:br>
              <a:rPr lang="en-US" dirty="0"/>
            </a:br>
            <a:r>
              <a:rPr lang="en-US" dirty="0"/>
              <a:t/>
            </a:r>
            <a:br>
              <a:rPr lang="en-US" dirty="0"/>
            </a:br>
            <a:endParaRPr lang="en-US" dirty="0" smtClean="0"/>
          </a:p>
          <a:p>
            <a:pPr algn="l"/>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solidFill>
                  <a:srgbClr val="00B050"/>
                </a:solidFill>
              </a:rPr>
              <a:t>Our opinion on this approach</a:t>
            </a:r>
            <a:endParaRPr lang="en-US" b="1" dirty="0">
              <a:solidFill>
                <a:srgbClr val="00B050"/>
              </a:solidFill>
            </a:endParaRPr>
          </a:p>
        </p:txBody>
      </p:sp>
      <p:sp>
        <p:nvSpPr>
          <p:cNvPr id="5" name="Subtitle 4"/>
          <p:cNvSpPr>
            <a:spLocks noGrp="1"/>
          </p:cNvSpPr>
          <p:nvPr>
            <p:ph type="subTitle" idx="1"/>
          </p:nvPr>
        </p:nvSpPr>
        <p:spPr>
          <a:xfrm>
            <a:off x="685800" y="1981200"/>
            <a:ext cx="8001000" cy="4191000"/>
          </a:xfrm>
        </p:spPr>
        <p:txBody>
          <a:bodyPr>
            <a:normAutofit fontScale="85000" lnSpcReduction="20000"/>
          </a:bodyPr>
          <a:lstStyle/>
          <a:p>
            <a:pPr algn="l">
              <a:buFont typeface="Arial" charset="0"/>
              <a:buChar char="•"/>
            </a:pPr>
            <a:r>
              <a:rPr lang="en-US" dirty="0" smtClean="0"/>
              <a:t> We </a:t>
            </a:r>
            <a:r>
              <a:rPr lang="en-US" dirty="0"/>
              <a:t>believe applying Six Sigma to software development helps eliminate defects while reducing cost to the overall project. </a:t>
            </a:r>
            <a:endParaRPr lang="en-US" dirty="0" smtClean="0"/>
          </a:p>
          <a:p>
            <a:pPr algn="l">
              <a:buFont typeface="Arial" charset="0"/>
              <a:buChar char="•"/>
            </a:pPr>
            <a:r>
              <a:rPr lang="en-US" dirty="0" smtClean="0"/>
              <a:t> Makes </a:t>
            </a:r>
            <a:r>
              <a:rPr lang="en-US" dirty="0"/>
              <a:t>software projects transparent to both management and customers. </a:t>
            </a:r>
            <a:endParaRPr lang="en-US" dirty="0" smtClean="0"/>
          </a:p>
          <a:p>
            <a:pPr algn="l">
              <a:buFont typeface="Arial" charset="0"/>
              <a:buChar char="•"/>
            </a:pPr>
            <a:r>
              <a:rPr lang="en-US" dirty="0"/>
              <a:t> </a:t>
            </a:r>
            <a:r>
              <a:rPr lang="en-US" dirty="0" smtClean="0"/>
              <a:t>Transparency </a:t>
            </a:r>
            <a:r>
              <a:rPr lang="en-US" dirty="0"/>
              <a:t>requires an important cultural change. As a result, after transparency is achieved, completing accurate project estimations while meeting both deadlines and customer requirements becomes a lot easier.</a:t>
            </a:r>
          </a:p>
          <a:p>
            <a:pPr algn="l"/>
            <a:r>
              <a:rPr lang="en-US" dirty="0" smtClean="0"/>
              <a:t> </a:t>
            </a:r>
          </a:p>
          <a:p>
            <a:pPr algn="l">
              <a:buFont typeface="Arial" charset="0"/>
              <a:buChar char="•"/>
            </a:pPr>
            <a:endParaRPr lang="en-US" dirty="0" smtClean="0"/>
          </a:p>
          <a:p>
            <a:pPr algn="l"/>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474</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Six Sigma</vt:lpstr>
      <vt:lpstr>What are the main goals of this effort?</vt:lpstr>
      <vt:lpstr>What/Who motivated this initiative?</vt:lpstr>
      <vt:lpstr>When was the effort initiated?</vt:lpstr>
      <vt:lpstr>Who uses this approach?</vt:lpstr>
      <vt:lpstr>What are the main/unique features of this approach?</vt:lpstr>
      <vt:lpstr>What relationship, similarities, or differences does this have with other approaches? Part 1</vt:lpstr>
      <vt:lpstr>What relationship, similarities, or differences does this have with other approaches? Part 2</vt:lpstr>
      <vt:lpstr>Our opinion on this approach</vt:lpstr>
      <vt:lpstr>Thank you</vt:lpstr>
    </vt:vector>
  </TitlesOfParts>
  <Company>Skyworks Solutions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lipl</dc:creator>
  <cp:lastModifiedBy>Robert Lingard</cp:lastModifiedBy>
  <cp:revision>12</cp:revision>
  <dcterms:created xsi:type="dcterms:W3CDTF">2012-09-04T17:48:44Z</dcterms:created>
  <dcterms:modified xsi:type="dcterms:W3CDTF">2012-09-05T03:17:17Z</dcterms:modified>
</cp:coreProperties>
</file>