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9" r:id="rId3"/>
    <p:sldId id="258" r:id="rId4"/>
    <p:sldId id="260" r:id="rId5"/>
    <p:sldId id="294" r:id="rId6"/>
    <p:sldId id="291" r:id="rId7"/>
    <p:sldId id="266" r:id="rId8"/>
    <p:sldId id="267" r:id="rId9"/>
    <p:sldId id="268" r:id="rId10"/>
    <p:sldId id="269" r:id="rId11"/>
    <p:sldId id="270" r:id="rId12"/>
    <p:sldId id="275" r:id="rId13"/>
    <p:sldId id="276" r:id="rId14"/>
    <p:sldId id="277" r:id="rId15"/>
    <p:sldId id="271" r:id="rId16"/>
    <p:sldId id="274" r:id="rId17"/>
    <p:sldId id="272" r:id="rId18"/>
    <p:sldId id="273" r:id="rId19"/>
    <p:sldId id="298" r:id="rId20"/>
    <p:sldId id="299" r:id="rId21"/>
    <p:sldId id="300" r:id="rId22"/>
    <p:sldId id="281" r:id="rId23"/>
    <p:sldId id="282" r:id="rId24"/>
    <p:sldId id="283" r:id="rId25"/>
    <p:sldId id="296" r:id="rId26"/>
    <p:sldId id="295" r:id="rId27"/>
    <p:sldId id="292" r:id="rId28"/>
    <p:sldId id="287" r:id="rId29"/>
    <p:sldId id="262" r:id="rId30"/>
    <p:sldId id="290" r:id="rId31"/>
    <p:sldId id="301" r:id="rId32"/>
    <p:sldId id="297" r:id="rId33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002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D6D99E4-DB56-48A3-82FB-E049278B8EA0}" type="datetimeFigureOut">
              <a:rPr lang="en-US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772871A-4C79-4632-8BC2-7C61C708A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5F83268-D763-4B4A-9D1C-9D239964640C}" type="datetimeFigureOut">
              <a:rPr lang="en-US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A7108E2-E475-4DCB-AE90-660A09F73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417CAF-0849-4795-A4B6-53893B983C6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D548E0-584C-425E-8950-81D1217E4B0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4B4A30-E103-4E15-9DBF-748E428D8A5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D230E6A-8D5F-4E44-924B-D08B5B57456B}" type="datetime1">
              <a:rPr lang="en-US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Group Vision</a:t>
            </a: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92A913E-E76C-4619-987E-4318D958A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7DE16-3D80-43F5-B3E6-CB67B63AFD6B}" type="datetime1">
              <a:rPr lang="en-US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Group Vision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A279B-3D8B-46F4-9E68-FD459A78D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63153-AC9A-4DA8-9151-EB2DED8274E7}" type="datetime1">
              <a:rPr lang="en-US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Group Vision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FF018-0AF2-40C5-8DCB-B33DED343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61A1A-696E-4BEE-8B42-AD8793AA0236}" type="datetime1">
              <a:rPr lang="en-US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Group Vision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639E4-CC27-4733-A1F0-36AF249BD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D0A780-6FB2-4021-9E41-6BA1C1B70B8A}" type="datetime1">
              <a:rPr lang="en-US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Group Vision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A3BCDA-6E32-4FF5-95FC-E98C8F9DB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67A065-081A-4A0D-8ACC-90336C34D8E5}" type="datetime1">
              <a:rPr lang="en-US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Group Vision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54940D-5594-41FC-8426-E45CFECFB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AA9FF9-AE8D-4286-B8BD-E027AE18157C}" type="datetime1">
              <a:rPr lang="en-US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Group Vision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99B18B-1FCC-4B95-980B-8C9BAFC34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05F3B1-AAF9-48EC-89A9-8E4985A2FE98}" type="datetime1">
              <a:rPr lang="en-US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Group Vision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04C6DF-E91D-4200-A20D-C884BC26E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5B16F-3C8A-4B91-AA25-F17047B0A87F}" type="datetime1">
              <a:rPr lang="en-US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Group Vision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A45A9-AE31-491C-B74C-8200FCBD7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CE3007-F11B-40A4-9435-776CAF467B45}" type="datetime1">
              <a:rPr lang="en-US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Group Vision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A08C07-FD00-47BA-8FBD-7A5DFF336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37517F4-E8F4-4F34-A133-2B3CC951E95B}" type="datetime1">
              <a:rPr lang="en-US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Group Vision</a:t>
            </a: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D12DB5C-F894-4995-A92F-CDBEA0144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5F58446-5A79-4D2E-8C59-6AB476E35251}" type="datetime1">
              <a:rPr lang="en-US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Group Vision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347C891-583C-4BD6-BF91-588E388FF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6" r:id="rId4"/>
    <p:sldLayoutId id="2147483687" r:id="rId5"/>
    <p:sldLayoutId id="2147483688" r:id="rId6"/>
    <p:sldLayoutId id="2147483682" r:id="rId7"/>
    <p:sldLayoutId id="2147483689" r:id="rId8"/>
    <p:sldLayoutId id="2147483690" r:id="rId9"/>
    <p:sldLayoutId id="2147483681" r:id="rId10"/>
    <p:sldLayoutId id="2147483680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fsRAZUnonI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test-pconsulting.com/wp-content/uploads/2012/05/Kaizen-Lean-Engineering-300x207.jpg" TargetMode="External"/><Relationship Id="rId13" Type="http://schemas.openxmlformats.org/officeDocument/2006/relationships/hyperlink" Target="http://www.123rf.com/photo_9914945_background-concept-wordcloud-illustration-of-business-horizontal-integration-glowing-light.html" TargetMode="External"/><Relationship Id="rId3" Type="http://schemas.openxmlformats.org/officeDocument/2006/relationships/hyperlink" Target="http://www.epa.gov/lean/environment/toolkits/environment/ch5.htm" TargetMode="External"/><Relationship Id="rId7" Type="http://schemas.openxmlformats.org/officeDocument/2006/relationships/hyperlink" Target="http://www.technicalchange.com/value-stream-mapping.html" TargetMode="External"/><Relationship Id="rId12" Type="http://schemas.openxmlformats.org/officeDocument/2006/relationships/hyperlink" Target="http://www.ehow.com/info_8690654_advantages-disadvantages-vertical-integration.html" TargetMode="External"/><Relationship Id="rId2" Type="http://schemas.openxmlformats.org/officeDocument/2006/relationships/hyperlink" Target="http://www.dreamstime.com/royalty-free-stock-photography-input-process-output-image2679009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q=Value+Stream+mapping&amp;hl=en&amp;safe=off&amp;client=firefox-a&amp;hs=nDg&amp;tbo=d&amp;rls=org.mozilla:en-US:official&amp;source=lnms&amp;tbm=isch&amp;sa=X&amp;ei=j4q5ULCKLrHZigKChYBI&amp;ved=0CAQQ_AUoAA&amp;biw=1280&amp;bih=921" TargetMode="External"/><Relationship Id="rId11" Type="http://schemas.openxmlformats.org/officeDocument/2006/relationships/hyperlink" Target="http://www.oak-tree.us/blog/index.php/2009/08/07/time-drive2" TargetMode="External"/><Relationship Id="rId5" Type="http://schemas.openxmlformats.org/officeDocument/2006/relationships/hyperlink" Target="http://www.1000ventures.com/design_elements/selfmade/kaizen_vs_kaikaku_6x4.png" TargetMode="External"/><Relationship Id="rId15" Type="http://schemas.openxmlformats.org/officeDocument/2006/relationships/hyperlink" Target="http://www.wku.edu/online/grad-certs/lean-six.php" TargetMode="External"/><Relationship Id="rId10" Type="http://schemas.openxmlformats.org/officeDocument/2006/relationships/hyperlink" Target="http://idyeah.com/blog/2012/02/eliminate-something/" TargetMode="External"/><Relationship Id="rId4" Type="http://schemas.openxmlformats.org/officeDocument/2006/relationships/hyperlink" Target="http://iamkaizen.com/" TargetMode="External"/><Relationship Id="rId9" Type="http://schemas.openxmlformats.org/officeDocument/2006/relationships/hyperlink" Target="http://dhiku.files.wordpress.com/2008/11/jidoka.jpg" TargetMode="External"/><Relationship Id="rId14" Type="http://schemas.openxmlformats.org/officeDocument/2006/relationships/hyperlink" Target="http://thedailyomnivore.net/2012/09/08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2819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3600" dirty="0" smtClean="0">
                <a:solidFill>
                  <a:schemeClr val="tx1"/>
                </a:solidFill>
              </a:rPr>
              <a:t>Lean Manufacturing 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&amp; Six Sigma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1800" dirty="0" smtClean="0"/>
              <a:t>MSE 401</a:t>
            </a:r>
            <a:br>
              <a:rPr lang="en-US" sz="1800" dirty="0" smtClean="0"/>
            </a:br>
            <a:r>
              <a:rPr lang="en-US" sz="1800" dirty="0" smtClean="0"/>
              <a:t>Engineering &amp; Technology Management</a:t>
            </a:r>
            <a:br>
              <a:rPr lang="en-US" sz="1800" dirty="0" smtClean="0"/>
            </a:br>
            <a:r>
              <a:rPr lang="en-US" sz="1800" dirty="0" smtClean="0"/>
              <a:t>Professor Elias</a:t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82963"/>
            <a:ext cx="7772400" cy="1722437"/>
          </a:xfrm>
        </p:spPr>
        <p:txBody>
          <a:bodyPr>
            <a:normAutofit/>
          </a:bodyPr>
          <a:lstStyle/>
          <a:p>
            <a:pPr marR="0" algn="l">
              <a:lnSpc>
                <a:spcPct val="90000"/>
              </a:lnSpc>
            </a:pPr>
            <a:r>
              <a:rPr lang="en-US" sz="1300" b="1" smtClean="0">
                <a:solidFill>
                  <a:schemeClr val="tx1"/>
                </a:solidFill>
              </a:rPr>
              <a:t>Group # 2 ‘Vision’</a:t>
            </a:r>
          </a:p>
          <a:p>
            <a:pPr marR="0" algn="l">
              <a:lnSpc>
                <a:spcPct val="90000"/>
              </a:lnSpc>
            </a:pPr>
            <a:r>
              <a:rPr lang="en-US" sz="1300" smtClean="0"/>
              <a:t>Aydzhan Salim</a:t>
            </a:r>
          </a:p>
          <a:p>
            <a:pPr marR="0" algn="l">
              <a:lnSpc>
                <a:spcPct val="90000"/>
              </a:lnSpc>
            </a:pPr>
            <a:r>
              <a:rPr lang="en-US" sz="1300" smtClean="0"/>
              <a:t>Badr Saab</a:t>
            </a:r>
          </a:p>
          <a:p>
            <a:pPr marR="0" algn="l">
              <a:lnSpc>
                <a:spcPct val="90000"/>
              </a:lnSpc>
            </a:pPr>
            <a:r>
              <a:rPr lang="en-US" sz="1300" smtClean="0"/>
              <a:t>Christopher Hovsepian</a:t>
            </a:r>
          </a:p>
          <a:p>
            <a:pPr marR="0" algn="l">
              <a:lnSpc>
                <a:spcPct val="90000"/>
              </a:lnSpc>
            </a:pPr>
            <a:r>
              <a:rPr lang="en-US" sz="1300" smtClean="0"/>
              <a:t>Jing Yang</a:t>
            </a:r>
          </a:p>
          <a:p>
            <a:pPr marR="0" algn="l">
              <a:lnSpc>
                <a:spcPct val="90000"/>
              </a:lnSpc>
            </a:pPr>
            <a:r>
              <a:rPr lang="en-US" sz="1300" smtClean="0"/>
              <a:t>Saleh Alrosais</a:t>
            </a:r>
          </a:p>
          <a:p>
            <a:pPr marR="0" algn="l">
              <a:lnSpc>
                <a:spcPct val="90000"/>
              </a:lnSpc>
            </a:pPr>
            <a:r>
              <a:rPr lang="en-US" sz="1300" smtClean="0"/>
              <a:t>Sivaram Natarajan</a:t>
            </a:r>
          </a:p>
          <a:p>
            <a:pPr marR="0" algn="l">
              <a:lnSpc>
                <a:spcPct val="90000"/>
              </a:lnSpc>
            </a:pPr>
            <a:endParaRPr lang="en-US" sz="1300" smtClean="0"/>
          </a:p>
          <a:p>
            <a:pPr marR="0" algn="l">
              <a:lnSpc>
                <a:spcPct val="90000"/>
              </a:lnSpc>
            </a:pPr>
            <a:endParaRPr lang="en-US" sz="1300" smtClean="0"/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533400" y="594360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Lucida Sans Unicode" pitchFamily="34" charset="0"/>
              </a:rPr>
              <a:t> December 3, 2012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59513" y="6400800"/>
            <a:ext cx="235108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Group Vision</a:t>
            </a:r>
            <a:endParaRPr lang="en-US" dirty="0"/>
          </a:p>
        </p:txBody>
      </p:sp>
      <p:sp>
        <p:nvSpPr>
          <p:cNvPr id="15365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8626475" y="6408738"/>
            <a:ext cx="3651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ADCA80-E805-46DF-A863-50BECB6F273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525962"/>
          </a:xfrm>
        </p:spPr>
        <p:txBody>
          <a:bodyPr>
            <a:normAutofit fontScale="85000" lnSpcReduction="20000"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/>
              <a:t>	</a:t>
            </a:r>
            <a:r>
              <a:rPr lang="en-US" sz="2800" b="1" dirty="0" smtClean="0"/>
              <a:t>1.23 </a:t>
            </a:r>
            <a:r>
              <a:rPr lang="en-US" sz="2800" b="1" dirty="0"/>
              <a:t>Kaizen Improvement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400" b="1" dirty="0"/>
              <a:t>	</a:t>
            </a:r>
            <a:endParaRPr lang="en-US" sz="2400" b="1" dirty="0" smtClean="0"/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b="1" dirty="0" smtClean="0"/>
              <a:t>Cycle </a:t>
            </a:r>
            <a:r>
              <a:rPr lang="en-US" b="1" dirty="0"/>
              <a:t>of Kaizen activity: </a:t>
            </a:r>
          </a:p>
          <a:p>
            <a:pPr marL="973836" lvl="2" indent="-342900" fontAlgn="auto">
              <a:spcAft>
                <a:spcPts val="0"/>
              </a:spcAft>
              <a:buFont typeface="+mj-lt"/>
              <a:buAutoNum type="arabicParenR"/>
              <a:defRPr/>
            </a:pPr>
            <a:endParaRPr lang="en-US" sz="1800" dirty="0" smtClean="0"/>
          </a:p>
          <a:p>
            <a:pPr marL="973836" lvl="2" indent="-342900"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r>
              <a:rPr lang="en-US" dirty="0" smtClean="0"/>
              <a:t>Standardizing </a:t>
            </a:r>
            <a:r>
              <a:rPr lang="en-US" dirty="0"/>
              <a:t>an operation and activities</a:t>
            </a:r>
          </a:p>
          <a:p>
            <a:pPr marL="973836" lvl="2" indent="-342900"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r>
              <a:rPr lang="en-US" dirty="0"/>
              <a:t>Measuring the standardized operation (cycle times, inventory, etc.)</a:t>
            </a:r>
          </a:p>
          <a:p>
            <a:pPr marL="973836" lvl="2" indent="-342900"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r>
              <a:rPr lang="en-US" dirty="0"/>
              <a:t>Gauging measurements against requirements</a:t>
            </a:r>
          </a:p>
          <a:p>
            <a:pPr marL="973836" lvl="2" indent="-342900"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r>
              <a:rPr lang="en-US" dirty="0"/>
              <a:t>Innovating to meet requirements and increase productivity</a:t>
            </a:r>
          </a:p>
          <a:p>
            <a:pPr marL="973836" lvl="2" indent="-342900"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r>
              <a:rPr lang="en-US" dirty="0"/>
              <a:t>Standardizing the new and improved operations</a:t>
            </a:r>
          </a:p>
          <a:p>
            <a:pPr marL="973836" lvl="2" indent="-342900"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r>
              <a:rPr lang="en-US" dirty="0"/>
              <a:t>Continuously repeating this cycle of Kaizen activity</a:t>
            </a:r>
          </a:p>
          <a:p>
            <a:pPr marL="859536"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800" dirty="0" smtClean="0"/>
          </a:p>
          <a:p>
            <a:pPr marL="365760" lvl="1" indent="0" fontAlgn="auto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en-US" sz="2000" dirty="0"/>
              <a:t>	</a:t>
            </a:r>
            <a:endParaRPr lang="en-US" sz="2000" dirty="0" smtClean="0"/>
          </a:p>
          <a:p>
            <a:pPr marL="859536"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859536"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II </a:t>
            </a:r>
            <a:r>
              <a:rPr lang="en-US" dirty="0"/>
              <a:t>- Data and Information</a:t>
            </a:r>
          </a:p>
        </p:txBody>
      </p:sp>
      <p:pic>
        <p:nvPicPr>
          <p:cNvPr id="26627" name="il_fi" descr="7bc7e61e611de0ed586ef873936ebb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1905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6324600" y="6408738"/>
            <a:ext cx="2351088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Group Vision, Chris</a:t>
            </a:r>
          </a:p>
        </p:txBody>
      </p:sp>
      <p:sp>
        <p:nvSpPr>
          <p:cNvPr id="26629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3DBF57-8069-4135-A444-85000D07216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lnSpcReduction="10000"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/>
              <a:t>	</a:t>
            </a:r>
            <a:r>
              <a:rPr lang="en-US" sz="2400" b="1" dirty="0" smtClean="0"/>
              <a:t>1.23 </a:t>
            </a:r>
            <a:r>
              <a:rPr lang="en-US" sz="2400" b="1" dirty="0"/>
              <a:t>Kaizen </a:t>
            </a:r>
            <a:r>
              <a:rPr lang="en-US" sz="2400" b="1" dirty="0" smtClean="0"/>
              <a:t>Improvement</a:t>
            </a:r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1800" b="1" dirty="0" smtClean="0"/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800" b="1" dirty="0" smtClean="0"/>
              <a:t>Main elements of Kaizen</a:t>
            </a:r>
          </a:p>
          <a:p>
            <a:pPr marL="630936" lvl="2" indent="0" fontAlgn="auto">
              <a:spcAft>
                <a:spcPts val="0"/>
              </a:spcAft>
              <a:buClr>
                <a:srgbClr val="FF0000"/>
              </a:buClr>
              <a:buFont typeface="Wingdings 2"/>
              <a:buNone/>
              <a:defRPr/>
            </a:pPr>
            <a:endParaRPr lang="en-US" sz="1800" b="1" dirty="0" smtClean="0"/>
          </a:p>
          <a:p>
            <a:pPr marL="630936" lvl="2" indent="0" fontAlgn="auto">
              <a:spcAft>
                <a:spcPts val="0"/>
              </a:spcAft>
              <a:buClr>
                <a:srgbClr val="FF0000"/>
              </a:buClr>
              <a:buFont typeface="Wingdings 2"/>
              <a:buNone/>
              <a:defRPr/>
            </a:pPr>
            <a:r>
              <a:rPr lang="en-US" sz="1800" b="1" dirty="0" smtClean="0"/>
              <a:t>  -</a:t>
            </a:r>
            <a:r>
              <a:rPr lang="en-US" sz="1800" dirty="0" smtClean="0"/>
              <a:t>Management teamwork</a:t>
            </a:r>
          </a:p>
          <a:p>
            <a:pPr marL="630936" lvl="2" indent="0" fontAlgn="auto">
              <a:spcAft>
                <a:spcPts val="0"/>
              </a:spcAft>
              <a:buClr>
                <a:srgbClr val="FF0000"/>
              </a:buClr>
              <a:buFont typeface="Wingdings 2"/>
              <a:buNone/>
              <a:defRPr/>
            </a:pPr>
            <a:r>
              <a:rPr lang="en-US" sz="1800" dirty="0" smtClean="0"/>
              <a:t>  -Increased labor responsibilities</a:t>
            </a:r>
          </a:p>
          <a:p>
            <a:pPr marL="630936" lvl="2" indent="0" fontAlgn="auto">
              <a:spcAft>
                <a:spcPts val="0"/>
              </a:spcAft>
              <a:buClr>
                <a:srgbClr val="FF0000"/>
              </a:buClr>
              <a:buFont typeface="Wingdings 2"/>
              <a:buNone/>
              <a:defRPr/>
            </a:pPr>
            <a:r>
              <a:rPr lang="en-US" sz="1800" dirty="0" smtClean="0"/>
              <a:t>  -Increased </a:t>
            </a:r>
            <a:r>
              <a:rPr lang="en-US" sz="1800" dirty="0"/>
              <a:t>management morale</a:t>
            </a:r>
          </a:p>
          <a:p>
            <a:pPr marL="630936" lvl="2" indent="0" fontAlgn="auto">
              <a:spcAft>
                <a:spcPts val="0"/>
              </a:spcAft>
              <a:buClr>
                <a:srgbClr val="FF0000"/>
              </a:buClr>
              <a:buFont typeface="Wingdings 2"/>
              <a:buNone/>
              <a:defRPr/>
            </a:pPr>
            <a:r>
              <a:rPr lang="en-US" sz="1800" dirty="0" smtClean="0"/>
              <a:t>  -Quality </a:t>
            </a:r>
            <a:r>
              <a:rPr lang="en-US" sz="1800" dirty="0"/>
              <a:t>circles</a:t>
            </a:r>
          </a:p>
          <a:p>
            <a:pPr marL="630936" lvl="2" indent="0" fontAlgn="auto">
              <a:spcAft>
                <a:spcPts val="0"/>
              </a:spcAft>
              <a:buClr>
                <a:srgbClr val="FF0000"/>
              </a:buClr>
              <a:buFont typeface="Wingdings 2"/>
              <a:buNone/>
              <a:defRPr/>
            </a:pPr>
            <a:r>
              <a:rPr lang="en-US" sz="1800" dirty="0" smtClean="0"/>
              <a:t>  -Management suggestions for labor improvements</a:t>
            </a:r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1800" b="1" dirty="0" smtClean="0"/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800" dirty="0" smtClean="0"/>
              <a:t>When </a:t>
            </a:r>
            <a:r>
              <a:rPr lang="en-US" sz="1800" dirty="0"/>
              <a:t>these elements are applied continuously in a business and at all levels within an organization, they result in improvements for the process or activity by increasing its </a:t>
            </a:r>
            <a:r>
              <a:rPr lang="en-US" sz="1800" dirty="0" smtClean="0"/>
              <a:t>productivity</a:t>
            </a:r>
          </a:p>
          <a:p>
            <a:pPr marL="365760" lvl="1" indent="0" fontAlgn="auto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en-US" sz="2000" dirty="0"/>
              <a:t>	</a:t>
            </a:r>
            <a:endParaRPr lang="en-US" sz="2000" dirty="0" smtClean="0"/>
          </a:p>
          <a:p>
            <a:pPr marL="859536"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859536"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II </a:t>
            </a:r>
            <a:r>
              <a:rPr lang="en-US" dirty="0"/>
              <a:t>- Data and Information</a:t>
            </a:r>
          </a:p>
        </p:txBody>
      </p:sp>
      <p:pic>
        <p:nvPicPr>
          <p:cNvPr id="27651" name="il_fi" descr="7bc7e61e611de0ed586ef873936ebb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1905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6335713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Group Vision, Chris</a:t>
            </a:r>
          </a:p>
        </p:txBody>
      </p:sp>
      <p:sp>
        <p:nvSpPr>
          <p:cNvPr id="27653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A1FC7C-4067-4359-8D96-8BF1A5E4C2D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Arial" charset="0"/>
            </a:endParaRPr>
          </a:p>
        </p:txBody>
      </p:sp>
      <p:sp>
        <p:nvSpPr>
          <p:cNvPr id="27654" name="TextBox 8"/>
          <p:cNvSpPr txBox="1">
            <a:spLocks noChangeArrowheads="1"/>
          </p:cNvSpPr>
          <p:nvPr/>
        </p:nvSpPr>
        <p:spPr bwMode="auto">
          <a:xfrm>
            <a:off x="6324600" y="3343275"/>
            <a:ext cx="1447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Lucida Sans Unicode" pitchFamily="34" charset="0"/>
              </a:rPr>
              <a:t>Figure 3: Kaizen</a:t>
            </a:r>
          </a:p>
        </p:txBody>
      </p:sp>
      <p:pic>
        <p:nvPicPr>
          <p:cNvPr id="276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2663" y="1538288"/>
            <a:ext cx="2243137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/>
              <a:t>	</a:t>
            </a:r>
            <a:r>
              <a:rPr lang="en-US" sz="2400" b="1" dirty="0" smtClean="0"/>
              <a:t>1.24 </a:t>
            </a:r>
            <a:r>
              <a:rPr lang="en-US" sz="2400" b="1" dirty="0"/>
              <a:t>Kaikaku </a:t>
            </a:r>
            <a:r>
              <a:rPr lang="en-US" sz="2400" b="1" dirty="0" smtClean="0"/>
              <a:t>Improvement</a:t>
            </a:r>
          </a:p>
          <a:p>
            <a:pPr marL="630936" lvl="2" indent="0" fontAlgn="auto">
              <a:spcAft>
                <a:spcPts val="0"/>
              </a:spcAft>
              <a:buClr>
                <a:srgbClr val="FF0000"/>
              </a:buClr>
              <a:buFont typeface="Wingdings 2"/>
              <a:buNone/>
              <a:defRPr/>
            </a:pPr>
            <a:r>
              <a:rPr lang="en-US" sz="1800" b="1" dirty="0" smtClean="0"/>
              <a:t>	</a:t>
            </a:r>
          </a:p>
          <a:p>
            <a:pPr marL="859536" lvl="2"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800" dirty="0"/>
              <a:t>Fundamental and radical change of a production process in order to see improvement (Kaizen Blitz</a:t>
            </a:r>
            <a:r>
              <a:rPr lang="en-US" sz="1800" dirty="0" smtClean="0"/>
              <a:t>)</a:t>
            </a:r>
          </a:p>
          <a:p>
            <a:pPr marL="859536" lvl="2"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800" dirty="0"/>
              <a:t>Used when Kaizen activities </a:t>
            </a:r>
            <a:r>
              <a:rPr lang="en-US" sz="1800" dirty="0" smtClean="0"/>
              <a:t>stagnate</a:t>
            </a:r>
          </a:p>
          <a:p>
            <a:pPr marL="859536" lvl="2"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800" dirty="0"/>
              <a:t>Four different types of Kaikaku projects:</a:t>
            </a:r>
          </a:p>
          <a:p>
            <a:pPr marL="1257300" lvl="3" indent="-342900"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endParaRPr lang="en-US" sz="1600" dirty="0" smtClean="0"/>
          </a:p>
          <a:p>
            <a:pPr marL="1257300" lvl="3" indent="-342900"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r>
              <a:rPr lang="en-US" sz="1600" dirty="0" smtClean="0"/>
              <a:t>Locally </a:t>
            </a:r>
            <a:r>
              <a:rPr lang="en-US" sz="1600" dirty="0"/>
              <a:t>innovative and capital intensive</a:t>
            </a:r>
          </a:p>
          <a:p>
            <a:pPr marL="1257300" lvl="3" indent="-342900"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r>
              <a:rPr lang="en-US" sz="1600" dirty="0"/>
              <a:t>Locally innovative and operation close</a:t>
            </a:r>
          </a:p>
          <a:p>
            <a:pPr marL="1257300" lvl="3" indent="-342900"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r>
              <a:rPr lang="en-US" sz="1600" dirty="0"/>
              <a:t>Radically innovative and capital intensive</a:t>
            </a:r>
          </a:p>
          <a:p>
            <a:pPr marL="1257300" lvl="3" indent="-342900"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r>
              <a:rPr lang="en-US" sz="1600" dirty="0"/>
              <a:t>Radically innovative and operation close</a:t>
            </a:r>
          </a:p>
          <a:p>
            <a:pPr marL="1257300" lvl="3" indent="-342900" fontAlgn="auto"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endParaRPr lang="en-US" sz="1600" dirty="0" smtClean="0"/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1800" b="1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II </a:t>
            </a:r>
            <a:r>
              <a:rPr lang="en-US" dirty="0"/>
              <a:t>- Data and Information</a:t>
            </a:r>
          </a:p>
        </p:txBody>
      </p:sp>
      <p:pic>
        <p:nvPicPr>
          <p:cNvPr id="28675" name="il_fi" descr="7bc7e61e611de0ed586ef873936ebb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1905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6335713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Group Vision, Chris</a:t>
            </a:r>
          </a:p>
        </p:txBody>
      </p:sp>
      <p:sp>
        <p:nvSpPr>
          <p:cNvPr id="28677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33E7C1-BC29-4B66-83BC-7B09D8E5665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cs typeface="Arial" charset="0"/>
            </a:endParaRPr>
          </a:p>
        </p:txBody>
      </p:sp>
      <p:pic>
        <p:nvPicPr>
          <p:cNvPr id="28678" name="Picture 8" descr="C:\Users\BEAST 3.0\Desktop\Kaizen-Lean-Engineering-300x2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128963"/>
            <a:ext cx="2343150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Box 9"/>
          <p:cNvSpPr txBox="1">
            <a:spLocks noChangeArrowheads="1"/>
          </p:cNvSpPr>
          <p:nvPr/>
        </p:nvSpPr>
        <p:spPr bwMode="auto">
          <a:xfrm>
            <a:off x="6324600" y="4724400"/>
            <a:ext cx="2438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Lucida Sans Unicode" pitchFamily="34" charset="0"/>
              </a:rPr>
              <a:t>Figure 6 : Lean Engineering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/>
              <a:t>	</a:t>
            </a:r>
            <a:r>
              <a:rPr lang="en-US" sz="2400" b="1" dirty="0" smtClean="0"/>
              <a:t>1.25 Jidoka</a:t>
            </a:r>
          </a:p>
          <a:p>
            <a:pPr marL="630936" lvl="2" indent="0" fontAlgn="auto">
              <a:spcAft>
                <a:spcPts val="0"/>
              </a:spcAft>
              <a:buClr>
                <a:srgbClr val="FF0000"/>
              </a:buClr>
              <a:buFont typeface="Wingdings 2"/>
              <a:buNone/>
              <a:defRPr/>
            </a:pPr>
            <a:endParaRPr lang="en-US" sz="2400" dirty="0"/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800" dirty="0" smtClean="0"/>
              <a:t>The </a:t>
            </a:r>
            <a:r>
              <a:rPr lang="en-US" sz="1800" dirty="0"/>
              <a:t>use of automation as a feature of machine design (“intelligent automation</a:t>
            </a:r>
            <a:r>
              <a:rPr lang="en-US" sz="1800" dirty="0" smtClean="0"/>
              <a:t>”)</a:t>
            </a:r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1800" dirty="0" smtClean="0"/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800" dirty="0" smtClean="0"/>
              <a:t>Quality </a:t>
            </a:r>
            <a:r>
              <a:rPr lang="en-US" sz="1800" dirty="0"/>
              <a:t>control process that applies four principles:</a:t>
            </a:r>
          </a:p>
          <a:p>
            <a:pPr marL="1257300" lvl="3" indent="-342900" fontAlgn="auto"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r>
              <a:rPr lang="en-US" sz="1600" dirty="0"/>
              <a:t>Detect the abnormality</a:t>
            </a:r>
          </a:p>
          <a:p>
            <a:pPr marL="1257300" lvl="3" indent="-342900" fontAlgn="auto"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r>
              <a:rPr lang="en-US" sz="1600" dirty="0"/>
              <a:t>Stop</a:t>
            </a:r>
          </a:p>
          <a:p>
            <a:pPr marL="1257300" lvl="3" indent="-342900" fontAlgn="auto"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r>
              <a:rPr lang="en-US" sz="1600" dirty="0"/>
              <a:t>Fix or correct the immediate condition</a:t>
            </a:r>
          </a:p>
          <a:p>
            <a:pPr marL="1257300" lvl="3" indent="-342900" fontAlgn="auto"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r>
              <a:rPr lang="en-US" sz="1600" dirty="0"/>
              <a:t>Investigate the root cause and install a </a:t>
            </a:r>
            <a:endParaRPr lang="en-US" sz="1600" dirty="0" smtClean="0"/>
          </a:p>
          <a:p>
            <a:pPr marL="914400" lvl="3" indent="0" fontAlgn="auto">
              <a:spcAft>
                <a:spcPts val="0"/>
              </a:spcAft>
              <a:buClr>
                <a:srgbClr val="FF0000"/>
              </a:buClr>
              <a:buFont typeface="Wingdings 2"/>
              <a:buNone/>
              <a:defRPr/>
            </a:pPr>
            <a:r>
              <a:rPr lang="en-US" sz="1600" dirty="0" smtClean="0"/>
              <a:t>countermeasure</a:t>
            </a:r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1800" dirty="0" smtClean="0"/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800" dirty="0" smtClean="0"/>
              <a:t>Machines </a:t>
            </a:r>
            <a:r>
              <a:rPr lang="en-US" sz="1800" dirty="0"/>
              <a:t>and workers are separated through mechanisms that detect product abnormalities</a:t>
            </a:r>
          </a:p>
          <a:p>
            <a:pPr marL="1257300" lvl="3" indent="-342900" fontAlgn="auto"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endParaRPr lang="en-US" sz="1600" dirty="0" smtClean="0"/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1800" b="1" dirty="0" smtClean="0"/>
          </a:p>
          <a:p>
            <a:pPr marL="1257300" lvl="3" indent="-342900" fontAlgn="auto"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endParaRPr lang="en-US" sz="1600" dirty="0" smtClean="0"/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1800" b="1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II </a:t>
            </a:r>
            <a:r>
              <a:rPr lang="en-US" dirty="0"/>
              <a:t>- Data and Information</a:t>
            </a:r>
          </a:p>
        </p:txBody>
      </p:sp>
      <p:pic>
        <p:nvPicPr>
          <p:cNvPr id="29699" name="il_fi" descr="7bc7e61e611de0ed586ef873936ebb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1905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6335713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Group Vision, Chris</a:t>
            </a:r>
          </a:p>
        </p:txBody>
      </p:sp>
      <p:sp>
        <p:nvSpPr>
          <p:cNvPr id="29701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4770D9-CFD5-442F-803C-48221BA5596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cs typeface="Arial" charset="0"/>
            </a:endParaRPr>
          </a:p>
        </p:txBody>
      </p:sp>
      <p:pic>
        <p:nvPicPr>
          <p:cNvPr id="29702" name="Picture 8" descr="C:\Users\CH\Desktop\jido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3138" y="3424238"/>
            <a:ext cx="3071812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Box 4"/>
          <p:cNvSpPr txBox="1">
            <a:spLocks noChangeArrowheads="1"/>
          </p:cNvSpPr>
          <p:nvPr/>
        </p:nvSpPr>
        <p:spPr bwMode="auto">
          <a:xfrm>
            <a:off x="6248400" y="4800600"/>
            <a:ext cx="2438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Lucida Sans Unicode" pitchFamily="34" charset="0"/>
              </a:rPr>
              <a:t>Figure 7 : Jidoka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/>
              <a:t>	</a:t>
            </a:r>
            <a:r>
              <a:rPr lang="en-US" sz="2400" b="1" dirty="0" smtClean="0"/>
              <a:t>1.26 Muda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sz="2400" dirty="0"/>
          </a:p>
          <a:p>
            <a:pPr marL="889254" lvl="2" indent="-285750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800" dirty="0"/>
              <a:t>Japanese word which means “futility; uselessness; idleness; superfluity; waste; wastage; wastefulness.”</a:t>
            </a:r>
          </a:p>
          <a:p>
            <a:pPr marL="889254" lvl="2" indent="-285750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1800" dirty="0" smtClean="0"/>
          </a:p>
          <a:p>
            <a:pPr marL="889254" lvl="2" indent="-285750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800" dirty="0" smtClean="0"/>
              <a:t>Improvement </a:t>
            </a:r>
            <a:r>
              <a:rPr lang="en-US" sz="1800" dirty="0"/>
              <a:t>program which aims to reduce waste from a </a:t>
            </a:r>
            <a:r>
              <a:rPr lang="en-US" sz="1800"/>
              <a:t>production </a:t>
            </a:r>
            <a:r>
              <a:rPr lang="en-US" sz="1800" smtClean="0"/>
              <a:t>process.</a:t>
            </a:r>
            <a:endParaRPr lang="en-US" sz="1800" dirty="0"/>
          </a:p>
          <a:p>
            <a:pPr marL="889254" lvl="2" indent="-285750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1800" dirty="0" smtClean="0"/>
          </a:p>
          <a:p>
            <a:pPr marL="889254" lvl="2" indent="-285750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800" dirty="0" smtClean="0"/>
              <a:t>Seven </a:t>
            </a:r>
            <a:r>
              <a:rPr lang="en-US" sz="1800" dirty="0"/>
              <a:t>types of wastes (mudas):</a:t>
            </a:r>
          </a:p>
          <a:p>
            <a:pPr marL="1229868" lvl="3" indent="-342900" fontAlgn="auto">
              <a:spcAft>
                <a:spcPts val="0"/>
              </a:spcAft>
              <a:buFont typeface="+mj-lt"/>
              <a:buAutoNum type="arabicParenR"/>
              <a:defRPr/>
            </a:pPr>
            <a:endParaRPr lang="en-US" sz="1600" dirty="0" smtClean="0"/>
          </a:p>
          <a:p>
            <a:pPr marL="1229868" lvl="3" indent="-342900" fontAlgn="auto"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r>
              <a:rPr lang="en-US" sz="1600" dirty="0" smtClean="0"/>
              <a:t>Transportation		</a:t>
            </a:r>
            <a:r>
              <a:rPr lang="en-US" sz="1600" dirty="0" smtClean="0">
                <a:solidFill>
                  <a:srgbClr val="FF0000"/>
                </a:solidFill>
              </a:rPr>
              <a:t>5) </a:t>
            </a:r>
            <a:r>
              <a:rPr lang="en-US" sz="1700" dirty="0" smtClean="0"/>
              <a:t>Over-processing</a:t>
            </a:r>
            <a:endParaRPr lang="en-US" sz="1600" dirty="0"/>
          </a:p>
          <a:p>
            <a:pPr marL="1229868" lvl="3" indent="-342900" fontAlgn="auto"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r>
              <a:rPr lang="en-US" sz="1600" dirty="0" smtClean="0"/>
              <a:t>Inventory		</a:t>
            </a:r>
            <a:r>
              <a:rPr lang="en-US" sz="1600" dirty="0" smtClean="0">
                <a:solidFill>
                  <a:srgbClr val="FF0000"/>
                </a:solidFill>
              </a:rPr>
              <a:t>6) </a:t>
            </a:r>
            <a:r>
              <a:rPr lang="en-US" sz="1700" dirty="0" smtClean="0"/>
              <a:t>Over-producing</a:t>
            </a:r>
            <a:endParaRPr lang="en-US" sz="1600" dirty="0">
              <a:solidFill>
                <a:srgbClr val="FF0000"/>
              </a:solidFill>
            </a:endParaRPr>
          </a:p>
          <a:p>
            <a:pPr marL="1229868" lvl="3" indent="-342900" fontAlgn="auto"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r>
              <a:rPr lang="en-US" sz="1600" dirty="0" smtClean="0"/>
              <a:t>Motion		</a:t>
            </a:r>
            <a:r>
              <a:rPr lang="en-US" sz="1600" dirty="0" smtClean="0">
                <a:solidFill>
                  <a:srgbClr val="FF0000"/>
                </a:solidFill>
              </a:rPr>
              <a:t>7) </a:t>
            </a:r>
            <a:r>
              <a:rPr lang="en-US" sz="1700" dirty="0" smtClean="0"/>
              <a:t>Defects</a:t>
            </a:r>
            <a:endParaRPr lang="en-US" sz="1600" dirty="0">
              <a:solidFill>
                <a:srgbClr val="FF0000"/>
              </a:solidFill>
            </a:endParaRPr>
          </a:p>
          <a:p>
            <a:pPr marL="1229868" lvl="3" indent="-342900" fontAlgn="auto"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r>
              <a:rPr lang="en-US" sz="1600" dirty="0"/>
              <a:t>Waiting</a:t>
            </a:r>
          </a:p>
          <a:p>
            <a:pPr marL="1115568" lvl="4" indent="0" fontAlgn="auto">
              <a:spcAft>
                <a:spcPts val="0"/>
              </a:spcAft>
              <a:buFont typeface="Wingdings 2"/>
              <a:buNone/>
              <a:defRPr/>
            </a:pPr>
            <a:endParaRPr lang="en-US" sz="1500" dirty="0" smtClean="0"/>
          </a:p>
          <a:p>
            <a:pPr marL="630936" lvl="2" indent="0" fontAlgn="auto">
              <a:spcAft>
                <a:spcPts val="0"/>
              </a:spcAft>
              <a:buClr>
                <a:srgbClr val="FF0000"/>
              </a:buClr>
              <a:buFont typeface="Wingdings 2"/>
              <a:buNone/>
              <a:defRPr/>
            </a:pPr>
            <a:endParaRPr lang="en-US" sz="2400" dirty="0"/>
          </a:p>
          <a:p>
            <a:pPr marL="1257300" lvl="3" indent="-342900" fontAlgn="auto"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endParaRPr lang="en-US" sz="1600" dirty="0" smtClean="0"/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1800" b="1" dirty="0" smtClean="0"/>
          </a:p>
          <a:p>
            <a:pPr marL="1257300" lvl="3" indent="-342900" fontAlgn="auto"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endParaRPr lang="en-US" sz="1600" dirty="0" smtClean="0"/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1800" b="1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II </a:t>
            </a:r>
            <a:r>
              <a:rPr lang="en-US" dirty="0"/>
              <a:t>- Data and Information</a:t>
            </a:r>
          </a:p>
        </p:txBody>
      </p:sp>
      <p:pic>
        <p:nvPicPr>
          <p:cNvPr id="30723" name="il_fi" descr="7bc7e61e611de0ed586ef873936ebb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1905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6335713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Group Vision, Chris</a:t>
            </a:r>
          </a:p>
        </p:txBody>
      </p:sp>
      <p:sp>
        <p:nvSpPr>
          <p:cNvPr id="30725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971537-427F-4852-8BD2-4A1A47EED24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cs typeface="Arial" charset="0"/>
            </a:endParaRPr>
          </a:p>
        </p:txBody>
      </p:sp>
      <p:pic>
        <p:nvPicPr>
          <p:cNvPr id="30726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2413" y="3505200"/>
            <a:ext cx="21605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Box 10"/>
          <p:cNvSpPr txBox="1">
            <a:spLocks noChangeArrowheads="1"/>
          </p:cNvSpPr>
          <p:nvPr/>
        </p:nvSpPr>
        <p:spPr bwMode="auto">
          <a:xfrm>
            <a:off x="6705600" y="4813300"/>
            <a:ext cx="1524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Lucida Sans Unicode" pitchFamily="34" charset="0"/>
              </a:rPr>
              <a:t>Figure 8: Waste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/>
              <a:t>	</a:t>
            </a:r>
            <a:r>
              <a:rPr lang="en-US" sz="2400" b="1" dirty="0" smtClean="0"/>
              <a:t>1.27 Value Stream Mapping (VSM)</a:t>
            </a:r>
            <a:endParaRPr lang="en-US" sz="2400" b="1" dirty="0"/>
          </a:p>
          <a:p>
            <a:pPr marL="859536"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800" b="1" dirty="0" smtClean="0"/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800" b="1" dirty="0" smtClean="0"/>
              <a:t>	</a:t>
            </a:r>
            <a:r>
              <a:rPr lang="en-US" sz="1800" dirty="0" smtClean="0"/>
              <a:t>VSM </a:t>
            </a:r>
            <a:r>
              <a:rPr lang="en-US" sz="1800" dirty="0"/>
              <a:t>is a </a:t>
            </a:r>
            <a:r>
              <a:rPr lang="en-US" sz="1800" dirty="0" smtClean="0"/>
              <a:t>Lean </a:t>
            </a:r>
            <a:r>
              <a:rPr lang="en-US" sz="1800" dirty="0"/>
              <a:t>M</a:t>
            </a:r>
            <a:r>
              <a:rPr lang="en-US" sz="1800" dirty="0" smtClean="0"/>
              <a:t>anufacturing </a:t>
            </a:r>
            <a:r>
              <a:rPr lang="en-US" sz="1800" dirty="0"/>
              <a:t>technique which </a:t>
            </a:r>
            <a:r>
              <a:rPr lang="en-US" sz="1800" dirty="0" smtClean="0"/>
              <a:t>has originated </a:t>
            </a:r>
            <a:r>
              <a:rPr lang="en-US" sz="1800" dirty="0"/>
              <a:t>from the Toyota Production System; it is also known as “material and information flow mapping.” </a:t>
            </a:r>
            <a:endParaRPr lang="en-US" sz="1800" b="1" dirty="0"/>
          </a:p>
          <a:p>
            <a:pPr marL="630936" lvl="2" indent="0" fontAlgn="auto">
              <a:spcAft>
                <a:spcPts val="0"/>
              </a:spcAft>
              <a:buClr>
                <a:srgbClr val="FF0000"/>
              </a:buClr>
              <a:buFont typeface="Wingdings 2"/>
              <a:buNone/>
              <a:defRPr/>
            </a:pPr>
            <a:r>
              <a:rPr lang="en-US" sz="2000" dirty="0"/>
              <a:t>	</a:t>
            </a:r>
            <a:endParaRPr lang="en-US" sz="2000" dirty="0" smtClean="0"/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800" dirty="0"/>
              <a:t>U</a:t>
            </a:r>
            <a:r>
              <a:rPr lang="en-US" sz="1800" dirty="0" smtClean="0"/>
              <a:t>sed </a:t>
            </a:r>
            <a:r>
              <a:rPr lang="en-US" sz="1800" dirty="0"/>
              <a:t>primarily to identify, </a:t>
            </a:r>
            <a:r>
              <a:rPr lang="en-US" sz="1800" dirty="0" smtClean="0"/>
              <a:t>demonstrate, </a:t>
            </a:r>
            <a:r>
              <a:rPr lang="en-US" sz="1800" dirty="0"/>
              <a:t>and decrease </a:t>
            </a:r>
            <a:r>
              <a:rPr lang="en-US" sz="1800" dirty="0" smtClean="0"/>
              <a:t>waste by creating a visual </a:t>
            </a:r>
            <a:r>
              <a:rPr lang="en-US" sz="1800" dirty="0"/>
              <a:t>flow in the supply chain and manufacturing </a:t>
            </a:r>
            <a:r>
              <a:rPr lang="en-US" sz="1800" dirty="0" smtClean="0"/>
              <a:t>process</a:t>
            </a:r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1800" dirty="0" smtClean="0"/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800" dirty="0" smtClean="0"/>
              <a:t>The </a:t>
            </a:r>
            <a:r>
              <a:rPr lang="en-US" sz="1800" dirty="0"/>
              <a:t>key to </a:t>
            </a:r>
            <a:r>
              <a:rPr lang="en-US" sz="1800" dirty="0" smtClean="0"/>
              <a:t>VSM </a:t>
            </a:r>
            <a:r>
              <a:rPr lang="en-US" sz="1800" dirty="0"/>
              <a:t>is to see the </a:t>
            </a:r>
            <a:r>
              <a:rPr lang="en-US" sz="1800" dirty="0" smtClean="0"/>
              <a:t>“big picture” </a:t>
            </a:r>
            <a:r>
              <a:rPr lang="en-US" sz="1800" dirty="0"/>
              <a:t>as a sum of the </a:t>
            </a:r>
            <a:r>
              <a:rPr lang="en-US" sz="1800" dirty="0" smtClean="0"/>
              <a:t>parts</a:t>
            </a:r>
          </a:p>
          <a:p>
            <a:pPr marL="859536"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II </a:t>
            </a:r>
            <a:r>
              <a:rPr lang="en-US" dirty="0"/>
              <a:t>- Data and Information</a:t>
            </a:r>
          </a:p>
        </p:txBody>
      </p:sp>
      <p:pic>
        <p:nvPicPr>
          <p:cNvPr id="31747" name="il_fi" descr="7bc7e61e611de0ed586ef873936ebb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1905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6335713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Group Vision, Aydzhan</a:t>
            </a:r>
          </a:p>
        </p:txBody>
      </p:sp>
      <p:sp>
        <p:nvSpPr>
          <p:cNvPr id="31749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85273B-2A1C-4700-AF35-119FFE0935D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/>
              <a:t>	</a:t>
            </a:r>
            <a:r>
              <a:rPr lang="en-US" sz="2400" b="1" dirty="0" smtClean="0"/>
              <a:t>1.27 Value Stream Mapping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400" b="1" dirty="0"/>
              <a:t>	</a:t>
            </a:r>
            <a:endParaRPr lang="en-US" sz="2400" b="1" dirty="0" smtClean="0"/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800" dirty="0" smtClean="0"/>
              <a:t>Visualization of </a:t>
            </a:r>
            <a:r>
              <a:rPr lang="en-US" sz="1800" dirty="0"/>
              <a:t>different </a:t>
            </a:r>
            <a:endParaRPr lang="en-US" sz="1800" dirty="0" smtClean="0"/>
          </a:p>
          <a:p>
            <a:pPr marL="630936" lvl="2" indent="0" fontAlgn="auto">
              <a:spcAft>
                <a:spcPts val="0"/>
              </a:spcAft>
              <a:buClr>
                <a:srgbClr val="FF0000"/>
              </a:buClr>
              <a:buFont typeface="Wingdings 2"/>
              <a:buNone/>
              <a:defRPr/>
            </a:pPr>
            <a:r>
              <a:rPr lang="en-US" sz="1800" dirty="0" smtClean="0"/>
              <a:t>	types </a:t>
            </a:r>
            <a:r>
              <a:rPr lang="en-US" sz="1800" dirty="0"/>
              <a:t>of </a:t>
            </a:r>
            <a:r>
              <a:rPr lang="en-US" sz="1800" dirty="0" smtClean="0"/>
              <a:t>activities, </a:t>
            </a:r>
            <a:r>
              <a:rPr lang="en-US" sz="1800" dirty="0"/>
              <a:t>or a </a:t>
            </a:r>
            <a:r>
              <a:rPr lang="en-US" sz="1800" dirty="0" smtClean="0"/>
              <a:t>combination</a:t>
            </a:r>
          </a:p>
          <a:p>
            <a:pPr marL="630936" lvl="2" indent="0" fontAlgn="auto">
              <a:spcAft>
                <a:spcPts val="0"/>
              </a:spcAft>
              <a:buClr>
                <a:srgbClr val="FF0000"/>
              </a:buClr>
              <a:buFont typeface="Wingdings 2"/>
              <a:buNone/>
              <a:defRPr/>
            </a:pPr>
            <a:r>
              <a:rPr lang="en-US" sz="1800" dirty="0" smtClean="0"/>
              <a:t> 	of activities at </a:t>
            </a:r>
            <a:r>
              <a:rPr lang="en-US" sz="1800" dirty="0"/>
              <a:t>multiple </a:t>
            </a:r>
            <a:r>
              <a:rPr lang="en-US" sz="1800" dirty="0" smtClean="0"/>
              <a:t>stages of the </a:t>
            </a:r>
          </a:p>
          <a:p>
            <a:pPr marL="630936" lvl="2" indent="0" fontAlgn="auto">
              <a:spcAft>
                <a:spcPts val="0"/>
              </a:spcAft>
              <a:buClr>
                <a:srgbClr val="FF0000"/>
              </a:buClr>
              <a:buFont typeface="Wingdings 2"/>
              <a:buNone/>
              <a:defRPr/>
            </a:pPr>
            <a:r>
              <a:rPr lang="en-US" sz="1800" dirty="0" smtClean="0"/>
              <a:t>	manufacturing processes</a:t>
            </a:r>
          </a:p>
          <a:p>
            <a:pPr marL="630936" lvl="2" indent="0" fontAlgn="auto">
              <a:spcAft>
                <a:spcPts val="0"/>
              </a:spcAft>
              <a:buClr>
                <a:srgbClr val="FF0000"/>
              </a:buClr>
              <a:buFont typeface="Wingdings 2"/>
              <a:buNone/>
              <a:defRPr/>
            </a:pPr>
            <a:endParaRPr lang="en-US" sz="1800" b="1" dirty="0"/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800" dirty="0" smtClean="0"/>
              <a:t>Commonly used icons:</a:t>
            </a:r>
            <a:r>
              <a:rPr lang="en-US" sz="1800" b="1" dirty="0"/>
              <a:t>	</a:t>
            </a:r>
          </a:p>
          <a:p>
            <a:pPr marL="859536"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800" b="1" dirty="0" smtClean="0"/>
          </a:p>
          <a:p>
            <a:pPr marL="630936" lvl="2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II </a:t>
            </a:r>
            <a:r>
              <a:rPr lang="en-US" dirty="0"/>
              <a:t>- Data and Information</a:t>
            </a:r>
          </a:p>
        </p:txBody>
      </p:sp>
      <p:pic>
        <p:nvPicPr>
          <p:cNvPr id="32771" name="il_fi" descr="7bc7e61e611de0ed586ef873936ebb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1905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6335713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Group Vision, Aydzhan</a:t>
            </a:r>
          </a:p>
        </p:txBody>
      </p:sp>
      <p:sp>
        <p:nvSpPr>
          <p:cNvPr id="32773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29FD05-FC29-4A84-8ACB-E7BA0D50CCB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cs typeface="Arial" charset="0"/>
            </a:endParaRPr>
          </a:p>
        </p:txBody>
      </p:sp>
      <p:pic>
        <p:nvPicPr>
          <p:cNvPr id="3277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752600"/>
            <a:ext cx="27955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Box 4"/>
          <p:cNvSpPr txBox="1">
            <a:spLocks noChangeArrowheads="1"/>
          </p:cNvSpPr>
          <p:nvPr/>
        </p:nvSpPr>
        <p:spPr bwMode="auto">
          <a:xfrm>
            <a:off x="6400800" y="6096000"/>
            <a:ext cx="2286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Lucida Sans Unicode" pitchFamily="34" charset="0"/>
              </a:rPr>
              <a:t>Figure 4: Common (VSM) Icons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/>
              <a:t>	</a:t>
            </a:r>
            <a:r>
              <a:rPr lang="en-US" sz="2400" b="1" dirty="0" smtClean="0"/>
              <a:t>1.27 Value Stream Mapping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sz="2400" b="1" dirty="0"/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800" dirty="0" smtClean="0"/>
              <a:t>VSM Sample -A </a:t>
            </a:r>
            <a:r>
              <a:rPr lang="en-US" sz="1800" dirty="0"/>
              <a:t>visual illustration of </a:t>
            </a:r>
            <a:r>
              <a:rPr lang="en-US" sz="1800" dirty="0" smtClean="0"/>
              <a:t>the flow of materials and information. </a:t>
            </a:r>
            <a:r>
              <a:rPr lang="en-US" sz="1800" dirty="0"/>
              <a:t>A</a:t>
            </a:r>
            <a:r>
              <a:rPr lang="en-US" sz="1800" dirty="0" smtClean="0"/>
              <a:t>n </a:t>
            </a:r>
            <a:r>
              <a:rPr lang="en-US" sz="1800" dirty="0"/>
              <a:t>end-to-end system </a:t>
            </a:r>
            <a:r>
              <a:rPr lang="en-US" sz="1800" dirty="0" smtClean="0"/>
              <a:t>map</a:t>
            </a:r>
            <a:endParaRPr lang="en-US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II </a:t>
            </a:r>
            <a:r>
              <a:rPr lang="en-US" dirty="0"/>
              <a:t>- Data and Information</a:t>
            </a:r>
          </a:p>
        </p:txBody>
      </p:sp>
      <p:pic>
        <p:nvPicPr>
          <p:cNvPr id="33795" name="il_fi" descr="7bc7e61e611de0ed586ef873936ebb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1905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6335713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Group Vision, Aydzhan</a:t>
            </a:r>
          </a:p>
        </p:txBody>
      </p:sp>
      <p:sp>
        <p:nvSpPr>
          <p:cNvPr id="33797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3F3161-8503-4807-9791-8E789A03B2B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cs typeface="Arial" charset="0"/>
            </a:endParaRPr>
          </a:p>
        </p:txBody>
      </p:sp>
      <p:pic>
        <p:nvPicPr>
          <p:cNvPr id="33798" name="Picture 8" descr="C:\Users\phJimi\Desktop\value-stream-mapping-futur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200400"/>
            <a:ext cx="5486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Box 9"/>
          <p:cNvSpPr txBox="1">
            <a:spLocks noChangeArrowheads="1"/>
          </p:cNvSpPr>
          <p:nvPr/>
        </p:nvSpPr>
        <p:spPr bwMode="auto">
          <a:xfrm>
            <a:off x="3810000" y="6429375"/>
            <a:ext cx="2133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Lucida Sans Unicode" pitchFamily="34" charset="0"/>
              </a:rPr>
              <a:t>Figure 5 : Sample VSM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/>
              <a:t>	</a:t>
            </a:r>
            <a:r>
              <a:rPr lang="en-US" sz="2600" b="1" dirty="0" smtClean="0"/>
              <a:t>1.27 Value Stream Mapping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sz="2400" b="1" dirty="0"/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800" b="1" dirty="0" smtClean="0"/>
              <a:t>	</a:t>
            </a:r>
            <a:r>
              <a:rPr lang="en-US" sz="1800" dirty="0"/>
              <a:t> The creation of a VSM is divided into five basic steps: </a:t>
            </a:r>
            <a:endParaRPr lang="en-US" sz="1800" dirty="0" smtClean="0"/>
          </a:p>
          <a:p>
            <a:pPr marL="1371600" lvl="3" indent="-457200" fontAlgn="auto">
              <a:spcAft>
                <a:spcPts val="0"/>
              </a:spcAft>
              <a:buFont typeface="+mj-lt"/>
              <a:buAutoNum type="arabicParenR"/>
              <a:defRPr/>
            </a:pPr>
            <a:endParaRPr lang="en-US" sz="1400" b="1" dirty="0" smtClean="0"/>
          </a:p>
          <a:p>
            <a:pPr marL="1371600" lvl="3" indent="-457200" fontAlgn="auto">
              <a:lnSpc>
                <a:spcPct val="110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r>
              <a:rPr lang="en-US" sz="1700" b="1" dirty="0" smtClean="0"/>
              <a:t>Identifying </a:t>
            </a:r>
            <a:r>
              <a:rPr lang="en-US" sz="1700" b="1" dirty="0"/>
              <a:t>the </a:t>
            </a:r>
            <a:r>
              <a:rPr lang="en-US" sz="1700" b="1" dirty="0" smtClean="0"/>
              <a:t>product </a:t>
            </a:r>
            <a:r>
              <a:rPr lang="en-US" sz="1700" dirty="0" smtClean="0"/>
              <a:t>-This </a:t>
            </a:r>
            <a:r>
              <a:rPr lang="en-US" sz="1700" dirty="0"/>
              <a:t>step consists of indicating which specific product the VSM will focus </a:t>
            </a:r>
            <a:r>
              <a:rPr lang="en-US" sz="1700" dirty="0" smtClean="0"/>
              <a:t>on</a:t>
            </a:r>
          </a:p>
          <a:p>
            <a:pPr marL="1371600" lvl="3" indent="-457200" fontAlgn="auto">
              <a:lnSpc>
                <a:spcPct val="110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r>
              <a:rPr lang="en-US" sz="1700" b="1" dirty="0"/>
              <a:t>Create a current VSM</a:t>
            </a:r>
            <a:r>
              <a:rPr lang="en-US" sz="1700" dirty="0"/>
              <a:t> </a:t>
            </a:r>
            <a:r>
              <a:rPr lang="en-US" sz="1700" dirty="0" smtClean="0"/>
              <a:t>-</a:t>
            </a:r>
            <a:r>
              <a:rPr lang="en-US" sz="1700" dirty="0"/>
              <a:t>A</a:t>
            </a:r>
            <a:r>
              <a:rPr lang="en-US" sz="1700" dirty="0" smtClean="0"/>
              <a:t>n </a:t>
            </a:r>
            <a:r>
              <a:rPr lang="en-US" sz="1700" dirty="0"/>
              <a:t>initial VSM of the current process is </a:t>
            </a:r>
            <a:r>
              <a:rPr lang="en-US" sz="1700" dirty="0" smtClean="0"/>
              <a:t>created</a:t>
            </a:r>
          </a:p>
          <a:p>
            <a:pPr marL="1371600" lvl="3" indent="-457200" fontAlgn="auto">
              <a:lnSpc>
                <a:spcPct val="110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r>
              <a:rPr lang="en-US" sz="1700" b="1" dirty="0"/>
              <a:t>Evaluate the current map, identify problem areas</a:t>
            </a:r>
            <a:r>
              <a:rPr lang="en-US" sz="1700" dirty="0"/>
              <a:t> </a:t>
            </a:r>
            <a:r>
              <a:rPr lang="en-US" sz="1700" dirty="0" smtClean="0"/>
              <a:t>- </a:t>
            </a:r>
            <a:r>
              <a:rPr lang="en-US" sz="1700" dirty="0"/>
              <a:t>the team evaluates the </a:t>
            </a:r>
            <a:r>
              <a:rPr lang="en-US" sz="1700" dirty="0" smtClean="0"/>
              <a:t>processes </a:t>
            </a:r>
            <a:r>
              <a:rPr lang="en-US" sz="1700" dirty="0"/>
              <a:t>and the steps </a:t>
            </a:r>
            <a:r>
              <a:rPr lang="en-US" sz="1700" dirty="0" smtClean="0"/>
              <a:t>involved</a:t>
            </a:r>
            <a:r>
              <a:rPr lang="en-US" sz="1700" dirty="0"/>
              <a:t> </a:t>
            </a:r>
            <a:r>
              <a:rPr lang="en-US" sz="1700" dirty="0" smtClean="0"/>
              <a:t>to identify non-value added</a:t>
            </a:r>
          </a:p>
          <a:p>
            <a:pPr marL="1371600" lvl="3" indent="-457200" fontAlgn="auto">
              <a:lnSpc>
                <a:spcPct val="110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r>
              <a:rPr lang="en-US" sz="1700" b="1" dirty="0"/>
              <a:t>Create a future state </a:t>
            </a:r>
            <a:r>
              <a:rPr lang="en-US" sz="1700" b="1" dirty="0" smtClean="0"/>
              <a:t>VSM – </a:t>
            </a:r>
            <a:r>
              <a:rPr lang="en-US" sz="1700" dirty="0"/>
              <a:t>A</a:t>
            </a:r>
            <a:r>
              <a:rPr lang="en-US" sz="1700" b="1" dirty="0" smtClean="0"/>
              <a:t> </a:t>
            </a:r>
            <a:r>
              <a:rPr lang="en-US" sz="1700" dirty="0" smtClean="0"/>
              <a:t>future </a:t>
            </a:r>
            <a:r>
              <a:rPr lang="en-US" sz="1700" dirty="0"/>
              <a:t>state of VSM </a:t>
            </a:r>
            <a:r>
              <a:rPr lang="en-US" sz="1700" dirty="0" smtClean="0"/>
              <a:t>is created with the change in the process</a:t>
            </a:r>
          </a:p>
          <a:p>
            <a:pPr marL="1371600" lvl="3" indent="-457200" fontAlgn="auto">
              <a:lnSpc>
                <a:spcPct val="110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r>
              <a:rPr lang="en-US" sz="1700" b="1" dirty="0"/>
              <a:t>Implement the final </a:t>
            </a:r>
            <a:r>
              <a:rPr lang="en-US" sz="1700" b="1" dirty="0" smtClean="0"/>
              <a:t>plan -</a:t>
            </a:r>
            <a:r>
              <a:rPr lang="en-US" sz="1700" dirty="0"/>
              <a:t>I</a:t>
            </a:r>
            <a:r>
              <a:rPr lang="en-US" sz="1700" dirty="0" smtClean="0"/>
              <a:t>mplement </a:t>
            </a:r>
            <a:r>
              <a:rPr lang="en-US" sz="1700" dirty="0"/>
              <a:t>the new ideas, which will create a more efficient lean manufacturing </a:t>
            </a:r>
            <a:r>
              <a:rPr lang="en-US" sz="1700" dirty="0" smtClean="0"/>
              <a:t>processes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II </a:t>
            </a:r>
            <a:r>
              <a:rPr lang="en-US" dirty="0"/>
              <a:t>- Data and Information</a:t>
            </a:r>
          </a:p>
        </p:txBody>
      </p:sp>
      <p:pic>
        <p:nvPicPr>
          <p:cNvPr id="34819" name="il_fi" descr="7bc7e61e611de0ed586ef873936ebb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1905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6335713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Group Vision, Aydzhan</a:t>
            </a:r>
          </a:p>
        </p:txBody>
      </p:sp>
      <p:sp>
        <p:nvSpPr>
          <p:cNvPr id="34821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F0BF73-6958-434E-A905-C154E055F14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/>
              <a:t>	</a:t>
            </a:r>
            <a:r>
              <a:rPr lang="en-US" sz="2400" b="1" dirty="0" smtClean="0"/>
              <a:t>1.28 Horizontal and Vertical Integration</a:t>
            </a:r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2400" b="1" dirty="0"/>
              <a:t>	</a:t>
            </a:r>
            <a:r>
              <a:rPr lang="en-US" sz="1800" b="1" dirty="0"/>
              <a:t> </a:t>
            </a:r>
            <a:r>
              <a:rPr lang="en-US" sz="1800" b="1" dirty="0" smtClean="0"/>
              <a:t>Vertical Integration</a:t>
            </a:r>
            <a:endParaRPr lang="en-US" sz="1800" dirty="0" smtClean="0"/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800" dirty="0"/>
              <a:t>Allows the company to expand and </a:t>
            </a:r>
            <a:r>
              <a:rPr lang="en-US" sz="1800" dirty="0" smtClean="0"/>
              <a:t>grow</a:t>
            </a:r>
            <a:endParaRPr lang="en-US" sz="1800" dirty="0"/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800" dirty="0"/>
              <a:t>Happens through acquiring or merging at different stages </a:t>
            </a:r>
            <a:r>
              <a:rPr lang="en-US" sz="1800" dirty="0" smtClean="0"/>
              <a:t>of production </a:t>
            </a:r>
            <a:r>
              <a:rPr lang="en-US" sz="1800" dirty="0"/>
              <a:t>within the same </a:t>
            </a:r>
            <a:r>
              <a:rPr lang="en-US" sz="1800" dirty="0" smtClean="0"/>
              <a:t>industry</a:t>
            </a:r>
            <a:endParaRPr lang="en-US" sz="1800" dirty="0"/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800" dirty="0"/>
              <a:t>Possess the goal to control all the production and services </a:t>
            </a:r>
            <a:r>
              <a:rPr lang="en-US" sz="1800" dirty="0" smtClean="0"/>
              <a:t>aspects</a:t>
            </a:r>
            <a:endParaRPr lang="en-US" sz="1800" dirty="0"/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800" dirty="0"/>
              <a:t>Allows companies to have cost of production advantages with </a:t>
            </a:r>
            <a:r>
              <a:rPr lang="en-US" sz="1800" dirty="0" smtClean="0"/>
              <a:t>efficient </a:t>
            </a:r>
            <a:r>
              <a:rPr lang="en-US" sz="1800" dirty="0"/>
              <a:t>distribution </a:t>
            </a:r>
            <a:r>
              <a:rPr lang="en-US" sz="1800" dirty="0" smtClean="0"/>
              <a:t>processes</a:t>
            </a:r>
          </a:p>
          <a:p>
            <a:pPr marL="859536" lvl="2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1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</a:rPr>
              <a:t>Types 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</a:rPr>
              <a:t>of Vertical </a:t>
            </a: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</a:rPr>
              <a:t>Integration</a:t>
            </a:r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800" dirty="0"/>
              <a:t>Forward Integration</a:t>
            </a:r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800" dirty="0"/>
              <a:t>Backward Integration</a:t>
            </a:r>
          </a:p>
          <a:p>
            <a:pPr marL="859536"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800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sz="2400" dirty="0"/>
          </a:p>
          <a:p>
            <a:pPr marL="1401318" lvl="4" indent="-28575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/>
          </a:p>
          <a:p>
            <a:pPr marL="630936" lvl="2" indent="0" fontAlgn="auto">
              <a:spcAft>
                <a:spcPts val="0"/>
              </a:spcAft>
              <a:buClr>
                <a:srgbClr val="FF0000"/>
              </a:buClr>
              <a:buFont typeface="Wingdings 2"/>
              <a:buNone/>
              <a:defRPr/>
            </a:pPr>
            <a:endParaRPr lang="en-US" sz="2400" dirty="0"/>
          </a:p>
          <a:p>
            <a:pPr marL="1257300" lvl="3" indent="-342900" fontAlgn="auto"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endParaRPr lang="en-US" sz="1600" dirty="0" smtClean="0"/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1800" b="1" dirty="0" smtClean="0"/>
          </a:p>
          <a:p>
            <a:pPr marL="1257300" lvl="3" indent="-342900" fontAlgn="auto"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endParaRPr lang="en-US" sz="1600" dirty="0" smtClean="0"/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1800" b="1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II </a:t>
            </a:r>
            <a:r>
              <a:rPr lang="en-US" dirty="0"/>
              <a:t>- Data and Information</a:t>
            </a:r>
          </a:p>
        </p:txBody>
      </p:sp>
      <p:pic>
        <p:nvPicPr>
          <p:cNvPr id="35843" name="il_fi" descr="7bc7e61e611de0ed586ef873936ebb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1905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6335713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Group Vision, Saleh</a:t>
            </a:r>
          </a:p>
        </p:txBody>
      </p:sp>
      <p:sp>
        <p:nvSpPr>
          <p:cNvPr id="35845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EDCEC1-8B29-41E9-9E9D-86DA2725A54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cs typeface="Arial" charset="0"/>
            </a:endParaRPr>
          </a:p>
        </p:txBody>
      </p:sp>
      <p:pic>
        <p:nvPicPr>
          <p:cNvPr id="3584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8663" y="4343400"/>
            <a:ext cx="2268537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Box 5"/>
          <p:cNvSpPr txBox="1">
            <a:spLocks noChangeArrowheads="1"/>
          </p:cNvSpPr>
          <p:nvPr/>
        </p:nvSpPr>
        <p:spPr bwMode="auto">
          <a:xfrm>
            <a:off x="5791200" y="6184900"/>
            <a:ext cx="1447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Lucida Sans Unicode" pitchFamily="34" charset="0"/>
              </a:rPr>
              <a:t>Figure 10: Integration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109728" indent="0" fontAlgn="auto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8600" b="1" dirty="0"/>
              <a:t>I </a:t>
            </a:r>
            <a:r>
              <a:rPr lang="en-US" sz="8600" b="1" dirty="0" smtClean="0"/>
              <a:t>– Introduction</a:t>
            </a:r>
          </a:p>
          <a:p>
            <a:pPr marL="109728" indent="0" fontAlgn="auto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2900" b="1" dirty="0"/>
              <a:t>	</a:t>
            </a:r>
            <a:r>
              <a:rPr lang="en-US" sz="4800" b="1" dirty="0" smtClean="0"/>
              <a:t>1.Project overview</a:t>
            </a:r>
          </a:p>
          <a:p>
            <a:pPr marL="109728" indent="0" fontAlgn="auto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8600" b="1" dirty="0"/>
              <a:t>II - Data and Information</a:t>
            </a:r>
            <a:endParaRPr lang="en-US" sz="8600" b="1" dirty="0" smtClean="0"/>
          </a:p>
          <a:p>
            <a:pPr marL="109728" indent="0" fontAlgn="auto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2900" b="1" dirty="0"/>
              <a:t>	</a:t>
            </a:r>
            <a:r>
              <a:rPr lang="en-US" sz="4800" b="1" dirty="0" smtClean="0"/>
              <a:t>1. What is Lean Manufacturing?</a:t>
            </a:r>
          </a:p>
          <a:p>
            <a:pPr marL="109728" indent="0" fontAlgn="auto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2900" b="1" dirty="0" smtClean="0"/>
              <a:t>		</a:t>
            </a:r>
            <a:r>
              <a:rPr lang="en-US" sz="4800" dirty="0" smtClean="0"/>
              <a:t>1.1 History of Lean Manufacturing</a:t>
            </a:r>
          </a:p>
          <a:p>
            <a:pPr marL="109728" indent="0" fontAlgn="auto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4800" dirty="0"/>
              <a:t>	</a:t>
            </a:r>
            <a:r>
              <a:rPr lang="en-US" sz="4800" dirty="0" smtClean="0"/>
              <a:t>	1.2 Key concepts of Lean Manufacturing</a:t>
            </a:r>
          </a:p>
          <a:p>
            <a:pPr marL="109728" indent="0" fontAlgn="auto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2900" b="1" dirty="0"/>
              <a:t>	</a:t>
            </a:r>
            <a:r>
              <a:rPr lang="en-US" sz="4800" b="1" dirty="0" smtClean="0"/>
              <a:t>2. What is Six Sigma?</a:t>
            </a:r>
          </a:p>
          <a:p>
            <a:pPr marL="109728" indent="0" fontAlgn="auto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4800" b="1" dirty="0"/>
              <a:t>	</a:t>
            </a:r>
            <a:r>
              <a:rPr lang="en-US" sz="4800" b="1" dirty="0" smtClean="0"/>
              <a:t>	</a:t>
            </a:r>
            <a:r>
              <a:rPr lang="en-US" sz="4800" dirty="0"/>
              <a:t>2</a:t>
            </a:r>
            <a:r>
              <a:rPr lang="en-US" sz="4800" dirty="0" smtClean="0"/>
              <a:t>.1 </a:t>
            </a:r>
            <a:r>
              <a:rPr lang="en-US" sz="4800" dirty="0"/>
              <a:t>History </a:t>
            </a:r>
            <a:r>
              <a:rPr lang="en-US" sz="4800" dirty="0" smtClean="0"/>
              <a:t>of Six Sigma</a:t>
            </a:r>
          </a:p>
          <a:p>
            <a:pPr marL="109728" indent="0" fontAlgn="auto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4800" b="1" dirty="0"/>
              <a:t>		</a:t>
            </a:r>
            <a:r>
              <a:rPr lang="en-US" sz="4800" dirty="0"/>
              <a:t>2</a:t>
            </a:r>
            <a:r>
              <a:rPr lang="en-US" sz="4800" dirty="0" smtClean="0"/>
              <a:t>.2 Key concepts of Six Sigma</a:t>
            </a:r>
            <a:endParaRPr lang="en-US" sz="4800" b="1" dirty="0"/>
          </a:p>
          <a:p>
            <a:pPr marL="109728" indent="0" fontAlgn="auto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8600" b="1" dirty="0" smtClean="0"/>
              <a:t>III - Discussion &amp; Analysis</a:t>
            </a:r>
          </a:p>
          <a:p>
            <a:pPr marL="109728" indent="0" fontAlgn="auto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2900" b="1" dirty="0" smtClean="0"/>
              <a:t>	</a:t>
            </a:r>
            <a:r>
              <a:rPr lang="en-US" sz="4800" b="1" dirty="0" smtClean="0"/>
              <a:t>1. Case Study of Baxter International Incorporated</a:t>
            </a:r>
          </a:p>
          <a:p>
            <a:pPr marL="109728" indent="0" fontAlgn="auto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4800" b="1" dirty="0"/>
              <a:t>	</a:t>
            </a:r>
            <a:r>
              <a:rPr lang="en-US" sz="4800" b="1" dirty="0" smtClean="0"/>
              <a:t>	</a:t>
            </a:r>
            <a:r>
              <a:rPr lang="en-US" sz="4800" dirty="0" smtClean="0"/>
              <a:t>1.1 </a:t>
            </a:r>
            <a:r>
              <a:rPr lang="en-US" sz="4800" dirty="0"/>
              <a:t>Baxter </a:t>
            </a:r>
            <a:r>
              <a:rPr lang="en-US" sz="4800" dirty="0" smtClean="0"/>
              <a:t>international, </a:t>
            </a:r>
            <a:r>
              <a:rPr lang="en-US" sz="4800" dirty="0"/>
              <a:t>Inc. </a:t>
            </a:r>
            <a:r>
              <a:rPr lang="en-US" sz="4800" dirty="0" smtClean="0"/>
              <a:t>overview</a:t>
            </a:r>
            <a:endParaRPr lang="en-US" sz="4800" b="1" dirty="0" smtClean="0"/>
          </a:p>
          <a:p>
            <a:pPr marL="109728" indent="0" fontAlgn="auto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4800" b="1" dirty="0"/>
              <a:t>	</a:t>
            </a:r>
            <a:r>
              <a:rPr lang="en-US" sz="4800" b="1" dirty="0" smtClean="0"/>
              <a:t>2. Implementation of Lean Manufacturing</a:t>
            </a:r>
          </a:p>
          <a:p>
            <a:pPr marL="109728" indent="0" fontAlgn="auto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4800" b="1" dirty="0"/>
              <a:t>	</a:t>
            </a:r>
            <a:r>
              <a:rPr lang="en-US" sz="4800" b="1" dirty="0" smtClean="0"/>
              <a:t>	</a:t>
            </a:r>
            <a:r>
              <a:rPr lang="en-US" sz="4800" dirty="0" smtClean="0"/>
              <a:t>2.1 Implemented Lean concepts</a:t>
            </a:r>
            <a:endParaRPr lang="en-US" sz="4800" b="1" dirty="0" smtClean="0"/>
          </a:p>
          <a:p>
            <a:pPr marL="109728" indent="0" fontAlgn="auto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4800" b="1" dirty="0" smtClean="0"/>
              <a:t>	3. Results after Lean implementations in Baxter International, Inc.</a:t>
            </a: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8600" b="1" dirty="0" smtClean="0"/>
              <a:t>IV – Conclusion &amp; Recommendations</a:t>
            </a:r>
          </a:p>
          <a:p>
            <a:pPr marL="109728" indent="0" fontAlgn="auto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Agenda</a:t>
            </a:r>
            <a:endParaRPr lang="en-US" sz="4400" dirty="0"/>
          </a:p>
        </p:txBody>
      </p:sp>
      <p:pic>
        <p:nvPicPr>
          <p:cNvPr id="17411" name="il_fi" descr="7bc7e61e611de0ed586ef873936ebb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1905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6259513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Group Vision, Aydzhan</a:t>
            </a:r>
          </a:p>
        </p:txBody>
      </p:sp>
      <p:sp>
        <p:nvSpPr>
          <p:cNvPr id="17413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690C94-8E76-46C2-BC44-242C6E46D9D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/>
              <a:t>	</a:t>
            </a:r>
            <a:r>
              <a:rPr lang="en-US" sz="2400" b="1" dirty="0" smtClean="0"/>
              <a:t>1.28 Horizontal and Vertical Integration</a:t>
            </a:r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2400" b="1" dirty="0"/>
              <a:t>	</a:t>
            </a:r>
            <a:r>
              <a:rPr lang="en-US" sz="1800" b="1" dirty="0"/>
              <a:t> </a:t>
            </a:r>
            <a:r>
              <a:rPr lang="en-US" sz="1800" b="1" dirty="0" smtClean="0"/>
              <a:t>Horizontal Integration</a:t>
            </a:r>
          </a:p>
          <a:p>
            <a:pPr marL="859536"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800" dirty="0" smtClean="0"/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800" dirty="0" smtClean="0"/>
              <a:t>An </a:t>
            </a:r>
            <a:r>
              <a:rPr lang="en-US" sz="1800" dirty="0"/>
              <a:t>important strategic decision when they are considering business </a:t>
            </a:r>
            <a:r>
              <a:rPr lang="en-US" sz="1800" dirty="0" smtClean="0"/>
              <a:t>expansion</a:t>
            </a:r>
          </a:p>
          <a:p>
            <a:pPr marL="859536"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800" dirty="0"/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800" dirty="0" smtClean="0"/>
              <a:t>Involved </a:t>
            </a:r>
            <a:r>
              <a:rPr lang="en-US" sz="1800" dirty="0"/>
              <a:t>in mergers and acquisitions at the same level of production in the supply </a:t>
            </a:r>
            <a:r>
              <a:rPr lang="en-US" sz="1800" dirty="0" smtClean="0"/>
              <a:t>chain</a:t>
            </a:r>
          </a:p>
          <a:p>
            <a:pPr marL="859536"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800" dirty="0" smtClean="0"/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800" dirty="0"/>
              <a:t>When a company producing </a:t>
            </a:r>
            <a:r>
              <a:rPr lang="en-US" sz="1800" dirty="0" smtClean="0"/>
              <a:t>a similar</a:t>
            </a:r>
          </a:p>
          <a:p>
            <a:pPr marL="630936" lvl="2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smtClean="0"/>
              <a:t>   product </a:t>
            </a:r>
            <a:r>
              <a:rPr lang="en-US" sz="1800" dirty="0"/>
              <a:t>or </a:t>
            </a:r>
            <a:r>
              <a:rPr lang="en-US" sz="1800" dirty="0" smtClean="0"/>
              <a:t>providing a similar service</a:t>
            </a:r>
          </a:p>
          <a:p>
            <a:pPr marL="630936" lvl="2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smtClean="0"/>
              <a:t>   merges with another company</a:t>
            </a:r>
            <a:endParaRPr lang="en-US" sz="1800" dirty="0"/>
          </a:p>
          <a:p>
            <a:pPr marL="859536"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800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sz="2400" dirty="0"/>
          </a:p>
          <a:p>
            <a:pPr marL="1401318" lvl="4" indent="-28575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/>
          </a:p>
          <a:p>
            <a:pPr marL="630936" lvl="2" indent="0" fontAlgn="auto">
              <a:spcAft>
                <a:spcPts val="0"/>
              </a:spcAft>
              <a:buClr>
                <a:srgbClr val="FF0000"/>
              </a:buClr>
              <a:buFont typeface="Wingdings 2"/>
              <a:buNone/>
              <a:defRPr/>
            </a:pPr>
            <a:endParaRPr lang="en-US" sz="2400" dirty="0"/>
          </a:p>
          <a:p>
            <a:pPr marL="1257300" lvl="3" indent="-342900" fontAlgn="auto"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endParaRPr lang="en-US" sz="1600" dirty="0" smtClean="0"/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1800" b="1" dirty="0" smtClean="0"/>
          </a:p>
          <a:p>
            <a:pPr marL="1257300" lvl="3" indent="-342900" fontAlgn="auto"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endParaRPr lang="en-US" sz="1600" dirty="0" smtClean="0"/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1800" b="1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II </a:t>
            </a:r>
            <a:r>
              <a:rPr lang="en-US" dirty="0"/>
              <a:t>- Data and Information</a:t>
            </a:r>
          </a:p>
        </p:txBody>
      </p:sp>
      <p:pic>
        <p:nvPicPr>
          <p:cNvPr id="36867" name="il_fi" descr="7bc7e61e611de0ed586ef873936ebb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1905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6335713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Group Vision, Saleh</a:t>
            </a:r>
          </a:p>
        </p:txBody>
      </p:sp>
      <p:sp>
        <p:nvSpPr>
          <p:cNvPr id="36869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37BF7A-DFB5-42DA-84B8-496C6BCF565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cs typeface="Arial" charset="0"/>
            </a:endParaRPr>
          </a:p>
        </p:txBody>
      </p:sp>
      <p:pic>
        <p:nvPicPr>
          <p:cNvPr id="3687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191000"/>
            <a:ext cx="27527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Box 5"/>
          <p:cNvSpPr txBox="1">
            <a:spLocks noChangeArrowheads="1"/>
          </p:cNvSpPr>
          <p:nvPr/>
        </p:nvSpPr>
        <p:spPr bwMode="auto">
          <a:xfrm>
            <a:off x="5867400" y="5943600"/>
            <a:ext cx="1481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Lucida Sans Unicode" pitchFamily="34" charset="0"/>
              </a:rPr>
              <a:t>Figure 11: Integration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/>
              <a:t>	</a:t>
            </a:r>
            <a:r>
              <a:rPr lang="en-US" sz="2400" b="1" dirty="0" smtClean="0"/>
              <a:t>1.29 </a:t>
            </a:r>
            <a:r>
              <a:rPr lang="en-US" sz="2400" b="1" dirty="0" err="1"/>
              <a:t>P</a:t>
            </a:r>
            <a:r>
              <a:rPr lang="en-US" sz="2400" b="1" dirty="0" err="1" smtClean="0"/>
              <a:t>oka</a:t>
            </a:r>
            <a:r>
              <a:rPr lang="en-US" sz="2400" b="1" dirty="0" smtClean="0"/>
              <a:t> Yoke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sz="2400" dirty="0" smtClean="0"/>
          </a:p>
          <a:p>
            <a:pPr marL="889254" lvl="2" indent="-285750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000" dirty="0"/>
              <a:t>Japanese word which means “</a:t>
            </a:r>
            <a:r>
              <a:rPr lang="en-US" sz="2000" dirty="0" smtClean="0"/>
              <a:t>fail-</a:t>
            </a:r>
            <a:r>
              <a:rPr lang="en-US" sz="2000" dirty="0" err="1" smtClean="0"/>
              <a:t>safing</a:t>
            </a:r>
            <a:r>
              <a:rPr lang="en-US" sz="2000" dirty="0"/>
              <a:t>” or “mistake-proofing</a:t>
            </a:r>
            <a:r>
              <a:rPr lang="en-US" sz="2000" dirty="0" smtClean="0"/>
              <a:t>”</a:t>
            </a:r>
          </a:p>
          <a:p>
            <a:pPr marL="889254" lvl="2" indent="-28575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dirty="0"/>
          </a:p>
          <a:p>
            <a:pPr marL="889254" lvl="2" indent="-285750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000" dirty="0"/>
              <a:t>Any method in a lean manufacturing process that </a:t>
            </a:r>
            <a:r>
              <a:rPr lang="en-US" sz="2000" dirty="0" smtClean="0"/>
              <a:t>helps </a:t>
            </a:r>
            <a:r>
              <a:rPr lang="en-US" sz="2000" dirty="0"/>
              <a:t>in avoiding mistakes</a:t>
            </a:r>
            <a:r>
              <a:rPr lang="en-US" sz="2000" dirty="0" smtClean="0"/>
              <a:t> </a:t>
            </a:r>
          </a:p>
          <a:p>
            <a:pPr marL="889254" lvl="2" indent="-285750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2000" dirty="0"/>
          </a:p>
          <a:p>
            <a:pPr marL="889254" lvl="2" indent="-285750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000" dirty="0" smtClean="0"/>
              <a:t>Eliminates </a:t>
            </a:r>
            <a:r>
              <a:rPr lang="en-US" sz="2000" dirty="0"/>
              <a:t>human-related </a:t>
            </a:r>
            <a:r>
              <a:rPr lang="en-US" sz="2000" dirty="0" smtClean="0"/>
              <a:t>errors</a:t>
            </a:r>
          </a:p>
          <a:p>
            <a:pPr marL="889254" lvl="2" indent="-285750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2000" dirty="0"/>
          </a:p>
          <a:p>
            <a:pPr marL="889254" lvl="2" indent="-285750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0000"/>
                </a:solidFill>
              </a:rPr>
              <a:t>Example: </a:t>
            </a:r>
            <a:r>
              <a:rPr lang="en-US" sz="2000" dirty="0"/>
              <a:t>a cell phone SIM </a:t>
            </a:r>
            <a:r>
              <a:rPr lang="en-US" sz="2000" dirty="0" smtClean="0"/>
              <a:t>card</a:t>
            </a:r>
            <a:endParaRPr lang="en-US" sz="1800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sz="2400" dirty="0"/>
          </a:p>
          <a:p>
            <a:pPr marL="1401318" lvl="4" indent="-28575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/>
          </a:p>
          <a:p>
            <a:pPr marL="630936" lvl="2" indent="0" fontAlgn="auto">
              <a:spcAft>
                <a:spcPts val="0"/>
              </a:spcAft>
              <a:buClr>
                <a:srgbClr val="FF0000"/>
              </a:buClr>
              <a:buFont typeface="Wingdings 2"/>
              <a:buNone/>
              <a:defRPr/>
            </a:pPr>
            <a:endParaRPr lang="en-US" sz="2400" dirty="0"/>
          </a:p>
          <a:p>
            <a:pPr marL="1257300" lvl="3" indent="-342900" fontAlgn="auto"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endParaRPr lang="en-US" sz="1600" dirty="0" smtClean="0"/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1800" b="1" dirty="0" smtClean="0"/>
          </a:p>
          <a:p>
            <a:pPr marL="1257300" lvl="3" indent="-342900" fontAlgn="auto"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endParaRPr lang="en-US" sz="1600" dirty="0" smtClean="0"/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1800" b="1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II </a:t>
            </a:r>
            <a:r>
              <a:rPr lang="en-US" dirty="0"/>
              <a:t>- Data and Information</a:t>
            </a:r>
          </a:p>
        </p:txBody>
      </p:sp>
      <p:pic>
        <p:nvPicPr>
          <p:cNvPr id="37891" name="il_fi" descr="7bc7e61e611de0ed586ef873936ebb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1905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6335713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Group Vision, Saleh</a:t>
            </a:r>
          </a:p>
        </p:txBody>
      </p:sp>
      <p:sp>
        <p:nvSpPr>
          <p:cNvPr id="37893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11EC28-757D-495D-8FC9-6684B76EEE1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cs typeface="Arial" charset="0"/>
            </a:endParaRPr>
          </a:p>
        </p:txBody>
      </p:sp>
      <p:pic>
        <p:nvPicPr>
          <p:cNvPr id="37894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962400"/>
            <a:ext cx="28194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Box 4"/>
          <p:cNvSpPr txBox="1">
            <a:spLocks noChangeArrowheads="1"/>
          </p:cNvSpPr>
          <p:nvPr/>
        </p:nvSpPr>
        <p:spPr bwMode="auto">
          <a:xfrm>
            <a:off x="6019800" y="6248400"/>
            <a:ext cx="160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Lucida Sans Unicode" pitchFamily="34" charset="0"/>
              </a:rPr>
              <a:t>Figure 12: Cell Phone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>
              <a:buFont typeface="Wingdings 3" pitchFamily="18" charset="2"/>
              <a:buNone/>
            </a:pPr>
            <a:r>
              <a:rPr lang="en-US" b="1" smtClean="0"/>
              <a:t>2. What is Six Sigma?</a:t>
            </a:r>
          </a:p>
          <a:p>
            <a:pPr lvl="2">
              <a:buFont typeface="Wingdings" pitchFamily="2" charset="2"/>
              <a:buChar char="Ø"/>
            </a:pPr>
            <a:endParaRPr lang="en-US" smtClean="0"/>
          </a:p>
          <a:p>
            <a:pPr lvl="2">
              <a:buClr>
                <a:srgbClr val="FF0000"/>
              </a:buClr>
              <a:buFont typeface="Wingdings" pitchFamily="2" charset="2"/>
              <a:buChar char="Ø"/>
            </a:pPr>
            <a:r>
              <a:rPr lang="en-US" smtClean="0"/>
              <a:t>Provides continuous efforts to have a reliable and consistent manufacturing process that is beneficial to a company’s success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Ø"/>
            </a:pPr>
            <a:endParaRPr lang="en-US" smtClean="0"/>
          </a:p>
          <a:p>
            <a:pPr lvl="2">
              <a:buClr>
                <a:srgbClr val="FF0000"/>
              </a:buClr>
              <a:buFont typeface="Wingdings" pitchFamily="2" charset="2"/>
              <a:buChar char="Ø"/>
            </a:pPr>
            <a:r>
              <a:rPr lang="en-US" smtClean="0"/>
              <a:t>Statistical model for modeling processes</a:t>
            </a:r>
          </a:p>
          <a:p>
            <a:pPr lvl="2">
              <a:buFont typeface="Wingdings" pitchFamily="2" charset="2"/>
              <a:buChar char="Ø"/>
            </a:pPr>
            <a:endParaRPr lang="en-US" smtClean="0"/>
          </a:p>
          <a:p>
            <a:pPr lvl="2">
              <a:buClr>
                <a:srgbClr val="FF0000"/>
              </a:buClr>
              <a:buFont typeface="Wingdings" pitchFamily="2" charset="2"/>
              <a:buChar char="Ø"/>
            </a:pPr>
            <a:r>
              <a:rPr lang="en-US" smtClean="0"/>
              <a:t>Attains low defect rates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Ø"/>
            </a:pPr>
            <a:endParaRPr lang="en-US" smtClean="0"/>
          </a:p>
          <a:p>
            <a:pPr lvl="2">
              <a:buClr>
                <a:srgbClr val="FF0000"/>
              </a:buClr>
              <a:buFont typeface="Wingdings" pitchFamily="2" charset="2"/>
              <a:buChar char="Ø"/>
            </a:pPr>
            <a:r>
              <a:rPr lang="en-US" smtClean="0"/>
              <a:t>Enhances management support</a:t>
            </a:r>
          </a:p>
          <a:p>
            <a:pPr lvl="2">
              <a:buFont typeface="Wingdings" pitchFamily="2" charset="2"/>
              <a:buChar char="Ø"/>
            </a:pPr>
            <a:endParaRPr lang="en-US" b="1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II </a:t>
            </a:r>
            <a:r>
              <a:rPr lang="en-US" dirty="0"/>
              <a:t>- Data and Information</a:t>
            </a:r>
          </a:p>
        </p:txBody>
      </p:sp>
      <p:pic>
        <p:nvPicPr>
          <p:cNvPr id="38915" name="il_fi" descr="7bc7e61e611de0ed586ef873936ebb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1905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6324600" y="6408738"/>
            <a:ext cx="2351088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Group Vision, Siv</a:t>
            </a:r>
          </a:p>
        </p:txBody>
      </p:sp>
      <p:sp>
        <p:nvSpPr>
          <p:cNvPr id="38917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A93376-5F5A-4618-9E6F-6A9E023415C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cs typeface="Arial" charset="0"/>
            </a:endParaRPr>
          </a:p>
        </p:txBody>
      </p:sp>
      <p:pic>
        <p:nvPicPr>
          <p:cNvPr id="389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500" y="4114800"/>
            <a:ext cx="21336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Box 8"/>
          <p:cNvSpPr txBox="1">
            <a:spLocks noChangeArrowheads="1"/>
          </p:cNvSpPr>
          <p:nvPr/>
        </p:nvSpPr>
        <p:spPr bwMode="auto">
          <a:xfrm>
            <a:off x="6667500" y="5157788"/>
            <a:ext cx="1600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Lucida Sans Unicode" pitchFamily="34" charset="0"/>
              </a:rPr>
              <a:t>Figure 13: Six Sigma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b="1" dirty="0"/>
              <a:t>2</a:t>
            </a:r>
            <a:r>
              <a:rPr lang="en-US" b="1" dirty="0" smtClean="0"/>
              <a:t>.1 History of Six Sigma</a:t>
            </a:r>
          </a:p>
          <a:p>
            <a:pPr marL="859536"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Developed </a:t>
            </a:r>
            <a:r>
              <a:rPr lang="en-US" dirty="0"/>
              <a:t>in 1986 by Motorola</a:t>
            </a:r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dirty="0"/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dirty="0"/>
              <a:t>Created by Bob Galvin (CEO) &amp; John Mitchell</a:t>
            </a:r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dirty="0"/>
          </a:p>
          <a:p>
            <a:pPr marL="859536" lvl="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dirty="0"/>
              <a:t>Jack Welch of </a:t>
            </a:r>
            <a:r>
              <a:rPr lang="en-US" dirty="0" smtClean="0"/>
              <a:t>General Electric (GE) made </a:t>
            </a:r>
            <a:r>
              <a:rPr lang="en-US" dirty="0"/>
              <a:t>it a central business strategy in 1995</a:t>
            </a:r>
          </a:p>
          <a:p>
            <a:pPr marL="630936" lvl="2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II </a:t>
            </a:r>
            <a:r>
              <a:rPr lang="en-US" dirty="0"/>
              <a:t>- Data and Information</a:t>
            </a:r>
          </a:p>
        </p:txBody>
      </p:sp>
      <p:pic>
        <p:nvPicPr>
          <p:cNvPr id="40963" name="il_fi" descr="7bc7e61e611de0ed586ef873936ebb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1905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6335713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Group Vision, Siv</a:t>
            </a:r>
          </a:p>
        </p:txBody>
      </p:sp>
      <p:sp>
        <p:nvSpPr>
          <p:cNvPr id="40965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608758-9ECE-4BFA-BB89-6B363633376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b="1" dirty="0"/>
              <a:t>2</a:t>
            </a:r>
            <a:r>
              <a:rPr lang="en-US" b="1" dirty="0" smtClean="0"/>
              <a:t>.2 Key concepts of Six Sigma</a:t>
            </a:r>
          </a:p>
          <a:p>
            <a:pPr marL="886968" lvl="3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/>
              <a:t>2.21 Two Six Sigma Philosophies</a:t>
            </a:r>
          </a:p>
          <a:p>
            <a:pPr marL="886968" lvl="3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	</a:t>
            </a:r>
            <a:endParaRPr lang="en-US" dirty="0" smtClean="0"/>
          </a:p>
          <a:p>
            <a:pPr marL="859536" lvl="2"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dirty="0" smtClean="0"/>
              <a:t>DMAIC: </a:t>
            </a:r>
            <a:r>
              <a:rPr lang="en-US" dirty="0"/>
              <a:t>Define, Measure, Analyze, Improve, </a:t>
            </a:r>
            <a:r>
              <a:rPr lang="en-US" dirty="0" smtClean="0"/>
              <a:t>Control</a:t>
            </a:r>
            <a:endParaRPr lang="en-US" dirty="0"/>
          </a:p>
          <a:p>
            <a:pPr marL="859536" lvl="2"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800" dirty="0"/>
              <a:t>Used for innovating current designs of manufacturing </a:t>
            </a:r>
            <a:r>
              <a:rPr lang="en-US" sz="1800" dirty="0" smtClean="0"/>
              <a:t>processes</a:t>
            </a:r>
          </a:p>
          <a:p>
            <a:pPr marL="859536" lvl="2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dirty="0" smtClean="0"/>
          </a:p>
          <a:p>
            <a:pPr marL="859536" lvl="2"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dirty="0" smtClean="0"/>
              <a:t>DMADV</a:t>
            </a:r>
            <a:r>
              <a:rPr lang="en-US" dirty="0"/>
              <a:t>: Define, Measure, Analyze, Design, </a:t>
            </a:r>
            <a:r>
              <a:rPr lang="en-US" dirty="0" smtClean="0"/>
              <a:t>Verify</a:t>
            </a:r>
            <a:endParaRPr lang="en-US" dirty="0"/>
          </a:p>
          <a:p>
            <a:pPr marL="859536" lvl="2"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800" dirty="0"/>
              <a:t>Used for creating new processes and designs for manufacturing processes</a:t>
            </a:r>
          </a:p>
          <a:p>
            <a:pPr marL="859536"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859536"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II </a:t>
            </a:r>
            <a:r>
              <a:rPr lang="en-US" dirty="0"/>
              <a:t>- Data and Information</a:t>
            </a:r>
          </a:p>
        </p:txBody>
      </p:sp>
      <p:pic>
        <p:nvPicPr>
          <p:cNvPr id="41987" name="il_fi" descr="7bc7e61e611de0ed586ef873936ebb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1905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6335713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Group Vision, Siv</a:t>
            </a:r>
          </a:p>
        </p:txBody>
      </p:sp>
      <p:sp>
        <p:nvSpPr>
          <p:cNvPr id="41989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0800"/>
            <a:ext cx="366712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56DDED-5F65-4279-8A48-CAB83B2B36D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II - Data and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0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1800" dirty="0" smtClean="0"/>
              <a:t>Chart showing Defects Per Million Opportunities (DPMO) with the Six Sigma Process</a:t>
            </a:r>
          </a:p>
          <a:p>
            <a:pPr marL="0" indent="0" algn="ctr" fontAlgn="auto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8458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il_fi" descr="7bc7e61e611de0ed586ef873936ebb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1905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Box 5"/>
          <p:cNvSpPr txBox="1">
            <a:spLocks noChangeArrowheads="1"/>
          </p:cNvSpPr>
          <p:nvPr/>
        </p:nvSpPr>
        <p:spPr bwMode="auto">
          <a:xfrm>
            <a:off x="457200" y="4476750"/>
            <a:ext cx="2057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Lucida Sans Unicode" pitchFamily="34" charset="0"/>
              </a:rPr>
              <a:t>Table 1: Six Sigma Defect Ration</a:t>
            </a:r>
          </a:p>
        </p:txBody>
      </p:sp>
      <p:sp>
        <p:nvSpPr>
          <p:cNvPr id="43014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6335713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Group Vision, Siv</a:t>
            </a:r>
          </a:p>
        </p:txBody>
      </p:sp>
      <p:sp>
        <p:nvSpPr>
          <p:cNvPr id="43015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895202-EEEC-4935-9AAA-88D1FCD95F7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800" b="1" dirty="0" smtClean="0"/>
              <a:t>1. Case study of Baxter International, Inc.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400" b="1" dirty="0"/>
              <a:t>	</a:t>
            </a:r>
            <a:r>
              <a:rPr lang="en-US" sz="2400" dirty="0" smtClean="0"/>
              <a:t>1.1 Baxter International, Inc. overview</a:t>
            </a:r>
          </a:p>
          <a:p>
            <a:pPr marL="624078" indent="-514350" fontAlgn="auto">
              <a:spcAft>
                <a:spcPts val="0"/>
              </a:spcAft>
              <a:buFont typeface="Wingdings 3"/>
              <a:buNone/>
              <a:defRPr/>
            </a:pPr>
            <a:endParaRPr lang="en-US" sz="2800" b="1" dirty="0" smtClean="0"/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100" dirty="0" smtClean="0"/>
              <a:t>Baxter International is </a:t>
            </a:r>
            <a:r>
              <a:rPr lang="en-US" sz="2100" dirty="0"/>
              <a:t>a</a:t>
            </a:r>
            <a:r>
              <a:rPr lang="en-US" sz="2100" dirty="0" smtClean="0"/>
              <a:t>n American health care company that focuses on products to treat acute medical conditions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100" dirty="0" smtClean="0"/>
              <a:t>Baxter’s lean journey started in the mid-1980’s, but in that time the focus was only on JIT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100" dirty="0"/>
              <a:t>Baxter International is recognized as a leading company in environmental performance and </a:t>
            </a:r>
            <a:r>
              <a:rPr lang="en-US" sz="2100" dirty="0" smtClean="0"/>
              <a:t>reporting due to their effective Lean implementations</a:t>
            </a:r>
            <a:endParaRPr lang="en-US" sz="2100" dirty="0"/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2100" dirty="0" smtClean="0"/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2400" dirty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</a:t>
            </a:r>
            <a:r>
              <a:rPr lang="en-US" sz="4000" dirty="0">
                <a:effectLst/>
              </a:rPr>
              <a:t>II</a:t>
            </a:r>
            <a:r>
              <a:rPr lang="en-US" dirty="0"/>
              <a:t> – Discussion &amp; Analysis</a:t>
            </a:r>
          </a:p>
        </p:txBody>
      </p:sp>
      <p:pic>
        <p:nvPicPr>
          <p:cNvPr id="44035" name="il_fi" descr="7bc7e61e611de0ed586ef873936ebb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1905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6324600" y="6408738"/>
            <a:ext cx="2351088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Group Vision, Badr</a:t>
            </a:r>
          </a:p>
        </p:txBody>
      </p:sp>
      <p:sp>
        <p:nvSpPr>
          <p:cNvPr id="44037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E6EFFF-47E9-4E83-A6DA-B181395232E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953000"/>
          </a:xfrm>
        </p:spPr>
        <p:txBody>
          <a:bodyPr>
            <a:normAutofit lnSpcReduction="10000"/>
          </a:bodyPr>
          <a:lstStyle/>
          <a:p>
            <a:pPr marL="109728" indent="0" fontAlgn="auto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3000" b="1" dirty="0"/>
              <a:t>2. </a:t>
            </a:r>
            <a:r>
              <a:rPr lang="en-US" sz="3000" b="1" dirty="0" smtClean="0"/>
              <a:t>Lean implementations in Baxter International, Inc.</a:t>
            </a:r>
          </a:p>
          <a:p>
            <a:pPr marL="109728" indent="0" fontAlgn="auto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2800" b="1" dirty="0"/>
              <a:t>	</a:t>
            </a:r>
            <a:r>
              <a:rPr lang="en-US" sz="2400" dirty="0" smtClean="0"/>
              <a:t>2.1 Implemented lean concepts in four phases:</a:t>
            </a:r>
            <a:endParaRPr lang="en-US" sz="2400" dirty="0"/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Process mapping</a:t>
            </a:r>
          </a:p>
          <a:p>
            <a:pPr lvl="3" fontAlgn="auto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Dividing applicable work into easily measureable subtasks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Waste Identification</a:t>
            </a:r>
          </a:p>
          <a:p>
            <a:pPr lvl="3" fontAlgn="auto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Defects, motion, over-processing, etc.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Process Improvements</a:t>
            </a:r>
          </a:p>
          <a:p>
            <a:pPr lvl="3" fontAlgn="auto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Updating documentation and standard procedures in detail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Measuring Improvements</a:t>
            </a:r>
          </a:p>
          <a:p>
            <a:pPr lvl="3" fontAlgn="auto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Removing processes</a:t>
            </a:r>
            <a:r>
              <a:rPr lang="en-US" dirty="0"/>
              <a:t>, reducing </a:t>
            </a:r>
            <a:r>
              <a:rPr lang="en-US" dirty="0" smtClean="0"/>
              <a:t>risk, </a:t>
            </a:r>
            <a:r>
              <a:rPr lang="en-US" dirty="0"/>
              <a:t>and saving </a:t>
            </a:r>
            <a:r>
              <a:rPr lang="en-US" dirty="0" smtClean="0"/>
              <a:t>money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</a:t>
            </a:r>
            <a:r>
              <a:rPr lang="en-US" sz="4000" dirty="0">
                <a:effectLst/>
              </a:rPr>
              <a:t>II</a:t>
            </a:r>
            <a:r>
              <a:rPr lang="en-US" dirty="0"/>
              <a:t> – Discussion &amp; Analysis</a:t>
            </a:r>
          </a:p>
        </p:txBody>
      </p:sp>
      <p:pic>
        <p:nvPicPr>
          <p:cNvPr id="45059" name="il_fi" descr="7bc7e61e611de0ed586ef873936ebb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1905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6324600" y="6408738"/>
            <a:ext cx="2351088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Group Vision, Siv</a:t>
            </a:r>
          </a:p>
        </p:txBody>
      </p:sp>
      <p:sp>
        <p:nvSpPr>
          <p:cNvPr id="45061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022B83-4E89-4745-9A12-375C99634CB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1"/>
          <p:cNvSpPr>
            <a:spLocks noGrp="1"/>
          </p:cNvSpPr>
          <p:nvPr>
            <p:ph idx="1"/>
          </p:nvPr>
        </p:nvSpPr>
        <p:spPr>
          <a:xfrm>
            <a:off x="152400" y="1295400"/>
            <a:ext cx="8229600" cy="4525963"/>
          </a:xfrm>
        </p:spPr>
        <p:txBody>
          <a:bodyPr/>
          <a:lstStyle/>
          <a:p>
            <a:pPr marL="109538" indent="0">
              <a:lnSpc>
                <a:spcPct val="120000"/>
              </a:lnSpc>
              <a:buFont typeface="Wingdings 3" pitchFamily="18" charset="2"/>
              <a:buNone/>
            </a:pPr>
            <a:r>
              <a:rPr lang="en-US" sz="2800" b="1" smtClean="0"/>
              <a:t>3. Results after Lean implementations in Baxter International, Inc.</a:t>
            </a:r>
            <a:endParaRPr lang="en-US" sz="2400" smtClean="0"/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smtClean="0"/>
              <a:t>Process time – One less inspection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smtClean="0"/>
              <a:t>Poka Yoke – Better diagrams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smtClean="0"/>
              <a:t>6S – Four more orders per day (8% increase)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smtClean="0"/>
              <a:t>Six Sigma  - Develop Defect Free Process (DDFP) Table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smtClean="0"/>
              <a:t>Kaizen – Continuously monitoring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</a:t>
            </a:r>
            <a:r>
              <a:rPr lang="en-US" sz="4000" dirty="0">
                <a:effectLst/>
              </a:rPr>
              <a:t>II</a:t>
            </a:r>
            <a:r>
              <a:rPr lang="en-US" dirty="0"/>
              <a:t> – Discussion &amp; Analysis</a:t>
            </a:r>
          </a:p>
        </p:txBody>
      </p:sp>
      <p:pic>
        <p:nvPicPr>
          <p:cNvPr id="46083" name="il_fi" descr="7bc7e61e611de0ed586ef873936ebb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1905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6324600" y="6408738"/>
            <a:ext cx="2351088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Group Vision, Siv</a:t>
            </a:r>
          </a:p>
        </p:txBody>
      </p:sp>
      <p:sp>
        <p:nvSpPr>
          <p:cNvPr id="46085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52F6CC-E27F-48C2-BDC6-68F23B7F058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cs typeface="Arial" charset="0"/>
            </a:endParaRPr>
          </a:p>
        </p:txBody>
      </p:sp>
      <p:pic>
        <p:nvPicPr>
          <p:cNvPr id="46086" name="Picture 2" descr="C:\Documents and Settings\Administrator\Application Data\Tencent\Users\526064346\QQ\WinTemp\RichOle\}26S)08[SS%C6{5@%UP])Z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0063" y="1809750"/>
            <a:ext cx="22256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10" descr="100_25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9825" y="4038600"/>
            <a:ext cx="2855913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8" name="TextBox 12"/>
          <p:cNvSpPr txBox="1">
            <a:spLocks noChangeArrowheads="1"/>
          </p:cNvSpPr>
          <p:nvPr/>
        </p:nvSpPr>
        <p:spPr bwMode="auto">
          <a:xfrm>
            <a:off x="7010400" y="5867400"/>
            <a:ext cx="1600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Lucida Sans Unicode" pitchFamily="34" charset="0"/>
              </a:rPr>
              <a:t>Figure 14: Case Study</a:t>
            </a:r>
          </a:p>
        </p:txBody>
      </p:sp>
      <p:sp>
        <p:nvSpPr>
          <p:cNvPr id="46089" name="TextBox 13"/>
          <p:cNvSpPr txBox="1">
            <a:spLocks noChangeArrowheads="1"/>
          </p:cNvSpPr>
          <p:nvPr/>
        </p:nvSpPr>
        <p:spPr bwMode="auto">
          <a:xfrm>
            <a:off x="2438400" y="5867400"/>
            <a:ext cx="1600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Lucida Sans Unicode" pitchFamily="34" charset="0"/>
              </a:rPr>
              <a:t>Table 2: Results for 6 Sigma</a:t>
            </a:r>
          </a:p>
        </p:txBody>
      </p:sp>
      <p:sp>
        <p:nvSpPr>
          <p:cNvPr id="46090" name="TextBox 14"/>
          <p:cNvSpPr txBox="1">
            <a:spLocks noChangeArrowheads="1"/>
          </p:cNvSpPr>
          <p:nvPr/>
        </p:nvSpPr>
        <p:spPr bwMode="auto">
          <a:xfrm>
            <a:off x="7461250" y="3136900"/>
            <a:ext cx="1600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Lucida Sans Unicode" pitchFamily="34" charset="0"/>
              </a:rPr>
              <a:t>Figure 15: Case Study</a:t>
            </a:r>
          </a:p>
        </p:txBody>
      </p:sp>
      <p:pic>
        <p:nvPicPr>
          <p:cNvPr id="4609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4825" y="4114800"/>
            <a:ext cx="57150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 sz="240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smtClean="0"/>
              <a:t>Lean Manufacturing and Six Sigma are critical for the firm’s profitability and its survival in the current global marketplace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 sz="240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smtClean="0"/>
              <a:t>Since their origination, Lean Manufacturing and Six Sigma are determining the future of any firm or production facility by making them competitive in a fast paced marketplace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 sz="240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 sz="24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effectLst/>
              </a:rPr>
              <a:t>I</a:t>
            </a:r>
            <a:r>
              <a:rPr lang="en-US" dirty="0" smtClean="0"/>
              <a:t>V </a:t>
            </a:r>
            <a:r>
              <a:rPr lang="en-US" dirty="0"/>
              <a:t>- Conclusion</a:t>
            </a:r>
          </a:p>
        </p:txBody>
      </p:sp>
      <p:pic>
        <p:nvPicPr>
          <p:cNvPr id="47107" name="il_fi" descr="7bc7e61e611de0ed586ef873936ebb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1905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6335713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Group Vision, Aydzhan</a:t>
            </a:r>
          </a:p>
        </p:txBody>
      </p:sp>
      <p:sp>
        <p:nvSpPr>
          <p:cNvPr id="47109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97215C-21C9-4D76-98C7-D612CB1FB37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/>
              <a:t>1.Project Overview.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b="1" dirty="0"/>
          </a:p>
          <a:p>
            <a:pPr marL="365760" indent="-25603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Throughout this project presentation the definitions, history, and concepts of Lean Manufacturing &amp; Six Sigma will be covered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dirty="0" smtClean="0"/>
          </a:p>
          <a:p>
            <a:pPr marL="365760" indent="-25603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Examples, analysis, and results of Lean implementations from a case study about Baxter International Inc. will be provided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624078" indent="-514350" fontAlgn="auto">
              <a:spcAft>
                <a:spcPts val="0"/>
              </a:spcAft>
              <a:buFont typeface="Wingdings 3"/>
              <a:buAutoNum type="arabicPeriod"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 </a:t>
            </a:r>
            <a:r>
              <a:rPr lang="en-US" dirty="0" smtClean="0"/>
              <a:t> - Introduction</a:t>
            </a:r>
            <a:endParaRPr lang="en-US" dirty="0"/>
          </a:p>
        </p:txBody>
      </p:sp>
      <p:pic>
        <p:nvPicPr>
          <p:cNvPr id="19459" name="il_fi" descr="7bc7e61e611de0ed586ef873936ebb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1905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6248400" y="6408738"/>
            <a:ext cx="2351088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Group Vision, Aydzhan</a:t>
            </a:r>
          </a:p>
        </p:txBody>
      </p:sp>
      <p:sp>
        <p:nvSpPr>
          <p:cNvPr id="19461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CF6385-D088-4EE7-B19E-A26358ADB4E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295400"/>
            <a:ext cx="14779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5438" y="1295400"/>
            <a:ext cx="1477962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6" dur="3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3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 rctx="PPT">
                                        <p:cTn id="9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 fontAlgn="auto">
              <a:spcAft>
                <a:spcPts val="0"/>
              </a:spcAft>
              <a:buClr>
                <a:srgbClr val="2DA2BF"/>
              </a:buClr>
              <a:buFont typeface="Wingdings 3"/>
              <a:buNone/>
              <a:defRPr/>
            </a:pPr>
            <a:r>
              <a:rPr lang="en-US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QUESTIONS?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4813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35713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Group Vision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C70FA6-29FB-4B75-980A-2BAEB658F9A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Thank you!</a:t>
            </a:r>
            <a:endParaRPr lang="en-US" dirty="0"/>
          </a:p>
        </p:txBody>
      </p:sp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4765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>
                <a:hlinkClick r:id="rId2"/>
              </a:rPr>
              <a:t>Lean Management - Get Lean in 90 Seconds </a:t>
            </a:r>
            <a:endParaRPr lang="en-US" b="1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</p:txBody>
      </p:sp>
      <p:sp>
        <p:nvSpPr>
          <p:cNvPr id="49154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Group Vision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DEC692-6C8D-4F31-AF99-EEED3C81E6F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Video of Lean Manufacturing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400" dirty="0"/>
              <a:t>Figure </a:t>
            </a:r>
            <a:r>
              <a:rPr lang="en-US" sz="1400" dirty="0" smtClean="0"/>
              <a:t>1: (Input, process, output model) </a:t>
            </a:r>
            <a:r>
              <a:rPr lang="en-US" sz="800" dirty="0">
                <a:hlinkClick r:id="rId2"/>
              </a:rPr>
              <a:t>http://</a:t>
            </a:r>
            <a:r>
              <a:rPr lang="en-US" sz="800" dirty="0" smtClean="0">
                <a:hlinkClick r:id="rId2"/>
              </a:rPr>
              <a:t>www.dreamstime.com/royalty-free-stock-photography-input-process-output-image26790097</a:t>
            </a:r>
            <a:r>
              <a:rPr lang="en-US" sz="800" dirty="0" smtClean="0"/>
              <a:t> 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400" dirty="0" smtClean="0"/>
              <a:t>Figure 2</a:t>
            </a:r>
            <a:r>
              <a:rPr lang="en-US" sz="1400" dirty="0" smtClean="0">
                <a:sym typeface="Wingdings" pitchFamily="2" charset="2"/>
              </a:rPr>
              <a:t>: (6S System)</a:t>
            </a:r>
            <a:r>
              <a:rPr lang="en-US" sz="1400" dirty="0" smtClean="0"/>
              <a:t> </a:t>
            </a:r>
            <a:r>
              <a:rPr lang="en-US" sz="800" dirty="0">
                <a:hlinkClick r:id="rId3"/>
              </a:rPr>
              <a:t>http://</a:t>
            </a:r>
            <a:r>
              <a:rPr lang="en-US" sz="800" dirty="0" smtClean="0">
                <a:hlinkClick r:id="rId3"/>
              </a:rPr>
              <a:t>www.epa.gov/lean/environment/toolkits/environment/ch5.htm</a:t>
            </a:r>
            <a:r>
              <a:rPr lang="en-US" sz="800" dirty="0" smtClean="0"/>
              <a:t>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400" dirty="0" smtClean="0"/>
              <a:t>Figure 3: </a:t>
            </a:r>
            <a:r>
              <a:rPr lang="en-US" sz="1400" dirty="0"/>
              <a:t>(Kaizen</a:t>
            </a:r>
            <a:r>
              <a:rPr lang="en-US" sz="1400" dirty="0" smtClean="0"/>
              <a:t>) </a:t>
            </a:r>
            <a:r>
              <a:rPr lang="en-US" sz="800" dirty="0">
                <a:hlinkClick r:id="rId4"/>
              </a:rPr>
              <a:t>http://iamkaizen.com</a:t>
            </a:r>
            <a:r>
              <a:rPr lang="en-US" sz="800" dirty="0" smtClean="0">
                <a:hlinkClick r:id="rId4"/>
              </a:rPr>
              <a:t>/</a:t>
            </a:r>
            <a:r>
              <a:rPr lang="en-US" sz="800" dirty="0" smtClean="0"/>
              <a:t>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400" dirty="0" smtClean="0"/>
              <a:t>Figure 4: </a:t>
            </a:r>
            <a:r>
              <a:rPr lang="en-US" sz="1400" dirty="0"/>
              <a:t>(Kaizen) </a:t>
            </a:r>
            <a:r>
              <a:rPr lang="en-US" sz="800" dirty="0">
                <a:hlinkClick r:id="rId5"/>
              </a:rPr>
              <a:t>http://</a:t>
            </a:r>
            <a:r>
              <a:rPr lang="en-US" sz="800" dirty="0" smtClean="0">
                <a:hlinkClick r:id="rId5"/>
              </a:rPr>
              <a:t>www.1000ventures.com/design_elements/selfmade/kaizen_vs_kaikaku_6x4.png</a:t>
            </a:r>
            <a:r>
              <a:rPr lang="en-US" sz="800" dirty="0" smtClean="0"/>
              <a:t> </a:t>
            </a:r>
            <a:endParaRPr lang="en-US" sz="8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400" dirty="0" smtClean="0"/>
              <a:t>Figure </a:t>
            </a:r>
            <a:r>
              <a:rPr lang="en-US" sz="1400" dirty="0"/>
              <a:t>5</a:t>
            </a:r>
            <a:r>
              <a:rPr lang="en-US" sz="1400" dirty="0" smtClean="0"/>
              <a:t>: (Common VSM Icons</a:t>
            </a:r>
            <a:r>
              <a:rPr lang="en-US" sz="1400" dirty="0"/>
              <a:t>) </a:t>
            </a:r>
            <a:r>
              <a:rPr lang="en-US" sz="800" dirty="0">
                <a:hlinkClick r:id="rId6"/>
              </a:rPr>
              <a:t>https://</a:t>
            </a:r>
            <a:r>
              <a:rPr lang="en-US" sz="800" dirty="0" smtClean="0">
                <a:hlinkClick r:id="rId6"/>
              </a:rPr>
              <a:t>www.google.com/search?q=Value+Stream+mapping&amp;hl=en&amp;safe=off&amp;client=firefox-a&amp;hs=nDg&amp;tbo=d&amp;rls=org.mozilla:en-US:official&amp;source=lnms&amp;tbm=isch&amp;sa=X&amp;ei=j4q5ULCKLrHZigKChYBI&amp;ved=0CAQQ_AUoAA&amp;biw=1280&amp;bih=921</a:t>
            </a:r>
            <a:r>
              <a:rPr lang="en-US" sz="800" dirty="0" smtClean="0"/>
              <a:t>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400" dirty="0"/>
              <a:t>Figure 6</a:t>
            </a:r>
            <a:r>
              <a:rPr lang="en-US" sz="1400" dirty="0" smtClean="0"/>
              <a:t>: (Sample VSM)  </a:t>
            </a:r>
            <a:r>
              <a:rPr lang="en-US" sz="800" dirty="0">
                <a:hlinkClick r:id="rId7"/>
              </a:rPr>
              <a:t>http://</a:t>
            </a:r>
            <a:r>
              <a:rPr lang="en-US" sz="800" dirty="0" smtClean="0">
                <a:hlinkClick r:id="rId7"/>
              </a:rPr>
              <a:t>www.technicalchange.com/value-stream-mapping.html</a:t>
            </a:r>
            <a:r>
              <a:rPr lang="en-US" sz="800" dirty="0" smtClean="0"/>
              <a:t>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400" dirty="0"/>
              <a:t>Figure 7</a:t>
            </a:r>
            <a:r>
              <a:rPr lang="en-US" sz="1400" dirty="0" smtClean="0"/>
              <a:t>: (Lean Engineering) </a:t>
            </a:r>
            <a:r>
              <a:rPr lang="en-US" sz="800" dirty="0">
                <a:hlinkClick r:id="rId8"/>
              </a:rPr>
              <a:t>http://</a:t>
            </a:r>
            <a:r>
              <a:rPr lang="en-US" sz="800" dirty="0" smtClean="0">
                <a:hlinkClick r:id="rId8"/>
              </a:rPr>
              <a:t>test-pconsulting.com/wp-content/uploads/2012/05/Kaizen-Lean-Engineering-300x207.jpg</a:t>
            </a:r>
            <a:r>
              <a:rPr lang="en-US" sz="800" dirty="0" smtClean="0"/>
              <a:t> </a:t>
            </a:r>
            <a:endParaRPr lang="en-US" sz="8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400" dirty="0" smtClean="0"/>
              <a:t>Figure </a:t>
            </a:r>
            <a:r>
              <a:rPr lang="en-US" sz="1400" dirty="0"/>
              <a:t>8</a:t>
            </a:r>
            <a:r>
              <a:rPr lang="en-US" sz="1400" dirty="0" smtClean="0"/>
              <a:t>: (</a:t>
            </a:r>
            <a:r>
              <a:rPr lang="en-US" sz="1400" dirty="0" err="1" smtClean="0"/>
              <a:t>Jidoka</a:t>
            </a:r>
            <a:r>
              <a:rPr lang="en-US" sz="1400" dirty="0" smtClean="0"/>
              <a:t>) </a:t>
            </a:r>
            <a:r>
              <a:rPr lang="en-US" sz="800" u="sng" dirty="0">
                <a:hlinkClick r:id="rId9"/>
              </a:rPr>
              <a:t>http://dhiku.files.wordpress.com/2008/11/jidoka.jpg</a:t>
            </a:r>
            <a:endParaRPr lang="en-US" sz="8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400" dirty="0" smtClean="0"/>
              <a:t>Figure </a:t>
            </a:r>
            <a:r>
              <a:rPr lang="en-US" sz="1400" dirty="0"/>
              <a:t>9</a:t>
            </a:r>
            <a:r>
              <a:rPr lang="en-US" sz="1400" dirty="0" smtClean="0"/>
              <a:t>: (Waste) </a:t>
            </a:r>
            <a:r>
              <a:rPr lang="en-US" sz="800" dirty="0" smtClean="0">
                <a:hlinkClick r:id="rId10"/>
              </a:rPr>
              <a:t>http://idyeah.com/blog/2012/02/eliminate-something/</a:t>
            </a:r>
            <a:r>
              <a:rPr lang="en-US" sz="800" dirty="0" smtClean="0"/>
              <a:t> 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400" dirty="0" smtClean="0"/>
              <a:t>Figure 10</a:t>
            </a:r>
            <a:r>
              <a:rPr lang="en-US" sz="1400" dirty="0" smtClean="0">
                <a:sym typeface="Wingdings" pitchFamily="2" charset="2"/>
              </a:rPr>
              <a:t>: </a:t>
            </a:r>
            <a:r>
              <a:rPr lang="en-US" sz="1400" dirty="0">
                <a:sym typeface="Wingdings" pitchFamily="2" charset="2"/>
              </a:rPr>
              <a:t>(On-Time) </a:t>
            </a:r>
            <a:r>
              <a:rPr lang="en-US" sz="800" dirty="0">
                <a:sym typeface="Wingdings" pitchFamily="2" charset="2"/>
                <a:hlinkClick r:id="rId11"/>
              </a:rPr>
              <a:t>http://</a:t>
            </a:r>
            <a:r>
              <a:rPr lang="en-US" sz="800" dirty="0" smtClean="0">
                <a:sym typeface="Wingdings" pitchFamily="2" charset="2"/>
                <a:hlinkClick r:id="rId11"/>
              </a:rPr>
              <a:t>www.oak-tree.us/blog/index.php/2009/08/07/time-drive2</a:t>
            </a:r>
            <a:r>
              <a:rPr lang="en-US" sz="800" dirty="0" smtClean="0">
                <a:sym typeface="Wingdings" pitchFamily="2" charset="2"/>
              </a:rPr>
              <a:t> </a:t>
            </a:r>
            <a:r>
              <a:rPr lang="en-US" sz="1400" dirty="0" smtClean="0"/>
              <a:t>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400" dirty="0" smtClean="0"/>
              <a:t>Figure 11: </a:t>
            </a:r>
            <a:r>
              <a:rPr lang="en-US" sz="1400" dirty="0"/>
              <a:t>(integration) </a:t>
            </a:r>
            <a:r>
              <a:rPr lang="en-US" sz="800" dirty="0">
                <a:hlinkClick r:id="rId12"/>
              </a:rPr>
              <a:t>http://</a:t>
            </a:r>
            <a:r>
              <a:rPr lang="en-US" sz="800" dirty="0" smtClean="0">
                <a:hlinkClick r:id="rId12"/>
              </a:rPr>
              <a:t>www.ehow.com/info_8690654_advantages-disadvantages-vertical-integration.html</a:t>
            </a:r>
            <a:r>
              <a:rPr lang="en-US" sz="800" dirty="0" smtClean="0"/>
              <a:t>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400" dirty="0"/>
              <a:t>Figure </a:t>
            </a:r>
            <a:r>
              <a:rPr lang="en-US" sz="1400" dirty="0" smtClean="0"/>
              <a:t>12: (integration) </a:t>
            </a:r>
            <a:r>
              <a:rPr lang="en-US" sz="800" dirty="0">
                <a:hlinkClick r:id="rId13"/>
              </a:rPr>
              <a:t>http://</a:t>
            </a:r>
            <a:r>
              <a:rPr lang="en-US" sz="800" dirty="0" smtClean="0">
                <a:hlinkClick r:id="rId13"/>
              </a:rPr>
              <a:t>www.123rf.com/photo_9914945_background-concept-wordcloud-illustration-of-business-horizontal-integration-glowing-light.html</a:t>
            </a:r>
            <a:endParaRPr lang="en-US" sz="14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400" dirty="0"/>
              <a:t>Figure </a:t>
            </a:r>
            <a:r>
              <a:rPr lang="en-US" sz="1400" dirty="0" smtClean="0"/>
              <a:t>13: (Cell Phone Example) </a:t>
            </a:r>
            <a:r>
              <a:rPr lang="en-US" sz="800" dirty="0" smtClean="0">
                <a:hlinkClick r:id="rId14"/>
              </a:rPr>
              <a:t>http</a:t>
            </a:r>
            <a:r>
              <a:rPr lang="en-US" sz="800" dirty="0">
                <a:hlinkClick r:id="rId14"/>
              </a:rPr>
              <a:t>://thedailyomnivore.net/2012/09/08</a:t>
            </a:r>
            <a:r>
              <a:rPr lang="en-US" sz="800" dirty="0" smtClean="0">
                <a:hlinkClick r:id="rId14"/>
              </a:rPr>
              <a:t>/</a:t>
            </a:r>
            <a:r>
              <a:rPr lang="en-US" sz="800" dirty="0" smtClean="0"/>
              <a:t> </a:t>
            </a:r>
          </a:p>
          <a:p>
            <a:pPr marL="365760" indent="-256032" fontAlgn="auto">
              <a:spcAft>
                <a:spcPts val="0"/>
              </a:spcAft>
              <a:buClr>
                <a:schemeClr val="tx2"/>
              </a:buClr>
              <a:buFont typeface="Wingdings 3"/>
              <a:buChar char=""/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Figure 14: (Six </a:t>
            </a:r>
            <a:r>
              <a:rPr lang="en-US" sz="1400" dirty="0">
                <a:solidFill>
                  <a:prstClr val="black"/>
                </a:solidFill>
              </a:rPr>
              <a:t>Sigma) </a:t>
            </a:r>
            <a:r>
              <a:rPr lang="en-US" sz="800" dirty="0" smtClean="0">
                <a:solidFill>
                  <a:prstClr val="black"/>
                </a:solidFill>
                <a:hlinkClick r:id="rId15"/>
              </a:rPr>
              <a:t>http</a:t>
            </a:r>
            <a:r>
              <a:rPr lang="en-US" sz="800" dirty="0">
                <a:solidFill>
                  <a:prstClr val="black"/>
                </a:solidFill>
                <a:hlinkClick r:id="rId15"/>
              </a:rPr>
              <a:t>://</a:t>
            </a:r>
            <a:r>
              <a:rPr lang="en-US" sz="800" dirty="0" smtClean="0">
                <a:solidFill>
                  <a:prstClr val="black"/>
                </a:solidFill>
                <a:hlinkClick r:id="rId15"/>
              </a:rPr>
              <a:t>www.wku.edu/online/grad-certs/lean-six.php</a:t>
            </a:r>
            <a:r>
              <a:rPr lang="en-US" sz="800" dirty="0" smtClean="0">
                <a:solidFill>
                  <a:prstClr val="black"/>
                </a:solidFill>
              </a:rPr>
              <a:t> </a:t>
            </a:r>
          </a:p>
          <a:p>
            <a:pPr marL="365760" indent="-256032" fontAlgn="auto">
              <a:spcAft>
                <a:spcPts val="0"/>
              </a:spcAft>
              <a:buClr>
                <a:schemeClr val="tx2"/>
              </a:buClr>
              <a:buFont typeface="Wingdings 3"/>
              <a:buChar char=""/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Figure 15: Case Study Appendix provided by Baxter Inc.</a:t>
            </a:r>
          </a:p>
          <a:p>
            <a:pPr marL="365760" indent="-256032" fontAlgn="auto">
              <a:spcAft>
                <a:spcPts val="0"/>
              </a:spcAft>
              <a:buClr>
                <a:schemeClr val="tx2"/>
              </a:buClr>
              <a:buFont typeface="Wingdings 3"/>
              <a:buChar char=""/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Figure 16: Case Study Appendix Provided by Baxter Inc.</a:t>
            </a:r>
            <a:endParaRPr lang="en-US" sz="1400" dirty="0">
              <a:solidFill>
                <a:prstClr val="black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1400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sz="14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1400" dirty="0" smtClean="0"/>
          </a:p>
        </p:txBody>
      </p:sp>
      <p:sp>
        <p:nvSpPr>
          <p:cNvPr id="50178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Group Vision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4A42B3-18AA-441A-99EA-23499E39D58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References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/>
              <a:t>1. What is Lean Manufacturing?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Lean Manufacturing is reducing or getting rid of waste and/or non-value added from the beginning to the end of the manufacturing process</a:t>
            </a:r>
          </a:p>
          <a:p>
            <a:pPr marL="365760" indent="-25603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2400" dirty="0" smtClean="0"/>
          </a:p>
          <a:p>
            <a:pPr marL="365760" indent="-25603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Implementing systematic </a:t>
            </a:r>
          </a:p>
          <a:p>
            <a:pPr marL="109728" indent="0" fontAlgn="auto">
              <a:spcAft>
                <a:spcPts val="0"/>
              </a:spcAft>
              <a:buClr>
                <a:srgbClr val="FF0000"/>
              </a:buClr>
              <a:buFont typeface="Wingdings 3"/>
              <a:buNone/>
              <a:defRPr/>
            </a:pPr>
            <a:r>
              <a:rPr lang="en-US" sz="2400" dirty="0" smtClean="0"/>
              <a:t>approach to improve productivity </a:t>
            </a:r>
          </a:p>
          <a:p>
            <a:pPr marL="109728" indent="0" fontAlgn="auto">
              <a:spcAft>
                <a:spcPts val="0"/>
              </a:spcAft>
              <a:buClr>
                <a:srgbClr val="FF0000"/>
              </a:buClr>
              <a:buFont typeface="Wingdings 3"/>
              <a:buNone/>
              <a:defRPr/>
            </a:pPr>
            <a:r>
              <a:rPr lang="en-US" sz="2400" dirty="0" smtClean="0"/>
              <a:t>And quality while possibly lowering </a:t>
            </a:r>
          </a:p>
          <a:p>
            <a:pPr marL="109728" indent="0" fontAlgn="auto">
              <a:spcAft>
                <a:spcPts val="0"/>
              </a:spcAft>
              <a:buClr>
                <a:srgbClr val="FF0000"/>
              </a:buClr>
              <a:buFont typeface="Wingdings 3"/>
              <a:buNone/>
              <a:defRPr/>
            </a:pPr>
            <a:r>
              <a:rPr lang="en-US" sz="2400" dirty="0" smtClean="0"/>
              <a:t>costs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II </a:t>
            </a:r>
            <a:r>
              <a:rPr lang="en-US" dirty="0"/>
              <a:t>- Data and Information</a:t>
            </a:r>
          </a:p>
        </p:txBody>
      </p:sp>
      <p:pic>
        <p:nvPicPr>
          <p:cNvPr id="20483" name="il_fi" descr="7bc7e61e611de0ed586ef873936ebb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1905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6248400" y="6408738"/>
            <a:ext cx="2351088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Group Vision, Aydzhan</a:t>
            </a:r>
          </a:p>
        </p:txBody>
      </p:sp>
      <p:sp>
        <p:nvSpPr>
          <p:cNvPr id="20485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1C4D52-C6B3-4AF2-87A2-9CBE5CB7FF7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8238" y="3789363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4"/>
          <p:cNvSpPr txBox="1">
            <a:spLocks noChangeArrowheads="1"/>
          </p:cNvSpPr>
          <p:nvPr/>
        </p:nvSpPr>
        <p:spPr bwMode="auto">
          <a:xfrm>
            <a:off x="6629400" y="5867400"/>
            <a:ext cx="2286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Lucida Sans Unicode" pitchFamily="34" charset="0"/>
              </a:rPr>
              <a:t>Figure 1: Input, Process, Output model.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400" b="1" dirty="0" smtClean="0"/>
              <a:t>1.1 History of Lean Manufacturing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100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100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100" dirty="0" smtClean="0"/>
          </a:p>
          <a:p>
            <a:pPr marL="365760" indent="-25603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000" dirty="0" smtClean="0"/>
              <a:t>The concept of Lean is adopted from Henry Ford from the United States</a:t>
            </a:r>
            <a:endParaRPr lang="en-US" sz="2000" dirty="0"/>
          </a:p>
          <a:p>
            <a:pPr marL="365760" indent="-25603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marL="365760" indent="-25603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000" dirty="0" smtClean="0"/>
              <a:t>Toyota production engineer </a:t>
            </a:r>
            <a:r>
              <a:rPr lang="en-US" sz="2000" dirty="0" err="1" smtClean="0"/>
              <a:t>Taiichi</a:t>
            </a:r>
            <a:r>
              <a:rPr lang="en-US" sz="2000" dirty="0" smtClean="0"/>
              <a:t> </a:t>
            </a:r>
            <a:r>
              <a:rPr lang="en-US" sz="2000" dirty="0" err="1" smtClean="0"/>
              <a:t>Ohno</a:t>
            </a:r>
            <a:r>
              <a:rPr lang="en-US" sz="2000" dirty="0"/>
              <a:t> </a:t>
            </a:r>
            <a:r>
              <a:rPr lang="en-US" sz="2000" dirty="0" smtClean="0"/>
              <a:t>implemented the </a:t>
            </a:r>
            <a:r>
              <a:rPr lang="en-US" sz="2000" dirty="0" err="1" smtClean="0"/>
              <a:t>Kanban</a:t>
            </a:r>
            <a:r>
              <a:rPr lang="en-US" sz="2000" dirty="0" smtClean="0"/>
              <a:t> or just-in-time work principles </a:t>
            </a:r>
          </a:p>
          <a:p>
            <a:pPr marL="365760" indent="-25603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marL="365760" indent="-25603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000" dirty="0" err="1" smtClean="0"/>
              <a:t>Ohno</a:t>
            </a:r>
            <a:r>
              <a:rPr lang="en-US" sz="2000" dirty="0" smtClean="0"/>
              <a:t> believed that a happy worker is the sole key to a healthy production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II </a:t>
            </a:r>
            <a:r>
              <a:rPr lang="en-US" dirty="0"/>
              <a:t>- Data and Information</a:t>
            </a:r>
          </a:p>
        </p:txBody>
      </p:sp>
      <p:pic>
        <p:nvPicPr>
          <p:cNvPr id="21507" name="il_fi" descr="7bc7e61e611de0ed586ef873936ebb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1905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6335713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Group Vision, Badr</a:t>
            </a:r>
          </a:p>
        </p:txBody>
      </p:sp>
      <p:sp>
        <p:nvSpPr>
          <p:cNvPr id="21509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7CDCCF-8ED6-48B6-8121-6C1C00457AE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  <p:sp>
        <p:nvSpPr>
          <p:cNvPr id="21510" name="AutoShape 2" descr="data:image/jpeg;base64,/9j/4AAQSkZJRgABAQAAAQABAAD/2wCEAAkGBhQQEBUUEBQWEhUVFxYWFxUWFBQVFRgWFhcYFhgVFRgYHSYfGBwjGRUXHy8gIycpLCwsFR4xNTAqNSYrLCkBCQoKDgwOGg8PGjEkHyQwKiksLy40MjQ1LCwsKiwsKiwsLSwsLCwsNCwsLCw0LCotLCwsLCwtLiwsLCosLCwsNP/AABEIAMUBAAMBIgACEQEDEQH/xAAcAAEAAgIDAQAAAAAAAAAAAAAABwgFBgEDBAL/xABHEAABAwIBCAUHBwwCAwEAAAABAAIDBBEFBgcSITFBUYETImFxkTJCUnKSobEUI2KCssHRFzM0NUNTVHODosLSFpMVY/BE/8QAGwEAAgMBAQEAAAAAAAAAAAAAAAUDBAYCAQf/xAA7EQABAwIDBAgFAQcFAQAAAAABAAIDBBEFITEGEkFREzJhcYGR0fAUIqGxweEWIzNCUmLxJTQ1ctIk/9oADAMBAAIRAxEAPwCcUREIRERCEREQhEREIRES6EIiwmMZZ0lIbTTNDvQbd7/Zbe3NabiWepguKeBz/pSODR36Lbn3hRPmYzUphT4bVVGcbDbnoPMqTLpdQZW52K6Qansi9Rg/zLlg6jKuslPWqZnX3CR4HJrTb3Kua1g0Cbx7M1Duu4DzKscXgbTZfPTt9IeIVc3YdWyjXHUyD1JXD4LkZIVlr/JpebCPiufizwb78lL+zsY61QB4D/0rGdM3iPEL6DlW92TNWw/o04PERPPvAXzLU1cHlOqIuFzKz42R8YRq1e/s213UnB8P1VkrrlV2o8ua6LyamU9j3dJ9u9lsFBnjq2H51kUo7ix3iDb3LptYw65KvLs1VN6hDvp9/VTSij/DM8lNJqnZJAeNukZ/b1vctzwzGYalulBKyUfRIJHeNo5qyyVj+qUlqKKop/4rCPt56L2oiKRVEREQhEREIRERCEREQhEREIRERCEREQhFwV1VdWyJjnyODGNBLnE2AA3qHcs86MlSTFRl0UWsF+yR/wB7G9m3jwUMszYxmmFDh01a/djGXE8B75LesqM49NRXY09PKP2bCLA/Tdsb3az2KLseziVdXcGToozq6OPqi3a7yj427FrC2bIPJP8A8hU6LyRFGA6QjaQTYNB3XIOvgClrppJnboW2hwyjw2IzSC5HE/gfbj2rG4Hk1PWv0aeMu4utZjfWcdQ27NqkPB8y7bA1cxJ1EsiFh3FzhcjuAUj0NBHBGI4mNjY3Y1osAvQrkdIxvWzWcrNoaiY2i+Rv18/Ra9h+QFDB5FOwni+8h/vJtyWcipmsFmNDe4AfBdq6p5gxpc42a0Ek8ABclWg1rdAkUk0sx+dxPebrXMucs24dCLAPmffo2E6u17voj37O0Qhi+OTVb9OokdIdwJ6rexrdg5Luymx11bVSTuuNI2a0+aweS37z2krIZP5vqutZ0kTWsZudI7RDvVABJ77WSmWR0zrN0X0DD6Knw2ASTEBx1J+w95rqyWy0noHjo3F0V+tET1SN+j6J7Rzup3wfFo6uFk0Rux4v2g72u4EHUVXzHsnJ6GQMqGaJNy1wN2uA2lp5jt1rbM0eUZhqTTPPUm1t4CRo/wAmi3e0KSmlcx245VMaoIqmD4qC1xmSOI4+IUr1mA08wtLDG/1mNP3LXMSzUUMoOgx0J4xvNvZdcLckTF0bXahY2Gsnh/hvI8fwoZxvM/URXdTPbO30T1JOQOo+IWklstNJrD4ZG8Q6N7fgQrNrB5UZIw18ZbK0B4HUkAGk09+8dipyUY1ZktFRbRyA7lSN4c+PloVGuT2d2eGzapvyhnpCzZR9zudu9SlgWU1PWs0qeQOt5Tdj2+s3aNh17DbUq74jQPglfFIAHscWutrFxvHYuKGukgkEkL3Rvbsc02Pd2js2FQR1T2Gzs03rMCp6pvSQfKTnlofD0VnkWhZDZy21ZENTaObY0jUyTu9F3Zv3cFvgTNj2vF2rDVNLLTSGOUWPvRcoiLtVkREQhEREIRERCEREQhF1zzNY0ueQ1rQSSTYADWSV2KLc7+VJFqOI2uA+Ujh5sf3nko5ZBG3eKuUNI6rmbE3jr2DitXy7y5dXyaEZLadh6rdhefTcPgNyw0OASOpJKq1o2OawEjynONjbsGq57bLz4ThrqmeOGPypHBoPC+13IXPJT5XZJxPw80bRos0A1p4OGsPPE6QuUsjjdOS53srcVlZFhTY4IhxF/wDrfM95VeVvmaPHo6epkilIb04YGuNgNNhdZpPbpau0W3rSa2ifDI6OVpY9hs5p3H/7XzXQq7HmN1+Sb1VOysgMZOThqPMFWlC5UJZMZ1Z6UBlQDURjUCTaVo7HHyu4+KkfBs4lFU2DZRG826knUNzuBPVPIlOI6hj+K+dVeD1VMTdtxzGf+PFbMtLzsYt0OHuYDZ07hH9Xynci1tvrLcmvBFwbjiNiiLPTX6VRBCPMjLyN3XdYfYPiioduxkrzB4OmrWNPA38s1qmRmT/y6sjiPkeXJ/LaRcDvJA+srDQwhjQ1oAa0AADYANQAUb5lsNtFNORrc4RjuaNI25u/tUmBR0jN1l+at7QVRmqjHwbl48VhcrcnW11K+JwGlYujd6MgB0T9x7CVXqOV8EocOrJE6/c9h2HmFZ4qAs5WGiDEpQ3UJLSj6/lf3B3io6xmQeFe2aqbufTO0IuPz5qdMNrRPCyVnkyNa4fWF16lpuamv6TDWNJuYnPjPZr0gPZcFt01Q1gu9waOJIA8SrjHbzQ5ZmphMM74uRIXYumrq2xMc+RwY1oJc4mwAG8rU8azp0dOCI3moeN0fk83nq27rqLsqcuajEDZ5EcQNxE29uwuPnH3dihlqWMGWZTShwSpqXAuG63mfwPYWOyjxX5VVzTAWEjyQDt0RqbftsAsauVsmQeSrq6qaCPmYyHSndYawztLiLW4XSkAyO7SvoEj46SC5ya0fbRYnGMJko5nRSizm2IIvYgi4c08PvB4KVM2mX3ykCmqXfPNHUef2jQNh+mAOYF9xXpzq5MiopTOwfOU4Lr8Y9rwe7yh3HioYpqh0b2vjcWuaQWuG0EbCrJvTSZaJJH0eNUfzZPH0PoVaC65WFySyhFdSsmGpx6r2+i8aiO7eOwhZpNQQRcLAyRujeWOGYyKIiL1cIiIhCIiIQiIiELqnmDGuc42DQST2AXKrVi+Impnlmdtke53cCdQ5Cw5Kfct5NHDqoj9y8e0NH71XYJbWu0atrsvCN2SXjkPypDzM4Zp1Usx/ZMDRw0nnb3gNPtKYlHGZSMfJpzvMoHIMBHxKkdWaYWjCR45IX1r78LD6LVctMg4sQbpA9HO0WbJbUR6LxvHvHuUL45k7PRP0KiMt4O2sd6rth+KsmuiromSsLJWNkadrXAOB5FeTUzZMxkVJh2Ny0Y3HfMzly7vRVhRTNjWZ6mluadzqdx3eXH4E3HIrTsTzSVsX5sMnH0XhruYfb3Epe+mkbwv3LYU+N0c46+6eTsvrp9VqlBi00BvDK+Pf1XEA94GopieKy1L+kneZH2DdI2vYbBq717KvJGsi8umlHcwuHi24WKewtJBBBGogixB4FQneGRTKPoZHb7LE8xb7racm841RQwiGNkbmAuPWDtK7jc3IP3LNjPVUfuIvF/4qOlwpBPIBYFVJMKo5XF74xc6qRTnqqP3EXi/8VqeVGU78QlbLK1jXNbodS+sAki9z2nxWGXK8dM94sSu4MOpad+/EwArJYblJU0zHRwTOja46RDbC5sBe+3YAvFVVj5TpSvdIeL3Fx8SuaaiklNomPkPBjXOPgAs1R5AV0ttGmeAd7y2Px0yCuQHuyFypXvpoHFzi1p4nILX1wpJwvMvK6xqZmsG9sYL3e0bAeBW8YFm+pKOzmR9I8W+ck67rjeBsbyAU7KSR2uSU1O0FJCLMO8ez1P4uouyVza1FYQ6UGnh9Jws9w+g0/E6u9TRg+CxUkTYoG6LW+JO9zjvJXtAXKYxQNj01WMr8UmrT8+TeAHvNfEkYcCDrBFj3FVqx3D/AJPUzQ2t0cjmj1QeqebbHmrLqBc6EIbic1vODHHvLB+CgrW/KCm2zMpE74+BF/I/qs1maxgsqJKc+TI3TbwD2aj4tP8AaphVd8haro8Spje15Aw/XBZbxcFYhdUbrx25KHaOER1e+P5gD46IiIriziIiIQiIiEIiIhCweW0elh1UB+5efZGl9yrqFaKeEPa5p1hwIPcRZVpxfDjTVEsLtsb3N17wDqPMWPNLa1uhW12XmFpIuOR/CkrMnV9Wpj4Fj/EFp+AUnhQHm3xsUuIR6RsyX5p3DrkaJP1gNfaVPgVikdeO3JKNoIDFWF3B1j+CuURFaSFEsiIQuLKuuWotiNV/Nd79asWq95wo9HE6kcXg+LGlUa3qDvWp2YP/ANDx/b+QpcyMw6GXDqUviY49Ey5LGk6hbeFlDkxSHbTQn+kz8Fh811V0mGQ8WF7Dye63uIW2KzGAWg24JJVvkiqJGhxFnHj2rF/8YpP4aH/qZ+Cj7PLTxxR0zY2NZdzz1WhuwNG7vUqlQ7nprA6qhj3siLj/AFHW/wAPeoqmwjKv4IZJa1lyTa5+i78yY+eqfUj+05S1ZRVmRh61U7sib9sqVl7S/wAILjHTeufbs+wRERWUlRERCFwVXzOBW9LiVQQbhr9AfUAaf7gVOmP4s2lppZnbGNJA4u81o7SbDmq2zzl73Pdrc4lxPEuNz7yl9a7INWv2YgJe+bgBbzWWyMp+kxGlA/fMd7B0/wDFWMUK5n8KMla6UjqwsPtv6rbfV0vcpqUlG2zL81V2kmD6oMH8o++foiIiuLNIiIhCIiIQiIiEIorzwZMG7ayMcGS23ei/36J+qpUXTVUzZGOZIA5rgWuaRcEHUQVFLGJG7pV2hq3Uk7ZW8Ne0cVWC6njN1laK2mDXn56IBrwbXcNgkHfv7bqLMt8jX4fNqu6B5+bft7dB30h7xr42w+DYzLSTNmgNnt43sQdrXDeD+CVxPdA+x8Vva6mixWlD4jnq0/cH88lZhFgslMrYsQi0ozZ7bdJGT1mH72ncfvuFnU4a4OFwvnMsT4nljxYhERF6o0UG524NHEifTijd9pv+KnJRZnsw/wDR5hs60Z7z1m/Byq1bbxlPdn5RHWtB4gj35L6zK4sNGanJ13ErRfaCA11u4hvtKUVWzJzG3UVTHOzzT1h6TD5TeY94CsLhGLx1ULZYXB7HDmDva4biOC5pJA5u7xCn2ho3RVHTAfK77r2lV4y5xf5VXzPHkh3Rt9VnVvzIJ5qWM4uWDaKmcxh+flBawA62g6jIeFt3E81BKhrJBkwJhs1RuG9UOGuQ/JUyZmKTRo5Xnz5Tbua1o+OkpCWu5AYZ8nw6BhFnFum7vkJfble3JbErsLd1gCzOIyiWqkeOZRERSqii4JS6jbOFnIEYdTUbrya2ySN2M4tYd7u0bO/ZHJI2MXKt0lJLVyCOMfoOZWFzrZXiokFLC68cRu8g6nSDVbVtDdfPuUftaSQALk6gALm/AL5spRzXZBm7aypGrbCw77jVK7x1DnwSkB1RIvobnQYRSActP7j78gtwyByZ+QUjWO/OPOnJ6x2N5Cw7wVsq4suU4a0NFgvm00zppDI/U5oiIulEiIiEIiIhCIiIQiIiELy4lhsdRE6KZoexwsQfiOBG4jYoVy0zdS0JMkN5YNukNboxweBu+l42U6L5c3VrUMsLZRnqmeH4lNQuuzNp1HvRVmw3E5KaVssLyx7dhHDgRsI7CpdyUzrQ1ADKsiCW3lE2id26R8juOrtXOVGaiGoJfTEU8h1loHzTj6vmctXYotxzJapojaoiLReweOsw9ocNWvgbHsS+0tOexa0voMZaATZ/kf1HvJWNa4EXGtfSrzk/lxVUVhFJpM/dv6zOQ2t5EKQ8Gzx08mqpY6B3pC8jPcNId1irkdUx2uSztXgFVBmwb47NfL0upDWv5dYJ8soZY2+WBps9Zh0gOdiOayOHY9BUi8ErJPVcCeY2he1WCA8WSdjn08odazmm+fYqtheqgxSWAkwSPjJ26Li2/fbbtW05zMkzSVJlYPmZiS23mv2uYe/W4cxuWmpE9pjdZfVqeeOrhEgzB928F9zzue4ue4vcdrnElx7ydZWQyZwU1lXFCL2c7rW3MGtxvu1AjvIWLUyZp8lDBCamUWkmADAdrY9t+wu1HuAXcEZkfZVcUrG0dMXDU5N7/wBFIDGWFhqA1BfS+XPAFybAbytexbOBRUxs+YOd6MYMh7jo6hzITpzmt1K+ZRQyTG0bST2ZrY14cVxqGlj06iRsbd2kdZPBo2uPYFGGOZ5ZH3bSRCIenJZz+TRqaeZUf1+Jy1Dy+eR0jjfW5xNr7hfYOwalUkrGjq5rR0ezk0nzTndHLU+g95LdcsM6UlSDFSaUMRuC8/nHjl5A7tfbuWiRRFxAaC4nUABck8ABtWzZPZuaqssSzoYj+0kFtX0WeUfcO1SzkvkJTUAuxunLvlfYu7m7mju53VYRSTnedonEtfQ4XH0UAu7kOf8AcffctTyGzXaJbPXN1ixZDttvvJ2/R8eAk8BAuUyjjbGLNWLrK2Wrk6SU9w4DuRERSKmiIiEIiIhCIiIQiIiEIiIhCIiIQi+JIw4EOAIO0EXBX2iELT8YzW0VRrawwO4xGw9g3b4ALTMTzM1DDeCSOVvB12P+8HxCmNFA+njdwTanxmsgyD7jkc/1+qrnW5HVsB69NL3taXj2mXAX1T5WVtMdETzMI81xJtyfdWJsuualY8We1rhwc0H4qv8AB26rrJqNo98WnhDvfaCoGqs4tVNC6GoMc7Hix042g9hBZaxG0HsWsKx82SdI/wAqmhP9Jn4LpORFD/Cw+wFy6ke7VyswbQUkIIZCW35WVe6So6ORr9Fr9Eg6LxdpI9IXFx2LZKvOZXybJujHBjGN8DYn3qYRkTQj/wDLD7AXpp8mqWPyKeFvdEz8ENpJG5B1lzNj9JKQ58O8Rpe36qvs1XVVh6zpqg3vbryWPcNiyOG5vq6fyadzBxk+bHg7X7lYBkQbsAHcAF9WXQoh/MbqB+0rwN2GMN+v2soownMs466qcN+jECT7TgB7it4wTIWkpLGKIF4/aP679lrgnyeVlsCKyyCNmgSapxSqqcnvNuQyH0/KWREUyWoiIhCIiIQiIiEIiIhC4ul18Snqm3A/BQC7OJiAP6S/2Y/9VBLO2K100w/DJa7e6MgWtrfj4FWBul1X38ouIfxLvZj/ANVz+UXEP4l3sx/6qD41nIpp+zFT/W36+isDdLqvv5RcQ/iXezH/AKqYMgcQkqMPikmeZHu07uNrmz3AbNWwKaKobKbAKhX4PNRRiSRwIJtlf0C2K6aS0bLbOWyicYYAJZ/Ov5EerVpek7Z1RzKi3EssayoN5KiTf1WuLGjs0W2HiuZKpjDbVS0WBVFU0PPytOl+PgrF3S6rXTZQ1MZBZUStI4SPtzF7Hmt7yVzuuaRHX9Zv75o6w9drR1u8a+wrllYxxsclNVbOVELd6Mh3YNfLipZul10PtLGdB9g9vVe0i4uNTmnZ2qE8bysxOkqHwy1DwWEgHRjs5vmvHV2Ea/duU0swjFyEtoMOfWuLGOAI4G/op0ui0nNnlg6thdHO7Sni2k6i9hOp2rVq2HuHFbsu2PD27wVWpp300pik1C4ul1GeczL2SCVtPSSaD29aVwsSLjqx6wdxueSxmQuN4hiFUGuqH9EyzpTZg1a7NHV2uIt3XUJqG7+4BcpizBpjTfEucGttfO9/tx4KX7pdeLGMYipIXSzu0WN8SdzWjeSoeyizq1NQ4inPyePXbRsZCOLnbu4bOJXcs7Y9VBQ4ZPWn92MhxOim66XVZ343OTczyk8TK8n4rM4LnDraYi0plbvZKS8HmesORVYVrb5hOZNmJmtux4J5aKf7pda9kjlnFiMd2dSRttOIm5b2g+c3t+CwOdbKCekEBppTHpGTSsGm9g220HirTpWhm+NEiioZX1ApiN12ma3+6XVffyi4h/Eu9mP/AFXP5RcQ/iXezH/qq3xrORTr9mKn+pv19FYG6XVffyi4h/Eu9mP/AFWdyGy0rKjEIIpp3PY4v0mkMANo3kbBxAXTaxjiBYqKbZ2oijdIXNsATx4eCmW6XRQ7l3nBqGVz46SYxxxWYQ0MILxfTOsHYTo/VU8sojFylVDQSVsnRx20vmpiuuVAVJnIrmyMc+dz2tc0ubos6zQQXN2bxcc1O9JUtlja9hu17Q5pG8OFwfArmKZsuilxDDJaHd6Qg35f4C7kRFOli+S26w//AAyi/hYP+pn4LNIvCAdVIyV7Oo4juKiXO5gkFPHAYIY4i5zrljA29gNtlgs12HRz1+hNG2RvRPOi9ocLgtsbHfrW1Z7PzVP67/sha7mf/WP9GT4sSx4HxAHctvTSPODueSb2dn4qVv8AhlF/Cwf9TPwWPyuxRmF4e407Wxm+hE1oDWh7ySSAOHWdyW0qLs9sx0aZm4mR3MBoHxKuy2YwuaFmcPDquqjilcSL3sTyzUZU1O+eVrG3dJI4NF7klzjtJ7zrKnLJjN1TUkbdNjZprAuke0Os7foA6mj3qNM1UAficekPJbI4d4bb71OwVakjBG+U72jrZGSCnYbC1zbisTimSlLUtLZYWHVYODQ1wv6LhrCg3LHJh2H1JiJLmEaUb7bWm4sd2kLWNuw6rqxKjHPZAOjp3+cHvbyLQfiApKqJpZvcQqWA1srKlsJN2u4fkL5zPZSlwfSSG+iNOK+5t7OZ3AkEd54LK50skvlMHTxNvNCCTYa3x7S3tI2jnxUdZt5i3E6e3nFzT3FjvwU/ELyD97Fuu7lJixNBiAmiyuA78HzVbsnMcdRVMczPNNnN9Jh8pvh7wFOGUGWEdPQfKmEP02joh6TnjUOW08ACoqzj5J/IanSjFoJbuZYamu85n3jsNty1mWvkfGyJzyY4y4sZuaXG7rc1VbK6DeYU9noYcV6KpacuPaOXeDkjnSTy67ySyv5ue8/eSp/yLyZFBStj1F560ruLyNYB4DYOwLSM0eSdz8slGoXbCCB3Ok+LRz7FKUrrNJ4AlWaSKw33alJMfrxI8UsXVbr38vBQdnNykdVVjowfmoCWNAOov89x7b3by7V6c2+Qba0maov0LDohouOkcNZufRF9209y0YvLjcm5Osk7ydZKsFm9gDMNpg0WuwOPe4lx95UEDemlLnJtikhw6hZFBkTlfwzPisnT4DTxs0GQxNbwEbbfBaJnBzcRdC6oo2CN8YLnxtFmPaNui0bHDbq269SktfEjAQQdYIse4pg+Jr22IWNpq6anlEjXHt7e9VrwTF30k7JoiQ5hBI9JvnMPYRqVgRR01fFFLJEyZrmh7NNodYPAO/Ydngq5TR6LnNBvoki/GxtdTxmwmLsLgLt2m3k2RwHuCo0ZzLCtXtJEAxlQ3J17X7CLrJf8Mov4WD/qZ+Cr5ibA2eUAWAkeABsADiAFZxVkxb9Il/mSfaK6rWgAWCi2Zle98m+4nIantKmfIrJaklw+nfJTQvc6MFznRtJJ16ybLYKXJelieHxU8THtvZzY2hwuCDYgcCV48gf1bTfyx962Aq5G1u6DZZqrnl6aRu8bXPE81ispcYFJSSzHaxh0Qd7zqaObiFXaGJ88oaOvJI63e5x2nmVJWefHPzVK0/8Atfr5MB/uPILC5pMF6atMrvJgbpfXfdrfdpHkFSn/AHsoYFqcJaKGgfVO1OY+w8ysBldgBoat8OstAa5jjbrNcNvtaQ5KU80mOdNRmFxu+A6Pb0btbDy1t+qsfnmwbShjqWjXGdB/qv2E9zgB9dabm2xz5LXsubMm+bd9byT7VhzK5b+5ntwK7l/1PC9/V7c/Ea+YU+IuAuU0WFRERCFGWez81T+u/wCyFruZ/wDWP9GT4sWxZ7PzVP67/sha7mf/AFj/AEZPixLH/wC5HgtxS/8ACu7nfdTeo+zyYWZKRkrRfoX9b1H9W/taPipBXRWUbZo3RyAOY8FrgdhB2hMJGb7S1ZGjqDTTtlHA/wCVXrI/GvkdbFK7yQ7Rf6juq48r35KxEMweA5pBBAIINwQdhCgHLDImXD5DcF8JPUl/xfbY747uA4yfy9q6JuhE8PZuZIC5o9XWCB2A2S2GUwkseFs8Sw9uKNbUUzhe1u/0IVg1DOd/H2zVDIIzcQg6RBuNN1uryA968GJZ1a2dhYHMhBFiYmlrrdjnOJHeLLXcJweaslEcDTI9x1ncOLnuOwdp+K6nqBINxg1UOF4M6jk+IqXAbunqStqzRYSZa7pbdWFhN/pu6rQOWl4KbFhMkcmGYfTiJh0nHrPfa2k87+wDYBwCzauQR9GyxWcxasFXUmRvV0HcFrecOiZJhs+mL6DC9vY5uwj/AO3qAoGaT2tOwkDVt1lWEy6/VtV/Kcq+0f5xnrN+IVOsHzhabZtx+Gk7D+FZqkpWxMayMBrWgNa0bABqAC7SECJmsMSSblVpx3CjS1MsJ/ZvIHq7Wnm0g81L2afHmzUYhJ+cgJaRvLCbtcBw125L5zk5CGsaJ6cfPsFi3Z0jRrtf0hu43twUQUlZLSy6UbnQyMuN7XA7wQfeClWdPJe2S3w6PGaIMDrPbbwPoVZpYfKnHm0VLJK86wLMG9zzqa0c/cCVFUeeGtAsRC76Rjdfv1PA9y1nHco561+nUSF1vJbsY31WjUO/ap31jbfLqlVNs3P0o6YgNGtuKxrW7hrOwAbVYzJDCzS0UEThZzWDSH0ndZ3vJUd5ts3z3SNqqpmixtnRMcNbnbQ8jc0bgdp7BrlwBFJEWjePFG0NeyZzYIzcNzPfy8FyqyYt+kS/zJPtFWbVZMW/SJf5kn2iua7QKXZf+JJ3D7lT3kD+rab+WPvWdlkDWlzjYAEk8ANawWQP6tpv5Y+9YvOtjvyehLGmz5z0Y4hu158Or9ZWt7dj3jySB0DqitMTeLiPqoeyhxg1lVLObjTdqB2ho1NB+qAvvCspamkaW08rog43IAbrNrXNxwXzk7hJq6qKEaw94Duxg1vPsgqwzcDgAA6GLVq/Ns/BLoYnSkuBstriWIQUAZA6PeFtOQGQ1BUBVmWtZNG6OWdz2OFnNIbYjwWFVmP/AAsH7iL/AK2fgobzq4AKasD42hsczdIAagHt1OAA1DVonmV7NTuY3eJuo8MxeCol6Bke5fPhn5AcFK2R2OfLKOKXziLPHB7eq73i/cQs2oizM45oSyUztjx0rOGk2wcObbH6pUu3TCF++wFY/E6X4WpdHw1HcUREUyXLwYpgUFUGiojbKG3LdIXtfbZdOHZLUtO/TghZG+xGk0WNjtHuWVRc7oveylE0gbuBxtyvl5IiIulEuueBr2lr2hzSLFrgCCOBB2rUsSzU0Mxu1r4Sf3TgB7LgQOQW4ouHMa7rBWIKmaA3icR3LRqXM9RMN3GaXsc8Af2NB9623DcIipmaEEbY28Gi1+0nee9exENjazqhdT1k9RlK8n3yRERdqqumrpGSscyRoexws5p2EcCsOMhaEG4po/BZ5FyWg6hSsmkjFmOI7igREXSiQhYfGskqWs11ETXO2aY6r7DdpNsbdizCLwgEWK7jkfG7eYSD2LQX5mKMm4kqAOAfHq7rsWbwbN9R0pDo4g542PkOm4HiL6ge4LY0UYhjabgK5JiNVK3dfIbd6WREUqoIsE/IahcSTTRkkkk2OsnWTtWdReFoOoUkcr4+o4juNl00dGyFjY4mhjGizWjYBwC8mKZO09UWmoibKWghukL2B22WRRFgRZeNke128CQeaxWHZK0tO/pIIGRvsRpNGux2hZVEQABoh8jpDd5JPai8OKYJDVACojbKGm4DhexOrUvciCL5FeNc5h3mmxWGpMjqOF7ZIqdjHtN2uaCCDs1cisxZcogADRevkfIbvJPfmiIi9XCIiIQiIiEIiIhCIiIQiIiEIiIhCIiIQiIiEIiIhCIiIQiIiEIiIhCIiIQiIiEIiIhC/9k="/>
          <p:cNvSpPr>
            <a:spLocks noChangeAspect="1" noChangeArrowheads="1"/>
          </p:cNvSpPr>
          <p:nvPr/>
        </p:nvSpPr>
        <p:spPr bwMode="auto">
          <a:xfrm>
            <a:off x="155575" y="-898525"/>
            <a:ext cx="2438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Lucida Sans Unicode" pitchFamily="34" charset="0"/>
            </a:endParaRPr>
          </a:p>
        </p:txBody>
      </p:sp>
      <p:pic>
        <p:nvPicPr>
          <p:cNvPr id="215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981200"/>
            <a:ext cx="1616075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1"/>
          <p:cNvSpPr>
            <a:spLocks noGrp="1"/>
          </p:cNvSpPr>
          <p:nvPr>
            <p:ph idx="1"/>
          </p:nvPr>
        </p:nvSpPr>
        <p:spPr>
          <a:xfrm>
            <a:off x="762000" y="1524000"/>
            <a:ext cx="8229600" cy="5029200"/>
          </a:xfrm>
        </p:spPr>
        <p:txBody>
          <a:bodyPr/>
          <a:lstStyle/>
          <a:p>
            <a:pPr marL="109538" indent="0">
              <a:buFont typeface="Wingdings 3" pitchFamily="18" charset="2"/>
              <a:buNone/>
            </a:pPr>
            <a:r>
              <a:rPr lang="en-US" sz="2400" smtClean="0"/>
              <a:t>	</a:t>
            </a:r>
            <a:r>
              <a:rPr lang="en-US" sz="2000" b="1" smtClean="0"/>
              <a:t>1.21 JIT/Kanban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1600" smtClean="0">
                <a:ea typeface="宋体" pitchFamily="2" charset="-122"/>
              </a:rPr>
              <a:t>Just-In-Time(JIT) is a production strategy based on eliminating all forms of corporate waste and variance and raising productivity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1600" smtClean="0">
                <a:ea typeface="宋体" pitchFamily="2" charset="-122"/>
              </a:rPr>
              <a:t>Benefits of JIT:</a:t>
            </a:r>
          </a:p>
          <a:p>
            <a:pPr lvl="3">
              <a:buClr>
                <a:srgbClr val="FF0000"/>
              </a:buClr>
              <a:buFont typeface="Arial" charset="0"/>
              <a:buChar char="•"/>
            </a:pPr>
            <a:r>
              <a:rPr lang="en-US" altLang="zh-CN" sz="1600" smtClean="0">
                <a:ea typeface="宋体" pitchFamily="2" charset="-122"/>
              </a:rPr>
              <a:t>Zero idle inventory</a:t>
            </a:r>
          </a:p>
          <a:p>
            <a:pPr lvl="3">
              <a:buClr>
                <a:srgbClr val="FF0000"/>
              </a:buClr>
              <a:buFont typeface="Arial" charset="0"/>
              <a:buChar char="•"/>
            </a:pPr>
            <a:r>
              <a:rPr lang="en-US" altLang="zh-CN" sz="1600" smtClean="0">
                <a:ea typeface="宋体" pitchFamily="2" charset="-122"/>
              </a:rPr>
              <a:t>Lowest total cost</a:t>
            </a:r>
          </a:p>
          <a:p>
            <a:pPr lvl="3">
              <a:buClr>
                <a:srgbClr val="FF0000"/>
              </a:buClr>
              <a:buFont typeface="Arial" charset="0"/>
              <a:buChar char="•"/>
            </a:pPr>
            <a:r>
              <a:rPr lang="en-US" altLang="zh-CN" sz="1600" smtClean="0">
                <a:ea typeface="宋体" pitchFamily="2" charset="-122"/>
              </a:rPr>
              <a:t>Perfect quality</a:t>
            </a:r>
          </a:p>
          <a:p>
            <a:pPr lvl="3">
              <a:buClr>
                <a:srgbClr val="FF0000"/>
              </a:buClr>
              <a:buFont typeface="Wingdings 2" pitchFamily="18" charset="2"/>
              <a:buNone/>
            </a:pPr>
            <a:endParaRPr lang="en-US" altLang="zh-CN" sz="1600" smtClean="0"/>
          </a:p>
          <a:p>
            <a:pPr lvl="2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1600" smtClean="0"/>
              <a:t>Kanban is one means through which JIT is achieved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1600" smtClean="0"/>
              <a:t>A signal that provides an instruction to regulate the sequence and timing of production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1600" smtClean="0"/>
              <a:t>Benefits of Kanban:</a:t>
            </a:r>
          </a:p>
          <a:p>
            <a:pPr lvl="3">
              <a:buClr>
                <a:srgbClr val="FF0000"/>
              </a:buClr>
              <a:buFont typeface="Arial" charset="0"/>
              <a:buChar char="•"/>
            </a:pPr>
            <a:r>
              <a:rPr lang="en-US" altLang="zh-CN" sz="1600" smtClean="0"/>
              <a:t>Visual production</a:t>
            </a:r>
          </a:p>
          <a:p>
            <a:pPr lvl="3">
              <a:buClr>
                <a:srgbClr val="FF0000"/>
              </a:buClr>
              <a:buFont typeface="Arial" charset="0"/>
              <a:buChar char="•"/>
            </a:pPr>
            <a:r>
              <a:rPr lang="en-US" altLang="zh-CN" sz="1600" smtClean="0"/>
              <a:t>Improved inventory control</a:t>
            </a:r>
          </a:p>
          <a:p>
            <a:pPr lvl="3">
              <a:buClr>
                <a:srgbClr val="FF0000"/>
              </a:buClr>
              <a:buFont typeface="Arial" charset="0"/>
              <a:buChar char="•"/>
            </a:pPr>
            <a:r>
              <a:rPr lang="en-US" altLang="zh-CN" sz="1600" smtClean="0"/>
              <a:t>Reduce wasted time looking for material/ floor space</a:t>
            </a:r>
          </a:p>
          <a:p>
            <a:pPr lvl="3">
              <a:buClr>
                <a:srgbClr val="FF0000"/>
              </a:buClr>
              <a:buFont typeface="Arial" charset="0"/>
              <a:buChar char="•"/>
            </a:pPr>
            <a:r>
              <a:rPr lang="en-US" altLang="zh-CN" sz="1600" smtClean="0"/>
              <a:t>No over production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II </a:t>
            </a:r>
            <a:r>
              <a:rPr lang="en-US" dirty="0"/>
              <a:t>- Data and Information</a:t>
            </a:r>
          </a:p>
        </p:txBody>
      </p:sp>
      <p:pic>
        <p:nvPicPr>
          <p:cNvPr id="22531" name="il_fi" descr="7bc7e61e611de0ed586ef873936ebb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1905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6335713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Group Vision, Badr</a:t>
            </a:r>
          </a:p>
        </p:txBody>
      </p:sp>
      <p:sp>
        <p:nvSpPr>
          <p:cNvPr id="22533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FB5E24-6B94-4513-9EEE-D73392BE720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3900" y="2613025"/>
            <a:ext cx="15271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6781800" y="3781425"/>
            <a:ext cx="16795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Lucida Sans Unicode" pitchFamily="34" charset="0"/>
              </a:rPr>
              <a:t>Figure 9 : On-time</a:t>
            </a:r>
          </a:p>
        </p:txBody>
      </p:sp>
      <p:sp>
        <p:nvSpPr>
          <p:cNvPr id="22536" name="TextBox 4"/>
          <p:cNvSpPr txBox="1">
            <a:spLocks noChangeArrowheads="1"/>
          </p:cNvSpPr>
          <p:nvPr/>
        </p:nvSpPr>
        <p:spPr bwMode="auto">
          <a:xfrm>
            <a:off x="685800" y="1066800"/>
            <a:ext cx="777240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Lucida Sans Unicode" pitchFamily="34" charset="0"/>
              </a:rPr>
              <a:t>1.2 Key concepts of Lean Manufacturing</a:t>
            </a:r>
          </a:p>
          <a:p>
            <a:endParaRPr lang="en-US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b="1" dirty="0"/>
              <a:t>	</a:t>
            </a:r>
            <a:r>
              <a:rPr lang="en-US" sz="2400" b="1" dirty="0" smtClean="0"/>
              <a:t>1.22 - 5S (6S) system</a:t>
            </a:r>
          </a:p>
          <a:p>
            <a:pPr marL="859536"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000" dirty="0" smtClean="0"/>
              <a:t>Mid </a:t>
            </a:r>
            <a:r>
              <a:rPr lang="en-US" sz="2000" dirty="0"/>
              <a:t>60’s, Japanese born Hiroyuki Hirano developed the 5S system through his Just-In-Time philosophy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2400" dirty="0" smtClean="0"/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000" dirty="0" smtClean="0"/>
              <a:t>The </a:t>
            </a:r>
            <a:r>
              <a:rPr lang="en-US" sz="2000" dirty="0"/>
              <a:t>5S English translation are Sort, Straighten, Shine, Standardize, and </a:t>
            </a:r>
            <a:r>
              <a:rPr lang="en-US" sz="2000" dirty="0" smtClean="0"/>
              <a:t>Sustain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000" dirty="0" smtClean="0"/>
              <a:t>Because </a:t>
            </a:r>
            <a:r>
              <a:rPr lang="en-US" sz="2000" dirty="0"/>
              <a:t>of the national safety organization Occupational Safety and Health Administration (</a:t>
            </a:r>
            <a:r>
              <a:rPr lang="en-US" sz="2000" dirty="0" smtClean="0"/>
              <a:t>OSHA) Safety </a:t>
            </a:r>
            <a:r>
              <a:rPr lang="en-US" sz="2000" dirty="0"/>
              <a:t>has been added </a:t>
            </a:r>
            <a:r>
              <a:rPr lang="en-US" sz="2000" dirty="0" smtClean="0"/>
              <a:t>to 5S making it a </a:t>
            </a:r>
            <a:r>
              <a:rPr lang="en-US" sz="2000" dirty="0"/>
              <a:t>6S </a:t>
            </a:r>
            <a:r>
              <a:rPr lang="en-US" sz="2000" dirty="0" smtClean="0"/>
              <a:t>system</a:t>
            </a:r>
            <a:endParaRPr lang="en-US" sz="2000" dirty="0"/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859536"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II </a:t>
            </a:r>
            <a:r>
              <a:rPr lang="en-US" dirty="0"/>
              <a:t>- Data and Information</a:t>
            </a:r>
          </a:p>
        </p:txBody>
      </p:sp>
      <p:pic>
        <p:nvPicPr>
          <p:cNvPr id="23555" name="il_fi" descr="7bc7e61e611de0ed586ef873936ebb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1905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6335713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Group Vision, Jing</a:t>
            </a:r>
          </a:p>
        </p:txBody>
      </p:sp>
      <p:sp>
        <p:nvSpPr>
          <p:cNvPr id="23557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40DF03-4E6D-49AF-8529-B5CB78030B7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400" b="1" dirty="0" smtClean="0"/>
              <a:t>	1.22 - 5S (6S) system</a:t>
            </a:r>
          </a:p>
          <a:p>
            <a:pPr marL="109728" indent="0" fontAlgn="auto">
              <a:lnSpc>
                <a:spcPct val="15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000" dirty="0" smtClean="0"/>
              <a:t> </a:t>
            </a:r>
            <a:r>
              <a:rPr lang="en-US" sz="2400" dirty="0" smtClean="0"/>
              <a:t> </a:t>
            </a:r>
            <a:r>
              <a:rPr lang="en-US" sz="2000" b="1" dirty="0" smtClean="0"/>
              <a:t>1.Sort</a:t>
            </a:r>
            <a:r>
              <a:rPr lang="en-US" sz="1600" dirty="0" smtClean="0"/>
              <a:t>-Identify </a:t>
            </a:r>
            <a:r>
              <a:rPr lang="en-US" sz="1600" dirty="0"/>
              <a:t>&amp; eliminate what is not </a:t>
            </a:r>
            <a:r>
              <a:rPr lang="en-US" sz="1600" dirty="0" smtClean="0"/>
              <a:t>needed</a:t>
            </a:r>
            <a:endParaRPr lang="en-US" sz="1600" dirty="0"/>
          </a:p>
          <a:p>
            <a:pPr marL="109728" indent="0" fontAlgn="auto">
              <a:lnSpc>
                <a:spcPct val="15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2000" b="1" dirty="0" smtClean="0"/>
              <a:t>    2.Straighten</a:t>
            </a:r>
            <a:r>
              <a:rPr lang="en-US" sz="2000" dirty="0" smtClean="0"/>
              <a:t>- </a:t>
            </a:r>
            <a:r>
              <a:rPr lang="en-US" sz="1600" dirty="0"/>
              <a:t>Having a place for </a:t>
            </a:r>
            <a:r>
              <a:rPr lang="en-US" sz="1600" dirty="0" smtClean="0"/>
              <a:t>everything</a:t>
            </a:r>
            <a:endParaRPr lang="en-US" sz="1600" dirty="0"/>
          </a:p>
          <a:p>
            <a:pPr marL="109728" indent="0" fontAlgn="auto">
              <a:lnSpc>
                <a:spcPct val="15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b="1" dirty="0" smtClean="0"/>
              <a:t>3.Shine</a:t>
            </a:r>
            <a:r>
              <a:rPr lang="en-US" sz="2000" dirty="0" smtClean="0"/>
              <a:t>- </a:t>
            </a:r>
            <a:r>
              <a:rPr lang="en-US" sz="1600" dirty="0"/>
              <a:t>An effective, organized </a:t>
            </a:r>
            <a:r>
              <a:rPr lang="en-US" sz="1600" dirty="0" smtClean="0"/>
              <a:t>environment</a:t>
            </a:r>
            <a:endParaRPr lang="en-US" sz="2000" dirty="0" smtClean="0"/>
          </a:p>
          <a:p>
            <a:pPr marL="109728" indent="0" fontAlgn="auto">
              <a:lnSpc>
                <a:spcPct val="15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2000" b="1" dirty="0"/>
              <a:t> </a:t>
            </a:r>
            <a:r>
              <a:rPr lang="en-US" sz="2000" b="1" dirty="0" smtClean="0"/>
              <a:t>   4.Standardize</a:t>
            </a:r>
            <a:r>
              <a:rPr lang="en-US" sz="1600" dirty="0" smtClean="0"/>
              <a:t>-Develop </a:t>
            </a:r>
            <a:r>
              <a:rPr lang="en-US" sz="1600" dirty="0"/>
              <a:t>standards and stick to </a:t>
            </a:r>
            <a:r>
              <a:rPr lang="en-US" sz="1600" dirty="0" smtClean="0"/>
              <a:t>them</a:t>
            </a:r>
            <a:endParaRPr lang="en-US" sz="1600" dirty="0"/>
          </a:p>
          <a:p>
            <a:pPr marL="109728" indent="0" fontAlgn="auto">
              <a:lnSpc>
                <a:spcPct val="15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b="1" dirty="0" smtClean="0"/>
              <a:t>5.Sustain</a:t>
            </a:r>
            <a:r>
              <a:rPr lang="en-US" sz="2000" dirty="0" smtClean="0"/>
              <a:t>- </a:t>
            </a:r>
            <a:r>
              <a:rPr lang="en-US" sz="1600" dirty="0"/>
              <a:t>Make 6S a way of </a:t>
            </a:r>
            <a:r>
              <a:rPr lang="en-US" sz="1600" dirty="0" smtClean="0"/>
              <a:t>life</a:t>
            </a:r>
          </a:p>
          <a:p>
            <a:pPr marL="109728" indent="0" fontAlgn="auto">
              <a:lnSpc>
                <a:spcPct val="15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b="1" dirty="0" smtClean="0"/>
              <a:t>6.Safety</a:t>
            </a:r>
            <a:r>
              <a:rPr lang="en-US" sz="1600" dirty="0" smtClean="0"/>
              <a:t> - Be visually aware of your surroundings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sz="2400" dirty="0" smtClean="0"/>
          </a:p>
          <a:p>
            <a:pPr marL="859536"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859536"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II </a:t>
            </a:r>
            <a:r>
              <a:rPr lang="en-US" dirty="0"/>
              <a:t>- Data and Information</a:t>
            </a:r>
          </a:p>
        </p:txBody>
      </p:sp>
      <p:pic>
        <p:nvPicPr>
          <p:cNvPr id="24579" name="il_fi" descr="7bc7e61e611de0ed586ef873936ebb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1905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6335713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Group Vision, Jing</a:t>
            </a:r>
          </a:p>
        </p:txBody>
      </p:sp>
      <p:sp>
        <p:nvSpPr>
          <p:cNvPr id="24581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97E687-794F-4FF0-A326-1E10E59D955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  <p:pic>
        <p:nvPicPr>
          <p:cNvPr id="24582" name="Picture 8" descr="lean 6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4290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Box 4"/>
          <p:cNvSpPr txBox="1">
            <a:spLocks noChangeArrowheads="1"/>
          </p:cNvSpPr>
          <p:nvPr/>
        </p:nvSpPr>
        <p:spPr bwMode="auto">
          <a:xfrm>
            <a:off x="7353300" y="6248400"/>
            <a:ext cx="12477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Lucida Sans Unicode" pitchFamily="34" charset="0"/>
              </a:rPr>
              <a:t>Figure 2: 6s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/>
              <a:t>	</a:t>
            </a:r>
            <a:r>
              <a:rPr lang="en-US" sz="2400" b="1" dirty="0" smtClean="0"/>
              <a:t>1.23 </a:t>
            </a:r>
            <a:r>
              <a:rPr lang="en-US" sz="2400" b="1" dirty="0"/>
              <a:t>Kaizen </a:t>
            </a:r>
            <a:r>
              <a:rPr lang="en-US" sz="2400" b="1" dirty="0" smtClean="0"/>
              <a:t>Improvement</a:t>
            </a:r>
          </a:p>
          <a:p>
            <a:pPr marL="859536"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800" dirty="0" smtClean="0"/>
          </a:p>
          <a:p>
            <a:pPr marL="859536" lvl="2"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800" dirty="0" smtClean="0"/>
              <a:t>Continuous Improvement</a:t>
            </a:r>
          </a:p>
          <a:p>
            <a:pPr marL="859536" lvl="2"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800" dirty="0" smtClean="0"/>
              <a:t>Eliminate </a:t>
            </a:r>
            <a:r>
              <a:rPr lang="en-US" sz="1800" dirty="0"/>
              <a:t>waste by improving </a:t>
            </a:r>
            <a:endParaRPr lang="en-US" sz="1800" dirty="0" smtClean="0"/>
          </a:p>
          <a:p>
            <a:pPr marL="630936" lvl="2" indent="0"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 2"/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  standardized </a:t>
            </a:r>
            <a:r>
              <a:rPr lang="en-US" sz="1800" dirty="0"/>
              <a:t>activities and </a:t>
            </a:r>
            <a:r>
              <a:rPr lang="en-US" sz="1800" dirty="0" smtClean="0"/>
              <a:t>processes</a:t>
            </a:r>
            <a:endParaRPr lang="en-US" sz="1800" dirty="0"/>
          </a:p>
          <a:p>
            <a:pPr marL="859536" lvl="2"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800" dirty="0"/>
              <a:t>Involves </a:t>
            </a:r>
            <a:r>
              <a:rPr lang="en-US" sz="1800" dirty="0" smtClean="0"/>
              <a:t>the entire workforce</a:t>
            </a:r>
            <a:endParaRPr lang="en-US" sz="1800" dirty="0"/>
          </a:p>
          <a:p>
            <a:pPr marL="859536" lvl="2"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800" dirty="0"/>
              <a:t>Incremental small changes in groups creates significant compound improvement in quality for </a:t>
            </a:r>
            <a:r>
              <a:rPr lang="en-US" sz="1800" dirty="0" smtClean="0"/>
              <a:t>company</a:t>
            </a:r>
            <a:endParaRPr lang="en-US" sz="1800" dirty="0"/>
          </a:p>
          <a:p>
            <a:pPr marL="859536" lvl="2"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800" dirty="0"/>
              <a:t>Initiated by small </a:t>
            </a:r>
            <a:r>
              <a:rPr lang="en-US" sz="1800" dirty="0" smtClean="0"/>
              <a:t>groups</a:t>
            </a:r>
            <a:endParaRPr lang="en-US" sz="1800" dirty="0"/>
          </a:p>
          <a:p>
            <a:pPr marL="859536"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800" dirty="0" smtClean="0"/>
          </a:p>
          <a:p>
            <a:pPr marL="365760" lvl="1" indent="0" fontAlgn="auto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en-US" sz="2000" dirty="0"/>
              <a:t>	</a:t>
            </a:r>
            <a:endParaRPr lang="en-US" sz="2000" dirty="0" smtClean="0"/>
          </a:p>
          <a:p>
            <a:pPr marL="859536"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859536"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II </a:t>
            </a:r>
            <a:r>
              <a:rPr lang="en-US" dirty="0"/>
              <a:t>- Data and Information</a:t>
            </a:r>
          </a:p>
        </p:txBody>
      </p:sp>
      <p:pic>
        <p:nvPicPr>
          <p:cNvPr id="25603" name="il_fi" descr="7bc7e61e611de0ed586ef873936ebb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1905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6335713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Group Vision, Chris</a:t>
            </a:r>
          </a:p>
        </p:txBody>
      </p:sp>
      <p:sp>
        <p:nvSpPr>
          <p:cNvPr id="25605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AD7822-8859-4E85-8606-65E7590C491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  <p:pic>
        <p:nvPicPr>
          <p:cNvPr id="25606" name="Picture 2" descr="C:\Users\aas12879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0725" y="1600200"/>
            <a:ext cx="252571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6340475" y="3705225"/>
            <a:ext cx="1447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Lucida Sans Unicode" pitchFamily="34" charset="0"/>
              </a:rPr>
              <a:t>Figure 3: Kaizen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1185</TotalTime>
  <Words>1621</Words>
  <Application>Microsoft Office PowerPoint</Application>
  <PresentationFormat>On-screen Show (4:3)</PresentationFormat>
  <Paragraphs>410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8</vt:i4>
      </vt:variant>
      <vt:variant>
        <vt:lpstr>Slide Titles</vt:lpstr>
      </vt:variant>
      <vt:variant>
        <vt:i4>32</vt:i4>
      </vt:variant>
    </vt:vector>
  </HeadingPairs>
  <TitlesOfParts>
    <vt:vector size="49" baseType="lpstr">
      <vt:lpstr>Lucida Sans Unicode</vt:lpstr>
      <vt:lpstr>Arial</vt:lpstr>
      <vt:lpstr>Wingdings 3</vt:lpstr>
      <vt:lpstr>Verdana</vt:lpstr>
      <vt:lpstr>Wingdings 2</vt:lpstr>
      <vt:lpstr>Calibri</vt:lpstr>
      <vt:lpstr>Wingdings</vt:lpstr>
      <vt:lpstr>宋体</vt:lpstr>
      <vt:lpstr>黑体</vt:lpstr>
      <vt:lpstr>Concourse</vt:lpstr>
      <vt:lpstr>Concourse</vt:lpstr>
      <vt:lpstr>Concourse</vt:lpstr>
      <vt:lpstr>Concourse</vt:lpstr>
      <vt:lpstr>Concourse</vt:lpstr>
      <vt:lpstr>Concourse</vt:lpstr>
      <vt:lpstr>Concourse</vt:lpstr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CECS, CSUN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Manufacturing  Six Sigma</dc:title>
  <dc:creator>Salim, Aydzhan A</dc:creator>
  <cp:lastModifiedBy>Ghassan</cp:lastModifiedBy>
  <cp:revision>209</cp:revision>
  <cp:lastPrinted>2012-12-03T23:47:44Z</cp:lastPrinted>
  <dcterms:created xsi:type="dcterms:W3CDTF">2012-11-22T01:40:49Z</dcterms:created>
  <dcterms:modified xsi:type="dcterms:W3CDTF">2012-12-09T06:39:25Z</dcterms:modified>
</cp:coreProperties>
</file>