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7" r:id="rId9"/>
    <p:sldId id="268" r:id="rId10"/>
    <p:sldId id="269" r:id="rId11"/>
    <p:sldId id="277" r:id="rId12"/>
    <p:sldId id="270" r:id="rId13"/>
    <p:sldId id="271" r:id="rId14"/>
    <p:sldId id="275" r:id="rId15"/>
    <p:sldId id="272" r:id="rId16"/>
    <p:sldId id="273" r:id="rId17"/>
    <p:sldId id="274" r:id="rId18"/>
    <p:sldId id="276" r:id="rId19"/>
    <p:sldId id="260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63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868D1-D66D-43F7-B8C8-A32F493BFEE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D3442-6686-4D54-912D-8C239AB9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D3442-6686-4D54-912D-8C239AB9275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A317-7F4F-453E-9721-8806ABF69B3F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70BE-6D4C-406A-A573-D31F71D2E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4.docx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wmf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package" Target="../embeddings/Microsoft_Office_Word_Document5.doc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6.docx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Monte Carlo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Brett Foster</a:t>
            </a:r>
            <a:endParaRPr lang="en-US" dirty="0"/>
          </a:p>
        </p:txBody>
      </p:sp>
      <p:pic>
        <p:nvPicPr>
          <p:cNvPr id="37891" name="Picture 3" descr="C:\Users\Stew\AppData\Local\Microsoft\Windows\Temporary Internet Files\Content.IE5\S28K4LFJ\MC90044121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698" y="228600"/>
            <a:ext cx="1870989" cy="2411668"/>
          </a:xfrm>
          <a:prstGeom prst="rect">
            <a:avLst/>
          </a:prstGeom>
          <a:noFill/>
        </p:spPr>
      </p:pic>
      <p:pic>
        <p:nvPicPr>
          <p:cNvPr id="37893" name="Picture 5" descr="C:\Users\Stew\AppData\Local\Microsoft\Windows\Temporary Internet Files\Content.IE5\3M1JC1HA\MM90025444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343400"/>
            <a:ext cx="1921144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Simulation: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simulation can easily be programmed into a computer:</a:t>
            </a:r>
          </a:p>
          <a:p>
            <a:pPr lvl="1"/>
            <a:r>
              <a:rPr lang="en-US" dirty="0" smtClean="0"/>
              <a:t>I used VBA in Excel to write a short function to run our simulation</a:t>
            </a:r>
          </a:p>
          <a:p>
            <a:pPr lvl="2"/>
            <a:r>
              <a:rPr lang="en-US" dirty="0" smtClean="0"/>
              <a:t>We input n, number of trials, and function will repeatedly select points uniformly distributed within the square and determine how many fall within the circle</a:t>
            </a:r>
          </a:p>
          <a:p>
            <a:pPr lvl="2"/>
            <a:r>
              <a:rPr lang="en-US" dirty="0" smtClean="0"/>
              <a:t>Function computes sample mean and returns our estimate for </a:t>
            </a:r>
            <a:r>
              <a:rPr lang="el-GR" dirty="0" smtClean="0"/>
              <a:t>π</a:t>
            </a:r>
            <a:r>
              <a:rPr lang="en-US" dirty="0" smtClean="0"/>
              <a:t> :</a:t>
            </a:r>
          </a:p>
          <a:p>
            <a:pPr lvl="2"/>
            <a:endParaRPr lang="en-US" dirty="0" smtClean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709285"/>
            <a:ext cx="1371600" cy="1148715"/>
          </a:xfrm>
          <a:prstGeom prst="rect">
            <a:avLst/>
          </a:prstGeom>
          <a:noFill/>
        </p:spPr>
      </p:pic>
      <p:pic>
        <p:nvPicPr>
          <p:cNvPr id="41987" name="Picture 3" descr="C:\Users\Stew\AppData\Local\Microsoft\Windows\Temporary Internet Files\Content.IE5\SPMHA3YZ\MC9000482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2400"/>
            <a:ext cx="1524000" cy="1526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Code:</a:t>
            </a:r>
            <a:endParaRPr lang="en-US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600200" y="1371600"/>
          <a:ext cx="10104822" cy="4953000"/>
        </p:xfrm>
        <a:graphic>
          <a:graphicData uri="http://schemas.openxmlformats.org/presentationml/2006/ole">
            <p:oleObj spid="_x0000_s57346" name="Document" r:id="rId4" imgW="5942845" imgH="26895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accurate is this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Consider the variance of our estimate: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Since X is a Bernoulli R.V. with p = </a:t>
            </a:r>
            <a:r>
              <a:rPr lang="el-GR" dirty="0" smtClean="0"/>
              <a:t>π</a:t>
            </a:r>
            <a:r>
              <a:rPr lang="en-US" dirty="0" smtClean="0"/>
              <a:t>/4,     </a:t>
            </a:r>
            <a:r>
              <a:rPr lang="en-US" dirty="0" err="1" smtClean="0"/>
              <a:t>Var</a:t>
            </a:r>
            <a:r>
              <a:rPr lang="en-US" dirty="0" smtClean="0"/>
              <a:t>(X) = (</a:t>
            </a:r>
            <a:r>
              <a:rPr lang="el-GR" dirty="0" smtClean="0"/>
              <a:t>π</a:t>
            </a:r>
            <a:r>
              <a:rPr lang="en-US" dirty="0" smtClean="0"/>
              <a:t>/4)(1-</a:t>
            </a:r>
            <a:r>
              <a:rPr lang="el-GR" dirty="0" smtClean="0"/>
              <a:t> π</a:t>
            </a:r>
            <a:r>
              <a:rPr lang="en-US" dirty="0" smtClean="0"/>
              <a:t>/4), however we will assume we don’t know </a:t>
            </a:r>
            <a:r>
              <a:rPr lang="el-GR" dirty="0" smtClean="0"/>
              <a:t>π</a:t>
            </a:r>
            <a:r>
              <a:rPr lang="en-US" dirty="0" smtClean="0"/>
              <a:t>.  Hence, we shall compute the sample variance of X.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133600"/>
            <a:ext cx="7513093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Variance of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calculate this retrospectively, since X is a Bernoulli R.V:</a:t>
            </a:r>
          </a:p>
          <a:p>
            <a:pPr lvl="1"/>
            <a:r>
              <a:rPr lang="en-US" dirty="0" smtClean="0"/>
              <a:t>Ex:  When n = 1000, we estimate pi to be 3.188.  That is,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Hence, 797 of our points fell within the circle, making x = 1 for 797 of our trials, and zero for the other 203 </a:t>
            </a:r>
          </a:p>
          <a:p>
            <a:pPr lvl="1"/>
            <a:r>
              <a:rPr lang="en-US" dirty="0" smtClean="0"/>
              <a:t>Now,                      can be easily calculated  </a:t>
            </a:r>
            <a:endParaRPr lang="en-US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124200"/>
            <a:ext cx="3920197" cy="1219200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334000"/>
            <a:ext cx="1512863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Central limit theorem:  tells us that      is </a:t>
            </a:r>
            <a:r>
              <a:rPr lang="en-US" i="1" dirty="0" smtClean="0"/>
              <a:t>approximately </a:t>
            </a:r>
            <a:r>
              <a:rPr lang="en-US" dirty="0" smtClean="0"/>
              <a:t> normal (for large n)</a:t>
            </a:r>
          </a:p>
          <a:p>
            <a:r>
              <a:rPr lang="en-US" dirty="0" smtClean="0"/>
              <a:t>Then, </a:t>
            </a:r>
          </a:p>
          <a:p>
            <a:pPr lvl="1"/>
            <a:r>
              <a:rPr lang="en-US" dirty="0" smtClean="0"/>
              <a:t> the (1 – </a:t>
            </a:r>
            <a:r>
              <a:rPr lang="el-GR" dirty="0" smtClean="0"/>
              <a:t>α</a:t>
            </a:r>
            <a:r>
              <a:rPr lang="en-US" dirty="0" smtClean="0"/>
              <a:t>) Confidence Interval is given by 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  where               is the inverse of the standard normal cumulative distribution function </a:t>
            </a:r>
            <a:endParaRPr lang="en-US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371600"/>
            <a:ext cx="228600" cy="889000"/>
          </a:xfrm>
          <a:prstGeom prst="rect">
            <a:avLst/>
          </a:prstGeom>
          <a:noFill/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581400"/>
            <a:ext cx="3048000" cy="948715"/>
          </a:xfrm>
          <a:prstGeom prst="rect">
            <a:avLst/>
          </a:prstGeom>
          <a:noFill/>
        </p:spPr>
      </p:pic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8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572000"/>
            <a:ext cx="959303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 note on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The variance of our estimate decreases with n, since</a:t>
            </a:r>
          </a:p>
          <a:p>
            <a:endParaRPr lang="en-US" dirty="0"/>
          </a:p>
          <a:p>
            <a:r>
              <a:rPr lang="en-US" dirty="0" smtClean="0"/>
              <a:t>As n changes, we have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large n, this gets very small</a:t>
            </a:r>
          </a:p>
          <a:p>
            <a:r>
              <a:rPr lang="en-US" dirty="0" smtClean="0"/>
              <a:t>What are the implications for Monte Carlo?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505200"/>
            <a:ext cx="2579077" cy="838200"/>
          </a:xfrm>
          <a:prstGeom prst="rect">
            <a:avLst/>
          </a:prstGeom>
          <a:noFill/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752600"/>
            <a:ext cx="2505456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r>
              <a:rPr lang="en-US" dirty="0" smtClean="0"/>
              <a:t>For n = 10,000,000 our estimate is accurate to three decimal places when compared with </a:t>
            </a:r>
            <a:r>
              <a:rPr lang="el-GR" dirty="0" smtClean="0"/>
              <a:t>π</a:t>
            </a:r>
            <a:endParaRPr lang="en-US" dirty="0" smtClean="0"/>
          </a:p>
          <a:p>
            <a:pPr lvl="3"/>
            <a:r>
              <a:rPr lang="en-US" dirty="0" smtClean="0"/>
              <a:t>Not exactly efficient</a:t>
            </a:r>
            <a:endParaRPr lang="en-US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81000" y="1752600"/>
          <a:ext cx="8467218" cy="2514600"/>
        </p:xfrm>
        <a:graphic>
          <a:graphicData uri="http://schemas.openxmlformats.org/presentationml/2006/ole">
            <p:oleObj spid="_x0000_s49154" name="Document" r:id="rId4" imgW="6099065" imgH="181105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this method for estimating </a:t>
            </a:r>
            <a:r>
              <a:rPr lang="el-GR" dirty="0" smtClean="0"/>
              <a:t>π</a:t>
            </a:r>
            <a:r>
              <a:rPr lang="en-US" dirty="0" smtClean="0"/>
              <a:t>, how many trials are necessary for us to be at least 95% sure that our error is less than 1x10</a:t>
            </a:r>
            <a:r>
              <a:rPr lang="en-US" baseline="30000" dirty="0" smtClean="0"/>
              <a:t>-10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About </a:t>
            </a:r>
            <a:r>
              <a:rPr lang="en-US" dirty="0" smtClean="0"/>
              <a:t> </a:t>
            </a:r>
            <a:r>
              <a:rPr lang="en-US" dirty="0" smtClean="0"/>
              <a:t>1.036</a:t>
            </a:r>
            <a:r>
              <a:rPr lang="en-US" dirty="0" smtClean="0"/>
              <a:t>x10</a:t>
            </a:r>
            <a:r>
              <a:rPr lang="en-US" baseline="30000" dirty="0" smtClean="0"/>
              <a:t>21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0179" name="Picture 3" descr="C:\Users\Stew\AppData\Local\Microsoft\Windows\Temporary Internet Files\Content.IE5\3M1JC1HA\MC90043392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425449"/>
            <a:ext cx="7215187" cy="5276851"/>
          </a:xfrm>
        </p:spPr>
        <p:txBody>
          <a:bodyPr/>
          <a:lstStyle/>
          <a:p>
            <a:r>
              <a:rPr lang="en-US" dirty="0" smtClean="0"/>
              <a:t>Clearly, Monte Carlo is not best method for figuring out digits of pi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what is a </a:t>
            </a:r>
            <a:r>
              <a:rPr lang="en-US" i="1" dirty="0" smtClean="0"/>
              <a:t>practical </a:t>
            </a:r>
            <a:r>
              <a:rPr lang="en-US" dirty="0" smtClean="0"/>
              <a:t>application???</a:t>
            </a:r>
            <a:endParaRPr lang="en-US" dirty="0"/>
          </a:p>
        </p:txBody>
      </p:sp>
      <p:pic>
        <p:nvPicPr>
          <p:cNvPr id="52225" name="Picture 1" descr="C:\Users\Stew\AppData\Local\Microsoft\Windows\Temporary Internet Files\Content.IE5\S28K4LFJ\MC90015056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495800"/>
            <a:ext cx="1554162" cy="1819275"/>
          </a:xfrm>
          <a:prstGeom prst="rect">
            <a:avLst/>
          </a:prstGeom>
          <a:noFill/>
        </p:spPr>
      </p:pic>
      <p:pic>
        <p:nvPicPr>
          <p:cNvPr id="52226" name="Picture 2" descr="C:\Users\Stew\AppData\Local\Microsoft\Windows\Temporary Internet Files\Content.IE5\SPMHA3YZ\MC90043477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895600"/>
            <a:ext cx="1828800" cy="1828800"/>
          </a:xfrm>
          <a:prstGeom prst="rect">
            <a:avLst/>
          </a:prstGeom>
          <a:noFill/>
        </p:spPr>
      </p:pic>
      <p:pic>
        <p:nvPicPr>
          <p:cNvPr id="52228" name="Picture 4" descr="C:\Users\Stew\AppData\Local\Microsoft\Windows\Temporary Internet Files\Content.IE5\S28K4LFJ\MC90043626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200400"/>
            <a:ext cx="933450" cy="933450"/>
          </a:xfrm>
          <a:prstGeom prst="rect">
            <a:avLst/>
          </a:prstGeom>
          <a:noFill/>
        </p:spPr>
      </p:pic>
      <p:pic>
        <p:nvPicPr>
          <p:cNvPr id="52229" name="Picture 5" descr="C:\Users\Stew\AppData\Local\Microsoft\Windows\Temporary Internet Files\Content.IE5\3M1JC1HA\MC90023728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00400"/>
            <a:ext cx="1824037" cy="1315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Real World Example:  Valuing a Financial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option is a financial derivative</a:t>
            </a:r>
          </a:p>
          <a:p>
            <a:pPr lvl="1"/>
            <a:r>
              <a:rPr lang="en-US" dirty="0" smtClean="0"/>
              <a:t>Its value is derived from some other object, such as a stock</a:t>
            </a:r>
          </a:p>
          <a:p>
            <a:pPr lvl="2"/>
            <a:r>
              <a:rPr lang="en-US" dirty="0" smtClean="0"/>
              <a:t>Payoff is dependent upon the value of the stock at the expiration date of the option</a:t>
            </a:r>
          </a:p>
          <a:p>
            <a:pPr lvl="3"/>
            <a:r>
              <a:rPr lang="en-US" dirty="0" smtClean="0"/>
              <a:t>For a call option, the owner has the right to buy or sell the underlying asset at a specified price, known as the “Strike Price,” at the “expiration date” specified in the option contract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large number of simulated trials in order to  approximate a solution to a problem</a:t>
            </a:r>
          </a:p>
          <a:p>
            <a:r>
              <a:rPr lang="en-US" dirty="0" smtClean="0"/>
              <a:t>Generating random numbers</a:t>
            </a:r>
          </a:p>
          <a:p>
            <a:pPr lvl="1"/>
            <a:r>
              <a:rPr lang="en-US" dirty="0" smtClean="0"/>
              <a:t>Computer not required, though extremely helpful 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3074" name="Picture 2" descr="C:\Users\Stew\AppData\Local\Microsoft\Windows\Temporary Internet Files\Content.IE5\3U11F6ZG\MC9004347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2088" y="4289425"/>
            <a:ext cx="1828800" cy="182880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750" y="4629150"/>
            <a:ext cx="1824038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call option written on Apple stock with a strike price of $450 and an expiration date in 6 months.</a:t>
            </a:r>
          </a:p>
          <a:p>
            <a:pPr lvl="1"/>
            <a:r>
              <a:rPr lang="en-US" dirty="0" smtClean="0"/>
              <a:t>In 6 months, if the stock price is above $450 (say $475 perhaps), the owner will exercise the option and purchase the stock for $450 (getting a payoff of $25)</a:t>
            </a:r>
            <a:endParaRPr lang="en-US" dirty="0"/>
          </a:p>
          <a:p>
            <a:pPr lvl="2"/>
            <a:r>
              <a:rPr lang="en-US" dirty="0" smtClean="0"/>
              <a:t>If the stock price is below $450, the owner will simply let the option expire,  making a payoff of $0</a:t>
            </a:r>
          </a:p>
        </p:txBody>
      </p:sp>
      <p:pic>
        <p:nvPicPr>
          <p:cNvPr id="58370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"/>
            <a:ext cx="1524000" cy="1530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More succinctly, the payoff at expiration is given by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              Payoff = Max{0, S – 450}</a:t>
            </a:r>
          </a:p>
          <a:p>
            <a:pPr lvl="1">
              <a:buNone/>
            </a:pPr>
            <a:r>
              <a:rPr lang="en-US" dirty="0" smtClean="0"/>
              <a:t>Where S is the stock price and 450 is the strike price</a:t>
            </a:r>
          </a:p>
          <a:p>
            <a:pPr lvl="1"/>
            <a:r>
              <a:rPr lang="en-US" dirty="0" smtClean="0"/>
              <a:t>Note that the payoff is never negative!</a:t>
            </a:r>
            <a:endParaRPr lang="en-US" dirty="0"/>
          </a:p>
          <a:p>
            <a:r>
              <a:rPr lang="en-US" dirty="0" smtClean="0"/>
              <a:t>How can we value this sort of derivative?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equires some assumptions about the behavior of stock prices:</a:t>
            </a:r>
          </a:p>
          <a:p>
            <a:pPr lvl="2"/>
            <a:r>
              <a:rPr lang="en-US" dirty="0" smtClean="0"/>
              <a:t>Rate of return on a stock is normally distributed</a:t>
            </a:r>
          </a:p>
          <a:p>
            <a:pPr lvl="3"/>
            <a:r>
              <a:rPr lang="en-US" dirty="0" smtClean="0"/>
              <a:t>Implies that stock prices are Lognormal</a:t>
            </a:r>
          </a:p>
          <a:p>
            <a:pPr lvl="4"/>
            <a:r>
              <a:rPr lang="en-US" dirty="0" smtClean="0"/>
              <a:t>If X is a normal random variable, then exp(X) is a lognormal random variable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Specifically, we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we define:</a:t>
            </a:r>
          </a:p>
          <a:p>
            <a:pPr lvl="1">
              <a:buNone/>
            </a:pPr>
            <a:r>
              <a:rPr lang="en-US" dirty="0" smtClean="0"/>
              <a:t>       is the current stock price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is the stock price at time t &gt; 0</a:t>
            </a:r>
          </a:p>
          <a:p>
            <a:pPr lvl="1">
              <a:buNone/>
            </a:pPr>
            <a:r>
              <a:rPr lang="en-US" dirty="0" smtClean="0"/>
              <a:t>       is the expected rate of return on the stock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is the variance of the annual rate of return on              	  the stock and its square root is called volatility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is a standard normal random variable</a:t>
            </a:r>
            <a:endParaRPr lang="en-US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609600"/>
            <a:ext cx="3886200" cy="971550"/>
          </a:xfrm>
          <a:prstGeom prst="rect">
            <a:avLst/>
          </a:prstGeom>
          <a:noFill/>
        </p:spPr>
      </p:pic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133600"/>
            <a:ext cx="381000" cy="925286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743200"/>
            <a:ext cx="437029" cy="990600"/>
          </a:xfrm>
          <a:prstGeom prst="rect">
            <a:avLst/>
          </a:prstGeom>
          <a:noFill/>
        </p:spPr>
      </p:pic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200401"/>
            <a:ext cx="262218" cy="990600"/>
          </a:xfrm>
          <a:prstGeom prst="rect">
            <a:avLst/>
          </a:prstGeom>
          <a:noFill/>
        </p:spPr>
      </p:pic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657600"/>
            <a:ext cx="457200" cy="1000125"/>
          </a:xfrm>
          <a:prstGeom prst="rect">
            <a:avLst/>
          </a:prstGeom>
          <a:noFill/>
        </p:spPr>
      </p:pic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29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495800"/>
            <a:ext cx="340659" cy="1286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Using historical data, one can easily obtain estimates for the expected return and volatility of a stock</a:t>
            </a:r>
          </a:p>
          <a:p>
            <a:r>
              <a:rPr lang="en-US" dirty="0" smtClean="0"/>
              <a:t>Under the lognormal stock price model, predicting a future stock price boils down to generating a standard normal random variable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1379" name="Picture 3" descr="C:\Users\Stew\AppData\Local\Microsoft\Windows\Temporary Internet Files\Content.IE5\SPMHA3YZ\MM90036530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038600"/>
            <a:ext cx="2189162" cy="2189162"/>
          </a:xfrm>
          <a:prstGeom prst="rect">
            <a:avLst/>
          </a:prstGeom>
          <a:noFill/>
        </p:spPr>
      </p:pic>
      <p:pic>
        <p:nvPicPr>
          <p:cNvPr id="101380" name="Picture 4" descr="C:\Users\Stew\AppData\Local\Microsoft\Windows\Temporary Internet Files\Content.IE5\3U11F6ZG\MC9002865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114800"/>
            <a:ext cx="1495425" cy="1387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Black-</a:t>
            </a:r>
            <a:r>
              <a:rPr lang="en-US" dirty="0" err="1" smtClean="0"/>
              <a:t>Scholes</a:t>
            </a:r>
            <a:r>
              <a:rPr lang="en-US" dirty="0" smtClean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options (such as the one which we examined earlier) can easily be valued using the Black-</a:t>
            </a:r>
            <a:r>
              <a:rPr lang="en-US" dirty="0" err="1" smtClean="0"/>
              <a:t>Scholes</a:t>
            </a:r>
            <a:r>
              <a:rPr lang="en-US" dirty="0" smtClean="0"/>
              <a:t>  equation</a:t>
            </a:r>
          </a:p>
          <a:p>
            <a:r>
              <a:rPr lang="en-US" dirty="0" smtClean="0"/>
              <a:t>So why would we want to use Monte-Carlo?</a:t>
            </a:r>
          </a:p>
          <a:p>
            <a:pPr lvl="1"/>
            <a:r>
              <a:rPr lang="en-US" dirty="0" smtClean="0"/>
              <a:t>Not all options can be valued with Black-</a:t>
            </a:r>
            <a:r>
              <a:rPr lang="en-US" dirty="0" err="1" smtClean="0"/>
              <a:t>Scholes</a:t>
            </a:r>
            <a:endParaRPr lang="en-US" dirty="0" smtClean="0"/>
          </a:p>
          <a:p>
            <a:pPr lvl="2"/>
            <a:r>
              <a:rPr lang="en-US" dirty="0" smtClean="0"/>
              <a:t>Why not???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rough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Recall, the payoff function for a call option discussed previously was given by</a:t>
            </a:r>
          </a:p>
          <a:p>
            <a:pPr lvl="1">
              <a:buNone/>
            </a:pPr>
            <a:r>
              <a:rPr lang="en-US" dirty="0" smtClean="0"/>
              <a:t>                      Payoff = Max{0, S-450}</a:t>
            </a:r>
          </a:p>
          <a:p>
            <a:pPr lvl="1">
              <a:buNone/>
            </a:pPr>
            <a:r>
              <a:rPr lang="en-US" dirty="0" smtClean="0"/>
              <a:t>If S is lognormal, the payoff of the option has to do with the probability that S &gt; 450 (and by how much)</a:t>
            </a:r>
          </a:p>
          <a:p>
            <a:pPr lvl="1"/>
            <a:r>
              <a:rPr lang="en-US" dirty="0" smtClean="0"/>
              <a:t>What if instead of a strike price of 450, we have a strike price that is also a random variable?  What if that random variable is not lognormal?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Consider an option which gives the owner the right (but not the obligation) to purchase a share of stock A for the average of the prices of stock B and stock C</a:t>
            </a:r>
          </a:p>
          <a:p>
            <a:r>
              <a:rPr lang="en-US" dirty="0" smtClean="0"/>
              <a:t>Then, our payoff function is given by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r>
              <a:rPr lang="en-US" dirty="0" smtClean="0"/>
              <a:t>This is called a “basket option” and no formula exists to calculate its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810000"/>
            <a:ext cx="5391665" cy="838200"/>
          </a:xfrm>
          <a:prstGeom prst="rect">
            <a:avLst/>
          </a:prstGeom>
          <a:noFill/>
        </p:spPr>
      </p:pic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3428" name="Picture 4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029200"/>
            <a:ext cx="1371600" cy="1376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Enter…. Monte Carlo!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Suppose that Apple would like to encourage innovation and dedication by issuing its employees a stock option which pays off if the price of Apple stock exceeds the average of Google and Amazon stock 1 year from now</a:t>
            </a:r>
          </a:p>
          <a:p>
            <a:pPr lvl="1"/>
            <a:r>
              <a:rPr lang="en-US" dirty="0" smtClean="0"/>
              <a:t>Why value this option?</a:t>
            </a:r>
          </a:p>
          <a:p>
            <a:pPr lvl="2"/>
            <a:r>
              <a:rPr lang="en-US" dirty="0" smtClean="0"/>
              <a:t>Accounting purposes: what is this worth?</a:t>
            </a:r>
          </a:p>
          <a:p>
            <a:pPr lvl="2"/>
            <a:r>
              <a:rPr lang="en-US" dirty="0" smtClean="0"/>
              <a:t>Employee interest: what is the value of this option?</a:t>
            </a:r>
          </a:p>
        </p:txBody>
      </p:sp>
      <p:pic>
        <p:nvPicPr>
          <p:cNvPr id="129026" name="Picture 2" descr="C:\Users\Stew\AppData\Local\Microsoft\Windows\Temporary Internet Files\Content.IE5\SPMHA3YZ\MC9001981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"/>
            <a:ext cx="1447800" cy="1601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4724400"/>
          </a:xfrm>
        </p:spPr>
        <p:txBody>
          <a:bodyPr/>
          <a:lstStyle/>
          <a:p>
            <a:r>
              <a:rPr lang="en-US" dirty="0" smtClean="0"/>
              <a:t>The payoff is that of a basket option:</a:t>
            </a:r>
          </a:p>
          <a:p>
            <a:pPr>
              <a:buNone/>
            </a:pPr>
            <a:r>
              <a:rPr lang="en-US" dirty="0" smtClean="0"/>
              <a:t>     Payoff = Max{0,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apple</a:t>
            </a:r>
            <a:r>
              <a:rPr lang="en-US" dirty="0" smtClean="0"/>
              <a:t> - .5(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google</a:t>
            </a:r>
            <a:r>
              <a:rPr lang="en-US" dirty="0" smtClean="0"/>
              <a:t> +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Amazon</a:t>
            </a:r>
            <a:r>
              <a:rPr lang="en-US" dirty="0" smtClean="0"/>
              <a:t>)</a:t>
            </a:r>
            <a:r>
              <a:rPr lang="en-US" sz="3600" dirty="0" smtClean="0"/>
              <a:t>}</a:t>
            </a:r>
          </a:p>
          <a:p>
            <a:r>
              <a:rPr lang="en-US" dirty="0" smtClean="0"/>
              <a:t>How can we value this?</a:t>
            </a:r>
          </a:p>
          <a:p>
            <a:pPr lvl="1"/>
            <a:r>
              <a:rPr lang="en-US" dirty="0" smtClean="0"/>
              <a:t>Monte Carlo Simulation:</a:t>
            </a:r>
          </a:p>
          <a:p>
            <a:pPr lvl="2"/>
            <a:r>
              <a:rPr lang="en-US" dirty="0" smtClean="0"/>
              <a:t>Run many trials where we calculate the  average future value of the option for these trials.  Then discount this to the present value using the risk free rate</a:t>
            </a:r>
          </a:p>
        </p:txBody>
      </p:sp>
      <p:pic>
        <p:nvPicPr>
          <p:cNvPr id="130050" name="Picture 2" descr="C:\Users\Stew\AppData\Local\Microsoft\Windows\Temporary Internet Files\Content.IE5\3U11F6ZG\MC90043388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953000"/>
            <a:ext cx="1263650" cy="126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In order to run the simulation, we need to estimate the expected return and annual volatility for each of the three stocks</a:t>
            </a:r>
          </a:p>
          <a:p>
            <a:pPr lvl="1"/>
            <a:r>
              <a:rPr lang="en-US" dirty="0" smtClean="0"/>
              <a:t>For expected return, we can use the CAPM model</a:t>
            </a:r>
          </a:p>
          <a:p>
            <a:pPr lvl="1"/>
            <a:r>
              <a:rPr lang="en-US" dirty="0" smtClean="0"/>
              <a:t>Volatility is calculated using historical data</a:t>
            </a:r>
          </a:p>
          <a:p>
            <a:pPr lvl="1"/>
            <a:r>
              <a:rPr lang="en-US" dirty="0" smtClean="0"/>
              <a:t>Need starting price (end of day November 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Need risk free rate of return: LIBOR = 0.95%</a:t>
            </a:r>
          </a:p>
          <a:p>
            <a:pPr lvl="1"/>
            <a:r>
              <a:rPr lang="en-US" dirty="0" smtClean="0"/>
              <a:t>t = 1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381000" y="5257800"/>
          <a:ext cx="10743872" cy="1981200"/>
        </p:xfrm>
        <a:graphic>
          <a:graphicData uri="http://schemas.openxmlformats.org/presentationml/2006/ole">
            <p:oleObj spid="_x0000_s131074" name="Document" r:id="rId4" imgW="6086467" imgH="112190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well documented use of Monte Carlo:</a:t>
            </a:r>
          </a:p>
          <a:p>
            <a:pPr lvl="1"/>
            <a:r>
              <a:rPr lang="en-US" dirty="0" smtClean="0"/>
              <a:t>Late 18</a:t>
            </a:r>
            <a:r>
              <a:rPr lang="en-US" baseline="30000" dirty="0" smtClean="0"/>
              <a:t>th</a:t>
            </a:r>
            <a:r>
              <a:rPr lang="en-US" dirty="0" smtClean="0"/>
              <a:t> Century France</a:t>
            </a:r>
          </a:p>
          <a:p>
            <a:pPr lvl="2"/>
            <a:r>
              <a:rPr lang="en-US" dirty="0" smtClean="0"/>
              <a:t>Comte de Buffon performed an experiment involving the repeated tossing of a needle onto a plane</a:t>
            </a:r>
          </a:p>
          <a:p>
            <a:pPr lvl="2"/>
            <a:r>
              <a:rPr lang="en-US" dirty="0" smtClean="0"/>
              <a:t>Wanted to determine probability of needle intersecting a string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6" name="Picture 2" descr="C:\Users\Stew\AppData\Local\Microsoft\Windows\Temporary Internet Files\Content.IE5\3M1JC1HA\MP90040188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886200"/>
            <a:ext cx="4114800" cy="274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first example, we only needed to generate uniform random variables on (0,1)</a:t>
            </a:r>
          </a:p>
          <a:p>
            <a:pPr lvl="1"/>
            <a:r>
              <a:rPr lang="en-US" dirty="0" smtClean="0"/>
              <a:t>We now need to generate standard normal random variables to simulate future stock prices</a:t>
            </a:r>
          </a:p>
          <a:p>
            <a:pPr lvl="2"/>
            <a:r>
              <a:rPr lang="en-US" dirty="0" smtClean="0"/>
              <a:t>Generate uniform random variables on (0,1)</a:t>
            </a:r>
          </a:p>
          <a:p>
            <a:pPr lvl="2"/>
            <a:r>
              <a:rPr lang="en-US" dirty="0" smtClean="0"/>
              <a:t>Treat as a percentile from standard normal distribution, and take the inverse</a:t>
            </a:r>
          </a:p>
          <a:p>
            <a:pPr lvl="3"/>
            <a:r>
              <a:rPr lang="en-US" dirty="0" smtClean="0"/>
              <a:t>This gives you a random draw from the standard normal distribution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581650"/>
            <a:ext cx="51054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Stock prices do not move independently of one another</a:t>
            </a:r>
          </a:p>
          <a:p>
            <a:pPr lvl="1"/>
            <a:r>
              <a:rPr lang="en-US" dirty="0" smtClean="0"/>
              <a:t>We will need to calculate the correlation coefficient for the returns on Apple, Google and Amazon stock.  Again, we can use historical data:</a:t>
            </a:r>
          </a:p>
        </p:txBody>
      </p:sp>
      <p:graphicFrame>
        <p:nvGraphicFramePr>
          <p:cNvPr id="132098" name="Object 2"/>
          <p:cNvGraphicFramePr>
            <a:graphicFrameLocks noChangeAspect="1"/>
          </p:cNvGraphicFramePr>
          <p:nvPr/>
        </p:nvGraphicFramePr>
        <p:xfrm>
          <a:off x="-1143000" y="3886200"/>
          <a:ext cx="11670467" cy="2286000"/>
        </p:xfrm>
        <a:graphic>
          <a:graphicData uri="http://schemas.openxmlformats.org/presentationml/2006/ole">
            <p:oleObj spid="_x0000_s132098" name="Document" r:id="rId4" imgW="6086467" imgH="122540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generate correlated R.V.’s?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Z(</a:t>
            </a:r>
            <a:r>
              <a:rPr lang="en-US" sz="2800" dirty="0" err="1" smtClean="0"/>
              <a:t>ap</a:t>
            </a:r>
            <a:r>
              <a:rPr lang="en-US" sz="2800" dirty="0" smtClean="0"/>
              <a:t>), Z(g), and Z(</a:t>
            </a:r>
            <a:r>
              <a:rPr lang="en-US" sz="2800" dirty="0" err="1" smtClean="0"/>
              <a:t>az</a:t>
            </a:r>
            <a:r>
              <a:rPr lang="en-US" sz="2800" dirty="0" smtClean="0"/>
              <a:t>) be the standard normal random variables used to </a:t>
            </a:r>
            <a:r>
              <a:rPr lang="en-US" sz="2800" dirty="0" err="1" smtClean="0"/>
              <a:t>simuate</a:t>
            </a:r>
            <a:r>
              <a:rPr lang="en-US" sz="2800" dirty="0" smtClean="0"/>
              <a:t> the future stock prices of Apple, Google, and Amazon respectively. Let      ‘s be independent standard normal random variables Now, define:</a:t>
            </a:r>
            <a:endParaRPr lang="en-US" sz="2800" dirty="0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41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209800"/>
            <a:ext cx="345141" cy="838200"/>
          </a:xfrm>
          <a:prstGeom prst="rect">
            <a:avLst/>
          </a:prstGeom>
          <a:noFill/>
        </p:spPr>
      </p:pic>
      <p:pic>
        <p:nvPicPr>
          <p:cNvPr id="134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200400"/>
            <a:ext cx="1722904" cy="781050"/>
          </a:xfrm>
          <a:prstGeom prst="rect">
            <a:avLst/>
          </a:prstGeom>
          <a:noFill/>
        </p:spPr>
      </p:pic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733800"/>
            <a:ext cx="4226944" cy="1066800"/>
          </a:xfrm>
          <a:prstGeom prst="rect">
            <a:avLst/>
          </a:prstGeom>
          <a:noFill/>
        </p:spPr>
      </p:pic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648200"/>
            <a:ext cx="8746672" cy="1375880"/>
          </a:xfrm>
          <a:prstGeom prst="rect">
            <a:avLst/>
          </a:prstGeom>
          <a:noFill/>
        </p:spPr>
      </p:pic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0" y="1743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One can easily verify that Z(</a:t>
            </a:r>
            <a:r>
              <a:rPr lang="en-US" dirty="0" err="1" smtClean="0"/>
              <a:t>ap</a:t>
            </a:r>
            <a:r>
              <a:rPr lang="en-US" dirty="0" smtClean="0"/>
              <a:t>), Z(g) and Z(</a:t>
            </a:r>
            <a:r>
              <a:rPr lang="en-US" dirty="0" err="1" smtClean="0"/>
              <a:t>az</a:t>
            </a:r>
            <a:r>
              <a:rPr lang="en-US" dirty="0" smtClean="0"/>
              <a:t>) are all standard normal random variables, with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Corr</a:t>
            </a:r>
            <a:r>
              <a:rPr lang="en-US" dirty="0" smtClean="0"/>
              <a:t>(Z(</a:t>
            </a:r>
            <a:r>
              <a:rPr lang="en-US" dirty="0" err="1" smtClean="0"/>
              <a:t>ap</a:t>
            </a:r>
            <a:r>
              <a:rPr lang="en-US" dirty="0" smtClean="0"/>
              <a:t>), Z(g)) =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Corr</a:t>
            </a:r>
            <a:r>
              <a:rPr lang="en-US" dirty="0" smtClean="0"/>
              <a:t>(Z(g), Z(</a:t>
            </a:r>
            <a:r>
              <a:rPr lang="en-US" dirty="0" err="1" smtClean="0"/>
              <a:t>az</a:t>
            </a:r>
            <a:r>
              <a:rPr lang="en-US" dirty="0" smtClean="0"/>
              <a:t>)) =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Corr</a:t>
            </a:r>
            <a:r>
              <a:rPr lang="en-US" dirty="0" smtClean="0"/>
              <a:t>(Z(</a:t>
            </a:r>
            <a:r>
              <a:rPr lang="en-US" dirty="0" err="1" smtClean="0"/>
              <a:t>ap</a:t>
            </a:r>
            <a:r>
              <a:rPr lang="en-US" dirty="0" smtClean="0"/>
              <a:t>), Z(</a:t>
            </a:r>
            <a:r>
              <a:rPr lang="en-US" dirty="0" err="1" smtClean="0"/>
              <a:t>az</a:t>
            </a:r>
            <a:r>
              <a:rPr lang="en-US" dirty="0" smtClean="0"/>
              <a:t>)) =</a:t>
            </a:r>
            <a:endParaRPr lang="en-US" dirty="0"/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23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362200"/>
            <a:ext cx="914400" cy="914400"/>
          </a:xfrm>
          <a:prstGeom prst="rect">
            <a:avLst/>
          </a:prstGeom>
          <a:noFill/>
        </p:spPr>
      </p:pic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2819400"/>
            <a:ext cx="838200" cy="973394"/>
          </a:xfrm>
          <a:prstGeom prst="rect">
            <a:avLst/>
          </a:prstGeom>
          <a:noFill/>
        </p:spPr>
      </p:pic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234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505200"/>
            <a:ext cx="914400" cy="889686"/>
          </a:xfrm>
          <a:prstGeom prst="rect">
            <a:avLst/>
          </a:prstGeom>
          <a:noFill/>
        </p:spPr>
      </p:pic>
      <p:pic>
        <p:nvPicPr>
          <p:cNvPr id="142344" name="Picture 8" descr="C:\Users\Stew\AppData\Local\Microsoft\Windows\Temporary Internet Files\Content.IE5\SPMHA3YZ\MC90019983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419600"/>
            <a:ext cx="1437299" cy="149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Simulation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now have all the information necessary to run our simulation. The procedure can roughly be described as follows: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Simulate the future stock price for each of the companies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Compute the option’s payoff for the simulated future stock prices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Repeat steps 1 and 2 until you have reached the desired number of trials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Compute the sample mean of the option payoff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Discount at the risk free rate to determine our estimate for the value of the option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As before, this can be done using VBA in Excel: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43362" name="Object 2"/>
          <p:cNvGraphicFramePr>
            <a:graphicFrameLocks noChangeAspect="1"/>
          </p:cNvGraphicFramePr>
          <p:nvPr/>
        </p:nvGraphicFramePr>
        <p:xfrm>
          <a:off x="334482" y="1371600"/>
          <a:ext cx="8809518" cy="4953000"/>
        </p:xfrm>
        <a:graphic>
          <a:graphicData uri="http://schemas.openxmlformats.org/presentationml/2006/ole">
            <p:oleObj spid="_x0000_s143362" name="Document" r:id="rId4" imgW="5942845" imgH="3341904" progId="Word.Document.12">
              <p:embed/>
            </p:oleObj>
          </a:graphicData>
        </a:graphic>
      </p:graphicFrame>
      <p:pic>
        <p:nvPicPr>
          <p:cNvPr id="143364" name="Picture 4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800600"/>
            <a:ext cx="1606550" cy="1585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in our pi example, the results are much more meaningful if we have some idea of their accuracy</a:t>
            </a:r>
          </a:p>
          <a:p>
            <a:r>
              <a:rPr lang="en-US" dirty="0" smtClean="0"/>
              <a:t>Define V as the value of the option for a single trial.  Then, our estimate is given by      </a:t>
            </a:r>
          </a:p>
          <a:p>
            <a:r>
              <a:rPr lang="en-US" dirty="0" smtClean="0"/>
              <a:t>CLT </a:t>
            </a:r>
            <a:r>
              <a:rPr lang="en-US" dirty="0" smtClean="0">
                <a:sym typeface="Wingdings" pitchFamily="2" charset="2"/>
              </a:rPr>
              <a:t>       is approximately normal</a:t>
            </a:r>
          </a:p>
          <a:p>
            <a:r>
              <a:rPr lang="en-US" dirty="0" smtClean="0">
                <a:sym typeface="Wingdings" pitchFamily="2" charset="2"/>
              </a:rPr>
              <a:t>Also,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 do we calculate </a:t>
            </a:r>
            <a:r>
              <a:rPr lang="en-US" dirty="0" err="1" smtClean="0">
                <a:sym typeface="Wingdings" pitchFamily="2" charset="2"/>
              </a:rPr>
              <a:t>Var</a:t>
            </a:r>
            <a:r>
              <a:rPr lang="en-US" dirty="0" smtClean="0">
                <a:sym typeface="Wingdings" pitchFamily="2" charset="2"/>
              </a:rPr>
              <a:t>(V)? </a:t>
            </a:r>
            <a:endParaRPr lang="en-US" dirty="0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54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124200"/>
            <a:ext cx="326572" cy="1143000"/>
          </a:xfrm>
          <a:prstGeom prst="rect">
            <a:avLst/>
          </a:prstGeom>
          <a:noFill/>
        </p:spPr>
      </p:pic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5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657600"/>
            <a:ext cx="304800" cy="1066800"/>
          </a:xfrm>
          <a:prstGeom prst="rect">
            <a:avLst/>
          </a:prstGeom>
          <a:noFill/>
        </p:spPr>
      </p:pic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267200"/>
            <a:ext cx="2330823" cy="1061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Recall how we previously retrospectively determined the sample variance</a:t>
            </a:r>
          </a:p>
          <a:p>
            <a:pPr lvl="1"/>
            <a:r>
              <a:rPr lang="en-US" dirty="0" smtClean="0"/>
              <a:t>Since X was Bernoulli, we could recover the values of X and estimate S</a:t>
            </a:r>
            <a:r>
              <a:rPr lang="en-US" baseline="30000" dirty="0" smtClean="0"/>
              <a:t>2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That approach does not work here, since V is certainly not Bernoulli.  Need to store each V as we go, and calculate S</a:t>
            </a:r>
            <a:r>
              <a:rPr lang="en-US" baseline="30000" dirty="0" smtClean="0"/>
              <a:t>2</a:t>
            </a:r>
            <a:r>
              <a:rPr lang="en-US" dirty="0" smtClean="0"/>
              <a:t>(V) last</a:t>
            </a:r>
          </a:p>
          <a:p>
            <a:r>
              <a:rPr lang="en-US" dirty="0" smtClean="0"/>
              <a:t>My solution:  Estimate S</a:t>
            </a:r>
            <a:r>
              <a:rPr lang="en-US" baseline="30000" dirty="0" smtClean="0"/>
              <a:t>2</a:t>
            </a:r>
            <a:r>
              <a:rPr lang="en-US" dirty="0" smtClean="0"/>
              <a:t>(V) using 1,000,000 trials with n = 1, and use to compute sample variance for simulations with n&gt;1</a:t>
            </a:r>
          </a:p>
          <a:p>
            <a:r>
              <a:rPr lang="en-US" dirty="0" smtClean="0"/>
              <a:t>Estimated S</a:t>
            </a:r>
            <a:r>
              <a:rPr lang="en-US" baseline="30000" dirty="0" smtClean="0"/>
              <a:t>2</a:t>
            </a:r>
            <a:r>
              <a:rPr lang="en-US" dirty="0" smtClean="0"/>
              <a:t>(V) = 2293.63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n = 1,000,000 we are about 95% sure that the actual value is within $0.10 of $29.99</a:t>
            </a:r>
          </a:p>
          <a:p>
            <a:pPr lvl="1"/>
            <a:r>
              <a:rPr lang="en-US" dirty="0" smtClean="0"/>
              <a:t>Probably accurate enough for most practical purposes</a:t>
            </a:r>
            <a:endParaRPr lang="en-US" dirty="0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304800" y="1371600"/>
          <a:ext cx="8839200" cy="2535345"/>
        </p:xfrm>
        <a:graphic>
          <a:graphicData uri="http://schemas.openxmlformats.org/presentationml/2006/ole">
            <p:oleObj spid="_x0000_s150532" name="Document" r:id="rId4" imgW="6099065" imgH="174938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 Carlo provides a numerical method to obtain an estimate for a solution that needs to be close, but not necessarily exact</a:t>
            </a:r>
          </a:p>
          <a:p>
            <a:r>
              <a:rPr lang="en-US" dirty="0" smtClean="0"/>
              <a:t>We showed two specific examples, but the applications of Monte Carlo are very diverse</a:t>
            </a:r>
          </a:p>
          <a:p>
            <a:r>
              <a:rPr lang="en-US" dirty="0" smtClean="0"/>
              <a:t>Questions???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Monte Carlo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after Monte Carlo Casino in 1940’s by a group of men working on the nuclear bomb</a:t>
            </a:r>
          </a:p>
          <a:p>
            <a:pPr lvl="1"/>
            <a:r>
              <a:rPr lang="de-DE" dirty="0" smtClean="0"/>
              <a:t>John von Neumann, Stanislaw Ulam and Nicholas Metropolis</a:t>
            </a:r>
          </a:p>
          <a:p>
            <a:r>
              <a:rPr lang="en-US" dirty="0" err="1" smtClean="0"/>
              <a:t>Ulam’s</a:t>
            </a:r>
            <a:r>
              <a:rPr lang="en-US" dirty="0" smtClean="0"/>
              <a:t> Uncle supposedly often frequented this Casino</a:t>
            </a:r>
            <a:endParaRPr lang="en-US" dirty="0"/>
          </a:p>
        </p:txBody>
      </p:sp>
      <p:pic>
        <p:nvPicPr>
          <p:cNvPr id="2051" name="Picture 3" descr="C:\Users\Stew\AppData\Local\Microsoft\Windows\Temporary Internet Files\Content.IE5\SPMHA3YZ\MC9003836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963329"/>
            <a:ext cx="3559853" cy="2894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err="1" smtClean="0"/>
              <a:t>Bodie</a:t>
            </a:r>
            <a:r>
              <a:rPr lang="en-US" sz="1400" dirty="0" smtClean="0"/>
              <a:t>, </a:t>
            </a:r>
            <a:r>
              <a:rPr lang="en-US" sz="1400" dirty="0" err="1" smtClean="0"/>
              <a:t>Zvi</a:t>
            </a:r>
            <a:r>
              <a:rPr lang="en-US" sz="1400" dirty="0" smtClean="0"/>
              <a:t>, Alex Kane, and Alan Marcus. </a:t>
            </a:r>
            <a:r>
              <a:rPr lang="en-US" sz="1400" i="1" dirty="0" smtClean="0"/>
              <a:t>Essentials of Investments</a:t>
            </a:r>
            <a:r>
              <a:rPr lang="en-US" sz="1400" dirty="0" smtClean="0"/>
              <a:t>. Eighth Edition. New York: </a:t>
            </a:r>
            <a:r>
              <a:rPr lang="en-US" sz="1400" dirty="0" err="1" smtClean="0"/>
              <a:t>Mcgraw</a:t>
            </a:r>
            <a:r>
              <a:rPr lang="en-US" sz="1400" dirty="0" smtClean="0"/>
              <a:t>-Hill, 2010.</a:t>
            </a:r>
          </a:p>
          <a:p>
            <a:r>
              <a:rPr lang="en-US" sz="1400" dirty="0" err="1" smtClean="0"/>
              <a:t>Kalos</a:t>
            </a:r>
            <a:r>
              <a:rPr lang="en-US" sz="1400" dirty="0" smtClean="0"/>
              <a:t>, </a:t>
            </a:r>
            <a:r>
              <a:rPr lang="en-US" sz="1400" dirty="0" err="1" smtClean="0"/>
              <a:t>Malvin</a:t>
            </a:r>
            <a:r>
              <a:rPr lang="en-US" sz="1400" dirty="0" smtClean="0"/>
              <a:t> H., and Paula A. Whitlock. </a:t>
            </a:r>
            <a:r>
              <a:rPr lang="en-US" sz="1400" i="1" dirty="0" smtClean="0"/>
              <a:t>Monte Carlo Methods Volume 1: Basics</a:t>
            </a:r>
            <a:r>
              <a:rPr lang="en-US" sz="1400" dirty="0" smtClean="0"/>
              <a:t>. New York: John Wiley &amp; Sons, 1986.</a:t>
            </a:r>
          </a:p>
          <a:p>
            <a:r>
              <a:rPr lang="en-US" sz="1400" dirty="0" smtClean="0"/>
              <a:t>McDonald, Robert </a:t>
            </a:r>
            <a:r>
              <a:rPr lang="en-US" sz="1400" dirty="0" err="1" smtClean="0"/>
              <a:t>obert</a:t>
            </a:r>
            <a:r>
              <a:rPr lang="en-US" sz="1400" dirty="0" smtClean="0"/>
              <a:t> Lynch. </a:t>
            </a:r>
            <a:r>
              <a:rPr lang="en-US" sz="1400" i="1" dirty="0" smtClean="0"/>
              <a:t>Derivatives Markets</a:t>
            </a:r>
            <a:r>
              <a:rPr lang="en-US" sz="1400" dirty="0" smtClean="0"/>
              <a:t>. 2nd. Boston: Pearson Education Inc., 2006. Print.</a:t>
            </a:r>
          </a:p>
          <a:p>
            <a:r>
              <a:rPr lang="en-US" sz="1400" dirty="0" err="1" smtClean="0"/>
              <a:t>Sobol</a:t>
            </a:r>
            <a:r>
              <a:rPr lang="en-US" sz="1400" dirty="0" smtClean="0"/>
              <a:t>, </a:t>
            </a:r>
            <a:r>
              <a:rPr lang="en-US" sz="1400" dirty="0" err="1" smtClean="0"/>
              <a:t>IIya</a:t>
            </a:r>
            <a:r>
              <a:rPr lang="en-US" sz="1400" dirty="0" smtClean="0"/>
              <a:t>. </a:t>
            </a:r>
            <a:r>
              <a:rPr lang="en-US" sz="1400" i="1" dirty="0" smtClean="0"/>
              <a:t>A Primer for the Monte Carlo Method</a:t>
            </a:r>
            <a:r>
              <a:rPr lang="en-US" sz="1400" dirty="0" smtClean="0"/>
              <a:t>. Boca Raton: CRC Press, 1994.</a:t>
            </a:r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Onset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Invention and popularization of computer</a:t>
            </a:r>
          </a:p>
          <a:p>
            <a:pPr lvl="1"/>
            <a:r>
              <a:rPr lang="en-US" dirty="0" smtClean="0"/>
              <a:t>Much more practical to implement Monte Carlo</a:t>
            </a:r>
          </a:p>
          <a:p>
            <a:pPr lvl="1"/>
            <a:r>
              <a:rPr lang="en-US" dirty="0" smtClean="0"/>
              <a:t>Popularity has taken off since 1950’s</a:t>
            </a:r>
          </a:p>
        </p:txBody>
      </p:sp>
      <p:pic>
        <p:nvPicPr>
          <p:cNvPr id="4098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8200" y="3738562"/>
            <a:ext cx="1843430" cy="1819656"/>
          </a:xfrm>
          <a:prstGeom prst="rect">
            <a:avLst/>
          </a:prstGeom>
          <a:noFill/>
        </p:spPr>
      </p:pic>
      <p:pic>
        <p:nvPicPr>
          <p:cNvPr id="4099" name="Picture 3" descr="C:\Users\Stew\AppData\Local\Microsoft\Windows\Temporary Internet Files\Content.IE5\SPMHA3YZ\MC9002865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267200"/>
            <a:ext cx="1781175" cy="1652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aspect of computers: allow us to quickly generate thousands of “random” numbers.</a:t>
            </a:r>
          </a:p>
          <a:p>
            <a:pPr lvl="1"/>
            <a:r>
              <a:rPr lang="en-US" dirty="0" smtClean="0"/>
              <a:t>Food for thought:</a:t>
            </a:r>
          </a:p>
          <a:p>
            <a:pPr lvl="2"/>
            <a:r>
              <a:rPr lang="en-US" dirty="0" smtClean="0"/>
              <a:t>Computers are ultimately deterministic devices</a:t>
            </a:r>
          </a:p>
          <a:p>
            <a:pPr lvl="3"/>
            <a:r>
              <a:rPr lang="en-US" dirty="0" smtClean="0"/>
              <a:t>How then can the numbers be “random?”</a:t>
            </a:r>
          </a:p>
          <a:p>
            <a:pPr lvl="3"/>
            <a:r>
              <a:rPr lang="en-US" dirty="0" smtClean="0"/>
              <a:t>We will leave this thought for the philosophers and assume that we do actually have random numbers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81000" y="4572000"/>
            <a:ext cx="2057400" cy="2111375"/>
            <a:chOff x="1632" y="1248"/>
            <a:chExt cx="2682" cy="2286"/>
          </a:xfrm>
        </p:grpSpPr>
        <p:sp>
          <p:nvSpPr>
            <p:cNvPr id="5124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5125" name="AutoShape 5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5126" name="AutoShape 6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pic>
        <p:nvPicPr>
          <p:cNvPr id="5127" name="Picture 7" descr="C:\Users\Stew\AppData\Local\Microsoft\Windows\Temporary Internet Files\Content.IE5\3M1JC1HA\MC9000553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4689475"/>
            <a:ext cx="1017588" cy="169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Monte Carlo to approximate pi</a:t>
            </a:r>
          </a:p>
          <a:p>
            <a:pPr lvl="1"/>
            <a:r>
              <a:rPr lang="en-US" dirty="0" smtClean="0"/>
              <a:t>Will give us a better understanding of how to implement and analyze a Monte Carlo Simulation</a:t>
            </a:r>
          </a:p>
          <a:p>
            <a:pPr lvl="2"/>
            <a:r>
              <a:rPr lang="en-US" dirty="0" smtClean="0"/>
              <a:t>Obviously, there are more efficient ways to figure out digits of pi</a:t>
            </a:r>
          </a:p>
          <a:p>
            <a:pPr lvl="2"/>
            <a:r>
              <a:rPr lang="en-US" dirty="0" smtClean="0"/>
              <a:t>This example will help build a conceptual understanding before looking at another example</a:t>
            </a:r>
            <a:endParaRPr lang="en-US" dirty="0"/>
          </a:p>
        </p:txBody>
      </p:sp>
      <p:pic>
        <p:nvPicPr>
          <p:cNvPr id="6147" name="Picture 3" descr="C:\Users\Stew\AppData\Local\Microsoft\Windows\Temporary Internet Files\Content.IE5\S28K4LFJ\MC9001050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953000"/>
            <a:ext cx="1371600" cy="1745933"/>
          </a:xfrm>
          <a:prstGeom prst="rect">
            <a:avLst/>
          </a:prstGeom>
          <a:noFill/>
        </p:spPr>
      </p:pic>
      <p:pic>
        <p:nvPicPr>
          <p:cNvPr id="6148" name="Picture 4" descr="C:\Users\Stew\AppData\Local\Microsoft\Windows\Temporary Internet Files\Content.IE5\SPMHA3YZ\MC9000480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04800"/>
            <a:ext cx="996950" cy="1926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Consider a unit circle inscribed within a square</a:t>
            </a:r>
          </a:p>
          <a:p>
            <a:pPr lvl="1"/>
            <a:r>
              <a:rPr lang="en-US" dirty="0" smtClean="0"/>
              <a:t>The ratio of the area of the circle to the area of the square is </a:t>
            </a:r>
            <a:r>
              <a:rPr lang="el-GR" dirty="0" smtClean="0"/>
              <a:t>π</a:t>
            </a:r>
            <a:r>
              <a:rPr lang="en-US" dirty="0" smtClean="0"/>
              <a:t>/4</a:t>
            </a:r>
          </a:p>
          <a:p>
            <a:pPr lvl="2"/>
            <a:r>
              <a:rPr lang="en-US" dirty="0" smtClean="0"/>
              <a:t>We will use this key fact in order to estimate </a:t>
            </a:r>
            <a:r>
              <a:rPr lang="el-GR" dirty="0" smtClean="0"/>
              <a:t>π</a:t>
            </a:r>
            <a:r>
              <a:rPr lang="en-US" dirty="0" smtClean="0"/>
              <a:t> by randomly selecting points with the square, and checking whether they are within the circle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8" name="Picture 7" descr="Untitled.jpg"/>
          <p:cNvPicPr>
            <a:picLocks noChangeAspect="1"/>
          </p:cNvPicPr>
          <p:nvPr/>
        </p:nvPicPr>
        <p:blipFill>
          <a:blip r:embed="rId3" cstate="print"/>
          <a:srcRect l="25918" t="23711" r="37797" b="32990"/>
          <a:stretch>
            <a:fillRect/>
          </a:stretch>
        </p:blipFill>
        <p:spPr>
          <a:xfrm>
            <a:off x="3200400" y="35052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r>
              <a:rPr lang="en-US" dirty="0" smtClean="0"/>
              <a:t>We will generate n points uniformly distributed within the square</a:t>
            </a:r>
          </a:p>
          <a:p>
            <a:r>
              <a:rPr lang="en-US" dirty="0" smtClean="0"/>
              <a:t>Let X denote a binomial random variable which takes the value 1 if a randomly generated point falls within the circle and 0 if the point falls outside of the circle</a:t>
            </a:r>
          </a:p>
          <a:p>
            <a:r>
              <a:rPr lang="en-US" dirty="0" smtClean="0"/>
              <a:t> X is a Bernoulli R.V. with p = </a:t>
            </a:r>
            <a:r>
              <a:rPr lang="el-GR" dirty="0" smtClean="0"/>
              <a:t>π</a:t>
            </a:r>
            <a:r>
              <a:rPr lang="en-US" dirty="0" smtClean="0"/>
              <a:t>/4</a:t>
            </a:r>
          </a:p>
          <a:p>
            <a:r>
              <a:rPr lang="en-US" dirty="0" smtClean="0"/>
              <a:t>Notice:  E(X) = </a:t>
            </a:r>
            <a:r>
              <a:rPr lang="el-GR" dirty="0" smtClean="0"/>
              <a:t>π</a:t>
            </a:r>
            <a:r>
              <a:rPr lang="en-US" dirty="0" smtClean="0"/>
              <a:t>/4  </a:t>
            </a:r>
            <a:r>
              <a:rPr lang="en-US" dirty="0" smtClean="0">
                <a:sym typeface="Wingdings" pitchFamily="2" charset="2"/>
              </a:rPr>
              <a:t> E(4X) = </a:t>
            </a:r>
            <a:r>
              <a:rPr lang="el-GR" dirty="0" smtClean="0"/>
              <a:t>π</a:t>
            </a:r>
            <a:endParaRPr lang="en-US" dirty="0" smtClean="0"/>
          </a:p>
          <a:p>
            <a:r>
              <a:rPr lang="en-US" dirty="0" smtClean="0"/>
              <a:t>For convenience, let Y = 4X. Now, we estimate </a:t>
            </a:r>
            <a:r>
              <a:rPr lang="el-GR" dirty="0" smtClean="0"/>
              <a:t>π</a:t>
            </a:r>
            <a:r>
              <a:rPr lang="en-US" dirty="0" smtClean="0"/>
              <a:t> with </a:t>
            </a:r>
          </a:p>
        </p:txBody>
      </p:sp>
      <p:pic>
        <p:nvPicPr>
          <p:cNvPr id="7171" name="Picture 3" descr="C:\Users\Stew\AppData\Local\Microsoft\Windows\Temporary Internet Files\Content.IE5\S28K4LFJ\MC9004377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105400"/>
            <a:ext cx="1997075" cy="1362075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105400"/>
            <a:ext cx="1905000" cy="1595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2069</Words>
  <Application>Microsoft Office PowerPoint</Application>
  <PresentationFormat>On-screen Show (4:3)</PresentationFormat>
  <Paragraphs>235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Document</vt:lpstr>
      <vt:lpstr>Monte Carlo Simulation</vt:lpstr>
      <vt:lpstr>Monte Carlo In A Nutshell</vt:lpstr>
      <vt:lpstr>A Brief History</vt:lpstr>
      <vt:lpstr>Modern Monte Carlo Method</vt:lpstr>
      <vt:lpstr>Onset of Computers</vt:lpstr>
      <vt:lpstr>Random Numbers</vt:lpstr>
      <vt:lpstr>A Simple Example</vt:lpstr>
      <vt:lpstr>Slide 8</vt:lpstr>
      <vt:lpstr>Slide 9</vt:lpstr>
      <vt:lpstr>The Simulation:</vt:lpstr>
      <vt:lpstr>VBA Code:</vt:lpstr>
      <vt:lpstr>How accurate is this method?</vt:lpstr>
      <vt:lpstr>Sample Variance of X</vt:lpstr>
      <vt:lpstr>Confidence Intervals</vt:lpstr>
      <vt:lpstr>A note on variance</vt:lpstr>
      <vt:lpstr>Results</vt:lpstr>
      <vt:lpstr>Hypothetically…</vt:lpstr>
      <vt:lpstr>Slide 18</vt:lpstr>
      <vt:lpstr>A Real World Example:  Valuing a Financial Option</vt:lpstr>
      <vt:lpstr>Example</vt:lpstr>
      <vt:lpstr>Slide 21</vt:lpstr>
      <vt:lpstr>Specifically, we say</vt:lpstr>
      <vt:lpstr>Slide 23</vt:lpstr>
      <vt:lpstr>The Black-Scholes Equation</vt:lpstr>
      <vt:lpstr>A rough description</vt:lpstr>
      <vt:lpstr>Slide 26</vt:lpstr>
      <vt:lpstr>Enter…. Monte Carlo!</vt:lpstr>
      <vt:lpstr>Slide 28</vt:lpstr>
      <vt:lpstr>Parameters</vt:lpstr>
      <vt:lpstr>Standard Normal</vt:lpstr>
      <vt:lpstr>Another Issue</vt:lpstr>
      <vt:lpstr>How do we generate correlated R.V.’s?</vt:lpstr>
      <vt:lpstr>Slide 33</vt:lpstr>
      <vt:lpstr>The Simulation</vt:lpstr>
      <vt:lpstr>Slide 35</vt:lpstr>
      <vt:lpstr>Analyzing the results:</vt:lpstr>
      <vt:lpstr>Slide 37</vt:lpstr>
      <vt:lpstr>Results</vt:lpstr>
      <vt:lpstr>Conclusion</vt:lpstr>
      <vt:lpstr>Sources: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Simulation</dc:title>
  <dc:creator>Stew</dc:creator>
  <cp:lastModifiedBy>Stew</cp:lastModifiedBy>
  <cp:revision>117</cp:revision>
  <dcterms:created xsi:type="dcterms:W3CDTF">2011-11-10T22:29:42Z</dcterms:created>
  <dcterms:modified xsi:type="dcterms:W3CDTF">2011-11-18T01:40:48Z</dcterms:modified>
</cp:coreProperties>
</file>