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6" r:id="rId4"/>
    <p:sldId id="267" r:id="rId5"/>
    <p:sldId id="258" r:id="rId6"/>
    <p:sldId id="260" r:id="rId7"/>
    <p:sldId id="263" r:id="rId8"/>
    <p:sldId id="261" r:id="rId9"/>
    <p:sldId id="268" r:id="rId10"/>
    <p:sldId id="270" r:id="rId11"/>
    <p:sldId id="275" r:id="rId12"/>
    <p:sldId id="276" r:id="rId13"/>
    <p:sldId id="277" r:id="rId14"/>
    <p:sldId id="278" r:id="rId15"/>
    <p:sldId id="269" r:id="rId16"/>
    <p:sldId id="264" r:id="rId17"/>
    <p:sldId id="274" r:id="rId18"/>
    <p:sldId id="279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4671" autoAdjust="0"/>
  </p:normalViewPr>
  <p:slideViewPr>
    <p:cSldViewPr snapToGrid="0" snapToObjects="1">
      <p:cViewPr varScale="1">
        <p:scale>
          <a:sx n="66" d="100"/>
          <a:sy n="66" d="100"/>
        </p:scale>
        <p:origin x="-16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DB2ED-EAAD-4251-92C8-38D4C8F670FE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BAEE9-3448-42D5-BE1F-2D055163E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04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529E9-3161-469F-84D4-B7AE78A3D70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529E9-3161-469F-84D4-B7AE78A3D70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5426" y="1572830"/>
            <a:ext cx="6114223" cy="2077481"/>
          </a:xfrm>
        </p:spPr>
        <p:txBody>
          <a:bodyPr anchor="b">
            <a:normAutofit/>
          </a:bodyPr>
          <a:lstStyle>
            <a:lvl1pPr algn="ctr">
              <a:defRPr sz="3300" b="1" i="0">
                <a:solidFill>
                  <a:srgbClr val="330865"/>
                </a:solidFill>
                <a:latin typeface="Arial Bold"/>
                <a:cs typeface="Arial 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5426" y="3650312"/>
            <a:ext cx="6114223" cy="1185930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5436D-5CA5-41A7-A04E-336F0BD17C84}" type="datetime1">
              <a:rPr lang="en-US" smtClean="0"/>
              <a:t>3/3/2014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49663" y="6356350"/>
            <a:ext cx="35972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SCRM Student Customer Relationship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6688" y="6356350"/>
            <a:ext cx="10668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A691DBBE-AA5C-184B-A10A-16901EF3C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5B5AB-0A10-4324-B455-DAA34D380845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4C5BE-3E91-EC4D-AAEF-327A704BD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19ACC-7ED2-4F0E-8C0E-78DF212011DC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2E65-2BF6-A740-B2D4-0763CA137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0E449-B7A1-46EB-9BCC-21AC126FCE21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3C0A3-8E68-AF45-AF72-B4949A1C1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658" y="3179303"/>
            <a:ext cx="6063762" cy="1597579"/>
          </a:xfrm>
        </p:spPr>
        <p:txBody>
          <a:bodyPr anchor="t">
            <a:normAutofit/>
          </a:bodyPr>
          <a:lstStyle>
            <a:lvl1pPr algn="l">
              <a:defRPr sz="3300" b="1" i="0" cap="none">
                <a:solidFill>
                  <a:srgbClr val="330865"/>
                </a:solidFill>
                <a:latin typeface="Arial Bold"/>
                <a:cs typeface="Arial 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0658" y="1446667"/>
            <a:ext cx="6063762" cy="1732635"/>
          </a:xfrm>
        </p:spPr>
        <p:txBody>
          <a:bodyPr anchor="b"/>
          <a:lstStyle>
            <a:lvl1pPr marL="0" indent="0">
              <a:buNone/>
              <a:defRPr sz="20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DFE97-A2FA-41F1-AE70-86DD17D0890C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SCRM Student Customer Relationship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984E3-F800-D841-AF8C-86FEF76D0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850" y="1600200"/>
            <a:ext cx="4325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7595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8A59E-DD0B-45CB-9051-98FDB72D4EEE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E54F-B37D-A942-92E0-C84956909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850" y="1535113"/>
            <a:ext cx="43275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9850" y="2174875"/>
            <a:ext cx="43275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7912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7912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BC081-6DB7-425D-9CAA-86AD1381052B}" type="datetime1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9E8CD-CCD9-4D4B-A6DB-878093C8C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5202-3D61-4816-96A4-C8FAB4FB55A4}" type="datetime1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101B8-D1C9-0F49-8DFB-579264C8F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7D553-490F-48ED-A054-49A93F50A93F}" type="datetime1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D9261-5309-4645-9EBF-A8A163FBF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398C1-F56F-4299-8D05-C4C418A80BB5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100AE-6829-A249-BE72-D113B9D91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52BC1-ACBF-4D5F-8B17-A6589B3AFBA4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38DE4-5FD8-F142-8485-12A1C9B50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9863" y="168275"/>
            <a:ext cx="88550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9863" y="1412875"/>
            <a:ext cx="8855075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52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26B781-8EC3-424E-8B7A-7D5A5A03EB28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49663" y="6356350"/>
            <a:ext cx="3600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9863" y="6356350"/>
            <a:ext cx="1057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B68523D-4961-294C-89DC-0FCC0BC29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330865"/>
        </a:buClr>
        <a:buFont typeface="Arial" charset="0"/>
        <a:buChar char="•"/>
        <a:defRPr sz="3000" kern="1200">
          <a:solidFill>
            <a:srgbClr val="262626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330865"/>
        </a:buClr>
        <a:buFont typeface="Arial" charset="0"/>
        <a:buChar char="•"/>
        <a:defRPr sz="2600" kern="1200">
          <a:solidFill>
            <a:srgbClr val="262626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330865"/>
        </a:buClr>
        <a:buFont typeface="Arial" charset="0"/>
        <a:buChar char="•"/>
        <a:defRPr sz="2200" kern="1200">
          <a:solidFill>
            <a:srgbClr val="262626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330865"/>
        </a:buClr>
        <a:buFont typeface="Arial" charset="0"/>
        <a:buChar char="•"/>
        <a:defRPr kern="1200">
          <a:solidFill>
            <a:srgbClr val="262626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330865"/>
        </a:buClr>
        <a:buFont typeface="Arial" charset="0"/>
        <a:buChar char="•"/>
        <a:defRPr sz="1400" kern="1200">
          <a:solidFill>
            <a:srgbClr val="262626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scrm@lboro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en/9/9c/Service-goods_continuum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SCRM</a:t>
            </a:r>
            <a:br>
              <a:rPr lang="en-GB" dirty="0" smtClean="0"/>
            </a:br>
            <a:r>
              <a:rPr lang="en-GB" sz="2000" dirty="0" smtClean="0"/>
              <a:t>Student Customer Relationship Management</a:t>
            </a:r>
            <a:endParaRPr lang="en-GB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Integrating Loughborough University</a:t>
            </a:r>
            <a:b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Marketing Communications, Student Recruitment and Admissions</a:t>
            </a: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SCRM Student Customer Relationship Management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6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rved Down Arrow 36"/>
          <p:cNvSpPr/>
          <p:nvPr/>
        </p:nvSpPr>
        <p:spPr>
          <a:xfrm flipV="1">
            <a:off x="1187624" y="5661248"/>
            <a:ext cx="4968000" cy="576064"/>
          </a:xfrm>
          <a:prstGeom prst="curvedDownArrow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Curved Down Arrow 35"/>
          <p:cNvSpPr/>
          <p:nvPr/>
        </p:nvSpPr>
        <p:spPr>
          <a:xfrm>
            <a:off x="1187624" y="4005064"/>
            <a:ext cx="4968208" cy="576064"/>
          </a:xfrm>
          <a:prstGeom prst="curvedDownArrow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474554" y="908904"/>
            <a:ext cx="0" cy="15840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lowchart: Process 3"/>
          <p:cNvSpPr/>
          <p:nvPr/>
        </p:nvSpPr>
        <p:spPr>
          <a:xfrm>
            <a:off x="107504" y="116632"/>
            <a:ext cx="1368152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 smtClean="0"/>
              <a:t>Enquiry received</a:t>
            </a:r>
            <a:endParaRPr lang="en-GB" sz="1400" dirty="0"/>
          </a:p>
        </p:txBody>
      </p:sp>
      <p:sp>
        <p:nvSpPr>
          <p:cNvPr id="5" name="Flowchart: Process 4"/>
          <p:cNvSpPr/>
          <p:nvPr/>
        </p:nvSpPr>
        <p:spPr>
          <a:xfrm>
            <a:off x="107504" y="2492896"/>
            <a:ext cx="1368152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 smtClean="0"/>
              <a:t>Response recorded</a:t>
            </a:r>
            <a:endParaRPr lang="en-GB" sz="1400" dirty="0"/>
          </a:p>
        </p:txBody>
      </p:sp>
      <p:sp>
        <p:nvSpPr>
          <p:cNvPr id="7" name="Flowchart: Process 6"/>
          <p:cNvSpPr/>
          <p:nvPr/>
        </p:nvSpPr>
        <p:spPr>
          <a:xfrm>
            <a:off x="107504" y="4725144"/>
            <a:ext cx="1368152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 smtClean="0"/>
              <a:t>Relevant joining instructions sent</a:t>
            </a:r>
            <a:endParaRPr lang="en-GB" sz="1400" dirty="0"/>
          </a:p>
        </p:txBody>
      </p:sp>
      <p:sp>
        <p:nvSpPr>
          <p:cNvPr id="8" name="Flowchart: Process 7"/>
          <p:cNvSpPr/>
          <p:nvPr/>
        </p:nvSpPr>
        <p:spPr>
          <a:xfrm>
            <a:off x="7668344" y="116632"/>
            <a:ext cx="1368152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 smtClean="0"/>
              <a:t>Decision Made</a:t>
            </a:r>
            <a:endParaRPr lang="en-GB" sz="1400" dirty="0"/>
          </a:p>
        </p:txBody>
      </p:sp>
      <p:sp>
        <p:nvSpPr>
          <p:cNvPr id="9" name="Flowchart: Process 8"/>
          <p:cNvSpPr/>
          <p:nvPr/>
        </p:nvSpPr>
        <p:spPr>
          <a:xfrm>
            <a:off x="2000210" y="2492896"/>
            <a:ext cx="1368152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 smtClean="0"/>
              <a:t>Applicants responds to offer</a:t>
            </a:r>
            <a:endParaRPr lang="en-GB" sz="1400" dirty="0"/>
          </a:p>
        </p:txBody>
      </p:sp>
      <p:sp>
        <p:nvSpPr>
          <p:cNvPr id="10" name="Flowchart: Process 9"/>
          <p:cNvSpPr/>
          <p:nvPr/>
        </p:nvSpPr>
        <p:spPr>
          <a:xfrm>
            <a:off x="5796136" y="2492896"/>
            <a:ext cx="1368152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 smtClean="0"/>
              <a:t>Decision communicated to Applicant</a:t>
            </a:r>
            <a:endParaRPr lang="en-GB" sz="1400" dirty="0"/>
          </a:p>
        </p:txBody>
      </p:sp>
      <p:sp>
        <p:nvSpPr>
          <p:cNvPr id="11" name="Flowchart: Process 10"/>
          <p:cNvSpPr/>
          <p:nvPr/>
        </p:nvSpPr>
        <p:spPr>
          <a:xfrm>
            <a:off x="2000210" y="116632"/>
            <a:ext cx="1368152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 smtClean="0"/>
              <a:t>Respond  to Enquirer</a:t>
            </a:r>
            <a:endParaRPr lang="en-GB" sz="1400" dirty="0"/>
          </a:p>
        </p:txBody>
      </p:sp>
      <p:sp>
        <p:nvSpPr>
          <p:cNvPr id="12" name="Flowchart: Process 11"/>
          <p:cNvSpPr/>
          <p:nvPr/>
        </p:nvSpPr>
        <p:spPr>
          <a:xfrm>
            <a:off x="5796136" y="116632"/>
            <a:ext cx="1368152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 smtClean="0"/>
              <a:t>Passed to Decision Maker</a:t>
            </a:r>
            <a:endParaRPr lang="en-GB" sz="1400" dirty="0"/>
          </a:p>
        </p:txBody>
      </p:sp>
      <p:sp>
        <p:nvSpPr>
          <p:cNvPr id="13" name="Flowchart: Process 12"/>
          <p:cNvSpPr/>
          <p:nvPr/>
        </p:nvSpPr>
        <p:spPr>
          <a:xfrm>
            <a:off x="7668344" y="2492896"/>
            <a:ext cx="1368152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 smtClean="0"/>
              <a:t>Decision recorded on system</a:t>
            </a:r>
            <a:endParaRPr lang="en-GB" sz="1400" dirty="0"/>
          </a:p>
        </p:txBody>
      </p:sp>
      <p:sp>
        <p:nvSpPr>
          <p:cNvPr id="14" name="Flowchart: Alternate Process 13"/>
          <p:cNvSpPr/>
          <p:nvPr/>
        </p:nvSpPr>
        <p:spPr>
          <a:xfrm>
            <a:off x="5796288" y="1214824"/>
            <a:ext cx="1368000" cy="1008112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 smtClean="0"/>
              <a:t>Applicant sends outstanding documents</a:t>
            </a:r>
            <a:endParaRPr lang="en-GB" sz="1400" dirty="0"/>
          </a:p>
        </p:txBody>
      </p:sp>
      <p:sp>
        <p:nvSpPr>
          <p:cNvPr id="15" name="Flowchart: Alternate Process 14"/>
          <p:cNvSpPr/>
          <p:nvPr/>
        </p:nvSpPr>
        <p:spPr>
          <a:xfrm>
            <a:off x="3887880" y="1214824"/>
            <a:ext cx="1368000" cy="1008112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 smtClean="0"/>
              <a:t>Clearing Applicants</a:t>
            </a:r>
            <a:endParaRPr lang="en-GB" sz="1400" dirty="0"/>
          </a:p>
        </p:txBody>
      </p:sp>
      <p:sp>
        <p:nvSpPr>
          <p:cNvPr id="18" name="Flowchart: Process 17"/>
          <p:cNvSpPr/>
          <p:nvPr/>
        </p:nvSpPr>
        <p:spPr>
          <a:xfrm>
            <a:off x="2000210" y="4725144"/>
            <a:ext cx="1368152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 smtClean="0"/>
              <a:t>Pays Fees</a:t>
            </a:r>
            <a:endParaRPr lang="en-GB" sz="1400" dirty="0"/>
          </a:p>
        </p:txBody>
      </p:sp>
      <p:sp>
        <p:nvSpPr>
          <p:cNvPr id="19" name="Flowchart: Alternate Process 18"/>
          <p:cNvSpPr/>
          <p:nvPr/>
        </p:nvSpPr>
        <p:spPr>
          <a:xfrm>
            <a:off x="2915968" y="5589240"/>
            <a:ext cx="1368000" cy="1008112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 smtClean="0"/>
              <a:t>Apply for Visa</a:t>
            </a:r>
            <a:endParaRPr lang="en-GB" sz="1400" dirty="0"/>
          </a:p>
        </p:txBody>
      </p:sp>
      <p:sp>
        <p:nvSpPr>
          <p:cNvPr id="20" name="Flowchart: Alternate Process 19"/>
          <p:cNvSpPr/>
          <p:nvPr/>
        </p:nvSpPr>
        <p:spPr>
          <a:xfrm>
            <a:off x="2915968" y="3645024"/>
            <a:ext cx="1368000" cy="1008112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 smtClean="0"/>
              <a:t>Apply for accommodation</a:t>
            </a:r>
            <a:endParaRPr lang="en-GB" sz="1400" dirty="0"/>
          </a:p>
        </p:txBody>
      </p:sp>
      <p:sp>
        <p:nvSpPr>
          <p:cNvPr id="21" name="Flowchart: Process 20"/>
          <p:cNvSpPr/>
          <p:nvPr/>
        </p:nvSpPr>
        <p:spPr>
          <a:xfrm>
            <a:off x="3903717" y="116632"/>
            <a:ext cx="1368152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dirty="0" smtClean="0"/>
              <a:t>Application received</a:t>
            </a:r>
            <a:endParaRPr lang="en-GB" sz="1400" dirty="0"/>
          </a:p>
        </p:txBody>
      </p:sp>
      <p:sp>
        <p:nvSpPr>
          <p:cNvPr id="22" name="Right Arrow 21"/>
          <p:cNvSpPr/>
          <p:nvPr/>
        </p:nvSpPr>
        <p:spPr>
          <a:xfrm>
            <a:off x="1619672" y="404664"/>
            <a:ext cx="288032" cy="2160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GB"/>
          </a:p>
        </p:txBody>
      </p:sp>
      <p:sp>
        <p:nvSpPr>
          <p:cNvPr id="24" name="Right Arrow 23"/>
          <p:cNvSpPr/>
          <p:nvPr/>
        </p:nvSpPr>
        <p:spPr>
          <a:xfrm>
            <a:off x="5364088" y="404664"/>
            <a:ext cx="288032" cy="2160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GB"/>
          </a:p>
        </p:txBody>
      </p:sp>
      <p:sp>
        <p:nvSpPr>
          <p:cNvPr id="25" name="Right Arrow 24"/>
          <p:cNvSpPr/>
          <p:nvPr/>
        </p:nvSpPr>
        <p:spPr>
          <a:xfrm>
            <a:off x="7308304" y="404664"/>
            <a:ext cx="288032" cy="2160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GB"/>
          </a:p>
        </p:txBody>
      </p:sp>
      <p:sp>
        <p:nvSpPr>
          <p:cNvPr id="26" name="Right Arrow 25"/>
          <p:cNvSpPr/>
          <p:nvPr/>
        </p:nvSpPr>
        <p:spPr>
          <a:xfrm>
            <a:off x="1565227" y="5013176"/>
            <a:ext cx="288032" cy="2160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GB"/>
          </a:p>
        </p:txBody>
      </p:sp>
      <p:sp>
        <p:nvSpPr>
          <p:cNvPr id="27" name="Right Arrow 26"/>
          <p:cNvSpPr/>
          <p:nvPr/>
        </p:nvSpPr>
        <p:spPr>
          <a:xfrm>
            <a:off x="3525170" y="5057947"/>
            <a:ext cx="2124000" cy="2160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GB"/>
          </a:p>
        </p:txBody>
      </p:sp>
      <p:sp>
        <p:nvSpPr>
          <p:cNvPr id="28" name="Right Arrow 27"/>
          <p:cNvSpPr/>
          <p:nvPr/>
        </p:nvSpPr>
        <p:spPr>
          <a:xfrm flipH="1">
            <a:off x="1565227" y="2780928"/>
            <a:ext cx="288032" cy="2160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GB"/>
          </a:p>
        </p:txBody>
      </p:sp>
      <p:sp>
        <p:nvSpPr>
          <p:cNvPr id="29" name="Right Arrow 28"/>
          <p:cNvSpPr/>
          <p:nvPr/>
        </p:nvSpPr>
        <p:spPr>
          <a:xfrm flipH="1">
            <a:off x="3491880" y="2780928"/>
            <a:ext cx="2160000" cy="2160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GB"/>
          </a:p>
        </p:txBody>
      </p:sp>
      <p:sp>
        <p:nvSpPr>
          <p:cNvPr id="31" name="Right Arrow 30"/>
          <p:cNvSpPr/>
          <p:nvPr/>
        </p:nvSpPr>
        <p:spPr>
          <a:xfrm flipH="1">
            <a:off x="7308304" y="2780928"/>
            <a:ext cx="288032" cy="2160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GB"/>
          </a:p>
        </p:txBody>
      </p:sp>
      <p:sp>
        <p:nvSpPr>
          <p:cNvPr id="32" name="Right Arrow 31"/>
          <p:cNvSpPr/>
          <p:nvPr/>
        </p:nvSpPr>
        <p:spPr>
          <a:xfrm rot="16200000" flipH="1">
            <a:off x="-360484" y="3896988"/>
            <a:ext cx="1152000" cy="2160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GB"/>
          </a:p>
        </p:txBody>
      </p:sp>
      <p:sp>
        <p:nvSpPr>
          <p:cNvPr id="33" name="Right Arrow 32"/>
          <p:cNvSpPr/>
          <p:nvPr/>
        </p:nvSpPr>
        <p:spPr>
          <a:xfrm rot="16200000" flipH="1">
            <a:off x="7722420" y="1610868"/>
            <a:ext cx="1260000" cy="2160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GB"/>
          </a:p>
        </p:txBody>
      </p:sp>
      <p:sp>
        <p:nvSpPr>
          <p:cNvPr id="39" name="Right Arrow 38"/>
          <p:cNvSpPr/>
          <p:nvPr/>
        </p:nvSpPr>
        <p:spPr>
          <a:xfrm rot="16200000" flipH="1">
            <a:off x="4281170" y="2510932"/>
            <a:ext cx="612000" cy="2160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GB"/>
          </a:p>
        </p:txBody>
      </p:sp>
      <p:sp>
        <p:nvSpPr>
          <p:cNvPr id="45" name="Right Arrow 44"/>
          <p:cNvSpPr/>
          <p:nvPr/>
        </p:nvSpPr>
        <p:spPr>
          <a:xfrm>
            <a:off x="3491880" y="404664"/>
            <a:ext cx="288032" cy="2160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GB"/>
          </a:p>
        </p:txBody>
      </p:sp>
      <p:grpSp>
        <p:nvGrpSpPr>
          <p:cNvPr id="46" name="Group 45"/>
          <p:cNvGrpSpPr/>
          <p:nvPr/>
        </p:nvGrpSpPr>
        <p:grpSpPr>
          <a:xfrm>
            <a:off x="5796136" y="4221088"/>
            <a:ext cx="3240360" cy="1900921"/>
            <a:chOff x="5796136" y="4221088"/>
            <a:chExt cx="3240360" cy="1900921"/>
          </a:xfrm>
        </p:grpSpPr>
        <p:sp>
          <p:nvSpPr>
            <p:cNvPr id="47" name="Flowchart: Process 46"/>
            <p:cNvSpPr/>
            <p:nvPr/>
          </p:nvSpPr>
          <p:spPr>
            <a:xfrm>
              <a:off x="5796136" y="4725144"/>
              <a:ext cx="1368152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400" dirty="0" smtClean="0"/>
                <a:t>Register</a:t>
              </a:r>
              <a:endParaRPr lang="en-GB" sz="1400" dirty="0"/>
            </a:p>
          </p:txBody>
        </p:sp>
        <p:sp>
          <p:nvSpPr>
            <p:cNvPr id="48" name="Flowchart: Process 47"/>
            <p:cNvSpPr/>
            <p:nvPr/>
          </p:nvSpPr>
          <p:spPr>
            <a:xfrm>
              <a:off x="7164288" y="4221088"/>
              <a:ext cx="1872208" cy="1900921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400" dirty="0" smtClean="0"/>
                <a:t>Online Registration</a:t>
              </a:r>
            </a:p>
            <a:p>
              <a:pPr algn="ctr"/>
              <a:r>
                <a:rPr lang="en-GB" sz="1400" dirty="0" smtClean="0"/>
                <a:t>UKBA Registration</a:t>
              </a:r>
            </a:p>
            <a:p>
              <a:pPr algn="ctr"/>
              <a:r>
                <a:rPr lang="en-GB" sz="1400" dirty="0" smtClean="0"/>
                <a:t>Police Registration</a:t>
              </a:r>
            </a:p>
            <a:p>
              <a:pPr algn="ctr"/>
              <a:r>
                <a:rPr lang="en-GB" sz="1400" dirty="0" smtClean="0"/>
                <a:t>Department Registration</a:t>
              </a:r>
            </a:p>
            <a:p>
              <a:pPr algn="ctr"/>
              <a:r>
                <a:rPr lang="en-GB" sz="1400" dirty="0" smtClean="0"/>
                <a:t>Library Registration</a:t>
              </a:r>
              <a:endParaRPr lang="en-GB" sz="1400" dirty="0"/>
            </a:p>
          </p:txBody>
        </p:sp>
      </p:grpSp>
      <p:sp>
        <p:nvSpPr>
          <p:cNvPr id="41" name="Flowchart: Process 40"/>
          <p:cNvSpPr/>
          <p:nvPr/>
        </p:nvSpPr>
        <p:spPr>
          <a:xfrm>
            <a:off x="2001600" y="972000"/>
            <a:ext cx="1368152" cy="1160856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i="1" dirty="0" smtClean="0">
                <a:solidFill>
                  <a:schemeClr val="accent1">
                    <a:lumMod val="50000"/>
                  </a:schemeClr>
                </a:solidFill>
              </a:rPr>
              <a:t>Send Prospectus</a:t>
            </a:r>
          </a:p>
          <a:p>
            <a:pPr algn="ctr"/>
            <a:r>
              <a:rPr lang="en-GB" sz="1400" i="1" dirty="0" smtClean="0">
                <a:solidFill>
                  <a:schemeClr val="accent1">
                    <a:lumMod val="50000"/>
                  </a:schemeClr>
                </a:solidFill>
              </a:rPr>
              <a:t>Open Day invite</a:t>
            </a:r>
          </a:p>
          <a:p>
            <a:pPr algn="ctr"/>
            <a:r>
              <a:rPr lang="en-GB" sz="1400" i="1" dirty="0" smtClean="0">
                <a:solidFill>
                  <a:schemeClr val="accent1">
                    <a:lumMod val="50000"/>
                  </a:schemeClr>
                </a:solidFill>
              </a:rPr>
              <a:t>Newsletters</a:t>
            </a:r>
          </a:p>
          <a:p>
            <a:pPr algn="ctr"/>
            <a:r>
              <a:rPr lang="en-GB" sz="1400" i="1" dirty="0" smtClean="0">
                <a:solidFill>
                  <a:schemeClr val="accent1">
                    <a:lumMod val="50000"/>
                  </a:schemeClr>
                </a:solidFill>
              </a:rPr>
              <a:t>Telephone call</a:t>
            </a:r>
          </a:p>
          <a:p>
            <a:pPr algn="ctr"/>
            <a:r>
              <a:rPr lang="en-GB" sz="1400" i="1" dirty="0" smtClean="0">
                <a:solidFill>
                  <a:schemeClr val="accent1">
                    <a:lumMod val="50000"/>
                  </a:schemeClr>
                </a:solidFill>
              </a:rPr>
              <a:t>Email</a:t>
            </a:r>
            <a:endParaRPr lang="en-GB" sz="1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49663" y="6356350"/>
            <a:ext cx="360045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316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2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4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6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9" grpId="0" animBg="1"/>
      <p:bldP spid="45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lowchart: Process 33"/>
          <p:cNvSpPr/>
          <p:nvPr/>
        </p:nvSpPr>
        <p:spPr>
          <a:xfrm>
            <a:off x="3649859" y="1566350"/>
            <a:ext cx="1565804" cy="6350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Ghost Enquirers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Enquiry Management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5630113" y="3149616"/>
            <a:ext cx="3240000" cy="2160000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>
                <a:solidFill>
                  <a:srgbClr val="330865"/>
                </a:solidFill>
              </a:rPr>
              <a:t>LUSI</a:t>
            </a:r>
            <a:endParaRPr lang="en-GB" dirty="0">
              <a:solidFill>
                <a:srgbClr val="330865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762553" y="2269094"/>
            <a:ext cx="1565804" cy="6350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Prospectus Request</a:t>
            </a:r>
            <a:endParaRPr lang="en-GB" dirty="0"/>
          </a:p>
        </p:txBody>
      </p:sp>
      <p:sp>
        <p:nvSpPr>
          <p:cNvPr id="8" name="Flowchart: Process 7"/>
          <p:cNvSpPr/>
          <p:nvPr/>
        </p:nvSpPr>
        <p:spPr>
          <a:xfrm>
            <a:off x="762553" y="4842939"/>
            <a:ext cx="1565804" cy="6350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 / UCAS Fair</a:t>
            </a:r>
            <a:endParaRPr lang="en-GB" dirty="0"/>
          </a:p>
        </p:txBody>
      </p:sp>
      <p:sp>
        <p:nvSpPr>
          <p:cNvPr id="9" name="Flowchart: Process 8"/>
          <p:cNvSpPr/>
          <p:nvPr/>
        </p:nvSpPr>
        <p:spPr>
          <a:xfrm>
            <a:off x="762553" y="3556021"/>
            <a:ext cx="1565804" cy="6350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Email / Telephone</a:t>
            </a:r>
            <a:endParaRPr lang="en-GB" dirty="0"/>
          </a:p>
        </p:txBody>
      </p:sp>
      <p:sp>
        <p:nvSpPr>
          <p:cNvPr id="10" name="Flowchart: Process 9"/>
          <p:cNvSpPr/>
          <p:nvPr/>
        </p:nvSpPr>
        <p:spPr>
          <a:xfrm>
            <a:off x="7478722" y="2243685"/>
            <a:ext cx="1565804" cy="635000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330865"/>
                </a:solidFill>
              </a:rPr>
              <a:t>Visit Day</a:t>
            </a:r>
            <a:endParaRPr lang="en-GB" dirty="0">
              <a:solidFill>
                <a:srgbClr val="330865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762553" y="4195246"/>
            <a:ext cx="1565804" cy="6350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Open Day</a:t>
            </a:r>
            <a:endParaRPr lang="en-GB" dirty="0"/>
          </a:p>
        </p:txBody>
      </p:sp>
      <p:sp>
        <p:nvSpPr>
          <p:cNvPr id="12" name="Flowchart: Process 11"/>
          <p:cNvSpPr/>
          <p:nvPr/>
        </p:nvSpPr>
        <p:spPr>
          <a:xfrm>
            <a:off x="762553" y="5486402"/>
            <a:ext cx="1565804" cy="6350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International Event</a:t>
            </a:r>
            <a:endParaRPr lang="en-GB" dirty="0"/>
          </a:p>
        </p:txBody>
      </p:sp>
      <p:sp>
        <p:nvSpPr>
          <p:cNvPr id="13" name="Flowchart: Process 12"/>
          <p:cNvSpPr/>
          <p:nvPr/>
        </p:nvSpPr>
        <p:spPr>
          <a:xfrm>
            <a:off x="762553" y="2912560"/>
            <a:ext cx="1565804" cy="6350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Brochure Request</a:t>
            </a:r>
            <a:endParaRPr lang="en-GB" dirty="0"/>
          </a:p>
        </p:txBody>
      </p:sp>
      <p:sp>
        <p:nvSpPr>
          <p:cNvPr id="14" name="Right Arrow 13"/>
          <p:cNvSpPr/>
          <p:nvPr/>
        </p:nvSpPr>
        <p:spPr>
          <a:xfrm>
            <a:off x="2328335" y="2400327"/>
            <a:ext cx="1321327" cy="3725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 smtClean="0">
                <a:solidFill>
                  <a:schemeClr val="tx1"/>
                </a:solidFill>
              </a:rPr>
              <a:t>Marketing</a:t>
            </a:r>
            <a:endParaRPr lang="en-GB" sz="1200" i="1" dirty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328333" y="3043793"/>
            <a:ext cx="1321325" cy="3725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 smtClean="0">
                <a:solidFill>
                  <a:schemeClr val="tx1"/>
                </a:solidFill>
              </a:rPr>
              <a:t>Schools / </a:t>
            </a:r>
            <a:r>
              <a:rPr lang="en-GB" sz="1200" i="1" dirty="0" err="1" smtClean="0">
                <a:solidFill>
                  <a:schemeClr val="tx1"/>
                </a:solidFill>
              </a:rPr>
              <a:t>Depts</a:t>
            </a:r>
            <a:endParaRPr lang="en-GB" sz="1200" i="1" dirty="0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328334" y="3687254"/>
            <a:ext cx="1321324" cy="3725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 smtClean="0">
                <a:solidFill>
                  <a:schemeClr val="tx1"/>
                </a:solidFill>
              </a:rPr>
              <a:t>Various</a:t>
            </a:r>
            <a:endParaRPr lang="en-GB" sz="1200" i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2328334" y="4326479"/>
            <a:ext cx="1321324" cy="3725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 smtClean="0">
                <a:solidFill>
                  <a:schemeClr val="tx1"/>
                </a:solidFill>
              </a:rPr>
              <a:t>SOAR</a:t>
            </a:r>
            <a:endParaRPr lang="en-GB" sz="1200" i="1" dirty="0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2328335" y="4974172"/>
            <a:ext cx="1321327" cy="3725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 smtClean="0">
                <a:solidFill>
                  <a:schemeClr val="tx1"/>
                </a:solidFill>
              </a:rPr>
              <a:t>SOAR</a:t>
            </a:r>
            <a:endParaRPr lang="en-GB" sz="1200" i="1" dirty="0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2328335" y="5617635"/>
            <a:ext cx="1321327" cy="3725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 smtClean="0">
                <a:solidFill>
                  <a:schemeClr val="tx1"/>
                </a:solidFill>
              </a:rPr>
              <a:t>International Office</a:t>
            </a:r>
            <a:endParaRPr lang="en-GB" sz="1200" i="1" dirty="0">
              <a:solidFill>
                <a:schemeClr val="tx1"/>
              </a:solidFill>
            </a:endParaRPr>
          </a:p>
        </p:txBody>
      </p:sp>
      <p:sp>
        <p:nvSpPr>
          <p:cNvPr id="20" name="Flowchart: Alternate Process 19"/>
          <p:cNvSpPr/>
          <p:nvPr/>
        </p:nvSpPr>
        <p:spPr>
          <a:xfrm>
            <a:off x="3649662" y="2334710"/>
            <a:ext cx="1566000" cy="50376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Database 1</a:t>
            </a:r>
            <a:endParaRPr lang="en-GB" dirty="0"/>
          </a:p>
        </p:txBody>
      </p:sp>
      <p:sp>
        <p:nvSpPr>
          <p:cNvPr id="21" name="Flowchart: Alternate Process 20"/>
          <p:cNvSpPr/>
          <p:nvPr/>
        </p:nvSpPr>
        <p:spPr>
          <a:xfrm>
            <a:off x="3649662" y="3621637"/>
            <a:ext cx="1566000" cy="50376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Database 3</a:t>
            </a:r>
            <a:endParaRPr lang="en-GB" dirty="0"/>
          </a:p>
        </p:txBody>
      </p:sp>
      <p:sp>
        <p:nvSpPr>
          <p:cNvPr id="22" name="Flowchart: Alternate Process 21"/>
          <p:cNvSpPr/>
          <p:nvPr/>
        </p:nvSpPr>
        <p:spPr>
          <a:xfrm>
            <a:off x="3649663" y="4260862"/>
            <a:ext cx="1566000" cy="50376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Database A</a:t>
            </a:r>
            <a:endParaRPr lang="en-GB" dirty="0"/>
          </a:p>
        </p:txBody>
      </p:sp>
      <p:sp>
        <p:nvSpPr>
          <p:cNvPr id="23" name="Flowchart: Alternate Process 22"/>
          <p:cNvSpPr/>
          <p:nvPr/>
        </p:nvSpPr>
        <p:spPr>
          <a:xfrm>
            <a:off x="3649662" y="4908555"/>
            <a:ext cx="1566000" cy="50376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Database B</a:t>
            </a:r>
            <a:endParaRPr lang="en-GB" dirty="0"/>
          </a:p>
        </p:txBody>
      </p:sp>
      <p:sp>
        <p:nvSpPr>
          <p:cNvPr id="24" name="Flowchart: Alternate Process 23"/>
          <p:cNvSpPr/>
          <p:nvPr/>
        </p:nvSpPr>
        <p:spPr>
          <a:xfrm>
            <a:off x="3649663" y="5552018"/>
            <a:ext cx="1566000" cy="50376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Database C</a:t>
            </a:r>
            <a:endParaRPr lang="en-GB" dirty="0"/>
          </a:p>
        </p:txBody>
      </p:sp>
      <p:sp>
        <p:nvSpPr>
          <p:cNvPr id="25" name="Flowchart: Alternate Process 24"/>
          <p:cNvSpPr/>
          <p:nvPr/>
        </p:nvSpPr>
        <p:spPr>
          <a:xfrm>
            <a:off x="3649663" y="2978176"/>
            <a:ext cx="1566000" cy="50376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Database 2</a:t>
            </a:r>
            <a:endParaRPr lang="en-GB" dirty="0"/>
          </a:p>
        </p:txBody>
      </p:sp>
      <p:sp>
        <p:nvSpPr>
          <p:cNvPr id="26" name="Flowchart: Process 25"/>
          <p:cNvSpPr/>
          <p:nvPr/>
        </p:nvSpPr>
        <p:spPr>
          <a:xfrm>
            <a:off x="5755110" y="4220318"/>
            <a:ext cx="1566000" cy="7200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DIRECT</a:t>
            </a:r>
            <a:endParaRPr lang="en-GB" dirty="0"/>
          </a:p>
        </p:txBody>
      </p:sp>
      <p:sp>
        <p:nvSpPr>
          <p:cNvPr id="27" name="Flowchart: Process 26"/>
          <p:cNvSpPr/>
          <p:nvPr/>
        </p:nvSpPr>
        <p:spPr>
          <a:xfrm>
            <a:off x="5755110" y="3460436"/>
            <a:ext cx="1566000" cy="7200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UCAS</a:t>
            </a:r>
            <a:endParaRPr lang="en-GB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5511804" y="1380059"/>
            <a:ext cx="0" cy="478367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9863" y="1430875"/>
            <a:ext cx="5248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Enquiry Prospects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30113" y="1430875"/>
            <a:ext cx="3394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Applicant </a:t>
            </a:r>
            <a:r>
              <a:rPr lang="en-GB" b="1" dirty="0"/>
              <a:t>Prospects</a:t>
            </a:r>
          </a:p>
        </p:txBody>
      </p:sp>
      <p:cxnSp>
        <p:nvCxnSpPr>
          <p:cNvPr id="37" name="Elbow Connector 36"/>
          <p:cNvCxnSpPr>
            <a:stCxn id="20" idx="1"/>
            <a:endCxn id="22" idx="1"/>
          </p:cNvCxnSpPr>
          <p:nvPr/>
        </p:nvCxnSpPr>
        <p:spPr>
          <a:xfrm rot="10800000" flipH="1" flipV="1">
            <a:off x="3649661" y="2586594"/>
            <a:ext cx="1" cy="1926152"/>
          </a:xfrm>
          <a:prstGeom prst="bentConnector3">
            <a:avLst>
              <a:gd name="adj1" fmla="val -2286000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3" idx="3"/>
            <a:endCxn id="22" idx="3"/>
          </p:cNvCxnSpPr>
          <p:nvPr/>
        </p:nvCxnSpPr>
        <p:spPr>
          <a:xfrm flipV="1">
            <a:off x="5215661" y="4512746"/>
            <a:ext cx="0" cy="647693"/>
          </a:xfrm>
          <a:prstGeom prst="bentConnector3">
            <a:avLst>
              <a:gd name="adj1" fmla="val 2286010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6" idx="3"/>
            <a:endCxn id="10" idx="2"/>
          </p:cNvCxnSpPr>
          <p:nvPr/>
        </p:nvCxnSpPr>
        <p:spPr>
          <a:xfrm flipH="1" flipV="1">
            <a:off x="8261624" y="2878685"/>
            <a:ext cx="608489" cy="1350931"/>
          </a:xfrm>
          <a:prstGeom prst="bentConnector4">
            <a:avLst>
              <a:gd name="adj1" fmla="val -37568"/>
              <a:gd name="adj2" fmla="val 89972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7" name="Right Arrow 46"/>
          <p:cNvSpPr/>
          <p:nvPr/>
        </p:nvSpPr>
        <p:spPr>
          <a:xfrm rot="10800000">
            <a:off x="-1" y="2277553"/>
            <a:ext cx="762552" cy="387771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NOT RECORDED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51" name="Elbow Connector 50"/>
          <p:cNvCxnSpPr>
            <a:stCxn id="20" idx="3"/>
            <a:endCxn id="24" idx="2"/>
          </p:cNvCxnSpPr>
          <p:nvPr/>
        </p:nvCxnSpPr>
        <p:spPr>
          <a:xfrm flipH="1">
            <a:off x="4432663" y="2586594"/>
            <a:ext cx="782999" cy="3469191"/>
          </a:xfrm>
          <a:prstGeom prst="bentConnector4">
            <a:avLst>
              <a:gd name="adj1" fmla="val -17301"/>
              <a:gd name="adj2" fmla="val 106589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" name="Elbow Connector 2"/>
          <p:cNvCxnSpPr>
            <a:stCxn id="34" idx="3"/>
            <a:endCxn id="6" idx="0"/>
          </p:cNvCxnSpPr>
          <p:nvPr/>
        </p:nvCxnSpPr>
        <p:spPr>
          <a:xfrm>
            <a:off x="5215663" y="1883850"/>
            <a:ext cx="2034450" cy="126576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Flowchart: Alternate Process 35"/>
          <p:cNvSpPr/>
          <p:nvPr/>
        </p:nvSpPr>
        <p:spPr>
          <a:xfrm>
            <a:off x="5630113" y="2334710"/>
            <a:ext cx="1566000" cy="50376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Database </a:t>
            </a:r>
            <a:r>
              <a:rPr lang="en-GB" dirty="0"/>
              <a:t>D</a:t>
            </a:r>
          </a:p>
        </p:txBody>
      </p:sp>
      <p:cxnSp>
        <p:nvCxnSpPr>
          <p:cNvPr id="38" name="Elbow Connector 37"/>
          <p:cNvCxnSpPr>
            <a:stCxn id="10" idx="0"/>
            <a:endCxn id="36" idx="0"/>
          </p:cNvCxnSpPr>
          <p:nvPr/>
        </p:nvCxnSpPr>
        <p:spPr>
          <a:xfrm rot="16200000" flipH="1" flipV="1">
            <a:off x="7291856" y="1364941"/>
            <a:ext cx="91025" cy="1848511"/>
          </a:xfrm>
          <a:prstGeom prst="bentConnector3">
            <a:avLst>
              <a:gd name="adj1" fmla="val -25114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34" idx="1"/>
            <a:endCxn id="47" idx="2"/>
          </p:cNvCxnSpPr>
          <p:nvPr/>
        </p:nvCxnSpPr>
        <p:spPr>
          <a:xfrm rot="10800000" flipV="1">
            <a:off x="381275" y="1883849"/>
            <a:ext cx="3268584" cy="393703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00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2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4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1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3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2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4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9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47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Enquiry Management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" name="Flowchart: Alternate Process 19"/>
          <p:cNvSpPr/>
          <p:nvPr/>
        </p:nvSpPr>
        <p:spPr>
          <a:xfrm>
            <a:off x="3649662" y="2334710"/>
            <a:ext cx="1566000" cy="50376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Database 1</a:t>
            </a:r>
            <a:endParaRPr lang="en-GB" dirty="0"/>
          </a:p>
        </p:txBody>
      </p:sp>
      <p:sp>
        <p:nvSpPr>
          <p:cNvPr id="21" name="Flowchart: Alternate Process 20"/>
          <p:cNvSpPr/>
          <p:nvPr/>
        </p:nvSpPr>
        <p:spPr>
          <a:xfrm>
            <a:off x="3649662" y="3621637"/>
            <a:ext cx="1566000" cy="50376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Database 3</a:t>
            </a:r>
            <a:endParaRPr lang="en-GB" dirty="0"/>
          </a:p>
        </p:txBody>
      </p:sp>
      <p:sp>
        <p:nvSpPr>
          <p:cNvPr id="22" name="Flowchart: Alternate Process 21"/>
          <p:cNvSpPr/>
          <p:nvPr/>
        </p:nvSpPr>
        <p:spPr>
          <a:xfrm>
            <a:off x="3649663" y="4260862"/>
            <a:ext cx="1566000" cy="50376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Database A</a:t>
            </a:r>
            <a:endParaRPr lang="en-GB" dirty="0"/>
          </a:p>
        </p:txBody>
      </p:sp>
      <p:sp>
        <p:nvSpPr>
          <p:cNvPr id="23" name="Flowchart: Alternate Process 22"/>
          <p:cNvSpPr/>
          <p:nvPr/>
        </p:nvSpPr>
        <p:spPr>
          <a:xfrm>
            <a:off x="3649662" y="4908555"/>
            <a:ext cx="1566000" cy="50376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Database B</a:t>
            </a:r>
            <a:endParaRPr lang="en-GB" dirty="0"/>
          </a:p>
        </p:txBody>
      </p:sp>
      <p:sp>
        <p:nvSpPr>
          <p:cNvPr id="24" name="Flowchart: Alternate Process 23"/>
          <p:cNvSpPr/>
          <p:nvPr/>
        </p:nvSpPr>
        <p:spPr>
          <a:xfrm>
            <a:off x="3649663" y="5552018"/>
            <a:ext cx="1566000" cy="50376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Database C</a:t>
            </a:r>
            <a:endParaRPr lang="en-GB" dirty="0"/>
          </a:p>
        </p:txBody>
      </p:sp>
      <p:sp>
        <p:nvSpPr>
          <p:cNvPr id="25" name="Flowchart: Alternate Process 24"/>
          <p:cNvSpPr/>
          <p:nvPr/>
        </p:nvSpPr>
        <p:spPr>
          <a:xfrm>
            <a:off x="3649663" y="2978176"/>
            <a:ext cx="1566000" cy="50376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Database 2</a:t>
            </a:r>
            <a:endParaRPr lang="en-GB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5511804" y="1380059"/>
            <a:ext cx="0" cy="478367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9863" y="1430875"/>
            <a:ext cx="5248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Enquiry Prospects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30113" y="1430875"/>
            <a:ext cx="3394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Applicant </a:t>
            </a:r>
            <a:r>
              <a:rPr lang="en-GB" b="1" dirty="0"/>
              <a:t>Prospects</a:t>
            </a:r>
          </a:p>
        </p:txBody>
      </p:sp>
      <p:sp>
        <p:nvSpPr>
          <p:cNvPr id="36" name="Flowchart: Alternate Process 35"/>
          <p:cNvSpPr/>
          <p:nvPr/>
        </p:nvSpPr>
        <p:spPr>
          <a:xfrm>
            <a:off x="5630113" y="2334710"/>
            <a:ext cx="1566000" cy="50376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Database </a:t>
            </a:r>
            <a:r>
              <a:rPr lang="en-GB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415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Enquiry Management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5630113" y="3175017"/>
            <a:ext cx="3240000" cy="2160000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>
                <a:solidFill>
                  <a:srgbClr val="330865"/>
                </a:solidFill>
              </a:rPr>
              <a:t>LUSI</a:t>
            </a:r>
            <a:endParaRPr lang="en-GB" dirty="0">
              <a:solidFill>
                <a:srgbClr val="330865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102129" y="3290224"/>
            <a:ext cx="1565804" cy="6350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Prospectus Request</a:t>
            </a:r>
            <a:endParaRPr lang="en-GB" dirty="0"/>
          </a:p>
        </p:txBody>
      </p:sp>
      <p:sp>
        <p:nvSpPr>
          <p:cNvPr id="8" name="Flowchart: Process 7"/>
          <p:cNvSpPr/>
          <p:nvPr/>
        </p:nvSpPr>
        <p:spPr>
          <a:xfrm>
            <a:off x="102129" y="4580318"/>
            <a:ext cx="1565804" cy="6350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 / UCAS Fair</a:t>
            </a:r>
            <a:endParaRPr lang="en-GB" dirty="0"/>
          </a:p>
        </p:txBody>
      </p:sp>
      <p:sp>
        <p:nvSpPr>
          <p:cNvPr id="9" name="Flowchart: Process 8"/>
          <p:cNvSpPr/>
          <p:nvPr/>
        </p:nvSpPr>
        <p:spPr>
          <a:xfrm>
            <a:off x="102129" y="3938431"/>
            <a:ext cx="1565804" cy="6350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Email / Telephone</a:t>
            </a:r>
            <a:endParaRPr lang="en-GB" dirty="0"/>
          </a:p>
        </p:txBody>
      </p:sp>
      <p:sp>
        <p:nvSpPr>
          <p:cNvPr id="10" name="Flowchart: Process 9"/>
          <p:cNvSpPr/>
          <p:nvPr/>
        </p:nvSpPr>
        <p:spPr>
          <a:xfrm>
            <a:off x="5630113" y="2421486"/>
            <a:ext cx="1565804" cy="635000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330865"/>
                </a:solidFill>
              </a:rPr>
              <a:t>Visit Day</a:t>
            </a:r>
            <a:endParaRPr lang="en-GB" dirty="0">
              <a:solidFill>
                <a:srgbClr val="330865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1667933" y="3938431"/>
            <a:ext cx="1565804" cy="6350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Open Day</a:t>
            </a:r>
            <a:endParaRPr lang="en-GB" dirty="0"/>
          </a:p>
        </p:txBody>
      </p:sp>
      <p:sp>
        <p:nvSpPr>
          <p:cNvPr id="12" name="Flowchart: Process 11"/>
          <p:cNvSpPr/>
          <p:nvPr/>
        </p:nvSpPr>
        <p:spPr>
          <a:xfrm>
            <a:off x="1667933" y="4580318"/>
            <a:ext cx="1565804" cy="6350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International Event</a:t>
            </a:r>
            <a:endParaRPr lang="en-GB" dirty="0"/>
          </a:p>
        </p:txBody>
      </p:sp>
      <p:sp>
        <p:nvSpPr>
          <p:cNvPr id="13" name="Flowchart: Process 12"/>
          <p:cNvSpPr/>
          <p:nvPr/>
        </p:nvSpPr>
        <p:spPr>
          <a:xfrm>
            <a:off x="1667933" y="3290224"/>
            <a:ext cx="1565804" cy="6350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Brochure Request</a:t>
            </a:r>
            <a:endParaRPr lang="en-GB" dirty="0"/>
          </a:p>
        </p:txBody>
      </p:sp>
      <p:sp>
        <p:nvSpPr>
          <p:cNvPr id="20" name="Flowchart: Alternate Process 19"/>
          <p:cNvSpPr/>
          <p:nvPr/>
        </p:nvSpPr>
        <p:spPr>
          <a:xfrm>
            <a:off x="3776667" y="2635931"/>
            <a:ext cx="1566000" cy="324000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SCRM</a:t>
            </a:r>
            <a:endParaRPr lang="en-GB" dirty="0"/>
          </a:p>
        </p:txBody>
      </p:sp>
      <p:sp>
        <p:nvSpPr>
          <p:cNvPr id="26" name="Flowchart: Process 25"/>
          <p:cNvSpPr/>
          <p:nvPr/>
        </p:nvSpPr>
        <p:spPr>
          <a:xfrm>
            <a:off x="5755110" y="4245719"/>
            <a:ext cx="1566000" cy="7200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DIRECT</a:t>
            </a:r>
            <a:endParaRPr lang="en-GB" dirty="0"/>
          </a:p>
        </p:txBody>
      </p:sp>
      <p:sp>
        <p:nvSpPr>
          <p:cNvPr id="27" name="Flowchart: Process 26"/>
          <p:cNvSpPr/>
          <p:nvPr/>
        </p:nvSpPr>
        <p:spPr>
          <a:xfrm>
            <a:off x="5755110" y="3485837"/>
            <a:ext cx="1566000" cy="7200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UCAS</a:t>
            </a:r>
            <a:endParaRPr lang="en-GB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5418667" y="1380059"/>
            <a:ext cx="0" cy="478367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9863" y="1430875"/>
            <a:ext cx="5248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Enquiry Prospects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30113" y="1430875"/>
            <a:ext cx="3394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Applicant </a:t>
            </a:r>
            <a:r>
              <a:rPr lang="en-GB" b="1" dirty="0"/>
              <a:t>Prospects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124473" y="4043349"/>
            <a:ext cx="855414" cy="3725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 smtClean="0">
                <a:solidFill>
                  <a:schemeClr val="tx1"/>
                </a:solidFill>
              </a:rPr>
              <a:t>Various</a:t>
            </a:r>
            <a:endParaRPr lang="en-GB" sz="1200" i="1" dirty="0">
              <a:solidFill>
                <a:schemeClr val="tx1"/>
              </a:solidFill>
            </a:endParaRPr>
          </a:p>
        </p:txBody>
      </p:sp>
      <p:cxnSp>
        <p:nvCxnSpPr>
          <p:cNvPr id="3" name="Elbow Connector 2"/>
          <p:cNvCxnSpPr>
            <a:stCxn id="6" idx="1"/>
            <a:endCxn id="20" idx="3"/>
          </p:cNvCxnSpPr>
          <p:nvPr/>
        </p:nvCxnSpPr>
        <p:spPr>
          <a:xfrm rot="10800000" flipV="1">
            <a:off x="5234113" y="4255017"/>
            <a:ext cx="396000" cy="91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20" idx="0"/>
            <a:endCxn id="10" idx="0"/>
          </p:cNvCxnSpPr>
          <p:nvPr/>
        </p:nvCxnSpPr>
        <p:spPr>
          <a:xfrm rot="5400000" flipH="1" flipV="1">
            <a:off x="5387015" y="1611486"/>
            <a:ext cx="216000" cy="1836000"/>
          </a:xfrm>
          <a:prstGeom prst="bentConnector3">
            <a:avLst>
              <a:gd name="adj1" fmla="val 206601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5" name="Right Arrow 34"/>
          <p:cNvSpPr/>
          <p:nvPr/>
        </p:nvSpPr>
        <p:spPr>
          <a:xfrm rot="5400000">
            <a:off x="1435037" y="4525360"/>
            <a:ext cx="465818" cy="184573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NOT RECORDED</a:t>
            </a:r>
            <a:endParaRPr lang="en-GB" sz="1000" b="1" dirty="0">
              <a:solidFill>
                <a:schemeClr val="tx1"/>
              </a:solidFill>
            </a:endParaRPr>
          </a:p>
        </p:txBody>
      </p:sp>
      <p:cxnSp>
        <p:nvCxnSpPr>
          <p:cNvPr id="34" name="Elbow Connector 33"/>
          <p:cNvCxnSpPr>
            <a:stCxn id="20" idx="0"/>
            <a:endCxn id="11" idx="1"/>
          </p:cNvCxnSpPr>
          <p:nvPr/>
        </p:nvCxnSpPr>
        <p:spPr>
          <a:xfrm rot="16200000" flipH="1" flipV="1">
            <a:off x="2303800" y="2000064"/>
            <a:ext cx="1620000" cy="2891734"/>
          </a:xfrm>
          <a:prstGeom prst="bentConnector4">
            <a:avLst>
              <a:gd name="adj1" fmla="val -6794"/>
              <a:gd name="adj2" fmla="val 107905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20" idx="2"/>
            <a:endCxn id="12" idx="2"/>
          </p:cNvCxnSpPr>
          <p:nvPr/>
        </p:nvCxnSpPr>
        <p:spPr>
          <a:xfrm rot="5400000" flipH="1">
            <a:off x="3174944" y="4491209"/>
            <a:ext cx="660613" cy="2108832"/>
          </a:xfrm>
          <a:prstGeom prst="bentConnector3">
            <a:avLst>
              <a:gd name="adj1" fmla="val -34604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Flowchart: Process 23"/>
          <p:cNvSpPr/>
          <p:nvPr/>
        </p:nvSpPr>
        <p:spPr>
          <a:xfrm>
            <a:off x="2414083" y="1732375"/>
            <a:ext cx="1565804" cy="6350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Ghost Enquirers</a:t>
            </a:r>
            <a:endParaRPr lang="en-GB" dirty="0"/>
          </a:p>
        </p:txBody>
      </p:sp>
      <p:cxnSp>
        <p:nvCxnSpPr>
          <p:cNvPr id="25" name="Elbow Connector 24"/>
          <p:cNvCxnSpPr>
            <a:stCxn id="24" idx="3"/>
            <a:endCxn id="6" idx="0"/>
          </p:cNvCxnSpPr>
          <p:nvPr/>
        </p:nvCxnSpPr>
        <p:spPr>
          <a:xfrm>
            <a:off x="3979887" y="2049875"/>
            <a:ext cx="3270226" cy="112514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69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0" grpId="0" animBg="1"/>
      <p:bldP spid="26" grpId="0" animBg="1"/>
      <p:bldP spid="27" grpId="0" animBg="1"/>
      <p:bldP spid="16" grpId="0" animBg="1"/>
      <p:bldP spid="35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CRM Process Overview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8"/>
          <a:stretch/>
        </p:blipFill>
        <p:spPr bwMode="auto">
          <a:xfrm>
            <a:off x="155349" y="1364345"/>
            <a:ext cx="8809010" cy="4803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426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Loughborough SCRM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CRM provided by Interactive Software</a:t>
            </a:r>
          </a:p>
          <a:p>
            <a:r>
              <a:rPr lang="en-GB" dirty="0" smtClean="0"/>
              <a:t>Focus on Prospective Students for 2015 entry</a:t>
            </a:r>
          </a:p>
          <a:p>
            <a:pPr lvl="1"/>
            <a:r>
              <a:rPr lang="en-GB" dirty="0" smtClean="0"/>
              <a:t>Requests for course information</a:t>
            </a:r>
          </a:p>
          <a:p>
            <a:pPr lvl="1"/>
            <a:r>
              <a:rPr lang="en-GB" dirty="0" smtClean="0"/>
              <a:t>Marketing and Recruitment Communications</a:t>
            </a:r>
          </a:p>
          <a:p>
            <a:pPr lvl="1"/>
            <a:r>
              <a:rPr lang="en-GB" dirty="0" smtClean="0"/>
              <a:t>Recruitment Enquiry Management</a:t>
            </a:r>
          </a:p>
          <a:p>
            <a:pPr lvl="1"/>
            <a:r>
              <a:rPr lang="en-GB" dirty="0" smtClean="0"/>
              <a:t>Open/Visit Day </a:t>
            </a:r>
            <a:r>
              <a:rPr lang="en-GB" dirty="0"/>
              <a:t>E</a:t>
            </a:r>
            <a:r>
              <a:rPr lang="en-GB" dirty="0" smtClean="0"/>
              <a:t>vent Management</a:t>
            </a:r>
          </a:p>
          <a:p>
            <a:r>
              <a:rPr lang="en-GB" dirty="0" smtClean="0"/>
              <a:t>Future development for Self-service portal(s) and Stakeholder CRM strategies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dirty="0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1824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a CRM strategy for Loughborough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Segment your markets</a:t>
            </a:r>
          </a:p>
          <a:p>
            <a:r>
              <a:rPr lang="en-GB" dirty="0" smtClean="0"/>
              <a:t>Target your communications more effectively</a:t>
            </a:r>
          </a:p>
          <a:p>
            <a:r>
              <a:rPr lang="en-GB" dirty="0" smtClean="0"/>
              <a:t>Identifies key sources of enquiries/applicants</a:t>
            </a:r>
          </a:p>
          <a:p>
            <a:r>
              <a:rPr lang="en-GB" dirty="0" smtClean="0"/>
              <a:t>Supports communications planning</a:t>
            </a:r>
          </a:p>
          <a:p>
            <a:r>
              <a:rPr lang="en-GB" dirty="0" smtClean="0"/>
              <a:t>Identifies strengths/weaknesses in course portfolio</a:t>
            </a:r>
          </a:p>
          <a:p>
            <a:r>
              <a:rPr lang="en-GB" dirty="0" smtClean="0"/>
              <a:t>Provides good management information</a:t>
            </a:r>
          </a:p>
          <a:p>
            <a:r>
              <a:rPr lang="en-GB" dirty="0" smtClean="0"/>
              <a:t>Saves time, money and effort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05237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Keys to successful SCRM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Prospective Student records should be in the SCRM database</a:t>
            </a:r>
          </a:p>
          <a:p>
            <a:r>
              <a:rPr lang="en-GB" dirty="0" smtClean="0"/>
              <a:t>Timing is everything</a:t>
            </a:r>
          </a:p>
          <a:p>
            <a:r>
              <a:rPr lang="en-GB" dirty="0" smtClean="0"/>
              <a:t>Collaboration</a:t>
            </a:r>
          </a:p>
          <a:p>
            <a:r>
              <a:rPr lang="en-GB" dirty="0" smtClean="0"/>
              <a:t>Work</a:t>
            </a:r>
          </a:p>
          <a:p>
            <a:r>
              <a:rPr lang="en-GB" dirty="0" smtClean="0"/>
              <a:t>Make it easy for the customer (and users)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905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SCRM</a:t>
            </a:r>
            <a:br>
              <a:rPr lang="en-GB" dirty="0" smtClean="0"/>
            </a:br>
            <a:r>
              <a:rPr lang="en-GB" sz="2000" dirty="0" smtClean="0"/>
              <a:t>Student Customer Relationship Management</a:t>
            </a:r>
            <a:endParaRPr lang="en-GB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Integrating Loughborough University</a:t>
            </a:r>
            <a:b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Marketing Communications, Student Recruitment and Admissions</a:t>
            </a: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SCRM Student Customer Relationship Management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05425" y="5138059"/>
            <a:ext cx="611422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Remy Clarke</a:t>
            </a:r>
          </a:p>
          <a:p>
            <a:pPr algn="ctr"/>
            <a:r>
              <a:rPr lang="en-GB" dirty="0" smtClean="0"/>
              <a:t>Student CRM Manager</a:t>
            </a:r>
          </a:p>
          <a:p>
            <a:pPr algn="ctr"/>
            <a:r>
              <a:rPr lang="en-GB" sz="1600" dirty="0" smtClean="0">
                <a:hlinkClick r:id="rId2"/>
              </a:rPr>
              <a:t>scrm@lboro.ac.uk</a:t>
            </a:r>
            <a:r>
              <a:rPr lang="en-GB" sz="1600" dirty="0" smtClean="0"/>
              <a:t>  	Ext: 222844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5652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I am</a:t>
            </a:r>
          </a:p>
          <a:p>
            <a:r>
              <a:rPr lang="en-GB" dirty="0" smtClean="0"/>
              <a:t>What is CRM?</a:t>
            </a:r>
          </a:p>
          <a:p>
            <a:r>
              <a:rPr lang="en-GB" dirty="0" smtClean="0"/>
              <a:t>Why does Loughborough need it?</a:t>
            </a:r>
          </a:p>
          <a:p>
            <a:r>
              <a:rPr lang="en-GB" dirty="0" smtClean="0"/>
              <a:t>SCRM</a:t>
            </a:r>
          </a:p>
          <a:p>
            <a:pPr lvl="1"/>
            <a:r>
              <a:rPr lang="en-GB" dirty="0" smtClean="0"/>
              <a:t>Where will SCRM be used?</a:t>
            </a:r>
          </a:p>
          <a:p>
            <a:pPr lvl="1"/>
            <a:r>
              <a:rPr lang="en-GB" dirty="0" smtClean="0"/>
              <a:t>Who will use SCRM?</a:t>
            </a:r>
          </a:p>
          <a:p>
            <a:pPr lvl="1"/>
            <a:r>
              <a:rPr lang="en-GB" dirty="0" smtClean="0"/>
              <a:t>When will SCRM be happening? </a:t>
            </a:r>
            <a:endParaRPr lang="en-GB" dirty="0"/>
          </a:p>
          <a:p>
            <a:pPr lvl="1"/>
            <a:r>
              <a:rPr lang="en-GB" dirty="0"/>
              <a:t>How </a:t>
            </a:r>
            <a:r>
              <a:rPr lang="en-GB" dirty="0" smtClean="0"/>
              <a:t>will SCRM involve you?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00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 am Remy Clarke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 CRM Manager</a:t>
            </a:r>
          </a:p>
          <a:p>
            <a:r>
              <a:rPr lang="en-GB" dirty="0" smtClean="0"/>
              <a:t>Implement SCRM</a:t>
            </a:r>
          </a:p>
          <a:p>
            <a:r>
              <a:rPr lang="en-GB" dirty="0" smtClean="0"/>
              <a:t>Develop CRM Best Practice</a:t>
            </a:r>
          </a:p>
          <a:p>
            <a:r>
              <a:rPr lang="en-GB" dirty="0" smtClean="0"/>
              <a:t>Provide a framework for Integrated Marketing Communications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80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Misconceptions about CRM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CRM…</a:t>
            </a:r>
          </a:p>
          <a:p>
            <a:pPr lvl="1"/>
            <a:r>
              <a:rPr lang="en-GB" dirty="0" smtClean="0"/>
              <a:t>is a database</a:t>
            </a:r>
          </a:p>
          <a:p>
            <a:pPr lvl="1"/>
            <a:r>
              <a:rPr lang="en-GB" dirty="0" smtClean="0"/>
              <a:t>will do the work for us</a:t>
            </a:r>
          </a:p>
          <a:p>
            <a:pPr lvl="1"/>
            <a:r>
              <a:rPr lang="en-GB" dirty="0" smtClean="0"/>
              <a:t>is only for centralised functions</a:t>
            </a:r>
          </a:p>
          <a:p>
            <a:pPr lvl="1"/>
            <a:r>
              <a:rPr lang="en-GB" dirty="0" smtClean="0"/>
              <a:t>is an IT system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15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Customer Relationship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i="1" dirty="0" smtClean="0"/>
              <a:t>“A management approach that enables organisations to identify, attract and increase retention of profitable customers by managing relationships with them”</a:t>
            </a:r>
          </a:p>
          <a:p>
            <a:pPr>
              <a:buNone/>
            </a:pPr>
            <a:endParaRPr lang="en-GB" sz="2000" i="1" dirty="0" smtClean="0"/>
          </a:p>
          <a:p>
            <a:pPr>
              <a:buNone/>
            </a:pPr>
            <a:r>
              <a:rPr lang="en-GB" sz="2000" dirty="0" smtClean="0"/>
              <a:t>J Hobby (1999)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41170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Dimensions of CRM Marketing</a:t>
            </a:r>
          </a:p>
        </p:txBody>
      </p:sp>
      <p:grpSp>
        <p:nvGrpSpPr>
          <p:cNvPr id="12" name="Group 13"/>
          <p:cNvGrpSpPr>
            <a:grpSpLocks noChangeAspect="1"/>
          </p:cNvGrpSpPr>
          <p:nvPr/>
        </p:nvGrpSpPr>
        <p:grpSpPr>
          <a:xfrm>
            <a:off x="3000364" y="2258579"/>
            <a:ext cx="2880000" cy="1813363"/>
            <a:chOff x="1000100" y="4071942"/>
            <a:chExt cx="1928794" cy="1214446"/>
          </a:xfrm>
        </p:grpSpPr>
        <p:sp>
          <p:nvSpPr>
            <p:cNvPr id="4" name="Isosceles Triangle 3"/>
            <p:cNvSpPr/>
            <p:nvPr/>
          </p:nvSpPr>
          <p:spPr>
            <a:xfrm>
              <a:off x="1142976" y="4071942"/>
              <a:ext cx="1643074" cy="1214446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00100" y="4857760"/>
              <a:ext cx="1928794" cy="2679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>
                  <a:solidFill>
                    <a:schemeClr val="bg1"/>
                  </a:solidFill>
                  <a:latin typeface="+mn-lt"/>
                </a:rPr>
                <a:t>Interaction</a:t>
              </a:r>
              <a:endParaRPr lang="en-GB" sz="20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3" name="Group 16"/>
          <p:cNvGrpSpPr>
            <a:grpSpLocks noChangeAspect="1"/>
          </p:cNvGrpSpPr>
          <p:nvPr/>
        </p:nvGrpSpPr>
        <p:grpSpPr>
          <a:xfrm>
            <a:off x="1549124" y="2214554"/>
            <a:ext cx="2880000" cy="1813363"/>
            <a:chOff x="142844" y="4071942"/>
            <a:chExt cx="1928794" cy="1214446"/>
          </a:xfrm>
        </p:grpSpPr>
        <p:sp>
          <p:nvSpPr>
            <p:cNvPr id="6" name="Isosceles Triangle 5"/>
            <p:cNvSpPr/>
            <p:nvPr/>
          </p:nvSpPr>
          <p:spPr>
            <a:xfrm rot="10800000">
              <a:off x="285720" y="4071942"/>
              <a:ext cx="1643074" cy="121444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2844" y="4143380"/>
              <a:ext cx="1928794" cy="267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+mn-lt"/>
                </a:rPr>
                <a:t>Targeting</a:t>
              </a:r>
              <a:endParaRPr lang="en-GB" sz="2000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4" name="Group 14"/>
          <p:cNvGrpSpPr>
            <a:grpSpLocks noChangeAspect="1"/>
          </p:cNvGrpSpPr>
          <p:nvPr/>
        </p:nvGrpSpPr>
        <p:grpSpPr>
          <a:xfrm>
            <a:off x="4406644" y="2214554"/>
            <a:ext cx="2880000" cy="1813363"/>
            <a:chOff x="1857356" y="4071942"/>
            <a:chExt cx="1928794" cy="1214446"/>
          </a:xfrm>
        </p:grpSpPr>
        <p:sp>
          <p:nvSpPr>
            <p:cNvPr id="7" name="Isosceles Triangle 6"/>
            <p:cNvSpPr/>
            <p:nvPr/>
          </p:nvSpPr>
          <p:spPr>
            <a:xfrm rot="10800000">
              <a:off x="2016546" y="4071942"/>
              <a:ext cx="1643074" cy="121444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57356" y="4143380"/>
              <a:ext cx="1928794" cy="267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+mn-lt"/>
                </a:rPr>
                <a:t>Control</a:t>
              </a:r>
              <a:endParaRPr lang="en-GB" sz="2000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5" name="Group 15"/>
          <p:cNvGrpSpPr>
            <a:grpSpLocks noChangeAspect="1"/>
          </p:cNvGrpSpPr>
          <p:nvPr/>
        </p:nvGrpSpPr>
        <p:grpSpPr>
          <a:xfrm>
            <a:off x="3000364" y="4286256"/>
            <a:ext cx="2880000" cy="1813363"/>
            <a:chOff x="1000100" y="5320800"/>
            <a:chExt cx="1928794" cy="1214446"/>
          </a:xfrm>
        </p:grpSpPr>
        <p:sp>
          <p:nvSpPr>
            <p:cNvPr id="5" name="Isosceles Triangle 4"/>
            <p:cNvSpPr/>
            <p:nvPr/>
          </p:nvSpPr>
          <p:spPr>
            <a:xfrm rot="10800000">
              <a:off x="1141746" y="5320800"/>
              <a:ext cx="1643074" cy="121444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00100" y="5429264"/>
              <a:ext cx="1928794" cy="267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+mn-lt"/>
                </a:rPr>
                <a:t>Continuity</a:t>
              </a:r>
              <a:endParaRPr lang="en-GB" sz="20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31844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 as a Product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4" y="1412875"/>
            <a:ext cx="6369482" cy="4713288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Characteristics of Education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Variable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Intangible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Perishable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Inseparable</a:t>
            </a:r>
          </a:p>
          <a:p>
            <a:r>
              <a:rPr lang="en-GB" dirty="0" smtClean="0"/>
              <a:t>Service </a:t>
            </a:r>
            <a:r>
              <a:rPr lang="en-GB" dirty="0"/>
              <a:t>quality is always measured at </a:t>
            </a:r>
            <a:r>
              <a:rPr lang="en-GB" dirty="0" smtClean="0"/>
              <a:t>“Moments </a:t>
            </a:r>
            <a:r>
              <a:rPr lang="en-GB" dirty="0"/>
              <a:t>of </a:t>
            </a:r>
            <a:r>
              <a:rPr lang="en-GB" dirty="0" smtClean="0"/>
              <a:t>Truth” points </a:t>
            </a:r>
            <a:r>
              <a:rPr lang="en-GB" dirty="0"/>
              <a:t>in the service delivery </a:t>
            </a:r>
          </a:p>
        </p:txBody>
      </p:sp>
      <p:pic>
        <p:nvPicPr>
          <p:cNvPr id="4" name="Picture 4" descr="Image:Service-goods continuum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79906" y="1342767"/>
            <a:ext cx="2443900" cy="483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109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CRM in a Service 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Reduce the Service Gaps to enhance the Moments of Truth</a:t>
            </a:r>
          </a:p>
          <a:p>
            <a:r>
              <a:rPr lang="en-GB" dirty="0" smtClean="0"/>
              <a:t>Increase the Moments of Truth opportunities during a service transaction</a:t>
            </a:r>
          </a:p>
          <a:p>
            <a:r>
              <a:rPr lang="en-GB" dirty="0" smtClean="0"/>
              <a:t>Provide timely and relevant information</a:t>
            </a:r>
          </a:p>
          <a:p>
            <a:r>
              <a:rPr lang="en-GB" dirty="0" smtClean="0"/>
              <a:t>Understand your customers better to predict future wants and needs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41618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Loughborough needs CRM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Prospect expectations have been raised</a:t>
            </a:r>
          </a:p>
          <a:p>
            <a:r>
              <a:rPr lang="en-GB" dirty="0" smtClean="0"/>
              <a:t>Competition is fierce (and will increase!)</a:t>
            </a:r>
          </a:p>
          <a:p>
            <a:r>
              <a:rPr lang="en-GB" dirty="0" smtClean="0"/>
              <a:t>Market Agility is required</a:t>
            </a:r>
          </a:p>
          <a:p>
            <a:r>
              <a:rPr lang="en-GB" dirty="0" smtClean="0"/>
              <a:t>Informed Marketing and Recruitment planning</a:t>
            </a:r>
          </a:p>
          <a:p>
            <a:r>
              <a:rPr lang="en-GB" dirty="0" smtClean="0"/>
              <a:t>Better understanding of the Prospective Student Journey</a:t>
            </a:r>
          </a:p>
          <a:p>
            <a:r>
              <a:rPr lang="en-GB" dirty="0" smtClean="0"/>
              <a:t>Integrated Prospect communications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SCRM</a:t>
            </a:r>
            <a: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/>
            </a:r>
            <a:br>
              <a:rPr lang="en-GB" sz="33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</a:br>
            <a:r>
              <a:rPr lang="en-GB" sz="1000" b="1" smtClean="0">
                <a:solidFill>
                  <a:srgbClr val="330865"/>
                </a:solidFill>
                <a:latin typeface="Arial Bold"/>
                <a:ea typeface="ＭＳ Ｐゴシック" charset="-128"/>
                <a:cs typeface="Arial Bold"/>
              </a:rPr>
              <a:t>Student Customer Relationship Management</a:t>
            </a:r>
            <a:endParaRPr lang="en-GB" sz="1000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150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-desig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LU-design3</Template>
  <TotalTime>1373</TotalTime>
  <Words>519</Words>
  <Application>Microsoft Office PowerPoint</Application>
  <PresentationFormat>On-screen Show (4:3)</PresentationFormat>
  <Paragraphs>179</Paragraphs>
  <Slides>18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LU-design3</vt:lpstr>
      <vt:lpstr>SCRM Student Customer Relationship Management</vt:lpstr>
      <vt:lpstr>Agenda</vt:lpstr>
      <vt:lpstr>I am Remy Clarke</vt:lpstr>
      <vt:lpstr>Misconceptions about CRM</vt:lpstr>
      <vt:lpstr>Customer Relationship Management</vt:lpstr>
      <vt:lpstr>Dimensions of CRM Marketing</vt:lpstr>
      <vt:lpstr>Education as a Product</vt:lpstr>
      <vt:lpstr>CRM in a Service Organisation</vt:lpstr>
      <vt:lpstr>Why Loughborough needs CRM</vt:lpstr>
      <vt:lpstr>PowerPoint Presentation</vt:lpstr>
      <vt:lpstr>Current Enquiry Management</vt:lpstr>
      <vt:lpstr>Current Enquiry Management</vt:lpstr>
      <vt:lpstr>Future Enquiry Management</vt:lpstr>
      <vt:lpstr>Sample CRM Process Overview</vt:lpstr>
      <vt:lpstr>Loughborough SCRM</vt:lpstr>
      <vt:lpstr>Benefits of a CRM strategy for Loughborough</vt:lpstr>
      <vt:lpstr>Keys to successful SCRM</vt:lpstr>
      <vt:lpstr>SCRM Student Customer Relationship Management</vt:lpstr>
    </vt:vector>
  </TitlesOfParts>
  <Company>Loughborough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Customer Relationship Management</dc:title>
  <dc:creator>adrlc</dc:creator>
  <cp:lastModifiedBy>adrlc</cp:lastModifiedBy>
  <cp:revision>40</cp:revision>
  <dcterms:created xsi:type="dcterms:W3CDTF">2013-12-13T12:33:17Z</dcterms:created>
  <dcterms:modified xsi:type="dcterms:W3CDTF">2014-03-03T15:46:01Z</dcterms:modified>
</cp:coreProperties>
</file>