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bookmarkIdSeed="2">
  <p:sldMasterIdLst>
    <p:sldMasterId id="2147483695" r:id="rId1"/>
  </p:sldMasterIdLst>
  <p:notesMasterIdLst>
    <p:notesMasterId r:id="rId21"/>
  </p:notesMasterIdLst>
  <p:handoutMasterIdLst>
    <p:handoutMasterId r:id="rId22"/>
  </p:handoutMasterIdLst>
  <p:sldIdLst>
    <p:sldId id="1374" r:id="rId2"/>
    <p:sldId id="1342" r:id="rId3"/>
    <p:sldId id="1344" r:id="rId4"/>
    <p:sldId id="1355" r:id="rId5"/>
    <p:sldId id="1446" r:id="rId6"/>
    <p:sldId id="1402" r:id="rId7"/>
    <p:sldId id="1403" r:id="rId8"/>
    <p:sldId id="1358" r:id="rId9"/>
    <p:sldId id="1356" r:id="rId10"/>
    <p:sldId id="1345" r:id="rId11"/>
    <p:sldId id="1360" r:id="rId12"/>
    <p:sldId id="1351" r:id="rId13"/>
    <p:sldId id="1353" r:id="rId14"/>
    <p:sldId id="1354" r:id="rId15"/>
    <p:sldId id="1359" r:id="rId16"/>
    <p:sldId id="1347" r:id="rId17"/>
    <p:sldId id="1376" r:id="rId18"/>
    <p:sldId id="1377" r:id="rId19"/>
    <p:sldId id="447" r:id="rId20"/>
  </p:sldIdLst>
  <p:sldSz cx="9144000" cy="6858000" type="screen4x3"/>
  <p:notesSz cx="6950075" cy="9236075"/>
  <p:embeddedFontLst>
    <p:embeddedFont>
      <p:font typeface="Calibri" panose="020F0502020204030204" pitchFamily="34" charset="0"/>
      <p:regular r:id="rId23"/>
      <p:bold r:id="rId24"/>
      <p:italic r:id="rId25"/>
      <p:boldItalic r:id="rId26"/>
    </p:embeddedFont>
    <p:embeddedFont>
      <p:font typeface="Georgia" panose="02040502050405020303" pitchFamily="18" charset="0"/>
      <p:regular r:id="rId27"/>
      <p:bold r:id="rId28"/>
      <p:italic r:id="rId29"/>
      <p:boldItalic r:id="rId30"/>
    </p:embeddedFont>
    <p:embeddedFont>
      <p:font typeface="Arial Unicode MS" panose="020B0604020202020204" pitchFamily="34" charset="-128"/>
      <p:regular r:id="rId31"/>
    </p:embeddedFont>
  </p:embeddedFontLst>
  <p:custShowLst>
    <p:custShow name="Custom Show 1" id="0">
      <p:sldLst/>
    </p:custShow>
  </p:custShowLst>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69" userDrawn="1">
          <p15:clr>
            <a:srgbClr val="A4A3A4"/>
          </p15:clr>
        </p15:guide>
        <p15:guide id="2" orient="horz" pos="2500" userDrawn="1">
          <p15:clr>
            <a:srgbClr val="A4A3A4"/>
          </p15:clr>
        </p15:guide>
        <p15:guide id="3" pos="204" userDrawn="1">
          <p15:clr>
            <a:srgbClr val="A4A3A4"/>
          </p15:clr>
        </p15:guide>
        <p15:guide id="4" pos="55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1" name="Author" initials="A" lastIdx="0" clrIdx="2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B8D2"/>
    <a:srgbClr val="007698"/>
    <a:srgbClr val="D9D9D9"/>
    <a:srgbClr val="A24130"/>
    <a:srgbClr val="227E2B"/>
    <a:srgbClr val="1A6EC3"/>
    <a:srgbClr val="B9CC4B"/>
    <a:srgbClr val="5494C8"/>
    <a:srgbClr val="B0B0B0"/>
    <a:srgbClr val="5A71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6433" autoAdjust="0"/>
  </p:normalViewPr>
  <p:slideViewPr>
    <p:cSldViewPr snapToGrid="0">
      <p:cViewPr varScale="1">
        <p:scale>
          <a:sx n="116" d="100"/>
          <a:sy n="116" d="100"/>
        </p:scale>
        <p:origin x="2244" y="108"/>
      </p:cViewPr>
      <p:guideLst>
        <p:guide orient="horz" pos="4269"/>
        <p:guide orient="horz" pos="2500"/>
        <p:guide pos="204"/>
        <p:guide pos="5556"/>
      </p:guideLst>
    </p:cSldViewPr>
  </p:slideViewPr>
  <p:outlineViewPr>
    <p:cViewPr>
      <p:scale>
        <a:sx n="33" d="100"/>
        <a:sy n="33" d="100"/>
      </p:scale>
      <p:origin x="0" y="-624"/>
    </p:cViewPr>
  </p:outlineViewPr>
  <p:notesTextViewPr>
    <p:cViewPr>
      <p:scale>
        <a:sx n="1" d="1"/>
        <a:sy n="1" d="1"/>
      </p:scale>
      <p:origin x="0" y="0"/>
    </p:cViewPr>
  </p:notesTextViewPr>
  <p:sorterViewPr>
    <p:cViewPr>
      <p:scale>
        <a:sx n="70" d="100"/>
        <a:sy n="70" d="100"/>
      </p:scale>
      <p:origin x="0" y="0"/>
    </p:cViewPr>
  </p:sorterViewPr>
  <p:notesViewPr>
    <p:cSldViewPr snapToGrid="0">
      <p:cViewPr varScale="1">
        <p:scale>
          <a:sx n="89" d="100"/>
          <a:sy n="89" d="100"/>
        </p:scale>
        <p:origin x="369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62663583136101"/>
          <c:y val="6.2962962962962998E-2"/>
          <c:w val="0.84471835251363003"/>
          <c:h val="0.75171595217264597"/>
        </c:manualLayout>
      </c:layout>
      <c:barChart>
        <c:barDir val="col"/>
        <c:grouping val="clustered"/>
        <c:varyColors val="0"/>
        <c:ser>
          <c:idx val="0"/>
          <c:order val="0"/>
          <c:tx>
            <c:strRef>
              <c:f>Sheet1!$B$1</c:f>
              <c:strCache>
                <c:ptCount val="1"/>
                <c:pt idx="0">
                  <c:v>Success</c:v>
                </c:pt>
              </c:strCache>
            </c:strRef>
          </c:tx>
          <c:spPr>
            <a:ln>
              <a:solidFill>
                <a:schemeClr val="bg1">
                  <a:lumMod val="50000"/>
                </a:schemeClr>
              </a:solidFill>
            </a:ln>
          </c:spPr>
          <c:invertIfNegative val="0"/>
          <c:dPt>
            <c:idx val="0"/>
            <c:invertIfNegative val="0"/>
            <c:bubble3D val="0"/>
            <c:spPr>
              <a:solidFill>
                <a:schemeClr val="accent1">
                  <a:lumMod val="20000"/>
                  <a:lumOff val="80000"/>
                </a:schemeClr>
              </a:solidFill>
              <a:ln>
                <a:solidFill>
                  <a:schemeClr val="bg1">
                    <a:lumMod val="50000"/>
                  </a:schemeClr>
                </a:solidFill>
              </a:ln>
            </c:spPr>
          </c:dPt>
          <c:dPt>
            <c:idx val="1"/>
            <c:invertIfNegative val="0"/>
            <c:bubble3D val="0"/>
            <c:spPr>
              <a:solidFill>
                <a:schemeClr val="accent1">
                  <a:lumMod val="60000"/>
                  <a:lumOff val="40000"/>
                </a:schemeClr>
              </a:solidFill>
              <a:ln>
                <a:solidFill>
                  <a:schemeClr val="bg1">
                    <a:lumMod val="50000"/>
                  </a:schemeClr>
                </a:solidFill>
              </a:ln>
            </c:spPr>
          </c:dPt>
          <c:dLbls>
            <c:dLbl>
              <c:idx val="0"/>
              <c:spPr>
                <a:noFill/>
                <a:ln>
                  <a:noFill/>
                </a:ln>
                <a:effectLst/>
              </c:spPr>
              <c:txPr>
                <a:bodyPr/>
                <a:lstStyle/>
                <a:p>
                  <a:pPr>
                    <a:defRPr sz="1400">
                      <a:solidFill>
                        <a:schemeClr val="tx1"/>
                      </a:solidFill>
                    </a:defRPr>
                  </a:pPr>
                  <a:endParaRPr lang="en-US"/>
                </a:p>
              </c:txPr>
              <c:dLblPos val="ctr"/>
              <c:showLegendKey val="0"/>
              <c:showVal val="1"/>
              <c:showCatName val="0"/>
              <c:showSerName val="0"/>
              <c:showPercent val="0"/>
              <c:showBubbleSize val="0"/>
            </c:dLbl>
            <c:spPr>
              <a:noFill/>
              <a:ln>
                <a:noFill/>
              </a:ln>
              <a:effectLst/>
            </c:spPr>
            <c:txPr>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No Plans/Planning</c:v>
                </c:pt>
                <c:pt idx="1">
                  <c:v>In Process</c:v>
                </c:pt>
                <c:pt idx="2">
                  <c:v>Implemented</c:v>
                </c:pt>
              </c:strCache>
            </c:strRef>
          </c:cat>
          <c:val>
            <c:numRef>
              <c:f>Sheet1!$B$2:$B$4</c:f>
              <c:numCache>
                <c:formatCode>0%</c:formatCode>
                <c:ptCount val="3"/>
                <c:pt idx="0">
                  <c:v>0.38840580000000102</c:v>
                </c:pt>
                <c:pt idx="1">
                  <c:v>0.473684200000001</c:v>
                </c:pt>
                <c:pt idx="2">
                  <c:v>0.51600000000000001</c:v>
                </c:pt>
              </c:numCache>
            </c:numRef>
          </c:val>
        </c:ser>
        <c:dLbls>
          <c:showLegendKey val="0"/>
          <c:showVal val="1"/>
          <c:showCatName val="0"/>
          <c:showSerName val="0"/>
          <c:showPercent val="0"/>
          <c:showBubbleSize val="0"/>
        </c:dLbls>
        <c:gapWidth val="75"/>
        <c:axId val="335134704"/>
        <c:axId val="335136272"/>
      </c:barChart>
      <c:catAx>
        <c:axId val="335134704"/>
        <c:scaling>
          <c:orientation val="minMax"/>
        </c:scaling>
        <c:delete val="0"/>
        <c:axPos val="b"/>
        <c:title>
          <c:tx>
            <c:rich>
              <a:bodyPr/>
              <a:lstStyle/>
              <a:p>
                <a:pPr>
                  <a:defRPr/>
                </a:pPr>
                <a:r>
                  <a:rPr lang="en-US" dirty="0"/>
                  <a:t>Status of CRM Solution</a:t>
                </a:r>
              </a:p>
              <a:p>
                <a:pPr>
                  <a:defRPr/>
                </a:pPr>
                <a:r>
                  <a:rPr lang="en-US" b="0" i="0" dirty="0"/>
                  <a:t>Source: Info-Tech Research </a:t>
                </a:r>
                <a:r>
                  <a:rPr lang="en-US" b="0" i="0" dirty="0" smtClean="0"/>
                  <a:t>Group</a:t>
                </a:r>
                <a:r>
                  <a:rPr lang="en-US" b="0" i="0" baseline="0" dirty="0" smtClean="0"/>
                  <a:t>; </a:t>
                </a:r>
                <a:r>
                  <a:rPr lang="en-US" b="0" i="1" baseline="0" dirty="0" smtClean="0"/>
                  <a:t>N=67</a:t>
                </a:r>
                <a:endParaRPr lang="en-US" b="0" i="1" dirty="0"/>
              </a:p>
            </c:rich>
          </c:tx>
          <c:layout>
            <c:manualLayout>
              <c:xMode val="edge"/>
              <c:yMode val="edge"/>
              <c:x val="0.27924978127734001"/>
              <c:y val="0.89465742127620196"/>
            </c:manualLayout>
          </c:layout>
          <c:overlay val="0"/>
        </c:title>
        <c:numFmt formatCode="General" sourceLinked="0"/>
        <c:majorTickMark val="none"/>
        <c:minorTickMark val="none"/>
        <c:tickLblPos val="nextTo"/>
        <c:crossAx val="335136272"/>
        <c:crosses val="autoZero"/>
        <c:auto val="1"/>
        <c:lblAlgn val="ctr"/>
        <c:lblOffset val="100"/>
        <c:noMultiLvlLbl val="0"/>
      </c:catAx>
      <c:valAx>
        <c:axId val="335136272"/>
        <c:scaling>
          <c:orientation val="minMax"/>
        </c:scaling>
        <c:delete val="0"/>
        <c:axPos val="l"/>
        <c:title>
          <c:tx>
            <c:rich>
              <a:bodyPr rot="-5400000" vert="horz"/>
              <a:lstStyle/>
              <a:p>
                <a:pPr>
                  <a:defRPr/>
                </a:pPr>
                <a:r>
                  <a:rPr lang="en-US" dirty="0"/>
                  <a:t>Organizational Success Score</a:t>
                </a:r>
              </a:p>
            </c:rich>
          </c:tx>
          <c:layout/>
          <c:overlay val="0"/>
        </c:title>
        <c:numFmt formatCode="0%" sourceLinked="1"/>
        <c:majorTickMark val="none"/>
        <c:minorTickMark val="none"/>
        <c:tickLblPos val="nextTo"/>
        <c:crossAx val="33513470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Sheet1!$M$1</c:f>
              <c:strCache>
                <c:ptCount val="1"/>
                <c:pt idx="0">
                  <c:v>Customer Retention Rates</c:v>
                </c:pt>
              </c:strCache>
            </c:strRef>
          </c:tx>
          <c:spPr>
            <a:ln>
              <a:solidFill>
                <a:schemeClr val="bg1">
                  <a:lumMod val="50000"/>
                </a:schemeClr>
              </a:solidFill>
            </a:ln>
          </c:spPr>
          <c:invertIfNegative val="0"/>
          <c:dPt>
            <c:idx val="0"/>
            <c:invertIfNegative val="0"/>
            <c:bubble3D val="0"/>
            <c:spPr>
              <a:solidFill>
                <a:schemeClr val="accent1">
                  <a:lumMod val="20000"/>
                  <a:lumOff val="80000"/>
                </a:schemeClr>
              </a:solidFill>
              <a:ln>
                <a:solidFill>
                  <a:schemeClr val="bg1">
                    <a:lumMod val="50000"/>
                  </a:schemeClr>
                </a:solidFill>
              </a:ln>
            </c:spPr>
          </c:dPt>
          <c:dPt>
            <c:idx val="1"/>
            <c:invertIfNegative val="0"/>
            <c:bubble3D val="0"/>
            <c:spPr>
              <a:solidFill>
                <a:schemeClr val="accent1">
                  <a:lumMod val="60000"/>
                  <a:lumOff val="40000"/>
                </a:schemeClr>
              </a:solidFill>
              <a:ln>
                <a:solidFill>
                  <a:schemeClr val="bg1">
                    <a:lumMod val="50000"/>
                  </a:schemeClr>
                </a:solidFill>
              </a:ln>
            </c:spPr>
          </c:dPt>
          <c:dLbls>
            <c:dLbl>
              <c:idx val="0"/>
              <c:spPr>
                <a:noFill/>
                <a:ln>
                  <a:noFill/>
                </a:ln>
                <a:effectLst/>
              </c:spPr>
              <c:txPr>
                <a:bodyPr/>
                <a:lstStyle/>
                <a:p>
                  <a:pPr>
                    <a:defRPr sz="1400">
                      <a:solidFill>
                        <a:schemeClr val="tx1"/>
                      </a:solidFill>
                    </a:defRPr>
                  </a:pPr>
                  <a:endParaRPr lang="en-US"/>
                </a:p>
              </c:txPr>
              <c:dLblPos val="ctr"/>
              <c:showLegendKey val="0"/>
              <c:showVal val="1"/>
              <c:showCatName val="0"/>
              <c:showSerName val="0"/>
              <c:showPercent val="0"/>
              <c:showBubbleSize val="0"/>
            </c:dLbl>
            <c:spPr>
              <a:noFill/>
              <a:ln>
                <a:noFill/>
              </a:ln>
              <a:effectLst/>
            </c:spPr>
            <c:txPr>
              <a:bodyPr/>
              <a:lstStyle/>
              <a:p>
                <a:pPr>
                  <a:defRPr sz="14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Sheet1!$L$2:$L$4</c:f>
              <c:strCache>
                <c:ptCount val="3"/>
                <c:pt idx="0">
                  <c:v>No Plans/Planning</c:v>
                </c:pt>
                <c:pt idx="1">
                  <c:v>In Process</c:v>
                </c:pt>
                <c:pt idx="2">
                  <c:v>Implemented</c:v>
                </c:pt>
              </c:strCache>
            </c:strRef>
          </c:cat>
          <c:val>
            <c:numRef>
              <c:f>Sheet1!$M$2:$M$4</c:f>
              <c:numCache>
                <c:formatCode>0%</c:formatCode>
                <c:ptCount val="3"/>
                <c:pt idx="0">
                  <c:v>0.47826089999999999</c:v>
                </c:pt>
                <c:pt idx="1">
                  <c:v>0.57777780000000201</c:v>
                </c:pt>
                <c:pt idx="2">
                  <c:v>0.65000000000000202</c:v>
                </c:pt>
              </c:numCache>
            </c:numRef>
          </c:val>
        </c:ser>
        <c:dLbls>
          <c:showLegendKey val="0"/>
          <c:showVal val="1"/>
          <c:showCatName val="0"/>
          <c:showSerName val="0"/>
          <c:showPercent val="0"/>
          <c:showBubbleSize val="0"/>
        </c:dLbls>
        <c:gapWidth val="75"/>
        <c:axId val="335138232"/>
        <c:axId val="335137840"/>
      </c:barChart>
      <c:catAx>
        <c:axId val="335138232"/>
        <c:scaling>
          <c:orientation val="minMax"/>
        </c:scaling>
        <c:delete val="0"/>
        <c:axPos val="b"/>
        <c:title>
          <c:tx>
            <c:rich>
              <a:bodyPr/>
              <a:lstStyle/>
              <a:p>
                <a:pPr>
                  <a:defRPr/>
                </a:pPr>
                <a:r>
                  <a:rPr lang="en-US" dirty="0"/>
                  <a:t>Status of CRM Solution</a:t>
                </a:r>
              </a:p>
              <a:p>
                <a:pPr>
                  <a:defRPr/>
                </a:pPr>
                <a:r>
                  <a:rPr lang="en-US" b="0" i="0" dirty="0"/>
                  <a:t>Source: Info-Tech Research </a:t>
                </a:r>
                <a:r>
                  <a:rPr lang="en-US" b="0" i="0" dirty="0" smtClean="0"/>
                  <a:t>Group;</a:t>
                </a:r>
                <a:r>
                  <a:rPr lang="en-US" b="0" i="0" baseline="0" dirty="0" smtClean="0"/>
                  <a:t> </a:t>
                </a:r>
                <a:r>
                  <a:rPr lang="en-US" b="0" i="1" baseline="0" dirty="0" smtClean="0"/>
                  <a:t>N=65</a:t>
                </a:r>
                <a:endParaRPr lang="en-US" b="0" i="1" dirty="0"/>
              </a:p>
            </c:rich>
          </c:tx>
          <c:layout/>
          <c:overlay val="0"/>
        </c:title>
        <c:numFmt formatCode="General" sourceLinked="0"/>
        <c:majorTickMark val="none"/>
        <c:minorTickMark val="none"/>
        <c:tickLblPos val="nextTo"/>
        <c:crossAx val="335137840"/>
        <c:crosses val="autoZero"/>
        <c:auto val="1"/>
        <c:lblAlgn val="ctr"/>
        <c:lblOffset val="100"/>
        <c:noMultiLvlLbl val="0"/>
      </c:catAx>
      <c:valAx>
        <c:axId val="335137840"/>
        <c:scaling>
          <c:orientation val="minMax"/>
        </c:scaling>
        <c:delete val="0"/>
        <c:axPos val="l"/>
        <c:title>
          <c:tx>
            <c:rich>
              <a:bodyPr rot="-5400000" vert="horz"/>
              <a:lstStyle/>
              <a:p>
                <a:pPr>
                  <a:defRPr/>
                </a:pPr>
                <a:r>
                  <a:rPr lang="en-US" dirty="0" smtClean="0"/>
                  <a:t>Customer Retention Success Score</a:t>
                </a:r>
                <a:endParaRPr lang="en-US" dirty="0"/>
              </a:p>
            </c:rich>
          </c:tx>
          <c:layout/>
          <c:overlay val="0"/>
        </c:title>
        <c:numFmt formatCode="0%" sourceLinked="1"/>
        <c:majorTickMark val="none"/>
        <c:minorTickMark val="none"/>
        <c:tickLblPos val="nextTo"/>
        <c:crossAx val="33513823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L&amp;D</c:v>
                </c:pt>
              </c:strCache>
            </c:strRef>
          </c:tx>
          <c:dPt>
            <c:idx val="0"/>
            <c:bubble3D val="0"/>
            <c:spPr>
              <a:solidFill>
                <a:schemeClr val="accent3"/>
              </a:solidFill>
              <a:ln w="19050">
                <a:solidFill>
                  <a:schemeClr val="lt1"/>
                </a:solidFill>
              </a:ln>
              <a:effectLst/>
            </c:spPr>
          </c:dPt>
          <c:dPt>
            <c:idx val="1"/>
            <c:bubble3D val="0"/>
            <c:spPr>
              <a:solidFill>
                <a:schemeClr val="accent1"/>
              </a:solidFill>
              <a:ln w="19050">
                <a:solidFill>
                  <a:schemeClr val="lt1"/>
                </a:solidFill>
              </a:ln>
              <a:effectLst/>
            </c:spPr>
          </c:dPt>
          <c:cat>
            <c:strRef>
              <c:f>Sheet1!$A$2:$A$3</c:f>
              <c:strCache>
                <c:ptCount val="2"/>
                <c:pt idx="0">
                  <c:v>Effective</c:v>
                </c:pt>
                <c:pt idx="1">
                  <c:v>Ineffective</c:v>
                </c:pt>
              </c:strCache>
            </c:strRef>
          </c:cat>
          <c:val>
            <c:numRef>
              <c:f>Sheet1!$B$2:$B$3</c:f>
              <c:numCache>
                <c:formatCode>General</c:formatCode>
                <c:ptCount val="2"/>
                <c:pt idx="0">
                  <c:v>73</c:v>
                </c:pt>
                <c:pt idx="1">
                  <c:v>27</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502DA24A-F480-4AA7-ACF1-F7D1E577F358}" type="slidenum">
              <a:rPr lang="en-US" smtClean="0"/>
              <a:pPr/>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4E1B6C9-DAE3-4E7B-AB3C-9473EC02D78D}" type="datetimeFigureOut">
              <a:rPr lang="en-US" smtClean="0"/>
              <a:pPr/>
              <a:t>6/6/2016</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5F1ACBD-245E-4A24-AC78-063168A88622}" type="slidenum">
              <a:rPr lang="en-US" smtClean="0"/>
              <a:pPr/>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64257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pPr/>
              <a:t>10</a:t>
            </a:fld>
            <a:endParaRPr lang="en-US" dirty="0"/>
          </a:p>
        </p:txBody>
      </p:sp>
    </p:spTree>
    <p:extLst>
      <p:ext uri="{BB962C8B-B14F-4D97-AF65-F5344CB8AC3E}">
        <p14:creationId xmlns:p14="http://schemas.microsoft.com/office/powerpoint/2010/main" val="2585222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933661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pPr/>
              <a:t>12</a:t>
            </a:fld>
            <a:endParaRPr lang="en-US" dirty="0"/>
          </a:p>
        </p:txBody>
      </p:sp>
    </p:spTree>
    <p:extLst>
      <p:ext uri="{BB962C8B-B14F-4D97-AF65-F5344CB8AC3E}">
        <p14:creationId xmlns:p14="http://schemas.microsoft.com/office/powerpoint/2010/main" val="3895128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13</a:t>
            </a:fld>
            <a:endParaRPr lang="en-US" dirty="0"/>
          </a:p>
        </p:txBody>
      </p:sp>
    </p:spTree>
    <p:extLst>
      <p:ext uri="{BB962C8B-B14F-4D97-AF65-F5344CB8AC3E}">
        <p14:creationId xmlns:p14="http://schemas.microsoft.com/office/powerpoint/2010/main" val="239260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pPr/>
              <a:t>14</a:t>
            </a:fld>
            <a:endParaRPr lang="en-US" dirty="0"/>
          </a:p>
        </p:txBody>
      </p:sp>
    </p:spTree>
    <p:extLst>
      <p:ext uri="{BB962C8B-B14F-4D97-AF65-F5344CB8AC3E}">
        <p14:creationId xmlns:p14="http://schemas.microsoft.com/office/powerpoint/2010/main" val="4270744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pPr/>
              <a:t>15</a:t>
            </a:fld>
            <a:endParaRPr lang="en-US" dirty="0"/>
          </a:p>
        </p:txBody>
      </p:sp>
    </p:spTree>
    <p:extLst>
      <p:ext uri="{BB962C8B-B14F-4D97-AF65-F5344CB8AC3E}">
        <p14:creationId xmlns:p14="http://schemas.microsoft.com/office/powerpoint/2010/main" val="2928929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3961525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pPr/>
              <a:t>17</a:t>
            </a:fld>
            <a:endParaRPr lang="en-US" dirty="0"/>
          </a:p>
        </p:txBody>
      </p:sp>
    </p:spTree>
    <p:extLst>
      <p:ext uri="{BB962C8B-B14F-4D97-AF65-F5344CB8AC3E}">
        <p14:creationId xmlns:p14="http://schemas.microsoft.com/office/powerpoint/2010/main" val="4145250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6B956-0155-4A45-B89E-DD637EED3572}"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158057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pPr/>
              <a:t>19</a:t>
            </a:fld>
            <a:endParaRPr lang="en-US" dirty="0"/>
          </a:p>
        </p:txBody>
      </p:sp>
    </p:spTree>
    <p:extLst>
      <p:ext uri="{BB962C8B-B14F-4D97-AF65-F5344CB8AC3E}">
        <p14:creationId xmlns:p14="http://schemas.microsoft.com/office/powerpoint/2010/main" val="855860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pPr/>
              <a:t>2</a:t>
            </a:fld>
            <a:endParaRPr lang="en-US" dirty="0"/>
          </a:p>
        </p:txBody>
      </p:sp>
    </p:spTree>
    <p:extLst>
      <p:ext uri="{BB962C8B-B14F-4D97-AF65-F5344CB8AC3E}">
        <p14:creationId xmlns:p14="http://schemas.microsoft.com/office/powerpoint/2010/main" val="3700902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367150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pPr/>
              <a:t>4</a:t>
            </a:fld>
            <a:endParaRPr lang="en-US" dirty="0"/>
          </a:p>
        </p:txBody>
      </p:sp>
    </p:spTree>
    <p:extLst>
      <p:ext uri="{BB962C8B-B14F-4D97-AF65-F5344CB8AC3E}">
        <p14:creationId xmlns:p14="http://schemas.microsoft.com/office/powerpoint/2010/main" val="1622058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008820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610380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63417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pPr/>
              <a:t>8</a:t>
            </a:fld>
            <a:endParaRPr lang="en-US" dirty="0"/>
          </a:p>
        </p:txBody>
      </p:sp>
    </p:spTree>
    <p:extLst>
      <p:ext uri="{BB962C8B-B14F-4D97-AF65-F5344CB8AC3E}">
        <p14:creationId xmlns:p14="http://schemas.microsoft.com/office/powerpoint/2010/main" val="3911351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pPr/>
              <a:t>9</a:t>
            </a:fld>
            <a:endParaRPr lang="en-US" dirty="0"/>
          </a:p>
        </p:txBody>
      </p:sp>
    </p:spTree>
    <p:extLst>
      <p:ext uri="{BB962C8B-B14F-4D97-AF65-F5344CB8AC3E}">
        <p14:creationId xmlns:p14="http://schemas.microsoft.com/office/powerpoint/2010/main" val="1789717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over">
    <p:spTree>
      <p:nvGrpSpPr>
        <p:cNvPr id="1" name=""/>
        <p:cNvGrpSpPr/>
        <p:nvPr/>
      </p:nvGrpSpPr>
      <p:grpSpPr>
        <a:xfrm>
          <a:off x="0" y="0"/>
          <a:ext cx="0" cy="0"/>
          <a:chOff x="0" y="0"/>
          <a:chExt cx="0" cy="0"/>
        </a:xfrm>
      </p:grpSpPr>
      <p:grpSp>
        <p:nvGrpSpPr>
          <p:cNvPr id="3" name="Group 2"/>
          <p:cNvGrpSpPr/>
          <p:nvPr userDrawn="1"/>
        </p:nvGrpSpPr>
        <p:grpSpPr>
          <a:xfrm>
            <a:off x="3510" y="6090046"/>
            <a:ext cx="9140490" cy="767954"/>
            <a:chOff x="3510" y="6090046"/>
            <a:chExt cx="9140490" cy="767954"/>
          </a:xfrm>
        </p:grpSpPr>
        <p:sp>
          <p:nvSpPr>
            <p:cNvPr id="29" name="Rectangle 28"/>
            <p:cNvSpPr/>
            <p:nvPr/>
          </p:nvSpPr>
          <p:spPr>
            <a:xfrm>
              <a:off x="3510" y="6090046"/>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10774373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spTree>
    <p:extLst>
      <p:ext uri="{BB962C8B-B14F-4D97-AF65-F5344CB8AC3E}">
        <p14:creationId xmlns:p14="http://schemas.microsoft.com/office/powerpoint/2010/main" val="23359175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24091282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7" name="Rectangle 16"/>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32" name="Picture 31" descr="insight-sm.wmf"/>
            <p:cNvPicPr>
              <a:picLocks noChangeAspect="1"/>
            </p:cNvPicPr>
            <p:nvPr/>
          </p:nvPicPr>
          <p:blipFill>
            <a:blip r:embed="rId2" cstate="print"/>
            <a:stretch>
              <a:fillRect/>
            </a:stretch>
          </p:blipFill>
          <p:spPr>
            <a:xfrm>
              <a:off x="5043623" y="1889932"/>
              <a:ext cx="240000" cy="180000"/>
            </a:xfrm>
            <a:prstGeom prst="rect">
              <a:avLst/>
            </a:prstGeom>
            <a:solidFill>
              <a:schemeClr val="accent2"/>
            </a:solidFill>
            <a:ln>
              <a:solidFill>
                <a:schemeClr val="accent2"/>
              </a:solidFill>
            </a:ln>
          </p:spPr>
        </p:pic>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spTree>
    <p:extLst>
      <p:ext uri="{BB962C8B-B14F-4D97-AF65-F5344CB8AC3E}">
        <p14:creationId xmlns:p14="http://schemas.microsoft.com/office/powerpoint/2010/main" val="32805634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Introduction">
    <p:spTree>
      <p:nvGrpSpPr>
        <p:cNvPr id="1" name=""/>
        <p:cNvGrpSpPr/>
        <p:nvPr/>
      </p:nvGrpSpPr>
      <p:grpSpPr>
        <a:xfrm>
          <a:off x="0" y="0"/>
          <a:ext cx="0" cy="0"/>
          <a:chOff x="0" y="0"/>
          <a:chExt cx="0" cy="0"/>
        </a:xfrm>
      </p:grpSpPr>
      <p:sp>
        <p:nvSpPr>
          <p:cNvPr id="23" name="Rectangle 22"/>
          <p:cNvSpPr/>
          <p:nvPr userDrawn="1"/>
        </p:nvSpPr>
        <p:spPr>
          <a:xfrm>
            <a:off x="0" y="-2778"/>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smtClean="0"/>
              <a:t>Page header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This Research Will Assist:</a:t>
            </a:r>
            <a:endParaRPr lang="en-US" sz="1400" b="1" dirty="0">
              <a:solidFill>
                <a:srgbClr val="FFFFFF"/>
              </a:solidFill>
            </a:endParaRP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This Research Will Also Assist:</a:t>
            </a:r>
            <a:endParaRPr lang="en-US" sz="1400" b="1" dirty="0">
              <a:solidFill>
                <a:srgbClr val="FFFFFF"/>
              </a:solidFill>
            </a:endParaRP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a:t>
            </a:r>
            <a:r>
              <a:rPr lang="en-US" sz="1400" b="1" dirty="0" smtClean="0">
                <a:solidFill>
                  <a:srgbClr val="FFFFFF"/>
                </a:solidFill>
              </a:rPr>
              <a:t>Them:</a:t>
            </a:r>
            <a:endParaRPr lang="en-US" sz="1400" b="1" dirty="0">
              <a:solidFill>
                <a:srgbClr val="FFFFFF"/>
              </a:solidFill>
            </a:endParaRPr>
          </a:p>
        </p:txBody>
      </p:sp>
    </p:spTree>
    <p:extLst>
      <p:ext uri="{BB962C8B-B14F-4D97-AF65-F5344CB8AC3E}">
        <p14:creationId xmlns:p14="http://schemas.microsoft.com/office/powerpoint/2010/main" val="4605458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9328265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
        <p:nvSpPr>
          <p:cNvPr id="9" name="Text Placeholder 3"/>
          <p:cNvSpPr txBox="1">
            <a:spLocks/>
          </p:cNvSpPr>
          <p:nvPr userDrawn="1"/>
        </p:nvSpPr>
        <p:spPr bwMode="auto">
          <a:xfrm>
            <a:off x="1578396" y="5622172"/>
            <a:ext cx="7289719"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Clr>
                <a:schemeClr val="tx1"/>
              </a:buClr>
              <a:buSzPct val="120000"/>
              <a:buFont typeface="Arial" pitchFamily="34" charset="0"/>
              <a:buNone/>
              <a:defRPr sz="2000" kern="1200" baseline="0">
                <a:solidFill>
                  <a:schemeClr val="accent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20000"/>
              </a:spcBef>
              <a:spcAft>
                <a:spcPct val="0"/>
              </a:spcAft>
              <a:buClr>
                <a:srgbClr val="333333"/>
              </a:buClr>
              <a:buSzPct val="120000"/>
              <a:buFont typeface="Arial" pitchFamily="34" charset="0"/>
              <a:buNone/>
              <a:tabLst/>
              <a:defRPr/>
            </a:pPr>
            <a:endParaRPr kumimoji="0" lang="en-CA" sz="2000" b="0" i="0" u="none" strike="noStrike" kern="1200" cap="none" spc="0" normalizeH="0" baseline="0" noProof="0" dirty="0">
              <a:ln>
                <a:noFill/>
              </a:ln>
              <a:solidFill>
                <a:srgbClr val="29475F"/>
              </a:solidFill>
              <a:effectLst/>
              <a:uLnTx/>
              <a:uFillTx/>
              <a:latin typeface="Arial"/>
              <a:ea typeface="+mn-ea"/>
              <a:cs typeface="+mn-cs"/>
            </a:endParaRPr>
          </a:p>
        </p:txBody>
      </p:sp>
      <p:sp>
        <p:nvSpPr>
          <p:cNvPr id="10" name="Text Placeholder 4"/>
          <p:cNvSpPr txBox="1">
            <a:spLocks/>
          </p:cNvSpPr>
          <p:nvPr userDrawn="1"/>
        </p:nvSpPr>
        <p:spPr bwMode="auto">
          <a:xfrm>
            <a:off x="1730796" y="5620462"/>
            <a:ext cx="7289719"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Clr>
                <a:schemeClr val="tx1"/>
              </a:buClr>
              <a:buSzPct val="120000"/>
              <a:buFont typeface="Arial" pitchFamily="34" charset="0"/>
              <a:buNone/>
              <a:defRPr sz="2000" kern="1200" baseline="0">
                <a:solidFill>
                  <a:schemeClr val="accent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20000"/>
              </a:spcBef>
              <a:spcAft>
                <a:spcPct val="0"/>
              </a:spcAft>
              <a:buClr>
                <a:srgbClr val="333333"/>
              </a:buClr>
              <a:buSzPct val="120000"/>
              <a:buFont typeface="Arial" pitchFamily="34" charset="0"/>
              <a:buNone/>
              <a:tabLst/>
              <a:defRPr/>
            </a:pPr>
            <a:r>
              <a:rPr kumimoji="0" lang="en-CA" sz="2000" b="0" i="0" u="none" strike="noStrike" kern="1200" cap="none" spc="0" normalizeH="0" baseline="0" noProof="0" dirty="0" smtClean="0">
                <a:ln>
                  <a:noFill/>
                </a:ln>
                <a:solidFill>
                  <a:schemeClr val="accent1"/>
                </a:solidFill>
                <a:effectLst/>
                <a:uLnTx/>
                <a:uFillTx/>
                <a:latin typeface="Arial"/>
                <a:ea typeface="+mn-ea"/>
                <a:cs typeface="+mn-cs"/>
              </a:rPr>
              <a:t>Select and Implement a CRM Platform</a:t>
            </a:r>
            <a:endParaRPr kumimoji="0" lang="en-CA" sz="2000" b="0" i="0" u="none" strike="noStrike" kern="1200" cap="none" spc="0" normalizeH="0" baseline="0" noProof="0" dirty="0">
              <a:ln>
                <a:noFill/>
              </a:ln>
              <a:solidFill>
                <a:schemeClr val="accent1"/>
              </a:solidFill>
              <a:effectLst/>
              <a:uLnTx/>
              <a:uFillTx/>
              <a:latin typeface="Arial"/>
              <a:ea typeface="+mn-ea"/>
              <a:cs typeface="+mn-cs"/>
            </a:endParaRPr>
          </a:p>
        </p:txBody>
      </p:sp>
    </p:spTree>
    <p:extLst>
      <p:ext uri="{BB962C8B-B14F-4D97-AF65-F5344CB8AC3E}">
        <p14:creationId xmlns:p14="http://schemas.microsoft.com/office/powerpoint/2010/main" val="35440285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779088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8" name="Rectangle 7"/>
          <p:cNvSpPr/>
          <p:nvPr userDrawn="1"/>
        </p:nvSpPr>
        <p:spPr>
          <a:xfrm>
            <a:off x="251520" y="1140955"/>
            <a:ext cx="8496944" cy="3646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9" name="Picture 8" descr="best-practice-blueprints.png"/>
          <p:cNvPicPr>
            <a:picLocks noChangeAspect="1"/>
          </p:cNvPicPr>
          <p:nvPr userDrawn="1"/>
        </p:nvPicPr>
        <p:blipFill>
          <a:blip r:embed="rId2" cstate="print"/>
          <a:stretch>
            <a:fillRect/>
          </a:stretch>
        </p:blipFill>
        <p:spPr>
          <a:xfrm>
            <a:off x="334250" y="1151648"/>
            <a:ext cx="343307" cy="343307"/>
          </a:xfrm>
          <a:prstGeom prst="rect">
            <a:avLst/>
          </a:prstGeom>
          <a:solidFill>
            <a:schemeClr val="accent1"/>
          </a:solidFill>
          <a:effectLst/>
        </p:spPr>
      </p:pic>
      <p:sp>
        <p:nvSpPr>
          <p:cNvPr id="16" name="Text Placeholder 26"/>
          <p:cNvSpPr>
            <a:spLocks noGrp="1"/>
          </p:cNvSpPr>
          <p:nvPr>
            <p:ph type="body" sz="quarter" idx="10" hasCustomPrompt="1"/>
          </p:nvPr>
        </p:nvSpPr>
        <p:spPr>
          <a:xfrm>
            <a:off x="789503" y="1147074"/>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[Tool Context]</a:t>
            </a:r>
          </a:p>
        </p:txBody>
      </p:sp>
    </p:spTree>
    <p:extLst>
      <p:ext uri="{BB962C8B-B14F-4D97-AF65-F5344CB8AC3E}">
        <p14:creationId xmlns:p14="http://schemas.microsoft.com/office/powerpoint/2010/main" val="236336652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13"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 name="Rectangle 4"/>
          <p:cNvSpPr/>
          <p:nvPr userDrawn="1"/>
        </p:nvSpPr>
        <p:spPr>
          <a:xfrm>
            <a:off x="251520" y="1140955"/>
            <a:ext cx="8496944" cy="3646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1" name="Picture 10"/>
          <p:cNvPicPr>
            <a:picLocks noChangeAspect="1"/>
          </p:cNvPicPr>
          <p:nvPr userDrawn="1"/>
        </p:nvPicPr>
        <p:blipFill>
          <a:blip r:embed="rId2" cstate="print"/>
          <a:stretch>
            <a:fillRect/>
          </a:stretch>
        </p:blipFill>
        <p:spPr>
          <a:xfrm>
            <a:off x="308348" y="1218910"/>
            <a:ext cx="478173" cy="208779"/>
          </a:xfrm>
          <a:prstGeom prst="rect">
            <a:avLst/>
          </a:prstGeom>
        </p:spPr>
      </p:pic>
    </p:spTree>
    <p:extLst>
      <p:ext uri="{BB962C8B-B14F-4D97-AF65-F5344CB8AC3E}">
        <p14:creationId xmlns:p14="http://schemas.microsoft.com/office/powerpoint/2010/main" val="41118190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Header">
    <p:spTree>
      <p:nvGrpSpPr>
        <p:cNvPr id="1" name=""/>
        <p:cNvGrpSpPr/>
        <p:nvPr/>
      </p:nvGrpSpPr>
      <p:grpSpPr>
        <a:xfrm>
          <a:off x="0" y="0"/>
          <a:ext cx="0" cy="0"/>
          <a:chOff x="0" y="0"/>
          <a:chExt cx="0" cy="0"/>
        </a:xfrm>
      </p:grpSpPr>
      <p:sp>
        <p:nvSpPr>
          <p:cNvPr id="8" name="Rectangle 7"/>
          <p:cNvSpPr/>
          <p:nvPr userDrawn="1"/>
        </p:nvSpPr>
        <p:spPr>
          <a:xfrm>
            <a:off x="251520" y="1140955"/>
            <a:ext cx="8496944" cy="364691"/>
          </a:xfrm>
          <a:prstGeom prst="rect">
            <a:avLst/>
          </a:prstGeom>
          <a:solidFill>
            <a:srgbClr val="25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userDrawn="1"/>
        </p:nvGrpSpPr>
        <p:grpSpPr>
          <a:xfrm>
            <a:off x="331100" y="1144504"/>
            <a:ext cx="343389" cy="339694"/>
            <a:chOff x="6986062" y="224644"/>
            <a:chExt cx="731520" cy="731520"/>
          </a:xfrm>
        </p:grpSpPr>
        <p:sp>
          <p:nvSpPr>
            <p:cNvPr id="23" name="Rectangle 22"/>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28" name="Text Placeholder 26"/>
          <p:cNvSpPr>
            <a:spLocks noGrp="1"/>
          </p:cNvSpPr>
          <p:nvPr>
            <p:ph type="body" sz="quarter" idx="11" hasCustomPrompt="1"/>
          </p:nvPr>
        </p:nvSpPr>
        <p:spPr>
          <a:xfrm>
            <a:off x="850883" y="1148334"/>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Tree>
    <p:extLst>
      <p:ext uri="{BB962C8B-B14F-4D97-AF65-F5344CB8AC3E}">
        <p14:creationId xmlns:p14="http://schemas.microsoft.com/office/powerpoint/2010/main" val="38782830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566405943"/>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891862"/>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Header">
    <p:spTree>
      <p:nvGrpSpPr>
        <p:cNvPr id="1" name=""/>
        <p:cNvGrpSpPr/>
        <p:nvPr/>
      </p:nvGrpSpPr>
      <p:grpSpPr>
        <a:xfrm>
          <a:off x="0" y="0"/>
          <a:ext cx="0" cy="0"/>
          <a:chOff x="0" y="0"/>
          <a:chExt cx="0" cy="0"/>
        </a:xfrm>
      </p:grpSpPr>
      <p:sp>
        <p:nvSpPr>
          <p:cNvPr id="14" name="Rectangle 13"/>
          <p:cNvSpPr/>
          <p:nvPr userDrawn="1"/>
        </p:nvSpPr>
        <p:spPr>
          <a:xfrm>
            <a:off x="323527" y="1180132"/>
            <a:ext cx="365168" cy="3646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9" name="Rectangle 8"/>
          <p:cNvSpPr/>
          <p:nvPr userDrawn="1"/>
        </p:nvSpPr>
        <p:spPr>
          <a:xfrm>
            <a:off x="616689" y="1180132"/>
            <a:ext cx="8203784" cy="36469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10" name="Group 9"/>
          <p:cNvGrpSpPr/>
          <p:nvPr userDrawn="1"/>
        </p:nvGrpSpPr>
        <p:grpSpPr>
          <a:xfrm>
            <a:off x="336127" y="1204859"/>
            <a:ext cx="344617" cy="339694"/>
            <a:chOff x="6983446" y="224644"/>
            <a:chExt cx="734136" cy="731520"/>
          </a:xfrm>
          <a:solidFill>
            <a:schemeClr val="accent1"/>
          </a:solidFill>
        </p:grpSpPr>
        <p:sp>
          <p:nvSpPr>
            <p:cNvPr id="11" name="Rectangle 10"/>
            <p:cNvSpPr/>
            <p:nvPr/>
          </p:nvSpPr>
          <p:spPr>
            <a:xfrm>
              <a:off x="6986062" y="224644"/>
              <a:ext cx="731520" cy="73152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3" name="Picture 12"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chemeClr val="accent1"/>
              </a:solidFill>
            </a:ln>
            <a:effectLst/>
          </p:spPr>
        </p:pic>
      </p:grpSp>
      <p:sp>
        <p:nvSpPr>
          <p:cNvPr id="8" name="Rectangle 7"/>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Tree>
    <p:extLst>
      <p:ext uri="{BB962C8B-B14F-4D97-AF65-F5344CB8AC3E}">
        <p14:creationId xmlns:p14="http://schemas.microsoft.com/office/powerpoint/2010/main" val="39021198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4025" r:id="rId1"/>
    <p:sldLayoutId id="2147483704" r:id="rId2"/>
    <p:sldLayoutId id="2147483699" r:id="rId3"/>
    <p:sldLayoutId id="2147483737" r:id="rId4"/>
    <p:sldLayoutId id="2147483740" r:id="rId5"/>
    <p:sldLayoutId id="2147483739" r:id="rId6"/>
    <p:sldLayoutId id="2147483716" r:id="rId7"/>
    <p:sldLayoutId id="2147483882" r:id="rId8"/>
    <p:sldLayoutId id="2147484081" r:id="rId9"/>
    <p:sldLayoutId id="2147483912" r:id="rId10"/>
    <p:sldLayoutId id="2147484004" r:id="rId11"/>
    <p:sldLayoutId id="2147484008" r:id="rId12"/>
    <p:sldLayoutId id="2147484007" r:id="rId13"/>
    <p:sldLayoutId id="2147483918"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dx.doi.org/10.1007/s10796-013-9445-6"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4.pn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hyperlink" Target="mailto:WorkshopBooking@InfoTech.com"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hyperlink" Target="https://www.infotech.com/research/ss/build-a-strong-technology-foundation-for-customer-experience-management"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infotech.com/research/ss/build-a-strong-technology-foundation-for-customer-experience-management"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3.xml"/><Relationship Id="rId7" Type="http://schemas.openxmlformats.org/officeDocument/2006/relationships/slideLayout" Target="../slideLayouts/slideLayout11.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12.emf"/><Relationship Id="rId4" Type="http://schemas.openxmlformats.org/officeDocument/2006/relationships/tags" Target="../tags/tag4.xml"/><Relationship Id="rId9"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hyperlink" Target="http://www.statista.com/statistics/294576/crm-software-vendors-by-revenue/"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hyperlink" Target="http://www.capterra.com/customer-relationship-management-software/user-research-infographi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774700" y="3921210"/>
            <a:ext cx="7467600" cy="508000"/>
          </a:xfrm>
        </p:spPr>
        <p:txBody>
          <a:bodyPr/>
          <a:lstStyle/>
          <a:p>
            <a:r>
              <a:rPr lang="en-US" dirty="0"/>
              <a:t>Enable marketing, sales, and customer service teams by successfully choosing and implementing a suite for </a:t>
            </a:r>
            <a:r>
              <a:rPr lang="en-US" dirty="0" smtClean="0"/>
              <a:t>customer relationship management.</a:t>
            </a:r>
            <a:endParaRPr lang="en-US" dirty="0"/>
          </a:p>
          <a:p>
            <a:endParaRPr lang="en-US" dirty="0"/>
          </a:p>
        </p:txBody>
      </p:sp>
      <p:pic>
        <p:nvPicPr>
          <p:cNvPr id="5" name="Picture 4" descr="executive-brief-stamp.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5593" y="4359071"/>
            <a:ext cx="1734900" cy="1367101"/>
          </a:xfrm>
          <a:prstGeom prst="rect">
            <a:avLst/>
          </a:prstGeom>
        </p:spPr>
      </p:pic>
      <p:sp>
        <p:nvSpPr>
          <p:cNvPr id="6" name="Text Placeholder 1"/>
          <p:cNvSpPr>
            <a:spLocks noGrp="1"/>
          </p:cNvSpPr>
          <p:nvPr>
            <p:ph type="body" sz="quarter" idx="15"/>
          </p:nvPr>
        </p:nvSpPr>
        <p:spPr>
          <a:xfrm>
            <a:off x="774700" y="3023615"/>
            <a:ext cx="7454900" cy="897595"/>
          </a:xfrm>
        </p:spPr>
        <p:txBody>
          <a:bodyPr/>
          <a:lstStyle/>
          <a:p>
            <a:r>
              <a:rPr lang="en-CA" dirty="0"/>
              <a:t>Select and Implement a Customer Relationship Management </a:t>
            </a:r>
            <a:r>
              <a:rPr lang="en-CA" dirty="0" smtClean="0"/>
              <a:t>Platform</a:t>
            </a:r>
            <a:endParaRPr lang="en-US" dirty="0"/>
          </a:p>
        </p:txBody>
      </p:sp>
    </p:spTree>
    <p:extLst>
      <p:ext uri="{BB962C8B-B14F-4D97-AF65-F5344CB8AC3E}">
        <p14:creationId xmlns:p14="http://schemas.microsoft.com/office/powerpoint/2010/main" val="4035638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p:nvPr/>
        </p:nvSpPr>
        <p:spPr>
          <a:xfrm>
            <a:off x="-1" y="1884974"/>
            <a:ext cx="5149971" cy="4642413"/>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lgn="ctr">
              <a:spcAft>
                <a:spcPts val="800"/>
              </a:spcAft>
            </a:pPr>
            <a:endParaRPr lang="en-US" sz="1200" dirty="0">
              <a:solidFill>
                <a:srgbClr val="FFFFFF"/>
              </a:solidFill>
              <a:latin typeface="Georgia"/>
            </a:endParaRPr>
          </a:p>
        </p:txBody>
      </p:sp>
      <p:sp>
        <p:nvSpPr>
          <p:cNvPr id="2" name="Rectangle 3"/>
          <p:cNvSpPr/>
          <p:nvPr/>
        </p:nvSpPr>
        <p:spPr>
          <a:xfrm>
            <a:off x="-1" y="0"/>
            <a:ext cx="9144001"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spcAft>
                <a:spcPts val="800"/>
              </a:spcAft>
            </a:pPr>
            <a:endParaRPr lang="en-US" sz="2400" dirty="0">
              <a:solidFill>
                <a:srgbClr val="FFFFFF"/>
              </a:solidFill>
              <a:latin typeface="Georgia"/>
            </a:endParaRPr>
          </a:p>
        </p:txBody>
      </p:sp>
      <p:sp>
        <p:nvSpPr>
          <p:cNvPr id="4" name="TextBox 3"/>
          <p:cNvSpPr txBox="1"/>
          <p:nvPr/>
        </p:nvSpPr>
        <p:spPr>
          <a:xfrm>
            <a:off x="227373" y="2016272"/>
            <a:ext cx="4656763" cy="4247317"/>
          </a:xfrm>
          <a:prstGeom prst="rect">
            <a:avLst/>
          </a:prstGeom>
        </p:spPr>
        <p:txBody>
          <a:bodyPr wrap="square" rtlCol="0">
            <a:spAutoFit/>
          </a:bodyPr>
          <a:lstStyle/>
          <a:p>
            <a:pPr>
              <a:spcAft>
                <a:spcPts val="600"/>
              </a:spcAft>
            </a:pPr>
            <a:r>
              <a:rPr lang="en-US" sz="1200" b="1" dirty="0" smtClean="0">
                <a:solidFill>
                  <a:srgbClr val="FFFFFF"/>
                </a:solidFill>
              </a:rPr>
              <a:t>Schneider Electric</a:t>
            </a:r>
            <a:endParaRPr lang="en-US" sz="1200" dirty="0" smtClean="0">
              <a:solidFill>
                <a:srgbClr val="FFFFFF"/>
              </a:solidFill>
            </a:endParaRPr>
          </a:p>
          <a:p>
            <a:pPr>
              <a:spcAft>
                <a:spcPts val="600"/>
              </a:spcAft>
            </a:pPr>
            <a:r>
              <a:rPr lang="en-US" sz="1200" dirty="0" smtClean="0">
                <a:solidFill>
                  <a:srgbClr val="FFFFFF"/>
                </a:solidFill>
              </a:rPr>
              <a:t>Schneider Electric is a $20 billion worldwide leader in energy management solutions with more than 100,000 employees in 120 countries. Headquartered in Rueil-Malmaison, France, Schneider specializes in electrical energy transmission and automation.</a:t>
            </a:r>
          </a:p>
          <a:p>
            <a:pPr>
              <a:spcAft>
                <a:spcPts val="600"/>
              </a:spcAft>
            </a:pPr>
            <a:r>
              <a:rPr lang="en-US" sz="1200" b="1" dirty="0" smtClean="0">
                <a:solidFill>
                  <a:srgbClr val="FFFFFF"/>
                </a:solidFill>
              </a:rPr>
              <a:t>Customer Relationship Management Initiative</a:t>
            </a:r>
          </a:p>
          <a:p>
            <a:pPr>
              <a:spcAft>
                <a:spcPts val="600"/>
              </a:spcAft>
            </a:pPr>
            <a:r>
              <a:rPr lang="en-US" sz="1200" dirty="0" smtClean="0">
                <a:solidFill>
                  <a:srgbClr val="FFFFFF"/>
                </a:solidFill>
              </a:rPr>
              <a:t>After investigating several tools, the company selected Salesforce.com's suite of cloud-based CRM applications based on its ability to deploy a unique CRM solution to the company’s 26,000 end users worldwide. Using a cloud technology such as Salesforce.com allowed the company to rapidly scale capabilities across Marketing, Sales, and Customer Service.</a:t>
            </a:r>
          </a:p>
          <a:p>
            <a:pPr>
              <a:spcAft>
                <a:spcPts val="600"/>
              </a:spcAft>
            </a:pPr>
            <a:r>
              <a:rPr lang="en-US" sz="1200" b="1" dirty="0" smtClean="0">
                <a:solidFill>
                  <a:srgbClr val="FFFFFF"/>
                </a:solidFill>
              </a:rPr>
              <a:t>Results </a:t>
            </a:r>
          </a:p>
          <a:p>
            <a:pPr>
              <a:spcAft>
                <a:spcPts val="600"/>
              </a:spcAft>
            </a:pPr>
            <a:r>
              <a:rPr lang="en-US" sz="1200" dirty="0" smtClean="0">
                <a:solidFill>
                  <a:srgbClr val="FFFFFF"/>
                </a:solidFill>
              </a:rPr>
              <a:t>The program enriched customer knowledge stored, structured, and shared across the company and enhanced day-to-day collaboration on key business data and standard business interactions and sales methodology.</a:t>
            </a:r>
          </a:p>
          <a:p>
            <a:pPr>
              <a:spcAft>
                <a:spcPts val="600"/>
              </a:spcAft>
            </a:pPr>
            <a:r>
              <a:rPr lang="en-US" sz="1200" dirty="0" smtClean="0">
                <a:solidFill>
                  <a:srgbClr val="FFFFFF"/>
                </a:solidFill>
              </a:rPr>
              <a:t>The program also simplified reporting to improve sales representatives’ day-to-day activity and to identify strategic and operational key business indicators.</a:t>
            </a:r>
          </a:p>
        </p:txBody>
      </p:sp>
      <p:sp>
        <p:nvSpPr>
          <p:cNvPr id="5" name="TextBox 4"/>
          <p:cNvSpPr txBox="1"/>
          <p:nvPr/>
        </p:nvSpPr>
        <p:spPr>
          <a:xfrm>
            <a:off x="5073593" y="2183846"/>
            <a:ext cx="3968018" cy="461665"/>
          </a:xfrm>
          <a:prstGeom prst="rect">
            <a:avLst/>
          </a:prstGeom>
        </p:spPr>
        <p:txBody>
          <a:bodyPr wrap="square" rtlCol="0">
            <a:spAutoFit/>
          </a:bodyPr>
          <a:lstStyle/>
          <a:p>
            <a:pPr algn="ctr"/>
            <a:r>
              <a:rPr lang="en-US" sz="1200" b="1" dirty="0" smtClean="0">
                <a:solidFill>
                  <a:srgbClr val="333333"/>
                </a:solidFill>
              </a:rPr>
              <a:t>The Customer Relationship Management Initiative included the following components:</a:t>
            </a:r>
          </a:p>
        </p:txBody>
      </p:sp>
      <p:grpSp>
        <p:nvGrpSpPr>
          <p:cNvPr id="6" name="Group 5"/>
          <p:cNvGrpSpPr/>
          <p:nvPr/>
        </p:nvGrpSpPr>
        <p:grpSpPr>
          <a:xfrm>
            <a:off x="6262328" y="2766373"/>
            <a:ext cx="1664656" cy="1979635"/>
            <a:chOff x="5940925" y="2770064"/>
            <a:chExt cx="1664656" cy="1979635"/>
          </a:xfrm>
        </p:grpSpPr>
        <p:sp>
          <p:nvSpPr>
            <p:cNvPr id="7" name="Rectangle 6"/>
            <p:cNvSpPr/>
            <p:nvPr/>
          </p:nvSpPr>
          <p:spPr>
            <a:xfrm>
              <a:off x="5940925" y="2770064"/>
              <a:ext cx="1664656" cy="429949"/>
            </a:xfrm>
            <a:prstGeom prst="rect">
              <a:avLst/>
            </a:prstGeom>
            <a:solidFill>
              <a:schemeClr val="accent3"/>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smtClean="0">
                  <a:solidFill>
                    <a:srgbClr val="333333"/>
                  </a:solidFill>
                </a:rPr>
                <a:t>Case Management</a:t>
              </a:r>
              <a:endParaRPr lang="en-CA" sz="1000" dirty="0">
                <a:solidFill>
                  <a:srgbClr val="333333"/>
                </a:solidFill>
              </a:endParaRPr>
            </a:p>
          </p:txBody>
        </p:sp>
        <p:sp>
          <p:nvSpPr>
            <p:cNvPr id="8" name="Rectangle 7"/>
            <p:cNvSpPr/>
            <p:nvPr/>
          </p:nvSpPr>
          <p:spPr>
            <a:xfrm>
              <a:off x="5940925" y="3286626"/>
              <a:ext cx="1664656" cy="429949"/>
            </a:xfrm>
            <a:prstGeom prst="rect">
              <a:avLst/>
            </a:prstGeom>
            <a:solidFill>
              <a:schemeClr val="accent3"/>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smtClean="0">
                  <a:solidFill>
                    <a:srgbClr val="333333"/>
                  </a:solidFill>
                </a:rPr>
                <a:t>Account Management</a:t>
              </a:r>
              <a:endParaRPr lang="en-CA" sz="1000" dirty="0">
                <a:solidFill>
                  <a:srgbClr val="333333"/>
                </a:solidFill>
              </a:endParaRPr>
            </a:p>
          </p:txBody>
        </p:sp>
        <p:sp>
          <p:nvSpPr>
            <p:cNvPr id="9" name="Rectangle 8"/>
            <p:cNvSpPr/>
            <p:nvPr/>
          </p:nvSpPr>
          <p:spPr>
            <a:xfrm>
              <a:off x="5940925" y="3803188"/>
              <a:ext cx="1664656" cy="429949"/>
            </a:xfrm>
            <a:prstGeom prst="rect">
              <a:avLst/>
            </a:prstGeom>
            <a:solidFill>
              <a:schemeClr val="accent3"/>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smtClean="0">
                  <a:solidFill>
                    <a:srgbClr val="333333"/>
                  </a:solidFill>
                </a:rPr>
                <a:t>Business Intelligence</a:t>
              </a:r>
              <a:endParaRPr lang="en-CA" sz="1000" dirty="0">
                <a:solidFill>
                  <a:srgbClr val="333333"/>
                </a:solidFill>
              </a:endParaRPr>
            </a:p>
          </p:txBody>
        </p:sp>
        <p:sp>
          <p:nvSpPr>
            <p:cNvPr id="10" name="Rectangle 9"/>
            <p:cNvSpPr/>
            <p:nvPr/>
          </p:nvSpPr>
          <p:spPr>
            <a:xfrm>
              <a:off x="5940925" y="4319750"/>
              <a:ext cx="1664656" cy="429949"/>
            </a:xfrm>
            <a:prstGeom prst="rect">
              <a:avLst/>
            </a:prstGeom>
            <a:solidFill>
              <a:schemeClr val="accent3"/>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smtClean="0">
                  <a:solidFill>
                    <a:srgbClr val="333333"/>
                  </a:solidFill>
                </a:rPr>
                <a:t>Opportunity Management</a:t>
              </a:r>
              <a:endParaRPr lang="en-CA" sz="1000" dirty="0">
                <a:solidFill>
                  <a:srgbClr val="333333"/>
                </a:solidFill>
              </a:endParaRPr>
            </a:p>
          </p:txBody>
        </p:sp>
      </p:grpSp>
      <p:grpSp>
        <p:nvGrpSpPr>
          <p:cNvPr id="12" name="Group 11"/>
          <p:cNvGrpSpPr/>
          <p:nvPr/>
        </p:nvGrpSpPr>
        <p:grpSpPr>
          <a:xfrm>
            <a:off x="-1" y="1139383"/>
            <a:ext cx="9144001" cy="796519"/>
            <a:chOff x="-2" y="294436"/>
            <a:chExt cx="9144001" cy="796519"/>
          </a:xfrm>
          <a:solidFill>
            <a:schemeClr val="accent3"/>
          </a:solidFill>
        </p:grpSpPr>
        <p:sp>
          <p:nvSpPr>
            <p:cNvPr id="13" name="Rectangle 12"/>
            <p:cNvSpPr/>
            <p:nvPr/>
          </p:nvSpPr>
          <p:spPr>
            <a:xfrm>
              <a:off x="-2" y="294436"/>
              <a:ext cx="9144001" cy="796519"/>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176213"/>
              <a:r>
                <a:rPr lang="en-CA" sz="2800" b="1" dirty="0" smtClean="0">
                  <a:solidFill>
                    <a:srgbClr val="FFFFFF"/>
                  </a:solidFill>
                </a:rPr>
                <a:t>CASE STUDY</a:t>
              </a:r>
              <a:endParaRPr lang="en-CA" sz="2800" b="1" dirty="0">
                <a:solidFill>
                  <a:srgbClr val="FFFFFF"/>
                </a:solidFill>
              </a:endParaRPr>
            </a:p>
          </p:txBody>
        </p:sp>
        <p:sp>
          <p:nvSpPr>
            <p:cNvPr id="14" name="TextBox 13"/>
            <p:cNvSpPr txBox="1"/>
            <p:nvPr/>
          </p:nvSpPr>
          <p:spPr>
            <a:xfrm>
              <a:off x="3260376" y="374666"/>
              <a:ext cx="870437" cy="612155"/>
            </a:xfrm>
            <a:prstGeom prst="rect">
              <a:avLst/>
            </a:prstGeom>
            <a:solidFill>
              <a:schemeClr val="accent1"/>
            </a:solidFill>
          </p:spPr>
          <p:txBody>
            <a:bodyPr wrap="square" rtlCol="0">
              <a:spAutoFit/>
            </a:bodyPr>
            <a:lstStyle/>
            <a:p>
              <a:pPr algn="r">
                <a:lnSpc>
                  <a:spcPct val="150000"/>
                </a:lnSpc>
              </a:pPr>
              <a:r>
                <a:rPr lang="en-CA" sz="1200" b="1" dirty="0" smtClean="0">
                  <a:solidFill>
                    <a:srgbClr val="FFFFFF"/>
                  </a:solidFill>
                </a:rPr>
                <a:t>Industry</a:t>
              </a:r>
            </a:p>
            <a:p>
              <a:pPr algn="r">
                <a:lnSpc>
                  <a:spcPct val="150000"/>
                </a:lnSpc>
              </a:pPr>
              <a:r>
                <a:rPr lang="en-CA" sz="1200" b="1" dirty="0" smtClean="0">
                  <a:solidFill>
                    <a:srgbClr val="FFFFFF"/>
                  </a:solidFill>
                </a:rPr>
                <a:t>Source</a:t>
              </a:r>
              <a:endParaRPr lang="en-CA" sz="1200" b="1" dirty="0">
                <a:solidFill>
                  <a:srgbClr val="FFFFFF"/>
                </a:solidFill>
              </a:endParaRPr>
            </a:p>
          </p:txBody>
        </p:sp>
        <p:cxnSp>
          <p:nvCxnSpPr>
            <p:cNvPr id="15" name="Straight Connector 14"/>
            <p:cNvCxnSpPr/>
            <p:nvPr/>
          </p:nvCxnSpPr>
          <p:spPr>
            <a:xfrm>
              <a:off x="3312464" y="430860"/>
              <a:ext cx="0" cy="501833"/>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89954"/>
              <a:ext cx="416696" cy="442739"/>
            </a:xfrm>
            <a:prstGeom prst="rect">
              <a:avLst/>
            </a:prstGeom>
            <a:noFill/>
            <a:ln>
              <a:noFill/>
            </a:ln>
            <a:effectLst>
              <a:outerShdw blurRad="25400" dist="25400" dir="2700000" algn="tl" rotWithShape="0">
                <a:prstClr val="black">
                  <a:alpha val="15000"/>
                </a:prstClr>
              </a:outerShdw>
            </a:effectLst>
          </p:spPr>
        </p:pic>
        <p:sp>
          <p:nvSpPr>
            <p:cNvPr id="17" name="Text Placeholder 9"/>
            <p:cNvSpPr txBox="1">
              <a:spLocks/>
            </p:cNvSpPr>
            <p:nvPr/>
          </p:nvSpPr>
          <p:spPr>
            <a:xfrm>
              <a:off x="4130813" y="374667"/>
              <a:ext cx="3740952" cy="646330"/>
            </a:xfrm>
            <a:prstGeom prst="rect">
              <a:avLst/>
            </a:prstGeom>
            <a:noFill/>
          </p:spPr>
          <p:txBody>
            <a:bodyPr/>
            <a:lstStyle>
              <a:lvl1pPr marL="0" indent="0" algn="l" rtl="0" eaLnBrk="1" fontAlgn="base" hangingPunct="1">
                <a:lnSpc>
                  <a:spcPct val="150000"/>
                </a:lnSpc>
                <a:spcBef>
                  <a:spcPts val="0"/>
                </a:spcBef>
                <a:spcAft>
                  <a:spcPct val="0"/>
                </a:spcAft>
                <a:buClr>
                  <a:schemeClr val="tx1"/>
                </a:buClr>
                <a:buSzPct val="120000"/>
                <a:buFont typeface="Arial" pitchFamily="34" charset="0"/>
                <a:buNone/>
                <a:defRPr sz="1200" b="1" kern="1200">
                  <a:solidFill>
                    <a:schemeClr val="bg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333333"/>
                </a:buClr>
              </a:pPr>
              <a:r>
                <a:rPr lang="en-CA" b="0" i="1" dirty="0" smtClean="0">
                  <a:solidFill>
                    <a:srgbClr val="FFFFFF"/>
                  </a:solidFill>
                </a:rPr>
                <a:t>Energy</a:t>
              </a:r>
            </a:p>
            <a:p>
              <a:pPr>
                <a:buClr>
                  <a:srgbClr val="333333"/>
                </a:buClr>
              </a:pPr>
              <a:r>
                <a:rPr lang="en-CA" b="0" i="1" dirty="0" smtClean="0">
                  <a:solidFill>
                    <a:srgbClr val="FFFFFF"/>
                  </a:solidFill>
                </a:rPr>
                <a:t>Accenture</a:t>
              </a:r>
            </a:p>
          </p:txBody>
        </p:sp>
      </p:grpSp>
      <p:pic>
        <p:nvPicPr>
          <p:cNvPr id="72706" name="Picture 2" descr="https://upload.wikimedia.org/wikipedia/en/thumb/d/dd/Schneider_Electric.svg/1024px-Schneider_Electric.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1995" y="1133936"/>
            <a:ext cx="2505319" cy="756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5248603" y="4914362"/>
            <a:ext cx="3692105" cy="1623521"/>
          </a:xfrm>
          <a:prstGeom prst="rect">
            <a:avLst/>
          </a:prstGeom>
        </p:spPr>
        <p:txBody>
          <a:bodyPr wrap="square">
            <a:spAutoFit/>
          </a:bodyPr>
          <a:lstStyle/>
          <a:p>
            <a:pPr lvl="0">
              <a:spcAft>
                <a:spcPts val="600"/>
              </a:spcAft>
              <a:defRPr/>
            </a:pPr>
            <a:r>
              <a:rPr kumimoji="0" lang="en-US" sz="1200" b="0" i="1" u="none" strike="noStrike" kern="0" cap="none" spc="0" normalizeH="0" baseline="0" noProof="0" dirty="0" smtClean="0">
                <a:ln>
                  <a:noFill/>
                </a:ln>
                <a:solidFill>
                  <a:srgbClr val="333333"/>
                </a:solidFill>
                <a:effectLst/>
                <a:uLnTx/>
                <a:uFillTx/>
                <a:latin typeface="+mj-lt"/>
              </a:rPr>
              <a:t>“</a:t>
            </a:r>
            <a:r>
              <a:rPr lang="en-US" sz="1200" i="1" dirty="0" smtClean="0">
                <a:latin typeface="+mj-lt"/>
              </a:rPr>
              <a:t>...This project has already demonstrated a valuable ROI by increasing cross-selling and account coverage by more than 20 percent each and generating an impressive 70 percent adoption rate</a:t>
            </a:r>
            <a:r>
              <a:rPr kumimoji="0" lang="en-US" sz="1200" b="0" i="1" u="none" strike="noStrike" kern="0" cap="none" spc="0" normalizeH="0" baseline="0" noProof="0" dirty="0" smtClean="0">
                <a:ln>
                  <a:noFill/>
                </a:ln>
                <a:solidFill>
                  <a:srgbClr val="333333"/>
                </a:solidFill>
                <a:effectLst/>
                <a:uLnTx/>
                <a:uFillTx/>
                <a:latin typeface="+mj-lt"/>
              </a:rPr>
              <a:t>.” </a:t>
            </a:r>
          </a:p>
          <a:p>
            <a:pPr lvl="0" algn="r">
              <a:defRPr/>
            </a:pPr>
            <a:r>
              <a:rPr lang="en-US" sz="1150" kern="0" dirty="0" smtClean="0"/>
              <a:t>Philippe Trichet </a:t>
            </a:r>
          </a:p>
          <a:p>
            <a:pPr lvl="0" algn="r">
              <a:defRPr/>
            </a:pPr>
            <a:r>
              <a:rPr lang="en-US" sz="1150" kern="0" dirty="0" smtClean="0"/>
              <a:t>Senior Vice President of Customer Experience and CRM at Schneider Electric </a:t>
            </a:r>
            <a:endParaRPr kumimoji="0" lang="en-US" sz="1150" b="0" i="0" u="none" strike="noStrike" kern="0" cap="none" spc="0" normalizeH="0" baseline="0" noProof="0" dirty="0" smtClean="0">
              <a:ln>
                <a:noFill/>
              </a:ln>
              <a:effectLst/>
              <a:uLnTx/>
              <a:uFillTx/>
            </a:endParaRPr>
          </a:p>
        </p:txBody>
      </p:sp>
      <p:sp>
        <p:nvSpPr>
          <p:cNvPr id="11" name="Title 10"/>
          <p:cNvSpPr>
            <a:spLocks noGrp="1"/>
          </p:cNvSpPr>
          <p:nvPr>
            <p:ph type="title"/>
          </p:nvPr>
        </p:nvSpPr>
        <p:spPr/>
        <p:txBody>
          <a:bodyPr/>
          <a:lstStyle/>
          <a:p>
            <a:r>
              <a:rPr lang="en-US" dirty="0" smtClean="0">
                <a:solidFill>
                  <a:srgbClr val="FFFFFF"/>
                </a:solidFill>
              </a:rPr>
              <a:t>Schneider Electric moves its CRM platform to the cloud and achieves a 360-degree customer view </a:t>
            </a:r>
            <a:endParaRPr lang="en-US" dirty="0"/>
          </a:p>
        </p:txBody>
      </p:sp>
    </p:spTree>
    <p:extLst>
      <p:ext uri="{BB962C8B-B14F-4D97-AF65-F5344CB8AC3E}">
        <p14:creationId xmlns:p14="http://schemas.microsoft.com/office/powerpoint/2010/main" val="3288812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Review the critical success factors for CRM across the project lifecycle, from planning to post-implementation</a:t>
            </a:r>
            <a:endParaRPr lang="en-US" dirty="0"/>
          </a:p>
        </p:txBody>
      </p:sp>
      <p:sp>
        <p:nvSpPr>
          <p:cNvPr id="3" name="Rectangle 2"/>
          <p:cNvSpPr/>
          <p:nvPr/>
        </p:nvSpPr>
        <p:spPr>
          <a:xfrm>
            <a:off x="902709" y="6093989"/>
            <a:ext cx="2373891" cy="246221"/>
          </a:xfrm>
          <a:prstGeom prst="rect">
            <a:avLst/>
          </a:prstGeom>
        </p:spPr>
        <p:txBody>
          <a:bodyPr wrap="square">
            <a:spAutoFit/>
          </a:bodyPr>
          <a:lstStyle/>
          <a:p>
            <a:r>
              <a:rPr lang="en-US" sz="1000" dirty="0" smtClean="0">
                <a:solidFill>
                  <a:srgbClr val="333333"/>
                </a:solidFill>
                <a:ea typeface="Calibri" panose="020F0502020204030204" pitchFamily="34" charset="0"/>
                <a:cs typeface="Times New Roman" panose="02020603050405020304" pitchFamily="18" charset="0"/>
              </a:rPr>
              <a:t>Source:</a:t>
            </a:r>
            <a:r>
              <a:rPr lang="en-US" sz="1000" b="1" dirty="0" smtClean="0">
                <a:solidFill>
                  <a:srgbClr val="333333"/>
                </a:solidFill>
                <a:ea typeface="Calibri" panose="020F0502020204030204" pitchFamily="34" charset="0"/>
                <a:cs typeface="Times New Roman" panose="02020603050405020304" pitchFamily="18" charset="0"/>
              </a:rPr>
              <a:t> </a:t>
            </a:r>
            <a:r>
              <a:rPr lang="en-US" sz="1000" dirty="0" smtClean="0">
                <a:solidFill>
                  <a:srgbClr val="333333"/>
                </a:solidFill>
                <a:ea typeface="Calibri" panose="020F0502020204030204" pitchFamily="34" charset="0"/>
                <a:cs typeface="Times New Roman" panose="02020603050405020304" pitchFamily="18" charset="0"/>
                <a:hlinkClick r:id="rId3"/>
              </a:rPr>
              <a:t>Information Systems Frontiers</a:t>
            </a:r>
            <a:endParaRPr lang="en-US" sz="1000" dirty="0">
              <a:solidFill>
                <a:srgbClr val="333333"/>
              </a:solidFill>
              <a:ea typeface="Calibri" panose="020F0502020204030204" pitchFamily="34" charset="0"/>
              <a:cs typeface="Times New Roman" panose="02020603050405020304" pitchFamily="18" charset="0"/>
            </a:endParaRPr>
          </a:p>
        </p:txBody>
      </p:sp>
      <p:sp>
        <p:nvSpPr>
          <p:cNvPr id="4" name="Rounded Rectangle 3"/>
          <p:cNvSpPr/>
          <p:nvPr/>
        </p:nvSpPr>
        <p:spPr>
          <a:xfrm>
            <a:off x="1317519" y="2286961"/>
            <a:ext cx="1526959" cy="468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Planning</a:t>
            </a:r>
            <a:endParaRPr lang="en-US" sz="1200" b="1" dirty="0">
              <a:solidFill>
                <a:srgbClr val="FFFFFF"/>
              </a:solidFill>
            </a:endParaRPr>
          </a:p>
        </p:txBody>
      </p:sp>
      <p:sp>
        <p:nvSpPr>
          <p:cNvPr id="8" name="Rounded Rectangle 7"/>
          <p:cNvSpPr/>
          <p:nvPr/>
        </p:nvSpPr>
        <p:spPr>
          <a:xfrm>
            <a:off x="3115136" y="2286961"/>
            <a:ext cx="1526959" cy="468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Implementation</a:t>
            </a:r>
            <a:endParaRPr lang="en-US" sz="1200" b="1" dirty="0">
              <a:solidFill>
                <a:srgbClr val="FFFFFF"/>
              </a:solidFill>
            </a:endParaRPr>
          </a:p>
        </p:txBody>
      </p:sp>
      <p:sp>
        <p:nvSpPr>
          <p:cNvPr id="9" name="Rounded Rectangle 8"/>
          <p:cNvSpPr/>
          <p:nvPr/>
        </p:nvSpPr>
        <p:spPr>
          <a:xfrm>
            <a:off x="4912753" y="2286961"/>
            <a:ext cx="1526959" cy="468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Post-Implementation</a:t>
            </a:r>
            <a:endParaRPr lang="en-US" sz="1200" b="1" dirty="0">
              <a:solidFill>
                <a:srgbClr val="FFFFFF"/>
              </a:solidFill>
            </a:endParaRPr>
          </a:p>
        </p:txBody>
      </p:sp>
      <p:sp>
        <p:nvSpPr>
          <p:cNvPr id="10" name="Rounded Rectangle 9"/>
          <p:cNvSpPr/>
          <p:nvPr/>
        </p:nvSpPr>
        <p:spPr>
          <a:xfrm>
            <a:off x="6710371" y="2286961"/>
            <a:ext cx="1526959" cy="468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Overall</a:t>
            </a:r>
            <a:endParaRPr lang="en-US" sz="1200" b="1" dirty="0">
              <a:solidFill>
                <a:srgbClr val="FFFFFF"/>
              </a:solidFill>
            </a:endParaRPr>
          </a:p>
        </p:txBody>
      </p:sp>
      <p:sp>
        <p:nvSpPr>
          <p:cNvPr id="7" name="TextBox 6"/>
          <p:cNvSpPr txBox="1"/>
          <p:nvPr/>
        </p:nvSpPr>
        <p:spPr>
          <a:xfrm>
            <a:off x="4927751" y="2848354"/>
            <a:ext cx="1464815" cy="461665"/>
          </a:xfrm>
          <a:prstGeom prst="rect">
            <a:avLst/>
          </a:prstGeom>
        </p:spPr>
        <p:txBody>
          <a:bodyPr wrap="square" rtlCol="0">
            <a:spAutoFit/>
          </a:bodyPr>
          <a:lstStyle/>
          <a:p>
            <a:pPr algn="ctr"/>
            <a:r>
              <a:rPr lang="en-US" sz="1200" b="1" dirty="0" smtClean="0">
                <a:solidFill>
                  <a:srgbClr val="333333"/>
                </a:solidFill>
              </a:rPr>
              <a:t>Top Management Support</a:t>
            </a:r>
          </a:p>
        </p:txBody>
      </p:sp>
      <p:sp>
        <p:nvSpPr>
          <p:cNvPr id="17" name="TextBox 16"/>
          <p:cNvSpPr txBox="1"/>
          <p:nvPr/>
        </p:nvSpPr>
        <p:spPr>
          <a:xfrm>
            <a:off x="6746265" y="2848354"/>
            <a:ext cx="1464815" cy="461665"/>
          </a:xfrm>
          <a:prstGeom prst="rect">
            <a:avLst/>
          </a:prstGeom>
        </p:spPr>
        <p:txBody>
          <a:bodyPr wrap="square" rtlCol="0">
            <a:spAutoFit/>
          </a:bodyPr>
          <a:lstStyle/>
          <a:p>
            <a:pPr algn="ctr"/>
            <a:r>
              <a:rPr lang="en-US" sz="1200" b="1" dirty="0" smtClean="0">
                <a:solidFill>
                  <a:srgbClr val="333333"/>
                </a:solidFill>
              </a:rPr>
              <a:t>Top Management Support</a:t>
            </a:r>
          </a:p>
        </p:txBody>
      </p:sp>
      <p:sp>
        <p:nvSpPr>
          <p:cNvPr id="18" name="TextBox 17"/>
          <p:cNvSpPr txBox="1"/>
          <p:nvPr/>
        </p:nvSpPr>
        <p:spPr>
          <a:xfrm>
            <a:off x="1340656" y="4071297"/>
            <a:ext cx="1464815" cy="461665"/>
          </a:xfrm>
          <a:prstGeom prst="rect">
            <a:avLst/>
          </a:prstGeom>
        </p:spPr>
        <p:txBody>
          <a:bodyPr wrap="square" rtlCol="0">
            <a:spAutoFit/>
          </a:bodyPr>
          <a:lstStyle/>
          <a:p>
            <a:pPr algn="ctr"/>
            <a:r>
              <a:rPr lang="en-US" sz="1200" b="1" dirty="0" smtClean="0">
                <a:solidFill>
                  <a:srgbClr val="333333"/>
                </a:solidFill>
              </a:rPr>
              <a:t>Top Management Support</a:t>
            </a:r>
          </a:p>
        </p:txBody>
      </p:sp>
      <p:sp>
        <p:nvSpPr>
          <p:cNvPr id="19" name="TextBox 18"/>
          <p:cNvSpPr txBox="1"/>
          <p:nvPr/>
        </p:nvSpPr>
        <p:spPr>
          <a:xfrm>
            <a:off x="3117028" y="3470788"/>
            <a:ext cx="1464815" cy="461665"/>
          </a:xfrm>
          <a:prstGeom prst="rect">
            <a:avLst/>
          </a:prstGeom>
        </p:spPr>
        <p:txBody>
          <a:bodyPr wrap="square" rtlCol="0">
            <a:spAutoFit/>
          </a:bodyPr>
          <a:lstStyle/>
          <a:p>
            <a:pPr algn="ctr"/>
            <a:r>
              <a:rPr lang="en-US" sz="1200" b="1" dirty="0" smtClean="0">
                <a:solidFill>
                  <a:srgbClr val="333333"/>
                </a:solidFill>
              </a:rPr>
              <a:t>Top Management Support</a:t>
            </a:r>
          </a:p>
        </p:txBody>
      </p:sp>
      <p:sp>
        <p:nvSpPr>
          <p:cNvPr id="20" name="TextBox 19"/>
          <p:cNvSpPr txBox="1"/>
          <p:nvPr/>
        </p:nvSpPr>
        <p:spPr>
          <a:xfrm>
            <a:off x="1340656" y="2848354"/>
            <a:ext cx="1464815" cy="461665"/>
          </a:xfrm>
          <a:prstGeom prst="rect">
            <a:avLst/>
          </a:prstGeom>
        </p:spPr>
        <p:txBody>
          <a:bodyPr wrap="square" rtlCol="0">
            <a:spAutoFit/>
          </a:bodyPr>
          <a:lstStyle/>
          <a:p>
            <a:pPr algn="ctr"/>
            <a:r>
              <a:rPr lang="en-US" sz="1200" b="1" dirty="0" smtClean="0">
                <a:solidFill>
                  <a:srgbClr val="333333"/>
                </a:solidFill>
              </a:rPr>
              <a:t>Appropriate Selection</a:t>
            </a:r>
          </a:p>
        </p:txBody>
      </p:sp>
      <p:sp>
        <p:nvSpPr>
          <p:cNvPr id="21" name="TextBox 20"/>
          <p:cNvSpPr txBox="1"/>
          <p:nvPr/>
        </p:nvSpPr>
        <p:spPr>
          <a:xfrm>
            <a:off x="6746265" y="3470788"/>
            <a:ext cx="1464815" cy="461665"/>
          </a:xfrm>
          <a:prstGeom prst="rect">
            <a:avLst/>
          </a:prstGeom>
        </p:spPr>
        <p:txBody>
          <a:bodyPr wrap="square" rtlCol="0">
            <a:spAutoFit/>
          </a:bodyPr>
          <a:lstStyle/>
          <a:p>
            <a:pPr algn="ctr"/>
            <a:r>
              <a:rPr lang="en-US" sz="1200" b="1" dirty="0" smtClean="0">
                <a:solidFill>
                  <a:srgbClr val="333333"/>
                </a:solidFill>
              </a:rPr>
              <a:t>Appropriate Selection</a:t>
            </a:r>
          </a:p>
        </p:txBody>
      </p:sp>
      <p:sp>
        <p:nvSpPr>
          <p:cNvPr id="126" name="Oval 145407"/>
          <p:cNvSpPr/>
          <p:nvPr/>
        </p:nvSpPr>
        <p:spPr>
          <a:xfrm>
            <a:off x="744459" y="2935942"/>
            <a:ext cx="288000" cy="288000"/>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1</a:t>
            </a:r>
            <a:endParaRPr lang="en-US" sz="1200" b="1" dirty="0">
              <a:solidFill>
                <a:srgbClr val="FFFFFF"/>
              </a:solidFill>
            </a:endParaRPr>
          </a:p>
        </p:txBody>
      </p:sp>
      <p:sp>
        <p:nvSpPr>
          <p:cNvPr id="26" name="TextBox 25"/>
          <p:cNvSpPr txBox="1"/>
          <p:nvPr/>
        </p:nvSpPr>
        <p:spPr>
          <a:xfrm>
            <a:off x="3117028" y="2848354"/>
            <a:ext cx="1464815" cy="461665"/>
          </a:xfrm>
          <a:prstGeom prst="rect">
            <a:avLst/>
          </a:prstGeom>
        </p:spPr>
        <p:txBody>
          <a:bodyPr wrap="square" rtlCol="0">
            <a:spAutoFit/>
          </a:bodyPr>
          <a:lstStyle/>
          <a:p>
            <a:pPr algn="ctr"/>
            <a:r>
              <a:rPr lang="en-US" sz="1200" b="1" dirty="0" smtClean="0">
                <a:solidFill>
                  <a:srgbClr val="333333"/>
                </a:solidFill>
              </a:rPr>
              <a:t>Project Management</a:t>
            </a:r>
          </a:p>
        </p:txBody>
      </p:sp>
      <p:sp>
        <p:nvSpPr>
          <p:cNvPr id="27" name="TextBox 26"/>
          <p:cNvSpPr txBox="1"/>
          <p:nvPr/>
        </p:nvSpPr>
        <p:spPr>
          <a:xfrm>
            <a:off x="6746265" y="4071297"/>
            <a:ext cx="1464815" cy="461665"/>
          </a:xfrm>
          <a:prstGeom prst="rect">
            <a:avLst/>
          </a:prstGeom>
        </p:spPr>
        <p:txBody>
          <a:bodyPr wrap="square" rtlCol="0">
            <a:spAutoFit/>
          </a:bodyPr>
          <a:lstStyle/>
          <a:p>
            <a:pPr algn="ctr"/>
            <a:r>
              <a:rPr lang="en-US" sz="1200" b="1" dirty="0" smtClean="0">
                <a:solidFill>
                  <a:srgbClr val="333333"/>
                </a:solidFill>
              </a:rPr>
              <a:t>Project Management</a:t>
            </a:r>
          </a:p>
        </p:txBody>
      </p:sp>
      <p:sp>
        <p:nvSpPr>
          <p:cNvPr id="28" name="TextBox 27"/>
          <p:cNvSpPr txBox="1"/>
          <p:nvPr/>
        </p:nvSpPr>
        <p:spPr>
          <a:xfrm>
            <a:off x="4927751" y="3470788"/>
            <a:ext cx="1464815" cy="461665"/>
          </a:xfrm>
          <a:prstGeom prst="rect">
            <a:avLst/>
          </a:prstGeom>
        </p:spPr>
        <p:txBody>
          <a:bodyPr wrap="square" rtlCol="0">
            <a:spAutoFit/>
          </a:bodyPr>
          <a:lstStyle/>
          <a:p>
            <a:pPr algn="ctr"/>
            <a:r>
              <a:rPr lang="en-US" sz="1200" b="1" dirty="0" smtClean="0">
                <a:solidFill>
                  <a:srgbClr val="333333"/>
                </a:solidFill>
              </a:rPr>
              <a:t>Project Management</a:t>
            </a:r>
          </a:p>
        </p:txBody>
      </p:sp>
      <p:sp>
        <p:nvSpPr>
          <p:cNvPr id="29" name="TextBox 28"/>
          <p:cNvSpPr txBox="1"/>
          <p:nvPr/>
        </p:nvSpPr>
        <p:spPr>
          <a:xfrm>
            <a:off x="1337693" y="5343513"/>
            <a:ext cx="1464815" cy="461665"/>
          </a:xfrm>
          <a:prstGeom prst="rect">
            <a:avLst/>
          </a:prstGeom>
        </p:spPr>
        <p:txBody>
          <a:bodyPr wrap="square" rtlCol="0">
            <a:spAutoFit/>
          </a:bodyPr>
          <a:lstStyle/>
          <a:p>
            <a:pPr algn="ctr"/>
            <a:r>
              <a:rPr lang="en-US" sz="1200" b="1" dirty="0" smtClean="0">
                <a:solidFill>
                  <a:srgbClr val="333333"/>
                </a:solidFill>
              </a:rPr>
              <a:t>Project Management</a:t>
            </a:r>
          </a:p>
        </p:txBody>
      </p:sp>
      <p:sp>
        <p:nvSpPr>
          <p:cNvPr id="32" name="TextBox 31"/>
          <p:cNvSpPr txBox="1"/>
          <p:nvPr/>
        </p:nvSpPr>
        <p:spPr>
          <a:xfrm>
            <a:off x="4927751" y="4163630"/>
            <a:ext cx="1464815" cy="276999"/>
          </a:xfrm>
          <a:prstGeom prst="rect">
            <a:avLst/>
          </a:prstGeom>
        </p:spPr>
        <p:txBody>
          <a:bodyPr wrap="square" rtlCol="0">
            <a:spAutoFit/>
          </a:bodyPr>
          <a:lstStyle/>
          <a:p>
            <a:pPr algn="ctr"/>
            <a:r>
              <a:rPr lang="en-US" sz="1200" b="1" dirty="0" smtClean="0">
                <a:solidFill>
                  <a:srgbClr val="333333"/>
                </a:solidFill>
              </a:rPr>
              <a:t>Training</a:t>
            </a:r>
          </a:p>
        </p:txBody>
      </p:sp>
      <p:sp>
        <p:nvSpPr>
          <p:cNvPr id="33" name="TextBox 32"/>
          <p:cNvSpPr txBox="1"/>
          <p:nvPr/>
        </p:nvSpPr>
        <p:spPr>
          <a:xfrm>
            <a:off x="3117028" y="4163630"/>
            <a:ext cx="1464815" cy="276999"/>
          </a:xfrm>
          <a:prstGeom prst="rect">
            <a:avLst/>
          </a:prstGeom>
        </p:spPr>
        <p:txBody>
          <a:bodyPr wrap="square" rtlCol="0">
            <a:spAutoFit/>
          </a:bodyPr>
          <a:lstStyle/>
          <a:p>
            <a:pPr algn="ctr"/>
            <a:r>
              <a:rPr lang="en-US" sz="1200" b="1" dirty="0" smtClean="0">
                <a:solidFill>
                  <a:srgbClr val="333333"/>
                </a:solidFill>
              </a:rPr>
              <a:t>Training</a:t>
            </a:r>
          </a:p>
        </p:txBody>
      </p:sp>
      <p:sp>
        <p:nvSpPr>
          <p:cNvPr id="34" name="TextBox 33"/>
          <p:cNvSpPr txBox="1"/>
          <p:nvPr/>
        </p:nvSpPr>
        <p:spPr>
          <a:xfrm>
            <a:off x="6746265" y="4787260"/>
            <a:ext cx="1464815" cy="276999"/>
          </a:xfrm>
          <a:prstGeom prst="rect">
            <a:avLst/>
          </a:prstGeom>
        </p:spPr>
        <p:txBody>
          <a:bodyPr wrap="square" rtlCol="0">
            <a:spAutoFit/>
          </a:bodyPr>
          <a:lstStyle/>
          <a:p>
            <a:pPr algn="ctr"/>
            <a:r>
              <a:rPr lang="en-US" sz="1200" b="1" dirty="0" smtClean="0">
                <a:solidFill>
                  <a:srgbClr val="333333"/>
                </a:solidFill>
              </a:rPr>
              <a:t>Training</a:t>
            </a:r>
          </a:p>
        </p:txBody>
      </p:sp>
      <p:sp>
        <p:nvSpPr>
          <p:cNvPr id="35" name="TextBox 34"/>
          <p:cNvSpPr txBox="1"/>
          <p:nvPr/>
        </p:nvSpPr>
        <p:spPr>
          <a:xfrm>
            <a:off x="1311443" y="4694927"/>
            <a:ext cx="1523241" cy="461665"/>
          </a:xfrm>
          <a:prstGeom prst="rect">
            <a:avLst/>
          </a:prstGeom>
        </p:spPr>
        <p:txBody>
          <a:bodyPr wrap="square" rtlCol="0">
            <a:spAutoFit/>
          </a:bodyPr>
          <a:lstStyle/>
          <a:p>
            <a:pPr algn="ctr"/>
            <a:r>
              <a:rPr lang="en-US" sz="1200" b="1" dirty="0" smtClean="0">
                <a:solidFill>
                  <a:srgbClr val="333333"/>
                </a:solidFill>
              </a:rPr>
              <a:t>Business Mission and Vision</a:t>
            </a:r>
          </a:p>
        </p:txBody>
      </p:sp>
      <p:sp>
        <p:nvSpPr>
          <p:cNvPr id="36" name="TextBox 35"/>
          <p:cNvSpPr txBox="1"/>
          <p:nvPr/>
        </p:nvSpPr>
        <p:spPr>
          <a:xfrm>
            <a:off x="1311443" y="3470788"/>
            <a:ext cx="1523241" cy="461665"/>
          </a:xfrm>
          <a:prstGeom prst="rect">
            <a:avLst/>
          </a:prstGeom>
        </p:spPr>
        <p:txBody>
          <a:bodyPr wrap="square" rtlCol="0">
            <a:spAutoFit/>
          </a:bodyPr>
          <a:lstStyle/>
          <a:p>
            <a:pPr algn="ctr"/>
            <a:r>
              <a:rPr lang="en-US" sz="1200" b="1" dirty="0" smtClean="0">
                <a:solidFill>
                  <a:srgbClr val="333333"/>
                </a:solidFill>
              </a:rPr>
              <a:t>Clear Project Goals</a:t>
            </a:r>
          </a:p>
        </p:txBody>
      </p:sp>
      <p:sp>
        <p:nvSpPr>
          <p:cNvPr id="37" name="TextBox 36"/>
          <p:cNvSpPr txBox="1"/>
          <p:nvPr/>
        </p:nvSpPr>
        <p:spPr>
          <a:xfrm>
            <a:off x="3117028" y="4694927"/>
            <a:ext cx="1464815" cy="461665"/>
          </a:xfrm>
          <a:prstGeom prst="rect">
            <a:avLst/>
          </a:prstGeom>
        </p:spPr>
        <p:txBody>
          <a:bodyPr wrap="square" rtlCol="0">
            <a:spAutoFit/>
          </a:bodyPr>
          <a:lstStyle/>
          <a:p>
            <a:pPr algn="ctr"/>
            <a:r>
              <a:rPr lang="en-US" sz="1200" b="1" dirty="0" smtClean="0">
                <a:solidFill>
                  <a:srgbClr val="333333"/>
                </a:solidFill>
              </a:rPr>
              <a:t>Effective Communication</a:t>
            </a:r>
          </a:p>
        </p:txBody>
      </p:sp>
      <p:sp>
        <p:nvSpPr>
          <p:cNvPr id="38" name="TextBox 37"/>
          <p:cNvSpPr txBox="1"/>
          <p:nvPr/>
        </p:nvSpPr>
        <p:spPr>
          <a:xfrm>
            <a:off x="3114065" y="5343513"/>
            <a:ext cx="1464815" cy="461665"/>
          </a:xfrm>
          <a:prstGeom prst="rect">
            <a:avLst/>
          </a:prstGeom>
        </p:spPr>
        <p:txBody>
          <a:bodyPr wrap="square" rtlCol="0">
            <a:spAutoFit/>
          </a:bodyPr>
          <a:lstStyle/>
          <a:p>
            <a:pPr algn="ctr"/>
            <a:r>
              <a:rPr lang="en-US" sz="1200" b="1" dirty="0" smtClean="0">
                <a:solidFill>
                  <a:srgbClr val="333333"/>
                </a:solidFill>
              </a:rPr>
              <a:t>Supplier Supports</a:t>
            </a:r>
          </a:p>
        </p:txBody>
      </p:sp>
      <p:sp>
        <p:nvSpPr>
          <p:cNvPr id="40" name="TextBox 39"/>
          <p:cNvSpPr txBox="1"/>
          <p:nvPr/>
        </p:nvSpPr>
        <p:spPr>
          <a:xfrm>
            <a:off x="4927751" y="4694927"/>
            <a:ext cx="1464815" cy="461665"/>
          </a:xfrm>
          <a:prstGeom prst="rect">
            <a:avLst/>
          </a:prstGeom>
        </p:spPr>
        <p:txBody>
          <a:bodyPr wrap="square" rtlCol="0">
            <a:spAutoFit/>
          </a:bodyPr>
          <a:lstStyle/>
          <a:p>
            <a:pPr algn="ctr"/>
            <a:r>
              <a:rPr lang="en-US" sz="1200" b="1" dirty="0" smtClean="0">
                <a:solidFill>
                  <a:srgbClr val="333333"/>
                </a:solidFill>
              </a:rPr>
              <a:t>Effective Communication</a:t>
            </a:r>
          </a:p>
        </p:txBody>
      </p:sp>
      <p:sp>
        <p:nvSpPr>
          <p:cNvPr id="41" name="TextBox 40"/>
          <p:cNvSpPr txBox="1"/>
          <p:nvPr/>
        </p:nvSpPr>
        <p:spPr>
          <a:xfrm>
            <a:off x="4924788" y="5343513"/>
            <a:ext cx="1464815" cy="461665"/>
          </a:xfrm>
          <a:prstGeom prst="rect">
            <a:avLst/>
          </a:prstGeom>
        </p:spPr>
        <p:txBody>
          <a:bodyPr wrap="square" rtlCol="0">
            <a:spAutoFit/>
          </a:bodyPr>
          <a:lstStyle/>
          <a:p>
            <a:pPr algn="ctr"/>
            <a:r>
              <a:rPr lang="en-US" sz="1200" b="1" dirty="0" smtClean="0">
                <a:solidFill>
                  <a:srgbClr val="333333"/>
                </a:solidFill>
              </a:rPr>
              <a:t>Appropriate Selection</a:t>
            </a:r>
          </a:p>
        </p:txBody>
      </p:sp>
      <p:sp>
        <p:nvSpPr>
          <p:cNvPr id="42" name="TextBox 41"/>
          <p:cNvSpPr txBox="1"/>
          <p:nvPr/>
        </p:nvSpPr>
        <p:spPr>
          <a:xfrm>
            <a:off x="6714089" y="5343513"/>
            <a:ext cx="1523241" cy="461665"/>
          </a:xfrm>
          <a:prstGeom prst="rect">
            <a:avLst/>
          </a:prstGeom>
        </p:spPr>
        <p:txBody>
          <a:bodyPr wrap="square" rtlCol="0">
            <a:spAutoFit/>
          </a:bodyPr>
          <a:lstStyle/>
          <a:p>
            <a:pPr algn="ctr"/>
            <a:r>
              <a:rPr lang="en-US" sz="1200" b="1" dirty="0" smtClean="0">
                <a:solidFill>
                  <a:srgbClr val="333333"/>
                </a:solidFill>
              </a:rPr>
              <a:t>Clear Project Goals</a:t>
            </a:r>
          </a:p>
        </p:txBody>
      </p:sp>
      <p:sp>
        <p:nvSpPr>
          <p:cNvPr id="118" name="Oval 145407"/>
          <p:cNvSpPr/>
          <p:nvPr/>
        </p:nvSpPr>
        <p:spPr>
          <a:xfrm>
            <a:off x="744459" y="3575269"/>
            <a:ext cx="288000" cy="288000"/>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2</a:t>
            </a:r>
            <a:endParaRPr lang="en-US" sz="1200" b="1" dirty="0">
              <a:solidFill>
                <a:srgbClr val="FFFFFF"/>
              </a:solidFill>
            </a:endParaRPr>
          </a:p>
        </p:txBody>
      </p:sp>
      <p:sp>
        <p:nvSpPr>
          <p:cNvPr id="109" name="Oval 145407"/>
          <p:cNvSpPr/>
          <p:nvPr/>
        </p:nvSpPr>
        <p:spPr>
          <a:xfrm>
            <a:off x="744459" y="4214596"/>
            <a:ext cx="288000" cy="288000"/>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3</a:t>
            </a:r>
            <a:endParaRPr lang="en-US" sz="1200" b="1" dirty="0">
              <a:solidFill>
                <a:srgbClr val="FFFFFF"/>
              </a:solidFill>
            </a:endParaRPr>
          </a:p>
        </p:txBody>
      </p:sp>
      <p:cxnSp>
        <p:nvCxnSpPr>
          <p:cNvPr id="54" name="Straight Connector 21"/>
          <p:cNvCxnSpPr>
            <a:stCxn id="126" idx="6"/>
          </p:cNvCxnSpPr>
          <p:nvPr/>
        </p:nvCxnSpPr>
        <p:spPr>
          <a:xfrm>
            <a:off x="1032459" y="3079942"/>
            <a:ext cx="7100594" cy="243653"/>
          </a:xfrm>
          <a:prstGeom prst="bentConnector3">
            <a:avLst>
              <a:gd name="adj1" fmla="val 3855"/>
            </a:avLst>
          </a:prstGeom>
          <a:ln w="222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6" name="Oval 145407"/>
          <p:cNvSpPr/>
          <p:nvPr/>
        </p:nvSpPr>
        <p:spPr>
          <a:xfrm>
            <a:off x="744459" y="4853923"/>
            <a:ext cx="288000" cy="288000"/>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4</a:t>
            </a:r>
            <a:endParaRPr lang="en-US" sz="1200" b="1" dirty="0">
              <a:solidFill>
                <a:srgbClr val="FFFFFF"/>
              </a:solidFill>
            </a:endParaRPr>
          </a:p>
        </p:txBody>
      </p:sp>
      <p:sp>
        <p:nvSpPr>
          <p:cNvPr id="1048" name="Oval 145407"/>
          <p:cNvSpPr/>
          <p:nvPr/>
        </p:nvSpPr>
        <p:spPr>
          <a:xfrm>
            <a:off x="741709" y="5493248"/>
            <a:ext cx="288000" cy="288000"/>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5</a:t>
            </a:r>
            <a:endParaRPr lang="en-US" sz="1200" b="1" dirty="0">
              <a:solidFill>
                <a:srgbClr val="FFFFFF"/>
              </a:solidFill>
            </a:endParaRPr>
          </a:p>
        </p:txBody>
      </p:sp>
      <p:grpSp>
        <p:nvGrpSpPr>
          <p:cNvPr id="64" name="Group 96"/>
          <p:cNvGrpSpPr/>
          <p:nvPr/>
        </p:nvGrpSpPr>
        <p:grpSpPr>
          <a:xfrm>
            <a:off x="455733" y="1196218"/>
            <a:ext cx="8232533" cy="812286"/>
            <a:chOff x="1062690" y="8089554"/>
            <a:chExt cx="10226572" cy="1009033"/>
          </a:xfrm>
        </p:grpSpPr>
        <p:sp>
          <p:nvSpPr>
            <p:cNvPr id="65" name="Rectangle 97"/>
            <p:cNvSpPr/>
            <p:nvPr/>
          </p:nvSpPr>
          <p:spPr>
            <a:xfrm>
              <a:off x="1062690" y="8093979"/>
              <a:ext cx="10226572" cy="971251"/>
            </a:xfrm>
            <a:prstGeom prst="rect">
              <a:avLst/>
            </a:prstGeom>
            <a:solidFill>
              <a:schemeClr val="bg1">
                <a:lumMod val="95000"/>
              </a:schemeClr>
            </a:solidFill>
            <a:ln w="12700">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792000" lvl="2"/>
              <a:r>
                <a:rPr lang="en-CA" sz="1200" b="1" dirty="0" smtClean="0">
                  <a:solidFill>
                    <a:srgbClr val="333333"/>
                  </a:solidFill>
                </a:rPr>
                <a:t>Executive management </a:t>
              </a:r>
              <a:r>
                <a:rPr lang="en-CA" sz="1200" b="1" dirty="0">
                  <a:solidFill>
                    <a:srgbClr val="333333"/>
                  </a:solidFill>
                </a:rPr>
                <a:t>support is </a:t>
              </a:r>
              <a:r>
                <a:rPr lang="en-CA" sz="1200" b="1" dirty="0" smtClean="0">
                  <a:solidFill>
                    <a:srgbClr val="333333"/>
                  </a:solidFill>
                </a:rPr>
                <a:t>crucial. </a:t>
              </a:r>
              <a:r>
                <a:rPr lang="en-CA" sz="1200" dirty="0" smtClean="0">
                  <a:solidFill>
                    <a:srgbClr val="333333"/>
                  </a:solidFill>
                </a:rPr>
                <a:t>The number one </a:t>
              </a:r>
              <a:r>
                <a:rPr lang="en-CA" sz="1200" dirty="0">
                  <a:solidFill>
                    <a:srgbClr val="333333"/>
                  </a:solidFill>
                </a:rPr>
                <a:t>overall critical success factor </a:t>
              </a:r>
              <a:r>
                <a:rPr lang="en-CA" sz="1200" dirty="0" smtClean="0">
                  <a:solidFill>
                    <a:srgbClr val="333333"/>
                  </a:solidFill>
                </a:rPr>
                <a:t>for a CRM </a:t>
              </a:r>
              <a:r>
                <a:rPr lang="en-CA" sz="1200" dirty="0">
                  <a:solidFill>
                    <a:srgbClr val="333333"/>
                  </a:solidFill>
                </a:rPr>
                <a:t>strategy is top management support. This emphasizes the importance of s</a:t>
              </a:r>
              <a:r>
                <a:rPr lang="en-CA" sz="1200" dirty="0" smtClean="0">
                  <a:solidFill>
                    <a:srgbClr val="333333"/>
                  </a:solidFill>
                </a:rPr>
                <a:t>ales, service, and marketing and prudent corporate </a:t>
              </a:r>
              <a:r>
                <a:rPr lang="en-CA" sz="1200" dirty="0">
                  <a:solidFill>
                    <a:srgbClr val="333333"/>
                  </a:solidFill>
                </a:rPr>
                <a:t>strategic alignment. A strategic objective in </a:t>
              </a:r>
              <a:r>
                <a:rPr lang="en-CA" sz="1200" dirty="0" smtClean="0">
                  <a:solidFill>
                    <a:srgbClr val="333333"/>
                  </a:solidFill>
                </a:rPr>
                <a:t>CRM projects </a:t>
              </a:r>
              <a:r>
                <a:rPr lang="en-CA" sz="1200" dirty="0">
                  <a:solidFill>
                    <a:srgbClr val="333333"/>
                  </a:solidFill>
                </a:rPr>
                <a:t>is to position top management as an enabler rather than a barrier. </a:t>
              </a:r>
            </a:p>
          </p:txBody>
        </p:sp>
        <p:pic>
          <p:nvPicPr>
            <p:cNvPr id="66" name="Picture 9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690" y="8089554"/>
              <a:ext cx="905213" cy="1009033"/>
            </a:xfrm>
            <a:prstGeom prst="rect">
              <a:avLst/>
            </a:prstGeom>
          </p:spPr>
        </p:pic>
      </p:grpSp>
      <p:cxnSp>
        <p:nvCxnSpPr>
          <p:cNvPr id="101" name="Straight Connector 21"/>
          <p:cNvCxnSpPr/>
          <p:nvPr/>
        </p:nvCxnSpPr>
        <p:spPr>
          <a:xfrm>
            <a:off x="1032459" y="3716550"/>
            <a:ext cx="7100594" cy="243653"/>
          </a:xfrm>
          <a:prstGeom prst="bentConnector3">
            <a:avLst>
              <a:gd name="adj1" fmla="val 3855"/>
            </a:avLst>
          </a:prstGeom>
          <a:ln w="222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21"/>
          <p:cNvCxnSpPr/>
          <p:nvPr/>
        </p:nvCxnSpPr>
        <p:spPr>
          <a:xfrm>
            <a:off x="1032459" y="4351842"/>
            <a:ext cx="7100594" cy="243653"/>
          </a:xfrm>
          <a:prstGeom prst="bentConnector3">
            <a:avLst>
              <a:gd name="adj1" fmla="val 3855"/>
            </a:avLst>
          </a:prstGeom>
          <a:ln w="222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21"/>
          <p:cNvCxnSpPr/>
          <p:nvPr/>
        </p:nvCxnSpPr>
        <p:spPr>
          <a:xfrm>
            <a:off x="1029709" y="4999831"/>
            <a:ext cx="7100594" cy="243653"/>
          </a:xfrm>
          <a:prstGeom prst="bentConnector3">
            <a:avLst>
              <a:gd name="adj1" fmla="val 3855"/>
            </a:avLst>
          </a:prstGeom>
          <a:ln w="222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21"/>
          <p:cNvCxnSpPr/>
          <p:nvPr/>
        </p:nvCxnSpPr>
        <p:spPr>
          <a:xfrm>
            <a:off x="1029709" y="5623030"/>
            <a:ext cx="7100594" cy="243653"/>
          </a:xfrm>
          <a:prstGeom prst="bentConnector3">
            <a:avLst>
              <a:gd name="adj1" fmla="val 3855"/>
            </a:avLst>
          </a:prstGeom>
          <a:ln w="222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517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Info-Tech’s methodology for selection and implementation</a:t>
            </a:r>
            <a:endParaRPr lang="en-US" dirty="0"/>
          </a:p>
        </p:txBody>
      </p:sp>
      <p:cxnSp>
        <p:nvCxnSpPr>
          <p:cNvPr id="14" name="Straight Connector 13"/>
          <p:cNvCxnSpPr/>
          <p:nvPr/>
        </p:nvCxnSpPr>
        <p:spPr>
          <a:xfrm flipH="1" flipV="1">
            <a:off x="4628079" y="1860018"/>
            <a:ext cx="10595" cy="3494239"/>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071930" y="1767319"/>
            <a:ext cx="3805368" cy="3785652"/>
          </a:xfrm>
          <a:prstGeom prst="rect">
            <a:avLst/>
          </a:prstGeom>
        </p:spPr>
        <p:txBody>
          <a:bodyPr wrap="square" rtlCol="0">
            <a:spAutoFit/>
          </a:bodyPr>
          <a:lstStyle/>
          <a:p>
            <a:r>
              <a:rPr lang="en-US" sz="1200" dirty="0" smtClean="0"/>
              <a:t>Follow Info-Tech’s enterprise applications program that covers the application lifecycle from the strategy stage, through selection and implementation, and up to governance and optimization. </a:t>
            </a:r>
          </a:p>
          <a:p>
            <a:endParaRPr lang="en-US" sz="1200" dirty="0" smtClean="0"/>
          </a:p>
          <a:p>
            <a:r>
              <a:rPr lang="en-US" sz="1200" dirty="0" smtClean="0"/>
              <a:t>The </a:t>
            </a:r>
            <a:r>
              <a:rPr lang="en-US" sz="1200" b="1" dirty="0" smtClean="0">
                <a:solidFill>
                  <a:schemeClr val="accent1"/>
                </a:solidFill>
              </a:rPr>
              <a:t>implementation and execution</a:t>
            </a:r>
            <a:r>
              <a:rPr lang="en-US" sz="1200" b="1" dirty="0" smtClean="0"/>
              <a:t> </a:t>
            </a:r>
            <a:r>
              <a:rPr lang="en-US" sz="1200" dirty="0" smtClean="0"/>
              <a:t>stage entails the following steps:</a:t>
            </a:r>
          </a:p>
          <a:p>
            <a:endParaRPr lang="en-US" sz="1200" dirty="0" smtClean="0"/>
          </a:p>
          <a:p>
            <a:r>
              <a:rPr lang="en-US" sz="1200" dirty="0" smtClean="0"/>
              <a:t>Define the business case.</a:t>
            </a:r>
          </a:p>
          <a:p>
            <a:endParaRPr lang="en-US" sz="1200" dirty="0" smtClean="0"/>
          </a:p>
          <a:p>
            <a:r>
              <a:rPr lang="en-US" sz="1200" dirty="0" smtClean="0"/>
              <a:t>Gather and analyze requirements.</a:t>
            </a:r>
          </a:p>
          <a:p>
            <a:endParaRPr lang="en-US" sz="1200" dirty="0" smtClean="0"/>
          </a:p>
          <a:p>
            <a:r>
              <a:rPr lang="en-US" sz="1200" dirty="0" smtClean="0"/>
              <a:t>Build the RFP.</a:t>
            </a:r>
          </a:p>
          <a:p>
            <a:endParaRPr lang="en-US" sz="1200" dirty="0" smtClean="0"/>
          </a:p>
          <a:p>
            <a:r>
              <a:rPr lang="en-US" sz="1200" dirty="0" smtClean="0"/>
              <a:t>Conduct detailed vendor evaluations.</a:t>
            </a:r>
          </a:p>
          <a:p>
            <a:endParaRPr lang="en-US" sz="1200" dirty="0" smtClean="0"/>
          </a:p>
          <a:p>
            <a:r>
              <a:rPr lang="en-US" sz="1200" dirty="0" smtClean="0"/>
              <a:t>Finalize vendor selection.</a:t>
            </a:r>
          </a:p>
          <a:p>
            <a:endParaRPr lang="en-US" sz="1200" dirty="0" smtClean="0"/>
          </a:p>
          <a:p>
            <a:r>
              <a:rPr lang="en-US" sz="1200" dirty="0" smtClean="0"/>
              <a:t>Review implementation considerations.</a:t>
            </a:r>
          </a:p>
          <a:p>
            <a:endParaRPr lang="en-US" sz="1200" dirty="0" smtClean="0"/>
          </a:p>
        </p:txBody>
      </p:sp>
      <p:grpSp>
        <p:nvGrpSpPr>
          <p:cNvPr id="22" name="Group 96"/>
          <p:cNvGrpSpPr/>
          <p:nvPr/>
        </p:nvGrpSpPr>
        <p:grpSpPr>
          <a:xfrm>
            <a:off x="257173" y="5658318"/>
            <a:ext cx="8620125" cy="769489"/>
            <a:chOff x="288651" y="5723705"/>
            <a:chExt cx="10708044" cy="860315"/>
          </a:xfrm>
        </p:grpSpPr>
        <p:sp>
          <p:nvSpPr>
            <p:cNvPr id="23" name="Rectangle 97"/>
            <p:cNvSpPr/>
            <p:nvPr/>
          </p:nvSpPr>
          <p:spPr>
            <a:xfrm>
              <a:off x="288651" y="5723705"/>
              <a:ext cx="10708044" cy="860315"/>
            </a:xfrm>
            <a:prstGeom prst="rect">
              <a:avLst/>
            </a:prstGeom>
            <a:solidFill>
              <a:schemeClr val="bg1">
                <a:lumMod val="95000"/>
              </a:schemeClr>
            </a:solidFill>
            <a:ln w="12700">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720000" fontAlgn="base">
                <a:spcBef>
                  <a:spcPct val="0"/>
                </a:spcBef>
                <a:spcAft>
                  <a:spcPct val="0"/>
                </a:spcAft>
              </a:pPr>
              <a:r>
                <a:rPr lang="en-CA" sz="1200" dirty="0" smtClean="0">
                  <a:solidFill>
                    <a:srgbClr val="333333"/>
                  </a:solidFill>
                </a:rPr>
                <a:t> A critical preceding task is developing a strategy that makes the case for the CRM procurement and creates alignment with corporate objectives. Use the </a:t>
              </a:r>
              <a:r>
                <a:rPr lang="en-CA" sz="1200" i="1" dirty="0" smtClean="0">
                  <a:solidFill>
                    <a:srgbClr val="333333"/>
                  </a:solidFill>
                </a:rPr>
                <a:t>CRM Readiness Assessment Template </a:t>
              </a:r>
              <a:r>
                <a:rPr lang="en-CA" sz="1200" dirty="0" smtClean="0">
                  <a:solidFill>
                    <a:srgbClr val="333333"/>
                  </a:solidFill>
                </a:rPr>
                <a:t>to ensure you have completed the necessary steps.  </a:t>
              </a:r>
              <a:endParaRPr lang="en-CA" sz="1200" dirty="0">
                <a:solidFill>
                  <a:srgbClr val="333333"/>
                </a:solidFill>
              </a:endParaRPr>
            </a:p>
          </p:txBody>
        </p:sp>
        <p:pic>
          <p:nvPicPr>
            <p:cNvPr id="24" name="Picture 9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651" y="5731861"/>
              <a:ext cx="804411" cy="852159"/>
            </a:xfrm>
            <a:prstGeom prst="rect">
              <a:avLst/>
            </a:prstGeom>
          </p:spPr>
        </p:pic>
      </p:grpSp>
      <p:sp>
        <p:nvSpPr>
          <p:cNvPr id="25" name="Oval 145407"/>
          <p:cNvSpPr/>
          <p:nvPr/>
        </p:nvSpPr>
        <p:spPr>
          <a:xfrm>
            <a:off x="4819930" y="3256693"/>
            <a:ext cx="252000" cy="252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1</a:t>
            </a:r>
            <a:endParaRPr lang="en-US" sz="1200" b="1" dirty="0"/>
          </a:p>
        </p:txBody>
      </p:sp>
      <p:sp>
        <p:nvSpPr>
          <p:cNvPr id="26" name="Oval 145408"/>
          <p:cNvSpPr/>
          <p:nvPr/>
        </p:nvSpPr>
        <p:spPr>
          <a:xfrm>
            <a:off x="4819930" y="3619230"/>
            <a:ext cx="252000" cy="252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2</a:t>
            </a:r>
            <a:endParaRPr lang="en-US" sz="1200" b="1" dirty="0"/>
          </a:p>
        </p:txBody>
      </p:sp>
      <p:sp>
        <p:nvSpPr>
          <p:cNvPr id="27" name="Oval 145410"/>
          <p:cNvSpPr/>
          <p:nvPr/>
        </p:nvSpPr>
        <p:spPr>
          <a:xfrm>
            <a:off x="4819930" y="3981767"/>
            <a:ext cx="252000" cy="252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3</a:t>
            </a:r>
            <a:endParaRPr lang="en-US" sz="1200" b="1" dirty="0"/>
          </a:p>
        </p:txBody>
      </p:sp>
      <p:sp>
        <p:nvSpPr>
          <p:cNvPr id="28" name="Oval 145410"/>
          <p:cNvSpPr/>
          <p:nvPr/>
        </p:nvSpPr>
        <p:spPr>
          <a:xfrm>
            <a:off x="4819930" y="4344304"/>
            <a:ext cx="252000" cy="252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4</a:t>
            </a:r>
            <a:endParaRPr lang="en-US" sz="1200" b="1" dirty="0"/>
          </a:p>
        </p:txBody>
      </p:sp>
      <p:sp>
        <p:nvSpPr>
          <p:cNvPr id="29" name="Oval 145410"/>
          <p:cNvSpPr/>
          <p:nvPr/>
        </p:nvSpPr>
        <p:spPr>
          <a:xfrm>
            <a:off x="4819930" y="4706841"/>
            <a:ext cx="252000" cy="252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5</a:t>
            </a:r>
            <a:endParaRPr lang="en-US" sz="1200" b="1" dirty="0"/>
          </a:p>
        </p:txBody>
      </p:sp>
      <p:sp>
        <p:nvSpPr>
          <p:cNvPr id="30" name="Oval 145410"/>
          <p:cNvSpPr/>
          <p:nvPr/>
        </p:nvSpPr>
        <p:spPr>
          <a:xfrm>
            <a:off x="4816958" y="5069376"/>
            <a:ext cx="252000" cy="252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6</a:t>
            </a:r>
            <a:endParaRPr lang="en-US" sz="1200" b="1" dirty="0"/>
          </a:p>
        </p:txBody>
      </p:sp>
      <p:sp>
        <p:nvSpPr>
          <p:cNvPr id="32" name="Rectangle 10"/>
          <p:cNvSpPr/>
          <p:nvPr/>
        </p:nvSpPr>
        <p:spPr>
          <a:xfrm>
            <a:off x="257172" y="1131292"/>
            <a:ext cx="8620125" cy="646331"/>
          </a:xfrm>
          <a:prstGeom prst="rect">
            <a:avLst/>
          </a:prstGeom>
        </p:spPr>
        <p:txBody>
          <a:bodyPr wrap="square">
            <a:spAutoFit/>
          </a:bodyPr>
          <a:lstStyle/>
          <a:p>
            <a:r>
              <a:rPr lang="en-US" dirty="0" smtClean="0">
                <a:solidFill>
                  <a:srgbClr val="333333"/>
                </a:solidFill>
              </a:rPr>
              <a:t>Prior to embarking on the vendor selection stage, ensure you have set the right building blocks and completed the necessary prerequisites.</a:t>
            </a:r>
            <a:endParaRPr lang="en-US" dirty="0"/>
          </a:p>
        </p:txBody>
      </p:sp>
      <p:pic>
        <p:nvPicPr>
          <p:cNvPr id="34" name="Picture 33"/>
          <p:cNvPicPr>
            <a:picLocks noChangeAspect="1"/>
          </p:cNvPicPr>
          <p:nvPr/>
        </p:nvPicPr>
        <p:blipFill>
          <a:blip r:embed="rId4"/>
          <a:stretch>
            <a:fillRect/>
          </a:stretch>
        </p:blipFill>
        <p:spPr>
          <a:xfrm>
            <a:off x="416126" y="1784918"/>
            <a:ext cx="3850629" cy="3768053"/>
          </a:xfrm>
          <a:prstGeom prst="rect">
            <a:avLst/>
          </a:prstGeom>
        </p:spPr>
      </p:pic>
    </p:spTree>
    <p:extLst>
      <p:ext uri="{BB962C8B-B14F-4D97-AF65-F5344CB8AC3E}">
        <p14:creationId xmlns:p14="http://schemas.microsoft.com/office/powerpoint/2010/main" val="1412117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Use Info-Tech’s CRM framework to navigate the modules between core capabilities and </a:t>
            </a:r>
            <a:r>
              <a:rPr lang="en-US" dirty="0" smtClean="0"/>
              <a:t>adjacent functional areas</a:t>
            </a:r>
            <a:endParaRPr lang="en-US" dirty="0">
              <a:solidFill>
                <a:schemeClr val="bg1"/>
              </a:solidFill>
            </a:endParaRPr>
          </a:p>
        </p:txBody>
      </p:sp>
      <p:graphicFrame>
        <p:nvGraphicFramePr>
          <p:cNvPr id="6" name="Table 3"/>
          <p:cNvGraphicFramePr>
            <a:graphicFrameLocks noGrp="1"/>
          </p:cNvGraphicFramePr>
          <p:nvPr>
            <p:extLst>
              <p:ext uri="{D42A27DB-BD31-4B8C-83A1-F6EECF244321}">
                <p14:modId xmlns:p14="http://schemas.microsoft.com/office/powerpoint/2010/main" val="1605249184"/>
              </p:ext>
            </p:extLst>
          </p:nvPr>
        </p:nvGraphicFramePr>
        <p:xfrm>
          <a:off x="257174" y="6037053"/>
          <a:ext cx="8435964" cy="368004"/>
        </p:xfrm>
        <a:graphic>
          <a:graphicData uri="http://schemas.openxmlformats.org/drawingml/2006/table">
            <a:tbl>
              <a:tblPr firstRow="1" bandRow="1">
                <a:tableStyleId>{5C22544A-7EE6-4342-B048-85BDC9FD1C3A}</a:tableStyleId>
              </a:tblPr>
              <a:tblGrid>
                <a:gridCol w="1797309"/>
                <a:gridCol w="2420673"/>
                <a:gridCol w="2108991"/>
                <a:gridCol w="2108991"/>
              </a:tblGrid>
              <a:tr h="368004">
                <a:tc>
                  <a:txBody>
                    <a:bodyPr/>
                    <a:lstStyle/>
                    <a:p>
                      <a:pPr algn="ctr"/>
                      <a:r>
                        <a:rPr lang="en-CA" sz="1200" b="1" dirty="0" smtClean="0">
                          <a:solidFill>
                            <a:schemeClr val="accent1"/>
                          </a:solidFill>
                        </a:rPr>
                        <a:t>Account Management</a:t>
                      </a:r>
                      <a:endParaRPr lang="en-CA" sz="1200" b="1" dirty="0">
                        <a:solidFill>
                          <a:schemeClr val="accent1"/>
                        </a:solidFill>
                      </a:endParaRPr>
                    </a:p>
                  </a:txBody>
                  <a:tcPr anchor="ctr">
                    <a:noFill/>
                  </a:tcPr>
                </a:tc>
                <a:tc>
                  <a:txBody>
                    <a:bodyPr/>
                    <a:lstStyle/>
                    <a:p>
                      <a:pPr algn="ctr"/>
                      <a:r>
                        <a:rPr lang="en-CA" sz="1200" b="1" dirty="0" smtClean="0">
                          <a:solidFill>
                            <a:schemeClr val="accent1"/>
                          </a:solidFill>
                        </a:rPr>
                        <a:t>Pipeline Management</a:t>
                      </a:r>
                      <a:endParaRPr lang="en-CA" sz="1200" b="1" dirty="0">
                        <a:solidFill>
                          <a:schemeClr val="accent1"/>
                        </a:solidFill>
                      </a:endParaRPr>
                    </a:p>
                  </a:txBody>
                  <a:tcPr anchor="ctr">
                    <a:noFill/>
                  </a:tcPr>
                </a:tc>
                <a:tc>
                  <a:txBody>
                    <a:bodyPr/>
                    <a:lstStyle/>
                    <a:p>
                      <a:pPr algn="ctr"/>
                      <a:r>
                        <a:rPr lang="en-CA" sz="1200" b="1" dirty="0" smtClean="0">
                          <a:solidFill>
                            <a:schemeClr val="accent1"/>
                          </a:solidFill>
                        </a:rPr>
                        <a:t>Campaign Management</a:t>
                      </a:r>
                      <a:endParaRPr lang="en-CA" sz="1200" b="1" dirty="0">
                        <a:solidFill>
                          <a:schemeClr val="accent1"/>
                        </a:solidFill>
                      </a:endParaRPr>
                    </a:p>
                  </a:txBody>
                  <a:tcPr anchor="ctr">
                    <a:noFill/>
                  </a:tcPr>
                </a:tc>
                <a:tc>
                  <a:txBody>
                    <a:bodyPr/>
                    <a:lstStyle/>
                    <a:p>
                      <a:pPr algn="ctr"/>
                      <a:r>
                        <a:rPr lang="en-CA" sz="1200" b="1" dirty="0" smtClean="0">
                          <a:solidFill>
                            <a:schemeClr val="accent1"/>
                          </a:solidFill>
                        </a:rPr>
                        <a:t>Customer Intelligence</a:t>
                      </a:r>
                      <a:endParaRPr lang="en-CA" sz="1200" b="1" dirty="0">
                        <a:solidFill>
                          <a:schemeClr val="accent1"/>
                        </a:solidFill>
                      </a:endParaRPr>
                    </a:p>
                  </a:txBody>
                  <a:tcPr anchor="ctr">
                    <a:noFill/>
                  </a:tcPr>
                </a:tc>
              </a:tr>
            </a:tbl>
          </a:graphicData>
        </a:graphic>
      </p:graphicFrame>
      <p:sp>
        <p:nvSpPr>
          <p:cNvPr id="35" name="Rectangle 34"/>
          <p:cNvSpPr/>
          <p:nvPr/>
        </p:nvSpPr>
        <p:spPr>
          <a:xfrm>
            <a:off x="362282" y="2871346"/>
            <a:ext cx="1188000" cy="565200"/>
          </a:xfrm>
          <a:prstGeom prst="rect">
            <a:avLst/>
          </a:prstGeom>
          <a:solidFill>
            <a:srgbClr val="96B8D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FFFF"/>
                </a:solidFill>
              </a:rPr>
              <a:t>Account Management</a:t>
            </a:r>
          </a:p>
        </p:txBody>
      </p:sp>
      <p:sp>
        <p:nvSpPr>
          <p:cNvPr id="36" name="Rectangle 35"/>
          <p:cNvSpPr/>
          <p:nvPr/>
        </p:nvSpPr>
        <p:spPr>
          <a:xfrm>
            <a:off x="362282" y="3475433"/>
            <a:ext cx="1188000" cy="565200"/>
          </a:xfrm>
          <a:prstGeom prst="rect">
            <a:avLst/>
          </a:prstGeom>
          <a:solidFill>
            <a:srgbClr val="96B8D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FFFF"/>
                </a:solidFill>
              </a:rPr>
              <a:t>Order History Tracking</a:t>
            </a:r>
          </a:p>
        </p:txBody>
      </p:sp>
      <p:sp>
        <p:nvSpPr>
          <p:cNvPr id="37" name="Rectangle 36"/>
          <p:cNvSpPr/>
          <p:nvPr/>
        </p:nvSpPr>
        <p:spPr>
          <a:xfrm>
            <a:off x="362282" y="4073667"/>
            <a:ext cx="1188000" cy="565200"/>
          </a:xfrm>
          <a:prstGeom prst="rect">
            <a:avLst/>
          </a:prstGeom>
          <a:solidFill>
            <a:srgbClr val="96B8D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FFFF"/>
                </a:solidFill>
              </a:rPr>
              <a:t>Basic Pipeline Management</a:t>
            </a:r>
          </a:p>
        </p:txBody>
      </p:sp>
      <p:sp>
        <p:nvSpPr>
          <p:cNvPr id="38" name="Rectangle 37"/>
          <p:cNvSpPr/>
          <p:nvPr/>
        </p:nvSpPr>
        <p:spPr>
          <a:xfrm>
            <a:off x="1648628" y="2871347"/>
            <a:ext cx="1165866" cy="869369"/>
          </a:xfrm>
          <a:prstGeom prst="rect">
            <a:avLst/>
          </a:prstGeom>
          <a:solidFill>
            <a:srgbClr val="96B8D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FFFF"/>
                </a:solidFill>
              </a:rPr>
              <a:t>Reports and Analytics</a:t>
            </a:r>
          </a:p>
        </p:txBody>
      </p:sp>
      <p:sp>
        <p:nvSpPr>
          <p:cNvPr id="39" name="Rectangle 38"/>
          <p:cNvSpPr/>
          <p:nvPr/>
        </p:nvSpPr>
        <p:spPr>
          <a:xfrm>
            <a:off x="1648627" y="3816401"/>
            <a:ext cx="1165866" cy="822467"/>
          </a:xfrm>
          <a:prstGeom prst="rect">
            <a:avLst/>
          </a:prstGeom>
          <a:solidFill>
            <a:srgbClr val="96B8D2"/>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FFFF"/>
                </a:solidFill>
              </a:rPr>
              <a:t>Mobile Support</a:t>
            </a:r>
            <a:endParaRPr lang="en-US" sz="1000" dirty="0">
              <a:solidFill>
                <a:srgbClr val="FFFFFF"/>
              </a:solidFill>
            </a:endParaRPr>
          </a:p>
        </p:txBody>
      </p:sp>
      <p:sp>
        <p:nvSpPr>
          <p:cNvPr id="40" name="Rectangle 39"/>
          <p:cNvSpPr/>
          <p:nvPr/>
        </p:nvSpPr>
        <p:spPr>
          <a:xfrm>
            <a:off x="3426541" y="2324715"/>
            <a:ext cx="1188000" cy="565200"/>
          </a:xfrm>
          <a:prstGeom prst="rect">
            <a:avLst/>
          </a:prstGeom>
          <a:solidFill>
            <a:srgbClr val="7AA3C4"/>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FFFF"/>
                </a:solidFill>
              </a:rPr>
              <a:t>Customer Collaboration</a:t>
            </a:r>
          </a:p>
        </p:txBody>
      </p:sp>
      <p:sp>
        <p:nvSpPr>
          <p:cNvPr id="41" name="Rectangle 40"/>
          <p:cNvSpPr/>
          <p:nvPr/>
        </p:nvSpPr>
        <p:spPr>
          <a:xfrm>
            <a:off x="4652647" y="2324713"/>
            <a:ext cx="1188000" cy="565200"/>
          </a:xfrm>
          <a:prstGeom prst="rect">
            <a:avLst/>
          </a:prstGeom>
          <a:solidFill>
            <a:srgbClr val="7AA3C4"/>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FFFF"/>
                </a:solidFill>
              </a:rPr>
              <a:t>Marketing Campaign Management</a:t>
            </a:r>
          </a:p>
        </p:txBody>
      </p:sp>
      <p:sp>
        <p:nvSpPr>
          <p:cNvPr id="42" name="Rectangle 41"/>
          <p:cNvSpPr/>
          <p:nvPr/>
        </p:nvSpPr>
        <p:spPr>
          <a:xfrm>
            <a:off x="3426540" y="2933903"/>
            <a:ext cx="2414106" cy="437916"/>
          </a:xfrm>
          <a:prstGeom prst="rect">
            <a:avLst/>
          </a:prstGeom>
          <a:solidFill>
            <a:srgbClr val="7AA3C4"/>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FFFF"/>
                </a:solidFill>
              </a:rPr>
              <a:t>Customer Journey Mapping</a:t>
            </a:r>
          </a:p>
        </p:txBody>
      </p:sp>
      <p:sp>
        <p:nvSpPr>
          <p:cNvPr id="43" name="Rectangle 42"/>
          <p:cNvSpPr/>
          <p:nvPr/>
        </p:nvSpPr>
        <p:spPr>
          <a:xfrm>
            <a:off x="3426539" y="3884330"/>
            <a:ext cx="1188000" cy="565200"/>
          </a:xfrm>
          <a:prstGeom prst="rect">
            <a:avLst/>
          </a:prstGeom>
          <a:solidFill>
            <a:srgbClr val="5E93BA"/>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FFFF"/>
                </a:solidFill>
              </a:rPr>
              <a:t>Lead Generation</a:t>
            </a:r>
          </a:p>
        </p:txBody>
      </p:sp>
      <p:sp>
        <p:nvSpPr>
          <p:cNvPr id="44" name="Rectangle 43"/>
          <p:cNvSpPr/>
          <p:nvPr/>
        </p:nvSpPr>
        <p:spPr>
          <a:xfrm>
            <a:off x="4652645" y="3879649"/>
            <a:ext cx="1188000" cy="565200"/>
          </a:xfrm>
          <a:prstGeom prst="rect">
            <a:avLst/>
          </a:prstGeom>
          <a:solidFill>
            <a:srgbClr val="5E93BA"/>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FFFF"/>
                </a:solidFill>
              </a:rPr>
              <a:t>Pipeline and Deal Management</a:t>
            </a:r>
          </a:p>
        </p:txBody>
      </p:sp>
      <p:sp>
        <p:nvSpPr>
          <p:cNvPr id="45" name="Rectangle 44"/>
          <p:cNvSpPr/>
          <p:nvPr/>
        </p:nvSpPr>
        <p:spPr>
          <a:xfrm>
            <a:off x="6273673" y="3066427"/>
            <a:ext cx="1188000" cy="565200"/>
          </a:xfrm>
          <a:prstGeom prst="rect">
            <a:avLst/>
          </a:prstGeom>
          <a:solidFill>
            <a:srgbClr val="477EA7"/>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FFFF"/>
                </a:solidFill>
              </a:rPr>
              <a:t>Customer Information Management</a:t>
            </a:r>
          </a:p>
        </p:txBody>
      </p:sp>
      <p:sp>
        <p:nvSpPr>
          <p:cNvPr id="46" name="Rectangle 45"/>
          <p:cNvSpPr/>
          <p:nvPr/>
        </p:nvSpPr>
        <p:spPr>
          <a:xfrm>
            <a:off x="7546005" y="3066425"/>
            <a:ext cx="1188000" cy="565200"/>
          </a:xfrm>
          <a:prstGeom prst="rect">
            <a:avLst/>
          </a:prstGeom>
          <a:solidFill>
            <a:srgbClr val="477EA7"/>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FFFF"/>
                </a:solidFill>
              </a:rPr>
              <a:t>Multi-Channel Support</a:t>
            </a:r>
          </a:p>
        </p:txBody>
      </p:sp>
      <p:sp>
        <p:nvSpPr>
          <p:cNvPr id="53" name="Rectangle 52"/>
          <p:cNvSpPr/>
          <p:nvPr/>
        </p:nvSpPr>
        <p:spPr>
          <a:xfrm>
            <a:off x="177092" y="1220123"/>
            <a:ext cx="8700208" cy="738664"/>
          </a:xfrm>
          <a:prstGeom prst="rect">
            <a:avLst/>
          </a:prstGeom>
        </p:spPr>
        <p:txBody>
          <a:bodyPr wrap="square">
            <a:spAutoFit/>
          </a:bodyPr>
          <a:lstStyle/>
          <a:p>
            <a:r>
              <a:rPr lang="en-US" sz="1400" dirty="0" smtClean="0">
                <a:solidFill>
                  <a:srgbClr val="333333"/>
                </a:solidFill>
              </a:rPr>
              <a:t>Core CRM functions are combined into a single, highly-integrated solution, simplifying operation and support. Advanced functionality builds upon the core to further enable functional capabilities specific to marketing, sales, and customer service use cases.</a:t>
            </a:r>
            <a:endParaRPr lang="en-US" sz="1400" dirty="0">
              <a:solidFill>
                <a:srgbClr val="333333"/>
              </a:solidFill>
            </a:endParaRPr>
          </a:p>
        </p:txBody>
      </p:sp>
      <p:sp>
        <p:nvSpPr>
          <p:cNvPr id="3" name="Isosceles Triangle 2"/>
          <p:cNvSpPr/>
          <p:nvPr/>
        </p:nvSpPr>
        <p:spPr>
          <a:xfrm>
            <a:off x="1136983" y="5896744"/>
            <a:ext cx="318781" cy="203807"/>
          </a:xfrm>
          <a:prstGeom prst="triangl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8" name="Rectangle 27"/>
          <p:cNvSpPr/>
          <p:nvPr/>
        </p:nvSpPr>
        <p:spPr>
          <a:xfrm>
            <a:off x="3426539" y="4483793"/>
            <a:ext cx="1188000" cy="565200"/>
          </a:xfrm>
          <a:prstGeom prst="rect">
            <a:avLst/>
          </a:prstGeom>
          <a:solidFill>
            <a:srgbClr val="5E93BA"/>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FFFF"/>
                </a:solidFill>
              </a:rPr>
              <a:t>Lead Nurturing /Scoring</a:t>
            </a:r>
          </a:p>
        </p:txBody>
      </p:sp>
      <p:sp>
        <p:nvSpPr>
          <p:cNvPr id="29" name="Rectangle 28"/>
          <p:cNvSpPr/>
          <p:nvPr/>
        </p:nvSpPr>
        <p:spPr>
          <a:xfrm>
            <a:off x="4652646" y="4488636"/>
            <a:ext cx="1188000" cy="565200"/>
          </a:xfrm>
          <a:prstGeom prst="rect">
            <a:avLst/>
          </a:prstGeom>
          <a:solidFill>
            <a:srgbClr val="5E93BA"/>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FFFF"/>
                </a:solidFill>
              </a:rPr>
              <a:t>Customer Intelligence</a:t>
            </a:r>
          </a:p>
        </p:txBody>
      </p:sp>
      <p:sp>
        <p:nvSpPr>
          <p:cNvPr id="5" name="TextBox 4"/>
          <p:cNvSpPr txBox="1"/>
          <p:nvPr/>
        </p:nvSpPr>
        <p:spPr>
          <a:xfrm>
            <a:off x="3624334" y="2008848"/>
            <a:ext cx="1932751" cy="276999"/>
          </a:xfrm>
          <a:prstGeom prst="rect">
            <a:avLst/>
          </a:prstGeom>
        </p:spPr>
        <p:txBody>
          <a:bodyPr wrap="square" rtlCol="0">
            <a:spAutoFit/>
          </a:bodyPr>
          <a:lstStyle/>
          <a:p>
            <a:r>
              <a:rPr lang="en-US" sz="1200" b="1" dirty="0" smtClean="0">
                <a:solidFill>
                  <a:schemeClr val="accent1"/>
                </a:solidFill>
              </a:rPr>
              <a:t>Marketing Automation</a:t>
            </a:r>
          </a:p>
        </p:txBody>
      </p:sp>
      <p:sp>
        <p:nvSpPr>
          <p:cNvPr id="31" name="TextBox 30"/>
          <p:cNvSpPr txBox="1"/>
          <p:nvPr/>
        </p:nvSpPr>
        <p:spPr>
          <a:xfrm>
            <a:off x="1182098" y="2498925"/>
            <a:ext cx="933059" cy="276999"/>
          </a:xfrm>
          <a:prstGeom prst="rect">
            <a:avLst/>
          </a:prstGeom>
        </p:spPr>
        <p:txBody>
          <a:bodyPr wrap="square" rtlCol="0">
            <a:spAutoFit/>
          </a:bodyPr>
          <a:lstStyle/>
          <a:p>
            <a:r>
              <a:rPr lang="en-US" sz="1200" b="1" dirty="0" smtClean="0">
                <a:solidFill>
                  <a:schemeClr val="accent1"/>
                </a:solidFill>
              </a:rPr>
              <a:t>Core CRM </a:t>
            </a:r>
          </a:p>
        </p:txBody>
      </p:sp>
      <p:sp>
        <p:nvSpPr>
          <p:cNvPr id="32" name="TextBox 31"/>
          <p:cNvSpPr txBox="1"/>
          <p:nvPr/>
        </p:nvSpPr>
        <p:spPr>
          <a:xfrm>
            <a:off x="3872345" y="3550845"/>
            <a:ext cx="1684740" cy="276999"/>
          </a:xfrm>
          <a:prstGeom prst="rect">
            <a:avLst/>
          </a:prstGeom>
        </p:spPr>
        <p:txBody>
          <a:bodyPr wrap="square" rtlCol="0">
            <a:spAutoFit/>
          </a:bodyPr>
          <a:lstStyle/>
          <a:p>
            <a:r>
              <a:rPr lang="en-US" sz="1200" b="1" dirty="0" smtClean="0">
                <a:solidFill>
                  <a:schemeClr val="accent1"/>
                </a:solidFill>
              </a:rPr>
              <a:t>Sales Enablement</a:t>
            </a:r>
          </a:p>
        </p:txBody>
      </p:sp>
      <p:sp>
        <p:nvSpPr>
          <p:cNvPr id="33" name="TextBox 32"/>
          <p:cNvSpPr txBox="1"/>
          <p:nvPr/>
        </p:nvSpPr>
        <p:spPr>
          <a:xfrm>
            <a:off x="6273673" y="2712782"/>
            <a:ext cx="2460331" cy="276999"/>
          </a:xfrm>
          <a:prstGeom prst="rect">
            <a:avLst/>
          </a:prstGeom>
        </p:spPr>
        <p:txBody>
          <a:bodyPr wrap="square" rtlCol="0">
            <a:spAutoFit/>
          </a:bodyPr>
          <a:lstStyle/>
          <a:p>
            <a:r>
              <a:rPr lang="en-US" sz="1200" b="1" dirty="0" smtClean="0">
                <a:solidFill>
                  <a:schemeClr val="accent1"/>
                </a:solidFill>
              </a:rPr>
              <a:t>Customer Service Management</a:t>
            </a:r>
          </a:p>
        </p:txBody>
      </p:sp>
      <p:sp>
        <p:nvSpPr>
          <p:cNvPr id="34" name="Rectangle 33"/>
          <p:cNvSpPr/>
          <p:nvPr/>
        </p:nvSpPr>
        <p:spPr>
          <a:xfrm>
            <a:off x="6273673" y="3718615"/>
            <a:ext cx="2460331" cy="434994"/>
          </a:xfrm>
          <a:prstGeom prst="rect">
            <a:avLst/>
          </a:prstGeom>
          <a:solidFill>
            <a:srgbClr val="477EA7"/>
          </a:solidFill>
          <a:ln>
            <a:noFill/>
          </a:ln>
          <a:effectLst>
            <a:outerShdw blurRad="25400" dist="25400" dir="27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FFFF"/>
                </a:solidFill>
              </a:rPr>
              <a:t>Customer Service Workflow Management</a:t>
            </a:r>
          </a:p>
        </p:txBody>
      </p:sp>
      <p:sp>
        <p:nvSpPr>
          <p:cNvPr id="48" name="Isosceles Triangle 47"/>
          <p:cNvSpPr/>
          <p:nvPr/>
        </p:nvSpPr>
        <p:spPr>
          <a:xfrm>
            <a:off x="3051645" y="5897569"/>
            <a:ext cx="318781" cy="203807"/>
          </a:xfrm>
          <a:prstGeom prst="triangl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9" name="Isosceles Triangle 48"/>
          <p:cNvSpPr/>
          <p:nvPr/>
        </p:nvSpPr>
        <p:spPr>
          <a:xfrm>
            <a:off x="5267956" y="5897569"/>
            <a:ext cx="318781" cy="203807"/>
          </a:xfrm>
          <a:prstGeom prst="triangl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0" name="Isosceles Triangle 49"/>
          <p:cNvSpPr/>
          <p:nvPr/>
        </p:nvSpPr>
        <p:spPr>
          <a:xfrm>
            <a:off x="7214036" y="5896432"/>
            <a:ext cx="318781" cy="203807"/>
          </a:xfrm>
          <a:prstGeom prst="triangl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2" name="Right Arrow 51"/>
          <p:cNvSpPr/>
          <p:nvPr/>
        </p:nvSpPr>
        <p:spPr>
          <a:xfrm>
            <a:off x="362282" y="5443115"/>
            <a:ext cx="8330856" cy="404860"/>
          </a:xfrm>
          <a:prstGeom prst="rightArrow">
            <a:avLst>
              <a:gd name="adj1" fmla="val 53364"/>
              <a:gd name="adj2" fmla="val 50000"/>
            </a:avLst>
          </a:prstGeom>
          <a:gradFill flip="none" rotWithShape="1">
            <a:gsLst>
              <a:gs pos="100000">
                <a:schemeClr val="accent2"/>
              </a:gs>
              <a:gs pos="0">
                <a:srgbClr val="227E2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endParaRPr>
          </a:p>
        </p:txBody>
      </p:sp>
      <p:sp>
        <p:nvSpPr>
          <p:cNvPr id="55" name="TextBox 54"/>
          <p:cNvSpPr txBox="1"/>
          <p:nvPr/>
        </p:nvSpPr>
        <p:spPr>
          <a:xfrm>
            <a:off x="7636341" y="5491881"/>
            <a:ext cx="863800" cy="276999"/>
          </a:xfrm>
          <a:prstGeom prst="rect">
            <a:avLst/>
          </a:prstGeom>
        </p:spPr>
        <p:txBody>
          <a:bodyPr wrap="square" rtlCol="0">
            <a:spAutoFit/>
          </a:bodyPr>
          <a:lstStyle/>
          <a:p>
            <a:r>
              <a:rPr lang="en-US" sz="1200" b="1" i="1" dirty="0" smtClean="0">
                <a:solidFill>
                  <a:srgbClr val="FFFFFF"/>
                </a:solidFill>
              </a:rPr>
              <a:t>Strategic</a:t>
            </a:r>
            <a:endParaRPr lang="en-US" sz="1200" b="1" i="1" dirty="0" smtClean="0">
              <a:solidFill>
                <a:srgbClr val="FFFFFF">
                  <a:lumMod val="50000"/>
                </a:srgbClr>
              </a:solidFill>
            </a:endParaRPr>
          </a:p>
        </p:txBody>
      </p:sp>
      <p:sp>
        <p:nvSpPr>
          <p:cNvPr id="56" name="TextBox 55"/>
          <p:cNvSpPr txBox="1"/>
          <p:nvPr/>
        </p:nvSpPr>
        <p:spPr>
          <a:xfrm>
            <a:off x="394142" y="5503756"/>
            <a:ext cx="545824" cy="276999"/>
          </a:xfrm>
          <a:prstGeom prst="rect">
            <a:avLst/>
          </a:prstGeom>
        </p:spPr>
        <p:txBody>
          <a:bodyPr wrap="square" rtlCol="0">
            <a:spAutoFit/>
          </a:bodyPr>
          <a:lstStyle/>
          <a:p>
            <a:r>
              <a:rPr lang="en-US" sz="1200" b="1" i="1" dirty="0" smtClean="0">
                <a:solidFill>
                  <a:srgbClr val="FFFFFF"/>
                </a:solidFill>
              </a:rPr>
              <a:t>Core</a:t>
            </a:r>
            <a:endParaRPr lang="en-US" sz="1200" b="1" i="1" dirty="0" smtClean="0">
              <a:solidFill>
                <a:srgbClr val="FFFFFF">
                  <a:lumMod val="50000"/>
                </a:srgbClr>
              </a:solidFill>
            </a:endParaRPr>
          </a:p>
        </p:txBody>
      </p:sp>
      <p:cxnSp>
        <p:nvCxnSpPr>
          <p:cNvPr id="7" name="Straight Connector 6"/>
          <p:cNvCxnSpPr/>
          <p:nvPr/>
        </p:nvCxnSpPr>
        <p:spPr>
          <a:xfrm flipV="1">
            <a:off x="357270" y="5267325"/>
            <a:ext cx="8429460"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998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this blueprint to support your CRM</a:t>
            </a:r>
            <a:r>
              <a:rPr lang="en-US" dirty="0" smtClean="0">
                <a:solidFill>
                  <a:srgbClr val="FF0000"/>
                </a:solidFill>
              </a:rPr>
              <a:t> </a:t>
            </a:r>
            <a:r>
              <a:rPr lang="en-US" dirty="0" smtClean="0"/>
              <a:t>selection and implementation </a:t>
            </a:r>
            <a:endParaRPr lang="en-US" dirty="0"/>
          </a:p>
        </p:txBody>
      </p:sp>
      <p:sp>
        <p:nvSpPr>
          <p:cNvPr id="3" name="Rectangle 2"/>
          <p:cNvSpPr/>
          <p:nvPr/>
        </p:nvSpPr>
        <p:spPr>
          <a:xfrm>
            <a:off x="2344268" y="1334736"/>
            <a:ext cx="6385396" cy="1505046"/>
          </a:xfrm>
          <a:prstGeom prst="rect">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251520" y="1221178"/>
            <a:ext cx="1588431" cy="1603445"/>
          </a:xfrm>
          <a:prstGeom prst="ellipse">
            <a:avLst/>
          </a:prstGeom>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33400">
              <a:lnSpc>
                <a:spcPct val="90000"/>
              </a:lnSpc>
              <a:spcBef>
                <a:spcPct val="0"/>
              </a:spcBef>
              <a:spcAft>
                <a:spcPct val="35000"/>
              </a:spcAft>
            </a:pPr>
            <a:r>
              <a:rPr lang="en-US" sz="1200" b="1" dirty="0" smtClean="0"/>
              <a:t>Launch the </a:t>
            </a:r>
            <a:r>
              <a:rPr lang="en-US" sz="1200" b="1" dirty="0" smtClean="0">
                <a:solidFill>
                  <a:schemeClr val="bg2"/>
                </a:solidFill>
              </a:rPr>
              <a:t>CRM</a:t>
            </a:r>
            <a:r>
              <a:rPr lang="en-US" sz="1200" dirty="0" smtClean="0">
                <a:solidFill>
                  <a:srgbClr val="FF0000"/>
                </a:solidFill>
              </a:rPr>
              <a:t> </a:t>
            </a:r>
            <a:r>
              <a:rPr lang="en-US" sz="1200" b="1" dirty="0" smtClean="0">
                <a:solidFill>
                  <a:schemeClr val="bg2"/>
                </a:solidFill>
              </a:rPr>
              <a:t> </a:t>
            </a:r>
            <a:r>
              <a:rPr lang="en-US" sz="1200" b="1" dirty="0" smtClean="0"/>
              <a:t>Project and Collect Requirements </a:t>
            </a:r>
          </a:p>
          <a:p>
            <a:pPr lvl="0" algn="ctr" defTabSz="533400">
              <a:lnSpc>
                <a:spcPct val="90000"/>
              </a:lnSpc>
              <a:spcBef>
                <a:spcPct val="0"/>
              </a:spcBef>
              <a:spcAft>
                <a:spcPct val="35000"/>
              </a:spcAft>
            </a:pPr>
            <a:r>
              <a:rPr lang="en-US" sz="1000" dirty="0" smtClean="0"/>
              <a:t>Phase 1</a:t>
            </a:r>
            <a:endParaRPr lang="en-US" sz="1000" dirty="0"/>
          </a:p>
        </p:txBody>
      </p:sp>
      <p:grpSp>
        <p:nvGrpSpPr>
          <p:cNvPr id="5" name="Group 96"/>
          <p:cNvGrpSpPr/>
          <p:nvPr/>
        </p:nvGrpSpPr>
        <p:grpSpPr>
          <a:xfrm>
            <a:off x="2419057" y="5291784"/>
            <a:ext cx="6312388" cy="852160"/>
            <a:chOff x="363440" y="5699977"/>
            <a:chExt cx="6312388" cy="852160"/>
          </a:xfrm>
        </p:grpSpPr>
        <p:sp>
          <p:nvSpPr>
            <p:cNvPr id="6" name="Rectangle 97"/>
            <p:cNvSpPr/>
            <p:nvPr/>
          </p:nvSpPr>
          <p:spPr>
            <a:xfrm>
              <a:off x="363440" y="5699977"/>
              <a:ext cx="6312388" cy="852160"/>
            </a:xfrm>
            <a:prstGeom prst="rect">
              <a:avLst/>
            </a:prstGeom>
            <a:solidFill>
              <a:schemeClr val="bg1">
                <a:lumMod val="9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4738" fontAlgn="base">
                <a:spcBef>
                  <a:spcPct val="0"/>
                </a:spcBef>
                <a:spcAft>
                  <a:spcPct val="0"/>
                </a:spcAft>
              </a:pPr>
              <a:r>
                <a:rPr lang="en-CA" sz="1200" dirty="0">
                  <a:solidFill>
                    <a:srgbClr val="333333"/>
                  </a:solidFill>
                </a:rPr>
                <a:t>Not everyone’s </a:t>
              </a:r>
              <a:r>
                <a:rPr lang="en-CA" sz="1200" dirty="0" smtClean="0">
                  <a:solidFill>
                    <a:srgbClr val="333333"/>
                  </a:solidFill>
                </a:rPr>
                <a:t>connection and integration needs </a:t>
              </a:r>
              <a:r>
                <a:rPr lang="en-CA" sz="1200" dirty="0">
                  <a:solidFill>
                    <a:srgbClr val="333333"/>
                  </a:solidFill>
                </a:rPr>
                <a:t>are the same</a:t>
              </a:r>
              <a:r>
                <a:rPr lang="en-CA" sz="1200" dirty="0" smtClean="0">
                  <a:solidFill>
                    <a:srgbClr val="333333"/>
                  </a:solidFill>
                </a:rPr>
                <a:t>. Understand </a:t>
              </a:r>
              <a:r>
                <a:rPr lang="en-CA" sz="1200" dirty="0">
                  <a:solidFill>
                    <a:srgbClr val="333333"/>
                  </a:solidFill>
                </a:rPr>
                <a:t>your own business’s </a:t>
              </a:r>
              <a:r>
                <a:rPr lang="en-CA" sz="1200" dirty="0" smtClean="0">
                  <a:solidFill>
                    <a:srgbClr val="333333"/>
                  </a:solidFill>
                </a:rPr>
                <a:t>integration environment and </a:t>
              </a:r>
              <a:r>
                <a:rPr lang="en-CA" sz="1200" dirty="0">
                  <a:solidFill>
                    <a:srgbClr val="333333"/>
                  </a:solidFill>
                </a:rPr>
                <a:t>the unique technical and functional </a:t>
              </a:r>
              <a:r>
                <a:rPr lang="en-CA" sz="1200" dirty="0" smtClean="0">
                  <a:solidFill>
                    <a:srgbClr val="333333"/>
                  </a:solidFill>
                </a:rPr>
                <a:t>requirements that </a:t>
              </a:r>
              <a:r>
                <a:rPr lang="en-CA" sz="1200" dirty="0">
                  <a:solidFill>
                    <a:srgbClr val="333333"/>
                  </a:solidFill>
                </a:rPr>
                <a:t>accompany </a:t>
              </a:r>
              <a:r>
                <a:rPr lang="en-CA" sz="1200" dirty="0" smtClean="0">
                  <a:solidFill>
                    <a:srgbClr val="333333"/>
                  </a:solidFill>
                </a:rPr>
                <a:t>them</a:t>
              </a:r>
              <a:r>
                <a:rPr lang="en-CA" sz="1200" dirty="0">
                  <a:solidFill>
                    <a:srgbClr val="333333"/>
                  </a:solidFill>
                </a:rPr>
                <a:t> </a:t>
              </a:r>
              <a:r>
                <a:rPr lang="en-CA" sz="1200" dirty="0" smtClean="0">
                  <a:solidFill>
                    <a:srgbClr val="333333"/>
                  </a:solidFill>
                </a:rPr>
                <a:t>to create criteria and select a best-fit </a:t>
              </a:r>
              <a:r>
                <a:rPr lang="en-CA" sz="1200" dirty="0" smtClean="0">
                  <a:solidFill>
                    <a:schemeClr val="tx1"/>
                  </a:solidFill>
                </a:rPr>
                <a:t>CRM</a:t>
              </a:r>
              <a:r>
                <a:rPr lang="en-CA" sz="1200" dirty="0" smtClean="0">
                  <a:solidFill>
                    <a:srgbClr val="FF0000"/>
                  </a:solidFill>
                </a:rPr>
                <a:t> </a:t>
              </a:r>
              <a:r>
                <a:rPr lang="en-CA" sz="1200" dirty="0" smtClean="0">
                  <a:solidFill>
                    <a:srgbClr val="333333"/>
                  </a:solidFill>
                </a:rPr>
                <a:t>solution. </a:t>
              </a:r>
              <a:endParaRPr lang="en-CA" sz="1200" dirty="0">
                <a:solidFill>
                  <a:srgbClr val="333333"/>
                </a:solidFill>
              </a:endParaRPr>
            </a:p>
          </p:txBody>
        </p:sp>
        <p:pic>
          <p:nvPicPr>
            <p:cNvPr id="7" name="Picture 9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440" y="5699977"/>
              <a:ext cx="804411" cy="852159"/>
            </a:xfrm>
            <a:prstGeom prst="rect">
              <a:avLst/>
            </a:prstGeom>
          </p:spPr>
        </p:pic>
      </p:grpSp>
      <p:sp>
        <p:nvSpPr>
          <p:cNvPr id="8" name="Rectangle 7"/>
          <p:cNvSpPr/>
          <p:nvPr/>
        </p:nvSpPr>
        <p:spPr>
          <a:xfrm>
            <a:off x="406857" y="2941294"/>
            <a:ext cx="5988640" cy="19754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p>
            <a:pPr marL="2330450"/>
            <a:r>
              <a:rPr lang="en-US" sz="1200" dirty="0" smtClean="0">
                <a:solidFill>
                  <a:schemeClr val="tx1"/>
                </a:solidFill>
              </a:rPr>
              <a:t>Use Info-Tech’s </a:t>
            </a:r>
            <a:r>
              <a:rPr lang="en-US" sz="1200" b="1" i="1" dirty="0" smtClean="0">
                <a:solidFill>
                  <a:srgbClr val="B9CC4B"/>
                </a:solidFill>
              </a:rPr>
              <a:t>CRM</a:t>
            </a:r>
            <a:r>
              <a:rPr lang="en-US" sz="1200" i="1" dirty="0" smtClean="0">
                <a:solidFill>
                  <a:srgbClr val="B9CC4B"/>
                </a:solidFill>
              </a:rPr>
              <a:t> </a:t>
            </a:r>
            <a:r>
              <a:rPr lang="en-US" sz="1200" b="1" i="1" dirty="0" smtClean="0">
                <a:solidFill>
                  <a:srgbClr val="B0C534"/>
                </a:solidFill>
              </a:rPr>
              <a:t>Vendor Landscape </a:t>
            </a:r>
            <a:r>
              <a:rPr lang="en-US" sz="1200" dirty="0" smtClean="0">
                <a:solidFill>
                  <a:schemeClr val="tx1"/>
                </a:solidFill>
              </a:rPr>
              <a:t>contained with </a:t>
            </a:r>
            <a:r>
              <a:rPr lang="en-US" sz="1200" b="1" dirty="0" smtClean="0">
                <a:solidFill>
                  <a:schemeClr val="tx1"/>
                </a:solidFill>
              </a:rPr>
              <a:t>Phase 2</a:t>
            </a:r>
            <a:r>
              <a:rPr lang="en-US" sz="1200" dirty="0" smtClean="0">
                <a:solidFill>
                  <a:schemeClr val="tx1"/>
                </a:solidFill>
              </a:rPr>
              <a:t> of this project to support your vendor reviews and selection. Refer to the use-case performance results to identify vendors that align with the requirements and solution needs identified by your earlier project findings. </a:t>
            </a:r>
            <a:endParaRPr lang="en-US" sz="1200" dirty="0">
              <a:solidFill>
                <a:schemeClr val="tx1"/>
              </a:solidFill>
            </a:endParaRPr>
          </a:p>
        </p:txBody>
      </p:sp>
      <p:sp>
        <p:nvSpPr>
          <p:cNvPr id="9" name="Oval 8"/>
          <p:cNvSpPr/>
          <p:nvPr/>
        </p:nvSpPr>
        <p:spPr>
          <a:xfrm>
            <a:off x="251519" y="2927278"/>
            <a:ext cx="1588431" cy="1603445"/>
          </a:xfrm>
          <a:prstGeom prst="ellipse">
            <a:avLst/>
          </a:prstGeom>
          <a:solidFill>
            <a:srgbClr val="96B8D2"/>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33400">
              <a:lnSpc>
                <a:spcPct val="90000"/>
              </a:lnSpc>
              <a:spcBef>
                <a:spcPct val="0"/>
              </a:spcBef>
              <a:spcAft>
                <a:spcPct val="35000"/>
              </a:spcAft>
            </a:pPr>
            <a:r>
              <a:rPr lang="en-US" sz="1200" b="1" dirty="0" smtClean="0"/>
              <a:t>Select Your </a:t>
            </a:r>
            <a:r>
              <a:rPr lang="en-US" sz="1200" b="1" dirty="0" smtClean="0">
                <a:solidFill>
                  <a:schemeClr val="bg2"/>
                </a:solidFill>
              </a:rPr>
              <a:t>CRM</a:t>
            </a:r>
            <a:r>
              <a:rPr lang="en-US" sz="1200" dirty="0" smtClean="0">
                <a:solidFill>
                  <a:srgbClr val="FF0000"/>
                </a:solidFill>
              </a:rPr>
              <a:t> </a:t>
            </a:r>
            <a:r>
              <a:rPr lang="en-US" sz="1200" b="1" dirty="0" smtClean="0"/>
              <a:t>Solution</a:t>
            </a:r>
          </a:p>
          <a:p>
            <a:pPr lvl="0" algn="ctr" defTabSz="533400">
              <a:lnSpc>
                <a:spcPct val="90000"/>
              </a:lnSpc>
              <a:spcBef>
                <a:spcPct val="0"/>
              </a:spcBef>
              <a:spcAft>
                <a:spcPct val="35000"/>
              </a:spcAft>
            </a:pPr>
            <a:r>
              <a:rPr lang="en-US" sz="1000" dirty="0" smtClean="0"/>
              <a:t>Phase 2</a:t>
            </a:r>
            <a:endParaRPr lang="en-US" sz="1400" dirty="0"/>
          </a:p>
        </p:txBody>
      </p:sp>
      <p:sp>
        <p:nvSpPr>
          <p:cNvPr id="10" name="TextBox 9"/>
          <p:cNvSpPr txBox="1"/>
          <p:nvPr/>
        </p:nvSpPr>
        <p:spPr>
          <a:xfrm>
            <a:off x="2777753" y="1451407"/>
            <a:ext cx="1095172" cy="369332"/>
          </a:xfrm>
          <a:prstGeom prst="rect">
            <a:avLst/>
          </a:prstGeom>
          <a:noFill/>
        </p:spPr>
        <p:txBody>
          <a:bodyPr wrap="none" rtlCol="0">
            <a:spAutoFit/>
          </a:bodyPr>
          <a:lstStyle/>
          <a:p>
            <a:r>
              <a:rPr lang="en-US" b="1" dirty="0" smtClean="0">
                <a:solidFill>
                  <a:schemeClr val="accent1"/>
                </a:solidFill>
              </a:rPr>
              <a:t>Benefits</a:t>
            </a:r>
            <a:endParaRPr lang="en-US" b="1" dirty="0">
              <a:solidFill>
                <a:schemeClr val="accent1"/>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2185" y="1499138"/>
            <a:ext cx="273870" cy="273870"/>
          </a:xfrm>
          <a:prstGeom prst="rect">
            <a:avLst/>
          </a:prstGeom>
          <a:noFill/>
          <a:ln>
            <a:noFill/>
          </a:ln>
        </p:spPr>
      </p:pic>
      <p:grpSp>
        <p:nvGrpSpPr>
          <p:cNvPr id="12" name="Group 11"/>
          <p:cNvGrpSpPr/>
          <p:nvPr/>
        </p:nvGrpSpPr>
        <p:grpSpPr>
          <a:xfrm>
            <a:off x="251519" y="4702525"/>
            <a:ext cx="1588431" cy="1603445"/>
            <a:chOff x="432916" y="4732906"/>
            <a:chExt cx="1489887" cy="1489887"/>
          </a:xfrm>
        </p:grpSpPr>
        <p:sp>
          <p:nvSpPr>
            <p:cNvPr id="13" name="Oval 12"/>
            <p:cNvSpPr/>
            <p:nvPr/>
          </p:nvSpPr>
          <p:spPr>
            <a:xfrm>
              <a:off x="432916" y="4732906"/>
              <a:ext cx="1489887" cy="1489887"/>
            </a:xfrm>
            <a:prstGeom prst="ellipse">
              <a:avLst/>
            </a:prstGeom>
            <a:solidFill>
              <a:srgbClr val="B0C534"/>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33400">
                <a:lnSpc>
                  <a:spcPct val="90000"/>
                </a:lnSpc>
                <a:spcBef>
                  <a:spcPct val="0"/>
                </a:spcBef>
                <a:spcAft>
                  <a:spcPct val="35000"/>
                </a:spcAft>
              </a:pPr>
              <a:endParaRPr lang="en-CA" sz="1000" dirty="0" smtClean="0"/>
            </a:p>
          </p:txBody>
        </p:sp>
        <p:sp>
          <p:nvSpPr>
            <p:cNvPr id="14" name="Rectangle 13"/>
            <p:cNvSpPr/>
            <p:nvPr/>
          </p:nvSpPr>
          <p:spPr>
            <a:xfrm>
              <a:off x="472789" y="5135928"/>
              <a:ext cx="1410140" cy="763565"/>
            </a:xfrm>
            <a:prstGeom prst="rect">
              <a:avLst/>
            </a:prstGeom>
          </p:spPr>
          <p:txBody>
            <a:bodyPr wrap="square">
              <a:spAutoFit/>
            </a:bodyPr>
            <a:lstStyle/>
            <a:p>
              <a:pPr lvl="0" algn="ctr" defTabSz="533400">
                <a:lnSpc>
                  <a:spcPct val="90000"/>
                </a:lnSpc>
                <a:spcBef>
                  <a:spcPct val="0"/>
                </a:spcBef>
                <a:spcAft>
                  <a:spcPct val="35000"/>
                </a:spcAft>
              </a:pPr>
              <a:r>
                <a:rPr lang="en-CA" sz="1200" b="1" dirty="0" smtClean="0">
                  <a:solidFill>
                    <a:schemeClr val="bg1"/>
                  </a:solidFill>
                </a:rPr>
                <a:t>Get Ready for Your </a:t>
              </a:r>
              <a:r>
                <a:rPr lang="en-CA" sz="1200" b="1" dirty="0" smtClean="0">
                  <a:solidFill>
                    <a:schemeClr val="bg2"/>
                  </a:solidFill>
                </a:rPr>
                <a:t>CRM</a:t>
              </a:r>
              <a:r>
                <a:rPr lang="en-CA" sz="1200" dirty="0" smtClean="0">
                  <a:solidFill>
                    <a:srgbClr val="FF0000"/>
                  </a:solidFill>
                </a:rPr>
                <a:t> </a:t>
              </a:r>
              <a:r>
                <a:rPr lang="en-CA" sz="1200" b="1" dirty="0" smtClean="0">
                  <a:solidFill>
                    <a:schemeClr val="bg2"/>
                  </a:solidFill>
                </a:rPr>
                <a:t> </a:t>
              </a:r>
              <a:r>
                <a:rPr lang="en-CA" sz="1200" b="1" dirty="0" smtClean="0">
                  <a:solidFill>
                    <a:prstClr val="white"/>
                  </a:solidFill>
                </a:rPr>
                <a:t>Implementation</a:t>
              </a:r>
              <a:endParaRPr lang="en-CA" sz="1200" b="1" dirty="0">
                <a:solidFill>
                  <a:prstClr val="white"/>
                </a:solidFill>
              </a:endParaRPr>
            </a:p>
            <a:p>
              <a:pPr lvl="0" algn="ctr" defTabSz="533400">
                <a:lnSpc>
                  <a:spcPct val="90000"/>
                </a:lnSpc>
                <a:spcBef>
                  <a:spcPct val="0"/>
                </a:spcBef>
                <a:spcAft>
                  <a:spcPct val="35000"/>
                </a:spcAft>
              </a:pPr>
              <a:r>
                <a:rPr lang="en-CA" sz="1000" dirty="0">
                  <a:solidFill>
                    <a:prstClr val="white"/>
                  </a:solidFill>
                </a:rPr>
                <a:t>Phase 3</a:t>
              </a:r>
              <a:r>
                <a:rPr lang="en-CA" sz="1200" b="1" dirty="0" smtClean="0">
                  <a:solidFill>
                    <a:schemeClr val="bg1"/>
                  </a:solidFill>
                </a:rPr>
                <a:t> </a:t>
              </a:r>
              <a:endParaRPr lang="en-CA" sz="1200" b="1" dirty="0">
                <a:solidFill>
                  <a:schemeClr val="bg1"/>
                </a:solidFill>
              </a:endParaRPr>
            </a:p>
          </p:txBody>
        </p:sp>
      </p:grpSp>
      <p:pic>
        <p:nvPicPr>
          <p:cNvPr id="15" name="Picture 14"/>
          <p:cNvPicPr>
            <a:picLocks noChangeAspect="1"/>
          </p:cNvPicPr>
          <p:nvPr/>
        </p:nvPicPr>
        <p:blipFill>
          <a:blip r:embed="rId5"/>
          <a:stretch>
            <a:fillRect/>
          </a:stretch>
        </p:blipFill>
        <p:spPr>
          <a:xfrm>
            <a:off x="6395497" y="3084806"/>
            <a:ext cx="1414395" cy="1469263"/>
          </a:xfrm>
          <a:prstGeom prst="rect">
            <a:avLst/>
          </a:prstGeom>
        </p:spPr>
      </p:pic>
      <p:sp>
        <p:nvSpPr>
          <p:cNvPr id="16" name="Rectangle 15"/>
          <p:cNvSpPr/>
          <p:nvPr/>
        </p:nvSpPr>
        <p:spPr>
          <a:xfrm>
            <a:off x="2532185" y="1861975"/>
            <a:ext cx="6093070" cy="850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chemeClr val="tx1"/>
                </a:solidFill>
              </a:rPr>
              <a:t>Use the project steps and activity instructions outlined in this blueprint to streamline your selection process and implementation planning. Save time and money, and improve the impact of your CRM selection by leveraging Info-Tech’s research and project steps. </a:t>
            </a:r>
          </a:p>
          <a:p>
            <a:r>
              <a:rPr lang="en-US" sz="1200" dirty="0" smtClean="0">
                <a:solidFill>
                  <a:schemeClr val="tx1"/>
                </a:solidFill>
              </a:rPr>
              <a:t> </a:t>
            </a:r>
            <a:endParaRPr lang="en-US" sz="1200" dirty="0">
              <a:solidFill>
                <a:schemeClr val="tx1"/>
              </a:solidFill>
            </a:endParaRPr>
          </a:p>
        </p:txBody>
      </p:sp>
      <p:sp>
        <p:nvSpPr>
          <p:cNvPr id="17" name="Right Arrow 16"/>
          <p:cNvSpPr/>
          <p:nvPr/>
        </p:nvSpPr>
        <p:spPr>
          <a:xfrm>
            <a:off x="1749669" y="3617884"/>
            <a:ext cx="697149" cy="366265"/>
          </a:xfrm>
          <a:prstGeom prst="rightArrow">
            <a:avLst>
              <a:gd name="adj1" fmla="val 50000"/>
              <a:gd name="adj2" fmla="val 53559"/>
            </a:avLst>
          </a:prstGeom>
          <a:solidFill>
            <a:srgbClr val="96B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8369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Oval 77"/>
          <p:cNvSpPr/>
          <p:nvPr/>
        </p:nvSpPr>
        <p:spPr>
          <a:xfrm>
            <a:off x="4024049" y="2713203"/>
            <a:ext cx="559778" cy="529435"/>
          </a:xfrm>
          <a:prstGeom prst="ellipse">
            <a:avLst/>
          </a:prstGeom>
          <a:solidFill>
            <a:srgbClr val="7CADD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61" name="Rectangle 160"/>
          <p:cNvSpPr/>
          <p:nvPr/>
        </p:nvSpPr>
        <p:spPr>
          <a:xfrm>
            <a:off x="0" y="5277425"/>
            <a:ext cx="9144000" cy="12673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p:cNvSpPr/>
          <p:nvPr/>
        </p:nvSpPr>
        <p:spPr>
          <a:xfrm>
            <a:off x="5007686" y="2721795"/>
            <a:ext cx="534799" cy="534799"/>
          </a:xfrm>
          <a:prstGeom prst="ellipse">
            <a:avLst/>
          </a:prstGeom>
          <a:solidFill>
            <a:srgbClr val="7CADD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5" name="Oval 84"/>
          <p:cNvSpPr/>
          <p:nvPr/>
        </p:nvSpPr>
        <p:spPr>
          <a:xfrm>
            <a:off x="5741417" y="2377722"/>
            <a:ext cx="1222944" cy="1222944"/>
          </a:xfrm>
          <a:prstGeom prst="ellipse">
            <a:avLst/>
          </a:prstGeom>
          <a:solidFill>
            <a:srgbClr val="B0C53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 name="Oval 3"/>
          <p:cNvSpPr/>
          <p:nvPr/>
        </p:nvSpPr>
        <p:spPr>
          <a:xfrm>
            <a:off x="962826" y="2793731"/>
            <a:ext cx="484354" cy="484354"/>
          </a:xfrm>
          <a:prstGeom prst="ellipse">
            <a:avLst/>
          </a:prstGeom>
          <a:solidFill>
            <a:schemeClr val="accent1">
              <a:alpha val="60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itle 1"/>
          <p:cNvSpPr>
            <a:spLocks noGrp="1"/>
          </p:cNvSpPr>
          <p:nvPr>
            <p:ph type="title"/>
          </p:nvPr>
        </p:nvSpPr>
        <p:spPr/>
        <p:txBody>
          <a:bodyPr/>
          <a:lstStyle/>
          <a:p>
            <a:r>
              <a:rPr lang="en-US" dirty="0" smtClean="0"/>
              <a:t>Info-Tech walks you through the following steps to help you to successfully select and implement your CRM</a:t>
            </a:r>
            <a:endParaRPr lang="en-US" dirty="0">
              <a:solidFill>
                <a:srgbClr val="FF0000"/>
              </a:solidFill>
            </a:endParaRPr>
          </a:p>
        </p:txBody>
      </p:sp>
      <p:sp>
        <p:nvSpPr>
          <p:cNvPr id="5" name="Oval 4"/>
          <p:cNvSpPr/>
          <p:nvPr/>
        </p:nvSpPr>
        <p:spPr>
          <a:xfrm>
            <a:off x="1339722" y="2665937"/>
            <a:ext cx="680651" cy="680651"/>
          </a:xfrm>
          <a:prstGeom prst="ellipse">
            <a:avLst/>
          </a:prstGeom>
          <a:solidFill>
            <a:schemeClr val="accent1">
              <a:alpha val="60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7" name="Oval 6"/>
          <p:cNvSpPr/>
          <p:nvPr/>
        </p:nvSpPr>
        <p:spPr>
          <a:xfrm>
            <a:off x="1872894" y="2132642"/>
            <a:ext cx="1686958" cy="1686958"/>
          </a:xfrm>
          <a:prstGeom prst="ellipse">
            <a:avLst/>
          </a:prstGeom>
          <a:solidFill>
            <a:schemeClr val="accent1">
              <a:alpha val="60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 name="Oval 7"/>
          <p:cNvSpPr/>
          <p:nvPr/>
        </p:nvSpPr>
        <p:spPr>
          <a:xfrm>
            <a:off x="3386959" y="2600514"/>
            <a:ext cx="746746" cy="724558"/>
          </a:xfrm>
          <a:prstGeom prst="ellipse">
            <a:avLst/>
          </a:prstGeom>
          <a:solidFill>
            <a:srgbClr val="7CADD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Oval 8"/>
          <p:cNvSpPr/>
          <p:nvPr/>
        </p:nvSpPr>
        <p:spPr>
          <a:xfrm>
            <a:off x="451191" y="2685931"/>
            <a:ext cx="699954" cy="699954"/>
          </a:xfrm>
          <a:prstGeom prst="ellipse">
            <a:avLst/>
          </a:prstGeom>
          <a:solidFill>
            <a:schemeClr val="accent1">
              <a:alpha val="60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0" name="Oval 9"/>
          <p:cNvSpPr/>
          <p:nvPr/>
        </p:nvSpPr>
        <p:spPr>
          <a:xfrm>
            <a:off x="4466120" y="2580847"/>
            <a:ext cx="833226" cy="773526"/>
          </a:xfrm>
          <a:prstGeom prst="ellipse">
            <a:avLst/>
          </a:prstGeom>
          <a:solidFill>
            <a:srgbClr val="7CADD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Oval 10"/>
          <p:cNvSpPr/>
          <p:nvPr/>
        </p:nvSpPr>
        <p:spPr>
          <a:xfrm>
            <a:off x="5489707" y="2659475"/>
            <a:ext cx="659438" cy="659438"/>
          </a:xfrm>
          <a:prstGeom prst="ellipse">
            <a:avLst/>
          </a:prstGeom>
          <a:solidFill>
            <a:srgbClr val="B0C53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 name="Oval 11"/>
          <p:cNvSpPr/>
          <p:nvPr/>
        </p:nvSpPr>
        <p:spPr>
          <a:xfrm>
            <a:off x="6774811" y="2514879"/>
            <a:ext cx="948630" cy="948630"/>
          </a:xfrm>
          <a:prstGeom prst="ellipse">
            <a:avLst/>
          </a:prstGeom>
          <a:solidFill>
            <a:srgbClr val="B0C53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3" name="Oval 12"/>
          <p:cNvSpPr/>
          <p:nvPr/>
        </p:nvSpPr>
        <p:spPr>
          <a:xfrm>
            <a:off x="7547384" y="2665937"/>
            <a:ext cx="646515" cy="646515"/>
          </a:xfrm>
          <a:prstGeom prst="ellipse">
            <a:avLst/>
          </a:prstGeom>
          <a:solidFill>
            <a:srgbClr val="B0C53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 name="Oval 13"/>
          <p:cNvSpPr/>
          <p:nvPr/>
        </p:nvSpPr>
        <p:spPr>
          <a:xfrm>
            <a:off x="8029804" y="2747017"/>
            <a:ext cx="484354" cy="484354"/>
          </a:xfrm>
          <a:prstGeom prst="ellipse">
            <a:avLst/>
          </a:prstGeom>
          <a:solidFill>
            <a:srgbClr val="B0C53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5" name="Oval 14"/>
          <p:cNvSpPr/>
          <p:nvPr/>
        </p:nvSpPr>
        <p:spPr>
          <a:xfrm>
            <a:off x="7837818" y="5408464"/>
            <a:ext cx="725603" cy="725603"/>
          </a:xfrm>
          <a:prstGeom prst="ellipse">
            <a:avLst/>
          </a:prstGeom>
          <a:solidFill>
            <a:srgbClr val="B0C534">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b="1" dirty="0" smtClean="0"/>
              <a:t>Get Ready to Implement Solution</a:t>
            </a:r>
            <a:endParaRPr lang="en-US" sz="700" b="1" dirty="0"/>
          </a:p>
        </p:txBody>
      </p:sp>
      <p:sp>
        <p:nvSpPr>
          <p:cNvPr id="16" name="Oval 15"/>
          <p:cNvSpPr/>
          <p:nvPr/>
        </p:nvSpPr>
        <p:spPr>
          <a:xfrm>
            <a:off x="7207925" y="5408464"/>
            <a:ext cx="725603" cy="725603"/>
          </a:xfrm>
          <a:prstGeom prst="ellipse">
            <a:avLst/>
          </a:prstGeom>
          <a:solidFill>
            <a:srgbClr val="7CADD4">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b="1" dirty="0" smtClean="0"/>
              <a:t>Select Solution</a:t>
            </a:r>
            <a:endParaRPr lang="en-US" sz="700" b="1" dirty="0"/>
          </a:p>
        </p:txBody>
      </p:sp>
      <p:sp>
        <p:nvSpPr>
          <p:cNvPr id="17" name="Oval 16"/>
          <p:cNvSpPr/>
          <p:nvPr/>
        </p:nvSpPr>
        <p:spPr>
          <a:xfrm>
            <a:off x="6582268" y="5408464"/>
            <a:ext cx="725603" cy="725603"/>
          </a:xfrm>
          <a:prstGeom prst="ellipse">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t>Launch Your Project</a:t>
            </a:r>
            <a:endParaRPr lang="en-US" sz="700" b="1" dirty="0"/>
          </a:p>
        </p:txBody>
      </p:sp>
      <p:sp>
        <p:nvSpPr>
          <p:cNvPr id="24" name="TextBox 23"/>
          <p:cNvSpPr txBox="1"/>
          <p:nvPr/>
        </p:nvSpPr>
        <p:spPr>
          <a:xfrm>
            <a:off x="6535289" y="5082898"/>
            <a:ext cx="478016" cy="215444"/>
          </a:xfrm>
          <a:prstGeom prst="rect">
            <a:avLst/>
          </a:prstGeom>
          <a:noFill/>
        </p:spPr>
        <p:txBody>
          <a:bodyPr wrap="none" rtlCol="0">
            <a:spAutoFit/>
          </a:bodyPr>
          <a:lstStyle/>
          <a:p>
            <a:r>
              <a:rPr lang="en-US" sz="800" i="1" dirty="0" smtClean="0"/>
              <a:t>Phase</a:t>
            </a:r>
            <a:endParaRPr lang="en-US" sz="800" i="1" dirty="0"/>
          </a:p>
        </p:txBody>
      </p:sp>
      <p:sp>
        <p:nvSpPr>
          <p:cNvPr id="27" name="TextBox 26"/>
          <p:cNvSpPr txBox="1"/>
          <p:nvPr/>
        </p:nvSpPr>
        <p:spPr>
          <a:xfrm>
            <a:off x="4514339" y="5082898"/>
            <a:ext cx="700833" cy="215444"/>
          </a:xfrm>
          <a:prstGeom prst="rect">
            <a:avLst/>
          </a:prstGeom>
          <a:noFill/>
        </p:spPr>
        <p:txBody>
          <a:bodyPr wrap="none" rtlCol="0">
            <a:spAutoFit/>
          </a:bodyPr>
          <a:lstStyle/>
          <a:p>
            <a:r>
              <a:rPr lang="en-US" sz="800" i="1" dirty="0" smtClean="0"/>
              <a:t>Importance</a:t>
            </a:r>
            <a:endParaRPr lang="en-US" sz="800" i="1" dirty="0"/>
          </a:p>
        </p:txBody>
      </p:sp>
      <p:sp>
        <p:nvSpPr>
          <p:cNvPr id="29" name="TextBox 28"/>
          <p:cNvSpPr txBox="1"/>
          <p:nvPr/>
        </p:nvSpPr>
        <p:spPr>
          <a:xfrm>
            <a:off x="4844769" y="5696332"/>
            <a:ext cx="966931" cy="369332"/>
          </a:xfrm>
          <a:prstGeom prst="rect">
            <a:avLst/>
          </a:prstGeom>
          <a:noFill/>
        </p:spPr>
        <p:txBody>
          <a:bodyPr wrap="none" rtlCol="0">
            <a:spAutoFit/>
          </a:bodyPr>
          <a:lstStyle/>
          <a:p>
            <a:r>
              <a:rPr lang="en-US" dirty="0" smtClean="0"/>
              <a:t>Greater</a:t>
            </a:r>
            <a:endParaRPr lang="en-US" dirty="0"/>
          </a:p>
        </p:txBody>
      </p:sp>
      <p:sp>
        <p:nvSpPr>
          <p:cNvPr id="30" name="TextBox 29"/>
          <p:cNvSpPr txBox="1"/>
          <p:nvPr/>
        </p:nvSpPr>
        <p:spPr>
          <a:xfrm>
            <a:off x="4534635" y="5419333"/>
            <a:ext cx="752578" cy="276999"/>
          </a:xfrm>
          <a:prstGeom prst="rect">
            <a:avLst/>
          </a:prstGeom>
          <a:noFill/>
        </p:spPr>
        <p:txBody>
          <a:bodyPr wrap="none" rtlCol="0">
            <a:spAutoFit/>
          </a:bodyPr>
          <a:lstStyle/>
          <a:p>
            <a:r>
              <a:rPr lang="en-US" sz="1200" dirty="0" smtClean="0"/>
              <a:t>Average</a:t>
            </a:r>
            <a:endParaRPr lang="en-US" sz="1200" dirty="0"/>
          </a:p>
        </p:txBody>
      </p:sp>
      <p:sp>
        <p:nvSpPr>
          <p:cNvPr id="32" name="TextBox 31"/>
          <p:cNvSpPr txBox="1"/>
          <p:nvPr/>
        </p:nvSpPr>
        <p:spPr>
          <a:xfrm>
            <a:off x="2569331" y="5082898"/>
            <a:ext cx="431528" cy="215444"/>
          </a:xfrm>
          <a:prstGeom prst="rect">
            <a:avLst/>
          </a:prstGeom>
          <a:noFill/>
        </p:spPr>
        <p:txBody>
          <a:bodyPr wrap="none" rtlCol="0">
            <a:spAutoFit/>
          </a:bodyPr>
          <a:lstStyle/>
          <a:p>
            <a:r>
              <a:rPr lang="en-US" sz="800" i="1" dirty="0" smtClean="0"/>
              <a:t>Effort</a:t>
            </a:r>
            <a:endParaRPr lang="en-US" sz="800" i="1" dirty="0"/>
          </a:p>
        </p:txBody>
      </p:sp>
      <p:sp>
        <p:nvSpPr>
          <p:cNvPr id="34" name="Oval 33"/>
          <p:cNvSpPr/>
          <p:nvPr/>
        </p:nvSpPr>
        <p:spPr>
          <a:xfrm>
            <a:off x="3057502" y="5469191"/>
            <a:ext cx="748045" cy="748045"/>
          </a:xfrm>
          <a:prstGeom prst="ellipse">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2751696" y="5647571"/>
            <a:ext cx="450683" cy="450683"/>
          </a:xfrm>
          <a:prstGeom prst="ellipse">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Connector 36"/>
          <p:cNvCxnSpPr>
            <a:stCxn id="35" idx="1"/>
            <a:endCxn id="43" idx="2"/>
          </p:cNvCxnSpPr>
          <p:nvPr/>
        </p:nvCxnSpPr>
        <p:spPr>
          <a:xfrm flipH="1" flipV="1">
            <a:off x="2717689" y="5602322"/>
            <a:ext cx="100008" cy="11125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530779" y="5386878"/>
            <a:ext cx="373820" cy="215444"/>
          </a:xfrm>
          <a:prstGeom prst="rect">
            <a:avLst/>
          </a:prstGeom>
          <a:noFill/>
        </p:spPr>
        <p:txBody>
          <a:bodyPr wrap="none" rtlCol="0">
            <a:spAutoFit/>
          </a:bodyPr>
          <a:lstStyle/>
          <a:p>
            <a:r>
              <a:rPr lang="en-US" sz="800" dirty="0" smtClean="0"/>
              <a:t>Low</a:t>
            </a:r>
            <a:endParaRPr lang="en-US" sz="800" dirty="0"/>
          </a:p>
        </p:txBody>
      </p:sp>
      <p:sp>
        <p:nvSpPr>
          <p:cNvPr id="44" name="TextBox 43"/>
          <p:cNvSpPr txBox="1"/>
          <p:nvPr/>
        </p:nvSpPr>
        <p:spPr>
          <a:xfrm>
            <a:off x="3949236" y="6001792"/>
            <a:ext cx="396262" cy="215444"/>
          </a:xfrm>
          <a:prstGeom prst="rect">
            <a:avLst/>
          </a:prstGeom>
          <a:noFill/>
        </p:spPr>
        <p:txBody>
          <a:bodyPr wrap="none" rtlCol="0">
            <a:spAutoFit/>
          </a:bodyPr>
          <a:lstStyle/>
          <a:p>
            <a:r>
              <a:rPr lang="en-US" sz="800" dirty="0" smtClean="0"/>
              <a:t>High</a:t>
            </a:r>
            <a:endParaRPr lang="en-US" sz="800" dirty="0"/>
          </a:p>
        </p:txBody>
      </p:sp>
      <p:cxnSp>
        <p:nvCxnSpPr>
          <p:cNvPr id="46" name="Straight Connector 45"/>
          <p:cNvCxnSpPr>
            <a:stCxn id="34" idx="5"/>
            <a:endCxn id="44" idx="1"/>
          </p:cNvCxnSpPr>
          <p:nvPr/>
        </p:nvCxnSpPr>
        <p:spPr>
          <a:xfrm>
            <a:off x="3695998" y="6107687"/>
            <a:ext cx="253238" cy="1827"/>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30545" y="5089909"/>
            <a:ext cx="676788" cy="215444"/>
          </a:xfrm>
          <a:prstGeom prst="rect">
            <a:avLst/>
          </a:prstGeom>
          <a:noFill/>
        </p:spPr>
        <p:txBody>
          <a:bodyPr wrap="none" rtlCol="0">
            <a:spAutoFit/>
          </a:bodyPr>
          <a:lstStyle/>
          <a:p>
            <a:r>
              <a:rPr lang="en-US" sz="800" i="1" dirty="0" smtClean="0"/>
              <a:t>Milestones</a:t>
            </a:r>
            <a:endParaRPr lang="en-US" sz="800" i="1" dirty="0"/>
          </a:p>
        </p:txBody>
      </p:sp>
      <p:sp>
        <p:nvSpPr>
          <p:cNvPr id="52" name="Oval 51"/>
          <p:cNvSpPr/>
          <p:nvPr/>
        </p:nvSpPr>
        <p:spPr>
          <a:xfrm>
            <a:off x="359449" y="5493714"/>
            <a:ext cx="83465" cy="834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6" name="Straight Connector 55"/>
          <p:cNvCxnSpPr>
            <a:stCxn id="52" idx="5"/>
            <a:endCxn id="57" idx="1"/>
          </p:cNvCxnSpPr>
          <p:nvPr/>
        </p:nvCxnSpPr>
        <p:spPr>
          <a:xfrm>
            <a:off x="430691" y="5564956"/>
            <a:ext cx="391223" cy="440741"/>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21914" y="5897975"/>
            <a:ext cx="910827" cy="215444"/>
          </a:xfrm>
          <a:prstGeom prst="rect">
            <a:avLst/>
          </a:prstGeom>
          <a:noFill/>
        </p:spPr>
        <p:txBody>
          <a:bodyPr wrap="none" rtlCol="0">
            <a:spAutoFit/>
          </a:bodyPr>
          <a:lstStyle/>
          <a:p>
            <a:r>
              <a:rPr lang="en-US" sz="800" dirty="0" smtClean="0"/>
              <a:t>Major Milestone</a:t>
            </a:r>
            <a:endParaRPr lang="en-US" sz="800" dirty="0"/>
          </a:p>
        </p:txBody>
      </p:sp>
      <p:sp>
        <p:nvSpPr>
          <p:cNvPr id="25" name="TextBox 24"/>
          <p:cNvSpPr txBox="1"/>
          <p:nvPr/>
        </p:nvSpPr>
        <p:spPr>
          <a:xfrm>
            <a:off x="763758" y="1581648"/>
            <a:ext cx="1890261" cy="230832"/>
          </a:xfrm>
          <a:prstGeom prst="rect">
            <a:avLst/>
          </a:prstGeom>
          <a:noFill/>
        </p:spPr>
        <p:txBody>
          <a:bodyPr wrap="none" rtlCol="0">
            <a:spAutoFit/>
          </a:bodyPr>
          <a:lstStyle/>
          <a:p>
            <a:r>
              <a:rPr lang="en-US" sz="900" b="1" dirty="0" smtClean="0"/>
              <a:t>1.1 </a:t>
            </a:r>
            <a:r>
              <a:rPr lang="en-US" sz="900" dirty="0" smtClean="0"/>
              <a:t> Understand CRM technology</a:t>
            </a:r>
            <a:endParaRPr lang="en-US" sz="900" dirty="0"/>
          </a:p>
        </p:txBody>
      </p:sp>
      <p:sp>
        <p:nvSpPr>
          <p:cNvPr id="31" name="Oval 30"/>
          <p:cNvSpPr/>
          <p:nvPr/>
        </p:nvSpPr>
        <p:spPr>
          <a:xfrm>
            <a:off x="738500" y="2657208"/>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a:stCxn id="31" idx="0"/>
            <a:endCxn id="25" idx="1"/>
          </p:cNvCxnSpPr>
          <p:nvPr/>
        </p:nvCxnSpPr>
        <p:spPr>
          <a:xfrm flipH="1" flipV="1">
            <a:off x="763758" y="1697064"/>
            <a:ext cx="6076" cy="960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212491" y="1819884"/>
            <a:ext cx="1670650" cy="200055"/>
          </a:xfrm>
          <a:prstGeom prst="rect">
            <a:avLst/>
          </a:prstGeom>
          <a:noFill/>
        </p:spPr>
        <p:txBody>
          <a:bodyPr wrap="none" rtlCol="0">
            <a:spAutoFit/>
          </a:bodyPr>
          <a:lstStyle/>
          <a:p>
            <a:r>
              <a:rPr lang="en-US" sz="700" b="1" dirty="0" smtClean="0"/>
              <a:t>1.1</a:t>
            </a:r>
            <a:r>
              <a:rPr lang="en-US" sz="700" dirty="0" smtClean="0"/>
              <a:t>  Assess organizational readiness</a:t>
            </a:r>
            <a:endParaRPr lang="en-US" sz="700" dirty="0"/>
          </a:p>
        </p:txBody>
      </p:sp>
      <p:sp>
        <p:nvSpPr>
          <p:cNvPr id="58" name="Oval 57"/>
          <p:cNvSpPr/>
          <p:nvPr/>
        </p:nvSpPr>
        <p:spPr>
          <a:xfrm>
            <a:off x="1181157" y="2764375"/>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Connector 58"/>
          <p:cNvCxnSpPr>
            <a:stCxn id="58" idx="0"/>
            <a:endCxn id="55" idx="1"/>
          </p:cNvCxnSpPr>
          <p:nvPr/>
        </p:nvCxnSpPr>
        <p:spPr>
          <a:xfrm flipV="1">
            <a:off x="1212491" y="1919912"/>
            <a:ext cx="0" cy="8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954280" y="4196544"/>
            <a:ext cx="1511952" cy="230832"/>
          </a:xfrm>
          <a:prstGeom prst="rect">
            <a:avLst/>
          </a:prstGeom>
          <a:noFill/>
        </p:spPr>
        <p:txBody>
          <a:bodyPr wrap="none" rtlCol="0">
            <a:spAutoFit/>
          </a:bodyPr>
          <a:lstStyle/>
          <a:p>
            <a:r>
              <a:rPr lang="en-US" sz="900" b="1" dirty="0" smtClean="0"/>
              <a:t>1.2 </a:t>
            </a:r>
            <a:r>
              <a:rPr lang="en-US" sz="900" dirty="0" smtClean="0"/>
              <a:t>Structure your project</a:t>
            </a:r>
            <a:endParaRPr lang="en-US" sz="900" dirty="0"/>
          </a:p>
        </p:txBody>
      </p:sp>
      <p:sp>
        <p:nvSpPr>
          <p:cNvPr id="63" name="Oval 62"/>
          <p:cNvSpPr/>
          <p:nvPr/>
        </p:nvSpPr>
        <p:spPr>
          <a:xfrm>
            <a:off x="1650209" y="3342960"/>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4" name="Straight Connector 63"/>
          <p:cNvCxnSpPr>
            <a:stCxn id="5" idx="4"/>
            <a:endCxn id="60" idx="0"/>
          </p:cNvCxnSpPr>
          <p:nvPr/>
        </p:nvCxnSpPr>
        <p:spPr>
          <a:xfrm>
            <a:off x="1680048" y="3346588"/>
            <a:ext cx="0" cy="849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693991" y="1306004"/>
            <a:ext cx="3110147" cy="246221"/>
          </a:xfrm>
          <a:prstGeom prst="rect">
            <a:avLst/>
          </a:prstGeom>
          <a:noFill/>
        </p:spPr>
        <p:txBody>
          <a:bodyPr wrap="none" rtlCol="0">
            <a:spAutoFit/>
          </a:bodyPr>
          <a:lstStyle/>
          <a:p>
            <a:r>
              <a:rPr lang="en-US" sz="1000" b="1" dirty="0" smtClean="0"/>
              <a:t>1.3 </a:t>
            </a:r>
            <a:r>
              <a:rPr lang="en-US" sz="1000" dirty="0" smtClean="0"/>
              <a:t>Gather requirements and document architecture</a:t>
            </a:r>
            <a:endParaRPr lang="en-US" sz="1000" dirty="0"/>
          </a:p>
        </p:txBody>
      </p:sp>
      <p:sp>
        <p:nvSpPr>
          <p:cNvPr id="81" name="Oval 80"/>
          <p:cNvSpPr/>
          <p:nvPr/>
        </p:nvSpPr>
        <p:spPr>
          <a:xfrm>
            <a:off x="2662657" y="2085542"/>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2" name="Straight Connector 81"/>
          <p:cNvCxnSpPr>
            <a:stCxn id="81" idx="0"/>
          </p:cNvCxnSpPr>
          <p:nvPr/>
        </p:nvCxnSpPr>
        <p:spPr>
          <a:xfrm flipV="1">
            <a:off x="2693991" y="1455055"/>
            <a:ext cx="0" cy="630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3718889" y="1693125"/>
            <a:ext cx="1834156" cy="200055"/>
          </a:xfrm>
          <a:prstGeom prst="rect">
            <a:avLst/>
          </a:prstGeom>
          <a:noFill/>
        </p:spPr>
        <p:txBody>
          <a:bodyPr wrap="none" rtlCol="0">
            <a:spAutoFit/>
          </a:bodyPr>
          <a:lstStyle/>
          <a:p>
            <a:r>
              <a:rPr lang="en-US" sz="700" b="1" dirty="0" smtClean="0"/>
              <a:t>2.1  </a:t>
            </a:r>
            <a:r>
              <a:rPr lang="en-US" sz="700" dirty="0" smtClean="0"/>
              <a:t>Analyze vendors in the CRM market </a:t>
            </a:r>
            <a:endParaRPr lang="en-US" sz="700" dirty="0"/>
          </a:p>
        </p:txBody>
      </p:sp>
      <p:sp>
        <p:nvSpPr>
          <p:cNvPr id="88" name="Oval 87"/>
          <p:cNvSpPr/>
          <p:nvPr/>
        </p:nvSpPr>
        <p:spPr>
          <a:xfrm>
            <a:off x="3741266" y="2549513"/>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Connector 88"/>
          <p:cNvCxnSpPr/>
          <p:nvPr/>
        </p:nvCxnSpPr>
        <p:spPr>
          <a:xfrm flipH="1" flipV="1">
            <a:off x="3764252" y="1781593"/>
            <a:ext cx="0" cy="761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4576952" y="4053652"/>
            <a:ext cx="1597222" cy="307777"/>
          </a:xfrm>
          <a:prstGeom prst="rect">
            <a:avLst/>
          </a:prstGeom>
          <a:noFill/>
        </p:spPr>
        <p:txBody>
          <a:bodyPr wrap="square" rtlCol="0">
            <a:spAutoFit/>
          </a:bodyPr>
          <a:lstStyle/>
          <a:p>
            <a:r>
              <a:rPr lang="en-US" sz="700" b="1" dirty="0" smtClean="0"/>
              <a:t>2.1 </a:t>
            </a:r>
            <a:r>
              <a:rPr lang="en-US" sz="700" dirty="0" smtClean="0"/>
              <a:t>Conduct a proof of concept and evaluate vendor solutions </a:t>
            </a:r>
            <a:endParaRPr lang="en-US" sz="700" dirty="0"/>
          </a:p>
        </p:txBody>
      </p:sp>
      <p:sp>
        <p:nvSpPr>
          <p:cNvPr id="95" name="Oval 94"/>
          <p:cNvSpPr/>
          <p:nvPr/>
        </p:nvSpPr>
        <p:spPr>
          <a:xfrm>
            <a:off x="4840302" y="3355491"/>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6" name="Straight Connector 95"/>
          <p:cNvCxnSpPr>
            <a:stCxn id="95" idx="4"/>
          </p:cNvCxnSpPr>
          <p:nvPr/>
        </p:nvCxnSpPr>
        <p:spPr>
          <a:xfrm>
            <a:off x="4871636" y="3418159"/>
            <a:ext cx="71" cy="6274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5296862" y="3805638"/>
            <a:ext cx="1459054" cy="246221"/>
          </a:xfrm>
          <a:prstGeom prst="rect">
            <a:avLst/>
          </a:prstGeom>
          <a:noFill/>
        </p:spPr>
        <p:txBody>
          <a:bodyPr wrap="none" rtlCol="0">
            <a:spAutoFit/>
          </a:bodyPr>
          <a:lstStyle/>
          <a:p>
            <a:r>
              <a:rPr lang="en-US" sz="1000" b="1" dirty="0" smtClean="0"/>
              <a:t>2.2 </a:t>
            </a:r>
            <a:r>
              <a:rPr lang="en-US" sz="1000" dirty="0" smtClean="0"/>
              <a:t>Select your vendor</a:t>
            </a:r>
            <a:endParaRPr lang="en-US" sz="1000" dirty="0"/>
          </a:p>
        </p:txBody>
      </p:sp>
      <p:sp>
        <p:nvSpPr>
          <p:cNvPr id="105" name="Oval 104"/>
          <p:cNvSpPr/>
          <p:nvPr/>
        </p:nvSpPr>
        <p:spPr>
          <a:xfrm>
            <a:off x="5253867" y="3236493"/>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6" name="Straight Connector 105"/>
          <p:cNvCxnSpPr>
            <a:stCxn id="105" idx="4"/>
            <a:endCxn id="104" idx="1"/>
          </p:cNvCxnSpPr>
          <p:nvPr/>
        </p:nvCxnSpPr>
        <p:spPr>
          <a:xfrm>
            <a:off x="5285201" y="3299161"/>
            <a:ext cx="0" cy="629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5766315" y="1389122"/>
            <a:ext cx="1774845" cy="200055"/>
          </a:xfrm>
          <a:prstGeom prst="rect">
            <a:avLst/>
          </a:prstGeom>
          <a:noFill/>
        </p:spPr>
        <p:txBody>
          <a:bodyPr wrap="none" rtlCol="0">
            <a:spAutoFit/>
          </a:bodyPr>
          <a:lstStyle/>
          <a:p>
            <a:r>
              <a:rPr lang="en-US" sz="700" b="1" dirty="0" smtClean="0"/>
              <a:t>3.1 </a:t>
            </a:r>
            <a:r>
              <a:rPr lang="en-US" sz="700" dirty="0" smtClean="0"/>
              <a:t>Create product specific architecture </a:t>
            </a:r>
            <a:endParaRPr lang="en-US" sz="700" dirty="0"/>
          </a:p>
        </p:txBody>
      </p:sp>
      <p:sp>
        <p:nvSpPr>
          <p:cNvPr id="114" name="Oval 113"/>
          <p:cNvSpPr/>
          <p:nvPr/>
        </p:nvSpPr>
        <p:spPr>
          <a:xfrm>
            <a:off x="5740499" y="2632129"/>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5" name="Straight Connector 114"/>
          <p:cNvCxnSpPr>
            <a:stCxn id="114" idx="0"/>
            <a:endCxn id="113" idx="1"/>
          </p:cNvCxnSpPr>
          <p:nvPr/>
        </p:nvCxnSpPr>
        <p:spPr>
          <a:xfrm flipH="1" flipV="1">
            <a:off x="5766315" y="1489150"/>
            <a:ext cx="0" cy="11429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6367935" y="1642228"/>
            <a:ext cx="2377574" cy="246221"/>
          </a:xfrm>
          <a:prstGeom prst="rect">
            <a:avLst/>
          </a:prstGeom>
          <a:noFill/>
        </p:spPr>
        <p:txBody>
          <a:bodyPr wrap="none" rtlCol="0">
            <a:spAutoFit/>
          </a:bodyPr>
          <a:lstStyle/>
          <a:p>
            <a:r>
              <a:rPr lang="en-US" sz="1000" b="1" dirty="0" smtClean="0"/>
              <a:t>3.1 </a:t>
            </a:r>
            <a:r>
              <a:rPr lang="en-US" sz="1000" dirty="0" smtClean="0"/>
              <a:t>Plan configuration and deployment </a:t>
            </a:r>
            <a:endParaRPr lang="en-US" sz="1000" dirty="0"/>
          </a:p>
        </p:txBody>
      </p:sp>
      <p:sp>
        <p:nvSpPr>
          <p:cNvPr id="118" name="Oval 117"/>
          <p:cNvSpPr/>
          <p:nvPr/>
        </p:nvSpPr>
        <p:spPr>
          <a:xfrm>
            <a:off x="6334730" y="2335009"/>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9" name="Straight Connector 118"/>
          <p:cNvCxnSpPr>
            <a:stCxn id="118" idx="0"/>
            <a:endCxn id="117" idx="1"/>
          </p:cNvCxnSpPr>
          <p:nvPr/>
        </p:nvCxnSpPr>
        <p:spPr>
          <a:xfrm flipV="1">
            <a:off x="6366064" y="1765339"/>
            <a:ext cx="0" cy="5696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7237366" y="1888048"/>
            <a:ext cx="1377300" cy="200055"/>
          </a:xfrm>
          <a:prstGeom prst="rect">
            <a:avLst/>
          </a:prstGeom>
          <a:noFill/>
        </p:spPr>
        <p:txBody>
          <a:bodyPr wrap="none" rtlCol="0">
            <a:spAutoFit/>
          </a:bodyPr>
          <a:lstStyle/>
          <a:p>
            <a:r>
              <a:rPr lang="en-US" sz="700" b="1" dirty="0" smtClean="0"/>
              <a:t>3.1 Create governance plan </a:t>
            </a:r>
            <a:endParaRPr lang="en-US" sz="700" dirty="0"/>
          </a:p>
        </p:txBody>
      </p:sp>
      <p:sp>
        <p:nvSpPr>
          <p:cNvPr id="123" name="Oval 122"/>
          <p:cNvSpPr/>
          <p:nvPr/>
        </p:nvSpPr>
        <p:spPr>
          <a:xfrm>
            <a:off x="7210574" y="2465790"/>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4" name="Straight Connector 123"/>
          <p:cNvCxnSpPr>
            <a:stCxn id="123" idx="0"/>
            <a:endCxn id="122" idx="1"/>
          </p:cNvCxnSpPr>
          <p:nvPr/>
        </p:nvCxnSpPr>
        <p:spPr>
          <a:xfrm flipH="1" flipV="1">
            <a:off x="7237366" y="1988076"/>
            <a:ext cx="0" cy="4777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Oval 128"/>
          <p:cNvSpPr/>
          <p:nvPr/>
        </p:nvSpPr>
        <p:spPr>
          <a:xfrm>
            <a:off x="7833687" y="3260806"/>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0" name="Straight Connector 129"/>
          <p:cNvCxnSpPr>
            <a:stCxn id="129" idx="4"/>
          </p:cNvCxnSpPr>
          <p:nvPr/>
        </p:nvCxnSpPr>
        <p:spPr>
          <a:xfrm>
            <a:off x="7865021" y="3323474"/>
            <a:ext cx="0" cy="448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8258912" y="3204033"/>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2" name="Straight Connector 131"/>
          <p:cNvCxnSpPr>
            <a:stCxn id="131" idx="4"/>
            <a:endCxn id="139" idx="3"/>
          </p:cNvCxnSpPr>
          <p:nvPr/>
        </p:nvCxnSpPr>
        <p:spPr>
          <a:xfrm>
            <a:off x="8290246" y="3266701"/>
            <a:ext cx="0" cy="1088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6532675" y="3723599"/>
            <a:ext cx="1447832" cy="215444"/>
          </a:xfrm>
          <a:prstGeom prst="rect">
            <a:avLst/>
          </a:prstGeom>
          <a:noFill/>
        </p:spPr>
        <p:txBody>
          <a:bodyPr wrap="none" rtlCol="0">
            <a:spAutoFit/>
          </a:bodyPr>
          <a:lstStyle/>
          <a:p>
            <a:r>
              <a:rPr lang="en-US" sz="700" b="1" dirty="0" smtClean="0"/>
              <a:t>3.1  </a:t>
            </a:r>
            <a:r>
              <a:rPr lang="en-US" sz="700" dirty="0" smtClean="0"/>
              <a:t>Develop </a:t>
            </a:r>
            <a:r>
              <a:rPr lang="en-US" sz="800" dirty="0" smtClean="0"/>
              <a:t>CRM</a:t>
            </a:r>
            <a:r>
              <a:rPr lang="en-US" sz="700" dirty="0" smtClean="0"/>
              <a:t> deliverables</a:t>
            </a:r>
            <a:endParaRPr lang="en-US" sz="700" dirty="0"/>
          </a:p>
        </p:txBody>
      </p:sp>
      <p:sp>
        <p:nvSpPr>
          <p:cNvPr id="139" name="TextBox 138"/>
          <p:cNvSpPr txBox="1"/>
          <p:nvPr/>
        </p:nvSpPr>
        <p:spPr>
          <a:xfrm>
            <a:off x="6591794" y="4239470"/>
            <a:ext cx="1702625" cy="230832"/>
          </a:xfrm>
          <a:prstGeom prst="rect">
            <a:avLst/>
          </a:prstGeom>
          <a:noFill/>
        </p:spPr>
        <p:txBody>
          <a:bodyPr wrap="square" rtlCol="0">
            <a:spAutoFit/>
          </a:bodyPr>
          <a:lstStyle/>
          <a:p>
            <a:r>
              <a:rPr lang="en-US" sz="900" b="1" dirty="0" smtClean="0"/>
              <a:t>3.2  </a:t>
            </a:r>
            <a:r>
              <a:rPr lang="en-US" sz="900" dirty="0" smtClean="0"/>
              <a:t>Evaluate project metrics</a:t>
            </a:r>
            <a:endParaRPr lang="en-US" sz="900" dirty="0"/>
          </a:p>
        </p:txBody>
      </p:sp>
      <p:sp>
        <p:nvSpPr>
          <p:cNvPr id="77" name="TextBox 76"/>
          <p:cNvSpPr txBox="1"/>
          <p:nvPr/>
        </p:nvSpPr>
        <p:spPr>
          <a:xfrm>
            <a:off x="4309798" y="2231292"/>
            <a:ext cx="1029449" cy="200055"/>
          </a:xfrm>
          <a:prstGeom prst="rect">
            <a:avLst/>
          </a:prstGeom>
          <a:noFill/>
        </p:spPr>
        <p:txBody>
          <a:bodyPr wrap="none" rtlCol="0">
            <a:spAutoFit/>
          </a:bodyPr>
          <a:lstStyle/>
          <a:p>
            <a:r>
              <a:rPr lang="en-US" sz="700" b="1" dirty="0" smtClean="0"/>
              <a:t>2.1  </a:t>
            </a:r>
            <a:r>
              <a:rPr lang="en-US" sz="700" dirty="0" smtClean="0"/>
              <a:t>Shortlist vendors</a:t>
            </a:r>
            <a:endParaRPr lang="en-US" sz="700" dirty="0"/>
          </a:p>
        </p:txBody>
      </p:sp>
      <p:sp>
        <p:nvSpPr>
          <p:cNvPr id="90" name="Oval 89"/>
          <p:cNvSpPr/>
          <p:nvPr/>
        </p:nvSpPr>
        <p:spPr>
          <a:xfrm>
            <a:off x="4296899" y="2647687"/>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1" name="Straight Connector 90"/>
          <p:cNvCxnSpPr/>
          <p:nvPr/>
        </p:nvCxnSpPr>
        <p:spPr>
          <a:xfrm flipV="1">
            <a:off x="4328233" y="2319513"/>
            <a:ext cx="0" cy="3785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331995" y="4515367"/>
            <a:ext cx="6841096" cy="487288"/>
          </a:xfrm>
          <a:prstGeom prst="rect">
            <a:avLst/>
          </a:prstGeom>
          <a:solidFill>
            <a:srgbClr val="29475F"/>
          </a:solidFill>
          <a:ln>
            <a:noFill/>
          </a:ln>
          <a:effectLst>
            <a:outerShdw blurRad="25400" dist="25400" dir="30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Locate your starting point in the research based on the current stage of your project. </a:t>
            </a:r>
            <a:endParaRPr lang="en-US" sz="1400" dirty="0"/>
          </a:p>
        </p:txBody>
      </p:sp>
    </p:spTree>
    <p:extLst>
      <p:ext uri="{BB962C8B-B14F-4D97-AF65-F5344CB8AC3E}">
        <p14:creationId xmlns:p14="http://schemas.microsoft.com/office/powerpoint/2010/main" val="2470596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a:off x="4749479"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algn="ctr">
              <a:defRPr/>
            </a:pPr>
            <a:endParaRPr lang="en-US" kern="0" dirty="0" smtClean="0">
              <a:solidFill>
                <a:srgbClr val="FFFFFF"/>
              </a:solidFill>
            </a:endParaRPr>
          </a:p>
        </p:txBody>
      </p:sp>
      <p:sp>
        <p:nvSpPr>
          <p:cNvPr id="46" name="Rounded Rectangle 45"/>
          <p:cNvSpPr/>
          <p:nvPr/>
        </p:nvSpPr>
        <p:spPr>
          <a:xfrm>
            <a:off x="361346"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algn="ctr">
              <a:defRPr/>
            </a:pPr>
            <a:endParaRPr lang="en-US" kern="0" dirty="0" smtClean="0">
              <a:solidFill>
                <a:srgbClr val="FFFFFF"/>
              </a:solidFill>
            </a:endParaRPr>
          </a:p>
        </p:txBody>
      </p:sp>
      <p:sp>
        <p:nvSpPr>
          <p:cNvPr id="47" name="Rectangle 46"/>
          <p:cNvSpPr/>
          <p:nvPr/>
        </p:nvSpPr>
        <p:spPr>
          <a:xfrm>
            <a:off x="0" y="5446707"/>
            <a:ext cx="9144000" cy="1064160"/>
          </a:xfrm>
          <a:prstGeom prst="rect">
            <a:avLst/>
          </a:prstGeom>
          <a:solidFill>
            <a:srgbClr val="FFFFFF">
              <a:lumMod val="95000"/>
            </a:srgbClr>
          </a:solidFill>
          <a:ln w="25400" cap="flat" cmpd="sng" algn="ctr">
            <a:noFill/>
            <a:prstDash val="solid"/>
          </a:ln>
          <a:effectLst/>
        </p:spPr>
        <p:txBody>
          <a:bodyPr rtlCol="0" anchor="ctr"/>
          <a:lstStyle/>
          <a:p>
            <a:pPr algn="ctr">
              <a:defRPr/>
            </a:pPr>
            <a:endParaRPr lang="en-US" kern="0" dirty="0" smtClean="0">
              <a:solidFill>
                <a:srgbClr val="FFFFFF"/>
              </a:solidFill>
            </a:endParaRPr>
          </a:p>
        </p:txBody>
      </p:sp>
      <p:cxnSp>
        <p:nvCxnSpPr>
          <p:cNvPr id="48" name="Straight Arrow Connector 47"/>
          <p:cNvCxnSpPr>
            <a:stCxn id="60" idx="2"/>
          </p:cNvCxnSpPr>
          <p:nvPr/>
        </p:nvCxnSpPr>
        <p:spPr>
          <a:xfrm>
            <a:off x="811401" y="2920539"/>
            <a:ext cx="7769458" cy="0"/>
          </a:xfrm>
          <a:prstGeom prst="straightConnector1">
            <a:avLst/>
          </a:prstGeom>
          <a:noFill/>
          <a:ln w="38100" cap="flat" cmpd="sng" algn="ctr">
            <a:solidFill>
              <a:srgbClr val="FFFFFF">
                <a:lumMod val="85000"/>
              </a:srgbClr>
            </a:solidFill>
            <a:prstDash val="sysDot"/>
            <a:tailEnd type="triangle" w="lg" len="med"/>
          </a:ln>
          <a:effectLst/>
        </p:spPr>
      </p:cxnSp>
      <p:grpSp>
        <p:nvGrpSpPr>
          <p:cNvPr id="49" name="Group 48"/>
          <p:cNvGrpSpPr/>
          <p:nvPr/>
        </p:nvGrpSpPr>
        <p:grpSpPr>
          <a:xfrm>
            <a:off x="6944182" y="2025295"/>
            <a:ext cx="1636677" cy="2763778"/>
            <a:chOff x="6637354" y="1574599"/>
            <a:chExt cx="1636677" cy="2763778"/>
          </a:xfrm>
        </p:grpSpPr>
        <p:sp>
          <p:nvSpPr>
            <p:cNvPr id="50" name="Oval 49"/>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algn="ctr">
                <a:defRPr/>
              </a:pPr>
              <a:endParaRPr lang="en-CA" kern="0" dirty="0" smtClean="0">
                <a:solidFill>
                  <a:srgbClr val="FFFFFF"/>
                </a:solidFill>
              </a:endParaRPr>
            </a:p>
          </p:txBody>
        </p:sp>
        <p:sp>
          <p:nvSpPr>
            <p:cNvPr id="51" name="TextBox 50"/>
            <p:cNvSpPr txBox="1"/>
            <p:nvPr/>
          </p:nvSpPr>
          <p:spPr>
            <a:xfrm>
              <a:off x="6654031" y="1574599"/>
              <a:ext cx="1620000" cy="540000"/>
            </a:xfrm>
            <a:prstGeom prst="rect">
              <a:avLst/>
            </a:prstGeom>
            <a:noFill/>
          </p:spPr>
          <p:txBody>
            <a:bodyPr wrap="square" rtlCol="0" anchor="ctr">
              <a:noAutofit/>
            </a:bodyPr>
            <a:lstStyle/>
            <a:p>
              <a:pPr algn="ctr">
                <a:defRPr/>
              </a:pPr>
              <a:r>
                <a:rPr lang="en-CA" b="1" kern="0" dirty="0" smtClean="0">
                  <a:solidFill>
                    <a:srgbClr val="497EA9"/>
                  </a:solidFill>
                </a:rPr>
                <a:t>Consulting</a:t>
              </a:r>
            </a:p>
          </p:txBody>
        </p:sp>
        <p:sp>
          <p:nvSpPr>
            <p:cNvPr id="52" name="TextBox 51"/>
            <p:cNvSpPr txBox="1"/>
            <p:nvPr/>
          </p:nvSpPr>
          <p:spPr>
            <a:xfrm>
              <a:off x="6637354" y="2898377"/>
              <a:ext cx="1620000" cy="1440000"/>
            </a:xfrm>
            <a:prstGeom prst="rect">
              <a:avLst/>
            </a:prstGeom>
            <a:noFill/>
          </p:spPr>
          <p:txBody>
            <a:bodyPr wrap="square" rtlCol="0">
              <a:noAutofit/>
            </a:bodyPr>
            <a:lstStyle/>
            <a:p>
              <a:pPr algn="ctr">
                <a:defRPr/>
              </a:pPr>
              <a:r>
                <a:rPr lang="en-CA" sz="1100" kern="0" dirty="0" smtClean="0">
                  <a:solidFill>
                    <a:srgbClr val="29475F"/>
                  </a:solidFill>
                </a:rPr>
                <a:t>“Our team does not have the time or the knowledge to take this project on. We need assistance through the entirety of this project.”</a:t>
              </a:r>
            </a:p>
          </p:txBody>
        </p:sp>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54" name="Group 53"/>
          <p:cNvGrpSpPr/>
          <p:nvPr/>
        </p:nvGrpSpPr>
        <p:grpSpPr>
          <a:xfrm>
            <a:off x="2334987" y="1877373"/>
            <a:ext cx="2129440" cy="2937609"/>
            <a:chOff x="2807522" y="2074912"/>
            <a:chExt cx="2129440" cy="2937609"/>
          </a:xfrm>
        </p:grpSpPr>
        <p:sp>
          <p:nvSpPr>
            <p:cNvPr id="55" name="Oval 54"/>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algn="ctr">
                <a:defRPr/>
              </a:pPr>
              <a:endParaRPr lang="en-CA" kern="0" dirty="0" smtClean="0">
                <a:solidFill>
                  <a:srgbClr val="FFFFFF"/>
                </a:solidFill>
              </a:endParaRPr>
            </a:p>
          </p:txBody>
        </p:sp>
        <p:sp>
          <p:nvSpPr>
            <p:cNvPr id="56" name="TextBox 55"/>
            <p:cNvSpPr txBox="1"/>
            <p:nvPr/>
          </p:nvSpPr>
          <p:spPr>
            <a:xfrm>
              <a:off x="2807522" y="2074912"/>
              <a:ext cx="2129440" cy="540000"/>
            </a:xfrm>
            <a:prstGeom prst="rect">
              <a:avLst/>
            </a:prstGeom>
            <a:noFill/>
          </p:spPr>
          <p:txBody>
            <a:bodyPr wrap="square" rtlCol="0" anchor="ctr">
              <a:noAutofit/>
            </a:bodyPr>
            <a:lstStyle/>
            <a:p>
              <a:pPr algn="ctr">
                <a:defRPr/>
              </a:pPr>
              <a:r>
                <a:rPr lang="en-CA" b="1" kern="0" dirty="0" smtClean="0">
                  <a:solidFill>
                    <a:srgbClr val="365D7E"/>
                  </a:solidFill>
                </a:rPr>
                <a:t>Guided Implementation</a:t>
              </a:r>
            </a:p>
          </p:txBody>
        </p:sp>
        <p:sp>
          <p:nvSpPr>
            <p:cNvPr id="57" name="TextBox 56"/>
            <p:cNvSpPr txBox="1"/>
            <p:nvPr/>
          </p:nvSpPr>
          <p:spPr>
            <a:xfrm>
              <a:off x="3062242" y="3572521"/>
              <a:ext cx="1620000" cy="1440000"/>
            </a:xfrm>
            <a:prstGeom prst="rect">
              <a:avLst/>
            </a:prstGeom>
            <a:noFill/>
          </p:spPr>
          <p:txBody>
            <a:bodyPr wrap="square" rtlCol="0">
              <a:noAutofit/>
            </a:bodyPr>
            <a:lstStyle/>
            <a:p>
              <a:pPr algn="ctr">
                <a:defRPr/>
              </a:pPr>
              <a:r>
                <a:rPr lang="en-CA" sz="1100" kern="0" dirty="0" smtClean="0">
                  <a:solidFill>
                    <a:srgbClr val="29475F"/>
                  </a:solidFill>
                </a:rPr>
                <a:t>“Our team knows that we need to fix a process, but we need assistance to determine where to focus. Some check-ins along the way would help keep us on track.”</a:t>
              </a:r>
            </a:p>
          </p:txBody>
        </p:sp>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59" name="Group 58"/>
          <p:cNvGrpSpPr/>
          <p:nvPr/>
        </p:nvGrpSpPr>
        <p:grpSpPr>
          <a:xfrm>
            <a:off x="367160" y="2025295"/>
            <a:ext cx="1628660" cy="2794213"/>
            <a:chOff x="1266026" y="2731218"/>
            <a:chExt cx="1628660" cy="2794213"/>
          </a:xfrm>
        </p:grpSpPr>
        <p:sp>
          <p:nvSpPr>
            <p:cNvPr id="60" name="Oval 59"/>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algn="ctr">
                <a:defRPr/>
              </a:pPr>
              <a:endParaRPr lang="en-CA" kern="0" dirty="0" smtClean="0">
                <a:solidFill>
                  <a:srgbClr val="FFFFFF"/>
                </a:solidFill>
              </a:endParaRPr>
            </a:p>
          </p:txBody>
        </p:sp>
        <p:sp>
          <p:nvSpPr>
            <p:cNvPr id="61" name="TextBox 60"/>
            <p:cNvSpPr txBox="1"/>
            <p:nvPr/>
          </p:nvSpPr>
          <p:spPr>
            <a:xfrm>
              <a:off x="1266026" y="2731218"/>
              <a:ext cx="1620000" cy="540000"/>
            </a:xfrm>
            <a:prstGeom prst="rect">
              <a:avLst/>
            </a:prstGeom>
            <a:noFill/>
          </p:spPr>
          <p:txBody>
            <a:bodyPr wrap="square" rtlCol="0" anchor="ctr">
              <a:noAutofit/>
            </a:bodyPr>
            <a:lstStyle/>
            <a:p>
              <a:pPr algn="ctr">
                <a:defRPr/>
              </a:pPr>
              <a:r>
                <a:rPr lang="en-CA" b="1" kern="0" dirty="0" smtClean="0">
                  <a:solidFill>
                    <a:srgbClr val="29475F"/>
                  </a:solidFill>
                </a:rPr>
                <a:t>DIY Toolkit</a:t>
              </a:r>
            </a:p>
          </p:txBody>
        </p:sp>
        <p:sp>
          <p:nvSpPr>
            <p:cNvPr id="62" name="TextBox 61"/>
            <p:cNvSpPr txBox="1"/>
            <p:nvPr/>
          </p:nvSpPr>
          <p:spPr>
            <a:xfrm>
              <a:off x="1274686" y="4085431"/>
              <a:ext cx="1620000" cy="1440000"/>
            </a:xfrm>
            <a:prstGeom prst="rect">
              <a:avLst/>
            </a:prstGeom>
            <a:noFill/>
          </p:spPr>
          <p:txBody>
            <a:bodyPr wrap="square" rtlCol="0">
              <a:noAutofit/>
            </a:bodyPr>
            <a:lstStyle/>
            <a:p>
              <a:pPr algn="ctr">
                <a:defRPr/>
              </a:pPr>
              <a:r>
                <a:rPr lang="en-CA" sz="1100" kern="0" dirty="0" smtClean="0">
                  <a:solidFill>
                    <a:srgbClr val="29475F"/>
                  </a:solidFill>
                </a:rPr>
                <a:t>“Our team has already made this critical project a priority, and we have the time and capability, but some guidance along the way would be helpful.”</a:t>
              </a:r>
            </a:p>
          </p:txBody>
        </p:sp>
        <p:pic>
          <p:nvPicPr>
            <p:cNvPr id="63" name="Picture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64" name="Group 63"/>
          <p:cNvGrpSpPr/>
          <p:nvPr/>
        </p:nvGrpSpPr>
        <p:grpSpPr>
          <a:xfrm>
            <a:off x="4969850" y="2025295"/>
            <a:ext cx="1635165" cy="2795710"/>
            <a:chOff x="4834633" y="1938352"/>
            <a:chExt cx="1635165" cy="2795710"/>
          </a:xfrm>
        </p:grpSpPr>
        <p:sp>
          <p:nvSpPr>
            <p:cNvPr id="65" name="Oval 64"/>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algn="ctr">
                <a:defRPr/>
              </a:pPr>
              <a:endParaRPr lang="en-CA" kern="0" dirty="0" smtClean="0">
                <a:solidFill>
                  <a:srgbClr val="FFFFFF"/>
                </a:solidFill>
              </a:endParaRPr>
            </a:p>
          </p:txBody>
        </p:sp>
        <p:sp>
          <p:nvSpPr>
            <p:cNvPr id="66" name="TextBox 65"/>
            <p:cNvSpPr txBox="1"/>
            <p:nvPr/>
          </p:nvSpPr>
          <p:spPr>
            <a:xfrm>
              <a:off x="4834633" y="1938352"/>
              <a:ext cx="1620000" cy="540000"/>
            </a:xfrm>
            <a:prstGeom prst="rect">
              <a:avLst/>
            </a:prstGeom>
            <a:noFill/>
          </p:spPr>
          <p:txBody>
            <a:bodyPr wrap="square" rtlCol="0" anchor="ctr">
              <a:noAutofit/>
            </a:bodyPr>
            <a:lstStyle/>
            <a:p>
              <a:pPr algn="ctr">
                <a:defRPr/>
              </a:pPr>
              <a:r>
                <a:rPr lang="en-CA" b="1" kern="0" dirty="0" smtClean="0">
                  <a:solidFill>
                    <a:srgbClr val="3F6D93"/>
                  </a:solidFill>
                </a:rPr>
                <a:t>Workshop</a:t>
              </a:r>
            </a:p>
          </p:txBody>
        </p:sp>
        <p:sp>
          <p:nvSpPr>
            <p:cNvPr id="67" name="TextBox 66"/>
            <p:cNvSpPr txBox="1"/>
            <p:nvPr/>
          </p:nvSpPr>
          <p:spPr>
            <a:xfrm>
              <a:off x="4849798" y="3294062"/>
              <a:ext cx="1620000" cy="1440000"/>
            </a:xfrm>
            <a:prstGeom prst="rect">
              <a:avLst/>
            </a:prstGeom>
            <a:noFill/>
          </p:spPr>
          <p:txBody>
            <a:bodyPr wrap="square" rtlCol="0">
              <a:noAutofit/>
            </a:bodyPr>
            <a:lstStyle/>
            <a:p>
              <a:pPr algn="ctr">
                <a:defRPr/>
              </a:pPr>
              <a:r>
                <a:rPr lang="en-CA" sz="1100" kern="0" dirty="0" smtClean="0">
                  <a:solidFill>
                    <a:srgbClr val="29475F"/>
                  </a:solidFill>
                </a:rPr>
                <a:t>“We need to hit the ground running and get this project kicked off immediately. Our team has the ability to take this over once we get a framework and strategy in place.”</a:t>
              </a:r>
            </a:p>
          </p:txBody>
        </p:sp>
        <p:pic>
          <p:nvPicPr>
            <p:cNvPr id="68" name="Picture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69" name="Rectangle 68"/>
          <p:cNvSpPr/>
          <p:nvPr/>
        </p:nvSpPr>
        <p:spPr>
          <a:xfrm>
            <a:off x="968616" y="5734955"/>
            <a:ext cx="7290778" cy="338554"/>
          </a:xfrm>
          <a:prstGeom prst="rect">
            <a:avLst/>
          </a:prstGeom>
        </p:spPr>
        <p:txBody>
          <a:bodyPr wrap="none">
            <a:spAutoFit/>
          </a:bodyPr>
          <a:lstStyle/>
          <a:p>
            <a:pPr algn="ctr">
              <a:defRPr/>
            </a:pPr>
            <a:r>
              <a:rPr lang="en-US" sz="1600" b="1" kern="0" dirty="0" smtClean="0">
                <a:solidFill>
                  <a:srgbClr val="29475F"/>
                </a:solidFill>
              </a:rPr>
              <a:t>Diagnostics and consistent frameworks used throughout all four options</a:t>
            </a:r>
          </a:p>
        </p:txBody>
      </p:sp>
      <p:sp>
        <p:nvSpPr>
          <p:cNvPr id="3" name="Title 2"/>
          <p:cNvSpPr>
            <a:spLocks noGrp="1"/>
          </p:cNvSpPr>
          <p:nvPr>
            <p:ph type="title"/>
          </p:nvPr>
        </p:nvSpPr>
        <p:spPr>
          <a:xfrm>
            <a:off x="257175" y="255588"/>
            <a:ext cx="8554316" cy="877887"/>
          </a:xfrm>
        </p:spPr>
        <p:txBody>
          <a:bodyPr/>
          <a:lstStyle/>
          <a:p>
            <a:pPr lvl="0">
              <a:lnSpc>
                <a:spcPts val="2600"/>
              </a:lnSpc>
              <a:defRPr/>
            </a:pPr>
            <a:r>
              <a:rPr lang="en-US" dirty="0" smtClean="0"/>
              <a:t>Info-Tech offers various levels of support to best suit your needs</a:t>
            </a:r>
            <a:endParaRPr lang="en-US" dirty="0"/>
          </a:p>
        </p:txBody>
      </p:sp>
    </p:spTree>
    <p:extLst>
      <p:ext uri="{BB962C8B-B14F-4D97-AF65-F5344CB8AC3E}">
        <p14:creationId xmlns:p14="http://schemas.microsoft.com/office/powerpoint/2010/main" val="3015485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17380216"/>
              </p:ext>
            </p:extLst>
          </p:nvPr>
        </p:nvGraphicFramePr>
        <p:xfrm>
          <a:off x="86984" y="1661746"/>
          <a:ext cx="8799876" cy="4802198"/>
        </p:xfrm>
        <a:graphic>
          <a:graphicData uri="http://schemas.openxmlformats.org/drawingml/2006/table">
            <a:tbl>
              <a:tblPr firstRow="1" bandRow="1">
                <a:tableStyleId>{5C22544A-7EE6-4342-B048-85BDC9FD1C3A}</a:tableStyleId>
              </a:tblPr>
              <a:tblGrid>
                <a:gridCol w="1191600">
                  <a:extLst>
                    <a:ext uri="{9D8B030D-6E8A-4147-A177-3AD203B41FA5}">
                      <a16:colId xmlns:a16="http://schemas.microsoft.com/office/drawing/2014/main" xmlns="" val="20000"/>
                    </a:ext>
                  </a:extLst>
                </a:gridCol>
                <a:gridCol w="2536092">
                  <a:extLst>
                    <a:ext uri="{9D8B030D-6E8A-4147-A177-3AD203B41FA5}">
                      <a16:colId xmlns:a16="http://schemas.microsoft.com/office/drawing/2014/main" xmlns="" val="20001"/>
                    </a:ext>
                  </a:extLst>
                </a:gridCol>
                <a:gridCol w="2536092">
                  <a:extLst>
                    <a:ext uri="{9D8B030D-6E8A-4147-A177-3AD203B41FA5}">
                      <a16:colId xmlns:a16="http://schemas.microsoft.com/office/drawing/2014/main" xmlns="" val="20002"/>
                    </a:ext>
                  </a:extLst>
                </a:gridCol>
                <a:gridCol w="2536092">
                  <a:extLst>
                    <a:ext uri="{9D8B030D-6E8A-4147-A177-3AD203B41FA5}">
                      <a16:colId xmlns:a16="http://schemas.microsoft.com/office/drawing/2014/main" xmlns="" val="20003"/>
                    </a:ext>
                  </a:extLst>
                </a:gridCol>
              </a:tblGrid>
              <a:tr h="1906954">
                <a:tc>
                  <a:txBody>
                    <a:bodyPr/>
                    <a:lstStyle/>
                    <a:p>
                      <a:pPr algn="ctr"/>
                      <a:r>
                        <a:rPr lang="en-CA" sz="1000" dirty="0" smtClean="0">
                          <a:solidFill>
                            <a:schemeClr val="bg1"/>
                          </a:solidFill>
                        </a:rPr>
                        <a:t>Best-Practice Toolkit</a:t>
                      </a:r>
                      <a:endParaRPr lang="en-CA" sz="1000"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a:spcAft>
                          <a:spcPts val="600"/>
                        </a:spcAft>
                      </a:pPr>
                      <a:r>
                        <a:rPr lang="en-CA" sz="1000" dirty="0" smtClean="0">
                          <a:solidFill>
                            <a:schemeClr val="tx1"/>
                          </a:solidFill>
                        </a:rPr>
                        <a:t>1.1 Market overview</a:t>
                      </a:r>
                      <a:r>
                        <a:rPr lang="en-CA" sz="1000" baseline="0" dirty="0" smtClean="0">
                          <a:solidFill>
                            <a:schemeClr val="tx1"/>
                          </a:solidFill>
                        </a:rPr>
                        <a:t> and introduction to CRM</a:t>
                      </a:r>
                      <a:endParaRPr lang="en-CA" sz="1000" b="0" dirty="0" smtClean="0">
                        <a:solidFill>
                          <a:schemeClr val="tx1"/>
                        </a:solidFil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CA" sz="1000" dirty="0" smtClean="0">
                          <a:solidFill>
                            <a:schemeClr val="tx1"/>
                          </a:solidFill>
                        </a:rPr>
                        <a:t>1.2 Structure your </a:t>
                      </a:r>
                      <a:r>
                        <a:rPr lang="en-CA" sz="1000" baseline="0" dirty="0" smtClean="0">
                          <a:solidFill>
                            <a:schemeClr val="tx1"/>
                          </a:solidFill>
                        </a:rPr>
                        <a:t>CRM </a:t>
                      </a:r>
                      <a:r>
                        <a:rPr lang="en-CA" sz="1000" dirty="0" smtClean="0">
                          <a:solidFill>
                            <a:schemeClr val="tx1"/>
                          </a:solidFill>
                        </a:rPr>
                        <a:t>selection project </a:t>
                      </a:r>
                    </a:p>
                    <a:p>
                      <a:pPr marL="285750" marR="0" indent="-285750" algn="l" defTabSz="914400" rtl="0" eaLnBrk="1" fontAlgn="auto" latinLnBrk="0" hangingPunct="1">
                        <a:lnSpc>
                          <a:spcPct val="100000"/>
                        </a:lnSpc>
                        <a:spcBef>
                          <a:spcPts val="0"/>
                        </a:spcBef>
                        <a:spcAft>
                          <a:spcPts val="600"/>
                        </a:spcAft>
                        <a:buClrTx/>
                        <a:buSzPct val="175000"/>
                        <a:buFontTx/>
                        <a:buBlip>
                          <a:blip r:embed="rId3"/>
                        </a:buBlip>
                        <a:tabLst/>
                        <a:defRPr/>
                      </a:pPr>
                      <a:r>
                        <a:rPr lang="en-CA" sz="1000" b="0" baseline="0" dirty="0" smtClean="0">
                          <a:solidFill>
                            <a:schemeClr val="tx1"/>
                          </a:solidFill>
                        </a:rPr>
                        <a:t>CRM </a:t>
                      </a:r>
                      <a:r>
                        <a:rPr lang="en-CA" sz="1000" b="0" dirty="0" smtClean="0">
                          <a:solidFill>
                            <a:schemeClr val="tx1"/>
                          </a:solidFill>
                        </a:rPr>
                        <a:t>Project Charter Template </a:t>
                      </a:r>
                    </a:p>
                    <a:p>
                      <a:pPr marL="0" marR="0" lvl="0" indent="0" algn="l" defTabSz="914400" rtl="0" eaLnBrk="1" fontAlgn="auto" latinLnBrk="0" hangingPunct="1">
                        <a:lnSpc>
                          <a:spcPct val="100000"/>
                        </a:lnSpc>
                        <a:spcBef>
                          <a:spcPts val="0"/>
                        </a:spcBef>
                        <a:spcAft>
                          <a:spcPts val="600"/>
                        </a:spcAft>
                        <a:buClrTx/>
                        <a:buSzPct val="175000"/>
                        <a:buFontTx/>
                        <a:buNone/>
                        <a:tabLst/>
                        <a:defRPr/>
                      </a:pPr>
                      <a:r>
                        <a:rPr lang="en-CA" sz="1000" dirty="0" smtClean="0">
                          <a:solidFill>
                            <a:schemeClr val="tx1"/>
                          </a:solidFill>
                        </a:rPr>
                        <a:t>1.3 </a:t>
                      </a:r>
                      <a:r>
                        <a:rPr lang="en-CA" sz="1000" b="1" dirty="0" smtClean="0">
                          <a:solidFill>
                            <a:schemeClr val="tx1"/>
                          </a:solidFill>
                        </a:rPr>
                        <a:t>Gather and analyze your </a:t>
                      </a:r>
                      <a:r>
                        <a:rPr lang="en-CA" sz="1000" baseline="0" dirty="0" smtClean="0">
                          <a:solidFill>
                            <a:schemeClr val="tx1"/>
                          </a:solidFill>
                        </a:rPr>
                        <a:t>CRM </a:t>
                      </a:r>
                      <a:r>
                        <a:rPr lang="en-CA" sz="1000" b="1" dirty="0" smtClean="0">
                          <a:solidFill>
                            <a:schemeClr val="tx1"/>
                          </a:solidFill>
                        </a:rPr>
                        <a:t>requirements</a:t>
                      </a:r>
                    </a:p>
                    <a:p>
                      <a:pPr marL="285750" marR="0" lvl="0" indent="-285750" algn="l" defTabSz="914400" rtl="0" eaLnBrk="1" fontAlgn="auto" latinLnBrk="0" hangingPunct="1">
                        <a:lnSpc>
                          <a:spcPct val="100000"/>
                        </a:lnSpc>
                        <a:spcBef>
                          <a:spcPts val="0"/>
                        </a:spcBef>
                        <a:spcAft>
                          <a:spcPts val="600"/>
                        </a:spcAft>
                        <a:buClrTx/>
                        <a:buSzPct val="175000"/>
                        <a:buFontTx/>
                        <a:buBlip>
                          <a:blip r:embed="rId4"/>
                        </a:buBlip>
                        <a:tabLst/>
                        <a:defRPr/>
                      </a:pPr>
                      <a:r>
                        <a:rPr lang="en-CA" sz="1000" b="0" baseline="0" dirty="0" smtClean="0">
                          <a:solidFill>
                            <a:schemeClr val="tx1"/>
                          </a:solidFill>
                        </a:rPr>
                        <a:t>CRM </a:t>
                      </a:r>
                      <a:r>
                        <a:rPr kumimoji="0" lang="en-CA" sz="1000" b="0" i="0" u="none" strike="noStrike" kern="1200" cap="none" spc="0" normalizeH="0" baseline="0" noProof="0" dirty="0" smtClean="0">
                          <a:ln>
                            <a:noFill/>
                          </a:ln>
                          <a:solidFill>
                            <a:schemeClr val="tx1"/>
                          </a:solidFill>
                          <a:effectLst/>
                          <a:uLnTx/>
                          <a:uFillTx/>
                          <a:latin typeface="+mn-lt"/>
                          <a:ea typeface="+mn-ea"/>
                          <a:cs typeface="+mn-cs"/>
                        </a:rPr>
                        <a:t>Use-Case Fit Assessment Tool</a:t>
                      </a:r>
                      <a:endParaRPr lang="en-CA" sz="1000" b="1"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smtClean="0">
                          <a:ln>
                            <a:noFill/>
                          </a:ln>
                          <a:solidFill>
                            <a:schemeClr val="tx1"/>
                          </a:solidFill>
                          <a:effectLst/>
                          <a:uLnTx/>
                          <a:uFillTx/>
                          <a:latin typeface="+mn-lt"/>
                        </a:rPr>
                        <a:t>2.1 </a:t>
                      </a:r>
                      <a:r>
                        <a:rPr lang="en-CA" sz="1000" baseline="0" dirty="0" smtClean="0">
                          <a:solidFill>
                            <a:schemeClr val="tx1"/>
                          </a:solidFill>
                        </a:rPr>
                        <a:t>CRM </a:t>
                      </a:r>
                      <a:r>
                        <a:rPr kumimoji="0" lang="en-CA" sz="1000" b="1" i="0" u="none" strike="noStrike" kern="1200" cap="none" spc="0" normalizeH="0" baseline="0" noProof="0" dirty="0" smtClean="0">
                          <a:ln>
                            <a:noFill/>
                          </a:ln>
                          <a:solidFill>
                            <a:schemeClr val="tx1"/>
                          </a:solidFill>
                          <a:effectLst/>
                          <a:uLnTx/>
                          <a:uFillTx/>
                          <a:latin typeface="+mn-lt"/>
                        </a:rPr>
                        <a:t>Vendor Landscape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0" i="0" u="none" strike="noStrike" kern="1200" cap="none" spc="0" normalizeH="0" baseline="0" noProof="0" dirty="0" smtClean="0">
                          <a:ln>
                            <a:noFill/>
                          </a:ln>
                          <a:solidFill>
                            <a:schemeClr val="tx1"/>
                          </a:solidFill>
                          <a:effectLst/>
                          <a:uLnTx/>
                          <a:uFillTx/>
                          <a:latin typeface="+mn-lt"/>
                        </a:rPr>
                        <a:t>CRM Suite Evaluation and RFP Scoring Tool</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smtClean="0">
                          <a:ln>
                            <a:noFill/>
                          </a:ln>
                          <a:solidFill>
                            <a:schemeClr val="tx1"/>
                          </a:solidFill>
                          <a:effectLst/>
                          <a:uLnTx/>
                          <a:uFillTx/>
                          <a:latin typeface="+mn-lt"/>
                        </a:rPr>
                        <a:t>2.2 </a:t>
                      </a:r>
                      <a:r>
                        <a:rPr lang="en-CA" sz="1000" dirty="0" smtClean="0">
                          <a:solidFill>
                            <a:schemeClr val="tx1"/>
                          </a:solidFill>
                        </a:rPr>
                        <a:t>Select your </a:t>
                      </a:r>
                      <a:r>
                        <a:rPr lang="en-CA" sz="1000" baseline="0" dirty="0" smtClean="0">
                          <a:solidFill>
                            <a:schemeClr val="tx1"/>
                          </a:solidFill>
                        </a:rPr>
                        <a:t>CRM </a:t>
                      </a:r>
                      <a:r>
                        <a:rPr lang="en-CA" sz="1000" dirty="0" smtClean="0">
                          <a:solidFill>
                            <a:schemeClr val="tx1"/>
                          </a:solidFill>
                        </a:rPr>
                        <a:t>solution</a:t>
                      </a:r>
                    </a:p>
                    <a:p>
                      <a:pPr marL="285750" indent="-285750">
                        <a:spcAft>
                          <a:spcPts val="600"/>
                        </a:spcAft>
                        <a:buSzPct val="175000"/>
                        <a:buBlip>
                          <a:blip r:embed="rId3"/>
                        </a:buBlip>
                      </a:pPr>
                      <a:r>
                        <a:rPr lang="en-CA" sz="1000" b="0" baseline="0" dirty="0" smtClean="0">
                          <a:solidFill>
                            <a:schemeClr val="tx1"/>
                          </a:solidFill>
                        </a:rPr>
                        <a:t>CRM Vendor </a:t>
                      </a:r>
                      <a:r>
                        <a:rPr lang="en-CA" sz="1000" b="0" dirty="0" smtClean="0">
                          <a:solidFill>
                            <a:schemeClr val="tx1"/>
                          </a:solidFill>
                        </a:rPr>
                        <a:t>Demo Script </a:t>
                      </a:r>
                      <a:r>
                        <a:rPr lang="en-CA" sz="1000" b="0" baseline="0" dirty="0" smtClean="0">
                          <a:solidFill>
                            <a:schemeClr val="tx1"/>
                          </a:solidFill>
                        </a:rPr>
                        <a:t>Template</a:t>
                      </a:r>
                    </a:p>
                    <a:p>
                      <a:pPr marL="285750" indent="-285750">
                        <a:spcAft>
                          <a:spcPts val="600"/>
                        </a:spcAft>
                        <a:buSzPct val="175000"/>
                        <a:buBlip>
                          <a:blip r:embed="rId3"/>
                        </a:buBlip>
                      </a:pPr>
                      <a:r>
                        <a:rPr lang="en-CA" sz="1000" b="0" baseline="0" dirty="0" smtClean="0">
                          <a:solidFill>
                            <a:schemeClr val="tx1"/>
                          </a:solidFill>
                        </a:rPr>
                        <a:t>CRM </a:t>
                      </a:r>
                      <a:r>
                        <a:rPr lang="en-CA" sz="1000" b="0" dirty="0" smtClean="0">
                          <a:solidFill>
                            <a:schemeClr val="tx1"/>
                          </a:solidFill>
                        </a:rPr>
                        <a:t>RFP Template</a:t>
                      </a:r>
                    </a:p>
                    <a:p>
                      <a:pPr marL="0" indent="0">
                        <a:spcAft>
                          <a:spcPts val="600"/>
                        </a:spcAft>
                        <a:buSzPct val="175000"/>
                        <a:buNone/>
                      </a:pPr>
                      <a:endParaRPr lang="en-CA" sz="1000" b="0" dirty="0" smtClean="0">
                        <a:solidFill>
                          <a:schemeClr val="tx1"/>
                        </a:solidFill>
                      </a:endParaRPr>
                    </a:p>
                    <a:p>
                      <a:pPr marL="0" indent="0">
                        <a:spcAft>
                          <a:spcPts val="600"/>
                        </a:spcAft>
                        <a:buSzPct val="175000"/>
                        <a:buNone/>
                      </a:pPr>
                      <a:endParaRPr lang="en-CA" sz="1000" b="0"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CA" sz="1000" dirty="0" smtClean="0">
                          <a:solidFill>
                            <a:schemeClr val="tx1"/>
                          </a:solidFill>
                        </a:rPr>
                        <a:t>3.1 Implementation considerations</a:t>
                      </a:r>
                      <a:endParaRPr lang="en-CA" sz="1000" baseline="0" dirty="0" smtClean="0">
                        <a:solidFill>
                          <a:schemeClr val="tx1"/>
                        </a:solidFill>
                      </a:endParaRPr>
                    </a:p>
                    <a:p>
                      <a:pPr marL="285750" marR="0" lvl="0" indent="-285750" algn="l" defTabSz="914400" rtl="0" eaLnBrk="1" fontAlgn="auto" latinLnBrk="0" hangingPunct="1">
                        <a:lnSpc>
                          <a:spcPct val="100000"/>
                        </a:lnSpc>
                        <a:spcBef>
                          <a:spcPts val="0"/>
                        </a:spcBef>
                        <a:spcAft>
                          <a:spcPts val="600"/>
                        </a:spcAft>
                        <a:buClrTx/>
                        <a:buSzPct val="175000"/>
                        <a:buFontTx/>
                        <a:buBlip>
                          <a:blip r:embed="rId3"/>
                        </a:buBlip>
                        <a:tabLst/>
                        <a:defRPr/>
                      </a:pPr>
                      <a:r>
                        <a:rPr lang="en-CA" sz="1000" b="0" baseline="0" dirty="0" smtClean="0">
                          <a:solidFill>
                            <a:schemeClr val="tx1"/>
                          </a:solidFill>
                        </a:rPr>
                        <a:t>CRM </a:t>
                      </a:r>
                      <a:r>
                        <a:rPr kumimoji="0" lang="en-CA" sz="1000" b="0" i="0" u="none" strike="noStrike" kern="1200" cap="none" spc="0" normalizeH="0" baseline="0" noProof="0" dirty="0" smtClean="0">
                          <a:ln>
                            <a:noFill/>
                          </a:ln>
                          <a:solidFill>
                            <a:schemeClr val="tx1"/>
                          </a:solidFill>
                          <a:effectLst/>
                          <a:uLnTx/>
                          <a:uFillTx/>
                          <a:latin typeface="+mn-lt"/>
                          <a:ea typeface="+mn-ea"/>
                          <a:cs typeface="+mn-cs"/>
                        </a:rPr>
                        <a:t>Work Breakdown Structure Template</a:t>
                      </a:r>
                    </a:p>
                    <a:p>
                      <a:pPr>
                        <a:spcAft>
                          <a:spcPts val="600"/>
                        </a:spcAft>
                      </a:pPr>
                      <a:r>
                        <a:rPr lang="en-CA" sz="1000" baseline="0" dirty="0" smtClean="0">
                          <a:solidFill>
                            <a:schemeClr val="tx1"/>
                          </a:solidFill>
                        </a:rPr>
                        <a:t>3.2 Measure metrics</a:t>
                      </a:r>
                      <a:endParaRPr lang="en-CA" sz="1000" dirty="0" smtClean="0">
                        <a:solidFill>
                          <a:schemeClr val="tx1"/>
                        </a:solidFill>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0"/>
                  </a:ext>
                </a:extLst>
              </a:tr>
              <a:tr h="1245828">
                <a:tc>
                  <a:txBody>
                    <a:bodyPr/>
                    <a:lstStyle/>
                    <a:p>
                      <a:pPr algn="ctr"/>
                      <a:r>
                        <a:rPr lang="en-CA" sz="1000" b="1" dirty="0" smtClean="0">
                          <a:solidFill>
                            <a:schemeClr val="bg1"/>
                          </a:solidFill>
                        </a:rPr>
                        <a:t>Guided Implementations</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indent="-228600">
                        <a:spcAft>
                          <a:spcPts val="600"/>
                        </a:spcAft>
                        <a:buSzPct val="150000"/>
                        <a:buBlip>
                          <a:blip r:embed="rId5"/>
                        </a:buBlip>
                      </a:pPr>
                      <a:r>
                        <a:rPr lang="en-CA" sz="1000" b="0" i="0" kern="1200" dirty="0" smtClean="0">
                          <a:solidFill>
                            <a:schemeClr val="tx1"/>
                          </a:solidFill>
                          <a:effectLst/>
                          <a:latin typeface="+mn-lt"/>
                          <a:ea typeface="+mn-ea"/>
                          <a:cs typeface="+mn-cs"/>
                        </a:rPr>
                        <a:t>Identify organizational fit for the technology.</a:t>
                      </a:r>
                    </a:p>
                    <a:p>
                      <a:pPr marL="228600" indent="-228600">
                        <a:spcAft>
                          <a:spcPts val="600"/>
                        </a:spcAft>
                        <a:buSzPct val="150000"/>
                        <a:buBlip>
                          <a:blip r:embed="rId5"/>
                        </a:buBlip>
                      </a:pPr>
                      <a:r>
                        <a:rPr lang="en-US" sz="1000" b="0" dirty="0" smtClean="0">
                          <a:solidFill>
                            <a:schemeClr val="tx1"/>
                          </a:solidFill>
                          <a:cs typeface="Arial Unicode MS" panose="020B0604020202020204" pitchFamily="34" charset="-128"/>
                        </a:rPr>
                        <a:t>Create</a:t>
                      </a:r>
                      <a:r>
                        <a:rPr lang="en-US" sz="1000" b="0" baseline="0" dirty="0" smtClean="0">
                          <a:solidFill>
                            <a:schemeClr val="tx1"/>
                          </a:solidFill>
                          <a:cs typeface="Arial Unicode MS" panose="020B0604020202020204" pitchFamily="34" charset="-128"/>
                        </a:rPr>
                        <a:t> the project plan.</a:t>
                      </a:r>
                    </a:p>
                    <a:p>
                      <a:pPr marL="228600" marR="0" indent="-228600" algn="l" defTabSz="914400" rtl="0" eaLnBrk="1" fontAlgn="auto" latinLnBrk="0" hangingPunct="1">
                        <a:lnSpc>
                          <a:spcPct val="100000"/>
                        </a:lnSpc>
                        <a:spcBef>
                          <a:spcPts val="0"/>
                        </a:spcBef>
                        <a:spcAft>
                          <a:spcPts val="600"/>
                        </a:spcAft>
                        <a:buClrTx/>
                        <a:buSzPct val="150000"/>
                        <a:buFontTx/>
                        <a:buBlip>
                          <a:blip r:embed="rId5"/>
                        </a:buBlip>
                        <a:tabLst/>
                        <a:defRPr/>
                      </a:pPr>
                      <a:r>
                        <a:rPr lang="en-US" sz="1000" b="0" dirty="0" smtClean="0">
                          <a:solidFill>
                            <a:schemeClr val="tx1"/>
                          </a:solidFill>
                          <a:cs typeface="Arial Unicode MS" panose="020B0604020202020204" pitchFamily="34" charset="-128"/>
                        </a:rPr>
                        <a:t>Plan requirements</a:t>
                      </a:r>
                      <a:r>
                        <a:rPr lang="en-US" sz="1000" b="0" baseline="0" dirty="0" smtClean="0">
                          <a:solidFill>
                            <a:schemeClr val="tx1"/>
                          </a:solidFill>
                          <a:cs typeface="Arial Unicode MS" panose="020B0604020202020204" pitchFamily="34" charset="-128"/>
                        </a:rPr>
                        <a:t> gathering steps.</a:t>
                      </a:r>
                      <a:endParaRPr lang="en-US" sz="1000" b="0" dirty="0" smtClean="0">
                        <a:solidFill>
                          <a:schemeClr val="tx1"/>
                        </a:solidFill>
                        <a:cs typeface="Arial Unicode MS" panose="020B0604020202020204" pitchFamily="34" charset="-128"/>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5"/>
                        </a:buBlip>
                      </a:pPr>
                      <a:r>
                        <a:rPr lang="en-US" sz="1000" b="0" dirty="0" smtClean="0">
                          <a:solidFill>
                            <a:schemeClr val="tx1"/>
                          </a:solidFill>
                          <a:cs typeface="Arial Unicode MS" panose="020B0604020202020204" pitchFamily="34" charset="-128"/>
                        </a:rPr>
                        <a:t>Discuss</a:t>
                      </a:r>
                      <a:r>
                        <a:rPr lang="en-US" sz="1000" b="0" baseline="0" dirty="0" smtClean="0">
                          <a:solidFill>
                            <a:schemeClr val="tx1"/>
                          </a:solidFill>
                          <a:cs typeface="Arial Unicode MS" panose="020B0604020202020204" pitchFamily="34" charset="-128"/>
                        </a:rPr>
                        <a:t> the use-case fit assessment results and the Vendor Landscape.</a:t>
                      </a:r>
                    </a:p>
                    <a:p>
                      <a:pPr marL="228600" indent="-228600">
                        <a:spcAft>
                          <a:spcPts val="600"/>
                        </a:spcAft>
                        <a:buSzPct val="150000"/>
                        <a:buBlip>
                          <a:blip r:embed="rId5"/>
                        </a:buBlip>
                      </a:pPr>
                      <a:r>
                        <a:rPr lang="en-US" sz="1000" b="0" baseline="0" dirty="0" smtClean="0">
                          <a:solidFill>
                            <a:schemeClr val="tx1"/>
                          </a:solidFill>
                          <a:cs typeface="Arial Unicode MS" panose="020B0604020202020204" pitchFamily="34" charset="-128"/>
                        </a:rPr>
                        <a:t>Review contract.</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5"/>
                        </a:buBlip>
                      </a:pPr>
                      <a:r>
                        <a:rPr lang="en-US" sz="1000" b="0" dirty="0" smtClean="0">
                          <a:solidFill>
                            <a:schemeClr val="tx1"/>
                          </a:solidFill>
                          <a:cs typeface="Arial Unicode MS" panose="020B0604020202020204" pitchFamily="34" charset="-128"/>
                        </a:rPr>
                        <a:t>Create</a:t>
                      </a:r>
                      <a:r>
                        <a:rPr lang="en-US" sz="1000" b="0" baseline="0" dirty="0" smtClean="0">
                          <a:solidFill>
                            <a:schemeClr val="tx1"/>
                          </a:solidFill>
                          <a:cs typeface="Arial Unicode MS" panose="020B0604020202020204" pitchFamily="34" charset="-128"/>
                        </a:rPr>
                        <a:t> an implementation plan.</a:t>
                      </a:r>
                      <a:endParaRPr lang="en-US" sz="1000" b="0" dirty="0" smtClean="0">
                        <a:solidFill>
                          <a:schemeClr val="tx1"/>
                        </a:solidFill>
                        <a:cs typeface="Arial Unicode MS" panose="020B0604020202020204" pitchFamily="34" charset="-128"/>
                      </a:endParaRPr>
                    </a:p>
                    <a:p>
                      <a:pPr marL="228600" indent="-228600">
                        <a:spcAft>
                          <a:spcPts val="600"/>
                        </a:spcAft>
                        <a:buSzPct val="150000"/>
                        <a:buBlip>
                          <a:blip r:embed="rId5"/>
                        </a:buBlip>
                      </a:pPr>
                      <a:r>
                        <a:rPr lang="en-US" sz="1000" b="0" dirty="0" smtClean="0">
                          <a:solidFill>
                            <a:schemeClr val="tx1"/>
                          </a:solidFill>
                          <a:cs typeface="Arial Unicode MS" panose="020B0604020202020204" pitchFamily="34" charset="-128"/>
                        </a:rPr>
                        <a:t>Discuss roll</a:t>
                      </a:r>
                      <a:r>
                        <a:rPr lang="en-US" sz="1000" b="0" baseline="0" dirty="0" smtClean="0">
                          <a:solidFill>
                            <a:schemeClr val="tx1"/>
                          </a:solidFill>
                          <a:cs typeface="Arial Unicode MS" panose="020B0604020202020204" pitchFamily="34" charset="-128"/>
                        </a:rPr>
                        <a:t>-</a:t>
                      </a:r>
                      <a:r>
                        <a:rPr lang="en-US" sz="1000" b="0" dirty="0" smtClean="0">
                          <a:solidFill>
                            <a:schemeClr val="tx1"/>
                          </a:solidFill>
                          <a:cs typeface="Arial Unicode MS" panose="020B0604020202020204" pitchFamily="34" charset="-128"/>
                        </a:rPr>
                        <a:t>out of processes and han</a:t>
                      </a:r>
                      <a:r>
                        <a:rPr lang="en-US" sz="1000" b="0" baseline="0" dirty="0" smtClean="0">
                          <a:solidFill>
                            <a:schemeClr val="tx1"/>
                          </a:solidFill>
                          <a:cs typeface="Arial Unicode MS" panose="020B0604020202020204" pitchFamily="34" charset="-128"/>
                        </a:rPr>
                        <a:t>d-over to operations.</a:t>
                      </a:r>
                      <a:endParaRPr lang="en-US" sz="1000" b="0" dirty="0" smtClean="0">
                        <a:solidFill>
                          <a:schemeClr val="tx1"/>
                        </a:solidFill>
                        <a:latin typeface="Arial" pitchFamily="34" charset="0"/>
                        <a:cs typeface="Arial" pitchFamily="34" charset="0"/>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1"/>
                  </a:ext>
                </a:extLst>
              </a:tr>
              <a:tr h="917562">
                <a:tc>
                  <a:txBody>
                    <a:bodyPr/>
                    <a:lstStyle/>
                    <a:p>
                      <a:pPr algn="ctr"/>
                      <a:r>
                        <a:rPr lang="en-CA" sz="1000" b="1" dirty="0" smtClean="0">
                          <a:solidFill>
                            <a:schemeClr val="bg1"/>
                          </a:solidFill>
                        </a:rPr>
                        <a:t>Onsite</a:t>
                      </a:r>
                      <a:r>
                        <a:rPr lang="en-CA" sz="1000" b="1" baseline="0" dirty="0" smtClean="0">
                          <a:solidFill>
                            <a:schemeClr val="bg1"/>
                          </a:solidFill>
                        </a:rPr>
                        <a:t> Workshop</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r>
                        <a:rPr lang="en-CA" sz="1000" b="1" dirty="0" smtClean="0">
                          <a:solidFill>
                            <a:schemeClr val="tx1"/>
                          </a:solidFill>
                        </a:rPr>
                        <a:t>Module</a:t>
                      </a:r>
                      <a:r>
                        <a:rPr lang="en-CA" sz="1000" b="1" baseline="0" dirty="0" smtClean="0">
                          <a:solidFill>
                            <a:schemeClr val="tx1"/>
                          </a:solidFill>
                        </a:rPr>
                        <a:t> 1</a:t>
                      </a:r>
                      <a:r>
                        <a:rPr lang="en-CA" sz="1000" b="1" dirty="0" smtClean="0">
                          <a:solidFill>
                            <a:schemeClr val="tx1"/>
                          </a:solidFill>
                        </a:rPr>
                        <a:t>:</a:t>
                      </a:r>
                    </a:p>
                    <a:p>
                      <a:pPr marL="0" indent="0">
                        <a:buFont typeface="Arial" panose="020B0604020202020204" pitchFamily="34" charset="0"/>
                        <a:buNone/>
                      </a:pPr>
                      <a:r>
                        <a:rPr lang="en-CA" sz="1000" dirty="0" smtClean="0">
                          <a:solidFill>
                            <a:schemeClr val="tx1"/>
                          </a:solidFill>
                        </a:rPr>
                        <a:t>Launch of Your </a:t>
                      </a:r>
                      <a:r>
                        <a:rPr lang="en-CA" sz="1000" b="0" baseline="0" dirty="0" smtClean="0">
                          <a:solidFill>
                            <a:schemeClr val="tx1"/>
                          </a:solidFill>
                        </a:rPr>
                        <a:t>CRM </a:t>
                      </a:r>
                      <a:r>
                        <a:rPr lang="en-CA" sz="1000" dirty="0" smtClean="0">
                          <a:solidFill>
                            <a:schemeClr val="tx1"/>
                          </a:solidFill>
                        </a:rPr>
                        <a:t>Selection Project </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r>
                        <a:rPr lang="en-CA" sz="1000" b="1" dirty="0" smtClean="0">
                          <a:solidFill>
                            <a:schemeClr val="tx1"/>
                          </a:solidFill>
                        </a:rPr>
                        <a:t>Module</a:t>
                      </a:r>
                      <a:r>
                        <a:rPr lang="en-CA" sz="1000" b="1" baseline="0" dirty="0" smtClean="0">
                          <a:solidFill>
                            <a:schemeClr val="tx1"/>
                          </a:solidFill>
                        </a:rPr>
                        <a:t> 2</a:t>
                      </a:r>
                      <a:r>
                        <a:rPr lang="en-CA" sz="1000" b="1" dirty="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dirty="0" smtClean="0">
                          <a:solidFill>
                            <a:schemeClr val="tx1"/>
                          </a:solidFill>
                        </a:rPr>
                        <a:t>Plan Your Procurement and</a:t>
                      </a:r>
                      <a:r>
                        <a:rPr lang="en-CA" sz="1000" baseline="0" dirty="0" smtClean="0">
                          <a:solidFill>
                            <a:schemeClr val="tx1"/>
                          </a:solidFill>
                        </a:rPr>
                        <a:t> Implementation </a:t>
                      </a:r>
                      <a:r>
                        <a:rPr lang="en-CA" sz="1000" dirty="0" smtClean="0">
                          <a:solidFill>
                            <a:schemeClr val="tx1"/>
                          </a:solidFill>
                        </a:rPr>
                        <a:t>Process </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2"/>
                  </a:ext>
                </a:extLst>
              </a:tr>
              <a:tr h="731854">
                <a:tc>
                  <a:txBody>
                    <a:bodyPr/>
                    <a:lstStyle/>
                    <a:p>
                      <a:endParaRPr lang="en-CA"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000" b="1" dirty="0" smtClean="0">
                          <a:solidFill>
                            <a:schemeClr val="tx1"/>
                          </a:solidFill>
                        </a:rPr>
                        <a:t>Phase 1 Outcome:</a:t>
                      </a:r>
                    </a:p>
                    <a:p>
                      <a:pPr marL="171450" lvl="0" indent="-171450" algn="l">
                        <a:buFont typeface="Arial" panose="020B0604020202020204" pitchFamily="34" charset="0"/>
                        <a:buChar char="•"/>
                      </a:pPr>
                      <a:r>
                        <a:rPr lang="en-CA" sz="1000" b="0" dirty="0" smtClean="0">
                          <a:solidFill>
                            <a:schemeClr val="tx1"/>
                          </a:solidFill>
                        </a:rPr>
                        <a:t>Launch your </a:t>
                      </a:r>
                      <a:r>
                        <a:rPr lang="en-CA" sz="1000" b="0" baseline="0" dirty="0" smtClean="0">
                          <a:solidFill>
                            <a:schemeClr val="tx1"/>
                          </a:solidFill>
                        </a:rPr>
                        <a:t>CRM </a:t>
                      </a:r>
                      <a:r>
                        <a:rPr kumimoji="0" lang="en-CA" sz="1000" b="0" i="0" u="none" strike="noStrike" kern="1200" cap="none" spc="0" normalizeH="0" baseline="0" noProof="0" dirty="0" smtClean="0">
                          <a:ln>
                            <a:noFill/>
                          </a:ln>
                          <a:solidFill>
                            <a:schemeClr val="tx1"/>
                          </a:solidFill>
                          <a:effectLst/>
                          <a:uLnTx/>
                          <a:uFillTx/>
                          <a:latin typeface="+mn-lt"/>
                          <a:ea typeface="+mn-ea"/>
                          <a:cs typeface="+mn-cs"/>
                        </a:rPr>
                        <a:t>s</a:t>
                      </a:r>
                      <a:r>
                        <a:rPr lang="en-CA" sz="1000" b="0" dirty="0" smtClean="0">
                          <a:solidFill>
                            <a:schemeClr val="tx1"/>
                          </a:solidFill>
                        </a:rPr>
                        <a:t>election project.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dirty="0" smtClean="0">
                          <a:solidFill>
                            <a:schemeClr val="tx1"/>
                          </a:solidFill>
                        </a:rPr>
                        <a:t>Development of your organization’s </a:t>
                      </a:r>
                      <a:r>
                        <a:rPr lang="en-CA" sz="1000" b="0" baseline="0" dirty="0" smtClean="0">
                          <a:solidFill>
                            <a:schemeClr val="tx1"/>
                          </a:solidFill>
                        </a:rPr>
                        <a:t>CRM </a:t>
                      </a:r>
                      <a:r>
                        <a:rPr lang="en-CA" sz="1000" dirty="0" smtClean="0">
                          <a:solidFill>
                            <a:schemeClr val="tx1"/>
                          </a:solidFill>
                        </a:rPr>
                        <a:t>requirements.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solidFill>
                            <a:schemeClr val="tx1"/>
                          </a:solidFill>
                        </a:rPr>
                        <a:t>Phase 2 Outcome:</a:t>
                      </a:r>
                    </a:p>
                    <a:p>
                      <a:pPr marL="171450" indent="-171450">
                        <a:buFont typeface="Arial" panose="020B0604020202020204" pitchFamily="34" charset="0"/>
                        <a:buChar char="•"/>
                      </a:pPr>
                      <a:r>
                        <a:rPr lang="en-CA" sz="1000" dirty="0" smtClean="0">
                          <a:solidFill>
                            <a:schemeClr val="tx1"/>
                          </a:solidFill>
                        </a:rPr>
                        <a:t>Selection</a:t>
                      </a:r>
                      <a:r>
                        <a:rPr lang="en-CA" sz="1000" baseline="0" dirty="0" smtClean="0">
                          <a:solidFill>
                            <a:schemeClr val="tx1"/>
                          </a:solidFill>
                        </a:rPr>
                        <a:t> of a </a:t>
                      </a:r>
                      <a:r>
                        <a:rPr lang="en-CA" sz="1000" b="0" baseline="0" dirty="0" smtClean="0">
                          <a:solidFill>
                            <a:schemeClr val="tx1"/>
                          </a:solidFill>
                        </a:rPr>
                        <a:t>CRM </a:t>
                      </a:r>
                      <a:r>
                        <a:rPr lang="en-CA" sz="1000" baseline="0" dirty="0" smtClean="0">
                          <a:solidFill>
                            <a:schemeClr val="tx1"/>
                          </a:solidFill>
                        </a:rPr>
                        <a:t>solution. </a:t>
                      </a:r>
                      <a:endParaRPr lang="en-CA" sz="1000" dirty="0" smtClean="0">
                        <a:solidFill>
                          <a:schemeClr val="tx1"/>
                        </a:solidFill>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solidFill>
                            <a:schemeClr val="tx1"/>
                          </a:solidFill>
                        </a:rPr>
                        <a:t>Phase 3 Outcome:</a:t>
                      </a:r>
                    </a:p>
                    <a:p>
                      <a:pPr marL="171450" indent="-171450">
                        <a:buFont typeface="Arial" panose="020B0604020202020204" pitchFamily="34" charset="0"/>
                        <a:buChar char="•"/>
                      </a:pPr>
                      <a:r>
                        <a:rPr lang="en-CA" sz="1000" dirty="0" smtClean="0">
                          <a:solidFill>
                            <a:schemeClr val="tx1"/>
                          </a:solidFill>
                        </a:rPr>
                        <a:t>A plan</a:t>
                      </a:r>
                      <a:r>
                        <a:rPr lang="en-CA" sz="1000" baseline="0" dirty="0" smtClean="0">
                          <a:solidFill>
                            <a:schemeClr val="tx1"/>
                          </a:solidFill>
                        </a:rPr>
                        <a:t> for implementing the selected CRM solution. </a:t>
                      </a:r>
                      <a:endParaRPr lang="en-CA" sz="1000" dirty="0" smtClean="0">
                        <a:solidFill>
                          <a:schemeClr val="tx1"/>
                        </a:solidFill>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3"/>
                  </a:ext>
                </a:extLst>
              </a:tr>
            </a:tbl>
          </a:graphicData>
        </a:graphic>
      </p:graphicFrame>
      <p:pic>
        <p:nvPicPr>
          <p:cNvPr id="19" name="Picture 18"/>
          <p:cNvPicPr>
            <a:picLocks noChangeAspect="1"/>
          </p:cNvPicPr>
          <p:nvPr/>
        </p:nvPicPr>
        <p:blipFill>
          <a:blip r:embed="rId6" cstate="print">
            <a:clrChange>
              <a:clrFrom>
                <a:srgbClr val="36A1C5"/>
              </a:clrFrom>
              <a:clrTo>
                <a:srgbClr val="36A1C5">
                  <a:alpha val="0"/>
                </a:srgbClr>
              </a:clrTo>
            </a:clrChange>
            <a:extLst>
              <a:ext uri="{28A0092B-C50C-407E-A947-70E740481C1C}">
                <a14:useLocalDpi xmlns:a14="http://schemas.microsoft.com/office/drawing/2010/main" val="0"/>
              </a:ext>
            </a:extLst>
          </a:blip>
          <a:stretch>
            <a:fillRect/>
          </a:stretch>
        </p:blipFill>
        <p:spPr>
          <a:xfrm>
            <a:off x="170983" y="3666339"/>
            <a:ext cx="974520" cy="877885"/>
          </a:xfrm>
          <a:prstGeom prst="rect">
            <a:avLst/>
          </a:prstGeom>
        </p:spPr>
      </p:pic>
      <p:pic>
        <p:nvPicPr>
          <p:cNvPr id="20" name="Picture 19" descr="best-practice-blueprints.pn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111056" y="1823975"/>
            <a:ext cx="1094375" cy="1088500"/>
          </a:xfrm>
          <a:prstGeom prst="rect">
            <a:avLst/>
          </a:prstGeom>
          <a:solidFill>
            <a:schemeClr val="accent1">
              <a:alpha val="0"/>
            </a:schemeClr>
          </a:solidFill>
          <a:effectLst/>
        </p:spPr>
      </p:pic>
      <p:pic>
        <p:nvPicPr>
          <p:cNvPr id="21" name="Picture 20" descr="on-site-workshops.png"/>
          <p:cNvPicPr>
            <a:picLocks noChangeAspect="1"/>
          </p:cNvPicPr>
          <p:nvPr/>
        </p:nvPicPr>
        <p:blipFill rotWithShape="1">
          <a:blip r:embed="rId8" cstate="print"/>
          <a:srcRect l="12204" t="22820" r="8463" b="22257"/>
          <a:stretch/>
        </p:blipFill>
        <p:spPr>
          <a:xfrm>
            <a:off x="282240" y="4931998"/>
            <a:ext cx="752006" cy="483279"/>
          </a:xfrm>
          <a:prstGeom prst="rect">
            <a:avLst/>
          </a:prstGeom>
          <a:effectLst/>
        </p:spPr>
      </p:pic>
      <p:sp>
        <p:nvSpPr>
          <p:cNvPr id="15" name="Chevron 14"/>
          <p:cNvSpPr/>
          <p:nvPr/>
        </p:nvSpPr>
        <p:spPr>
          <a:xfrm>
            <a:off x="1301687" y="1102592"/>
            <a:ext cx="2692549" cy="550360"/>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3400">
              <a:lnSpc>
                <a:spcPct val="90000"/>
              </a:lnSpc>
              <a:spcBef>
                <a:spcPct val="0"/>
              </a:spcBef>
              <a:spcAft>
                <a:spcPct val="35000"/>
              </a:spcAft>
            </a:pPr>
            <a:r>
              <a:rPr lang="en-US" sz="1200" dirty="0" smtClean="0">
                <a:solidFill>
                  <a:srgbClr val="FFFFFF"/>
                </a:solidFill>
              </a:rPr>
              <a:t>1. </a:t>
            </a:r>
            <a:r>
              <a:rPr lang="en-US" sz="1200" b="1" dirty="0" smtClean="0">
                <a:solidFill>
                  <a:prstClr val="white"/>
                </a:solidFill>
              </a:rPr>
              <a:t>Launch the CRM Project and Collect Requirements </a:t>
            </a:r>
            <a:endParaRPr lang="en-US" sz="1200" b="1" dirty="0">
              <a:solidFill>
                <a:prstClr val="white"/>
              </a:solidFill>
            </a:endParaRPr>
          </a:p>
        </p:txBody>
      </p:sp>
      <p:sp>
        <p:nvSpPr>
          <p:cNvPr id="16" name="Chevron 15"/>
          <p:cNvSpPr/>
          <p:nvPr/>
        </p:nvSpPr>
        <p:spPr>
          <a:xfrm>
            <a:off x="3833938" y="1102591"/>
            <a:ext cx="2697480" cy="550360"/>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3400">
              <a:lnSpc>
                <a:spcPct val="90000"/>
              </a:lnSpc>
              <a:spcBef>
                <a:spcPct val="0"/>
              </a:spcBef>
              <a:spcAft>
                <a:spcPct val="35000"/>
              </a:spcAft>
            </a:pPr>
            <a:r>
              <a:rPr lang="en-US" sz="1200" dirty="0" smtClean="0">
                <a:solidFill>
                  <a:srgbClr val="FFFFFF"/>
                </a:solidFill>
              </a:rPr>
              <a:t>2. </a:t>
            </a:r>
            <a:r>
              <a:rPr lang="en-US" sz="1200" b="1" dirty="0" smtClean="0">
                <a:solidFill>
                  <a:prstClr val="white"/>
                </a:solidFill>
              </a:rPr>
              <a:t>Select a CRM Solution</a:t>
            </a:r>
            <a:endParaRPr lang="en-US" sz="1200" b="1" dirty="0">
              <a:solidFill>
                <a:prstClr val="white"/>
              </a:solidFill>
            </a:endParaRPr>
          </a:p>
        </p:txBody>
      </p:sp>
      <p:sp>
        <p:nvSpPr>
          <p:cNvPr id="17" name="Chevron 16"/>
          <p:cNvSpPr/>
          <p:nvPr/>
        </p:nvSpPr>
        <p:spPr>
          <a:xfrm>
            <a:off x="6371121" y="1102591"/>
            <a:ext cx="2532888" cy="550360"/>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3400">
              <a:lnSpc>
                <a:spcPct val="90000"/>
              </a:lnSpc>
              <a:spcBef>
                <a:spcPct val="0"/>
              </a:spcBef>
              <a:spcAft>
                <a:spcPct val="35000"/>
              </a:spcAft>
            </a:pPr>
            <a:r>
              <a:rPr lang="en-US" sz="1200" dirty="0" smtClean="0">
                <a:solidFill>
                  <a:srgbClr val="FFFFFF"/>
                </a:solidFill>
              </a:rPr>
              <a:t>3. </a:t>
            </a:r>
            <a:r>
              <a:rPr lang="en-US" sz="1200" b="1" dirty="0" smtClean="0">
                <a:solidFill>
                  <a:prstClr val="white"/>
                </a:solidFill>
              </a:rPr>
              <a:t>Plan the CRM Implementation </a:t>
            </a:r>
            <a:endParaRPr lang="en-US" sz="1200" b="1" dirty="0">
              <a:solidFill>
                <a:prstClr val="white"/>
              </a:solidFill>
            </a:endParaRPr>
          </a:p>
        </p:txBody>
      </p:sp>
      <p:sp>
        <p:nvSpPr>
          <p:cNvPr id="13" name="Title 1"/>
          <p:cNvSpPr txBox="1">
            <a:spLocks/>
          </p:cNvSpPr>
          <p:nvPr/>
        </p:nvSpPr>
        <p:spPr>
          <a:xfrm>
            <a:off x="251520" y="260648"/>
            <a:ext cx="8625780" cy="864096"/>
          </a:xfrm>
          <a:prstGeom prst="rect">
            <a:avLst/>
          </a:prstGeom>
        </p:spPr>
        <p:txBody>
          <a:bodyPr anchor="ctr"/>
          <a:lst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dirty="0">
              <a:solidFill>
                <a:srgbClr val="FF0000"/>
              </a:solidFill>
            </a:endParaRPr>
          </a:p>
        </p:txBody>
      </p:sp>
      <p:sp>
        <p:nvSpPr>
          <p:cNvPr id="3" name="Title 2"/>
          <p:cNvSpPr>
            <a:spLocks noGrp="1"/>
          </p:cNvSpPr>
          <p:nvPr>
            <p:ph type="title"/>
          </p:nvPr>
        </p:nvSpPr>
        <p:spPr/>
        <p:txBody>
          <a:bodyPr/>
          <a:lstStyle/>
          <a:p>
            <a:r>
              <a:rPr lang="en-US" dirty="0" smtClean="0"/>
              <a:t>Select and Implement a Customer Relationship Management Platform – project overview</a:t>
            </a:r>
            <a:endParaRPr lang="en-US" dirty="0"/>
          </a:p>
        </p:txBody>
      </p:sp>
    </p:spTree>
    <p:extLst>
      <p:ext uri="{BB962C8B-B14F-4D97-AF65-F5344CB8AC3E}">
        <p14:creationId xmlns:p14="http://schemas.microsoft.com/office/powerpoint/2010/main" val="3579520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p:cNvGraphicFramePr>
            <a:graphicFrameLocks noGrp="1"/>
          </p:cNvGraphicFramePr>
          <p:nvPr>
            <p:extLst>
              <p:ext uri="{D42A27DB-BD31-4B8C-83A1-F6EECF244321}">
                <p14:modId xmlns:p14="http://schemas.microsoft.com/office/powerpoint/2010/main" val="2716147613"/>
              </p:ext>
            </p:extLst>
          </p:nvPr>
        </p:nvGraphicFramePr>
        <p:xfrm>
          <a:off x="206370" y="1913944"/>
          <a:ext cx="8753305" cy="3874640"/>
        </p:xfrm>
        <a:graphic>
          <a:graphicData uri="http://schemas.openxmlformats.org/drawingml/2006/table">
            <a:tbl>
              <a:tblPr firstRow="1" bandRow="1">
                <a:tableStyleId>{5C22544A-7EE6-4342-B048-85BDC9FD1C3A}</a:tableStyleId>
              </a:tblPr>
              <a:tblGrid>
                <a:gridCol w="1750661">
                  <a:extLst>
                    <a:ext uri="{9D8B030D-6E8A-4147-A177-3AD203B41FA5}">
                      <a16:colId xmlns:a16="http://schemas.microsoft.com/office/drawing/2014/main" xmlns="" val="20000"/>
                    </a:ext>
                  </a:extLst>
                </a:gridCol>
                <a:gridCol w="1750661">
                  <a:extLst>
                    <a:ext uri="{9D8B030D-6E8A-4147-A177-3AD203B41FA5}">
                      <a16:colId xmlns:a16="http://schemas.microsoft.com/office/drawing/2014/main" xmlns="" val="20001"/>
                    </a:ext>
                  </a:extLst>
                </a:gridCol>
                <a:gridCol w="1750661">
                  <a:extLst>
                    <a:ext uri="{9D8B030D-6E8A-4147-A177-3AD203B41FA5}">
                      <a16:colId xmlns:a16="http://schemas.microsoft.com/office/drawing/2014/main" xmlns="" val="20002"/>
                    </a:ext>
                  </a:extLst>
                </a:gridCol>
                <a:gridCol w="1750661">
                  <a:extLst>
                    <a:ext uri="{9D8B030D-6E8A-4147-A177-3AD203B41FA5}">
                      <a16:colId xmlns:a16="http://schemas.microsoft.com/office/drawing/2014/main" xmlns="" val="20003"/>
                    </a:ext>
                  </a:extLst>
                </a:gridCol>
                <a:gridCol w="1750661">
                  <a:extLst>
                    <a:ext uri="{9D8B030D-6E8A-4147-A177-3AD203B41FA5}">
                      <a16:colId xmlns:a16="http://schemas.microsoft.com/office/drawing/2014/main" xmlns="" val="20004"/>
                    </a:ext>
                  </a:extLst>
                </a:gridCol>
              </a:tblGrid>
              <a:tr h="0">
                <a:tc>
                  <a:txBody>
                    <a:bodyPr/>
                    <a:lstStyle/>
                    <a:p>
                      <a:pPr algn="ctr"/>
                      <a:r>
                        <a:rPr lang="en-CA" sz="1200" b="0" i="1" dirty="0" smtClean="0">
                          <a:solidFill>
                            <a:schemeClr val="tx1"/>
                          </a:solidFill>
                        </a:rPr>
                        <a:t>Day 1</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0" i="1" dirty="0" smtClean="0">
                          <a:solidFill>
                            <a:schemeClr val="tx1"/>
                          </a:solidFill>
                        </a:rPr>
                        <a:t>Day 2</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0" i="1" dirty="0" smtClean="0">
                          <a:solidFill>
                            <a:schemeClr val="tx1"/>
                          </a:solidFill>
                        </a:rPr>
                        <a:t>Day 3</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0" i="1" dirty="0" smtClean="0">
                          <a:solidFill>
                            <a:schemeClr val="tx1"/>
                          </a:solidFill>
                        </a:rPr>
                        <a:t>Day 4</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0" i="1" dirty="0" smtClean="0">
                          <a:solidFill>
                            <a:schemeClr val="tx1"/>
                          </a:solidFill>
                        </a:rPr>
                        <a:t>Day</a:t>
                      </a:r>
                      <a:r>
                        <a:rPr lang="en-CA" sz="1200" b="0" i="1" baseline="0" dirty="0" smtClean="0">
                          <a:solidFill>
                            <a:schemeClr val="tx1"/>
                          </a:solidFill>
                        </a:rPr>
                        <a:t> 5</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84680">
                <a:tc>
                  <a:txBody>
                    <a:bodyPr/>
                    <a:lstStyle/>
                    <a:p>
                      <a:pPr algn="ctr"/>
                      <a:r>
                        <a:rPr lang="en-CA" sz="1400" b="1" dirty="0" smtClean="0">
                          <a:solidFill>
                            <a:schemeClr val="bg1"/>
                          </a:solidFill>
                        </a:rPr>
                        <a:t>Preparation</a:t>
                      </a:r>
                      <a:endParaRPr lang="en-CA" sz="1400" b="1" dirty="0">
                        <a:solidFill>
                          <a:schemeClr val="bg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9475F"/>
                    </a:solidFill>
                  </a:tcPr>
                </a:tc>
                <a:tc>
                  <a:txBody>
                    <a:bodyPr/>
                    <a:lstStyle/>
                    <a:p>
                      <a:pPr algn="r"/>
                      <a:r>
                        <a:rPr lang="en-CA" sz="1400" b="1" dirty="0" smtClean="0">
                          <a:solidFill>
                            <a:schemeClr val="bg1"/>
                          </a:solidFill>
                        </a:rPr>
                        <a:t>Workshop Day</a:t>
                      </a:r>
                      <a:endParaRPr lang="en-CA" sz="14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algn="r"/>
                      <a:r>
                        <a:rPr lang="en-CA" sz="1400" b="1" dirty="0" smtClean="0">
                          <a:solidFill>
                            <a:schemeClr val="bg1"/>
                          </a:solidFill>
                        </a:rPr>
                        <a:t>Workshop Day</a:t>
                      </a:r>
                      <a:endParaRPr lang="en-CA" sz="14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algn="r"/>
                      <a:r>
                        <a:rPr lang="en-CA" sz="1400" b="1" dirty="0" smtClean="0">
                          <a:solidFill>
                            <a:schemeClr val="bg1"/>
                          </a:solidFill>
                        </a:rPr>
                        <a:t>Workshop Day</a:t>
                      </a:r>
                      <a:endParaRPr lang="en-CA" sz="14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algn="ctr"/>
                      <a:r>
                        <a:rPr lang="en-CA" sz="1400" b="1" dirty="0" smtClean="0">
                          <a:solidFill>
                            <a:schemeClr val="bg1"/>
                          </a:solidFill>
                        </a:rPr>
                        <a:t>Working Session</a:t>
                      </a:r>
                      <a:endParaRPr lang="en-CA" sz="1400" b="1" dirty="0">
                        <a:solidFill>
                          <a:schemeClr val="bg1"/>
                        </a:solidFill>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9475F"/>
                    </a:solidFill>
                  </a:tcPr>
                </a:tc>
                <a:extLst>
                  <a:ext uri="{0D108BD9-81ED-4DB2-BD59-A6C34878D82A}">
                    <a16:rowId xmlns:a16="http://schemas.microsoft.com/office/drawing/2014/main" xmlns="" val="10001"/>
                  </a:ext>
                </a:extLst>
              </a:tr>
              <a:tr h="3096000">
                <a:tc>
                  <a:txBody>
                    <a:bodyPr/>
                    <a:lstStyle/>
                    <a:p>
                      <a:pPr>
                        <a:spcAft>
                          <a:spcPts val="500"/>
                        </a:spcAft>
                      </a:pPr>
                      <a:r>
                        <a:rPr lang="en-CA" sz="1000" b="1" dirty="0" smtClean="0">
                          <a:solidFill>
                            <a:schemeClr val="tx1"/>
                          </a:solidFill>
                        </a:rPr>
                        <a:t>Workshop Preparation</a:t>
                      </a:r>
                    </a:p>
                    <a:p>
                      <a:pPr>
                        <a:tabLst>
                          <a:tab pos="93663" algn="l"/>
                        </a:tabLst>
                      </a:pPr>
                      <a:endParaRPr lang="en-CA" sz="500" b="1" dirty="0" smtClean="0">
                        <a:solidFill>
                          <a:schemeClr val="tx1"/>
                        </a:solidFill>
                      </a:endParaRPr>
                    </a:p>
                    <a:p>
                      <a:pPr marL="171450" indent="-171450">
                        <a:buFont typeface="Arial" panose="020B0604020202020204" pitchFamily="34" charset="0"/>
                        <a:buChar char="•"/>
                        <a:tabLst>
                          <a:tab pos="93663" algn="l"/>
                        </a:tabLst>
                      </a:pPr>
                      <a:r>
                        <a:rPr lang="en-CA" sz="1000" dirty="0" smtClean="0">
                          <a:solidFill>
                            <a:schemeClr val="tx1"/>
                          </a:solidFill>
                        </a:rPr>
                        <a:t>Facilitator meets with the project manager and reviews the current project plans and IT landscape of the organization.</a:t>
                      </a:r>
                    </a:p>
                    <a:p>
                      <a:pPr marL="171450" indent="-171450">
                        <a:buFont typeface="Arial" panose="020B0604020202020204" pitchFamily="34" charset="0"/>
                        <a:buChar char="•"/>
                        <a:tabLst>
                          <a:tab pos="93663" algn="l"/>
                        </a:tabLst>
                      </a:pPr>
                      <a:r>
                        <a:rPr lang="en-CA" sz="1000" dirty="0" smtClean="0">
                          <a:solidFill>
                            <a:schemeClr val="tx1"/>
                          </a:solidFill>
                        </a:rPr>
                        <a:t>A review of scheduled meetings and engaged IT and business staff is performed.</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tabLst>
                          <a:tab pos="93663" algn="l"/>
                        </a:tabLst>
                      </a:pPr>
                      <a:r>
                        <a:rPr lang="en-CA" sz="1000" b="1" dirty="0" smtClean="0">
                          <a:solidFill>
                            <a:schemeClr val="tx1"/>
                          </a:solidFill>
                        </a:rPr>
                        <a:t>Morning Itinerary </a:t>
                      </a:r>
                    </a:p>
                    <a:p>
                      <a:pPr marL="171450" lvl="0" indent="-171450">
                        <a:buFont typeface="Arial" panose="020B0604020202020204" pitchFamily="34" charset="0"/>
                        <a:buChar char="•"/>
                        <a:tabLst>
                          <a:tab pos="93663" algn="l"/>
                        </a:tabLst>
                      </a:pPr>
                      <a:r>
                        <a:rPr lang="en-CA" sz="1000" dirty="0" smtClean="0">
                          <a:solidFill>
                            <a:schemeClr val="tx1"/>
                          </a:solidFill>
                        </a:rPr>
                        <a:t>Facilitation of activities from </a:t>
                      </a:r>
                      <a:r>
                        <a:rPr lang="en-CA" sz="1000" i="1" dirty="0" smtClean="0">
                          <a:solidFill>
                            <a:schemeClr val="tx1"/>
                          </a:solidFill>
                        </a:rPr>
                        <a:t>Launch the CRM Project and Collect Requirements </a:t>
                      </a:r>
                      <a:r>
                        <a:rPr lang="en-CA" sz="1000" dirty="0" smtClean="0">
                          <a:solidFill>
                            <a:schemeClr val="tx1"/>
                          </a:solidFill>
                        </a:rPr>
                        <a:t>phase, including project scoping and resource planning.</a:t>
                      </a:r>
                    </a:p>
                    <a:p>
                      <a:pPr marL="171450" indent="-171450">
                        <a:buFont typeface="Arial" panose="020B0604020202020204" pitchFamily="34" charset="0"/>
                        <a:buChar char="•"/>
                        <a:tabLst>
                          <a:tab pos="93663" algn="l"/>
                        </a:tabLst>
                      </a:pPr>
                      <a:r>
                        <a:rPr lang="en-CA" sz="1000" dirty="0" smtClean="0">
                          <a:solidFill>
                            <a:schemeClr val="tx1"/>
                          </a:solidFill>
                        </a:rPr>
                        <a:t>Conduct overview of the CRM market landscape, trends, and vendors.</a:t>
                      </a:r>
                    </a:p>
                    <a:p>
                      <a:pPr>
                        <a:tabLst>
                          <a:tab pos="93663" algn="l"/>
                        </a:tabLst>
                      </a:pPr>
                      <a:endParaRPr lang="en-CA" sz="500" dirty="0" smtClean="0">
                        <a:solidFill>
                          <a:schemeClr val="tx1"/>
                        </a:solidFill>
                      </a:endParaRPr>
                    </a:p>
                    <a:p>
                      <a:pPr>
                        <a:tabLst>
                          <a:tab pos="93663" algn="l"/>
                        </a:tabLst>
                      </a:pPr>
                      <a:r>
                        <a:rPr lang="en-CA" sz="1000" b="1" dirty="0" smtClean="0">
                          <a:solidFill>
                            <a:schemeClr val="tx1"/>
                          </a:solidFill>
                        </a:rPr>
                        <a:t>Afternoon Itinerary</a:t>
                      </a:r>
                    </a:p>
                    <a:p>
                      <a:pPr marL="171450" indent="-171450">
                        <a:buFont typeface="Arial" panose="020B0604020202020204" pitchFamily="34" charset="0"/>
                        <a:buChar char="•"/>
                        <a:tabLst>
                          <a:tab pos="93663" algn="l"/>
                        </a:tabLst>
                      </a:pPr>
                      <a:r>
                        <a:rPr lang="en-CA" sz="1000" dirty="0" smtClean="0">
                          <a:solidFill>
                            <a:schemeClr val="tx1"/>
                          </a:solidFill>
                        </a:rPr>
                        <a:t>Conduct process mapping for selected sales and marketing processes.</a:t>
                      </a:r>
                    </a:p>
                    <a:p>
                      <a:pPr marL="171450" indent="-171450">
                        <a:buFont typeface="Arial" panose="020B0604020202020204" pitchFamily="34" charset="0"/>
                        <a:buChar char="•"/>
                        <a:tabLst>
                          <a:tab pos="93663" algn="l"/>
                        </a:tabLst>
                      </a:pPr>
                      <a:r>
                        <a:rPr lang="en-CA" sz="1000" dirty="0" smtClean="0">
                          <a:solidFill>
                            <a:schemeClr val="tx1"/>
                          </a:solidFill>
                        </a:rPr>
                        <a:t>Interview business stakeholders.</a:t>
                      </a:r>
                    </a:p>
                    <a:p>
                      <a:pPr marL="171450" indent="-171450">
                        <a:buFont typeface="Arial" panose="020B0604020202020204" pitchFamily="34" charset="0"/>
                        <a:buChar char="•"/>
                        <a:tabLst>
                          <a:tab pos="93663" algn="l"/>
                        </a:tabLst>
                      </a:pPr>
                      <a:r>
                        <a:rPr lang="en-CA" sz="1000" dirty="0" smtClean="0">
                          <a:solidFill>
                            <a:schemeClr val="tx1"/>
                          </a:solidFill>
                        </a:rPr>
                        <a:t>Prioritize CRM functional</a:t>
                      </a:r>
                      <a:r>
                        <a:rPr lang="en-CA" sz="1000" baseline="0" dirty="0" smtClean="0">
                          <a:solidFill>
                            <a:schemeClr val="tx1"/>
                          </a:solidFill>
                        </a:rPr>
                        <a:t> requirements.</a:t>
                      </a:r>
                      <a:endParaRPr lang="en-CA" sz="1000" dirty="0" smtClean="0">
                        <a:solidFill>
                          <a:schemeClr val="tx1"/>
                        </a:solidFill>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CA" sz="1000" b="1" dirty="0" smtClean="0">
                          <a:solidFill>
                            <a:schemeClr val="tx1"/>
                          </a:solidFill>
                        </a:rPr>
                        <a:t>Morning Itinerary</a:t>
                      </a:r>
                    </a:p>
                    <a:p>
                      <a:pPr marL="171450" indent="-171450">
                        <a:buFont typeface="Arial" panose="020B0604020202020204" pitchFamily="34" charset="0"/>
                        <a:buChar char="•"/>
                      </a:pPr>
                      <a:r>
                        <a:rPr lang="en-CA" sz="1000" dirty="0" smtClean="0">
                          <a:solidFill>
                            <a:schemeClr val="tx1"/>
                          </a:solidFill>
                        </a:rPr>
                        <a:t>Complete process mapping with business stakeholders.</a:t>
                      </a:r>
                    </a:p>
                    <a:p>
                      <a:endParaRPr lang="en-CA" sz="500" b="1" dirty="0" smtClean="0">
                        <a:solidFill>
                          <a:schemeClr val="tx1"/>
                        </a:solidFill>
                      </a:endParaRPr>
                    </a:p>
                    <a:p>
                      <a:r>
                        <a:rPr lang="en-CA" sz="1000" b="1" dirty="0" smtClean="0">
                          <a:solidFill>
                            <a:schemeClr val="tx1"/>
                          </a:solidFill>
                        </a:rPr>
                        <a:t>Afternoon Itinerary</a:t>
                      </a:r>
                    </a:p>
                    <a:p>
                      <a:pPr marL="171450" indent="-171450">
                        <a:buFont typeface="Arial" panose="020B0604020202020204" pitchFamily="34" charset="0"/>
                        <a:buChar char="•"/>
                      </a:pPr>
                      <a:r>
                        <a:rPr lang="en-CA" sz="1000" dirty="0" smtClean="0">
                          <a:solidFill>
                            <a:schemeClr val="tx1"/>
                          </a:solidFill>
                        </a:rPr>
                        <a:t>Interview IT staff and project team; identify technical requirements for the CRM suite.</a:t>
                      </a:r>
                    </a:p>
                    <a:p>
                      <a:pPr marL="171450" indent="-171450">
                        <a:buFont typeface="Arial" panose="020B0604020202020204" pitchFamily="34" charset="0"/>
                        <a:buChar char="•"/>
                      </a:pPr>
                      <a:r>
                        <a:rPr lang="en-CA" sz="1000" dirty="0" smtClean="0">
                          <a:solidFill>
                            <a:schemeClr val="tx1"/>
                          </a:solidFill>
                        </a:rPr>
                        <a:t>Document high-level solution requirements.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CA" sz="1000" b="1" dirty="0" smtClean="0">
                          <a:solidFill>
                            <a:schemeClr val="tx1"/>
                          </a:solidFill>
                        </a:rPr>
                        <a:t>Morning Itinerary</a:t>
                      </a:r>
                    </a:p>
                    <a:p>
                      <a:pPr marL="171450" indent="-171450">
                        <a:buFont typeface="Arial" panose="020B0604020202020204" pitchFamily="34" charset="0"/>
                        <a:buChar char="•"/>
                      </a:pPr>
                      <a:r>
                        <a:rPr lang="en-CA" sz="1000" dirty="0" smtClean="0">
                          <a:solidFill>
                            <a:schemeClr val="tx1"/>
                          </a:solidFill>
                        </a:rPr>
                        <a:t>Perform a use-case scenario assessment.</a:t>
                      </a:r>
                    </a:p>
                    <a:p>
                      <a:pPr marL="171450" indent="-171450">
                        <a:buFont typeface="Arial" panose="020B0604020202020204" pitchFamily="34" charset="0"/>
                        <a:buChar char="•"/>
                      </a:pPr>
                      <a:r>
                        <a:rPr lang="en-CA" sz="1000" dirty="0" smtClean="0">
                          <a:solidFill>
                            <a:schemeClr val="tx1"/>
                          </a:solidFill>
                        </a:rPr>
                        <a:t>Review use-case scenario results; identify use-case alignment.</a:t>
                      </a:r>
                    </a:p>
                    <a:p>
                      <a:pPr marL="171450" indent="-171450">
                        <a:buFont typeface="Arial" panose="020B0604020202020204" pitchFamily="34" charset="0"/>
                        <a:buChar char="•"/>
                      </a:pPr>
                      <a:r>
                        <a:rPr lang="en-CA" sz="1000" dirty="0" smtClean="0">
                          <a:solidFill>
                            <a:schemeClr val="tx1"/>
                          </a:solidFill>
                        </a:rPr>
                        <a:t>Review the CRM Vendor Landscape vendor profiles and performance.</a:t>
                      </a:r>
                    </a:p>
                    <a:p>
                      <a:endParaRPr lang="en-CA" sz="500" b="1" dirty="0" smtClean="0">
                        <a:solidFill>
                          <a:schemeClr val="tx1"/>
                        </a:solidFill>
                      </a:endParaRPr>
                    </a:p>
                    <a:p>
                      <a:r>
                        <a:rPr lang="en-CA" sz="1000" b="1" dirty="0" smtClean="0">
                          <a:solidFill>
                            <a:schemeClr val="tx1"/>
                          </a:solidFill>
                        </a:rPr>
                        <a:t>Afternoon Itinerary</a:t>
                      </a:r>
                    </a:p>
                    <a:p>
                      <a:pPr marL="171450" indent="-171450">
                        <a:buFont typeface="Arial" panose="020B0604020202020204" pitchFamily="34" charset="0"/>
                        <a:buChar char="•"/>
                      </a:pPr>
                      <a:r>
                        <a:rPr lang="en-CA" sz="1000" dirty="0" smtClean="0">
                          <a:solidFill>
                            <a:schemeClr val="tx1"/>
                          </a:solidFill>
                        </a:rPr>
                        <a:t>Continue review of CRM Vendor Landscape results and use-case performance results. </a:t>
                      </a:r>
                    </a:p>
                    <a:p>
                      <a:pPr marL="171450" indent="-171450">
                        <a:buFont typeface="Arial" panose="020B0604020202020204" pitchFamily="34" charset="0"/>
                        <a:buChar char="•"/>
                      </a:pPr>
                      <a:r>
                        <a:rPr lang="en-CA" sz="1000" dirty="0" smtClean="0">
                          <a:solidFill>
                            <a:schemeClr val="tx1"/>
                          </a:solidFill>
                        </a:rPr>
                        <a:t>Create a custom vendor shortlist.</a:t>
                      </a:r>
                    </a:p>
                    <a:p>
                      <a:pPr marL="171450" indent="-171450">
                        <a:buFont typeface="Arial" panose="020B0604020202020204" pitchFamily="34" charset="0"/>
                        <a:buChar char="•"/>
                      </a:pPr>
                      <a:r>
                        <a:rPr lang="en-CA" sz="1000" dirty="0" smtClean="0">
                          <a:solidFill>
                            <a:schemeClr val="tx1"/>
                          </a:solidFill>
                        </a:rPr>
                        <a:t>Investigate additional vendors for exploration in the market.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CA" sz="1000" b="1" dirty="0" smtClean="0">
                          <a:solidFill>
                            <a:schemeClr val="tx1"/>
                          </a:solidFill>
                        </a:rPr>
                        <a:t>Workshop Debrief</a:t>
                      </a:r>
                    </a:p>
                    <a:p>
                      <a:pPr marL="171450" indent="-171450">
                        <a:buFont typeface="Arial" panose="020B0604020202020204" pitchFamily="34" charset="0"/>
                        <a:buChar char="•"/>
                      </a:pPr>
                      <a:r>
                        <a:rPr lang="en-CA" sz="1000" dirty="0" smtClean="0">
                          <a:solidFill>
                            <a:schemeClr val="tx1"/>
                          </a:solidFill>
                        </a:rPr>
                        <a:t>Meet with project manager to discuss results and action items.</a:t>
                      </a:r>
                    </a:p>
                    <a:p>
                      <a:pPr marL="171450" indent="-171450">
                        <a:buFont typeface="Arial" panose="020B0604020202020204" pitchFamily="34" charset="0"/>
                        <a:buChar char="•"/>
                      </a:pPr>
                      <a:r>
                        <a:rPr lang="en-CA" sz="1000" dirty="0" smtClean="0">
                          <a:solidFill>
                            <a:schemeClr val="tx1"/>
                          </a:solidFill>
                        </a:rPr>
                        <a:t>Wrap up outstanding items from workshop.</a:t>
                      </a:r>
                    </a:p>
                    <a:p>
                      <a:pPr marL="171450" indent="-171450">
                        <a:buFont typeface="Arial" panose="020B0604020202020204" pitchFamily="34" charset="0"/>
                        <a:buChar char="•"/>
                      </a:pPr>
                      <a:endParaRPr lang="en-CA" sz="500" dirty="0" smtClean="0">
                        <a:solidFill>
                          <a:schemeClr val="tx1"/>
                        </a:solidFill>
                      </a:endParaRPr>
                    </a:p>
                    <a:p>
                      <a:endParaRPr lang="en-CA" sz="500" dirty="0" smtClean="0">
                        <a:solidFill>
                          <a:schemeClr val="tx1"/>
                        </a:solidFill>
                      </a:endParaRPr>
                    </a:p>
                    <a:p>
                      <a:r>
                        <a:rPr lang="en-CA" sz="1000" b="1" dirty="0" smtClean="0">
                          <a:solidFill>
                            <a:schemeClr val="tx1"/>
                          </a:solidFill>
                        </a:rPr>
                        <a:t>(Post-Engagement):</a:t>
                      </a:r>
                    </a:p>
                    <a:p>
                      <a:r>
                        <a:rPr lang="en-CA" sz="1000" b="1" dirty="0" smtClean="0">
                          <a:solidFill>
                            <a:schemeClr val="tx1"/>
                          </a:solidFill>
                        </a:rPr>
                        <a:t>Procurement Support</a:t>
                      </a:r>
                    </a:p>
                    <a:p>
                      <a:pPr marL="171450" indent="-171450">
                        <a:buFont typeface="Arial" panose="020B0604020202020204" pitchFamily="34" charset="0"/>
                        <a:buChar char="•"/>
                      </a:pPr>
                      <a:r>
                        <a:rPr lang="en-CA" sz="1000" dirty="0" smtClean="0">
                          <a:solidFill>
                            <a:schemeClr val="tx1"/>
                          </a:solidFill>
                        </a:rPr>
                        <a:t>The facilitator will support the</a:t>
                      </a:r>
                      <a:r>
                        <a:rPr lang="en-CA" sz="1000" baseline="0" dirty="0" smtClean="0">
                          <a:solidFill>
                            <a:schemeClr val="tx1"/>
                          </a:solidFill>
                        </a:rPr>
                        <a:t> </a:t>
                      </a:r>
                      <a:r>
                        <a:rPr lang="en-CA" sz="1000" dirty="0" smtClean="0">
                          <a:solidFill>
                            <a:schemeClr val="tx1"/>
                          </a:solidFill>
                        </a:rPr>
                        <a:t>project team to outline the RFP contents and evaluation framework.</a:t>
                      </a:r>
                    </a:p>
                    <a:p>
                      <a:pPr marL="171450" indent="-171450">
                        <a:buFont typeface="Arial" panose="020B0604020202020204" pitchFamily="34" charset="0"/>
                        <a:buChar char="•"/>
                      </a:pPr>
                      <a:r>
                        <a:rPr lang="en-CA" sz="1000" dirty="0" smtClean="0">
                          <a:solidFill>
                            <a:schemeClr val="tx1"/>
                          </a:solidFill>
                        </a:rPr>
                        <a:t>Planning of vendor demo script. </a:t>
                      </a:r>
                      <a:r>
                        <a:rPr lang="en-CA" sz="1000" b="1" dirty="0" smtClean="0">
                          <a:solidFill>
                            <a:schemeClr val="tx1"/>
                          </a:solidFill>
                        </a:rPr>
                        <a:t>Input:</a:t>
                      </a:r>
                      <a:r>
                        <a:rPr lang="en-CA" sz="1000" dirty="0" smtClean="0">
                          <a:solidFill>
                            <a:schemeClr val="tx1"/>
                          </a:solidFill>
                        </a:rPr>
                        <a:t> solution requirements and use-case results. </a:t>
                      </a:r>
                    </a:p>
                    <a:p>
                      <a:endParaRPr lang="en-CA" sz="1000" b="0" dirty="0">
                        <a:solidFill>
                          <a:schemeClr val="tx1"/>
                        </a:solidFill>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xmlns="" val="10002"/>
                  </a:ext>
                </a:extLst>
              </a:tr>
            </a:tbl>
          </a:graphicData>
        </a:graphic>
      </p:graphicFrame>
      <p:sp>
        <p:nvSpPr>
          <p:cNvPr id="2" name="Title 1"/>
          <p:cNvSpPr>
            <a:spLocks noGrp="1"/>
          </p:cNvSpPr>
          <p:nvPr>
            <p:ph type="title"/>
          </p:nvPr>
        </p:nvSpPr>
        <p:spPr/>
        <p:txBody>
          <a:bodyPr/>
          <a:lstStyle/>
          <a:p>
            <a:r>
              <a:rPr lang="en-US" dirty="0" smtClean="0">
                <a:solidFill>
                  <a:schemeClr val="bg1"/>
                </a:solidFill>
                <a:latin typeface="+mn-lt"/>
              </a:rPr>
              <a:t>CRM selection and implementation workshop overview </a:t>
            </a:r>
            <a:endParaRPr lang="en-US" dirty="0">
              <a:solidFill>
                <a:schemeClr val="bg1"/>
              </a:solidFill>
              <a:latin typeface="+mn-lt"/>
            </a:endParaRPr>
          </a:p>
        </p:txBody>
      </p:sp>
      <p:sp>
        <p:nvSpPr>
          <p:cNvPr id="28" name="Text Placeholder 2"/>
          <p:cNvSpPr>
            <a:spLocks noGrp="1"/>
          </p:cNvSpPr>
          <p:nvPr>
            <p:ph type="body" sz="quarter" idx="4294967295"/>
          </p:nvPr>
        </p:nvSpPr>
        <p:spPr>
          <a:xfrm>
            <a:off x="944563" y="1231900"/>
            <a:ext cx="8199437" cy="257175"/>
          </a:xfrm>
        </p:spPr>
        <p:txBody>
          <a:bodyPr anchor="ctr"/>
          <a:lstStyle/>
          <a:p>
            <a:pPr marL="0" indent="0">
              <a:buClr>
                <a:srgbClr val="333333"/>
              </a:buClr>
              <a:buNone/>
            </a:pPr>
            <a:r>
              <a:rPr lang="en-US" sz="1400" dirty="0" smtClean="0">
                <a:solidFill>
                  <a:srgbClr val="333333"/>
                </a:solidFill>
              </a:rPr>
              <a:t>Contact your account representative or e</a:t>
            </a:r>
            <a:r>
              <a:rPr lang="en-US" sz="1400" dirty="0" smtClean="0">
                <a:solidFill>
                  <a:srgbClr val="333333"/>
                </a:solidFill>
                <a:cs typeface="Arial Unicode MS" panose="020B0604020202020204" pitchFamily="34" charset="-128"/>
              </a:rPr>
              <a:t>mail </a:t>
            </a:r>
            <a:r>
              <a:rPr lang="en-US" sz="1400" dirty="0" smtClean="0">
                <a:solidFill>
                  <a:srgbClr val="333333"/>
                </a:solidFill>
                <a:cs typeface="Arial Unicode MS" panose="020B0604020202020204" pitchFamily="34" charset="-128"/>
                <a:hlinkClick r:id="rId3"/>
              </a:rPr>
              <a:t>Workshops@InfoTech.com</a:t>
            </a:r>
            <a:r>
              <a:rPr lang="en-US" sz="1400" dirty="0" smtClean="0">
                <a:solidFill>
                  <a:srgbClr val="333333"/>
                </a:solidFill>
                <a:cs typeface="Arial Unicode MS" panose="020B0604020202020204" pitchFamily="34" charset="-128"/>
              </a:rPr>
              <a:t> for more information.</a:t>
            </a:r>
            <a:endParaRPr lang="en-US" sz="1400" dirty="0">
              <a:solidFill>
                <a:srgbClr val="333333"/>
              </a:solidFill>
            </a:endParaRPr>
          </a:p>
        </p:txBody>
      </p:sp>
      <p:pic>
        <p:nvPicPr>
          <p:cNvPr id="29" name="Picture 28"/>
          <p:cNvPicPr>
            <a:picLocks noChangeAspect="1"/>
          </p:cNvPicPr>
          <p:nvPr/>
        </p:nvPicPr>
        <p:blipFill>
          <a:blip r:embed="rId4"/>
          <a:stretch>
            <a:fillRect/>
          </a:stretch>
        </p:blipFill>
        <p:spPr>
          <a:xfrm>
            <a:off x="274345" y="5549030"/>
            <a:ext cx="1070409" cy="794698"/>
          </a:xfrm>
          <a:prstGeom prst="rect">
            <a:avLst/>
          </a:prstGeom>
          <a:effectLst>
            <a:outerShdw blurRad="50800" dist="38100" dir="2700000" algn="tl" rotWithShape="0">
              <a:prstClr val="black">
                <a:alpha val="40000"/>
              </a:prstClr>
            </a:outerShdw>
          </a:effectLst>
        </p:spPr>
      </p:pic>
      <p:sp>
        <p:nvSpPr>
          <p:cNvPr id="30" name="TextBox 29"/>
          <p:cNvSpPr txBox="1"/>
          <p:nvPr/>
        </p:nvSpPr>
        <p:spPr>
          <a:xfrm>
            <a:off x="1985427" y="5992300"/>
            <a:ext cx="6891872" cy="461665"/>
          </a:xfrm>
          <a:prstGeom prst="rect">
            <a:avLst/>
          </a:prstGeom>
          <a:noFill/>
        </p:spPr>
        <p:txBody>
          <a:bodyPr wrap="square" rtlCol="0">
            <a:spAutoFit/>
          </a:bodyPr>
          <a:lstStyle/>
          <a:p>
            <a:r>
              <a:rPr lang="en-US" sz="1200" dirty="0" smtClean="0">
                <a:solidFill>
                  <a:srgbClr val="333333"/>
                </a:solidFill>
              </a:rPr>
              <a:t>The light blue slides at the end of each section highlight the key activities and exercises that will be completed during the engagement with our analyst team.</a:t>
            </a:r>
            <a:endParaRPr lang="en-US" sz="1200" dirty="0">
              <a:solidFill>
                <a:srgbClr val="333333"/>
              </a:solidFill>
            </a:endParaRPr>
          </a:p>
        </p:txBody>
      </p:sp>
      <p:sp>
        <p:nvSpPr>
          <p:cNvPr id="31" name="Chevron 30"/>
          <p:cNvSpPr/>
          <p:nvPr/>
        </p:nvSpPr>
        <p:spPr>
          <a:xfrm rot="10800000">
            <a:off x="1462869" y="5911595"/>
            <a:ext cx="404442" cy="438411"/>
          </a:xfrm>
          <a:prstGeom prst="chevron">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3333"/>
              </a:solidFill>
            </a:endParaRPr>
          </a:p>
        </p:txBody>
      </p:sp>
      <p:pic>
        <p:nvPicPr>
          <p:cNvPr id="32" name="Picture 31" descr="on-site-workshops.png"/>
          <p:cNvPicPr>
            <a:picLocks noChangeAspect="1"/>
          </p:cNvPicPr>
          <p:nvPr/>
        </p:nvPicPr>
        <p:blipFill rotWithShape="1">
          <a:blip r:embed="rId5" cstate="print"/>
          <a:srcRect l="12204" t="22820" r="8463" b="22257"/>
          <a:stretch/>
        </p:blipFill>
        <p:spPr>
          <a:xfrm>
            <a:off x="2022522" y="2279333"/>
            <a:ext cx="276998" cy="197924"/>
          </a:xfrm>
          <a:prstGeom prst="rect">
            <a:avLst/>
          </a:prstGeom>
          <a:effectLst>
            <a:outerShdw blurRad="50800" dist="38100" dir="2700000" algn="tl" rotWithShape="0">
              <a:prstClr val="black">
                <a:alpha val="40000"/>
              </a:prstClr>
            </a:outerShdw>
          </a:effectLst>
        </p:spPr>
      </p:pic>
      <p:pic>
        <p:nvPicPr>
          <p:cNvPr id="33" name="Picture 32" descr="on-site-workshops.png"/>
          <p:cNvPicPr>
            <a:picLocks noChangeAspect="1"/>
          </p:cNvPicPr>
          <p:nvPr/>
        </p:nvPicPr>
        <p:blipFill rotWithShape="1">
          <a:blip r:embed="rId5" cstate="print"/>
          <a:srcRect l="12204" t="22820" r="8463" b="22257"/>
          <a:stretch/>
        </p:blipFill>
        <p:spPr>
          <a:xfrm>
            <a:off x="3772990" y="2279333"/>
            <a:ext cx="276998" cy="197924"/>
          </a:xfrm>
          <a:prstGeom prst="rect">
            <a:avLst/>
          </a:prstGeom>
          <a:effectLst>
            <a:outerShdw blurRad="50800" dist="38100" dir="2700000" algn="tl" rotWithShape="0">
              <a:prstClr val="black">
                <a:alpha val="40000"/>
              </a:prstClr>
            </a:outerShdw>
          </a:effectLst>
        </p:spPr>
      </p:pic>
      <p:pic>
        <p:nvPicPr>
          <p:cNvPr id="34" name="Picture 33" descr="on-site-workshops.png"/>
          <p:cNvPicPr>
            <a:picLocks noChangeAspect="1"/>
          </p:cNvPicPr>
          <p:nvPr/>
        </p:nvPicPr>
        <p:blipFill rotWithShape="1">
          <a:blip r:embed="rId5" cstate="print"/>
          <a:srcRect l="12204" t="22820" r="8463" b="22257"/>
          <a:stretch/>
        </p:blipFill>
        <p:spPr>
          <a:xfrm>
            <a:off x="5536704" y="2279333"/>
            <a:ext cx="276998" cy="1979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61482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these icons to help direct you as you navigate this research </a:t>
            </a:r>
            <a:endParaRPr lang="en-US" dirty="0"/>
          </a:p>
        </p:txBody>
      </p:sp>
      <p:sp>
        <p:nvSpPr>
          <p:cNvPr id="8" name="TextBox 7"/>
          <p:cNvSpPr txBox="1"/>
          <p:nvPr/>
        </p:nvSpPr>
        <p:spPr>
          <a:xfrm>
            <a:off x="725159" y="5023692"/>
            <a:ext cx="7485062" cy="738664"/>
          </a:xfrm>
          <a:prstGeom prst="rect">
            <a:avLst/>
          </a:prstGeom>
          <a:noFill/>
        </p:spPr>
        <p:txBody>
          <a:bodyPr wrap="square" rtlCol="0">
            <a:spAutoFit/>
          </a:bodyPr>
          <a:lstStyle/>
          <a:p>
            <a:r>
              <a:rPr lang="en-US" sz="1400" dirty="0" smtClean="0"/>
              <a:t>This icon denotes a slide that pertains directly to the Info-Tech Vendor Landscape on CRM</a:t>
            </a:r>
            <a:r>
              <a:rPr lang="en-US" sz="1400" dirty="0" smtClean="0">
                <a:solidFill>
                  <a:srgbClr val="FF0000"/>
                </a:solidFill>
              </a:rPr>
              <a:t> </a:t>
            </a:r>
            <a:r>
              <a:rPr lang="en-US" sz="1400" dirty="0" smtClean="0"/>
              <a:t> technology. Use these slides to support and guide your evaluation of the CRM</a:t>
            </a:r>
            <a:r>
              <a:rPr lang="en-US" sz="1400" dirty="0" smtClean="0">
                <a:solidFill>
                  <a:srgbClr val="FF0000"/>
                </a:solidFill>
              </a:rPr>
              <a:t> </a:t>
            </a:r>
            <a:r>
              <a:rPr lang="en-US" sz="1400" dirty="0" smtClean="0"/>
              <a:t>vendors included in the research. </a:t>
            </a:r>
            <a:endParaRPr lang="en-US" sz="1400" dirty="0"/>
          </a:p>
        </p:txBody>
      </p:sp>
      <p:grpSp>
        <p:nvGrpSpPr>
          <p:cNvPr id="4" name="Group 3"/>
          <p:cNvGrpSpPr/>
          <p:nvPr/>
        </p:nvGrpSpPr>
        <p:grpSpPr>
          <a:xfrm>
            <a:off x="726140" y="3283099"/>
            <a:ext cx="7590771" cy="320040"/>
            <a:chOff x="807719" y="2308678"/>
            <a:chExt cx="7388352" cy="320040"/>
          </a:xfrm>
        </p:grpSpPr>
        <p:sp>
          <p:nvSpPr>
            <p:cNvPr id="10" name="Rectangle 9"/>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p:txBody>
        </p:sp>
        <p:pic>
          <p:nvPicPr>
            <p:cNvPr id="5" name="Picture 4" descr="on-site-workshops.png"/>
            <p:cNvPicPr>
              <a:picLocks noChangeAspect="1"/>
            </p:cNvPicPr>
            <p:nvPr/>
          </p:nvPicPr>
          <p:blipFill rotWithShape="1">
            <a:blip r:embed="rId3" cstate="print"/>
            <a:srcRect l="12204" t="22820" r="8463" b="22257"/>
            <a:stretch/>
          </p:blipFill>
          <p:spPr>
            <a:xfrm>
              <a:off x="861308" y="2374042"/>
              <a:ext cx="276998" cy="197924"/>
            </a:xfrm>
            <a:prstGeom prst="rect">
              <a:avLst/>
            </a:prstGeom>
            <a:effectLst>
              <a:outerShdw blurRad="50800" dist="38100" dir="2700000" algn="tl" rotWithShape="0">
                <a:prstClr val="black">
                  <a:alpha val="40000"/>
                </a:prstClr>
              </a:outerShdw>
            </a:effectLst>
          </p:spPr>
        </p:pic>
      </p:grpSp>
      <p:grpSp>
        <p:nvGrpSpPr>
          <p:cNvPr id="6" name="Group 5"/>
          <p:cNvGrpSpPr/>
          <p:nvPr/>
        </p:nvGrpSpPr>
        <p:grpSpPr>
          <a:xfrm>
            <a:off x="725159" y="1847009"/>
            <a:ext cx="7591753" cy="343307"/>
            <a:chOff x="807719" y="3498849"/>
            <a:chExt cx="7388352" cy="343307"/>
          </a:xfrm>
        </p:grpSpPr>
        <p:sp>
          <p:nvSpPr>
            <p:cNvPr id="12" name="Rectangle 11"/>
            <p:cNvSpPr/>
            <p:nvPr/>
          </p:nvSpPr>
          <p:spPr>
            <a:xfrm>
              <a:off x="807719" y="3511852"/>
              <a:ext cx="7388352"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3" name="Picture 12" descr="best-practice-blueprints.png"/>
            <p:cNvPicPr>
              <a:picLocks noChangeAspect="1"/>
            </p:cNvPicPr>
            <p:nvPr/>
          </p:nvPicPr>
          <p:blipFill>
            <a:blip r:embed="rId4" cstate="print"/>
            <a:stretch>
              <a:fillRect/>
            </a:stretch>
          </p:blipFill>
          <p:spPr>
            <a:xfrm>
              <a:off x="828153" y="3498849"/>
              <a:ext cx="343307" cy="343307"/>
            </a:xfrm>
            <a:prstGeom prst="rect">
              <a:avLst/>
            </a:prstGeom>
            <a:noFill/>
            <a:effectLst/>
          </p:spPr>
        </p:pic>
      </p:grpSp>
      <p:sp>
        <p:nvSpPr>
          <p:cNvPr id="18" name="TextBox 17"/>
          <p:cNvSpPr txBox="1"/>
          <p:nvPr/>
        </p:nvSpPr>
        <p:spPr>
          <a:xfrm>
            <a:off x="725160" y="2196046"/>
            <a:ext cx="7470912" cy="738664"/>
          </a:xfrm>
          <a:prstGeom prst="rect">
            <a:avLst/>
          </a:prstGeom>
          <a:noFill/>
        </p:spPr>
        <p:txBody>
          <a:bodyPr wrap="square" rtlCol="0">
            <a:spAutoFit/>
          </a:bodyPr>
          <a:lstStyle/>
          <a:p>
            <a:r>
              <a:rPr lang="en-US" sz="1400" dirty="0" smtClean="0"/>
              <a:t>This icon denotes a slide where a supporting Info-Tech tool or template will help you perform the activity or step associated with the slide. Refer to the supporting tool or template to get the best results and proceed to the next step of the project.</a:t>
            </a:r>
            <a:endParaRPr lang="en-US" sz="1400" dirty="0"/>
          </a:p>
        </p:txBody>
      </p:sp>
      <p:sp>
        <p:nvSpPr>
          <p:cNvPr id="20" name="TextBox 19"/>
          <p:cNvSpPr txBox="1"/>
          <p:nvPr/>
        </p:nvSpPr>
        <p:spPr>
          <a:xfrm>
            <a:off x="725159" y="3608153"/>
            <a:ext cx="7538435" cy="738664"/>
          </a:xfrm>
          <a:prstGeom prst="rect">
            <a:avLst/>
          </a:prstGeom>
          <a:noFill/>
        </p:spPr>
        <p:txBody>
          <a:bodyPr wrap="square" rtlCol="0">
            <a:spAutoFit/>
          </a:bodyPr>
          <a:lstStyle/>
          <a:p>
            <a:r>
              <a:rPr lang="en-US" sz="1400" dirty="0" smtClean="0"/>
              <a:t>This icon denotes a slide with an associated activity. The activity can be performed either as part of your project or with the support of Info-Tech team members, who will come onsite to facilitate a workshop for your organization.</a:t>
            </a:r>
            <a:endParaRPr lang="en-US" sz="1400" dirty="0"/>
          </a:p>
        </p:txBody>
      </p:sp>
      <p:sp>
        <p:nvSpPr>
          <p:cNvPr id="22" name="Rectangle 21"/>
          <p:cNvSpPr/>
          <p:nvPr/>
        </p:nvSpPr>
        <p:spPr>
          <a:xfrm>
            <a:off x="728209" y="4696185"/>
            <a:ext cx="758870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23" name="TextBox 22"/>
          <p:cNvSpPr txBox="1"/>
          <p:nvPr/>
        </p:nvSpPr>
        <p:spPr>
          <a:xfrm>
            <a:off x="349857" y="1238736"/>
            <a:ext cx="8470615" cy="523220"/>
          </a:xfrm>
          <a:prstGeom prst="rect">
            <a:avLst/>
          </a:prstGeom>
          <a:noFill/>
        </p:spPr>
        <p:txBody>
          <a:bodyPr wrap="square" rtlCol="0">
            <a:spAutoFit/>
          </a:bodyPr>
          <a:lstStyle/>
          <a:p>
            <a:r>
              <a:rPr lang="en-US" sz="1400" dirty="0" smtClean="0"/>
              <a:t>Use these icons to help guide you through each step of the blueprint and direct you to content related to the recommended activities. </a:t>
            </a:r>
            <a:endParaRPr lang="en-US" sz="1400" dirty="0"/>
          </a:p>
        </p:txBody>
      </p:sp>
      <p:pic>
        <p:nvPicPr>
          <p:cNvPr id="16" name="Picture 15"/>
          <p:cNvPicPr>
            <a:picLocks noChangeAspect="1"/>
          </p:cNvPicPr>
          <p:nvPr/>
        </p:nvPicPr>
        <p:blipFill>
          <a:blip r:embed="rId5" cstate="print"/>
          <a:stretch>
            <a:fillRect/>
          </a:stretch>
        </p:blipFill>
        <p:spPr>
          <a:xfrm>
            <a:off x="781798" y="4765803"/>
            <a:ext cx="349282" cy="152503"/>
          </a:xfrm>
          <a:prstGeom prst="rect">
            <a:avLst/>
          </a:prstGeom>
        </p:spPr>
      </p:pic>
    </p:spTree>
    <p:extLst>
      <p:ext uri="{BB962C8B-B14F-4D97-AF65-F5344CB8AC3E}">
        <p14:creationId xmlns:p14="http://schemas.microsoft.com/office/powerpoint/2010/main" val="2043274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F54"/>
        </a:solidFill>
        <a:effectLst/>
      </p:bgPr>
    </p:bg>
    <p:spTree>
      <p:nvGrpSpPr>
        <p:cNvPr id="1" name=""/>
        <p:cNvGrpSpPr/>
        <p:nvPr/>
      </p:nvGrpSpPr>
      <p:grpSpPr>
        <a:xfrm>
          <a:off x="0" y="0"/>
          <a:ext cx="0" cy="0"/>
          <a:chOff x="0" y="0"/>
          <a:chExt cx="0" cy="0"/>
        </a:xfrm>
      </p:grpSpPr>
      <p:sp>
        <p:nvSpPr>
          <p:cNvPr id="8" name="TextBox 7"/>
          <p:cNvSpPr txBox="1"/>
          <p:nvPr/>
        </p:nvSpPr>
        <p:spPr>
          <a:xfrm>
            <a:off x="1151134" y="2223490"/>
            <a:ext cx="6589368" cy="3554819"/>
          </a:xfrm>
          <a:prstGeom prst="rect">
            <a:avLst/>
          </a:prstGeom>
        </p:spPr>
        <p:txBody>
          <a:bodyPr wrap="square" rtlCol="0">
            <a:spAutoFit/>
          </a:bodyPr>
          <a:lstStyle/>
          <a:p>
            <a:r>
              <a:rPr lang="en-US" sz="1500" dirty="0" smtClean="0">
                <a:solidFill>
                  <a:schemeClr val="bg2"/>
                </a:solidFill>
              </a:rPr>
              <a:t>CRM platforms are the workhorses that provide functional capabilities and data for customer experience management. IT needs to be a trusted partner in CRM selection and implementation, but the business also needs to own the requirements and be involved from the get-go. Think of IT as a ‘conductor of the CRM orchestra.’</a:t>
            </a:r>
          </a:p>
          <a:p>
            <a:endParaRPr lang="en-US" sz="1500" dirty="0" smtClean="0">
              <a:solidFill>
                <a:schemeClr val="bg2"/>
              </a:solidFill>
            </a:endParaRPr>
          </a:p>
          <a:p>
            <a:r>
              <a:rPr lang="en-US" sz="1500" dirty="0" smtClean="0">
                <a:solidFill>
                  <a:schemeClr val="bg2"/>
                </a:solidFill>
              </a:rPr>
              <a:t>CRM selection must be a multi-step process that involves mapping target capabilities for marketing, sales, and customer service, assigning requirements across functional categories, determining the architecture model to prioritize criteria, and developing a comprehensive RFP that can be scored in a weighted fashion.</a:t>
            </a:r>
          </a:p>
          <a:p>
            <a:endParaRPr lang="en-US" sz="1500" dirty="0" smtClean="0">
              <a:solidFill>
                <a:schemeClr val="bg2"/>
              </a:solidFill>
            </a:endParaRPr>
          </a:p>
          <a:p>
            <a:r>
              <a:rPr lang="en-US" sz="1500" dirty="0" smtClean="0">
                <a:solidFill>
                  <a:schemeClr val="bg2"/>
                </a:solidFill>
              </a:rPr>
              <a:t>To succeed with CRM implementation, create a detailed roadmap that outlines milestones for configuration, security, points of implementation, data migration, training, and ongoing application maintenance.</a:t>
            </a:r>
            <a:endParaRPr lang="en-US" sz="1600" b="1" i="1" dirty="0" smtClean="0">
              <a:solidFill>
                <a:srgbClr val="FFFFFF"/>
              </a:solidFill>
              <a:latin typeface="Georgia"/>
            </a:endParaRPr>
          </a:p>
        </p:txBody>
      </p:sp>
      <p:sp>
        <p:nvSpPr>
          <p:cNvPr id="9" name="TextBox 8"/>
          <p:cNvSpPr txBox="1"/>
          <p:nvPr/>
        </p:nvSpPr>
        <p:spPr>
          <a:xfrm>
            <a:off x="3203042" y="5759682"/>
            <a:ext cx="4460917" cy="738664"/>
          </a:xfrm>
          <a:prstGeom prst="rect">
            <a:avLst/>
          </a:prstGeom>
        </p:spPr>
        <p:txBody>
          <a:bodyPr wrap="square" rtlCol="0">
            <a:spAutoFit/>
          </a:bodyPr>
          <a:lstStyle/>
          <a:p>
            <a:pPr algn="r"/>
            <a:r>
              <a:rPr lang="en-US" sz="1400" b="1" i="1" dirty="0" smtClean="0">
                <a:solidFill>
                  <a:srgbClr val="FFFFFF"/>
                </a:solidFill>
              </a:rPr>
              <a:t>Ben Dickie, </a:t>
            </a:r>
          </a:p>
          <a:p>
            <a:pPr algn="r"/>
            <a:r>
              <a:rPr lang="en-US" sz="1400" i="1" dirty="0" smtClean="0">
                <a:solidFill>
                  <a:srgbClr val="FFFFFF"/>
                </a:solidFill>
              </a:rPr>
              <a:t>Senior Manager, Enterprise Applications</a:t>
            </a:r>
            <a:br>
              <a:rPr lang="en-US" sz="1400" i="1" dirty="0" smtClean="0">
                <a:solidFill>
                  <a:srgbClr val="FFFFFF"/>
                </a:solidFill>
              </a:rPr>
            </a:br>
            <a:r>
              <a:rPr lang="en-US" sz="1400" i="1" dirty="0" smtClean="0">
                <a:solidFill>
                  <a:srgbClr val="FFFFFF"/>
                </a:solidFill>
              </a:rPr>
              <a:t>Info-Tech Research Group</a:t>
            </a:r>
          </a:p>
        </p:txBody>
      </p:sp>
      <p:sp>
        <p:nvSpPr>
          <p:cNvPr id="10" name="TextBox 9"/>
          <p:cNvSpPr txBox="1"/>
          <p:nvPr/>
        </p:nvSpPr>
        <p:spPr>
          <a:xfrm>
            <a:off x="545852" y="1464981"/>
            <a:ext cx="7939780" cy="584775"/>
          </a:xfrm>
          <a:prstGeom prst="rect">
            <a:avLst/>
          </a:prstGeom>
        </p:spPr>
        <p:txBody>
          <a:bodyPr wrap="square" rtlCol="0">
            <a:spAutoFit/>
          </a:bodyPr>
          <a:lstStyle/>
          <a:p>
            <a:r>
              <a:rPr lang="en-US" sz="1600" b="1" dirty="0" smtClean="0">
                <a:solidFill>
                  <a:srgbClr val="FFFFFF"/>
                </a:solidFill>
              </a:rPr>
              <a:t>A customer relationship management (CRM) platform is the cornerstone of your technology portfolio for creating world-class customer experiences.</a:t>
            </a:r>
            <a:endParaRPr lang="en-US" sz="1600" b="1" dirty="0">
              <a:solidFill>
                <a:srgbClr val="FFFFFF"/>
              </a:solidFill>
            </a:endParaRPr>
          </a:p>
        </p:txBody>
      </p:sp>
      <p:sp>
        <p:nvSpPr>
          <p:cNvPr id="11" name="Rectangle 10"/>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US" sz="4000" b="1" dirty="0" smtClean="0">
                <a:solidFill>
                  <a:srgbClr val="FFFFFF"/>
                </a:solidFill>
              </a:rPr>
              <a:t>ANALYST PERSPECTIVE </a:t>
            </a:r>
            <a:endParaRPr lang="en-US" sz="4000" b="1" dirty="0">
              <a:solidFill>
                <a:srgbClr val="FFFFFF"/>
              </a:solidFill>
            </a:endParaRPr>
          </a:p>
        </p:txBody>
      </p:sp>
      <p:pic>
        <p:nvPicPr>
          <p:cNvPr id="14" name="Picture 100"/>
          <p:cNvPicPr>
            <a:picLocks noChangeAspect="1"/>
          </p:cNvPicPr>
          <p:nvPr/>
        </p:nvPicPr>
        <p:blipFill>
          <a:blip r:embed="rId3"/>
          <a:stretch>
            <a:fillRect/>
          </a:stretch>
        </p:blipFill>
        <p:spPr>
          <a:xfrm>
            <a:off x="545852" y="2122664"/>
            <a:ext cx="678666" cy="619651"/>
          </a:xfrm>
          <a:prstGeom prst="rect">
            <a:avLst/>
          </a:prstGeom>
        </p:spPr>
      </p:pic>
      <p:pic>
        <p:nvPicPr>
          <p:cNvPr id="15" name="Picture 101"/>
          <p:cNvPicPr>
            <a:picLocks noChangeAspect="1"/>
          </p:cNvPicPr>
          <p:nvPr/>
        </p:nvPicPr>
        <p:blipFill>
          <a:blip r:embed="rId4"/>
          <a:stretch>
            <a:fillRect/>
          </a:stretch>
        </p:blipFill>
        <p:spPr>
          <a:xfrm>
            <a:off x="7590593" y="5312195"/>
            <a:ext cx="656535" cy="538507"/>
          </a:xfrm>
          <a:prstGeom prst="rect">
            <a:avLst/>
          </a:prstGeom>
        </p:spPr>
      </p:pic>
    </p:spTree>
    <p:extLst>
      <p:ext uri="{BB962C8B-B14F-4D97-AF65-F5344CB8AC3E}">
        <p14:creationId xmlns:p14="http://schemas.microsoft.com/office/powerpoint/2010/main" val="2353101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Text Placeholder 2"/>
          <p:cNvSpPr>
            <a:spLocks noGrp="1"/>
          </p:cNvSpPr>
          <p:nvPr>
            <p:ph type="body" sz="quarter" idx="10"/>
          </p:nvPr>
        </p:nvSpPr>
        <p:spPr/>
        <p:txBody>
          <a:bodyPr/>
          <a:lstStyle/>
          <a:p>
            <a:r>
              <a:rPr lang="en-US" dirty="0" smtClean="0"/>
              <a:t>Customer relationship management suites are an indispensable part of a holistic strategy for managing end-to-end customer interactions.</a:t>
            </a:r>
          </a:p>
          <a:p>
            <a:r>
              <a:rPr lang="en-US" dirty="0" smtClean="0"/>
              <a:t>After defining an approach to CRM, selection and implementation of the right CRM suite is a critical step in delivering concrete business value for Marketing, Sales, and Customer Service.</a:t>
            </a:r>
          </a:p>
          <a:p>
            <a:endParaRPr lang="en-US" dirty="0"/>
          </a:p>
        </p:txBody>
      </p:sp>
      <p:sp>
        <p:nvSpPr>
          <p:cNvPr id="4" name="Text Placeholder 3"/>
          <p:cNvSpPr>
            <a:spLocks noGrp="1"/>
          </p:cNvSpPr>
          <p:nvPr>
            <p:ph type="body" sz="quarter" idx="11"/>
          </p:nvPr>
        </p:nvSpPr>
        <p:spPr/>
        <p:txBody>
          <a:bodyPr/>
          <a:lstStyle/>
          <a:p>
            <a:r>
              <a:rPr lang="en-US" dirty="0" smtClean="0"/>
              <a:t>Despite the importance of CRM selection and implementation, many organizations struggle to define an approach to picking the right vendor and rolling out the solution in an effective and cost-efficient manner.</a:t>
            </a:r>
          </a:p>
          <a:p>
            <a:r>
              <a:rPr lang="en-US" dirty="0" smtClean="0"/>
              <a:t>IT often finds itself in the unenviable position of taking the fall for CRM platforms that don’t deliver on the promise of the CRM strategy.</a:t>
            </a:r>
          </a:p>
          <a:p>
            <a:endParaRPr lang="en-US" dirty="0"/>
          </a:p>
        </p:txBody>
      </p:sp>
      <p:sp>
        <p:nvSpPr>
          <p:cNvPr id="5" name="Text Placeholder 4"/>
          <p:cNvSpPr>
            <a:spLocks noGrp="1"/>
          </p:cNvSpPr>
          <p:nvPr>
            <p:ph type="body" sz="quarter" idx="12"/>
          </p:nvPr>
        </p:nvSpPr>
        <p:spPr/>
        <p:txBody>
          <a:bodyPr/>
          <a:lstStyle/>
          <a:p>
            <a:r>
              <a:rPr lang="en-US" dirty="0" smtClean="0"/>
              <a:t>IT needs to be a trusted partner in CRM selection and implementation, but the business also needs to own the requirements and be involved from the beginning.</a:t>
            </a:r>
          </a:p>
          <a:p>
            <a:r>
              <a:rPr lang="en-US" dirty="0" smtClean="0"/>
              <a:t>Use “Phase 2: Vendor Landscape – Analyze CRM Requirements and Shortlist Vendors” to identify vendors in the marketplace that fit your organization’s needs based on your identified suite requirements and use-case scenario results. </a:t>
            </a:r>
          </a:p>
          <a:p>
            <a:r>
              <a:rPr lang="en-US" dirty="0" smtClean="0"/>
              <a:t>CRM selection is a multi-step process that involves mapping target capabilities for marketing, sales, and customer service, assigning requirements across functional categories, determining the architecture model to prioritize criteria, and developing a comprehensive RFP that can be scored in a weighted fashion.</a:t>
            </a:r>
          </a:p>
          <a:p>
            <a:endParaRPr lang="en-US" dirty="0"/>
          </a:p>
        </p:txBody>
      </p:sp>
      <p:sp>
        <p:nvSpPr>
          <p:cNvPr id="6" name="Text Placeholder 5"/>
          <p:cNvSpPr>
            <a:spLocks noGrp="1"/>
          </p:cNvSpPr>
          <p:nvPr>
            <p:ph type="body" sz="quarter" idx="13"/>
          </p:nvPr>
        </p:nvSpPr>
        <p:spPr>
          <a:xfrm>
            <a:off x="5737241" y="1553147"/>
            <a:ext cx="3083231" cy="2649398"/>
          </a:xfrm>
        </p:spPr>
        <p:txBody>
          <a:bodyPr/>
          <a:lstStyle/>
          <a:p>
            <a:pPr marL="228600" indent="-228600">
              <a:spcBef>
                <a:spcPct val="0"/>
              </a:spcBef>
              <a:buFont typeface="+mj-lt"/>
              <a:buAutoNum type="arabicPeriod"/>
            </a:pPr>
            <a:r>
              <a:rPr lang="en-US" b="1" dirty="0" smtClean="0"/>
              <a:t>CRM platform selection must be driven by your overall customer experience management strategy: </a:t>
            </a:r>
            <a:r>
              <a:rPr lang="en-US" dirty="0" smtClean="0"/>
              <a:t>link your CRM selection to your organization’s </a:t>
            </a:r>
            <a:r>
              <a:rPr lang="en-US" dirty="0" smtClean="0">
                <a:hlinkClick r:id="rId3"/>
              </a:rPr>
              <a:t>CXM framework</a:t>
            </a:r>
            <a:r>
              <a:rPr lang="en-US" dirty="0" smtClean="0"/>
              <a:t>.</a:t>
            </a:r>
          </a:p>
          <a:p>
            <a:pPr marL="228600" indent="-228600">
              <a:spcBef>
                <a:spcPct val="0"/>
              </a:spcBef>
              <a:buFont typeface="+mj-lt"/>
              <a:buAutoNum type="arabicPeriod"/>
            </a:pPr>
            <a:r>
              <a:rPr lang="en-US" b="1" dirty="0" smtClean="0"/>
              <a:t>Determine if you need a CRM platform that skews towards marketing, sales, or customer service; </a:t>
            </a:r>
            <a:r>
              <a:rPr lang="en-US" dirty="0" smtClean="0"/>
              <a:t>leverage use cases to help.</a:t>
            </a:r>
            <a:r>
              <a:rPr lang="en-US" b="1" dirty="0" smtClean="0"/>
              <a:t> </a:t>
            </a:r>
            <a:endParaRPr lang="en-US" dirty="0"/>
          </a:p>
          <a:p>
            <a:pPr marL="228600" indent="-228600">
              <a:spcBef>
                <a:spcPct val="0"/>
              </a:spcBef>
              <a:buFont typeface="+mj-lt"/>
              <a:buAutoNum type="arabicPeriod"/>
            </a:pPr>
            <a:r>
              <a:rPr lang="en-US" b="1" dirty="0" smtClean="0"/>
              <a:t>Ensure </a:t>
            </a:r>
            <a:r>
              <a:rPr lang="en-US" b="1" dirty="0"/>
              <a:t>strong points of integration between CRM and other software such as </a:t>
            </a:r>
            <a:r>
              <a:rPr lang="en-US" b="1" dirty="0" smtClean="0"/>
              <a:t>MMS. </a:t>
            </a:r>
            <a:r>
              <a:rPr lang="en-US" dirty="0" smtClean="0"/>
              <a:t>A </a:t>
            </a:r>
            <a:r>
              <a:rPr lang="en-US" dirty="0"/>
              <a:t>CRM should </a:t>
            </a:r>
            <a:r>
              <a:rPr lang="en-US" i="1" dirty="0"/>
              <a:t>not</a:t>
            </a:r>
            <a:r>
              <a:rPr lang="en-US" dirty="0"/>
              <a:t> live in </a:t>
            </a:r>
            <a:r>
              <a:rPr lang="en-US" dirty="0" smtClean="0"/>
              <a:t>isolation; it must provide a 360-degree customer view.</a:t>
            </a:r>
            <a:endParaRPr lang="en-US" dirty="0"/>
          </a:p>
        </p:txBody>
      </p:sp>
    </p:spTree>
    <p:extLst>
      <p:ext uri="{BB962C8B-B14F-4D97-AF65-F5344CB8AC3E}">
        <p14:creationId xmlns:p14="http://schemas.microsoft.com/office/powerpoint/2010/main" val="2733998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Framing the CRM selection and implementation project</a:t>
            </a:r>
            <a:endParaRPr lang="en-US" dirty="0"/>
          </a:p>
        </p:txBody>
      </p:sp>
      <p:sp>
        <p:nvSpPr>
          <p:cNvPr id="3" name="Text Placeholder 2"/>
          <p:cNvSpPr>
            <a:spLocks noGrp="1"/>
          </p:cNvSpPr>
          <p:nvPr>
            <p:ph type="body" sz="quarter" idx="16"/>
          </p:nvPr>
        </p:nvSpPr>
        <p:spPr>
          <a:xfrm>
            <a:off x="246703" y="1607231"/>
            <a:ext cx="4041648" cy="2173937"/>
          </a:xfrm>
        </p:spPr>
        <p:txBody>
          <a:bodyPr/>
          <a:lstStyle/>
          <a:p>
            <a:r>
              <a:rPr lang="en-US" dirty="0" smtClean="0"/>
              <a:t>IT applications directors tasked with selection and deployment of a core platform for customer relationship management.</a:t>
            </a:r>
          </a:p>
          <a:p>
            <a:r>
              <a:rPr lang="en-US" dirty="0" smtClean="0"/>
              <a:t>Senior technology leaders that want a clear understanding of the major players in the CRM market and how they differ.</a:t>
            </a:r>
          </a:p>
          <a:p>
            <a:r>
              <a:rPr lang="en-US" dirty="0" smtClean="0"/>
              <a:t>Business analysts tasked with collection and analysis of CRM business requirements.</a:t>
            </a:r>
          </a:p>
          <a:p>
            <a:endParaRPr lang="en-US" dirty="0"/>
          </a:p>
        </p:txBody>
      </p:sp>
      <p:sp>
        <p:nvSpPr>
          <p:cNvPr id="4" name="Text Placeholder 3"/>
          <p:cNvSpPr>
            <a:spLocks noGrp="1"/>
          </p:cNvSpPr>
          <p:nvPr>
            <p:ph type="body" sz="quarter" idx="26"/>
          </p:nvPr>
        </p:nvSpPr>
        <p:spPr>
          <a:xfrm>
            <a:off x="4835436" y="1607231"/>
            <a:ext cx="4041648" cy="2075083"/>
          </a:xfrm>
        </p:spPr>
        <p:txBody>
          <a:bodyPr/>
          <a:lstStyle/>
          <a:p>
            <a:r>
              <a:rPr lang="en-US" dirty="0" smtClean="0"/>
              <a:t>Clearly link your business requirements to CRM platform selection criteria.</a:t>
            </a:r>
          </a:p>
          <a:p>
            <a:r>
              <a:rPr lang="en-US" dirty="0" smtClean="0"/>
              <a:t>Select a CRM vendor that meets your organization’s needs across marketing, sales, and customer service use cases.</a:t>
            </a:r>
          </a:p>
          <a:p>
            <a:r>
              <a:rPr lang="en-US" dirty="0" smtClean="0"/>
              <a:t>Adopt standard operating procedures for CRM deployment that address issues such as end-user adoption and data quality.</a:t>
            </a:r>
          </a:p>
          <a:p>
            <a:pPr marL="0" indent="0">
              <a:buNone/>
            </a:pPr>
            <a:endParaRPr lang="en-US" dirty="0"/>
          </a:p>
        </p:txBody>
      </p:sp>
      <p:sp>
        <p:nvSpPr>
          <p:cNvPr id="5" name="Text Placeholder 4"/>
          <p:cNvSpPr>
            <a:spLocks noGrp="1"/>
          </p:cNvSpPr>
          <p:nvPr>
            <p:ph type="body" sz="quarter" idx="27"/>
          </p:nvPr>
        </p:nvSpPr>
        <p:spPr/>
        <p:txBody>
          <a:bodyPr/>
          <a:lstStyle/>
          <a:p>
            <a:r>
              <a:rPr lang="en-US" dirty="0" smtClean="0"/>
              <a:t>Executive-level stakeholders in the following roles:</a:t>
            </a:r>
          </a:p>
          <a:p>
            <a:pPr lvl="1"/>
            <a:r>
              <a:rPr lang="en-US" dirty="0" smtClean="0"/>
              <a:t>Vice president of Sales, Marketing, or Customer Service.</a:t>
            </a:r>
          </a:p>
          <a:p>
            <a:pPr lvl="1"/>
            <a:r>
              <a:rPr lang="en-US" dirty="0" smtClean="0"/>
              <a:t>Business unit managers tasked with ensuring strong end-user adoption of a CRM platform.</a:t>
            </a:r>
          </a:p>
          <a:p>
            <a:endParaRPr lang="en-US" dirty="0"/>
          </a:p>
        </p:txBody>
      </p:sp>
      <p:sp>
        <p:nvSpPr>
          <p:cNvPr id="6" name="Text Placeholder 5"/>
          <p:cNvSpPr>
            <a:spLocks noGrp="1"/>
          </p:cNvSpPr>
          <p:nvPr>
            <p:ph type="body" sz="quarter" idx="28"/>
          </p:nvPr>
        </p:nvSpPr>
        <p:spPr/>
        <p:txBody>
          <a:bodyPr/>
          <a:lstStyle/>
          <a:p>
            <a:r>
              <a:rPr lang="en-US" dirty="0" smtClean="0"/>
              <a:t>Understand what’s new in the CRM market.</a:t>
            </a:r>
          </a:p>
          <a:p>
            <a:r>
              <a:rPr lang="en-US" dirty="0" smtClean="0"/>
              <a:t>Evaluate CRM vendors and products for your enterprise needs.</a:t>
            </a:r>
          </a:p>
          <a:p>
            <a:r>
              <a:rPr lang="en-US" dirty="0" smtClean="0"/>
              <a:t>Determine which products are most appropriate for particular use cases and scenarios.</a:t>
            </a:r>
          </a:p>
          <a:p>
            <a:endParaRPr lang="en-US" dirty="0"/>
          </a:p>
        </p:txBody>
      </p:sp>
    </p:spTree>
    <p:extLst>
      <p:ext uri="{BB962C8B-B14F-4D97-AF65-F5344CB8AC3E}">
        <p14:creationId xmlns:p14="http://schemas.microsoft.com/office/powerpoint/2010/main" val="627813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CRM platforms sit at the core of a well-rounded customer experience management ecosystem</a:t>
            </a:r>
            <a:endParaRPr lang="en-US" dirty="0"/>
          </a:p>
        </p:txBody>
      </p:sp>
      <p:sp>
        <p:nvSpPr>
          <p:cNvPr id="16" name="TextBox 15"/>
          <p:cNvSpPr txBox="1"/>
          <p:nvPr/>
        </p:nvSpPr>
        <p:spPr>
          <a:xfrm>
            <a:off x="774543" y="1216621"/>
            <a:ext cx="4762842" cy="369332"/>
          </a:xfrm>
          <a:prstGeom prst="rect">
            <a:avLst/>
          </a:prstGeom>
        </p:spPr>
        <p:txBody>
          <a:bodyPr wrap="none" rtlCol="0">
            <a:spAutoFit/>
          </a:bodyPr>
          <a:lstStyle/>
          <a:p>
            <a:r>
              <a:rPr lang="en-US" b="1" dirty="0" smtClean="0">
                <a:solidFill>
                  <a:srgbClr val="29475F"/>
                </a:solidFill>
              </a:rPr>
              <a:t>Customer Experience Management (CXM)</a:t>
            </a:r>
          </a:p>
        </p:txBody>
      </p:sp>
      <p:sp>
        <p:nvSpPr>
          <p:cNvPr id="17" name="TextBox 16"/>
          <p:cNvSpPr txBox="1"/>
          <p:nvPr/>
        </p:nvSpPr>
        <p:spPr>
          <a:xfrm>
            <a:off x="6091658" y="1469369"/>
            <a:ext cx="2739744" cy="4708981"/>
          </a:xfrm>
          <a:prstGeom prst="rect">
            <a:avLst/>
          </a:prstGeom>
          <a:solidFill>
            <a:schemeClr val="accent3"/>
          </a:solidFill>
          <a:effectLst>
            <a:glow rad="139700">
              <a:schemeClr val="accent6">
                <a:satMod val="175000"/>
                <a:alpha val="40000"/>
              </a:schemeClr>
            </a:glow>
          </a:effectLst>
        </p:spPr>
        <p:txBody>
          <a:bodyPr wrap="square" rtlCol="0">
            <a:spAutoFit/>
          </a:bodyPr>
          <a:lstStyle/>
          <a:p>
            <a:r>
              <a:rPr lang="en-US" sz="1500" dirty="0" smtClean="0">
                <a:solidFill>
                  <a:srgbClr val="FFFFFF"/>
                </a:solidFill>
              </a:rPr>
              <a:t>Customer relationship management suites are one piece of the overall customer experience management ecosystem, alongside tools such as customer intelligence platforms and adjacent point solutions for sales, marketing, and customer service. Review Info-Tech’s </a:t>
            </a:r>
            <a:r>
              <a:rPr lang="en-US" sz="1500" dirty="0" smtClean="0">
                <a:solidFill>
                  <a:srgbClr val="FFFFFF"/>
                </a:solidFill>
                <a:hlinkClick r:id="rId3"/>
              </a:rPr>
              <a:t>CXM blueprint</a:t>
            </a:r>
            <a:r>
              <a:rPr lang="en-US" sz="1500" dirty="0" smtClean="0">
                <a:solidFill>
                  <a:srgbClr val="FFFFFF"/>
                </a:solidFill>
              </a:rPr>
              <a:t> to build a complete, end-to-end customer interaction solution portfolio that encompasses CRM alongside other critical components. The CXM blueprint also allows you to develop strategic requirements for CRM based on customer personas and external market analysis.</a:t>
            </a:r>
          </a:p>
        </p:txBody>
      </p:sp>
      <p:grpSp>
        <p:nvGrpSpPr>
          <p:cNvPr id="19" name="Group 18"/>
          <p:cNvGrpSpPr/>
          <p:nvPr/>
        </p:nvGrpSpPr>
        <p:grpSpPr>
          <a:xfrm>
            <a:off x="735623" y="1760206"/>
            <a:ext cx="4748579" cy="4551910"/>
            <a:chOff x="854928" y="1507552"/>
            <a:chExt cx="4779964" cy="4581995"/>
          </a:xfrm>
        </p:grpSpPr>
        <p:grpSp>
          <p:nvGrpSpPr>
            <p:cNvPr id="20" name="Group 19"/>
            <p:cNvGrpSpPr/>
            <p:nvPr/>
          </p:nvGrpSpPr>
          <p:grpSpPr>
            <a:xfrm>
              <a:off x="854928" y="1507552"/>
              <a:ext cx="4779964" cy="4581995"/>
              <a:chOff x="1503605" y="697407"/>
              <a:chExt cx="6127262" cy="5873493"/>
            </a:xfrm>
          </p:grpSpPr>
          <p:sp>
            <p:nvSpPr>
              <p:cNvPr id="27" name="Oval 26"/>
              <p:cNvSpPr/>
              <p:nvPr/>
            </p:nvSpPr>
            <p:spPr>
              <a:xfrm>
                <a:off x="3750528" y="2836985"/>
                <a:ext cx="1633416" cy="1594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b="1" dirty="0" smtClean="0">
                    <a:solidFill>
                      <a:prstClr val="white"/>
                    </a:solidFill>
                  </a:rPr>
                  <a:t>Customer Relationship Management</a:t>
                </a:r>
              </a:p>
              <a:p>
                <a:pPr algn="ctr"/>
                <a:r>
                  <a:rPr lang="en-CA" sz="900" b="1" dirty="0" smtClean="0">
                    <a:solidFill>
                      <a:prstClr val="white"/>
                    </a:solidFill>
                  </a:rPr>
                  <a:t>Platform</a:t>
                </a:r>
                <a:endParaRPr lang="en-CA" sz="900" b="1" dirty="0">
                  <a:solidFill>
                    <a:prstClr val="white"/>
                  </a:solidFill>
                </a:endParaRPr>
              </a:p>
            </p:txBody>
          </p:sp>
          <p:sp>
            <p:nvSpPr>
              <p:cNvPr id="28" name="Oval 27"/>
              <p:cNvSpPr/>
              <p:nvPr/>
            </p:nvSpPr>
            <p:spPr>
              <a:xfrm>
                <a:off x="1503605" y="2039816"/>
                <a:ext cx="1633416" cy="159433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b="1" dirty="0" smtClean="0">
                    <a:solidFill>
                      <a:prstClr val="white"/>
                    </a:solidFill>
                  </a:rPr>
                  <a:t>Marketing Management</a:t>
                </a:r>
              </a:p>
              <a:p>
                <a:pPr algn="ctr"/>
                <a:r>
                  <a:rPr lang="en-CA" sz="900" b="1" dirty="0" smtClean="0">
                    <a:solidFill>
                      <a:prstClr val="white"/>
                    </a:solidFill>
                  </a:rPr>
                  <a:t>Suite</a:t>
                </a:r>
                <a:endParaRPr lang="en-CA" sz="900" b="1" dirty="0">
                  <a:solidFill>
                    <a:prstClr val="white"/>
                  </a:solidFill>
                </a:endParaRPr>
              </a:p>
            </p:txBody>
          </p:sp>
          <p:sp>
            <p:nvSpPr>
              <p:cNvPr id="29" name="Oval 28"/>
              <p:cNvSpPr/>
              <p:nvPr/>
            </p:nvSpPr>
            <p:spPr>
              <a:xfrm>
                <a:off x="5997451" y="2039816"/>
                <a:ext cx="1633416" cy="159433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b="1" dirty="0" smtClean="0">
                    <a:solidFill>
                      <a:prstClr val="white"/>
                    </a:solidFill>
                  </a:rPr>
                  <a:t>E-Commerce &amp; Point-of-Sale Solutions</a:t>
                </a:r>
                <a:endParaRPr lang="en-CA" sz="900" b="1" dirty="0">
                  <a:solidFill>
                    <a:prstClr val="white"/>
                  </a:solidFill>
                </a:endParaRPr>
              </a:p>
            </p:txBody>
          </p:sp>
          <p:sp>
            <p:nvSpPr>
              <p:cNvPr id="30" name="Oval 29"/>
              <p:cNvSpPr/>
              <p:nvPr/>
            </p:nvSpPr>
            <p:spPr>
              <a:xfrm>
                <a:off x="1503605" y="4103076"/>
                <a:ext cx="1633416" cy="159433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b="1" dirty="0" smtClean="0">
                    <a:solidFill>
                      <a:prstClr val="white"/>
                    </a:solidFill>
                  </a:rPr>
                  <a:t>Customer Service Management Tools</a:t>
                </a:r>
                <a:endParaRPr lang="en-CA" sz="900" b="1" dirty="0">
                  <a:solidFill>
                    <a:prstClr val="white"/>
                  </a:solidFill>
                </a:endParaRPr>
              </a:p>
            </p:txBody>
          </p:sp>
          <p:sp>
            <p:nvSpPr>
              <p:cNvPr id="31" name="Oval 30"/>
              <p:cNvSpPr/>
              <p:nvPr/>
            </p:nvSpPr>
            <p:spPr>
              <a:xfrm>
                <a:off x="5997451" y="4103076"/>
                <a:ext cx="1633416" cy="159433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b="1" dirty="0" smtClean="0">
                    <a:solidFill>
                      <a:prstClr val="white"/>
                    </a:solidFill>
                  </a:rPr>
                  <a:t>Social Media Management</a:t>
                </a:r>
              </a:p>
              <a:p>
                <a:pPr algn="ctr"/>
                <a:r>
                  <a:rPr lang="en-CA" sz="900" b="1" dirty="0" smtClean="0">
                    <a:solidFill>
                      <a:prstClr val="white"/>
                    </a:solidFill>
                  </a:rPr>
                  <a:t>Platform</a:t>
                </a:r>
                <a:endParaRPr lang="en-CA" sz="900" b="1" dirty="0">
                  <a:solidFill>
                    <a:prstClr val="white"/>
                  </a:solidFill>
                </a:endParaRPr>
              </a:p>
            </p:txBody>
          </p:sp>
          <p:sp>
            <p:nvSpPr>
              <p:cNvPr id="32" name="Oval 31"/>
              <p:cNvSpPr/>
              <p:nvPr/>
            </p:nvSpPr>
            <p:spPr>
              <a:xfrm>
                <a:off x="3750529" y="697407"/>
                <a:ext cx="1633416" cy="159433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b="1" dirty="0" smtClean="0">
                    <a:solidFill>
                      <a:prstClr val="white"/>
                    </a:solidFill>
                  </a:rPr>
                  <a:t>Web Experience Management</a:t>
                </a:r>
              </a:p>
              <a:p>
                <a:pPr algn="ctr"/>
                <a:r>
                  <a:rPr lang="en-CA" sz="900" b="1" dirty="0" smtClean="0">
                    <a:solidFill>
                      <a:prstClr val="white"/>
                    </a:solidFill>
                  </a:rPr>
                  <a:t>Platform</a:t>
                </a:r>
                <a:endParaRPr lang="en-CA" sz="900" b="1" dirty="0">
                  <a:solidFill>
                    <a:prstClr val="white"/>
                  </a:solidFill>
                </a:endParaRPr>
              </a:p>
            </p:txBody>
          </p:sp>
          <p:sp>
            <p:nvSpPr>
              <p:cNvPr id="33" name="Oval 32"/>
              <p:cNvSpPr/>
              <p:nvPr/>
            </p:nvSpPr>
            <p:spPr>
              <a:xfrm>
                <a:off x="3750529" y="4976562"/>
                <a:ext cx="1633416" cy="159433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b="1" dirty="0" smtClean="0">
                    <a:solidFill>
                      <a:prstClr val="white"/>
                    </a:solidFill>
                  </a:rPr>
                  <a:t>Customer Intelligence</a:t>
                </a:r>
              </a:p>
              <a:p>
                <a:pPr algn="ctr"/>
                <a:r>
                  <a:rPr lang="en-CA" sz="900" b="1" dirty="0" smtClean="0">
                    <a:solidFill>
                      <a:prstClr val="white"/>
                    </a:solidFill>
                  </a:rPr>
                  <a:t>Platform</a:t>
                </a:r>
                <a:endParaRPr lang="en-CA" sz="900" b="1" dirty="0">
                  <a:solidFill>
                    <a:prstClr val="white"/>
                  </a:solidFill>
                </a:endParaRPr>
              </a:p>
            </p:txBody>
          </p:sp>
        </p:grpSp>
        <p:cxnSp>
          <p:nvCxnSpPr>
            <p:cNvPr id="21" name="Straight Arrow Connector 20"/>
            <p:cNvCxnSpPr>
              <a:stCxn id="32" idx="4"/>
              <a:endCxn id="27" idx="0"/>
            </p:cNvCxnSpPr>
            <p:nvPr/>
          </p:nvCxnSpPr>
          <p:spPr>
            <a:xfrm>
              <a:off x="3244911" y="2751318"/>
              <a:ext cx="0" cy="425349"/>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3882036" y="3384062"/>
              <a:ext cx="478606" cy="195384"/>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3813908" y="4164363"/>
              <a:ext cx="546733" cy="345114"/>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33" idx="0"/>
              <a:endCxn id="27" idx="4"/>
            </p:cNvCxnSpPr>
            <p:nvPr/>
          </p:nvCxnSpPr>
          <p:spPr>
            <a:xfrm flipV="1">
              <a:off x="3244911" y="4420433"/>
              <a:ext cx="0" cy="425348"/>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118637" y="4164363"/>
              <a:ext cx="551498" cy="345114"/>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131161" y="3377439"/>
              <a:ext cx="469856" cy="195384"/>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2463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1562761" y="2297552"/>
            <a:ext cx="2094839" cy="1099341"/>
            <a:chOff x="3347864" y="2114571"/>
            <a:chExt cx="3096344" cy="978238"/>
          </a:xfrm>
        </p:grpSpPr>
        <p:cxnSp>
          <p:nvCxnSpPr>
            <p:cNvPr id="25" name="Straight Connector 24"/>
            <p:cNvCxnSpPr/>
            <p:nvPr/>
          </p:nvCxnSpPr>
          <p:spPr>
            <a:xfrm flipH="1" flipV="1">
              <a:off x="3347864" y="2114983"/>
              <a:ext cx="1" cy="97782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3347864" y="2114571"/>
              <a:ext cx="3096344" cy="8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432016" y="2120664"/>
              <a:ext cx="0" cy="576064"/>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8" name="Title 17"/>
          <p:cNvSpPr>
            <a:spLocks noGrp="1"/>
          </p:cNvSpPr>
          <p:nvPr>
            <p:ph type="title"/>
          </p:nvPr>
        </p:nvSpPr>
        <p:spPr/>
        <p:txBody>
          <a:bodyPr/>
          <a:lstStyle/>
          <a:p>
            <a:r>
              <a:rPr lang="en-US" dirty="0" smtClean="0"/>
              <a:t>Organizations that have implemented a CRM solution have greater organizational success</a:t>
            </a:r>
            <a:endParaRPr lang="en-US" dirty="0"/>
          </a:p>
        </p:txBody>
      </p:sp>
      <p:sp>
        <p:nvSpPr>
          <p:cNvPr id="19" name="TextBox 18"/>
          <p:cNvSpPr txBox="1"/>
          <p:nvPr/>
        </p:nvSpPr>
        <p:spPr>
          <a:xfrm>
            <a:off x="296104" y="1226403"/>
            <a:ext cx="4366512" cy="830997"/>
          </a:xfrm>
          <a:prstGeom prst="rect">
            <a:avLst/>
          </a:prstGeom>
          <a:noFill/>
        </p:spPr>
        <p:txBody>
          <a:bodyPr wrap="square" rtlCol="0">
            <a:spAutoFit/>
          </a:bodyPr>
          <a:lstStyle/>
          <a:p>
            <a:r>
              <a:rPr lang="en-US" sz="1200" dirty="0" smtClean="0">
                <a:solidFill>
                  <a:srgbClr val="333333"/>
                </a:solidFill>
              </a:rPr>
              <a:t>Organizations that have implemented a CRM solution observe </a:t>
            </a:r>
            <a:r>
              <a:rPr lang="en-US" sz="1200" b="1" dirty="0" smtClean="0">
                <a:solidFill>
                  <a:srgbClr val="333333"/>
                </a:solidFill>
              </a:rPr>
              <a:t>13% greater success </a:t>
            </a:r>
            <a:r>
              <a:rPr lang="en-US" sz="1200" dirty="0" smtClean="0">
                <a:solidFill>
                  <a:srgbClr val="333333"/>
                </a:solidFill>
              </a:rPr>
              <a:t>than organizations that have no plans for a CRM solution or are planning on getting one in the next two years.</a:t>
            </a:r>
            <a:endParaRPr lang="en-US" sz="1200" dirty="0">
              <a:solidFill>
                <a:srgbClr val="333333"/>
              </a:solidFill>
            </a:endParaRPr>
          </a:p>
        </p:txBody>
      </p:sp>
      <p:sp>
        <p:nvSpPr>
          <p:cNvPr id="20" name="TextBox 19"/>
          <p:cNvSpPr txBox="1"/>
          <p:nvPr/>
        </p:nvSpPr>
        <p:spPr>
          <a:xfrm>
            <a:off x="296104" y="5416361"/>
            <a:ext cx="4550216" cy="938719"/>
          </a:xfrm>
          <a:prstGeom prst="rect">
            <a:avLst/>
          </a:prstGeom>
          <a:noFill/>
        </p:spPr>
        <p:txBody>
          <a:bodyPr wrap="square" rtlCol="0">
            <a:spAutoFit/>
          </a:bodyPr>
          <a:lstStyle/>
          <a:p>
            <a:r>
              <a:rPr lang="en-US" sz="1100" dirty="0" smtClean="0">
                <a:solidFill>
                  <a:srgbClr val="333333"/>
                </a:solidFill>
              </a:rPr>
              <a:t>The </a:t>
            </a:r>
            <a:r>
              <a:rPr lang="en-US" sz="1100" b="1" dirty="0" smtClean="0">
                <a:solidFill>
                  <a:srgbClr val="333333"/>
                </a:solidFill>
              </a:rPr>
              <a:t>organizational success score </a:t>
            </a:r>
            <a:r>
              <a:rPr lang="en-US" sz="1100" dirty="0" smtClean="0">
                <a:solidFill>
                  <a:srgbClr val="333333"/>
                </a:solidFill>
              </a:rPr>
              <a:t>was calculated by taking the average score of how well the organization performs the following activities: reaching </a:t>
            </a:r>
            <a:r>
              <a:rPr lang="en-US" sz="1100" dirty="0">
                <a:solidFill>
                  <a:srgbClr val="333333"/>
                </a:solidFill>
              </a:rPr>
              <a:t>target </a:t>
            </a:r>
            <a:r>
              <a:rPr lang="en-US" sz="1100" dirty="0" smtClean="0">
                <a:solidFill>
                  <a:srgbClr val="333333"/>
                </a:solidFill>
              </a:rPr>
              <a:t>consumers, acquisition rates, </a:t>
            </a:r>
            <a:r>
              <a:rPr lang="en-US" sz="1100" dirty="0">
                <a:solidFill>
                  <a:srgbClr val="333333"/>
                </a:solidFill>
              </a:rPr>
              <a:t>c</a:t>
            </a:r>
            <a:r>
              <a:rPr lang="en-US" sz="1100" dirty="0" smtClean="0">
                <a:solidFill>
                  <a:srgbClr val="333333"/>
                </a:solidFill>
              </a:rPr>
              <a:t>ustomer </a:t>
            </a:r>
            <a:r>
              <a:rPr lang="en-US" sz="1100" dirty="0">
                <a:solidFill>
                  <a:srgbClr val="333333"/>
                </a:solidFill>
              </a:rPr>
              <a:t>retention </a:t>
            </a:r>
            <a:r>
              <a:rPr lang="en-US" sz="1100" dirty="0" smtClean="0">
                <a:solidFill>
                  <a:srgbClr val="333333"/>
                </a:solidFill>
              </a:rPr>
              <a:t>rates, cost to serve, </a:t>
            </a:r>
            <a:r>
              <a:rPr lang="en-US" sz="1100" dirty="0">
                <a:solidFill>
                  <a:srgbClr val="333333"/>
                </a:solidFill>
              </a:rPr>
              <a:t>c</a:t>
            </a:r>
            <a:r>
              <a:rPr lang="en-US" sz="1100" dirty="0" smtClean="0">
                <a:solidFill>
                  <a:srgbClr val="333333"/>
                </a:solidFill>
              </a:rPr>
              <a:t>ollaboration </a:t>
            </a:r>
            <a:r>
              <a:rPr lang="en-US" sz="1100" dirty="0">
                <a:solidFill>
                  <a:srgbClr val="333333"/>
                </a:solidFill>
              </a:rPr>
              <a:t>among </a:t>
            </a:r>
            <a:r>
              <a:rPr lang="en-US" sz="1100" dirty="0" smtClean="0">
                <a:solidFill>
                  <a:srgbClr val="333333"/>
                </a:solidFill>
              </a:rPr>
              <a:t>Sales, Marketing, and Service, and </a:t>
            </a:r>
            <a:r>
              <a:rPr lang="en-US" sz="1100" dirty="0">
                <a:solidFill>
                  <a:srgbClr val="333333"/>
                </a:solidFill>
              </a:rPr>
              <a:t>360-degree view of the </a:t>
            </a:r>
            <a:r>
              <a:rPr lang="en-US" sz="1100" dirty="0" smtClean="0">
                <a:solidFill>
                  <a:srgbClr val="333333"/>
                </a:solidFill>
              </a:rPr>
              <a:t>customer. </a:t>
            </a:r>
            <a:endParaRPr lang="en-US" sz="1100" dirty="0">
              <a:solidFill>
                <a:srgbClr val="333333"/>
              </a:solidFill>
            </a:endParaRPr>
          </a:p>
        </p:txBody>
      </p:sp>
      <p:graphicFrame>
        <p:nvGraphicFramePr>
          <p:cNvPr id="21" name="Chart 20"/>
          <p:cNvGraphicFramePr/>
          <p:nvPr>
            <p:extLst>
              <p:ext uri="{D42A27DB-BD31-4B8C-83A1-F6EECF244321}">
                <p14:modId xmlns:p14="http://schemas.microsoft.com/office/powerpoint/2010/main" val="2786274443"/>
              </p:ext>
            </p:extLst>
          </p:nvPr>
        </p:nvGraphicFramePr>
        <p:xfrm>
          <a:off x="464761" y="2290153"/>
          <a:ext cx="3657600" cy="3134535"/>
        </p:xfrm>
        <a:graphic>
          <a:graphicData uri="http://schemas.openxmlformats.org/drawingml/2006/chart">
            <c:chart xmlns:c="http://schemas.openxmlformats.org/drawingml/2006/chart" xmlns:r="http://schemas.openxmlformats.org/officeDocument/2006/relationships" r:id="rId3"/>
          </a:graphicData>
        </a:graphic>
      </p:graphicFrame>
      <p:sp>
        <p:nvSpPr>
          <p:cNvPr id="39" name="Oval 38"/>
          <p:cNvSpPr/>
          <p:nvPr/>
        </p:nvSpPr>
        <p:spPr>
          <a:xfrm>
            <a:off x="2194560" y="2087233"/>
            <a:ext cx="864096" cy="4320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333333">
                    <a:lumMod val="50000"/>
                  </a:srgbClr>
                </a:solidFill>
              </a:rPr>
              <a:t>+13%</a:t>
            </a:r>
            <a:endParaRPr lang="en-US" sz="1200" b="1" dirty="0">
              <a:solidFill>
                <a:srgbClr val="333333">
                  <a:lumMod val="50000"/>
                </a:srgbClr>
              </a:solidFill>
            </a:endParaRPr>
          </a:p>
        </p:txBody>
      </p:sp>
      <p:sp>
        <p:nvSpPr>
          <p:cNvPr id="40" name="TextBox 39"/>
          <p:cNvSpPr txBox="1"/>
          <p:nvPr/>
        </p:nvSpPr>
        <p:spPr>
          <a:xfrm>
            <a:off x="4846320" y="1234440"/>
            <a:ext cx="3939540" cy="830997"/>
          </a:xfrm>
          <a:prstGeom prst="rect">
            <a:avLst/>
          </a:prstGeom>
          <a:noFill/>
        </p:spPr>
        <p:txBody>
          <a:bodyPr wrap="square" rtlCol="0">
            <a:spAutoFit/>
          </a:bodyPr>
          <a:lstStyle/>
          <a:p>
            <a:r>
              <a:rPr lang="en-US" sz="1200" dirty="0" smtClean="0">
                <a:solidFill>
                  <a:srgbClr val="333333"/>
                </a:solidFill>
              </a:rPr>
              <a:t>In fact, having a CRM solution has a significant impact on </a:t>
            </a:r>
            <a:r>
              <a:rPr lang="en-US" sz="1200" b="1" dirty="0" smtClean="0">
                <a:solidFill>
                  <a:srgbClr val="333333"/>
                </a:solidFill>
              </a:rPr>
              <a:t>customer retention rates.</a:t>
            </a:r>
            <a:r>
              <a:rPr lang="en-US" sz="1200" dirty="0" smtClean="0">
                <a:solidFill>
                  <a:srgbClr val="333333"/>
                </a:solidFill>
              </a:rPr>
              <a:t> Organizations that have implemented a CRM solution observe 17% greater success with customer retention rates.</a:t>
            </a:r>
            <a:endParaRPr lang="en-US" sz="1200" dirty="0">
              <a:solidFill>
                <a:srgbClr val="333333"/>
              </a:solidFill>
            </a:endParaRPr>
          </a:p>
        </p:txBody>
      </p:sp>
      <p:grpSp>
        <p:nvGrpSpPr>
          <p:cNvPr id="3" name="Group 40"/>
          <p:cNvGrpSpPr/>
          <p:nvPr/>
        </p:nvGrpSpPr>
        <p:grpSpPr>
          <a:xfrm>
            <a:off x="6172200" y="2284808"/>
            <a:ext cx="1920240" cy="1144191"/>
            <a:chOff x="3347864" y="2120664"/>
            <a:chExt cx="3096344" cy="1020304"/>
          </a:xfrm>
        </p:grpSpPr>
        <p:cxnSp>
          <p:nvCxnSpPr>
            <p:cNvPr id="42" name="Straight Connector 41"/>
            <p:cNvCxnSpPr/>
            <p:nvPr/>
          </p:nvCxnSpPr>
          <p:spPr>
            <a:xfrm flipV="1">
              <a:off x="3360056" y="2132856"/>
              <a:ext cx="0" cy="10081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347864" y="2132856"/>
              <a:ext cx="309634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432016" y="2120664"/>
              <a:ext cx="0" cy="576064"/>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5" name="Oval 44"/>
          <p:cNvSpPr/>
          <p:nvPr/>
        </p:nvSpPr>
        <p:spPr>
          <a:xfrm>
            <a:off x="6629400" y="2067641"/>
            <a:ext cx="864096" cy="4320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333333">
                    <a:lumMod val="50000"/>
                  </a:srgbClr>
                </a:solidFill>
              </a:rPr>
              <a:t>+17%</a:t>
            </a:r>
            <a:endParaRPr lang="en-US" sz="1200" b="1" dirty="0">
              <a:solidFill>
                <a:srgbClr val="333333">
                  <a:lumMod val="50000"/>
                </a:srgbClr>
              </a:solidFill>
            </a:endParaRPr>
          </a:p>
        </p:txBody>
      </p:sp>
      <p:graphicFrame>
        <p:nvGraphicFramePr>
          <p:cNvPr id="46" name="Chart 45"/>
          <p:cNvGraphicFramePr/>
          <p:nvPr>
            <p:extLst>
              <p:ext uri="{D42A27DB-BD31-4B8C-83A1-F6EECF244321}">
                <p14:modId xmlns:p14="http://schemas.microsoft.com/office/powerpoint/2010/main" val="1412267560"/>
              </p:ext>
            </p:extLst>
          </p:nvPr>
        </p:nvGraphicFramePr>
        <p:xfrm>
          <a:off x="4972721" y="2519281"/>
          <a:ext cx="3576919" cy="3157482"/>
        </p:xfrm>
        <a:graphic>
          <a:graphicData uri="http://schemas.openxmlformats.org/drawingml/2006/chart">
            <c:chart xmlns:c="http://schemas.openxmlformats.org/drawingml/2006/chart" xmlns:r="http://schemas.openxmlformats.org/officeDocument/2006/relationships" r:id="rId4"/>
          </a:graphicData>
        </a:graphic>
      </p:graphicFrame>
      <p:sp>
        <p:nvSpPr>
          <p:cNvPr id="47" name="TextBox 46"/>
          <p:cNvSpPr txBox="1"/>
          <p:nvPr/>
        </p:nvSpPr>
        <p:spPr>
          <a:xfrm>
            <a:off x="4972720" y="5577840"/>
            <a:ext cx="3904579" cy="769441"/>
          </a:xfrm>
          <a:prstGeom prst="rect">
            <a:avLst/>
          </a:prstGeom>
          <a:noFill/>
        </p:spPr>
        <p:txBody>
          <a:bodyPr wrap="square" rtlCol="0">
            <a:spAutoFit/>
          </a:bodyPr>
          <a:lstStyle/>
          <a:p>
            <a:r>
              <a:rPr lang="en-US" sz="1100" i="1" dirty="0" smtClean="0">
                <a:solidFill>
                  <a:srgbClr val="333333"/>
                </a:solidFill>
              </a:rPr>
              <a:t>Note: </a:t>
            </a:r>
            <a:r>
              <a:rPr lang="en-US" sz="1100" dirty="0" smtClean="0">
                <a:solidFill>
                  <a:srgbClr val="333333"/>
                </a:solidFill>
              </a:rPr>
              <a:t>Respondents were asked how well their organization performs in terms of customer retention rates on a six-point scale. The responses were averaged and converted to percentages for each status of CRM solution.</a:t>
            </a:r>
            <a:endParaRPr lang="en-US" sz="1100" dirty="0">
              <a:solidFill>
                <a:srgbClr val="333333"/>
              </a:solidFill>
            </a:endParaRPr>
          </a:p>
        </p:txBody>
      </p:sp>
    </p:spTree>
    <p:extLst>
      <p:ext uri="{BB962C8B-B14F-4D97-AF65-F5344CB8AC3E}">
        <p14:creationId xmlns:p14="http://schemas.microsoft.com/office/powerpoint/2010/main" val="3674584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1014" name="think-cell Slide" r:id="rId9" imgW="360" imgH="360" progId="">
                  <p:embed/>
                </p:oleObj>
              </mc:Choice>
              <mc:Fallback>
                <p:oleObj name="think-cell Slide" r:id="rId9" imgW="360" imgH="36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custDataLst>
              <p:tags r:id="rId3"/>
            </p:custDataLst>
          </p:nvPr>
        </p:nvSpPr>
        <p:spPr/>
        <p:txBody>
          <a:bodyPr/>
          <a:lstStyle/>
          <a:p>
            <a:r>
              <a:rPr lang="en-US" dirty="0" smtClean="0"/>
              <a:t>Seize market opportunities by using a CRM suite to support multiple domains and customer interaction channels</a:t>
            </a:r>
            <a:endParaRPr lang="en-US" dirty="0"/>
          </a:p>
        </p:txBody>
      </p:sp>
      <p:sp>
        <p:nvSpPr>
          <p:cNvPr id="7" name="Text Placeholder 6"/>
          <p:cNvSpPr>
            <a:spLocks noGrp="1"/>
          </p:cNvSpPr>
          <p:nvPr>
            <p:ph type="body" sz="quarter" idx="4294967295"/>
            <p:custDataLst>
              <p:tags r:id="rId4"/>
            </p:custDataLst>
          </p:nvPr>
        </p:nvSpPr>
        <p:spPr>
          <a:xfrm>
            <a:off x="0" y="1236663"/>
            <a:ext cx="9144000" cy="684212"/>
          </a:xfrm>
          <a:solidFill>
            <a:schemeClr val="accent2">
              <a:alpha val="65000"/>
            </a:schemeClr>
          </a:solidFill>
        </p:spPr>
        <p:txBody>
          <a:bodyPr anchor="ctr"/>
          <a:lstStyle/>
          <a:p>
            <a:pPr marL="0" indent="0" algn="ctr">
              <a:buNone/>
            </a:pPr>
            <a:r>
              <a:rPr lang="en-US" sz="1400" dirty="0" smtClean="0">
                <a:solidFill>
                  <a:srgbClr val="333333"/>
                </a:solidFill>
              </a:rPr>
              <a:t>CRM</a:t>
            </a:r>
            <a:r>
              <a:rPr lang="en-US" sz="1400" dirty="0" smtClean="0">
                <a:solidFill>
                  <a:srgbClr val="C77709"/>
                </a:solidFill>
              </a:rPr>
              <a:t> </a:t>
            </a:r>
            <a:r>
              <a:rPr lang="en-US" sz="1400" dirty="0" smtClean="0"/>
              <a:t>suites automate and synchronize processes that are essential for managing customer interactions – from basic account management to complex service resolution.</a:t>
            </a:r>
            <a:endParaRPr lang="en-US" sz="1400" dirty="0"/>
          </a:p>
        </p:txBody>
      </p:sp>
      <p:sp>
        <p:nvSpPr>
          <p:cNvPr id="6" name="Text Placeholder 5"/>
          <p:cNvSpPr>
            <a:spLocks noGrp="1"/>
          </p:cNvSpPr>
          <p:nvPr>
            <p:ph type="body" sz="quarter" idx="4294967295"/>
            <p:custDataLst>
              <p:tags r:id="rId5"/>
            </p:custDataLst>
          </p:nvPr>
        </p:nvSpPr>
        <p:spPr>
          <a:xfrm>
            <a:off x="385307" y="2097904"/>
            <a:ext cx="4440238" cy="3887787"/>
          </a:xfrm>
          <a:noFill/>
        </p:spPr>
        <p:txBody>
          <a:bodyPr/>
          <a:lstStyle/>
          <a:p>
            <a:pPr marL="0" indent="0">
              <a:lnSpc>
                <a:spcPct val="130000"/>
              </a:lnSpc>
              <a:buNone/>
            </a:pPr>
            <a:r>
              <a:rPr lang="en-US" sz="1400" dirty="0" smtClean="0"/>
              <a:t>A CRM suite creates value across the three domains:</a:t>
            </a:r>
          </a:p>
          <a:p>
            <a:pPr>
              <a:lnSpc>
                <a:spcPct val="100000"/>
              </a:lnSpc>
            </a:pPr>
            <a:r>
              <a:rPr lang="en-US" sz="1400" dirty="0" smtClean="0"/>
              <a:t>Assists </a:t>
            </a:r>
            <a:r>
              <a:rPr lang="en-US" sz="1400" b="1" dirty="0" smtClean="0"/>
              <a:t>marketing</a:t>
            </a:r>
            <a:r>
              <a:rPr lang="en-US" sz="1400" dirty="0" smtClean="0"/>
              <a:t> managers by identifying customer buying trends and behavior, while providing tools for managing campaigns. </a:t>
            </a:r>
          </a:p>
          <a:p>
            <a:pPr marL="0" indent="0">
              <a:lnSpc>
                <a:spcPct val="100000"/>
              </a:lnSpc>
              <a:buNone/>
            </a:pPr>
            <a:endParaRPr lang="en-US" sz="1400" dirty="0" smtClean="0"/>
          </a:p>
          <a:p>
            <a:pPr lvl="0">
              <a:buClr>
                <a:srgbClr val="333333"/>
              </a:buClr>
            </a:pPr>
            <a:r>
              <a:rPr lang="en-US" sz="1400" dirty="0" smtClean="0">
                <a:solidFill>
                  <a:srgbClr val="333333"/>
                </a:solidFill>
              </a:rPr>
              <a:t>Supports </a:t>
            </a:r>
            <a:r>
              <a:rPr lang="en-US" sz="1400" b="1" dirty="0" smtClean="0">
                <a:solidFill>
                  <a:srgbClr val="333333"/>
                </a:solidFill>
              </a:rPr>
              <a:t>sales</a:t>
            </a:r>
            <a:r>
              <a:rPr lang="en-US" sz="1400" dirty="0" smtClean="0">
                <a:solidFill>
                  <a:srgbClr val="333333"/>
                </a:solidFill>
              </a:rPr>
              <a:t> agents through lead automation, pipeline management, and advanced reporting. By using a common suite, the sales process is kept in sync with activities in Marketing and Service.</a:t>
            </a:r>
          </a:p>
          <a:p>
            <a:pPr lvl="0">
              <a:buClr>
                <a:srgbClr val="333333"/>
              </a:buClr>
            </a:pPr>
            <a:endParaRPr lang="en-US" sz="1400" b="1" dirty="0" smtClean="0"/>
          </a:p>
          <a:p>
            <a:r>
              <a:rPr lang="en-US" sz="1400" dirty="0" smtClean="0"/>
              <a:t>Provides </a:t>
            </a:r>
            <a:r>
              <a:rPr lang="en-US" sz="1400" b="1" dirty="0" smtClean="0"/>
              <a:t>customer service </a:t>
            </a:r>
            <a:r>
              <a:rPr lang="en-US" sz="1400" dirty="0" smtClean="0"/>
              <a:t>representatives</a:t>
            </a:r>
            <a:r>
              <a:rPr lang="en-US" sz="1400" b="1" dirty="0" smtClean="0"/>
              <a:t> </a:t>
            </a:r>
            <a:r>
              <a:rPr lang="en-US" sz="1400" dirty="0" smtClean="0"/>
              <a:t>with the tools to manage an integrated multi-channel customer support system. Knowledgebase management and self-service portals allow both service representatives and customers to find relevant solutions quickly and easily.</a:t>
            </a:r>
          </a:p>
        </p:txBody>
      </p:sp>
      <p:sp>
        <p:nvSpPr>
          <p:cNvPr id="9" name="Text Placeholder 8"/>
          <p:cNvSpPr>
            <a:spLocks noGrp="1"/>
          </p:cNvSpPr>
          <p:nvPr>
            <p:ph type="body" sz="quarter" idx="4294967295"/>
            <p:custDataLst>
              <p:tags r:id="rId6"/>
            </p:custDataLst>
          </p:nvPr>
        </p:nvSpPr>
        <p:spPr>
          <a:xfrm>
            <a:off x="5413375" y="4811713"/>
            <a:ext cx="3730625" cy="1052512"/>
          </a:xfrm>
        </p:spPr>
        <p:txBody>
          <a:bodyPr/>
          <a:lstStyle/>
          <a:p>
            <a:pPr marL="0" indent="0" algn="ctr">
              <a:buNone/>
            </a:pPr>
            <a:r>
              <a:rPr lang="en-US" sz="1400" dirty="0" smtClean="0"/>
              <a:t>CRM is an organizational approach and set of enabling technologies that support customer-centric business processes (marketing, sales, and service).</a:t>
            </a:r>
            <a:endParaRPr lang="en-US" sz="1400" dirty="0"/>
          </a:p>
        </p:txBody>
      </p:sp>
      <p:grpSp>
        <p:nvGrpSpPr>
          <p:cNvPr id="14" name="Group 13"/>
          <p:cNvGrpSpPr/>
          <p:nvPr/>
        </p:nvGrpSpPr>
        <p:grpSpPr>
          <a:xfrm>
            <a:off x="6013622" y="2199502"/>
            <a:ext cx="2504302" cy="2487694"/>
            <a:chOff x="5418250" y="2176288"/>
            <a:chExt cx="2504302" cy="2487694"/>
          </a:xfrm>
        </p:grpSpPr>
        <p:sp>
          <p:nvSpPr>
            <p:cNvPr id="10" name="Oval 9"/>
            <p:cNvSpPr/>
            <p:nvPr/>
          </p:nvSpPr>
          <p:spPr>
            <a:xfrm>
              <a:off x="5418250" y="2176288"/>
              <a:ext cx="2504302" cy="2481815"/>
            </a:xfrm>
            <a:prstGeom prst="ellipse">
              <a:avLst/>
            </a:prstGeom>
            <a:solidFill>
              <a:schemeClr val="accent1">
                <a:lumMod val="20000"/>
                <a:lumOff val="80000"/>
              </a:schemeClr>
            </a:solidFill>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rgbClr val="FFFFFF"/>
                </a:solidFill>
              </a:endParaRPr>
            </a:p>
          </p:txBody>
        </p:sp>
        <p:grpSp>
          <p:nvGrpSpPr>
            <p:cNvPr id="3" name="Group 49"/>
            <p:cNvGrpSpPr/>
            <p:nvPr/>
          </p:nvGrpSpPr>
          <p:grpSpPr>
            <a:xfrm rot="1751890">
              <a:off x="5429178" y="2185438"/>
              <a:ext cx="2491301" cy="2478544"/>
              <a:chOff x="5264513" y="2093897"/>
              <a:chExt cx="2797123" cy="2791595"/>
            </a:xfrm>
          </p:grpSpPr>
          <p:grpSp>
            <p:nvGrpSpPr>
              <p:cNvPr id="4" name="Group 48"/>
              <p:cNvGrpSpPr/>
              <p:nvPr/>
            </p:nvGrpSpPr>
            <p:grpSpPr>
              <a:xfrm>
                <a:off x="5264513" y="2093897"/>
                <a:ext cx="2797123" cy="2791595"/>
                <a:chOff x="5264513" y="2093897"/>
                <a:chExt cx="2797123" cy="2791595"/>
              </a:xfrm>
            </p:grpSpPr>
            <p:grpSp>
              <p:nvGrpSpPr>
                <p:cNvPr id="8" name="Group 36"/>
                <p:cNvGrpSpPr/>
                <p:nvPr/>
              </p:nvGrpSpPr>
              <p:grpSpPr>
                <a:xfrm>
                  <a:off x="5264513" y="2093897"/>
                  <a:ext cx="2797123" cy="2791595"/>
                  <a:chOff x="5650820" y="2350363"/>
                  <a:chExt cx="2077509" cy="2103360"/>
                </a:xfrm>
              </p:grpSpPr>
              <p:sp>
                <p:nvSpPr>
                  <p:cNvPr id="30" name="Block Arc 29"/>
                  <p:cNvSpPr/>
                  <p:nvPr/>
                </p:nvSpPr>
                <p:spPr>
                  <a:xfrm rot="11191651">
                    <a:off x="5656628" y="2374824"/>
                    <a:ext cx="2071701" cy="2071702"/>
                  </a:xfrm>
                  <a:prstGeom prst="blockArc">
                    <a:avLst>
                      <a:gd name="adj1" fmla="val 11015178"/>
                      <a:gd name="adj2" fmla="val 16898072"/>
                      <a:gd name="adj3" fmla="val 248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3333"/>
                      </a:solidFill>
                    </a:endParaRPr>
                  </a:p>
                </p:txBody>
              </p:sp>
              <p:sp>
                <p:nvSpPr>
                  <p:cNvPr id="31" name="Block Arc 30"/>
                  <p:cNvSpPr/>
                  <p:nvPr/>
                </p:nvSpPr>
                <p:spPr>
                  <a:xfrm rot="18883597">
                    <a:off x="5644549" y="2375751"/>
                    <a:ext cx="2084243" cy="2071702"/>
                  </a:xfrm>
                  <a:prstGeom prst="blockArc">
                    <a:avLst>
                      <a:gd name="adj1" fmla="val 10420060"/>
                      <a:gd name="adj2" fmla="val 16413552"/>
                      <a:gd name="adj3" fmla="val 236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3333"/>
                      </a:solidFill>
                    </a:endParaRPr>
                  </a:p>
                </p:txBody>
              </p:sp>
              <p:sp>
                <p:nvSpPr>
                  <p:cNvPr id="32" name="Block Arc 31"/>
                  <p:cNvSpPr/>
                  <p:nvPr/>
                </p:nvSpPr>
                <p:spPr>
                  <a:xfrm rot="3317771">
                    <a:off x="5654457" y="2350364"/>
                    <a:ext cx="2071703" cy="2071702"/>
                  </a:xfrm>
                  <a:prstGeom prst="blockArc">
                    <a:avLst>
                      <a:gd name="adj1" fmla="val 11702368"/>
                      <a:gd name="adj2" fmla="val 17730673"/>
                      <a:gd name="adj3" fmla="val 233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3333"/>
                      </a:solidFill>
                    </a:endParaRPr>
                  </a:p>
                </p:txBody>
              </p:sp>
            </p:grpSp>
            <p:sp>
              <p:nvSpPr>
                <p:cNvPr id="33" name="TextBox 32"/>
                <p:cNvSpPr txBox="1"/>
                <p:nvPr/>
              </p:nvSpPr>
              <p:spPr>
                <a:xfrm rot="16116874">
                  <a:off x="5558258" y="3107112"/>
                  <a:ext cx="941647" cy="800100"/>
                </a:xfrm>
                <a:prstGeom prst="rect">
                  <a:avLst/>
                </a:prstGeom>
                <a:noFill/>
              </p:spPr>
              <p:txBody>
                <a:bodyPr wrap="square" rtlCol="0">
                  <a:prstTxWarp prst="textArchUp">
                    <a:avLst>
                      <a:gd name="adj" fmla="val 13114236"/>
                    </a:avLst>
                  </a:prstTxWarp>
                  <a:spAutoFit/>
                </a:bodyPr>
                <a:lstStyle/>
                <a:p>
                  <a:r>
                    <a:rPr lang="en-CA" sz="1600" b="1" dirty="0" smtClean="0">
                      <a:solidFill>
                        <a:srgbClr val="FFFFFF"/>
                      </a:solidFill>
                    </a:rPr>
                    <a:t>Sales</a:t>
                  </a:r>
                </a:p>
              </p:txBody>
            </p:sp>
            <p:sp>
              <p:nvSpPr>
                <p:cNvPr id="34" name="TextBox 33"/>
                <p:cNvSpPr txBox="1"/>
                <p:nvPr/>
              </p:nvSpPr>
              <p:spPr>
                <a:xfrm rot="19351179">
                  <a:off x="6400732" y="3788315"/>
                  <a:ext cx="1635108" cy="523220"/>
                </a:xfrm>
                <a:prstGeom prst="rect">
                  <a:avLst/>
                </a:prstGeom>
                <a:noFill/>
              </p:spPr>
              <p:txBody>
                <a:bodyPr wrap="square" rtlCol="0">
                  <a:prstTxWarp prst="textArchDown">
                    <a:avLst>
                      <a:gd name="adj" fmla="val 1991313"/>
                    </a:avLst>
                  </a:prstTxWarp>
                  <a:spAutoFit/>
                </a:bodyPr>
                <a:lstStyle/>
                <a:p>
                  <a:r>
                    <a:rPr lang="en-CA" sz="1400" b="1" dirty="0" smtClean="0">
                      <a:solidFill>
                        <a:srgbClr val="FFFFFF"/>
                      </a:solidFill>
                    </a:rPr>
                    <a:t>Marketing</a:t>
                  </a:r>
                </a:p>
              </p:txBody>
            </p:sp>
            <p:sp>
              <p:nvSpPr>
                <p:cNvPr id="35" name="TextBox 34"/>
                <p:cNvSpPr txBox="1"/>
                <p:nvPr/>
              </p:nvSpPr>
              <p:spPr>
                <a:xfrm rot="4254455">
                  <a:off x="6392283" y="2868319"/>
                  <a:ext cx="1452286" cy="831829"/>
                </a:xfrm>
                <a:prstGeom prst="rect">
                  <a:avLst/>
                </a:prstGeom>
                <a:noFill/>
              </p:spPr>
              <p:txBody>
                <a:bodyPr wrap="square" rtlCol="0">
                  <a:prstTxWarp prst="textArchUp">
                    <a:avLst>
                      <a:gd name="adj" fmla="val 10892022"/>
                    </a:avLst>
                  </a:prstTxWarp>
                  <a:spAutoFit/>
                </a:bodyPr>
                <a:lstStyle/>
                <a:p>
                  <a:r>
                    <a:rPr lang="en-CA" sz="1400" b="1" dirty="0" smtClean="0">
                      <a:solidFill>
                        <a:srgbClr val="FFFFFF"/>
                      </a:solidFill>
                    </a:rPr>
                    <a:t>Customer</a:t>
                  </a:r>
                  <a:r>
                    <a:rPr lang="en-CA" sz="1400" b="1" dirty="0">
                      <a:solidFill>
                        <a:srgbClr val="FFFFFF"/>
                      </a:solidFill>
                    </a:rPr>
                    <a:t> </a:t>
                  </a:r>
                </a:p>
                <a:p>
                  <a:r>
                    <a:rPr lang="en-CA" sz="1400" b="1" dirty="0" smtClean="0">
                      <a:solidFill>
                        <a:srgbClr val="FFFFFF"/>
                      </a:solidFill>
                    </a:rPr>
                    <a:t>Service</a:t>
                  </a:r>
                  <a:endParaRPr lang="en-US" sz="1400" b="1" dirty="0">
                    <a:solidFill>
                      <a:srgbClr val="FFFFFF"/>
                    </a:solidFill>
                  </a:endParaRPr>
                </a:p>
              </p:txBody>
            </p:sp>
            <p:sp>
              <p:nvSpPr>
                <p:cNvPr id="36" name="Oval 35"/>
                <p:cNvSpPr/>
                <p:nvPr/>
              </p:nvSpPr>
              <p:spPr>
                <a:xfrm rot="19848110">
                  <a:off x="6261166" y="3060696"/>
                  <a:ext cx="796886" cy="785537"/>
                </a:xfrm>
                <a:prstGeom prst="ellipse">
                  <a:avLst/>
                </a:prstGeom>
                <a:solidFill>
                  <a:srgbClr val="C77709"/>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CA" sz="1100" b="1" dirty="0" smtClean="0">
                      <a:solidFill>
                        <a:srgbClr val="FFFFFF"/>
                      </a:solidFill>
                    </a:rPr>
                    <a:t>Customer</a:t>
                  </a:r>
                  <a:endParaRPr lang="en-US" sz="1100" b="1" dirty="0">
                    <a:solidFill>
                      <a:srgbClr val="FFFFFF"/>
                    </a:solidFill>
                  </a:endParaRPr>
                </a:p>
              </p:txBody>
            </p:sp>
          </p:grpSp>
          <p:sp>
            <p:nvSpPr>
              <p:cNvPr id="42" name="Left-Right Arrow 41"/>
              <p:cNvSpPr/>
              <p:nvPr/>
            </p:nvSpPr>
            <p:spPr>
              <a:xfrm>
                <a:off x="5925313" y="3373573"/>
                <a:ext cx="320040" cy="238307"/>
              </a:xfrm>
              <a:prstGeom prst="leftRightArrow">
                <a:avLst/>
              </a:prstGeom>
              <a:solidFill>
                <a:srgbClr val="C777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3" name="Left-Right Arrow 42"/>
              <p:cNvSpPr/>
              <p:nvPr/>
            </p:nvSpPr>
            <p:spPr>
              <a:xfrm rot="3683916">
                <a:off x="6788512" y="3825175"/>
                <a:ext cx="320040" cy="238307"/>
              </a:xfrm>
              <a:prstGeom prst="leftRightArrow">
                <a:avLst/>
              </a:prstGeom>
              <a:solidFill>
                <a:srgbClr val="C777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4" name="Left-Right Arrow 43"/>
              <p:cNvSpPr/>
              <p:nvPr/>
            </p:nvSpPr>
            <p:spPr>
              <a:xfrm rot="7127790">
                <a:off x="6816113" y="2864442"/>
                <a:ext cx="320040" cy="238307"/>
              </a:xfrm>
              <a:prstGeom prst="leftRightArrow">
                <a:avLst/>
              </a:prstGeom>
              <a:solidFill>
                <a:srgbClr val="C777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5" name="Left-Right Arrow 44"/>
              <p:cNvSpPr/>
              <p:nvPr/>
            </p:nvSpPr>
            <p:spPr>
              <a:xfrm rot="2182585">
                <a:off x="5967400" y="4313737"/>
                <a:ext cx="382167" cy="267489"/>
              </a:xfrm>
              <a:prstGeom prst="leftRightArrow">
                <a:avLst/>
              </a:prstGeom>
              <a:solidFill>
                <a:srgbClr val="7B7B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6" name="Left-Right Arrow 45"/>
              <p:cNvSpPr/>
              <p:nvPr/>
            </p:nvSpPr>
            <p:spPr>
              <a:xfrm rot="5400000">
                <a:off x="7553169" y="3371256"/>
                <a:ext cx="382167" cy="267489"/>
              </a:xfrm>
              <a:prstGeom prst="leftRightArrow">
                <a:avLst/>
              </a:prstGeom>
              <a:solidFill>
                <a:srgbClr val="7B7B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7" name="Left-Right Arrow 46"/>
              <p:cNvSpPr/>
              <p:nvPr/>
            </p:nvSpPr>
            <p:spPr>
              <a:xfrm rot="8947487">
                <a:off x="5952215" y="2476620"/>
                <a:ext cx="382167" cy="267489"/>
              </a:xfrm>
              <a:prstGeom prst="leftRightArrow">
                <a:avLst/>
              </a:prstGeom>
              <a:solidFill>
                <a:srgbClr val="7B7B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spTree>
    <p:extLst>
      <p:ext uri="{BB962C8B-B14F-4D97-AF65-F5344CB8AC3E}">
        <p14:creationId xmlns:p14="http://schemas.microsoft.com/office/powerpoint/2010/main" val="2952067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rot="16200000">
            <a:off x="3914162" y="1304310"/>
            <a:ext cx="1313296" cy="914638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Rectangle 3"/>
          <p:cNvSpPr/>
          <p:nvPr/>
        </p:nvSpPr>
        <p:spPr>
          <a:xfrm>
            <a:off x="0" y="1133475"/>
            <a:ext cx="9144000" cy="4087379"/>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lgn="ctr">
              <a:spcAft>
                <a:spcPts val="800"/>
              </a:spcAft>
            </a:pPr>
            <a:endParaRPr lang="en-US" sz="1200" dirty="0">
              <a:solidFill>
                <a:srgbClr val="FFFFFF"/>
              </a:solidFill>
              <a:latin typeface="Georgia"/>
            </a:endParaRPr>
          </a:p>
        </p:txBody>
      </p:sp>
      <p:sp>
        <p:nvSpPr>
          <p:cNvPr id="2" name="Title 1"/>
          <p:cNvSpPr>
            <a:spLocks noGrp="1"/>
          </p:cNvSpPr>
          <p:nvPr>
            <p:ph type="title"/>
          </p:nvPr>
        </p:nvSpPr>
        <p:spPr>
          <a:xfrm>
            <a:off x="128587" y="255588"/>
            <a:ext cx="8886826" cy="877887"/>
          </a:xfrm>
        </p:spPr>
        <p:txBody>
          <a:bodyPr/>
          <a:lstStyle/>
          <a:p>
            <a:r>
              <a:rPr lang="en-US" dirty="0" smtClean="0"/>
              <a:t>Global spend is growing as businesses capitalize on CRM value</a:t>
            </a:r>
            <a:endParaRPr lang="en-US" dirty="0"/>
          </a:p>
        </p:txBody>
      </p:sp>
      <p:pic>
        <p:nvPicPr>
          <p:cNvPr id="5" name="Picture 4"/>
          <p:cNvPicPr>
            <a:picLocks noChangeAspect="1"/>
          </p:cNvPicPr>
          <p:nvPr/>
        </p:nvPicPr>
        <p:blipFill>
          <a:blip r:embed="rId3"/>
          <a:stretch>
            <a:fillRect/>
          </a:stretch>
        </p:blipFill>
        <p:spPr>
          <a:xfrm>
            <a:off x="1615640" y="1769143"/>
            <a:ext cx="5903190" cy="3358571"/>
          </a:xfrm>
          <a:prstGeom prst="rect">
            <a:avLst/>
          </a:prstGeom>
        </p:spPr>
      </p:pic>
      <p:sp>
        <p:nvSpPr>
          <p:cNvPr id="7" name="Rectangle 6"/>
          <p:cNvSpPr/>
          <p:nvPr/>
        </p:nvSpPr>
        <p:spPr>
          <a:xfrm>
            <a:off x="1729508" y="1204451"/>
            <a:ext cx="5725224" cy="553998"/>
          </a:xfrm>
          <a:prstGeom prst="rect">
            <a:avLst/>
          </a:prstGeom>
        </p:spPr>
        <p:txBody>
          <a:bodyPr wrap="square">
            <a:spAutoFit/>
          </a:bodyPr>
          <a:lstStyle/>
          <a:p>
            <a:pPr fontAlgn="base">
              <a:lnSpc>
                <a:spcPts val="1800"/>
              </a:lnSpc>
            </a:pPr>
            <a:r>
              <a:rPr lang="en-US" sz="1400" b="1" dirty="0" smtClean="0">
                <a:solidFill>
                  <a:schemeClr val="accent1"/>
                </a:solidFill>
                <a:latin typeface="Arial Unicode MS" panose="020B0604020202020204" pitchFamily="34" charset="-128"/>
              </a:rPr>
              <a:t>Global revenue from customer relationship management (CRM) software by vendor from 2011 to 2014 (in billion U.S. dollars)</a:t>
            </a:r>
            <a:endParaRPr lang="en-US" sz="1400" b="1" i="0" dirty="0">
              <a:solidFill>
                <a:schemeClr val="accent1"/>
              </a:solidFill>
              <a:effectLst/>
              <a:latin typeface="Arial Unicode MS" panose="020B0604020202020204" pitchFamily="34" charset="-128"/>
            </a:endParaRPr>
          </a:p>
        </p:txBody>
      </p:sp>
      <p:sp>
        <p:nvSpPr>
          <p:cNvPr id="8" name="Rectangle 7"/>
          <p:cNvSpPr/>
          <p:nvPr/>
        </p:nvSpPr>
        <p:spPr>
          <a:xfrm>
            <a:off x="6370781" y="4833082"/>
            <a:ext cx="1083951" cy="296556"/>
          </a:xfrm>
          <a:prstGeom prst="rect">
            <a:avLst/>
          </a:prstGeom>
        </p:spPr>
        <p:txBody>
          <a:bodyPr wrap="none">
            <a:spAutoFit/>
          </a:bodyPr>
          <a:lstStyle/>
          <a:p>
            <a:pPr fontAlgn="base">
              <a:lnSpc>
                <a:spcPts val="1800"/>
              </a:lnSpc>
            </a:pPr>
            <a:r>
              <a:rPr lang="en-US" sz="1000" dirty="0" smtClean="0">
                <a:solidFill>
                  <a:srgbClr val="4F4F4F"/>
                </a:solidFill>
                <a:latin typeface="Arial Unicode MS" panose="020B0604020202020204" pitchFamily="34" charset="-128"/>
              </a:rPr>
              <a:t>Source: </a:t>
            </a:r>
            <a:r>
              <a:rPr lang="en-US" sz="1000" dirty="0" smtClean="0">
                <a:solidFill>
                  <a:srgbClr val="4F4F4F"/>
                </a:solidFill>
                <a:latin typeface="Arial Unicode MS" panose="020B0604020202020204" pitchFamily="34" charset="-128"/>
                <a:hlinkClick r:id="rId4"/>
              </a:rPr>
              <a:t>Statista</a:t>
            </a:r>
            <a:endParaRPr lang="en-US" sz="1000" dirty="0">
              <a:solidFill>
                <a:srgbClr val="4F4F4F"/>
              </a:solidFill>
              <a:latin typeface="Arial Unicode MS" panose="020B0604020202020204" pitchFamily="34" charset="-128"/>
            </a:endParaRPr>
          </a:p>
        </p:txBody>
      </p:sp>
      <p:sp>
        <p:nvSpPr>
          <p:cNvPr id="9" name="TextBox 8"/>
          <p:cNvSpPr txBox="1"/>
          <p:nvPr/>
        </p:nvSpPr>
        <p:spPr>
          <a:xfrm>
            <a:off x="257174" y="5502579"/>
            <a:ext cx="8620125" cy="707886"/>
          </a:xfrm>
          <a:prstGeom prst="rect">
            <a:avLst/>
          </a:prstGeom>
        </p:spPr>
        <p:txBody>
          <a:bodyPr wrap="square" rtlCol="0">
            <a:spAutoFit/>
          </a:bodyPr>
          <a:lstStyle/>
          <a:p>
            <a:r>
              <a:rPr lang="en-US" sz="2000" dirty="0" smtClean="0">
                <a:solidFill>
                  <a:schemeClr val="accent1"/>
                </a:solidFill>
              </a:rPr>
              <a:t>The CRM market has been consistently growing, and with the emergence of the cloud the market share is evolving and allowing for new players.</a:t>
            </a:r>
          </a:p>
        </p:txBody>
      </p:sp>
    </p:spTree>
    <p:extLst>
      <p:ext uri="{BB962C8B-B14F-4D97-AF65-F5344CB8AC3E}">
        <p14:creationId xmlns:p14="http://schemas.microsoft.com/office/powerpoint/2010/main" val="988949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SaaS CRM is the direction the market is speeding towards</a:t>
            </a:r>
            <a:endParaRPr lang="en-US" dirty="0"/>
          </a:p>
        </p:txBody>
      </p:sp>
      <p:sp>
        <p:nvSpPr>
          <p:cNvPr id="8" name="Rectangle 7"/>
          <p:cNvSpPr/>
          <p:nvPr/>
        </p:nvSpPr>
        <p:spPr>
          <a:xfrm>
            <a:off x="4964565" y="1692683"/>
            <a:ext cx="3713339" cy="11415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0000">
              <a:spcBef>
                <a:spcPts val="600"/>
              </a:spcBef>
            </a:pPr>
            <a:r>
              <a:rPr lang="en-US" dirty="0" smtClean="0">
                <a:solidFill>
                  <a:schemeClr val="accent1"/>
                </a:solidFill>
              </a:rPr>
              <a:t>Nearly</a:t>
            </a:r>
            <a:r>
              <a:rPr lang="en-US" b="1" dirty="0" smtClean="0">
                <a:solidFill>
                  <a:schemeClr val="accent2"/>
                </a:solidFill>
              </a:rPr>
              <a:t> three out of four </a:t>
            </a:r>
            <a:r>
              <a:rPr lang="en-US" sz="1600" dirty="0" smtClean="0">
                <a:solidFill>
                  <a:schemeClr val="accent1"/>
                </a:solidFill>
              </a:rPr>
              <a:t>of all CRM deployments are hosted in the cloud.</a:t>
            </a:r>
            <a:r>
              <a:rPr lang="en-US" sz="1600" b="1" dirty="0" smtClean="0">
                <a:solidFill>
                  <a:schemeClr val="accent1"/>
                </a:solidFill>
              </a:rPr>
              <a:t> </a:t>
            </a:r>
            <a:endParaRPr lang="en-US" sz="1600" b="1" dirty="0">
              <a:solidFill>
                <a:schemeClr val="accent1"/>
              </a:solidFill>
            </a:endParaRPr>
          </a:p>
        </p:txBody>
      </p:sp>
      <p:graphicFrame>
        <p:nvGraphicFramePr>
          <p:cNvPr id="9" name="Chart 8"/>
          <p:cNvGraphicFramePr>
            <a:graphicFrameLocks noChangeAspect="1"/>
          </p:cNvGraphicFramePr>
          <p:nvPr>
            <p:extLst>
              <p:ext uri="{D42A27DB-BD31-4B8C-83A1-F6EECF244321}">
                <p14:modId xmlns:p14="http://schemas.microsoft.com/office/powerpoint/2010/main" val="3340138038"/>
              </p:ext>
            </p:extLst>
          </p:nvPr>
        </p:nvGraphicFramePr>
        <p:xfrm>
          <a:off x="2945615" y="1235307"/>
          <a:ext cx="3507125" cy="2124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693188" y="1878743"/>
            <a:ext cx="1314784" cy="769441"/>
          </a:xfrm>
          <a:prstGeom prst="rect">
            <a:avLst/>
          </a:prstGeom>
        </p:spPr>
        <p:txBody>
          <a:bodyPr wrap="none" rtlCol="0">
            <a:spAutoFit/>
          </a:bodyPr>
          <a:lstStyle/>
          <a:p>
            <a:r>
              <a:rPr lang="en-US" sz="4400" b="1" dirty="0" smtClean="0">
                <a:solidFill>
                  <a:srgbClr val="FFFFFF"/>
                </a:solidFill>
                <a:effectLst>
                  <a:outerShdw blurRad="38100" dist="38100" dir="2700000" algn="tl">
                    <a:srgbClr val="000000">
                      <a:alpha val="43137"/>
                    </a:srgbClr>
                  </a:outerShdw>
                </a:effectLst>
              </a:rPr>
              <a:t>73%</a:t>
            </a:r>
            <a:endParaRPr lang="en-US" sz="1400" b="1" dirty="0">
              <a:solidFill>
                <a:srgbClr val="FFFFFF"/>
              </a:solidFill>
              <a:effectLst>
                <a:outerShdw blurRad="38100" dist="38100" dir="2700000" algn="tl">
                  <a:srgbClr val="000000">
                    <a:alpha val="43137"/>
                  </a:srgbClr>
                </a:outerShdw>
              </a:effectLst>
            </a:endParaRPr>
          </a:p>
        </p:txBody>
      </p:sp>
      <p:sp>
        <p:nvSpPr>
          <p:cNvPr id="11" name="TextBox 10"/>
          <p:cNvSpPr txBox="1"/>
          <p:nvPr/>
        </p:nvSpPr>
        <p:spPr>
          <a:xfrm>
            <a:off x="694372" y="3620438"/>
            <a:ext cx="2648482" cy="1569660"/>
          </a:xfrm>
          <a:prstGeom prst="rect">
            <a:avLst/>
          </a:prstGeom>
        </p:spPr>
        <p:txBody>
          <a:bodyPr wrap="none" rtlCol="0">
            <a:spAutoFit/>
          </a:bodyPr>
          <a:lstStyle/>
          <a:p>
            <a:r>
              <a:rPr lang="en-US" sz="9600" b="1" dirty="0" smtClean="0">
                <a:solidFill>
                  <a:schemeClr val="accent2"/>
                </a:solidFill>
              </a:rPr>
              <a:t>80%</a:t>
            </a:r>
            <a:endParaRPr lang="en-US" b="1" dirty="0">
              <a:solidFill>
                <a:schemeClr val="accent2"/>
              </a:solidFill>
            </a:endParaRPr>
          </a:p>
        </p:txBody>
      </p:sp>
      <p:sp>
        <p:nvSpPr>
          <p:cNvPr id="12" name="TextBox 11"/>
          <p:cNvSpPr txBox="1"/>
          <p:nvPr/>
        </p:nvSpPr>
        <p:spPr>
          <a:xfrm>
            <a:off x="832608" y="4968903"/>
            <a:ext cx="2372008" cy="830997"/>
          </a:xfrm>
          <a:prstGeom prst="rect">
            <a:avLst/>
          </a:prstGeom>
        </p:spPr>
        <p:txBody>
          <a:bodyPr wrap="square" rtlCol="0">
            <a:spAutoFit/>
          </a:bodyPr>
          <a:lstStyle/>
          <a:p>
            <a:pPr algn="ctr"/>
            <a:r>
              <a:rPr lang="en-US" sz="1600" dirty="0" smtClean="0">
                <a:solidFill>
                  <a:srgbClr val="333333"/>
                </a:solidFill>
              </a:rPr>
              <a:t>Had their CRM fully operational in </a:t>
            </a:r>
            <a:r>
              <a:rPr lang="en-US" sz="1600" b="1" dirty="0" smtClean="0"/>
              <a:t>18 months or less.</a:t>
            </a:r>
            <a:r>
              <a:rPr lang="en-US" sz="1600" dirty="0" smtClean="0">
                <a:solidFill>
                  <a:srgbClr val="333333"/>
                </a:solidFill>
              </a:rPr>
              <a:t> </a:t>
            </a:r>
            <a:endParaRPr lang="en-US" sz="1600" dirty="0">
              <a:solidFill>
                <a:srgbClr val="333333"/>
              </a:solidFill>
            </a:endParaRPr>
          </a:p>
        </p:txBody>
      </p:sp>
      <p:sp>
        <p:nvSpPr>
          <p:cNvPr id="13" name="Half Frame 12"/>
          <p:cNvSpPr/>
          <p:nvPr/>
        </p:nvSpPr>
        <p:spPr>
          <a:xfrm>
            <a:off x="548794" y="3768574"/>
            <a:ext cx="403226" cy="343886"/>
          </a:xfrm>
          <a:prstGeom prst="halfFrame">
            <a:avLst/>
          </a:prstGeom>
          <a:solidFill>
            <a:schemeClr val="accent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333333"/>
              </a:solidFill>
            </a:endParaRPr>
          </a:p>
        </p:txBody>
      </p:sp>
      <p:sp>
        <p:nvSpPr>
          <p:cNvPr id="14" name="Half Frame 13"/>
          <p:cNvSpPr/>
          <p:nvPr/>
        </p:nvSpPr>
        <p:spPr>
          <a:xfrm rot="10800000">
            <a:off x="2939626" y="5627957"/>
            <a:ext cx="403226" cy="343886"/>
          </a:xfrm>
          <a:prstGeom prst="halfFrame">
            <a:avLst/>
          </a:prstGeom>
          <a:solidFill>
            <a:schemeClr val="accent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333333"/>
              </a:solidFill>
            </a:endParaRPr>
          </a:p>
        </p:txBody>
      </p:sp>
      <p:sp>
        <p:nvSpPr>
          <p:cNvPr id="16" name="Half Frame 15"/>
          <p:cNvSpPr/>
          <p:nvPr/>
        </p:nvSpPr>
        <p:spPr>
          <a:xfrm>
            <a:off x="4693188" y="3768574"/>
            <a:ext cx="403226" cy="343886"/>
          </a:xfrm>
          <a:prstGeom prst="halfFrame">
            <a:avLst/>
          </a:prstGeom>
          <a:solidFill>
            <a:schemeClr val="accent3"/>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333333"/>
              </a:solidFill>
            </a:endParaRPr>
          </a:p>
        </p:txBody>
      </p:sp>
      <p:sp>
        <p:nvSpPr>
          <p:cNvPr id="17" name="Half Frame 16"/>
          <p:cNvSpPr/>
          <p:nvPr/>
        </p:nvSpPr>
        <p:spPr>
          <a:xfrm rot="10800000">
            <a:off x="7661200" y="5633380"/>
            <a:ext cx="403226" cy="343886"/>
          </a:xfrm>
          <a:prstGeom prst="halfFrame">
            <a:avLst/>
          </a:prstGeom>
          <a:solidFill>
            <a:schemeClr val="accent3"/>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333333"/>
              </a:solidFill>
            </a:endParaRPr>
          </a:p>
        </p:txBody>
      </p:sp>
      <p:sp>
        <p:nvSpPr>
          <p:cNvPr id="18" name="TextBox 17"/>
          <p:cNvSpPr txBox="1"/>
          <p:nvPr/>
        </p:nvSpPr>
        <p:spPr>
          <a:xfrm>
            <a:off x="5266736" y="5193662"/>
            <a:ext cx="2372008" cy="584775"/>
          </a:xfrm>
          <a:prstGeom prst="rect">
            <a:avLst/>
          </a:prstGeom>
        </p:spPr>
        <p:txBody>
          <a:bodyPr wrap="square" rtlCol="0">
            <a:spAutoFit/>
          </a:bodyPr>
          <a:lstStyle/>
          <a:p>
            <a:pPr algn="ctr"/>
            <a:r>
              <a:rPr lang="en-US" sz="1600" dirty="0" smtClean="0">
                <a:solidFill>
                  <a:srgbClr val="333333"/>
                </a:solidFill>
              </a:rPr>
              <a:t>Average monthly CRM spend per user.</a:t>
            </a:r>
            <a:endParaRPr lang="en-US" sz="1600" dirty="0">
              <a:solidFill>
                <a:srgbClr val="333333"/>
              </a:solidFill>
            </a:endParaRPr>
          </a:p>
        </p:txBody>
      </p:sp>
      <p:sp>
        <p:nvSpPr>
          <p:cNvPr id="19" name="TextBox 18"/>
          <p:cNvSpPr txBox="1"/>
          <p:nvPr/>
        </p:nvSpPr>
        <p:spPr>
          <a:xfrm>
            <a:off x="5266736" y="3870384"/>
            <a:ext cx="2326278" cy="1246495"/>
          </a:xfrm>
          <a:prstGeom prst="rect">
            <a:avLst/>
          </a:prstGeom>
        </p:spPr>
        <p:txBody>
          <a:bodyPr wrap="none" rtlCol="0">
            <a:spAutoFit/>
          </a:bodyPr>
          <a:lstStyle/>
          <a:p>
            <a:r>
              <a:rPr lang="en-US" sz="7500" b="1" dirty="0" smtClean="0">
                <a:solidFill>
                  <a:schemeClr val="accent2"/>
                </a:solidFill>
              </a:rPr>
              <a:t>$150</a:t>
            </a:r>
            <a:endParaRPr lang="en-US" sz="7500" b="1" dirty="0">
              <a:solidFill>
                <a:schemeClr val="accent2"/>
              </a:solidFill>
            </a:endParaRPr>
          </a:p>
        </p:txBody>
      </p:sp>
      <p:sp>
        <p:nvSpPr>
          <p:cNvPr id="15" name="TextBox 14"/>
          <p:cNvSpPr txBox="1"/>
          <p:nvPr/>
        </p:nvSpPr>
        <p:spPr>
          <a:xfrm>
            <a:off x="195735" y="1225312"/>
            <a:ext cx="3645753" cy="1938992"/>
          </a:xfrm>
          <a:prstGeom prst="rect">
            <a:avLst/>
          </a:prstGeom>
        </p:spPr>
        <p:txBody>
          <a:bodyPr wrap="square" rtlCol="0">
            <a:spAutoFit/>
          </a:bodyPr>
          <a:lstStyle/>
          <a:p>
            <a:pPr algn="ctr"/>
            <a:r>
              <a:rPr lang="en-US" sz="3000" b="1" dirty="0" smtClean="0">
                <a:solidFill>
                  <a:schemeClr val="accent1"/>
                </a:solidFill>
              </a:rPr>
              <a:t>Be aware of key market trends when selecting your CRM solution</a:t>
            </a:r>
          </a:p>
        </p:txBody>
      </p:sp>
      <p:cxnSp>
        <p:nvCxnSpPr>
          <p:cNvPr id="21" name="Straight Connector 2"/>
          <p:cNvCxnSpPr/>
          <p:nvPr/>
        </p:nvCxnSpPr>
        <p:spPr>
          <a:xfrm flipH="1">
            <a:off x="548794" y="3371431"/>
            <a:ext cx="26640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995885" y="6101917"/>
            <a:ext cx="1682019" cy="307777"/>
          </a:xfrm>
          <a:prstGeom prst="rect">
            <a:avLst/>
          </a:prstGeom>
          <a:noFill/>
        </p:spPr>
        <p:txBody>
          <a:bodyPr wrap="square" rtlCol="0">
            <a:spAutoFit/>
          </a:bodyPr>
          <a:lstStyle/>
          <a:p>
            <a:r>
              <a:rPr lang="en-CA" sz="1400" dirty="0" smtClean="0"/>
              <a:t>Source: </a:t>
            </a:r>
            <a:r>
              <a:rPr lang="en-CA" sz="1400" dirty="0" smtClean="0">
                <a:hlinkClick r:id="rId4"/>
              </a:rPr>
              <a:t>Capterra</a:t>
            </a:r>
            <a:endParaRPr lang="en-CA" sz="1400" dirty="0"/>
          </a:p>
        </p:txBody>
      </p:sp>
    </p:spTree>
    <p:extLst>
      <p:ext uri="{BB962C8B-B14F-4D97-AF65-F5344CB8AC3E}">
        <p14:creationId xmlns:p14="http://schemas.microsoft.com/office/powerpoint/2010/main" val="40434402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fb365bbbcf4b61bb75aa21172c5b5d669e43f826"/>
  <p:tag name="ISPRING_RESOURCE_PATHS_HASH_PRESENTER" val="9fe85daf02742da1adfe8e7456ec82fbda11f6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v_xtJEb1cE6ZICou9sKgA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E4eMBug1cU2aQVXdIuVuz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Tz6G1Yd9EqOswrMAut7b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zrheVarlJEi9KD1Z.9YrAA"/>
</p:tagLst>
</file>

<file path=ppt/theme/theme1.xml><?xml version="1.0" encoding="utf-8"?>
<a:theme xmlns:a="http://schemas.openxmlformats.org/drawingml/2006/main" name="Theme1">
  <a:themeElements>
    <a:clrScheme name="Harmony">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3013</Words>
  <Application>Microsoft Office PowerPoint</Application>
  <PresentationFormat>On-screen Show (4:3)</PresentationFormat>
  <Paragraphs>356</Paragraphs>
  <Slides>19</Slides>
  <Notes>19</Notes>
  <HiddenSlides>0</HiddenSlides>
  <MMClips>0</MMClips>
  <ScaleCrop>false</ScaleCrop>
  <HeadingPairs>
    <vt:vector size="10"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ariant>
        <vt:lpstr>Custom Shows</vt:lpstr>
      </vt:variant>
      <vt:variant>
        <vt:i4>1</vt:i4>
      </vt:variant>
    </vt:vector>
  </HeadingPairs>
  <TitlesOfParts>
    <vt:vector size="28" baseType="lpstr">
      <vt:lpstr>Calibri</vt:lpstr>
      <vt:lpstr>Times New Roman</vt:lpstr>
      <vt:lpstr>Georgia</vt:lpstr>
      <vt:lpstr>Arial Unicode MS</vt:lpstr>
      <vt:lpstr>Arial</vt:lpstr>
      <vt:lpstr>Wingdings</vt:lpstr>
      <vt:lpstr>Theme1</vt:lpstr>
      <vt:lpstr>think-cell Slide</vt:lpstr>
      <vt:lpstr>PowerPoint Presentation</vt:lpstr>
      <vt:lpstr>PowerPoint Presentation</vt:lpstr>
      <vt:lpstr>Executive summary</vt:lpstr>
      <vt:lpstr>Framing the CRM selection and implementation project</vt:lpstr>
      <vt:lpstr>CRM platforms sit at the core of a well-rounded customer experience management ecosystem</vt:lpstr>
      <vt:lpstr>Organizations that have implemented a CRM solution have greater organizational success</vt:lpstr>
      <vt:lpstr>Seize market opportunities by using a CRM suite to support multiple domains and customer interaction channels</vt:lpstr>
      <vt:lpstr>Global spend is growing as businesses capitalize on CRM value</vt:lpstr>
      <vt:lpstr>SaaS CRM is the direction the market is speeding towards</vt:lpstr>
      <vt:lpstr>Schneider Electric moves its CRM platform to the cloud and achieves a 360-degree customer view </vt:lpstr>
      <vt:lpstr>Review the critical success factors for CRM across the project lifecycle, from planning to post-implementation</vt:lpstr>
      <vt:lpstr>Follow Info-Tech’s methodology for selection and implementation</vt:lpstr>
      <vt:lpstr>Use Info-Tech’s CRM framework to navigate the modules between core capabilities and adjacent functional areas</vt:lpstr>
      <vt:lpstr>Use this blueprint to support your CRM selection and implementation </vt:lpstr>
      <vt:lpstr>Info-Tech walks you through the following steps to help you to successfully select and implement your CRM</vt:lpstr>
      <vt:lpstr>Info-Tech offers various levels of support to best suit your needs</vt:lpstr>
      <vt:lpstr>Select and Implement a Customer Relationship Management Platform – project overview</vt:lpstr>
      <vt:lpstr>CRM selection and implementation workshop overview </vt:lpstr>
      <vt:lpstr>Use these icons to help direct you as you navigate this research </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2016-06-06T18:17:40Z</dcterms:created>
  <dcterms:modified xsi:type="dcterms:W3CDTF">2016-06-06T18:18:23Z</dcterms:modified>
  <cp:contentStatus/>
</cp:coreProperties>
</file>