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83" r:id="rId5"/>
    <p:sldId id="264" r:id="rId6"/>
    <p:sldId id="265" r:id="rId7"/>
    <p:sldId id="266" r:id="rId8"/>
    <p:sldId id="267" r:id="rId9"/>
    <p:sldId id="268" r:id="rId10"/>
    <p:sldId id="270" r:id="rId11"/>
    <p:sldId id="271" r:id="rId12"/>
    <p:sldId id="272" r:id="rId13"/>
    <p:sldId id="273" r:id="rId14"/>
    <p:sldId id="274" r:id="rId15"/>
    <p:sldId id="275" r:id="rId16"/>
    <p:sldId id="277" r:id="rId17"/>
    <p:sldId id="278" r:id="rId18"/>
    <p:sldId id="279" r:id="rId19"/>
    <p:sldId id="285" r:id="rId20"/>
    <p:sldId id="284" r:id="rId21"/>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9293C1AA-2009-4D87-A65C-95AB7CAF7799}" type="datetimeFigureOut">
              <a:rPr lang="en-IE" smtClean="0"/>
              <a:t>29/03/2014</a:t>
            </a:fld>
            <a:endParaRPr lang="en-IE"/>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3687770F-55D1-48A3-9EFE-3FCD9B0D0389}" type="slidenum">
              <a:rPr lang="en-IE" smtClean="0"/>
              <a:t>‹#›</a:t>
            </a:fld>
            <a:endParaRPr lang="en-IE"/>
          </a:p>
        </p:txBody>
      </p:sp>
    </p:spTree>
    <p:extLst>
      <p:ext uri="{BB962C8B-B14F-4D97-AF65-F5344CB8AC3E}">
        <p14:creationId xmlns:p14="http://schemas.microsoft.com/office/powerpoint/2010/main" val="4359559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739FBD-9D56-4E45-8C9B-BF508ECC58AB}" type="datetimeFigureOut">
              <a:rPr lang="en-GB" smtClean="0"/>
              <a:t>29/03/2014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428486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739FBD-9D56-4E45-8C9B-BF508ECC58AB}" type="datetimeFigureOut">
              <a:rPr lang="en-GB" smtClean="0"/>
              <a:t>29/03/2014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45463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739FBD-9D56-4E45-8C9B-BF508ECC58AB}" type="datetimeFigureOut">
              <a:rPr lang="en-GB" smtClean="0"/>
              <a:t>29/03/2014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72255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739FBD-9D56-4E45-8C9B-BF508ECC58AB}" type="datetimeFigureOut">
              <a:rPr lang="en-GB" smtClean="0"/>
              <a:t>29/03/2014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274892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739FBD-9D56-4E45-8C9B-BF508ECC58AB}" type="datetimeFigureOut">
              <a:rPr lang="en-GB" smtClean="0"/>
              <a:t>29/03/2014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223663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739FBD-9D56-4E45-8C9B-BF508ECC58AB}" type="datetimeFigureOut">
              <a:rPr lang="en-GB" smtClean="0"/>
              <a:t>29/03/2014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215066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739FBD-9D56-4E45-8C9B-BF508ECC58AB}" type="datetimeFigureOut">
              <a:rPr lang="en-GB" smtClean="0"/>
              <a:t>29/03/2014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13062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739FBD-9D56-4E45-8C9B-BF508ECC58AB}" type="datetimeFigureOut">
              <a:rPr lang="en-GB" smtClean="0"/>
              <a:t>29/03/2014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153906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39FBD-9D56-4E45-8C9B-BF508ECC58AB}" type="datetimeFigureOut">
              <a:rPr lang="en-GB" smtClean="0"/>
              <a:t>29/03/2014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410572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39FBD-9D56-4E45-8C9B-BF508ECC58AB}" type="datetimeFigureOut">
              <a:rPr lang="en-GB" smtClean="0"/>
              <a:t>29/03/2014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371896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39FBD-9D56-4E45-8C9B-BF508ECC58AB}" type="datetimeFigureOut">
              <a:rPr lang="en-GB" smtClean="0"/>
              <a:t>29/03/2014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FF2C45-5DA8-4DDD-B629-F54C63BAA0BB}" type="slidenum">
              <a:rPr lang="en-GB" smtClean="0"/>
              <a:t>‹#›</a:t>
            </a:fld>
            <a:endParaRPr lang="en-GB"/>
          </a:p>
        </p:txBody>
      </p:sp>
    </p:spTree>
    <p:extLst>
      <p:ext uri="{BB962C8B-B14F-4D97-AF65-F5344CB8AC3E}">
        <p14:creationId xmlns:p14="http://schemas.microsoft.com/office/powerpoint/2010/main" val="350376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739FBD-9D56-4E45-8C9B-BF508ECC58AB}" type="datetimeFigureOut">
              <a:rPr lang="en-GB" smtClean="0"/>
              <a:t>29/03/2014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F2C45-5DA8-4DDD-B629-F54C63BAA0BB}" type="slidenum">
              <a:rPr lang="en-GB" smtClean="0"/>
              <a:t>‹#›</a:t>
            </a:fld>
            <a:endParaRPr lang="en-GB"/>
          </a:p>
        </p:txBody>
      </p:sp>
    </p:spTree>
    <p:extLst>
      <p:ext uri="{BB962C8B-B14F-4D97-AF65-F5344CB8AC3E}">
        <p14:creationId xmlns:p14="http://schemas.microsoft.com/office/powerpoint/2010/main" val="3191550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Customer relationship management.</a:t>
            </a:r>
            <a:endParaRPr lang="en-GB" dirty="0"/>
          </a:p>
        </p:txBody>
      </p:sp>
      <p:sp>
        <p:nvSpPr>
          <p:cNvPr id="3" name="Subtitle 2"/>
          <p:cNvSpPr>
            <a:spLocks noGrp="1"/>
          </p:cNvSpPr>
          <p:nvPr>
            <p:ph type="subTitle" idx="1"/>
          </p:nvPr>
        </p:nvSpPr>
        <p:spPr/>
        <p:txBody>
          <a:bodyPr/>
          <a:lstStyle/>
          <a:p>
            <a:r>
              <a:rPr lang="en-GB" dirty="0" smtClean="0"/>
              <a:t>Lecture 10</a:t>
            </a:r>
            <a:endParaRPr lang="en-GB" dirty="0"/>
          </a:p>
        </p:txBody>
      </p:sp>
    </p:spTree>
    <p:extLst>
      <p:ext uri="{BB962C8B-B14F-4D97-AF65-F5344CB8AC3E}">
        <p14:creationId xmlns:p14="http://schemas.microsoft.com/office/powerpoint/2010/main" val="8998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Customer Loyalty Management Process Map</a:t>
            </a:r>
            <a:endParaRPr lang="en-IE"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348585"/>
            <a:ext cx="8229600" cy="3029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2438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Two main categories of CRM</a:t>
            </a:r>
            <a:br>
              <a:rPr lang="en-US" b="1" dirty="0"/>
            </a:br>
            <a:endParaRPr lang="en-IE" dirty="0"/>
          </a:p>
        </p:txBody>
      </p:sp>
      <p:sp>
        <p:nvSpPr>
          <p:cNvPr id="3" name="Content Placeholder 2"/>
          <p:cNvSpPr>
            <a:spLocks noGrp="1"/>
          </p:cNvSpPr>
          <p:nvPr>
            <p:ph idx="1"/>
          </p:nvPr>
        </p:nvSpPr>
        <p:spPr/>
        <p:txBody>
          <a:bodyPr>
            <a:normAutofit fontScale="85000" lnSpcReduction="20000"/>
          </a:bodyPr>
          <a:lstStyle/>
          <a:p>
            <a:r>
              <a:rPr lang="en-IE" dirty="0"/>
              <a:t>Operational CRM</a:t>
            </a:r>
          </a:p>
          <a:p>
            <a:pPr lvl="1"/>
            <a:r>
              <a:rPr lang="en-IE" dirty="0"/>
              <a:t>Customer-facing applications, e.g. tools for sales force automation, call </a:t>
            </a:r>
            <a:r>
              <a:rPr lang="en-IE" dirty="0" smtClean="0"/>
              <a:t>centre </a:t>
            </a:r>
            <a:r>
              <a:rPr lang="en-IE" dirty="0"/>
              <a:t>and customer service support, marketing automation</a:t>
            </a:r>
          </a:p>
          <a:p>
            <a:r>
              <a:rPr lang="en-IE" dirty="0"/>
              <a:t>Analytical CRM </a:t>
            </a:r>
          </a:p>
          <a:p>
            <a:pPr lvl="1"/>
            <a:r>
              <a:rPr lang="en-IE" dirty="0"/>
              <a:t>Applications that </a:t>
            </a:r>
            <a:r>
              <a:rPr lang="en-IE" dirty="0" smtClean="0"/>
              <a:t>analyse </a:t>
            </a:r>
            <a:r>
              <a:rPr lang="en-IE" dirty="0"/>
              <a:t>(OLAP, data mining, etc.) customer data </a:t>
            </a:r>
          </a:p>
          <a:p>
            <a:pPr lvl="1"/>
            <a:r>
              <a:rPr lang="en-IE" dirty="0"/>
              <a:t>Based on data warehouses consolidating data from operational CRM systems and customer touch points</a:t>
            </a:r>
          </a:p>
          <a:p>
            <a:pPr lvl="1"/>
            <a:r>
              <a:rPr lang="en-IE" dirty="0"/>
              <a:t>One important output: Customer lifetime value (CLTV) </a:t>
            </a:r>
          </a:p>
          <a:p>
            <a:pPr lvl="1"/>
            <a:r>
              <a:rPr lang="en-IE" dirty="0"/>
              <a:t>Value based on revenue produced by a customer, expenses incurred in acquiring and servicing customer, and expected life of relationship between customer and company</a:t>
            </a:r>
          </a:p>
        </p:txBody>
      </p:sp>
    </p:spTree>
    <p:extLst>
      <p:ext uri="{BB962C8B-B14F-4D97-AF65-F5344CB8AC3E}">
        <p14:creationId xmlns:p14="http://schemas.microsoft.com/office/powerpoint/2010/main" val="1295028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Analytical CRM data warehouse</a:t>
            </a:r>
            <a:endParaRPr lang="en-IE"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428" y="1806038"/>
            <a:ext cx="6857143" cy="4114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277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Business value of CRM</a:t>
            </a:r>
            <a:endParaRPr lang="en-IE" dirty="0"/>
          </a:p>
        </p:txBody>
      </p:sp>
      <p:sp>
        <p:nvSpPr>
          <p:cNvPr id="3" name="Content Placeholder 2"/>
          <p:cNvSpPr>
            <a:spLocks noGrp="1"/>
          </p:cNvSpPr>
          <p:nvPr>
            <p:ph idx="1"/>
          </p:nvPr>
        </p:nvSpPr>
        <p:spPr/>
        <p:txBody>
          <a:bodyPr>
            <a:normAutofit fontScale="92500" lnSpcReduction="20000"/>
          </a:bodyPr>
          <a:lstStyle/>
          <a:p>
            <a:pPr lvl="1">
              <a:spcAft>
                <a:spcPct val="25000"/>
              </a:spcAft>
              <a:buFontTx/>
              <a:buChar char="•"/>
            </a:pPr>
            <a:r>
              <a:rPr lang="en-US" dirty="0"/>
              <a:t>Increased customer satisfaction</a:t>
            </a:r>
          </a:p>
          <a:p>
            <a:pPr lvl="1">
              <a:spcAft>
                <a:spcPct val="25000"/>
              </a:spcAft>
              <a:buFontTx/>
              <a:buChar char="•"/>
            </a:pPr>
            <a:r>
              <a:rPr lang="en-US" dirty="0"/>
              <a:t>Reduced direct marketing costs</a:t>
            </a:r>
          </a:p>
          <a:p>
            <a:pPr lvl="1">
              <a:spcAft>
                <a:spcPct val="25000"/>
              </a:spcAft>
              <a:buFontTx/>
              <a:buChar char="•"/>
            </a:pPr>
            <a:r>
              <a:rPr lang="en-US" dirty="0"/>
              <a:t>More effective marketing</a:t>
            </a:r>
          </a:p>
          <a:p>
            <a:pPr lvl="1">
              <a:spcAft>
                <a:spcPct val="25000"/>
              </a:spcAft>
              <a:buFontTx/>
              <a:buChar char="•"/>
            </a:pPr>
            <a:r>
              <a:rPr lang="en-US" dirty="0"/>
              <a:t>Lower costs for customer acquisition and retention</a:t>
            </a:r>
          </a:p>
          <a:p>
            <a:pPr lvl="1">
              <a:spcAft>
                <a:spcPct val="25000"/>
              </a:spcAft>
              <a:buFontTx/>
              <a:buChar char="•"/>
            </a:pPr>
            <a:r>
              <a:rPr lang="en-US" dirty="0"/>
              <a:t>Increased sales revenue </a:t>
            </a:r>
          </a:p>
          <a:p>
            <a:pPr marL="1085850" lvl="2">
              <a:spcAft>
                <a:spcPct val="25000"/>
              </a:spcAft>
              <a:buFontTx/>
              <a:buChar char="•"/>
            </a:pPr>
            <a:r>
              <a:rPr lang="en-US" sz="2000" dirty="0"/>
              <a:t>By identifying profitable customers and segments for focused marketing and cross-selling</a:t>
            </a:r>
          </a:p>
          <a:p>
            <a:pPr lvl="1">
              <a:spcAft>
                <a:spcPct val="25000"/>
              </a:spcAft>
              <a:buFontTx/>
              <a:buChar char="•"/>
            </a:pPr>
            <a:r>
              <a:rPr lang="en-US" dirty="0">
                <a:cs typeface="Times New Roman" pitchFamily="18" charset="0"/>
              </a:rPr>
              <a:t>Reduced</a:t>
            </a:r>
            <a:r>
              <a:rPr lang="en-US" b="1" dirty="0">
                <a:cs typeface="Times New Roman" pitchFamily="18" charset="0"/>
              </a:rPr>
              <a:t> churn rate </a:t>
            </a:r>
            <a:r>
              <a:rPr lang="en-US" dirty="0"/>
              <a:t>(number of customers who stop using or purchasing products or services</a:t>
            </a:r>
            <a:r>
              <a:rPr lang="en-US" dirty="0" smtClean="0"/>
              <a:t>): indication of customer dissatisfaction </a:t>
            </a:r>
            <a:endParaRPr lang="en-US" dirty="0"/>
          </a:p>
          <a:p>
            <a:endParaRPr lang="en-IE" dirty="0"/>
          </a:p>
        </p:txBody>
      </p:sp>
    </p:spTree>
    <p:extLst>
      <p:ext uri="{BB962C8B-B14F-4D97-AF65-F5344CB8AC3E}">
        <p14:creationId xmlns:p14="http://schemas.microsoft.com/office/powerpoint/2010/main" val="2763020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E" dirty="0" smtClean="0"/>
              <a:t>Advantages</a:t>
            </a:r>
            <a:endParaRPr lang="en-IE" dirty="0"/>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r>
              <a:rPr lang="en-IE" b="1" dirty="0"/>
              <a:t>"Cross Sell" and "Up Sell" Products More Effectively</a:t>
            </a:r>
          </a:p>
          <a:p>
            <a:pPr lvl="1"/>
            <a:r>
              <a:rPr lang="en-IE" dirty="0"/>
              <a:t>CRM systems facilitate </a:t>
            </a:r>
            <a:r>
              <a:rPr lang="en-IE" b="1" dirty="0"/>
              <a:t>cross-selling</a:t>
            </a:r>
            <a:r>
              <a:rPr lang="en-IE" dirty="0"/>
              <a:t> (offering customers complimentary products based on their previous purchases) and </a:t>
            </a:r>
            <a:r>
              <a:rPr lang="en-IE" b="1" dirty="0"/>
              <a:t>up-selling</a:t>
            </a:r>
            <a:r>
              <a:rPr lang="en-IE" dirty="0"/>
              <a:t> (offering customers premium products in the same category).</a:t>
            </a:r>
          </a:p>
          <a:p>
            <a:pPr lvl="1"/>
            <a:r>
              <a:rPr lang="en-IE" dirty="0"/>
              <a:t>It helps them to gain a better understanding of customers and anticipate their purchases (e.g. someone who purchases grass seed in the spring will need fertilizer later in the season).</a:t>
            </a:r>
          </a:p>
          <a:p>
            <a:r>
              <a:rPr lang="en-IE" b="1" dirty="0"/>
              <a:t>Help Sales Staff Close Deals Faster</a:t>
            </a:r>
          </a:p>
          <a:p>
            <a:pPr lvl="1"/>
            <a:r>
              <a:rPr lang="en-IE" dirty="0"/>
              <a:t>CRM helps the businesses in closing deals faster, through quicker and more efficient responses to customer leads and customer information. </a:t>
            </a:r>
            <a:endParaRPr lang="en-IE" dirty="0" smtClean="0"/>
          </a:p>
          <a:p>
            <a:pPr lvl="1"/>
            <a:r>
              <a:rPr lang="en-IE" dirty="0" smtClean="0"/>
              <a:t>The </a:t>
            </a:r>
            <a:r>
              <a:rPr lang="en-IE" dirty="0"/>
              <a:t>turnaround time has decreased drastically for organisations that have been able to implement CRM systems effectively.</a:t>
            </a:r>
          </a:p>
          <a:p>
            <a:r>
              <a:rPr lang="en-IE" b="1" dirty="0"/>
              <a:t>Make Call </a:t>
            </a:r>
            <a:r>
              <a:rPr lang="en-IE" b="1" dirty="0" smtClean="0"/>
              <a:t>Centres </a:t>
            </a:r>
            <a:r>
              <a:rPr lang="en-IE" b="1" dirty="0"/>
              <a:t>More Efficient</a:t>
            </a:r>
          </a:p>
          <a:p>
            <a:pPr lvl="1"/>
            <a:r>
              <a:rPr lang="en-IE" dirty="0"/>
              <a:t>With each employee having access to customer details and order histories, targeting clients becomes easier.</a:t>
            </a:r>
          </a:p>
          <a:p>
            <a:pPr lvl="1"/>
            <a:r>
              <a:rPr lang="en-IE" dirty="0"/>
              <a:t>CRM helps the organisation's workforce in knowing how to deal with each individual customer depending upon the customer's archives available through CRM. The information can be accessed instantly from anywhere within the company</a:t>
            </a:r>
            <a:r>
              <a:rPr lang="en-IE" dirty="0" smtClean="0"/>
              <a:t>.</a:t>
            </a:r>
            <a:endParaRPr lang="en-IE" dirty="0"/>
          </a:p>
        </p:txBody>
      </p:sp>
    </p:spTree>
    <p:extLst>
      <p:ext uri="{BB962C8B-B14F-4D97-AF65-F5344CB8AC3E}">
        <p14:creationId xmlns:p14="http://schemas.microsoft.com/office/powerpoint/2010/main" val="380380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Advantages</a:t>
            </a:r>
            <a:endParaRPr lang="en-IE" dirty="0"/>
          </a:p>
        </p:txBody>
      </p:sp>
      <p:sp>
        <p:nvSpPr>
          <p:cNvPr id="3" name="Content Placeholder 2"/>
          <p:cNvSpPr>
            <a:spLocks noGrp="1"/>
          </p:cNvSpPr>
          <p:nvPr>
            <p:ph idx="1"/>
          </p:nvPr>
        </p:nvSpPr>
        <p:spPr/>
        <p:txBody>
          <a:bodyPr>
            <a:normAutofit fontScale="70000" lnSpcReduction="20000"/>
          </a:bodyPr>
          <a:lstStyle/>
          <a:p>
            <a:r>
              <a:rPr lang="en-IE" b="1" dirty="0"/>
              <a:t>Discover New Customers</a:t>
            </a:r>
          </a:p>
          <a:p>
            <a:pPr lvl="1"/>
            <a:r>
              <a:rPr lang="en-IE" dirty="0"/>
              <a:t>CRM systems help the organisation in identifying potential customers. By keeping a track of the profiles of their existing clientele, the business can easily come up with a strategy to determine the kind of people they should target such that it returns them maximum </a:t>
            </a:r>
            <a:r>
              <a:rPr lang="en-IE" dirty="0" smtClean="0"/>
              <a:t>opportunity.</a:t>
            </a:r>
            <a:endParaRPr lang="en-IE" dirty="0"/>
          </a:p>
          <a:p>
            <a:pPr lvl="1"/>
            <a:r>
              <a:rPr lang="en-IE" dirty="0"/>
              <a:t>For example, if several students in a university sign up for a particular mobile service provider, the business can come up with a strategy to target rest of the community in the university.</a:t>
            </a:r>
          </a:p>
          <a:p>
            <a:r>
              <a:rPr lang="en-IE" b="1" dirty="0" smtClean="0"/>
              <a:t>Simplify </a:t>
            </a:r>
            <a:r>
              <a:rPr lang="en-IE" b="1" dirty="0"/>
              <a:t>Marketing And Sales Processes</a:t>
            </a:r>
          </a:p>
          <a:p>
            <a:pPr lvl="1"/>
            <a:r>
              <a:rPr lang="en-IE" dirty="0"/>
              <a:t>CRM helps in developing better communication channels. Interactive Voice Response System, web sites, etc. have made life easy both for the organisation and also for its sales representatives.</a:t>
            </a:r>
          </a:p>
          <a:p>
            <a:pPr lvl="1"/>
            <a:r>
              <a:rPr lang="en-IE" dirty="0"/>
              <a:t>It allows the business to give its customers the option of choosing how they want to communication with the business.</a:t>
            </a:r>
          </a:p>
          <a:p>
            <a:endParaRPr lang="en-IE" dirty="0"/>
          </a:p>
        </p:txBody>
      </p:sp>
    </p:spTree>
    <p:extLst>
      <p:ext uri="{BB962C8B-B14F-4D97-AF65-F5344CB8AC3E}">
        <p14:creationId xmlns:p14="http://schemas.microsoft.com/office/powerpoint/2010/main" val="1372434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Case </a:t>
            </a:r>
            <a:r>
              <a:rPr lang="en-IE" dirty="0" smtClean="0"/>
              <a:t>study: </a:t>
            </a:r>
            <a:r>
              <a:rPr lang="en-IE" dirty="0" err="1" smtClean="0"/>
              <a:t>Londis</a:t>
            </a:r>
            <a:endParaRPr lang="en-IE" dirty="0"/>
          </a:p>
        </p:txBody>
      </p:sp>
      <p:sp>
        <p:nvSpPr>
          <p:cNvPr id="3" name="Content Placeholder 2"/>
          <p:cNvSpPr>
            <a:spLocks noGrp="1"/>
          </p:cNvSpPr>
          <p:nvPr>
            <p:ph idx="1"/>
          </p:nvPr>
        </p:nvSpPr>
        <p:spPr/>
        <p:txBody>
          <a:bodyPr>
            <a:normAutofit fontScale="92500"/>
          </a:bodyPr>
          <a:lstStyle/>
          <a:p>
            <a:r>
              <a:rPr lang="en-IE" dirty="0"/>
              <a:t>Enhancing and maintaining service </a:t>
            </a:r>
            <a:r>
              <a:rPr lang="en-IE" dirty="0" smtClean="0"/>
              <a:t>levels to </a:t>
            </a:r>
            <a:r>
              <a:rPr lang="en-IE" dirty="0"/>
              <a:t>ADM </a:t>
            </a:r>
            <a:r>
              <a:rPr lang="en-IE" dirty="0" err="1"/>
              <a:t>Londis</a:t>
            </a:r>
            <a:r>
              <a:rPr lang="en-IE" dirty="0"/>
              <a:t> retailers necessitated </a:t>
            </a:r>
            <a:r>
              <a:rPr lang="en-IE" dirty="0" smtClean="0"/>
              <a:t>wider corporate </a:t>
            </a:r>
            <a:r>
              <a:rPr lang="en-IE" dirty="0"/>
              <a:t>engagement in resolving </a:t>
            </a:r>
            <a:r>
              <a:rPr lang="en-IE" dirty="0" smtClean="0"/>
              <a:t>customer queries</a:t>
            </a:r>
            <a:r>
              <a:rPr lang="en-IE" dirty="0"/>
              <a:t>, as well as to give managers </a:t>
            </a:r>
            <a:r>
              <a:rPr lang="en-IE" dirty="0" smtClean="0"/>
              <a:t>the ability </a:t>
            </a:r>
            <a:r>
              <a:rPr lang="en-IE" dirty="0"/>
              <a:t>to view the number and status </a:t>
            </a:r>
            <a:r>
              <a:rPr lang="en-IE" dirty="0" smtClean="0"/>
              <a:t>of departmental queries</a:t>
            </a:r>
          </a:p>
          <a:p>
            <a:r>
              <a:rPr lang="en-IE" dirty="0"/>
              <a:t>As part of a €3 million supply chain </a:t>
            </a:r>
            <a:r>
              <a:rPr lang="en-IE" dirty="0" smtClean="0"/>
              <a:t>initiative to </a:t>
            </a:r>
            <a:r>
              <a:rPr lang="en-IE" dirty="0"/>
              <a:t>deliver improved service levels to </a:t>
            </a:r>
            <a:r>
              <a:rPr lang="en-IE" dirty="0" smtClean="0"/>
              <a:t>retailers, the </a:t>
            </a:r>
            <a:r>
              <a:rPr lang="en-IE" dirty="0"/>
              <a:t>company decided to implement a </a:t>
            </a:r>
            <a:r>
              <a:rPr lang="en-IE" dirty="0" smtClean="0"/>
              <a:t>CRM system </a:t>
            </a:r>
            <a:r>
              <a:rPr lang="en-IE" dirty="0"/>
              <a:t>in 2010</a:t>
            </a:r>
          </a:p>
        </p:txBody>
      </p:sp>
    </p:spTree>
    <p:extLst>
      <p:ext uri="{BB962C8B-B14F-4D97-AF65-F5344CB8AC3E}">
        <p14:creationId xmlns:p14="http://schemas.microsoft.com/office/powerpoint/2010/main" val="106069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Case </a:t>
            </a:r>
            <a:r>
              <a:rPr lang="en-IE" dirty="0" smtClean="0"/>
              <a:t>study (2)</a:t>
            </a:r>
            <a:endParaRPr lang="en-IE" dirty="0"/>
          </a:p>
        </p:txBody>
      </p:sp>
      <p:sp>
        <p:nvSpPr>
          <p:cNvPr id="3" name="Content Placeholder 2"/>
          <p:cNvSpPr>
            <a:spLocks noGrp="1"/>
          </p:cNvSpPr>
          <p:nvPr>
            <p:ph idx="1"/>
          </p:nvPr>
        </p:nvSpPr>
        <p:spPr/>
        <p:txBody>
          <a:bodyPr/>
          <a:lstStyle/>
          <a:p>
            <a:r>
              <a:rPr lang="en-IE" dirty="0"/>
              <a:t>Prior to the CRM implementation, the </a:t>
            </a:r>
            <a:r>
              <a:rPr lang="en-IE" dirty="0" smtClean="0"/>
              <a:t>group had </a:t>
            </a:r>
            <a:r>
              <a:rPr lang="en-IE" dirty="0"/>
              <a:t>defined service level targets, but </a:t>
            </a:r>
            <a:r>
              <a:rPr lang="en-IE" dirty="0" smtClean="0"/>
              <a:t>had been </a:t>
            </a:r>
            <a:r>
              <a:rPr lang="en-IE" dirty="0"/>
              <a:t>unable to accurately measure </a:t>
            </a:r>
            <a:r>
              <a:rPr lang="en-IE" dirty="0" smtClean="0"/>
              <a:t>how successful </a:t>
            </a:r>
            <a:r>
              <a:rPr lang="en-IE" dirty="0"/>
              <a:t>it had been in terms of </a:t>
            </a:r>
            <a:r>
              <a:rPr lang="en-IE" dirty="0" smtClean="0"/>
              <a:t>meeting those </a:t>
            </a:r>
            <a:r>
              <a:rPr lang="en-IE" dirty="0"/>
              <a:t>targets. </a:t>
            </a:r>
            <a:endParaRPr lang="en-IE" dirty="0" smtClean="0"/>
          </a:p>
          <a:p>
            <a:r>
              <a:rPr lang="en-IE" dirty="0" smtClean="0"/>
              <a:t>The CRM system provided up </a:t>
            </a:r>
            <a:r>
              <a:rPr lang="en-IE" dirty="0"/>
              <a:t>to the minute views on how </a:t>
            </a:r>
            <a:r>
              <a:rPr lang="en-IE" dirty="0" smtClean="0"/>
              <a:t>effectively queries </a:t>
            </a:r>
            <a:r>
              <a:rPr lang="en-IE" dirty="0"/>
              <a:t>were being resolved.</a:t>
            </a:r>
          </a:p>
        </p:txBody>
      </p:sp>
    </p:spTree>
    <p:extLst>
      <p:ext uri="{BB962C8B-B14F-4D97-AF65-F5344CB8AC3E}">
        <p14:creationId xmlns:p14="http://schemas.microsoft.com/office/powerpoint/2010/main" val="199069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Case study(3)</a:t>
            </a:r>
            <a:endParaRPr lang="en-IE"/>
          </a:p>
        </p:txBody>
      </p:sp>
      <p:sp>
        <p:nvSpPr>
          <p:cNvPr id="3" name="Content Placeholder 2"/>
          <p:cNvSpPr>
            <a:spLocks noGrp="1"/>
          </p:cNvSpPr>
          <p:nvPr>
            <p:ph idx="1"/>
          </p:nvPr>
        </p:nvSpPr>
        <p:spPr/>
        <p:txBody>
          <a:bodyPr>
            <a:normAutofit fontScale="92500" lnSpcReduction="20000"/>
          </a:bodyPr>
          <a:lstStyle/>
          <a:p>
            <a:r>
              <a:rPr lang="en-IE" dirty="0" smtClean="0"/>
              <a:t>After implementation service levels improved </a:t>
            </a:r>
            <a:r>
              <a:rPr lang="en-IE" dirty="0"/>
              <a:t>from 95% to 99% </a:t>
            </a:r>
            <a:r>
              <a:rPr lang="en-IE" dirty="0" smtClean="0"/>
              <a:t>satisfaction rating</a:t>
            </a:r>
          </a:p>
          <a:p>
            <a:r>
              <a:rPr lang="en-IE" dirty="0"/>
              <a:t>The next phase of the CRM project will </a:t>
            </a:r>
            <a:r>
              <a:rPr lang="en-IE" dirty="0" smtClean="0"/>
              <a:t>be to </a:t>
            </a:r>
            <a:r>
              <a:rPr lang="en-IE" dirty="0"/>
              <a:t>deliver a self service solution via the </a:t>
            </a:r>
            <a:r>
              <a:rPr lang="en-IE" dirty="0" smtClean="0"/>
              <a:t>web to </a:t>
            </a:r>
            <a:r>
              <a:rPr lang="en-IE" dirty="0"/>
              <a:t>the retailers. This enhancement will </a:t>
            </a:r>
            <a:r>
              <a:rPr lang="en-IE" dirty="0" smtClean="0"/>
              <a:t>allow </a:t>
            </a:r>
            <a:r>
              <a:rPr lang="en-IE" dirty="0"/>
              <a:t>retailers to log their own calls at </a:t>
            </a:r>
            <a:r>
              <a:rPr lang="en-IE" dirty="0" smtClean="0"/>
              <a:t>any time </a:t>
            </a:r>
            <a:r>
              <a:rPr lang="en-IE" dirty="0"/>
              <a:t>of the day or night, to facilitate </a:t>
            </a:r>
            <a:r>
              <a:rPr lang="en-IE" dirty="0" smtClean="0"/>
              <a:t>the needs </a:t>
            </a:r>
            <a:r>
              <a:rPr lang="en-IE" dirty="0"/>
              <a:t>of retailers who are under </a:t>
            </a:r>
            <a:r>
              <a:rPr lang="en-IE" dirty="0" smtClean="0"/>
              <a:t>immense time </a:t>
            </a:r>
            <a:r>
              <a:rPr lang="en-IE" dirty="0"/>
              <a:t>pressure. </a:t>
            </a:r>
            <a:endParaRPr lang="en-IE" dirty="0" smtClean="0"/>
          </a:p>
          <a:p>
            <a:r>
              <a:rPr lang="en-IE" dirty="0" smtClean="0"/>
              <a:t>The </a:t>
            </a:r>
            <a:r>
              <a:rPr lang="en-IE" dirty="0"/>
              <a:t>retailers will also be </a:t>
            </a:r>
            <a:r>
              <a:rPr lang="en-IE" dirty="0" smtClean="0"/>
              <a:t>able to </a:t>
            </a:r>
            <a:r>
              <a:rPr lang="en-IE" dirty="0"/>
              <a:t>check the status of their query, </a:t>
            </a:r>
            <a:r>
              <a:rPr lang="en-IE" dirty="0" smtClean="0"/>
              <a:t>which helps </a:t>
            </a:r>
            <a:r>
              <a:rPr lang="en-IE" dirty="0"/>
              <a:t>to build and maintain a </a:t>
            </a:r>
            <a:r>
              <a:rPr lang="en-IE"/>
              <a:t>close </a:t>
            </a:r>
            <a:r>
              <a:rPr lang="en-IE" smtClean="0"/>
              <a:t>trusting relationship</a:t>
            </a:r>
            <a:r>
              <a:rPr lang="en-IE" dirty="0"/>
              <a:t>.</a:t>
            </a:r>
          </a:p>
        </p:txBody>
      </p:sp>
    </p:spTree>
    <p:extLst>
      <p:ext uri="{BB962C8B-B14F-4D97-AF65-F5344CB8AC3E}">
        <p14:creationId xmlns:p14="http://schemas.microsoft.com/office/powerpoint/2010/main" val="264403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technology</a:t>
            </a:r>
            <a:endParaRPr lang="en-IE" dirty="0"/>
          </a:p>
        </p:txBody>
      </p:sp>
      <p:sp>
        <p:nvSpPr>
          <p:cNvPr id="3" name="Content Placeholder 2"/>
          <p:cNvSpPr>
            <a:spLocks noGrp="1"/>
          </p:cNvSpPr>
          <p:nvPr>
            <p:ph idx="1"/>
          </p:nvPr>
        </p:nvSpPr>
        <p:spPr/>
        <p:txBody>
          <a:bodyPr>
            <a:normAutofit/>
          </a:bodyPr>
          <a:lstStyle/>
          <a:p>
            <a:r>
              <a:rPr lang="en-GB" dirty="0" smtClean="0"/>
              <a:t>What type of C.R.M system are </a:t>
            </a:r>
            <a:r>
              <a:rPr lang="en-GB" dirty="0" err="1" smtClean="0"/>
              <a:t>Londis</a:t>
            </a:r>
            <a:r>
              <a:rPr lang="en-GB" dirty="0" smtClean="0"/>
              <a:t> implementing (operational / analytical)</a:t>
            </a:r>
          </a:p>
          <a:p>
            <a:endParaRPr lang="en-GB" dirty="0" smtClean="0"/>
          </a:p>
          <a:p>
            <a:r>
              <a:rPr lang="en-GB" dirty="0" smtClean="0"/>
              <a:t>What type of information is captured by the </a:t>
            </a:r>
            <a:r>
              <a:rPr lang="en-GB" dirty="0" err="1" smtClean="0"/>
              <a:t>londis</a:t>
            </a:r>
            <a:r>
              <a:rPr lang="en-GB" dirty="0" smtClean="0"/>
              <a:t>  C.R.M. information system</a:t>
            </a:r>
            <a:r>
              <a:rPr lang="en-GB" smtClean="0"/>
              <a:t>. </a:t>
            </a:r>
            <a:endParaRPr lang="en-GB" dirty="0"/>
          </a:p>
          <a:p>
            <a:r>
              <a:rPr lang="en-GB" dirty="0" smtClean="0"/>
              <a:t>How you would use decision technology to improve the trusting relationship between </a:t>
            </a:r>
            <a:r>
              <a:rPr lang="en-GB" dirty="0" err="1" smtClean="0"/>
              <a:t>londis</a:t>
            </a:r>
            <a:r>
              <a:rPr lang="en-GB" dirty="0" smtClean="0"/>
              <a:t> and their customers.  </a:t>
            </a:r>
            <a:endParaRPr lang="en-IE" dirty="0"/>
          </a:p>
        </p:txBody>
      </p:sp>
    </p:spTree>
    <p:extLst>
      <p:ext uri="{BB962C8B-B14F-4D97-AF65-F5344CB8AC3E}">
        <p14:creationId xmlns:p14="http://schemas.microsoft.com/office/powerpoint/2010/main" val="405137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Customer Relationship Management (CRM</a:t>
            </a:r>
            <a:r>
              <a:rPr lang="en-IE" dirty="0" smtClean="0"/>
              <a:t>): the business elements of the system</a:t>
            </a:r>
            <a:endParaRPr lang="en-IE"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2165298"/>
            <a:ext cx="4002139" cy="3395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381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question</a:t>
            </a:r>
            <a:endParaRPr lang="en-IE" dirty="0"/>
          </a:p>
        </p:txBody>
      </p:sp>
      <p:sp>
        <p:nvSpPr>
          <p:cNvPr id="3" name="Content Placeholder 2"/>
          <p:cNvSpPr>
            <a:spLocks noGrp="1"/>
          </p:cNvSpPr>
          <p:nvPr>
            <p:ph idx="1"/>
          </p:nvPr>
        </p:nvSpPr>
        <p:spPr/>
        <p:txBody>
          <a:bodyPr>
            <a:normAutofit fontScale="77500" lnSpcReduction="20000"/>
          </a:bodyPr>
          <a:lstStyle/>
          <a:p>
            <a:pPr lvl="0"/>
            <a:r>
              <a:rPr lang="en-GB" dirty="0"/>
              <a:t>What is meant by the term: customer relationship management (C.R.M.)? </a:t>
            </a:r>
            <a:r>
              <a:rPr lang="en-GB" b="1" dirty="0"/>
              <a:t>		(3 marks)</a:t>
            </a:r>
            <a:endParaRPr lang="en-IE" dirty="0"/>
          </a:p>
          <a:p>
            <a:r>
              <a:rPr lang="en-GB" dirty="0"/>
              <a:t> </a:t>
            </a:r>
            <a:endParaRPr lang="en-IE" dirty="0"/>
          </a:p>
          <a:p>
            <a:r>
              <a:rPr lang="en-GB" dirty="0"/>
              <a:t>What are the ideal characteristics of a customer relationship management information system</a:t>
            </a:r>
            <a:r>
              <a:rPr lang="en-GB"/>
              <a:t>? </a:t>
            </a:r>
            <a:r>
              <a:rPr lang="en-GB" b="1" smtClean="0"/>
              <a:t>(</a:t>
            </a:r>
            <a:r>
              <a:rPr lang="en-GB" b="1" dirty="0"/>
              <a:t>5 marks)</a:t>
            </a:r>
            <a:endParaRPr lang="en-IE" dirty="0"/>
          </a:p>
          <a:p>
            <a:r>
              <a:rPr lang="en-GB" b="1" dirty="0"/>
              <a:t> </a:t>
            </a:r>
            <a:endParaRPr lang="en-IE" dirty="0"/>
          </a:p>
          <a:p>
            <a:r>
              <a:rPr lang="en-GB" dirty="0"/>
              <a:t>What are the main elements of the </a:t>
            </a:r>
            <a:r>
              <a:rPr lang="en-GB" i="1" dirty="0"/>
              <a:t>analytical</a:t>
            </a:r>
            <a:r>
              <a:rPr lang="en-GB" dirty="0"/>
              <a:t> </a:t>
            </a:r>
            <a:r>
              <a:rPr lang="en-GB" dirty="0" smtClean="0"/>
              <a:t>and operational CRM software? </a:t>
            </a:r>
            <a:r>
              <a:rPr lang="en-GB" dirty="0"/>
              <a:t>	</a:t>
            </a:r>
            <a:r>
              <a:rPr lang="en-GB" b="1" dirty="0"/>
              <a:t>(6 marks)</a:t>
            </a:r>
            <a:endParaRPr lang="en-IE" dirty="0"/>
          </a:p>
          <a:p>
            <a:r>
              <a:rPr lang="en-GB" b="1" dirty="0"/>
              <a:t> </a:t>
            </a:r>
            <a:endParaRPr lang="en-IE" dirty="0"/>
          </a:p>
          <a:p>
            <a:r>
              <a:rPr lang="en-GB" dirty="0"/>
              <a:t>Explain, using suitable examples, </a:t>
            </a:r>
            <a:r>
              <a:rPr lang="en-GB" dirty="0" smtClean="0"/>
              <a:t> </a:t>
            </a:r>
            <a:r>
              <a:rPr lang="en-GB" dirty="0"/>
              <a:t>ways that the operational and the analytical C.R.M systems contribute added (financial and strategic) value to the business.</a:t>
            </a:r>
            <a:r>
              <a:rPr lang="en-GB" b="1" dirty="0"/>
              <a:t> 	(16  marks)</a:t>
            </a:r>
            <a:endParaRPr lang="en-IE" dirty="0"/>
          </a:p>
        </p:txBody>
      </p:sp>
    </p:spTree>
    <p:extLst>
      <p:ext uri="{BB962C8B-B14F-4D97-AF65-F5344CB8AC3E}">
        <p14:creationId xmlns:p14="http://schemas.microsoft.com/office/powerpoint/2010/main" val="292139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CRM: steps to success </a:t>
            </a:r>
            <a:endParaRPr lang="en-IE" dirty="0"/>
          </a:p>
        </p:txBody>
      </p:sp>
      <p:sp>
        <p:nvSpPr>
          <p:cNvPr id="3" name="Content Placeholder 2"/>
          <p:cNvSpPr>
            <a:spLocks noGrp="1"/>
          </p:cNvSpPr>
          <p:nvPr>
            <p:ph idx="1"/>
          </p:nvPr>
        </p:nvSpPr>
        <p:spPr/>
        <p:txBody>
          <a:bodyPr/>
          <a:lstStyle/>
          <a:p>
            <a:pPr marL="0" indent="0">
              <a:buNone/>
            </a:pPr>
            <a:r>
              <a:rPr lang="en-IE" dirty="0"/>
              <a:t>Successful organizations use </a:t>
            </a:r>
            <a:r>
              <a:rPr lang="en-IE" i="1" dirty="0"/>
              <a:t>three</a:t>
            </a:r>
            <a:r>
              <a:rPr lang="en-IE" dirty="0"/>
              <a:t> steps to build customer relationships:</a:t>
            </a:r>
          </a:p>
          <a:p>
            <a:r>
              <a:rPr lang="en-IE" dirty="0"/>
              <a:t>determine mutually satisfying goals between organization and customers</a:t>
            </a:r>
          </a:p>
          <a:p>
            <a:r>
              <a:rPr lang="en-IE" dirty="0"/>
              <a:t>establish and maintain customer rapport</a:t>
            </a:r>
          </a:p>
          <a:p>
            <a:r>
              <a:rPr lang="en-IE" dirty="0"/>
              <a:t>produce positive </a:t>
            </a:r>
            <a:r>
              <a:rPr lang="en-IE" dirty="0" smtClean="0"/>
              <a:t>“feelings” </a:t>
            </a:r>
            <a:r>
              <a:rPr lang="en-IE" dirty="0"/>
              <a:t>in the organization and the customers</a:t>
            </a:r>
          </a:p>
          <a:p>
            <a:endParaRPr lang="en-IE" dirty="0"/>
          </a:p>
        </p:txBody>
      </p:sp>
    </p:spTree>
    <p:extLst>
      <p:ext uri="{BB962C8B-B14F-4D97-AF65-F5344CB8AC3E}">
        <p14:creationId xmlns:p14="http://schemas.microsoft.com/office/powerpoint/2010/main" val="336125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Customer Relationship </a:t>
            </a:r>
            <a:r>
              <a:rPr lang="en-IE" dirty="0" smtClean="0"/>
              <a:t>Management (CRM) Information Systems</a:t>
            </a:r>
            <a:endParaRPr lang="en-IE"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pPr>
              <a:spcAft>
                <a:spcPct val="60000"/>
              </a:spcAft>
              <a:buFontTx/>
              <a:buChar char="•"/>
            </a:pPr>
            <a:r>
              <a:rPr lang="en-US" sz="2400" dirty="0"/>
              <a:t>Capture, consolidate, analyze customer data and distribute results to various systems and customer </a:t>
            </a:r>
            <a:r>
              <a:rPr lang="en-US" sz="2400" b="1" dirty="0"/>
              <a:t>touch points </a:t>
            </a:r>
            <a:r>
              <a:rPr lang="en-US" sz="2400" dirty="0"/>
              <a:t>(contact points) across enterprise</a:t>
            </a:r>
          </a:p>
          <a:p>
            <a:pPr lvl="1">
              <a:spcAft>
                <a:spcPct val="60000"/>
              </a:spcAft>
              <a:buFontTx/>
              <a:buChar char="•"/>
            </a:pPr>
            <a:r>
              <a:rPr lang="en-US" sz="2600" dirty="0"/>
              <a:t>Provide single enterprise view of customers</a:t>
            </a:r>
          </a:p>
          <a:p>
            <a:pPr lvl="1">
              <a:spcAft>
                <a:spcPct val="60000"/>
              </a:spcAft>
              <a:buFontTx/>
              <a:buChar char="•"/>
            </a:pPr>
            <a:r>
              <a:rPr lang="en-US" sz="2600" dirty="0" smtClean="0"/>
              <a:t>Provide </a:t>
            </a:r>
            <a:r>
              <a:rPr lang="en-US" sz="2600" dirty="0"/>
              <a:t>analytical tools for determining value, loyalty, profitability of customers</a:t>
            </a:r>
          </a:p>
          <a:p>
            <a:pPr marL="685800" lvl="1">
              <a:spcAft>
                <a:spcPct val="60000"/>
              </a:spcAft>
              <a:buFontTx/>
              <a:buChar char="•"/>
            </a:pPr>
            <a:r>
              <a:rPr lang="en-US" sz="2600" dirty="0"/>
              <a:t>Assist in acquiring new customers, providing better service and support to customers, customize offerings to customer preferences, provide ongoing value to retain profitable </a:t>
            </a:r>
            <a:r>
              <a:rPr lang="en-US" sz="2600" dirty="0" smtClean="0"/>
              <a:t>customers</a:t>
            </a:r>
          </a:p>
          <a:p>
            <a:pPr marL="685800" lvl="1">
              <a:spcAft>
                <a:spcPct val="60000"/>
              </a:spcAft>
              <a:buFontTx/>
              <a:buChar char="•"/>
            </a:pPr>
            <a:r>
              <a:rPr lang="en-US" sz="2600" dirty="0"/>
              <a:t>Provide customers with a single view of the enterprise at touch </a:t>
            </a:r>
            <a:r>
              <a:rPr lang="en-US" sz="2600" dirty="0" smtClean="0"/>
              <a:t>points (web-site ): </a:t>
            </a:r>
            <a:r>
              <a:rPr lang="en-US" sz="2600" dirty="0" smtClean="0">
                <a:solidFill>
                  <a:srgbClr val="FF0000"/>
                </a:solidFill>
              </a:rPr>
              <a:t>What would you consider important in the design of this points of contact</a:t>
            </a:r>
            <a:endParaRPr lang="en-US" sz="2600" dirty="0">
              <a:solidFill>
                <a:srgbClr val="FF0000"/>
              </a:solidFill>
            </a:endParaRPr>
          </a:p>
          <a:p>
            <a:endParaRPr lang="en-IE" dirty="0"/>
          </a:p>
        </p:txBody>
      </p:sp>
    </p:spTree>
    <p:extLst>
      <p:ext uri="{BB962C8B-B14F-4D97-AF65-F5344CB8AC3E}">
        <p14:creationId xmlns:p14="http://schemas.microsoft.com/office/powerpoint/2010/main" val="307140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CRM </a:t>
            </a:r>
            <a:r>
              <a:rPr lang="en-IE" dirty="0" smtClean="0"/>
              <a:t>I.T. software</a:t>
            </a:r>
            <a:endParaRPr lang="en-IE" dirty="0"/>
          </a:p>
        </p:txBody>
      </p:sp>
      <p:sp>
        <p:nvSpPr>
          <p:cNvPr id="3" name="Content Placeholder 2"/>
          <p:cNvSpPr>
            <a:spLocks noGrp="1"/>
          </p:cNvSpPr>
          <p:nvPr>
            <p:ph idx="1"/>
          </p:nvPr>
        </p:nvSpPr>
        <p:spPr/>
        <p:txBody>
          <a:bodyPr>
            <a:normAutofit fontScale="85000" lnSpcReduction="20000"/>
          </a:bodyPr>
          <a:lstStyle/>
          <a:p>
            <a:pPr>
              <a:spcAft>
                <a:spcPct val="35000"/>
              </a:spcAft>
              <a:buFontTx/>
              <a:buChar char="•"/>
            </a:pPr>
            <a:r>
              <a:rPr lang="en-US" dirty="0">
                <a:cs typeface="Times New Roman" pitchFamily="18" charset="0"/>
              </a:rPr>
              <a:t>Ranges from niche tools to large-scale enterprise </a:t>
            </a:r>
            <a:r>
              <a:rPr lang="en-US" dirty="0" smtClean="0">
                <a:cs typeface="Times New Roman" pitchFamily="18" charset="0"/>
              </a:rPr>
              <a:t>applications</a:t>
            </a:r>
          </a:p>
          <a:p>
            <a:pPr>
              <a:spcAft>
                <a:spcPct val="35000"/>
              </a:spcAft>
              <a:buFontTx/>
              <a:buChar char="•"/>
            </a:pPr>
            <a:r>
              <a:rPr lang="en-US" dirty="0"/>
              <a:t>Typically include tools for sales, customer service, and marketing</a:t>
            </a:r>
          </a:p>
          <a:p>
            <a:pPr>
              <a:spcAft>
                <a:spcPct val="35000"/>
              </a:spcAft>
              <a:buFontTx/>
              <a:buChar char="•"/>
            </a:pPr>
            <a:r>
              <a:rPr lang="en-US" dirty="0" smtClean="0">
                <a:cs typeface="Times New Roman" pitchFamily="18" charset="0"/>
              </a:rPr>
              <a:t>CRM I.T. system should include:</a:t>
            </a:r>
            <a:endParaRPr lang="en-US" dirty="0">
              <a:cs typeface="Times New Roman" pitchFamily="18" charset="0"/>
            </a:endParaRPr>
          </a:p>
          <a:p>
            <a:pPr marL="685800" lvl="1">
              <a:spcAft>
                <a:spcPct val="35000"/>
              </a:spcAft>
              <a:buFontTx/>
              <a:buChar char="•"/>
            </a:pPr>
            <a:r>
              <a:rPr lang="en-US" dirty="0">
                <a:cs typeface="Times New Roman" pitchFamily="18" charset="0"/>
              </a:rPr>
              <a:t>Partner relationship management (PRM) modules</a:t>
            </a:r>
          </a:p>
          <a:p>
            <a:pPr marL="971550" lvl="2">
              <a:spcAft>
                <a:spcPct val="35000"/>
              </a:spcAft>
              <a:buFontTx/>
              <a:buChar char="•"/>
            </a:pPr>
            <a:r>
              <a:rPr lang="en-US" sz="2200" dirty="0">
                <a:cs typeface="Times New Roman" pitchFamily="18" charset="0"/>
              </a:rPr>
              <a:t>Enhances collaboration between company and selling partners</a:t>
            </a:r>
          </a:p>
          <a:p>
            <a:pPr marL="685800" lvl="1">
              <a:spcAft>
                <a:spcPct val="35000"/>
              </a:spcAft>
              <a:buFontTx/>
              <a:buChar char="•"/>
            </a:pPr>
            <a:r>
              <a:rPr lang="en-US" dirty="0">
                <a:cs typeface="Times New Roman" pitchFamily="18" charset="0"/>
              </a:rPr>
              <a:t>Employee relationship management (ERM) modules</a:t>
            </a:r>
          </a:p>
          <a:p>
            <a:pPr marL="971550" lvl="2">
              <a:spcAft>
                <a:spcPct val="35000"/>
              </a:spcAft>
              <a:buFontTx/>
              <a:buChar char="•"/>
            </a:pPr>
            <a:r>
              <a:rPr lang="en-US" sz="2200" dirty="0"/>
              <a:t>Deals with employee issues closely related to CRM, e.g. setting objectives, employee performance management</a:t>
            </a:r>
          </a:p>
          <a:p>
            <a:endParaRPr lang="en-IE" dirty="0"/>
          </a:p>
        </p:txBody>
      </p:sp>
    </p:spTree>
    <p:extLst>
      <p:ext uri="{BB962C8B-B14F-4D97-AF65-F5344CB8AC3E}">
        <p14:creationId xmlns:p14="http://schemas.microsoft.com/office/powerpoint/2010/main" val="126910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Sales force automation (SFA) modules</a:t>
            </a:r>
            <a:br>
              <a:rPr lang="en-US" b="1" dirty="0"/>
            </a:br>
            <a:endParaRPr lang="en-IE" dirty="0"/>
          </a:p>
        </p:txBody>
      </p:sp>
      <p:sp>
        <p:nvSpPr>
          <p:cNvPr id="3" name="Content Placeholder 2"/>
          <p:cNvSpPr>
            <a:spLocks noGrp="1"/>
          </p:cNvSpPr>
          <p:nvPr>
            <p:ph idx="1"/>
          </p:nvPr>
        </p:nvSpPr>
        <p:spPr/>
        <p:txBody>
          <a:bodyPr/>
          <a:lstStyle/>
          <a:p>
            <a:pPr lvl="1">
              <a:spcAft>
                <a:spcPct val="25000"/>
              </a:spcAft>
              <a:buFontTx/>
              <a:buChar char="•"/>
            </a:pPr>
            <a:r>
              <a:rPr lang="en-US" dirty="0" smtClean="0"/>
              <a:t>Enable </a:t>
            </a:r>
            <a:r>
              <a:rPr lang="en-US" dirty="0"/>
              <a:t>focusing efforts on most profitable customers</a:t>
            </a:r>
          </a:p>
          <a:p>
            <a:pPr lvl="1">
              <a:spcAft>
                <a:spcPct val="25000"/>
              </a:spcAft>
              <a:buFontTx/>
              <a:buChar char="•"/>
            </a:pPr>
            <a:r>
              <a:rPr lang="en-US" dirty="0"/>
              <a:t>Enables sharing  customer and </a:t>
            </a:r>
            <a:r>
              <a:rPr lang="en-US" dirty="0" smtClean="0"/>
              <a:t>prospective customer information (</a:t>
            </a:r>
            <a:r>
              <a:rPr lang="en-US" i="1" dirty="0" smtClean="0"/>
              <a:t>what other type of application/technology may be used in conjunction with this</a:t>
            </a:r>
            <a:r>
              <a:rPr lang="en-US" dirty="0" smtClean="0"/>
              <a:t>)</a:t>
            </a:r>
            <a:endParaRPr lang="en-US" dirty="0"/>
          </a:p>
          <a:p>
            <a:pPr lvl="1">
              <a:spcAft>
                <a:spcPct val="25000"/>
              </a:spcAft>
              <a:buFontTx/>
              <a:buChar char="•"/>
            </a:pPr>
            <a:r>
              <a:rPr lang="en-US" dirty="0"/>
              <a:t>Helps reduce cost per sale and cost of acquiring, </a:t>
            </a:r>
            <a:r>
              <a:rPr lang="en-US" dirty="0" smtClean="0"/>
              <a:t>and retaining </a:t>
            </a:r>
            <a:r>
              <a:rPr lang="en-US" dirty="0"/>
              <a:t>customers</a:t>
            </a:r>
          </a:p>
          <a:p>
            <a:endParaRPr lang="en-IE" dirty="0"/>
          </a:p>
        </p:txBody>
      </p:sp>
    </p:spTree>
    <p:extLst>
      <p:ext uri="{BB962C8B-B14F-4D97-AF65-F5344CB8AC3E}">
        <p14:creationId xmlns:p14="http://schemas.microsoft.com/office/powerpoint/2010/main" val="196965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Customer service modules</a:t>
            </a:r>
            <a:endParaRPr lang="en-IE" dirty="0"/>
          </a:p>
        </p:txBody>
      </p:sp>
      <p:sp>
        <p:nvSpPr>
          <p:cNvPr id="3" name="Content Placeholder 2"/>
          <p:cNvSpPr>
            <a:spLocks noGrp="1"/>
          </p:cNvSpPr>
          <p:nvPr>
            <p:ph idx="1"/>
          </p:nvPr>
        </p:nvSpPr>
        <p:spPr/>
        <p:txBody>
          <a:bodyPr/>
          <a:lstStyle/>
          <a:p>
            <a:pPr lvl="1">
              <a:spcAft>
                <a:spcPct val="25000"/>
              </a:spcAft>
              <a:buFontTx/>
              <a:buChar char="•"/>
            </a:pPr>
            <a:r>
              <a:rPr lang="en-US" dirty="0"/>
              <a:t>Assigning and managing customer service requests</a:t>
            </a:r>
          </a:p>
          <a:p>
            <a:pPr lvl="1">
              <a:spcAft>
                <a:spcPct val="25000"/>
              </a:spcAft>
              <a:buFontTx/>
              <a:buChar char="•"/>
            </a:pPr>
            <a:r>
              <a:rPr lang="en-US" dirty="0"/>
              <a:t>E.g. managing advice phone lines, Web site support</a:t>
            </a:r>
          </a:p>
          <a:p>
            <a:endParaRPr lang="en-IE" dirty="0"/>
          </a:p>
        </p:txBody>
      </p:sp>
    </p:spTree>
    <p:extLst>
      <p:ext uri="{BB962C8B-B14F-4D97-AF65-F5344CB8AC3E}">
        <p14:creationId xmlns:p14="http://schemas.microsoft.com/office/powerpoint/2010/main" val="335937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Marketing modules</a:t>
            </a:r>
            <a:endParaRPr lang="en-IE" dirty="0"/>
          </a:p>
        </p:txBody>
      </p:sp>
      <p:sp>
        <p:nvSpPr>
          <p:cNvPr id="3" name="Content Placeholder 2"/>
          <p:cNvSpPr>
            <a:spLocks noGrp="1"/>
          </p:cNvSpPr>
          <p:nvPr>
            <p:ph idx="1"/>
          </p:nvPr>
        </p:nvSpPr>
        <p:spPr/>
        <p:txBody>
          <a:bodyPr/>
          <a:lstStyle/>
          <a:p>
            <a:pPr lvl="1">
              <a:spcAft>
                <a:spcPct val="25000"/>
              </a:spcAft>
              <a:buFontTx/>
              <a:buChar char="•"/>
            </a:pPr>
            <a:r>
              <a:rPr lang="en-US" dirty="0"/>
              <a:t>Capturing prospect and customer data,</a:t>
            </a:r>
          </a:p>
          <a:p>
            <a:pPr lvl="1">
              <a:spcAft>
                <a:spcPct val="25000"/>
              </a:spcAft>
              <a:buFontTx/>
              <a:buChar char="•"/>
            </a:pPr>
            <a:r>
              <a:rPr lang="en-US" dirty="0"/>
              <a:t>Providing product and service information</a:t>
            </a:r>
          </a:p>
          <a:p>
            <a:pPr lvl="1">
              <a:spcAft>
                <a:spcPct val="25000"/>
              </a:spcAft>
              <a:buFontTx/>
              <a:buChar char="•"/>
            </a:pPr>
            <a:r>
              <a:rPr lang="en-US" dirty="0"/>
              <a:t>Qualifying </a:t>
            </a:r>
            <a:r>
              <a:rPr lang="en-US" dirty="0" smtClean="0"/>
              <a:t>(determining) leads </a:t>
            </a:r>
            <a:r>
              <a:rPr lang="en-US" dirty="0"/>
              <a:t>for targeted marketing</a:t>
            </a:r>
          </a:p>
          <a:p>
            <a:pPr lvl="1">
              <a:spcAft>
                <a:spcPct val="25000"/>
              </a:spcAft>
              <a:buFontTx/>
              <a:buChar char="•"/>
            </a:pPr>
            <a:r>
              <a:rPr lang="en-US" dirty="0"/>
              <a:t>Scheduling and tracking direct-marketing mailings or e-mail </a:t>
            </a:r>
          </a:p>
          <a:p>
            <a:endParaRPr lang="en-IE" dirty="0"/>
          </a:p>
        </p:txBody>
      </p:sp>
    </p:spTree>
    <p:extLst>
      <p:ext uri="{BB962C8B-B14F-4D97-AF65-F5344CB8AC3E}">
        <p14:creationId xmlns:p14="http://schemas.microsoft.com/office/powerpoint/2010/main" val="1283548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Analysing customer and marketing data</a:t>
            </a:r>
            <a:endParaRPr lang="en-IE" dirty="0"/>
          </a:p>
        </p:txBody>
      </p:sp>
      <p:sp>
        <p:nvSpPr>
          <p:cNvPr id="3" name="Content Placeholder 2"/>
          <p:cNvSpPr>
            <a:spLocks noGrp="1"/>
          </p:cNvSpPr>
          <p:nvPr>
            <p:ph idx="1"/>
          </p:nvPr>
        </p:nvSpPr>
        <p:spPr/>
        <p:txBody>
          <a:bodyPr/>
          <a:lstStyle/>
          <a:p>
            <a:r>
              <a:rPr lang="en-IE" dirty="0"/>
              <a:t>Identifying profitable and unprofitable customers</a:t>
            </a:r>
          </a:p>
          <a:p>
            <a:r>
              <a:rPr lang="en-IE" dirty="0"/>
              <a:t>Designing products and services to satisfy specific customer needs and </a:t>
            </a:r>
            <a:r>
              <a:rPr lang="en-IE" dirty="0" smtClean="0"/>
              <a:t>interests (niche products)</a:t>
            </a:r>
            <a:endParaRPr lang="en-IE" dirty="0"/>
          </a:p>
          <a:p>
            <a:r>
              <a:rPr lang="en-IE" dirty="0"/>
              <a:t>Identifying opportunities for </a:t>
            </a:r>
            <a:r>
              <a:rPr lang="en-IE" dirty="0" smtClean="0"/>
              <a:t>cross-dressing</a:t>
            </a:r>
            <a:endParaRPr lang="en-IE" dirty="0"/>
          </a:p>
        </p:txBody>
      </p:sp>
    </p:spTree>
    <p:extLst>
      <p:ext uri="{BB962C8B-B14F-4D97-AF65-F5344CB8AC3E}">
        <p14:creationId xmlns:p14="http://schemas.microsoft.com/office/powerpoint/2010/main" val="3140208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1111</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Customer relationship management.</vt:lpstr>
      <vt:lpstr>Customer Relationship Management (CRM): the business elements of the system</vt:lpstr>
      <vt:lpstr>CRM: steps to success </vt:lpstr>
      <vt:lpstr>Customer Relationship Management (CRM) Information Systems</vt:lpstr>
      <vt:lpstr>CRM I.T. software</vt:lpstr>
      <vt:lpstr>Sales force automation (SFA) modules </vt:lpstr>
      <vt:lpstr>Customer service modules</vt:lpstr>
      <vt:lpstr>Marketing modules</vt:lpstr>
      <vt:lpstr>Analysing customer and marketing data</vt:lpstr>
      <vt:lpstr>Customer Loyalty Management Process Map</vt:lpstr>
      <vt:lpstr>Two main categories of CRM </vt:lpstr>
      <vt:lpstr>Analytical CRM data warehouse</vt:lpstr>
      <vt:lpstr>Business value of CRM</vt:lpstr>
      <vt:lpstr>Advantages</vt:lpstr>
      <vt:lpstr>Advantages</vt:lpstr>
      <vt:lpstr>Case study: Londis</vt:lpstr>
      <vt:lpstr>Case study (2)</vt:lpstr>
      <vt:lpstr>Case study(3)</vt:lpstr>
      <vt:lpstr>I.T. technology</vt:lpstr>
      <vt:lpstr>Sample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relationship management.</dc:title>
  <dc:creator>Denis Manley</dc:creator>
  <cp:lastModifiedBy>Denis Manley</cp:lastModifiedBy>
  <cp:revision>18</cp:revision>
  <cp:lastPrinted>2014-03-03T12:35:08Z</cp:lastPrinted>
  <dcterms:created xsi:type="dcterms:W3CDTF">2013-04-06T16:50:18Z</dcterms:created>
  <dcterms:modified xsi:type="dcterms:W3CDTF">2014-03-29T16:59:30Z</dcterms:modified>
</cp:coreProperties>
</file>