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383" r:id="rId8"/>
    <p:sldId id="458" r:id="rId9"/>
    <p:sldId id="259" r:id="rId10"/>
    <p:sldId id="263" r:id="rId11"/>
    <p:sldId id="459" r:id="rId12"/>
    <p:sldId id="264" r:id="rId13"/>
    <p:sldId id="275" r:id="rId14"/>
    <p:sldId id="266" r:id="rId15"/>
    <p:sldId id="267" r:id="rId16"/>
    <p:sldId id="268" r:id="rId17"/>
    <p:sldId id="269" r:id="rId18"/>
    <p:sldId id="270" r:id="rId19"/>
    <p:sldId id="271" r:id="rId20"/>
    <p:sldId id="380" r:id="rId21"/>
    <p:sldId id="381" r:id="rId22"/>
    <p:sldId id="382" r:id="rId23"/>
    <p:sldId id="460" r:id="rId24"/>
    <p:sldId id="384" r:id="rId25"/>
    <p:sldId id="461" r:id="rId26"/>
    <p:sldId id="279" r:id="rId27"/>
    <p:sldId id="280" r:id="rId28"/>
    <p:sldId id="281" r:id="rId29"/>
    <p:sldId id="282" r:id="rId30"/>
    <p:sldId id="387" r:id="rId31"/>
    <p:sldId id="462" r:id="rId32"/>
    <p:sldId id="388" r:id="rId33"/>
    <p:sldId id="389" r:id="rId34"/>
    <p:sldId id="390" r:id="rId35"/>
    <p:sldId id="467" r:id="rId36"/>
    <p:sldId id="391" r:id="rId37"/>
    <p:sldId id="392" r:id="rId38"/>
    <p:sldId id="393" r:id="rId39"/>
    <p:sldId id="394" r:id="rId40"/>
    <p:sldId id="395" r:id="rId41"/>
    <p:sldId id="396" r:id="rId42"/>
    <p:sldId id="397" r:id="rId43"/>
    <p:sldId id="398" r:id="rId44"/>
    <p:sldId id="399" r:id="rId45"/>
    <p:sldId id="400" r:id="rId46"/>
    <p:sldId id="464" r:id="rId47"/>
    <p:sldId id="465" r:id="rId48"/>
    <p:sldId id="466" r:id="rId49"/>
    <p:sldId id="479" r:id="rId50"/>
    <p:sldId id="404" r:id="rId51"/>
    <p:sldId id="405" r:id="rId52"/>
    <p:sldId id="406" r:id="rId53"/>
    <p:sldId id="407" r:id="rId54"/>
    <p:sldId id="408" r:id="rId55"/>
    <p:sldId id="409" r:id="rId56"/>
    <p:sldId id="468" r:id="rId57"/>
    <p:sldId id="410" r:id="rId58"/>
    <p:sldId id="411" r:id="rId59"/>
    <p:sldId id="412" r:id="rId60"/>
    <p:sldId id="413" r:id="rId61"/>
    <p:sldId id="414" r:id="rId62"/>
    <p:sldId id="415" r:id="rId63"/>
    <p:sldId id="416" r:id="rId64"/>
    <p:sldId id="417" r:id="rId65"/>
    <p:sldId id="469" r:id="rId66"/>
    <p:sldId id="418" r:id="rId67"/>
    <p:sldId id="419" r:id="rId68"/>
    <p:sldId id="420" r:id="rId69"/>
    <p:sldId id="421" r:id="rId70"/>
    <p:sldId id="422" r:id="rId71"/>
    <p:sldId id="423" r:id="rId72"/>
    <p:sldId id="424" r:id="rId73"/>
    <p:sldId id="470" r:id="rId74"/>
    <p:sldId id="425" r:id="rId75"/>
    <p:sldId id="426" r:id="rId76"/>
    <p:sldId id="427" r:id="rId77"/>
    <p:sldId id="428" r:id="rId78"/>
    <p:sldId id="429" r:id="rId79"/>
    <p:sldId id="430" r:id="rId80"/>
    <p:sldId id="431" r:id="rId81"/>
    <p:sldId id="432" r:id="rId82"/>
    <p:sldId id="471" r:id="rId83"/>
    <p:sldId id="433" r:id="rId84"/>
    <p:sldId id="472" r:id="rId85"/>
    <p:sldId id="435" r:id="rId86"/>
    <p:sldId id="436" r:id="rId87"/>
    <p:sldId id="437" r:id="rId88"/>
    <p:sldId id="438" r:id="rId89"/>
    <p:sldId id="439" r:id="rId90"/>
    <p:sldId id="440" r:id="rId91"/>
    <p:sldId id="441" r:id="rId92"/>
    <p:sldId id="442" r:id="rId93"/>
    <p:sldId id="478" r:id="rId94"/>
    <p:sldId id="443" r:id="rId95"/>
    <p:sldId id="444" r:id="rId96"/>
    <p:sldId id="445" r:id="rId97"/>
    <p:sldId id="446" r:id="rId98"/>
    <p:sldId id="473" r:id="rId99"/>
    <p:sldId id="447" r:id="rId100"/>
    <p:sldId id="448" r:id="rId101"/>
    <p:sldId id="449" r:id="rId102"/>
    <p:sldId id="450" r:id="rId103"/>
    <p:sldId id="451" r:id="rId104"/>
    <p:sldId id="452" r:id="rId105"/>
    <p:sldId id="453" r:id="rId106"/>
    <p:sldId id="454" r:id="rId107"/>
    <p:sldId id="455" r:id="rId108"/>
    <p:sldId id="474" r:id="rId109"/>
    <p:sldId id="456" r:id="rId110"/>
    <p:sldId id="457" r:id="rId111"/>
    <p:sldId id="477" r:id="rId112"/>
    <p:sldId id="475" r:id="rId113"/>
    <p:sldId id="476" r:id="rId114"/>
    <p:sldId id="283" r:id="rId115"/>
    <p:sldId id="284" r:id="rId116"/>
    <p:sldId id="287"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Lst>
  <p:sldSz cx="9144000" cy="6858000" type="screen4x3"/>
  <p:notesSz cx="6858000" cy="9144000"/>
  <p:custDataLst>
    <p:tags r:id="rId1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E9F1F5"/>
    <a:srgbClr val="FFD1DC"/>
    <a:srgbClr val="FFA3B9"/>
    <a:srgbClr val="DBEEF4"/>
    <a:srgbClr val="FDEADA"/>
    <a:srgbClr val="C3D69B"/>
    <a:srgbClr val="EBF1DE"/>
    <a:srgbClr val="B7DEE8"/>
    <a:srgbClr val="FCD5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8" d="100"/>
          <a:sy n="68" d="100"/>
        </p:scale>
        <p:origin x="-118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3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17E4C-CF76-4FCF-AE76-D1A5A8482CB6}" type="datetimeFigureOut">
              <a:rPr lang="en-IN" smtClean="0"/>
              <a:pPr/>
              <a:t>04-03-2015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17E4C-CF76-4FCF-AE76-D1A5A8482CB6}" type="datetimeFigureOut">
              <a:rPr lang="en-IN" smtClean="0"/>
              <a:pPr/>
              <a:t>04-03-2015</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DC0B4-0678-486B-9B71-23DCE36D89E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8.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8.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8.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8.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8.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8.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8.png"/><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8.png"/><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6.png"/><Relationship Id="rId7" Type="http://schemas.openxmlformats.org/officeDocument/2006/relationships/image" Target="../media/image9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7.png"/></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8.png"/><Relationship Id="rId4" Type="http://schemas.openxmlformats.org/officeDocument/2006/relationships/image" Target="../media/image7.png"/></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8.png"/><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2.png"/><Relationship Id="rId7" Type="http://schemas.openxmlformats.org/officeDocument/2006/relationships/image" Target="../media/image5.pn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png"/><Relationship Id="rId10" Type="http://schemas.openxmlformats.org/officeDocument/2006/relationships/image" Target="../media/image8.png"/><Relationship Id="rId4" Type="http://schemas.openxmlformats.org/officeDocument/2006/relationships/image" Target="../media/image103.jpeg"/><Relationship Id="rId9"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4.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image" Target="../media/image6.png"/><Relationship Id="rId7" Type="http://schemas.openxmlformats.org/officeDocument/2006/relationships/slide" Target="slide12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25.xml"/><Relationship Id="rId11" Type="http://schemas.openxmlformats.org/officeDocument/2006/relationships/image" Target="../media/image106.jpeg"/><Relationship Id="rId5" Type="http://schemas.openxmlformats.org/officeDocument/2006/relationships/image" Target="../media/image8.png"/><Relationship Id="rId10" Type="http://schemas.openxmlformats.org/officeDocument/2006/relationships/slide" Target="slide129.xml"/><Relationship Id="rId4" Type="http://schemas.openxmlformats.org/officeDocument/2006/relationships/image" Target="../media/image7.png"/><Relationship Id="rId9" Type="http://schemas.openxmlformats.org/officeDocument/2006/relationships/slide" Target="slide128.xml"/></Relationships>
</file>

<file path=ppt/slides/_rels/slide125.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image" Target="../media/image6.png"/><Relationship Id="rId7" Type="http://schemas.openxmlformats.org/officeDocument/2006/relationships/slide" Target="slide12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26.xml"/><Relationship Id="rId5" Type="http://schemas.openxmlformats.org/officeDocument/2006/relationships/image" Target="../media/image8.png"/><Relationship Id="rId10" Type="http://schemas.openxmlformats.org/officeDocument/2006/relationships/image" Target="../media/image106.jpeg"/><Relationship Id="rId4" Type="http://schemas.openxmlformats.org/officeDocument/2006/relationships/image" Target="../media/image7.png"/><Relationship Id="rId9" Type="http://schemas.openxmlformats.org/officeDocument/2006/relationships/slide" Target="slide129.xml"/></Relationships>
</file>

<file path=ppt/slides/_rels/slide126.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image" Target="../media/image6.png"/><Relationship Id="rId7" Type="http://schemas.openxmlformats.org/officeDocument/2006/relationships/slide" Target="slide12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25.xml"/><Relationship Id="rId5" Type="http://schemas.openxmlformats.org/officeDocument/2006/relationships/image" Target="../media/image8.png"/><Relationship Id="rId10" Type="http://schemas.openxmlformats.org/officeDocument/2006/relationships/image" Target="../media/image106.jpeg"/><Relationship Id="rId4" Type="http://schemas.openxmlformats.org/officeDocument/2006/relationships/image" Target="../media/image7.png"/><Relationship Id="rId9" Type="http://schemas.openxmlformats.org/officeDocument/2006/relationships/slide" Target="slide129.xml"/></Relationships>
</file>

<file path=ppt/slides/_rels/slide127.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image" Target="../media/image6.png"/><Relationship Id="rId7" Type="http://schemas.openxmlformats.org/officeDocument/2006/relationships/slide" Target="slide12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25.xml"/><Relationship Id="rId5" Type="http://schemas.openxmlformats.org/officeDocument/2006/relationships/image" Target="../media/image8.png"/><Relationship Id="rId10" Type="http://schemas.openxmlformats.org/officeDocument/2006/relationships/image" Target="../media/image106.jpeg"/><Relationship Id="rId4" Type="http://schemas.openxmlformats.org/officeDocument/2006/relationships/image" Target="../media/image7.png"/><Relationship Id="rId9" Type="http://schemas.openxmlformats.org/officeDocument/2006/relationships/slide" Target="slide129.xml"/></Relationships>
</file>

<file path=ppt/slides/_rels/slide128.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image" Target="../media/image6.png"/><Relationship Id="rId7" Type="http://schemas.openxmlformats.org/officeDocument/2006/relationships/slide" Target="slide12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25.xml"/><Relationship Id="rId5" Type="http://schemas.openxmlformats.org/officeDocument/2006/relationships/image" Target="../media/image8.png"/><Relationship Id="rId10" Type="http://schemas.openxmlformats.org/officeDocument/2006/relationships/image" Target="../media/image106.jpeg"/><Relationship Id="rId4" Type="http://schemas.openxmlformats.org/officeDocument/2006/relationships/image" Target="../media/image7.png"/><Relationship Id="rId9" Type="http://schemas.openxmlformats.org/officeDocument/2006/relationships/slide" Target="slide129.xml"/></Relationships>
</file>

<file path=ppt/slides/_rels/slide129.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image" Target="../media/image6.png"/><Relationship Id="rId7" Type="http://schemas.openxmlformats.org/officeDocument/2006/relationships/slide" Target="slide12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25.xml"/><Relationship Id="rId5" Type="http://schemas.openxmlformats.org/officeDocument/2006/relationships/image" Target="../media/image8.png"/><Relationship Id="rId10" Type="http://schemas.openxmlformats.org/officeDocument/2006/relationships/image" Target="../media/image106.jpeg"/><Relationship Id="rId4" Type="http://schemas.openxmlformats.org/officeDocument/2006/relationships/image" Target="../media/image7.png"/><Relationship Id="rId9" Type="http://schemas.openxmlformats.org/officeDocument/2006/relationships/slide" Target="slide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7.gif"/><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slide" Target="slide2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slide" Target="slide22.xml"/><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8.png"/><Relationship Id="rId15" Type="http://schemas.openxmlformats.org/officeDocument/2006/relationships/slide" Target="slide23.xml"/><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3.xml"/><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png"/><Relationship Id="rId7"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44.xml"/><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png"/><Relationship Id="rId5" Type="http://schemas.openxmlformats.org/officeDocument/2006/relationships/image" Target="../media/image8.png"/><Relationship Id="rId10"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slide" Target="slide45.xml"/><Relationship Id="rId14" Type="http://schemas.openxmlformats.org/officeDocument/2006/relationships/image" Target="../media/image41.png"/></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slide" Target="slide46.xml"/><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38.png"/><Relationship Id="rId14" Type="http://schemas.openxmlformats.org/officeDocument/2006/relationships/image" Target="../media/image27.png"/></Relationships>
</file>

<file path=ppt/slides/_rels/slide4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46.xml"/><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28.png"/><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38.png"/><Relationship Id="rId1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8.png"/><Relationship Id="rId10" Type="http://schemas.openxmlformats.org/officeDocument/2006/relationships/image" Target="../media/image48.png"/><Relationship Id="rId4" Type="http://schemas.openxmlformats.org/officeDocument/2006/relationships/image" Target="../media/image7.png"/><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5.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slide" Target="slide55.xml"/><Relationship Id="rId5" Type="http://schemas.openxmlformats.org/officeDocument/2006/relationships/image" Target="../media/image8.png"/><Relationship Id="rId10" Type="http://schemas.openxmlformats.org/officeDocument/2006/relationships/image" Target="../media/image53.png"/><Relationship Id="rId4" Type="http://schemas.openxmlformats.org/officeDocument/2006/relationships/image" Target="../media/image7.png"/><Relationship Id="rId9" Type="http://schemas.openxmlformats.org/officeDocument/2006/relationships/slide" Target="slide54.xml"/><Relationship Id="rId14" Type="http://schemas.openxmlformats.org/officeDocument/2006/relationships/image" Target="../media/image56.png"/></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55.png"/><Relationship Id="rId5" Type="http://schemas.openxmlformats.org/officeDocument/2006/relationships/image" Target="../media/image8.png"/><Relationship Id="rId15" Type="http://schemas.openxmlformats.org/officeDocument/2006/relationships/slide" Target="slide56.xml"/><Relationship Id="rId10" Type="http://schemas.openxmlformats.org/officeDocument/2006/relationships/image" Target="../media/image54.png"/><Relationship Id="rId4" Type="http://schemas.openxmlformats.org/officeDocument/2006/relationships/image" Target="../media/image7.png"/><Relationship Id="rId9" Type="http://schemas.openxmlformats.org/officeDocument/2006/relationships/image" Target="../media/image53.png"/><Relationship Id="rId14" Type="http://schemas.openxmlformats.org/officeDocument/2006/relationships/image" Target="../media/image27.png"/></Relationships>
</file>

<file path=ppt/slides/_rels/slide5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56.xml"/><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55.png"/><Relationship Id="rId5" Type="http://schemas.openxmlformats.org/officeDocument/2006/relationships/image" Target="../media/image8.png"/><Relationship Id="rId15" Type="http://schemas.openxmlformats.org/officeDocument/2006/relationships/image" Target="../media/image28.png"/><Relationship Id="rId10" Type="http://schemas.openxmlformats.org/officeDocument/2006/relationships/image" Target="../media/image54.png"/><Relationship Id="rId4" Type="http://schemas.openxmlformats.org/officeDocument/2006/relationships/image" Target="../media/image7.png"/><Relationship Id="rId9" Type="http://schemas.openxmlformats.org/officeDocument/2006/relationships/image" Target="../media/image53.png"/><Relationship Id="rId1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6.png"/><Relationship Id="rId7"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8.png"/><Relationship Id="rId10" Type="http://schemas.openxmlformats.org/officeDocument/2006/relationships/image" Target="../media/image61.jpeg"/><Relationship Id="rId4" Type="http://schemas.openxmlformats.org/officeDocument/2006/relationships/image" Target="../media/image7.png"/><Relationship Id="rId9" Type="http://schemas.openxmlformats.org/officeDocument/2006/relationships/image" Target="../media/image60.jpeg"/></Relationships>
</file>

<file path=ppt/slides/_rels/slide5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png"/><Relationship Id="rId7"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image" Target="../media/image67.tiff"/><Relationship Id="rId5" Type="http://schemas.openxmlformats.org/officeDocument/2006/relationships/image" Target="../media/image8.png"/><Relationship Id="rId10" Type="http://schemas.openxmlformats.org/officeDocument/2006/relationships/image" Target="../media/image66.jpeg"/><Relationship Id="rId4" Type="http://schemas.openxmlformats.org/officeDocument/2006/relationships/image" Target="../media/image7.png"/><Relationship Id="rId9" Type="http://schemas.openxmlformats.org/officeDocument/2006/relationships/image" Target="../media/image65.jpeg"/></Relationships>
</file>

<file path=ppt/slides/_rels/slide5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png"/><Relationship Id="rId7"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8.png"/><Relationship Id="rId10" Type="http://schemas.openxmlformats.org/officeDocument/2006/relationships/image" Target="../media/image66.jpeg"/><Relationship Id="rId4" Type="http://schemas.openxmlformats.org/officeDocument/2006/relationships/image" Target="../media/image7.png"/><Relationship Id="rId9" Type="http://schemas.openxmlformats.org/officeDocument/2006/relationships/image" Target="../media/image65.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png"/><Relationship Id="rId7"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8.png"/><Relationship Id="rId10" Type="http://schemas.openxmlformats.org/officeDocument/2006/relationships/image" Target="../media/image66.jpeg"/><Relationship Id="rId4" Type="http://schemas.openxmlformats.org/officeDocument/2006/relationships/image" Target="../media/image7.png"/><Relationship Id="rId9" Type="http://schemas.openxmlformats.org/officeDocument/2006/relationships/image" Target="../media/image65.jpeg"/></Relationships>
</file>

<file path=ppt/slides/_rels/slide6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png"/><Relationship Id="rId7"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8.png"/><Relationship Id="rId10" Type="http://schemas.openxmlformats.org/officeDocument/2006/relationships/image" Target="../media/image67.tiff"/><Relationship Id="rId4" Type="http://schemas.openxmlformats.org/officeDocument/2006/relationships/image" Target="../media/image7.png"/><Relationship Id="rId9" Type="http://schemas.openxmlformats.org/officeDocument/2006/relationships/image" Target="../media/image65.jpeg"/></Relationships>
</file>

<file path=ppt/slides/_rels/slide6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slide" Target="slide6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69.png"/><Relationship Id="rId5" Type="http://schemas.openxmlformats.org/officeDocument/2006/relationships/image" Target="../media/image8.png"/><Relationship Id="rId10" Type="http://schemas.openxmlformats.org/officeDocument/2006/relationships/image" Target="../media/image68.png"/><Relationship Id="rId4" Type="http://schemas.openxmlformats.org/officeDocument/2006/relationships/image" Target="../media/image7.png"/><Relationship Id="rId9" Type="http://schemas.openxmlformats.org/officeDocument/2006/relationships/slide" Target="slide64.xml"/><Relationship Id="rId14" Type="http://schemas.openxmlformats.org/officeDocument/2006/relationships/image" Target="../media/image71.png"/></Relationships>
</file>

<file path=ppt/slides/_rels/slide6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0.png"/><Relationship Id="rId5" Type="http://schemas.openxmlformats.org/officeDocument/2006/relationships/image" Target="../media/image8.png"/><Relationship Id="rId15" Type="http://schemas.openxmlformats.org/officeDocument/2006/relationships/slide" Target="slide65.xml"/><Relationship Id="rId10" Type="http://schemas.openxmlformats.org/officeDocument/2006/relationships/image" Target="../media/image69.png"/><Relationship Id="rId4" Type="http://schemas.openxmlformats.org/officeDocument/2006/relationships/image" Target="../media/image7.png"/><Relationship Id="rId9" Type="http://schemas.openxmlformats.org/officeDocument/2006/relationships/image" Target="../media/image68.png"/><Relationship Id="rId14" Type="http://schemas.openxmlformats.org/officeDocument/2006/relationships/image" Target="../media/image27.png"/></Relationships>
</file>

<file path=ppt/slides/_rels/slide6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65.xml"/><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0.png"/><Relationship Id="rId5" Type="http://schemas.openxmlformats.org/officeDocument/2006/relationships/image" Target="../media/image8.png"/><Relationship Id="rId15" Type="http://schemas.openxmlformats.org/officeDocument/2006/relationships/image" Target="../media/image28.png"/><Relationship Id="rId10" Type="http://schemas.openxmlformats.org/officeDocument/2006/relationships/image" Target="../media/image69.png"/><Relationship Id="rId4" Type="http://schemas.openxmlformats.org/officeDocument/2006/relationships/image" Target="../media/image7.png"/><Relationship Id="rId9" Type="http://schemas.openxmlformats.org/officeDocument/2006/relationships/image" Target="../media/image68.png"/><Relationship Id="rId1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6.png"/><Relationship Id="rId7" Type="http://schemas.openxmlformats.org/officeDocument/2006/relationships/image" Target="../media/image7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79.jpe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png"/><Relationship Id="rId7"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png"/><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png"/><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8.png"/><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8.png"/><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png"/><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png"/><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png"/><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video" Target="file:///D:\H&amp;G\WORK\WebCraft\Feb\2\MATERIAL\MOBILE_MP4\SWOT%20Analysis.mp4"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8.pn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7504" y="980728"/>
            <a:ext cx="3960440" cy="1080000"/>
            <a:chOff x="1115616" y="1340768"/>
            <a:chExt cx="3960440" cy="1080000"/>
          </a:xfrm>
        </p:grpSpPr>
        <p:sp>
          <p:nvSpPr>
            <p:cNvPr id="5" name="Rectangle 4"/>
            <p:cNvSpPr/>
            <p:nvPr/>
          </p:nvSpPr>
          <p:spPr>
            <a:xfrm>
              <a:off x="1547664" y="1844824"/>
              <a:ext cx="3024336" cy="14401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ounded Rectangle 5"/>
            <p:cNvSpPr/>
            <p:nvPr/>
          </p:nvSpPr>
          <p:spPr>
            <a:xfrm>
              <a:off x="4499992"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ounded Rectangle 7"/>
            <p:cNvSpPr/>
            <p:nvPr/>
          </p:nvSpPr>
          <p:spPr>
            <a:xfrm>
              <a:off x="4932040"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ounded Rectangle 6"/>
            <p:cNvSpPr/>
            <p:nvPr/>
          </p:nvSpPr>
          <p:spPr>
            <a:xfrm>
              <a:off x="4652392"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ounded Rectangle 8"/>
            <p:cNvSpPr/>
            <p:nvPr/>
          </p:nvSpPr>
          <p:spPr>
            <a:xfrm>
              <a:off x="1115616"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ounded Rectangle 9"/>
            <p:cNvSpPr/>
            <p:nvPr/>
          </p:nvSpPr>
          <p:spPr>
            <a:xfrm>
              <a:off x="1547664"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1268016"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 name="Group 7"/>
          <p:cNvGrpSpPr/>
          <p:nvPr/>
        </p:nvGrpSpPr>
        <p:grpSpPr>
          <a:xfrm>
            <a:off x="683568" y="1484784"/>
            <a:ext cx="2730671" cy="3392724"/>
            <a:chOff x="5289705" y="1347770"/>
            <a:chExt cx="3308602" cy="4110775"/>
          </a:xfrm>
          <a:gradFill flip="none" rotWithShape="1">
            <a:gsLst>
              <a:gs pos="0">
                <a:schemeClr val="tx1"/>
              </a:gs>
              <a:gs pos="100000">
                <a:schemeClr val="tx1">
                  <a:lumMod val="75000"/>
                  <a:lumOff val="25000"/>
                </a:schemeClr>
              </a:gs>
            </a:gsLst>
            <a:lin ang="16200000" scaled="0"/>
            <a:tileRect/>
          </a:gradFill>
          <a:effectLst>
            <a:outerShdw dist="76200" dir="720000" algn="tl" rotWithShape="0">
              <a:srgbClr val="000000"/>
            </a:outerShdw>
            <a:reflection stA="34000" endPos="29000" dist="12700" dir="5400000" sy="-100000" algn="bl" rotWithShape="0"/>
          </a:effectLst>
        </p:grpSpPr>
        <p:sp>
          <p:nvSpPr>
            <p:cNvPr id="14" name="Oval 13"/>
            <p:cNvSpPr/>
            <p:nvPr/>
          </p:nvSpPr>
          <p:spPr>
            <a:xfrm>
              <a:off x="6564672" y="134777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 name="Rounded Rectangle 14"/>
            <p:cNvSpPr/>
            <p:nvPr/>
          </p:nvSpPr>
          <p:spPr>
            <a:xfrm>
              <a:off x="6428263" y="2170296"/>
              <a:ext cx="989399" cy="171283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6" name="Rounded Rectangle 15"/>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7" name="Rounded Rectangle 16"/>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8" name="Rounded Rectangle 17"/>
            <p:cNvSpPr/>
            <p:nvPr/>
          </p:nvSpPr>
          <p:spPr>
            <a:xfrm rot="7480175">
              <a:off x="5900435" y="1253344"/>
              <a:ext cx="361164" cy="158262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9" name="Rounded Rectangle 18"/>
            <p:cNvSpPr/>
            <p:nvPr/>
          </p:nvSpPr>
          <p:spPr>
            <a:xfrm rot="14157995">
              <a:off x="7634344" y="1247420"/>
              <a:ext cx="361164"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20" name="Group 73"/>
          <p:cNvGrpSpPr>
            <a:grpSpLocks/>
          </p:cNvGrpSpPr>
          <p:nvPr/>
        </p:nvGrpSpPr>
        <p:grpSpPr bwMode="auto">
          <a:xfrm>
            <a:off x="1374116" y="1267277"/>
            <a:ext cx="1420812" cy="3632200"/>
            <a:chOff x="4958003" y="2040260"/>
            <a:chExt cx="1419906" cy="3630823"/>
          </a:xfrm>
        </p:grpSpPr>
        <p:grpSp>
          <p:nvGrpSpPr>
            <p:cNvPr id="21" name="Group 62"/>
            <p:cNvGrpSpPr/>
            <p:nvPr/>
          </p:nvGrpSpPr>
          <p:grpSpPr>
            <a:xfrm>
              <a:off x="5012363" y="2040260"/>
              <a:ext cx="1365546" cy="3630823"/>
              <a:chOff x="5163666" y="2003471"/>
              <a:chExt cx="1365546" cy="3630823"/>
            </a:xfrm>
            <a:solidFill>
              <a:schemeClr val="tx1"/>
            </a:solidFill>
          </p:grpSpPr>
          <p:sp>
            <p:nvSpPr>
              <p:cNvPr id="29" name="Oval 28"/>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0" name="Rounded Rectangle 29"/>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1" name="Rounded Rectangle 30"/>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2" name="Rounded Rectangle 31"/>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3" name="Rounded Rectangle 32"/>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4" name="Rounded Rectangle 33"/>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22" name="Group 66"/>
            <p:cNvGrpSpPr/>
            <p:nvPr/>
          </p:nvGrpSpPr>
          <p:grpSpPr>
            <a:xfrm>
              <a:off x="4958003" y="2040260"/>
              <a:ext cx="1365546" cy="3630823"/>
              <a:chOff x="5163666" y="2003471"/>
              <a:chExt cx="1365546" cy="3630823"/>
            </a:xfrm>
            <a:gradFill>
              <a:gsLst>
                <a:gs pos="0">
                  <a:schemeClr val="tx1"/>
                </a:gs>
                <a:gs pos="100000">
                  <a:schemeClr val="tx1">
                    <a:lumMod val="75000"/>
                    <a:lumOff val="25000"/>
                  </a:schemeClr>
                </a:gs>
              </a:gsLst>
              <a:lin ang="16200000" scaled="0"/>
            </a:gradFill>
          </p:grpSpPr>
          <p:sp>
            <p:nvSpPr>
              <p:cNvPr id="23" name="Oval 22"/>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4" name="Rounded Rectangle 23"/>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5" name="Rounded Rectangle 24"/>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6" name="Rounded Rectangle 25"/>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7" name="Rounded Rectangle 26"/>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8" name="Rounded Rectangle 27"/>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pic>
        <p:nvPicPr>
          <p:cNvPr id="2050"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5610225"/>
          </a:xfrm>
          <a:prstGeom prst="rect">
            <a:avLst/>
          </a:prstGeom>
          <a:noFill/>
          <a:ln w="9525">
            <a:noFill/>
            <a:miter lim="800000"/>
            <a:headEnd/>
            <a:tailEnd/>
          </a:ln>
        </p:spPr>
      </p:pic>
      <p:sp>
        <p:nvSpPr>
          <p:cNvPr id="35" name="Pentagon 34"/>
          <p:cNvSpPr/>
          <p:nvPr/>
        </p:nvSpPr>
        <p:spPr>
          <a:xfrm>
            <a:off x="0" y="5013176"/>
            <a:ext cx="2267744" cy="576064"/>
          </a:xfrm>
          <a:prstGeom prst="homePlate">
            <a:avLst/>
          </a:prstGeom>
          <a:solidFill>
            <a:srgbClr val="0070C0">
              <a:alpha val="6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istral" pitchFamily="66" charset="0"/>
              </a:rPr>
              <a:t>Strengths</a:t>
            </a:r>
            <a:endParaRPr lang="en-IN" sz="3600" dirty="0">
              <a:solidFill>
                <a:schemeClr val="tx1"/>
              </a:solidFill>
              <a:latin typeface="Mistral" pitchFamily="66" charset="0"/>
            </a:endParaRPr>
          </a:p>
        </p:txBody>
      </p:sp>
      <p:grpSp>
        <p:nvGrpSpPr>
          <p:cNvPr id="39" name="Group 7"/>
          <p:cNvGrpSpPr/>
          <p:nvPr/>
        </p:nvGrpSpPr>
        <p:grpSpPr>
          <a:xfrm>
            <a:off x="3151300" y="1526475"/>
            <a:ext cx="2730671" cy="3392724"/>
            <a:chOff x="5289705" y="1347770"/>
            <a:chExt cx="3308602" cy="4110775"/>
          </a:xfrm>
          <a:gradFill flip="none" rotWithShape="1">
            <a:gsLst>
              <a:gs pos="0">
                <a:schemeClr val="tx1"/>
              </a:gs>
              <a:gs pos="100000">
                <a:schemeClr val="tx1">
                  <a:lumMod val="75000"/>
                  <a:lumOff val="25000"/>
                </a:schemeClr>
              </a:gs>
            </a:gsLst>
            <a:lin ang="16200000" scaled="0"/>
            <a:tileRect/>
          </a:gradFill>
          <a:effectLst>
            <a:outerShdw dist="76200" dir="720000" algn="tl" rotWithShape="0">
              <a:srgbClr val="000000"/>
            </a:outerShdw>
            <a:reflection stA="34000" endPos="29000" dist="12700" dir="5400000" sy="-100000" algn="bl" rotWithShape="0"/>
          </a:effectLst>
        </p:grpSpPr>
        <p:sp>
          <p:nvSpPr>
            <p:cNvPr id="40" name="Oval 39"/>
            <p:cNvSpPr/>
            <p:nvPr/>
          </p:nvSpPr>
          <p:spPr>
            <a:xfrm>
              <a:off x="6564672" y="134777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1" name="Rounded Rectangle 40"/>
            <p:cNvSpPr/>
            <p:nvPr/>
          </p:nvSpPr>
          <p:spPr>
            <a:xfrm>
              <a:off x="6428263" y="2170296"/>
              <a:ext cx="989399" cy="171283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2" name="Rounded Rectangle 41"/>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3" name="Rounded Rectangle 42"/>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4" name="Rounded Rectangle 43"/>
            <p:cNvSpPr/>
            <p:nvPr/>
          </p:nvSpPr>
          <p:spPr>
            <a:xfrm rot="7480175">
              <a:off x="5900435" y="1253344"/>
              <a:ext cx="361164" cy="158262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5" name="Rounded Rectangle 44"/>
            <p:cNvSpPr/>
            <p:nvPr/>
          </p:nvSpPr>
          <p:spPr>
            <a:xfrm rot="14157995">
              <a:off x="7634344" y="1247420"/>
              <a:ext cx="361164"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46" name="Group 45"/>
          <p:cNvGrpSpPr/>
          <p:nvPr/>
        </p:nvGrpSpPr>
        <p:grpSpPr>
          <a:xfrm>
            <a:off x="3676547" y="1547157"/>
            <a:ext cx="1667933" cy="3394011"/>
            <a:chOff x="5783062" y="2813263"/>
            <a:chExt cx="1667933" cy="3394011"/>
          </a:xfrm>
        </p:grpSpPr>
        <p:grpSp>
          <p:nvGrpSpPr>
            <p:cNvPr id="47" name="Group 62"/>
            <p:cNvGrpSpPr/>
            <p:nvPr/>
          </p:nvGrpSpPr>
          <p:grpSpPr bwMode="auto">
            <a:xfrm>
              <a:off x="5783062" y="2813263"/>
              <a:ext cx="1667933" cy="3394011"/>
              <a:chOff x="4944111" y="2241570"/>
              <a:chExt cx="1666870" cy="3392724"/>
            </a:xfrm>
            <a:solidFill>
              <a:schemeClr val="tx1"/>
            </a:solidFill>
          </p:grpSpPr>
          <p:sp>
            <p:nvSpPr>
              <p:cNvPr id="55" name="Oval 54"/>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6" name="Rounded Rectangle 55"/>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7" name="Rounded Rectangle 56"/>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8" name="Rounded Rectangle 57"/>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9" name="Rounded Rectangle 58"/>
              <p:cNvSpPr/>
              <p:nvPr/>
            </p:nvSpPr>
            <p:spPr>
              <a:xfrm rot="20280000">
                <a:off x="6333030" y="2719503"/>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0" name="Rounded Rectangle 59"/>
              <p:cNvSpPr/>
              <p:nvPr/>
            </p:nvSpPr>
            <p:spPr>
              <a:xfrm rot="1740000" flipH="1">
                <a:off x="4944111" y="2704915"/>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48" name="Group 119"/>
            <p:cNvGrpSpPr/>
            <p:nvPr/>
          </p:nvGrpSpPr>
          <p:grpSpPr>
            <a:xfrm>
              <a:off x="5827204" y="2813263"/>
              <a:ext cx="1597079" cy="3394011"/>
              <a:chOff x="5827204" y="2813263"/>
              <a:chExt cx="1597079" cy="3394011"/>
            </a:xfrm>
          </p:grpSpPr>
          <p:sp>
            <p:nvSpPr>
              <p:cNvPr id="49" name="Oval 48"/>
              <p:cNvSpPr/>
              <p:nvPr/>
            </p:nvSpPr>
            <p:spPr bwMode="auto">
              <a:xfrm>
                <a:off x="6331325" y="2813263"/>
                <a:ext cx="590653" cy="631452"/>
              </a:xfrm>
              <a:prstGeom prst="ellipse">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0" name="Rounded Rectangle 49"/>
              <p:cNvSpPr/>
              <p:nvPr/>
            </p:nvSpPr>
            <p:spPr bwMode="auto">
              <a:xfrm>
                <a:off x="6218671" y="3492372"/>
                <a:ext cx="817096" cy="1414178"/>
              </a:xfrm>
              <a:prstGeom prst="roundRect">
                <a:avLst>
                  <a:gd name="adj" fmla="val 29794"/>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1" name="Rounded Rectangle 50"/>
              <p:cNvSpPr/>
              <p:nvPr/>
            </p:nvSpPr>
            <p:spPr bwMode="auto">
              <a:xfrm>
                <a:off x="6290179" y="4631820"/>
                <a:ext cx="298268" cy="1575454"/>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2" name="Rounded Rectangle 51"/>
              <p:cNvSpPr/>
              <p:nvPr/>
            </p:nvSpPr>
            <p:spPr bwMode="auto">
              <a:xfrm>
                <a:off x="6688344" y="4631820"/>
                <a:ext cx="298268" cy="1575454"/>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3" name="Rounded Rectangle 52"/>
              <p:cNvSpPr/>
              <p:nvPr/>
            </p:nvSpPr>
            <p:spPr bwMode="auto">
              <a:xfrm rot="20400000">
                <a:off x="7146155" y="3368182"/>
                <a:ext cx="278128" cy="1206229"/>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4" name="Rounded Rectangle 53"/>
              <p:cNvSpPr/>
              <p:nvPr/>
            </p:nvSpPr>
            <p:spPr bwMode="auto">
              <a:xfrm rot="12480000" flipH="1">
                <a:off x="5827204" y="3279675"/>
                <a:ext cx="278128" cy="1206229"/>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grpSp>
        <p:nvGrpSpPr>
          <p:cNvPr id="61" name="Group 60"/>
          <p:cNvGrpSpPr/>
          <p:nvPr/>
        </p:nvGrpSpPr>
        <p:grpSpPr>
          <a:xfrm>
            <a:off x="2411760" y="980728"/>
            <a:ext cx="4284984" cy="1080000"/>
            <a:chOff x="1115616" y="1340768"/>
            <a:chExt cx="3960440" cy="1080000"/>
          </a:xfrm>
        </p:grpSpPr>
        <p:sp>
          <p:nvSpPr>
            <p:cNvPr id="62" name="Rectangle 61"/>
            <p:cNvSpPr/>
            <p:nvPr/>
          </p:nvSpPr>
          <p:spPr>
            <a:xfrm>
              <a:off x="1547664" y="1844824"/>
              <a:ext cx="3024336" cy="14401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3" name="Rounded Rectangle 62"/>
            <p:cNvSpPr/>
            <p:nvPr/>
          </p:nvSpPr>
          <p:spPr>
            <a:xfrm>
              <a:off x="4499992"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Rounded Rectangle 63"/>
            <p:cNvSpPr/>
            <p:nvPr/>
          </p:nvSpPr>
          <p:spPr>
            <a:xfrm>
              <a:off x="4932040"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Rounded Rectangle 64"/>
            <p:cNvSpPr/>
            <p:nvPr/>
          </p:nvSpPr>
          <p:spPr>
            <a:xfrm>
              <a:off x="4652392"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6" name="Rounded Rectangle 65"/>
            <p:cNvSpPr/>
            <p:nvPr/>
          </p:nvSpPr>
          <p:spPr>
            <a:xfrm>
              <a:off x="1115616"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7" name="Rounded Rectangle 66"/>
            <p:cNvSpPr/>
            <p:nvPr/>
          </p:nvSpPr>
          <p:spPr>
            <a:xfrm>
              <a:off x="1547664"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8" name="Rounded Rectangle 67"/>
            <p:cNvSpPr/>
            <p:nvPr/>
          </p:nvSpPr>
          <p:spPr>
            <a:xfrm>
              <a:off x="1268016"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2052" name="Picture 4"/>
          <p:cNvPicPr>
            <a:picLocks noChangeAspect="1" noChangeArrowheads="1"/>
          </p:cNvPicPr>
          <p:nvPr/>
        </p:nvPicPr>
        <p:blipFill>
          <a:blip r:embed="rId3" cstate="print">
            <a:duotone>
              <a:prstClr val="black"/>
              <a:srgbClr val="FFA3B9">
                <a:tint val="45000"/>
                <a:satMod val="400000"/>
              </a:srgbClr>
            </a:duotone>
          </a:blip>
          <a:srcRect/>
          <a:stretch>
            <a:fillRect/>
          </a:stretch>
        </p:blipFill>
        <p:spPr bwMode="auto">
          <a:xfrm>
            <a:off x="2267744" y="-49560"/>
            <a:ext cx="2362200" cy="5638800"/>
          </a:xfrm>
          <a:prstGeom prst="rect">
            <a:avLst/>
          </a:prstGeom>
          <a:noFill/>
          <a:ln w="9525">
            <a:noFill/>
            <a:miter lim="800000"/>
            <a:headEnd/>
            <a:tailEnd/>
          </a:ln>
        </p:spPr>
      </p:pic>
      <p:sp>
        <p:nvSpPr>
          <p:cNvPr id="71" name="Pentagon 70"/>
          <p:cNvSpPr/>
          <p:nvPr/>
        </p:nvSpPr>
        <p:spPr>
          <a:xfrm>
            <a:off x="2267744" y="5013176"/>
            <a:ext cx="2267744" cy="576064"/>
          </a:xfrm>
          <a:prstGeom prst="homePlate">
            <a:avLst/>
          </a:prstGeom>
          <a:solidFill>
            <a:srgbClr val="FF0066">
              <a:alpha val="60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istral" pitchFamily="66" charset="0"/>
              </a:rPr>
              <a:t>Weaknesses</a:t>
            </a:r>
            <a:endParaRPr lang="en-IN" sz="3600" dirty="0">
              <a:solidFill>
                <a:schemeClr val="tx1"/>
              </a:solidFill>
              <a:latin typeface="Mistral" pitchFamily="66" charset="0"/>
            </a:endParaRPr>
          </a:p>
        </p:txBody>
      </p:sp>
      <p:grpSp>
        <p:nvGrpSpPr>
          <p:cNvPr id="75" name="Group 35"/>
          <p:cNvGrpSpPr>
            <a:grpSpLocks/>
          </p:cNvGrpSpPr>
          <p:nvPr/>
        </p:nvGrpSpPr>
        <p:grpSpPr bwMode="auto">
          <a:xfrm>
            <a:off x="4828233" y="308323"/>
            <a:ext cx="3238500" cy="5313363"/>
            <a:chOff x="5602819" y="727075"/>
            <a:chExt cx="3238507" cy="5313363"/>
          </a:xfrm>
        </p:grpSpPr>
        <p:cxnSp>
          <p:nvCxnSpPr>
            <p:cNvPr id="76" name="Straight Connector 75"/>
            <p:cNvCxnSpPr/>
            <p:nvPr/>
          </p:nvCxnSpPr>
          <p:spPr bwMode="auto">
            <a:xfrm rot="5400000" flipH="1" flipV="1">
              <a:off x="7090912"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bwMode="auto">
            <a:xfrm rot="5400000" flipH="1" flipV="1">
              <a:off x="6225735"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8" name="Group 61"/>
            <p:cNvGrpSpPr>
              <a:grpSpLocks/>
            </p:cNvGrpSpPr>
            <p:nvPr/>
          </p:nvGrpSpPr>
          <p:grpSpPr bwMode="auto">
            <a:xfrm>
              <a:off x="5819775" y="727075"/>
              <a:ext cx="2155825" cy="5313363"/>
              <a:chOff x="998321" y="1264888"/>
              <a:chExt cx="1669338" cy="4114801"/>
            </a:xfrm>
          </p:grpSpPr>
          <p:cxnSp>
            <p:nvCxnSpPr>
              <p:cNvPr id="79" name="Straight Connector 78"/>
              <p:cNvCxnSpPr/>
              <p:nvPr/>
            </p:nvCxnSpPr>
            <p:spPr>
              <a:xfrm>
                <a:off x="998732" y="4724419"/>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195415" y="4190859"/>
                <a:ext cx="657657"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395785" y="3657300"/>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604760" y="3091776"/>
                <a:ext cx="657656" cy="2459"/>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784233" y="2572969"/>
                <a:ext cx="657656"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964934" y="1968105"/>
                <a:ext cx="703140"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Can 84"/>
              <p:cNvSpPr>
                <a:spLocks noChangeArrowheads="1"/>
              </p:cNvSpPr>
              <p:nvPr/>
            </p:nvSpPr>
            <p:spPr bwMode="auto">
              <a:xfrm rot="1166653">
                <a:off x="2154241" y="1264888"/>
                <a:ext cx="62693" cy="4114801"/>
              </a:xfrm>
              <a:prstGeom prst="can">
                <a:avLst>
                  <a:gd name="adj" fmla="val 24917"/>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sp>
            <p:nvSpPr>
              <p:cNvPr id="86" name="Can 85"/>
              <p:cNvSpPr>
                <a:spLocks noChangeArrowheads="1"/>
              </p:cNvSpPr>
              <p:nvPr/>
            </p:nvSpPr>
            <p:spPr bwMode="auto">
              <a:xfrm rot="1166653">
                <a:off x="1463394" y="1264888"/>
                <a:ext cx="63922" cy="4114801"/>
              </a:xfrm>
              <a:prstGeom prst="can">
                <a:avLst>
                  <a:gd name="adj" fmla="val 25034"/>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grpSp>
      </p:grpSp>
      <p:grpSp>
        <p:nvGrpSpPr>
          <p:cNvPr id="87" name="Group 12"/>
          <p:cNvGrpSpPr>
            <a:grpSpLocks/>
          </p:cNvGrpSpPr>
          <p:nvPr/>
        </p:nvGrpSpPr>
        <p:grpSpPr bwMode="auto">
          <a:xfrm>
            <a:off x="3851920" y="-3339752"/>
            <a:ext cx="6872288" cy="5568950"/>
            <a:chOff x="6321322" y="-953166"/>
            <a:chExt cx="3309653" cy="3198557"/>
          </a:xfrm>
        </p:grpSpPr>
        <p:sp>
          <p:nvSpPr>
            <p:cNvPr id="88" name="Oval 87"/>
            <p:cNvSpPr/>
            <p:nvPr/>
          </p:nvSpPr>
          <p:spPr>
            <a:xfrm>
              <a:off x="6321322" y="-953166"/>
              <a:ext cx="3309653" cy="3198557"/>
            </a:xfrm>
            <a:prstGeom prst="ellipse">
              <a:avLst/>
            </a:prstGeom>
            <a:gradFill flip="none" rotWithShape="1">
              <a:gsLst>
                <a:gs pos="0">
                  <a:srgbClr val="FFFF00">
                    <a:alpha val="58000"/>
                  </a:srgbClr>
                </a:gs>
                <a:gs pos="29000">
                  <a:srgbClr val="E6FF00">
                    <a:alpha val="34000"/>
                  </a:srgbClr>
                </a:gs>
                <a:gs pos="69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89" name="Oval 88"/>
            <p:cNvSpPr/>
            <p:nvPr/>
          </p:nvSpPr>
          <p:spPr>
            <a:xfrm>
              <a:off x="7143250" y="246565"/>
              <a:ext cx="1492351" cy="1593713"/>
            </a:xfrm>
            <a:prstGeom prst="ellipse">
              <a:avLst/>
            </a:prstGeom>
            <a:gradFill flip="none" rotWithShape="1">
              <a:gsLst>
                <a:gs pos="0">
                  <a:schemeClr val="bg1">
                    <a:alpha val="58000"/>
                  </a:schemeClr>
                </a:gs>
                <a:gs pos="43000">
                  <a:srgbClr val="E6FF00">
                    <a:alpha val="34000"/>
                  </a:srgbClr>
                </a:gs>
                <a:gs pos="51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grpSp>
      <p:grpSp>
        <p:nvGrpSpPr>
          <p:cNvPr id="90" name="Group 60"/>
          <p:cNvGrpSpPr>
            <a:grpSpLocks/>
          </p:cNvGrpSpPr>
          <p:nvPr/>
        </p:nvGrpSpPr>
        <p:grpSpPr bwMode="auto">
          <a:xfrm>
            <a:off x="4763145" y="2170461"/>
            <a:ext cx="2052638" cy="3363912"/>
            <a:chOff x="2735537" y="2963675"/>
            <a:chExt cx="2052350" cy="3363906"/>
          </a:xfrm>
        </p:grpSpPr>
        <p:grpSp>
          <p:nvGrpSpPr>
            <p:cNvPr id="91" name="Group 53"/>
            <p:cNvGrpSpPr/>
            <p:nvPr/>
          </p:nvGrpSpPr>
          <p:grpSpPr>
            <a:xfrm>
              <a:off x="2820808" y="2963675"/>
              <a:ext cx="1967079" cy="3351462"/>
              <a:chOff x="2593601" y="2696363"/>
              <a:chExt cx="1967079" cy="3351462"/>
            </a:xfrm>
            <a:solidFill>
              <a:schemeClr val="tx1"/>
            </a:solidFill>
          </p:grpSpPr>
          <p:sp>
            <p:nvSpPr>
              <p:cNvPr id="98" name="Oval 97"/>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9" name="Rounded Rectangle 98"/>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0" name="Rounded Rectangle 99"/>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1" name="Rounded Rectangle 100"/>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2" name="Rounded Rectangle 101"/>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92" name="Group 54"/>
            <p:cNvGrpSpPr/>
            <p:nvPr/>
          </p:nvGrpSpPr>
          <p:grpSpPr>
            <a:xfrm>
              <a:off x="2735537" y="2976119"/>
              <a:ext cx="1967079" cy="3351462"/>
              <a:chOff x="2593601" y="2696363"/>
              <a:chExt cx="1967079" cy="3351462"/>
            </a:xfrm>
            <a:gradFill>
              <a:gsLst>
                <a:gs pos="0">
                  <a:schemeClr val="tx1"/>
                </a:gs>
                <a:gs pos="100000">
                  <a:schemeClr val="tx1">
                    <a:lumMod val="75000"/>
                    <a:lumOff val="25000"/>
                  </a:schemeClr>
                </a:gs>
              </a:gsLst>
              <a:lin ang="16200000" scaled="0"/>
            </a:gradFill>
          </p:grpSpPr>
          <p:sp>
            <p:nvSpPr>
              <p:cNvPr id="93" name="Oval 92"/>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4" name="Rounded Rectangle 93"/>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5" name="Rounded Rectangle 94"/>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6" name="Rounded Rectangle 95"/>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7" name="Rounded Rectangle 96"/>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pic>
        <p:nvPicPr>
          <p:cNvPr id="2053" name="Picture 5"/>
          <p:cNvPicPr>
            <a:picLocks noChangeAspect="1" noChangeArrowheads="1"/>
          </p:cNvPicPr>
          <p:nvPr/>
        </p:nvPicPr>
        <p:blipFill>
          <a:blip r:embed="rId4" cstate="print">
            <a:duotone>
              <a:prstClr val="black"/>
              <a:srgbClr val="92D050">
                <a:tint val="45000"/>
                <a:satMod val="400000"/>
              </a:srgbClr>
            </a:duotone>
          </a:blip>
          <a:srcRect/>
          <a:stretch>
            <a:fillRect/>
          </a:stretch>
        </p:blipFill>
        <p:spPr bwMode="auto">
          <a:xfrm>
            <a:off x="4624164" y="-49560"/>
            <a:ext cx="2324100" cy="5638800"/>
          </a:xfrm>
          <a:prstGeom prst="rect">
            <a:avLst/>
          </a:prstGeom>
          <a:noFill/>
          <a:ln w="9525">
            <a:noFill/>
            <a:miter lim="800000"/>
            <a:headEnd/>
            <a:tailEnd/>
          </a:ln>
        </p:spPr>
      </p:pic>
      <p:sp>
        <p:nvSpPr>
          <p:cNvPr id="104" name="Pentagon 103"/>
          <p:cNvSpPr/>
          <p:nvPr/>
        </p:nvSpPr>
        <p:spPr>
          <a:xfrm>
            <a:off x="4572000" y="5013176"/>
            <a:ext cx="2267744" cy="576064"/>
          </a:xfrm>
          <a:prstGeom prst="homePlate">
            <a:avLst/>
          </a:prstGeom>
          <a:solidFill>
            <a:srgbClr val="009900">
              <a:alpha val="6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Mistral" pitchFamily="66" charset="0"/>
              </a:rPr>
              <a:t>Opportunities</a:t>
            </a:r>
            <a:endParaRPr lang="en-IN" sz="3200" dirty="0">
              <a:solidFill>
                <a:schemeClr val="tx1"/>
              </a:solidFill>
              <a:latin typeface="Mistral" pitchFamily="66" charset="0"/>
            </a:endParaRPr>
          </a:p>
        </p:txBody>
      </p:sp>
      <p:grpSp>
        <p:nvGrpSpPr>
          <p:cNvPr id="105" name="Group 28"/>
          <p:cNvGrpSpPr/>
          <p:nvPr/>
        </p:nvGrpSpPr>
        <p:grpSpPr>
          <a:xfrm>
            <a:off x="5208253" y="1987645"/>
            <a:ext cx="2038644" cy="3215840"/>
            <a:chOff x="5719655" y="1562090"/>
            <a:chExt cx="2470111" cy="3896455"/>
          </a:xfrm>
          <a:gradFill flip="none" rotWithShape="1">
            <a:gsLst>
              <a:gs pos="0">
                <a:schemeClr val="tx1">
                  <a:lumMod val="75000"/>
                  <a:lumOff val="25000"/>
                </a:schemeClr>
              </a:gs>
              <a:gs pos="100000">
                <a:schemeClr val="tx1">
                  <a:lumMod val="50000"/>
                  <a:lumOff val="50000"/>
                </a:schemeClr>
              </a:gs>
            </a:gsLst>
            <a:lin ang="16200000" scaled="0"/>
            <a:tileRect/>
          </a:gradFill>
          <a:effectLst>
            <a:outerShdw dist="76200" dir="21300000" algn="tl" rotWithShape="0">
              <a:srgbClr val="000000"/>
            </a:outerShdw>
            <a:reflection stA="34000" endPos="29000" dist="12700" dir="5400000" sy="-100000" algn="bl" rotWithShape="0"/>
          </a:effectLst>
        </p:grpSpPr>
        <p:sp>
          <p:nvSpPr>
            <p:cNvPr id="106" name="Oval 105"/>
            <p:cNvSpPr/>
            <p:nvPr/>
          </p:nvSpPr>
          <p:spPr>
            <a:xfrm>
              <a:off x="7474561" y="156209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7" name="Rounded Rectangle 106"/>
            <p:cNvSpPr/>
            <p:nvPr/>
          </p:nvSpPr>
          <p:spPr>
            <a:xfrm rot="899540">
              <a:off x="6554734" y="2143034"/>
              <a:ext cx="989399" cy="1712831"/>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8" name="Rounded Rectangle 107"/>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9" name="Rounded Rectangle 108"/>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0" name="Rounded Rectangle 109"/>
            <p:cNvSpPr/>
            <p:nvPr/>
          </p:nvSpPr>
          <p:spPr>
            <a:xfrm rot="14157995">
              <a:off x="6322453" y="1848921"/>
              <a:ext cx="361165"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sp>
        <p:nvSpPr>
          <p:cNvPr id="111" name="Oval 110"/>
          <p:cNvSpPr/>
          <p:nvPr/>
        </p:nvSpPr>
        <p:spPr>
          <a:xfrm>
            <a:off x="6767540" y="4745127"/>
            <a:ext cx="2281376" cy="649363"/>
          </a:xfrm>
          <a:prstGeom prst="ellipse">
            <a:avLst/>
          </a:prstGeom>
          <a:gradFill flip="none" rotWithShape="1">
            <a:gsLst>
              <a:gs pos="0">
                <a:schemeClr val="tx1">
                  <a:lumMod val="85000"/>
                  <a:lumOff val="15000"/>
                </a:schemeClr>
              </a:gs>
              <a:gs pos="53000">
                <a:schemeClr val="bg1">
                  <a:lumMod val="65000"/>
                </a:schemeClr>
              </a:gs>
              <a:gs pos="100000">
                <a:schemeClr val="tx1">
                  <a:lumMod val="85000"/>
                  <a:lumOff val="15000"/>
                </a:schemeClr>
              </a:gs>
            </a:gsLst>
            <a:lin ang="0" scaled="1"/>
            <a:tileRect/>
          </a:gradFill>
          <a:ln>
            <a:noFill/>
          </a:ln>
          <a:effectLst>
            <a:innerShdw blurRad="193675" dist="139700" dir="15060000">
              <a:srgbClr val="000000">
                <a:alpha val="77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112" name="Can 111"/>
          <p:cNvSpPr/>
          <p:nvPr/>
        </p:nvSpPr>
        <p:spPr>
          <a:xfrm rot="362865">
            <a:off x="7848698" y="4180805"/>
            <a:ext cx="131763" cy="1209675"/>
          </a:xfrm>
          <a:prstGeom prst="can">
            <a:avLst/>
          </a:prstGeom>
          <a:gradFill>
            <a:gsLst>
              <a:gs pos="0">
                <a:schemeClr val="tx1">
                  <a:lumMod val="85000"/>
                  <a:lumOff val="1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113" name="Isosceles Triangle 112"/>
          <p:cNvSpPr/>
          <p:nvPr/>
        </p:nvSpPr>
        <p:spPr>
          <a:xfrm>
            <a:off x="7405442" y="3701191"/>
            <a:ext cx="1104784" cy="952400"/>
          </a:xfrm>
          <a:prstGeom prst="triangle">
            <a:avLst/>
          </a:prstGeom>
          <a:gradFill>
            <a:gsLst>
              <a:gs pos="100000">
                <a:srgbClr val="E6FF00"/>
              </a:gs>
              <a:gs pos="0">
                <a:srgbClr val="FF8D00"/>
              </a:gs>
            </a:gsLst>
          </a:gradFill>
          <a:ln>
            <a:noFill/>
          </a:ln>
          <a:effectLst/>
          <a:scene3d>
            <a:camera prst="perspectiveFront">
              <a:rot lat="0" lon="2699977" rev="20999999"/>
            </a:camera>
            <a:lightRig rig="threePt" dir="t"/>
          </a:scene3d>
          <a:sp3d extrusionH="133350" contourW="12700">
            <a:extrusionClr>
              <a:schemeClr val="bg1"/>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4800" b="1" dirty="0">
                <a:solidFill>
                  <a:schemeClr val="tx1"/>
                </a:solidFill>
              </a:rPr>
              <a:t>!</a:t>
            </a:r>
          </a:p>
        </p:txBody>
      </p:sp>
      <p:sp>
        <p:nvSpPr>
          <p:cNvPr id="114" name="TextBox 3"/>
          <p:cNvSpPr txBox="1">
            <a:spLocks noChangeArrowheads="1"/>
          </p:cNvSpPr>
          <p:nvPr/>
        </p:nvSpPr>
        <p:spPr bwMode="auto">
          <a:xfrm>
            <a:off x="7002561" y="1340768"/>
            <a:ext cx="360362"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4200" dirty="0"/>
              <a:t>!</a:t>
            </a:r>
          </a:p>
        </p:txBody>
      </p:sp>
      <p:grpSp>
        <p:nvGrpSpPr>
          <p:cNvPr id="115" name="Group 49"/>
          <p:cNvGrpSpPr>
            <a:grpSpLocks/>
          </p:cNvGrpSpPr>
          <p:nvPr/>
        </p:nvGrpSpPr>
        <p:grpSpPr bwMode="auto">
          <a:xfrm>
            <a:off x="9941023" y="1810668"/>
            <a:ext cx="1255713" cy="3392487"/>
            <a:chOff x="3294141" y="2241570"/>
            <a:chExt cx="1254834" cy="3392724"/>
          </a:xfrm>
        </p:grpSpPr>
        <p:grpSp>
          <p:nvGrpSpPr>
            <p:cNvPr id="116" name="Group 40"/>
            <p:cNvGrpSpPr/>
            <p:nvPr/>
          </p:nvGrpSpPr>
          <p:grpSpPr>
            <a:xfrm>
              <a:off x="3346513" y="2241570"/>
              <a:ext cx="1202462" cy="3392724"/>
              <a:chOff x="3346513" y="2241570"/>
              <a:chExt cx="1202462" cy="3392724"/>
            </a:xfrm>
            <a:solidFill>
              <a:schemeClr val="tx1"/>
            </a:solidFill>
          </p:grpSpPr>
          <p:sp>
            <p:nvSpPr>
              <p:cNvPr id="124" name="Oval 123"/>
              <p:cNvSpPr/>
              <p:nvPr/>
            </p:nvSpPr>
            <p:spPr>
              <a:xfrm>
                <a:off x="3669776"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5" name="Rounded Rectangle 124"/>
              <p:cNvSpPr/>
              <p:nvPr/>
            </p:nvSpPr>
            <p:spPr>
              <a:xfrm>
                <a:off x="3557195" y="2920421"/>
                <a:ext cx="816576"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6" name="Rounded Rectangle 125"/>
              <p:cNvSpPr/>
              <p:nvPr/>
            </p:nvSpPr>
            <p:spPr>
              <a:xfrm>
                <a:off x="3628656"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7" name="Rounded Rectangle 126"/>
              <p:cNvSpPr/>
              <p:nvPr/>
            </p:nvSpPr>
            <p:spPr>
              <a:xfrm>
                <a:off x="4026568"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8" name="Rounded Rectangle 127"/>
              <p:cNvSpPr/>
              <p:nvPr/>
            </p:nvSpPr>
            <p:spPr>
              <a:xfrm rot="10800000">
                <a:off x="3346513"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9" name="Rounded Rectangle 128"/>
              <p:cNvSpPr/>
              <p:nvPr/>
            </p:nvSpPr>
            <p:spPr>
              <a:xfrm rot="10800000">
                <a:off x="4264092"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17" name="Group 41"/>
            <p:cNvGrpSpPr/>
            <p:nvPr/>
          </p:nvGrpSpPr>
          <p:grpSpPr>
            <a:xfrm>
              <a:off x="3294141" y="2241570"/>
              <a:ext cx="1202462" cy="3392724"/>
              <a:chOff x="3346513" y="2241570"/>
              <a:chExt cx="1202462" cy="3392724"/>
            </a:xfrm>
            <a:gradFill>
              <a:gsLst>
                <a:gs pos="0">
                  <a:schemeClr val="tx1">
                    <a:lumMod val="75000"/>
                    <a:lumOff val="25000"/>
                  </a:schemeClr>
                </a:gs>
                <a:gs pos="100000">
                  <a:schemeClr val="tx1">
                    <a:lumMod val="50000"/>
                    <a:lumOff val="50000"/>
                  </a:schemeClr>
                </a:gs>
              </a:gsLst>
              <a:lin ang="16200000" scaled="0"/>
            </a:gradFill>
          </p:grpSpPr>
          <p:sp>
            <p:nvSpPr>
              <p:cNvPr id="118" name="Oval 117"/>
              <p:cNvSpPr/>
              <p:nvPr/>
            </p:nvSpPr>
            <p:spPr>
              <a:xfrm>
                <a:off x="3669776"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9" name="Rounded Rectangle 118"/>
              <p:cNvSpPr/>
              <p:nvPr/>
            </p:nvSpPr>
            <p:spPr>
              <a:xfrm>
                <a:off x="3557195" y="2920421"/>
                <a:ext cx="816576"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0" name="Rounded Rectangle 119"/>
              <p:cNvSpPr/>
              <p:nvPr/>
            </p:nvSpPr>
            <p:spPr>
              <a:xfrm>
                <a:off x="3628656"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1" name="Rounded Rectangle 120"/>
              <p:cNvSpPr/>
              <p:nvPr/>
            </p:nvSpPr>
            <p:spPr>
              <a:xfrm>
                <a:off x="4026568"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2" name="Rounded Rectangle 121"/>
              <p:cNvSpPr/>
              <p:nvPr/>
            </p:nvSpPr>
            <p:spPr>
              <a:xfrm rot="10800000">
                <a:off x="3346513"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3" name="Rounded Rectangle 122"/>
              <p:cNvSpPr/>
              <p:nvPr/>
            </p:nvSpPr>
            <p:spPr>
              <a:xfrm rot="10800000">
                <a:off x="4264092"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pic>
        <p:nvPicPr>
          <p:cNvPr id="2054" name="Picture 6"/>
          <p:cNvPicPr>
            <a:picLocks noChangeAspect="1" noChangeArrowheads="1"/>
          </p:cNvPicPr>
          <p:nvPr/>
        </p:nvPicPr>
        <p:blipFill>
          <a:blip r:embed="rId5" cstate="print">
            <a:duotone>
              <a:prstClr val="black"/>
              <a:schemeClr val="accent6">
                <a:lumMod val="60000"/>
                <a:lumOff val="40000"/>
                <a:tint val="45000"/>
                <a:satMod val="400000"/>
              </a:schemeClr>
            </a:duotone>
          </a:blip>
          <a:srcRect/>
          <a:stretch>
            <a:fillRect/>
          </a:stretch>
        </p:blipFill>
        <p:spPr bwMode="auto">
          <a:xfrm>
            <a:off x="6856412" y="-99391"/>
            <a:ext cx="2304000" cy="5688631"/>
          </a:xfrm>
          <a:prstGeom prst="rect">
            <a:avLst/>
          </a:prstGeom>
          <a:noFill/>
          <a:ln w="9525">
            <a:noFill/>
            <a:miter lim="800000"/>
            <a:headEnd/>
            <a:tailEnd/>
          </a:ln>
        </p:spPr>
      </p:pic>
      <p:sp>
        <p:nvSpPr>
          <p:cNvPr id="131" name="Pentagon 130"/>
          <p:cNvSpPr/>
          <p:nvPr/>
        </p:nvSpPr>
        <p:spPr>
          <a:xfrm>
            <a:off x="6840760" y="5013176"/>
            <a:ext cx="2267744" cy="576064"/>
          </a:xfrm>
          <a:prstGeom prst="homePlate">
            <a:avLst/>
          </a:prstGeom>
          <a:solidFill>
            <a:srgbClr val="FF6600">
              <a:alpha val="60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istral" pitchFamily="66" charset="0"/>
              </a:rPr>
              <a:t>Threats</a:t>
            </a:r>
            <a:endParaRPr lang="en-IN" sz="3600" dirty="0">
              <a:solidFill>
                <a:schemeClr val="tx1"/>
              </a:solidFill>
              <a:latin typeface="Mistral" pitchFamily="66" charset="0"/>
            </a:endParaRPr>
          </a:p>
        </p:txBody>
      </p:sp>
      <p:sp>
        <p:nvSpPr>
          <p:cNvPr id="132" name="Rectangle 131"/>
          <p:cNvSpPr/>
          <p:nvPr/>
        </p:nvSpPr>
        <p:spPr>
          <a:xfrm>
            <a:off x="0" y="5589240"/>
            <a:ext cx="9144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smtClean="0">
                <a:latin typeface="Garamond" pitchFamily="18" charset="0"/>
              </a:rPr>
              <a:t> SWOT Analysis</a:t>
            </a:r>
            <a:endParaRPr lang="en-IN" sz="6000" dirty="0">
              <a:latin typeface="Garamond" pitchFamily="18" charset="0"/>
            </a:endParaRPr>
          </a:p>
        </p:txBody>
      </p:sp>
      <p:grpSp>
        <p:nvGrpSpPr>
          <p:cNvPr id="144" name="Group 143"/>
          <p:cNvGrpSpPr/>
          <p:nvPr/>
        </p:nvGrpSpPr>
        <p:grpSpPr>
          <a:xfrm>
            <a:off x="6084168" y="4725144"/>
            <a:ext cx="2885370" cy="1793295"/>
            <a:chOff x="6477723" y="4367615"/>
            <a:chExt cx="2521706" cy="1793295"/>
          </a:xfrm>
        </p:grpSpPr>
        <p:grpSp>
          <p:nvGrpSpPr>
            <p:cNvPr id="139" name="Groupe 63"/>
            <p:cNvGrpSpPr/>
            <p:nvPr/>
          </p:nvGrpSpPr>
          <p:grpSpPr>
            <a:xfrm rot="642084">
              <a:off x="6477723" y="4367615"/>
              <a:ext cx="2521706" cy="1793295"/>
              <a:chOff x="502144" y="4009086"/>
              <a:chExt cx="2363185" cy="2387008"/>
            </a:xfrm>
            <a:solidFill>
              <a:srgbClr val="FF00FF"/>
            </a:solidFill>
          </p:grpSpPr>
          <p:sp>
            <p:nvSpPr>
              <p:cNvPr id="140" name="Rectangle 3"/>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3" name="TextBox 142"/>
            <p:cNvSpPr txBox="1"/>
            <p:nvPr/>
          </p:nvSpPr>
          <p:spPr>
            <a:xfrm rot="767987">
              <a:off x="6502395" y="4681718"/>
              <a:ext cx="2345490" cy="1384995"/>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For Organizational Success</a:t>
              </a:r>
              <a:endParaRPr lang="en-IN" sz="2800" dirty="0">
                <a:solidFill>
                  <a:schemeClr val="bg1"/>
                </a:solidFill>
                <a:effectLst>
                  <a:outerShdw blurRad="38100" dist="38100" dir="2700000" algn="tl">
                    <a:srgbClr val="000000">
                      <a:alpha val="43137"/>
                    </a:srgbClr>
                  </a:outerShdw>
                </a:effectLst>
              </a:endParaRPr>
            </a:p>
          </p:txBody>
        </p:sp>
      </p:grpSp>
      <p:sp>
        <p:nvSpPr>
          <p:cNvPr id="142" name="Rectangle 21"/>
          <p:cNvSpPr/>
          <p:nvPr/>
        </p:nvSpPr>
        <p:spPr>
          <a:xfrm rot="642084">
            <a:off x="6618717" y="4557154"/>
            <a:ext cx="2142799" cy="47471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700"/>
                            </p:stCondLst>
                            <p:childTnLst>
                              <p:par>
                                <p:cTn id="14" presetID="10" presetClass="exit" presetSubtype="0" fill="hold" nodeType="afterEffect">
                                  <p:stCondLst>
                                    <p:cond delay="0"/>
                                  </p:stCondLst>
                                  <p:childTnLst>
                                    <p:animEffect transition="out" filter="fade">
                                      <p:cBhvr>
                                        <p:cTn id="15" dur="2200"/>
                                        <p:tgtEl>
                                          <p:spTgt spid="13"/>
                                        </p:tgtEl>
                                      </p:cBhvr>
                                    </p:animEffect>
                                    <p:set>
                                      <p:cBhvr>
                                        <p:cTn id="16" dur="1" fill="hold">
                                          <p:stCondLst>
                                            <p:cond delay="21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0"/>
                                        <p:tgtEl>
                                          <p:spTgt spid="20"/>
                                        </p:tgtEl>
                                      </p:cBhvr>
                                    </p:animEffect>
                                  </p:childTnLst>
                                </p:cTn>
                              </p:par>
                              <p:par>
                                <p:cTn id="20" presetID="64" presetClass="path" presetSubtype="0" accel="50000" decel="50000" fill="hold" nodeType="withEffect">
                                  <p:stCondLst>
                                    <p:cond delay="0"/>
                                  </p:stCondLst>
                                  <p:childTnLst>
                                    <p:animMotion origin="layout" path="M 1.38889E-6 -1.80389E-6 L 1.38889E-6 -0.05782 " pathEditMode="relative" rAng="0" ptsTypes="AA">
                                      <p:cBhvr>
                                        <p:cTn id="21" dur="2000" fill="hold"/>
                                        <p:tgtEl>
                                          <p:spTgt spid="12"/>
                                        </p:tgtEl>
                                        <p:attrNameLst>
                                          <p:attrName>ppt_x</p:attrName>
                                          <p:attrName>ppt_y</p:attrName>
                                        </p:attrNameLst>
                                      </p:cBhvr>
                                      <p:rCtr x="0" y="-29"/>
                                    </p:animMotion>
                                  </p:childTnLst>
                                </p:cTn>
                              </p:par>
                            </p:childTnLst>
                          </p:cTn>
                        </p:par>
                        <p:par>
                          <p:cTn id="22" fill="hold">
                            <p:stCondLst>
                              <p:cond delay="4200"/>
                            </p:stCondLst>
                            <p:childTnLst>
                              <p:par>
                                <p:cTn id="23" presetID="10" presetClass="entr" presetSubtype="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childTnLst>
                                </p:cTn>
                              </p:par>
                              <p:par>
                                <p:cTn id="26" presetID="10" presetClass="exit" presetSubtype="0" fill="hold" nodeType="withEffect">
                                  <p:stCondLst>
                                    <p:cond delay="0"/>
                                  </p:stCondLst>
                                  <p:childTnLst>
                                    <p:animEffect transition="out" filter="fade">
                                      <p:cBhvr>
                                        <p:cTn id="27" dur="1000"/>
                                        <p:tgtEl>
                                          <p:spTgt spid="20"/>
                                        </p:tgtEl>
                                      </p:cBhvr>
                                    </p:animEffect>
                                    <p:set>
                                      <p:cBhvr>
                                        <p:cTn id="28" dur="1" fill="hold">
                                          <p:stCondLst>
                                            <p:cond delay="999"/>
                                          </p:stCondLst>
                                        </p:cTn>
                                        <p:tgtEl>
                                          <p:spTgt spid="2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par>
                          <p:cTn id="32" fill="hold">
                            <p:stCondLst>
                              <p:cond delay="5200"/>
                            </p:stCondLst>
                            <p:childTnLst>
                              <p:par>
                                <p:cTn id="33" presetID="1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slide(fromLeft)">
                                      <p:cBhvr>
                                        <p:cTn id="35" dur="500"/>
                                        <p:tgtEl>
                                          <p:spTgt spid="35"/>
                                        </p:tgtEl>
                                      </p:cBhvr>
                                    </p:animEffect>
                                  </p:childTnLst>
                                </p:cTn>
                              </p:par>
                            </p:childTnLst>
                          </p:cTn>
                        </p:par>
                        <p:par>
                          <p:cTn id="36" fill="hold">
                            <p:stCondLst>
                              <p:cond delay="5700"/>
                            </p:stCondLst>
                            <p:childTnLst>
                              <p:par>
                                <p:cTn id="37" presetID="2" presetClass="entr" presetSubtype="2"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1+#ppt_w/2"/>
                                          </p:val>
                                        </p:tav>
                                        <p:tav tm="100000">
                                          <p:val>
                                            <p:strVal val="#ppt_x"/>
                                          </p:val>
                                        </p:tav>
                                      </p:tavLst>
                                    </p:anim>
                                    <p:anim calcmode="lin" valueType="num">
                                      <p:cBhvr additive="base">
                                        <p:cTn id="40" dur="10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1000" fill="hold"/>
                                        <p:tgtEl>
                                          <p:spTgt spid="61"/>
                                        </p:tgtEl>
                                        <p:attrNameLst>
                                          <p:attrName>ppt_x</p:attrName>
                                        </p:attrNameLst>
                                      </p:cBhvr>
                                      <p:tavLst>
                                        <p:tav tm="0">
                                          <p:val>
                                            <p:strVal val="1+#ppt_w/2"/>
                                          </p:val>
                                        </p:tav>
                                        <p:tav tm="100000">
                                          <p:val>
                                            <p:strVal val="#ppt_x"/>
                                          </p:val>
                                        </p:tav>
                                      </p:tavLst>
                                    </p:anim>
                                    <p:anim calcmode="lin" valueType="num">
                                      <p:cBhvr additive="base">
                                        <p:cTn id="44" dur="1000" fill="hold"/>
                                        <p:tgtEl>
                                          <p:spTgt spid="61"/>
                                        </p:tgtEl>
                                        <p:attrNameLst>
                                          <p:attrName>ppt_y</p:attrName>
                                        </p:attrNameLst>
                                      </p:cBhvr>
                                      <p:tavLst>
                                        <p:tav tm="0">
                                          <p:val>
                                            <p:strVal val="#ppt_y"/>
                                          </p:val>
                                        </p:tav>
                                        <p:tav tm="100000">
                                          <p:val>
                                            <p:strVal val="#ppt_y"/>
                                          </p:val>
                                        </p:tav>
                                      </p:tavLst>
                                    </p:anim>
                                  </p:childTnLst>
                                </p:cTn>
                              </p:par>
                            </p:childTnLst>
                          </p:cTn>
                        </p:par>
                        <p:par>
                          <p:cTn id="45" fill="hold">
                            <p:stCondLst>
                              <p:cond delay="6700"/>
                            </p:stCondLst>
                            <p:childTnLst>
                              <p:par>
                                <p:cTn id="46" presetID="10"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2000"/>
                                        <p:tgtEl>
                                          <p:spTgt spid="46"/>
                                        </p:tgtEl>
                                      </p:cBhvr>
                                    </p:animEffect>
                                  </p:childTnLst>
                                </p:cTn>
                              </p:par>
                              <p:par>
                                <p:cTn id="49" presetID="10" presetClass="exit" presetSubtype="0" fill="hold" nodeType="withEffect">
                                  <p:stCondLst>
                                    <p:cond delay="0"/>
                                  </p:stCondLst>
                                  <p:childTnLst>
                                    <p:animEffect transition="out" filter="fade">
                                      <p:cBhvr>
                                        <p:cTn id="50" dur="2200"/>
                                        <p:tgtEl>
                                          <p:spTgt spid="39"/>
                                        </p:tgtEl>
                                      </p:cBhvr>
                                    </p:animEffect>
                                    <p:set>
                                      <p:cBhvr>
                                        <p:cTn id="51" dur="1" fill="hold">
                                          <p:stCondLst>
                                            <p:cond delay="2199"/>
                                          </p:stCondLst>
                                        </p:cTn>
                                        <p:tgtEl>
                                          <p:spTgt spid="39"/>
                                        </p:tgtEl>
                                        <p:attrNameLst>
                                          <p:attrName>style.visibility</p:attrName>
                                        </p:attrNameLst>
                                      </p:cBhvr>
                                      <p:to>
                                        <p:strVal val="hidden"/>
                                      </p:to>
                                    </p:set>
                                  </p:childTnLst>
                                </p:cTn>
                              </p:par>
                              <p:par>
                                <p:cTn id="52" presetID="42" presetClass="path" presetSubtype="0" accel="50000" decel="50000" fill="hold" nodeType="withEffect">
                                  <p:stCondLst>
                                    <p:cond delay="0"/>
                                  </p:stCondLst>
                                  <p:childTnLst>
                                    <p:animMotion origin="layout" path="M -4.44444E-6 -3.55227E-6 L -0.0059 0.26758 " pathEditMode="relative" rAng="0" ptsTypes="AA">
                                      <p:cBhvr>
                                        <p:cTn id="53" dur="2000" fill="hold"/>
                                        <p:tgtEl>
                                          <p:spTgt spid="61"/>
                                        </p:tgtEl>
                                        <p:attrNameLst>
                                          <p:attrName>ppt_x</p:attrName>
                                          <p:attrName>ppt_y</p:attrName>
                                        </p:attrNameLst>
                                      </p:cBhvr>
                                      <p:rCtr x="-3" y="134"/>
                                    </p:animMotion>
                                  </p:childTnLst>
                                </p:cTn>
                              </p:par>
                            </p:childTnLst>
                          </p:cTn>
                        </p:par>
                        <p:par>
                          <p:cTn id="54" fill="hold">
                            <p:stCondLst>
                              <p:cond delay="8900"/>
                            </p:stCondLst>
                            <p:childTnLst>
                              <p:par>
                                <p:cTn id="55" presetID="10" presetClass="entr" presetSubtype="0" fill="hold" nodeType="after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fade">
                                      <p:cBhvr>
                                        <p:cTn id="57" dur="1000"/>
                                        <p:tgtEl>
                                          <p:spTgt spid="2052"/>
                                        </p:tgtEl>
                                      </p:cBhvr>
                                    </p:animEffect>
                                  </p:childTnLst>
                                </p:cTn>
                              </p:par>
                              <p:par>
                                <p:cTn id="58" presetID="10" presetClass="exit" presetSubtype="0" fill="hold" nodeType="withEffect">
                                  <p:stCondLst>
                                    <p:cond delay="0"/>
                                  </p:stCondLst>
                                  <p:childTnLst>
                                    <p:animEffect transition="out" filter="fade">
                                      <p:cBhvr>
                                        <p:cTn id="59" dur="1000"/>
                                        <p:tgtEl>
                                          <p:spTgt spid="46"/>
                                        </p:tgtEl>
                                      </p:cBhvr>
                                    </p:animEffect>
                                    <p:set>
                                      <p:cBhvr>
                                        <p:cTn id="60" dur="1" fill="hold">
                                          <p:stCondLst>
                                            <p:cond delay="999"/>
                                          </p:stCondLst>
                                        </p:cTn>
                                        <p:tgtEl>
                                          <p:spTgt spid="4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61"/>
                                        </p:tgtEl>
                                      </p:cBhvr>
                                    </p:animEffect>
                                    <p:set>
                                      <p:cBhvr>
                                        <p:cTn id="63" dur="1" fill="hold">
                                          <p:stCondLst>
                                            <p:cond delay="999"/>
                                          </p:stCondLst>
                                        </p:cTn>
                                        <p:tgtEl>
                                          <p:spTgt spid="61"/>
                                        </p:tgtEl>
                                        <p:attrNameLst>
                                          <p:attrName>style.visibility</p:attrName>
                                        </p:attrNameLst>
                                      </p:cBhvr>
                                      <p:to>
                                        <p:strVal val="hidden"/>
                                      </p:to>
                                    </p:set>
                                  </p:childTnLst>
                                </p:cTn>
                              </p:par>
                            </p:childTnLst>
                          </p:cTn>
                        </p:par>
                        <p:par>
                          <p:cTn id="64" fill="hold">
                            <p:stCondLst>
                              <p:cond delay="9900"/>
                            </p:stCondLst>
                            <p:childTnLst>
                              <p:par>
                                <p:cTn id="65" presetID="12" presetClass="entr" presetSubtype="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slide(fromLeft)">
                                      <p:cBhvr>
                                        <p:cTn id="67" dur="500"/>
                                        <p:tgtEl>
                                          <p:spTgt spid="71"/>
                                        </p:tgtEl>
                                      </p:cBhvr>
                                    </p:animEffect>
                                  </p:childTnLst>
                                </p:cTn>
                              </p:par>
                            </p:childTnLst>
                          </p:cTn>
                        </p:par>
                        <p:par>
                          <p:cTn id="68" fill="hold">
                            <p:stCondLst>
                              <p:cond delay="10400"/>
                            </p:stCondLst>
                            <p:childTnLst>
                              <p:par>
                                <p:cTn id="69" presetID="2" presetClass="entr" presetSubtype="2"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1000" fill="hold"/>
                                        <p:tgtEl>
                                          <p:spTgt spid="75"/>
                                        </p:tgtEl>
                                        <p:attrNameLst>
                                          <p:attrName>ppt_x</p:attrName>
                                        </p:attrNameLst>
                                      </p:cBhvr>
                                      <p:tavLst>
                                        <p:tav tm="0">
                                          <p:val>
                                            <p:strVal val="1+#ppt_w/2"/>
                                          </p:val>
                                        </p:tav>
                                        <p:tav tm="100000">
                                          <p:val>
                                            <p:strVal val="#ppt_x"/>
                                          </p:val>
                                        </p:tav>
                                      </p:tavLst>
                                    </p:anim>
                                    <p:anim calcmode="lin" valueType="num">
                                      <p:cBhvr additive="base">
                                        <p:cTn id="72" dur="1000" fill="hold"/>
                                        <p:tgtEl>
                                          <p:spTgt spid="75"/>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1000" fill="hold"/>
                                        <p:tgtEl>
                                          <p:spTgt spid="90"/>
                                        </p:tgtEl>
                                        <p:attrNameLst>
                                          <p:attrName>ppt_x</p:attrName>
                                        </p:attrNameLst>
                                      </p:cBhvr>
                                      <p:tavLst>
                                        <p:tav tm="0">
                                          <p:val>
                                            <p:strVal val="0-#ppt_w/2"/>
                                          </p:val>
                                        </p:tav>
                                        <p:tav tm="100000">
                                          <p:val>
                                            <p:strVal val="#ppt_x"/>
                                          </p:val>
                                        </p:tav>
                                      </p:tavLst>
                                    </p:anim>
                                    <p:anim calcmode="lin" valueType="num">
                                      <p:cBhvr additive="base">
                                        <p:cTn id="76" dur="1000" fill="hold"/>
                                        <p:tgtEl>
                                          <p:spTgt spid="90"/>
                                        </p:tgtEl>
                                        <p:attrNameLst>
                                          <p:attrName>ppt_y</p:attrName>
                                        </p:attrNameLst>
                                      </p:cBhvr>
                                      <p:tavLst>
                                        <p:tav tm="0">
                                          <p:val>
                                            <p:strVal val="#ppt_y"/>
                                          </p:val>
                                        </p:tav>
                                        <p:tav tm="100000">
                                          <p:val>
                                            <p:strVal val="#ppt_y"/>
                                          </p:val>
                                        </p:tav>
                                      </p:tavLst>
                                    </p:anim>
                                  </p:childTnLst>
                                </p:cTn>
                              </p:par>
                              <p:par>
                                <p:cTn id="77" presetID="64" presetClass="path" presetSubtype="0" accel="50000" decel="50000" fill="hold" nodeType="withEffect">
                                  <p:stCondLst>
                                    <p:cond delay="1000"/>
                                  </p:stCondLst>
                                  <p:childTnLst>
                                    <p:animMotion origin="layout" path="M 1.66667E-6 8.41813E-7 L 0.02118 -0.08326 " pathEditMode="relative" rAng="0" ptsTypes="AA">
                                      <p:cBhvr>
                                        <p:cTn id="78" dur="1000" fill="hold"/>
                                        <p:tgtEl>
                                          <p:spTgt spid="90"/>
                                        </p:tgtEl>
                                        <p:attrNameLst>
                                          <p:attrName>ppt_x</p:attrName>
                                          <p:attrName>ppt_y</p:attrName>
                                        </p:attrNameLst>
                                      </p:cBhvr>
                                      <p:rCtr x="1100" y="-4200"/>
                                    </p:animMotion>
                                  </p:childTnLst>
                                </p:cTn>
                              </p:par>
                              <p:par>
                                <p:cTn id="79" presetID="53" presetClass="entr" presetSubtype="0" fill="hold" nodeType="withEffect">
                                  <p:stCondLst>
                                    <p:cond delay="1400"/>
                                  </p:stCondLst>
                                  <p:childTnLst>
                                    <p:set>
                                      <p:cBhvr>
                                        <p:cTn id="80" dur="1" fill="hold">
                                          <p:stCondLst>
                                            <p:cond delay="0"/>
                                          </p:stCondLst>
                                        </p:cTn>
                                        <p:tgtEl>
                                          <p:spTgt spid="87"/>
                                        </p:tgtEl>
                                        <p:attrNameLst>
                                          <p:attrName>style.visibility</p:attrName>
                                        </p:attrNameLst>
                                      </p:cBhvr>
                                      <p:to>
                                        <p:strVal val="visible"/>
                                      </p:to>
                                    </p:set>
                                    <p:anim calcmode="lin" valueType="num">
                                      <p:cBhvr>
                                        <p:cTn id="81" dur="1000" fill="hold"/>
                                        <p:tgtEl>
                                          <p:spTgt spid="87"/>
                                        </p:tgtEl>
                                        <p:attrNameLst>
                                          <p:attrName>ppt_w</p:attrName>
                                        </p:attrNameLst>
                                      </p:cBhvr>
                                      <p:tavLst>
                                        <p:tav tm="0">
                                          <p:val>
                                            <p:fltVal val="0"/>
                                          </p:val>
                                        </p:tav>
                                        <p:tav tm="100000">
                                          <p:val>
                                            <p:strVal val="#ppt_w"/>
                                          </p:val>
                                        </p:tav>
                                      </p:tavLst>
                                    </p:anim>
                                    <p:anim calcmode="lin" valueType="num">
                                      <p:cBhvr>
                                        <p:cTn id="82" dur="1000" fill="hold"/>
                                        <p:tgtEl>
                                          <p:spTgt spid="87"/>
                                        </p:tgtEl>
                                        <p:attrNameLst>
                                          <p:attrName>ppt_h</p:attrName>
                                        </p:attrNameLst>
                                      </p:cBhvr>
                                      <p:tavLst>
                                        <p:tav tm="0">
                                          <p:val>
                                            <p:fltVal val="0"/>
                                          </p:val>
                                        </p:tav>
                                        <p:tav tm="100000">
                                          <p:val>
                                            <p:strVal val="#ppt_h"/>
                                          </p:val>
                                        </p:tav>
                                      </p:tavLst>
                                    </p:anim>
                                    <p:animEffect transition="in" filter="fade">
                                      <p:cBhvr>
                                        <p:cTn id="83" dur="1000"/>
                                        <p:tgtEl>
                                          <p:spTgt spid="87"/>
                                        </p:tgtEl>
                                      </p:cBhvr>
                                    </p:animEffect>
                                  </p:childTnLst>
                                </p:cTn>
                              </p:par>
                            </p:childTnLst>
                          </p:cTn>
                        </p:par>
                        <p:par>
                          <p:cTn id="84" fill="hold">
                            <p:stCondLst>
                              <p:cond delay="12800"/>
                            </p:stCondLst>
                            <p:childTnLst>
                              <p:par>
                                <p:cTn id="85" presetID="10" presetClass="entr" presetSubtype="0" fill="hold" nodeType="afterEffect">
                                  <p:stCondLst>
                                    <p:cond delay="0"/>
                                  </p:stCondLst>
                                  <p:childTnLst>
                                    <p:set>
                                      <p:cBhvr>
                                        <p:cTn id="86" dur="1" fill="hold">
                                          <p:stCondLst>
                                            <p:cond delay="0"/>
                                          </p:stCondLst>
                                        </p:cTn>
                                        <p:tgtEl>
                                          <p:spTgt spid="2053"/>
                                        </p:tgtEl>
                                        <p:attrNameLst>
                                          <p:attrName>style.visibility</p:attrName>
                                        </p:attrNameLst>
                                      </p:cBhvr>
                                      <p:to>
                                        <p:strVal val="visible"/>
                                      </p:to>
                                    </p:set>
                                    <p:animEffect transition="in" filter="fade">
                                      <p:cBhvr>
                                        <p:cTn id="87" dur="2000"/>
                                        <p:tgtEl>
                                          <p:spTgt spid="2053"/>
                                        </p:tgtEl>
                                      </p:cBhvr>
                                    </p:animEffect>
                                  </p:childTnLst>
                                </p:cTn>
                              </p:par>
                              <p:par>
                                <p:cTn id="88" presetID="10" presetClass="exit" presetSubtype="0" fill="hold" nodeType="withEffect">
                                  <p:stCondLst>
                                    <p:cond delay="1400"/>
                                  </p:stCondLst>
                                  <p:childTnLst>
                                    <p:animEffect transition="out" filter="fade">
                                      <p:cBhvr>
                                        <p:cTn id="89" dur="500"/>
                                        <p:tgtEl>
                                          <p:spTgt spid="90"/>
                                        </p:tgtEl>
                                      </p:cBhvr>
                                    </p:animEffect>
                                    <p:set>
                                      <p:cBhvr>
                                        <p:cTn id="90" dur="1" fill="hold">
                                          <p:stCondLst>
                                            <p:cond delay="499"/>
                                          </p:stCondLst>
                                        </p:cTn>
                                        <p:tgtEl>
                                          <p:spTgt spid="90"/>
                                        </p:tgtEl>
                                        <p:attrNameLst>
                                          <p:attrName>style.visibility</p:attrName>
                                        </p:attrNameLst>
                                      </p:cBhvr>
                                      <p:to>
                                        <p:strVal val="hidden"/>
                                      </p:to>
                                    </p:set>
                                  </p:childTnLst>
                                </p:cTn>
                              </p:par>
                              <p:par>
                                <p:cTn id="91" presetID="10" presetClass="exit" presetSubtype="0" fill="hold" nodeType="withEffect">
                                  <p:stCondLst>
                                    <p:cond delay="1400"/>
                                  </p:stCondLst>
                                  <p:childTnLst>
                                    <p:animEffect transition="out" filter="fade">
                                      <p:cBhvr>
                                        <p:cTn id="92" dur="500"/>
                                        <p:tgtEl>
                                          <p:spTgt spid="75"/>
                                        </p:tgtEl>
                                      </p:cBhvr>
                                    </p:animEffect>
                                    <p:set>
                                      <p:cBhvr>
                                        <p:cTn id="93" dur="1" fill="hold">
                                          <p:stCondLst>
                                            <p:cond delay="499"/>
                                          </p:stCondLst>
                                        </p:cTn>
                                        <p:tgtEl>
                                          <p:spTgt spid="75"/>
                                        </p:tgtEl>
                                        <p:attrNameLst>
                                          <p:attrName>style.visibility</p:attrName>
                                        </p:attrNameLst>
                                      </p:cBhvr>
                                      <p:to>
                                        <p:strVal val="hidden"/>
                                      </p:to>
                                    </p:set>
                                  </p:childTnLst>
                                </p:cTn>
                              </p:par>
                              <p:par>
                                <p:cTn id="94" presetID="10" presetClass="exit" presetSubtype="0" fill="hold" nodeType="withEffect">
                                  <p:stCondLst>
                                    <p:cond delay="1400"/>
                                  </p:stCondLst>
                                  <p:childTnLst>
                                    <p:animEffect transition="out" filter="fad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par>
                          <p:cTn id="97" fill="hold">
                            <p:stCondLst>
                              <p:cond delay="14800"/>
                            </p:stCondLst>
                            <p:childTnLst>
                              <p:par>
                                <p:cTn id="98" presetID="12" presetClass="entr" presetSubtype="8" fill="hold" grpId="0" nodeType="afterEffect">
                                  <p:stCondLst>
                                    <p:cond delay="0"/>
                                  </p:stCondLst>
                                  <p:childTnLst>
                                    <p:set>
                                      <p:cBhvr>
                                        <p:cTn id="99" dur="1" fill="hold">
                                          <p:stCondLst>
                                            <p:cond delay="0"/>
                                          </p:stCondLst>
                                        </p:cTn>
                                        <p:tgtEl>
                                          <p:spTgt spid="104"/>
                                        </p:tgtEl>
                                        <p:attrNameLst>
                                          <p:attrName>style.visibility</p:attrName>
                                        </p:attrNameLst>
                                      </p:cBhvr>
                                      <p:to>
                                        <p:strVal val="visible"/>
                                      </p:to>
                                    </p:set>
                                    <p:animEffect transition="in" filter="slide(fromLeft)">
                                      <p:cBhvr>
                                        <p:cTn id="100" dur="500"/>
                                        <p:tgtEl>
                                          <p:spTgt spid="104"/>
                                        </p:tgtEl>
                                      </p:cBhvr>
                                    </p:animEffect>
                                  </p:childTnLst>
                                </p:cTn>
                              </p:par>
                            </p:childTnLst>
                          </p:cTn>
                        </p:par>
                        <p:par>
                          <p:cTn id="101" fill="hold">
                            <p:stCondLst>
                              <p:cond delay="15300"/>
                            </p:stCondLst>
                            <p:childTnLst>
                              <p:par>
                                <p:cTn id="102" presetID="35" presetClass="path" presetSubtype="0" accel="50000" decel="50000" fill="hold" nodeType="afterEffect">
                                  <p:stCondLst>
                                    <p:cond delay="0"/>
                                  </p:stCondLst>
                                  <p:childTnLst>
                                    <p:animMotion origin="layout" path="M 4.72222E-6 3.73728E-6 L -0.46146 3.73728E-6 " pathEditMode="relative" rAng="0" ptsTypes="AA">
                                      <p:cBhvr>
                                        <p:cTn id="103" dur="500" fill="hold"/>
                                        <p:tgtEl>
                                          <p:spTgt spid="115"/>
                                        </p:tgtEl>
                                        <p:attrNameLst>
                                          <p:attrName>ppt_x</p:attrName>
                                          <p:attrName>ppt_y</p:attrName>
                                        </p:attrNameLst>
                                      </p:cBhvr>
                                      <p:rCtr x="-23100" y="0"/>
                                    </p:animMotion>
                                  </p:childTnLst>
                                </p:cTn>
                              </p:par>
                              <p:par>
                                <p:cTn id="104" presetID="53" presetClass="entr" presetSubtype="0" fill="hold" nodeType="withEffect">
                                  <p:stCondLst>
                                    <p:cond delay="500"/>
                                  </p:stCondLst>
                                  <p:childTnLst>
                                    <p:set>
                                      <p:cBhvr>
                                        <p:cTn id="105" dur="1" fill="hold">
                                          <p:stCondLst>
                                            <p:cond delay="0"/>
                                          </p:stCondLst>
                                        </p:cTn>
                                        <p:tgtEl>
                                          <p:spTgt spid="111"/>
                                        </p:tgtEl>
                                        <p:attrNameLst>
                                          <p:attrName>style.visibility</p:attrName>
                                        </p:attrNameLst>
                                      </p:cBhvr>
                                      <p:to>
                                        <p:strVal val="visible"/>
                                      </p:to>
                                    </p:set>
                                    <p:anim calcmode="lin" valueType="num">
                                      <p:cBhvr>
                                        <p:cTn id="106" dur="500" fill="hold"/>
                                        <p:tgtEl>
                                          <p:spTgt spid="111"/>
                                        </p:tgtEl>
                                        <p:attrNameLst>
                                          <p:attrName>ppt_w</p:attrName>
                                        </p:attrNameLst>
                                      </p:cBhvr>
                                      <p:tavLst>
                                        <p:tav tm="0">
                                          <p:val>
                                            <p:fltVal val="0"/>
                                          </p:val>
                                        </p:tav>
                                        <p:tav tm="100000">
                                          <p:val>
                                            <p:strVal val="#ppt_w"/>
                                          </p:val>
                                        </p:tav>
                                      </p:tavLst>
                                    </p:anim>
                                    <p:anim calcmode="lin" valueType="num">
                                      <p:cBhvr>
                                        <p:cTn id="107" dur="500" fill="hold"/>
                                        <p:tgtEl>
                                          <p:spTgt spid="111"/>
                                        </p:tgtEl>
                                        <p:attrNameLst>
                                          <p:attrName>ppt_h</p:attrName>
                                        </p:attrNameLst>
                                      </p:cBhvr>
                                      <p:tavLst>
                                        <p:tav tm="0">
                                          <p:val>
                                            <p:fltVal val="0"/>
                                          </p:val>
                                        </p:tav>
                                        <p:tav tm="100000">
                                          <p:val>
                                            <p:strVal val="#ppt_h"/>
                                          </p:val>
                                        </p:tav>
                                      </p:tavLst>
                                    </p:anim>
                                    <p:animEffect transition="in" filter="fade">
                                      <p:cBhvr>
                                        <p:cTn id="108" dur="500"/>
                                        <p:tgtEl>
                                          <p:spTgt spid="111"/>
                                        </p:tgtEl>
                                      </p:cBhvr>
                                    </p:animEffect>
                                  </p:childTnLst>
                                </p:cTn>
                              </p:par>
                              <p:par>
                                <p:cTn id="109" presetID="22" presetClass="entr" presetSubtype="4" fill="hold" grpId="0" nodeType="withEffect">
                                  <p:stCondLst>
                                    <p:cond delay="100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par>
                                <p:cTn id="112" presetID="53" presetClass="entr" presetSubtype="0" fill="hold" nodeType="withEffect">
                                  <p:stCondLst>
                                    <p:cond delay="1400"/>
                                  </p:stCondLst>
                                  <p:childTnLst>
                                    <p:set>
                                      <p:cBhvr>
                                        <p:cTn id="113" dur="1" fill="hold">
                                          <p:stCondLst>
                                            <p:cond delay="0"/>
                                          </p:stCondLst>
                                        </p:cTn>
                                        <p:tgtEl>
                                          <p:spTgt spid="113"/>
                                        </p:tgtEl>
                                        <p:attrNameLst>
                                          <p:attrName>style.visibility</p:attrName>
                                        </p:attrNameLst>
                                      </p:cBhvr>
                                      <p:to>
                                        <p:strVal val="visible"/>
                                      </p:to>
                                    </p:set>
                                    <p:anim calcmode="lin" valueType="num">
                                      <p:cBhvr>
                                        <p:cTn id="114" dur="300" fill="hold"/>
                                        <p:tgtEl>
                                          <p:spTgt spid="113"/>
                                        </p:tgtEl>
                                        <p:attrNameLst>
                                          <p:attrName>ppt_w</p:attrName>
                                        </p:attrNameLst>
                                      </p:cBhvr>
                                      <p:tavLst>
                                        <p:tav tm="0">
                                          <p:val>
                                            <p:fltVal val="0"/>
                                          </p:val>
                                        </p:tav>
                                        <p:tav tm="100000">
                                          <p:val>
                                            <p:strVal val="#ppt_w"/>
                                          </p:val>
                                        </p:tav>
                                      </p:tavLst>
                                    </p:anim>
                                    <p:anim calcmode="lin" valueType="num">
                                      <p:cBhvr>
                                        <p:cTn id="115" dur="300" fill="hold"/>
                                        <p:tgtEl>
                                          <p:spTgt spid="113"/>
                                        </p:tgtEl>
                                        <p:attrNameLst>
                                          <p:attrName>ppt_h</p:attrName>
                                        </p:attrNameLst>
                                      </p:cBhvr>
                                      <p:tavLst>
                                        <p:tav tm="0">
                                          <p:val>
                                            <p:fltVal val="0"/>
                                          </p:val>
                                        </p:tav>
                                        <p:tav tm="100000">
                                          <p:val>
                                            <p:strVal val="#ppt_h"/>
                                          </p:val>
                                        </p:tav>
                                      </p:tavLst>
                                    </p:anim>
                                    <p:animEffect transition="in" filter="fade">
                                      <p:cBhvr>
                                        <p:cTn id="116" dur="300"/>
                                        <p:tgtEl>
                                          <p:spTgt spid="113"/>
                                        </p:tgtEl>
                                      </p:cBhvr>
                                    </p:animEffect>
                                  </p:childTnLst>
                                </p:cTn>
                              </p:par>
                              <p:par>
                                <p:cTn id="117" presetID="10" presetClass="exit" presetSubtype="0" fill="hold" nodeType="withEffect">
                                  <p:stCondLst>
                                    <p:cond delay="1400"/>
                                  </p:stCondLst>
                                  <p:childTnLst>
                                    <p:animEffect transition="out" filter="fade">
                                      <p:cBhvr>
                                        <p:cTn id="118" dur="200"/>
                                        <p:tgtEl>
                                          <p:spTgt spid="115"/>
                                        </p:tgtEl>
                                      </p:cBhvr>
                                    </p:animEffect>
                                    <p:set>
                                      <p:cBhvr>
                                        <p:cTn id="119" dur="1" fill="hold">
                                          <p:stCondLst>
                                            <p:cond delay="199"/>
                                          </p:stCondLst>
                                        </p:cTn>
                                        <p:tgtEl>
                                          <p:spTgt spid="115"/>
                                        </p:tgtEl>
                                        <p:attrNameLst>
                                          <p:attrName>style.visibility</p:attrName>
                                        </p:attrNameLst>
                                      </p:cBhvr>
                                      <p:to>
                                        <p:strVal val="hidden"/>
                                      </p:to>
                                    </p:set>
                                  </p:childTnLst>
                                </p:cTn>
                              </p:par>
                              <p:par>
                                <p:cTn id="120" presetID="10" presetClass="entr" presetSubtype="0" fill="hold" nodeType="withEffect">
                                  <p:stCondLst>
                                    <p:cond delay="1400"/>
                                  </p:stCondLst>
                                  <p:childTnLst>
                                    <p:set>
                                      <p:cBhvr>
                                        <p:cTn id="121" dur="1" fill="hold">
                                          <p:stCondLst>
                                            <p:cond delay="0"/>
                                          </p:stCondLst>
                                        </p:cTn>
                                        <p:tgtEl>
                                          <p:spTgt spid="105"/>
                                        </p:tgtEl>
                                        <p:attrNameLst>
                                          <p:attrName>style.visibility</p:attrName>
                                        </p:attrNameLst>
                                      </p:cBhvr>
                                      <p:to>
                                        <p:strVal val="visible"/>
                                      </p:to>
                                    </p:set>
                                    <p:animEffect transition="in" filter="fade">
                                      <p:cBhvr>
                                        <p:cTn id="122" dur="200"/>
                                        <p:tgtEl>
                                          <p:spTgt spid="105"/>
                                        </p:tgtEl>
                                      </p:cBhvr>
                                    </p:animEffect>
                                  </p:childTnLst>
                                </p:cTn>
                              </p:par>
                              <p:par>
                                <p:cTn id="123" presetID="53" presetClass="entr" presetSubtype="0" fill="hold" grpId="0" nodeType="withEffect">
                                  <p:stCondLst>
                                    <p:cond delay="1400"/>
                                  </p:stCondLst>
                                  <p:childTnLst>
                                    <p:set>
                                      <p:cBhvr>
                                        <p:cTn id="124" dur="1" fill="hold">
                                          <p:stCondLst>
                                            <p:cond delay="0"/>
                                          </p:stCondLst>
                                        </p:cTn>
                                        <p:tgtEl>
                                          <p:spTgt spid="114"/>
                                        </p:tgtEl>
                                        <p:attrNameLst>
                                          <p:attrName>style.visibility</p:attrName>
                                        </p:attrNameLst>
                                      </p:cBhvr>
                                      <p:to>
                                        <p:strVal val="visible"/>
                                      </p:to>
                                    </p:set>
                                    <p:anim calcmode="lin" valueType="num">
                                      <p:cBhvr>
                                        <p:cTn id="125" dur="200" fill="hold"/>
                                        <p:tgtEl>
                                          <p:spTgt spid="114"/>
                                        </p:tgtEl>
                                        <p:attrNameLst>
                                          <p:attrName>ppt_w</p:attrName>
                                        </p:attrNameLst>
                                      </p:cBhvr>
                                      <p:tavLst>
                                        <p:tav tm="0">
                                          <p:val>
                                            <p:fltVal val="0"/>
                                          </p:val>
                                        </p:tav>
                                        <p:tav tm="100000">
                                          <p:val>
                                            <p:strVal val="#ppt_w"/>
                                          </p:val>
                                        </p:tav>
                                      </p:tavLst>
                                    </p:anim>
                                    <p:anim calcmode="lin" valueType="num">
                                      <p:cBhvr>
                                        <p:cTn id="126" dur="200" fill="hold"/>
                                        <p:tgtEl>
                                          <p:spTgt spid="114"/>
                                        </p:tgtEl>
                                        <p:attrNameLst>
                                          <p:attrName>ppt_h</p:attrName>
                                        </p:attrNameLst>
                                      </p:cBhvr>
                                      <p:tavLst>
                                        <p:tav tm="0">
                                          <p:val>
                                            <p:fltVal val="0"/>
                                          </p:val>
                                        </p:tav>
                                        <p:tav tm="100000">
                                          <p:val>
                                            <p:strVal val="#ppt_h"/>
                                          </p:val>
                                        </p:tav>
                                      </p:tavLst>
                                    </p:anim>
                                    <p:animEffect transition="in" filter="fade">
                                      <p:cBhvr>
                                        <p:cTn id="127" dur="200"/>
                                        <p:tgtEl>
                                          <p:spTgt spid="114"/>
                                        </p:tgtEl>
                                      </p:cBhvr>
                                    </p:animEffect>
                                  </p:childTnLst>
                                </p:cTn>
                              </p:par>
                            </p:childTnLst>
                          </p:cTn>
                        </p:par>
                        <p:par>
                          <p:cTn id="128" fill="hold">
                            <p:stCondLst>
                              <p:cond delay="17000"/>
                            </p:stCondLst>
                            <p:childTnLst>
                              <p:par>
                                <p:cTn id="129" presetID="10" presetClass="entr" presetSubtype="0" fill="hold" nodeType="afterEffect">
                                  <p:stCondLst>
                                    <p:cond delay="0"/>
                                  </p:stCondLst>
                                  <p:childTnLst>
                                    <p:set>
                                      <p:cBhvr>
                                        <p:cTn id="130" dur="1" fill="hold">
                                          <p:stCondLst>
                                            <p:cond delay="0"/>
                                          </p:stCondLst>
                                        </p:cTn>
                                        <p:tgtEl>
                                          <p:spTgt spid="2054"/>
                                        </p:tgtEl>
                                        <p:attrNameLst>
                                          <p:attrName>style.visibility</p:attrName>
                                        </p:attrNameLst>
                                      </p:cBhvr>
                                      <p:to>
                                        <p:strVal val="visible"/>
                                      </p:to>
                                    </p:set>
                                    <p:animEffect transition="in" filter="fade">
                                      <p:cBhvr>
                                        <p:cTn id="131" dur="3000"/>
                                        <p:tgtEl>
                                          <p:spTgt spid="2054"/>
                                        </p:tgtEl>
                                      </p:cBhvr>
                                    </p:animEffect>
                                  </p:childTnLst>
                                </p:cTn>
                              </p:par>
                              <p:par>
                                <p:cTn id="132" presetID="10" presetClass="exit" presetSubtype="0" fill="hold" grpId="1" nodeType="withEffect">
                                  <p:stCondLst>
                                    <p:cond delay="0"/>
                                  </p:stCondLst>
                                  <p:childTnLst>
                                    <p:animEffect transition="out" filter="fade">
                                      <p:cBhvr>
                                        <p:cTn id="133" dur="1000"/>
                                        <p:tgtEl>
                                          <p:spTgt spid="114"/>
                                        </p:tgtEl>
                                      </p:cBhvr>
                                    </p:animEffect>
                                    <p:set>
                                      <p:cBhvr>
                                        <p:cTn id="134" dur="1" fill="hold">
                                          <p:stCondLst>
                                            <p:cond delay="999"/>
                                          </p:stCondLst>
                                        </p:cTn>
                                        <p:tgtEl>
                                          <p:spTgt spid="114"/>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1000"/>
                                        <p:tgtEl>
                                          <p:spTgt spid="105"/>
                                        </p:tgtEl>
                                      </p:cBhvr>
                                    </p:animEffect>
                                    <p:set>
                                      <p:cBhvr>
                                        <p:cTn id="137" dur="1" fill="hold">
                                          <p:stCondLst>
                                            <p:cond delay="999"/>
                                          </p:stCondLst>
                                        </p:cTn>
                                        <p:tgtEl>
                                          <p:spTgt spid="105"/>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1000"/>
                                        <p:tgtEl>
                                          <p:spTgt spid="113"/>
                                        </p:tgtEl>
                                      </p:cBhvr>
                                    </p:animEffect>
                                    <p:set>
                                      <p:cBhvr>
                                        <p:cTn id="140" dur="1" fill="hold">
                                          <p:stCondLst>
                                            <p:cond delay="999"/>
                                          </p:stCondLst>
                                        </p:cTn>
                                        <p:tgtEl>
                                          <p:spTgt spid="113"/>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1000"/>
                                        <p:tgtEl>
                                          <p:spTgt spid="112"/>
                                        </p:tgtEl>
                                      </p:cBhvr>
                                    </p:animEffect>
                                    <p:set>
                                      <p:cBhvr>
                                        <p:cTn id="143" dur="1" fill="hold">
                                          <p:stCondLst>
                                            <p:cond delay="999"/>
                                          </p:stCondLst>
                                        </p:cTn>
                                        <p:tgtEl>
                                          <p:spTgt spid="112"/>
                                        </p:tgtEl>
                                        <p:attrNameLst>
                                          <p:attrName>style.visibility</p:attrName>
                                        </p:attrNameLst>
                                      </p:cBhvr>
                                      <p:to>
                                        <p:strVal val="hidden"/>
                                      </p:to>
                                    </p:set>
                                  </p:childTnLst>
                                </p:cTn>
                              </p:par>
                              <p:par>
                                <p:cTn id="144" presetID="10" presetClass="exit" presetSubtype="0" fill="hold" grpId="0" nodeType="withEffect">
                                  <p:stCondLst>
                                    <p:cond delay="0"/>
                                  </p:stCondLst>
                                  <p:childTnLst>
                                    <p:animEffect transition="out" filter="fade">
                                      <p:cBhvr>
                                        <p:cTn id="145" dur="1000"/>
                                        <p:tgtEl>
                                          <p:spTgt spid="111"/>
                                        </p:tgtEl>
                                      </p:cBhvr>
                                    </p:animEffect>
                                    <p:set>
                                      <p:cBhvr>
                                        <p:cTn id="146" dur="1" fill="hold">
                                          <p:stCondLst>
                                            <p:cond delay="999"/>
                                          </p:stCondLst>
                                        </p:cTn>
                                        <p:tgtEl>
                                          <p:spTgt spid="111"/>
                                        </p:tgtEl>
                                        <p:attrNameLst>
                                          <p:attrName>style.visibility</p:attrName>
                                        </p:attrNameLst>
                                      </p:cBhvr>
                                      <p:to>
                                        <p:strVal val="hidden"/>
                                      </p:to>
                                    </p:set>
                                  </p:childTnLst>
                                </p:cTn>
                              </p:par>
                            </p:childTnLst>
                          </p:cTn>
                        </p:par>
                        <p:par>
                          <p:cTn id="147" fill="hold">
                            <p:stCondLst>
                              <p:cond delay="20000"/>
                            </p:stCondLst>
                            <p:childTnLst>
                              <p:par>
                                <p:cTn id="148" presetID="12" presetClass="entr" presetSubtype="8" fill="hold" grpId="0" nodeType="afterEffect">
                                  <p:stCondLst>
                                    <p:cond delay="0"/>
                                  </p:stCondLst>
                                  <p:childTnLst>
                                    <p:set>
                                      <p:cBhvr>
                                        <p:cTn id="149" dur="1" fill="hold">
                                          <p:stCondLst>
                                            <p:cond delay="0"/>
                                          </p:stCondLst>
                                        </p:cTn>
                                        <p:tgtEl>
                                          <p:spTgt spid="131"/>
                                        </p:tgtEl>
                                        <p:attrNameLst>
                                          <p:attrName>style.visibility</p:attrName>
                                        </p:attrNameLst>
                                      </p:cBhvr>
                                      <p:to>
                                        <p:strVal val="visible"/>
                                      </p:to>
                                    </p:set>
                                    <p:animEffect transition="in" filter="slide(fromLeft)">
                                      <p:cBhvr>
                                        <p:cTn id="150" dur="500"/>
                                        <p:tgtEl>
                                          <p:spTgt spid="131"/>
                                        </p:tgtEl>
                                      </p:cBhvr>
                                    </p:animEffect>
                                  </p:childTnLst>
                                </p:cTn>
                              </p:par>
                            </p:childTnLst>
                          </p:cTn>
                        </p:par>
                        <p:par>
                          <p:cTn id="151" fill="hold">
                            <p:stCondLst>
                              <p:cond delay="20500"/>
                            </p:stCondLst>
                            <p:childTnLst>
                              <p:par>
                                <p:cTn id="152" presetID="42" presetClass="entr" presetSubtype="0" fill="hold" grpId="0" nodeType="afterEffect">
                                  <p:stCondLst>
                                    <p:cond delay="0"/>
                                  </p:stCondLst>
                                  <p:childTnLst>
                                    <p:set>
                                      <p:cBhvr>
                                        <p:cTn id="153" dur="1" fill="hold">
                                          <p:stCondLst>
                                            <p:cond delay="0"/>
                                          </p:stCondLst>
                                        </p:cTn>
                                        <p:tgtEl>
                                          <p:spTgt spid="132"/>
                                        </p:tgtEl>
                                        <p:attrNameLst>
                                          <p:attrName>style.visibility</p:attrName>
                                        </p:attrNameLst>
                                      </p:cBhvr>
                                      <p:to>
                                        <p:strVal val="visible"/>
                                      </p:to>
                                    </p:set>
                                    <p:animEffect transition="in" filter="fade">
                                      <p:cBhvr>
                                        <p:cTn id="154" dur="1000"/>
                                        <p:tgtEl>
                                          <p:spTgt spid="132"/>
                                        </p:tgtEl>
                                      </p:cBhvr>
                                    </p:animEffect>
                                    <p:anim calcmode="lin" valueType="num">
                                      <p:cBhvr>
                                        <p:cTn id="155" dur="1000" fill="hold"/>
                                        <p:tgtEl>
                                          <p:spTgt spid="132"/>
                                        </p:tgtEl>
                                        <p:attrNameLst>
                                          <p:attrName>ppt_x</p:attrName>
                                        </p:attrNameLst>
                                      </p:cBhvr>
                                      <p:tavLst>
                                        <p:tav tm="0">
                                          <p:val>
                                            <p:strVal val="#ppt_x"/>
                                          </p:val>
                                        </p:tav>
                                        <p:tav tm="100000">
                                          <p:val>
                                            <p:strVal val="#ppt_x"/>
                                          </p:val>
                                        </p:tav>
                                      </p:tavLst>
                                    </p:anim>
                                    <p:anim calcmode="lin" valueType="num">
                                      <p:cBhvr>
                                        <p:cTn id="156" dur="1000" fill="hold"/>
                                        <p:tgtEl>
                                          <p:spTgt spid="132"/>
                                        </p:tgtEl>
                                        <p:attrNameLst>
                                          <p:attrName>ppt_y</p:attrName>
                                        </p:attrNameLst>
                                      </p:cBhvr>
                                      <p:tavLst>
                                        <p:tav tm="0">
                                          <p:val>
                                            <p:strVal val="#ppt_y+.1"/>
                                          </p:val>
                                        </p:tav>
                                        <p:tav tm="100000">
                                          <p:val>
                                            <p:strVal val="#ppt_y"/>
                                          </p:val>
                                        </p:tav>
                                      </p:tavLst>
                                    </p:anim>
                                  </p:childTnLst>
                                </p:cTn>
                              </p:par>
                            </p:childTnLst>
                          </p:cTn>
                        </p:par>
                        <p:par>
                          <p:cTn id="157" fill="hold">
                            <p:stCondLst>
                              <p:cond delay="21500"/>
                            </p:stCondLst>
                            <p:childTnLst>
                              <p:par>
                                <p:cTn id="158" presetID="10" presetClass="entr" presetSubtype="0" fill="hold" nodeType="afterEffect">
                                  <p:stCondLst>
                                    <p:cond delay="0"/>
                                  </p:stCondLst>
                                  <p:childTnLst>
                                    <p:set>
                                      <p:cBhvr>
                                        <p:cTn id="159" dur="1" fill="hold">
                                          <p:stCondLst>
                                            <p:cond delay="0"/>
                                          </p:stCondLst>
                                        </p:cTn>
                                        <p:tgtEl>
                                          <p:spTgt spid="144"/>
                                        </p:tgtEl>
                                        <p:attrNameLst>
                                          <p:attrName>style.visibility</p:attrName>
                                        </p:attrNameLst>
                                      </p:cBhvr>
                                      <p:to>
                                        <p:strVal val="visible"/>
                                      </p:to>
                                    </p:set>
                                    <p:animEffect transition="in" filter="fade">
                                      <p:cBhvr>
                                        <p:cTn id="160" dur="500"/>
                                        <p:tgtEl>
                                          <p:spTgt spid="144"/>
                                        </p:tgtEl>
                                      </p:cBhvr>
                                    </p:animEffect>
                                  </p:childTnLst>
                                </p:cTn>
                              </p:par>
                            </p:childTnLst>
                          </p:cTn>
                        </p:par>
                        <p:par>
                          <p:cTn id="161" fill="hold">
                            <p:stCondLst>
                              <p:cond delay="22000"/>
                            </p:stCondLst>
                            <p:childTnLst>
                              <p:par>
                                <p:cTn id="162" presetID="10" presetClass="entr" presetSubtype="0" fill="hold" grpId="0" nodeType="afterEffect">
                                  <p:stCondLst>
                                    <p:cond delay="0"/>
                                  </p:stCondLst>
                                  <p:childTnLst>
                                    <p:set>
                                      <p:cBhvr>
                                        <p:cTn id="163" dur="1" fill="hold">
                                          <p:stCondLst>
                                            <p:cond delay="0"/>
                                          </p:stCondLst>
                                        </p:cTn>
                                        <p:tgtEl>
                                          <p:spTgt spid="142"/>
                                        </p:tgtEl>
                                        <p:attrNameLst>
                                          <p:attrName>style.visibility</p:attrName>
                                        </p:attrNameLst>
                                      </p:cBhvr>
                                      <p:to>
                                        <p:strVal val="visible"/>
                                      </p:to>
                                    </p:set>
                                    <p:animEffect transition="in" filter="fade">
                                      <p:cBhvr>
                                        <p:cTn id="16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1" grpId="0" animBg="1"/>
      <p:bldP spid="104" grpId="0" animBg="1"/>
      <p:bldP spid="111" grpId="0" animBg="1"/>
      <p:bldP spid="112" grpId="0" animBg="1"/>
      <p:bldP spid="112" grpId="1" animBg="1"/>
      <p:bldP spid="113" grpId="0" animBg="1"/>
      <p:bldP spid="114" grpId="0"/>
      <p:bldP spid="114" grpId="1"/>
      <p:bldP spid="131" grpId="0" animBg="1"/>
      <p:bldP spid="132" grpId="0" animBg="1"/>
      <p:bldP spid="1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What is SWOT Analysis?</a:t>
              </a:r>
              <a:endParaRPr lang="en-IN" sz="3200" dirty="0"/>
            </a:p>
          </p:txBody>
        </p:sp>
      </p:grpSp>
      <p:grpSp>
        <p:nvGrpSpPr>
          <p:cNvPr id="12" name="Group 11"/>
          <p:cNvGrpSpPr/>
          <p:nvPr/>
        </p:nvGrpSpPr>
        <p:grpSpPr>
          <a:xfrm>
            <a:off x="2151063" y="1412776"/>
            <a:ext cx="4935537" cy="4933950"/>
            <a:chOff x="2151063" y="1042988"/>
            <a:chExt cx="4935537" cy="4933950"/>
          </a:xfrm>
        </p:grpSpPr>
        <p:sp>
          <p:nvSpPr>
            <p:cNvPr id="13" name="Ellipse 58"/>
            <p:cNvSpPr/>
            <p:nvPr/>
          </p:nvSpPr>
          <p:spPr bwMode="auto">
            <a:xfrm>
              <a:off x="2151063" y="1042988"/>
              <a:ext cx="4935537" cy="4933950"/>
            </a:xfrm>
            <a:prstGeom prst="ellipse">
              <a:avLst/>
            </a:prstGeom>
            <a:solidFill>
              <a:sysClr val="window" lastClr="FFFFFF">
                <a:lumMod val="50000"/>
              </a:sysClr>
            </a:solidFill>
            <a:ln w="9525" cap="flat" cmpd="sng" algn="ctr">
              <a:noFill/>
              <a:prstDash val="solid"/>
            </a:ln>
            <a:effectLst/>
            <a:scene3d>
              <a:camera prst="orthographicFront"/>
              <a:lightRig rig="threePt" dir="t"/>
            </a:scene3d>
            <a:sp3d>
              <a:bevelT/>
            </a:sp3d>
          </p:spPr>
          <p:txBody>
            <a:bodyPr anchor="ctr"/>
            <a:lstStyle/>
            <a:p>
              <a:pPr indent="-342900" algn="ctr" defTabSz="914400">
                <a:buFont typeface="Calibri" pitchFamily="34" charset="0"/>
                <a:buAutoNum type="arabicPeriod"/>
                <a:defRPr/>
              </a:pPr>
              <a:endParaRPr lang="en-US" dirty="0">
                <a:solidFill>
                  <a:srgbClr val="FFFFFF"/>
                </a:solidFill>
                <a:latin typeface="Calibri" pitchFamily="34" charset="0"/>
                <a:ea typeface="ＭＳ Ｐゴシック" charset="-128"/>
              </a:endParaRPr>
            </a:p>
          </p:txBody>
        </p:sp>
        <p:sp>
          <p:nvSpPr>
            <p:cNvPr id="14" name="Ellipse 6"/>
            <p:cNvSpPr>
              <a:spLocks noChangeArrowheads="1"/>
            </p:cNvSpPr>
            <p:nvPr/>
          </p:nvSpPr>
          <p:spPr bwMode="auto">
            <a:xfrm>
              <a:off x="2284413" y="1150938"/>
              <a:ext cx="4649787" cy="4648200"/>
            </a:xfrm>
            <a:prstGeom prst="ellipse">
              <a:avLst/>
            </a:prstGeom>
            <a:gradFill rotWithShape="1">
              <a:gsLst>
                <a:gs pos="25000">
                  <a:schemeClr val="accent5">
                    <a:lumMod val="20000"/>
                    <a:lumOff val="80000"/>
                  </a:schemeClr>
                </a:gs>
                <a:gs pos="100000">
                  <a:schemeClr val="accent5">
                    <a:lumMod val="60000"/>
                    <a:lumOff val="40000"/>
                  </a:schemeClr>
                </a:gs>
              </a:gsLst>
              <a:lin ang="2700000" scaled="1"/>
            </a:gradFill>
            <a:ln w="9525">
              <a:noFill/>
              <a:round/>
              <a:headEnd/>
              <a:tailEnd/>
            </a:ln>
          </p:spPr>
          <p:txBody>
            <a:bodyPr anchor="ctr"/>
            <a:lstStyle/>
            <a:p>
              <a:pPr indent="-342900" algn="ctr" defTabSz="914400">
                <a:buFont typeface="Calibri" pitchFamily="34" charset="0"/>
                <a:buAutoNum type="arabicPeriod"/>
                <a:defRPr/>
              </a:pPr>
              <a:endParaRPr lang="en-US" dirty="0">
                <a:solidFill>
                  <a:srgbClr val="FFFFFF"/>
                </a:solidFill>
                <a:latin typeface="Calibri" pitchFamily="34" charset="0"/>
                <a:ea typeface="ＭＳ Ｐゴシック" charset="-128"/>
              </a:endParaRPr>
            </a:p>
          </p:txBody>
        </p:sp>
      </p:grpSp>
      <p:sp>
        <p:nvSpPr>
          <p:cNvPr id="15" name="Ellipse 5"/>
          <p:cNvSpPr>
            <a:spLocks noChangeArrowheads="1"/>
          </p:cNvSpPr>
          <p:nvPr/>
        </p:nvSpPr>
        <p:spPr bwMode="auto">
          <a:xfrm>
            <a:off x="2738438" y="1974751"/>
            <a:ext cx="3741737" cy="3743325"/>
          </a:xfrm>
          <a:prstGeom prst="ellipse">
            <a:avLst/>
          </a:prstGeom>
          <a:gradFill rotWithShape="1">
            <a:gsLst>
              <a:gs pos="25000">
                <a:schemeClr val="accent5">
                  <a:lumMod val="60000"/>
                  <a:lumOff val="40000"/>
                </a:schemeClr>
              </a:gs>
              <a:gs pos="100000">
                <a:schemeClr val="accent5">
                  <a:lumMod val="75000"/>
                </a:schemeClr>
              </a:gs>
            </a:gsLst>
            <a:lin ang="2700000" scaled="1"/>
          </a:gradFill>
          <a:ln w="9525">
            <a:noFill/>
            <a:round/>
            <a:headEnd/>
            <a:tailEnd/>
          </a:ln>
        </p:spPr>
        <p:txBody>
          <a:bodyPr anchor="ctr"/>
          <a:lstStyle/>
          <a:p>
            <a:pPr algn="ctr" fontAlgn="auto">
              <a:spcBef>
                <a:spcPts val="0"/>
              </a:spcBef>
              <a:spcAft>
                <a:spcPts val="0"/>
              </a:spcAft>
              <a:defRPr/>
            </a:pPr>
            <a:endParaRPr lang="en-US" dirty="0">
              <a:solidFill>
                <a:srgbClr val="FFFFFF"/>
              </a:solidFill>
              <a:latin typeface="Calibri" charset="0"/>
              <a:ea typeface="+mn-ea"/>
            </a:endParaRPr>
          </a:p>
        </p:txBody>
      </p:sp>
      <p:sp>
        <p:nvSpPr>
          <p:cNvPr id="16" name="Ellipse 4"/>
          <p:cNvSpPr/>
          <p:nvPr/>
        </p:nvSpPr>
        <p:spPr bwMode="auto">
          <a:xfrm>
            <a:off x="3293585" y="2530842"/>
            <a:ext cx="2630412" cy="2629566"/>
          </a:xfrm>
          <a:prstGeom prst="ellipse">
            <a:avLst/>
          </a:prstGeom>
          <a:gradFill flip="none" rotWithShape="1">
            <a:gsLst>
              <a:gs pos="57000">
                <a:schemeClr val="accent5">
                  <a:lumMod val="75000"/>
                </a:schemeClr>
              </a:gs>
              <a:gs pos="100000">
                <a:schemeClr val="accent5">
                  <a:lumMod val="60000"/>
                  <a:lumOff val="40000"/>
                </a:schemeClr>
              </a:gs>
            </a:gsLst>
            <a:path path="circle">
              <a:fillToRect l="100000" t="100000"/>
            </a:path>
            <a:tileRect r="-100000" b="-100000"/>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a:cs typeface="ＭＳ Ｐゴシック"/>
            </a:endParaRPr>
          </a:p>
        </p:txBody>
      </p:sp>
      <p:grpSp>
        <p:nvGrpSpPr>
          <p:cNvPr id="17" name="Group 101"/>
          <p:cNvGrpSpPr/>
          <p:nvPr/>
        </p:nvGrpSpPr>
        <p:grpSpPr>
          <a:xfrm>
            <a:off x="3759200" y="2985988"/>
            <a:ext cx="1625600" cy="1625600"/>
            <a:chOff x="2235200" y="2438399"/>
            <a:chExt cx="1625600" cy="1625600"/>
          </a:xfr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t="100000" r="100000"/>
            </a:path>
            <a:tileRect l="-100000" b="-100000"/>
          </a:gradFill>
        </p:grpSpPr>
        <p:sp>
          <p:nvSpPr>
            <p:cNvPr id="18" name="Oval 17"/>
            <p:cNvSpPr/>
            <p:nvPr/>
          </p:nvSpPr>
          <p:spPr>
            <a:xfrm>
              <a:off x="2235200" y="2438399"/>
              <a:ext cx="1625600" cy="1625600"/>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4"/>
            <p:cNvSpPr/>
            <p:nvPr/>
          </p:nvSpPr>
          <p:spPr>
            <a:xfrm>
              <a:off x="2473263" y="2844799"/>
              <a:ext cx="1149472" cy="812800"/>
            </a:xfrm>
            <a:prstGeom prst="rect">
              <a:avLst/>
            </a:prstGeom>
            <a:grpFill/>
          </p:spPr>
          <p:style>
            <a:lnRef idx="0">
              <a:scrgbClr r="0" g="0" b="0"/>
            </a:lnRef>
            <a:fillRef idx="0">
              <a:scrgbClr r="0" g="0" b="0"/>
            </a:fillRef>
            <a:effectRef idx="0">
              <a:scrgbClr r="0" g="0" b="0"/>
            </a:effectRef>
            <a:fontRef idx="minor">
              <a:schemeClr val="lt1"/>
            </a:fontRef>
          </p:style>
          <p:txBody>
            <a:bodyPr lIns="184912" tIns="184912" rIns="184912" bIns="184912" spcCol="1270" anchor="ctr"/>
            <a:lstStyle/>
            <a:p>
              <a:pPr algn="ctr" defTabSz="1155700">
                <a:lnSpc>
                  <a:spcPct val="90000"/>
                </a:lnSpc>
                <a:spcAft>
                  <a:spcPct val="35000"/>
                </a:spcAft>
                <a:defRPr/>
              </a:pPr>
              <a:endParaRPr lang="en-US" sz="2600" dirty="0"/>
            </a:p>
          </p:txBody>
        </p:sp>
      </p:grpSp>
      <p:sp>
        <p:nvSpPr>
          <p:cNvPr id="20" name="Rektangel 58"/>
          <p:cNvSpPr>
            <a:spLocks noChangeArrowheads="1"/>
          </p:cNvSpPr>
          <p:nvPr/>
        </p:nvSpPr>
        <p:spPr bwMode="auto">
          <a:xfrm>
            <a:off x="0" y="1273984"/>
            <a:ext cx="2915816" cy="1938992"/>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080808"/>
                </a:solidFill>
                <a:latin typeface="Calibri" pitchFamily="34" charset="0"/>
                <a:cs typeface="Arial" charset="0"/>
              </a:rPr>
              <a:t>SWOT Analysis enables a group/individual to handle everyday problems and look at traditional strategies from a new perspective. </a:t>
            </a:r>
            <a:endParaRPr lang="en-IN" noProof="1">
              <a:solidFill>
                <a:srgbClr val="080808"/>
              </a:solidFill>
              <a:latin typeface="Calibri" pitchFamily="34" charset="0"/>
              <a:cs typeface="Arial" charset="0"/>
            </a:endParaRPr>
          </a:p>
        </p:txBody>
      </p:sp>
      <p:sp>
        <p:nvSpPr>
          <p:cNvPr id="21" name="Rektangel 58"/>
          <p:cNvSpPr>
            <a:spLocks noChangeArrowheads="1"/>
          </p:cNvSpPr>
          <p:nvPr/>
        </p:nvSpPr>
        <p:spPr bwMode="auto">
          <a:xfrm>
            <a:off x="7537450" y="2546251"/>
            <a:ext cx="1606550" cy="3785652"/>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080808"/>
                </a:solidFill>
                <a:latin typeface="Calibri" pitchFamily="34" charset="0"/>
                <a:cs typeface="Arial" charset="0"/>
              </a:rPr>
              <a:t>It is used as framework for organizing and using data and information gained from situation analysis of internal and external environment.</a:t>
            </a:r>
            <a:endParaRPr lang="en-IN" noProof="1">
              <a:solidFill>
                <a:srgbClr val="080808"/>
              </a:solidFill>
              <a:latin typeface="Calibri" pitchFamily="34" charset="0"/>
              <a:cs typeface="Arial" charset="0"/>
            </a:endParaRPr>
          </a:p>
        </p:txBody>
      </p:sp>
      <p:sp>
        <p:nvSpPr>
          <p:cNvPr id="23" name="Line 33"/>
          <p:cNvSpPr>
            <a:spLocks noChangeShapeType="1"/>
          </p:cNvSpPr>
          <p:nvPr/>
        </p:nvSpPr>
        <p:spPr bwMode="auto">
          <a:xfrm flipH="1" flipV="1">
            <a:off x="5791200" y="3036788"/>
            <a:ext cx="1709738" cy="3175"/>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97" charset="-128"/>
            </a:endParaRPr>
          </a:p>
        </p:txBody>
      </p:sp>
      <p:sp>
        <p:nvSpPr>
          <p:cNvPr id="24" name="Line 33"/>
          <p:cNvSpPr>
            <a:spLocks noChangeShapeType="1"/>
          </p:cNvSpPr>
          <p:nvPr/>
        </p:nvSpPr>
        <p:spPr bwMode="auto">
          <a:xfrm flipH="1">
            <a:off x="1752600" y="3036788"/>
            <a:ext cx="1143000" cy="0"/>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97" charset="-128"/>
            </a:endParaRPr>
          </a:p>
        </p:txBody>
      </p:sp>
      <p:sp>
        <p:nvSpPr>
          <p:cNvPr id="26" name="Line 33"/>
          <p:cNvSpPr>
            <a:spLocks noChangeShapeType="1"/>
          </p:cNvSpPr>
          <p:nvPr/>
        </p:nvSpPr>
        <p:spPr bwMode="auto">
          <a:xfrm flipH="1">
            <a:off x="1979712" y="4789388"/>
            <a:ext cx="2439888" cy="7764"/>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97" charset="-128"/>
            </a:endParaRPr>
          </a:p>
        </p:txBody>
      </p:sp>
      <p:sp>
        <p:nvSpPr>
          <p:cNvPr id="27" name="Rektangel 58"/>
          <p:cNvSpPr>
            <a:spLocks noChangeArrowheads="1"/>
          </p:cNvSpPr>
          <p:nvPr/>
        </p:nvSpPr>
        <p:spPr bwMode="auto">
          <a:xfrm>
            <a:off x="0" y="4546863"/>
            <a:ext cx="2484000" cy="2554545"/>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080808"/>
                </a:solidFill>
                <a:latin typeface="Calibri" pitchFamily="34" charset="0"/>
                <a:cs typeface="Arial" charset="0"/>
              </a:rPr>
              <a:t>SWOT Analysis is a planning tool used to understand Strengths, Weaknesses, Opportunities and Threats involved in a project/business.</a:t>
            </a:r>
            <a:endParaRPr lang="en-IN" noProof="1">
              <a:solidFill>
                <a:srgbClr val="080808"/>
              </a:solidFill>
              <a:latin typeface="Calibri" pitchFamily="34" charset="0"/>
              <a:cs typeface="Arial" charset="0"/>
            </a:endParaRPr>
          </a:p>
        </p:txBody>
      </p:sp>
      <p:sp>
        <p:nvSpPr>
          <p:cNvPr id="28" name="TextBox 27"/>
          <p:cNvSpPr txBox="1"/>
          <p:nvPr/>
        </p:nvSpPr>
        <p:spPr>
          <a:xfrm>
            <a:off x="3851920" y="3501008"/>
            <a:ext cx="144016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SWOT</a:t>
            </a:r>
            <a:endParaRPr lang="en-IN" sz="3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3" grpId="0" animBg="1"/>
      <p:bldP spid="24" grpId="0" animBg="1"/>
      <p:bldP spid="26" grpId="0" animBg="1"/>
      <p:bldP spid="27" grpId="0"/>
      <p:bldP spid="2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0" y="836712"/>
            <a:ext cx="9144000" cy="6048000"/>
            <a:chOff x="0" y="908720"/>
            <a:chExt cx="9144000" cy="5949280"/>
          </a:xfrm>
        </p:grpSpPr>
        <p:pic>
          <p:nvPicPr>
            <p:cNvPr id="11" name="Picture 10" descr="grunge-danger-background.jpg"/>
            <p:cNvPicPr>
              <a:picLocks noChangeAspect="1"/>
            </p:cNvPicPr>
            <p:nvPr/>
          </p:nvPicPr>
          <p:blipFill>
            <a:blip r:embed="rId2" cstate="email"/>
            <a:srcRect/>
            <a:stretch>
              <a:fillRect/>
            </a:stretch>
          </p:blipFill>
          <p:spPr>
            <a:xfrm>
              <a:off x="0" y="908720"/>
              <a:ext cx="9144000" cy="2808312"/>
            </a:xfrm>
            <a:prstGeom prst="rect">
              <a:avLst/>
            </a:prstGeom>
          </p:spPr>
        </p:pic>
        <p:pic>
          <p:nvPicPr>
            <p:cNvPr id="12" name="Picture 11" descr="grunge-danger-background.jpg"/>
            <p:cNvPicPr>
              <a:picLocks noChangeAspect="1"/>
            </p:cNvPicPr>
            <p:nvPr/>
          </p:nvPicPr>
          <p:blipFill>
            <a:blip r:embed="rId3" cstate="email"/>
            <a:srcRect/>
            <a:stretch>
              <a:fillRect/>
            </a:stretch>
          </p:blipFill>
          <p:spPr>
            <a:xfrm>
              <a:off x="0" y="3645024"/>
              <a:ext cx="9144000" cy="3212976"/>
            </a:xfrm>
            <a:prstGeom prst="rect">
              <a:avLst/>
            </a:prstGeom>
          </p:spPr>
        </p:pic>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Benefits of SWOT Analysis</a:t>
              </a:r>
              <a:endParaRPr lang="en-IN" sz="3200" dirty="0"/>
            </a:p>
          </p:txBody>
        </p:sp>
      </p:grpSp>
      <p:sp>
        <p:nvSpPr>
          <p:cNvPr id="13" name="TextBox 12"/>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4" name="TextBox 13"/>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5" name="TextBox 14"/>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6" name="TextBox 15"/>
          <p:cNvSpPr txBox="1"/>
          <p:nvPr/>
        </p:nvSpPr>
        <p:spPr>
          <a:xfrm>
            <a:off x="683568" y="2820312"/>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5</a:t>
            </a:r>
            <a:endParaRPr lang="en-IN" sz="15000" dirty="0">
              <a:solidFill>
                <a:srgbClr val="69B4FF"/>
              </a:solidFill>
              <a:latin typeface="Rockwell Extra Bold" pitchFamily="18" charset="0"/>
            </a:endParaRPr>
          </a:p>
        </p:txBody>
      </p:sp>
      <p:sp>
        <p:nvSpPr>
          <p:cNvPr id="17" name="TextBox 16"/>
          <p:cNvSpPr txBox="1"/>
          <p:nvPr/>
        </p:nvSpPr>
        <p:spPr>
          <a:xfrm>
            <a:off x="-36512" y="1452160"/>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4</a:t>
            </a:r>
            <a:endParaRPr lang="en-IN" sz="15000" dirty="0">
              <a:solidFill>
                <a:srgbClr val="8FCE4A"/>
              </a:solidFill>
              <a:latin typeface="Rockwell Extra Bold" pitchFamily="18" charset="0"/>
            </a:endParaRPr>
          </a:p>
        </p:txBody>
      </p:sp>
      <p:sp>
        <p:nvSpPr>
          <p:cNvPr id="18" name="TextBox 17"/>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6</a:t>
            </a:r>
            <a:endParaRPr lang="en-IN" sz="15000" dirty="0">
              <a:solidFill>
                <a:srgbClr val="FF9999"/>
              </a:solidFill>
              <a:latin typeface="Rockwell Extra Bold" pitchFamily="18" charset="0"/>
            </a:endParaRPr>
          </a:p>
        </p:txBody>
      </p:sp>
      <p:sp>
        <p:nvSpPr>
          <p:cNvPr id="19" name="TextBox 18"/>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20" name="TextBox 19"/>
          <p:cNvSpPr txBox="1"/>
          <p:nvPr/>
        </p:nvSpPr>
        <p:spPr>
          <a:xfrm>
            <a:off x="251520" y="1395248"/>
            <a:ext cx="8568952" cy="400110"/>
          </a:xfrm>
          <a:prstGeom prst="rect">
            <a:avLst/>
          </a:prstGeom>
          <a:noFill/>
        </p:spPr>
        <p:txBody>
          <a:bodyPr wrap="square" rtlCol="0">
            <a:spAutoFit/>
          </a:bodyPr>
          <a:lstStyle/>
          <a:p>
            <a:r>
              <a:rPr lang="en-IN" sz="2000" dirty="0" smtClean="0">
                <a:solidFill>
                  <a:schemeClr val="bg1"/>
                </a:solidFill>
              </a:rPr>
              <a:t>There are various benefits of SWOT Analysis such as follows:</a:t>
            </a:r>
            <a:endParaRPr lang="en-IN" sz="2000" dirty="0">
              <a:solidFill>
                <a:schemeClr val="bg1"/>
              </a:solidFill>
            </a:endParaRPr>
          </a:p>
        </p:txBody>
      </p:sp>
      <p:sp>
        <p:nvSpPr>
          <p:cNvPr id="21" name="Rectangle 20"/>
          <p:cNvSpPr/>
          <p:nvPr/>
        </p:nvSpPr>
        <p:spPr>
          <a:xfrm>
            <a:off x="1403648" y="2028224"/>
            <a:ext cx="7740352" cy="1008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facilitates integration and hence synthesizes qualitative and quantitative information</a:t>
            </a:r>
            <a:endParaRPr lang="en-IN" sz="2200" dirty="0">
              <a:solidFill>
                <a:schemeClr val="tx1"/>
              </a:solidFill>
            </a:endParaRPr>
          </a:p>
        </p:txBody>
      </p:sp>
      <p:sp>
        <p:nvSpPr>
          <p:cNvPr id="22" name="Rectangle 21"/>
          <p:cNvSpPr/>
          <p:nvPr/>
        </p:nvSpPr>
        <p:spPr>
          <a:xfrm>
            <a:off x="2051720" y="3465136"/>
            <a:ext cx="7092280" cy="1188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facilitates collaboration and hence encourages interdepartmental coordination</a:t>
            </a:r>
            <a:endParaRPr lang="en-IN" sz="2200" dirty="0">
              <a:solidFill>
                <a:schemeClr val="tx1"/>
              </a:solidFill>
            </a:endParaRPr>
          </a:p>
        </p:txBody>
      </p:sp>
      <p:sp>
        <p:nvSpPr>
          <p:cNvPr id="23" name="Rectangle 22"/>
          <p:cNvSpPr/>
          <p:nvPr/>
        </p:nvSpPr>
        <p:spPr>
          <a:xfrm>
            <a:off x="1187624" y="4941168"/>
            <a:ext cx="7956376" cy="1008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easy to use</a:t>
            </a:r>
            <a:endParaRPr lang="en-IN" sz="2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Righ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Right)">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Righ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animBg="1"/>
      <p:bldP spid="22" grpId="0" animBg="1"/>
      <p:bldP spid="2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0" y="836712"/>
            <a:ext cx="9144000" cy="6048000"/>
            <a:chOff x="0" y="908720"/>
            <a:chExt cx="9144000" cy="5949280"/>
          </a:xfrm>
        </p:grpSpPr>
        <p:pic>
          <p:nvPicPr>
            <p:cNvPr id="11" name="Picture 10" descr="grunge-danger-background.jpg"/>
            <p:cNvPicPr>
              <a:picLocks noChangeAspect="1"/>
            </p:cNvPicPr>
            <p:nvPr/>
          </p:nvPicPr>
          <p:blipFill>
            <a:blip r:embed="rId2" cstate="email"/>
            <a:srcRect/>
            <a:stretch>
              <a:fillRect/>
            </a:stretch>
          </p:blipFill>
          <p:spPr>
            <a:xfrm>
              <a:off x="0" y="908720"/>
              <a:ext cx="9144000" cy="2808312"/>
            </a:xfrm>
            <a:prstGeom prst="rect">
              <a:avLst/>
            </a:prstGeom>
          </p:spPr>
        </p:pic>
        <p:pic>
          <p:nvPicPr>
            <p:cNvPr id="12" name="Picture 11" descr="grunge-danger-background.jpg"/>
            <p:cNvPicPr>
              <a:picLocks noChangeAspect="1"/>
            </p:cNvPicPr>
            <p:nvPr/>
          </p:nvPicPr>
          <p:blipFill>
            <a:blip r:embed="rId3" cstate="email"/>
            <a:srcRect/>
            <a:stretch>
              <a:fillRect/>
            </a:stretch>
          </p:blipFill>
          <p:spPr>
            <a:xfrm>
              <a:off x="0" y="3645024"/>
              <a:ext cx="9144000" cy="3212976"/>
            </a:xfrm>
            <a:prstGeom prst="rect">
              <a:avLst/>
            </a:prstGeom>
          </p:spPr>
        </p:pic>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Benefits of SWOT Analysis</a:t>
              </a:r>
              <a:endParaRPr lang="en-IN" sz="3200" dirty="0"/>
            </a:p>
          </p:txBody>
        </p:sp>
      </p:grpSp>
      <p:sp>
        <p:nvSpPr>
          <p:cNvPr id="13" name="TextBox 12"/>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4" name="TextBox 13"/>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5" name="TextBox 14"/>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6" name="TextBox 15"/>
          <p:cNvSpPr txBox="1"/>
          <p:nvPr/>
        </p:nvSpPr>
        <p:spPr>
          <a:xfrm>
            <a:off x="683568" y="2820312"/>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8</a:t>
            </a:r>
            <a:endParaRPr lang="en-IN" sz="15000" dirty="0">
              <a:solidFill>
                <a:srgbClr val="69B4FF"/>
              </a:solidFill>
              <a:latin typeface="Rockwell Extra Bold" pitchFamily="18" charset="0"/>
            </a:endParaRPr>
          </a:p>
        </p:txBody>
      </p:sp>
      <p:sp>
        <p:nvSpPr>
          <p:cNvPr id="17" name="TextBox 16"/>
          <p:cNvSpPr txBox="1"/>
          <p:nvPr/>
        </p:nvSpPr>
        <p:spPr>
          <a:xfrm>
            <a:off x="-36512" y="1452160"/>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7</a:t>
            </a:r>
            <a:endParaRPr lang="en-IN" sz="15000" dirty="0">
              <a:solidFill>
                <a:srgbClr val="8FCE4A"/>
              </a:solidFill>
              <a:latin typeface="Rockwell Extra Bold" pitchFamily="18" charset="0"/>
            </a:endParaRPr>
          </a:p>
        </p:txBody>
      </p:sp>
      <p:sp>
        <p:nvSpPr>
          <p:cNvPr id="18" name="TextBox 17"/>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9</a:t>
            </a:r>
            <a:endParaRPr lang="en-IN" sz="15000" dirty="0">
              <a:solidFill>
                <a:srgbClr val="FF9999"/>
              </a:solidFill>
              <a:latin typeface="Rockwell Extra Bold" pitchFamily="18" charset="0"/>
            </a:endParaRPr>
          </a:p>
        </p:txBody>
      </p:sp>
      <p:sp>
        <p:nvSpPr>
          <p:cNvPr id="19" name="TextBox 18"/>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20" name="TextBox 19"/>
          <p:cNvSpPr txBox="1"/>
          <p:nvPr/>
        </p:nvSpPr>
        <p:spPr>
          <a:xfrm>
            <a:off x="251520" y="1395248"/>
            <a:ext cx="8568952" cy="400110"/>
          </a:xfrm>
          <a:prstGeom prst="rect">
            <a:avLst/>
          </a:prstGeom>
          <a:noFill/>
        </p:spPr>
        <p:txBody>
          <a:bodyPr wrap="square" rtlCol="0">
            <a:spAutoFit/>
          </a:bodyPr>
          <a:lstStyle/>
          <a:p>
            <a:r>
              <a:rPr lang="en-IN" sz="2000" dirty="0" smtClean="0">
                <a:solidFill>
                  <a:schemeClr val="bg1"/>
                </a:solidFill>
              </a:rPr>
              <a:t>There are various benefits of SWOT Analysis such as follows:</a:t>
            </a:r>
            <a:endParaRPr lang="en-IN" sz="2000" dirty="0">
              <a:solidFill>
                <a:schemeClr val="bg1"/>
              </a:solidFill>
            </a:endParaRPr>
          </a:p>
        </p:txBody>
      </p:sp>
      <p:sp>
        <p:nvSpPr>
          <p:cNvPr id="21" name="Rectangle 20"/>
          <p:cNvSpPr/>
          <p:nvPr/>
        </p:nvSpPr>
        <p:spPr>
          <a:xfrm>
            <a:off x="1403648" y="2028224"/>
            <a:ext cx="7740352" cy="1008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an important and useful decision making tool</a:t>
            </a:r>
            <a:endParaRPr lang="en-IN" sz="2200" dirty="0">
              <a:solidFill>
                <a:schemeClr val="tx1"/>
              </a:solidFill>
            </a:endParaRPr>
          </a:p>
        </p:txBody>
      </p:sp>
      <p:sp>
        <p:nvSpPr>
          <p:cNvPr id="22" name="Rectangle 21"/>
          <p:cNvSpPr/>
          <p:nvPr/>
        </p:nvSpPr>
        <p:spPr>
          <a:xfrm>
            <a:off x="2051720" y="3465136"/>
            <a:ext cx="7092280" cy="1188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helpful in knowing the Competition</a:t>
            </a:r>
            <a:endParaRPr lang="en-IN" sz="2200" dirty="0">
              <a:solidFill>
                <a:schemeClr val="tx1"/>
              </a:solidFill>
            </a:endParaRPr>
          </a:p>
        </p:txBody>
      </p:sp>
      <p:sp>
        <p:nvSpPr>
          <p:cNvPr id="23" name="Rectangle 22"/>
          <p:cNvSpPr/>
          <p:nvPr/>
        </p:nvSpPr>
        <p:spPr>
          <a:xfrm>
            <a:off x="1187624" y="4941168"/>
            <a:ext cx="7956376" cy="1152128"/>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a helpful framework for managers to think about their organization’s external environments and internal strengths and weaknesses</a:t>
            </a:r>
            <a:endParaRPr lang="en-IN" sz="2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Righ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Right)">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lide(fromRigh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animBg="1"/>
      <p:bldP spid="22" grpId="0" animBg="1"/>
      <p:bldP spid="2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0" y="836712"/>
            <a:ext cx="9144000" cy="6048000"/>
            <a:chOff x="0" y="908720"/>
            <a:chExt cx="9144000" cy="5949280"/>
          </a:xfrm>
        </p:grpSpPr>
        <p:pic>
          <p:nvPicPr>
            <p:cNvPr id="11" name="Picture 10" descr="grunge-danger-background.jpg"/>
            <p:cNvPicPr>
              <a:picLocks noChangeAspect="1"/>
            </p:cNvPicPr>
            <p:nvPr/>
          </p:nvPicPr>
          <p:blipFill>
            <a:blip r:embed="rId2" cstate="email"/>
            <a:srcRect/>
            <a:stretch>
              <a:fillRect/>
            </a:stretch>
          </p:blipFill>
          <p:spPr>
            <a:xfrm>
              <a:off x="0" y="908720"/>
              <a:ext cx="9144000" cy="2808312"/>
            </a:xfrm>
            <a:prstGeom prst="rect">
              <a:avLst/>
            </a:prstGeom>
          </p:spPr>
        </p:pic>
        <p:pic>
          <p:nvPicPr>
            <p:cNvPr id="12" name="Picture 11" descr="grunge-danger-background.jpg"/>
            <p:cNvPicPr>
              <a:picLocks noChangeAspect="1"/>
            </p:cNvPicPr>
            <p:nvPr/>
          </p:nvPicPr>
          <p:blipFill>
            <a:blip r:embed="rId3" cstate="email"/>
            <a:srcRect/>
            <a:stretch>
              <a:fillRect/>
            </a:stretch>
          </p:blipFill>
          <p:spPr>
            <a:xfrm>
              <a:off x="0" y="3645024"/>
              <a:ext cx="9144000" cy="3212976"/>
            </a:xfrm>
            <a:prstGeom prst="rect">
              <a:avLst/>
            </a:prstGeom>
          </p:spPr>
        </p:pic>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Benefits of SWOT Analysis</a:t>
              </a:r>
              <a:endParaRPr lang="en-IN" sz="3200" dirty="0"/>
            </a:p>
          </p:txBody>
        </p:sp>
      </p:grpSp>
      <p:sp>
        <p:nvSpPr>
          <p:cNvPr id="13" name="TextBox 12"/>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4" name="TextBox 13"/>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5" name="TextBox 14"/>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9" name="TextBox 18"/>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20" name="TextBox 19"/>
          <p:cNvSpPr txBox="1"/>
          <p:nvPr/>
        </p:nvSpPr>
        <p:spPr>
          <a:xfrm>
            <a:off x="251520" y="1395248"/>
            <a:ext cx="8568952" cy="400110"/>
          </a:xfrm>
          <a:prstGeom prst="rect">
            <a:avLst/>
          </a:prstGeom>
          <a:noFill/>
        </p:spPr>
        <p:txBody>
          <a:bodyPr wrap="square" rtlCol="0">
            <a:spAutoFit/>
          </a:bodyPr>
          <a:lstStyle/>
          <a:p>
            <a:r>
              <a:rPr lang="en-IN" sz="2000" dirty="0" smtClean="0">
                <a:solidFill>
                  <a:schemeClr val="bg1"/>
                </a:solidFill>
              </a:rPr>
              <a:t>There are various benefits of SWOT Analysis such as follows:</a:t>
            </a:r>
            <a:endParaRPr lang="en-IN" sz="2000" dirty="0">
              <a:solidFill>
                <a:schemeClr val="bg1"/>
              </a:solidFill>
            </a:endParaRPr>
          </a:p>
        </p:txBody>
      </p:sp>
      <p:sp>
        <p:nvSpPr>
          <p:cNvPr id="24" name="TextBox 23"/>
          <p:cNvSpPr txBox="1"/>
          <p:nvPr/>
        </p:nvSpPr>
        <p:spPr>
          <a:xfrm>
            <a:off x="683568" y="2820312"/>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1</a:t>
            </a:r>
            <a:endParaRPr lang="en-IN" sz="15000" dirty="0">
              <a:solidFill>
                <a:srgbClr val="69B4FF"/>
              </a:solidFill>
              <a:latin typeface="Rockwell Extra Bold" pitchFamily="18" charset="0"/>
            </a:endParaRPr>
          </a:p>
        </p:txBody>
      </p:sp>
      <p:sp>
        <p:nvSpPr>
          <p:cNvPr id="25" name="TextBox 24"/>
          <p:cNvSpPr txBox="1"/>
          <p:nvPr/>
        </p:nvSpPr>
        <p:spPr>
          <a:xfrm>
            <a:off x="-180528" y="1452160"/>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1</a:t>
            </a:r>
            <a:endParaRPr lang="en-IN" sz="15000" dirty="0">
              <a:solidFill>
                <a:srgbClr val="8FCE4A"/>
              </a:solidFill>
              <a:latin typeface="Rockwell Extra Bold" pitchFamily="18" charset="0"/>
            </a:endParaRPr>
          </a:p>
        </p:txBody>
      </p:sp>
      <p:sp>
        <p:nvSpPr>
          <p:cNvPr id="26" name="TextBox 25"/>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1</a:t>
            </a:r>
            <a:endParaRPr lang="en-IN" sz="15000" dirty="0">
              <a:solidFill>
                <a:srgbClr val="FF9999"/>
              </a:solidFill>
              <a:latin typeface="Rockwell Extra Bold" pitchFamily="18" charset="0"/>
            </a:endParaRPr>
          </a:p>
        </p:txBody>
      </p:sp>
      <p:sp>
        <p:nvSpPr>
          <p:cNvPr id="27" name="Rectangle 26"/>
          <p:cNvSpPr/>
          <p:nvPr/>
        </p:nvSpPr>
        <p:spPr>
          <a:xfrm>
            <a:off x="2267744" y="1952976"/>
            <a:ext cx="6876256" cy="1332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helps a company to configure strategies that will put the company at a competitive advantage</a:t>
            </a:r>
            <a:endParaRPr lang="en-IN" sz="2200" dirty="0">
              <a:solidFill>
                <a:schemeClr val="tx1"/>
              </a:solidFill>
            </a:endParaRPr>
          </a:p>
        </p:txBody>
      </p:sp>
      <p:sp>
        <p:nvSpPr>
          <p:cNvPr id="28" name="Rectangle 27"/>
          <p:cNvSpPr/>
          <p:nvPr/>
        </p:nvSpPr>
        <p:spPr>
          <a:xfrm>
            <a:off x="3059832" y="3429000"/>
            <a:ext cx="6084168" cy="1404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provides well-rounded information that prompt well-informed decisions</a:t>
            </a:r>
            <a:endParaRPr lang="en-IN" sz="2200" dirty="0">
              <a:solidFill>
                <a:schemeClr val="tx1"/>
              </a:solidFill>
            </a:endParaRPr>
          </a:p>
        </p:txBody>
      </p:sp>
      <p:sp>
        <p:nvSpPr>
          <p:cNvPr id="29" name="Rectangle 28"/>
          <p:cNvSpPr/>
          <p:nvPr/>
        </p:nvSpPr>
        <p:spPr>
          <a:xfrm>
            <a:off x="2195736" y="4941312"/>
            <a:ext cx="6948264" cy="1296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helps in forecasting and provides a variety of information critical to forecasted variables</a:t>
            </a:r>
            <a:endParaRPr lang="en-IN" sz="2200" dirty="0">
              <a:solidFill>
                <a:schemeClr val="tx1"/>
              </a:solidFill>
            </a:endParaRPr>
          </a:p>
        </p:txBody>
      </p:sp>
      <p:sp>
        <p:nvSpPr>
          <p:cNvPr id="30" name="TextBox 29"/>
          <p:cNvSpPr txBox="1"/>
          <p:nvPr/>
        </p:nvSpPr>
        <p:spPr>
          <a:xfrm>
            <a:off x="827584" y="1460391"/>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0</a:t>
            </a:r>
            <a:endParaRPr lang="en-IN" sz="15000" dirty="0">
              <a:solidFill>
                <a:srgbClr val="8FCE4A"/>
              </a:solidFill>
              <a:latin typeface="Rockwell Extra Bold" pitchFamily="18" charset="0"/>
            </a:endParaRPr>
          </a:p>
        </p:txBody>
      </p:sp>
      <p:sp>
        <p:nvSpPr>
          <p:cNvPr id="31" name="TextBox 30"/>
          <p:cNvSpPr txBox="1"/>
          <p:nvPr/>
        </p:nvSpPr>
        <p:spPr>
          <a:xfrm>
            <a:off x="1691680" y="2828543"/>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1</a:t>
            </a:r>
            <a:endParaRPr lang="en-IN" sz="15000" dirty="0">
              <a:solidFill>
                <a:srgbClr val="69B4FF"/>
              </a:solidFill>
              <a:latin typeface="Rockwell Extra Bold" pitchFamily="18" charset="0"/>
            </a:endParaRPr>
          </a:p>
        </p:txBody>
      </p:sp>
      <p:sp>
        <p:nvSpPr>
          <p:cNvPr id="32" name="TextBox 31"/>
          <p:cNvSpPr txBox="1"/>
          <p:nvPr/>
        </p:nvSpPr>
        <p:spPr>
          <a:xfrm>
            <a:off x="827584"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2</a:t>
            </a:r>
            <a:endParaRPr lang="en-IN" sz="15000" dirty="0">
              <a:solidFill>
                <a:srgbClr val="FF9999"/>
              </a:solidFill>
              <a:latin typeface="Rockwell Extra Bol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slide(fromRight)">
                                      <p:cBhvr>
                                        <p:cTn id="14" dur="500"/>
                                        <p:tgtEl>
                                          <p:spTgt spid="2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12" presetClass="entr" presetSubtype="2"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Right)">
                                      <p:cBhvr>
                                        <p:cTn id="25" dur="500"/>
                                        <p:tgtEl>
                                          <p:spTgt spid="2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2500"/>
                            </p:stCondLst>
                            <p:childTnLst>
                              <p:par>
                                <p:cTn id="34" presetID="12" presetClass="entr" presetSubtype="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lide(fromRigh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28" grpId="0" animBg="1"/>
      <p:bldP spid="29" grpId="0" animBg="1"/>
      <p:bldP spid="30" grpId="0"/>
      <p:bldP spid="31" grpId="0"/>
      <p:bldP spid="3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0" y="836712"/>
            <a:ext cx="9144000" cy="6048000"/>
            <a:chOff x="0" y="908720"/>
            <a:chExt cx="9144000" cy="5949280"/>
          </a:xfrm>
        </p:grpSpPr>
        <p:pic>
          <p:nvPicPr>
            <p:cNvPr id="11" name="Picture 10" descr="grunge-danger-background.jpg"/>
            <p:cNvPicPr>
              <a:picLocks noChangeAspect="1"/>
            </p:cNvPicPr>
            <p:nvPr/>
          </p:nvPicPr>
          <p:blipFill>
            <a:blip r:embed="rId2" cstate="email"/>
            <a:srcRect/>
            <a:stretch>
              <a:fillRect/>
            </a:stretch>
          </p:blipFill>
          <p:spPr>
            <a:xfrm>
              <a:off x="0" y="908720"/>
              <a:ext cx="9144000" cy="2808312"/>
            </a:xfrm>
            <a:prstGeom prst="rect">
              <a:avLst/>
            </a:prstGeom>
          </p:spPr>
        </p:pic>
        <p:pic>
          <p:nvPicPr>
            <p:cNvPr id="12" name="Picture 11" descr="grunge-danger-background.jpg"/>
            <p:cNvPicPr>
              <a:picLocks noChangeAspect="1"/>
            </p:cNvPicPr>
            <p:nvPr/>
          </p:nvPicPr>
          <p:blipFill>
            <a:blip r:embed="rId3" cstate="email"/>
            <a:srcRect/>
            <a:stretch>
              <a:fillRect/>
            </a:stretch>
          </p:blipFill>
          <p:spPr>
            <a:xfrm>
              <a:off x="0" y="3645024"/>
              <a:ext cx="9144000" cy="3212976"/>
            </a:xfrm>
            <a:prstGeom prst="rect">
              <a:avLst/>
            </a:prstGeom>
          </p:spPr>
        </p:pic>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Benefits of SWOT Analysis</a:t>
              </a:r>
              <a:endParaRPr lang="en-IN" sz="3200" dirty="0"/>
            </a:p>
          </p:txBody>
        </p:sp>
      </p:grpSp>
      <p:sp>
        <p:nvSpPr>
          <p:cNvPr id="13" name="TextBox 12"/>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4" name="TextBox 13"/>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5" name="TextBox 14"/>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9" name="TextBox 18"/>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20" name="TextBox 19"/>
          <p:cNvSpPr txBox="1"/>
          <p:nvPr/>
        </p:nvSpPr>
        <p:spPr>
          <a:xfrm>
            <a:off x="251520" y="1395248"/>
            <a:ext cx="8568952" cy="400110"/>
          </a:xfrm>
          <a:prstGeom prst="rect">
            <a:avLst/>
          </a:prstGeom>
          <a:noFill/>
        </p:spPr>
        <p:txBody>
          <a:bodyPr wrap="square" rtlCol="0">
            <a:spAutoFit/>
          </a:bodyPr>
          <a:lstStyle/>
          <a:p>
            <a:r>
              <a:rPr lang="en-IN" sz="2000" dirty="0" smtClean="0">
                <a:solidFill>
                  <a:schemeClr val="bg1"/>
                </a:solidFill>
              </a:rPr>
              <a:t>There are various benefits of SWOT Analysis such as follows:</a:t>
            </a:r>
            <a:endParaRPr lang="en-IN" sz="2000" dirty="0">
              <a:solidFill>
                <a:schemeClr val="bg1"/>
              </a:solidFill>
            </a:endParaRPr>
          </a:p>
        </p:txBody>
      </p:sp>
      <p:sp>
        <p:nvSpPr>
          <p:cNvPr id="24" name="TextBox 23"/>
          <p:cNvSpPr txBox="1"/>
          <p:nvPr/>
        </p:nvSpPr>
        <p:spPr>
          <a:xfrm>
            <a:off x="683568" y="2820312"/>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1</a:t>
            </a:r>
            <a:endParaRPr lang="en-IN" sz="15000" dirty="0">
              <a:solidFill>
                <a:srgbClr val="69B4FF"/>
              </a:solidFill>
              <a:latin typeface="Rockwell Extra Bold" pitchFamily="18" charset="0"/>
            </a:endParaRPr>
          </a:p>
        </p:txBody>
      </p:sp>
      <p:sp>
        <p:nvSpPr>
          <p:cNvPr id="25" name="TextBox 24"/>
          <p:cNvSpPr txBox="1"/>
          <p:nvPr/>
        </p:nvSpPr>
        <p:spPr>
          <a:xfrm>
            <a:off x="-180528" y="1452160"/>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1</a:t>
            </a:r>
            <a:endParaRPr lang="en-IN" sz="15000" dirty="0">
              <a:solidFill>
                <a:srgbClr val="8FCE4A"/>
              </a:solidFill>
              <a:latin typeface="Rockwell Extra Bold" pitchFamily="18" charset="0"/>
            </a:endParaRPr>
          </a:p>
        </p:txBody>
      </p:sp>
      <p:sp>
        <p:nvSpPr>
          <p:cNvPr id="26" name="TextBox 25"/>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1</a:t>
            </a:r>
            <a:endParaRPr lang="en-IN" sz="15000" dirty="0">
              <a:solidFill>
                <a:srgbClr val="FF9999"/>
              </a:solidFill>
              <a:latin typeface="Rockwell Extra Bold" pitchFamily="18" charset="0"/>
            </a:endParaRPr>
          </a:p>
        </p:txBody>
      </p:sp>
      <p:sp>
        <p:nvSpPr>
          <p:cNvPr id="27" name="Rectangle 26"/>
          <p:cNvSpPr/>
          <p:nvPr/>
        </p:nvSpPr>
        <p:spPr>
          <a:xfrm>
            <a:off x="2267744" y="1952976"/>
            <a:ext cx="6876256" cy="1332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helps to forecast the threats that can impact a business</a:t>
            </a:r>
            <a:endParaRPr lang="en-IN" sz="2200" dirty="0">
              <a:solidFill>
                <a:schemeClr val="tx1"/>
              </a:solidFill>
            </a:endParaRPr>
          </a:p>
        </p:txBody>
      </p:sp>
      <p:sp>
        <p:nvSpPr>
          <p:cNvPr id="28" name="Rectangle 27"/>
          <p:cNvSpPr/>
          <p:nvPr/>
        </p:nvSpPr>
        <p:spPr>
          <a:xfrm>
            <a:off x="3059832" y="3429000"/>
            <a:ext cx="6084168" cy="1404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helps in setting of objectives for strategic planning</a:t>
            </a:r>
            <a:endParaRPr lang="en-IN" sz="2200" dirty="0">
              <a:solidFill>
                <a:schemeClr val="tx1"/>
              </a:solidFill>
            </a:endParaRPr>
          </a:p>
        </p:txBody>
      </p:sp>
      <p:sp>
        <p:nvSpPr>
          <p:cNvPr id="29" name="Rectangle 28"/>
          <p:cNvSpPr/>
          <p:nvPr/>
        </p:nvSpPr>
        <p:spPr>
          <a:xfrm>
            <a:off x="2195736" y="4941312"/>
            <a:ext cx="6948264" cy="1296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provides a framework for identifying and analyzing strengths, weaknesses, opportunities and threats</a:t>
            </a:r>
            <a:endParaRPr lang="en-IN" sz="2200" dirty="0">
              <a:solidFill>
                <a:schemeClr val="tx1"/>
              </a:solidFill>
            </a:endParaRPr>
          </a:p>
        </p:txBody>
      </p:sp>
      <p:sp>
        <p:nvSpPr>
          <p:cNvPr id="30" name="TextBox 29"/>
          <p:cNvSpPr txBox="1"/>
          <p:nvPr/>
        </p:nvSpPr>
        <p:spPr>
          <a:xfrm>
            <a:off x="827584" y="1460391"/>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3</a:t>
            </a:r>
            <a:endParaRPr lang="en-IN" sz="15000" dirty="0">
              <a:solidFill>
                <a:srgbClr val="8FCE4A"/>
              </a:solidFill>
              <a:latin typeface="Rockwell Extra Bold" pitchFamily="18" charset="0"/>
            </a:endParaRPr>
          </a:p>
        </p:txBody>
      </p:sp>
      <p:sp>
        <p:nvSpPr>
          <p:cNvPr id="31" name="TextBox 30"/>
          <p:cNvSpPr txBox="1"/>
          <p:nvPr/>
        </p:nvSpPr>
        <p:spPr>
          <a:xfrm>
            <a:off x="1691680" y="2828543"/>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4</a:t>
            </a:r>
            <a:endParaRPr lang="en-IN" sz="15000" dirty="0">
              <a:solidFill>
                <a:srgbClr val="69B4FF"/>
              </a:solidFill>
              <a:latin typeface="Rockwell Extra Bold" pitchFamily="18" charset="0"/>
            </a:endParaRPr>
          </a:p>
        </p:txBody>
      </p:sp>
      <p:sp>
        <p:nvSpPr>
          <p:cNvPr id="32" name="TextBox 31"/>
          <p:cNvSpPr txBox="1"/>
          <p:nvPr/>
        </p:nvSpPr>
        <p:spPr>
          <a:xfrm>
            <a:off x="827584"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5</a:t>
            </a:r>
            <a:endParaRPr lang="en-IN" sz="15000" dirty="0">
              <a:solidFill>
                <a:srgbClr val="FF9999"/>
              </a:solidFill>
              <a:latin typeface="Rockwell Extra Bol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slide(fromRight)">
                                      <p:cBhvr>
                                        <p:cTn id="14" dur="500"/>
                                        <p:tgtEl>
                                          <p:spTgt spid="2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12" presetClass="entr" presetSubtype="2"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Right)">
                                      <p:cBhvr>
                                        <p:cTn id="25" dur="500"/>
                                        <p:tgtEl>
                                          <p:spTgt spid="2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2500"/>
                            </p:stCondLst>
                            <p:childTnLst>
                              <p:par>
                                <p:cTn id="34" presetID="12" presetClass="entr" presetSubtype="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lide(fromRigh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28" grpId="0" animBg="1"/>
      <p:bldP spid="29" grpId="0" animBg="1"/>
      <p:bldP spid="30" grpId="0"/>
      <p:bldP spid="31" grpId="0"/>
      <p:bldP spid="3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0" y="836712"/>
            <a:ext cx="9144000" cy="6048000"/>
            <a:chOff x="0" y="908720"/>
            <a:chExt cx="9144000" cy="5949280"/>
          </a:xfrm>
        </p:grpSpPr>
        <p:pic>
          <p:nvPicPr>
            <p:cNvPr id="11" name="Picture 10" descr="grunge-danger-background.jpg"/>
            <p:cNvPicPr>
              <a:picLocks noChangeAspect="1"/>
            </p:cNvPicPr>
            <p:nvPr/>
          </p:nvPicPr>
          <p:blipFill>
            <a:blip r:embed="rId2" cstate="email"/>
            <a:srcRect/>
            <a:stretch>
              <a:fillRect/>
            </a:stretch>
          </p:blipFill>
          <p:spPr>
            <a:xfrm>
              <a:off x="0" y="908720"/>
              <a:ext cx="9144000" cy="2808312"/>
            </a:xfrm>
            <a:prstGeom prst="rect">
              <a:avLst/>
            </a:prstGeom>
          </p:spPr>
        </p:pic>
        <p:pic>
          <p:nvPicPr>
            <p:cNvPr id="12" name="Picture 11" descr="grunge-danger-background.jpg"/>
            <p:cNvPicPr>
              <a:picLocks noChangeAspect="1"/>
            </p:cNvPicPr>
            <p:nvPr/>
          </p:nvPicPr>
          <p:blipFill>
            <a:blip r:embed="rId3" cstate="email"/>
            <a:srcRect/>
            <a:stretch>
              <a:fillRect/>
            </a:stretch>
          </p:blipFill>
          <p:spPr>
            <a:xfrm>
              <a:off x="0" y="3645024"/>
              <a:ext cx="9144000" cy="3212976"/>
            </a:xfrm>
            <a:prstGeom prst="rect">
              <a:avLst/>
            </a:prstGeom>
          </p:spPr>
        </p:pic>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Benefits of SWOT Analysis</a:t>
              </a:r>
              <a:endParaRPr lang="en-IN" sz="3200" dirty="0"/>
            </a:p>
          </p:txBody>
        </p:sp>
      </p:grpSp>
      <p:sp>
        <p:nvSpPr>
          <p:cNvPr id="13" name="TextBox 12"/>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4" name="TextBox 13"/>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5" name="TextBox 14"/>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9" name="TextBox 18"/>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20" name="TextBox 19"/>
          <p:cNvSpPr txBox="1"/>
          <p:nvPr/>
        </p:nvSpPr>
        <p:spPr>
          <a:xfrm>
            <a:off x="251520" y="1395248"/>
            <a:ext cx="8568952" cy="400110"/>
          </a:xfrm>
          <a:prstGeom prst="rect">
            <a:avLst/>
          </a:prstGeom>
          <a:noFill/>
        </p:spPr>
        <p:txBody>
          <a:bodyPr wrap="square" rtlCol="0">
            <a:spAutoFit/>
          </a:bodyPr>
          <a:lstStyle/>
          <a:p>
            <a:r>
              <a:rPr lang="en-IN" sz="2000" dirty="0" smtClean="0">
                <a:solidFill>
                  <a:schemeClr val="bg1"/>
                </a:solidFill>
              </a:rPr>
              <a:t>There are various benefits of SWOT Analysis such as follows:</a:t>
            </a:r>
            <a:endParaRPr lang="en-IN" sz="2000" dirty="0">
              <a:solidFill>
                <a:schemeClr val="bg1"/>
              </a:solidFill>
            </a:endParaRPr>
          </a:p>
        </p:txBody>
      </p:sp>
      <p:sp>
        <p:nvSpPr>
          <p:cNvPr id="24" name="TextBox 23"/>
          <p:cNvSpPr txBox="1"/>
          <p:nvPr/>
        </p:nvSpPr>
        <p:spPr>
          <a:xfrm>
            <a:off x="683568" y="2820312"/>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1</a:t>
            </a:r>
            <a:endParaRPr lang="en-IN" sz="15000" dirty="0">
              <a:solidFill>
                <a:srgbClr val="69B4FF"/>
              </a:solidFill>
              <a:latin typeface="Rockwell Extra Bold" pitchFamily="18" charset="0"/>
            </a:endParaRPr>
          </a:p>
        </p:txBody>
      </p:sp>
      <p:sp>
        <p:nvSpPr>
          <p:cNvPr id="25" name="TextBox 24"/>
          <p:cNvSpPr txBox="1"/>
          <p:nvPr/>
        </p:nvSpPr>
        <p:spPr>
          <a:xfrm>
            <a:off x="-180528" y="1452160"/>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1</a:t>
            </a:r>
            <a:endParaRPr lang="en-IN" sz="15000" dirty="0">
              <a:solidFill>
                <a:srgbClr val="8FCE4A"/>
              </a:solidFill>
              <a:latin typeface="Rockwell Extra Bold" pitchFamily="18" charset="0"/>
            </a:endParaRPr>
          </a:p>
        </p:txBody>
      </p:sp>
      <p:sp>
        <p:nvSpPr>
          <p:cNvPr id="26" name="TextBox 25"/>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1</a:t>
            </a:r>
            <a:endParaRPr lang="en-IN" sz="15000" dirty="0">
              <a:solidFill>
                <a:srgbClr val="FF9999"/>
              </a:solidFill>
              <a:latin typeface="Rockwell Extra Bold" pitchFamily="18" charset="0"/>
            </a:endParaRPr>
          </a:p>
        </p:txBody>
      </p:sp>
      <p:sp>
        <p:nvSpPr>
          <p:cNvPr id="27" name="Rectangle 26"/>
          <p:cNvSpPr/>
          <p:nvPr/>
        </p:nvSpPr>
        <p:spPr>
          <a:xfrm>
            <a:off x="2267744" y="1952976"/>
            <a:ext cx="6876256" cy="1332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provides an impetus to analyze a situation and develop suitable strategies and tactics</a:t>
            </a:r>
            <a:endParaRPr lang="en-IN" sz="2200" dirty="0">
              <a:solidFill>
                <a:schemeClr val="tx1"/>
              </a:solidFill>
            </a:endParaRPr>
          </a:p>
        </p:txBody>
      </p:sp>
      <p:sp>
        <p:nvSpPr>
          <p:cNvPr id="28" name="Rectangle 27"/>
          <p:cNvSpPr/>
          <p:nvPr/>
        </p:nvSpPr>
        <p:spPr>
          <a:xfrm>
            <a:off x="3059832" y="3429000"/>
            <a:ext cx="6084168" cy="1404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provides a basis for assessing core capabilities and competencies</a:t>
            </a:r>
            <a:endParaRPr lang="en-IN" sz="2200" dirty="0">
              <a:solidFill>
                <a:schemeClr val="tx1"/>
              </a:solidFill>
            </a:endParaRPr>
          </a:p>
        </p:txBody>
      </p:sp>
      <p:sp>
        <p:nvSpPr>
          <p:cNvPr id="29" name="Rectangle 28"/>
          <p:cNvSpPr/>
          <p:nvPr/>
        </p:nvSpPr>
        <p:spPr>
          <a:xfrm>
            <a:off x="2195736" y="4941312"/>
            <a:ext cx="6948264" cy="1296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provides a stimulus to participation in a group experience</a:t>
            </a:r>
            <a:endParaRPr lang="en-IN" sz="2200" dirty="0">
              <a:solidFill>
                <a:schemeClr val="tx1"/>
              </a:solidFill>
            </a:endParaRPr>
          </a:p>
        </p:txBody>
      </p:sp>
      <p:sp>
        <p:nvSpPr>
          <p:cNvPr id="30" name="TextBox 29"/>
          <p:cNvSpPr txBox="1"/>
          <p:nvPr/>
        </p:nvSpPr>
        <p:spPr>
          <a:xfrm>
            <a:off x="827584" y="1460391"/>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6</a:t>
            </a:r>
            <a:endParaRPr lang="en-IN" sz="15000" dirty="0">
              <a:solidFill>
                <a:srgbClr val="8FCE4A"/>
              </a:solidFill>
              <a:latin typeface="Rockwell Extra Bold" pitchFamily="18" charset="0"/>
            </a:endParaRPr>
          </a:p>
        </p:txBody>
      </p:sp>
      <p:sp>
        <p:nvSpPr>
          <p:cNvPr id="31" name="TextBox 30"/>
          <p:cNvSpPr txBox="1"/>
          <p:nvPr/>
        </p:nvSpPr>
        <p:spPr>
          <a:xfrm>
            <a:off x="1691680" y="2828543"/>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7</a:t>
            </a:r>
            <a:endParaRPr lang="en-IN" sz="15000" dirty="0">
              <a:solidFill>
                <a:srgbClr val="69B4FF"/>
              </a:solidFill>
              <a:latin typeface="Rockwell Extra Bold" pitchFamily="18" charset="0"/>
            </a:endParaRPr>
          </a:p>
        </p:txBody>
      </p:sp>
      <p:sp>
        <p:nvSpPr>
          <p:cNvPr id="32" name="TextBox 31"/>
          <p:cNvSpPr txBox="1"/>
          <p:nvPr/>
        </p:nvSpPr>
        <p:spPr>
          <a:xfrm>
            <a:off x="827584"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8</a:t>
            </a:r>
            <a:endParaRPr lang="en-IN" sz="15000" dirty="0">
              <a:solidFill>
                <a:srgbClr val="FF9999"/>
              </a:solidFill>
              <a:latin typeface="Rockwell Extra Bol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slide(fromRight)">
                                      <p:cBhvr>
                                        <p:cTn id="14" dur="500"/>
                                        <p:tgtEl>
                                          <p:spTgt spid="2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12" presetClass="entr" presetSubtype="2"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Right)">
                                      <p:cBhvr>
                                        <p:cTn id="25" dur="500"/>
                                        <p:tgtEl>
                                          <p:spTgt spid="2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par>
                          <p:cTn id="33" fill="hold">
                            <p:stCondLst>
                              <p:cond delay="2500"/>
                            </p:stCondLst>
                            <p:childTnLst>
                              <p:par>
                                <p:cTn id="34" presetID="12" presetClass="entr" presetSubtype="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lide(fromRigh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animBg="1"/>
      <p:bldP spid="28" grpId="0" animBg="1"/>
      <p:bldP spid="29" grpId="0" animBg="1"/>
      <p:bldP spid="30" grpId="0"/>
      <p:bldP spid="31" grpId="0"/>
      <p:bldP spid="3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0" y="836712"/>
            <a:ext cx="9144000" cy="6048000"/>
            <a:chOff x="0" y="908720"/>
            <a:chExt cx="9144000" cy="5949280"/>
          </a:xfrm>
        </p:grpSpPr>
        <p:pic>
          <p:nvPicPr>
            <p:cNvPr id="11" name="Picture 10" descr="grunge-danger-background.jpg"/>
            <p:cNvPicPr>
              <a:picLocks noChangeAspect="1"/>
            </p:cNvPicPr>
            <p:nvPr/>
          </p:nvPicPr>
          <p:blipFill>
            <a:blip r:embed="rId2" cstate="email"/>
            <a:srcRect/>
            <a:stretch>
              <a:fillRect/>
            </a:stretch>
          </p:blipFill>
          <p:spPr>
            <a:xfrm>
              <a:off x="0" y="908720"/>
              <a:ext cx="9144000" cy="2808312"/>
            </a:xfrm>
            <a:prstGeom prst="rect">
              <a:avLst/>
            </a:prstGeom>
          </p:spPr>
        </p:pic>
        <p:pic>
          <p:nvPicPr>
            <p:cNvPr id="12" name="Picture 11" descr="grunge-danger-background.jpg"/>
            <p:cNvPicPr>
              <a:picLocks noChangeAspect="1"/>
            </p:cNvPicPr>
            <p:nvPr/>
          </p:nvPicPr>
          <p:blipFill>
            <a:blip r:embed="rId3" cstate="email"/>
            <a:srcRect/>
            <a:stretch>
              <a:fillRect/>
            </a:stretch>
          </p:blipFill>
          <p:spPr>
            <a:xfrm>
              <a:off x="0" y="3645024"/>
              <a:ext cx="9144000" cy="3212976"/>
            </a:xfrm>
            <a:prstGeom prst="rect">
              <a:avLst/>
            </a:prstGeom>
          </p:spPr>
        </p:pic>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Benefits of SWOT Analysis</a:t>
              </a:r>
              <a:endParaRPr lang="en-IN" sz="3200" dirty="0"/>
            </a:p>
          </p:txBody>
        </p:sp>
      </p:grpSp>
      <p:sp>
        <p:nvSpPr>
          <p:cNvPr id="13" name="TextBox 12"/>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4" name="TextBox 13"/>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5" name="TextBox 14"/>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9" name="TextBox 18"/>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20" name="TextBox 19"/>
          <p:cNvSpPr txBox="1"/>
          <p:nvPr/>
        </p:nvSpPr>
        <p:spPr>
          <a:xfrm>
            <a:off x="251520" y="1395248"/>
            <a:ext cx="8568952" cy="400110"/>
          </a:xfrm>
          <a:prstGeom prst="rect">
            <a:avLst/>
          </a:prstGeom>
          <a:noFill/>
        </p:spPr>
        <p:txBody>
          <a:bodyPr wrap="square" rtlCol="0">
            <a:spAutoFit/>
          </a:bodyPr>
          <a:lstStyle/>
          <a:p>
            <a:r>
              <a:rPr lang="en-IN" sz="2000" dirty="0" smtClean="0">
                <a:solidFill>
                  <a:schemeClr val="bg1"/>
                </a:solidFill>
              </a:rPr>
              <a:t>There are various benefits of SWOT Analysis such as follows:</a:t>
            </a:r>
            <a:endParaRPr lang="en-IN" sz="2000" dirty="0">
              <a:solidFill>
                <a:schemeClr val="bg1"/>
              </a:solidFill>
            </a:endParaRPr>
          </a:p>
        </p:txBody>
      </p:sp>
      <p:sp>
        <p:nvSpPr>
          <p:cNvPr id="33" name="TextBox 32"/>
          <p:cNvSpPr txBox="1"/>
          <p:nvPr/>
        </p:nvSpPr>
        <p:spPr>
          <a:xfrm>
            <a:off x="539552" y="2900551"/>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2</a:t>
            </a:r>
            <a:endParaRPr lang="en-IN" sz="15000" dirty="0">
              <a:solidFill>
                <a:srgbClr val="69B4FF"/>
              </a:solidFill>
              <a:latin typeface="Rockwell Extra Bold" pitchFamily="18" charset="0"/>
            </a:endParaRPr>
          </a:p>
        </p:txBody>
      </p:sp>
      <p:sp>
        <p:nvSpPr>
          <p:cNvPr id="34" name="TextBox 33"/>
          <p:cNvSpPr txBox="1"/>
          <p:nvPr/>
        </p:nvSpPr>
        <p:spPr>
          <a:xfrm>
            <a:off x="-180528" y="1452160"/>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1</a:t>
            </a:r>
            <a:endParaRPr lang="en-IN" sz="15000" dirty="0">
              <a:solidFill>
                <a:srgbClr val="8FCE4A"/>
              </a:solidFill>
              <a:latin typeface="Rockwell Extra Bold" pitchFamily="18" charset="0"/>
            </a:endParaRPr>
          </a:p>
        </p:txBody>
      </p:sp>
      <p:sp>
        <p:nvSpPr>
          <p:cNvPr id="35" name="TextBox 34"/>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2</a:t>
            </a:r>
            <a:endParaRPr lang="en-IN" sz="15000" dirty="0">
              <a:solidFill>
                <a:srgbClr val="FF9999"/>
              </a:solidFill>
              <a:latin typeface="Rockwell Extra Bold" pitchFamily="18" charset="0"/>
            </a:endParaRPr>
          </a:p>
        </p:txBody>
      </p:sp>
      <p:sp>
        <p:nvSpPr>
          <p:cNvPr id="36" name="Rectangle 35"/>
          <p:cNvSpPr/>
          <p:nvPr/>
        </p:nvSpPr>
        <p:spPr>
          <a:xfrm>
            <a:off x="2267744" y="1952976"/>
            <a:ext cx="6876256" cy="1332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helpful in solving problems</a:t>
            </a:r>
            <a:endParaRPr lang="en-IN" sz="2200" dirty="0">
              <a:solidFill>
                <a:schemeClr val="tx1"/>
              </a:solidFill>
            </a:endParaRPr>
          </a:p>
        </p:txBody>
      </p:sp>
      <p:sp>
        <p:nvSpPr>
          <p:cNvPr id="37" name="Rectangle 36"/>
          <p:cNvSpPr/>
          <p:nvPr/>
        </p:nvSpPr>
        <p:spPr>
          <a:xfrm>
            <a:off x="3059832" y="3429000"/>
            <a:ext cx="6084168" cy="1404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helpful in implementing change</a:t>
            </a:r>
            <a:endParaRPr lang="en-IN" sz="2200" dirty="0">
              <a:solidFill>
                <a:schemeClr val="tx1"/>
              </a:solidFill>
            </a:endParaRPr>
          </a:p>
        </p:txBody>
      </p:sp>
      <p:sp>
        <p:nvSpPr>
          <p:cNvPr id="38" name="Rectangle 37"/>
          <p:cNvSpPr/>
          <p:nvPr/>
        </p:nvSpPr>
        <p:spPr>
          <a:xfrm>
            <a:off x="2195736" y="4941312"/>
            <a:ext cx="6948264" cy="1296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useful in developing strategies for achieving the organization’s objectives and mission</a:t>
            </a:r>
            <a:endParaRPr lang="en-IN" sz="2200" dirty="0">
              <a:solidFill>
                <a:schemeClr val="tx1"/>
              </a:solidFill>
            </a:endParaRPr>
          </a:p>
        </p:txBody>
      </p:sp>
      <p:sp>
        <p:nvSpPr>
          <p:cNvPr id="39" name="TextBox 38"/>
          <p:cNvSpPr txBox="1"/>
          <p:nvPr/>
        </p:nvSpPr>
        <p:spPr>
          <a:xfrm>
            <a:off x="827584" y="1460391"/>
            <a:ext cx="1800200" cy="2400657"/>
          </a:xfrm>
          <a:prstGeom prst="rect">
            <a:avLst/>
          </a:prstGeom>
          <a:noFill/>
        </p:spPr>
        <p:txBody>
          <a:bodyPr wrap="square" rtlCol="0">
            <a:spAutoFit/>
          </a:bodyPr>
          <a:lstStyle/>
          <a:p>
            <a:r>
              <a:rPr lang="en-US" sz="15000" dirty="0" smtClean="0">
                <a:solidFill>
                  <a:srgbClr val="8FCE4A"/>
                </a:solidFill>
                <a:latin typeface="Rockwell Extra Bold" pitchFamily="18" charset="0"/>
              </a:rPr>
              <a:t>9</a:t>
            </a:r>
            <a:endParaRPr lang="en-IN" sz="15000" dirty="0">
              <a:solidFill>
                <a:srgbClr val="8FCE4A"/>
              </a:solidFill>
              <a:latin typeface="Rockwell Extra Bold" pitchFamily="18" charset="0"/>
            </a:endParaRPr>
          </a:p>
        </p:txBody>
      </p:sp>
      <p:sp>
        <p:nvSpPr>
          <p:cNvPr id="40" name="TextBox 39"/>
          <p:cNvSpPr txBox="1"/>
          <p:nvPr/>
        </p:nvSpPr>
        <p:spPr>
          <a:xfrm>
            <a:off x="1691680" y="2900551"/>
            <a:ext cx="1800200" cy="2400657"/>
          </a:xfrm>
          <a:prstGeom prst="rect">
            <a:avLst/>
          </a:prstGeom>
          <a:noFill/>
        </p:spPr>
        <p:txBody>
          <a:bodyPr wrap="square" rtlCol="0">
            <a:spAutoFit/>
          </a:bodyPr>
          <a:lstStyle/>
          <a:p>
            <a:r>
              <a:rPr lang="en-US" sz="15000" dirty="0" smtClean="0">
                <a:solidFill>
                  <a:srgbClr val="69B4FF"/>
                </a:solidFill>
                <a:latin typeface="Rockwell Extra Bold" pitchFamily="18" charset="0"/>
              </a:rPr>
              <a:t>0</a:t>
            </a:r>
            <a:endParaRPr lang="en-IN" sz="15000" dirty="0">
              <a:solidFill>
                <a:srgbClr val="69B4FF"/>
              </a:solidFill>
              <a:latin typeface="Rockwell Extra Bold" pitchFamily="18" charset="0"/>
            </a:endParaRPr>
          </a:p>
        </p:txBody>
      </p:sp>
      <p:sp>
        <p:nvSpPr>
          <p:cNvPr id="41" name="TextBox 40"/>
          <p:cNvSpPr txBox="1"/>
          <p:nvPr/>
        </p:nvSpPr>
        <p:spPr>
          <a:xfrm>
            <a:off x="899592"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1</a:t>
            </a:r>
            <a:endParaRPr lang="en-IN" sz="15000" dirty="0">
              <a:solidFill>
                <a:srgbClr val="FF9999"/>
              </a:solidFill>
              <a:latin typeface="Rockwell Extra Bol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slide(fromRight)">
                                      <p:cBhvr>
                                        <p:cTn id="14" dur="500"/>
                                        <p:tgtEl>
                                          <p:spTgt spid="3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1500"/>
                            </p:stCondLst>
                            <p:childTnLst>
                              <p:par>
                                <p:cTn id="23" presetID="12" presetClass="entr" presetSubtype="2"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slide(fromRight)">
                                      <p:cBhvr>
                                        <p:cTn id="25" dur="500"/>
                                        <p:tgtEl>
                                          <p:spTgt spid="3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par>
                          <p:cTn id="33" fill="hold">
                            <p:stCondLst>
                              <p:cond delay="2500"/>
                            </p:stCondLst>
                            <p:childTnLst>
                              <p:par>
                                <p:cTn id="34" presetID="12" presetClass="entr" presetSubtype="2"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slide(fromRight)">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animBg="1"/>
      <p:bldP spid="37" grpId="0" animBg="1"/>
      <p:bldP spid="38" grpId="0" animBg="1"/>
      <p:bldP spid="39" grpId="0"/>
      <p:bldP spid="40" grpId="0"/>
      <p:bldP spid="4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Pitfalls of SWOT Analysis</a:t>
              </a:r>
              <a:endParaRPr lang="en-IN" sz="3200" dirty="0"/>
            </a:p>
          </p:txBody>
        </p:sp>
      </p:grpSp>
      <p:sp>
        <p:nvSpPr>
          <p:cNvPr id="10" name="TextBox 9"/>
          <p:cNvSpPr txBox="1"/>
          <p:nvPr/>
        </p:nvSpPr>
        <p:spPr>
          <a:xfrm>
            <a:off x="504480" y="908720"/>
            <a:ext cx="8388000" cy="400110"/>
          </a:xfrm>
          <a:prstGeom prst="rect">
            <a:avLst/>
          </a:prstGeom>
          <a:noFill/>
        </p:spPr>
        <p:txBody>
          <a:bodyPr wrap="square" rtlCol="0">
            <a:spAutoFit/>
          </a:bodyPr>
          <a:lstStyle/>
          <a:p>
            <a:r>
              <a:rPr lang="en-IN" sz="2000" dirty="0" smtClean="0"/>
              <a:t>There are various pitfalls of SWOT Analysis such as follows:</a:t>
            </a:r>
            <a:endParaRPr lang="en-IN" sz="2000" dirty="0"/>
          </a:p>
        </p:txBody>
      </p:sp>
      <p:grpSp>
        <p:nvGrpSpPr>
          <p:cNvPr id="4" name="Group 18"/>
          <p:cNvGrpSpPr/>
          <p:nvPr/>
        </p:nvGrpSpPr>
        <p:grpSpPr>
          <a:xfrm>
            <a:off x="1" y="2996584"/>
            <a:ext cx="9144000" cy="2247131"/>
            <a:chOff x="0" y="2780928"/>
            <a:chExt cx="10359727" cy="1743075"/>
          </a:xfrm>
        </p:grpSpPr>
        <p:pic>
          <p:nvPicPr>
            <p:cNvPr id="12" name="Picture 11" descr="rgrrgrgr.jpg"/>
            <p:cNvPicPr>
              <a:picLocks noChangeAspect="1"/>
            </p:cNvPicPr>
            <p:nvPr/>
          </p:nvPicPr>
          <p:blipFill>
            <a:blip r:embed="rId6" cstate="print"/>
            <a:stretch>
              <a:fillRect/>
            </a:stretch>
          </p:blipFill>
          <p:spPr>
            <a:xfrm rot="5400000">
              <a:off x="438150" y="2342778"/>
              <a:ext cx="1743075" cy="2619375"/>
            </a:xfrm>
            <a:prstGeom prst="rect">
              <a:avLst/>
            </a:prstGeom>
          </p:spPr>
        </p:pic>
        <p:pic>
          <p:nvPicPr>
            <p:cNvPr id="13" name="Picture 12" descr="rgrrgrgr.jpg"/>
            <p:cNvPicPr>
              <a:picLocks noChangeAspect="1"/>
            </p:cNvPicPr>
            <p:nvPr/>
          </p:nvPicPr>
          <p:blipFill>
            <a:blip r:embed="rId6" cstate="print"/>
            <a:stretch>
              <a:fillRect/>
            </a:stretch>
          </p:blipFill>
          <p:spPr>
            <a:xfrm rot="5400000">
              <a:off x="2993926" y="2342778"/>
              <a:ext cx="1743075" cy="2619375"/>
            </a:xfrm>
            <a:prstGeom prst="rect">
              <a:avLst/>
            </a:prstGeom>
          </p:spPr>
        </p:pic>
        <p:pic>
          <p:nvPicPr>
            <p:cNvPr id="14" name="Picture 13" descr="rgrrgrgr.jpg"/>
            <p:cNvPicPr>
              <a:picLocks noChangeAspect="1"/>
            </p:cNvPicPr>
            <p:nvPr/>
          </p:nvPicPr>
          <p:blipFill>
            <a:blip r:embed="rId6" cstate="print"/>
            <a:stretch>
              <a:fillRect/>
            </a:stretch>
          </p:blipFill>
          <p:spPr>
            <a:xfrm rot="5400000">
              <a:off x="5586214" y="2342778"/>
              <a:ext cx="1743075" cy="2619375"/>
            </a:xfrm>
            <a:prstGeom prst="rect">
              <a:avLst/>
            </a:prstGeom>
          </p:spPr>
        </p:pic>
        <p:pic>
          <p:nvPicPr>
            <p:cNvPr id="15" name="Picture 14" descr="rgrrgrgr.jpg"/>
            <p:cNvPicPr>
              <a:picLocks noChangeAspect="1"/>
            </p:cNvPicPr>
            <p:nvPr/>
          </p:nvPicPr>
          <p:blipFill>
            <a:blip r:embed="rId6" cstate="print"/>
            <a:stretch>
              <a:fillRect/>
            </a:stretch>
          </p:blipFill>
          <p:spPr>
            <a:xfrm rot="5400000">
              <a:off x="8178502" y="2342778"/>
              <a:ext cx="1743075" cy="2619375"/>
            </a:xfrm>
            <a:prstGeom prst="rect">
              <a:avLst/>
            </a:prstGeom>
          </p:spPr>
        </p:pic>
      </p:grpSp>
      <p:pic>
        <p:nvPicPr>
          <p:cNvPr id="16" name="Picture 15" descr="left_foot_print_benji_pa_02.svg.med_full.png"/>
          <p:cNvPicPr>
            <a:picLocks noChangeAspect="1"/>
          </p:cNvPicPr>
          <p:nvPr/>
        </p:nvPicPr>
        <p:blipFill>
          <a:blip r:embed="rId7" cstate="email"/>
          <a:stretch>
            <a:fillRect/>
          </a:stretch>
        </p:blipFill>
        <p:spPr>
          <a:xfrm rot="5045325">
            <a:off x="49128" y="3037948"/>
            <a:ext cx="429667" cy="545347"/>
          </a:xfrm>
          <a:prstGeom prst="rect">
            <a:avLst/>
          </a:prstGeom>
        </p:spPr>
      </p:pic>
      <p:pic>
        <p:nvPicPr>
          <p:cNvPr id="17" name="Picture 16" descr="left_foot_print_benji_pa_02.svg.med_full.png"/>
          <p:cNvPicPr>
            <a:picLocks noChangeAspect="1"/>
          </p:cNvPicPr>
          <p:nvPr/>
        </p:nvPicPr>
        <p:blipFill>
          <a:blip r:embed="rId7" cstate="email"/>
          <a:stretch>
            <a:fillRect/>
          </a:stretch>
        </p:blipFill>
        <p:spPr>
          <a:xfrm rot="16554675" flipV="1">
            <a:off x="330035" y="3412615"/>
            <a:ext cx="429667" cy="545347"/>
          </a:xfrm>
          <a:prstGeom prst="rect">
            <a:avLst/>
          </a:prstGeom>
        </p:spPr>
      </p:pic>
      <p:pic>
        <p:nvPicPr>
          <p:cNvPr id="18" name="Picture 17" descr="left_foot_print_benji_pa_02.svg.med_full.png"/>
          <p:cNvPicPr>
            <a:picLocks noChangeAspect="1"/>
          </p:cNvPicPr>
          <p:nvPr/>
        </p:nvPicPr>
        <p:blipFill>
          <a:blip r:embed="rId7" cstate="email"/>
          <a:stretch>
            <a:fillRect/>
          </a:stretch>
        </p:blipFill>
        <p:spPr>
          <a:xfrm rot="5045325">
            <a:off x="906098" y="3124582"/>
            <a:ext cx="429667" cy="545347"/>
          </a:xfrm>
          <a:prstGeom prst="rect">
            <a:avLst/>
          </a:prstGeom>
        </p:spPr>
      </p:pic>
      <p:pic>
        <p:nvPicPr>
          <p:cNvPr id="19" name="Picture 18" descr="left_foot_print_benji_pa_02.svg.med_full.png"/>
          <p:cNvPicPr>
            <a:picLocks noChangeAspect="1"/>
          </p:cNvPicPr>
          <p:nvPr/>
        </p:nvPicPr>
        <p:blipFill>
          <a:blip r:embed="rId7" cstate="email"/>
          <a:stretch>
            <a:fillRect/>
          </a:stretch>
        </p:blipFill>
        <p:spPr>
          <a:xfrm rot="16554675" flipV="1">
            <a:off x="1187005" y="3499249"/>
            <a:ext cx="429667" cy="545347"/>
          </a:xfrm>
          <a:prstGeom prst="rect">
            <a:avLst/>
          </a:prstGeom>
        </p:spPr>
      </p:pic>
      <p:sp>
        <p:nvSpPr>
          <p:cNvPr id="20" name="Freeform 19"/>
          <p:cNvSpPr/>
          <p:nvPr/>
        </p:nvSpPr>
        <p:spPr>
          <a:xfrm>
            <a:off x="2555776" y="3070701"/>
            <a:ext cx="1296000" cy="792000"/>
          </a:xfrm>
          <a:custGeom>
            <a:avLst/>
            <a:gdLst>
              <a:gd name="connsiteX0" fmla="*/ 550984 w 1207477"/>
              <a:gd name="connsiteY0" fmla="*/ 18757 h 733865"/>
              <a:gd name="connsiteX1" fmla="*/ 311834 w 1207477"/>
              <a:gd name="connsiteY1" fmla="*/ 32825 h 733865"/>
              <a:gd name="connsiteX2" fmla="*/ 157089 w 1207477"/>
              <a:gd name="connsiteY2" fmla="*/ 131299 h 733865"/>
              <a:gd name="connsiteX3" fmla="*/ 16412 w 1207477"/>
              <a:gd name="connsiteY3" fmla="*/ 342314 h 733865"/>
              <a:gd name="connsiteX4" fmla="*/ 58615 w 1207477"/>
              <a:gd name="connsiteY4" fmla="*/ 539262 h 733865"/>
              <a:gd name="connsiteX5" fmla="*/ 255563 w 1207477"/>
              <a:gd name="connsiteY5" fmla="*/ 595533 h 733865"/>
              <a:gd name="connsiteX6" fmla="*/ 480646 w 1207477"/>
              <a:gd name="connsiteY6" fmla="*/ 722142 h 733865"/>
              <a:gd name="connsiteX7" fmla="*/ 1001151 w 1207477"/>
              <a:gd name="connsiteY7" fmla="*/ 525194 h 733865"/>
              <a:gd name="connsiteX8" fmla="*/ 1198098 w 1207477"/>
              <a:gd name="connsiteY8" fmla="*/ 314179 h 733865"/>
              <a:gd name="connsiteX9" fmla="*/ 944880 w 1207477"/>
              <a:gd name="connsiteY9" fmla="*/ 117231 h 733865"/>
              <a:gd name="connsiteX10" fmla="*/ 776067 w 1207477"/>
              <a:gd name="connsiteY10" fmla="*/ 18757 h 733865"/>
              <a:gd name="connsiteX11" fmla="*/ 550984 w 1207477"/>
              <a:gd name="connsiteY11" fmla="*/ 18757 h 7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477" h="733865">
                <a:moveTo>
                  <a:pt x="550984" y="18757"/>
                </a:moveTo>
                <a:cubicBezTo>
                  <a:pt x="473612" y="21102"/>
                  <a:pt x="377483" y="14068"/>
                  <a:pt x="311834" y="32825"/>
                </a:cubicBezTo>
                <a:cubicBezTo>
                  <a:pt x="246185" y="51582"/>
                  <a:pt x="206326" y="79718"/>
                  <a:pt x="157089" y="131299"/>
                </a:cubicBezTo>
                <a:cubicBezTo>
                  <a:pt x="107852" y="182880"/>
                  <a:pt x="32824" y="274320"/>
                  <a:pt x="16412" y="342314"/>
                </a:cubicBezTo>
                <a:cubicBezTo>
                  <a:pt x="0" y="410308"/>
                  <a:pt x="18757" y="497059"/>
                  <a:pt x="58615" y="539262"/>
                </a:cubicBezTo>
                <a:cubicBezTo>
                  <a:pt x="98474" y="581465"/>
                  <a:pt x="185225" y="565053"/>
                  <a:pt x="255563" y="595533"/>
                </a:cubicBezTo>
                <a:cubicBezTo>
                  <a:pt x="325901" y="626013"/>
                  <a:pt x="356381" y="733865"/>
                  <a:pt x="480646" y="722142"/>
                </a:cubicBezTo>
                <a:cubicBezTo>
                  <a:pt x="604911" y="710419"/>
                  <a:pt x="881576" y="593188"/>
                  <a:pt x="1001151" y="525194"/>
                </a:cubicBezTo>
                <a:cubicBezTo>
                  <a:pt x="1120726" y="457200"/>
                  <a:pt x="1207477" y="382173"/>
                  <a:pt x="1198098" y="314179"/>
                </a:cubicBezTo>
                <a:cubicBezTo>
                  <a:pt x="1188720" y="246185"/>
                  <a:pt x="1015218" y="166468"/>
                  <a:pt x="944880" y="117231"/>
                </a:cubicBezTo>
                <a:cubicBezTo>
                  <a:pt x="874542" y="67994"/>
                  <a:pt x="837027" y="37514"/>
                  <a:pt x="776067" y="18757"/>
                </a:cubicBezTo>
                <a:cubicBezTo>
                  <a:pt x="715107" y="0"/>
                  <a:pt x="628356" y="16412"/>
                  <a:pt x="550984" y="18757"/>
                </a:cubicBezTo>
                <a:close/>
              </a:path>
            </a:pathLst>
          </a:custGeom>
          <a:solidFill>
            <a:srgbClr val="48392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1" name="Straight Connector 20"/>
          <p:cNvCxnSpPr/>
          <p:nvPr/>
        </p:nvCxnSpPr>
        <p:spPr>
          <a:xfrm>
            <a:off x="3131840" y="2566741"/>
            <a:ext cx="0" cy="864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9552" y="1412776"/>
            <a:ext cx="4536504" cy="1200329"/>
          </a:xfrm>
          <a:prstGeom prst="rect">
            <a:avLst/>
          </a:prstGeom>
          <a:noFill/>
        </p:spPr>
        <p:txBody>
          <a:bodyPr wrap="square" rtlCol="0">
            <a:spAutoFit/>
          </a:bodyPr>
          <a:lstStyle/>
          <a:p>
            <a:pPr algn="ctr"/>
            <a:r>
              <a:rPr lang="en-IN" dirty="0" smtClean="0"/>
              <a:t>It can be very subjective and hence two people rarely come up with the same final version of a SWOT. Use it as a guide and not as a prescription.</a:t>
            </a:r>
            <a:endParaRPr lang="en-IN" dirty="0"/>
          </a:p>
        </p:txBody>
      </p:sp>
      <p:pic>
        <p:nvPicPr>
          <p:cNvPr id="23" name="Picture 22" descr="left_foot_print_benji_pa_02.svg.med_full.png"/>
          <p:cNvPicPr>
            <a:picLocks noChangeAspect="1"/>
          </p:cNvPicPr>
          <p:nvPr/>
        </p:nvPicPr>
        <p:blipFill>
          <a:blip r:embed="rId7" cstate="email"/>
          <a:stretch>
            <a:fillRect/>
          </a:stretch>
        </p:blipFill>
        <p:spPr>
          <a:xfrm rot="5045325">
            <a:off x="1766686" y="3183817"/>
            <a:ext cx="429667" cy="545347"/>
          </a:xfrm>
          <a:prstGeom prst="rect">
            <a:avLst/>
          </a:prstGeom>
        </p:spPr>
      </p:pic>
      <p:pic>
        <p:nvPicPr>
          <p:cNvPr id="24" name="Picture 23" descr="left_foot_print_benji_pa_02.svg.med_full.png"/>
          <p:cNvPicPr>
            <a:picLocks noChangeAspect="1"/>
          </p:cNvPicPr>
          <p:nvPr/>
        </p:nvPicPr>
        <p:blipFill>
          <a:blip r:embed="rId7" cstate="email"/>
          <a:stretch>
            <a:fillRect/>
          </a:stretch>
        </p:blipFill>
        <p:spPr>
          <a:xfrm rot="16554675" flipV="1">
            <a:off x="2047593" y="3558484"/>
            <a:ext cx="429667" cy="545347"/>
          </a:xfrm>
          <a:prstGeom prst="rect">
            <a:avLst/>
          </a:prstGeom>
        </p:spPr>
      </p:pic>
      <p:pic>
        <p:nvPicPr>
          <p:cNvPr id="25" name="Picture 24" descr="left_foot_print_benji_pa_02.svg.med_full.png"/>
          <p:cNvPicPr>
            <a:picLocks noChangeAspect="1"/>
          </p:cNvPicPr>
          <p:nvPr/>
        </p:nvPicPr>
        <p:blipFill>
          <a:blip r:embed="rId7" cstate="email"/>
          <a:stretch>
            <a:fillRect/>
          </a:stretch>
        </p:blipFill>
        <p:spPr>
          <a:xfrm rot="6163538">
            <a:off x="2541332" y="4040977"/>
            <a:ext cx="429667" cy="545347"/>
          </a:xfrm>
          <a:prstGeom prst="rect">
            <a:avLst/>
          </a:prstGeom>
        </p:spPr>
      </p:pic>
      <p:pic>
        <p:nvPicPr>
          <p:cNvPr id="26" name="Picture 25" descr="left_foot_print_benji_pa_02.svg.med_full.png"/>
          <p:cNvPicPr>
            <a:picLocks noChangeAspect="1"/>
          </p:cNvPicPr>
          <p:nvPr/>
        </p:nvPicPr>
        <p:blipFill>
          <a:blip r:embed="rId7" cstate="email"/>
          <a:stretch>
            <a:fillRect/>
          </a:stretch>
        </p:blipFill>
        <p:spPr>
          <a:xfrm rot="17672888" flipV="1">
            <a:off x="2822239" y="4415644"/>
            <a:ext cx="429667" cy="545347"/>
          </a:xfrm>
          <a:prstGeom prst="rect">
            <a:avLst/>
          </a:prstGeom>
        </p:spPr>
      </p:pic>
      <p:pic>
        <p:nvPicPr>
          <p:cNvPr id="27" name="Picture 26" descr="left_foot_print_benji_pa_02.svg.med_full.png"/>
          <p:cNvPicPr>
            <a:picLocks noChangeAspect="1"/>
          </p:cNvPicPr>
          <p:nvPr/>
        </p:nvPicPr>
        <p:blipFill>
          <a:blip r:embed="rId7" cstate="email"/>
          <a:stretch>
            <a:fillRect/>
          </a:stretch>
        </p:blipFill>
        <p:spPr>
          <a:xfrm rot="5045325">
            <a:off x="3426380" y="4204703"/>
            <a:ext cx="429667" cy="545347"/>
          </a:xfrm>
          <a:prstGeom prst="rect">
            <a:avLst/>
          </a:prstGeom>
        </p:spPr>
      </p:pic>
      <p:pic>
        <p:nvPicPr>
          <p:cNvPr id="28" name="Picture 27" descr="left_foot_print_benji_pa_02.svg.med_full.png"/>
          <p:cNvPicPr>
            <a:picLocks noChangeAspect="1"/>
          </p:cNvPicPr>
          <p:nvPr/>
        </p:nvPicPr>
        <p:blipFill>
          <a:blip r:embed="rId7" cstate="email"/>
          <a:stretch>
            <a:fillRect/>
          </a:stretch>
        </p:blipFill>
        <p:spPr>
          <a:xfrm rot="16554675" flipV="1">
            <a:off x="3707287" y="4579370"/>
            <a:ext cx="429667" cy="545347"/>
          </a:xfrm>
          <a:prstGeom prst="rect">
            <a:avLst/>
          </a:prstGeom>
        </p:spPr>
      </p:pic>
      <p:pic>
        <p:nvPicPr>
          <p:cNvPr id="29" name="Picture 28" descr="left_foot_print_benji_pa_02.svg.med_full.png"/>
          <p:cNvPicPr>
            <a:picLocks noChangeAspect="1"/>
          </p:cNvPicPr>
          <p:nvPr/>
        </p:nvPicPr>
        <p:blipFill>
          <a:blip r:embed="rId7" cstate="email"/>
          <a:stretch>
            <a:fillRect/>
          </a:stretch>
        </p:blipFill>
        <p:spPr>
          <a:xfrm rot="5045325">
            <a:off x="4214958" y="4204703"/>
            <a:ext cx="429667" cy="545347"/>
          </a:xfrm>
          <a:prstGeom prst="rect">
            <a:avLst/>
          </a:prstGeom>
        </p:spPr>
      </p:pic>
      <p:pic>
        <p:nvPicPr>
          <p:cNvPr id="30" name="Picture 29" descr="left_foot_print_benji_pa_02.svg.med_full.png"/>
          <p:cNvPicPr>
            <a:picLocks noChangeAspect="1"/>
          </p:cNvPicPr>
          <p:nvPr/>
        </p:nvPicPr>
        <p:blipFill>
          <a:blip r:embed="rId7" cstate="email"/>
          <a:stretch>
            <a:fillRect/>
          </a:stretch>
        </p:blipFill>
        <p:spPr>
          <a:xfrm rot="16554675" flipV="1">
            <a:off x="4495865" y="4579370"/>
            <a:ext cx="429667" cy="545347"/>
          </a:xfrm>
          <a:prstGeom prst="rect">
            <a:avLst/>
          </a:prstGeom>
        </p:spPr>
      </p:pic>
      <p:sp>
        <p:nvSpPr>
          <p:cNvPr id="31" name="Freeform 30"/>
          <p:cNvSpPr/>
          <p:nvPr/>
        </p:nvSpPr>
        <p:spPr>
          <a:xfrm>
            <a:off x="5076200" y="4294925"/>
            <a:ext cx="1296000" cy="792000"/>
          </a:xfrm>
          <a:custGeom>
            <a:avLst/>
            <a:gdLst>
              <a:gd name="connsiteX0" fmla="*/ 550984 w 1207477"/>
              <a:gd name="connsiteY0" fmla="*/ 18757 h 733865"/>
              <a:gd name="connsiteX1" fmla="*/ 311834 w 1207477"/>
              <a:gd name="connsiteY1" fmla="*/ 32825 h 733865"/>
              <a:gd name="connsiteX2" fmla="*/ 157089 w 1207477"/>
              <a:gd name="connsiteY2" fmla="*/ 131299 h 733865"/>
              <a:gd name="connsiteX3" fmla="*/ 16412 w 1207477"/>
              <a:gd name="connsiteY3" fmla="*/ 342314 h 733865"/>
              <a:gd name="connsiteX4" fmla="*/ 58615 w 1207477"/>
              <a:gd name="connsiteY4" fmla="*/ 539262 h 733865"/>
              <a:gd name="connsiteX5" fmla="*/ 255563 w 1207477"/>
              <a:gd name="connsiteY5" fmla="*/ 595533 h 733865"/>
              <a:gd name="connsiteX6" fmla="*/ 480646 w 1207477"/>
              <a:gd name="connsiteY6" fmla="*/ 722142 h 733865"/>
              <a:gd name="connsiteX7" fmla="*/ 1001151 w 1207477"/>
              <a:gd name="connsiteY7" fmla="*/ 525194 h 733865"/>
              <a:gd name="connsiteX8" fmla="*/ 1198098 w 1207477"/>
              <a:gd name="connsiteY8" fmla="*/ 314179 h 733865"/>
              <a:gd name="connsiteX9" fmla="*/ 944880 w 1207477"/>
              <a:gd name="connsiteY9" fmla="*/ 117231 h 733865"/>
              <a:gd name="connsiteX10" fmla="*/ 776067 w 1207477"/>
              <a:gd name="connsiteY10" fmla="*/ 18757 h 733865"/>
              <a:gd name="connsiteX11" fmla="*/ 550984 w 1207477"/>
              <a:gd name="connsiteY11" fmla="*/ 18757 h 7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477" h="733865">
                <a:moveTo>
                  <a:pt x="550984" y="18757"/>
                </a:moveTo>
                <a:cubicBezTo>
                  <a:pt x="473612" y="21102"/>
                  <a:pt x="377483" y="14068"/>
                  <a:pt x="311834" y="32825"/>
                </a:cubicBezTo>
                <a:cubicBezTo>
                  <a:pt x="246185" y="51582"/>
                  <a:pt x="206326" y="79718"/>
                  <a:pt x="157089" y="131299"/>
                </a:cubicBezTo>
                <a:cubicBezTo>
                  <a:pt x="107852" y="182880"/>
                  <a:pt x="32824" y="274320"/>
                  <a:pt x="16412" y="342314"/>
                </a:cubicBezTo>
                <a:cubicBezTo>
                  <a:pt x="0" y="410308"/>
                  <a:pt x="18757" y="497059"/>
                  <a:pt x="58615" y="539262"/>
                </a:cubicBezTo>
                <a:cubicBezTo>
                  <a:pt x="98474" y="581465"/>
                  <a:pt x="185225" y="565053"/>
                  <a:pt x="255563" y="595533"/>
                </a:cubicBezTo>
                <a:cubicBezTo>
                  <a:pt x="325901" y="626013"/>
                  <a:pt x="356381" y="733865"/>
                  <a:pt x="480646" y="722142"/>
                </a:cubicBezTo>
                <a:cubicBezTo>
                  <a:pt x="604911" y="710419"/>
                  <a:pt x="881576" y="593188"/>
                  <a:pt x="1001151" y="525194"/>
                </a:cubicBezTo>
                <a:cubicBezTo>
                  <a:pt x="1120726" y="457200"/>
                  <a:pt x="1207477" y="382173"/>
                  <a:pt x="1198098" y="314179"/>
                </a:cubicBezTo>
                <a:cubicBezTo>
                  <a:pt x="1188720" y="246185"/>
                  <a:pt x="1015218" y="166468"/>
                  <a:pt x="944880" y="117231"/>
                </a:cubicBezTo>
                <a:cubicBezTo>
                  <a:pt x="874542" y="67994"/>
                  <a:pt x="837027" y="37514"/>
                  <a:pt x="776067" y="18757"/>
                </a:cubicBezTo>
                <a:cubicBezTo>
                  <a:pt x="715107" y="0"/>
                  <a:pt x="628356" y="16412"/>
                  <a:pt x="550984" y="18757"/>
                </a:cubicBezTo>
                <a:close/>
              </a:path>
            </a:pathLst>
          </a:custGeom>
          <a:solidFill>
            <a:srgbClr val="48392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2" name="Straight Connector 31"/>
          <p:cNvCxnSpPr/>
          <p:nvPr/>
        </p:nvCxnSpPr>
        <p:spPr>
          <a:xfrm>
            <a:off x="5652120" y="4726885"/>
            <a:ext cx="0" cy="864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35896" y="5590981"/>
            <a:ext cx="4104456" cy="1200329"/>
          </a:xfrm>
          <a:prstGeom prst="rect">
            <a:avLst/>
          </a:prstGeom>
          <a:noFill/>
        </p:spPr>
        <p:txBody>
          <a:bodyPr wrap="square" rtlCol="0">
            <a:spAutoFit/>
          </a:bodyPr>
          <a:lstStyle/>
          <a:p>
            <a:pPr algn="ctr"/>
            <a:r>
              <a:rPr lang="en-IN" dirty="0" smtClean="0"/>
              <a:t>Categorizing aspects as strengths, weaknesses, opportunities and threats may be very subjective as there is great degree of uncertainty in market. </a:t>
            </a:r>
            <a:endParaRPr lang="en-IN" dirty="0"/>
          </a:p>
        </p:txBody>
      </p:sp>
      <p:pic>
        <p:nvPicPr>
          <p:cNvPr id="34" name="Picture 33" descr="left_foot_print_benji_pa_02.svg.med_full.png"/>
          <p:cNvPicPr>
            <a:picLocks noChangeAspect="1"/>
          </p:cNvPicPr>
          <p:nvPr/>
        </p:nvPicPr>
        <p:blipFill>
          <a:blip r:embed="rId7" cstate="email"/>
          <a:stretch>
            <a:fillRect/>
          </a:stretch>
        </p:blipFill>
        <p:spPr>
          <a:xfrm rot="2280002">
            <a:off x="4694333" y="3523459"/>
            <a:ext cx="429667" cy="545347"/>
          </a:xfrm>
          <a:prstGeom prst="rect">
            <a:avLst/>
          </a:prstGeom>
        </p:spPr>
      </p:pic>
      <p:pic>
        <p:nvPicPr>
          <p:cNvPr id="35" name="Picture 34" descr="left_foot_print_benji_pa_02.svg.med_full.png"/>
          <p:cNvPicPr>
            <a:picLocks noChangeAspect="1"/>
          </p:cNvPicPr>
          <p:nvPr/>
        </p:nvPicPr>
        <p:blipFill>
          <a:blip r:embed="rId7" cstate="email"/>
          <a:stretch>
            <a:fillRect/>
          </a:stretch>
        </p:blipFill>
        <p:spPr>
          <a:xfrm rot="13789352" flipV="1">
            <a:off x="4975240" y="3898126"/>
            <a:ext cx="429667" cy="545347"/>
          </a:xfrm>
          <a:prstGeom prst="rect">
            <a:avLst/>
          </a:prstGeom>
        </p:spPr>
      </p:pic>
      <p:pic>
        <p:nvPicPr>
          <p:cNvPr id="36" name="Picture 35" descr="left_foot_print_benji_pa_02.svg.med_full.png"/>
          <p:cNvPicPr>
            <a:picLocks noChangeAspect="1"/>
          </p:cNvPicPr>
          <p:nvPr/>
        </p:nvPicPr>
        <p:blipFill>
          <a:blip r:embed="rId7" cstate="email"/>
          <a:stretch>
            <a:fillRect/>
          </a:stretch>
        </p:blipFill>
        <p:spPr>
          <a:xfrm rot="5045325">
            <a:off x="5233706" y="3115440"/>
            <a:ext cx="429667" cy="545347"/>
          </a:xfrm>
          <a:prstGeom prst="rect">
            <a:avLst/>
          </a:prstGeom>
        </p:spPr>
      </p:pic>
      <p:pic>
        <p:nvPicPr>
          <p:cNvPr id="37" name="Picture 36" descr="left_foot_print_benji_pa_02.svg.med_full.png"/>
          <p:cNvPicPr>
            <a:picLocks noChangeAspect="1"/>
          </p:cNvPicPr>
          <p:nvPr/>
        </p:nvPicPr>
        <p:blipFill>
          <a:blip r:embed="rId7" cstate="email"/>
          <a:stretch>
            <a:fillRect/>
          </a:stretch>
        </p:blipFill>
        <p:spPr>
          <a:xfrm rot="16554675" flipV="1">
            <a:off x="5514613" y="3490107"/>
            <a:ext cx="429667" cy="545347"/>
          </a:xfrm>
          <a:prstGeom prst="rect">
            <a:avLst/>
          </a:prstGeom>
        </p:spPr>
      </p:pic>
      <p:pic>
        <p:nvPicPr>
          <p:cNvPr id="38" name="Picture 37" descr="left_foot_print_benji_pa_02.svg.med_full.png"/>
          <p:cNvPicPr>
            <a:picLocks noChangeAspect="1"/>
          </p:cNvPicPr>
          <p:nvPr/>
        </p:nvPicPr>
        <p:blipFill>
          <a:blip r:embed="rId7" cstate="email"/>
          <a:stretch>
            <a:fillRect/>
          </a:stretch>
        </p:blipFill>
        <p:spPr>
          <a:xfrm rot="5045325">
            <a:off x="6090676" y="3202074"/>
            <a:ext cx="429667" cy="545347"/>
          </a:xfrm>
          <a:prstGeom prst="rect">
            <a:avLst/>
          </a:prstGeom>
        </p:spPr>
      </p:pic>
      <p:pic>
        <p:nvPicPr>
          <p:cNvPr id="39" name="Picture 38" descr="left_foot_print_benji_pa_02.svg.med_full.png"/>
          <p:cNvPicPr>
            <a:picLocks noChangeAspect="1"/>
          </p:cNvPicPr>
          <p:nvPr/>
        </p:nvPicPr>
        <p:blipFill>
          <a:blip r:embed="rId7" cstate="email"/>
          <a:stretch>
            <a:fillRect/>
          </a:stretch>
        </p:blipFill>
        <p:spPr>
          <a:xfrm rot="16554675" flipV="1">
            <a:off x="6371583" y="3576741"/>
            <a:ext cx="429667" cy="545347"/>
          </a:xfrm>
          <a:prstGeom prst="rect">
            <a:avLst/>
          </a:prstGeom>
        </p:spPr>
      </p:pic>
      <p:sp>
        <p:nvSpPr>
          <p:cNvPr id="40" name="Freeform 39"/>
          <p:cNvSpPr/>
          <p:nvPr/>
        </p:nvSpPr>
        <p:spPr>
          <a:xfrm>
            <a:off x="6876256" y="3068960"/>
            <a:ext cx="1296000" cy="792000"/>
          </a:xfrm>
          <a:custGeom>
            <a:avLst/>
            <a:gdLst>
              <a:gd name="connsiteX0" fmla="*/ 550984 w 1207477"/>
              <a:gd name="connsiteY0" fmla="*/ 18757 h 733865"/>
              <a:gd name="connsiteX1" fmla="*/ 311834 w 1207477"/>
              <a:gd name="connsiteY1" fmla="*/ 32825 h 733865"/>
              <a:gd name="connsiteX2" fmla="*/ 157089 w 1207477"/>
              <a:gd name="connsiteY2" fmla="*/ 131299 h 733865"/>
              <a:gd name="connsiteX3" fmla="*/ 16412 w 1207477"/>
              <a:gd name="connsiteY3" fmla="*/ 342314 h 733865"/>
              <a:gd name="connsiteX4" fmla="*/ 58615 w 1207477"/>
              <a:gd name="connsiteY4" fmla="*/ 539262 h 733865"/>
              <a:gd name="connsiteX5" fmla="*/ 255563 w 1207477"/>
              <a:gd name="connsiteY5" fmla="*/ 595533 h 733865"/>
              <a:gd name="connsiteX6" fmla="*/ 480646 w 1207477"/>
              <a:gd name="connsiteY6" fmla="*/ 722142 h 733865"/>
              <a:gd name="connsiteX7" fmla="*/ 1001151 w 1207477"/>
              <a:gd name="connsiteY7" fmla="*/ 525194 h 733865"/>
              <a:gd name="connsiteX8" fmla="*/ 1198098 w 1207477"/>
              <a:gd name="connsiteY8" fmla="*/ 314179 h 733865"/>
              <a:gd name="connsiteX9" fmla="*/ 944880 w 1207477"/>
              <a:gd name="connsiteY9" fmla="*/ 117231 h 733865"/>
              <a:gd name="connsiteX10" fmla="*/ 776067 w 1207477"/>
              <a:gd name="connsiteY10" fmla="*/ 18757 h 733865"/>
              <a:gd name="connsiteX11" fmla="*/ 550984 w 1207477"/>
              <a:gd name="connsiteY11" fmla="*/ 18757 h 7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477" h="733865">
                <a:moveTo>
                  <a:pt x="550984" y="18757"/>
                </a:moveTo>
                <a:cubicBezTo>
                  <a:pt x="473612" y="21102"/>
                  <a:pt x="377483" y="14068"/>
                  <a:pt x="311834" y="32825"/>
                </a:cubicBezTo>
                <a:cubicBezTo>
                  <a:pt x="246185" y="51582"/>
                  <a:pt x="206326" y="79718"/>
                  <a:pt x="157089" y="131299"/>
                </a:cubicBezTo>
                <a:cubicBezTo>
                  <a:pt x="107852" y="182880"/>
                  <a:pt x="32824" y="274320"/>
                  <a:pt x="16412" y="342314"/>
                </a:cubicBezTo>
                <a:cubicBezTo>
                  <a:pt x="0" y="410308"/>
                  <a:pt x="18757" y="497059"/>
                  <a:pt x="58615" y="539262"/>
                </a:cubicBezTo>
                <a:cubicBezTo>
                  <a:pt x="98474" y="581465"/>
                  <a:pt x="185225" y="565053"/>
                  <a:pt x="255563" y="595533"/>
                </a:cubicBezTo>
                <a:cubicBezTo>
                  <a:pt x="325901" y="626013"/>
                  <a:pt x="356381" y="733865"/>
                  <a:pt x="480646" y="722142"/>
                </a:cubicBezTo>
                <a:cubicBezTo>
                  <a:pt x="604911" y="710419"/>
                  <a:pt x="881576" y="593188"/>
                  <a:pt x="1001151" y="525194"/>
                </a:cubicBezTo>
                <a:cubicBezTo>
                  <a:pt x="1120726" y="457200"/>
                  <a:pt x="1207477" y="382173"/>
                  <a:pt x="1198098" y="314179"/>
                </a:cubicBezTo>
                <a:cubicBezTo>
                  <a:pt x="1188720" y="246185"/>
                  <a:pt x="1015218" y="166468"/>
                  <a:pt x="944880" y="117231"/>
                </a:cubicBezTo>
                <a:cubicBezTo>
                  <a:pt x="874542" y="67994"/>
                  <a:pt x="837027" y="37514"/>
                  <a:pt x="776067" y="18757"/>
                </a:cubicBezTo>
                <a:cubicBezTo>
                  <a:pt x="715107" y="0"/>
                  <a:pt x="628356" y="16412"/>
                  <a:pt x="550984" y="18757"/>
                </a:cubicBezTo>
                <a:close/>
              </a:path>
            </a:pathLst>
          </a:custGeom>
          <a:solidFill>
            <a:srgbClr val="48392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1" name="Straight Connector 40"/>
          <p:cNvCxnSpPr/>
          <p:nvPr/>
        </p:nvCxnSpPr>
        <p:spPr>
          <a:xfrm>
            <a:off x="7452320" y="2565000"/>
            <a:ext cx="0" cy="864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48064" y="1340768"/>
            <a:ext cx="3923928" cy="1477328"/>
          </a:xfrm>
          <a:prstGeom prst="rect">
            <a:avLst/>
          </a:prstGeom>
          <a:noFill/>
        </p:spPr>
        <p:txBody>
          <a:bodyPr wrap="square" rtlCol="0">
            <a:spAutoFit/>
          </a:bodyPr>
          <a:lstStyle/>
          <a:p>
            <a:pPr algn="ctr"/>
            <a:r>
              <a:rPr lang="en-IN" dirty="0" smtClean="0"/>
              <a:t>It may cause organizations to take a very simple view of the circumstances or situation. This may lead to the overlooking of certain key strategic points.</a:t>
            </a:r>
            <a:endParaRPr lang="en-IN" dirty="0"/>
          </a:p>
        </p:txBody>
      </p:sp>
      <p:pic>
        <p:nvPicPr>
          <p:cNvPr id="43" name="Picture 42" descr="left_foot_print_benji_pa_02.svg.med_full.png"/>
          <p:cNvPicPr>
            <a:picLocks noChangeAspect="1"/>
          </p:cNvPicPr>
          <p:nvPr/>
        </p:nvPicPr>
        <p:blipFill>
          <a:blip r:embed="rId7" cstate="email"/>
          <a:stretch>
            <a:fillRect/>
          </a:stretch>
        </p:blipFill>
        <p:spPr>
          <a:xfrm rot="6163538">
            <a:off x="6926697" y="4075762"/>
            <a:ext cx="429667" cy="545347"/>
          </a:xfrm>
          <a:prstGeom prst="rect">
            <a:avLst/>
          </a:prstGeom>
        </p:spPr>
      </p:pic>
      <p:pic>
        <p:nvPicPr>
          <p:cNvPr id="44" name="Picture 43" descr="left_foot_print_benji_pa_02.svg.med_full.png"/>
          <p:cNvPicPr>
            <a:picLocks noChangeAspect="1"/>
          </p:cNvPicPr>
          <p:nvPr/>
        </p:nvPicPr>
        <p:blipFill>
          <a:blip r:embed="rId7" cstate="email"/>
          <a:stretch>
            <a:fillRect/>
          </a:stretch>
        </p:blipFill>
        <p:spPr>
          <a:xfrm rot="17672888" flipV="1">
            <a:off x="7207604" y="4450429"/>
            <a:ext cx="429667" cy="545347"/>
          </a:xfrm>
          <a:prstGeom prst="rect">
            <a:avLst/>
          </a:prstGeom>
        </p:spPr>
      </p:pic>
      <p:pic>
        <p:nvPicPr>
          <p:cNvPr id="45" name="Picture 44" descr="left_foot_print_benji_pa_02.svg.med_full.png"/>
          <p:cNvPicPr>
            <a:picLocks noChangeAspect="1"/>
          </p:cNvPicPr>
          <p:nvPr/>
        </p:nvPicPr>
        <p:blipFill>
          <a:blip r:embed="rId7" cstate="email"/>
          <a:stretch>
            <a:fillRect/>
          </a:stretch>
        </p:blipFill>
        <p:spPr>
          <a:xfrm rot="5045325">
            <a:off x="7746860" y="4152852"/>
            <a:ext cx="429667" cy="545347"/>
          </a:xfrm>
          <a:prstGeom prst="rect">
            <a:avLst/>
          </a:prstGeom>
        </p:spPr>
      </p:pic>
      <p:pic>
        <p:nvPicPr>
          <p:cNvPr id="46" name="Picture 45" descr="left_foot_print_benji_pa_02.svg.med_full.png"/>
          <p:cNvPicPr>
            <a:picLocks noChangeAspect="1"/>
          </p:cNvPicPr>
          <p:nvPr/>
        </p:nvPicPr>
        <p:blipFill>
          <a:blip r:embed="rId7" cstate="email"/>
          <a:stretch>
            <a:fillRect/>
          </a:stretch>
        </p:blipFill>
        <p:spPr>
          <a:xfrm rot="16554675" flipV="1">
            <a:off x="8027767" y="4527519"/>
            <a:ext cx="429667" cy="545347"/>
          </a:xfrm>
          <a:prstGeom prst="rect">
            <a:avLst/>
          </a:prstGeom>
        </p:spPr>
      </p:pic>
      <p:pic>
        <p:nvPicPr>
          <p:cNvPr id="47" name="Picture 46" descr="left_foot_print_benji_pa_02.svg.med_full.png"/>
          <p:cNvPicPr>
            <a:picLocks noChangeAspect="1"/>
          </p:cNvPicPr>
          <p:nvPr/>
        </p:nvPicPr>
        <p:blipFill>
          <a:blip r:embed="rId7" cstate="email"/>
          <a:stretch>
            <a:fillRect/>
          </a:stretch>
        </p:blipFill>
        <p:spPr>
          <a:xfrm rot="5045325">
            <a:off x="8535438" y="4152852"/>
            <a:ext cx="429667" cy="545347"/>
          </a:xfrm>
          <a:prstGeom prst="rect">
            <a:avLst/>
          </a:prstGeom>
        </p:spPr>
      </p:pic>
      <p:pic>
        <p:nvPicPr>
          <p:cNvPr id="48" name="Picture 47" descr="left_foot_print_benji_pa_02.svg.med_full.png"/>
          <p:cNvPicPr>
            <a:picLocks noChangeAspect="1"/>
          </p:cNvPicPr>
          <p:nvPr/>
        </p:nvPicPr>
        <p:blipFill>
          <a:blip r:embed="rId7" cstate="email"/>
          <a:stretch>
            <a:fillRect/>
          </a:stretch>
        </p:blipFill>
        <p:spPr>
          <a:xfrm rot="16554675" flipV="1">
            <a:off x="8816345" y="4527519"/>
            <a:ext cx="429667" cy="5453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500"/>
                                        <p:tgtEl>
                                          <p:spTgt spid="4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500"/>
                                        <p:tgtEl>
                                          <p:spTgt spid="45"/>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fade">
                                      <p:cBhvr>
                                        <p:cTn id="135" dur="500"/>
                                        <p:tgtEl>
                                          <p:spTgt spid="46"/>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fade">
                                      <p:cBhvr>
                                        <p:cTn id="139" dur="500"/>
                                        <p:tgtEl>
                                          <p:spTgt spid="47"/>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fade">
                                      <p:cBhvr>
                                        <p:cTn id="1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P spid="22" grpId="0"/>
      <p:bldP spid="31" grpId="0" animBg="1"/>
      <p:bldP spid="33" grpId="0"/>
      <p:bldP spid="40" grpId="0" animBg="1"/>
      <p:bldP spid="4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Pitfalls of SWOT Analysis</a:t>
              </a:r>
              <a:endParaRPr lang="en-IN" sz="3200" dirty="0"/>
            </a:p>
          </p:txBody>
        </p:sp>
      </p:grpSp>
      <p:sp>
        <p:nvSpPr>
          <p:cNvPr id="10" name="TextBox 9"/>
          <p:cNvSpPr txBox="1"/>
          <p:nvPr/>
        </p:nvSpPr>
        <p:spPr>
          <a:xfrm>
            <a:off x="504480" y="908720"/>
            <a:ext cx="8388000" cy="400110"/>
          </a:xfrm>
          <a:prstGeom prst="rect">
            <a:avLst/>
          </a:prstGeom>
          <a:noFill/>
        </p:spPr>
        <p:txBody>
          <a:bodyPr wrap="square" rtlCol="0">
            <a:spAutoFit/>
          </a:bodyPr>
          <a:lstStyle/>
          <a:p>
            <a:r>
              <a:rPr lang="en-IN" sz="2000" dirty="0" smtClean="0"/>
              <a:t>There are various pitfalls of SWOT Analysis such as follows:</a:t>
            </a:r>
            <a:endParaRPr lang="en-IN" sz="2000" dirty="0"/>
          </a:p>
        </p:txBody>
      </p:sp>
      <p:grpSp>
        <p:nvGrpSpPr>
          <p:cNvPr id="4" name="Group 18"/>
          <p:cNvGrpSpPr/>
          <p:nvPr/>
        </p:nvGrpSpPr>
        <p:grpSpPr>
          <a:xfrm>
            <a:off x="1" y="2996584"/>
            <a:ext cx="9144000" cy="2247131"/>
            <a:chOff x="0" y="2780928"/>
            <a:chExt cx="10359727" cy="1743075"/>
          </a:xfrm>
        </p:grpSpPr>
        <p:pic>
          <p:nvPicPr>
            <p:cNvPr id="12" name="Picture 11" descr="rgrrgrgr.jpg"/>
            <p:cNvPicPr>
              <a:picLocks noChangeAspect="1"/>
            </p:cNvPicPr>
            <p:nvPr/>
          </p:nvPicPr>
          <p:blipFill>
            <a:blip r:embed="rId6" cstate="print"/>
            <a:stretch>
              <a:fillRect/>
            </a:stretch>
          </p:blipFill>
          <p:spPr>
            <a:xfrm rot="5400000">
              <a:off x="438150" y="2342778"/>
              <a:ext cx="1743075" cy="2619375"/>
            </a:xfrm>
            <a:prstGeom prst="rect">
              <a:avLst/>
            </a:prstGeom>
          </p:spPr>
        </p:pic>
        <p:pic>
          <p:nvPicPr>
            <p:cNvPr id="13" name="Picture 12" descr="rgrrgrgr.jpg"/>
            <p:cNvPicPr>
              <a:picLocks noChangeAspect="1"/>
            </p:cNvPicPr>
            <p:nvPr/>
          </p:nvPicPr>
          <p:blipFill>
            <a:blip r:embed="rId6" cstate="print"/>
            <a:stretch>
              <a:fillRect/>
            </a:stretch>
          </p:blipFill>
          <p:spPr>
            <a:xfrm rot="5400000">
              <a:off x="2993926" y="2342778"/>
              <a:ext cx="1743075" cy="2619375"/>
            </a:xfrm>
            <a:prstGeom prst="rect">
              <a:avLst/>
            </a:prstGeom>
          </p:spPr>
        </p:pic>
        <p:pic>
          <p:nvPicPr>
            <p:cNvPr id="14" name="Picture 13" descr="rgrrgrgr.jpg"/>
            <p:cNvPicPr>
              <a:picLocks noChangeAspect="1"/>
            </p:cNvPicPr>
            <p:nvPr/>
          </p:nvPicPr>
          <p:blipFill>
            <a:blip r:embed="rId6" cstate="print"/>
            <a:stretch>
              <a:fillRect/>
            </a:stretch>
          </p:blipFill>
          <p:spPr>
            <a:xfrm rot="5400000">
              <a:off x="5586214" y="2342778"/>
              <a:ext cx="1743075" cy="2619375"/>
            </a:xfrm>
            <a:prstGeom prst="rect">
              <a:avLst/>
            </a:prstGeom>
          </p:spPr>
        </p:pic>
        <p:pic>
          <p:nvPicPr>
            <p:cNvPr id="15" name="Picture 14" descr="rgrrgrgr.jpg"/>
            <p:cNvPicPr>
              <a:picLocks noChangeAspect="1"/>
            </p:cNvPicPr>
            <p:nvPr/>
          </p:nvPicPr>
          <p:blipFill>
            <a:blip r:embed="rId6" cstate="print"/>
            <a:stretch>
              <a:fillRect/>
            </a:stretch>
          </p:blipFill>
          <p:spPr>
            <a:xfrm rot="5400000">
              <a:off x="8178502" y="2342778"/>
              <a:ext cx="1743075" cy="2619375"/>
            </a:xfrm>
            <a:prstGeom prst="rect">
              <a:avLst/>
            </a:prstGeom>
          </p:spPr>
        </p:pic>
      </p:grpSp>
      <p:pic>
        <p:nvPicPr>
          <p:cNvPr id="16" name="Picture 15" descr="left_foot_print_benji_pa_02.svg.med_full.png"/>
          <p:cNvPicPr>
            <a:picLocks noChangeAspect="1"/>
          </p:cNvPicPr>
          <p:nvPr/>
        </p:nvPicPr>
        <p:blipFill>
          <a:blip r:embed="rId7" cstate="email"/>
          <a:stretch>
            <a:fillRect/>
          </a:stretch>
        </p:blipFill>
        <p:spPr>
          <a:xfrm rot="5045325">
            <a:off x="49128" y="3037948"/>
            <a:ext cx="429667" cy="545347"/>
          </a:xfrm>
          <a:prstGeom prst="rect">
            <a:avLst/>
          </a:prstGeom>
        </p:spPr>
      </p:pic>
      <p:pic>
        <p:nvPicPr>
          <p:cNvPr id="17" name="Picture 16" descr="left_foot_print_benji_pa_02.svg.med_full.png"/>
          <p:cNvPicPr>
            <a:picLocks noChangeAspect="1"/>
          </p:cNvPicPr>
          <p:nvPr/>
        </p:nvPicPr>
        <p:blipFill>
          <a:blip r:embed="rId7" cstate="email"/>
          <a:stretch>
            <a:fillRect/>
          </a:stretch>
        </p:blipFill>
        <p:spPr>
          <a:xfrm rot="16554675" flipV="1">
            <a:off x="330035" y="3412615"/>
            <a:ext cx="429667" cy="545347"/>
          </a:xfrm>
          <a:prstGeom prst="rect">
            <a:avLst/>
          </a:prstGeom>
        </p:spPr>
      </p:pic>
      <p:pic>
        <p:nvPicPr>
          <p:cNvPr id="18" name="Picture 17" descr="left_foot_print_benji_pa_02.svg.med_full.png"/>
          <p:cNvPicPr>
            <a:picLocks noChangeAspect="1"/>
          </p:cNvPicPr>
          <p:nvPr/>
        </p:nvPicPr>
        <p:blipFill>
          <a:blip r:embed="rId7" cstate="email"/>
          <a:stretch>
            <a:fillRect/>
          </a:stretch>
        </p:blipFill>
        <p:spPr>
          <a:xfrm rot="5045325">
            <a:off x="906098" y="3124582"/>
            <a:ext cx="429667" cy="545347"/>
          </a:xfrm>
          <a:prstGeom prst="rect">
            <a:avLst/>
          </a:prstGeom>
        </p:spPr>
      </p:pic>
      <p:pic>
        <p:nvPicPr>
          <p:cNvPr id="19" name="Picture 18" descr="left_foot_print_benji_pa_02.svg.med_full.png"/>
          <p:cNvPicPr>
            <a:picLocks noChangeAspect="1"/>
          </p:cNvPicPr>
          <p:nvPr/>
        </p:nvPicPr>
        <p:blipFill>
          <a:blip r:embed="rId7" cstate="email"/>
          <a:stretch>
            <a:fillRect/>
          </a:stretch>
        </p:blipFill>
        <p:spPr>
          <a:xfrm rot="16554675" flipV="1">
            <a:off x="1187005" y="3499249"/>
            <a:ext cx="429667" cy="545347"/>
          </a:xfrm>
          <a:prstGeom prst="rect">
            <a:avLst/>
          </a:prstGeom>
        </p:spPr>
      </p:pic>
      <p:sp>
        <p:nvSpPr>
          <p:cNvPr id="20" name="Freeform 19"/>
          <p:cNvSpPr/>
          <p:nvPr/>
        </p:nvSpPr>
        <p:spPr>
          <a:xfrm>
            <a:off x="2555776" y="3070701"/>
            <a:ext cx="1296000" cy="792000"/>
          </a:xfrm>
          <a:custGeom>
            <a:avLst/>
            <a:gdLst>
              <a:gd name="connsiteX0" fmla="*/ 550984 w 1207477"/>
              <a:gd name="connsiteY0" fmla="*/ 18757 h 733865"/>
              <a:gd name="connsiteX1" fmla="*/ 311834 w 1207477"/>
              <a:gd name="connsiteY1" fmla="*/ 32825 h 733865"/>
              <a:gd name="connsiteX2" fmla="*/ 157089 w 1207477"/>
              <a:gd name="connsiteY2" fmla="*/ 131299 h 733865"/>
              <a:gd name="connsiteX3" fmla="*/ 16412 w 1207477"/>
              <a:gd name="connsiteY3" fmla="*/ 342314 h 733865"/>
              <a:gd name="connsiteX4" fmla="*/ 58615 w 1207477"/>
              <a:gd name="connsiteY4" fmla="*/ 539262 h 733865"/>
              <a:gd name="connsiteX5" fmla="*/ 255563 w 1207477"/>
              <a:gd name="connsiteY5" fmla="*/ 595533 h 733865"/>
              <a:gd name="connsiteX6" fmla="*/ 480646 w 1207477"/>
              <a:gd name="connsiteY6" fmla="*/ 722142 h 733865"/>
              <a:gd name="connsiteX7" fmla="*/ 1001151 w 1207477"/>
              <a:gd name="connsiteY7" fmla="*/ 525194 h 733865"/>
              <a:gd name="connsiteX8" fmla="*/ 1198098 w 1207477"/>
              <a:gd name="connsiteY8" fmla="*/ 314179 h 733865"/>
              <a:gd name="connsiteX9" fmla="*/ 944880 w 1207477"/>
              <a:gd name="connsiteY9" fmla="*/ 117231 h 733865"/>
              <a:gd name="connsiteX10" fmla="*/ 776067 w 1207477"/>
              <a:gd name="connsiteY10" fmla="*/ 18757 h 733865"/>
              <a:gd name="connsiteX11" fmla="*/ 550984 w 1207477"/>
              <a:gd name="connsiteY11" fmla="*/ 18757 h 7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477" h="733865">
                <a:moveTo>
                  <a:pt x="550984" y="18757"/>
                </a:moveTo>
                <a:cubicBezTo>
                  <a:pt x="473612" y="21102"/>
                  <a:pt x="377483" y="14068"/>
                  <a:pt x="311834" y="32825"/>
                </a:cubicBezTo>
                <a:cubicBezTo>
                  <a:pt x="246185" y="51582"/>
                  <a:pt x="206326" y="79718"/>
                  <a:pt x="157089" y="131299"/>
                </a:cubicBezTo>
                <a:cubicBezTo>
                  <a:pt x="107852" y="182880"/>
                  <a:pt x="32824" y="274320"/>
                  <a:pt x="16412" y="342314"/>
                </a:cubicBezTo>
                <a:cubicBezTo>
                  <a:pt x="0" y="410308"/>
                  <a:pt x="18757" y="497059"/>
                  <a:pt x="58615" y="539262"/>
                </a:cubicBezTo>
                <a:cubicBezTo>
                  <a:pt x="98474" y="581465"/>
                  <a:pt x="185225" y="565053"/>
                  <a:pt x="255563" y="595533"/>
                </a:cubicBezTo>
                <a:cubicBezTo>
                  <a:pt x="325901" y="626013"/>
                  <a:pt x="356381" y="733865"/>
                  <a:pt x="480646" y="722142"/>
                </a:cubicBezTo>
                <a:cubicBezTo>
                  <a:pt x="604911" y="710419"/>
                  <a:pt x="881576" y="593188"/>
                  <a:pt x="1001151" y="525194"/>
                </a:cubicBezTo>
                <a:cubicBezTo>
                  <a:pt x="1120726" y="457200"/>
                  <a:pt x="1207477" y="382173"/>
                  <a:pt x="1198098" y="314179"/>
                </a:cubicBezTo>
                <a:cubicBezTo>
                  <a:pt x="1188720" y="246185"/>
                  <a:pt x="1015218" y="166468"/>
                  <a:pt x="944880" y="117231"/>
                </a:cubicBezTo>
                <a:cubicBezTo>
                  <a:pt x="874542" y="67994"/>
                  <a:pt x="837027" y="37514"/>
                  <a:pt x="776067" y="18757"/>
                </a:cubicBezTo>
                <a:cubicBezTo>
                  <a:pt x="715107" y="0"/>
                  <a:pt x="628356" y="16412"/>
                  <a:pt x="550984" y="18757"/>
                </a:cubicBezTo>
                <a:close/>
              </a:path>
            </a:pathLst>
          </a:custGeom>
          <a:solidFill>
            <a:srgbClr val="48392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1" name="Straight Connector 20"/>
          <p:cNvCxnSpPr/>
          <p:nvPr/>
        </p:nvCxnSpPr>
        <p:spPr>
          <a:xfrm>
            <a:off x="3131840" y="2566741"/>
            <a:ext cx="0" cy="864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9552" y="1641574"/>
            <a:ext cx="4536504" cy="923330"/>
          </a:xfrm>
          <a:prstGeom prst="rect">
            <a:avLst/>
          </a:prstGeom>
          <a:noFill/>
        </p:spPr>
        <p:txBody>
          <a:bodyPr wrap="square" rtlCol="0">
            <a:spAutoFit/>
          </a:bodyPr>
          <a:lstStyle/>
          <a:p>
            <a:pPr algn="ctr"/>
            <a:r>
              <a:rPr lang="en-IN" dirty="0" smtClean="0"/>
              <a:t>In order to be effective, SWOT needs to be conducted regularly. The pace of change makes it difficult to anticipate developments.</a:t>
            </a:r>
            <a:endParaRPr lang="en-IN" dirty="0"/>
          </a:p>
        </p:txBody>
      </p:sp>
      <p:pic>
        <p:nvPicPr>
          <p:cNvPr id="23" name="Picture 22" descr="left_foot_print_benji_pa_02.svg.med_full.png"/>
          <p:cNvPicPr>
            <a:picLocks noChangeAspect="1"/>
          </p:cNvPicPr>
          <p:nvPr/>
        </p:nvPicPr>
        <p:blipFill>
          <a:blip r:embed="rId7" cstate="email"/>
          <a:stretch>
            <a:fillRect/>
          </a:stretch>
        </p:blipFill>
        <p:spPr>
          <a:xfrm rot="5045325">
            <a:off x="1766686" y="3183817"/>
            <a:ext cx="429667" cy="545347"/>
          </a:xfrm>
          <a:prstGeom prst="rect">
            <a:avLst/>
          </a:prstGeom>
        </p:spPr>
      </p:pic>
      <p:pic>
        <p:nvPicPr>
          <p:cNvPr id="24" name="Picture 23" descr="left_foot_print_benji_pa_02.svg.med_full.png"/>
          <p:cNvPicPr>
            <a:picLocks noChangeAspect="1"/>
          </p:cNvPicPr>
          <p:nvPr/>
        </p:nvPicPr>
        <p:blipFill>
          <a:blip r:embed="rId7" cstate="email"/>
          <a:stretch>
            <a:fillRect/>
          </a:stretch>
        </p:blipFill>
        <p:spPr>
          <a:xfrm rot="16554675" flipV="1">
            <a:off x="2047593" y="3558484"/>
            <a:ext cx="429667" cy="545347"/>
          </a:xfrm>
          <a:prstGeom prst="rect">
            <a:avLst/>
          </a:prstGeom>
        </p:spPr>
      </p:pic>
      <p:pic>
        <p:nvPicPr>
          <p:cNvPr id="25" name="Picture 24" descr="left_foot_print_benji_pa_02.svg.med_full.png"/>
          <p:cNvPicPr>
            <a:picLocks noChangeAspect="1"/>
          </p:cNvPicPr>
          <p:nvPr/>
        </p:nvPicPr>
        <p:blipFill>
          <a:blip r:embed="rId7" cstate="email"/>
          <a:stretch>
            <a:fillRect/>
          </a:stretch>
        </p:blipFill>
        <p:spPr>
          <a:xfrm rot="6163538">
            <a:off x="2541332" y="4040977"/>
            <a:ext cx="429667" cy="545347"/>
          </a:xfrm>
          <a:prstGeom prst="rect">
            <a:avLst/>
          </a:prstGeom>
        </p:spPr>
      </p:pic>
      <p:pic>
        <p:nvPicPr>
          <p:cNvPr id="26" name="Picture 25" descr="left_foot_print_benji_pa_02.svg.med_full.png"/>
          <p:cNvPicPr>
            <a:picLocks noChangeAspect="1"/>
          </p:cNvPicPr>
          <p:nvPr/>
        </p:nvPicPr>
        <p:blipFill>
          <a:blip r:embed="rId7" cstate="email"/>
          <a:stretch>
            <a:fillRect/>
          </a:stretch>
        </p:blipFill>
        <p:spPr>
          <a:xfrm rot="17672888" flipV="1">
            <a:off x="2822239" y="4415644"/>
            <a:ext cx="429667" cy="545347"/>
          </a:xfrm>
          <a:prstGeom prst="rect">
            <a:avLst/>
          </a:prstGeom>
        </p:spPr>
      </p:pic>
      <p:pic>
        <p:nvPicPr>
          <p:cNvPr id="27" name="Picture 26" descr="left_foot_print_benji_pa_02.svg.med_full.png"/>
          <p:cNvPicPr>
            <a:picLocks noChangeAspect="1"/>
          </p:cNvPicPr>
          <p:nvPr/>
        </p:nvPicPr>
        <p:blipFill>
          <a:blip r:embed="rId7" cstate="email"/>
          <a:stretch>
            <a:fillRect/>
          </a:stretch>
        </p:blipFill>
        <p:spPr>
          <a:xfrm rot="5045325">
            <a:off x="3426380" y="4204703"/>
            <a:ext cx="429667" cy="545347"/>
          </a:xfrm>
          <a:prstGeom prst="rect">
            <a:avLst/>
          </a:prstGeom>
        </p:spPr>
      </p:pic>
      <p:pic>
        <p:nvPicPr>
          <p:cNvPr id="28" name="Picture 27" descr="left_foot_print_benji_pa_02.svg.med_full.png"/>
          <p:cNvPicPr>
            <a:picLocks noChangeAspect="1"/>
          </p:cNvPicPr>
          <p:nvPr/>
        </p:nvPicPr>
        <p:blipFill>
          <a:blip r:embed="rId7" cstate="email"/>
          <a:stretch>
            <a:fillRect/>
          </a:stretch>
        </p:blipFill>
        <p:spPr>
          <a:xfrm rot="16554675" flipV="1">
            <a:off x="3707287" y="4579370"/>
            <a:ext cx="429667" cy="545347"/>
          </a:xfrm>
          <a:prstGeom prst="rect">
            <a:avLst/>
          </a:prstGeom>
        </p:spPr>
      </p:pic>
      <p:pic>
        <p:nvPicPr>
          <p:cNvPr id="29" name="Picture 28" descr="left_foot_print_benji_pa_02.svg.med_full.png"/>
          <p:cNvPicPr>
            <a:picLocks noChangeAspect="1"/>
          </p:cNvPicPr>
          <p:nvPr/>
        </p:nvPicPr>
        <p:blipFill>
          <a:blip r:embed="rId7" cstate="email"/>
          <a:stretch>
            <a:fillRect/>
          </a:stretch>
        </p:blipFill>
        <p:spPr>
          <a:xfrm rot="5045325">
            <a:off x="4214958" y="4204703"/>
            <a:ext cx="429667" cy="545347"/>
          </a:xfrm>
          <a:prstGeom prst="rect">
            <a:avLst/>
          </a:prstGeom>
        </p:spPr>
      </p:pic>
      <p:pic>
        <p:nvPicPr>
          <p:cNvPr id="30" name="Picture 29" descr="left_foot_print_benji_pa_02.svg.med_full.png"/>
          <p:cNvPicPr>
            <a:picLocks noChangeAspect="1"/>
          </p:cNvPicPr>
          <p:nvPr/>
        </p:nvPicPr>
        <p:blipFill>
          <a:blip r:embed="rId7" cstate="email"/>
          <a:stretch>
            <a:fillRect/>
          </a:stretch>
        </p:blipFill>
        <p:spPr>
          <a:xfrm rot="16554675" flipV="1">
            <a:off x="4495865" y="4579370"/>
            <a:ext cx="429667" cy="545347"/>
          </a:xfrm>
          <a:prstGeom prst="rect">
            <a:avLst/>
          </a:prstGeom>
        </p:spPr>
      </p:pic>
      <p:sp>
        <p:nvSpPr>
          <p:cNvPr id="31" name="Freeform 30"/>
          <p:cNvSpPr/>
          <p:nvPr/>
        </p:nvSpPr>
        <p:spPr>
          <a:xfrm>
            <a:off x="5076200" y="4294925"/>
            <a:ext cx="1296000" cy="792000"/>
          </a:xfrm>
          <a:custGeom>
            <a:avLst/>
            <a:gdLst>
              <a:gd name="connsiteX0" fmla="*/ 550984 w 1207477"/>
              <a:gd name="connsiteY0" fmla="*/ 18757 h 733865"/>
              <a:gd name="connsiteX1" fmla="*/ 311834 w 1207477"/>
              <a:gd name="connsiteY1" fmla="*/ 32825 h 733865"/>
              <a:gd name="connsiteX2" fmla="*/ 157089 w 1207477"/>
              <a:gd name="connsiteY2" fmla="*/ 131299 h 733865"/>
              <a:gd name="connsiteX3" fmla="*/ 16412 w 1207477"/>
              <a:gd name="connsiteY3" fmla="*/ 342314 h 733865"/>
              <a:gd name="connsiteX4" fmla="*/ 58615 w 1207477"/>
              <a:gd name="connsiteY4" fmla="*/ 539262 h 733865"/>
              <a:gd name="connsiteX5" fmla="*/ 255563 w 1207477"/>
              <a:gd name="connsiteY5" fmla="*/ 595533 h 733865"/>
              <a:gd name="connsiteX6" fmla="*/ 480646 w 1207477"/>
              <a:gd name="connsiteY6" fmla="*/ 722142 h 733865"/>
              <a:gd name="connsiteX7" fmla="*/ 1001151 w 1207477"/>
              <a:gd name="connsiteY7" fmla="*/ 525194 h 733865"/>
              <a:gd name="connsiteX8" fmla="*/ 1198098 w 1207477"/>
              <a:gd name="connsiteY8" fmla="*/ 314179 h 733865"/>
              <a:gd name="connsiteX9" fmla="*/ 944880 w 1207477"/>
              <a:gd name="connsiteY9" fmla="*/ 117231 h 733865"/>
              <a:gd name="connsiteX10" fmla="*/ 776067 w 1207477"/>
              <a:gd name="connsiteY10" fmla="*/ 18757 h 733865"/>
              <a:gd name="connsiteX11" fmla="*/ 550984 w 1207477"/>
              <a:gd name="connsiteY11" fmla="*/ 18757 h 7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477" h="733865">
                <a:moveTo>
                  <a:pt x="550984" y="18757"/>
                </a:moveTo>
                <a:cubicBezTo>
                  <a:pt x="473612" y="21102"/>
                  <a:pt x="377483" y="14068"/>
                  <a:pt x="311834" y="32825"/>
                </a:cubicBezTo>
                <a:cubicBezTo>
                  <a:pt x="246185" y="51582"/>
                  <a:pt x="206326" y="79718"/>
                  <a:pt x="157089" y="131299"/>
                </a:cubicBezTo>
                <a:cubicBezTo>
                  <a:pt x="107852" y="182880"/>
                  <a:pt x="32824" y="274320"/>
                  <a:pt x="16412" y="342314"/>
                </a:cubicBezTo>
                <a:cubicBezTo>
                  <a:pt x="0" y="410308"/>
                  <a:pt x="18757" y="497059"/>
                  <a:pt x="58615" y="539262"/>
                </a:cubicBezTo>
                <a:cubicBezTo>
                  <a:pt x="98474" y="581465"/>
                  <a:pt x="185225" y="565053"/>
                  <a:pt x="255563" y="595533"/>
                </a:cubicBezTo>
                <a:cubicBezTo>
                  <a:pt x="325901" y="626013"/>
                  <a:pt x="356381" y="733865"/>
                  <a:pt x="480646" y="722142"/>
                </a:cubicBezTo>
                <a:cubicBezTo>
                  <a:pt x="604911" y="710419"/>
                  <a:pt x="881576" y="593188"/>
                  <a:pt x="1001151" y="525194"/>
                </a:cubicBezTo>
                <a:cubicBezTo>
                  <a:pt x="1120726" y="457200"/>
                  <a:pt x="1207477" y="382173"/>
                  <a:pt x="1198098" y="314179"/>
                </a:cubicBezTo>
                <a:cubicBezTo>
                  <a:pt x="1188720" y="246185"/>
                  <a:pt x="1015218" y="166468"/>
                  <a:pt x="944880" y="117231"/>
                </a:cubicBezTo>
                <a:cubicBezTo>
                  <a:pt x="874542" y="67994"/>
                  <a:pt x="837027" y="37514"/>
                  <a:pt x="776067" y="18757"/>
                </a:cubicBezTo>
                <a:cubicBezTo>
                  <a:pt x="715107" y="0"/>
                  <a:pt x="628356" y="16412"/>
                  <a:pt x="550984" y="18757"/>
                </a:cubicBezTo>
                <a:close/>
              </a:path>
            </a:pathLst>
          </a:custGeom>
          <a:solidFill>
            <a:srgbClr val="48392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2" name="Straight Connector 31"/>
          <p:cNvCxnSpPr/>
          <p:nvPr/>
        </p:nvCxnSpPr>
        <p:spPr>
          <a:xfrm>
            <a:off x="5652120" y="4726885"/>
            <a:ext cx="0" cy="864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35896" y="5590981"/>
            <a:ext cx="4104456" cy="923330"/>
          </a:xfrm>
          <a:prstGeom prst="rect">
            <a:avLst/>
          </a:prstGeom>
          <a:noFill/>
        </p:spPr>
        <p:txBody>
          <a:bodyPr wrap="square" rtlCol="0">
            <a:spAutoFit/>
          </a:bodyPr>
          <a:lstStyle/>
          <a:p>
            <a:pPr algn="ctr"/>
            <a:r>
              <a:rPr lang="en-IN" dirty="0" smtClean="0"/>
              <a:t>The data used in the analysis may be based on assumptions that subsequently prove to be unfounded. </a:t>
            </a:r>
            <a:endParaRPr lang="en-IN" dirty="0"/>
          </a:p>
        </p:txBody>
      </p:sp>
      <p:pic>
        <p:nvPicPr>
          <p:cNvPr id="34" name="Picture 33" descr="left_foot_print_benji_pa_02.svg.med_full.png"/>
          <p:cNvPicPr>
            <a:picLocks noChangeAspect="1"/>
          </p:cNvPicPr>
          <p:nvPr/>
        </p:nvPicPr>
        <p:blipFill>
          <a:blip r:embed="rId7" cstate="email"/>
          <a:stretch>
            <a:fillRect/>
          </a:stretch>
        </p:blipFill>
        <p:spPr>
          <a:xfrm rot="2280002">
            <a:off x="4694333" y="3523459"/>
            <a:ext cx="429667" cy="545347"/>
          </a:xfrm>
          <a:prstGeom prst="rect">
            <a:avLst/>
          </a:prstGeom>
        </p:spPr>
      </p:pic>
      <p:pic>
        <p:nvPicPr>
          <p:cNvPr id="35" name="Picture 34" descr="left_foot_print_benji_pa_02.svg.med_full.png"/>
          <p:cNvPicPr>
            <a:picLocks noChangeAspect="1"/>
          </p:cNvPicPr>
          <p:nvPr/>
        </p:nvPicPr>
        <p:blipFill>
          <a:blip r:embed="rId7" cstate="email"/>
          <a:stretch>
            <a:fillRect/>
          </a:stretch>
        </p:blipFill>
        <p:spPr>
          <a:xfrm rot="13789352" flipV="1">
            <a:off x="4975240" y="3898126"/>
            <a:ext cx="429667" cy="545347"/>
          </a:xfrm>
          <a:prstGeom prst="rect">
            <a:avLst/>
          </a:prstGeom>
        </p:spPr>
      </p:pic>
      <p:pic>
        <p:nvPicPr>
          <p:cNvPr id="36" name="Picture 35" descr="left_foot_print_benji_pa_02.svg.med_full.png"/>
          <p:cNvPicPr>
            <a:picLocks noChangeAspect="1"/>
          </p:cNvPicPr>
          <p:nvPr/>
        </p:nvPicPr>
        <p:blipFill>
          <a:blip r:embed="rId7" cstate="email"/>
          <a:stretch>
            <a:fillRect/>
          </a:stretch>
        </p:blipFill>
        <p:spPr>
          <a:xfrm rot="5045325">
            <a:off x="5233706" y="3115440"/>
            <a:ext cx="429667" cy="545347"/>
          </a:xfrm>
          <a:prstGeom prst="rect">
            <a:avLst/>
          </a:prstGeom>
        </p:spPr>
      </p:pic>
      <p:pic>
        <p:nvPicPr>
          <p:cNvPr id="37" name="Picture 36" descr="left_foot_print_benji_pa_02.svg.med_full.png"/>
          <p:cNvPicPr>
            <a:picLocks noChangeAspect="1"/>
          </p:cNvPicPr>
          <p:nvPr/>
        </p:nvPicPr>
        <p:blipFill>
          <a:blip r:embed="rId7" cstate="email"/>
          <a:stretch>
            <a:fillRect/>
          </a:stretch>
        </p:blipFill>
        <p:spPr>
          <a:xfrm rot="16554675" flipV="1">
            <a:off x="5514613" y="3490107"/>
            <a:ext cx="429667" cy="545347"/>
          </a:xfrm>
          <a:prstGeom prst="rect">
            <a:avLst/>
          </a:prstGeom>
        </p:spPr>
      </p:pic>
      <p:pic>
        <p:nvPicPr>
          <p:cNvPr id="38" name="Picture 37" descr="left_foot_print_benji_pa_02.svg.med_full.png"/>
          <p:cNvPicPr>
            <a:picLocks noChangeAspect="1"/>
          </p:cNvPicPr>
          <p:nvPr/>
        </p:nvPicPr>
        <p:blipFill>
          <a:blip r:embed="rId7" cstate="email"/>
          <a:stretch>
            <a:fillRect/>
          </a:stretch>
        </p:blipFill>
        <p:spPr>
          <a:xfrm rot="5045325">
            <a:off x="6090676" y="3202074"/>
            <a:ext cx="429667" cy="545347"/>
          </a:xfrm>
          <a:prstGeom prst="rect">
            <a:avLst/>
          </a:prstGeom>
        </p:spPr>
      </p:pic>
      <p:pic>
        <p:nvPicPr>
          <p:cNvPr id="39" name="Picture 38" descr="left_foot_print_benji_pa_02.svg.med_full.png"/>
          <p:cNvPicPr>
            <a:picLocks noChangeAspect="1"/>
          </p:cNvPicPr>
          <p:nvPr/>
        </p:nvPicPr>
        <p:blipFill>
          <a:blip r:embed="rId7" cstate="email"/>
          <a:stretch>
            <a:fillRect/>
          </a:stretch>
        </p:blipFill>
        <p:spPr>
          <a:xfrm rot="16554675" flipV="1">
            <a:off x="6371583" y="3576741"/>
            <a:ext cx="429667" cy="545347"/>
          </a:xfrm>
          <a:prstGeom prst="rect">
            <a:avLst/>
          </a:prstGeom>
        </p:spPr>
      </p:pic>
      <p:sp>
        <p:nvSpPr>
          <p:cNvPr id="40" name="Freeform 39"/>
          <p:cNvSpPr/>
          <p:nvPr/>
        </p:nvSpPr>
        <p:spPr>
          <a:xfrm>
            <a:off x="6876256" y="3068960"/>
            <a:ext cx="1296000" cy="792000"/>
          </a:xfrm>
          <a:custGeom>
            <a:avLst/>
            <a:gdLst>
              <a:gd name="connsiteX0" fmla="*/ 550984 w 1207477"/>
              <a:gd name="connsiteY0" fmla="*/ 18757 h 733865"/>
              <a:gd name="connsiteX1" fmla="*/ 311834 w 1207477"/>
              <a:gd name="connsiteY1" fmla="*/ 32825 h 733865"/>
              <a:gd name="connsiteX2" fmla="*/ 157089 w 1207477"/>
              <a:gd name="connsiteY2" fmla="*/ 131299 h 733865"/>
              <a:gd name="connsiteX3" fmla="*/ 16412 w 1207477"/>
              <a:gd name="connsiteY3" fmla="*/ 342314 h 733865"/>
              <a:gd name="connsiteX4" fmla="*/ 58615 w 1207477"/>
              <a:gd name="connsiteY4" fmla="*/ 539262 h 733865"/>
              <a:gd name="connsiteX5" fmla="*/ 255563 w 1207477"/>
              <a:gd name="connsiteY5" fmla="*/ 595533 h 733865"/>
              <a:gd name="connsiteX6" fmla="*/ 480646 w 1207477"/>
              <a:gd name="connsiteY6" fmla="*/ 722142 h 733865"/>
              <a:gd name="connsiteX7" fmla="*/ 1001151 w 1207477"/>
              <a:gd name="connsiteY7" fmla="*/ 525194 h 733865"/>
              <a:gd name="connsiteX8" fmla="*/ 1198098 w 1207477"/>
              <a:gd name="connsiteY8" fmla="*/ 314179 h 733865"/>
              <a:gd name="connsiteX9" fmla="*/ 944880 w 1207477"/>
              <a:gd name="connsiteY9" fmla="*/ 117231 h 733865"/>
              <a:gd name="connsiteX10" fmla="*/ 776067 w 1207477"/>
              <a:gd name="connsiteY10" fmla="*/ 18757 h 733865"/>
              <a:gd name="connsiteX11" fmla="*/ 550984 w 1207477"/>
              <a:gd name="connsiteY11" fmla="*/ 18757 h 7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7477" h="733865">
                <a:moveTo>
                  <a:pt x="550984" y="18757"/>
                </a:moveTo>
                <a:cubicBezTo>
                  <a:pt x="473612" y="21102"/>
                  <a:pt x="377483" y="14068"/>
                  <a:pt x="311834" y="32825"/>
                </a:cubicBezTo>
                <a:cubicBezTo>
                  <a:pt x="246185" y="51582"/>
                  <a:pt x="206326" y="79718"/>
                  <a:pt x="157089" y="131299"/>
                </a:cubicBezTo>
                <a:cubicBezTo>
                  <a:pt x="107852" y="182880"/>
                  <a:pt x="32824" y="274320"/>
                  <a:pt x="16412" y="342314"/>
                </a:cubicBezTo>
                <a:cubicBezTo>
                  <a:pt x="0" y="410308"/>
                  <a:pt x="18757" y="497059"/>
                  <a:pt x="58615" y="539262"/>
                </a:cubicBezTo>
                <a:cubicBezTo>
                  <a:pt x="98474" y="581465"/>
                  <a:pt x="185225" y="565053"/>
                  <a:pt x="255563" y="595533"/>
                </a:cubicBezTo>
                <a:cubicBezTo>
                  <a:pt x="325901" y="626013"/>
                  <a:pt x="356381" y="733865"/>
                  <a:pt x="480646" y="722142"/>
                </a:cubicBezTo>
                <a:cubicBezTo>
                  <a:pt x="604911" y="710419"/>
                  <a:pt x="881576" y="593188"/>
                  <a:pt x="1001151" y="525194"/>
                </a:cubicBezTo>
                <a:cubicBezTo>
                  <a:pt x="1120726" y="457200"/>
                  <a:pt x="1207477" y="382173"/>
                  <a:pt x="1198098" y="314179"/>
                </a:cubicBezTo>
                <a:cubicBezTo>
                  <a:pt x="1188720" y="246185"/>
                  <a:pt x="1015218" y="166468"/>
                  <a:pt x="944880" y="117231"/>
                </a:cubicBezTo>
                <a:cubicBezTo>
                  <a:pt x="874542" y="67994"/>
                  <a:pt x="837027" y="37514"/>
                  <a:pt x="776067" y="18757"/>
                </a:cubicBezTo>
                <a:cubicBezTo>
                  <a:pt x="715107" y="0"/>
                  <a:pt x="628356" y="16412"/>
                  <a:pt x="550984" y="18757"/>
                </a:cubicBezTo>
                <a:close/>
              </a:path>
            </a:pathLst>
          </a:custGeom>
          <a:solidFill>
            <a:srgbClr val="48392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1" name="Straight Connector 40"/>
          <p:cNvCxnSpPr/>
          <p:nvPr/>
        </p:nvCxnSpPr>
        <p:spPr>
          <a:xfrm>
            <a:off x="7452320" y="2565000"/>
            <a:ext cx="0" cy="864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48064" y="1918573"/>
            <a:ext cx="3923928" cy="646331"/>
          </a:xfrm>
          <a:prstGeom prst="rect">
            <a:avLst/>
          </a:prstGeom>
          <a:noFill/>
        </p:spPr>
        <p:txBody>
          <a:bodyPr wrap="square" rtlCol="0">
            <a:spAutoFit/>
          </a:bodyPr>
          <a:lstStyle/>
          <a:p>
            <a:pPr algn="ctr"/>
            <a:r>
              <a:rPr lang="en-IN" dirty="0" smtClean="0"/>
              <a:t>It lacks detailed structure, so key elements may get missed.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31" grpId="0" animBg="1"/>
      <p:bldP spid="33" grpId="0"/>
      <p:bldP spid="40" grpId="0" animBg="1"/>
      <p:bldP spid="4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75"/>
                                        </p:tgtEl>
                                        <p:attrNameLst>
                                          <p:attrName>fillcolor</p:attrName>
                                        </p:attrNameLst>
                                      </p:cBhvr>
                                      <p:to>
                                        <a:srgbClr val="0EBE44"/>
                                      </p:to>
                                    </p:animClr>
                                    <p:set>
                                      <p:cBhvr>
                                        <p:cTn id="7" dur="500" fill="hold"/>
                                        <p:tgtEl>
                                          <p:spTgt spid="75"/>
                                        </p:tgtEl>
                                        <p:attrNameLst>
                                          <p:attrName>fill.type</p:attrName>
                                        </p:attrNameLst>
                                      </p:cBhvr>
                                      <p:to>
                                        <p:strVal val="solid"/>
                                      </p:to>
                                    </p:set>
                                    <p:set>
                                      <p:cBhvr>
                                        <p:cTn id="8" dur="500" fill="hold"/>
                                        <p:tgtEl>
                                          <p:spTgt spid="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Common Mistakes in SWOT Analysis</a:t>
              </a:r>
              <a:endParaRPr lang="en-IN" sz="3200" dirty="0"/>
            </a:p>
          </p:txBody>
        </p:sp>
      </p:grpSp>
      <p:sp>
        <p:nvSpPr>
          <p:cNvPr id="10" name="TextBox 9"/>
          <p:cNvSpPr txBox="1"/>
          <p:nvPr/>
        </p:nvSpPr>
        <p:spPr>
          <a:xfrm>
            <a:off x="251520" y="908720"/>
            <a:ext cx="8640960" cy="1200329"/>
          </a:xfrm>
          <a:prstGeom prst="rect">
            <a:avLst/>
          </a:prstGeom>
          <a:noFill/>
        </p:spPr>
        <p:txBody>
          <a:bodyPr wrap="square" rtlCol="0">
            <a:spAutoFit/>
          </a:bodyPr>
          <a:lstStyle/>
          <a:p>
            <a:r>
              <a:rPr lang="en-IN" dirty="0" smtClean="0"/>
              <a:t>It is very important to conduct a SWOT Analysis that is effective and produces results. However, there are certain common mistakes that people tend to make while conducting a SWOT Analysis. The five most common mistakes that people make while conducting a SWOT Analysis are as follows:</a:t>
            </a:r>
            <a:endParaRPr lang="en-IN" dirty="0"/>
          </a:p>
        </p:txBody>
      </p:sp>
      <p:sp>
        <p:nvSpPr>
          <p:cNvPr id="11" name="Oval 10"/>
          <p:cNvSpPr/>
          <p:nvPr/>
        </p:nvSpPr>
        <p:spPr bwMode="auto">
          <a:xfrm>
            <a:off x="4744219" y="2200508"/>
            <a:ext cx="715963" cy="714375"/>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12" name="Oval 11"/>
          <p:cNvSpPr/>
          <p:nvPr/>
        </p:nvSpPr>
        <p:spPr bwMode="auto">
          <a:xfrm>
            <a:off x="4833119" y="2244958"/>
            <a:ext cx="538163" cy="401637"/>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cxnSp>
        <p:nvCxnSpPr>
          <p:cNvPr id="13" name="Straight Connector 12"/>
          <p:cNvCxnSpPr>
            <a:cxnSpLocks noChangeShapeType="1"/>
          </p:cNvCxnSpPr>
          <p:nvPr/>
        </p:nvCxnSpPr>
        <p:spPr bwMode="auto">
          <a:xfrm>
            <a:off x="5423669" y="2872020"/>
            <a:ext cx="773113" cy="609600"/>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14" name="Rektangel 76"/>
          <p:cNvSpPr>
            <a:spLocks noChangeArrowheads="1"/>
          </p:cNvSpPr>
          <p:nvPr/>
        </p:nvSpPr>
        <p:spPr bwMode="auto">
          <a:xfrm>
            <a:off x="6196782" y="3140968"/>
            <a:ext cx="2947218" cy="646331"/>
          </a:xfrm>
          <a:prstGeom prst="rect">
            <a:avLst/>
          </a:prstGeom>
          <a:noFill/>
          <a:ln w="9525">
            <a:noFill/>
            <a:miter lim="800000"/>
            <a:headEnd/>
            <a:tailEnd/>
          </a:ln>
        </p:spPr>
        <p:txBody>
          <a:bodyPr wrap="square">
            <a:spAutoFit/>
          </a:bodyPr>
          <a:lstStyle/>
          <a:p>
            <a:pPr>
              <a:spcAft>
                <a:spcPts val="600"/>
              </a:spcAft>
            </a:pPr>
            <a:r>
              <a:rPr lang="en-IN" noProof="1" smtClean="0">
                <a:solidFill>
                  <a:srgbClr val="262626"/>
                </a:solidFill>
                <a:latin typeface="Calibri" pitchFamily="-105" charset="0"/>
                <a:cs typeface="Arial" charset="0"/>
              </a:rPr>
              <a:t>Unclear goals or unclear objectives</a:t>
            </a:r>
            <a:endParaRPr lang="da-DK" dirty="0">
              <a:solidFill>
                <a:srgbClr val="1E1C11"/>
              </a:solidFill>
            </a:endParaRPr>
          </a:p>
        </p:txBody>
      </p:sp>
      <p:sp>
        <p:nvSpPr>
          <p:cNvPr id="15" name="Round Same Side Corner Rectangle 21"/>
          <p:cNvSpPr>
            <a:spLocks noChangeArrowheads="1"/>
          </p:cNvSpPr>
          <p:nvPr/>
        </p:nvSpPr>
        <p:spPr bwMode="auto">
          <a:xfrm rot="3869972">
            <a:off x="4554513" y="2266389"/>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16" name="Oval 15"/>
          <p:cNvSpPr/>
          <p:nvPr/>
        </p:nvSpPr>
        <p:spPr bwMode="auto">
          <a:xfrm>
            <a:off x="3851920" y="2566352"/>
            <a:ext cx="864096" cy="786383"/>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17" name="Oval 16"/>
          <p:cNvSpPr/>
          <p:nvPr/>
        </p:nvSpPr>
        <p:spPr bwMode="auto">
          <a:xfrm>
            <a:off x="3940820" y="2610802"/>
            <a:ext cx="649509" cy="442121"/>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cxnSp>
        <p:nvCxnSpPr>
          <p:cNvPr id="18" name="Straight Connector 17"/>
          <p:cNvCxnSpPr>
            <a:cxnSpLocks noChangeShapeType="1"/>
          </p:cNvCxnSpPr>
          <p:nvPr/>
        </p:nvCxnSpPr>
        <p:spPr bwMode="auto">
          <a:xfrm>
            <a:off x="4593077" y="3354530"/>
            <a:ext cx="773113" cy="609600"/>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19" name="Rektangel 76"/>
          <p:cNvSpPr>
            <a:spLocks noChangeArrowheads="1"/>
          </p:cNvSpPr>
          <p:nvPr/>
        </p:nvSpPr>
        <p:spPr bwMode="auto">
          <a:xfrm>
            <a:off x="5364088" y="3861048"/>
            <a:ext cx="3528392" cy="369332"/>
          </a:xfrm>
          <a:prstGeom prst="rect">
            <a:avLst/>
          </a:prstGeom>
          <a:noFill/>
          <a:ln w="9525">
            <a:noFill/>
            <a:miter lim="800000"/>
            <a:headEnd/>
            <a:tailEnd/>
          </a:ln>
        </p:spPr>
        <p:txBody>
          <a:bodyPr wrap="square">
            <a:spAutoFit/>
          </a:bodyPr>
          <a:lstStyle/>
          <a:p>
            <a:pPr>
              <a:spcAft>
                <a:spcPts val="600"/>
              </a:spcAft>
            </a:pPr>
            <a:r>
              <a:rPr lang="en-IN" noProof="1" smtClean="0">
                <a:solidFill>
                  <a:srgbClr val="262626"/>
                </a:solidFill>
                <a:latin typeface="Calibri" pitchFamily="-105" charset="0"/>
                <a:cs typeface="Arial" charset="0"/>
              </a:rPr>
              <a:t>Keeping a very narrow focus</a:t>
            </a:r>
            <a:endParaRPr lang="da-DK" dirty="0">
              <a:solidFill>
                <a:srgbClr val="1E1C11"/>
              </a:solidFill>
            </a:endParaRPr>
          </a:p>
        </p:txBody>
      </p:sp>
      <p:sp>
        <p:nvSpPr>
          <p:cNvPr id="20" name="Round Same Side Corner Rectangle 21"/>
          <p:cNvSpPr>
            <a:spLocks noChangeArrowheads="1"/>
          </p:cNvSpPr>
          <p:nvPr/>
        </p:nvSpPr>
        <p:spPr bwMode="auto">
          <a:xfrm rot="3869972">
            <a:off x="3723921" y="2748899"/>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21" name="Oval 20"/>
          <p:cNvSpPr/>
          <p:nvPr/>
        </p:nvSpPr>
        <p:spPr bwMode="auto">
          <a:xfrm>
            <a:off x="2915816" y="2998400"/>
            <a:ext cx="936104" cy="948591"/>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cxnSp>
        <p:nvCxnSpPr>
          <p:cNvPr id="22" name="Straight Connector 21"/>
          <p:cNvCxnSpPr>
            <a:cxnSpLocks noChangeShapeType="1"/>
          </p:cNvCxnSpPr>
          <p:nvPr/>
        </p:nvCxnSpPr>
        <p:spPr bwMode="auto">
          <a:xfrm>
            <a:off x="3656973" y="3918107"/>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23" name="Rektangel 76"/>
          <p:cNvSpPr>
            <a:spLocks noChangeArrowheads="1"/>
          </p:cNvSpPr>
          <p:nvPr/>
        </p:nvSpPr>
        <p:spPr bwMode="auto">
          <a:xfrm>
            <a:off x="4355976" y="4576772"/>
            <a:ext cx="3672408" cy="369332"/>
          </a:xfrm>
          <a:prstGeom prst="rect">
            <a:avLst/>
          </a:prstGeom>
          <a:noFill/>
          <a:ln w="9525">
            <a:noFill/>
            <a:miter lim="800000"/>
            <a:headEnd/>
            <a:tailEnd/>
          </a:ln>
        </p:spPr>
        <p:txBody>
          <a:bodyPr wrap="square">
            <a:spAutoFit/>
          </a:bodyPr>
          <a:lstStyle/>
          <a:p>
            <a:pPr>
              <a:spcAft>
                <a:spcPts val="600"/>
              </a:spcAft>
            </a:pPr>
            <a:r>
              <a:rPr lang="en-IN" noProof="1" smtClean="0">
                <a:solidFill>
                  <a:srgbClr val="262626"/>
                </a:solidFill>
                <a:latin typeface="Calibri" pitchFamily="-105" charset="0"/>
                <a:cs typeface="Arial" charset="0"/>
              </a:rPr>
              <a:t>Not taking input from others</a:t>
            </a:r>
            <a:endParaRPr lang="da-DK" dirty="0">
              <a:solidFill>
                <a:srgbClr val="1E1C11"/>
              </a:solidFill>
            </a:endParaRPr>
          </a:p>
        </p:txBody>
      </p:sp>
      <p:sp>
        <p:nvSpPr>
          <p:cNvPr id="24" name="Round Same Side Corner Rectangle 21"/>
          <p:cNvSpPr>
            <a:spLocks noChangeArrowheads="1"/>
          </p:cNvSpPr>
          <p:nvPr/>
        </p:nvSpPr>
        <p:spPr bwMode="auto">
          <a:xfrm rot="3869972">
            <a:off x="2849570" y="3180947"/>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25" name="Oval 24"/>
          <p:cNvSpPr/>
          <p:nvPr/>
        </p:nvSpPr>
        <p:spPr bwMode="auto">
          <a:xfrm>
            <a:off x="1773943" y="3430448"/>
            <a:ext cx="1141873" cy="1152128"/>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cxnSp>
        <p:nvCxnSpPr>
          <p:cNvPr id="26" name="Straight Connector 25"/>
          <p:cNvCxnSpPr>
            <a:cxnSpLocks noChangeShapeType="1"/>
          </p:cNvCxnSpPr>
          <p:nvPr/>
        </p:nvCxnSpPr>
        <p:spPr bwMode="auto">
          <a:xfrm>
            <a:off x="2411760" y="4593762"/>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27" name="Rektangel 76"/>
          <p:cNvSpPr>
            <a:spLocks noChangeArrowheads="1"/>
          </p:cNvSpPr>
          <p:nvPr/>
        </p:nvSpPr>
        <p:spPr bwMode="auto">
          <a:xfrm>
            <a:off x="3110762" y="5368860"/>
            <a:ext cx="3405454" cy="369332"/>
          </a:xfrm>
          <a:prstGeom prst="rect">
            <a:avLst/>
          </a:prstGeom>
          <a:noFill/>
          <a:ln w="9525">
            <a:noFill/>
            <a:miter lim="800000"/>
            <a:headEnd/>
            <a:tailEnd/>
          </a:ln>
        </p:spPr>
        <p:txBody>
          <a:bodyPr wrap="square">
            <a:spAutoFit/>
          </a:bodyPr>
          <a:lstStyle/>
          <a:p>
            <a:pPr>
              <a:spcAft>
                <a:spcPts val="600"/>
              </a:spcAft>
            </a:pPr>
            <a:r>
              <a:rPr lang="en-IN" noProof="1" smtClean="0">
                <a:solidFill>
                  <a:srgbClr val="262626"/>
                </a:solidFill>
                <a:latin typeface="Calibri" pitchFamily="-105" charset="0"/>
                <a:cs typeface="Arial" charset="0"/>
              </a:rPr>
              <a:t>Conducting an analysis only once</a:t>
            </a:r>
            <a:endParaRPr lang="da-DK" dirty="0">
              <a:solidFill>
                <a:srgbClr val="1E1C11"/>
              </a:solidFill>
            </a:endParaRPr>
          </a:p>
        </p:txBody>
      </p:sp>
      <p:sp>
        <p:nvSpPr>
          <p:cNvPr id="28" name="Round Same Side Corner Rectangle 21"/>
          <p:cNvSpPr>
            <a:spLocks noChangeArrowheads="1"/>
          </p:cNvSpPr>
          <p:nvPr/>
        </p:nvSpPr>
        <p:spPr bwMode="auto">
          <a:xfrm rot="3869972">
            <a:off x="1707697" y="3834110"/>
            <a:ext cx="122237" cy="1069975"/>
          </a:xfrm>
          <a:custGeom>
            <a:avLst/>
            <a:gdLst>
              <a:gd name="T0" fmla="*/ 124679 w 121034"/>
              <a:gd name="T1" fmla="*/ 536365 h 1068600"/>
              <a:gd name="T2" fmla="*/ 62340 w 121034"/>
              <a:gd name="T3" fmla="*/ 1072731 h 1068600"/>
              <a:gd name="T4" fmla="*/ 0 w 121034"/>
              <a:gd name="T5" fmla="*/ 536365 h 1068600"/>
              <a:gd name="T6" fmla="*/ 62340 w 121034"/>
              <a:gd name="T7" fmla="*/ 0 h 1068600"/>
              <a:gd name="T8" fmla="*/ 0 60000 65536"/>
              <a:gd name="T9" fmla="*/ 0 60000 65536"/>
              <a:gd name="T10" fmla="*/ 0 60000 65536"/>
              <a:gd name="T11" fmla="*/ 0 60000 65536"/>
              <a:gd name="T12" fmla="*/ 17725 w 121034"/>
              <a:gd name="T13" fmla="*/ 17725 h 1068600"/>
              <a:gd name="T14" fmla="*/ 103309 w 121034"/>
              <a:gd name="T15" fmla="*/ 1068600 h 1068600"/>
            </a:gdLst>
            <a:ahLst/>
            <a:cxnLst>
              <a:cxn ang="T8">
                <a:pos x="T0" y="T1"/>
              </a:cxn>
              <a:cxn ang="T9">
                <a:pos x="T2" y="T3"/>
              </a:cxn>
              <a:cxn ang="T10">
                <a:pos x="T4" y="T5"/>
              </a:cxn>
              <a:cxn ang="T11">
                <a:pos x="T6" y="T7"/>
              </a:cxn>
            </a:cxnLst>
            <a:rect l="T12" t="T13" r="T14" b="T15"/>
            <a:pathLst>
              <a:path w="121034" h="1068600">
                <a:moveTo>
                  <a:pt x="60517" y="0"/>
                </a:moveTo>
                <a:lnTo>
                  <a:pt x="60517" y="0"/>
                </a:lnTo>
                <a:lnTo>
                  <a:pt x="60516" y="0"/>
                </a:lnTo>
                <a:cubicBezTo>
                  <a:pt x="93939" y="0"/>
                  <a:pt x="121034" y="27094"/>
                  <a:pt x="121034" y="60517"/>
                </a:cubicBezTo>
                <a:lnTo>
                  <a:pt x="121034" y="1068600"/>
                </a:lnTo>
                <a:lnTo>
                  <a:pt x="0" y="1068600"/>
                </a:lnTo>
                <a:lnTo>
                  <a:pt x="0" y="60517"/>
                </a:lnTo>
                <a:cubicBezTo>
                  <a:pt x="0" y="27094"/>
                  <a:pt x="27094" y="0"/>
                  <a:pt x="60516" y="0"/>
                </a:cubicBezTo>
                <a:lnTo>
                  <a:pt x="60517" y="0"/>
                </a:lnTo>
                <a:close/>
              </a:path>
            </a:pathLst>
          </a:custGeom>
          <a:gradFill rotWithShape="1">
            <a:gsLst>
              <a:gs pos="0">
                <a:srgbClr val="7F7F7F"/>
              </a:gs>
              <a:gs pos="51000">
                <a:srgbClr val="D9D9D9"/>
              </a:gs>
              <a:gs pos="100000">
                <a:srgbClr val="7F7F7F"/>
              </a:gs>
            </a:gsLst>
            <a:lin ang="0"/>
          </a:gra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29" name="Oval 28"/>
          <p:cNvSpPr/>
          <p:nvPr/>
        </p:nvSpPr>
        <p:spPr bwMode="auto">
          <a:xfrm>
            <a:off x="395536" y="4006512"/>
            <a:ext cx="1336820" cy="1352183"/>
          </a:xfrm>
          <a:prstGeom prst="ellipse">
            <a:avLst/>
          </a:prstGeom>
          <a:gradFill flip="none" rotWithShape="1">
            <a:gsLst>
              <a:gs pos="0">
                <a:schemeClr val="bg1"/>
              </a:gs>
              <a:gs pos="100000">
                <a:schemeClr val="bg1">
                  <a:lumMod val="50000"/>
                </a:schemeClr>
              </a:gs>
            </a:gsLst>
            <a:path path="circle">
              <a:fillToRect l="50000" t="50000" r="50000" b="50000"/>
            </a:path>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cxnSp>
        <p:nvCxnSpPr>
          <p:cNvPr id="30" name="Straight Connector 29"/>
          <p:cNvCxnSpPr>
            <a:cxnSpLocks noChangeShapeType="1"/>
          </p:cNvCxnSpPr>
          <p:nvPr/>
        </p:nvCxnSpPr>
        <p:spPr bwMode="auto">
          <a:xfrm>
            <a:off x="1043608" y="5446672"/>
            <a:ext cx="771011" cy="736477"/>
          </a:xfrm>
          <a:prstGeom prst="line">
            <a:avLst/>
          </a:prstGeom>
          <a:noFill/>
          <a:ln w="15875">
            <a:solidFill>
              <a:schemeClr val="tx1"/>
            </a:solidFill>
            <a:prstDash val="dash"/>
            <a:round/>
            <a:headEnd/>
            <a:tailEnd/>
          </a:ln>
          <a:effectLst>
            <a:outerShdw dist="20000" dir="5400000" rotWithShape="0">
              <a:srgbClr val="808080">
                <a:alpha val="37999"/>
              </a:srgbClr>
            </a:outerShdw>
          </a:effectLst>
        </p:spPr>
      </p:cxnSp>
      <p:sp>
        <p:nvSpPr>
          <p:cNvPr id="31" name="Rektangel 76"/>
          <p:cNvSpPr>
            <a:spLocks noChangeArrowheads="1"/>
          </p:cNvSpPr>
          <p:nvPr/>
        </p:nvSpPr>
        <p:spPr bwMode="auto">
          <a:xfrm>
            <a:off x="1691680" y="6160948"/>
            <a:ext cx="5688632" cy="369332"/>
          </a:xfrm>
          <a:prstGeom prst="rect">
            <a:avLst/>
          </a:prstGeom>
          <a:noFill/>
          <a:ln w="9525">
            <a:noFill/>
            <a:miter lim="800000"/>
            <a:headEnd/>
            <a:tailEnd/>
          </a:ln>
        </p:spPr>
        <p:txBody>
          <a:bodyPr wrap="square">
            <a:spAutoFit/>
          </a:bodyPr>
          <a:lstStyle/>
          <a:p>
            <a:pPr>
              <a:spcAft>
                <a:spcPts val="600"/>
              </a:spcAft>
            </a:pPr>
            <a:r>
              <a:rPr lang="en-IN" noProof="1" smtClean="0">
                <a:solidFill>
                  <a:srgbClr val="262626"/>
                </a:solidFill>
                <a:latin typeface="Calibri" pitchFamily="-105" charset="0"/>
                <a:cs typeface="Arial" charset="0"/>
              </a:rPr>
              <a:t>Relying on SWOT as a holistic diagnostic strategy</a:t>
            </a:r>
            <a:endParaRPr lang="da-DK" dirty="0">
              <a:solidFill>
                <a:srgbClr val="1E1C11"/>
              </a:solidFill>
            </a:endParaRPr>
          </a:p>
        </p:txBody>
      </p:sp>
      <p:sp>
        <p:nvSpPr>
          <p:cNvPr id="32" name="Oval 31"/>
          <p:cNvSpPr/>
          <p:nvPr/>
        </p:nvSpPr>
        <p:spPr bwMode="auto">
          <a:xfrm>
            <a:off x="3059832" y="3070408"/>
            <a:ext cx="648072" cy="432048"/>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sp>
        <p:nvSpPr>
          <p:cNvPr id="33" name="Oval 32"/>
          <p:cNvSpPr/>
          <p:nvPr/>
        </p:nvSpPr>
        <p:spPr bwMode="auto">
          <a:xfrm>
            <a:off x="1979712" y="3502456"/>
            <a:ext cx="792088" cy="432048"/>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sp>
        <p:nvSpPr>
          <p:cNvPr id="34" name="Oval 33"/>
          <p:cNvSpPr/>
          <p:nvPr/>
        </p:nvSpPr>
        <p:spPr bwMode="auto">
          <a:xfrm>
            <a:off x="539552" y="4078520"/>
            <a:ext cx="1008112" cy="504056"/>
          </a:xfrm>
          <a:prstGeom prst="ellipse">
            <a:avLst/>
          </a:prstGeom>
          <a:gradFill flip="none" rotWithShape="1">
            <a:gsLst>
              <a:gs pos="0">
                <a:schemeClr val="bg1">
                  <a:lumMod val="95000"/>
                </a:schemeClr>
              </a:gs>
              <a:gs pos="54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105" charset="-128"/>
            </a:endParaRPr>
          </a:p>
        </p:txBody>
      </p:sp>
      <p:grpSp>
        <p:nvGrpSpPr>
          <p:cNvPr id="35" name="Group 10"/>
          <p:cNvGrpSpPr/>
          <p:nvPr/>
        </p:nvGrpSpPr>
        <p:grpSpPr>
          <a:xfrm>
            <a:off x="251520" y="2204864"/>
            <a:ext cx="1230179" cy="1224136"/>
            <a:chOff x="3492774" y="3629147"/>
            <a:chExt cx="1086163" cy="1086163"/>
          </a:xfrm>
        </p:grpSpPr>
        <p:pic>
          <p:nvPicPr>
            <p:cNvPr id="36" name="Picture 35" descr="ktip.png">
              <a:hlinkHover r:id="" action="ppaction://hlinkshowjump?jump=nextslide"/>
            </p:cNvPr>
            <p:cNvPicPr>
              <a:picLocks noChangeAspect="1"/>
            </p:cNvPicPr>
            <p:nvPr/>
          </p:nvPicPr>
          <p:blipFill>
            <a:blip r:embed="rId6" cstate="print"/>
            <a:stretch>
              <a:fillRect/>
            </a:stretch>
          </p:blipFill>
          <p:spPr>
            <a:xfrm rot="2786687">
              <a:off x="3492774" y="3629147"/>
              <a:ext cx="1086163" cy="1086163"/>
            </a:xfrm>
            <a:prstGeom prst="ellipse">
              <a:avLst/>
            </a:prstGeom>
            <a:ln>
              <a:solidFill>
                <a:schemeClr val="tx1"/>
              </a:solidFill>
            </a:ln>
          </p:spPr>
        </p:pic>
        <p:sp>
          <p:nvSpPr>
            <p:cNvPr id="37" name="TextBox 36"/>
            <p:cNvSpPr txBox="1"/>
            <p:nvPr/>
          </p:nvSpPr>
          <p:spPr>
            <a:xfrm>
              <a:off x="3635896" y="3697868"/>
              <a:ext cx="936104" cy="523220"/>
            </a:xfrm>
            <a:prstGeom prst="rect">
              <a:avLst/>
            </a:prstGeom>
            <a:noFill/>
          </p:spPr>
          <p:txBody>
            <a:bodyPr wrap="square" rtlCol="0">
              <a:spAutoFit/>
            </a:bodyPr>
            <a:lstStyle/>
            <a:p>
              <a:r>
                <a:rPr lang="en-US" sz="2800" b="1" dirty="0" smtClean="0">
                  <a:latin typeface="Bradley Hand ITC" pitchFamily="66" charset="0"/>
                </a:rPr>
                <a:t>TIP!</a:t>
              </a:r>
              <a:endParaRPr lang="en-IN" sz="2800" b="1" dirty="0">
                <a:latin typeface="Bradley Hand ITC" pitchFamily="66" charset="0"/>
              </a:endParaRPr>
            </a:p>
          </p:txBody>
        </p:sp>
      </p:grpSp>
      <p:sp>
        <p:nvSpPr>
          <p:cNvPr id="38" name="Rounded Rectangular Callout 37"/>
          <p:cNvSpPr/>
          <p:nvPr/>
        </p:nvSpPr>
        <p:spPr>
          <a:xfrm>
            <a:off x="1619672" y="2132856"/>
            <a:ext cx="2160240" cy="936104"/>
          </a:xfrm>
          <a:prstGeom prst="wedgeRoundRectCallout">
            <a:avLst>
              <a:gd name="adj1" fmla="val -81066"/>
              <a:gd name="adj2" fmla="val 8263"/>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Roll your mouse over the “Tip!” icon, to learn more.</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 presetClass="emph" presetSubtype="2" fill="hold" nodeType="withEffect">
                                  <p:stCondLst>
                                    <p:cond delay="0"/>
                                  </p:stCondLst>
                                  <p:childTnLst>
                                    <p:animClr clrSpc="rgb" dir="cw">
                                      <p:cBhvr>
                                        <p:cTn id="12" dur="500" fill="hold"/>
                                        <p:tgtEl>
                                          <p:spTgt spid="11"/>
                                        </p:tgtEl>
                                        <p:attrNameLst>
                                          <p:attrName>fillcolor</p:attrName>
                                        </p:attrNameLst>
                                      </p:cBhvr>
                                      <p:to>
                                        <a:srgbClr val="CC0000"/>
                                      </p:to>
                                    </p:animClr>
                                    <p:set>
                                      <p:cBhvr>
                                        <p:cTn id="13" dur="500" fill="hold"/>
                                        <p:tgtEl>
                                          <p:spTgt spid="11"/>
                                        </p:tgtEl>
                                        <p:attrNameLst>
                                          <p:attrName>fill.type</p:attrName>
                                        </p:attrNameLst>
                                      </p:cBhvr>
                                      <p:to>
                                        <p:strVal val="solid"/>
                                      </p:to>
                                    </p:set>
                                    <p:set>
                                      <p:cBhvr>
                                        <p:cTn id="14" dur="500" fill="hold"/>
                                        <p:tgtEl>
                                          <p:spTgt spid="11"/>
                                        </p:tgtEl>
                                        <p:attrNameLst>
                                          <p:attrName>fill.on</p:attrName>
                                        </p:attrNameLst>
                                      </p:cBhvr>
                                      <p:to>
                                        <p:strVal val="true"/>
                                      </p:to>
                                    </p:se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1" presetClass="emph" presetSubtype="2" fill="hold" nodeType="withEffect">
                                  <p:stCondLst>
                                    <p:cond delay="0"/>
                                  </p:stCondLst>
                                  <p:childTnLst>
                                    <p:animClr clrSpc="rgb" dir="cw">
                                      <p:cBhvr>
                                        <p:cTn id="27" dur="500" fill="hold"/>
                                        <p:tgtEl>
                                          <p:spTgt spid="11"/>
                                        </p:tgtEl>
                                        <p:attrNameLst>
                                          <p:attrName>fillcolor</p:attrName>
                                        </p:attrNameLst>
                                      </p:cBhvr>
                                      <p:to>
                                        <a:srgbClr val="C3C7CB"/>
                                      </p:to>
                                    </p:animClr>
                                    <p:set>
                                      <p:cBhvr>
                                        <p:cTn id="28" dur="500" fill="hold"/>
                                        <p:tgtEl>
                                          <p:spTgt spid="11"/>
                                        </p:tgtEl>
                                        <p:attrNameLst>
                                          <p:attrName>fill.type</p:attrName>
                                        </p:attrNameLst>
                                      </p:cBhvr>
                                      <p:to>
                                        <p:strVal val="solid"/>
                                      </p:to>
                                    </p:set>
                                    <p:set>
                                      <p:cBhvr>
                                        <p:cTn id="29" dur="500" fill="hold"/>
                                        <p:tgtEl>
                                          <p:spTgt spid="11"/>
                                        </p:tgtEl>
                                        <p:attrNameLst>
                                          <p:attrName>fill.on</p:attrName>
                                        </p:attrNameLst>
                                      </p:cBhvr>
                                      <p:to>
                                        <p:strVal val="true"/>
                                      </p:to>
                                    </p:se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 presetClass="emph" presetSubtype="2" fill="hold" nodeType="withEffect">
                                  <p:stCondLst>
                                    <p:cond delay="0"/>
                                  </p:stCondLst>
                                  <p:childTnLst>
                                    <p:animClr clrSpc="rgb" dir="cw">
                                      <p:cBhvr>
                                        <p:cTn id="34" dur="500" fill="hold"/>
                                        <p:tgtEl>
                                          <p:spTgt spid="16"/>
                                        </p:tgtEl>
                                        <p:attrNameLst>
                                          <p:attrName>fillcolor</p:attrName>
                                        </p:attrNameLst>
                                      </p:cBhvr>
                                      <p:to>
                                        <a:srgbClr val="CC0000"/>
                                      </p:to>
                                    </p:animClr>
                                    <p:set>
                                      <p:cBhvr>
                                        <p:cTn id="35" dur="500" fill="hold"/>
                                        <p:tgtEl>
                                          <p:spTgt spid="16"/>
                                        </p:tgtEl>
                                        <p:attrNameLst>
                                          <p:attrName>fill.type</p:attrName>
                                        </p:attrNameLst>
                                      </p:cBhvr>
                                      <p:to>
                                        <p:strVal val="solid"/>
                                      </p:to>
                                    </p:set>
                                    <p:set>
                                      <p:cBhvr>
                                        <p:cTn id="36" dur="500" fill="hold"/>
                                        <p:tgtEl>
                                          <p:spTgt spid="16"/>
                                        </p:tgtEl>
                                        <p:attrNameLst>
                                          <p:attrName>fill.on</p:attrName>
                                        </p:attrNameLst>
                                      </p:cBhvr>
                                      <p:to>
                                        <p:strVal val="true"/>
                                      </p:to>
                                    </p:se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par>
                                <p:cTn id="48" presetID="1" presetClass="emph" presetSubtype="2" fill="hold" nodeType="withEffect">
                                  <p:stCondLst>
                                    <p:cond delay="0"/>
                                  </p:stCondLst>
                                  <p:childTnLst>
                                    <p:animClr clrSpc="rgb" dir="cw">
                                      <p:cBhvr>
                                        <p:cTn id="49" dur="500" fill="hold"/>
                                        <p:tgtEl>
                                          <p:spTgt spid="16"/>
                                        </p:tgtEl>
                                        <p:attrNameLst>
                                          <p:attrName>fillcolor</p:attrName>
                                        </p:attrNameLst>
                                      </p:cBhvr>
                                      <p:to>
                                        <a:srgbClr val="C3C7CB"/>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 presetClass="emph" presetSubtype="2" fill="hold" nodeType="withEffect">
                                  <p:stCondLst>
                                    <p:cond delay="0"/>
                                  </p:stCondLst>
                                  <p:childTnLst>
                                    <p:animClr clrSpc="rgb" dir="cw">
                                      <p:cBhvr>
                                        <p:cTn id="56" dur="500" fill="hold"/>
                                        <p:tgtEl>
                                          <p:spTgt spid="21"/>
                                        </p:tgtEl>
                                        <p:attrNameLst>
                                          <p:attrName>fillcolor</p:attrName>
                                        </p:attrNameLst>
                                      </p:cBhvr>
                                      <p:to>
                                        <a:srgbClr val="CC0000"/>
                                      </p:to>
                                    </p:animClr>
                                    <p:set>
                                      <p:cBhvr>
                                        <p:cTn id="57" dur="500" fill="hold"/>
                                        <p:tgtEl>
                                          <p:spTgt spid="21"/>
                                        </p:tgtEl>
                                        <p:attrNameLst>
                                          <p:attrName>fill.type</p:attrName>
                                        </p:attrNameLst>
                                      </p:cBhvr>
                                      <p:to>
                                        <p:strVal val="solid"/>
                                      </p:to>
                                    </p:set>
                                    <p:set>
                                      <p:cBhvr>
                                        <p:cTn id="58" dur="500" fill="hold"/>
                                        <p:tgtEl>
                                          <p:spTgt spid="21"/>
                                        </p:tgtEl>
                                        <p:attrNameLst>
                                          <p:attrName>fill.on</p:attrName>
                                        </p:attrNameLst>
                                      </p:cBhvr>
                                      <p:to>
                                        <p:strVal val="true"/>
                                      </p:to>
                                    </p:set>
                                  </p:childTnLst>
                                </p:cTn>
                              </p:par>
                            </p:childTnLst>
                          </p:cTn>
                        </p:par>
                        <p:par>
                          <p:cTn id="59" fill="hold">
                            <p:stCondLst>
                              <p:cond delay="2500"/>
                            </p:stCondLst>
                            <p:childTnLst>
                              <p:par>
                                <p:cTn id="60" presetID="22" presetClass="entr" presetSubtype="1"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right)">
                                      <p:cBhvr>
                                        <p:cTn id="69" dur="500"/>
                                        <p:tgtEl>
                                          <p:spTgt spid="24"/>
                                        </p:tgtEl>
                                      </p:cBhvr>
                                    </p:animEffect>
                                  </p:childTnLst>
                                </p:cTn>
                              </p:par>
                              <p:par>
                                <p:cTn id="70" presetID="1" presetClass="emph" presetSubtype="2" fill="hold" nodeType="withEffect">
                                  <p:stCondLst>
                                    <p:cond delay="0"/>
                                  </p:stCondLst>
                                  <p:childTnLst>
                                    <p:animClr clrSpc="rgb" dir="cw">
                                      <p:cBhvr>
                                        <p:cTn id="71" dur="500" fill="hold"/>
                                        <p:tgtEl>
                                          <p:spTgt spid="21"/>
                                        </p:tgtEl>
                                        <p:attrNameLst>
                                          <p:attrName>fillcolor</p:attrName>
                                        </p:attrNameLst>
                                      </p:cBhvr>
                                      <p:to>
                                        <a:srgbClr val="C3C7CB"/>
                                      </p:to>
                                    </p:animClr>
                                    <p:set>
                                      <p:cBhvr>
                                        <p:cTn id="72" dur="500" fill="hold"/>
                                        <p:tgtEl>
                                          <p:spTgt spid="21"/>
                                        </p:tgtEl>
                                        <p:attrNameLst>
                                          <p:attrName>fill.type</p:attrName>
                                        </p:attrNameLst>
                                      </p:cBhvr>
                                      <p:to>
                                        <p:strVal val="solid"/>
                                      </p:to>
                                    </p:set>
                                    <p:set>
                                      <p:cBhvr>
                                        <p:cTn id="73" dur="500" fill="hold"/>
                                        <p:tgtEl>
                                          <p:spTgt spid="21"/>
                                        </p:tgtEl>
                                        <p:attrNameLst>
                                          <p:attrName>fill.on</p:attrName>
                                        </p:attrNameLst>
                                      </p:cBhvr>
                                      <p:to>
                                        <p:strVal val="true"/>
                                      </p:to>
                                    </p:se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 presetClass="emph" presetSubtype="2" fill="hold" nodeType="withEffect">
                                  <p:stCondLst>
                                    <p:cond delay="0"/>
                                  </p:stCondLst>
                                  <p:childTnLst>
                                    <p:animClr clrSpc="rgb" dir="cw">
                                      <p:cBhvr>
                                        <p:cTn id="78" dur="500" fill="hold"/>
                                        <p:tgtEl>
                                          <p:spTgt spid="25"/>
                                        </p:tgtEl>
                                        <p:attrNameLst>
                                          <p:attrName>fillcolor</p:attrName>
                                        </p:attrNameLst>
                                      </p:cBhvr>
                                      <p:to>
                                        <a:srgbClr val="CC0000"/>
                                      </p:to>
                                    </p:animClr>
                                    <p:set>
                                      <p:cBhvr>
                                        <p:cTn id="79" dur="500" fill="hold"/>
                                        <p:tgtEl>
                                          <p:spTgt spid="25"/>
                                        </p:tgtEl>
                                        <p:attrNameLst>
                                          <p:attrName>fill.type</p:attrName>
                                        </p:attrNameLst>
                                      </p:cBhvr>
                                      <p:to>
                                        <p:strVal val="solid"/>
                                      </p:to>
                                    </p:set>
                                    <p:set>
                                      <p:cBhvr>
                                        <p:cTn id="80" dur="500" fill="hold"/>
                                        <p:tgtEl>
                                          <p:spTgt spid="25"/>
                                        </p:tgtEl>
                                        <p:attrNameLst>
                                          <p:attrName>fill.on</p:attrName>
                                        </p:attrNameLst>
                                      </p:cBhvr>
                                      <p:to>
                                        <p:strVal val="true"/>
                                      </p:to>
                                    </p:set>
                                  </p:childTnLst>
                                </p:cTn>
                              </p:par>
                            </p:childTnLst>
                          </p:cTn>
                        </p:par>
                        <p:par>
                          <p:cTn id="81" fill="hold">
                            <p:stCondLst>
                              <p:cond delay="3500"/>
                            </p:stCondLst>
                            <p:childTnLst>
                              <p:par>
                                <p:cTn id="82" presetID="22" presetClass="entr" presetSubtype="1"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up)">
                                      <p:cBhvr>
                                        <p:cTn id="84" dur="500"/>
                                        <p:tgtEl>
                                          <p:spTgt spid="2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par>
                          <p:cTn id="88" fill="hold">
                            <p:stCondLst>
                              <p:cond delay="4000"/>
                            </p:stCondLst>
                            <p:childTnLst>
                              <p:par>
                                <p:cTn id="89" presetID="22" presetClass="entr" presetSubtype="2"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right)">
                                      <p:cBhvr>
                                        <p:cTn id="91" dur="500"/>
                                        <p:tgtEl>
                                          <p:spTgt spid="28"/>
                                        </p:tgtEl>
                                      </p:cBhvr>
                                    </p:animEffect>
                                  </p:childTnLst>
                                </p:cTn>
                              </p:par>
                              <p:par>
                                <p:cTn id="92" presetID="1" presetClass="emph" presetSubtype="2" fill="hold" nodeType="withEffect">
                                  <p:stCondLst>
                                    <p:cond delay="0"/>
                                  </p:stCondLst>
                                  <p:childTnLst>
                                    <p:animClr clrSpc="rgb" dir="cw">
                                      <p:cBhvr>
                                        <p:cTn id="93" dur="500" fill="hold"/>
                                        <p:tgtEl>
                                          <p:spTgt spid="25"/>
                                        </p:tgtEl>
                                        <p:attrNameLst>
                                          <p:attrName>fillcolor</p:attrName>
                                        </p:attrNameLst>
                                      </p:cBhvr>
                                      <p:to>
                                        <a:srgbClr val="C3C7CB"/>
                                      </p:to>
                                    </p:animClr>
                                    <p:set>
                                      <p:cBhvr>
                                        <p:cTn id="94" dur="500" fill="hold"/>
                                        <p:tgtEl>
                                          <p:spTgt spid="25"/>
                                        </p:tgtEl>
                                        <p:attrNameLst>
                                          <p:attrName>fill.type</p:attrName>
                                        </p:attrNameLst>
                                      </p:cBhvr>
                                      <p:to>
                                        <p:strVal val="solid"/>
                                      </p:to>
                                    </p:set>
                                    <p:set>
                                      <p:cBhvr>
                                        <p:cTn id="95" dur="500" fill="hold"/>
                                        <p:tgtEl>
                                          <p:spTgt spid="25"/>
                                        </p:tgtEl>
                                        <p:attrNameLst>
                                          <p:attrName>fill.on</p:attrName>
                                        </p:attrNameLst>
                                      </p:cBhvr>
                                      <p:to>
                                        <p:strVal val="true"/>
                                      </p:to>
                                    </p:se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 presetClass="emph" presetSubtype="2" fill="hold" nodeType="withEffect">
                                  <p:stCondLst>
                                    <p:cond delay="0"/>
                                  </p:stCondLst>
                                  <p:childTnLst>
                                    <p:animClr clrSpc="rgb" dir="cw">
                                      <p:cBhvr>
                                        <p:cTn id="100" dur="500" fill="hold"/>
                                        <p:tgtEl>
                                          <p:spTgt spid="29"/>
                                        </p:tgtEl>
                                        <p:attrNameLst>
                                          <p:attrName>fillcolor</p:attrName>
                                        </p:attrNameLst>
                                      </p:cBhvr>
                                      <p:to>
                                        <a:srgbClr val="CC0000"/>
                                      </p:to>
                                    </p:animClr>
                                    <p:set>
                                      <p:cBhvr>
                                        <p:cTn id="101" dur="500" fill="hold"/>
                                        <p:tgtEl>
                                          <p:spTgt spid="29"/>
                                        </p:tgtEl>
                                        <p:attrNameLst>
                                          <p:attrName>fill.type</p:attrName>
                                        </p:attrNameLst>
                                      </p:cBhvr>
                                      <p:to>
                                        <p:strVal val="solid"/>
                                      </p:to>
                                    </p:set>
                                    <p:set>
                                      <p:cBhvr>
                                        <p:cTn id="102" dur="500" fill="hold"/>
                                        <p:tgtEl>
                                          <p:spTgt spid="29"/>
                                        </p:tgtEl>
                                        <p:attrNameLst>
                                          <p:attrName>fill.on</p:attrName>
                                        </p:attrNameLst>
                                      </p:cBhvr>
                                      <p:to>
                                        <p:strVal val="true"/>
                                      </p:to>
                                    </p:set>
                                  </p:childTnLst>
                                </p:cTn>
                              </p:par>
                            </p:childTnLst>
                          </p:cTn>
                        </p:par>
                        <p:par>
                          <p:cTn id="103" fill="hold">
                            <p:stCondLst>
                              <p:cond delay="4500"/>
                            </p:stCondLst>
                            <p:childTnLst>
                              <p:par>
                                <p:cTn id="104" presetID="22" presetClass="entr" presetSubtype="1" fill="hold"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up)">
                                      <p:cBhvr>
                                        <p:cTn id="106" dur="500"/>
                                        <p:tgtEl>
                                          <p:spTgt spid="30"/>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500"/>
                                        <p:tgtEl>
                                          <p:spTgt spid="31"/>
                                        </p:tgtEl>
                                      </p:cBhvr>
                                    </p:animEffect>
                                  </p:childTnLst>
                                </p:cTn>
                              </p:par>
                              <p:par>
                                <p:cTn id="110" presetID="1" presetClass="emph" presetSubtype="2" fill="hold" nodeType="withEffect">
                                  <p:stCondLst>
                                    <p:cond delay="0"/>
                                  </p:stCondLst>
                                  <p:childTnLst>
                                    <p:animClr clrSpc="rgb" dir="cw">
                                      <p:cBhvr>
                                        <p:cTn id="111" dur="500" fill="hold"/>
                                        <p:tgtEl>
                                          <p:spTgt spid="29"/>
                                        </p:tgtEl>
                                        <p:attrNameLst>
                                          <p:attrName>fillcolor</p:attrName>
                                        </p:attrNameLst>
                                      </p:cBhvr>
                                      <p:to>
                                        <a:srgbClr val="C3C7CB"/>
                                      </p:to>
                                    </p:animClr>
                                    <p:set>
                                      <p:cBhvr>
                                        <p:cTn id="112" dur="500" fill="hold"/>
                                        <p:tgtEl>
                                          <p:spTgt spid="29"/>
                                        </p:tgtEl>
                                        <p:attrNameLst>
                                          <p:attrName>fill.type</p:attrName>
                                        </p:attrNameLst>
                                      </p:cBhvr>
                                      <p:to>
                                        <p:strVal val="solid"/>
                                      </p:to>
                                    </p:set>
                                    <p:set>
                                      <p:cBhvr>
                                        <p:cTn id="113" dur="500" fill="hold"/>
                                        <p:tgtEl>
                                          <p:spTgt spid="29"/>
                                        </p:tgtEl>
                                        <p:attrNameLst>
                                          <p:attrName>fill.on</p:attrName>
                                        </p:attrNameLst>
                                      </p:cBhvr>
                                      <p:to>
                                        <p:strVal val="true"/>
                                      </p:to>
                                    </p:set>
                                  </p:childTnLst>
                                </p:cTn>
                              </p:par>
                            </p:childTnLst>
                          </p:cTn>
                        </p:par>
                        <p:par>
                          <p:cTn id="114" fill="hold">
                            <p:stCondLst>
                              <p:cond delay="5000"/>
                            </p:stCondLst>
                            <p:childTnLst>
                              <p:par>
                                <p:cTn id="115" presetID="10" presetClass="entr" presetSubtype="0" fill="hold" nodeType="after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childTnLst>
                          </p:cTn>
                        </p:par>
                        <p:par>
                          <p:cTn id="118" fill="hold">
                            <p:stCondLst>
                              <p:cond delay="5500"/>
                            </p:stCondLst>
                            <p:childTnLst>
                              <p:par>
                                <p:cTn id="119" presetID="26" presetClass="emph" presetSubtype="0" fill="hold" nodeType="afterEffect">
                                  <p:stCondLst>
                                    <p:cond delay="0"/>
                                  </p:stCondLst>
                                  <p:childTnLst>
                                    <p:animEffect transition="out" filter="fade">
                                      <p:cBhvr>
                                        <p:cTn id="120" dur="500" tmFilter="0, 0; .2, .5; .8, .5; 1, 0"/>
                                        <p:tgtEl>
                                          <p:spTgt spid="35"/>
                                        </p:tgtEl>
                                      </p:cBhvr>
                                    </p:animEffect>
                                    <p:animScale>
                                      <p:cBhvr>
                                        <p:cTn id="121" dur="250" autoRev="1" fill="hold"/>
                                        <p:tgtEl>
                                          <p:spTgt spid="35"/>
                                        </p:tgtEl>
                                      </p:cBhvr>
                                      <p:by x="105000" y="105000"/>
                                    </p:animScale>
                                  </p:childTnLst>
                                </p:cTn>
                              </p:par>
                              <p:par>
                                <p:cTn id="122" presetID="10" presetClass="entr" presetSubtype="0"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p:bldP spid="15" grpId="0" animBg="1"/>
      <p:bldP spid="16" grpId="0" animBg="1"/>
      <p:bldP spid="19" grpId="0"/>
      <p:bldP spid="20" grpId="0" animBg="1"/>
      <p:bldP spid="21" grpId="0" animBg="1"/>
      <p:bldP spid="23" grpId="0"/>
      <p:bldP spid="24" grpId="0" animBg="1"/>
      <p:bldP spid="25" grpId="0" animBg="1"/>
      <p:bldP spid="27" grpId="0"/>
      <p:bldP spid="28" grpId="0" animBg="1"/>
      <p:bldP spid="29" grpId="0" animBg="1"/>
      <p:bldP spid="31"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3"/>
                                        </p:tgtEl>
                                        <p:attrNameLst>
                                          <p:attrName>fillcolor</p:attrName>
                                        </p:attrNameLst>
                                      </p:cBhvr>
                                      <p:to>
                                        <a:srgbClr val="0EBE44"/>
                                      </p:to>
                                    </p:animClr>
                                    <p:set>
                                      <p:cBhvr>
                                        <p:cTn id="7" dur="500" fill="hold"/>
                                        <p:tgtEl>
                                          <p:spTgt spid="63"/>
                                        </p:tgtEl>
                                        <p:attrNameLst>
                                          <p:attrName>fill.type</p:attrName>
                                        </p:attrNameLst>
                                      </p:cBhvr>
                                      <p:to>
                                        <p:strVal val="solid"/>
                                      </p:to>
                                    </p:set>
                                    <p:set>
                                      <p:cBhvr>
                                        <p:cTn id="8" dur="500" fill="hold"/>
                                        <p:tgtEl>
                                          <p:spTgt spid="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Tip</a:t>
              </a:r>
              <a:endParaRPr lang="en-IN" sz="3200" dirty="0"/>
            </a:p>
          </p:txBody>
        </p:sp>
      </p:grpSp>
      <p:pic>
        <p:nvPicPr>
          <p:cNvPr id="11" name="Picture 10" descr="bulb (1).png"/>
          <p:cNvPicPr>
            <a:picLocks noChangeAspect="1"/>
          </p:cNvPicPr>
          <p:nvPr/>
        </p:nvPicPr>
        <p:blipFill>
          <a:blip r:embed="rId6" cstate="print"/>
          <a:stretch>
            <a:fillRect/>
          </a:stretch>
        </p:blipFill>
        <p:spPr>
          <a:xfrm>
            <a:off x="1835696" y="1340768"/>
            <a:ext cx="5544616" cy="5544616"/>
          </a:xfrm>
          <a:prstGeom prst="rect">
            <a:avLst/>
          </a:prstGeom>
        </p:spPr>
      </p:pic>
      <p:pic>
        <p:nvPicPr>
          <p:cNvPr id="24" name="Picture 23" descr="bulb (1).png"/>
          <p:cNvPicPr>
            <a:picLocks noChangeAspect="1"/>
          </p:cNvPicPr>
          <p:nvPr/>
        </p:nvPicPr>
        <p:blipFill>
          <a:blip r:embed="rId7" cstate="print">
            <a:duotone>
              <a:prstClr val="black"/>
              <a:schemeClr val="accent5">
                <a:tint val="45000"/>
                <a:satMod val="400000"/>
              </a:schemeClr>
            </a:duotone>
          </a:blip>
          <a:srcRect/>
          <a:stretch>
            <a:fillRect/>
          </a:stretch>
        </p:blipFill>
        <p:spPr>
          <a:xfrm>
            <a:off x="1835696" y="4149080"/>
            <a:ext cx="5544616" cy="1440160"/>
          </a:xfrm>
          <a:prstGeom prst="rect">
            <a:avLst/>
          </a:prstGeom>
        </p:spPr>
      </p:pic>
      <p:pic>
        <p:nvPicPr>
          <p:cNvPr id="33" name="Picture 32" descr="bulb (1).png"/>
          <p:cNvPicPr>
            <a:picLocks noChangeAspect="1"/>
          </p:cNvPicPr>
          <p:nvPr/>
        </p:nvPicPr>
        <p:blipFill>
          <a:blip r:embed="rId8" cstate="print">
            <a:duotone>
              <a:prstClr val="black"/>
              <a:schemeClr val="accent2">
                <a:tint val="45000"/>
                <a:satMod val="400000"/>
              </a:schemeClr>
            </a:duotone>
          </a:blip>
          <a:srcRect/>
          <a:stretch>
            <a:fillRect/>
          </a:stretch>
        </p:blipFill>
        <p:spPr>
          <a:xfrm>
            <a:off x="1835696" y="1340768"/>
            <a:ext cx="5544616" cy="1368152"/>
          </a:xfrm>
          <a:prstGeom prst="rect">
            <a:avLst/>
          </a:prstGeom>
        </p:spPr>
      </p:pic>
      <p:pic>
        <p:nvPicPr>
          <p:cNvPr id="34" name="Picture 33" descr="bulb (1).png"/>
          <p:cNvPicPr>
            <a:picLocks noChangeAspect="1"/>
          </p:cNvPicPr>
          <p:nvPr/>
        </p:nvPicPr>
        <p:blipFill>
          <a:blip r:embed="rId9" cstate="print">
            <a:duotone>
              <a:prstClr val="black"/>
              <a:schemeClr val="accent6">
                <a:tint val="45000"/>
                <a:satMod val="400000"/>
              </a:schemeClr>
            </a:duotone>
          </a:blip>
          <a:srcRect/>
          <a:stretch>
            <a:fillRect/>
          </a:stretch>
        </p:blipFill>
        <p:spPr>
          <a:xfrm>
            <a:off x="1835696" y="2708920"/>
            <a:ext cx="5544616" cy="1440160"/>
          </a:xfrm>
          <a:prstGeom prst="rect">
            <a:avLst/>
          </a:prstGeom>
        </p:spPr>
      </p:pic>
      <p:sp>
        <p:nvSpPr>
          <p:cNvPr id="12" name="TextBox 11"/>
          <p:cNvSpPr txBox="1"/>
          <p:nvPr/>
        </p:nvSpPr>
        <p:spPr>
          <a:xfrm>
            <a:off x="0" y="1484784"/>
            <a:ext cx="2879304" cy="1200329"/>
          </a:xfrm>
          <a:prstGeom prst="rect">
            <a:avLst/>
          </a:prstGeom>
          <a:noFill/>
        </p:spPr>
        <p:txBody>
          <a:bodyPr wrap="square" rtlCol="0">
            <a:spAutoFit/>
          </a:bodyPr>
          <a:lstStyle/>
          <a:p>
            <a:pPr algn="r"/>
            <a:r>
              <a:rPr lang="en-IN" dirty="0" smtClean="0"/>
              <a:t>It is critical that you should know where to find the information that is needed to conduct a SWOT Analysis.</a:t>
            </a:r>
            <a:endParaRPr lang="en-IN" dirty="0"/>
          </a:p>
        </p:txBody>
      </p:sp>
      <p:cxnSp>
        <p:nvCxnSpPr>
          <p:cNvPr id="23" name="Straight Connector 22"/>
          <p:cNvCxnSpPr/>
          <p:nvPr/>
        </p:nvCxnSpPr>
        <p:spPr>
          <a:xfrm>
            <a:off x="2843808" y="2109049"/>
            <a:ext cx="72000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88632" y="3417967"/>
            <a:ext cx="72000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8712" y="1535881"/>
            <a:ext cx="2735288" cy="3693319"/>
          </a:xfrm>
          <a:prstGeom prst="rect">
            <a:avLst/>
          </a:prstGeom>
          <a:noFill/>
        </p:spPr>
        <p:txBody>
          <a:bodyPr wrap="square" rtlCol="0">
            <a:spAutoFit/>
          </a:bodyPr>
          <a:lstStyle/>
          <a:p>
            <a:r>
              <a:rPr lang="en-IN" dirty="0" smtClean="0"/>
              <a:t>For finding the essential information for conducting SWOT analysis, you may need to look at company's business reports, annual reviews, published performance data on financial resources, customer surveys, marketing and operations, including current suppliers and key stakeholders groups.</a:t>
            </a:r>
            <a:endParaRPr lang="en-IN" dirty="0"/>
          </a:p>
        </p:txBody>
      </p:sp>
      <p:cxnSp>
        <p:nvCxnSpPr>
          <p:cNvPr id="17" name="Straight Connector 16"/>
          <p:cNvCxnSpPr/>
          <p:nvPr/>
        </p:nvCxnSpPr>
        <p:spPr>
          <a:xfrm>
            <a:off x="3275856" y="4725144"/>
            <a:ext cx="72000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4077072"/>
            <a:ext cx="3311352" cy="2308324"/>
          </a:xfrm>
          <a:prstGeom prst="rect">
            <a:avLst/>
          </a:prstGeom>
          <a:noFill/>
        </p:spPr>
        <p:txBody>
          <a:bodyPr wrap="square" rtlCol="0">
            <a:spAutoFit/>
          </a:bodyPr>
          <a:lstStyle/>
          <a:p>
            <a:pPr algn="r"/>
            <a:r>
              <a:rPr lang="en-IN" dirty="0" smtClean="0"/>
              <a:t>Also, it can be helpful to search various journals on marketing, strategy and human resources to find out more published and referenced information on the company's past experience, its current position and future objectives.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73"/>
                                        </p:tgtEl>
                                        <p:attrNameLst>
                                          <p:attrName>fillcolor</p:attrName>
                                        </p:attrNameLst>
                                      </p:cBhvr>
                                      <p:to>
                                        <a:srgbClr val="0EBE44"/>
                                      </p:to>
                                    </p:animClr>
                                    <p:set>
                                      <p:cBhvr>
                                        <p:cTn id="7" dur="500" fill="hold"/>
                                        <p:tgtEl>
                                          <p:spTgt spid="73"/>
                                        </p:tgtEl>
                                        <p:attrNameLst>
                                          <p:attrName>fill.type</p:attrName>
                                        </p:attrNameLst>
                                      </p:cBhvr>
                                      <p:to>
                                        <p:strVal val="solid"/>
                                      </p:to>
                                    </p:set>
                                    <p:set>
                                      <p:cBhvr>
                                        <p:cTn id="8" dur="500" fill="hold"/>
                                        <p:tgtEl>
                                          <p:spTgt spid="7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Tips for Effective SWOT Analysis</a:t>
              </a:r>
              <a:endParaRPr lang="en-IN" sz="3200" dirty="0"/>
            </a:p>
          </p:txBody>
        </p:sp>
      </p:grpSp>
      <p:pic>
        <p:nvPicPr>
          <p:cNvPr id="10" name="Picture 9"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374214" y="1239964"/>
            <a:ext cx="1539250" cy="2405059"/>
          </a:xfrm>
          <a:prstGeom prst="rect">
            <a:avLst/>
          </a:prstGeom>
        </p:spPr>
      </p:pic>
      <p:pic>
        <p:nvPicPr>
          <p:cNvPr id="11" name="Picture 10"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323528" y="1215770"/>
            <a:ext cx="1651832" cy="2468913"/>
          </a:xfrm>
          <a:prstGeom prst="rect">
            <a:avLst/>
          </a:prstGeom>
        </p:spPr>
      </p:pic>
      <p:cxnSp>
        <p:nvCxnSpPr>
          <p:cNvPr id="12" name="Straight Connector 11"/>
          <p:cNvCxnSpPr/>
          <p:nvPr/>
        </p:nvCxnSpPr>
        <p:spPr>
          <a:xfrm flipV="1">
            <a:off x="1115616" y="3429000"/>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496" y="4077072"/>
            <a:ext cx="2160240" cy="2246769"/>
          </a:xfrm>
          <a:prstGeom prst="rect">
            <a:avLst/>
          </a:prstGeom>
          <a:noFill/>
        </p:spPr>
        <p:txBody>
          <a:bodyPr wrap="square" rtlCol="0">
            <a:spAutoFit/>
          </a:bodyPr>
          <a:lstStyle/>
          <a:p>
            <a:pPr algn="ctr"/>
            <a:r>
              <a:rPr lang="en-IN" sz="2000" dirty="0" smtClean="0"/>
              <a:t>Always be realistic about the strengths and weaknesses of your organization when conducting SWOT analysis.</a:t>
            </a:r>
            <a:endParaRPr lang="en-IN" sz="2000" dirty="0"/>
          </a:p>
        </p:txBody>
      </p:sp>
      <p:pic>
        <p:nvPicPr>
          <p:cNvPr id="14" name="Picture 13"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2534454" y="1374688"/>
            <a:ext cx="1539250" cy="2405059"/>
          </a:xfrm>
          <a:prstGeom prst="rect">
            <a:avLst/>
          </a:prstGeom>
        </p:spPr>
      </p:pic>
      <p:pic>
        <p:nvPicPr>
          <p:cNvPr id="15" name="Picture 14"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2483768" y="1350494"/>
            <a:ext cx="1651832" cy="2468913"/>
          </a:xfrm>
          <a:prstGeom prst="rect">
            <a:avLst/>
          </a:prstGeom>
        </p:spPr>
      </p:pic>
      <p:cxnSp>
        <p:nvCxnSpPr>
          <p:cNvPr id="16" name="Straight Connector 15"/>
          <p:cNvCxnSpPr/>
          <p:nvPr/>
        </p:nvCxnSpPr>
        <p:spPr>
          <a:xfrm flipV="1">
            <a:off x="3275856" y="3563724"/>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67744" y="4211796"/>
            <a:ext cx="2016224" cy="2554545"/>
          </a:xfrm>
          <a:prstGeom prst="rect">
            <a:avLst/>
          </a:prstGeom>
          <a:noFill/>
        </p:spPr>
        <p:txBody>
          <a:bodyPr wrap="square" rtlCol="0">
            <a:spAutoFit/>
          </a:bodyPr>
          <a:lstStyle/>
          <a:p>
            <a:pPr algn="ctr"/>
            <a:r>
              <a:rPr lang="en-IN" sz="2000" dirty="0" smtClean="0"/>
              <a:t>SWOT analysis should distinguish between where your organization is today, and where it could be in the future.</a:t>
            </a:r>
            <a:endParaRPr lang="en-IN" sz="2000" dirty="0"/>
          </a:p>
        </p:txBody>
      </p:sp>
      <p:pic>
        <p:nvPicPr>
          <p:cNvPr id="18" name="Picture 17"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4766702" y="1292954"/>
            <a:ext cx="1539250" cy="2405059"/>
          </a:xfrm>
          <a:prstGeom prst="rect">
            <a:avLst/>
          </a:prstGeom>
        </p:spPr>
      </p:pic>
      <p:pic>
        <p:nvPicPr>
          <p:cNvPr id="19" name="Picture 18"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4716016" y="1268760"/>
            <a:ext cx="1651832" cy="2468913"/>
          </a:xfrm>
          <a:prstGeom prst="rect">
            <a:avLst/>
          </a:prstGeom>
        </p:spPr>
      </p:pic>
      <p:cxnSp>
        <p:nvCxnSpPr>
          <p:cNvPr id="20" name="Straight Connector 19"/>
          <p:cNvCxnSpPr/>
          <p:nvPr/>
        </p:nvCxnSpPr>
        <p:spPr>
          <a:xfrm flipV="1">
            <a:off x="5508104" y="3481990"/>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6016" y="4130062"/>
            <a:ext cx="1763688" cy="1323439"/>
          </a:xfrm>
          <a:prstGeom prst="rect">
            <a:avLst/>
          </a:prstGeom>
          <a:noFill/>
        </p:spPr>
        <p:txBody>
          <a:bodyPr wrap="square" rtlCol="0">
            <a:spAutoFit/>
          </a:bodyPr>
          <a:lstStyle/>
          <a:p>
            <a:pPr algn="ctr"/>
            <a:r>
              <a:rPr lang="en-IN" sz="2000" dirty="0" smtClean="0"/>
              <a:t>SWOT should always be specific. Avoid gray areas.</a:t>
            </a:r>
            <a:endParaRPr lang="en-IN" sz="2000" dirty="0"/>
          </a:p>
        </p:txBody>
      </p:sp>
      <p:pic>
        <p:nvPicPr>
          <p:cNvPr id="22" name="Picture 21"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7035462" y="1148938"/>
            <a:ext cx="1539250" cy="2405059"/>
          </a:xfrm>
          <a:prstGeom prst="rect">
            <a:avLst/>
          </a:prstGeom>
        </p:spPr>
      </p:pic>
      <p:pic>
        <p:nvPicPr>
          <p:cNvPr id="23" name="Picture 22"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6984776" y="1124744"/>
            <a:ext cx="1651832" cy="2468913"/>
          </a:xfrm>
          <a:prstGeom prst="rect">
            <a:avLst/>
          </a:prstGeom>
        </p:spPr>
      </p:pic>
      <p:cxnSp>
        <p:nvCxnSpPr>
          <p:cNvPr id="24" name="Straight Connector 23"/>
          <p:cNvCxnSpPr/>
          <p:nvPr/>
        </p:nvCxnSpPr>
        <p:spPr>
          <a:xfrm flipV="1">
            <a:off x="7776864" y="3337974"/>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84776" y="3986046"/>
            <a:ext cx="1763688" cy="1015663"/>
          </a:xfrm>
          <a:prstGeom prst="rect">
            <a:avLst/>
          </a:prstGeom>
          <a:noFill/>
        </p:spPr>
        <p:txBody>
          <a:bodyPr wrap="square" rtlCol="0">
            <a:spAutoFit/>
          </a:bodyPr>
          <a:lstStyle/>
          <a:p>
            <a:pPr algn="ctr"/>
            <a:r>
              <a:rPr lang="en-IN" sz="2000" dirty="0" smtClean="0"/>
              <a:t>Keep your SWOT short and simple. </a:t>
            </a:r>
            <a:endParaRPr lang="en-IN" sz="2000" dirty="0"/>
          </a:p>
        </p:txBody>
      </p:sp>
      <p:sp>
        <p:nvSpPr>
          <p:cNvPr id="26" name="Freeform 25"/>
          <p:cNvSpPr/>
          <p:nvPr/>
        </p:nvSpPr>
        <p:spPr>
          <a:xfrm>
            <a:off x="-1" y="980728"/>
            <a:ext cx="9180000"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Left)">
                                      <p:cBhvr>
                                        <p:cTn id="7" dur="500"/>
                                        <p:tgtEl>
                                          <p:spTgt spid="2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4500"/>
                            </p:stCondLst>
                            <p:childTnLst>
                              <p:par>
                                <p:cTn id="45" presetID="47"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6500"/>
                            </p:stCondLst>
                            <p:childTnLst>
                              <p:par>
                                <p:cTn id="63" presetID="47"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anim calcmode="lin" valueType="num">
                                      <p:cBhvr>
                                        <p:cTn id="66" dur="500" fill="hold"/>
                                        <p:tgtEl>
                                          <p:spTgt spid="22"/>
                                        </p:tgtEl>
                                        <p:attrNameLst>
                                          <p:attrName>ppt_x</p:attrName>
                                        </p:attrNameLst>
                                      </p:cBhvr>
                                      <p:tavLst>
                                        <p:tav tm="0">
                                          <p:val>
                                            <p:strVal val="#ppt_x"/>
                                          </p:val>
                                        </p:tav>
                                        <p:tav tm="100000">
                                          <p:val>
                                            <p:strVal val="#ppt_x"/>
                                          </p:val>
                                        </p:tav>
                                      </p:tavLst>
                                    </p:anim>
                                    <p:anim calcmode="lin" valueType="num">
                                      <p:cBhvr>
                                        <p:cTn id="67" dur="5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7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P spid="2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Tips for Effective SWOT Analysis</a:t>
              </a:r>
              <a:endParaRPr lang="en-IN" sz="3200" dirty="0"/>
            </a:p>
          </p:txBody>
        </p:sp>
      </p:grpSp>
      <p:pic>
        <p:nvPicPr>
          <p:cNvPr id="10" name="Picture 9"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374214" y="1239964"/>
            <a:ext cx="1539250" cy="2405059"/>
          </a:xfrm>
          <a:prstGeom prst="rect">
            <a:avLst/>
          </a:prstGeom>
        </p:spPr>
      </p:pic>
      <p:pic>
        <p:nvPicPr>
          <p:cNvPr id="11" name="Picture 10"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323528" y="1215770"/>
            <a:ext cx="1651832" cy="2468913"/>
          </a:xfrm>
          <a:prstGeom prst="rect">
            <a:avLst/>
          </a:prstGeom>
        </p:spPr>
      </p:pic>
      <p:cxnSp>
        <p:nvCxnSpPr>
          <p:cNvPr id="12" name="Straight Connector 11"/>
          <p:cNvCxnSpPr/>
          <p:nvPr/>
        </p:nvCxnSpPr>
        <p:spPr>
          <a:xfrm flipV="1">
            <a:off x="1115616" y="3429000"/>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496" y="4077072"/>
            <a:ext cx="2160240" cy="2246769"/>
          </a:xfrm>
          <a:prstGeom prst="rect">
            <a:avLst/>
          </a:prstGeom>
          <a:noFill/>
        </p:spPr>
        <p:txBody>
          <a:bodyPr wrap="square" rtlCol="0">
            <a:spAutoFit/>
          </a:bodyPr>
          <a:lstStyle/>
          <a:p>
            <a:pPr algn="ctr"/>
            <a:r>
              <a:rPr lang="en-IN" sz="2000" dirty="0" smtClean="0"/>
              <a:t>Always apply SWOT in relation to your competition, that is, better than or worse than your competition.</a:t>
            </a:r>
            <a:endParaRPr lang="en-IN" sz="2000" dirty="0"/>
          </a:p>
        </p:txBody>
      </p:sp>
      <p:pic>
        <p:nvPicPr>
          <p:cNvPr id="14" name="Picture 13"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2534454" y="1374688"/>
            <a:ext cx="1539250" cy="2405059"/>
          </a:xfrm>
          <a:prstGeom prst="rect">
            <a:avLst/>
          </a:prstGeom>
        </p:spPr>
      </p:pic>
      <p:pic>
        <p:nvPicPr>
          <p:cNvPr id="15" name="Picture 14"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2483768" y="1350494"/>
            <a:ext cx="1651832" cy="2468913"/>
          </a:xfrm>
          <a:prstGeom prst="rect">
            <a:avLst/>
          </a:prstGeom>
        </p:spPr>
      </p:pic>
      <p:cxnSp>
        <p:nvCxnSpPr>
          <p:cNvPr id="16" name="Straight Connector 15"/>
          <p:cNvCxnSpPr/>
          <p:nvPr/>
        </p:nvCxnSpPr>
        <p:spPr>
          <a:xfrm flipV="1">
            <a:off x="3275856" y="3563724"/>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67744" y="4211796"/>
            <a:ext cx="2016224" cy="1015663"/>
          </a:xfrm>
          <a:prstGeom prst="rect">
            <a:avLst/>
          </a:prstGeom>
          <a:noFill/>
        </p:spPr>
        <p:txBody>
          <a:bodyPr wrap="square" rtlCol="0">
            <a:spAutoFit/>
          </a:bodyPr>
          <a:lstStyle/>
          <a:p>
            <a:pPr algn="ctr"/>
            <a:r>
              <a:rPr lang="en-IN" sz="2000" dirty="0" smtClean="0"/>
              <a:t>Always keep in mind that SWOT is subjective.</a:t>
            </a:r>
            <a:endParaRPr lang="en-IN" sz="2000" dirty="0"/>
          </a:p>
        </p:txBody>
      </p:sp>
      <p:pic>
        <p:nvPicPr>
          <p:cNvPr id="18" name="Picture 17"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4766702" y="1292954"/>
            <a:ext cx="1539250" cy="2405059"/>
          </a:xfrm>
          <a:prstGeom prst="rect">
            <a:avLst/>
          </a:prstGeom>
        </p:spPr>
      </p:pic>
      <p:pic>
        <p:nvPicPr>
          <p:cNvPr id="19" name="Picture 18"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4716016" y="1268760"/>
            <a:ext cx="1651832" cy="2468913"/>
          </a:xfrm>
          <a:prstGeom prst="rect">
            <a:avLst/>
          </a:prstGeom>
        </p:spPr>
      </p:pic>
      <p:cxnSp>
        <p:nvCxnSpPr>
          <p:cNvPr id="20" name="Straight Connector 19"/>
          <p:cNvCxnSpPr/>
          <p:nvPr/>
        </p:nvCxnSpPr>
        <p:spPr>
          <a:xfrm flipV="1">
            <a:off x="5508104" y="3481990"/>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6016" y="4130062"/>
            <a:ext cx="1763688" cy="1015663"/>
          </a:xfrm>
          <a:prstGeom prst="rect">
            <a:avLst/>
          </a:prstGeom>
          <a:noFill/>
        </p:spPr>
        <p:txBody>
          <a:bodyPr wrap="square" rtlCol="0">
            <a:spAutoFit/>
          </a:bodyPr>
          <a:lstStyle/>
          <a:p>
            <a:pPr algn="ctr"/>
            <a:r>
              <a:rPr lang="en-IN" sz="2000" dirty="0" smtClean="0"/>
              <a:t>Avoid complexity and over analysis</a:t>
            </a:r>
            <a:endParaRPr lang="en-IN" sz="2000" dirty="0"/>
          </a:p>
        </p:txBody>
      </p:sp>
      <p:pic>
        <p:nvPicPr>
          <p:cNvPr id="22" name="Picture 21" descr="light-bulb.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flipV="1">
            <a:off x="7035462" y="1148938"/>
            <a:ext cx="1539250" cy="2405059"/>
          </a:xfrm>
          <a:prstGeom prst="rect">
            <a:avLst/>
          </a:prstGeom>
        </p:spPr>
      </p:pic>
      <p:pic>
        <p:nvPicPr>
          <p:cNvPr id="23" name="Picture 22" descr="lightbulb.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flipV="1">
            <a:off x="6984776" y="1124744"/>
            <a:ext cx="1651832" cy="2468913"/>
          </a:xfrm>
          <a:prstGeom prst="rect">
            <a:avLst/>
          </a:prstGeom>
        </p:spPr>
      </p:pic>
      <p:cxnSp>
        <p:nvCxnSpPr>
          <p:cNvPr id="24" name="Straight Connector 23"/>
          <p:cNvCxnSpPr/>
          <p:nvPr/>
        </p:nvCxnSpPr>
        <p:spPr>
          <a:xfrm flipV="1">
            <a:off x="7776864" y="3337974"/>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84776" y="3986046"/>
            <a:ext cx="2159224" cy="2246769"/>
          </a:xfrm>
          <a:prstGeom prst="rect">
            <a:avLst/>
          </a:prstGeom>
          <a:noFill/>
        </p:spPr>
        <p:txBody>
          <a:bodyPr wrap="square" rtlCol="0">
            <a:spAutoFit/>
          </a:bodyPr>
          <a:lstStyle/>
          <a:p>
            <a:pPr algn="ctr"/>
            <a:r>
              <a:rPr lang="en-IN" sz="2000" dirty="0" smtClean="0"/>
              <a:t>Once you have identified the key issues with your SWOT analysis, they feed into marketing objectives.</a:t>
            </a:r>
            <a:endParaRPr lang="en-IN" sz="2000" dirty="0"/>
          </a:p>
        </p:txBody>
      </p:sp>
      <p:sp>
        <p:nvSpPr>
          <p:cNvPr id="26" name="Freeform 25"/>
          <p:cNvSpPr/>
          <p:nvPr/>
        </p:nvSpPr>
        <p:spPr>
          <a:xfrm>
            <a:off x="-1" y="980728"/>
            <a:ext cx="9180000"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Left)">
                                      <p:cBhvr>
                                        <p:cTn id="7" dur="500"/>
                                        <p:tgtEl>
                                          <p:spTgt spid="2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4500"/>
                            </p:stCondLst>
                            <p:childTnLst>
                              <p:par>
                                <p:cTn id="45" presetID="47"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6500"/>
                            </p:stCondLst>
                            <p:childTnLst>
                              <p:par>
                                <p:cTn id="63" presetID="47"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anim calcmode="lin" valueType="num">
                                      <p:cBhvr>
                                        <p:cTn id="66" dur="500" fill="hold"/>
                                        <p:tgtEl>
                                          <p:spTgt spid="22"/>
                                        </p:tgtEl>
                                        <p:attrNameLst>
                                          <p:attrName>ppt_x</p:attrName>
                                        </p:attrNameLst>
                                      </p:cBhvr>
                                      <p:tavLst>
                                        <p:tav tm="0">
                                          <p:val>
                                            <p:strVal val="#ppt_x"/>
                                          </p:val>
                                        </p:tav>
                                        <p:tav tm="100000">
                                          <p:val>
                                            <p:strVal val="#ppt_x"/>
                                          </p:val>
                                        </p:tav>
                                      </p:tavLst>
                                    </p:anim>
                                    <p:anim calcmode="lin" valueType="num">
                                      <p:cBhvr>
                                        <p:cTn id="67" dur="5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7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P spid="2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
          <p:cNvGrpSpPr/>
          <p:nvPr/>
        </p:nvGrpSpPr>
        <p:grpSpPr>
          <a:xfrm>
            <a:off x="0" y="836712"/>
            <a:ext cx="8604448" cy="6084000"/>
            <a:chOff x="0" y="980729"/>
            <a:chExt cx="8604448" cy="5913556"/>
          </a:xfrm>
        </p:grpSpPr>
        <p:pic>
          <p:nvPicPr>
            <p:cNvPr id="11" name="Picture 2" descr="Y:\07 Produktion\1_TEMPLATES\4_Selbstpräsentationen\1_Grundlagen\Bildvorlagen (Kopien)\Fotolia_31240061_X.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gray">
            <a:xfrm flipH="1">
              <a:off x="0" y="980729"/>
              <a:ext cx="8604448" cy="587727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hteck 3"/>
            <p:cNvSpPr/>
            <p:nvPr/>
          </p:nvSpPr>
          <p:spPr bwMode="gray">
            <a:xfrm>
              <a:off x="1" y="985916"/>
              <a:ext cx="6487480" cy="5908369"/>
            </a:xfrm>
            <a:prstGeom prst="rect">
              <a:avLst/>
            </a:prstGeom>
            <a:gradFill>
              <a:gsLst>
                <a:gs pos="0">
                  <a:srgbClr val="000000">
                    <a:alpha val="59000"/>
                  </a:srgbClr>
                </a:gs>
                <a:gs pos="48000">
                  <a:srgbClr val="FFFFFF">
                    <a:alpha val="0"/>
                  </a:srgbClr>
                </a:gs>
              </a:gsLst>
              <a:lin ang="2700000" scaled="0"/>
            </a:gradFill>
            <a:ln w="12700">
              <a:noFill/>
              <a:round/>
              <a:headEnd/>
              <a:tailEnd/>
            </a:ln>
          </p:spPr>
          <p:txBody>
            <a:bodyPr rtlCol="0" anchor="ctr"/>
            <a:lstStyle/>
            <a:p>
              <a:pPr algn="ctr"/>
              <a:endParaRPr lang="en-US" dirty="0"/>
            </a:p>
          </p:txBody>
        </p:sp>
      </p:grpSp>
      <p:sp>
        <p:nvSpPr>
          <p:cNvPr id="13" name="Textfeld 4"/>
          <p:cNvSpPr txBox="1"/>
          <p:nvPr/>
        </p:nvSpPr>
        <p:spPr bwMode="gray">
          <a:xfrm>
            <a:off x="3275856" y="3257690"/>
            <a:ext cx="3096343" cy="1323439"/>
          </a:xfrm>
          <a:prstGeom prst="rect">
            <a:avLst/>
          </a:prstGeom>
          <a:noFill/>
        </p:spPr>
        <p:txBody>
          <a:bodyPr wrap="square" rtlCol="0">
            <a:spAutoFit/>
          </a:bodyPr>
          <a:lstStyle/>
          <a:p>
            <a:pPr algn="ctr"/>
            <a:r>
              <a:rPr lang="en-IN" sz="2000" b="1" dirty="0" smtClean="0">
                <a:solidFill>
                  <a:srgbClr val="0070C0"/>
                </a:solidFill>
                <a:latin typeface="Segoe Print" pitchFamily="2" charset="0"/>
              </a:rPr>
              <a:t>Let us now practice all that you have learned about SWOT Analysis.</a:t>
            </a:r>
            <a:endParaRPr lang="en-US" sz="2000" b="1" dirty="0">
              <a:solidFill>
                <a:srgbClr val="0070C0"/>
              </a:solidFill>
              <a:latin typeface="Segoe Print" pitchFamily="2" charset="0"/>
            </a:endParaRPr>
          </a:p>
        </p:txBody>
      </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Practice</a:t>
              </a:r>
              <a:endParaRPr lang="en-IN"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ckg_wood_table.jpg"/>
          <p:cNvPicPr>
            <a:picLocks noChangeAspect="1"/>
          </p:cNvPicPr>
          <p:nvPr/>
        </p:nvPicPr>
        <p:blipFill>
          <a:blip r:embed="rId2" cstate="print">
            <a:lum bright="20000" contrast="-20000"/>
          </a:blip>
          <a:srcRect/>
          <a:stretch>
            <a:fillRect/>
          </a:stretch>
        </p:blipFill>
        <p:spPr>
          <a:xfrm>
            <a:off x="0" y="864096"/>
            <a:ext cx="9171606" cy="6012000"/>
          </a:xfrm>
          <a:prstGeom prst="rect">
            <a:avLst/>
          </a:prstGeom>
        </p:spPr>
      </p:pic>
      <p:pic>
        <p:nvPicPr>
          <p:cNvPr id="11" name="Picture 10" descr="Asus-M530W-icon.png"/>
          <p:cNvPicPr>
            <a:picLocks noChangeAspect="1"/>
          </p:cNvPicPr>
          <p:nvPr/>
        </p:nvPicPr>
        <p:blipFill>
          <a:blip r:embed="rId3" cstate="print"/>
          <a:stretch>
            <a:fillRect/>
          </a:stretch>
        </p:blipFill>
        <p:spPr>
          <a:xfrm rot="1010114">
            <a:off x="-2333" y="1234475"/>
            <a:ext cx="2675782" cy="2880482"/>
          </a:xfrm>
          <a:prstGeom prst="rect">
            <a:avLst/>
          </a:prstGeom>
        </p:spPr>
      </p:pic>
      <p:grpSp>
        <p:nvGrpSpPr>
          <p:cNvPr id="12" name="Group 41"/>
          <p:cNvGrpSpPr/>
          <p:nvPr/>
        </p:nvGrpSpPr>
        <p:grpSpPr>
          <a:xfrm>
            <a:off x="2570092" y="1027860"/>
            <a:ext cx="4882228" cy="5986183"/>
            <a:chOff x="4571999" y="802661"/>
            <a:chExt cx="4355975" cy="6262382"/>
          </a:xfrm>
        </p:grpSpPr>
        <p:grpSp>
          <p:nvGrpSpPr>
            <p:cNvPr id="13" name="Group 29"/>
            <p:cNvGrpSpPr/>
            <p:nvPr/>
          </p:nvGrpSpPr>
          <p:grpSpPr>
            <a:xfrm>
              <a:off x="4571999" y="802661"/>
              <a:ext cx="4355975" cy="6262382"/>
              <a:chOff x="4571999" y="802661"/>
              <a:chExt cx="4355975" cy="6262382"/>
            </a:xfrm>
          </p:grpSpPr>
          <p:pic>
            <p:nvPicPr>
              <p:cNvPr id="15" name="Picture 14" descr="8175CK.jp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a:off x="4571999" y="802661"/>
                <a:ext cx="4355975" cy="6262382"/>
              </a:xfrm>
              <a:prstGeom prst="rect">
                <a:avLst/>
              </a:prstGeom>
            </p:spPr>
          </p:pic>
          <p:sp>
            <p:nvSpPr>
              <p:cNvPr id="16" name="Snip and Round Single Corner Rectangle 15"/>
              <p:cNvSpPr/>
              <p:nvPr/>
            </p:nvSpPr>
            <p:spPr>
              <a:xfrm>
                <a:off x="8388431" y="1268760"/>
                <a:ext cx="360040" cy="1152128"/>
              </a:xfrm>
              <a:prstGeom prst="snipRoundRect">
                <a:avLst>
                  <a:gd name="adj1" fmla="val 16667"/>
                  <a:gd name="adj2" fmla="val 35876"/>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Snip and Round Single Corner Rectangle 16"/>
              <p:cNvSpPr/>
              <p:nvPr/>
            </p:nvSpPr>
            <p:spPr>
              <a:xfrm>
                <a:off x="8388426" y="2420888"/>
                <a:ext cx="360040" cy="1152128"/>
              </a:xfrm>
              <a:prstGeom prst="snipRoundRect">
                <a:avLst>
                  <a:gd name="adj1" fmla="val 16667"/>
                  <a:gd name="adj2" fmla="val 3587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Snip and Round Single Corner Rectangle 17"/>
              <p:cNvSpPr/>
              <p:nvPr/>
            </p:nvSpPr>
            <p:spPr>
              <a:xfrm>
                <a:off x="8388423" y="3573016"/>
                <a:ext cx="360040" cy="1152128"/>
              </a:xfrm>
              <a:prstGeom prst="snipRoundRect">
                <a:avLst>
                  <a:gd name="adj1" fmla="val 16667"/>
                  <a:gd name="adj2" fmla="val 358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Snip and Round Single Corner Rectangle 18"/>
              <p:cNvSpPr/>
              <p:nvPr/>
            </p:nvSpPr>
            <p:spPr>
              <a:xfrm>
                <a:off x="8388424" y="4725144"/>
                <a:ext cx="360040" cy="1152128"/>
              </a:xfrm>
              <a:prstGeom prst="snipRoundRect">
                <a:avLst>
                  <a:gd name="adj1" fmla="val 16667"/>
                  <a:gd name="adj2" fmla="val 358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4" name="TextBox 13"/>
            <p:cNvSpPr txBox="1"/>
            <p:nvPr/>
          </p:nvSpPr>
          <p:spPr>
            <a:xfrm>
              <a:off x="4788024" y="1355998"/>
              <a:ext cx="3384376" cy="5248228"/>
            </a:xfrm>
            <a:prstGeom prst="rect">
              <a:avLst/>
            </a:prstGeom>
            <a:noFill/>
          </p:spPr>
          <p:txBody>
            <a:bodyPr wrap="square" rtlCol="0">
              <a:spAutoFit/>
            </a:bodyPr>
            <a:lstStyle/>
            <a:p>
              <a:r>
                <a:rPr lang="en-IN" sz="2000" dirty="0" smtClean="0"/>
                <a:t>Globus Inc. is a leading car manufacturer. Globus has decided to launch a low-budget car in the market. Perform a SWOT analysis for this situation.</a:t>
              </a:r>
            </a:p>
            <a:p>
              <a:pPr marL="457200" indent="-457200">
                <a:buFont typeface="+mj-lt"/>
                <a:buAutoNum type="arabicPeriod"/>
              </a:pPr>
              <a:r>
                <a:rPr lang="en-IN" sz="2000" dirty="0" smtClean="0"/>
                <a:t>What do you think are the strengths, weaknesses, opportunities and threats for the launch of a new low budget car in today’s market?</a:t>
              </a:r>
            </a:p>
            <a:p>
              <a:pPr marL="457200" indent="-457200">
                <a:buFont typeface="+mj-lt"/>
                <a:buAutoNum type="arabicPeriod"/>
              </a:pPr>
              <a:r>
                <a:rPr lang="en-IN" sz="2000" dirty="0" smtClean="0"/>
                <a:t>You could consider the market conditions prevailing around you to perform the SWOT Analysis.</a:t>
              </a:r>
            </a:p>
            <a:p>
              <a:r>
                <a:rPr lang="en-IN" sz="2000" dirty="0" smtClean="0"/>
                <a:t>Look at a sample SWOT Analysis of Globus’ situation.</a:t>
              </a:r>
            </a:p>
          </p:txBody>
        </p:sp>
      </p:grpSp>
      <p:pic>
        <p:nvPicPr>
          <p:cNvPr id="20" name="Picture 19" descr="pencil.png"/>
          <p:cNvPicPr>
            <a:picLocks noChangeAspect="1"/>
          </p:cNvPicPr>
          <p:nvPr/>
        </p:nvPicPr>
        <p:blipFill>
          <a:blip r:embed="rId5" cstate="email"/>
          <a:srcRect/>
          <a:stretch>
            <a:fillRect/>
          </a:stretch>
        </p:blipFill>
        <p:spPr>
          <a:xfrm rot="6502768">
            <a:off x="5351974" y="1930747"/>
            <a:ext cx="5180077" cy="4015383"/>
          </a:xfrm>
          <a:prstGeom prst="rect">
            <a:avLst/>
          </a:prstGeom>
        </p:spPr>
      </p:pic>
      <p:grpSp>
        <p:nvGrpSpPr>
          <p:cNvPr id="21" name="Group 28"/>
          <p:cNvGrpSpPr/>
          <p:nvPr/>
        </p:nvGrpSpPr>
        <p:grpSpPr>
          <a:xfrm>
            <a:off x="318086" y="4322655"/>
            <a:ext cx="2452570" cy="2261116"/>
            <a:chOff x="318086" y="4322655"/>
            <a:chExt cx="2452570" cy="2261116"/>
          </a:xfrm>
        </p:grpSpPr>
        <p:grpSp>
          <p:nvGrpSpPr>
            <p:cNvPr id="22" name="Group 38"/>
            <p:cNvGrpSpPr/>
            <p:nvPr/>
          </p:nvGrpSpPr>
          <p:grpSpPr>
            <a:xfrm>
              <a:off x="318086" y="4322655"/>
              <a:ext cx="2452570" cy="2261116"/>
              <a:chOff x="318086" y="4322655"/>
              <a:chExt cx="2452570" cy="2261116"/>
            </a:xfrm>
          </p:grpSpPr>
          <p:grpSp>
            <p:nvGrpSpPr>
              <p:cNvPr id="24" name="Gruppe 95"/>
              <p:cNvGrpSpPr>
                <a:grpSpLocks/>
              </p:cNvGrpSpPr>
              <p:nvPr/>
            </p:nvGrpSpPr>
            <p:grpSpPr bwMode="auto">
              <a:xfrm rot="1004939">
                <a:off x="318086" y="4322655"/>
                <a:ext cx="2037237" cy="2261116"/>
                <a:chOff x="819631" y="1558980"/>
                <a:chExt cx="2860022" cy="2859741"/>
              </a:xfrm>
            </p:grpSpPr>
            <p:sp>
              <p:nvSpPr>
                <p:cNvPr id="30" name="Rektangel 97"/>
                <p:cNvSpPr>
                  <a:spLocks noChangeArrowheads="1"/>
                </p:cNvSpPr>
                <p:nvPr/>
              </p:nvSpPr>
              <p:spPr bwMode="auto">
                <a:xfrm rot="19981618">
                  <a:off x="819631" y="1558980"/>
                  <a:ext cx="2860022" cy="2859741"/>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1" name="Rektangel 98"/>
                <p:cNvSpPr>
                  <a:spLocks noChangeArrowheads="1"/>
                </p:cNvSpPr>
                <p:nvPr/>
              </p:nvSpPr>
              <p:spPr bwMode="auto">
                <a:xfrm rot="20004637">
                  <a:off x="843660" y="1720389"/>
                  <a:ext cx="2599587" cy="2116621"/>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grpSp>
            <p:nvGrpSpPr>
              <p:cNvPr id="25" name="Group 46"/>
              <p:cNvGrpSpPr/>
              <p:nvPr/>
            </p:nvGrpSpPr>
            <p:grpSpPr>
              <a:xfrm rot="20161645">
                <a:off x="2158656" y="6057774"/>
                <a:ext cx="612000" cy="252000"/>
                <a:chOff x="1475656" y="2420888"/>
                <a:chExt cx="2160240" cy="576064"/>
              </a:xfrm>
              <a:solidFill>
                <a:srgbClr val="FF0066"/>
              </a:solidFill>
              <a:scene3d>
                <a:camera prst="orthographicFront">
                  <a:rot lat="0" lon="0" rev="0"/>
                </a:camera>
                <a:lightRig rig="contrasting" dir="t">
                  <a:rot lat="0" lon="0" rev="1500000"/>
                </a:lightRig>
              </a:scene3d>
            </p:grpSpPr>
            <p:sp>
              <p:nvSpPr>
                <p:cNvPr id="26" name="Rectangle 25"/>
                <p:cNvSpPr/>
                <p:nvPr/>
              </p:nvSpPr>
              <p:spPr>
                <a:xfrm>
                  <a:off x="1835696" y="2420888"/>
                  <a:ext cx="1440160" cy="72008"/>
                </a:xfrm>
                <a:prstGeom prst="rect">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p:cNvSpPr/>
                <p:nvPr/>
              </p:nvSpPr>
              <p:spPr>
                <a:xfrm>
                  <a:off x="1835696" y="2924944"/>
                  <a:ext cx="1440160" cy="72008"/>
                </a:xfrm>
                <a:prstGeom prst="rect">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Block Arc 27"/>
                <p:cNvSpPr/>
                <p:nvPr/>
              </p:nvSpPr>
              <p:spPr>
                <a:xfrm rot="16200000">
                  <a:off x="1583668" y="2312876"/>
                  <a:ext cx="576064" cy="792088"/>
                </a:xfrm>
                <a:prstGeom prst="blockArc">
                  <a:avLst>
                    <a:gd name="adj1" fmla="val 10800000"/>
                    <a:gd name="adj2" fmla="val 21429345"/>
                    <a:gd name="adj3" fmla="val 14921"/>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9" name="Block Arc 28"/>
                <p:cNvSpPr/>
                <p:nvPr/>
              </p:nvSpPr>
              <p:spPr>
                <a:xfrm rot="5400000" flipH="1">
                  <a:off x="2951820" y="2312876"/>
                  <a:ext cx="576064" cy="792088"/>
                </a:xfrm>
                <a:prstGeom prst="blockArc">
                  <a:avLst>
                    <a:gd name="adj1" fmla="val 10800000"/>
                    <a:gd name="adj2" fmla="val 0"/>
                    <a:gd name="adj3" fmla="val 15232"/>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pic>
          <p:nvPicPr>
            <p:cNvPr id="23" name="Picture 22" descr="Cost-of-Laser-Hair-Removal-on-the-Face.jpg"/>
            <p:cNvPicPr>
              <a:picLocks noChangeAspect="1"/>
            </p:cNvPicPr>
            <p:nvPr/>
          </p:nvPicPr>
          <p:blipFill>
            <a:blip r:embed="rId6" cstate="email"/>
            <a:srcRect/>
            <a:stretch>
              <a:fillRect/>
            </a:stretch>
          </p:blipFill>
          <p:spPr>
            <a:xfrm rot="20956872">
              <a:off x="389591" y="4415564"/>
              <a:ext cx="1891924" cy="1662232"/>
            </a:xfrm>
            <a:prstGeom prst="rect">
              <a:avLst/>
            </a:prstGeom>
          </p:spPr>
        </p:pic>
      </p:gr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7"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8"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9"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10"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Practice</a:t>
              </a:r>
              <a:endParaRPr lang="en-IN"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ckg_wood_table.jpg"/>
          <p:cNvPicPr>
            <a:picLocks noChangeAspect="1"/>
          </p:cNvPicPr>
          <p:nvPr/>
        </p:nvPicPr>
        <p:blipFill>
          <a:blip r:embed="rId2" cstate="print">
            <a:lum bright="20000" contrast="-20000"/>
          </a:blip>
          <a:srcRect/>
          <a:stretch>
            <a:fillRect/>
          </a:stretch>
        </p:blipFill>
        <p:spPr>
          <a:xfrm>
            <a:off x="0" y="864096"/>
            <a:ext cx="9171606" cy="6012000"/>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Practice</a:t>
              </a:r>
              <a:endParaRPr lang="en-IN" sz="3200" dirty="0"/>
            </a:p>
          </p:txBody>
        </p:sp>
      </p:grpSp>
      <p:grpSp>
        <p:nvGrpSpPr>
          <p:cNvPr id="11" name="Group 47"/>
          <p:cNvGrpSpPr/>
          <p:nvPr/>
        </p:nvGrpSpPr>
        <p:grpSpPr bwMode="auto">
          <a:xfrm>
            <a:off x="467544" y="1268760"/>
            <a:ext cx="8136904" cy="5049145"/>
            <a:chOff x="2041633" y="878283"/>
            <a:chExt cx="5246149" cy="5138694"/>
          </a:xfrm>
          <a:gradFill flip="none" rotWithShape="1">
            <a:gsLst>
              <a:gs pos="100000">
                <a:schemeClr val="tx1">
                  <a:lumMod val="50000"/>
                  <a:lumOff val="50000"/>
                </a:schemeClr>
              </a:gs>
              <a:gs pos="0">
                <a:schemeClr val="tx1">
                  <a:lumMod val="85000"/>
                  <a:lumOff val="15000"/>
                </a:schemeClr>
              </a:gs>
            </a:gsLst>
            <a:lin ang="18900000" scaled="0"/>
            <a:tileRect/>
          </a:gradFill>
          <a:effectLst>
            <a:outerShdw dist="12700" dir="1200000" sx="101000" sy="101000" algn="tl" rotWithShape="0">
              <a:srgbClr val="000000">
                <a:alpha val="79000"/>
              </a:srgbClr>
            </a:outerShdw>
            <a:reflection stA="39000" endPos="14000" dist="165100" dir="5400000" sy="-100000" algn="bl" rotWithShape="0"/>
          </a:effectLst>
        </p:grpSpPr>
        <p:sp>
          <p:nvSpPr>
            <p:cNvPr id="12" name="Rounded Rectangle 11"/>
            <p:cNvSpPr/>
            <p:nvPr/>
          </p:nvSpPr>
          <p:spPr>
            <a:xfrm>
              <a:off x="4657493" y="1324534"/>
              <a:ext cx="2142965" cy="4692443"/>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13" name="Rounded Rectangle 12"/>
            <p:cNvSpPr/>
            <p:nvPr/>
          </p:nvSpPr>
          <p:spPr>
            <a:xfrm rot="5400000">
              <a:off x="3349562" y="2123208"/>
              <a:ext cx="2139591" cy="4755450"/>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14" name="Rounded Rectangle 13"/>
            <p:cNvSpPr/>
            <p:nvPr/>
          </p:nvSpPr>
          <p:spPr>
            <a:xfrm rot="5400000">
              <a:off x="3840261" y="21756"/>
              <a:ext cx="2139591" cy="4755450"/>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15" name="Rounded Rectangle 14"/>
            <p:cNvSpPr/>
            <p:nvPr/>
          </p:nvSpPr>
          <p:spPr>
            <a:xfrm>
              <a:off x="2532331" y="878283"/>
              <a:ext cx="2139591" cy="4692443"/>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grpSp>
      <p:sp>
        <p:nvSpPr>
          <p:cNvPr id="16" name="TextBox 32"/>
          <p:cNvSpPr txBox="1">
            <a:spLocks noChangeArrowheads="1"/>
          </p:cNvSpPr>
          <p:nvPr/>
        </p:nvSpPr>
        <p:spPr bwMode="auto">
          <a:xfrm rot="5399032">
            <a:off x="8387867" y="2587276"/>
            <a:ext cx="9588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Internal</a:t>
            </a:r>
          </a:p>
        </p:txBody>
      </p:sp>
      <p:sp>
        <p:nvSpPr>
          <p:cNvPr id="17" name="TextBox 33"/>
          <p:cNvSpPr txBox="1">
            <a:spLocks noChangeArrowheads="1"/>
          </p:cNvSpPr>
          <p:nvPr/>
        </p:nvSpPr>
        <p:spPr bwMode="auto">
          <a:xfrm rot="-5400000">
            <a:off x="-256033" y="4765675"/>
            <a:ext cx="10652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External</a:t>
            </a:r>
          </a:p>
        </p:txBody>
      </p:sp>
      <p:sp>
        <p:nvSpPr>
          <p:cNvPr id="18" name="TextBox 34"/>
          <p:cNvSpPr txBox="1">
            <a:spLocks noChangeArrowheads="1"/>
          </p:cNvSpPr>
          <p:nvPr/>
        </p:nvSpPr>
        <p:spPr bwMode="auto">
          <a:xfrm>
            <a:off x="1547664" y="908720"/>
            <a:ext cx="24161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algn="ctr" eaLnBrk="1" hangingPunct="1"/>
            <a:r>
              <a:rPr lang="en-US" sz="1600" b="1" dirty="0"/>
              <a:t>Helpful</a:t>
            </a:r>
          </a:p>
        </p:txBody>
      </p:sp>
      <p:sp>
        <p:nvSpPr>
          <p:cNvPr id="19" name="TextBox 35"/>
          <p:cNvSpPr txBox="1">
            <a:spLocks noChangeArrowheads="1"/>
          </p:cNvSpPr>
          <p:nvPr/>
        </p:nvSpPr>
        <p:spPr bwMode="auto">
          <a:xfrm>
            <a:off x="5637435" y="6381328"/>
            <a:ext cx="11668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Harmful</a:t>
            </a:r>
          </a:p>
        </p:txBody>
      </p:sp>
      <p:grpSp>
        <p:nvGrpSpPr>
          <p:cNvPr id="20" name="Group 6"/>
          <p:cNvGrpSpPr>
            <a:grpSpLocks/>
          </p:cNvGrpSpPr>
          <p:nvPr/>
        </p:nvGrpSpPr>
        <p:grpSpPr bwMode="auto">
          <a:xfrm>
            <a:off x="1259632" y="1758503"/>
            <a:ext cx="3240360" cy="1958529"/>
            <a:chOff x="1810721" y="1453443"/>
            <a:chExt cx="2783855" cy="2308901"/>
          </a:xfrm>
        </p:grpSpPr>
        <p:sp>
          <p:nvSpPr>
            <p:cNvPr id="21" name="Rectangle 4"/>
            <p:cNvSpPr>
              <a:spLocks noChangeArrowheads="1"/>
            </p:cNvSpPr>
            <p:nvPr/>
          </p:nvSpPr>
          <p:spPr bwMode="auto">
            <a:xfrm>
              <a:off x="1810721" y="1453443"/>
              <a:ext cx="2771052" cy="2308901"/>
            </a:xfrm>
            <a:prstGeom prst="rect">
              <a:avLst/>
            </a:prstGeom>
            <a:gradFill rotWithShape="1">
              <a:gsLst>
                <a:gs pos="0">
                  <a:srgbClr val="FFFFFF"/>
                </a:gs>
                <a:gs pos="30000">
                  <a:srgbClr val="FFFFFF"/>
                </a:gs>
                <a:gs pos="100000">
                  <a:srgbClr val="D9D9D9"/>
                </a:gs>
              </a:gsLst>
              <a:lin ang="5400000"/>
            </a:gra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22" name="Rectangle 21"/>
            <p:cNvSpPr/>
            <p:nvPr/>
          </p:nvSpPr>
          <p:spPr>
            <a:xfrm>
              <a:off x="1810721" y="1453443"/>
              <a:ext cx="2783855" cy="30318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STRENGTHS</a:t>
              </a:r>
            </a:p>
          </p:txBody>
        </p:sp>
      </p:grpSp>
      <p:grpSp>
        <p:nvGrpSpPr>
          <p:cNvPr id="23" name="Group 10"/>
          <p:cNvGrpSpPr>
            <a:grpSpLocks/>
          </p:cNvGrpSpPr>
          <p:nvPr/>
        </p:nvGrpSpPr>
        <p:grpSpPr bwMode="auto">
          <a:xfrm>
            <a:off x="4786312" y="1772816"/>
            <a:ext cx="2988000" cy="1944216"/>
            <a:chOff x="4586990" y="1453444"/>
            <a:chExt cx="2813806" cy="2292026"/>
          </a:xfrm>
        </p:grpSpPr>
        <p:sp>
          <p:nvSpPr>
            <p:cNvPr id="24" name="Rectangle 55"/>
            <p:cNvSpPr>
              <a:spLocks noChangeArrowheads="1"/>
            </p:cNvSpPr>
            <p:nvPr/>
          </p:nvSpPr>
          <p:spPr bwMode="auto">
            <a:xfrm>
              <a:off x="4586991" y="1453444"/>
              <a:ext cx="2770851" cy="2292026"/>
            </a:xfrm>
            <a:prstGeom prst="rect">
              <a:avLst/>
            </a:prstGeom>
            <a:gradFill rotWithShape="1">
              <a:gsLst>
                <a:gs pos="0">
                  <a:srgbClr val="FFFFFF"/>
                </a:gs>
                <a:gs pos="30000">
                  <a:srgbClr val="FFFFFF"/>
                </a:gs>
                <a:gs pos="100000">
                  <a:srgbClr val="D9D9D9"/>
                </a:gs>
              </a:gsLst>
              <a:lin ang="5400000"/>
            </a:gra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25" name="Rectangle 24"/>
            <p:cNvSpPr/>
            <p:nvPr/>
          </p:nvSpPr>
          <p:spPr>
            <a:xfrm>
              <a:off x="4586990" y="1453444"/>
              <a:ext cx="2813806" cy="303182"/>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WEAKNESSES</a:t>
              </a:r>
            </a:p>
          </p:txBody>
        </p:sp>
      </p:grpSp>
      <p:grpSp>
        <p:nvGrpSpPr>
          <p:cNvPr id="26" name="Group 12"/>
          <p:cNvGrpSpPr>
            <a:grpSpLocks/>
          </p:cNvGrpSpPr>
          <p:nvPr/>
        </p:nvGrpSpPr>
        <p:grpSpPr bwMode="auto">
          <a:xfrm>
            <a:off x="1259633" y="3789040"/>
            <a:ext cx="3242140" cy="2016223"/>
            <a:chOff x="1810721" y="3605380"/>
            <a:chExt cx="2772539" cy="2374201"/>
          </a:xfrm>
        </p:grpSpPr>
        <p:sp>
          <p:nvSpPr>
            <p:cNvPr id="27" name="Rectangle 56"/>
            <p:cNvSpPr>
              <a:spLocks noChangeArrowheads="1"/>
            </p:cNvSpPr>
            <p:nvPr/>
          </p:nvSpPr>
          <p:spPr bwMode="auto">
            <a:xfrm>
              <a:off x="1810721" y="3607248"/>
              <a:ext cx="2771017" cy="2372333"/>
            </a:xfrm>
            <a:prstGeom prst="rect">
              <a:avLst/>
            </a:prstGeom>
            <a:gradFill rotWithShape="1">
              <a:gsLst>
                <a:gs pos="0">
                  <a:srgbClr val="FFFFFF"/>
                </a:gs>
                <a:gs pos="30000">
                  <a:srgbClr val="FFFFFF"/>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28" name="Rectangle 27"/>
            <p:cNvSpPr/>
            <p:nvPr/>
          </p:nvSpPr>
          <p:spPr>
            <a:xfrm>
              <a:off x="1812551" y="3605380"/>
              <a:ext cx="2770709" cy="33274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OPPORTUNITIES</a:t>
              </a:r>
              <a:endParaRPr lang="en-US" sz="1300" b="1" dirty="0">
                <a:solidFill>
                  <a:srgbClr val="0D0D0D"/>
                </a:solidFill>
                <a:ea typeface="ＭＳ Ｐゴシック" charset="-128"/>
              </a:endParaRPr>
            </a:p>
          </p:txBody>
        </p:sp>
      </p:grpSp>
      <p:grpSp>
        <p:nvGrpSpPr>
          <p:cNvPr id="29" name="Group 11"/>
          <p:cNvGrpSpPr>
            <a:grpSpLocks/>
          </p:cNvGrpSpPr>
          <p:nvPr/>
        </p:nvGrpSpPr>
        <p:grpSpPr bwMode="auto">
          <a:xfrm>
            <a:off x="4772023" y="3789040"/>
            <a:ext cx="2988000" cy="2016225"/>
            <a:chOff x="4586434" y="3600704"/>
            <a:chExt cx="2800822" cy="2373804"/>
          </a:xfrm>
        </p:grpSpPr>
        <p:sp>
          <p:nvSpPr>
            <p:cNvPr id="30" name="Rectangle 57"/>
            <p:cNvSpPr>
              <a:spLocks noChangeArrowheads="1"/>
            </p:cNvSpPr>
            <p:nvPr/>
          </p:nvSpPr>
          <p:spPr bwMode="auto">
            <a:xfrm>
              <a:off x="4593747" y="3606312"/>
              <a:ext cx="2771412" cy="2368196"/>
            </a:xfrm>
            <a:prstGeom prst="rect">
              <a:avLst/>
            </a:prstGeom>
            <a:gradFill rotWithShape="1">
              <a:gsLst>
                <a:gs pos="0">
                  <a:srgbClr val="FFFFFF"/>
                </a:gs>
                <a:gs pos="30000">
                  <a:srgbClr val="FFFFFF"/>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31" name="Rectangle 30"/>
            <p:cNvSpPr/>
            <p:nvPr/>
          </p:nvSpPr>
          <p:spPr>
            <a:xfrm>
              <a:off x="4586434" y="3600704"/>
              <a:ext cx="2800822" cy="33829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THREATS</a:t>
              </a:r>
              <a:endParaRPr lang="en-US" sz="1300" b="1" dirty="0">
                <a:solidFill>
                  <a:srgbClr val="0D0D0D"/>
                </a:solidFill>
                <a:ea typeface="ＭＳ Ｐゴシック" charset="-128"/>
              </a:endParaRPr>
            </a:p>
          </p:txBody>
        </p:sp>
      </p:grpSp>
      <p:sp>
        <p:nvSpPr>
          <p:cNvPr id="32" name="TextBox 87"/>
          <p:cNvSpPr txBox="1">
            <a:spLocks noChangeArrowheads="1"/>
          </p:cNvSpPr>
          <p:nvPr/>
        </p:nvSpPr>
        <p:spPr bwMode="auto">
          <a:xfrm>
            <a:off x="1331640" y="1988840"/>
            <a:ext cx="316835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No Competition in the low-budget segment. </a:t>
            </a:r>
          </a:p>
          <a:p>
            <a:pPr marL="342900" indent="-342900" eaLnBrk="1" hangingPunct="1">
              <a:buFont typeface="Arial" pitchFamily="34" charset="0"/>
              <a:buChar char="•"/>
            </a:pPr>
            <a:r>
              <a:rPr lang="en-IN" sz="1400" dirty="0" smtClean="0"/>
              <a:t> Environment friendly </a:t>
            </a:r>
          </a:p>
          <a:p>
            <a:pPr marL="342900" indent="-342900" eaLnBrk="1" hangingPunct="1">
              <a:buFont typeface="Arial" pitchFamily="34" charset="0"/>
              <a:buChar char="•"/>
            </a:pPr>
            <a:r>
              <a:rPr lang="en-IN" sz="1400" dirty="0" smtClean="0"/>
              <a:t> Economic to Drive [25 kmpl] *</a:t>
            </a:r>
          </a:p>
          <a:p>
            <a:pPr marL="342900" indent="-342900" eaLnBrk="1" hangingPunct="1">
              <a:buFont typeface="Arial" pitchFamily="34" charset="0"/>
              <a:buChar char="•"/>
            </a:pPr>
            <a:r>
              <a:rPr lang="en-IN" sz="1400" dirty="0" smtClean="0"/>
              <a:t> Government subsidies [8% excise duty] *</a:t>
            </a:r>
          </a:p>
          <a:p>
            <a:pPr marL="342900" indent="-342900" eaLnBrk="1" hangingPunct="1">
              <a:buFont typeface="Arial" pitchFamily="34" charset="0"/>
              <a:buChar char="•"/>
            </a:pPr>
            <a:r>
              <a:rPr lang="en-IN" sz="1400" dirty="0" smtClean="0"/>
              <a:t>Low Price</a:t>
            </a:r>
          </a:p>
          <a:p>
            <a:pPr marL="342900" indent="-342900" eaLnBrk="1" hangingPunct="1">
              <a:buFont typeface="Arial" pitchFamily="34" charset="0"/>
              <a:buChar char="•"/>
            </a:pPr>
            <a:r>
              <a:rPr lang="en-IN" sz="1400" dirty="0" smtClean="0"/>
              <a:t>Small and compact size</a:t>
            </a:r>
            <a:endParaRPr lang="en-US" sz="1400" dirty="0">
              <a:solidFill>
                <a:srgbClr val="FF0000"/>
              </a:solidFill>
            </a:endParaRPr>
          </a:p>
        </p:txBody>
      </p:sp>
      <p:sp>
        <p:nvSpPr>
          <p:cNvPr id="33" name="TextBox 89"/>
          <p:cNvSpPr txBox="1">
            <a:spLocks noChangeArrowheads="1"/>
          </p:cNvSpPr>
          <p:nvPr/>
        </p:nvSpPr>
        <p:spPr bwMode="auto">
          <a:xfrm>
            <a:off x="4841874" y="4132932"/>
            <a:ext cx="2826469"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Government incentives to other segment vehicles</a:t>
            </a:r>
          </a:p>
          <a:p>
            <a:pPr marL="342900" indent="-342900" eaLnBrk="1" hangingPunct="1">
              <a:buFont typeface="Arial" pitchFamily="34" charset="0"/>
              <a:buChar char="•"/>
            </a:pPr>
            <a:r>
              <a:rPr lang="en-IN" sz="1400" dirty="0" smtClean="0"/>
              <a:t> Entry of competitors </a:t>
            </a:r>
          </a:p>
          <a:p>
            <a:pPr marL="342900" indent="-342900" eaLnBrk="1" hangingPunct="1">
              <a:buFont typeface="Arial" pitchFamily="34" charset="0"/>
              <a:buChar char="•"/>
            </a:pPr>
            <a:r>
              <a:rPr lang="en-IN" sz="1400" dirty="0" smtClean="0"/>
              <a:t> Stringent safety requirements anticipated </a:t>
            </a:r>
          </a:p>
          <a:p>
            <a:pPr marL="342900" indent="-342900" eaLnBrk="1" hangingPunct="1">
              <a:buFont typeface="Arial" pitchFamily="34" charset="0"/>
              <a:buChar char="•"/>
            </a:pPr>
            <a:r>
              <a:rPr lang="en-IN" sz="1400" dirty="0" smtClean="0"/>
              <a:t> Availability of hybrid vehicles</a:t>
            </a:r>
            <a:endParaRPr lang="en-US" sz="1400" dirty="0"/>
          </a:p>
        </p:txBody>
      </p:sp>
      <p:sp>
        <p:nvSpPr>
          <p:cNvPr id="34" name="TextBox 90"/>
          <p:cNvSpPr txBox="1">
            <a:spLocks noChangeArrowheads="1"/>
          </p:cNvSpPr>
          <p:nvPr/>
        </p:nvSpPr>
        <p:spPr bwMode="auto">
          <a:xfrm>
            <a:off x="4860032" y="2060848"/>
            <a:ext cx="280831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 Lesser features</a:t>
            </a:r>
          </a:p>
          <a:p>
            <a:pPr marL="342900" indent="-342900" eaLnBrk="1" hangingPunct="1">
              <a:buFont typeface="Arial" pitchFamily="34" charset="0"/>
              <a:buChar char="•"/>
            </a:pPr>
            <a:r>
              <a:rPr lang="en-IN" sz="1400" dirty="0" smtClean="0"/>
              <a:t> Low aesthetic appeal</a:t>
            </a:r>
          </a:p>
          <a:p>
            <a:pPr marL="342900" indent="-342900" eaLnBrk="1" hangingPunct="1">
              <a:buFont typeface="Arial" pitchFamily="34" charset="0"/>
              <a:buChar char="•"/>
            </a:pPr>
            <a:r>
              <a:rPr lang="en-IN" sz="1400" dirty="0" smtClean="0"/>
              <a:t> Small driving range [up to 80 KM]</a:t>
            </a:r>
          </a:p>
          <a:p>
            <a:pPr marL="342900" indent="-342900" eaLnBrk="1" hangingPunct="1">
              <a:buFont typeface="Arial" pitchFamily="34" charset="0"/>
              <a:buChar char="•"/>
            </a:pPr>
            <a:r>
              <a:rPr lang="en-IN" sz="1400" dirty="0" smtClean="0"/>
              <a:t> Competition from economy segment vehicles </a:t>
            </a:r>
            <a:endParaRPr lang="en-US" sz="1400" dirty="0"/>
          </a:p>
        </p:txBody>
      </p:sp>
      <p:sp>
        <p:nvSpPr>
          <p:cNvPr id="35" name="TextBox 91"/>
          <p:cNvSpPr txBox="1">
            <a:spLocks noChangeArrowheads="1"/>
          </p:cNvSpPr>
          <p:nvPr/>
        </p:nvSpPr>
        <p:spPr bwMode="auto">
          <a:xfrm>
            <a:off x="1299542" y="4149080"/>
            <a:ext cx="3128442"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Huge untapped low-budget segment market </a:t>
            </a:r>
          </a:p>
          <a:p>
            <a:pPr marL="342900" indent="-342900" eaLnBrk="1" hangingPunct="1">
              <a:buFont typeface="Arial" pitchFamily="34" charset="0"/>
              <a:buChar char="•"/>
            </a:pPr>
            <a:r>
              <a:rPr lang="en-IN" sz="1400" dirty="0" smtClean="0"/>
              <a:t> Growing demand of green technologies </a:t>
            </a:r>
          </a:p>
          <a:p>
            <a:pPr marL="342900" indent="-342900" eaLnBrk="1" hangingPunct="1">
              <a:buFont typeface="Arial" pitchFamily="34" charset="0"/>
              <a:buChar char="•"/>
            </a:pPr>
            <a:r>
              <a:rPr lang="en-IN" sz="1400" dirty="0" smtClean="0"/>
              <a:t> Rising fuel costs </a:t>
            </a:r>
          </a:p>
          <a:p>
            <a:pPr marL="342900" indent="-342900" eaLnBrk="1" hangingPunct="1">
              <a:buFont typeface="Arial" pitchFamily="34" charset="0"/>
              <a:buChar char="•"/>
            </a:pPr>
            <a:r>
              <a:rPr lang="en-IN" sz="1400" dirty="0" smtClean="0"/>
              <a:t> Growing road congestion in urban cities</a:t>
            </a:r>
            <a:endParaRPr lang="en-US" sz="1400" dirty="0"/>
          </a:p>
        </p:txBody>
      </p:sp>
      <p:sp>
        <p:nvSpPr>
          <p:cNvPr id="36" name="Rectangle 33"/>
          <p:cNvSpPr>
            <a:spLocks noChangeArrowheads="1"/>
          </p:cNvSpPr>
          <p:nvPr/>
        </p:nvSpPr>
        <p:spPr bwMode="auto">
          <a:xfrm rot="10800000" flipV="1">
            <a:off x="2047875" y="6495428"/>
            <a:ext cx="20462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solidFill>
                  <a:srgbClr val="FF0000"/>
                </a:solidFill>
              </a:rPr>
              <a:t>* </a:t>
            </a:r>
            <a:r>
              <a:rPr lang="en-US" sz="1400" dirty="0"/>
              <a:t>Hypothetical figures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Effect transition="in" filter="fade">
                                      <p:cBhvr>
                                        <p:cTn id="18" dur="1000"/>
                                        <p:tgtEl>
                                          <p:spTgt spid="20"/>
                                        </p:tgtEl>
                                      </p:cBhvr>
                                    </p:animEffect>
                                  </p:childTnLst>
                                </p:cTn>
                              </p:par>
                              <p:par>
                                <p:cTn id="19" presetID="12" presetClass="entr" presetSubtype="4" fill="hold" grpId="0" nodeType="withEffect">
                                  <p:stCondLst>
                                    <p:cond delay="1000"/>
                                  </p:stCondLst>
                                  <p:childTnLst>
                                    <p:set>
                                      <p:cBhvr>
                                        <p:cTn id="20" dur="1" fill="hold">
                                          <p:stCondLst>
                                            <p:cond delay="0"/>
                                          </p:stCondLst>
                                        </p:cTn>
                                        <p:tgtEl>
                                          <p:spTgt spid="18"/>
                                        </p:tgtEl>
                                        <p:attrNameLst>
                                          <p:attrName>style.visibility</p:attrName>
                                        </p:attrNameLst>
                                      </p:cBhvr>
                                      <p:to>
                                        <p:strVal val="visible"/>
                                      </p:to>
                                    </p:set>
                                    <p:animEffect transition="in" filter="slide(fromBottom)">
                                      <p:cBhvr>
                                        <p:cTn id="21" dur="500"/>
                                        <p:tgtEl>
                                          <p:spTgt spid="18"/>
                                        </p:tgtEl>
                                      </p:cBhvr>
                                    </p:animEffect>
                                  </p:childTnLst>
                                </p:cTn>
                              </p:par>
                              <p:par>
                                <p:cTn id="22" presetID="53" presetClass="entr" presetSubtype="0"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childTnLst>
                          </p:cTn>
                        </p:par>
                        <p:par>
                          <p:cTn id="27" fill="hold">
                            <p:stCondLst>
                              <p:cond delay="4000"/>
                            </p:stCondLst>
                            <p:childTnLst>
                              <p:par>
                                <p:cTn id="28" presetID="53"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Effect transition="in" filter="fade">
                                      <p:cBhvr>
                                        <p:cTn id="32" dur="1000"/>
                                        <p:tgtEl>
                                          <p:spTgt spid="23"/>
                                        </p:tgtEl>
                                      </p:cBhvr>
                                    </p:animEffect>
                                  </p:childTnLst>
                                </p:cTn>
                              </p:par>
                              <p:par>
                                <p:cTn id="33" presetID="12" presetClass="entr" presetSubtype="8" fill="hold" grpId="0" nodeType="withEffect">
                                  <p:stCondLst>
                                    <p:cond delay="1000"/>
                                  </p:stCondLst>
                                  <p:childTnLst>
                                    <p:set>
                                      <p:cBhvr>
                                        <p:cTn id="34" dur="1" fill="hold">
                                          <p:stCondLst>
                                            <p:cond delay="0"/>
                                          </p:stCondLst>
                                        </p:cTn>
                                        <p:tgtEl>
                                          <p:spTgt spid="16"/>
                                        </p:tgtEl>
                                        <p:attrNameLst>
                                          <p:attrName>style.visibility</p:attrName>
                                        </p:attrNameLst>
                                      </p:cBhvr>
                                      <p:to>
                                        <p:strVal val="visible"/>
                                      </p:to>
                                    </p:set>
                                    <p:animEffect transition="in" filter="slide(fromLeft)">
                                      <p:cBhvr>
                                        <p:cTn id="35" dur="500"/>
                                        <p:tgtEl>
                                          <p:spTgt spid="16"/>
                                        </p:tgtEl>
                                      </p:cBhvr>
                                    </p:animEffect>
                                  </p:childTnLst>
                                </p:cTn>
                              </p:par>
                              <p:par>
                                <p:cTn id="36" presetID="53" presetClass="entr" presetSubtype="0" fill="hold" grpId="0" nodeType="withEffect">
                                  <p:stCondLst>
                                    <p:cond delay="150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childTnLst>
                          </p:cTn>
                        </p:par>
                        <p:par>
                          <p:cTn id="41" fill="hold">
                            <p:stCondLst>
                              <p:cond delay="6000"/>
                            </p:stCondLst>
                            <p:childTnLst>
                              <p:par>
                                <p:cTn id="42" presetID="53"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1000" fill="hold"/>
                                        <p:tgtEl>
                                          <p:spTgt spid="26"/>
                                        </p:tgtEl>
                                        <p:attrNameLst>
                                          <p:attrName>ppt_w</p:attrName>
                                        </p:attrNameLst>
                                      </p:cBhvr>
                                      <p:tavLst>
                                        <p:tav tm="0">
                                          <p:val>
                                            <p:fltVal val="0"/>
                                          </p:val>
                                        </p:tav>
                                        <p:tav tm="100000">
                                          <p:val>
                                            <p:strVal val="#ppt_w"/>
                                          </p:val>
                                        </p:tav>
                                      </p:tavLst>
                                    </p:anim>
                                    <p:anim calcmode="lin" valueType="num">
                                      <p:cBhvr>
                                        <p:cTn id="45" dur="1000" fill="hold"/>
                                        <p:tgtEl>
                                          <p:spTgt spid="26"/>
                                        </p:tgtEl>
                                        <p:attrNameLst>
                                          <p:attrName>ppt_h</p:attrName>
                                        </p:attrNameLst>
                                      </p:cBhvr>
                                      <p:tavLst>
                                        <p:tav tm="0">
                                          <p:val>
                                            <p:fltVal val="0"/>
                                          </p:val>
                                        </p:tav>
                                        <p:tav tm="100000">
                                          <p:val>
                                            <p:strVal val="#ppt_h"/>
                                          </p:val>
                                        </p:tav>
                                      </p:tavLst>
                                    </p:anim>
                                    <p:animEffect transition="in" filter="fade">
                                      <p:cBhvr>
                                        <p:cTn id="46" dur="1000"/>
                                        <p:tgtEl>
                                          <p:spTgt spid="26"/>
                                        </p:tgtEl>
                                      </p:cBhvr>
                                    </p:animEffect>
                                  </p:childTnLst>
                                </p:cTn>
                              </p:par>
                              <p:par>
                                <p:cTn id="47" presetID="12" presetClass="entr" presetSubtype="2"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animEffect transition="in" filter="slide(fromRight)">
                                      <p:cBhvr>
                                        <p:cTn id="49" dur="500"/>
                                        <p:tgtEl>
                                          <p:spTgt spid="17"/>
                                        </p:tgtEl>
                                      </p:cBhvr>
                                    </p:animEffect>
                                  </p:childTnLst>
                                </p:cTn>
                              </p:par>
                              <p:par>
                                <p:cTn id="50" presetID="53" presetClass="entr" presetSubtype="0" fill="hold" grpId="0" nodeType="withEffect">
                                  <p:stCondLst>
                                    <p:cond delay="15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8000"/>
                            </p:stCondLst>
                            <p:childTnLst>
                              <p:par>
                                <p:cTn id="56" presetID="53"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1000" fill="hold"/>
                                        <p:tgtEl>
                                          <p:spTgt spid="29"/>
                                        </p:tgtEl>
                                        <p:attrNameLst>
                                          <p:attrName>ppt_w</p:attrName>
                                        </p:attrNameLst>
                                      </p:cBhvr>
                                      <p:tavLst>
                                        <p:tav tm="0">
                                          <p:val>
                                            <p:fltVal val="0"/>
                                          </p:val>
                                        </p:tav>
                                        <p:tav tm="100000">
                                          <p:val>
                                            <p:strVal val="#ppt_w"/>
                                          </p:val>
                                        </p:tav>
                                      </p:tavLst>
                                    </p:anim>
                                    <p:anim calcmode="lin" valueType="num">
                                      <p:cBhvr>
                                        <p:cTn id="59" dur="1000" fill="hold"/>
                                        <p:tgtEl>
                                          <p:spTgt spid="29"/>
                                        </p:tgtEl>
                                        <p:attrNameLst>
                                          <p:attrName>ppt_h</p:attrName>
                                        </p:attrNameLst>
                                      </p:cBhvr>
                                      <p:tavLst>
                                        <p:tav tm="0">
                                          <p:val>
                                            <p:fltVal val="0"/>
                                          </p:val>
                                        </p:tav>
                                        <p:tav tm="100000">
                                          <p:val>
                                            <p:strVal val="#ppt_h"/>
                                          </p:val>
                                        </p:tav>
                                      </p:tavLst>
                                    </p:anim>
                                    <p:animEffect transition="in" filter="fade">
                                      <p:cBhvr>
                                        <p:cTn id="60" dur="1000"/>
                                        <p:tgtEl>
                                          <p:spTgt spid="29"/>
                                        </p:tgtEl>
                                      </p:cBhvr>
                                    </p:animEffect>
                                  </p:childTnLst>
                                </p:cTn>
                              </p:par>
                              <p:par>
                                <p:cTn id="61" presetID="12" presetClass="entr" presetSubtype="1" fill="hold" grpId="0" nodeType="withEffect">
                                  <p:stCondLst>
                                    <p:cond delay="1000"/>
                                  </p:stCondLst>
                                  <p:childTnLst>
                                    <p:set>
                                      <p:cBhvr>
                                        <p:cTn id="62" dur="1" fill="hold">
                                          <p:stCondLst>
                                            <p:cond delay="0"/>
                                          </p:stCondLst>
                                        </p:cTn>
                                        <p:tgtEl>
                                          <p:spTgt spid="19"/>
                                        </p:tgtEl>
                                        <p:attrNameLst>
                                          <p:attrName>style.visibility</p:attrName>
                                        </p:attrNameLst>
                                      </p:cBhvr>
                                      <p:to>
                                        <p:strVal val="visible"/>
                                      </p:to>
                                    </p:set>
                                    <p:animEffect transition="in" filter="slide(fromTop)">
                                      <p:cBhvr>
                                        <p:cTn id="63" dur="500"/>
                                        <p:tgtEl>
                                          <p:spTgt spid="19"/>
                                        </p:tgtEl>
                                      </p:cBhvr>
                                    </p:animEffect>
                                  </p:childTnLst>
                                </p:cTn>
                              </p:par>
                              <p:par>
                                <p:cTn id="64" presetID="53" presetClass="entr" presetSubtype="0" fill="hold" grpId="0" nodeType="withEffect">
                                  <p:stCondLst>
                                    <p:cond delay="150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childTnLst>
                          </p:cTn>
                        </p:par>
                        <p:par>
                          <p:cTn id="69" fill="hold">
                            <p:stCondLst>
                              <p:cond delay="10000"/>
                            </p:stCondLst>
                            <p:childTnLst>
                              <p:par>
                                <p:cTn id="70" presetID="10" presetClass="entr" presetSubtype="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32" grpId="0"/>
      <p:bldP spid="33" grpId="0"/>
      <p:bldP spid="34" grpId="0"/>
      <p:bldP spid="35" grpId="0"/>
      <p:bldP spid="3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Case Study</a:t>
              </a:r>
              <a:endParaRPr lang="en-IN" sz="3200" dirty="0"/>
            </a:p>
          </p:txBody>
        </p:sp>
      </p:grpSp>
      <p:sp>
        <p:nvSpPr>
          <p:cNvPr id="10" name="Rektangel med afrundet, diagonalt hjørne 23"/>
          <p:cNvSpPr/>
          <p:nvPr/>
        </p:nvSpPr>
        <p:spPr>
          <a:xfrm>
            <a:off x="1664712" y="1402382"/>
            <a:ext cx="3555360" cy="5040560"/>
          </a:xfrm>
          <a:prstGeom prst="round2DiagRect">
            <a:avLst>
              <a:gd name="adj1" fmla="val 20046"/>
              <a:gd name="adj2" fmla="val 0"/>
            </a:avLst>
          </a:prstGeom>
          <a:solidFill>
            <a:schemeClr val="bg1"/>
          </a:solidFill>
          <a:ln w="57150" cap="flat" cmpd="sng" algn="ctr">
            <a:gradFill flip="none" rotWithShape="1">
              <a:gsLst>
                <a:gs pos="0">
                  <a:srgbClr val="0070C0"/>
                </a:gs>
                <a:gs pos="100000">
                  <a:srgbClr val="3FCDFF"/>
                </a:gs>
              </a:gsLst>
              <a:lin ang="13500000" scaled="1"/>
              <a:tileRect/>
            </a:gradFill>
            <a:prstDash val="solid"/>
          </a:ln>
          <a:effectLst>
            <a:outerShdw blurRad="50800" dist="38100" dir="2700000" algn="tl" rotWithShape="0">
              <a:prstClr val="black">
                <a:alpha val="40000"/>
              </a:prstClr>
            </a:outerShdw>
          </a:effectLst>
        </p:spPr>
        <p:txBody>
          <a:bodyPr anchor="ctr"/>
          <a:lstStyle/>
          <a:p>
            <a:r>
              <a:rPr lang="en-IN" dirty="0" smtClean="0"/>
              <a:t>Helium Inc. is a leading manufacturer of electronic products. It has decided to venture into the Tablet PC market by launching a new Tablet PC named ‘Bling’. ‘Bling’ would be based on the Android technology that allows free download of software from its Android market for its users.</a:t>
            </a:r>
          </a:p>
        </p:txBody>
      </p:sp>
      <p:sp>
        <p:nvSpPr>
          <p:cNvPr id="11" name="Rektangel med afrundet, diagonalt hjørne 21"/>
          <p:cNvSpPr/>
          <p:nvPr/>
        </p:nvSpPr>
        <p:spPr>
          <a:xfrm>
            <a:off x="5508104" y="1402382"/>
            <a:ext cx="3195320" cy="5040560"/>
          </a:xfrm>
          <a:prstGeom prst="round2DiagRect">
            <a:avLst>
              <a:gd name="adj1" fmla="val 20046"/>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marL="342900" lvl="0" indent="-342900">
              <a:buFont typeface="+mj-lt"/>
              <a:buAutoNum type="arabicPeriod"/>
            </a:pPr>
            <a:r>
              <a:rPr lang="en-IN" dirty="0" smtClean="0"/>
              <a:t>Conduct a SWOT Analysis for Helium for the launch of ‘Bling’. You can assume the prevailing market conditions for the SWOT.</a:t>
            </a:r>
          </a:p>
          <a:p>
            <a:pPr marL="342900" lvl="0" indent="-342900"/>
            <a:endParaRPr lang="en-IN" dirty="0" smtClean="0"/>
          </a:p>
          <a:p>
            <a:pPr marL="342900" lvl="0" indent="-342900">
              <a:buFont typeface="+mj-lt"/>
              <a:buAutoNum type="arabicPeriod" startAt="2"/>
            </a:pPr>
            <a:r>
              <a:rPr lang="en-IN" dirty="0" smtClean="0"/>
              <a:t>What are the various quadrant combinations that Helium should use to make this new venture a success?</a:t>
            </a:r>
          </a:p>
        </p:txBody>
      </p:sp>
      <p:sp>
        <p:nvSpPr>
          <p:cNvPr id="12" name="Freeform 6"/>
          <p:cNvSpPr>
            <a:spLocks noEditPoints="1"/>
          </p:cNvSpPr>
          <p:nvPr/>
        </p:nvSpPr>
        <p:spPr bwMode="gray">
          <a:xfrm>
            <a:off x="80531" y="3140968"/>
            <a:ext cx="1467133" cy="3658876"/>
          </a:xfrm>
          <a:custGeom>
            <a:avLst/>
            <a:gdLst>
              <a:gd name="T0" fmla="*/ 558 w 624"/>
              <a:gd name="T1" fmla="*/ 366 h 1556"/>
              <a:gd name="T2" fmla="*/ 494 w 624"/>
              <a:gd name="T3" fmla="*/ 259 h 1556"/>
              <a:gd name="T4" fmla="*/ 383 w 624"/>
              <a:gd name="T5" fmla="*/ 224 h 1556"/>
              <a:gd name="T6" fmla="*/ 368 w 624"/>
              <a:gd name="T7" fmla="*/ 174 h 1556"/>
              <a:gd name="T8" fmla="*/ 382 w 624"/>
              <a:gd name="T9" fmla="*/ 133 h 1556"/>
              <a:gd name="T10" fmla="*/ 384 w 624"/>
              <a:gd name="T11" fmla="*/ 62 h 1556"/>
              <a:gd name="T12" fmla="*/ 334 w 624"/>
              <a:gd name="T13" fmla="*/ 11 h 1556"/>
              <a:gd name="T14" fmla="*/ 297 w 624"/>
              <a:gd name="T15" fmla="*/ 5 h 1556"/>
              <a:gd name="T16" fmla="*/ 279 w 624"/>
              <a:gd name="T17" fmla="*/ 11 h 1556"/>
              <a:gd name="T18" fmla="*/ 234 w 624"/>
              <a:gd name="T19" fmla="*/ 89 h 1556"/>
              <a:gd name="T20" fmla="*/ 259 w 624"/>
              <a:gd name="T21" fmla="*/ 153 h 1556"/>
              <a:gd name="T22" fmla="*/ 267 w 624"/>
              <a:gd name="T23" fmla="*/ 223 h 1556"/>
              <a:gd name="T24" fmla="*/ 117 w 624"/>
              <a:gd name="T25" fmla="*/ 289 h 1556"/>
              <a:gd name="T26" fmla="*/ 64 w 624"/>
              <a:gd name="T27" fmla="*/ 408 h 1556"/>
              <a:gd name="T28" fmla="*/ 4 w 624"/>
              <a:gd name="T29" fmla="*/ 510 h 1556"/>
              <a:gd name="T30" fmla="*/ 46 w 624"/>
              <a:gd name="T31" fmla="*/ 672 h 1556"/>
              <a:gd name="T32" fmla="*/ 87 w 624"/>
              <a:gd name="T33" fmla="*/ 731 h 1556"/>
              <a:gd name="T34" fmla="*/ 159 w 624"/>
              <a:gd name="T35" fmla="*/ 841 h 1556"/>
              <a:gd name="T36" fmla="*/ 183 w 624"/>
              <a:gd name="T37" fmla="*/ 941 h 1556"/>
              <a:gd name="T38" fmla="*/ 213 w 624"/>
              <a:gd name="T39" fmla="*/ 1182 h 1556"/>
              <a:gd name="T40" fmla="*/ 236 w 624"/>
              <a:gd name="T41" fmla="*/ 1335 h 1556"/>
              <a:gd name="T42" fmla="*/ 253 w 624"/>
              <a:gd name="T43" fmla="*/ 1447 h 1556"/>
              <a:gd name="T44" fmla="*/ 190 w 624"/>
              <a:gd name="T45" fmla="*/ 1502 h 1556"/>
              <a:gd name="T46" fmla="*/ 304 w 624"/>
              <a:gd name="T47" fmla="*/ 1487 h 1556"/>
              <a:gd name="T48" fmla="*/ 355 w 624"/>
              <a:gd name="T49" fmla="*/ 1503 h 1556"/>
              <a:gd name="T50" fmla="*/ 393 w 624"/>
              <a:gd name="T51" fmla="*/ 1536 h 1556"/>
              <a:gd name="T52" fmla="*/ 477 w 624"/>
              <a:gd name="T53" fmla="*/ 1551 h 1556"/>
              <a:gd name="T54" fmla="*/ 447 w 624"/>
              <a:gd name="T55" fmla="*/ 1486 h 1556"/>
              <a:gd name="T56" fmla="*/ 441 w 624"/>
              <a:gd name="T57" fmla="*/ 1430 h 1556"/>
              <a:gd name="T58" fmla="*/ 461 w 624"/>
              <a:gd name="T59" fmla="*/ 1381 h 1556"/>
              <a:gd name="T60" fmla="*/ 443 w 624"/>
              <a:gd name="T61" fmla="*/ 1102 h 1556"/>
              <a:gd name="T62" fmla="*/ 451 w 624"/>
              <a:gd name="T63" fmla="*/ 1005 h 1556"/>
              <a:gd name="T64" fmla="*/ 467 w 624"/>
              <a:gd name="T65" fmla="*/ 834 h 1556"/>
              <a:gd name="T66" fmla="*/ 534 w 624"/>
              <a:gd name="T67" fmla="*/ 793 h 1556"/>
              <a:gd name="T68" fmla="*/ 536 w 624"/>
              <a:gd name="T69" fmla="*/ 738 h 1556"/>
              <a:gd name="T70" fmla="*/ 589 w 624"/>
              <a:gd name="T71" fmla="*/ 675 h 1556"/>
              <a:gd name="T72" fmla="*/ 618 w 624"/>
              <a:gd name="T73" fmla="*/ 582 h 1556"/>
              <a:gd name="T74" fmla="*/ 115 w 624"/>
              <a:gd name="T75" fmla="*/ 549 h 1556"/>
              <a:gd name="T76" fmla="*/ 106 w 624"/>
              <a:gd name="T77" fmla="*/ 603 h 1556"/>
              <a:gd name="T78" fmla="*/ 90 w 624"/>
              <a:gd name="T79" fmla="*/ 543 h 1556"/>
              <a:gd name="T80" fmla="*/ 95 w 624"/>
              <a:gd name="T81" fmla="*/ 510 h 1556"/>
              <a:gd name="T82" fmla="*/ 125 w 624"/>
              <a:gd name="T83" fmla="*/ 475 h 1556"/>
              <a:gd name="T84" fmla="*/ 340 w 624"/>
              <a:gd name="T85" fmla="*/ 1183 h 1556"/>
              <a:gd name="T86" fmla="*/ 335 w 624"/>
              <a:gd name="T87" fmla="*/ 1049 h 1556"/>
              <a:gd name="T88" fmla="*/ 335 w 624"/>
              <a:gd name="T89" fmla="*/ 1033 h 1556"/>
              <a:gd name="T90" fmla="*/ 348 w 624"/>
              <a:gd name="T91" fmla="*/ 1195 h 1556"/>
              <a:gd name="T92" fmla="*/ 527 w 624"/>
              <a:gd name="T93" fmla="*/ 592 h 1556"/>
              <a:gd name="T94" fmla="*/ 513 w 624"/>
              <a:gd name="T95" fmla="*/ 623 h 1556"/>
              <a:gd name="T96" fmla="*/ 509 w 624"/>
              <a:gd name="T97" fmla="*/ 574 h 1556"/>
              <a:gd name="T98" fmla="*/ 511 w 624"/>
              <a:gd name="T99" fmla="*/ 492 h 1556"/>
              <a:gd name="T100" fmla="*/ 530 w 624"/>
              <a:gd name="T101" fmla="*/ 557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4" h="1556">
                <a:moveTo>
                  <a:pt x="623" y="518"/>
                </a:moveTo>
                <a:cubicBezTo>
                  <a:pt x="623" y="510"/>
                  <a:pt x="615" y="490"/>
                  <a:pt x="615" y="488"/>
                </a:cubicBezTo>
                <a:cubicBezTo>
                  <a:pt x="614" y="485"/>
                  <a:pt x="592" y="438"/>
                  <a:pt x="588" y="429"/>
                </a:cubicBezTo>
                <a:cubicBezTo>
                  <a:pt x="584" y="419"/>
                  <a:pt x="561" y="384"/>
                  <a:pt x="558" y="366"/>
                </a:cubicBezTo>
                <a:cubicBezTo>
                  <a:pt x="554" y="348"/>
                  <a:pt x="538" y="322"/>
                  <a:pt x="537" y="319"/>
                </a:cubicBezTo>
                <a:cubicBezTo>
                  <a:pt x="535" y="315"/>
                  <a:pt x="533" y="302"/>
                  <a:pt x="530" y="295"/>
                </a:cubicBezTo>
                <a:cubicBezTo>
                  <a:pt x="527" y="288"/>
                  <a:pt x="520" y="270"/>
                  <a:pt x="516" y="266"/>
                </a:cubicBezTo>
                <a:cubicBezTo>
                  <a:pt x="512" y="262"/>
                  <a:pt x="496" y="259"/>
                  <a:pt x="494" y="259"/>
                </a:cubicBezTo>
                <a:cubicBezTo>
                  <a:pt x="492" y="258"/>
                  <a:pt x="451" y="249"/>
                  <a:pt x="451" y="249"/>
                </a:cubicBezTo>
                <a:cubicBezTo>
                  <a:pt x="451" y="249"/>
                  <a:pt x="408" y="238"/>
                  <a:pt x="406" y="238"/>
                </a:cubicBezTo>
                <a:cubicBezTo>
                  <a:pt x="403" y="237"/>
                  <a:pt x="404" y="238"/>
                  <a:pt x="400" y="234"/>
                </a:cubicBezTo>
                <a:cubicBezTo>
                  <a:pt x="395" y="230"/>
                  <a:pt x="385" y="227"/>
                  <a:pt x="383" y="224"/>
                </a:cubicBezTo>
                <a:cubicBezTo>
                  <a:pt x="380" y="220"/>
                  <a:pt x="373" y="216"/>
                  <a:pt x="372" y="215"/>
                </a:cubicBezTo>
                <a:cubicBezTo>
                  <a:pt x="371" y="214"/>
                  <a:pt x="371" y="214"/>
                  <a:pt x="370" y="211"/>
                </a:cubicBezTo>
                <a:cubicBezTo>
                  <a:pt x="370" y="208"/>
                  <a:pt x="368" y="205"/>
                  <a:pt x="368" y="205"/>
                </a:cubicBezTo>
                <a:cubicBezTo>
                  <a:pt x="368" y="205"/>
                  <a:pt x="366" y="179"/>
                  <a:pt x="368" y="174"/>
                </a:cubicBezTo>
                <a:cubicBezTo>
                  <a:pt x="370" y="169"/>
                  <a:pt x="372" y="147"/>
                  <a:pt x="372" y="147"/>
                </a:cubicBezTo>
                <a:cubicBezTo>
                  <a:pt x="372" y="147"/>
                  <a:pt x="372" y="145"/>
                  <a:pt x="372" y="145"/>
                </a:cubicBezTo>
                <a:cubicBezTo>
                  <a:pt x="372" y="145"/>
                  <a:pt x="375" y="145"/>
                  <a:pt x="377" y="143"/>
                </a:cubicBezTo>
                <a:cubicBezTo>
                  <a:pt x="378" y="142"/>
                  <a:pt x="382" y="137"/>
                  <a:pt x="382" y="133"/>
                </a:cubicBezTo>
                <a:cubicBezTo>
                  <a:pt x="383" y="130"/>
                  <a:pt x="383" y="128"/>
                  <a:pt x="384" y="125"/>
                </a:cubicBezTo>
                <a:cubicBezTo>
                  <a:pt x="386" y="121"/>
                  <a:pt x="384" y="114"/>
                  <a:pt x="384" y="112"/>
                </a:cubicBezTo>
                <a:cubicBezTo>
                  <a:pt x="384" y="111"/>
                  <a:pt x="385" y="107"/>
                  <a:pt x="385" y="96"/>
                </a:cubicBezTo>
                <a:cubicBezTo>
                  <a:pt x="385" y="84"/>
                  <a:pt x="385" y="70"/>
                  <a:pt x="384" y="62"/>
                </a:cubicBezTo>
                <a:cubicBezTo>
                  <a:pt x="383" y="53"/>
                  <a:pt x="376" y="46"/>
                  <a:pt x="370" y="39"/>
                </a:cubicBezTo>
                <a:cubicBezTo>
                  <a:pt x="364" y="33"/>
                  <a:pt x="355" y="31"/>
                  <a:pt x="353" y="30"/>
                </a:cubicBezTo>
                <a:cubicBezTo>
                  <a:pt x="351" y="30"/>
                  <a:pt x="353" y="29"/>
                  <a:pt x="351" y="22"/>
                </a:cubicBezTo>
                <a:cubicBezTo>
                  <a:pt x="348" y="15"/>
                  <a:pt x="341" y="15"/>
                  <a:pt x="334" y="11"/>
                </a:cubicBezTo>
                <a:cubicBezTo>
                  <a:pt x="327" y="6"/>
                  <a:pt x="320" y="5"/>
                  <a:pt x="320" y="5"/>
                </a:cubicBezTo>
                <a:cubicBezTo>
                  <a:pt x="320" y="5"/>
                  <a:pt x="304" y="5"/>
                  <a:pt x="302" y="4"/>
                </a:cubicBezTo>
                <a:cubicBezTo>
                  <a:pt x="300" y="4"/>
                  <a:pt x="296" y="0"/>
                  <a:pt x="296" y="0"/>
                </a:cubicBezTo>
                <a:cubicBezTo>
                  <a:pt x="297" y="5"/>
                  <a:pt x="297" y="5"/>
                  <a:pt x="297" y="5"/>
                </a:cubicBezTo>
                <a:cubicBezTo>
                  <a:pt x="297" y="5"/>
                  <a:pt x="295" y="9"/>
                  <a:pt x="291" y="6"/>
                </a:cubicBezTo>
                <a:cubicBezTo>
                  <a:pt x="288" y="4"/>
                  <a:pt x="275" y="4"/>
                  <a:pt x="275" y="4"/>
                </a:cubicBezTo>
                <a:cubicBezTo>
                  <a:pt x="275" y="4"/>
                  <a:pt x="281" y="4"/>
                  <a:pt x="283" y="5"/>
                </a:cubicBezTo>
                <a:cubicBezTo>
                  <a:pt x="284" y="6"/>
                  <a:pt x="285" y="9"/>
                  <a:pt x="279" y="11"/>
                </a:cubicBezTo>
                <a:cubicBezTo>
                  <a:pt x="273" y="13"/>
                  <a:pt x="264" y="19"/>
                  <a:pt x="264" y="19"/>
                </a:cubicBezTo>
                <a:cubicBezTo>
                  <a:pt x="264" y="19"/>
                  <a:pt x="252" y="28"/>
                  <a:pt x="247" y="34"/>
                </a:cubicBezTo>
                <a:cubicBezTo>
                  <a:pt x="242" y="40"/>
                  <a:pt x="241" y="45"/>
                  <a:pt x="240" y="52"/>
                </a:cubicBezTo>
                <a:cubicBezTo>
                  <a:pt x="238" y="58"/>
                  <a:pt x="232" y="74"/>
                  <a:pt x="234" y="89"/>
                </a:cubicBezTo>
                <a:cubicBezTo>
                  <a:pt x="234" y="94"/>
                  <a:pt x="238" y="108"/>
                  <a:pt x="239" y="112"/>
                </a:cubicBezTo>
                <a:cubicBezTo>
                  <a:pt x="240" y="116"/>
                  <a:pt x="242" y="115"/>
                  <a:pt x="241" y="120"/>
                </a:cubicBezTo>
                <a:cubicBezTo>
                  <a:pt x="240" y="126"/>
                  <a:pt x="241" y="138"/>
                  <a:pt x="244" y="142"/>
                </a:cubicBezTo>
                <a:cubicBezTo>
                  <a:pt x="252" y="157"/>
                  <a:pt x="258" y="150"/>
                  <a:pt x="259" y="153"/>
                </a:cubicBezTo>
                <a:cubicBezTo>
                  <a:pt x="259" y="157"/>
                  <a:pt x="260" y="163"/>
                  <a:pt x="262" y="170"/>
                </a:cubicBezTo>
                <a:cubicBezTo>
                  <a:pt x="264" y="175"/>
                  <a:pt x="266" y="178"/>
                  <a:pt x="266" y="184"/>
                </a:cubicBezTo>
                <a:cubicBezTo>
                  <a:pt x="268" y="197"/>
                  <a:pt x="272" y="210"/>
                  <a:pt x="270" y="215"/>
                </a:cubicBezTo>
                <a:cubicBezTo>
                  <a:pt x="270" y="219"/>
                  <a:pt x="269" y="221"/>
                  <a:pt x="267" y="223"/>
                </a:cubicBezTo>
                <a:cubicBezTo>
                  <a:pt x="260" y="233"/>
                  <a:pt x="240" y="242"/>
                  <a:pt x="237" y="243"/>
                </a:cubicBezTo>
                <a:cubicBezTo>
                  <a:pt x="227" y="245"/>
                  <a:pt x="203" y="252"/>
                  <a:pt x="192" y="254"/>
                </a:cubicBezTo>
                <a:cubicBezTo>
                  <a:pt x="172" y="258"/>
                  <a:pt x="149" y="266"/>
                  <a:pt x="136" y="269"/>
                </a:cubicBezTo>
                <a:cubicBezTo>
                  <a:pt x="122" y="273"/>
                  <a:pt x="118" y="283"/>
                  <a:pt x="117" y="289"/>
                </a:cubicBezTo>
                <a:cubicBezTo>
                  <a:pt x="115" y="294"/>
                  <a:pt x="114" y="313"/>
                  <a:pt x="105" y="324"/>
                </a:cubicBezTo>
                <a:cubicBezTo>
                  <a:pt x="103" y="326"/>
                  <a:pt x="96" y="341"/>
                  <a:pt x="91" y="358"/>
                </a:cubicBezTo>
                <a:cubicBezTo>
                  <a:pt x="89" y="366"/>
                  <a:pt x="85" y="382"/>
                  <a:pt x="81" y="384"/>
                </a:cubicBezTo>
                <a:cubicBezTo>
                  <a:pt x="66" y="396"/>
                  <a:pt x="71" y="399"/>
                  <a:pt x="64" y="408"/>
                </a:cubicBezTo>
                <a:cubicBezTo>
                  <a:pt x="58" y="415"/>
                  <a:pt x="52" y="422"/>
                  <a:pt x="49" y="427"/>
                </a:cubicBezTo>
                <a:cubicBezTo>
                  <a:pt x="41" y="438"/>
                  <a:pt x="31" y="455"/>
                  <a:pt x="26" y="463"/>
                </a:cubicBezTo>
                <a:cubicBezTo>
                  <a:pt x="21" y="471"/>
                  <a:pt x="14" y="476"/>
                  <a:pt x="12" y="479"/>
                </a:cubicBezTo>
                <a:cubicBezTo>
                  <a:pt x="11" y="483"/>
                  <a:pt x="9" y="498"/>
                  <a:pt x="4" y="510"/>
                </a:cubicBezTo>
                <a:cubicBezTo>
                  <a:pt x="0" y="521"/>
                  <a:pt x="4" y="542"/>
                  <a:pt x="5" y="548"/>
                </a:cubicBezTo>
                <a:cubicBezTo>
                  <a:pt x="5" y="555"/>
                  <a:pt x="9" y="584"/>
                  <a:pt x="11" y="586"/>
                </a:cubicBezTo>
                <a:cubicBezTo>
                  <a:pt x="13" y="589"/>
                  <a:pt x="24" y="618"/>
                  <a:pt x="26" y="626"/>
                </a:cubicBezTo>
                <a:cubicBezTo>
                  <a:pt x="28" y="633"/>
                  <a:pt x="43" y="667"/>
                  <a:pt x="46" y="672"/>
                </a:cubicBezTo>
                <a:cubicBezTo>
                  <a:pt x="48" y="676"/>
                  <a:pt x="68" y="712"/>
                  <a:pt x="71" y="723"/>
                </a:cubicBezTo>
                <a:cubicBezTo>
                  <a:pt x="74" y="733"/>
                  <a:pt x="80" y="740"/>
                  <a:pt x="80" y="740"/>
                </a:cubicBezTo>
                <a:cubicBezTo>
                  <a:pt x="80" y="740"/>
                  <a:pt x="79" y="730"/>
                  <a:pt x="80" y="730"/>
                </a:cubicBezTo>
                <a:cubicBezTo>
                  <a:pt x="80" y="730"/>
                  <a:pt x="86" y="730"/>
                  <a:pt x="87" y="731"/>
                </a:cubicBezTo>
                <a:cubicBezTo>
                  <a:pt x="88" y="732"/>
                  <a:pt x="83" y="770"/>
                  <a:pt x="83" y="775"/>
                </a:cubicBezTo>
                <a:cubicBezTo>
                  <a:pt x="84" y="781"/>
                  <a:pt x="79" y="830"/>
                  <a:pt x="81" y="831"/>
                </a:cubicBezTo>
                <a:cubicBezTo>
                  <a:pt x="83" y="831"/>
                  <a:pt x="121" y="832"/>
                  <a:pt x="129" y="838"/>
                </a:cubicBezTo>
                <a:cubicBezTo>
                  <a:pt x="137" y="844"/>
                  <a:pt x="156" y="841"/>
                  <a:pt x="159" y="841"/>
                </a:cubicBezTo>
                <a:cubicBezTo>
                  <a:pt x="161" y="840"/>
                  <a:pt x="160" y="832"/>
                  <a:pt x="161" y="832"/>
                </a:cubicBezTo>
                <a:cubicBezTo>
                  <a:pt x="162" y="831"/>
                  <a:pt x="166" y="830"/>
                  <a:pt x="168" y="832"/>
                </a:cubicBezTo>
                <a:cubicBezTo>
                  <a:pt x="169" y="834"/>
                  <a:pt x="173" y="866"/>
                  <a:pt x="174" y="872"/>
                </a:cubicBezTo>
                <a:cubicBezTo>
                  <a:pt x="174" y="877"/>
                  <a:pt x="183" y="939"/>
                  <a:pt x="183" y="941"/>
                </a:cubicBezTo>
                <a:cubicBezTo>
                  <a:pt x="183" y="943"/>
                  <a:pt x="195" y="1018"/>
                  <a:pt x="195" y="1021"/>
                </a:cubicBezTo>
                <a:cubicBezTo>
                  <a:pt x="195" y="1024"/>
                  <a:pt x="202" y="1087"/>
                  <a:pt x="204" y="1100"/>
                </a:cubicBezTo>
                <a:cubicBezTo>
                  <a:pt x="206" y="1114"/>
                  <a:pt x="206" y="1131"/>
                  <a:pt x="208" y="1144"/>
                </a:cubicBezTo>
                <a:cubicBezTo>
                  <a:pt x="210" y="1157"/>
                  <a:pt x="212" y="1175"/>
                  <a:pt x="213" y="1182"/>
                </a:cubicBezTo>
                <a:cubicBezTo>
                  <a:pt x="215" y="1189"/>
                  <a:pt x="219" y="1218"/>
                  <a:pt x="221" y="1225"/>
                </a:cubicBezTo>
                <a:cubicBezTo>
                  <a:pt x="223" y="1232"/>
                  <a:pt x="225" y="1250"/>
                  <a:pt x="227" y="1260"/>
                </a:cubicBezTo>
                <a:cubicBezTo>
                  <a:pt x="229" y="1270"/>
                  <a:pt x="236" y="1280"/>
                  <a:pt x="237" y="1289"/>
                </a:cubicBezTo>
                <a:cubicBezTo>
                  <a:pt x="238" y="1300"/>
                  <a:pt x="236" y="1324"/>
                  <a:pt x="236" y="1335"/>
                </a:cubicBezTo>
                <a:cubicBezTo>
                  <a:pt x="237" y="1348"/>
                  <a:pt x="239" y="1373"/>
                  <a:pt x="242" y="1383"/>
                </a:cubicBezTo>
                <a:cubicBezTo>
                  <a:pt x="244" y="1393"/>
                  <a:pt x="247" y="1405"/>
                  <a:pt x="251" y="1411"/>
                </a:cubicBezTo>
                <a:cubicBezTo>
                  <a:pt x="255" y="1417"/>
                  <a:pt x="261" y="1422"/>
                  <a:pt x="263" y="1424"/>
                </a:cubicBezTo>
                <a:cubicBezTo>
                  <a:pt x="267" y="1427"/>
                  <a:pt x="254" y="1442"/>
                  <a:pt x="253" y="1447"/>
                </a:cubicBezTo>
                <a:cubicBezTo>
                  <a:pt x="250" y="1455"/>
                  <a:pt x="231" y="1464"/>
                  <a:pt x="222" y="1469"/>
                </a:cubicBezTo>
                <a:cubicBezTo>
                  <a:pt x="218" y="1472"/>
                  <a:pt x="206" y="1480"/>
                  <a:pt x="197" y="1489"/>
                </a:cubicBezTo>
                <a:cubicBezTo>
                  <a:pt x="191" y="1494"/>
                  <a:pt x="193" y="1495"/>
                  <a:pt x="192" y="1496"/>
                </a:cubicBezTo>
                <a:cubicBezTo>
                  <a:pt x="190" y="1498"/>
                  <a:pt x="190" y="1501"/>
                  <a:pt x="190" y="1502"/>
                </a:cubicBezTo>
                <a:cubicBezTo>
                  <a:pt x="191" y="1503"/>
                  <a:pt x="193" y="1504"/>
                  <a:pt x="201" y="1506"/>
                </a:cubicBezTo>
                <a:cubicBezTo>
                  <a:pt x="210" y="1508"/>
                  <a:pt x="225" y="1510"/>
                  <a:pt x="241" y="1510"/>
                </a:cubicBezTo>
                <a:cubicBezTo>
                  <a:pt x="256" y="1510"/>
                  <a:pt x="285" y="1505"/>
                  <a:pt x="291" y="1502"/>
                </a:cubicBezTo>
                <a:cubicBezTo>
                  <a:pt x="298" y="1499"/>
                  <a:pt x="302" y="1490"/>
                  <a:pt x="304" y="1487"/>
                </a:cubicBezTo>
                <a:cubicBezTo>
                  <a:pt x="307" y="1485"/>
                  <a:pt x="315" y="1480"/>
                  <a:pt x="316" y="1480"/>
                </a:cubicBezTo>
                <a:cubicBezTo>
                  <a:pt x="317" y="1480"/>
                  <a:pt x="328" y="1483"/>
                  <a:pt x="329" y="1484"/>
                </a:cubicBezTo>
                <a:cubicBezTo>
                  <a:pt x="330" y="1485"/>
                  <a:pt x="335" y="1492"/>
                  <a:pt x="338" y="1495"/>
                </a:cubicBezTo>
                <a:cubicBezTo>
                  <a:pt x="341" y="1498"/>
                  <a:pt x="354" y="1502"/>
                  <a:pt x="355" y="1503"/>
                </a:cubicBezTo>
                <a:cubicBezTo>
                  <a:pt x="355" y="1504"/>
                  <a:pt x="356" y="1509"/>
                  <a:pt x="358" y="1516"/>
                </a:cubicBezTo>
                <a:cubicBezTo>
                  <a:pt x="360" y="1522"/>
                  <a:pt x="380" y="1526"/>
                  <a:pt x="380" y="1526"/>
                </a:cubicBezTo>
                <a:cubicBezTo>
                  <a:pt x="380" y="1526"/>
                  <a:pt x="389" y="1522"/>
                  <a:pt x="390" y="1523"/>
                </a:cubicBezTo>
                <a:cubicBezTo>
                  <a:pt x="391" y="1524"/>
                  <a:pt x="393" y="1534"/>
                  <a:pt x="393" y="1536"/>
                </a:cubicBezTo>
                <a:cubicBezTo>
                  <a:pt x="392" y="1537"/>
                  <a:pt x="391" y="1541"/>
                  <a:pt x="391" y="1542"/>
                </a:cubicBezTo>
                <a:cubicBezTo>
                  <a:pt x="390" y="1543"/>
                  <a:pt x="397" y="1547"/>
                  <a:pt x="407" y="1551"/>
                </a:cubicBezTo>
                <a:cubicBezTo>
                  <a:pt x="417" y="1555"/>
                  <a:pt x="422" y="1555"/>
                  <a:pt x="443" y="1556"/>
                </a:cubicBezTo>
                <a:cubicBezTo>
                  <a:pt x="464" y="1556"/>
                  <a:pt x="474" y="1552"/>
                  <a:pt x="477" y="1551"/>
                </a:cubicBezTo>
                <a:cubicBezTo>
                  <a:pt x="479" y="1551"/>
                  <a:pt x="477" y="1541"/>
                  <a:pt x="477" y="1539"/>
                </a:cubicBezTo>
                <a:cubicBezTo>
                  <a:pt x="477" y="1537"/>
                  <a:pt x="476" y="1529"/>
                  <a:pt x="473" y="1522"/>
                </a:cubicBezTo>
                <a:cubicBezTo>
                  <a:pt x="471" y="1514"/>
                  <a:pt x="462" y="1508"/>
                  <a:pt x="455" y="1501"/>
                </a:cubicBezTo>
                <a:cubicBezTo>
                  <a:pt x="448" y="1493"/>
                  <a:pt x="447" y="1488"/>
                  <a:pt x="447" y="1486"/>
                </a:cubicBezTo>
                <a:cubicBezTo>
                  <a:pt x="447" y="1485"/>
                  <a:pt x="447" y="1477"/>
                  <a:pt x="448" y="1474"/>
                </a:cubicBezTo>
                <a:cubicBezTo>
                  <a:pt x="449" y="1471"/>
                  <a:pt x="451" y="1463"/>
                  <a:pt x="453" y="1456"/>
                </a:cubicBezTo>
                <a:cubicBezTo>
                  <a:pt x="455" y="1449"/>
                  <a:pt x="453" y="1434"/>
                  <a:pt x="452" y="1432"/>
                </a:cubicBezTo>
                <a:cubicBezTo>
                  <a:pt x="452" y="1431"/>
                  <a:pt x="442" y="1430"/>
                  <a:pt x="441" y="1430"/>
                </a:cubicBezTo>
                <a:cubicBezTo>
                  <a:pt x="441" y="1429"/>
                  <a:pt x="435" y="1425"/>
                  <a:pt x="436" y="1423"/>
                </a:cubicBezTo>
                <a:cubicBezTo>
                  <a:pt x="436" y="1422"/>
                  <a:pt x="434" y="1423"/>
                  <a:pt x="443" y="1420"/>
                </a:cubicBezTo>
                <a:cubicBezTo>
                  <a:pt x="452" y="1417"/>
                  <a:pt x="456" y="1408"/>
                  <a:pt x="460" y="1404"/>
                </a:cubicBezTo>
                <a:cubicBezTo>
                  <a:pt x="463" y="1401"/>
                  <a:pt x="462" y="1389"/>
                  <a:pt x="461" y="1381"/>
                </a:cubicBezTo>
                <a:cubicBezTo>
                  <a:pt x="461" y="1374"/>
                  <a:pt x="461" y="1346"/>
                  <a:pt x="462" y="1327"/>
                </a:cubicBezTo>
                <a:cubicBezTo>
                  <a:pt x="462" y="1307"/>
                  <a:pt x="457" y="1257"/>
                  <a:pt x="457" y="1246"/>
                </a:cubicBezTo>
                <a:cubicBezTo>
                  <a:pt x="457" y="1236"/>
                  <a:pt x="452" y="1184"/>
                  <a:pt x="452" y="1183"/>
                </a:cubicBezTo>
                <a:cubicBezTo>
                  <a:pt x="452" y="1183"/>
                  <a:pt x="444" y="1111"/>
                  <a:pt x="443" y="1102"/>
                </a:cubicBezTo>
                <a:cubicBezTo>
                  <a:pt x="442" y="1094"/>
                  <a:pt x="439" y="1056"/>
                  <a:pt x="439" y="1056"/>
                </a:cubicBezTo>
                <a:cubicBezTo>
                  <a:pt x="439" y="1056"/>
                  <a:pt x="443" y="1048"/>
                  <a:pt x="444" y="1041"/>
                </a:cubicBezTo>
                <a:cubicBezTo>
                  <a:pt x="446" y="1035"/>
                  <a:pt x="445" y="1020"/>
                  <a:pt x="445" y="1019"/>
                </a:cubicBezTo>
                <a:cubicBezTo>
                  <a:pt x="446" y="1018"/>
                  <a:pt x="449" y="1012"/>
                  <a:pt x="451" y="1005"/>
                </a:cubicBezTo>
                <a:cubicBezTo>
                  <a:pt x="453" y="999"/>
                  <a:pt x="460" y="969"/>
                  <a:pt x="460" y="965"/>
                </a:cubicBezTo>
                <a:cubicBezTo>
                  <a:pt x="461" y="961"/>
                  <a:pt x="462" y="922"/>
                  <a:pt x="462" y="914"/>
                </a:cubicBezTo>
                <a:cubicBezTo>
                  <a:pt x="462" y="906"/>
                  <a:pt x="467" y="876"/>
                  <a:pt x="467" y="867"/>
                </a:cubicBezTo>
                <a:cubicBezTo>
                  <a:pt x="467" y="858"/>
                  <a:pt x="467" y="834"/>
                  <a:pt x="467" y="834"/>
                </a:cubicBezTo>
                <a:cubicBezTo>
                  <a:pt x="467" y="834"/>
                  <a:pt x="473" y="833"/>
                  <a:pt x="476" y="832"/>
                </a:cubicBezTo>
                <a:cubicBezTo>
                  <a:pt x="479" y="832"/>
                  <a:pt x="492" y="833"/>
                  <a:pt x="504" y="834"/>
                </a:cubicBezTo>
                <a:cubicBezTo>
                  <a:pt x="516" y="835"/>
                  <a:pt x="536" y="827"/>
                  <a:pt x="536" y="827"/>
                </a:cubicBezTo>
                <a:cubicBezTo>
                  <a:pt x="536" y="827"/>
                  <a:pt x="535" y="799"/>
                  <a:pt x="534" y="793"/>
                </a:cubicBezTo>
                <a:cubicBezTo>
                  <a:pt x="534" y="788"/>
                  <a:pt x="533" y="761"/>
                  <a:pt x="532" y="758"/>
                </a:cubicBezTo>
                <a:cubicBezTo>
                  <a:pt x="531" y="754"/>
                  <a:pt x="530" y="742"/>
                  <a:pt x="530" y="740"/>
                </a:cubicBezTo>
                <a:cubicBezTo>
                  <a:pt x="530" y="738"/>
                  <a:pt x="534" y="736"/>
                  <a:pt x="535" y="736"/>
                </a:cubicBezTo>
                <a:cubicBezTo>
                  <a:pt x="536" y="736"/>
                  <a:pt x="537" y="737"/>
                  <a:pt x="536" y="738"/>
                </a:cubicBezTo>
                <a:cubicBezTo>
                  <a:pt x="535" y="740"/>
                  <a:pt x="531" y="753"/>
                  <a:pt x="533" y="751"/>
                </a:cubicBezTo>
                <a:cubicBezTo>
                  <a:pt x="535" y="749"/>
                  <a:pt x="540" y="741"/>
                  <a:pt x="543" y="736"/>
                </a:cubicBezTo>
                <a:cubicBezTo>
                  <a:pt x="547" y="731"/>
                  <a:pt x="559" y="712"/>
                  <a:pt x="562" y="709"/>
                </a:cubicBezTo>
                <a:cubicBezTo>
                  <a:pt x="564" y="706"/>
                  <a:pt x="583" y="682"/>
                  <a:pt x="589" y="675"/>
                </a:cubicBezTo>
                <a:cubicBezTo>
                  <a:pt x="594" y="669"/>
                  <a:pt x="593" y="663"/>
                  <a:pt x="596" y="656"/>
                </a:cubicBezTo>
                <a:cubicBezTo>
                  <a:pt x="598" y="650"/>
                  <a:pt x="604" y="636"/>
                  <a:pt x="606" y="631"/>
                </a:cubicBezTo>
                <a:cubicBezTo>
                  <a:pt x="609" y="626"/>
                  <a:pt x="615" y="603"/>
                  <a:pt x="616" y="598"/>
                </a:cubicBezTo>
                <a:cubicBezTo>
                  <a:pt x="618" y="593"/>
                  <a:pt x="618" y="585"/>
                  <a:pt x="618" y="582"/>
                </a:cubicBezTo>
                <a:cubicBezTo>
                  <a:pt x="618" y="579"/>
                  <a:pt x="620" y="555"/>
                  <a:pt x="621" y="552"/>
                </a:cubicBezTo>
                <a:cubicBezTo>
                  <a:pt x="622" y="549"/>
                  <a:pt x="624" y="526"/>
                  <a:pt x="623" y="518"/>
                </a:cubicBezTo>
                <a:close/>
                <a:moveTo>
                  <a:pt x="121" y="500"/>
                </a:moveTo>
                <a:cubicBezTo>
                  <a:pt x="120" y="507"/>
                  <a:pt x="115" y="544"/>
                  <a:pt x="115" y="549"/>
                </a:cubicBezTo>
                <a:cubicBezTo>
                  <a:pt x="115" y="555"/>
                  <a:pt x="111" y="589"/>
                  <a:pt x="111" y="594"/>
                </a:cubicBezTo>
                <a:cubicBezTo>
                  <a:pt x="111" y="599"/>
                  <a:pt x="110" y="605"/>
                  <a:pt x="110" y="605"/>
                </a:cubicBezTo>
                <a:cubicBezTo>
                  <a:pt x="110" y="606"/>
                  <a:pt x="110" y="606"/>
                  <a:pt x="110" y="606"/>
                </a:cubicBezTo>
                <a:cubicBezTo>
                  <a:pt x="110" y="606"/>
                  <a:pt x="106" y="605"/>
                  <a:pt x="106" y="603"/>
                </a:cubicBezTo>
                <a:cubicBezTo>
                  <a:pt x="105" y="600"/>
                  <a:pt x="103" y="596"/>
                  <a:pt x="101" y="595"/>
                </a:cubicBezTo>
                <a:cubicBezTo>
                  <a:pt x="100" y="595"/>
                  <a:pt x="96" y="595"/>
                  <a:pt x="96" y="593"/>
                </a:cubicBezTo>
                <a:cubicBezTo>
                  <a:pt x="96" y="591"/>
                  <a:pt x="94" y="573"/>
                  <a:pt x="93" y="571"/>
                </a:cubicBezTo>
                <a:cubicBezTo>
                  <a:pt x="93" y="569"/>
                  <a:pt x="91" y="547"/>
                  <a:pt x="90" y="543"/>
                </a:cubicBezTo>
                <a:cubicBezTo>
                  <a:pt x="89" y="539"/>
                  <a:pt x="88" y="539"/>
                  <a:pt x="89" y="538"/>
                </a:cubicBezTo>
                <a:cubicBezTo>
                  <a:pt x="90" y="537"/>
                  <a:pt x="98" y="532"/>
                  <a:pt x="99" y="528"/>
                </a:cubicBezTo>
                <a:cubicBezTo>
                  <a:pt x="99" y="524"/>
                  <a:pt x="97" y="518"/>
                  <a:pt x="96" y="515"/>
                </a:cubicBezTo>
                <a:cubicBezTo>
                  <a:pt x="95" y="512"/>
                  <a:pt x="94" y="511"/>
                  <a:pt x="95" y="510"/>
                </a:cubicBezTo>
                <a:cubicBezTo>
                  <a:pt x="96" y="509"/>
                  <a:pt x="99" y="507"/>
                  <a:pt x="103" y="500"/>
                </a:cubicBezTo>
                <a:cubicBezTo>
                  <a:pt x="107" y="493"/>
                  <a:pt x="109" y="495"/>
                  <a:pt x="112" y="492"/>
                </a:cubicBezTo>
                <a:cubicBezTo>
                  <a:pt x="115" y="488"/>
                  <a:pt x="117" y="483"/>
                  <a:pt x="120" y="479"/>
                </a:cubicBezTo>
                <a:cubicBezTo>
                  <a:pt x="123" y="476"/>
                  <a:pt x="125" y="475"/>
                  <a:pt x="125" y="475"/>
                </a:cubicBezTo>
                <a:cubicBezTo>
                  <a:pt x="125" y="477"/>
                  <a:pt x="122" y="494"/>
                  <a:pt x="121" y="500"/>
                </a:cubicBezTo>
                <a:close/>
                <a:moveTo>
                  <a:pt x="348" y="1195"/>
                </a:moveTo>
                <a:cubicBezTo>
                  <a:pt x="347" y="1205"/>
                  <a:pt x="345" y="1215"/>
                  <a:pt x="345" y="1218"/>
                </a:cubicBezTo>
                <a:cubicBezTo>
                  <a:pt x="345" y="1220"/>
                  <a:pt x="341" y="1192"/>
                  <a:pt x="340" y="1183"/>
                </a:cubicBezTo>
                <a:cubicBezTo>
                  <a:pt x="339" y="1173"/>
                  <a:pt x="340" y="1161"/>
                  <a:pt x="338" y="1153"/>
                </a:cubicBezTo>
                <a:cubicBezTo>
                  <a:pt x="337" y="1146"/>
                  <a:pt x="333" y="1138"/>
                  <a:pt x="333" y="1131"/>
                </a:cubicBezTo>
                <a:cubicBezTo>
                  <a:pt x="333" y="1123"/>
                  <a:pt x="335" y="1108"/>
                  <a:pt x="335" y="1094"/>
                </a:cubicBezTo>
                <a:cubicBezTo>
                  <a:pt x="335" y="1079"/>
                  <a:pt x="336" y="1057"/>
                  <a:pt x="335" y="1049"/>
                </a:cubicBezTo>
                <a:cubicBezTo>
                  <a:pt x="335" y="1044"/>
                  <a:pt x="335" y="1036"/>
                  <a:pt x="335" y="1033"/>
                </a:cubicBezTo>
                <a:cubicBezTo>
                  <a:pt x="335" y="1033"/>
                  <a:pt x="335" y="1032"/>
                  <a:pt x="335" y="1032"/>
                </a:cubicBezTo>
                <a:cubicBezTo>
                  <a:pt x="336" y="1031"/>
                  <a:pt x="336" y="1031"/>
                  <a:pt x="336" y="1031"/>
                </a:cubicBezTo>
                <a:cubicBezTo>
                  <a:pt x="336" y="1031"/>
                  <a:pt x="335" y="1032"/>
                  <a:pt x="335" y="1033"/>
                </a:cubicBezTo>
                <a:cubicBezTo>
                  <a:pt x="337" y="1036"/>
                  <a:pt x="343" y="1053"/>
                  <a:pt x="345" y="1063"/>
                </a:cubicBezTo>
                <a:cubicBezTo>
                  <a:pt x="346" y="1074"/>
                  <a:pt x="348" y="1098"/>
                  <a:pt x="348" y="1111"/>
                </a:cubicBezTo>
                <a:cubicBezTo>
                  <a:pt x="347" y="1124"/>
                  <a:pt x="348" y="1154"/>
                  <a:pt x="348" y="1163"/>
                </a:cubicBezTo>
                <a:cubicBezTo>
                  <a:pt x="347" y="1171"/>
                  <a:pt x="349" y="1186"/>
                  <a:pt x="348" y="1195"/>
                </a:cubicBezTo>
                <a:close/>
                <a:moveTo>
                  <a:pt x="530" y="557"/>
                </a:moveTo>
                <a:cubicBezTo>
                  <a:pt x="528" y="563"/>
                  <a:pt x="530" y="569"/>
                  <a:pt x="530" y="572"/>
                </a:cubicBezTo>
                <a:cubicBezTo>
                  <a:pt x="530" y="575"/>
                  <a:pt x="531" y="578"/>
                  <a:pt x="530" y="580"/>
                </a:cubicBezTo>
                <a:cubicBezTo>
                  <a:pt x="530" y="581"/>
                  <a:pt x="528" y="587"/>
                  <a:pt x="527" y="592"/>
                </a:cubicBezTo>
                <a:cubicBezTo>
                  <a:pt x="525" y="597"/>
                  <a:pt x="522" y="601"/>
                  <a:pt x="522" y="606"/>
                </a:cubicBezTo>
                <a:cubicBezTo>
                  <a:pt x="522" y="612"/>
                  <a:pt x="522" y="620"/>
                  <a:pt x="522" y="620"/>
                </a:cubicBezTo>
                <a:cubicBezTo>
                  <a:pt x="521" y="621"/>
                  <a:pt x="520" y="621"/>
                  <a:pt x="517" y="621"/>
                </a:cubicBezTo>
                <a:cubicBezTo>
                  <a:pt x="515" y="622"/>
                  <a:pt x="514" y="622"/>
                  <a:pt x="513" y="623"/>
                </a:cubicBezTo>
                <a:cubicBezTo>
                  <a:pt x="513" y="623"/>
                  <a:pt x="511" y="620"/>
                  <a:pt x="511" y="618"/>
                </a:cubicBezTo>
                <a:cubicBezTo>
                  <a:pt x="511" y="617"/>
                  <a:pt x="511" y="615"/>
                  <a:pt x="510" y="614"/>
                </a:cubicBezTo>
                <a:cubicBezTo>
                  <a:pt x="510" y="614"/>
                  <a:pt x="510" y="605"/>
                  <a:pt x="509" y="602"/>
                </a:cubicBezTo>
                <a:cubicBezTo>
                  <a:pt x="507" y="600"/>
                  <a:pt x="511" y="589"/>
                  <a:pt x="509" y="574"/>
                </a:cubicBezTo>
                <a:cubicBezTo>
                  <a:pt x="507" y="560"/>
                  <a:pt x="506" y="536"/>
                  <a:pt x="506" y="532"/>
                </a:cubicBezTo>
                <a:cubicBezTo>
                  <a:pt x="506" y="527"/>
                  <a:pt x="505" y="504"/>
                  <a:pt x="506" y="501"/>
                </a:cubicBezTo>
                <a:cubicBezTo>
                  <a:pt x="506" y="497"/>
                  <a:pt x="507" y="484"/>
                  <a:pt x="507" y="484"/>
                </a:cubicBezTo>
                <a:cubicBezTo>
                  <a:pt x="510" y="486"/>
                  <a:pt x="511" y="488"/>
                  <a:pt x="511" y="492"/>
                </a:cubicBezTo>
                <a:cubicBezTo>
                  <a:pt x="512" y="496"/>
                  <a:pt x="514" y="501"/>
                  <a:pt x="515" y="505"/>
                </a:cubicBezTo>
                <a:cubicBezTo>
                  <a:pt x="517" y="509"/>
                  <a:pt x="525" y="525"/>
                  <a:pt x="527" y="529"/>
                </a:cubicBezTo>
                <a:cubicBezTo>
                  <a:pt x="529" y="532"/>
                  <a:pt x="534" y="539"/>
                  <a:pt x="534" y="539"/>
                </a:cubicBezTo>
                <a:cubicBezTo>
                  <a:pt x="534" y="539"/>
                  <a:pt x="532" y="552"/>
                  <a:pt x="530" y="557"/>
                </a:cubicBezTo>
                <a:close/>
              </a:path>
            </a:pathLst>
          </a:custGeom>
          <a:gradFill>
            <a:gsLst>
              <a:gs pos="0">
                <a:schemeClr val="tx1">
                  <a:lumMod val="65000"/>
                  <a:lumOff val="35000"/>
                </a:schemeClr>
              </a:gs>
              <a:gs pos="89583">
                <a:schemeClr val="bg1">
                  <a:lumMod val="75000"/>
                </a:schemeClr>
              </a:gs>
              <a:gs pos="69000">
                <a:schemeClr val="bg1">
                  <a:lumMod val="6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Summary</a:t>
              </a:r>
              <a:endParaRPr lang="en-IN" sz="3200" dirty="0"/>
            </a:p>
          </p:txBody>
        </p:sp>
      </p:grpSp>
      <p:cxnSp>
        <p:nvCxnSpPr>
          <p:cNvPr id="10" name="Straight Arrow Connector 9"/>
          <p:cNvCxnSpPr/>
          <p:nvPr/>
        </p:nvCxnSpPr>
        <p:spPr>
          <a:xfrm flipH="1" flipV="1">
            <a:off x="4644008" y="1700808"/>
            <a:ext cx="0" cy="1728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9"/>
          <p:cNvGrpSpPr/>
          <p:nvPr/>
        </p:nvGrpSpPr>
        <p:grpSpPr>
          <a:xfrm>
            <a:off x="2843808" y="3470376"/>
            <a:ext cx="3672408" cy="994320"/>
            <a:chOff x="916483" y="1422995"/>
            <a:chExt cx="2030015" cy="1218009"/>
          </a:xfrm>
          <a:scene3d>
            <a:camera prst="orthographicFront">
              <a:rot lat="0" lon="0" rev="0"/>
            </a:camera>
            <a:lightRig rig="contrasting" dir="t">
              <a:rot lat="0" lon="0" rev="1200000"/>
            </a:lightRig>
          </a:scene3d>
        </p:grpSpPr>
        <p:sp>
          <p:nvSpPr>
            <p:cNvPr id="12" name="Rectangle 10"/>
            <p:cNvSpPr/>
            <p:nvPr/>
          </p:nvSpPr>
          <p:spPr>
            <a:xfrm>
              <a:off x="916483" y="1422995"/>
              <a:ext cx="2030015" cy="996553"/>
            </a:xfrm>
            <a:prstGeom prst="ellipse">
              <a:avLst/>
            </a:prstGeom>
            <a:solidFill>
              <a:schemeClr val="tx1">
                <a:lumMod val="50000"/>
                <a:lumOff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anchor="ctr"/>
            <a:lstStyle/>
            <a:p>
              <a:pPr algn="ctr"/>
              <a:r>
                <a:rPr lang="en-US" sz="2400" b="1" dirty="0" smtClean="0">
                  <a:solidFill>
                    <a:schemeClr val="bg1"/>
                  </a:solidFill>
                </a:rPr>
                <a:t>SWOT Analysis</a:t>
              </a:r>
              <a:endParaRPr lang="en-IN" sz="2400" b="1" dirty="0">
                <a:solidFill>
                  <a:schemeClr val="bg1"/>
                </a:solidFill>
              </a:endParaRPr>
            </a:p>
          </p:txBody>
        </p:sp>
        <p:sp>
          <p:nvSpPr>
            <p:cNvPr id="13" name="Rectangle 11"/>
            <p:cNvSpPr/>
            <p:nvPr/>
          </p:nvSpPr>
          <p:spPr>
            <a:xfrm>
              <a:off x="916483" y="1422995"/>
              <a:ext cx="2030015" cy="1218009"/>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IN" sz="5500" kern="1200" dirty="0"/>
            </a:p>
          </p:txBody>
        </p:sp>
      </p:grpSp>
      <p:grpSp>
        <p:nvGrpSpPr>
          <p:cNvPr id="5" name="Group 12"/>
          <p:cNvGrpSpPr/>
          <p:nvPr/>
        </p:nvGrpSpPr>
        <p:grpSpPr>
          <a:xfrm>
            <a:off x="3059832" y="1052736"/>
            <a:ext cx="3168352" cy="661864"/>
            <a:chOff x="916483" y="1984"/>
            <a:chExt cx="2030015" cy="1218009"/>
          </a:xfrm>
          <a:scene3d>
            <a:camera prst="orthographicFront">
              <a:rot lat="0" lon="0" rev="0"/>
            </a:camera>
            <a:lightRig rig="contrasting" dir="t">
              <a:rot lat="0" lon="0" rev="1200000"/>
            </a:lightRig>
          </a:scene3d>
        </p:grpSpPr>
        <p:sp>
          <p:nvSpPr>
            <p:cNvPr id="15" name="Rectangle 14"/>
            <p:cNvSpPr/>
            <p:nvPr/>
          </p:nvSpPr>
          <p:spPr>
            <a:xfrm>
              <a:off x="916483" y="1984"/>
              <a:ext cx="2030015" cy="1218009"/>
            </a:xfrm>
            <a:prstGeom prst="rect">
              <a:avLst/>
            </a:prstGeom>
            <a:solidFill>
              <a:srgbClr val="EC6E89"/>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Rectangle 15"/>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Elements</a:t>
              </a:r>
              <a:endParaRPr lang="en-IN" sz="2000" b="1" kern="1200" dirty="0">
                <a:solidFill>
                  <a:schemeClr val="bg1"/>
                </a:solidFill>
              </a:endParaRPr>
            </a:p>
          </p:txBody>
        </p:sp>
      </p:grpSp>
      <p:grpSp>
        <p:nvGrpSpPr>
          <p:cNvPr id="6" name="Group 30"/>
          <p:cNvGrpSpPr/>
          <p:nvPr/>
        </p:nvGrpSpPr>
        <p:grpSpPr>
          <a:xfrm>
            <a:off x="5652120" y="2060848"/>
            <a:ext cx="3168352" cy="661864"/>
            <a:chOff x="916483" y="1984"/>
            <a:chExt cx="2030015" cy="1218009"/>
          </a:xfrm>
          <a:scene3d>
            <a:camera prst="orthographicFront">
              <a:rot lat="0" lon="0" rev="0"/>
            </a:camera>
            <a:lightRig rig="contrasting" dir="t">
              <a:rot lat="0" lon="0" rev="1200000"/>
            </a:lightRig>
          </a:scene3d>
        </p:grpSpPr>
        <p:sp>
          <p:nvSpPr>
            <p:cNvPr id="18" name="Rectangle 17"/>
            <p:cNvSpPr/>
            <p:nvPr/>
          </p:nvSpPr>
          <p:spPr>
            <a:xfrm>
              <a:off x="916483" y="1984"/>
              <a:ext cx="2030015" cy="1218009"/>
            </a:xfrm>
            <a:prstGeom prst="rect">
              <a:avLst/>
            </a:prstGeom>
            <a:solidFill>
              <a:srgbClr val="41789D"/>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ctangle 18"/>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Steps of SWOT Analysis</a:t>
              </a:r>
              <a:endParaRPr lang="en-IN" sz="2000" b="1" kern="1200" dirty="0">
                <a:solidFill>
                  <a:schemeClr val="bg1"/>
                </a:solidFill>
              </a:endParaRPr>
            </a:p>
          </p:txBody>
        </p:sp>
      </p:grpSp>
      <p:cxnSp>
        <p:nvCxnSpPr>
          <p:cNvPr id="20" name="Straight Arrow Connector 19"/>
          <p:cNvCxnSpPr>
            <a:endCxn id="19" idx="2"/>
          </p:cNvCxnSpPr>
          <p:nvPr/>
        </p:nvCxnSpPr>
        <p:spPr>
          <a:xfrm flipV="1">
            <a:off x="6336196" y="2722712"/>
            <a:ext cx="900100" cy="9498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39"/>
          <p:cNvGrpSpPr/>
          <p:nvPr/>
        </p:nvGrpSpPr>
        <p:grpSpPr>
          <a:xfrm>
            <a:off x="5364088" y="5071392"/>
            <a:ext cx="3168352" cy="661864"/>
            <a:chOff x="916483" y="1984"/>
            <a:chExt cx="2030015" cy="1218009"/>
          </a:xfrm>
          <a:scene3d>
            <a:camera prst="orthographicFront">
              <a:rot lat="0" lon="0" rev="0"/>
            </a:camera>
            <a:lightRig rig="contrasting" dir="t">
              <a:rot lat="0" lon="0" rev="1200000"/>
            </a:lightRig>
          </a:scene3d>
        </p:grpSpPr>
        <p:sp>
          <p:nvSpPr>
            <p:cNvPr id="22" name="Rectangle 21"/>
            <p:cNvSpPr/>
            <p:nvPr/>
          </p:nvSpPr>
          <p:spPr>
            <a:xfrm>
              <a:off x="916483" y="1984"/>
              <a:ext cx="2030015" cy="1218009"/>
            </a:xfrm>
            <a:prstGeom prst="rect">
              <a:avLst/>
            </a:prstGeom>
            <a:solidFill>
              <a:srgbClr val="3F8D43"/>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Rectangle 22"/>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SWOT Quadrants</a:t>
              </a:r>
              <a:endParaRPr lang="en-IN" sz="2000" b="1" kern="1200" dirty="0">
                <a:solidFill>
                  <a:schemeClr val="bg1"/>
                </a:solidFill>
              </a:endParaRPr>
            </a:p>
          </p:txBody>
        </p:sp>
      </p:grpSp>
      <p:cxnSp>
        <p:nvCxnSpPr>
          <p:cNvPr id="24" name="Straight Arrow Connector 23"/>
          <p:cNvCxnSpPr/>
          <p:nvPr/>
        </p:nvCxnSpPr>
        <p:spPr>
          <a:xfrm>
            <a:off x="6336196" y="4063280"/>
            <a:ext cx="828092" cy="994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36"/>
          <p:cNvGrpSpPr/>
          <p:nvPr/>
        </p:nvGrpSpPr>
        <p:grpSpPr>
          <a:xfrm>
            <a:off x="467544" y="4999384"/>
            <a:ext cx="3168352" cy="661864"/>
            <a:chOff x="916483" y="1984"/>
            <a:chExt cx="2030015" cy="1218009"/>
          </a:xfrm>
          <a:scene3d>
            <a:camera prst="orthographicFront">
              <a:rot lat="0" lon="0" rev="0"/>
            </a:camera>
            <a:lightRig rig="contrasting" dir="t">
              <a:rot lat="0" lon="0" rev="1200000"/>
            </a:lightRig>
          </a:scene3d>
        </p:grpSpPr>
        <p:sp>
          <p:nvSpPr>
            <p:cNvPr id="26" name="Rectangle 25"/>
            <p:cNvSpPr/>
            <p:nvPr/>
          </p:nvSpPr>
          <p:spPr>
            <a:xfrm>
              <a:off x="916483" y="1984"/>
              <a:ext cx="2030015" cy="1218009"/>
            </a:xfrm>
            <a:prstGeom prst="rect">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7" name="Rectangle 26"/>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Users of SWOT Analysis</a:t>
              </a:r>
              <a:endParaRPr lang="en-IN" sz="2000" b="1" kern="1200" dirty="0">
                <a:solidFill>
                  <a:schemeClr val="bg1"/>
                </a:solidFill>
              </a:endParaRPr>
            </a:p>
          </p:txBody>
        </p:sp>
      </p:grpSp>
      <p:cxnSp>
        <p:nvCxnSpPr>
          <p:cNvPr id="28" name="Straight Arrow Connector 27"/>
          <p:cNvCxnSpPr/>
          <p:nvPr/>
        </p:nvCxnSpPr>
        <p:spPr>
          <a:xfrm flipH="1">
            <a:off x="2051720" y="4005064"/>
            <a:ext cx="828092" cy="994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33"/>
          <p:cNvGrpSpPr/>
          <p:nvPr/>
        </p:nvGrpSpPr>
        <p:grpSpPr>
          <a:xfrm>
            <a:off x="179512" y="1988840"/>
            <a:ext cx="3168352" cy="828000"/>
            <a:chOff x="916483" y="1984"/>
            <a:chExt cx="2030015" cy="1218009"/>
          </a:xfrm>
          <a:scene3d>
            <a:camera prst="orthographicFront">
              <a:rot lat="0" lon="0" rev="0"/>
            </a:camera>
            <a:lightRig rig="contrasting" dir="t">
              <a:rot lat="0" lon="0" rev="1200000"/>
            </a:lightRig>
          </a:scene3d>
        </p:grpSpPr>
        <p:sp>
          <p:nvSpPr>
            <p:cNvPr id="30" name="Rectangle 29"/>
            <p:cNvSpPr/>
            <p:nvPr/>
          </p:nvSpPr>
          <p:spPr>
            <a:xfrm>
              <a:off x="916483" y="1984"/>
              <a:ext cx="2030015" cy="1218009"/>
            </a:xfrm>
            <a:prstGeom prst="rect">
              <a:avLst/>
            </a:prstGeom>
            <a:solidFill>
              <a:schemeClr val="accent6"/>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1" name="Rectangle 30"/>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Considerations for Effective SWOT Analysis</a:t>
              </a:r>
              <a:endParaRPr lang="en-IN" sz="2000" b="1" kern="1200" dirty="0">
                <a:solidFill>
                  <a:schemeClr val="bg1"/>
                </a:solidFill>
              </a:endParaRPr>
            </a:p>
          </p:txBody>
        </p:sp>
      </p:grpSp>
      <p:cxnSp>
        <p:nvCxnSpPr>
          <p:cNvPr id="32" name="Straight Arrow Connector 31"/>
          <p:cNvCxnSpPr/>
          <p:nvPr/>
        </p:nvCxnSpPr>
        <p:spPr>
          <a:xfrm flipH="1" flipV="1">
            <a:off x="2087724" y="2708920"/>
            <a:ext cx="900100" cy="9498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3528" y="6444044"/>
            <a:ext cx="8136904" cy="369332"/>
          </a:xfrm>
          <a:prstGeom prst="rect">
            <a:avLst/>
          </a:prstGeom>
          <a:noFill/>
        </p:spPr>
        <p:txBody>
          <a:bodyPr wrap="square" rtlCol="0">
            <a:spAutoFit/>
          </a:bodyPr>
          <a:lstStyle/>
          <a:p>
            <a:r>
              <a:rPr lang="en-IN" dirty="0" smtClean="0"/>
              <a:t>Let’s look at each in detail.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Summary</a:t>
              </a:r>
              <a:endParaRPr lang="en-IN" sz="3200" dirty="0"/>
            </a:p>
          </p:txBody>
        </p:sp>
      </p:grpSp>
      <p:cxnSp>
        <p:nvCxnSpPr>
          <p:cNvPr id="10" name="Straight Arrow Connector 9"/>
          <p:cNvCxnSpPr>
            <a:stCxn id="13" idx="0"/>
          </p:cNvCxnSpPr>
          <p:nvPr/>
        </p:nvCxnSpPr>
        <p:spPr>
          <a:xfrm flipH="1" flipV="1">
            <a:off x="4644008" y="4509120"/>
            <a:ext cx="0" cy="13957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9"/>
          <p:cNvGrpSpPr/>
          <p:nvPr/>
        </p:nvGrpSpPr>
        <p:grpSpPr>
          <a:xfrm>
            <a:off x="2843808" y="5904856"/>
            <a:ext cx="3672408" cy="994320"/>
            <a:chOff x="916483" y="1422995"/>
            <a:chExt cx="2030015" cy="1218009"/>
          </a:xfrm>
          <a:scene3d>
            <a:camera prst="orthographicFront">
              <a:rot lat="0" lon="0" rev="0"/>
            </a:camera>
            <a:lightRig rig="contrasting" dir="t">
              <a:rot lat="0" lon="0" rev="1200000"/>
            </a:lightRig>
          </a:scene3d>
        </p:grpSpPr>
        <p:sp>
          <p:nvSpPr>
            <p:cNvPr id="12" name="Rectangle 10"/>
            <p:cNvSpPr/>
            <p:nvPr/>
          </p:nvSpPr>
          <p:spPr>
            <a:xfrm>
              <a:off x="916483" y="1422995"/>
              <a:ext cx="2030015" cy="996553"/>
            </a:xfrm>
            <a:prstGeom prst="ellipse">
              <a:avLst/>
            </a:prstGeom>
            <a:solidFill>
              <a:schemeClr val="tx1">
                <a:lumMod val="50000"/>
                <a:lumOff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anchor="ctr"/>
            <a:lstStyle/>
            <a:p>
              <a:pPr algn="ctr"/>
              <a:r>
                <a:rPr lang="en-US" sz="2400" b="1" dirty="0" smtClean="0">
                  <a:solidFill>
                    <a:schemeClr val="bg1"/>
                  </a:solidFill>
                </a:rPr>
                <a:t>SWOT Analysis</a:t>
              </a:r>
              <a:endParaRPr lang="en-IN" sz="2400" b="1" dirty="0">
                <a:solidFill>
                  <a:schemeClr val="bg1"/>
                </a:solidFill>
              </a:endParaRPr>
            </a:p>
          </p:txBody>
        </p:sp>
        <p:sp>
          <p:nvSpPr>
            <p:cNvPr id="13" name="Rectangle 11"/>
            <p:cNvSpPr/>
            <p:nvPr/>
          </p:nvSpPr>
          <p:spPr>
            <a:xfrm>
              <a:off x="916483" y="1422995"/>
              <a:ext cx="2030015" cy="1218009"/>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IN" sz="5500" kern="1200" dirty="0"/>
            </a:p>
          </p:txBody>
        </p:sp>
      </p:grpSp>
      <p:grpSp>
        <p:nvGrpSpPr>
          <p:cNvPr id="5" name="Group 12"/>
          <p:cNvGrpSpPr/>
          <p:nvPr/>
        </p:nvGrpSpPr>
        <p:grpSpPr>
          <a:xfrm>
            <a:off x="3059832" y="3847256"/>
            <a:ext cx="3168352" cy="661864"/>
            <a:chOff x="916483" y="1984"/>
            <a:chExt cx="2030015" cy="1218009"/>
          </a:xfrm>
          <a:scene3d>
            <a:camera prst="orthographicFront">
              <a:rot lat="0" lon="0" rev="0"/>
            </a:camera>
            <a:lightRig rig="contrasting" dir="t">
              <a:rot lat="0" lon="0" rev="1200000"/>
            </a:lightRig>
          </a:scene3d>
        </p:grpSpPr>
        <p:sp>
          <p:nvSpPr>
            <p:cNvPr id="15" name="Rectangle 14"/>
            <p:cNvSpPr/>
            <p:nvPr/>
          </p:nvSpPr>
          <p:spPr>
            <a:xfrm>
              <a:off x="916483" y="1984"/>
              <a:ext cx="2030015" cy="1218009"/>
            </a:xfrm>
            <a:prstGeom prst="rect">
              <a:avLst/>
            </a:prstGeom>
            <a:solidFill>
              <a:srgbClr val="EC6E89"/>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Rectangle 15"/>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Elements</a:t>
              </a:r>
              <a:endParaRPr lang="en-IN" sz="2000" b="1" dirty="0">
                <a:solidFill>
                  <a:schemeClr val="bg1"/>
                </a:solidFill>
              </a:endParaRPr>
            </a:p>
          </p:txBody>
        </p:sp>
      </p:grpSp>
      <p:grpSp>
        <p:nvGrpSpPr>
          <p:cNvPr id="6" name="Group 12"/>
          <p:cNvGrpSpPr/>
          <p:nvPr/>
        </p:nvGrpSpPr>
        <p:grpSpPr>
          <a:xfrm>
            <a:off x="179512" y="2852936"/>
            <a:ext cx="2520000" cy="661864"/>
            <a:chOff x="916483" y="1984"/>
            <a:chExt cx="2030015" cy="1218009"/>
          </a:xfrm>
          <a:scene3d>
            <a:camera prst="orthographicFront">
              <a:rot lat="0" lon="0" rev="0"/>
            </a:camera>
            <a:lightRig rig="contrasting" dir="t">
              <a:rot lat="0" lon="0" rev="1200000"/>
            </a:lightRig>
          </a:scene3d>
        </p:grpSpPr>
        <p:sp>
          <p:nvSpPr>
            <p:cNvPr id="18" name="Rectangle 17"/>
            <p:cNvSpPr/>
            <p:nvPr/>
          </p:nvSpPr>
          <p:spPr>
            <a:xfrm>
              <a:off x="916483" y="1984"/>
              <a:ext cx="2030015" cy="1218009"/>
            </a:xfrm>
            <a:prstGeom prst="rect">
              <a:avLst/>
            </a:prstGeom>
            <a:solidFill>
              <a:srgbClr val="F6B8C5"/>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ctangle 18"/>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S – Strengths</a:t>
              </a:r>
              <a:endParaRPr lang="en-IN" sz="2000" b="1" kern="1200" dirty="0">
                <a:solidFill>
                  <a:schemeClr val="tx1"/>
                </a:solidFill>
              </a:endParaRPr>
            </a:p>
          </p:txBody>
        </p:sp>
      </p:grpSp>
      <p:grpSp>
        <p:nvGrpSpPr>
          <p:cNvPr id="7" name="Group 19"/>
          <p:cNvGrpSpPr/>
          <p:nvPr/>
        </p:nvGrpSpPr>
        <p:grpSpPr>
          <a:xfrm>
            <a:off x="1619672" y="1556792"/>
            <a:ext cx="2520000" cy="661864"/>
            <a:chOff x="916483" y="1984"/>
            <a:chExt cx="2030015" cy="1218009"/>
          </a:xfrm>
          <a:scene3d>
            <a:camera prst="orthographicFront">
              <a:rot lat="0" lon="0" rev="0"/>
            </a:camera>
            <a:lightRig rig="contrasting" dir="t">
              <a:rot lat="0" lon="0" rev="1200000"/>
            </a:lightRig>
          </a:scene3d>
        </p:grpSpPr>
        <p:sp>
          <p:nvSpPr>
            <p:cNvPr id="21" name="Rectangle 20"/>
            <p:cNvSpPr/>
            <p:nvPr/>
          </p:nvSpPr>
          <p:spPr>
            <a:xfrm>
              <a:off x="916483" y="1984"/>
              <a:ext cx="2030015" cy="1218009"/>
            </a:xfrm>
            <a:prstGeom prst="rect">
              <a:avLst/>
            </a:prstGeom>
            <a:solidFill>
              <a:srgbClr val="F6B8C5"/>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ectangle 2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W – Weaknesses </a:t>
              </a:r>
              <a:endParaRPr lang="en-IN" sz="2000" b="1" kern="1200" dirty="0">
                <a:solidFill>
                  <a:schemeClr val="tx1"/>
                </a:solidFill>
              </a:endParaRPr>
            </a:p>
          </p:txBody>
        </p:sp>
      </p:grpSp>
      <p:grpSp>
        <p:nvGrpSpPr>
          <p:cNvPr id="8" name="Group 12"/>
          <p:cNvGrpSpPr/>
          <p:nvPr/>
        </p:nvGrpSpPr>
        <p:grpSpPr>
          <a:xfrm>
            <a:off x="6444488" y="2852936"/>
            <a:ext cx="2520000" cy="661864"/>
            <a:chOff x="916483" y="1984"/>
            <a:chExt cx="2030015" cy="1218009"/>
          </a:xfrm>
          <a:scene3d>
            <a:camera prst="orthographicFront">
              <a:rot lat="0" lon="0" rev="0"/>
            </a:camera>
            <a:lightRig rig="contrasting" dir="t">
              <a:rot lat="0" lon="0" rev="1200000"/>
            </a:lightRig>
          </a:scene3d>
        </p:grpSpPr>
        <p:sp>
          <p:nvSpPr>
            <p:cNvPr id="27" name="Rectangle 26"/>
            <p:cNvSpPr/>
            <p:nvPr/>
          </p:nvSpPr>
          <p:spPr>
            <a:xfrm>
              <a:off x="916483" y="1984"/>
              <a:ext cx="2030015" cy="1218009"/>
            </a:xfrm>
            <a:prstGeom prst="rect">
              <a:avLst/>
            </a:prstGeom>
            <a:solidFill>
              <a:srgbClr val="F6B8C5"/>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8" name="Rectangle 27"/>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T – Threats</a:t>
              </a:r>
              <a:endParaRPr lang="en-IN" sz="2000" b="1" kern="1200" dirty="0">
                <a:solidFill>
                  <a:schemeClr val="tx1"/>
                </a:solidFill>
              </a:endParaRPr>
            </a:p>
          </p:txBody>
        </p:sp>
      </p:grpSp>
      <p:grpSp>
        <p:nvGrpSpPr>
          <p:cNvPr id="9" name="Group 12"/>
          <p:cNvGrpSpPr/>
          <p:nvPr/>
        </p:nvGrpSpPr>
        <p:grpSpPr>
          <a:xfrm>
            <a:off x="5508104" y="1543000"/>
            <a:ext cx="2520000" cy="661864"/>
            <a:chOff x="916483" y="1984"/>
            <a:chExt cx="2030015" cy="1218009"/>
          </a:xfrm>
          <a:scene3d>
            <a:camera prst="orthographicFront">
              <a:rot lat="0" lon="0" rev="0"/>
            </a:camera>
            <a:lightRig rig="contrasting" dir="t">
              <a:rot lat="0" lon="0" rev="1200000"/>
            </a:lightRig>
          </a:scene3d>
        </p:grpSpPr>
        <p:sp>
          <p:nvSpPr>
            <p:cNvPr id="30" name="Rectangle 29"/>
            <p:cNvSpPr/>
            <p:nvPr/>
          </p:nvSpPr>
          <p:spPr>
            <a:xfrm>
              <a:off x="916483" y="1984"/>
              <a:ext cx="2030015" cy="1218009"/>
            </a:xfrm>
            <a:prstGeom prst="rect">
              <a:avLst/>
            </a:prstGeom>
            <a:solidFill>
              <a:srgbClr val="F6B8C5"/>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1" name="Rectangle 30"/>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O – Opportunities </a:t>
              </a:r>
              <a:endParaRPr lang="en-IN" sz="2000" b="1" kern="1200" dirty="0">
                <a:solidFill>
                  <a:schemeClr val="tx1"/>
                </a:solidFill>
              </a:endParaRPr>
            </a:p>
          </p:txBody>
        </p:sp>
      </p:grpSp>
      <p:cxnSp>
        <p:nvCxnSpPr>
          <p:cNvPr id="33" name="Straight Arrow Connector 32"/>
          <p:cNvCxnSpPr>
            <a:endCxn id="22" idx="2"/>
          </p:cNvCxnSpPr>
          <p:nvPr/>
        </p:nvCxnSpPr>
        <p:spPr>
          <a:xfrm flipH="1" flipV="1">
            <a:off x="2879672" y="2218656"/>
            <a:ext cx="1764336" cy="15979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699792" y="3140968"/>
            <a:ext cx="1944216" cy="6756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644008" y="3212976"/>
            <a:ext cx="1800200" cy="60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644008" y="2204864"/>
            <a:ext cx="1872208" cy="16117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Strengths</a:t>
              </a:r>
              <a:endParaRPr lang="en-IN" sz="3200" dirty="0"/>
            </a:p>
          </p:txBody>
        </p:sp>
      </p:grpSp>
      <p:sp>
        <p:nvSpPr>
          <p:cNvPr id="13" name="Freeform 66"/>
          <p:cNvSpPr>
            <a:spLocks/>
          </p:cNvSpPr>
          <p:nvPr/>
        </p:nvSpPr>
        <p:spPr bwMode="auto">
          <a:xfrm>
            <a:off x="361328" y="1189754"/>
            <a:ext cx="2539602" cy="2023222"/>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nvGrpSpPr>
          <p:cNvPr id="24" name="Group 23"/>
          <p:cNvGrpSpPr/>
          <p:nvPr/>
        </p:nvGrpSpPr>
        <p:grpSpPr>
          <a:xfrm>
            <a:off x="107504" y="908720"/>
            <a:ext cx="1687455" cy="1113658"/>
            <a:chOff x="2992456" y="1412776"/>
            <a:chExt cx="2155608" cy="1740393"/>
          </a:xfrm>
        </p:grpSpPr>
        <p:sp>
          <p:nvSpPr>
            <p:cNvPr id="2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23" name="TextBox 2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82" name="Group 81"/>
          <p:cNvGrpSpPr/>
          <p:nvPr/>
        </p:nvGrpSpPr>
        <p:grpSpPr>
          <a:xfrm>
            <a:off x="1854236" y="908720"/>
            <a:ext cx="1637644" cy="1113658"/>
            <a:chOff x="1556920" y="1052736"/>
            <a:chExt cx="1358896" cy="1183262"/>
          </a:xfrm>
        </p:grpSpPr>
        <p:grpSp>
          <p:nvGrpSpPr>
            <p:cNvPr id="25" name="Group 24"/>
            <p:cNvGrpSpPr/>
            <p:nvPr/>
          </p:nvGrpSpPr>
          <p:grpSpPr>
            <a:xfrm>
              <a:off x="1556920" y="1052736"/>
              <a:ext cx="1358896" cy="1183262"/>
              <a:chOff x="3056087" y="1412776"/>
              <a:chExt cx="2091977" cy="1740393"/>
            </a:xfrm>
          </p:grpSpPr>
          <p:sp>
            <p:nvSpPr>
              <p:cNvPr id="26"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TextBox 27"/>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52"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53"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4"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5"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6"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7"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8"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9"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0"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1"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2"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3"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5"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6"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7"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8"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9"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0"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81" name="Group 80"/>
          <p:cNvGrpSpPr/>
          <p:nvPr/>
        </p:nvGrpSpPr>
        <p:grpSpPr>
          <a:xfrm>
            <a:off x="107504" y="2080992"/>
            <a:ext cx="1687455" cy="1113658"/>
            <a:chOff x="107504" y="2298275"/>
            <a:chExt cx="1400229" cy="1183262"/>
          </a:xfrm>
        </p:grpSpPr>
        <p:grpSp>
          <p:nvGrpSpPr>
            <p:cNvPr id="29" name="Group 28"/>
            <p:cNvGrpSpPr/>
            <p:nvPr/>
          </p:nvGrpSpPr>
          <p:grpSpPr>
            <a:xfrm>
              <a:off x="107504" y="2298275"/>
              <a:ext cx="1400229" cy="1183262"/>
              <a:chOff x="2992456" y="1412776"/>
              <a:chExt cx="2155608" cy="1740393"/>
            </a:xfrm>
          </p:grpSpPr>
          <p:sp>
            <p:nvSpPr>
              <p:cNvPr id="30"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71"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72"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73"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74"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75"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76"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83" name="Group 82"/>
          <p:cNvGrpSpPr/>
          <p:nvPr/>
        </p:nvGrpSpPr>
        <p:grpSpPr>
          <a:xfrm>
            <a:off x="1804425" y="2080992"/>
            <a:ext cx="1687455" cy="1113658"/>
            <a:chOff x="1515587" y="2298275"/>
            <a:chExt cx="1400229" cy="1183262"/>
          </a:xfrm>
        </p:grpSpPr>
        <p:grpSp>
          <p:nvGrpSpPr>
            <p:cNvPr id="33" name="Group 32"/>
            <p:cNvGrpSpPr/>
            <p:nvPr/>
          </p:nvGrpSpPr>
          <p:grpSpPr>
            <a:xfrm>
              <a:off x="1515587" y="2298275"/>
              <a:ext cx="1400229" cy="1183262"/>
              <a:chOff x="2992456" y="1412776"/>
              <a:chExt cx="2155608" cy="1740393"/>
            </a:xfrm>
          </p:grpSpPr>
          <p:sp>
            <p:nvSpPr>
              <p:cNvPr id="34"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77"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78"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79"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84" name="Group 83"/>
          <p:cNvGrpSpPr/>
          <p:nvPr/>
        </p:nvGrpSpPr>
        <p:grpSpPr>
          <a:xfrm>
            <a:off x="1854236" y="908720"/>
            <a:ext cx="1637644" cy="1113658"/>
            <a:chOff x="1556920" y="1052736"/>
            <a:chExt cx="1358896" cy="1183262"/>
          </a:xfrm>
        </p:grpSpPr>
        <p:grpSp>
          <p:nvGrpSpPr>
            <p:cNvPr id="91" name="Group 24"/>
            <p:cNvGrpSpPr/>
            <p:nvPr/>
          </p:nvGrpSpPr>
          <p:grpSpPr>
            <a:xfrm>
              <a:off x="1556920" y="1052736"/>
              <a:ext cx="1358896" cy="1183262"/>
              <a:chOff x="3056087" y="1412776"/>
              <a:chExt cx="2091977" cy="1740393"/>
            </a:xfrm>
          </p:grpSpPr>
          <p:sp>
            <p:nvSpPr>
              <p:cNvPr id="111"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2" name="TextBox 111"/>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92"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93"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4"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5"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6"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7"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8"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9"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0"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1"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2"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3"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4"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5"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6"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7"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8"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9"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0"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13" name="Group 112"/>
          <p:cNvGrpSpPr/>
          <p:nvPr/>
        </p:nvGrpSpPr>
        <p:grpSpPr>
          <a:xfrm>
            <a:off x="107504" y="2080992"/>
            <a:ext cx="1687455" cy="1113658"/>
            <a:chOff x="107504" y="2298275"/>
            <a:chExt cx="1400229" cy="1183262"/>
          </a:xfrm>
        </p:grpSpPr>
        <p:grpSp>
          <p:nvGrpSpPr>
            <p:cNvPr id="114" name="Group 28"/>
            <p:cNvGrpSpPr/>
            <p:nvPr/>
          </p:nvGrpSpPr>
          <p:grpSpPr>
            <a:xfrm>
              <a:off x="107504" y="2298275"/>
              <a:ext cx="1400229" cy="1183262"/>
              <a:chOff x="2992456" y="1412776"/>
              <a:chExt cx="2155608" cy="1740393"/>
            </a:xfrm>
          </p:grpSpPr>
          <p:sp>
            <p:nvSpPr>
              <p:cNvPr id="121"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2" name="TextBox 12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115"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116"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117"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118"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119"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120"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chemeClr val="bg1">
                  <a:lumMod val="85000"/>
                </a:schemeClr>
              </a:solidFill>
              <a:ln w="9525">
                <a:noFill/>
                <a:round/>
                <a:headEnd/>
                <a:tailEnd/>
              </a:ln>
            </p:spPr>
            <p:txBody>
              <a:bodyPr/>
              <a:lstStyle/>
              <a:p>
                <a:endParaRPr lang="en-IN" sz="1400" dirty="0"/>
              </a:p>
            </p:txBody>
          </p:sp>
        </p:grpSp>
      </p:grpSp>
      <p:grpSp>
        <p:nvGrpSpPr>
          <p:cNvPr id="123" name="Group 122"/>
          <p:cNvGrpSpPr/>
          <p:nvPr/>
        </p:nvGrpSpPr>
        <p:grpSpPr>
          <a:xfrm>
            <a:off x="1804425" y="2080992"/>
            <a:ext cx="1687455" cy="1113658"/>
            <a:chOff x="1515587" y="2298275"/>
            <a:chExt cx="1400229" cy="1183262"/>
          </a:xfrm>
        </p:grpSpPr>
        <p:grpSp>
          <p:nvGrpSpPr>
            <p:cNvPr id="124" name="Group 32"/>
            <p:cNvGrpSpPr/>
            <p:nvPr/>
          </p:nvGrpSpPr>
          <p:grpSpPr>
            <a:xfrm>
              <a:off x="1515587" y="2298275"/>
              <a:ext cx="1400229" cy="1183262"/>
              <a:chOff x="2992456" y="1412776"/>
              <a:chExt cx="2155608" cy="1740393"/>
            </a:xfrm>
          </p:grpSpPr>
          <p:sp>
            <p:nvSpPr>
              <p:cNvPr id="128"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9" name="TextBox 35"/>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125"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126"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chemeClr val="bg1">
                  <a:lumMod val="8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27"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64" name="Group 163"/>
          <p:cNvGrpSpPr/>
          <p:nvPr/>
        </p:nvGrpSpPr>
        <p:grpSpPr>
          <a:xfrm>
            <a:off x="3707904" y="1052736"/>
            <a:ext cx="5256584" cy="5616624"/>
            <a:chOff x="3707904" y="1052736"/>
            <a:chExt cx="5256584" cy="5616624"/>
          </a:xfrm>
        </p:grpSpPr>
        <p:sp>
          <p:nvSpPr>
            <p:cNvPr id="130" name="Ellipse 66"/>
            <p:cNvSpPr/>
            <p:nvPr/>
          </p:nvSpPr>
          <p:spPr>
            <a:xfrm>
              <a:off x="3707904" y="1052736"/>
              <a:ext cx="5256584" cy="5616624"/>
            </a:xfrm>
            <a:prstGeom prst="roundRect">
              <a:avLst>
                <a:gd name="adj" fmla="val 2545"/>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31" name="TextBox 130"/>
            <p:cNvSpPr txBox="1"/>
            <p:nvPr/>
          </p:nvSpPr>
          <p:spPr>
            <a:xfrm>
              <a:off x="3923928" y="1292562"/>
              <a:ext cx="4824536" cy="5170646"/>
            </a:xfrm>
            <a:prstGeom prst="rect">
              <a:avLst/>
            </a:prstGeom>
            <a:noFill/>
          </p:spPr>
          <p:txBody>
            <a:bodyPr wrap="square" rtlCol="0">
              <a:spAutoFit/>
            </a:bodyPr>
            <a:lstStyle/>
            <a:p>
              <a:r>
                <a:rPr lang="en-IN" sz="2200" dirty="0" smtClean="0"/>
                <a:t>Strengths are:</a:t>
              </a:r>
            </a:p>
            <a:p>
              <a:endParaRPr lang="en-IN" sz="2200" dirty="0" smtClean="0"/>
            </a:p>
            <a:p>
              <a:pPr marL="457200" indent="-457200">
                <a:buFont typeface="Arial" pitchFamily="34" charset="0"/>
                <a:buChar char="•"/>
              </a:pPr>
              <a:r>
                <a:rPr lang="en-IN" sz="2200" dirty="0" smtClean="0"/>
                <a:t>Characteristics of the business or team that give it an advantage over others in the industry.</a:t>
              </a:r>
            </a:p>
            <a:p>
              <a:pPr marL="457200" indent="-457200">
                <a:buFont typeface="Arial" pitchFamily="34" charset="0"/>
                <a:buChar char="•"/>
              </a:pPr>
              <a:r>
                <a:rPr lang="en-IN" sz="2200" dirty="0" smtClean="0"/>
                <a:t>Positive, tangible and intangible attributes, internal to an organization.</a:t>
              </a:r>
            </a:p>
            <a:p>
              <a:pPr marL="457200" indent="-457200">
                <a:buFont typeface="Arial" pitchFamily="34" charset="0"/>
                <a:buChar char="•"/>
              </a:pPr>
              <a:r>
                <a:rPr lang="en-IN" sz="2200" dirty="0" smtClean="0"/>
                <a:t>Beneficial aspects of the organization or the capabilities of an organization, which includes human competencies, process capabilities, financial resources, products and services, customer goodwill and brand loyalty.</a:t>
              </a:r>
              <a:endParaRPr lang="en-IN" sz="2200" dirty="0"/>
            </a:p>
          </p:txBody>
        </p:sp>
      </p:grpSp>
      <p:grpSp>
        <p:nvGrpSpPr>
          <p:cNvPr id="132" name="Group 11"/>
          <p:cNvGrpSpPr/>
          <p:nvPr/>
        </p:nvGrpSpPr>
        <p:grpSpPr>
          <a:xfrm>
            <a:off x="144016" y="3240360"/>
            <a:ext cx="3419872" cy="984717"/>
            <a:chOff x="1115616" y="1340768"/>
            <a:chExt cx="3960440" cy="1080000"/>
          </a:xfrm>
        </p:grpSpPr>
        <p:sp>
          <p:nvSpPr>
            <p:cNvPr id="133" name="Rectangle 132"/>
            <p:cNvSpPr/>
            <p:nvPr/>
          </p:nvSpPr>
          <p:spPr>
            <a:xfrm>
              <a:off x="1547664" y="1844824"/>
              <a:ext cx="3024336" cy="14401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4" name="Rounded Rectangle 133"/>
            <p:cNvSpPr/>
            <p:nvPr/>
          </p:nvSpPr>
          <p:spPr>
            <a:xfrm>
              <a:off x="4499992"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5" name="Rounded Rectangle 134"/>
            <p:cNvSpPr/>
            <p:nvPr/>
          </p:nvSpPr>
          <p:spPr>
            <a:xfrm>
              <a:off x="4932040"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6" name="Rounded Rectangle 135"/>
            <p:cNvSpPr/>
            <p:nvPr/>
          </p:nvSpPr>
          <p:spPr>
            <a:xfrm>
              <a:off x="4652392"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7" name="Rounded Rectangle 136"/>
            <p:cNvSpPr/>
            <p:nvPr/>
          </p:nvSpPr>
          <p:spPr>
            <a:xfrm>
              <a:off x="1115616"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8" name="Rounded Rectangle 137"/>
            <p:cNvSpPr/>
            <p:nvPr/>
          </p:nvSpPr>
          <p:spPr>
            <a:xfrm>
              <a:off x="1547664"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9" name="Rounded Rectangle 138"/>
            <p:cNvSpPr/>
            <p:nvPr/>
          </p:nvSpPr>
          <p:spPr>
            <a:xfrm>
              <a:off x="1268016"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40" name="Group 7"/>
          <p:cNvGrpSpPr/>
          <p:nvPr/>
        </p:nvGrpSpPr>
        <p:grpSpPr>
          <a:xfrm>
            <a:off x="641452" y="3699945"/>
            <a:ext cx="2357957" cy="3093400"/>
            <a:chOff x="5289705" y="1347770"/>
            <a:chExt cx="3308602" cy="4110775"/>
          </a:xfrm>
          <a:gradFill flip="none" rotWithShape="1">
            <a:gsLst>
              <a:gs pos="0">
                <a:schemeClr val="tx1"/>
              </a:gs>
              <a:gs pos="100000">
                <a:schemeClr val="tx1">
                  <a:lumMod val="75000"/>
                  <a:lumOff val="25000"/>
                </a:schemeClr>
              </a:gs>
            </a:gsLst>
            <a:lin ang="16200000" scaled="0"/>
            <a:tileRect/>
          </a:gradFill>
          <a:effectLst>
            <a:outerShdw dist="76200" dir="720000" algn="tl" rotWithShape="0">
              <a:srgbClr val="000000"/>
            </a:outerShdw>
            <a:reflection stA="34000" endPos="29000" dist="12700" dir="5400000" sy="-100000" algn="bl" rotWithShape="0"/>
          </a:effectLst>
        </p:grpSpPr>
        <p:sp>
          <p:nvSpPr>
            <p:cNvPr id="141" name="Oval 140"/>
            <p:cNvSpPr/>
            <p:nvPr/>
          </p:nvSpPr>
          <p:spPr>
            <a:xfrm>
              <a:off x="6564672" y="134777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2" name="Rounded Rectangle 141"/>
            <p:cNvSpPr/>
            <p:nvPr/>
          </p:nvSpPr>
          <p:spPr>
            <a:xfrm>
              <a:off x="6428263" y="2170296"/>
              <a:ext cx="989399" cy="171283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3" name="Rounded Rectangle 142"/>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4" name="Rounded Rectangle 143"/>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5" name="Rounded Rectangle 144"/>
            <p:cNvSpPr/>
            <p:nvPr/>
          </p:nvSpPr>
          <p:spPr>
            <a:xfrm rot="7480175">
              <a:off x="5900435" y="1253344"/>
              <a:ext cx="361164" cy="158262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6" name="Rounded Rectangle 145"/>
            <p:cNvSpPr/>
            <p:nvPr/>
          </p:nvSpPr>
          <p:spPr>
            <a:xfrm rot="14157995">
              <a:off x="7634344" y="1247420"/>
              <a:ext cx="361164"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47" name="Group 73"/>
          <p:cNvGrpSpPr>
            <a:grpSpLocks/>
          </p:cNvGrpSpPr>
          <p:nvPr/>
        </p:nvGrpSpPr>
        <p:grpSpPr bwMode="auto">
          <a:xfrm>
            <a:off x="1237746" y="3501628"/>
            <a:ext cx="1226883" cy="3311748"/>
            <a:chOff x="4958003" y="2040260"/>
            <a:chExt cx="1419906" cy="3630823"/>
          </a:xfrm>
        </p:grpSpPr>
        <p:grpSp>
          <p:nvGrpSpPr>
            <p:cNvPr id="148" name="Group 62"/>
            <p:cNvGrpSpPr/>
            <p:nvPr/>
          </p:nvGrpSpPr>
          <p:grpSpPr>
            <a:xfrm>
              <a:off x="5012363" y="2040260"/>
              <a:ext cx="1365546" cy="3630823"/>
              <a:chOff x="5163666" y="2003471"/>
              <a:chExt cx="1365546" cy="3630823"/>
            </a:xfrm>
            <a:solidFill>
              <a:schemeClr val="tx1"/>
            </a:solidFill>
          </p:grpSpPr>
          <p:sp>
            <p:nvSpPr>
              <p:cNvPr id="156" name="Oval 155"/>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7" name="Rounded Rectangle 156"/>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8" name="Rounded Rectangle 157"/>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9" name="Rounded Rectangle 158"/>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60" name="Rounded Rectangle 159"/>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61" name="Rounded Rectangle 160"/>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49" name="Group 66"/>
            <p:cNvGrpSpPr/>
            <p:nvPr/>
          </p:nvGrpSpPr>
          <p:grpSpPr>
            <a:xfrm>
              <a:off x="4958003" y="2040260"/>
              <a:ext cx="1365546" cy="3630823"/>
              <a:chOff x="5163666" y="2003471"/>
              <a:chExt cx="1365546" cy="3630823"/>
            </a:xfrm>
            <a:gradFill>
              <a:gsLst>
                <a:gs pos="0">
                  <a:schemeClr val="tx1"/>
                </a:gs>
                <a:gs pos="100000">
                  <a:schemeClr val="tx1">
                    <a:lumMod val="75000"/>
                    <a:lumOff val="25000"/>
                  </a:schemeClr>
                </a:gs>
              </a:gsLst>
              <a:lin ang="16200000" scaled="0"/>
            </a:gradFill>
          </p:grpSpPr>
          <p:sp>
            <p:nvSpPr>
              <p:cNvPr id="150" name="Oval 149"/>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1" name="Rounded Rectangle 150"/>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2" name="Rounded Rectangle 151"/>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3" name="Rounded Rectangle 152"/>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4" name="Rounded Rectangle 153"/>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5" name="Rounded Rectangle 154"/>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500"/>
                                        <p:tgtEl>
                                          <p:spTgt spid="1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24"/>
                                        </p:tgtEl>
                                      </p:cBhvr>
                                    </p:animEffect>
                                    <p:animScale>
                                      <p:cBhvr>
                                        <p:cTn id="19" dur="250" autoRev="1" fill="hold"/>
                                        <p:tgtEl>
                                          <p:spTgt spid="24"/>
                                        </p:tgtEl>
                                      </p:cBhvr>
                                      <p:by x="105000" y="105000"/>
                                    </p:animScale>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500" fill="hold"/>
                                        <p:tgtEl>
                                          <p:spTgt spid="140"/>
                                        </p:tgtEl>
                                        <p:attrNameLst>
                                          <p:attrName>ppt_x</p:attrName>
                                        </p:attrNameLst>
                                      </p:cBhvr>
                                      <p:tavLst>
                                        <p:tav tm="0">
                                          <p:val>
                                            <p:strVal val="0-#ppt_w/2"/>
                                          </p:val>
                                        </p:tav>
                                        <p:tav tm="100000">
                                          <p:val>
                                            <p:strVal val="#ppt_x"/>
                                          </p:val>
                                        </p:tav>
                                      </p:tavLst>
                                    </p:anim>
                                    <p:anim calcmode="lin" valueType="num">
                                      <p:cBhvr additive="base">
                                        <p:cTn id="24" dur="500" fill="hold"/>
                                        <p:tgtEl>
                                          <p:spTgt spid="14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anim calcmode="lin" valueType="num">
                                      <p:cBhvr additive="base">
                                        <p:cTn id="27" dur="500" fill="hold"/>
                                        <p:tgtEl>
                                          <p:spTgt spid="132"/>
                                        </p:tgtEl>
                                        <p:attrNameLst>
                                          <p:attrName>ppt_x</p:attrName>
                                        </p:attrNameLst>
                                      </p:cBhvr>
                                      <p:tavLst>
                                        <p:tav tm="0">
                                          <p:val>
                                            <p:strVal val="0-#ppt_w/2"/>
                                          </p:val>
                                        </p:tav>
                                        <p:tav tm="100000">
                                          <p:val>
                                            <p:strVal val="#ppt_x"/>
                                          </p:val>
                                        </p:tav>
                                      </p:tavLst>
                                    </p:anim>
                                    <p:anim calcmode="lin" valueType="num">
                                      <p:cBhvr additive="base">
                                        <p:cTn id="28" dur="500" fill="hold"/>
                                        <p:tgtEl>
                                          <p:spTgt spid="1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xit" presetSubtype="0" fill="hold" nodeType="afterEffect">
                                  <p:stCondLst>
                                    <p:cond delay="0"/>
                                  </p:stCondLst>
                                  <p:childTnLst>
                                    <p:animEffect transition="out" filter="fade">
                                      <p:cBhvr>
                                        <p:cTn id="31" dur="2200"/>
                                        <p:tgtEl>
                                          <p:spTgt spid="140"/>
                                        </p:tgtEl>
                                      </p:cBhvr>
                                    </p:animEffect>
                                    <p:set>
                                      <p:cBhvr>
                                        <p:cTn id="32" dur="1" fill="hold">
                                          <p:stCondLst>
                                            <p:cond delay="2199"/>
                                          </p:stCondLst>
                                        </p:cTn>
                                        <p:tgtEl>
                                          <p:spTgt spid="14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2500"/>
                                        <p:tgtEl>
                                          <p:spTgt spid="147"/>
                                        </p:tgtEl>
                                      </p:cBhvr>
                                    </p:animEffect>
                                  </p:childTnLst>
                                </p:cTn>
                              </p:par>
                              <p:par>
                                <p:cTn id="36" presetID="64" presetClass="path" presetSubtype="0" accel="50000" decel="50000" fill="hold" nodeType="withEffect">
                                  <p:stCondLst>
                                    <p:cond delay="0"/>
                                  </p:stCondLst>
                                  <p:childTnLst>
                                    <p:animMotion origin="layout" path="M 2.22222E-6 -0.00231 L -0.00209 -0.03608 " pathEditMode="relative" rAng="0" ptsTypes="AA">
                                      <p:cBhvr>
                                        <p:cTn id="37" dur="1000" fill="hold"/>
                                        <p:tgtEl>
                                          <p:spTgt spid="132"/>
                                        </p:tgtEl>
                                        <p:attrNameLst>
                                          <p:attrName>ppt_x</p:attrName>
                                          <p:attrName>ppt_y</p:attrName>
                                        </p:attrNameLst>
                                      </p:cBhvr>
                                      <p:rCtr x="-100" y="-1700"/>
                                    </p:animMotion>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164"/>
                                        </p:tgtEl>
                                        <p:attrNameLst>
                                          <p:attrName>style.visibility</p:attrName>
                                        </p:attrNameLst>
                                      </p:cBhvr>
                                      <p:to>
                                        <p:strVal val="visible"/>
                                      </p:to>
                                    </p:set>
                                    <p:animEffect transition="in" filter="fade">
                                      <p:cBhvr>
                                        <p:cTn id="41"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Summary</a:t>
              </a:r>
              <a:endParaRPr lang="en-IN" sz="3200" dirty="0"/>
            </a:p>
          </p:txBody>
        </p:sp>
      </p:grpSp>
      <p:grpSp>
        <p:nvGrpSpPr>
          <p:cNvPr id="4" name="Group 30"/>
          <p:cNvGrpSpPr/>
          <p:nvPr/>
        </p:nvGrpSpPr>
        <p:grpSpPr>
          <a:xfrm>
            <a:off x="2627784" y="2767136"/>
            <a:ext cx="3168352" cy="661864"/>
            <a:chOff x="916483" y="1984"/>
            <a:chExt cx="2030015" cy="1218009"/>
          </a:xfrm>
          <a:scene3d>
            <a:camera prst="orthographicFront">
              <a:rot lat="0" lon="0" rev="0"/>
            </a:camera>
            <a:lightRig rig="contrasting" dir="t">
              <a:rot lat="0" lon="0" rev="1200000"/>
            </a:lightRig>
          </a:scene3d>
        </p:grpSpPr>
        <p:sp>
          <p:nvSpPr>
            <p:cNvPr id="11" name="Rectangle 10"/>
            <p:cNvSpPr/>
            <p:nvPr/>
          </p:nvSpPr>
          <p:spPr>
            <a:xfrm>
              <a:off x="916483" y="1984"/>
              <a:ext cx="2030015" cy="1218009"/>
            </a:xfrm>
            <a:prstGeom prst="rect">
              <a:avLst/>
            </a:prstGeom>
            <a:solidFill>
              <a:srgbClr val="41789D"/>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ectangle 1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Steps of SWOT Analysis</a:t>
              </a:r>
              <a:endParaRPr lang="en-IN" sz="2000" b="1" kern="1200" dirty="0">
                <a:solidFill>
                  <a:schemeClr val="bg1"/>
                </a:solidFill>
              </a:endParaRPr>
            </a:p>
          </p:txBody>
        </p:sp>
      </p:grpSp>
      <p:grpSp>
        <p:nvGrpSpPr>
          <p:cNvPr id="5" name="Group 9"/>
          <p:cNvGrpSpPr/>
          <p:nvPr/>
        </p:nvGrpSpPr>
        <p:grpSpPr>
          <a:xfrm>
            <a:off x="107504" y="4018856"/>
            <a:ext cx="3672408" cy="994320"/>
            <a:chOff x="916483" y="1422995"/>
            <a:chExt cx="2030015" cy="1218009"/>
          </a:xfrm>
          <a:scene3d>
            <a:camera prst="orthographicFront">
              <a:rot lat="0" lon="0" rev="0"/>
            </a:camera>
            <a:lightRig rig="contrasting" dir="t">
              <a:rot lat="0" lon="0" rev="1200000"/>
            </a:lightRig>
          </a:scene3d>
        </p:grpSpPr>
        <p:sp>
          <p:nvSpPr>
            <p:cNvPr id="14" name="Rectangle 10"/>
            <p:cNvSpPr/>
            <p:nvPr/>
          </p:nvSpPr>
          <p:spPr>
            <a:xfrm>
              <a:off x="916483" y="1422995"/>
              <a:ext cx="2030015" cy="996553"/>
            </a:xfrm>
            <a:prstGeom prst="ellipse">
              <a:avLst/>
            </a:prstGeom>
            <a:solidFill>
              <a:schemeClr val="tx1">
                <a:lumMod val="50000"/>
                <a:lumOff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anchor="ctr"/>
            <a:lstStyle/>
            <a:p>
              <a:pPr algn="ctr"/>
              <a:r>
                <a:rPr lang="en-US" sz="2400" b="1" dirty="0" smtClean="0">
                  <a:solidFill>
                    <a:schemeClr val="bg1"/>
                  </a:solidFill>
                </a:rPr>
                <a:t>SWOT Analysis</a:t>
              </a:r>
              <a:endParaRPr lang="en-IN" sz="2400" b="1" dirty="0">
                <a:solidFill>
                  <a:schemeClr val="bg1"/>
                </a:solidFill>
              </a:endParaRPr>
            </a:p>
          </p:txBody>
        </p:sp>
        <p:sp>
          <p:nvSpPr>
            <p:cNvPr id="15" name="Rectangle 11"/>
            <p:cNvSpPr/>
            <p:nvPr/>
          </p:nvSpPr>
          <p:spPr>
            <a:xfrm>
              <a:off x="916483" y="1422995"/>
              <a:ext cx="2030015" cy="1218009"/>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IN" sz="5500" kern="1200" dirty="0"/>
            </a:p>
          </p:txBody>
        </p:sp>
      </p:grpSp>
      <p:cxnSp>
        <p:nvCxnSpPr>
          <p:cNvPr id="16" name="Straight Arrow Connector 15"/>
          <p:cNvCxnSpPr>
            <a:endCxn id="12" idx="2"/>
          </p:cNvCxnSpPr>
          <p:nvPr/>
        </p:nvCxnSpPr>
        <p:spPr>
          <a:xfrm flipV="1">
            <a:off x="2915816" y="3429000"/>
            <a:ext cx="1296144"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30"/>
          <p:cNvGrpSpPr/>
          <p:nvPr/>
        </p:nvGrpSpPr>
        <p:grpSpPr>
          <a:xfrm>
            <a:off x="6444488" y="1268856"/>
            <a:ext cx="2448000" cy="864000"/>
            <a:chOff x="916483" y="1984"/>
            <a:chExt cx="2030015" cy="1218009"/>
          </a:xfrm>
          <a:scene3d>
            <a:camera prst="orthographicFront">
              <a:rot lat="0" lon="0" rev="0"/>
            </a:camera>
            <a:lightRig rig="contrasting" dir="t">
              <a:rot lat="0" lon="0" rev="1200000"/>
            </a:lightRig>
          </a:scene3d>
        </p:grpSpPr>
        <p:sp>
          <p:nvSpPr>
            <p:cNvPr id="18" name="Rectangle 17"/>
            <p:cNvSpPr/>
            <p:nvPr/>
          </p:nvSpPr>
          <p:spPr>
            <a:xfrm>
              <a:off x="916483" y="1984"/>
              <a:ext cx="2030015" cy="1218009"/>
            </a:xfrm>
            <a:prstGeom prst="rect">
              <a:avLst/>
            </a:prstGeom>
            <a:solidFill>
              <a:srgbClr val="A3C3D9"/>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ctangle 18"/>
            <p:cNvSpPr/>
            <p:nvPr/>
          </p:nvSpPr>
          <p:spPr>
            <a:xfrm>
              <a:off x="916483" y="58368"/>
              <a:ext cx="2030015" cy="10601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Analyze Internal &amp; External Environment</a:t>
              </a:r>
              <a:endParaRPr lang="en-IN" sz="2000" b="1" kern="1200" dirty="0">
                <a:solidFill>
                  <a:schemeClr val="tx1"/>
                </a:solidFill>
              </a:endParaRPr>
            </a:p>
          </p:txBody>
        </p:sp>
      </p:grpSp>
      <p:grpSp>
        <p:nvGrpSpPr>
          <p:cNvPr id="7" name="Group 39"/>
          <p:cNvGrpSpPr/>
          <p:nvPr/>
        </p:nvGrpSpPr>
        <p:grpSpPr>
          <a:xfrm>
            <a:off x="5940152" y="4077072"/>
            <a:ext cx="2448000" cy="900000"/>
            <a:chOff x="916483" y="1984"/>
            <a:chExt cx="2030015" cy="1218009"/>
          </a:xfrm>
          <a:scene3d>
            <a:camera prst="orthographicFront">
              <a:rot lat="0" lon="0" rev="0"/>
            </a:camera>
            <a:lightRig rig="contrasting" dir="t">
              <a:rot lat="0" lon="0" rev="1200000"/>
            </a:lightRig>
          </a:scene3d>
        </p:grpSpPr>
        <p:sp>
          <p:nvSpPr>
            <p:cNvPr id="21" name="Rectangle 20"/>
            <p:cNvSpPr/>
            <p:nvPr/>
          </p:nvSpPr>
          <p:spPr>
            <a:xfrm>
              <a:off x="916483" y="1984"/>
              <a:ext cx="2030015" cy="1218009"/>
            </a:xfrm>
            <a:prstGeom prst="rect">
              <a:avLst/>
            </a:prstGeom>
            <a:solidFill>
              <a:srgbClr val="A3C3D9"/>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ectangle 2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Prepare Action Plans</a:t>
              </a:r>
              <a:endParaRPr lang="en-IN" sz="2000" b="1" kern="1200" dirty="0">
                <a:solidFill>
                  <a:schemeClr val="tx1"/>
                </a:solidFill>
              </a:endParaRPr>
            </a:p>
          </p:txBody>
        </p:sp>
      </p:grpSp>
      <p:cxnSp>
        <p:nvCxnSpPr>
          <p:cNvPr id="23" name="Straight Arrow Connector 22"/>
          <p:cNvCxnSpPr/>
          <p:nvPr/>
        </p:nvCxnSpPr>
        <p:spPr>
          <a:xfrm flipV="1">
            <a:off x="5796136" y="2132856"/>
            <a:ext cx="1332148"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3"/>
            <a:endCxn id="26" idx="1"/>
          </p:cNvCxnSpPr>
          <p:nvPr/>
        </p:nvCxnSpPr>
        <p:spPr>
          <a:xfrm flipV="1">
            <a:off x="5796136" y="3075908"/>
            <a:ext cx="800752" cy="65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30"/>
          <p:cNvGrpSpPr/>
          <p:nvPr/>
        </p:nvGrpSpPr>
        <p:grpSpPr>
          <a:xfrm>
            <a:off x="6596888" y="2636912"/>
            <a:ext cx="2448000" cy="877992"/>
            <a:chOff x="916483" y="1984"/>
            <a:chExt cx="2030015" cy="1218009"/>
          </a:xfrm>
          <a:scene3d>
            <a:camera prst="orthographicFront">
              <a:rot lat="0" lon="0" rev="0"/>
            </a:camera>
            <a:lightRig rig="contrasting" dir="t">
              <a:rot lat="0" lon="0" rev="1200000"/>
            </a:lightRig>
          </a:scene3d>
        </p:grpSpPr>
        <p:sp>
          <p:nvSpPr>
            <p:cNvPr id="26" name="Rectangle 25"/>
            <p:cNvSpPr/>
            <p:nvPr/>
          </p:nvSpPr>
          <p:spPr>
            <a:xfrm>
              <a:off x="916483" y="1984"/>
              <a:ext cx="2030015" cy="1218009"/>
            </a:xfrm>
            <a:prstGeom prst="rect">
              <a:avLst/>
            </a:prstGeom>
            <a:solidFill>
              <a:srgbClr val="A3C3D9"/>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7" name="Rectangle 26"/>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Perform SWOT Analysis &amp; Document</a:t>
              </a:r>
              <a:endParaRPr lang="en-IN" sz="2000" b="1" kern="1200" dirty="0">
                <a:solidFill>
                  <a:schemeClr val="tx1"/>
                </a:solidFill>
              </a:endParaRPr>
            </a:p>
          </p:txBody>
        </p:sp>
      </p:grpSp>
      <p:cxnSp>
        <p:nvCxnSpPr>
          <p:cNvPr id="28" name="Straight Arrow Connector 27"/>
          <p:cNvCxnSpPr/>
          <p:nvPr/>
        </p:nvCxnSpPr>
        <p:spPr>
          <a:xfrm>
            <a:off x="5796136" y="3140968"/>
            <a:ext cx="576064"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Summary</a:t>
              </a:r>
              <a:endParaRPr lang="en-IN" sz="3200" dirty="0"/>
            </a:p>
          </p:txBody>
        </p:sp>
      </p:grpSp>
      <p:grpSp>
        <p:nvGrpSpPr>
          <p:cNvPr id="4" name="Group 39"/>
          <p:cNvGrpSpPr/>
          <p:nvPr/>
        </p:nvGrpSpPr>
        <p:grpSpPr>
          <a:xfrm>
            <a:off x="2843808" y="2479104"/>
            <a:ext cx="3168352" cy="661864"/>
            <a:chOff x="916483" y="1984"/>
            <a:chExt cx="2030015" cy="1218009"/>
          </a:xfrm>
          <a:scene3d>
            <a:camera prst="orthographicFront">
              <a:rot lat="0" lon="0" rev="0"/>
            </a:camera>
            <a:lightRig rig="contrasting" dir="t">
              <a:rot lat="0" lon="0" rev="1200000"/>
            </a:lightRig>
          </a:scene3d>
        </p:grpSpPr>
        <p:sp>
          <p:nvSpPr>
            <p:cNvPr id="11" name="Rectangle 10"/>
            <p:cNvSpPr/>
            <p:nvPr/>
          </p:nvSpPr>
          <p:spPr>
            <a:xfrm>
              <a:off x="916483" y="1984"/>
              <a:ext cx="2030015" cy="1218009"/>
            </a:xfrm>
            <a:prstGeom prst="rect">
              <a:avLst/>
            </a:prstGeom>
            <a:solidFill>
              <a:srgbClr val="3F8D43"/>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ectangle 1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SWOT Quadrants</a:t>
              </a:r>
              <a:endParaRPr lang="en-IN" sz="2000" b="1" dirty="0">
                <a:solidFill>
                  <a:schemeClr val="bg1"/>
                </a:solidFill>
              </a:endParaRPr>
            </a:p>
          </p:txBody>
        </p:sp>
      </p:grpSp>
      <p:grpSp>
        <p:nvGrpSpPr>
          <p:cNvPr id="5" name="Group 9"/>
          <p:cNvGrpSpPr/>
          <p:nvPr/>
        </p:nvGrpSpPr>
        <p:grpSpPr>
          <a:xfrm>
            <a:off x="179512" y="1110952"/>
            <a:ext cx="3672408" cy="994320"/>
            <a:chOff x="916483" y="1422995"/>
            <a:chExt cx="2030015" cy="1218009"/>
          </a:xfrm>
          <a:scene3d>
            <a:camera prst="orthographicFront">
              <a:rot lat="0" lon="0" rev="0"/>
            </a:camera>
            <a:lightRig rig="contrasting" dir="t">
              <a:rot lat="0" lon="0" rev="1200000"/>
            </a:lightRig>
          </a:scene3d>
        </p:grpSpPr>
        <p:sp>
          <p:nvSpPr>
            <p:cNvPr id="14" name="Rectangle 10"/>
            <p:cNvSpPr/>
            <p:nvPr/>
          </p:nvSpPr>
          <p:spPr>
            <a:xfrm>
              <a:off x="916483" y="1422995"/>
              <a:ext cx="2030015" cy="996553"/>
            </a:xfrm>
            <a:prstGeom prst="ellipse">
              <a:avLst/>
            </a:prstGeom>
            <a:solidFill>
              <a:schemeClr val="tx1">
                <a:lumMod val="50000"/>
                <a:lumOff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anchor="ctr"/>
            <a:lstStyle/>
            <a:p>
              <a:pPr algn="ctr"/>
              <a:r>
                <a:rPr lang="en-US" sz="2400" b="1" dirty="0" smtClean="0">
                  <a:solidFill>
                    <a:schemeClr val="bg1"/>
                  </a:solidFill>
                </a:rPr>
                <a:t>SWOT Analysis</a:t>
              </a:r>
              <a:endParaRPr lang="en-IN" sz="2400" b="1" dirty="0">
                <a:solidFill>
                  <a:schemeClr val="bg1"/>
                </a:solidFill>
              </a:endParaRPr>
            </a:p>
          </p:txBody>
        </p:sp>
        <p:sp>
          <p:nvSpPr>
            <p:cNvPr id="15" name="Rectangle 11"/>
            <p:cNvSpPr/>
            <p:nvPr/>
          </p:nvSpPr>
          <p:spPr>
            <a:xfrm>
              <a:off x="916483" y="1422995"/>
              <a:ext cx="2030015" cy="1218009"/>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IN" sz="5500" kern="1200" dirty="0"/>
            </a:p>
          </p:txBody>
        </p:sp>
      </p:grpSp>
      <p:cxnSp>
        <p:nvCxnSpPr>
          <p:cNvPr id="16" name="Straight Arrow Connector 15"/>
          <p:cNvCxnSpPr/>
          <p:nvPr/>
        </p:nvCxnSpPr>
        <p:spPr>
          <a:xfrm>
            <a:off x="3815916" y="1470992"/>
            <a:ext cx="828092" cy="994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39"/>
          <p:cNvGrpSpPr/>
          <p:nvPr/>
        </p:nvGrpSpPr>
        <p:grpSpPr>
          <a:xfrm>
            <a:off x="179512" y="3356992"/>
            <a:ext cx="2592000" cy="1440000"/>
            <a:chOff x="916483" y="1984"/>
            <a:chExt cx="2030015" cy="1218009"/>
          </a:xfrm>
          <a:scene3d>
            <a:camera prst="orthographicFront">
              <a:rot lat="0" lon="0" rev="0"/>
            </a:camera>
            <a:lightRig rig="contrasting" dir="t">
              <a:rot lat="0" lon="0" rev="1200000"/>
            </a:lightRig>
          </a:scene3d>
        </p:grpSpPr>
        <p:sp>
          <p:nvSpPr>
            <p:cNvPr id="18" name="Rectangle 17"/>
            <p:cNvSpPr/>
            <p:nvPr/>
          </p:nvSpPr>
          <p:spPr>
            <a:xfrm>
              <a:off x="916483" y="1984"/>
              <a:ext cx="2030015" cy="1218009"/>
            </a:xfrm>
            <a:prstGeom prst="rect">
              <a:avLst/>
            </a:prstGeom>
            <a:solidFill>
              <a:srgbClr val="88CA8B"/>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ctangle 18"/>
            <p:cNvSpPr/>
            <p:nvPr/>
          </p:nvSpPr>
          <p:spPr>
            <a:xfrm>
              <a:off x="916483" y="99108"/>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Quadrant 1 </a:t>
              </a:r>
            </a:p>
            <a:p>
              <a:pPr lvl="0" algn="ctr" defTabSz="2444750">
                <a:lnSpc>
                  <a:spcPct val="90000"/>
                </a:lnSpc>
                <a:spcBef>
                  <a:spcPct val="0"/>
                </a:spcBef>
                <a:spcAft>
                  <a:spcPct val="35000"/>
                </a:spcAft>
              </a:pPr>
              <a:r>
                <a:rPr lang="en-IN" sz="2000" b="1" dirty="0" smtClean="0">
                  <a:solidFill>
                    <a:schemeClr val="tx1"/>
                  </a:solidFill>
                </a:rPr>
                <a:t>internal strengths matched with external opportunities</a:t>
              </a:r>
              <a:endParaRPr lang="en-IN" sz="2000" b="1" kern="1200" dirty="0">
                <a:solidFill>
                  <a:schemeClr val="tx1"/>
                </a:solidFill>
              </a:endParaRPr>
            </a:p>
          </p:txBody>
        </p:sp>
      </p:grpSp>
      <p:grpSp>
        <p:nvGrpSpPr>
          <p:cNvPr id="7" name="Group 39"/>
          <p:cNvGrpSpPr/>
          <p:nvPr/>
        </p:nvGrpSpPr>
        <p:grpSpPr>
          <a:xfrm>
            <a:off x="1763976" y="5265336"/>
            <a:ext cx="2592000" cy="1440000"/>
            <a:chOff x="916483" y="1984"/>
            <a:chExt cx="2030015" cy="1218009"/>
          </a:xfrm>
          <a:scene3d>
            <a:camera prst="orthographicFront">
              <a:rot lat="0" lon="0" rev="0"/>
            </a:camera>
            <a:lightRig rig="contrasting" dir="t">
              <a:rot lat="0" lon="0" rev="1200000"/>
            </a:lightRig>
          </a:scene3d>
        </p:grpSpPr>
        <p:sp>
          <p:nvSpPr>
            <p:cNvPr id="21" name="Rectangle 20"/>
            <p:cNvSpPr/>
            <p:nvPr/>
          </p:nvSpPr>
          <p:spPr>
            <a:xfrm>
              <a:off x="916483" y="1984"/>
              <a:ext cx="2030015" cy="1218009"/>
            </a:xfrm>
            <a:prstGeom prst="rect">
              <a:avLst/>
            </a:prstGeom>
            <a:solidFill>
              <a:srgbClr val="88CA8B"/>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ectangle 2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Quadrant 2 </a:t>
              </a:r>
            </a:p>
            <a:p>
              <a:pPr lvl="0" algn="ctr" defTabSz="2444750">
                <a:lnSpc>
                  <a:spcPct val="90000"/>
                </a:lnSpc>
                <a:spcBef>
                  <a:spcPct val="0"/>
                </a:spcBef>
                <a:spcAft>
                  <a:spcPct val="35000"/>
                </a:spcAft>
              </a:pPr>
              <a:r>
                <a:rPr lang="en-IN" sz="2000" b="1" dirty="0" smtClean="0">
                  <a:solidFill>
                    <a:schemeClr val="tx1"/>
                  </a:solidFill>
                </a:rPr>
                <a:t>internal weaknesses relative to external opportunities</a:t>
              </a:r>
              <a:endParaRPr lang="en-IN" sz="2000" b="1" kern="1200" dirty="0">
                <a:solidFill>
                  <a:schemeClr val="tx1"/>
                </a:solidFill>
              </a:endParaRPr>
            </a:p>
          </p:txBody>
        </p:sp>
      </p:grpSp>
      <p:grpSp>
        <p:nvGrpSpPr>
          <p:cNvPr id="8" name="Group 55"/>
          <p:cNvGrpSpPr/>
          <p:nvPr/>
        </p:nvGrpSpPr>
        <p:grpSpPr>
          <a:xfrm>
            <a:off x="6012440" y="5193328"/>
            <a:ext cx="2592000" cy="1440000"/>
            <a:chOff x="916483" y="1984"/>
            <a:chExt cx="2030015" cy="1218009"/>
          </a:xfrm>
          <a:scene3d>
            <a:camera prst="orthographicFront">
              <a:rot lat="0" lon="0" rev="0"/>
            </a:camera>
            <a:lightRig rig="contrasting" dir="t">
              <a:rot lat="0" lon="0" rev="1200000"/>
            </a:lightRig>
          </a:scene3d>
        </p:grpSpPr>
        <p:sp>
          <p:nvSpPr>
            <p:cNvPr id="30" name="Rectangle 29"/>
            <p:cNvSpPr/>
            <p:nvPr/>
          </p:nvSpPr>
          <p:spPr>
            <a:xfrm>
              <a:off x="916483" y="1984"/>
              <a:ext cx="2030015" cy="1218009"/>
            </a:xfrm>
            <a:prstGeom prst="rect">
              <a:avLst/>
            </a:prstGeom>
            <a:solidFill>
              <a:srgbClr val="88CA8B"/>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1" name="Rectangle 30"/>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Quadrant 3 </a:t>
              </a:r>
            </a:p>
            <a:p>
              <a:pPr lvl="0" algn="ctr" defTabSz="2444750">
                <a:lnSpc>
                  <a:spcPct val="90000"/>
                </a:lnSpc>
                <a:spcBef>
                  <a:spcPct val="0"/>
                </a:spcBef>
                <a:spcAft>
                  <a:spcPct val="35000"/>
                </a:spcAft>
              </a:pPr>
              <a:r>
                <a:rPr lang="en-IN" sz="2000" b="1" dirty="0" smtClean="0">
                  <a:solidFill>
                    <a:schemeClr val="tx1"/>
                  </a:solidFill>
                </a:rPr>
                <a:t>internal strengths matched with external threats</a:t>
              </a:r>
              <a:endParaRPr lang="en-IN" sz="2000" b="1" kern="1200" dirty="0">
                <a:solidFill>
                  <a:schemeClr val="tx1"/>
                </a:solidFill>
              </a:endParaRPr>
            </a:p>
          </p:txBody>
        </p:sp>
      </p:grpSp>
      <p:grpSp>
        <p:nvGrpSpPr>
          <p:cNvPr id="9" name="Group 39"/>
          <p:cNvGrpSpPr/>
          <p:nvPr/>
        </p:nvGrpSpPr>
        <p:grpSpPr>
          <a:xfrm>
            <a:off x="6516496" y="3356992"/>
            <a:ext cx="2592000" cy="1440000"/>
            <a:chOff x="916483" y="1984"/>
            <a:chExt cx="2030015" cy="1218009"/>
          </a:xfrm>
          <a:scene3d>
            <a:camera prst="orthographicFront">
              <a:rot lat="0" lon="0" rev="0"/>
            </a:camera>
            <a:lightRig rig="contrasting" dir="t">
              <a:rot lat="0" lon="0" rev="1200000"/>
            </a:lightRig>
          </a:scene3d>
        </p:grpSpPr>
        <p:sp>
          <p:nvSpPr>
            <p:cNvPr id="33" name="Rectangle 32"/>
            <p:cNvSpPr/>
            <p:nvPr/>
          </p:nvSpPr>
          <p:spPr>
            <a:xfrm>
              <a:off x="916483" y="1984"/>
              <a:ext cx="2030015" cy="1218009"/>
            </a:xfrm>
            <a:prstGeom prst="rect">
              <a:avLst/>
            </a:prstGeom>
            <a:solidFill>
              <a:srgbClr val="88CA8B"/>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4" name="Rectangle 33"/>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Quadrant 4 </a:t>
              </a:r>
            </a:p>
            <a:p>
              <a:pPr lvl="0" algn="ctr" defTabSz="2444750">
                <a:lnSpc>
                  <a:spcPct val="90000"/>
                </a:lnSpc>
                <a:spcBef>
                  <a:spcPct val="0"/>
                </a:spcBef>
                <a:spcAft>
                  <a:spcPct val="35000"/>
                </a:spcAft>
              </a:pPr>
              <a:r>
                <a:rPr lang="en-IN" sz="2000" b="1" dirty="0" smtClean="0">
                  <a:solidFill>
                    <a:schemeClr val="tx1"/>
                  </a:solidFill>
                </a:rPr>
                <a:t>internal weaknesses relative to external threats</a:t>
              </a:r>
            </a:p>
          </p:txBody>
        </p:sp>
      </p:grpSp>
      <p:cxnSp>
        <p:nvCxnSpPr>
          <p:cNvPr id="35" name="Straight Arrow Connector 34"/>
          <p:cNvCxnSpPr/>
          <p:nvPr/>
        </p:nvCxnSpPr>
        <p:spPr>
          <a:xfrm flipH="1">
            <a:off x="2771800" y="3140968"/>
            <a:ext cx="1728192"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99992" y="3140968"/>
            <a:ext cx="2016224"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99992" y="3140968"/>
            <a:ext cx="2088232" cy="20162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275856" y="3140968"/>
            <a:ext cx="1224136" cy="20882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Summary</a:t>
              </a:r>
              <a:endParaRPr lang="en-IN" sz="3200" dirty="0"/>
            </a:p>
          </p:txBody>
        </p:sp>
      </p:grpSp>
      <p:grpSp>
        <p:nvGrpSpPr>
          <p:cNvPr id="4" name="Group 36"/>
          <p:cNvGrpSpPr/>
          <p:nvPr/>
        </p:nvGrpSpPr>
        <p:grpSpPr>
          <a:xfrm>
            <a:off x="2843808" y="2407096"/>
            <a:ext cx="3168352" cy="661864"/>
            <a:chOff x="916483" y="1984"/>
            <a:chExt cx="2030015" cy="1218009"/>
          </a:xfrm>
          <a:scene3d>
            <a:camera prst="orthographicFront">
              <a:rot lat="0" lon="0" rev="0"/>
            </a:camera>
            <a:lightRig rig="contrasting" dir="t">
              <a:rot lat="0" lon="0" rev="1200000"/>
            </a:lightRig>
          </a:scene3d>
        </p:grpSpPr>
        <p:sp>
          <p:nvSpPr>
            <p:cNvPr id="11" name="Rectangle 10"/>
            <p:cNvSpPr/>
            <p:nvPr/>
          </p:nvSpPr>
          <p:spPr>
            <a:xfrm>
              <a:off x="916483" y="1984"/>
              <a:ext cx="2030015" cy="1218009"/>
            </a:xfrm>
            <a:prstGeom prst="rect">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ectangle 1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Users of SWOT Analysis</a:t>
              </a:r>
              <a:endParaRPr lang="en-IN" sz="2000" b="1" dirty="0">
                <a:solidFill>
                  <a:schemeClr val="bg1"/>
                </a:solidFill>
              </a:endParaRPr>
            </a:p>
          </p:txBody>
        </p:sp>
      </p:grpSp>
      <p:grpSp>
        <p:nvGrpSpPr>
          <p:cNvPr id="5" name="Group 9"/>
          <p:cNvGrpSpPr/>
          <p:nvPr/>
        </p:nvGrpSpPr>
        <p:grpSpPr>
          <a:xfrm>
            <a:off x="5292080" y="1052736"/>
            <a:ext cx="3672408" cy="994320"/>
            <a:chOff x="916483" y="1422995"/>
            <a:chExt cx="2030015" cy="1218009"/>
          </a:xfrm>
          <a:scene3d>
            <a:camera prst="orthographicFront">
              <a:rot lat="0" lon="0" rev="0"/>
            </a:camera>
            <a:lightRig rig="contrasting" dir="t">
              <a:rot lat="0" lon="0" rev="1200000"/>
            </a:lightRig>
          </a:scene3d>
        </p:grpSpPr>
        <p:sp>
          <p:nvSpPr>
            <p:cNvPr id="14" name="Rectangle 10"/>
            <p:cNvSpPr/>
            <p:nvPr/>
          </p:nvSpPr>
          <p:spPr>
            <a:xfrm>
              <a:off x="916483" y="1422995"/>
              <a:ext cx="2030015" cy="996553"/>
            </a:xfrm>
            <a:prstGeom prst="ellipse">
              <a:avLst/>
            </a:prstGeom>
            <a:solidFill>
              <a:schemeClr val="tx1">
                <a:lumMod val="50000"/>
                <a:lumOff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anchor="ctr"/>
            <a:lstStyle/>
            <a:p>
              <a:pPr algn="ctr"/>
              <a:r>
                <a:rPr lang="en-US" sz="2400" b="1" dirty="0" smtClean="0">
                  <a:solidFill>
                    <a:schemeClr val="bg1"/>
                  </a:solidFill>
                </a:rPr>
                <a:t>SWOT Analysis</a:t>
              </a:r>
              <a:endParaRPr lang="en-IN" sz="2400" b="1" dirty="0">
                <a:solidFill>
                  <a:schemeClr val="bg1"/>
                </a:solidFill>
              </a:endParaRPr>
            </a:p>
          </p:txBody>
        </p:sp>
        <p:sp>
          <p:nvSpPr>
            <p:cNvPr id="15" name="Rectangle 11"/>
            <p:cNvSpPr/>
            <p:nvPr/>
          </p:nvSpPr>
          <p:spPr>
            <a:xfrm>
              <a:off x="916483" y="1422995"/>
              <a:ext cx="2030015" cy="1218009"/>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IN" sz="5500" kern="1200" dirty="0"/>
            </a:p>
          </p:txBody>
        </p:sp>
      </p:grpSp>
      <p:cxnSp>
        <p:nvCxnSpPr>
          <p:cNvPr id="16" name="Straight Arrow Connector 15"/>
          <p:cNvCxnSpPr/>
          <p:nvPr/>
        </p:nvCxnSpPr>
        <p:spPr>
          <a:xfrm flipH="1">
            <a:off x="4427984" y="1412776"/>
            <a:ext cx="828092" cy="994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36"/>
          <p:cNvGrpSpPr/>
          <p:nvPr/>
        </p:nvGrpSpPr>
        <p:grpSpPr>
          <a:xfrm>
            <a:off x="107504" y="3991272"/>
            <a:ext cx="2520000" cy="661864"/>
            <a:chOff x="916483" y="1984"/>
            <a:chExt cx="2030015" cy="1218009"/>
          </a:xfrm>
          <a:scene3d>
            <a:camera prst="orthographicFront">
              <a:rot lat="0" lon="0" rev="0"/>
            </a:camera>
            <a:lightRig rig="contrasting" dir="t">
              <a:rot lat="0" lon="0" rev="1200000"/>
            </a:lightRig>
          </a:scene3d>
        </p:grpSpPr>
        <p:sp>
          <p:nvSpPr>
            <p:cNvPr id="21" name="Rectangle 20"/>
            <p:cNvSpPr/>
            <p:nvPr/>
          </p:nvSpPr>
          <p:spPr>
            <a:xfrm>
              <a:off x="916483" y="1984"/>
              <a:ext cx="2030015" cy="1218009"/>
            </a:xfrm>
            <a:prstGeom prst="rect">
              <a:avLst/>
            </a:prstGeom>
            <a:solidFill>
              <a:schemeClr val="bg2">
                <a:lumMod val="75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ectangle 2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Job Holder</a:t>
              </a:r>
              <a:endParaRPr lang="en-IN" sz="2000" b="1" kern="1200" dirty="0">
                <a:solidFill>
                  <a:schemeClr val="tx1"/>
                </a:solidFill>
              </a:endParaRPr>
            </a:p>
          </p:txBody>
        </p:sp>
      </p:grpSp>
      <p:grpSp>
        <p:nvGrpSpPr>
          <p:cNvPr id="7" name="Group 36"/>
          <p:cNvGrpSpPr/>
          <p:nvPr/>
        </p:nvGrpSpPr>
        <p:grpSpPr>
          <a:xfrm>
            <a:off x="6156176" y="4149080"/>
            <a:ext cx="2520000" cy="661864"/>
            <a:chOff x="916483" y="1984"/>
            <a:chExt cx="2030015" cy="1218009"/>
          </a:xfrm>
          <a:scene3d>
            <a:camera prst="orthographicFront">
              <a:rot lat="0" lon="0" rev="0"/>
            </a:camera>
            <a:lightRig rig="contrasting" dir="t">
              <a:rot lat="0" lon="0" rev="1200000"/>
            </a:lightRig>
          </a:scene3d>
        </p:grpSpPr>
        <p:sp>
          <p:nvSpPr>
            <p:cNvPr id="33" name="Rectangle 32"/>
            <p:cNvSpPr/>
            <p:nvPr/>
          </p:nvSpPr>
          <p:spPr>
            <a:xfrm>
              <a:off x="916483" y="1984"/>
              <a:ext cx="2030015" cy="1218009"/>
            </a:xfrm>
            <a:prstGeom prst="rect">
              <a:avLst/>
            </a:prstGeom>
            <a:solidFill>
              <a:schemeClr val="bg2">
                <a:lumMod val="75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4" name="Rectangle 33"/>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Company</a:t>
              </a:r>
              <a:endParaRPr lang="en-IN" sz="2000" b="1" kern="1200" dirty="0">
                <a:solidFill>
                  <a:schemeClr val="tx1"/>
                </a:solidFill>
              </a:endParaRPr>
            </a:p>
          </p:txBody>
        </p:sp>
      </p:grpSp>
      <p:grpSp>
        <p:nvGrpSpPr>
          <p:cNvPr id="8" name="Group 36"/>
          <p:cNvGrpSpPr/>
          <p:nvPr/>
        </p:nvGrpSpPr>
        <p:grpSpPr>
          <a:xfrm>
            <a:off x="3131840" y="5301208"/>
            <a:ext cx="3168352" cy="661864"/>
            <a:chOff x="916483" y="1984"/>
            <a:chExt cx="2030015" cy="1218009"/>
          </a:xfrm>
          <a:scene3d>
            <a:camera prst="orthographicFront">
              <a:rot lat="0" lon="0" rev="0"/>
            </a:camera>
            <a:lightRig rig="contrasting" dir="t">
              <a:rot lat="0" lon="0" rev="1200000"/>
            </a:lightRig>
          </a:scene3d>
        </p:grpSpPr>
        <p:sp>
          <p:nvSpPr>
            <p:cNvPr id="45" name="Rectangle 44"/>
            <p:cNvSpPr/>
            <p:nvPr/>
          </p:nvSpPr>
          <p:spPr>
            <a:xfrm>
              <a:off x="916483" y="1984"/>
              <a:ext cx="2030015" cy="1218009"/>
            </a:xfrm>
            <a:prstGeom prst="rect">
              <a:avLst/>
            </a:prstGeom>
            <a:solidFill>
              <a:schemeClr val="bg2">
                <a:lumMod val="75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6" name="Rectangle 45"/>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Business Unit (BU)</a:t>
              </a:r>
              <a:endParaRPr lang="en-IN" sz="2000" b="1" dirty="0">
                <a:solidFill>
                  <a:schemeClr val="tx1"/>
                </a:solidFill>
              </a:endParaRPr>
            </a:p>
          </p:txBody>
        </p:sp>
      </p:grpSp>
      <p:cxnSp>
        <p:nvCxnSpPr>
          <p:cNvPr id="47" name="Straight Arrow Connector 46"/>
          <p:cNvCxnSpPr>
            <a:endCxn id="22" idx="3"/>
          </p:cNvCxnSpPr>
          <p:nvPr/>
        </p:nvCxnSpPr>
        <p:spPr>
          <a:xfrm flipH="1">
            <a:off x="2627504" y="3068960"/>
            <a:ext cx="1800480" cy="12961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427984" y="3068960"/>
            <a:ext cx="36284" cy="22322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27984" y="3068960"/>
            <a:ext cx="1728192" cy="11521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Summary</a:t>
              </a:r>
              <a:endParaRPr lang="en-IN" sz="3200" dirty="0"/>
            </a:p>
          </p:txBody>
        </p:sp>
      </p:grpSp>
      <p:grpSp>
        <p:nvGrpSpPr>
          <p:cNvPr id="4" name="Group 33"/>
          <p:cNvGrpSpPr/>
          <p:nvPr/>
        </p:nvGrpSpPr>
        <p:grpSpPr>
          <a:xfrm>
            <a:off x="2699792" y="4509120"/>
            <a:ext cx="3168352" cy="661864"/>
            <a:chOff x="916483" y="1984"/>
            <a:chExt cx="2030015" cy="1218009"/>
          </a:xfrm>
          <a:scene3d>
            <a:camera prst="orthographicFront">
              <a:rot lat="0" lon="0" rev="0"/>
            </a:camera>
            <a:lightRig rig="contrasting" dir="t">
              <a:rot lat="0" lon="0" rev="1200000"/>
            </a:lightRig>
          </a:scene3d>
        </p:grpSpPr>
        <p:sp>
          <p:nvSpPr>
            <p:cNvPr id="11" name="Rectangle 10"/>
            <p:cNvSpPr/>
            <p:nvPr/>
          </p:nvSpPr>
          <p:spPr>
            <a:xfrm>
              <a:off x="916483" y="1984"/>
              <a:ext cx="2030015" cy="1218009"/>
            </a:xfrm>
            <a:prstGeom prst="rect">
              <a:avLst/>
            </a:prstGeom>
            <a:solidFill>
              <a:schemeClr val="accent6"/>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ectangle 11"/>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bg1"/>
                  </a:solidFill>
                </a:rPr>
                <a:t>Considerations for Effective SWOT Analysis</a:t>
              </a:r>
              <a:endParaRPr lang="en-IN" sz="2000" b="1" dirty="0">
                <a:solidFill>
                  <a:schemeClr val="bg1"/>
                </a:solidFill>
              </a:endParaRPr>
            </a:p>
          </p:txBody>
        </p:sp>
      </p:grpSp>
      <p:grpSp>
        <p:nvGrpSpPr>
          <p:cNvPr id="5" name="Group 9"/>
          <p:cNvGrpSpPr/>
          <p:nvPr/>
        </p:nvGrpSpPr>
        <p:grpSpPr>
          <a:xfrm>
            <a:off x="5364088" y="5747048"/>
            <a:ext cx="3672408" cy="994320"/>
            <a:chOff x="916483" y="1422995"/>
            <a:chExt cx="2030015" cy="1218009"/>
          </a:xfrm>
          <a:scene3d>
            <a:camera prst="orthographicFront">
              <a:rot lat="0" lon="0" rev="0"/>
            </a:camera>
            <a:lightRig rig="contrasting" dir="t">
              <a:rot lat="0" lon="0" rev="1200000"/>
            </a:lightRig>
          </a:scene3d>
        </p:grpSpPr>
        <p:sp>
          <p:nvSpPr>
            <p:cNvPr id="14" name="Rectangle 10"/>
            <p:cNvSpPr/>
            <p:nvPr/>
          </p:nvSpPr>
          <p:spPr>
            <a:xfrm>
              <a:off x="916483" y="1422995"/>
              <a:ext cx="2030015" cy="996553"/>
            </a:xfrm>
            <a:prstGeom prst="ellipse">
              <a:avLst/>
            </a:prstGeom>
            <a:solidFill>
              <a:schemeClr val="tx1">
                <a:lumMod val="50000"/>
                <a:lumOff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anchor="ctr"/>
            <a:lstStyle/>
            <a:p>
              <a:pPr algn="ctr"/>
              <a:r>
                <a:rPr lang="en-US" sz="2400" b="1" dirty="0" smtClean="0">
                  <a:solidFill>
                    <a:schemeClr val="bg1"/>
                  </a:solidFill>
                </a:rPr>
                <a:t>SWOT Analysis</a:t>
              </a:r>
              <a:endParaRPr lang="en-IN" sz="2400" b="1" dirty="0">
                <a:solidFill>
                  <a:schemeClr val="bg1"/>
                </a:solidFill>
              </a:endParaRPr>
            </a:p>
          </p:txBody>
        </p:sp>
        <p:sp>
          <p:nvSpPr>
            <p:cNvPr id="15" name="Rectangle 11"/>
            <p:cNvSpPr/>
            <p:nvPr/>
          </p:nvSpPr>
          <p:spPr>
            <a:xfrm>
              <a:off x="916483" y="1422995"/>
              <a:ext cx="2030015" cy="1218009"/>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IN" sz="5500" kern="1200" dirty="0"/>
            </a:p>
          </p:txBody>
        </p:sp>
      </p:grpSp>
      <p:cxnSp>
        <p:nvCxnSpPr>
          <p:cNvPr id="16" name="Straight Arrow Connector 15"/>
          <p:cNvCxnSpPr/>
          <p:nvPr/>
        </p:nvCxnSpPr>
        <p:spPr>
          <a:xfrm flipH="1" flipV="1">
            <a:off x="4427984" y="5157192"/>
            <a:ext cx="900100" cy="9498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a:xfrm>
            <a:off x="179512" y="3284984"/>
            <a:ext cx="2520000" cy="661864"/>
            <a:chOff x="916483" y="1984"/>
            <a:chExt cx="2030015" cy="1218009"/>
          </a:xfrm>
          <a:scene3d>
            <a:camera prst="orthographicFront">
              <a:rot lat="0" lon="0" rev="0"/>
            </a:camera>
            <a:lightRig rig="contrasting" dir="t">
              <a:rot lat="0" lon="0" rev="1200000"/>
            </a:lightRig>
          </a:scene3d>
        </p:grpSpPr>
        <p:sp>
          <p:nvSpPr>
            <p:cNvPr id="18" name="Rectangle 17"/>
            <p:cNvSpPr/>
            <p:nvPr/>
          </p:nvSpPr>
          <p:spPr>
            <a:xfrm>
              <a:off x="916483" y="1984"/>
              <a:ext cx="2030015" cy="1218009"/>
            </a:xfrm>
            <a:prstGeom prst="rect">
              <a:avLst/>
            </a:prstGeom>
            <a:solidFill>
              <a:schemeClr val="accent6">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ctangle 18"/>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Staying focused</a:t>
              </a:r>
              <a:endParaRPr lang="en-IN" sz="2000" b="1" kern="1200" dirty="0">
                <a:solidFill>
                  <a:schemeClr val="tx1"/>
                </a:solidFill>
              </a:endParaRPr>
            </a:p>
          </p:txBody>
        </p:sp>
      </p:grpSp>
      <p:grpSp>
        <p:nvGrpSpPr>
          <p:cNvPr id="7" name="Group 33"/>
          <p:cNvGrpSpPr/>
          <p:nvPr/>
        </p:nvGrpSpPr>
        <p:grpSpPr>
          <a:xfrm>
            <a:off x="1547664" y="2204864"/>
            <a:ext cx="2520279" cy="792000"/>
            <a:chOff x="916483" y="1984"/>
            <a:chExt cx="2030240" cy="1218009"/>
          </a:xfrm>
          <a:scene3d>
            <a:camera prst="orthographicFront">
              <a:rot lat="0" lon="0" rev="0"/>
            </a:camera>
            <a:lightRig rig="contrasting" dir="t">
              <a:rot lat="0" lon="0" rev="1200000"/>
            </a:lightRig>
          </a:scene3d>
        </p:grpSpPr>
        <p:sp>
          <p:nvSpPr>
            <p:cNvPr id="21" name="Rectangle 20"/>
            <p:cNvSpPr/>
            <p:nvPr/>
          </p:nvSpPr>
          <p:spPr>
            <a:xfrm>
              <a:off x="916483" y="1984"/>
              <a:ext cx="2030015" cy="1218009"/>
            </a:xfrm>
            <a:prstGeom prst="rect">
              <a:avLst/>
            </a:prstGeom>
            <a:solidFill>
              <a:schemeClr val="accent6">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2" name="Rectangle 21"/>
            <p:cNvSpPr/>
            <p:nvPr/>
          </p:nvSpPr>
          <p:spPr>
            <a:xfrm>
              <a:off x="916708" y="112724"/>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Searching extensively for competitors</a:t>
              </a:r>
              <a:endParaRPr lang="en-IN" sz="2000" b="1" kern="1200" dirty="0">
                <a:solidFill>
                  <a:schemeClr val="tx1"/>
                </a:solidFill>
              </a:endParaRPr>
            </a:p>
          </p:txBody>
        </p:sp>
      </p:grpSp>
      <p:grpSp>
        <p:nvGrpSpPr>
          <p:cNvPr id="8" name="Group 33"/>
          <p:cNvGrpSpPr/>
          <p:nvPr/>
        </p:nvGrpSpPr>
        <p:grpSpPr>
          <a:xfrm>
            <a:off x="3347864" y="1124744"/>
            <a:ext cx="2520000" cy="792000"/>
            <a:chOff x="916483" y="1984"/>
            <a:chExt cx="2030015" cy="1218009"/>
          </a:xfrm>
          <a:scene3d>
            <a:camera prst="orthographicFront">
              <a:rot lat="0" lon="0" rev="0"/>
            </a:camera>
            <a:lightRig rig="contrasting" dir="t">
              <a:rot lat="0" lon="0" rev="1200000"/>
            </a:lightRig>
          </a:scene3d>
        </p:grpSpPr>
        <p:sp>
          <p:nvSpPr>
            <p:cNvPr id="24" name="Rectangle 23"/>
            <p:cNvSpPr/>
            <p:nvPr/>
          </p:nvSpPr>
          <p:spPr>
            <a:xfrm>
              <a:off x="916483" y="1984"/>
              <a:ext cx="2030015" cy="1218009"/>
            </a:xfrm>
            <a:prstGeom prst="rect">
              <a:avLst/>
            </a:prstGeom>
            <a:solidFill>
              <a:schemeClr val="accent6">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5" name="Rectangle 24"/>
            <p:cNvSpPr/>
            <p:nvPr/>
          </p:nvSpPr>
          <p:spPr>
            <a:xfrm>
              <a:off x="916483" y="112724"/>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Collaborating with other functional areas</a:t>
              </a:r>
              <a:endParaRPr lang="en-IN" sz="2000" b="1" kern="1200" dirty="0">
                <a:solidFill>
                  <a:schemeClr val="tx1"/>
                </a:solidFill>
              </a:endParaRPr>
            </a:p>
          </p:txBody>
        </p:sp>
      </p:grpSp>
      <p:grpSp>
        <p:nvGrpSpPr>
          <p:cNvPr id="9" name="Group 33"/>
          <p:cNvGrpSpPr/>
          <p:nvPr/>
        </p:nvGrpSpPr>
        <p:grpSpPr>
          <a:xfrm>
            <a:off x="4860312" y="2204864"/>
            <a:ext cx="2556000" cy="828000"/>
            <a:chOff x="916483" y="1984"/>
            <a:chExt cx="2030015" cy="1218009"/>
          </a:xfrm>
          <a:scene3d>
            <a:camera prst="orthographicFront">
              <a:rot lat="0" lon="0" rev="0"/>
            </a:camera>
            <a:lightRig rig="contrasting" dir="t">
              <a:rot lat="0" lon="0" rev="1200000"/>
            </a:lightRig>
          </a:scene3d>
        </p:grpSpPr>
        <p:sp>
          <p:nvSpPr>
            <p:cNvPr id="27" name="Rectangle 26"/>
            <p:cNvSpPr/>
            <p:nvPr/>
          </p:nvSpPr>
          <p:spPr>
            <a:xfrm>
              <a:off x="916483" y="1984"/>
              <a:ext cx="2030015" cy="1218009"/>
            </a:xfrm>
            <a:prstGeom prst="rect">
              <a:avLst/>
            </a:prstGeom>
            <a:solidFill>
              <a:schemeClr val="accent6">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8" name="Rectangle 27"/>
            <p:cNvSpPr/>
            <p:nvPr/>
          </p:nvSpPr>
          <p:spPr>
            <a:xfrm>
              <a:off x="916483" y="159879"/>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Examining issues from the customers’ perspectives</a:t>
              </a:r>
              <a:endParaRPr lang="en-IN" sz="2000" b="1" kern="1200" dirty="0">
                <a:solidFill>
                  <a:schemeClr val="tx1"/>
                </a:solidFill>
              </a:endParaRPr>
            </a:p>
          </p:txBody>
        </p:sp>
      </p:grpSp>
      <p:grpSp>
        <p:nvGrpSpPr>
          <p:cNvPr id="10" name="Group 33"/>
          <p:cNvGrpSpPr/>
          <p:nvPr/>
        </p:nvGrpSpPr>
        <p:grpSpPr>
          <a:xfrm>
            <a:off x="6516496" y="3284984"/>
            <a:ext cx="2520000" cy="792000"/>
            <a:chOff x="916483" y="1984"/>
            <a:chExt cx="2030015" cy="1218009"/>
          </a:xfrm>
          <a:scene3d>
            <a:camera prst="orthographicFront">
              <a:rot lat="0" lon="0" rev="0"/>
            </a:camera>
            <a:lightRig rig="contrasting" dir="t">
              <a:rot lat="0" lon="0" rev="1200000"/>
            </a:lightRig>
          </a:scene3d>
        </p:grpSpPr>
        <p:sp>
          <p:nvSpPr>
            <p:cNvPr id="30" name="Rectangle 29"/>
            <p:cNvSpPr/>
            <p:nvPr/>
          </p:nvSpPr>
          <p:spPr>
            <a:xfrm>
              <a:off x="916483" y="1984"/>
              <a:ext cx="2030015" cy="1218009"/>
            </a:xfrm>
            <a:prstGeom prst="rect">
              <a:avLst/>
            </a:prstGeom>
            <a:solidFill>
              <a:schemeClr val="accent6">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1" name="Rectangle 30"/>
            <p:cNvSpPr/>
            <p:nvPr/>
          </p:nvSpPr>
          <p:spPr>
            <a:xfrm>
              <a:off x="916483" y="112724"/>
              <a:ext cx="2030015" cy="10601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IN" sz="2000" b="1" dirty="0" smtClean="0">
                  <a:solidFill>
                    <a:schemeClr val="tx1"/>
                  </a:solidFill>
                </a:rPr>
                <a:t>Separating internal issues from external issues</a:t>
              </a:r>
              <a:endParaRPr lang="en-IN" sz="2000" b="1" kern="1200" dirty="0">
                <a:solidFill>
                  <a:schemeClr val="tx1"/>
                </a:solidFill>
              </a:endParaRPr>
            </a:p>
          </p:txBody>
        </p:sp>
      </p:grpSp>
      <p:cxnSp>
        <p:nvCxnSpPr>
          <p:cNvPr id="32" name="Straight Arrow Connector 31"/>
          <p:cNvCxnSpPr/>
          <p:nvPr/>
        </p:nvCxnSpPr>
        <p:spPr>
          <a:xfrm flipH="1" flipV="1">
            <a:off x="2699792" y="3573016"/>
            <a:ext cx="1620180" cy="8778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1"/>
          </p:cNvCxnSpPr>
          <p:nvPr/>
        </p:nvCxnSpPr>
        <p:spPr>
          <a:xfrm flipV="1">
            <a:off x="4319972" y="3680984"/>
            <a:ext cx="2196524" cy="769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355976" y="3068960"/>
            <a:ext cx="1080120" cy="14110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419872" y="2996952"/>
            <a:ext cx="936104" cy="1483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355976" y="1916832"/>
            <a:ext cx="72008" cy="2563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smtClean="0"/>
                <a:t>Glossary</a:t>
              </a:r>
              <a:endParaRPr lang="en-IN" sz="3200" dirty="0"/>
            </a:p>
          </p:txBody>
        </p:sp>
      </p:grpSp>
      <p:sp>
        <p:nvSpPr>
          <p:cNvPr id="10" name="Rounded Rectangle 9">
            <a:hlinkClick r:id="rId6" action="ppaction://hlinksldjump"/>
          </p:cNvPr>
          <p:cNvSpPr/>
          <p:nvPr/>
        </p:nvSpPr>
        <p:spPr>
          <a:xfrm>
            <a:off x="5508104" y="1628801"/>
            <a:ext cx="792088" cy="1008112"/>
          </a:xfrm>
          <a:prstGeom prst="round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IN" sz="2400" b="1" dirty="0"/>
          </a:p>
        </p:txBody>
      </p:sp>
      <p:sp>
        <p:nvSpPr>
          <p:cNvPr id="11" name="Rounded Rectangle 10">
            <a:hlinkClick r:id="rId7" action="ppaction://hlinksldjump"/>
          </p:cNvPr>
          <p:cNvSpPr/>
          <p:nvPr/>
        </p:nvSpPr>
        <p:spPr>
          <a:xfrm>
            <a:off x="5508104" y="2636914"/>
            <a:ext cx="792088" cy="1008112"/>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IN" sz="2400" b="1" dirty="0"/>
          </a:p>
        </p:txBody>
      </p:sp>
      <p:sp>
        <p:nvSpPr>
          <p:cNvPr id="12" name="Rounded Rectangle 11">
            <a:hlinkClick r:id="rId8" action="ppaction://hlinksldjump"/>
          </p:cNvPr>
          <p:cNvSpPr/>
          <p:nvPr/>
        </p:nvSpPr>
        <p:spPr>
          <a:xfrm>
            <a:off x="5508104" y="3645026"/>
            <a:ext cx="792088" cy="1008112"/>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IN" sz="2400" b="1" dirty="0"/>
          </a:p>
        </p:txBody>
      </p:sp>
      <p:sp>
        <p:nvSpPr>
          <p:cNvPr id="13" name="Rounded Rectangle 12">
            <a:hlinkClick r:id="rId9" action="ppaction://hlinksldjump"/>
          </p:cNvPr>
          <p:cNvSpPr/>
          <p:nvPr/>
        </p:nvSpPr>
        <p:spPr>
          <a:xfrm>
            <a:off x="5508104" y="4653139"/>
            <a:ext cx="792088" cy="1008112"/>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endParaRPr lang="en-IN" sz="2400" b="1" dirty="0"/>
          </a:p>
        </p:txBody>
      </p:sp>
      <p:sp>
        <p:nvSpPr>
          <p:cNvPr id="14" name="Rounded Rectangle 13">
            <a:hlinkClick r:id="rId10" action="ppaction://hlinksldjump"/>
          </p:cNvPr>
          <p:cNvSpPr/>
          <p:nvPr/>
        </p:nvSpPr>
        <p:spPr>
          <a:xfrm>
            <a:off x="5508104" y="5661249"/>
            <a:ext cx="792088" cy="1008112"/>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a:t>
            </a:r>
            <a:endParaRPr lang="en-IN" sz="2400" b="1" dirty="0"/>
          </a:p>
        </p:txBody>
      </p:sp>
      <p:sp>
        <p:nvSpPr>
          <p:cNvPr id="15" name="TextBox 14"/>
          <p:cNvSpPr txBox="1"/>
          <p:nvPr/>
        </p:nvSpPr>
        <p:spPr>
          <a:xfrm>
            <a:off x="467544" y="1052736"/>
            <a:ext cx="8388424" cy="369332"/>
          </a:xfrm>
          <a:prstGeom prst="rect">
            <a:avLst/>
          </a:prstGeom>
          <a:noFill/>
        </p:spPr>
        <p:txBody>
          <a:bodyPr wrap="square" rtlCol="0">
            <a:spAutoFit/>
          </a:bodyPr>
          <a:lstStyle/>
          <a:p>
            <a:r>
              <a:rPr lang="en-IN" dirty="0" smtClean="0"/>
              <a:t>Click each alphabet to learn more.</a:t>
            </a:r>
            <a:endParaRPr lang="en-IN" dirty="0"/>
          </a:p>
        </p:txBody>
      </p:sp>
      <p:grpSp>
        <p:nvGrpSpPr>
          <p:cNvPr id="4" name="Group 15"/>
          <p:cNvGrpSpPr/>
          <p:nvPr/>
        </p:nvGrpSpPr>
        <p:grpSpPr>
          <a:xfrm>
            <a:off x="683567" y="1556792"/>
            <a:ext cx="4968551" cy="5188620"/>
            <a:chOff x="683567" y="1556792"/>
            <a:chExt cx="4968551" cy="5188620"/>
          </a:xfrm>
        </p:grpSpPr>
        <p:pic>
          <p:nvPicPr>
            <p:cNvPr id="17" name="Picture 16" descr="Blank_Spiral_Notebook_Page_by_inspyretash_stock.jpg"/>
            <p:cNvPicPr>
              <a:picLocks noChangeAspect="1"/>
            </p:cNvPicPr>
            <p:nvPr/>
          </p:nvPicPr>
          <p:blipFill>
            <a:blip r:embed="rId11" cstate="email"/>
            <a:stretch>
              <a:fillRect/>
            </a:stretch>
          </p:blipFill>
          <p:spPr>
            <a:xfrm flipH="1">
              <a:off x="683567" y="1556792"/>
              <a:ext cx="4968551" cy="5188620"/>
            </a:xfrm>
            <a:prstGeom prst="rect">
              <a:avLst/>
            </a:prstGeom>
          </p:spPr>
        </p:pic>
        <p:sp>
          <p:nvSpPr>
            <p:cNvPr id="18" name="Rectangle 17"/>
            <p:cNvSpPr/>
            <p:nvPr/>
          </p:nvSpPr>
          <p:spPr>
            <a:xfrm>
              <a:off x="1043608" y="1556792"/>
              <a:ext cx="4536504" cy="5184576"/>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endParaRPr lang="en-IN" sz="1400" dirty="0" smtClean="0">
                <a:solidFill>
                  <a:srgbClr val="FFFFFF"/>
                </a:solidFill>
                <a:latin typeface="Calibri" pitchFamily="-109"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 presetClass="emph" presetSubtype="2" fill="hold" nodeType="afterEffect">
                                  <p:stCondLst>
                                    <p:cond delay="0"/>
                                  </p:stCondLst>
                                  <p:childTnLst>
                                    <p:animClr clrSpc="rgb" dir="cw">
                                      <p:cBhvr>
                                        <p:cTn id="14" dur="500" fill="hold"/>
                                        <p:tgtEl>
                                          <p:spTgt spid="15"/>
                                        </p:tgtEl>
                                        <p:attrNameLst>
                                          <p:attrName>fillcolor</p:attrName>
                                        </p:attrNameLst>
                                      </p:cBhvr>
                                      <p:to>
                                        <a:srgbClr val="FF79BC"/>
                                      </p:to>
                                    </p:animClr>
                                    <p:set>
                                      <p:cBhvr>
                                        <p:cTn id="15" dur="500" fill="hold"/>
                                        <p:tgtEl>
                                          <p:spTgt spid="15"/>
                                        </p:tgtEl>
                                        <p:attrNameLst>
                                          <p:attrName>fill.type</p:attrName>
                                        </p:attrNameLst>
                                      </p:cBhvr>
                                      <p:to>
                                        <p:strVal val="solid"/>
                                      </p:to>
                                    </p:set>
                                    <p:set>
                                      <p:cBhvr>
                                        <p:cTn id="16" dur="500" fill="hold"/>
                                        <p:tgtEl>
                                          <p:spTgt spid="15"/>
                                        </p:tgtEl>
                                        <p:attrNameLst>
                                          <p:attrName>fill.on</p:attrName>
                                        </p:attrNameLst>
                                      </p:cBhvr>
                                      <p:to>
                                        <p:strVal val="true"/>
                                      </p:to>
                                    </p:se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smtClean="0"/>
                <a:t>Glossary</a:t>
              </a:r>
              <a:endParaRPr lang="en-IN" sz="3200" dirty="0"/>
            </a:p>
          </p:txBody>
        </p:sp>
      </p:grpSp>
      <p:sp>
        <p:nvSpPr>
          <p:cNvPr id="10" name="Rounded Rectangle 9">
            <a:hlinkClick r:id="" action="ppaction://noaction"/>
          </p:cNvPr>
          <p:cNvSpPr/>
          <p:nvPr/>
        </p:nvSpPr>
        <p:spPr>
          <a:xfrm>
            <a:off x="5508104" y="1628801"/>
            <a:ext cx="792088" cy="1008112"/>
          </a:xfrm>
          <a:prstGeom prst="round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IN" sz="2400" b="1" dirty="0"/>
          </a:p>
        </p:txBody>
      </p:sp>
      <p:sp>
        <p:nvSpPr>
          <p:cNvPr id="11" name="Rounded Rectangle 10">
            <a:hlinkClick r:id="rId6" action="ppaction://hlinksldjump"/>
          </p:cNvPr>
          <p:cNvSpPr/>
          <p:nvPr/>
        </p:nvSpPr>
        <p:spPr>
          <a:xfrm>
            <a:off x="5508104" y="2636914"/>
            <a:ext cx="792088" cy="1008112"/>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IN" sz="2400" b="1" dirty="0"/>
          </a:p>
        </p:txBody>
      </p:sp>
      <p:sp>
        <p:nvSpPr>
          <p:cNvPr id="12" name="Rounded Rectangle 11">
            <a:hlinkClick r:id="rId7" action="ppaction://hlinksldjump"/>
          </p:cNvPr>
          <p:cNvSpPr/>
          <p:nvPr/>
        </p:nvSpPr>
        <p:spPr>
          <a:xfrm>
            <a:off x="5508104" y="3645026"/>
            <a:ext cx="792088" cy="1008112"/>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IN" sz="2400" b="1" dirty="0"/>
          </a:p>
        </p:txBody>
      </p:sp>
      <p:sp>
        <p:nvSpPr>
          <p:cNvPr id="13" name="Rounded Rectangle 12">
            <a:hlinkClick r:id="rId8" action="ppaction://hlinksldjump"/>
          </p:cNvPr>
          <p:cNvSpPr/>
          <p:nvPr/>
        </p:nvSpPr>
        <p:spPr>
          <a:xfrm>
            <a:off x="5508104" y="4653139"/>
            <a:ext cx="792088" cy="1008112"/>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endParaRPr lang="en-IN" sz="2400" b="1" dirty="0"/>
          </a:p>
        </p:txBody>
      </p:sp>
      <p:sp>
        <p:nvSpPr>
          <p:cNvPr id="14" name="Rounded Rectangle 13">
            <a:hlinkClick r:id="rId9" action="ppaction://hlinksldjump"/>
          </p:cNvPr>
          <p:cNvSpPr/>
          <p:nvPr/>
        </p:nvSpPr>
        <p:spPr>
          <a:xfrm>
            <a:off x="5508104" y="5661249"/>
            <a:ext cx="792088" cy="1008112"/>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a:t>
            </a:r>
            <a:endParaRPr lang="en-IN" sz="2400" b="1" dirty="0"/>
          </a:p>
        </p:txBody>
      </p:sp>
      <p:sp>
        <p:nvSpPr>
          <p:cNvPr id="15" name="TextBox 14"/>
          <p:cNvSpPr txBox="1"/>
          <p:nvPr/>
        </p:nvSpPr>
        <p:spPr>
          <a:xfrm>
            <a:off x="467544" y="1052736"/>
            <a:ext cx="8388424" cy="369332"/>
          </a:xfrm>
          <a:prstGeom prst="rect">
            <a:avLst/>
          </a:prstGeom>
          <a:noFill/>
        </p:spPr>
        <p:txBody>
          <a:bodyPr wrap="square" rtlCol="0">
            <a:spAutoFit/>
          </a:bodyPr>
          <a:lstStyle/>
          <a:p>
            <a:r>
              <a:rPr lang="en-IN" dirty="0" smtClean="0"/>
              <a:t>Click each alphabet to learn more.</a:t>
            </a:r>
            <a:endParaRPr lang="en-IN" dirty="0"/>
          </a:p>
        </p:txBody>
      </p:sp>
      <p:pic>
        <p:nvPicPr>
          <p:cNvPr id="16" name="Picture 15" descr="Blank_Spiral_Notebook_Page_by_inspyretash_stock.jpg"/>
          <p:cNvPicPr>
            <a:picLocks noChangeAspect="1"/>
          </p:cNvPicPr>
          <p:nvPr/>
        </p:nvPicPr>
        <p:blipFill>
          <a:blip r:embed="rId10" cstate="email"/>
          <a:stretch>
            <a:fillRect/>
          </a:stretch>
        </p:blipFill>
        <p:spPr>
          <a:xfrm flipH="1">
            <a:off x="683567" y="1556792"/>
            <a:ext cx="4968551" cy="5188620"/>
          </a:xfrm>
          <a:prstGeom prst="rect">
            <a:avLst/>
          </a:prstGeom>
        </p:spPr>
      </p:pic>
      <p:sp>
        <p:nvSpPr>
          <p:cNvPr id="17" name="Rectangle 16"/>
          <p:cNvSpPr/>
          <p:nvPr/>
        </p:nvSpPr>
        <p:spPr>
          <a:xfrm>
            <a:off x="1043608" y="1556792"/>
            <a:ext cx="4536504" cy="5184576"/>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endParaRPr lang="en-IN" sz="1400" dirty="0" smtClean="0">
              <a:solidFill>
                <a:srgbClr val="FFFFFF"/>
              </a:solidFill>
              <a:latin typeface="Calibri" pitchFamily="-109" charset="0"/>
            </a:endParaRPr>
          </a:p>
        </p:txBody>
      </p:sp>
      <p:sp>
        <p:nvSpPr>
          <p:cNvPr id="18" name="TextBox 17"/>
          <p:cNvSpPr txBox="1"/>
          <p:nvPr/>
        </p:nvSpPr>
        <p:spPr>
          <a:xfrm>
            <a:off x="1475656" y="2042845"/>
            <a:ext cx="3888432" cy="3477875"/>
          </a:xfrm>
          <a:prstGeom prst="rect">
            <a:avLst/>
          </a:prstGeom>
          <a:noFill/>
        </p:spPr>
        <p:txBody>
          <a:bodyPr wrap="square" rtlCol="0">
            <a:spAutoFit/>
          </a:bodyPr>
          <a:lstStyle/>
          <a:p>
            <a:pPr marL="342900" indent="-342900">
              <a:buFont typeface="Arial" pitchFamily="34" charset="0"/>
              <a:buChar char="•"/>
            </a:pPr>
            <a:r>
              <a:rPr lang="en-IN" sz="2000" b="1" dirty="0" smtClean="0"/>
              <a:t>Analysis –</a:t>
            </a:r>
            <a:r>
              <a:rPr lang="en-IN" sz="2000" dirty="0" smtClean="0"/>
              <a:t>Analysis is an investigation of the component parts of a whole and their relations in making up the whole.</a:t>
            </a:r>
          </a:p>
          <a:p>
            <a:pPr marL="342900" indent="-342900"/>
            <a:endParaRPr lang="en-IN" sz="2000" b="1" dirty="0" smtClean="0"/>
          </a:p>
          <a:p>
            <a:pPr marL="342900" indent="-342900">
              <a:buFont typeface="Arial" pitchFamily="34" charset="0"/>
              <a:buChar char="•"/>
            </a:pPr>
            <a:r>
              <a:rPr lang="en-IN" sz="2000" b="1" dirty="0" smtClean="0"/>
              <a:t>Action Plan – </a:t>
            </a:r>
            <a:r>
              <a:rPr lang="en-IN" sz="2000" dirty="0" smtClean="0"/>
              <a:t>Action plan is a sequence of steps that must be taken, or activities that must be performed well, for a strategy to succeed.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smtClean="0"/>
                <a:t>Glossary</a:t>
              </a:r>
              <a:endParaRPr lang="en-IN" sz="3200" dirty="0"/>
            </a:p>
          </p:txBody>
        </p:sp>
      </p:grpSp>
      <p:sp>
        <p:nvSpPr>
          <p:cNvPr id="10" name="Rounded Rectangle 9">
            <a:hlinkClick r:id="rId6" action="ppaction://hlinksldjump"/>
          </p:cNvPr>
          <p:cNvSpPr/>
          <p:nvPr/>
        </p:nvSpPr>
        <p:spPr>
          <a:xfrm>
            <a:off x="5508104" y="1628801"/>
            <a:ext cx="792088" cy="1008112"/>
          </a:xfrm>
          <a:prstGeom prst="round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IN" sz="2400" b="1" dirty="0"/>
          </a:p>
        </p:txBody>
      </p:sp>
      <p:sp>
        <p:nvSpPr>
          <p:cNvPr id="11" name="Rounded Rectangle 10">
            <a:hlinkClick r:id="" action="ppaction://noaction"/>
          </p:cNvPr>
          <p:cNvSpPr/>
          <p:nvPr/>
        </p:nvSpPr>
        <p:spPr>
          <a:xfrm>
            <a:off x="5508104" y="2636914"/>
            <a:ext cx="792088" cy="1008112"/>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IN" sz="2400" b="1" dirty="0"/>
          </a:p>
        </p:txBody>
      </p:sp>
      <p:sp>
        <p:nvSpPr>
          <p:cNvPr id="12" name="Rounded Rectangle 11">
            <a:hlinkClick r:id="rId7" action="ppaction://hlinksldjump"/>
          </p:cNvPr>
          <p:cNvSpPr/>
          <p:nvPr/>
        </p:nvSpPr>
        <p:spPr>
          <a:xfrm>
            <a:off x="5508104" y="3645026"/>
            <a:ext cx="792088" cy="1008112"/>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IN" sz="2400" b="1" dirty="0"/>
          </a:p>
        </p:txBody>
      </p:sp>
      <p:sp>
        <p:nvSpPr>
          <p:cNvPr id="13" name="Rounded Rectangle 12">
            <a:hlinkClick r:id="rId8" action="ppaction://hlinksldjump"/>
          </p:cNvPr>
          <p:cNvSpPr/>
          <p:nvPr/>
        </p:nvSpPr>
        <p:spPr>
          <a:xfrm>
            <a:off x="5508104" y="4653139"/>
            <a:ext cx="792088" cy="1008112"/>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endParaRPr lang="en-IN" sz="2400" b="1" dirty="0"/>
          </a:p>
        </p:txBody>
      </p:sp>
      <p:sp>
        <p:nvSpPr>
          <p:cNvPr id="14" name="Rounded Rectangle 13">
            <a:hlinkClick r:id="rId9" action="ppaction://hlinksldjump"/>
          </p:cNvPr>
          <p:cNvSpPr/>
          <p:nvPr/>
        </p:nvSpPr>
        <p:spPr>
          <a:xfrm>
            <a:off x="5508104" y="5661249"/>
            <a:ext cx="792088" cy="1008112"/>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a:t>
            </a:r>
            <a:endParaRPr lang="en-IN" sz="2400" b="1" dirty="0"/>
          </a:p>
        </p:txBody>
      </p:sp>
      <p:sp>
        <p:nvSpPr>
          <p:cNvPr id="15" name="TextBox 14"/>
          <p:cNvSpPr txBox="1"/>
          <p:nvPr/>
        </p:nvSpPr>
        <p:spPr>
          <a:xfrm>
            <a:off x="467544" y="1052736"/>
            <a:ext cx="8388424" cy="369332"/>
          </a:xfrm>
          <a:prstGeom prst="rect">
            <a:avLst/>
          </a:prstGeom>
          <a:noFill/>
        </p:spPr>
        <p:txBody>
          <a:bodyPr wrap="square" rtlCol="0">
            <a:spAutoFit/>
          </a:bodyPr>
          <a:lstStyle/>
          <a:p>
            <a:r>
              <a:rPr lang="en-IN" dirty="0" smtClean="0"/>
              <a:t>Click each alphabet to learn more.</a:t>
            </a:r>
            <a:endParaRPr lang="en-IN" dirty="0"/>
          </a:p>
        </p:txBody>
      </p:sp>
      <p:pic>
        <p:nvPicPr>
          <p:cNvPr id="16" name="Picture 15" descr="Blank_Spiral_Notebook_Page_by_inspyretash_stock.jpg"/>
          <p:cNvPicPr>
            <a:picLocks noChangeAspect="1"/>
          </p:cNvPicPr>
          <p:nvPr/>
        </p:nvPicPr>
        <p:blipFill>
          <a:blip r:embed="rId10" cstate="email"/>
          <a:stretch>
            <a:fillRect/>
          </a:stretch>
        </p:blipFill>
        <p:spPr>
          <a:xfrm flipH="1">
            <a:off x="683567" y="1556792"/>
            <a:ext cx="4968551" cy="5188620"/>
          </a:xfrm>
          <a:prstGeom prst="rect">
            <a:avLst/>
          </a:prstGeom>
        </p:spPr>
      </p:pic>
      <p:sp>
        <p:nvSpPr>
          <p:cNvPr id="17" name="TextBox 16"/>
          <p:cNvSpPr txBox="1"/>
          <p:nvPr/>
        </p:nvSpPr>
        <p:spPr>
          <a:xfrm>
            <a:off x="1475656" y="1916832"/>
            <a:ext cx="3888432" cy="4708981"/>
          </a:xfrm>
          <a:prstGeom prst="rect">
            <a:avLst/>
          </a:prstGeom>
          <a:noFill/>
        </p:spPr>
        <p:txBody>
          <a:bodyPr wrap="square" rtlCol="0">
            <a:spAutoFit/>
          </a:bodyPr>
          <a:lstStyle/>
          <a:p>
            <a:pPr marL="342900" indent="-342900">
              <a:buFont typeface="Arial" pitchFamily="34" charset="0"/>
              <a:buChar char="•"/>
            </a:pPr>
            <a:r>
              <a:rPr lang="en-IN" sz="2000" b="1" dirty="0" smtClean="0"/>
              <a:t>Business Unit (BU) - </a:t>
            </a:r>
            <a:r>
              <a:rPr lang="en-IN" sz="2000" dirty="0" smtClean="0"/>
              <a:t>Business Unit (BU) is a logical element or segment of a company (such as accounting, production, marketing) representing a specific business function, and a definite place on the organizational chart, under the domain of a manager.</a:t>
            </a:r>
          </a:p>
          <a:p>
            <a:pPr marL="342900" indent="-342900">
              <a:buFont typeface="Arial" pitchFamily="34" charset="0"/>
              <a:buChar char="•"/>
            </a:pPr>
            <a:endParaRPr lang="en-IN" sz="2000" b="1" dirty="0" smtClean="0"/>
          </a:p>
          <a:p>
            <a:pPr marL="342900" indent="-342900">
              <a:buFont typeface="Arial" pitchFamily="34" charset="0"/>
              <a:buChar char="•"/>
            </a:pPr>
            <a:r>
              <a:rPr lang="en-IN" sz="2000" b="1" dirty="0" smtClean="0"/>
              <a:t>Brainstorming - </a:t>
            </a:r>
            <a:r>
              <a:rPr lang="en-IN" sz="2000" dirty="0" smtClean="0"/>
              <a:t>Brainstorming is a group problem-solving technique in which members spontaneously share ideas and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smtClean="0"/>
                <a:t>Glossary</a:t>
              </a:r>
              <a:endParaRPr lang="en-IN" sz="3200" dirty="0"/>
            </a:p>
          </p:txBody>
        </p:sp>
      </p:grpSp>
      <p:sp>
        <p:nvSpPr>
          <p:cNvPr id="10" name="Rounded Rectangle 9">
            <a:hlinkClick r:id="rId6" action="ppaction://hlinksldjump"/>
          </p:cNvPr>
          <p:cNvSpPr/>
          <p:nvPr/>
        </p:nvSpPr>
        <p:spPr>
          <a:xfrm>
            <a:off x="5508104" y="1628801"/>
            <a:ext cx="792088" cy="1008112"/>
          </a:xfrm>
          <a:prstGeom prst="round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IN" sz="2400" b="1" dirty="0"/>
          </a:p>
        </p:txBody>
      </p:sp>
      <p:sp>
        <p:nvSpPr>
          <p:cNvPr id="11" name="Rounded Rectangle 10">
            <a:hlinkClick r:id="rId7" action="ppaction://hlinksldjump"/>
          </p:cNvPr>
          <p:cNvSpPr/>
          <p:nvPr/>
        </p:nvSpPr>
        <p:spPr>
          <a:xfrm>
            <a:off x="5508104" y="2636914"/>
            <a:ext cx="792088" cy="1008112"/>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IN" sz="2400" b="1" dirty="0"/>
          </a:p>
        </p:txBody>
      </p:sp>
      <p:sp>
        <p:nvSpPr>
          <p:cNvPr id="12" name="Rounded Rectangle 11">
            <a:hlinkClick r:id="" action="ppaction://noaction"/>
          </p:cNvPr>
          <p:cNvSpPr/>
          <p:nvPr/>
        </p:nvSpPr>
        <p:spPr>
          <a:xfrm>
            <a:off x="5508104" y="3645026"/>
            <a:ext cx="792088" cy="1008112"/>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IN" sz="2400" b="1" dirty="0"/>
          </a:p>
        </p:txBody>
      </p:sp>
      <p:sp>
        <p:nvSpPr>
          <p:cNvPr id="13" name="Rounded Rectangle 12">
            <a:hlinkClick r:id="rId8" action="ppaction://hlinksldjump"/>
          </p:cNvPr>
          <p:cNvSpPr/>
          <p:nvPr/>
        </p:nvSpPr>
        <p:spPr>
          <a:xfrm>
            <a:off x="5508104" y="4653139"/>
            <a:ext cx="792088" cy="1008112"/>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endParaRPr lang="en-IN" sz="2400" b="1" dirty="0"/>
          </a:p>
        </p:txBody>
      </p:sp>
      <p:sp>
        <p:nvSpPr>
          <p:cNvPr id="14" name="Rounded Rectangle 13">
            <a:hlinkClick r:id="rId9" action="ppaction://hlinksldjump"/>
          </p:cNvPr>
          <p:cNvSpPr/>
          <p:nvPr/>
        </p:nvSpPr>
        <p:spPr>
          <a:xfrm>
            <a:off x="5508104" y="5661249"/>
            <a:ext cx="792088" cy="1008112"/>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a:t>
            </a:r>
            <a:endParaRPr lang="en-IN" sz="2400" b="1" dirty="0"/>
          </a:p>
        </p:txBody>
      </p:sp>
      <p:sp>
        <p:nvSpPr>
          <p:cNvPr id="15" name="TextBox 14"/>
          <p:cNvSpPr txBox="1"/>
          <p:nvPr/>
        </p:nvSpPr>
        <p:spPr>
          <a:xfrm>
            <a:off x="467544" y="1052736"/>
            <a:ext cx="8388424" cy="369332"/>
          </a:xfrm>
          <a:prstGeom prst="rect">
            <a:avLst/>
          </a:prstGeom>
          <a:noFill/>
        </p:spPr>
        <p:txBody>
          <a:bodyPr wrap="square" rtlCol="0">
            <a:spAutoFit/>
          </a:bodyPr>
          <a:lstStyle/>
          <a:p>
            <a:r>
              <a:rPr lang="en-IN" dirty="0" smtClean="0"/>
              <a:t>Click each alphabet to learn more.</a:t>
            </a:r>
            <a:endParaRPr lang="en-IN" dirty="0"/>
          </a:p>
        </p:txBody>
      </p:sp>
      <p:pic>
        <p:nvPicPr>
          <p:cNvPr id="16" name="Picture 15" descr="Blank_Spiral_Notebook_Page_by_inspyretash_stock.jpg"/>
          <p:cNvPicPr>
            <a:picLocks noChangeAspect="1"/>
          </p:cNvPicPr>
          <p:nvPr/>
        </p:nvPicPr>
        <p:blipFill>
          <a:blip r:embed="rId10" cstate="email"/>
          <a:stretch>
            <a:fillRect/>
          </a:stretch>
        </p:blipFill>
        <p:spPr>
          <a:xfrm flipH="1">
            <a:off x="683567" y="1556792"/>
            <a:ext cx="4968551" cy="5188620"/>
          </a:xfrm>
          <a:prstGeom prst="rect">
            <a:avLst/>
          </a:prstGeom>
        </p:spPr>
      </p:pic>
      <p:sp>
        <p:nvSpPr>
          <p:cNvPr id="17" name="TextBox 16"/>
          <p:cNvSpPr txBox="1"/>
          <p:nvPr/>
        </p:nvSpPr>
        <p:spPr>
          <a:xfrm>
            <a:off x="1475656" y="1816363"/>
            <a:ext cx="3888432" cy="2554545"/>
          </a:xfrm>
          <a:prstGeom prst="rect">
            <a:avLst/>
          </a:prstGeom>
          <a:noFill/>
        </p:spPr>
        <p:txBody>
          <a:bodyPr wrap="square" rtlCol="0">
            <a:spAutoFit/>
          </a:bodyPr>
          <a:lstStyle/>
          <a:p>
            <a:pPr marL="342900" indent="-342900">
              <a:buFont typeface="Arial" pitchFamily="34" charset="0"/>
              <a:buChar char="•"/>
            </a:pPr>
            <a:r>
              <a:rPr lang="en-IN" sz="2000" b="1" dirty="0" smtClean="0"/>
              <a:t>Competitor – </a:t>
            </a:r>
            <a:r>
              <a:rPr lang="en-IN" sz="2000" dirty="0" smtClean="0"/>
              <a:t>Competitor is a business or organization offering similar competing products as your organization.</a:t>
            </a:r>
          </a:p>
          <a:p>
            <a:pPr marL="342900" indent="-342900"/>
            <a:endParaRPr lang="en-IN" sz="2000" b="1" dirty="0" smtClean="0"/>
          </a:p>
          <a:p>
            <a:pPr marL="342900" indent="-342900">
              <a:buFont typeface="Arial" pitchFamily="34" charset="0"/>
              <a:buChar char="•"/>
            </a:pPr>
            <a:r>
              <a:rPr lang="en-IN" sz="2000" b="1" dirty="0" smtClean="0"/>
              <a:t>Customer - </a:t>
            </a:r>
            <a:r>
              <a:rPr lang="en-IN" sz="2000" dirty="0" smtClean="0"/>
              <a:t>Customer is someone who pays for goods or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smtClean="0"/>
                <a:t>Glossary</a:t>
              </a:r>
              <a:endParaRPr lang="en-IN" sz="3200" dirty="0"/>
            </a:p>
          </p:txBody>
        </p:sp>
      </p:grpSp>
      <p:sp>
        <p:nvSpPr>
          <p:cNvPr id="10" name="Rounded Rectangle 9">
            <a:hlinkClick r:id="rId6" action="ppaction://hlinksldjump"/>
          </p:cNvPr>
          <p:cNvSpPr/>
          <p:nvPr/>
        </p:nvSpPr>
        <p:spPr>
          <a:xfrm>
            <a:off x="5508104" y="1628801"/>
            <a:ext cx="792088" cy="1008112"/>
          </a:xfrm>
          <a:prstGeom prst="round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IN" sz="2400" b="1" dirty="0"/>
          </a:p>
        </p:txBody>
      </p:sp>
      <p:sp>
        <p:nvSpPr>
          <p:cNvPr id="11" name="Rounded Rectangle 10">
            <a:hlinkClick r:id="rId7" action="ppaction://hlinksldjump"/>
          </p:cNvPr>
          <p:cNvSpPr/>
          <p:nvPr/>
        </p:nvSpPr>
        <p:spPr>
          <a:xfrm>
            <a:off x="5508104" y="2636914"/>
            <a:ext cx="792088" cy="1008112"/>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IN" sz="2400" b="1" dirty="0"/>
          </a:p>
        </p:txBody>
      </p:sp>
      <p:sp>
        <p:nvSpPr>
          <p:cNvPr id="12" name="Rounded Rectangle 11">
            <a:hlinkClick r:id="rId8" action="ppaction://hlinksldjump"/>
          </p:cNvPr>
          <p:cNvSpPr/>
          <p:nvPr/>
        </p:nvSpPr>
        <p:spPr>
          <a:xfrm>
            <a:off x="5508104" y="3645026"/>
            <a:ext cx="792088" cy="1008112"/>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IN" sz="2400" b="1" dirty="0"/>
          </a:p>
        </p:txBody>
      </p:sp>
      <p:sp>
        <p:nvSpPr>
          <p:cNvPr id="13" name="Rounded Rectangle 12">
            <a:hlinkClick r:id="" action="ppaction://noaction"/>
          </p:cNvPr>
          <p:cNvSpPr/>
          <p:nvPr/>
        </p:nvSpPr>
        <p:spPr>
          <a:xfrm>
            <a:off x="5508104" y="4653139"/>
            <a:ext cx="792088" cy="1008112"/>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endParaRPr lang="en-IN" sz="2400" b="1" dirty="0"/>
          </a:p>
        </p:txBody>
      </p:sp>
      <p:sp>
        <p:nvSpPr>
          <p:cNvPr id="14" name="Rounded Rectangle 13">
            <a:hlinkClick r:id="rId9" action="ppaction://hlinksldjump"/>
          </p:cNvPr>
          <p:cNvSpPr/>
          <p:nvPr/>
        </p:nvSpPr>
        <p:spPr>
          <a:xfrm>
            <a:off x="5508104" y="5661249"/>
            <a:ext cx="792088" cy="1008112"/>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a:t>
            </a:r>
            <a:endParaRPr lang="en-IN" sz="2400" b="1" dirty="0"/>
          </a:p>
        </p:txBody>
      </p:sp>
      <p:sp>
        <p:nvSpPr>
          <p:cNvPr id="15" name="TextBox 14"/>
          <p:cNvSpPr txBox="1"/>
          <p:nvPr/>
        </p:nvSpPr>
        <p:spPr>
          <a:xfrm>
            <a:off x="467544" y="1052736"/>
            <a:ext cx="8388424" cy="369332"/>
          </a:xfrm>
          <a:prstGeom prst="rect">
            <a:avLst/>
          </a:prstGeom>
          <a:noFill/>
        </p:spPr>
        <p:txBody>
          <a:bodyPr wrap="square" rtlCol="0">
            <a:spAutoFit/>
          </a:bodyPr>
          <a:lstStyle/>
          <a:p>
            <a:r>
              <a:rPr lang="en-IN" dirty="0" smtClean="0"/>
              <a:t>Click each alphabet to learn more.</a:t>
            </a:r>
            <a:endParaRPr lang="en-IN" dirty="0"/>
          </a:p>
        </p:txBody>
      </p:sp>
      <p:pic>
        <p:nvPicPr>
          <p:cNvPr id="16" name="Picture 15" descr="Blank_Spiral_Notebook_Page_by_inspyretash_stock.jpg"/>
          <p:cNvPicPr>
            <a:picLocks noChangeAspect="1"/>
          </p:cNvPicPr>
          <p:nvPr/>
        </p:nvPicPr>
        <p:blipFill>
          <a:blip r:embed="rId10" cstate="email"/>
          <a:stretch>
            <a:fillRect/>
          </a:stretch>
        </p:blipFill>
        <p:spPr>
          <a:xfrm flipH="1">
            <a:off x="683567" y="1556792"/>
            <a:ext cx="4968551" cy="5188620"/>
          </a:xfrm>
          <a:prstGeom prst="rect">
            <a:avLst/>
          </a:prstGeom>
        </p:spPr>
      </p:pic>
      <p:sp>
        <p:nvSpPr>
          <p:cNvPr id="17" name="TextBox 16"/>
          <p:cNvSpPr txBox="1"/>
          <p:nvPr/>
        </p:nvSpPr>
        <p:spPr>
          <a:xfrm>
            <a:off x="1259632" y="1628800"/>
            <a:ext cx="4248472" cy="3477875"/>
          </a:xfrm>
          <a:prstGeom prst="rect">
            <a:avLst/>
          </a:prstGeom>
          <a:noFill/>
        </p:spPr>
        <p:txBody>
          <a:bodyPr wrap="square" rtlCol="0">
            <a:spAutoFit/>
          </a:bodyPr>
          <a:lstStyle/>
          <a:p>
            <a:pPr marL="342900" indent="-342900">
              <a:buFont typeface="Arial" pitchFamily="34" charset="0"/>
              <a:buChar char="•"/>
            </a:pPr>
            <a:endParaRPr lang="en-IN" sz="2000" b="1" dirty="0" smtClean="0"/>
          </a:p>
          <a:p>
            <a:pPr marL="342900" indent="-342900">
              <a:buFont typeface="Arial" pitchFamily="34" charset="0"/>
              <a:buChar char="•"/>
            </a:pPr>
            <a:r>
              <a:rPr lang="en-IN" sz="2000" b="1" dirty="0" smtClean="0"/>
              <a:t>Information - </a:t>
            </a:r>
            <a:r>
              <a:rPr lang="en-IN" sz="2000" dirty="0" smtClean="0"/>
              <a:t>Information is a collection of facts from which conclusions may be drawn.</a:t>
            </a:r>
          </a:p>
          <a:p>
            <a:pPr marL="342900" indent="-342900"/>
            <a:endParaRPr lang="en-IN" sz="2000" b="1" dirty="0" smtClean="0"/>
          </a:p>
          <a:p>
            <a:pPr marL="342900" indent="-342900">
              <a:buFont typeface="Arial" pitchFamily="34" charset="0"/>
              <a:buChar char="•"/>
            </a:pPr>
            <a:r>
              <a:rPr lang="en-IN" sz="2000" b="1" dirty="0" smtClean="0"/>
              <a:t>Information Technology (IT) - </a:t>
            </a:r>
            <a:r>
              <a:rPr lang="en-IN" sz="2000" dirty="0" smtClean="0"/>
              <a:t>Information Technology (IT) is the branch of engineering that deals with the use of computers and telecommunications to retrieve and store and transmit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US" sz="3200" dirty="0" smtClean="0"/>
                <a:t>Glossary</a:t>
              </a:r>
              <a:endParaRPr lang="en-IN" sz="3200" dirty="0"/>
            </a:p>
          </p:txBody>
        </p:sp>
      </p:grpSp>
      <p:sp>
        <p:nvSpPr>
          <p:cNvPr id="10" name="Rounded Rectangle 9">
            <a:hlinkClick r:id="rId6" action="ppaction://hlinksldjump"/>
          </p:cNvPr>
          <p:cNvSpPr/>
          <p:nvPr/>
        </p:nvSpPr>
        <p:spPr>
          <a:xfrm>
            <a:off x="5508104" y="1628801"/>
            <a:ext cx="792088" cy="1008112"/>
          </a:xfrm>
          <a:prstGeom prst="round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a:t>
            </a:r>
            <a:endParaRPr lang="en-IN" sz="2400" b="1" dirty="0"/>
          </a:p>
        </p:txBody>
      </p:sp>
      <p:sp>
        <p:nvSpPr>
          <p:cNvPr id="11" name="Rounded Rectangle 10">
            <a:hlinkClick r:id="rId7" action="ppaction://hlinksldjump"/>
          </p:cNvPr>
          <p:cNvSpPr/>
          <p:nvPr/>
        </p:nvSpPr>
        <p:spPr>
          <a:xfrm>
            <a:off x="5508104" y="2636914"/>
            <a:ext cx="792088" cy="1008112"/>
          </a:xfrm>
          <a:prstGeom prst="round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t>
            </a:r>
            <a:endParaRPr lang="en-IN" sz="2400" b="1" dirty="0"/>
          </a:p>
        </p:txBody>
      </p:sp>
      <p:sp>
        <p:nvSpPr>
          <p:cNvPr id="12" name="Rounded Rectangle 11">
            <a:hlinkClick r:id="rId8" action="ppaction://hlinksldjump"/>
          </p:cNvPr>
          <p:cNvSpPr/>
          <p:nvPr/>
        </p:nvSpPr>
        <p:spPr>
          <a:xfrm>
            <a:off x="5508104" y="3645026"/>
            <a:ext cx="792088" cy="1008112"/>
          </a:xfrm>
          <a:prstGeom prst="round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endParaRPr lang="en-IN" sz="2400" b="1" dirty="0"/>
          </a:p>
        </p:txBody>
      </p:sp>
      <p:sp>
        <p:nvSpPr>
          <p:cNvPr id="13" name="Rounded Rectangle 12">
            <a:hlinkClick r:id="rId9" action="ppaction://hlinksldjump"/>
          </p:cNvPr>
          <p:cNvSpPr/>
          <p:nvPr/>
        </p:nvSpPr>
        <p:spPr>
          <a:xfrm>
            <a:off x="5508104" y="4653139"/>
            <a:ext cx="792088" cy="1008112"/>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a:t>
            </a:r>
            <a:endParaRPr lang="en-IN" sz="2400" b="1" dirty="0"/>
          </a:p>
        </p:txBody>
      </p:sp>
      <p:sp>
        <p:nvSpPr>
          <p:cNvPr id="14" name="Rounded Rectangle 13"/>
          <p:cNvSpPr/>
          <p:nvPr/>
        </p:nvSpPr>
        <p:spPr>
          <a:xfrm>
            <a:off x="5508104" y="5661249"/>
            <a:ext cx="792088" cy="1008112"/>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a:t>
            </a:r>
            <a:endParaRPr lang="en-IN" sz="2400" b="1" dirty="0"/>
          </a:p>
        </p:txBody>
      </p:sp>
      <p:sp>
        <p:nvSpPr>
          <p:cNvPr id="15" name="TextBox 14"/>
          <p:cNvSpPr txBox="1"/>
          <p:nvPr/>
        </p:nvSpPr>
        <p:spPr>
          <a:xfrm>
            <a:off x="467544" y="1052736"/>
            <a:ext cx="8388424" cy="369332"/>
          </a:xfrm>
          <a:prstGeom prst="rect">
            <a:avLst/>
          </a:prstGeom>
          <a:noFill/>
        </p:spPr>
        <p:txBody>
          <a:bodyPr wrap="square" rtlCol="0">
            <a:spAutoFit/>
          </a:bodyPr>
          <a:lstStyle/>
          <a:p>
            <a:r>
              <a:rPr lang="en-IN" dirty="0" smtClean="0"/>
              <a:t>Click each alphabet to learn more.</a:t>
            </a:r>
            <a:endParaRPr lang="en-IN" dirty="0"/>
          </a:p>
        </p:txBody>
      </p:sp>
      <p:pic>
        <p:nvPicPr>
          <p:cNvPr id="16" name="Picture 15" descr="Blank_Spiral_Notebook_Page_by_inspyretash_stock.jpg"/>
          <p:cNvPicPr>
            <a:picLocks noChangeAspect="1"/>
          </p:cNvPicPr>
          <p:nvPr/>
        </p:nvPicPr>
        <p:blipFill>
          <a:blip r:embed="rId10" cstate="email"/>
          <a:stretch>
            <a:fillRect/>
          </a:stretch>
        </p:blipFill>
        <p:spPr>
          <a:xfrm flipH="1">
            <a:off x="683567" y="1556792"/>
            <a:ext cx="4968551" cy="5188620"/>
          </a:xfrm>
          <a:prstGeom prst="rect">
            <a:avLst/>
          </a:prstGeom>
        </p:spPr>
      </p:pic>
      <p:sp>
        <p:nvSpPr>
          <p:cNvPr id="17" name="TextBox 16"/>
          <p:cNvSpPr txBox="1"/>
          <p:nvPr/>
        </p:nvSpPr>
        <p:spPr>
          <a:xfrm>
            <a:off x="1259632" y="1772816"/>
            <a:ext cx="3960440" cy="2554545"/>
          </a:xfrm>
          <a:prstGeom prst="rect">
            <a:avLst/>
          </a:prstGeom>
          <a:noFill/>
        </p:spPr>
        <p:txBody>
          <a:bodyPr wrap="square" rtlCol="0">
            <a:spAutoFit/>
          </a:bodyPr>
          <a:lstStyle/>
          <a:p>
            <a:pPr marL="342900" indent="-342900">
              <a:buFont typeface="Arial" pitchFamily="34" charset="0"/>
              <a:buChar char="•"/>
            </a:pPr>
            <a:r>
              <a:rPr lang="en-IN" sz="2000" b="1" dirty="0" smtClean="0"/>
              <a:t>Opportunity - </a:t>
            </a:r>
            <a:r>
              <a:rPr lang="en-IN" sz="2000" dirty="0" smtClean="0"/>
              <a:t>Opportunity is possibility due to a favorable combination of circumstances.</a:t>
            </a:r>
          </a:p>
          <a:p>
            <a:pPr marL="342900" indent="-342900"/>
            <a:endParaRPr lang="en-IN" sz="2000" b="1" dirty="0" smtClean="0"/>
          </a:p>
          <a:p>
            <a:pPr marL="342900" indent="-342900">
              <a:buFont typeface="Arial" pitchFamily="34" charset="0"/>
              <a:buChar char="•"/>
            </a:pPr>
            <a:r>
              <a:rPr lang="en-IN" sz="2000" b="1" dirty="0" smtClean="0"/>
              <a:t>Objectives – </a:t>
            </a:r>
            <a:r>
              <a:rPr lang="en-IN" sz="2000" dirty="0" smtClean="0"/>
              <a:t>Objectives are the goal intended to be attained and which are believed to be attainable.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Strengths</a:t>
              </a:r>
              <a:endParaRPr lang="en-IN" sz="3200" dirty="0"/>
            </a:p>
          </p:txBody>
        </p:sp>
      </p:grpSp>
      <p:grpSp>
        <p:nvGrpSpPr>
          <p:cNvPr id="6" name="Group 13"/>
          <p:cNvGrpSpPr/>
          <p:nvPr/>
        </p:nvGrpSpPr>
        <p:grpSpPr>
          <a:xfrm>
            <a:off x="251520" y="2435714"/>
            <a:ext cx="1637644" cy="1323674"/>
            <a:chOff x="1556920" y="1052736"/>
            <a:chExt cx="1358896" cy="1183262"/>
          </a:xfrm>
        </p:grpSpPr>
        <p:grpSp>
          <p:nvGrpSpPr>
            <p:cNvPr id="7" name="Group 24"/>
            <p:cNvGrpSpPr/>
            <p:nvPr/>
          </p:nvGrpSpPr>
          <p:grpSpPr>
            <a:xfrm>
              <a:off x="1556920" y="1052736"/>
              <a:ext cx="1358896" cy="1183262"/>
              <a:chOff x="3056087" y="1412776"/>
              <a:chExt cx="2091977" cy="1740393"/>
            </a:xfrm>
          </p:grpSpPr>
          <p:sp>
            <p:nvSpPr>
              <p:cNvPr id="35"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8"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7"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8"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9"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0"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1"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3"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4"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5"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6"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7"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9"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0"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1"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3"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4"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9" name="Group 36"/>
          <p:cNvGrpSpPr/>
          <p:nvPr/>
        </p:nvGrpSpPr>
        <p:grpSpPr>
          <a:xfrm>
            <a:off x="179512" y="3890700"/>
            <a:ext cx="1687455" cy="1323674"/>
            <a:chOff x="107504" y="2298275"/>
            <a:chExt cx="1400229" cy="1183262"/>
          </a:xfrm>
        </p:grpSpPr>
        <p:grpSp>
          <p:nvGrpSpPr>
            <p:cNvPr id="10"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14"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15" name="Group 46"/>
          <p:cNvGrpSpPr/>
          <p:nvPr/>
        </p:nvGrpSpPr>
        <p:grpSpPr>
          <a:xfrm>
            <a:off x="179512" y="5345686"/>
            <a:ext cx="1687455" cy="1323674"/>
            <a:chOff x="1515587" y="2298275"/>
            <a:chExt cx="1400229" cy="1183262"/>
          </a:xfrm>
        </p:grpSpPr>
        <p:grpSp>
          <p:nvGrpSpPr>
            <p:cNvPr id="16"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37"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55" name="Group 13"/>
          <p:cNvGrpSpPr/>
          <p:nvPr/>
        </p:nvGrpSpPr>
        <p:grpSpPr>
          <a:xfrm>
            <a:off x="251520" y="2435714"/>
            <a:ext cx="1637644" cy="1323674"/>
            <a:chOff x="1556920" y="1052736"/>
            <a:chExt cx="1358896" cy="1183262"/>
          </a:xfrm>
        </p:grpSpPr>
        <p:grpSp>
          <p:nvGrpSpPr>
            <p:cNvPr id="56" name="Group 24"/>
            <p:cNvGrpSpPr/>
            <p:nvPr/>
          </p:nvGrpSpPr>
          <p:grpSpPr>
            <a:xfrm>
              <a:off x="1556920" y="1052736"/>
              <a:ext cx="1358896" cy="1183262"/>
              <a:chOff x="3056087" y="1412776"/>
              <a:chExt cx="2091977" cy="1740393"/>
            </a:xfrm>
          </p:grpSpPr>
          <p:sp>
            <p:nvSpPr>
              <p:cNvPr id="76"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7" name="TextBox 76"/>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57"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58"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9"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0"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1"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2"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3"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5"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6"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7"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8"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9"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0"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1"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2"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3"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4"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5"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78" name="Group 36"/>
          <p:cNvGrpSpPr/>
          <p:nvPr/>
        </p:nvGrpSpPr>
        <p:grpSpPr>
          <a:xfrm>
            <a:off x="179512" y="3890700"/>
            <a:ext cx="1687455" cy="1323674"/>
            <a:chOff x="107504" y="2298275"/>
            <a:chExt cx="1400229" cy="1183262"/>
          </a:xfrm>
        </p:grpSpPr>
        <p:grpSp>
          <p:nvGrpSpPr>
            <p:cNvPr id="79" name="Group 28"/>
            <p:cNvGrpSpPr/>
            <p:nvPr/>
          </p:nvGrpSpPr>
          <p:grpSpPr>
            <a:xfrm>
              <a:off x="107504" y="2298275"/>
              <a:ext cx="1400229" cy="1183262"/>
              <a:chOff x="2992456" y="1412776"/>
              <a:chExt cx="2155608" cy="1740393"/>
            </a:xfrm>
          </p:grpSpPr>
          <p:sp>
            <p:nvSpPr>
              <p:cNvPr id="92"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3"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80"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81"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82"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83"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84"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91"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chemeClr val="bg1">
                  <a:lumMod val="95000"/>
                </a:schemeClr>
              </a:solidFill>
              <a:ln w="9525">
                <a:noFill/>
                <a:round/>
                <a:headEnd/>
                <a:tailEnd/>
              </a:ln>
            </p:spPr>
            <p:txBody>
              <a:bodyPr/>
              <a:lstStyle/>
              <a:p>
                <a:endParaRPr lang="en-IN" sz="1400" dirty="0"/>
              </a:p>
            </p:txBody>
          </p:sp>
        </p:grpSp>
      </p:grpSp>
      <p:grpSp>
        <p:nvGrpSpPr>
          <p:cNvPr id="94" name="Group 46"/>
          <p:cNvGrpSpPr/>
          <p:nvPr/>
        </p:nvGrpSpPr>
        <p:grpSpPr>
          <a:xfrm>
            <a:off x="179512" y="5345686"/>
            <a:ext cx="1687455" cy="1323674"/>
            <a:chOff x="1515587" y="2298275"/>
            <a:chExt cx="1400229" cy="1183262"/>
          </a:xfrm>
        </p:grpSpPr>
        <p:grpSp>
          <p:nvGrpSpPr>
            <p:cNvPr id="95" name="Group 32"/>
            <p:cNvGrpSpPr/>
            <p:nvPr/>
          </p:nvGrpSpPr>
          <p:grpSpPr>
            <a:xfrm>
              <a:off x="1515587" y="2298275"/>
              <a:ext cx="1400229" cy="1183262"/>
              <a:chOff x="2992456" y="1412776"/>
              <a:chExt cx="2155608" cy="1740393"/>
            </a:xfrm>
          </p:grpSpPr>
          <p:sp>
            <p:nvSpPr>
              <p:cNvPr id="99"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0" name="TextBox 99"/>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96"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97"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98"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03" name="Group 9"/>
          <p:cNvGrpSpPr/>
          <p:nvPr/>
        </p:nvGrpSpPr>
        <p:grpSpPr>
          <a:xfrm>
            <a:off x="179512" y="980728"/>
            <a:ext cx="1687455" cy="1323674"/>
            <a:chOff x="2992456" y="1412776"/>
            <a:chExt cx="2155608" cy="1740393"/>
          </a:xfrm>
        </p:grpSpPr>
        <p:sp>
          <p:nvSpPr>
            <p:cNvPr id="104"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5"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06"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102" name="Group 101"/>
          <p:cNvGrpSpPr/>
          <p:nvPr/>
        </p:nvGrpSpPr>
        <p:grpSpPr>
          <a:xfrm>
            <a:off x="179512" y="980728"/>
            <a:ext cx="8640960" cy="5688632"/>
            <a:chOff x="179512" y="980728"/>
            <a:chExt cx="8640960" cy="5688632"/>
          </a:xfrm>
        </p:grpSpPr>
        <p:grpSp>
          <p:nvGrpSpPr>
            <p:cNvPr id="5" name="Group 9"/>
            <p:cNvGrpSpPr/>
            <p:nvPr/>
          </p:nvGrpSpPr>
          <p:grpSpPr>
            <a:xfrm>
              <a:off x="179512" y="980728"/>
              <a:ext cx="1944216" cy="1323674"/>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sp>
          <p:nvSpPr>
            <p:cNvPr id="101" name="Rectangle 100"/>
            <p:cNvSpPr/>
            <p:nvPr/>
          </p:nvSpPr>
          <p:spPr>
            <a:xfrm>
              <a:off x="1979712" y="980728"/>
              <a:ext cx="6840760" cy="5688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08" name="Freeform 9"/>
          <p:cNvSpPr>
            <a:spLocks noEditPoints="1"/>
          </p:cNvSpPr>
          <p:nvPr/>
        </p:nvSpPr>
        <p:spPr bwMode="auto">
          <a:xfrm>
            <a:off x="4051640" y="1194619"/>
            <a:ext cx="4840840" cy="5474741"/>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rgbClr val="F2DCDB">
              <a:alpha val="30196"/>
            </a:srgbClr>
          </a:solidFill>
          <a:ln>
            <a:solidFill>
              <a:srgbClr val="F2DCDB">
                <a:alpha val="50196"/>
              </a:srgb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07" name="TextBox 106"/>
          <p:cNvSpPr txBox="1"/>
          <p:nvPr/>
        </p:nvSpPr>
        <p:spPr>
          <a:xfrm>
            <a:off x="2483768" y="1412776"/>
            <a:ext cx="5976664" cy="4154984"/>
          </a:xfrm>
          <a:prstGeom prst="rect">
            <a:avLst/>
          </a:prstGeom>
          <a:noFill/>
        </p:spPr>
        <p:txBody>
          <a:bodyPr wrap="square" rtlCol="0">
            <a:spAutoFit/>
          </a:bodyPr>
          <a:lstStyle/>
          <a:p>
            <a:r>
              <a:rPr lang="en-IN" sz="2200" dirty="0" smtClean="0"/>
              <a:t>Some of the examples of organizational strengths are as follows:</a:t>
            </a:r>
          </a:p>
          <a:p>
            <a:endParaRPr lang="en-IN" sz="2200" dirty="0" smtClean="0"/>
          </a:p>
          <a:p>
            <a:pPr marL="457200" indent="-457200">
              <a:buFont typeface="Arial" pitchFamily="34" charset="0"/>
              <a:buChar char="•"/>
            </a:pPr>
            <a:r>
              <a:rPr lang="en-IN" sz="2200" dirty="0" smtClean="0"/>
              <a:t>Abundant financial resources</a:t>
            </a:r>
          </a:p>
          <a:p>
            <a:pPr marL="457200" indent="-457200">
              <a:buFont typeface="Arial" pitchFamily="34" charset="0"/>
              <a:buChar char="•"/>
            </a:pPr>
            <a:r>
              <a:rPr lang="en-IN" sz="2200" dirty="0" smtClean="0"/>
              <a:t>Established brand name</a:t>
            </a:r>
          </a:p>
          <a:p>
            <a:pPr marL="457200" indent="-457200">
              <a:buFont typeface="Arial" pitchFamily="34" charset="0"/>
              <a:buChar char="•"/>
            </a:pPr>
            <a:r>
              <a:rPr lang="en-IN" sz="2200" dirty="0" smtClean="0"/>
              <a:t>Economies of scale</a:t>
            </a:r>
          </a:p>
          <a:p>
            <a:pPr marL="457200" indent="-457200">
              <a:buFont typeface="Arial" pitchFamily="34" charset="0"/>
              <a:buChar char="•"/>
            </a:pPr>
            <a:r>
              <a:rPr lang="en-IN" sz="2200" dirty="0" smtClean="0"/>
              <a:t>Lower production costs</a:t>
            </a:r>
          </a:p>
          <a:p>
            <a:pPr marL="457200" indent="-457200">
              <a:buFont typeface="Arial" pitchFamily="34" charset="0"/>
              <a:buChar char="•"/>
            </a:pPr>
            <a:r>
              <a:rPr lang="en-IN" sz="2200" dirty="0" smtClean="0"/>
              <a:t>Superior management </a:t>
            </a:r>
          </a:p>
          <a:p>
            <a:pPr marL="457200" indent="-457200">
              <a:buFont typeface="Arial" pitchFamily="34" charset="0"/>
              <a:buChar char="•"/>
            </a:pPr>
            <a:r>
              <a:rPr lang="en-IN" sz="2200" dirty="0" smtClean="0"/>
              <a:t>Excellent marketing skills</a:t>
            </a:r>
          </a:p>
          <a:p>
            <a:pPr marL="457200" indent="-457200">
              <a:buFont typeface="Arial" pitchFamily="34" charset="0"/>
              <a:buChar char="•"/>
            </a:pPr>
            <a:r>
              <a:rPr lang="en-IN" sz="2200" dirty="0" smtClean="0"/>
              <a:t>Good supply chain distribution</a:t>
            </a:r>
          </a:p>
          <a:p>
            <a:pPr marL="457200" indent="-457200">
              <a:buFont typeface="Arial" pitchFamily="34" charset="0"/>
              <a:buChar char="•"/>
            </a:pPr>
            <a:r>
              <a:rPr lang="en-IN" sz="2200" dirty="0" smtClean="0"/>
              <a:t>Great Employee commitment</a:t>
            </a:r>
          </a:p>
          <a:p>
            <a:endParaRPr lang="en-IN"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03"/>
                                        </p:tgtEl>
                                      </p:cBhvr>
                                    </p:animEffect>
                                    <p:animScale>
                                      <p:cBhvr>
                                        <p:cTn id="19" dur="250" autoRev="1" fill="hold"/>
                                        <p:tgtEl>
                                          <p:spTgt spid="103"/>
                                        </p:tgtEl>
                                      </p:cBhvr>
                                      <p:by x="105000" y="105000"/>
                                    </p:animScale>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pic>
        <p:nvPicPr>
          <p:cNvPr id="10" name="Picture 9" descr="congratulations.gif"/>
          <p:cNvPicPr>
            <a:picLocks noChangeAspect="1"/>
          </p:cNvPicPr>
          <p:nvPr/>
        </p:nvPicPr>
        <p:blipFill>
          <a:blip r:embed="rId6" cstate="print">
            <a:duotone>
              <a:schemeClr val="accent2">
                <a:shade val="45000"/>
                <a:satMod val="135000"/>
              </a:schemeClr>
              <a:prstClr val="white"/>
            </a:duotone>
            <a:lum bright="-10000" contrast="30000"/>
          </a:blip>
          <a:stretch>
            <a:fillRect/>
          </a:stretch>
        </p:blipFill>
        <p:spPr>
          <a:xfrm>
            <a:off x="971600" y="980728"/>
            <a:ext cx="7056784" cy="3096344"/>
          </a:xfrm>
          <a:prstGeom prst="rect">
            <a:avLst/>
          </a:prstGeom>
        </p:spPr>
      </p:pic>
      <p:sp>
        <p:nvSpPr>
          <p:cNvPr id="11" name="TextBox 10"/>
          <p:cNvSpPr txBox="1"/>
          <p:nvPr/>
        </p:nvSpPr>
        <p:spPr>
          <a:xfrm>
            <a:off x="755576" y="4365104"/>
            <a:ext cx="7776864" cy="2123658"/>
          </a:xfrm>
          <a:prstGeom prst="rect">
            <a:avLst/>
          </a:prstGeom>
          <a:noFill/>
        </p:spPr>
        <p:txBody>
          <a:bodyPr wrap="square" rtlCol="0">
            <a:spAutoFit/>
          </a:bodyPr>
          <a:lstStyle/>
          <a:p>
            <a:pPr algn="ctr"/>
            <a:r>
              <a:rPr lang="en-US" sz="6600" dirty="0" smtClean="0">
                <a:solidFill>
                  <a:srgbClr val="41789D"/>
                </a:solidFill>
                <a:latin typeface="Rage Italic" pitchFamily="66" charset="0"/>
              </a:rPr>
              <a:t>You have Successfully Completed this Module!</a:t>
            </a:r>
            <a:endParaRPr lang="en-IN" sz="6600" dirty="0">
              <a:solidFill>
                <a:srgbClr val="41789D"/>
              </a:solidFill>
              <a:latin typeface="Rage Itali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Weaknesses </a:t>
              </a:r>
              <a:endParaRPr lang="en-IN" sz="3200" dirty="0"/>
            </a:p>
          </p:txBody>
        </p:sp>
      </p:grpSp>
      <p:grpSp>
        <p:nvGrpSpPr>
          <p:cNvPr id="10" name="Group 9"/>
          <p:cNvGrpSpPr/>
          <p:nvPr/>
        </p:nvGrpSpPr>
        <p:grpSpPr>
          <a:xfrm>
            <a:off x="107504" y="908720"/>
            <a:ext cx="1687455" cy="1113658"/>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14" name="Group 13"/>
          <p:cNvGrpSpPr/>
          <p:nvPr/>
        </p:nvGrpSpPr>
        <p:grpSpPr>
          <a:xfrm>
            <a:off x="1854236" y="908720"/>
            <a:ext cx="1637644" cy="1113658"/>
            <a:chOff x="1556920" y="1052736"/>
            <a:chExt cx="1358896" cy="1183262"/>
          </a:xfrm>
        </p:grpSpPr>
        <p:grpSp>
          <p:nvGrpSpPr>
            <p:cNvPr id="15" name="Group 24"/>
            <p:cNvGrpSpPr/>
            <p:nvPr/>
          </p:nvGrpSpPr>
          <p:grpSpPr>
            <a:xfrm>
              <a:off x="1556920" y="1052736"/>
              <a:ext cx="1358896" cy="1183262"/>
              <a:chOff x="3056087" y="1412776"/>
              <a:chExt cx="2091977" cy="1740393"/>
            </a:xfrm>
          </p:grpSpPr>
          <p:sp>
            <p:nvSpPr>
              <p:cNvPr id="35"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6"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7"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8"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9"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0"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1"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3"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4"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5"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6"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7"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9"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0"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1"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3"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4"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37" name="Group 36"/>
          <p:cNvGrpSpPr/>
          <p:nvPr/>
        </p:nvGrpSpPr>
        <p:grpSpPr>
          <a:xfrm>
            <a:off x="107504" y="2080992"/>
            <a:ext cx="1687455" cy="1113658"/>
            <a:chOff x="107504" y="2298275"/>
            <a:chExt cx="1400229" cy="1183262"/>
          </a:xfrm>
        </p:grpSpPr>
        <p:grpSp>
          <p:nvGrpSpPr>
            <p:cNvPr id="38"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39"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47" name="Group 46"/>
          <p:cNvGrpSpPr/>
          <p:nvPr/>
        </p:nvGrpSpPr>
        <p:grpSpPr>
          <a:xfrm>
            <a:off x="1804425" y="2080992"/>
            <a:ext cx="1687455" cy="1113658"/>
            <a:chOff x="1515587" y="2298275"/>
            <a:chExt cx="1400229" cy="1183262"/>
          </a:xfrm>
        </p:grpSpPr>
        <p:grpSp>
          <p:nvGrpSpPr>
            <p:cNvPr id="48"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4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62" name="Group 61"/>
          <p:cNvGrpSpPr/>
          <p:nvPr/>
        </p:nvGrpSpPr>
        <p:grpSpPr>
          <a:xfrm>
            <a:off x="107504" y="908720"/>
            <a:ext cx="1687455" cy="1113658"/>
            <a:chOff x="2992456" y="1412776"/>
            <a:chExt cx="2155608" cy="1740393"/>
          </a:xfrm>
        </p:grpSpPr>
        <p:sp>
          <p:nvSpPr>
            <p:cNvPr id="63"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bg1">
                <a:lumMod val="95000"/>
              </a:schemeClr>
            </a:solidFill>
            <a:ln>
              <a:solidFill>
                <a:schemeClr val="bg1">
                  <a:lumMod val="9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65" name="TextBox 64"/>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66" name="Group 65"/>
          <p:cNvGrpSpPr/>
          <p:nvPr/>
        </p:nvGrpSpPr>
        <p:grpSpPr>
          <a:xfrm>
            <a:off x="107504" y="2080992"/>
            <a:ext cx="1687455" cy="1113658"/>
            <a:chOff x="107504" y="2298275"/>
            <a:chExt cx="1400229" cy="1183262"/>
          </a:xfrm>
        </p:grpSpPr>
        <p:grpSp>
          <p:nvGrpSpPr>
            <p:cNvPr id="67" name="Group 28"/>
            <p:cNvGrpSpPr/>
            <p:nvPr/>
          </p:nvGrpSpPr>
          <p:grpSpPr>
            <a:xfrm>
              <a:off x="107504" y="2298275"/>
              <a:ext cx="1400229" cy="1183262"/>
              <a:chOff x="2992456" y="1412776"/>
              <a:chExt cx="2155608" cy="1740393"/>
            </a:xfrm>
          </p:grpSpPr>
          <p:sp>
            <p:nvSpPr>
              <p:cNvPr id="74"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5"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68"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69"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70"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71"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72"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73"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chemeClr val="bg1">
                  <a:lumMod val="95000"/>
                </a:schemeClr>
              </a:solidFill>
              <a:ln w="9525">
                <a:noFill/>
                <a:round/>
                <a:headEnd/>
                <a:tailEnd/>
              </a:ln>
            </p:spPr>
            <p:txBody>
              <a:bodyPr/>
              <a:lstStyle/>
              <a:p>
                <a:endParaRPr lang="en-IN" sz="1400" dirty="0"/>
              </a:p>
            </p:txBody>
          </p:sp>
        </p:grpSp>
      </p:grpSp>
      <p:grpSp>
        <p:nvGrpSpPr>
          <p:cNvPr id="76" name="Group 75"/>
          <p:cNvGrpSpPr/>
          <p:nvPr/>
        </p:nvGrpSpPr>
        <p:grpSpPr>
          <a:xfrm>
            <a:off x="1804425" y="2080992"/>
            <a:ext cx="1687455" cy="1113658"/>
            <a:chOff x="1515587" y="2298275"/>
            <a:chExt cx="1400229" cy="1183262"/>
          </a:xfrm>
        </p:grpSpPr>
        <p:grpSp>
          <p:nvGrpSpPr>
            <p:cNvPr id="77" name="Group 32"/>
            <p:cNvGrpSpPr/>
            <p:nvPr/>
          </p:nvGrpSpPr>
          <p:grpSpPr>
            <a:xfrm>
              <a:off x="1515587" y="2298275"/>
              <a:ext cx="1400229" cy="1183262"/>
              <a:chOff x="2992456" y="1412776"/>
              <a:chExt cx="2155608" cy="1740393"/>
            </a:xfrm>
          </p:grpSpPr>
          <p:sp>
            <p:nvSpPr>
              <p:cNvPr id="81"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82" name="TextBox 8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78"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79"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chemeClr val="bg1">
                  <a:lumMod val="95000"/>
                </a:schemeClr>
              </a:solidFill>
              <a:ln>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80"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84" name="Group 73"/>
          <p:cNvGrpSpPr>
            <a:grpSpLocks/>
          </p:cNvGrpSpPr>
          <p:nvPr/>
        </p:nvGrpSpPr>
        <p:grpSpPr bwMode="auto">
          <a:xfrm>
            <a:off x="1135846" y="3815004"/>
            <a:ext cx="1205588" cy="3042996"/>
            <a:chOff x="4958003" y="2040260"/>
            <a:chExt cx="1419906" cy="3630823"/>
          </a:xfrm>
        </p:grpSpPr>
        <p:grpSp>
          <p:nvGrpSpPr>
            <p:cNvPr id="114" name="Group 62"/>
            <p:cNvGrpSpPr/>
            <p:nvPr/>
          </p:nvGrpSpPr>
          <p:grpSpPr>
            <a:xfrm>
              <a:off x="5012363" y="2040260"/>
              <a:ext cx="1365546" cy="3630823"/>
              <a:chOff x="5163666" y="2003471"/>
              <a:chExt cx="1365546" cy="3630823"/>
            </a:xfrm>
            <a:solidFill>
              <a:schemeClr val="tx1"/>
            </a:solidFill>
          </p:grpSpPr>
          <p:sp>
            <p:nvSpPr>
              <p:cNvPr id="122" name="Oval 121"/>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3" name="Rounded Rectangle 122"/>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4" name="Rounded Rectangle 123"/>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5" name="Rounded Rectangle 124"/>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6" name="Rounded Rectangle 125"/>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7" name="Rounded Rectangle 126"/>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15" name="Group 66"/>
            <p:cNvGrpSpPr/>
            <p:nvPr/>
          </p:nvGrpSpPr>
          <p:grpSpPr>
            <a:xfrm>
              <a:off x="4958003" y="2040260"/>
              <a:ext cx="1365546" cy="3630823"/>
              <a:chOff x="5163666" y="2003471"/>
              <a:chExt cx="1365546" cy="3630823"/>
            </a:xfrm>
            <a:gradFill>
              <a:gsLst>
                <a:gs pos="0">
                  <a:schemeClr val="tx1"/>
                </a:gs>
                <a:gs pos="100000">
                  <a:schemeClr val="tx1">
                    <a:lumMod val="75000"/>
                    <a:lumOff val="25000"/>
                  </a:schemeClr>
                </a:gs>
              </a:gsLst>
              <a:lin ang="16200000" scaled="0"/>
            </a:gradFill>
          </p:grpSpPr>
          <p:sp>
            <p:nvSpPr>
              <p:cNvPr id="116" name="Oval 115"/>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7" name="Rounded Rectangle 116"/>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8" name="Rounded Rectangle 117"/>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9" name="Rounded Rectangle 118"/>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0" name="Rounded Rectangle 119"/>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1" name="Rounded Rectangle 120"/>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grpSp>
        <p:nvGrpSpPr>
          <p:cNvPr id="91" name="Group 45"/>
          <p:cNvGrpSpPr/>
          <p:nvPr/>
        </p:nvGrpSpPr>
        <p:grpSpPr>
          <a:xfrm>
            <a:off x="977604" y="3997228"/>
            <a:ext cx="1415275" cy="2843445"/>
            <a:chOff x="5783062" y="2813263"/>
            <a:chExt cx="1667933" cy="3394011"/>
          </a:xfrm>
        </p:grpSpPr>
        <p:grpSp>
          <p:nvGrpSpPr>
            <p:cNvPr id="100" name="Group 62"/>
            <p:cNvGrpSpPr/>
            <p:nvPr/>
          </p:nvGrpSpPr>
          <p:grpSpPr bwMode="auto">
            <a:xfrm>
              <a:off x="5783062" y="2813263"/>
              <a:ext cx="1667933" cy="3394011"/>
              <a:chOff x="4944111" y="2241570"/>
              <a:chExt cx="1666870" cy="3392724"/>
            </a:xfrm>
            <a:solidFill>
              <a:schemeClr val="tx1"/>
            </a:solidFill>
          </p:grpSpPr>
          <p:sp>
            <p:nvSpPr>
              <p:cNvPr id="108" name="Oval 107"/>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9" name="Rounded Rectangle 108"/>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0" name="Rounded Rectangle 109"/>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1" name="Rounded Rectangle 110"/>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2" name="Rounded Rectangle 111"/>
              <p:cNvSpPr/>
              <p:nvPr/>
            </p:nvSpPr>
            <p:spPr>
              <a:xfrm rot="20280000">
                <a:off x="6333030" y="2719503"/>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13" name="Rounded Rectangle 112"/>
              <p:cNvSpPr/>
              <p:nvPr/>
            </p:nvSpPr>
            <p:spPr>
              <a:xfrm rot="1740000" flipH="1">
                <a:off x="4944111" y="2704915"/>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01" name="Group 119"/>
            <p:cNvGrpSpPr/>
            <p:nvPr/>
          </p:nvGrpSpPr>
          <p:grpSpPr>
            <a:xfrm>
              <a:off x="5827204" y="2813263"/>
              <a:ext cx="1597079" cy="3394011"/>
              <a:chOff x="5827204" y="2813263"/>
              <a:chExt cx="1597079" cy="3394011"/>
            </a:xfrm>
          </p:grpSpPr>
          <p:sp>
            <p:nvSpPr>
              <p:cNvPr id="102" name="Oval 101"/>
              <p:cNvSpPr/>
              <p:nvPr/>
            </p:nvSpPr>
            <p:spPr bwMode="auto">
              <a:xfrm>
                <a:off x="6331325" y="2813263"/>
                <a:ext cx="590653" cy="631452"/>
              </a:xfrm>
              <a:prstGeom prst="ellipse">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3" name="Rounded Rectangle 102"/>
              <p:cNvSpPr/>
              <p:nvPr/>
            </p:nvSpPr>
            <p:spPr bwMode="auto">
              <a:xfrm>
                <a:off x="6218671" y="3492372"/>
                <a:ext cx="817096" cy="1414178"/>
              </a:xfrm>
              <a:prstGeom prst="roundRect">
                <a:avLst>
                  <a:gd name="adj" fmla="val 29794"/>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4" name="Rounded Rectangle 103"/>
              <p:cNvSpPr/>
              <p:nvPr/>
            </p:nvSpPr>
            <p:spPr bwMode="auto">
              <a:xfrm>
                <a:off x="6290179" y="4631820"/>
                <a:ext cx="298268" cy="1575454"/>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5" name="Rounded Rectangle 104"/>
              <p:cNvSpPr/>
              <p:nvPr/>
            </p:nvSpPr>
            <p:spPr bwMode="auto">
              <a:xfrm>
                <a:off x="6688344" y="4631820"/>
                <a:ext cx="298268" cy="1575454"/>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6" name="Rounded Rectangle 105"/>
              <p:cNvSpPr/>
              <p:nvPr/>
            </p:nvSpPr>
            <p:spPr bwMode="auto">
              <a:xfrm rot="20400000">
                <a:off x="7146155" y="3368182"/>
                <a:ext cx="278128" cy="1206229"/>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7" name="Rounded Rectangle 106"/>
              <p:cNvSpPr/>
              <p:nvPr/>
            </p:nvSpPr>
            <p:spPr bwMode="auto">
              <a:xfrm rot="12480000" flipH="1">
                <a:off x="5827204" y="3279675"/>
                <a:ext cx="278128" cy="1206229"/>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grpSp>
        <p:nvGrpSpPr>
          <p:cNvPr id="92" name="Group 60"/>
          <p:cNvGrpSpPr/>
          <p:nvPr/>
        </p:nvGrpSpPr>
        <p:grpSpPr>
          <a:xfrm>
            <a:off x="0" y="3212976"/>
            <a:ext cx="3635896" cy="904806"/>
            <a:chOff x="1115616" y="1340768"/>
            <a:chExt cx="3960440" cy="1080000"/>
          </a:xfrm>
        </p:grpSpPr>
        <p:sp>
          <p:nvSpPr>
            <p:cNvPr id="93" name="Rectangle 92"/>
            <p:cNvSpPr/>
            <p:nvPr/>
          </p:nvSpPr>
          <p:spPr>
            <a:xfrm>
              <a:off x="1547664" y="1844824"/>
              <a:ext cx="3024336" cy="14401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4" name="Rounded Rectangle 93"/>
            <p:cNvSpPr/>
            <p:nvPr/>
          </p:nvSpPr>
          <p:spPr>
            <a:xfrm>
              <a:off x="4499992"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5" name="Rounded Rectangle 94"/>
            <p:cNvSpPr/>
            <p:nvPr/>
          </p:nvSpPr>
          <p:spPr>
            <a:xfrm>
              <a:off x="4932040"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6" name="Rounded Rectangle 95"/>
            <p:cNvSpPr/>
            <p:nvPr/>
          </p:nvSpPr>
          <p:spPr>
            <a:xfrm>
              <a:off x="4652392"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 name="Rounded Rectangle 96"/>
            <p:cNvSpPr/>
            <p:nvPr/>
          </p:nvSpPr>
          <p:spPr>
            <a:xfrm>
              <a:off x="1115616"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8" name="Rounded Rectangle 97"/>
            <p:cNvSpPr/>
            <p:nvPr/>
          </p:nvSpPr>
          <p:spPr>
            <a:xfrm>
              <a:off x="1547664"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 name="Rounded Rectangle 98"/>
            <p:cNvSpPr/>
            <p:nvPr/>
          </p:nvSpPr>
          <p:spPr>
            <a:xfrm>
              <a:off x="1268016"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28" name="Group 127"/>
          <p:cNvGrpSpPr/>
          <p:nvPr/>
        </p:nvGrpSpPr>
        <p:grpSpPr>
          <a:xfrm>
            <a:off x="3707904" y="1052736"/>
            <a:ext cx="5256584" cy="5616624"/>
            <a:chOff x="3707904" y="1052736"/>
            <a:chExt cx="5256584" cy="5616624"/>
          </a:xfrm>
        </p:grpSpPr>
        <p:sp>
          <p:nvSpPr>
            <p:cNvPr id="129" name="Ellipse 66"/>
            <p:cNvSpPr/>
            <p:nvPr/>
          </p:nvSpPr>
          <p:spPr>
            <a:xfrm>
              <a:off x="3707904" y="1052736"/>
              <a:ext cx="5256584" cy="5616624"/>
            </a:xfrm>
            <a:prstGeom prst="roundRect">
              <a:avLst>
                <a:gd name="adj" fmla="val 2545"/>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30" name="TextBox 129"/>
            <p:cNvSpPr txBox="1"/>
            <p:nvPr/>
          </p:nvSpPr>
          <p:spPr>
            <a:xfrm>
              <a:off x="3923928" y="1292562"/>
              <a:ext cx="4824536" cy="3477875"/>
            </a:xfrm>
            <a:prstGeom prst="rect">
              <a:avLst/>
            </a:prstGeom>
            <a:noFill/>
          </p:spPr>
          <p:txBody>
            <a:bodyPr wrap="square" rtlCol="0">
              <a:spAutoFit/>
            </a:bodyPr>
            <a:lstStyle/>
            <a:p>
              <a:r>
                <a:rPr lang="en-IN" sz="2200" dirty="0" smtClean="0"/>
                <a:t>Weaknesses are:</a:t>
              </a:r>
            </a:p>
            <a:p>
              <a:endParaRPr lang="en-IN" sz="2200" dirty="0" smtClean="0"/>
            </a:p>
            <a:p>
              <a:pPr marL="457200" indent="-457200">
                <a:buFont typeface="Arial" pitchFamily="34" charset="0"/>
                <a:buChar char="•"/>
              </a:pPr>
              <a:r>
                <a:rPr lang="en-IN" sz="2200" dirty="0" smtClean="0"/>
                <a:t>Characteristics that place the organization at a disadvantage relative to others.</a:t>
              </a:r>
            </a:p>
            <a:p>
              <a:pPr marL="457200" indent="-457200">
                <a:buFont typeface="Arial" pitchFamily="34" charset="0"/>
                <a:buChar char="•"/>
              </a:pPr>
              <a:r>
                <a:rPr lang="en-IN" sz="2200" dirty="0" smtClean="0"/>
                <a:t>Detract the organization from its ability to attain the core goal and influence its growth.</a:t>
              </a:r>
            </a:p>
            <a:p>
              <a:pPr marL="457200" indent="-457200">
                <a:buFont typeface="Arial" pitchFamily="34" charset="0"/>
                <a:buChar char="•"/>
              </a:pPr>
              <a:r>
                <a:rPr lang="en-IN" sz="2200" dirty="0" smtClean="0"/>
                <a:t>Factors which do not meet the standards set in the organization. </a:t>
              </a:r>
              <a:endParaRPr lang="en-IN"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0-#ppt_w/2"/>
                                          </p:val>
                                        </p:tav>
                                        <p:tav tm="100000">
                                          <p:val>
                                            <p:strVal val="#ppt_x"/>
                                          </p:val>
                                        </p:tav>
                                      </p:tavLst>
                                    </p:anim>
                                    <p:anim calcmode="lin" valueType="num">
                                      <p:cBhvr additive="base">
                                        <p:cTn id="24" dur="500" fill="hold"/>
                                        <p:tgtEl>
                                          <p:spTgt spid="8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500" fill="hold"/>
                                        <p:tgtEl>
                                          <p:spTgt spid="92"/>
                                        </p:tgtEl>
                                        <p:attrNameLst>
                                          <p:attrName>ppt_x</p:attrName>
                                        </p:attrNameLst>
                                      </p:cBhvr>
                                      <p:tavLst>
                                        <p:tav tm="0">
                                          <p:val>
                                            <p:strVal val="0-#ppt_w/2"/>
                                          </p:val>
                                        </p:tav>
                                        <p:tav tm="100000">
                                          <p:val>
                                            <p:strVal val="#ppt_x"/>
                                          </p:val>
                                        </p:tav>
                                      </p:tavLst>
                                    </p:anim>
                                    <p:anim calcmode="lin" valueType="num">
                                      <p:cBhvr additive="base">
                                        <p:cTn id="28" dur="500" fill="hold"/>
                                        <p:tgtEl>
                                          <p:spTgt spid="9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xit" presetSubtype="0" fill="hold" nodeType="afterEffect">
                                  <p:stCondLst>
                                    <p:cond delay="0"/>
                                  </p:stCondLst>
                                  <p:childTnLst>
                                    <p:animEffect transition="out" filter="fade">
                                      <p:cBhvr>
                                        <p:cTn id="31" dur="2200"/>
                                        <p:tgtEl>
                                          <p:spTgt spid="84"/>
                                        </p:tgtEl>
                                      </p:cBhvr>
                                    </p:animEffect>
                                    <p:set>
                                      <p:cBhvr>
                                        <p:cTn id="32" dur="1" fill="hold">
                                          <p:stCondLst>
                                            <p:cond delay="2199"/>
                                          </p:stCondLst>
                                        </p:cTn>
                                        <p:tgtEl>
                                          <p:spTgt spid="8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2500"/>
                                        <p:tgtEl>
                                          <p:spTgt spid="91"/>
                                        </p:tgtEl>
                                      </p:cBhvr>
                                    </p:animEffect>
                                  </p:childTnLst>
                                </p:cTn>
                              </p:par>
                              <p:par>
                                <p:cTn id="36" presetID="42" presetClass="path" presetSubtype="0" accel="50000" decel="50000" fill="hold" nodeType="withEffect">
                                  <p:stCondLst>
                                    <p:cond delay="0"/>
                                  </p:stCondLst>
                                  <p:childTnLst>
                                    <p:animMotion origin="layout" path="M -4.72222E-6 3.70028E-6 L 0.00191 0.25925 " pathEditMode="relative" rAng="0" ptsTypes="AA">
                                      <p:cBhvr>
                                        <p:cTn id="37" dur="1000" fill="hold"/>
                                        <p:tgtEl>
                                          <p:spTgt spid="92"/>
                                        </p:tgtEl>
                                        <p:attrNameLst>
                                          <p:attrName>ppt_x</p:attrName>
                                          <p:attrName>ppt_y</p:attrName>
                                        </p:attrNameLst>
                                      </p:cBhvr>
                                      <p:rCtr x="100" y="13000"/>
                                    </p:animMotion>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9"/>
          <p:cNvGrpSpPr/>
          <p:nvPr/>
        </p:nvGrpSpPr>
        <p:grpSpPr>
          <a:xfrm>
            <a:off x="179512" y="980728"/>
            <a:ext cx="1687455" cy="1323674"/>
            <a:chOff x="2992456" y="1412776"/>
            <a:chExt cx="2155608" cy="1740393"/>
          </a:xfrm>
        </p:grpSpPr>
        <p:sp>
          <p:nvSpPr>
            <p:cNvPr id="55"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6"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7"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58" name="Group 13"/>
          <p:cNvGrpSpPr/>
          <p:nvPr/>
        </p:nvGrpSpPr>
        <p:grpSpPr>
          <a:xfrm>
            <a:off x="251520" y="2435714"/>
            <a:ext cx="1637644" cy="1323674"/>
            <a:chOff x="1556920" y="1052736"/>
            <a:chExt cx="1358896" cy="1183262"/>
          </a:xfrm>
        </p:grpSpPr>
        <p:grpSp>
          <p:nvGrpSpPr>
            <p:cNvPr id="59" name="Group 24"/>
            <p:cNvGrpSpPr/>
            <p:nvPr/>
          </p:nvGrpSpPr>
          <p:grpSpPr>
            <a:xfrm>
              <a:off x="1556920" y="1052736"/>
              <a:ext cx="1358896" cy="1183262"/>
              <a:chOff x="3056087" y="1412776"/>
              <a:chExt cx="2091977" cy="1740393"/>
            </a:xfrm>
          </p:grpSpPr>
          <p:sp>
            <p:nvSpPr>
              <p:cNvPr id="79"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80" name="TextBox 79"/>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60"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61"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2"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3"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5"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6"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7"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8"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9"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0"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1"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2"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3"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4"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5"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6"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7"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8"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81" name="Group 36"/>
          <p:cNvGrpSpPr/>
          <p:nvPr/>
        </p:nvGrpSpPr>
        <p:grpSpPr>
          <a:xfrm>
            <a:off x="179512" y="3890700"/>
            <a:ext cx="1687455" cy="1323674"/>
            <a:chOff x="107504" y="2298275"/>
            <a:chExt cx="1400229" cy="1183262"/>
          </a:xfrm>
        </p:grpSpPr>
        <p:grpSp>
          <p:nvGrpSpPr>
            <p:cNvPr id="82" name="Group 28"/>
            <p:cNvGrpSpPr/>
            <p:nvPr/>
          </p:nvGrpSpPr>
          <p:grpSpPr>
            <a:xfrm>
              <a:off x="107504" y="2298275"/>
              <a:ext cx="1400229" cy="1183262"/>
              <a:chOff x="2992456" y="1412776"/>
              <a:chExt cx="2155608" cy="1740393"/>
            </a:xfrm>
          </p:grpSpPr>
          <p:sp>
            <p:nvSpPr>
              <p:cNvPr id="9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83"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84"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9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9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9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9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97" name="Group 46"/>
          <p:cNvGrpSpPr/>
          <p:nvPr/>
        </p:nvGrpSpPr>
        <p:grpSpPr>
          <a:xfrm>
            <a:off x="179512" y="5345686"/>
            <a:ext cx="1687455" cy="1323674"/>
            <a:chOff x="1515587" y="2298275"/>
            <a:chExt cx="1400229" cy="1183262"/>
          </a:xfrm>
        </p:grpSpPr>
        <p:grpSp>
          <p:nvGrpSpPr>
            <p:cNvPr id="98" name="Group 32"/>
            <p:cNvGrpSpPr/>
            <p:nvPr/>
          </p:nvGrpSpPr>
          <p:grpSpPr>
            <a:xfrm>
              <a:off x="1515587" y="2298275"/>
              <a:ext cx="1400229" cy="1183262"/>
              <a:chOff x="2992456" y="1412776"/>
              <a:chExt cx="2155608" cy="1740393"/>
            </a:xfrm>
          </p:grpSpPr>
          <p:sp>
            <p:nvSpPr>
              <p:cNvPr id="10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3" name="TextBox 10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9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10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0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Weaknesses </a:t>
              </a:r>
              <a:endParaRPr lang="en-IN" sz="3200" dirty="0"/>
            </a:p>
          </p:txBody>
        </p:sp>
      </p:grpSp>
      <p:grpSp>
        <p:nvGrpSpPr>
          <p:cNvPr id="10" name="Group 9"/>
          <p:cNvGrpSpPr/>
          <p:nvPr/>
        </p:nvGrpSpPr>
        <p:grpSpPr>
          <a:xfrm>
            <a:off x="179512" y="980728"/>
            <a:ext cx="1687455" cy="1323674"/>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bg1">
                <a:lumMod val="95000"/>
              </a:schemeClr>
            </a:solidFill>
            <a:ln>
              <a:solidFill>
                <a:schemeClr val="bg1">
                  <a:lumMod val="9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37" name="Group 36"/>
          <p:cNvGrpSpPr/>
          <p:nvPr/>
        </p:nvGrpSpPr>
        <p:grpSpPr>
          <a:xfrm>
            <a:off x="179512" y="3890700"/>
            <a:ext cx="1687455" cy="1323674"/>
            <a:chOff x="107504" y="2298275"/>
            <a:chExt cx="1400229" cy="1183262"/>
          </a:xfrm>
        </p:grpSpPr>
        <p:grpSp>
          <p:nvGrpSpPr>
            <p:cNvPr id="38"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39"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chemeClr val="bg1">
                  <a:lumMod val="95000"/>
                </a:schemeClr>
              </a:solidFill>
              <a:ln w="9525">
                <a:noFill/>
                <a:round/>
                <a:headEnd/>
                <a:tailEnd/>
              </a:ln>
            </p:spPr>
            <p:txBody>
              <a:bodyPr/>
              <a:lstStyle/>
              <a:p>
                <a:endParaRPr lang="en-IN" sz="1400" dirty="0"/>
              </a:p>
            </p:txBody>
          </p:sp>
        </p:grpSp>
      </p:grpSp>
      <p:grpSp>
        <p:nvGrpSpPr>
          <p:cNvPr id="47" name="Group 46"/>
          <p:cNvGrpSpPr/>
          <p:nvPr/>
        </p:nvGrpSpPr>
        <p:grpSpPr>
          <a:xfrm>
            <a:off x="179512" y="5345686"/>
            <a:ext cx="1687455" cy="1323674"/>
            <a:chOff x="1515587" y="2298275"/>
            <a:chExt cx="1400229" cy="1183262"/>
          </a:xfrm>
        </p:grpSpPr>
        <p:grpSp>
          <p:nvGrpSpPr>
            <p:cNvPr id="48"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4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chemeClr val="bg1">
                  <a:lumMod val="95000"/>
                </a:schemeClr>
              </a:solidFill>
              <a:ln>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33" name="Group 132"/>
          <p:cNvGrpSpPr/>
          <p:nvPr/>
        </p:nvGrpSpPr>
        <p:grpSpPr>
          <a:xfrm>
            <a:off x="251520" y="980728"/>
            <a:ext cx="8568952" cy="5688632"/>
            <a:chOff x="251520" y="980728"/>
            <a:chExt cx="8568952" cy="5688632"/>
          </a:xfrm>
        </p:grpSpPr>
        <p:grpSp>
          <p:nvGrpSpPr>
            <p:cNvPr id="110" name="Group 13"/>
            <p:cNvGrpSpPr/>
            <p:nvPr/>
          </p:nvGrpSpPr>
          <p:grpSpPr>
            <a:xfrm>
              <a:off x="251520" y="2420888"/>
              <a:ext cx="1872208" cy="1323674"/>
              <a:chOff x="1556920" y="1052736"/>
              <a:chExt cx="1358896" cy="1183262"/>
            </a:xfrm>
          </p:grpSpPr>
          <p:grpSp>
            <p:nvGrpSpPr>
              <p:cNvPr id="111" name="Group 24"/>
              <p:cNvGrpSpPr/>
              <p:nvPr/>
            </p:nvGrpSpPr>
            <p:grpSpPr>
              <a:xfrm>
                <a:off x="1556920" y="1052736"/>
                <a:ext cx="1358896" cy="1183262"/>
                <a:chOff x="3056087" y="1412776"/>
                <a:chExt cx="2091977" cy="1740393"/>
              </a:xfrm>
            </p:grpSpPr>
            <p:sp>
              <p:nvSpPr>
                <p:cNvPr id="131"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32" name="TextBox 131"/>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12"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13"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4"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5"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6"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7"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8"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9"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0"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1"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2"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3"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4"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5"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6"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7"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8"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9"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30"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sp>
          <p:nvSpPr>
            <p:cNvPr id="106" name="Rectangle 105"/>
            <p:cNvSpPr/>
            <p:nvPr/>
          </p:nvSpPr>
          <p:spPr>
            <a:xfrm>
              <a:off x="1979712" y="980728"/>
              <a:ext cx="6840760" cy="5688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4" name="Groupe 110"/>
          <p:cNvGrpSpPr/>
          <p:nvPr/>
        </p:nvGrpSpPr>
        <p:grpSpPr>
          <a:xfrm flipH="1">
            <a:off x="5508104" y="1268760"/>
            <a:ext cx="2967562" cy="5209601"/>
            <a:chOff x="1065213" y="4681538"/>
            <a:chExt cx="266701" cy="438151"/>
          </a:xfrm>
          <a:solidFill>
            <a:srgbClr val="EBF1DE">
              <a:alpha val="30196"/>
            </a:srgbClr>
          </a:solidFill>
        </p:grpSpPr>
        <p:sp>
          <p:nvSpPr>
            <p:cNvPr id="135"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37"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38"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39"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0"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1"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2"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3"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4"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5"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7"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8"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49"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50"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sp>
          <p:nvSpPr>
            <p:cNvPr id="152"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solidFill>
                <a:srgbClr val="C3D69B">
                  <a:alpha val="50196"/>
                </a:srgbClr>
              </a:solidFill>
            </a:ln>
            <a:extLst/>
          </p:spPr>
          <p:txBody>
            <a:bodyPr vert="horz" wrap="square" lIns="91440" tIns="45720" rIns="91440" bIns="45720" numCol="1" anchor="t" anchorCtr="0" compatLnSpc="1">
              <a:prstTxWarp prst="textNoShape">
                <a:avLst/>
              </a:prstTxWarp>
            </a:bodyPr>
            <a:lstStyle/>
            <a:p>
              <a:endParaRPr lang="fr-FR" dirty="0"/>
            </a:p>
          </p:txBody>
        </p:sp>
      </p:grpSp>
      <p:sp>
        <p:nvSpPr>
          <p:cNvPr id="153" name="TextBox 152"/>
          <p:cNvSpPr txBox="1"/>
          <p:nvPr/>
        </p:nvSpPr>
        <p:spPr>
          <a:xfrm>
            <a:off x="2483768" y="1412776"/>
            <a:ext cx="5976664" cy="4493538"/>
          </a:xfrm>
          <a:prstGeom prst="rect">
            <a:avLst/>
          </a:prstGeom>
          <a:noFill/>
        </p:spPr>
        <p:txBody>
          <a:bodyPr wrap="square" rtlCol="0">
            <a:spAutoFit/>
          </a:bodyPr>
          <a:lstStyle/>
          <a:p>
            <a:r>
              <a:rPr lang="en-IN" sz="2200" dirty="0" smtClean="0"/>
              <a:t>Some of the examples of organizational weaknesses are as follows:</a:t>
            </a:r>
          </a:p>
          <a:p>
            <a:endParaRPr lang="en-IN" sz="2200" dirty="0" smtClean="0"/>
          </a:p>
          <a:p>
            <a:pPr marL="457200" indent="-457200">
              <a:buFont typeface="Arial" pitchFamily="34" charset="0"/>
              <a:buChar char="•"/>
            </a:pPr>
            <a:r>
              <a:rPr lang="en-IN" sz="2200" dirty="0" smtClean="0"/>
              <a:t>Limited financial resources</a:t>
            </a:r>
          </a:p>
          <a:p>
            <a:pPr marL="457200" indent="-457200">
              <a:buFont typeface="Arial" pitchFamily="34" charset="0"/>
              <a:buChar char="•"/>
            </a:pPr>
            <a:r>
              <a:rPr lang="en-IN" sz="2200" dirty="0" smtClean="0"/>
              <a:t>Low R &amp; D Budget</a:t>
            </a:r>
          </a:p>
          <a:p>
            <a:pPr marL="457200" indent="-457200">
              <a:buFont typeface="Arial" pitchFamily="34" charset="0"/>
              <a:buChar char="•"/>
            </a:pPr>
            <a:r>
              <a:rPr lang="en-IN" sz="2200" dirty="0" smtClean="0"/>
              <a:t>Narrow product line</a:t>
            </a:r>
          </a:p>
          <a:p>
            <a:pPr marL="457200" indent="-457200">
              <a:buFont typeface="Arial" pitchFamily="34" charset="0"/>
              <a:buChar char="•"/>
            </a:pPr>
            <a:r>
              <a:rPr lang="en-IN" sz="2200" dirty="0" smtClean="0"/>
              <a:t>Weak supply chain distribution</a:t>
            </a:r>
          </a:p>
          <a:p>
            <a:pPr marL="457200" indent="-457200">
              <a:buFont typeface="Arial" pitchFamily="34" charset="0"/>
              <a:buChar char="•"/>
            </a:pPr>
            <a:r>
              <a:rPr lang="en-IN" sz="2200" dirty="0" smtClean="0"/>
              <a:t>Higher production costs</a:t>
            </a:r>
          </a:p>
          <a:p>
            <a:pPr marL="457200" indent="-457200">
              <a:buFont typeface="Arial" pitchFamily="34" charset="0"/>
              <a:buChar char="•"/>
            </a:pPr>
            <a:r>
              <a:rPr lang="en-IN" sz="2200" dirty="0" smtClean="0"/>
              <a:t>Obsolete or Out-of-date products/technology</a:t>
            </a:r>
          </a:p>
          <a:p>
            <a:pPr marL="457200" indent="-457200">
              <a:buFont typeface="Arial" pitchFamily="34" charset="0"/>
              <a:buChar char="•"/>
            </a:pPr>
            <a:r>
              <a:rPr lang="en-IN" sz="2200" dirty="0" smtClean="0"/>
              <a:t>Poor market image</a:t>
            </a:r>
          </a:p>
          <a:p>
            <a:pPr marL="457200" indent="-457200">
              <a:buFont typeface="Arial" pitchFamily="34" charset="0"/>
              <a:buChar char="•"/>
            </a:pPr>
            <a:r>
              <a:rPr lang="en-IN" sz="2200" dirty="0" smtClean="0"/>
              <a:t>Poor marketing skills</a:t>
            </a:r>
          </a:p>
          <a:p>
            <a:pPr marL="457200" indent="-457200">
              <a:buFont typeface="Arial" pitchFamily="34" charset="0"/>
              <a:buChar char="•"/>
            </a:pPr>
            <a:r>
              <a:rPr lang="en-IN" sz="2200" dirty="0" smtClean="0"/>
              <a:t>Weak management skills</a:t>
            </a:r>
          </a:p>
          <a:p>
            <a:pPr marL="457200" indent="-457200">
              <a:buFont typeface="Arial" pitchFamily="34" charset="0"/>
              <a:buChar char="•"/>
            </a:pPr>
            <a:r>
              <a:rPr lang="en-IN" sz="2200" dirty="0" smtClean="0"/>
              <a:t>Under-trained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8"/>
                                        </p:tgtEl>
                                      </p:cBhvr>
                                    </p:animEffect>
                                    <p:animScale>
                                      <p:cBhvr>
                                        <p:cTn id="19" dur="250" autoRev="1" fill="hold"/>
                                        <p:tgtEl>
                                          <p:spTgt spid="58"/>
                                        </p:tgtEl>
                                      </p:cBhvr>
                                      <p:by x="105000" y="105000"/>
                                    </p:animScale>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left)">
                                      <p:cBhvr>
                                        <p:cTn id="23" dur="500"/>
                                        <p:tgtEl>
                                          <p:spTgt spid="1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2"/>
          <p:cNvGrpSpPr>
            <a:grpSpLocks/>
          </p:cNvGrpSpPr>
          <p:nvPr/>
        </p:nvGrpSpPr>
        <p:grpSpPr bwMode="auto">
          <a:xfrm>
            <a:off x="-756592" y="-171400"/>
            <a:ext cx="6872288" cy="5568950"/>
            <a:chOff x="6321322" y="-953166"/>
            <a:chExt cx="3309653" cy="3198557"/>
          </a:xfrm>
        </p:grpSpPr>
        <p:sp>
          <p:nvSpPr>
            <p:cNvPr id="158" name="Oval 157"/>
            <p:cNvSpPr/>
            <p:nvPr/>
          </p:nvSpPr>
          <p:spPr>
            <a:xfrm>
              <a:off x="6321322" y="-953166"/>
              <a:ext cx="3309653" cy="3198557"/>
            </a:xfrm>
            <a:prstGeom prst="ellipse">
              <a:avLst/>
            </a:prstGeom>
            <a:gradFill flip="none" rotWithShape="1">
              <a:gsLst>
                <a:gs pos="0">
                  <a:srgbClr val="FFFF00">
                    <a:alpha val="58000"/>
                  </a:srgbClr>
                </a:gs>
                <a:gs pos="29000">
                  <a:srgbClr val="E6FF00">
                    <a:alpha val="34000"/>
                  </a:srgbClr>
                </a:gs>
                <a:gs pos="69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159" name="Oval 158"/>
            <p:cNvSpPr/>
            <p:nvPr/>
          </p:nvSpPr>
          <p:spPr>
            <a:xfrm>
              <a:off x="7143250" y="246565"/>
              <a:ext cx="1492351" cy="1593713"/>
            </a:xfrm>
            <a:prstGeom prst="ellipse">
              <a:avLst/>
            </a:prstGeom>
            <a:gradFill flip="none" rotWithShape="1">
              <a:gsLst>
                <a:gs pos="0">
                  <a:schemeClr val="bg1">
                    <a:alpha val="58000"/>
                  </a:schemeClr>
                </a:gs>
                <a:gs pos="43000">
                  <a:srgbClr val="E6FF00">
                    <a:alpha val="34000"/>
                  </a:srgbClr>
                </a:gs>
                <a:gs pos="51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gr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Opportunities</a:t>
              </a:r>
              <a:endParaRPr lang="en-IN" sz="3200" dirty="0"/>
            </a:p>
          </p:txBody>
        </p:sp>
      </p:grpSp>
      <p:grpSp>
        <p:nvGrpSpPr>
          <p:cNvPr id="10" name="Group 9"/>
          <p:cNvGrpSpPr/>
          <p:nvPr/>
        </p:nvGrpSpPr>
        <p:grpSpPr>
          <a:xfrm>
            <a:off x="107504" y="908720"/>
            <a:ext cx="1687455" cy="1113658"/>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14" name="Group 13"/>
          <p:cNvGrpSpPr/>
          <p:nvPr/>
        </p:nvGrpSpPr>
        <p:grpSpPr>
          <a:xfrm>
            <a:off x="1854236" y="908720"/>
            <a:ext cx="1637644" cy="1113658"/>
            <a:chOff x="1556920" y="1052736"/>
            <a:chExt cx="1358896" cy="1183262"/>
          </a:xfrm>
        </p:grpSpPr>
        <p:grpSp>
          <p:nvGrpSpPr>
            <p:cNvPr id="15" name="Group 24"/>
            <p:cNvGrpSpPr/>
            <p:nvPr/>
          </p:nvGrpSpPr>
          <p:grpSpPr>
            <a:xfrm>
              <a:off x="1556920" y="1052736"/>
              <a:ext cx="1358896" cy="1183262"/>
              <a:chOff x="3056087" y="1412776"/>
              <a:chExt cx="2091977" cy="1740393"/>
            </a:xfrm>
          </p:grpSpPr>
          <p:sp>
            <p:nvSpPr>
              <p:cNvPr id="35"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6"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7"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8"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9"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0"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1"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3"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4"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5"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6"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7"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9"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0"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1"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3"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4"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37" name="Group 36"/>
          <p:cNvGrpSpPr/>
          <p:nvPr/>
        </p:nvGrpSpPr>
        <p:grpSpPr>
          <a:xfrm>
            <a:off x="107504" y="2080992"/>
            <a:ext cx="1687455" cy="1113658"/>
            <a:chOff x="107504" y="2298275"/>
            <a:chExt cx="1400229" cy="1183262"/>
          </a:xfrm>
        </p:grpSpPr>
        <p:grpSp>
          <p:nvGrpSpPr>
            <p:cNvPr id="38"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39"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47" name="Group 46"/>
          <p:cNvGrpSpPr/>
          <p:nvPr/>
        </p:nvGrpSpPr>
        <p:grpSpPr>
          <a:xfrm>
            <a:off x="1804425" y="2080992"/>
            <a:ext cx="1687455" cy="1113658"/>
            <a:chOff x="1515587" y="2298275"/>
            <a:chExt cx="1400229" cy="1183262"/>
          </a:xfrm>
        </p:grpSpPr>
        <p:grpSp>
          <p:nvGrpSpPr>
            <p:cNvPr id="48"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4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94" name="Group 93"/>
          <p:cNvGrpSpPr/>
          <p:nvPr/>
        </p:nvGrpSpPr>
        <p:grpSpPr>
          <a:xfrm>
            <a:off x="107504" y="908720"/>
            <a:ext cx="1687455" cy="1113658"/>
            <a:chOff x="2992456" y="1412776"/>
            <a:chExt cx="2155608" cy="1740393"/>
          </a:xfrm>
        </p:grpSpPr>
        <p:sp>
          <p:nvSpPr>
            <p:cNvPr id="9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6"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bg1">
                <a:lumMod val="95000"/>
              </a:schemeClr>
            </a:solidFill>
            <a:ln>
              <a:solidFill>
                <a:schemeClr val="bg1">
                  <a:lumMod val="9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97" name="TextBox 96"/>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98" name="Group 97"/>
          <p:cNvGrpSpPr/>
          <p:nvPr/>
        </p:nvGrpSpPr>
        <p:grpSpPr>
          <a:xfrm>
            <a:off x="1835696" y="908720"/>
            <a:ext cx="1637644" cy="1113658"/>
            <a:chOff x="1556920" y="1052736"/>
            <a:chExt cx="1358896" cy="1183262"/>
          </a:xfrm>
        </p:grpSpPr>
        <p:grpSp>
          <p:nvGrpSpPr>
            <p:cNvPr id="99" name="Group 24"/>
            <p:cNvGrpSpPr/>
            <p:nvPr/>
          </p:nvGrpSpPr>
          <p:grpSpPr>
            <a:xfrm>
              <a:off x="1556920" y="1052736"/>
              <a:ext cx="1358896" cy="1183262"/>
              <a:chOff x="3056087" y="1412776"/>
              <a:chExt cx="2091977" cy="1740393"/>
            </a:xfrm>
          </p:grpSpPr>
          <p:sp>
            <p:nvSpPr>
              <p:cNvPr id="119"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0" name="TextBox 119"/>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00"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01"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2"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3"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4"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5"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6"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7"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8"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9"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0"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1"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2"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3"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4"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5"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6"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7"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8"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21" name="Group 120"/>
          <p:cNvGrpSpPr/>
          <p:nvPr/>
        </p:nvGrpSpPr>
        <p:grpSpPr>
          <a:xfrm>
            <a:off x="1804425" y="2060848"/>
            <a:ext cx="1687455" cy="1113658"/>
            <a:chOff x="1515587" y="2298275"/>
            <a:chExt cx="1400229" cy="1183262"/>
          </a:xfrm>
        </p:grpSpPr>
        <p:grpSp>
          <p:nvGrpSpPr>
            <p:cNvPr id="122" name="Group 32"/>
            <p:cNvGrpSpPr/>
            <p:nvPr/>
          </p:nvGrpSpPr>
          <p:grpSpPr>
            <a:xfrm>
              <a:off x="1515587" y="2298275"/>
              <a:ext cx="1400229" cy="1183262"/>
              <a:chOff x="2992456" y="1412776"/>
              <a:chExt cx="2155608" cy="1740393"/>
            </a:xfrm>
          </p:grpSpPr>
          <p:sp>
            <p:nvSpPr>
              <p:cNvPr id="126"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7" name="TextBox 126"/>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123"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124"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chemeClr val="bg1">
                  <a:lumMod val="95000"/>
                </a:schemeClr>
              </a:solidFill>
              <a:ln>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25"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29" name="Group 35"/>
          <p:cNvGrpSpPr>
            <a:grpSpLocks/>
          </p:cNvGrpSpPr>
          <p:nvPr/>
        </p:nvGrpSpPr>
        <p:grpSpPr bwMode="auto">
          <a:xfrm>
            <a:off x="648088" y="3373283"/>
            <a:ext cx="2748580" cy="3484717"/>
            <a:chOff x="5602819" y="727075"/>
            <a:chExt cx="3238507" cy="5313363"/>
          </a:xfrm>
        </p:grpSpPr>
        <p:cxnSp>
          <p:nvCxnSpPr>
            <p:cNvPr id="146" name="Straight Connector 145"/>
            <p:cNvCxnSpPr/>
            <p:nvPr/>
          </p:nvCxnSpPr>
          <p:spPr bwMode="auto">
            <a:xfrm rot="5400000" flipH="1" flipV="1">
              <a:off x="7090912"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bwMode="auto">
            <a:xfrm rot="5400000" flipH="1" flipV="1">
              <a:off x="6225735"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48" name="Group 61"/>
            <p:cNvGrpSpPr>
              <a:grpSpLocks/>
            </p:cNvGrpSpPr>
            <p:nvPr/>
          </p:nvGrpSpPr>
          <p:grpSpPr bwMode="auto">
            <a:xfrm>
              <a:off x="5819775" y="727075"/>
              <a:ext cx="2155825" cy="5313363"/>
              <a:chOff x="998321" y="1264888"/>
              <a:chExt cx="1669338" cy="4114801"/>
            </a:xfrm>
          </p:grpSpPr>
          <p:cxnSp>
            <p:nvCxnSpPr>
              <p:cNvPr id="149" name="Straight Connector 148"/>
              <p:cNvCxnSpPr/>
              <p:nvPr/>
            </p:nvCxnSpPr>
            <p:spPr>
              <a:xfrm>
                <a:off x="998732" y="4724419"/>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195415" y="4190859"/>
                <a:ext cx="657657"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395785" y="3657300"/>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604760" y="3091776"/>
                <a:ext cx="657656" cy="2459"/>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1784233" y="2572969"/>
                <a:ext cx="657656"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1964934" y="1968105"/>
                <a:ext cx="703140"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Can 154"/>
              <p:cNvSpPr>
                <a:spLocks noChangeArrowheads="1"/>
              </p:cNvSpPr>
              <p:nvPr/>
            </p:nvSpPr>
            <p:spPr bwMode="auto">
              <a:xfrm rot="1166653">
                <a:off x="2154241" y="1264888"/>
                <a:ext cx="62693" cy="4114801"/>
              </a:xfrm>
              <a:prstGeom prst="can">
                <a:avLst>
                  <a:gd name="adj" fmla="val 24917"/>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sp>
            <p:nvSpPr>
              <p:cNvPr id="156" name="Can 155"/>
              <p:cNvSpPr>
                <a:spLocks noChangeArrowheads="1"/>
              </p:cNvSpPr>
              <p:nvPr/>
            </p:nvSpPr>
            <p:spPr bwMode="auto">
              <a:xfrm rot="1166653">
                <a:off x="1463394" y="1264888"/>
                <a:ext cx="63922" cy="4114801"/>
              </a:xfrm>
              <a:prstGeom prst="can">
                <a:avLst>
                  <a:gd name="adj" fmla="val 25034"/>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grpSp>
      </p:grpSp>
      <p:grpSp>
        <p:nvGrpSpPr>
          <p:cNvPr id="131" name="Group 60"/>
          <p:cNvGrpSpPr>
            <a:grpSpLocks/>
          </p:cNvGrpSpPr>
          <p:nvPr/>
        </p:nvGrpSpPr>
        <p:grpSpPr bwMode="auto">
          <a:xfrm>
            <a:off x="592847" y="4594548"/>
            <a:ext cx="1742115" cy="2206189"/>
            <a:chOff x="2735537" y="2963675"/>
            <a:chExt cx="2052350" cy="3363906"/>
          </a:xfrm>
        </p:grpSpPr>
        <p:grpSp>
          <p:nvGrpSpPr>
            <p:cNvPr id="132" name="Group 53"/>
            <p:cNvGrpSpPr/>
            <p:nvPr/>
          </p:nvGrpSpPr>
          <p:grpSpPr>
            <a:xfrm>
              <a:off x="2820808" y="2963675"/>
              <a:ext cx="1967079" cy="3351462"/>
              <a:chOff x="2593601" y="2696363"/>
              <a:chExt cx="1967079" cy="3351462"/>
            </a:xfrm>
            <a:solidFill>
              <a:schemeClr val="tx1"/>
            </a:solidFill>
          </p:grpSpPr>
          <p:sp>
            <p:nvSpPr>
              <p:cNvPr id="139" name="Oval 138"/>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0" name="Rounded Rectangle 139"/>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1" name="Rounded Rectangle 140"/>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2" name="Rounded Rectangle 141"/>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3" name="Rounded Rectangle 142"/>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33" name="Group 54"/>
            <p:cNvGrpSpPr/>
            <p:nvPr/>
          </p:nvGrpSpPr>
          <p:grpSpPr>
            <a:xfrm>
              <a:off x="2735537" y="2976119"/>
              <a:ext cx="1967079" cy="3351462"/>
              <a:chOff x="2593601" y="2696363"/>
              <a:chExt cx="1967079" cy="3351462"/>
            </a:xfrm>
            <a:gradFill>
              <a:gsLst>
                <a:gs pos="0">
                  <a:schemeClr val="tx1"/>
                </a:gs>
                <a:gs pos="100000">
                  <a:schemeClr val="tx1">
                    <a:lumMod val="75000"/>
                    <a:lumOff val="25000"/>
                  </a:schemeClr>
                </a:gs>
              </a:gsLst>
              <a:lin ang="16200000" scaled="0"/>
            </a:gradFill>
          </p:grpSpPr>
          <p:sp>
            <p:nvSpPr>
              <p:cNvPr id="134" name="Oval 133"/>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5" name="Rounded Rectangle 134"/>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6" name="Rounded Rectangle 135"/>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7" name="Rounded Rectangle 136"/>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8" name="Rounded Rectangle 137"/>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grpSp>
        <p:nvGrpSpPr>
          <p:cNvPr id="160" name="Group 159"/>
          <p:cNvGrpSpPr/>
          <p:nvPr/>
        </p:nvGrpSpPr>
        <p:grpSpPr>
          <a:xfrm>
            <a:off x="3707904" y="1052736"/>
            <a:ext cx="5256584" cy="5616624"/>
            <a:chOff x="3707904" y="1052736"/>
            <a:chExt cx="5256584" cy="5616624"/>
          </a:xfrm>
        </p:grpSpPr>
        <p:sp>
          <p:nvSpPr>
            <p:cNvPr id="161" name="Ellipse 66"/>
            <p:cNvSpPr/>
            <p:nvPr/>
          </p:nvSpPr>
          <p:spPr>
            <a:xfrm>
              <a:off x="3707904" y="1052736"/>
              <a:ext cx="5256584" cy="5616624"/>
            </a:xfrm>
            <a:prstGeom prst="roundRect">
              <a:avLst>
                <a:gd name="adj" fmla="val 2545"/>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62" name="TextBox 161"/>
            <p:cNvSpPr txBox="1"/>
            <p:nvPr/>
          </p:nvSpPr>
          <p:spPr>
            <a:xfrm>
              <a:off x="3779912" y="1124744"/>
              <a:ext cx="5112568" cy="5509200"/>
            </a:xfrm>
            <a:prstGeom prst="rect">
              <a:avLst/>
            </a:prstGeom>
            <a:noFill/>
          </p:spPr>
          <p:txBody>
            <a:bodyPr wrap="square" rtlCol="0">
              <a:spAutoFit/>
            </a:bodyPr>
            <a:lstStyle/>
            <a:p>
              <a:r>
                <a:rPr lang="en-IN" sz="2200" dirty="0" smtClean="0"/>
                <a:t>Opportunities are:</a:t>
              </a:r>
            </a:p>
            <a:p>
              <a:pPr marL="457200" indent="-457200">
                <a:buFont typeface="Arial" pitchFamily="34" charset="0"/>
                <a:buChar char="•"/>
              </a:pPr>
              <a:r>
                <a:rPr lang="en-IN" sz="2200" dirty="0" smtClean="0"/>
                <a:t>Chances to make greater profits in the environment.</a:t>
              </a:r>
            </a:p>
            <a:p>
              <a:pPr marL="457200" indent="-457200">
                <a:buFont typeface="Arial" pitchFamily="34" charset="0"/>
                <a:buChar char="•"/>
              </a:pPr>
              <a:r>
                <a:rPr lang="en-IN" sz="2200" dirty="0" smtClean="0"/>
                <a:t>External attractive factors that represent the reason for an organization to exist and develop.</a:t>
              </a:r>
            </a:p>
            <a:p>
              <a:pPr marL="457200" indent="-457200">
                <a:buFont typeface="Arial" pitchFamily="34" charset="0"/>
                <a:buChar char="•"/>
              </a:pPr>
              <a:r>
                <a:rPr lang="en-IN" sz="2200" dirty="0" smtClean="0"/>
                <a:t>Condition of the environment that benefits the organization in planning and executing strategies that enable it to become more profitable.</a:t>
              </a:r>
            </a:p>
            <a:p>
              <a:endParaRPr lang="en-IN" sz="2200" dirty="0" smtClean="0"/>
            </a:p>
            <a:p>
              <a:r>
                <a:rPr lang="en-IN" sz="2200" dirty="0" smtClean="0"/>
                <a:t>Organization should be careful and recognize the opportunities and grasp them whenever they arise. Opportunities may arise from market, competition, industry/government and technology.</a:t>
              </a:r>
              <a:endParaRPr lang="en-IN"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500"/>
                                        <p:tgtEl>
                                          <p:spTgt spid="121"/>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7"/>
                                        </p:tgtEl>
                                      </p:cBhvr>
                                    </p:animEffect>
                                    <p:animScale>
                                      <p:cBhvr>
                                        <p:cTn id="19" dur="250" autoRev="1" fill="hold"/>
                                        <p:tgtEl>
                                          <p:spTgt spid="37"/>
                                        </p:tgtEl>
                                      </p:cBhvr>
                                      <p:by x="105000" y="105000"/>
                                    </p:animScale>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additive="base">
                                        <p:cTn id="23" dur="500" fill="hold"/>
                                        <p:tgtEl>
                                          <p:spTgt spid="129"/>
                                        </p:tgtEl>
                                        <p:attrNameLst>
                                          <p:attrName>ppt_x</p:attrName>
                                        </p:attrNameLst>
                                      </p:cBhvr>
                                      <p:tavLst>
                                        <p:tav tm="0">
                                          <p:val>
                                            <p:strVal val="1+#ppt_w/2"/>
                                          </p:val>
                                        </p:tav>
                                        <p:tav tm="100000">
                                          <p:val>
                                            <p:strVal val="#ppt_x"/>
                                          </p:val>
                                        </p:tav>
                                      </p:tavLst>
                                    </p:anim>
                                    <p:anim calcmode="lin" valueType="num">
                                      <p:cBhvr additive="base">
                                        <p:cTn id="24" dur="500" fill="hold"/>
                                        <p:tgtEl>
                                          <p:spTgt spid="12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500" fill="hold"/>
                                        <p:tgtEl>
                                          <p:spTgt spid="131"/>
                                        </p:tgtEl>
                                        <p:attrNameLst>
                                          <p:attrName>ppt_x</p:attrName>
                                        </p:attrNameLst>
                                      </p:cBhvr>
                                      <p:tavLst>
                                        <p:tav tm="0">
                                          <p:val>
                                            <p:strVal val="0-#ppt_w/2"/>
                                          </p:val>
                                        </p:tav>
                                        <p:tav tm="100000">
                                          <p:val>
                                            <p:strVal val="#ppt_x"/>
                                          </p:val>
                                        </p:tav>
                                      </p:tavLst>
                                    </p:anim>
                                    <p:anim calcmode="lin" valueType="num">
                                      <p:cBhvr additive="base">
                                        <p:cTn id="29" dur="500" fill="hold"/>
                                        <p:tgtEl>
                                          <p:spTgt spid="13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64" presetClass="path" presetSubtype="0" accel="50000" decel="50000" fill="hold" nodeType="afterEffect">
                                  <p:stCondLst>
                                    <p:cond delay="0"/>
                                  </p:stCondLst>
                                  <p:childTnLst>
                                    <p:animMotion origin="layout" path="M 5.55556E-7 1.49861E-6 L 0.04062 -0.15218 " pathEditMode="relative" rAng="0" ptsTypes="AA">
                                      <p:cBhvr>
                                        <p:cTn id="32" dur="1000" fill="hold"/>
                                        <p:tgtEl>
                                          <p:spTgt spid="131"/>
                                        </p:tgtEl>
                                        <p:attrNameLst>
                                          <p:attrName>ppt_x</p:attrName>
                                          <p:attrName>ppt_y</p:attrName>
                                        </p:attrNameLst>
                                      </p:cBhvr>
                                      <p:rCtr x="2000" y="-7600"/>
                                    </p:animMotion>
                                  </p:childTnLst>
                                </p:cTn>
                              </p:par>
                              <p:par>
                                <p:cTn id="33" presetID="53" presetClass="entr" presetSubtype="0" fill="hold" nodeType="withEffect">
                                  <p:stCondLst>
                                    <p:cond delay="1400"/>
                                  </p:stCondLst>
                                  <p:childTnLst>
                                    <p:set>
                                      <p:cBhvr>
                                        <p:cTn id="34" dur="1" fill="hold">
                                          <p:stCondLst>
                                            <p:cond delay="0"/>
                                          </p:stCondLst>
                                        </p:cTn>
                                        <p:tgtEl>
                                          <p:spTgt spid="157"/>
                                        </p:tgtEl>
                                        <p:attrNameLst>
                                          <p:attrName>style.visibility</p:attrName>
                                        </p:attrNameLst>
                                      </p:cBhvr>
                                      <p:to>
                                        <p:strVal val="visible"/>
                                      </p:to>
                                    </p:set>
                                    <p:anim calcmode="lin" valueType="num">
                                      <p:cBhvr>
                                        <p:cTn id="35" dur="500" fill="hold"/>
                                        <p:tgtEl>
                                          <p:spTgt spid="157"/>
                                        </p:tgtEl>
                                        <p:attrNameLst>
                                          <p:attrName>ppt_w</p:attrName>
                                        </p:attrNameLst>
                                      </p:cBhvr>
                                      <p:tavLst>
                                        <p:tav tm="0">
                                          <p:val>
                                            <p:fltVal val="0"/>
                                          </p:val>
                                        </p:tav>
                                        <p:tav tm="100000">
                                          <p:val>
                                            <p:strVal val="#ppt_w"/>
                                          </p:val>
                                        </p:tav>
                                      </p:tavLst>
                                    </p:anim>
                                    <p:anim calcmode="lin" valueType="num">
                                      <p:cBhvr>
                                        <p:cTn id="36" dur="500" fill="hold"/>
                                        <p:tgtEl>
                                          <p:spTgt spid="157"/>
                                        </p:tgtEl>
                                        <p:attrNameLst>
                                          <p:attrName>ppt_h</p:attrName>
                                        </p:attrNameLst>
                                      </p:cBhvr>
                                      <p:tavLst>
                                        <p:tav tm="0">
                                          <p:val>
                                            <p:fltVal val="0"/>
                                          </p:val>
                                        </p:tav>
                                        <p:tav tm="100000">
                                          <p:val>
                                            <p:strVal val="#ppt_h"/>
                                          </p:val>
                                        </p:tav>
                                      </p:tavLst>
                                    </p:anim>
                                    <p:animEffect transition="in" filter="fade">
                                      <p:cBhvr>
                                        <p:cTn id="37" dur="500"/>
                                        <p:tgtEl>
                                          <p:spTgt spid="157"/>
                                        </p:tgtEl>
                                      </p:cBhvr>
                                    </p:animEffect>
                                  </p:childTnLst>
                                </p:cTn>
                              </p:par>
                            </p:childTnLst>
                          </p:cTn>
                        </p:par>
                        <p:par>
                          <p:cTn id="38" fill="hold">
                            <p:stCondLst>
                              <p:cond delay="4900"/>
                            </p:stCondLst>
                            <p:childTnLst>
                              <p:par>
                                <p:cTn id="39" presetID="10" presetClass="entr" presetSubtype="0" fill="hold"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Opportunities</a:t>
              </a:r>
              <a:endParaRPr lang="en-IN" sz="3200" dirty="0"/>
            </a:p>
          </p:txBody>
        </p:sp>
      </p:grpSp>
      <p:grpSp>
        <p:nvGrpSpPr>
          <p:cNvPr id="10" name="Group 9"/>
          <p:cNvGrpSpPr/>
          <p:nvPr/>
        </p:nvGrpSpPr>
        <p:grpSpPr>
          <a:xfrm>
            <a:off x="179512" y="980728"/>
            <a:ext cx="1687455" cy="1323674"/>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14" name="Group 13"/>
          <p:cNvGrpSpPr/>
          <p:nvPr/>
        </p:nvGrpSpPr>
        <p:grpSpPr>
          <a:xfrm>
            <a:off x="251520" y="2435714"/>
            <a:ext cx="1637644" cy="1323674"/>
            <a:chOff x="1556920" y="1052736"/>
            <a:chExt cx="1358896" cy="1183262"/>
          </a:xfrm>
        </p:grpSpPr>
        <p:grpSp>
          <p:nvGrpSpPr>
            <p:cNvPr id="15" name="Group 24"/>
            <p:cNvGrpSpPr/>
            <p:nvPr/>
          </p:nvGrpSpPr>
          <p:grpSpPr>
            <a:xfrm>
              <a:off x="1556920" y="1052736"/>
              <a:ext cx="1358896" cy="1183262"/>
              <a:chOff x="3056087" y="1412776"/>
              <a:chExt cx="2091977" cy="1740393"/>
            </a:xfrm>
          </p:grpSpPr>
          <p:sp>
            <p:nvSpPr>
              <p:cNvPr id="35"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6"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7"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8"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9"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0"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1"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3"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4"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5"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6"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7"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9"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0"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1"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3"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4"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37" name="Group 36"/>
          <p:cNvGrpSpPr/>
          <p:nvPr/>
        </p:nvGrpSpPr>
        <p:grpSpPr>
          <a:xfrm>
            <a:off x="179512" y="3890700"/>
            <a:ext cx="1687455" cy="1323674"/>
            <a:chOff x="107504" y="2298275"/>
            <a:chExt cx="1400229" cy="1183262"/>
          </a:xfrm>
        </p:grpSpPr>
        <p:grpSp>
          <p:nvGrpSpPr>
            <p:cNvPr id="38"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39"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47" name="Group 46"/>
          <p:cNvGrpSpPr/>
          <p:nvPr/>
        </p:nvGrpSpPr>
        <p:grpSpPr>
          <a:xfrm>
            <a:off x="179512" y="5345686"/>
            <a:ext cx="1687455" cy="1323674"/>
            <a:chOff x="1515587" y="2298275"/>
            <a:chExt cx="1400229" cy="1183262"/>
          </a:xfrm>
        </p:grpSpPr>
        <p:grpSp>
          <p:nvGrpSpPr>
            <p:cNvPr id="48"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4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54" name="Group 53"/>
          <p:cNvGrpSpPr/>
          <p:nvPr/>
        </p:nvGrpSpPr>
        <p:grpSpPr>
          <a:xfrm>
            <a:off x="179512" y="980728"/>
            <a:ext cx="1687455" cy="1323674"/>
            <a:chOff x="2992456" y="1412776"/>
            <a:chExt cx="2155608" cy="1740393"/>
          </a:xfrm>
        </p:grpSpPr>
        <p:sp>
          <p:nvSpPr>
            <p:cNvPr id="5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6"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bg1">
                <a:lumMod val="95000"/>
              </a:schemeClr>
            </a:solidFill>
            <a:ln>
              <a:solidFill>
                <a:schemeClr val="bg1">
                  <a:lumMod val="9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7" name="TextBox 56"/>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58" name="Group 13"/>
          <p:cNvGrpSpPr/>
          <p:nvPr/>
        </p:nvGrpSpPr>
        <p:grpSpPr>
          <a:xfrm>
            <a:off x="251520" y="2420888"/>
            <a:ext cx="1637644" cy="1323674"/>
            <a:chOff x="1556920" y="1052736"/>
            <a:chExt cx="1358896" cy="1183262"/>
          </a:xfrm>
        </p:grpSpPr>
        <p:grpSp>
          <p:nvGrpSpPr>
            <p:cNvPr id="59" name="Group 24"/>
            <p:cNvGrpSpPr/>
            <p:nvPr/>
          </p:nvGrpSpPr>
          <p:grpSpPr>
            <a:xfrm>
              <a:off x="1556920" y="1052736"/>
              <a:ext cx="1358896" cy="1183262"/>
              <a:chOff x="3056087" y="1412776"/>
              <a:chExt cx="2091977" cy="1740393"/>
            </a:xfrm>
          </p:grpSpPr>
          <p:sp>
            <p:nvSpPr>
              <p:cNvPr id="79"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80" name="TextBox 79"/>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60"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61"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2"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3"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5"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6"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7"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8"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9"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0"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1"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2"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3"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4"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5"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6"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7"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8"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81" name="Group 46"/>
          <p:cNvGrpSpPr/>
          <p:nvPr/>
        </p:nvGrpSpPr>
        <p:grpSpPr>
          <a:xfrm>
            <a:off x="179512" y="5330860"/>
            <a:ext cx="1687455" cy="1323674"/>
            <a:chOff x="1515587" y="2298275"/>
            <a:chExt cx="1400229" cy="1183262"/>
          </a:xfrm>
        </p:grpSpPr>
        <p:grpSp>
          <p:nvGrpSpPr>
            <p:cNvPr id="82" name="Group 32"/>
            <p:cNvGrpSpPr/>
            <p:nvPr/>
          </p:nvGrpSpPr>
          <p:grpSpPr>
            <a:xfrm>
              <a:off x="1515587" y="2298275"/>
              <a:ext cx="1400229" cy="1183262"/>
              <a:chOff x="2992456" y="1412776"/>
              <a:chExt cx="2155608" cy="1740393"/>
            </a:xfrm>
          </p:grpSpPr>
          <p:sp>
            <p:nvSpPr>
              <p:cNvPr id="92"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3" name="TextBox 9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83"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84"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chemeClr val="bg1">
                  <a:lumMod val="95000"/>
                </a:schemeClr>
              </a:solidFill>
              <a:ln>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9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29" name="Group 128"/>
          <p:cNvGrpSpPr/>
          <p:nvPr/>
        </p:nvGrpSpPr>
        <p:grpSpPr>
          <a:xfrm>
            <a:off x="179512" y="980728"/>
            <a:ext cx="8640960" cy="5688632"/>
            <a:chOff x="179512" y="980728"/>
            <a:chExt cx="8640960" cy="5688632"/>
          </a:xfrm>
        </p:grpSpPr>
        <p:grpSp>
          <p:nvGrpSpPr>
            <p:cNvPr id="119" name="Group 36"/>
            <p:cNvGrpSpPr/>
            <p:nvPr/>
          </p:nvGrpSpPr>
          <p:grpSpPr>
            <a:xfrm>
              <a:off x="179512" y="3905526"/>
              <a:ext cx="1872208" cy="1323674"/>
              <a:chOff x="107504" y="2298275"/>
              <a:chExt cx="1400229" cy="1183262"/>
            </a:xfrm>
          </p:grpSpPr>
          <p:grpSp>
            <p:nvGrpSpPr>
              <p:cNvPr id="120" name="Group 28"/>
              <p:cNvGrpSpPr/>
              <p:nvPr/>
            </p:nvGrpSpPr>
            <p:grpSpPr>
              <a:xfrm>
                <a:off x="107504" y="2298275"/>
                <a:ext cx="1400229" cy="1183262"/>
                <a:chOff x="2992456" y="1412776"/>
                <a:chExt cx="2155608" cy="1740393"/>
              </a:xfrm>
            </p:grpSpPr>
            <p:sp>
              <p:nvSpPr>
                <p:cNvPr id="127"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8"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121"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122"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123"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124"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125"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126"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sp>
          <p:nvSpPr>
            <p:cNvPr id="96" name="Rectangle 95"/>
            <p:cNvSpPr/>
            <p:nvPr/>
          </p:nvSpPr>
          <p:spPr>
            <a:xfrm>
              <a:off x="1979712" y="980728"/>
              <a:ext cx="6840760" cy="56886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30" name="Freeform 53"/>
          <p:cNvSpPr>
            <a:spLocks/>
          </p:cNvSpPr>
          <p:nvPr/>
        </p:nvSpPr>
        <p:spPr bwMode="auto">
          <a:xfrm>
            <a:off x="4283968" y="1268760"/>
            <a:ext cx="4397746" cy="5141493"/>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rgbClr val="FDEADA">
              <a:alpha val="30196"/>
            </a:srgbClr>
          </a:solidFill>
          <a:ln w="9525">
            <a:solidFill>
              <a:srgbClr val="FCD5B5">
                <a:alpha val="50196"/>
              </a:srgbClr>
            </a:solidFill>
            <a:round/>
            <a:headEnd/>
            <a:tailEnd/>
          </a:ln>
        </p:spPr>
        <p:txBody>
          <a:bodyPr/>
          <a:lstStyle/>
          <a:p>
            <a:endParaRPr lang="en-IN" sz="1400" dirty="0"/>
          </a:p>
        </p:txBody>
      </p:sp>
      <p:sp>
        <p:nvSpPr>
          <p:cNvPr id="131" name="TextBox 130"/>
          <p:cNvSpPr txBox="1"/>
          <p:nvPr/>
        </p:nvSpPr>
        <p:spPr>
          <a:xfrm>
            <a:off x="2483768" y="1412776"/>
            <a:ext cx="5976664" cy="3477875"/>
          </a:xfrm>
          <a:prstGeom prst="rect">
            <a:avLst/>
          </a:prstGeom>
          <a:noFill/>
        </p:spPr>
        <p:txBody>
          <a:bodyPr wrap="square" rtlCol="0">
            <a:spAutoFit/>
          </a:bodyPr>
          <a:lstStyle/>
          <a:p>
            <a:r>
              <a:rPr lang="en-IN" sz="2200" dirty="0" smtClean="0"/>
              <a:t>Some of the examples of opportunities for an organization are as follows:</a:t>
            </a:r>
          </a:p>
          <a:p>
            <a:endParaRPr lang="en-IN" sz="2200" dirty="0" smtClean="0"/>
          </a:p>
          <a:p>
            <a:pPr marL="457200" indent="-457200">
              <a:buFont typeface="Arial" pitchFamily="34" charset="0"/>
              <a:buChar char="•"/>
            </a:pPr>
            <a:r>
              <a:rPr lang="en-IN" sz="2200" dirty="0" smtClean="0"/>
              <a:t>Rapid market growth</a:t>
            </a:r>
          </a:p>
          <a:p>
            <a:pPr marL="457200" indent="-457200">
              <a:buFont typeface="Arial" pitchFamily="34" charset="0"/>
              <a:buChar char="•"/>
            </a:pPr>
            <a:r>
              <a:rPr lang="en-IN" sz="2200" dirty="0" smtClean="0"/>
              <a:t>Complacent rival firms</a:t>
            </a:r>
          </a:p>
          <a:p>
            <a:pPr marL="457200" indent="-457200">
              <a:buFont typeface="Arial" pitchFamily="34" charset="0"/>
              <a:buChar char="•"/>
            </a:pPr>
            <a:r>
              <a:rPr lang="en-IN" sz="2200" dirty="0" smtClean="0"/>
              <a:t>Changing customer needs/tastes</a:t>
            </a:r>
          </a:p>
          <a:p>
            <a:pPr marL="457200" indent="-457200">
              <a:buFont typeface="Arial" pitchFamily="34" charset="0"/>
              <a:buChar char="•"/>
            </a:pPr>
            <a:r>
              <a:rPr lang="en-IN" sz="2200" dirty="0" smtClean="0"/>
              <a:t>New uses discovered for existing product</a:t>
            </a:r>
          </a:p>
          <a:p>
            <a:pPr marL="457200" indent="-457200">
              <a:buFont typeface="Arial" pitchFamily="34" charset="0"/>
              <a:buChar char="•"/>
            </a:pPr>
            <a:r>
              <a:rPr lang="en-IN" sz="2200" dirty="0" smtClean="0"/>
              <a:t>Economic boom,</a:t>
            </a:r>
          </a:p>
          <a:p>
            <a:pPr marL="457200" indent="-457200">
              <a:buFont typeface="Arial" pitchFamily="34" charset="0"/>
              <a:buChar char="•"/>
            </a:pPr>
            <a:r>
              <a:rPr lang="en-IN" sz="2200" dirty="0" smtClean="0"/>
              <a:t>Government deregulation</a:t>
            </a:r>
          </a:p>
          <a:p>
            <a:pPr marL="457200" indent="-457200">
              <a:buFont typeface="Arial" pitchFamily="34" charset="0"/>
              <a:buChar char="•"/>
            </a:pPr>
            <a:r>
              <a:rPr lang="en-IN" sz="2200" dirty="0" smtClean="0"/>
              <a:t>Decline in demand for a substitute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500" tmFilter="0, 0; .2, .5; .8, .5; 1, 0"/>
                                        <p:tgtEl>
                                          <p:spTgt spid="37"/>
                                        </p:tgtEl>
                                      </p:cBhvr>
                                    </p:animEffect>
                                    <p:animScale>
                                      <p:cBhvr>
                                        <p:cTn id="19" dur="250" autoRev="1" fill="hold"/>
                                        <p:tgtEl>
                                          <p:spTgt spid="37"/>
                                        </p:tgtEl>
                                      </p:cBhvr>
                                      <p:by x="105000" y="105000"/>
                                    </p:animScale>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wipe(left)">
                                      <p:cBhvr>
                                        <p:cTn id="23" dur="500"/>
                                        <p:tgtEl>
                                          <p:spTgt spid="129"/>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500"/>
                                        <p:tgtEl>
                                          <p:spTgt spid="130"/>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Threats </a:t>
              </a:r>
              <a:endParaRPr lang="en-IN" sz="3200" dirty="0"/>
            </a:p>
          </p:txBody>
        </p:sp>
      </p:grpSp>
      <p:grpSp>
        <p:nvGrpSpPr>
          <p:cNvPr id="10" name="Group 9"/>
          <p:cNvGrpSpPr/>
          <p:nvPr/>
        </p:nvGrpSpPr>
        <p:grpSpPr>
          <a:xfrm>
            <a:off x="107504" y="908720"/>
            <a:ext cx="1687455" cy="1113658"/>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14" name="Group 13"/>
          <p:cNvGrpSpPr/>
          <p:nvPr/>
        </p:nvGrpSpPr>
        <p:grpSpPr>
          <a:xfrm>
            <a:off x="1854236" y="908720"/>
            <a:ext cx="1637644" cy="1113658"/>
            <a:chOff x="1556920" y="1052736"/>
            <a:chExt cx="1358896" cy="1183262"/>
          </a:xfrm>
        </p:grpSpPr>
        <p:grpSp>
          <p:nvGrpSpPr>
            <p:cNvPr id="15" name="Group 24"/>
            <p:cNvGrpSpPr/>
            <p:nvPr/>
          </p:nvGrpSpPr>
          <p:grpSpPr>
            <a:xfrm>
              <a:off x="1556920" y="1052736"/>
              <a:ext cx="1358896" cy="1183262"/>
              <a:chOff x="3056087" y="1412776"/>
              <a:chExt cx="2091977" cy="1740393"/>
            </a:xfrm>
          </p:grpSpPr>
          <p:sp>
            <p:nvSpPr>
              <p:cNvPr id="35"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6"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7"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8"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9"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0"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1"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3"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4"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5"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6"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7"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9"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0"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1"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3"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4"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37" name="Group 36"/>
          <p:cNvGrpSpPr/>
          <p:nvPr/>
        </p:nvGrpSpPr>
        <p:grpSpPr>
          <a:xfrm>
            <a:off x="107504" y="2080992"/>
            <a:ext cx="1687455" cy="1113658"/>
            <a:chOff x="107504" y="2298275"/>
            <a:chExt cx="1400229" cy="1183262"/>
          </a:xfrm>
        </p:grpSpPr>
        <p:grpSp>
          <p:nvGrpSpPr>
            <p:cNvPr id="38"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39"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47" name="Group 46"/>
          <p:cNvGrpSpPr/>
          <p:nvPr/>
        </p:nvGrpSpPr>
        <p:grpSpPr>
          <a:xfrm>
            <a:off x="1804425" y="2080992"/>
            <a:ext cx="1687455" cy="1113658"/>
            <a:chOff x="1515587" y="2298275"/>
            <a:chExt cx="1400229" cy="1183262"/>
          </a:xfrm>
        </p:grpSpPr>
        <p:grpSp>
          <p:nvGrpSpPr>
            <p:cNvPr id="48"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4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54" name="Group 53"/>
          <p:cNvGrpSpPr/>
          <p:nvPr/>
        </p:nvGrpSpPr>
        <p:grpSpPr>
          <a:xfrm>
            <a:off x="107504" y="908720"/>
            <a:ext cx="1687455" cy="1113658"/>
            <a:chOff x="2992456" y="1412776"/>
            <a:chExt cx="2155608" cy="1740393"/>
          </a:xfrm>
        </p:grpSpPr>
        <p:sp>
          <p:nvSpPr>
            <p:cNvPr id="5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6"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bg1">
                <a:lumMod val="95000"/>
              </a:schemeClr>
            </a:solidFill>
            <a:ln>
              <a:solidFill>
                <a:schemeClr val="bg1">
                  <a:lumMod val="9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7" name="TextBox 56"/>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58" name="Group 57"/>
          <p:cNvGrpSpPr/>
          <p:nvPr/>
        </p:nvGrpSpPr>
        <p:grpSpPr>
          <a:xfrm>
            <a:off x="1835696" y="908720"/>
            <a:ext cx="1637644" cy="1113658"/>
            <a:chOff x="1556920" y="1052736"/>
            <a:chExt cx="1358896" cy="1183262"/>
          </a:xfrm>
        </p:grpSpPr>
        <p:grpSp>
          <p:nvGrpSpPr>
            <p:cNvPr id="59" name="Group 24"/>
            <p:cNvGrpSpPr/>
            <p:nvPr/>
          </p:nvGrpSpPr>
          <p:grpSpPr>
            <a:xfrm>
              <a:off x="1556920" y="1052736"/>
              <a:ext cx="1358896" cy="1183262"/>
              <a:chOff x="3056087" y="1412776"/>
              <a:chExt cx="2091977" cy="1740393"/>
            </a:xfrm>
          </p:grpSpPr>
          <p:sp>
            <p:nvSpPr>
              <p:cNvPr id="79"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80" name="TextBox 79"/>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60"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61"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2"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3"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5"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6"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7"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8"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9"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0"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1"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2"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3"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4"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5"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6"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7"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8"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81" name="Group 80"/>
          <p:cNvGrpSpPr/>
          <p:nvPr/>
        </p:nvGrpSpPr>
        <p:grpSpPr>
          <a:xfrm>
            <a:off x="107504" y="2099318"/>
            <a:ext cx="1687455" cy="1113658"/>
            <a:chOff x="107504" y="2298275"/>
            <a:chExt cx="1400229" cy="1183262"/>
          </a:xfrm>
        </p:grpSpPr>
        <p:grpSp>
          <p:nvGrpSpPr>
            <p:cNvPr id="82" name="Group 28"/>
            <p:cNvGrpSpPr/>
            <p:nvPr/>
          </p:nvGrpSpPr>
          <p:grpSpPr>
            <a:xfrm>
              <a:off x="107504" y="2298275"/>
              <a:ext cx="1400229" cy="1183262"/>
              <a:chOff x="2992456" y="1412776"/>
              <a:chExt cx="2155608" cy="1740393"/>
            </a:xfrm>
          </p:grpSpPr>
          <p:sp>
            <p:nvSpPr>
              <p:cNvPr id="9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83"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84"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9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9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9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9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chemeClr val="bg1">
                  <a:lumMod val="95000"/>
                </a:schemeClr>
              </a:solidFill>
              <a:ln w="9525">
                <a:noFill/>
                <a:round/>
                <a:headEnd/>
                <a:tailEnd/>
              </a:ln>
            </p:spPr>
            <p:txBody>
              <a:bodyPr/>
              <a:lstStyle/>
              <a:p>
                <a:endParaRPr lang="en-IN" sz="1400" dirty="0"/>
              </a:p>
            </p:txBody>
          </p:sp>
        </p:grpSp>
      </p:grpSp>
      <p:grpSp>
        <p:nvGrpSpPr>
          <p:cNvPr id="123" name="Group 28"/>
          <p:cNvGrpSpPr/>
          <p:nvPr/>
        </p:nvGrpSpPr>
        <p:grpSpPr>
          <a:xfrm flipH="1">
            <a:off x="1763688" y="3429000"/>
            <a:ext cx="2038644" cy="3215840"/>
            <a:chOff x="5719655" y="1562090"/>
            <a:chExt cx="2470111" cy="3896455"/>
          </a:xfrm>
          <a:gradFill flip="none" rotWithShape="1">
            <a:gsLst>
              <a:gs pos="0">
                <a:schemeClr val="tx1">
                  <a:lumMod val="75000"/>
                  <a:lumOff val="25000"/>
                </a:schemeClr>
              </a:gs>
              <a:gs pos="100000">
                <a:schemeClr val="tx1">
                  <a:lumMod val="50000"/>
                  <a:lumOff val="50000"/>
                </a:schemeClr>
              </a:gs>
            </a:gsLst>
            <a:lin ang="16200000" scaled="0"/>
            <a:tileRect/>
          </a:gradFill>
          <a:effectLst>
            <a:outerShdw dist="76200" dir="21300000" algn="tl" rotWithShape="0">
              <a:srgbClr val="000000"/>
            </a:outerShdw>
            <a:reflection stA="34000" endPos="29000" dist="12700" dir="5400000" sy="-100000" algn="bl" rotWithShape="0"/>
          </a:effectLst>
        </p:grpSpPr>
        <p:sp>
          <p:nvSpPr>
            <p:cNvPr id="124" name="Oval 123"/>
            <p:cNvSpPr/>
            <p:nvPr/>
          </p:nvSpPr>
          <p:spPr>
            <a:xfrm>
              <a:off x="7474561" y="156209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5" name="Rounded Rectangle 124"/>
            <p:cNvSpPr/>
            <p:nvPr/>
          </p:nvSpPr>
          <p:spPr>
            <a:xfrm rot="899540">
              <a:off x="6554734" y="2143034"/>
              <a:ext cx="989399" cy="1712831"/>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6" name="Rounded Rectangle 125"/>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7" name="Rounded Rectangle 126"/>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8" name="Rounded Rectangle 127"/>
            <p:cNvSpPr/>
            <p:nvPr/>
          </p:nvSpPr>
          <p:spPr>
            <a:xfrm rot="14157995">
              <a:off x="6322453" y="1848921"/>
              <a:ext cx="361165"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sp>
        <p:nvSpPr>
          <p:cNvPr id="129" name="Oval 128"/>
          <p:cNvSpPr/>
          <p:nvPr/>
        </p:nvSpPr>
        <p:spPr>
          <a:xfrm>
            <a:off x="0" y="6129120"/>
            <a:ext cx="2281376" cy="649363"/>
          </a:xfrm>
          <a:prstGeom prst="ellipse">
            <a:avLst/>
          </a:prstGeom>
          <a:gradFill flip="none" rotWithShape="1">
            <a:gsLst>
              <a:gs pos="0">
                <a:schemeClr val="tx1">
                  <a:lumMod val="85000"/>
                  <a:lumOff val="15000"/>
                </a:schemeClr>
              </a:gs>
              <a:gs pos="53000">
                <a:schemeClr val="bg1">
                  <a:lumMod val="65000"/>
                </a:schemeClr>
              </a:gs>
              <a:gs pos="100000">
                <a:schemeClr val="tx1">
                  <a:lumMod val="85000"/>
                  <a:lumOff val="15000"/>
                </a:schemeClr>
              </a:gs>
            </a:gsLst>
            <a:lin ang="0" scaled="1"/>
            <a:tileRect/>
          </a:gradFill>
          <a:ln>
            <a:noFill/>
          </a:ln>
          <a:effectLst>
            <a:innerShdw blurRad="193675" dist="139700" dir="15060000">
              <a:srgbClr val="000000">
                <a:alpha val="77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130" name="Can 129"/>
          <p:cNvSpPr/>
          <p:nvPr/>
        </p:nvSpPr>
        <p:spPr>
          <a:xfrm rot="362865">
            <a:off x="1081158" y="5564798"/>
            <a:ext cx="131763" cy="1209675"/>
          </a:xfrm>
          <a:prstGeom prst="can">
            <a:avLst/>
          </a:prstGeom>
          <a:gradFill>
            <a:gsLst>
              <a:gs pos="0">
                <a:schemeClr val="tx1">
                  <a:lumMod val="85000"/>
                  <a:lumOff val="1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131" name="Isosceles Triangle 130"/>
          <p:cNvSpPr/>
          <p:nvPr/>
        </p:nvSpPr>
        <p:spPr>
          <a:xfrm>
            <a:off x="637902" y="5085184"/>
            <a:ext cx="1104784" cy="952400"/>
          </a:xfrm>
          <a:prstGeom prst="triangle">
            <a:avLst/>
          </a:prstGeom>
          <a:gradFill>
            <a:gsLst>
              <a:gs pos="100000">
                <a:srgbClr val="E6FF00"/>
              </a:gs>
              <a:gs pos="0">
                <a:srgbClr val="FF8D00"/>
              </a:gs>
            </a:gsLst>
          </a:gradFill>
          <a:ln>
            <a:noFill/>
          </a:ln>
          <a:effectLst/>
          <a:scene3d>
            <a:camera prst="isometricOffAxis1Right"/>
            <a:lightRig rig="threePt" dir="t"/>
          </a:scene3d>
          <a:sp3d extrusionH="133350" contourW="12700">
            <a:extrusionClr>
              <a:schemeClr val="bg1"/>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4800" b="1" dirty="0">
                <a:solidFill>
                  <a:schemeClr val="tx1"/>
                </a:solidFill>
              </a:rPr>
              <a:t>!</a:t>
            </a:r>
          </a:p>
        </p:txBody>
      </p:sp>
      <p:grpSp>
        <p:nvGrpSpPr>
          <p:cNvPr id="132" name="Group 49"/>
          <p:cNvGrpSpPr>
            <a:grpSpLocks/>
          </p:cNvGrpSpPr>
          <p:nvPr/>
        </p:nvGrpSpPr>
        <p:grpSpPr bwMode="auto">
          <a:xfrm flipH="1">
            <a:off x="-1620688" y="3284984"/>
            <a:ext cx="1255713" cy="3392487"/>
            <a:chOff x="3294141" y="2241570"/>
            <a:chExt cx="1254834" cy="3392724"/>
          </a:xfrm>
        </p:grpSpPr>
        <p:grpSp>
          <p:nvGrpSpPr>
            <p:cNvPr id="133" name="Group 40"/>
            <p:cNvGrpSpPr/>
            <p:nvPr/>
          </p:nvGrpSpPr>
          <p:grpSpPr>
            <a:xfrm>
              <a:off x="3346513" y="2241570"/>
              <a:ext cx="1202462" cy="3392724"/>
              <a:chOff x="3346513" y="2241570"/>
              <a:chExt cx="1202462" cy="3392724"/>
            </a:xfrm>
            <a:solidFill>
              <a:schemeClr val="tx1"/>
            </a:solidFill>
          </p:grpSpPr>
          <p:sp>
            <p:nvSpPr>
              <p:cNvPr id="141" name="Oval 140"/>
              <p:cNvSpPr/>
              <p:nvPr/>
            </p:nvSpPr>
            <p:spPr>
              <a:xfrm>
                <a:off x="3669776"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2" name="Rounded Rectangle 141"/>
              <p:cNvSpPr/>
              <p:nvPr/>
            </p:nvSpPr>
            <p:spPr>
              <a:xfrm>
                <a:off x="3557195" y="2920421"/>
                <a:ext cx="816576"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3" name="Rounded Rectangle 142"/>
              <p:cNvSpPr/>
              <p:nvPr/>
            </p:nvSpPr>
            <p:spPr>
              <a:xfrm>
                <a:off x="3628656"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4" name="Rounded Rectangle 143"/>
              <p:cNvSpPr/>
              <p:nvPr/>
            </p:nvSpPr>
            <p:spPr>
              <a:xfrm>
                <a:off x="4026568"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5" name="Rounded Rectangle 144"/>
              <p:cNvSpPr/>
              <p:nvPr/>
            </p:nvSpPr>
            <p:spPr>
              <a:xfrm rot="10800000">
                <a:off x="3346513"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6" name="Rounded Rectangle 145"/>
              <p:cNvSpPr/>
              <p:nvPr/>
            </p:nvSpPr>
            <p:spPr>
              <a:xfrm rot="10800000">
                <a:off x="4264092"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34" name="Group 41"/>
            <p:cNvGrpSpPr/>
            <p:nvPr/>
          </p:nvGrpSpPr>
          <p:grpSpPr>
            <a:xfrm>
              <a:off x="3294141" y="2241570"/>
              <a:ext cx="1202462" cy="3392724"/>
              <a:chOff x="3346513" y="2241570"/>
              <a:chExt cx="1202462" cy="3392724"/>
            </a:xfrm>
            <a:gradFill>
              <a:gsLst>
                <a:gs pos="0">
                  <a:schemeClr val="tx1">
                    <a:lumMod val="75000"/>
                    <a:lumOff val="25000"/>
                  </a:schemeClr>
                </a:gs>
                <a:gs pos="100000">
                  <a:schemeClr val="tx1">
                    <a:lumMod val="50000"/>
                    <a:lumOff val="50000"/>
                  </a:schemeClr>
                </a:gs>
              </a:gsLst>
              <a:lin ang="16200000" scaled="0"/>
            </a:gradFill>
          </p:grpSpPr>
          <p:sp>
            <p:nvSpPr>
              <p:cNvPr id="135" name="Oval 134"/>
              <p:cNvSpPr/>
              <p:nvPr/>
            </p:nvSpPr>
            <p:spPr>
              <a:xfrm>
                <a:off x="3669776"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6" name="Rounded Rectangle 135"/>
              <p:cNvSpPr/>
              <p:nvPr/>
            </p:nvSpPr>
            <p:spPr>
              <a:xfrm>
                <a:off x="3557195" y="2920421"/>
                <a:ext cx="816576"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7" name="Rounded Rectangle 136"/>
              <p:cNvSpPr/>
              <p:nvPr/>
            </p:nvSpPr>
            <p:spPr>
              <a:xfrm>
                <a:off x="3628656"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8" name="Rounded Rectangle 137"/>
              <p:cNvSpPr/>
              <p:nvPr/>
            </p:nvSpPr>
            <p:spPr>
              <a:xfrm>
                <a:off x="4026568"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9" name="Rounded Rectangle 138"/>
              <p:cNvSpPr/>
              <p:nvPr/>
            </p:nvSpPr>
            <p:spPr>
              <a:xfrm rot="10800000">
                <a:off x="3346513"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0" name="Rounded Rectangle 139"/>
              <p:cNvSpPr/>
              <p:nvPr/>
            </p:nvSpPr>
            <p:spPr>
              <a:xfrm rot="10800000">
                <a:off x="4264092" y="2934069"/>
                <a:ext cx="284883" cy="1248358"/>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sp>
        <p:nvSpPr>
          <p:cNvPr id="147" name="TextBox 3"/>
          <p:cNvSpPr txBox="1">
            <a:spLocks noChangeArrowheads="1"/>
          </p:cNvSpPr>
          <p:nvPr/>
        </p:nvSpPr>
        <p:spPr bwMode="auto">
          <a:xfrm>
            <a:off x="1403648" y="3050376"/>
            <a:ext cx="35939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4200" b="1" dirty="0" smtClean="0"/>
              <a:t>!</a:t>
            </a:r>
            <a:endParaRPr lang="en-US" sz="4200" b="1" dirty="0"/>
          </a:p>
        </p:txBody>
      </p:sp>
      <p:grpSp>
        <p:nvGrpSpPr>
          <p:cNvPr id="148" name="Group 147"/>
          <p:cNvGrpSpPr/>
          <p:nvPr/>
        </p:nvGrpSpPr>
        <p:grpSpPr>
          <a:xfrm>
            <a:off x="3707904" y="1052736"/>
            <a:ext cx="5256584" cy="5616624"/>
            <a:chOff x="3707904" y="1052736"/>
            <a:chExt cx="5256584" cy="5616624"/>
          </a:xfrm>
        </p:grpSpPr>
        <p:sp>
          <p:nvSpPr>
            <p:cNvPr id="149" name="Ellipse 66"/>
            <p:cNvSpPr/>
            <p:nvPr/>
          </p:nvSpPr>
          <p:spPr>
            <a:xfrm>
              <a:off x="3707904" y="1052736"/>
              <a:ext cx="5256584" cy="5616624"/>
            </a:xfrm>
            <a:prstGeom prst="roundRect">
              <a:avLst>
                <a:gd name="adj" fmla="val 2545"/>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50" name="TextBox 149"/>
            <p:cNvSpPr txBox="1"/>
            <p:nvPr/>
          </p:nvSpPr>
          <p:spPr>
            <a:xfrm>
              <a:off x="3779912" y="1124744"/>
              <a:ext cx="5112568" cy="5509200"/>
            </a:xfrm>
            <a:prstGeom prst="rect">
              <a:avLst/>
            </a:prstGeom>
            <a:noFill/>
          </p:spPr>
          <p:txBody>
            <a:bodyPr wrap="square" rtlCol="0">
              <a:spAutoFit/>
            </a:bodyPr>
            <a:lstStyle/>
            <a:p>
              <a:r>
                <a:rPr lang="en-IN" sz="2200" dirty="0" smtClean="0"/>
                <a:t>Threats are:</a:t>
              </a:r>
            </a:p>
            <a:p>
              <a:pPr marL="457200" indent="-457200">
                <a:buFont typeface="Arial" pitchFamily="34" charset="0"/>
                <a:buChar char="•"/>
              </a:pPr>
              <a:r>
                <a:rPr lang="en-IN" sz="2200" dirty="0" smtClean="0"/>
                <a:t>External elements in the environment that could cause trouble for the business.</a:t>
              </a:r>
            </a:p>
            <a:p>
              <a:pPr marL="457200" indent="-457200">
                <a:buFont typeface="Arial" pitchFamily="34" charset="0"/>
                <a:buChar char="•"/>
              </a:pPr>
              <a:r>
                <a:rPr lang="en-IN" sz="2200" dirty="0" smtClean="0"/>
                <a:t>External factors, beyond an organization’s control, which could place the organization’s mission or operation at risk.</a:t>
              </a:r>
            </a:p>
            <a:p>
              <a:pPr marL="457200" indent="-457200">
                <a:buFont typeface="Arial" pitchFamily="34" charset="0"/>
                <a:buChar char="•"/>
              </a:pPr>
              <a:r>
                <a:rPr lang="en-IN" sz="2200" dirty="0" smtClean="0"/>
                <a:t>Conditions in external environment that jeopardize the reliability and profitability of the organization’s business.</a:t>
              </a:r>
            </a:p>
            <a:p>
              <a:r>
                <a:rPr lang="en-IN" sz="2200" dirty="0" smtClean="0"/>
                <a:t>Threats compound the vulnerability when they relate to the weaknesses. Threats are uncontrollable. When a threat comes, the stability and survival can be at stake.</a:t>
              </a:r>
              <a:endParaRPr lang="en-IN"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500" tmFilter="0, 0; .2, .5; .8, .5; 1, 0"/>
                                        <p:tgtEl>
                                          <p:spTgt spid="47"/>
                                        </p:tgtEl>
                                      </p:cBhvr>
                                    </p:animEffect>
                                    <p:animScale>
                                      <p:cBhvr>
                                        <p:cTn id="19" dur="250" autoRev="1" fill="hold"/>
                                        <p:tgtEl>
                                          <p:spTgt spid="47"/>
                                        </p:tgtEl>
                                      </p:cBhvr>
                                      <p:by x="105000" y="105000"/>
                                    </p:animScale>
                                  </p:childTnLst>
                                </p:cTn>
                              </p:par>
                            </p:childTnLst>
                          </p:cTn>
                        </p:par>
                        <p:par>
                          <p:cTn id="20" fill="hold">
                            <p:stCondLst>
                              <p:cond delay="3500"/>
                            </p:stCondLst>
                            <p:childTnLst>
                              <p:par>
                                <p:cTn id="21" presetID="35" presetClass="path" presetSubtype="0" accel="50000" decel="50000" fill="hold" nodeType="afterEffect">
                                  <p:stCondLst>
                                    <p:cond delay="0"/>
                                  </p:stCondLst>
                                  <p:childTnLst>
                                    <p:animMotion origin="layout" path="M -3.05556E-6 2.08092E-6 L 0.38802 0.00485 " pathEditMode="relative" rAng="0" ptsTypes="AA">
                                      <p:cBhvr>
                                        <p:cTn id="22" dur="500" fill="hold"/>
                                        <p:tgtEl>
                                          <p:spTgt spid="132"/>
                                        </p:tgtEl>
                                        <p:attrNameLst>
                                          <p:attrName>ppt_x</p:attrName>
                                          <p:attrName>ppt_y</p:attrName>
                                        </p:attrNameLst>
                                      </p:cBhvr>
                                      <p:rCtr x="19400" y="200"/>
                                    </p:animMotion>
                                  </p:childTnLst>
                                </p:cTn>
                              </p:par>
                              <p:par>
                                <p:cTn id="23" presetID="53" presetClass="entr" presetSubtype="0" fill="hold" nodeType="withEffect">
                                  <p:stCondLst>
                                    <p:cond delay="500"/>
                                  </p:stCondLst>
                                  <p:childTnLst>
                                    <p:set>
                                      <p:cBhvr>
                                        <p:cTn id="24" dur="1" fill="hold">
                                          <p:stCondLst>
                                            <p:cond delay="0"/>
                                          </p:stCondLst>
                                        </p:cTn>
                                        <p:tgtEl>
                                          <p:spTgt spid="129"/>
                                        </p:tgtEl>
                                        <p:attrNameLst>
                                          <p:attrName>style.visibility</p:attrName>
                                        </p:attrNameLst>
                                      </p:cBhvr>
                                      <p:to>
                                        <p:strVal val="visible"/>
                                      </p:to>
                                    </p:set>
                                    <p:anim calcmode="lin" valueType="num">
                                      <p:cBhvr>
                                        <p:cTn id="25" dur="500" fill="hold"/>
                                        <p:tgtEl>
                                          <p:spTgt spid="129"/>
                                        </p:tgtEl>
                                        <p:attrNameLst>
                                          <p:attrName>ppt_w</p:attrName>
                                        </p:attrNameLst>
                                      </p:cBhvr>
                                      <p:tavLst>
                                        <p:tav tm="0">
                                          <p:val>
                                            <p:fltVal val="0"/>
                                          </p:val>
                                        </p:tav>
                                        <p:tav tm="100000">
                                          <p:val>
                                            <p:strVal val="#ppt_w"/>
                                          </p:val>
                                        </p:tav>
                                      </p:tavLst>
                                    </p:anim>
                                    <p:anim calcmode="lin" valueType="num">
                                      <p:cBhvr>
                                        <p:cTn id="26" dur="500" fill="hold"/>
                                        <p:tgtEl>
                                          <p:spTgt spid="129"/>
                                        </p:tgtEl>
                                        <p:attrNameLst>
                                          <p:attrName>ppt_h</p:attrName>
                                        </p:attrNameLst>
                                      </p:cBhvr>
                                      <p:tavLst>
                                        <p:tav tm="0">
                                          <p:val>
                                            <p:fltVal val="0"/>
                                          </p:val>
                                        </p:tav>
                                        <p:tav tm="100000">
                                          <p:val>
                                            <p:strVal val="#ppt_h"/>
                                          </p:val>
                                        </p:tav>
                                      </p:tavLst>
                                    </p:anim>
                                    <p:animEffect transition="in" filter="fade">
                                      <p:cBhvr>
                                        <p:cTn id="27" dur="500"/>
                                        <p:tgtEl>
                                          <p:spTgt spid="129"/>
                                        </p:tgtEl>
                                      </p:cBhvr>
                                    </p:animEffect>
                                  </p:childTnLst>
                                </p:cTn>
                              </p:par>
                              <p:par>
                                <p:cTn id="28" presetID="22" presetClass="entr" presetSubtype="4" fill="hold" grpId="0" nodeType="withEffect">
                                  <p:stCondLst>
                                    <p:cond delay="1000"/>
                                  </p:stCondLst>
                                  <p:childTnLst>
                                    <p:set>
                                      <p:cBhvr>
                                        <p:cTn id="29" dur="1" fill="hold">
                                          <p:stCondLst>
                                            <p:cond delay="0"/>
                                          </p:stCondLst>
                                        </p:cTn>
                                        <p:tgtEl>
                                          <p:spTgt spid="130"/>
                                        </p:tgtEl>
                                        <p:attrNameLst>
                                          <p:attrName>style.visibility</p:attrName>
                                        </p:attrNameLst>
                                      </p:cBhvr>
                                      <p:to>
                                        <p:strVal val="visible"/>
                                      </p:to>
                                    </p:set>
                                    <p:animEffect transition="in" filter="wipe(down)">
                                      <p:cBhvr>
                                        <p:cTn id="30" dur="500"/>
                                        <p:tgtEl>
                                          <p:spTgt spid="130"/>
                                        </p:tgtEl>
                                      </p:cBhvr>
                                    </p:animEffect>
                                  </p:childTnLst>
                                </p:cTn>
                              </p:par>
                              <p:par>
                                <p:cTn id="31" presetID="53" presetClass="entr" presetSubtype="0" fill="hold" nodeType="withEffect">
                                  <p:stCondLst>
                                    <p:cond delay="1400"/>
                                  </p:stCondLst>
                                  <p:childTnLst>
                                    <p:set>
                                      <p:cBhvr>
                                        <p:cTn id="32" dur="1" fill="hold">
                                          <p:stCondLst>
                                            <p:cond delay="0"/>
                                          </p:stCondLst>
                                        </p:cTn>
                                        <p:tgtEl>
                                          <p:spTgt spid="131"/>
                                        </p:tgtEl>
                                        <p:attrNameLst>
                                          <p:attrName>style.visibility</p:attrName>
                                        </p:attrNameLst>
                                      </p:cBhvr>
                                      <p:to>
                                        <p:strVal val="visible"/>
                                      </p:to>
                                    </p:set>
                                    <p:anim calcmode="lin" valueType="num">
                                      <p:cBhvr>
                                        <p:cTn id="33" dur="300" fill="hold"/>
                                        <p:tgtEl>
                                          <p:spTgt spid="131"/>
                                        </p:tgtEl>
                                        <p:attrNameLst>
                                          <p:attrName>ppt_w</p:attrName>
                                        </p:attrNameLst>
                                      </p:cBhvr>
                                      <p:tavLst>
                                        <p:tav tm="0">
                                          <p:val>
                                            <p:fltVal val="0"/>
                                          </p:val>
                                        </p:tav>
                                        <p:tav tm="100000">
                                          <p:val>
                                            <p:strVal val="#ppt_w"/>
                                          </p:val>
                                        </p:tav>
                                      </p:tavLst>
                                    </p:anim>
                                    <p:anim calcmode="lin" valueType="num">
                                      <p:cBhvr>
                                        <p:cTn id="34" dur="300" fill="hold"/>
                                        <p:tgtEl>
                                          <p:spTgt spid="131"/>
                                        </p:tgtEl>
                                        <p:attrNameLst>
                                          <p:attrName>ppt_h</p:attrName>
                                        </p:attrNameLst>
                                      </p:cBhvr>
                                      <p:tavLst>
                                        <p:tav tm="0">
                                          <p:val>
                                            <p:fltVal val="0"/>
                                          </p:val>
                                        </p:tav>
                                        <p:tav tm="100000">
                                          <p:val>
                                            <p:strVal val="#ppt_h"/>
                                          </p:val>
                                        </p:tav>
                                      </p:tavLst>
                                    </p:anim>
                                    <p:animEffect transition="in" filter="fade">
                                      <p:cBhvr>
                                        <p:cTn id="35" dur="300"/>
                                        <p:tgtEl>
                                          <p:spTgt spid="131"/>
                                        </p:tgtEl>
                                      </p:cBhvr>
                                    </p:animEffect>
                                  </p:childTnLst>
                                </p:cTn>
                              </p:par>
                              <p:par>
                                <p:cTn id="36" presetID="10" presetClass="exit" presetSubtype="0" fill="hold" nodeType="withEffect">
                                  <p:stCondLst>
                                    <p:cond delay="1400"/>
                                  </p:stCondLst>
                                  <p:childTnLst>
                                    <p:animEffect transition="out" filter="fade">
                                      <p:cBhvr>
                                        <p:cTn id="37" dur="200"/>
                                        <p:tgtEl>
                                          <p:spTgt spid="132"/>
                                        </p:tgtEl>
                                      </p:cBhvr>
                                    </p:animEffect>
                                    <p:set>
                                      <p:cBhvr>
                                        <p:cTn id="38" dur="1" fill="hold">
                                          <p:stCondLst>
                                            <p:cond delay="199"/>
                                          </p:stCondLst>
                                        </p:cTn>
                                        <p:tgtEl>
                                          <p:spTgt spid="132"/>
                                        </p:tgtEl>
                                        <p:attrNameLst>
                                          <p:attrName>style.visibility</p:attrName>
                                        </p:attrNameLst>
                                      </p:cBhvr>
                                      <p:to>
                                        <p:strVal val="hidden"/>
                                      </p:to>
                                    </p:set>
                                  </p:childTnLst>
                                </p:cTn>
                              </p:par>
                              <p:par>
                                <p:cTn id="39" presetID="10" presetClass="entr" presetSubtype="0" fill="hold" nodeType="withEffect">
                                  <p:stCondLst>
                                    <p:cond delay="1400"/>
                                  </p:stCondLst>
                                  <p:childTnLst>
                                    <p:set>
                                      <p:cBhvr>
                                        <p:cTn id="40" dur="1" fill="hold">
                                          <p:stCondLst>
                                            <p:cond delay="0"/>
                                          </p:stCondLst>
                                        </p:cTn>
                                        <p:tgtEl>
                                          <p:spTgt spid="123"/>
                                        </p:tgtEl>
                                        <p:attrNameLst>
                                          <p:attrName>style.visibility</p:attrName>
                                        </p:attrNameLst>
                                      </p:cBhvr>
                                      <p:to>
                                        <p:strVal val="visible"/>
                                      </p:to>
                                    </p:set>
                                    <p:animEffect transition="in" filter="fade">
                                      <p:cBhvr>
                                        <p:cTn id="41" dur="200"/>
                                        <p:tgtEl>
                                          <p:spTgt spid="123"/>
                                        </p:tgtEl>
                                      </p:cBhvr>
                                    </p:animEffect>
                                  </p:childTnLst>
                                </p:cTn>
                              </p:par>
                              <p:par>
                                <p:cTn id="42" presetID="53" presetClass="entr" presetSubtype="0" fill="hold" grpId="0" nodeType="withEffect">
                                  <p:stCondLst>
                                    <p:cond delay="1400"/>
                                  </p:stCondLst>
                                  <p:childTnLst>
                                    <p:set>
                                      <p:cBhvr>
                                        <p:cTn id="43" dur="1" fill="hold">
                                          <p:stCondLst>
                                            <p:cond delay="0"/>
                                          </p:stCondLst>
                                        </p:cTn>
                                        <p:tgtEl>
                                          <p:spTgt spid="147"/>
                                        </p:tgtEl>
                                        <p:attrNameLst>
                                          <p:attrName>style.visibility</p:attrName>
                                        </p:attrNameLst>
                                      </p:cBhvr>
                                      <p:to>
                                        <p:strVal val="visible"/>
                                      </p:to>
                                    </p:set>
                                    <p:anim calcmode="lin" valueType="num">
                                      <p:cBhvr>
                                        <p:cTn id="44" dur="200" fill="hold"/>
                                        <p:tgtEl>
                                          <p:spTgt spid="147"/>
                                        </p:tgtEl>
                                        <p:attrNameLst>
                                          <p:attrName>ppt_w</p:attrName>
                                        </p:attrNameLst>
                                      </p:cBhvr>
                                      <p:tavLst>
                                        <p:tav tm="0">
                                          <p:val>
                                            <p:fltVal val="0"/>
                                          </p:val>
                                        </p:tav>
                                        <p:tav tm="100000">
                                          <p:val>
                                            <p:strVal val="#ppt_w"/>
                                          </p:val>
                                        </p:tav>
                                      </p:tavLst>
                                    </p:anim>
                                    <p:anim calcmode="lin" valueType="num">
                                      <p:cBhvr>
                                        <p:cTn id="45" dur="200" fill="hold"/>
                                        <p:tgtEl>
                                          <p:spTgt spid="147"/>
                                        </p:tgtEl>
                                        <p:attrNameLst>
                                          <p:attrName>ppt_h</p:attrName>
                                        </p:attrNameLst>
                                      </p:cBhvr>
                                      <p:tavLst>
                                        <p:tav tm="0">
                                          <p:val>
                                            <p:fltVal val="0"/>
                                          </p:val>
                                        </p:tav>
                                        <p:tav tm="100000">
                                          <p:val>
                                            <p:strVal val="#ppt_h"/>
                                          </p:val>
                                        </p:tav>
                                      </p:tavLst>
                                    </p:anim>
                                    <p:animEffect transition="in" filter="fade">
                                      <p:cBhvr>
                                        <p:cTn id="46" dur="200"/>
                                        <p:tgtEl>
                                          <p:spTgt spid="147"/>
                                        </p:tgtEl>
                                      </p:cBhvr>
                                    </p:animEffect>
                                  </p:childTnLst>
                                </p:cTn>
                              </p:par>
                            </p:childTnLst>
                          </p:cTn>
                        </p:par>
                        <p:par>
                          <p:cTn id="47" fill="hold">
                            <p:stCondLst>
                              <p:cond delay="5200"/>
                            </p:stCondLst>
                            <p:childTnLst>
                              <p:par>
                                <p:cTn id="48" presetID="10" presetClass="entr" presetSubtype="0" fill="hold" nodeType="after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fade">
                                      <p:cBhvr>
                                        <p:cTn id="50"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Threats </a:t>
              </a:r>
              <a:endParaRPr lang="en-IN" sz="3200" dirty="0"/>
            </a:p>
          </p:txBody>
        </p:sp>
      </p:grpSp>
      <p:grpSp>
        <p:nvGrpSpPr>
          <p:cNvPr id="10" name="Group 9"/>
          <p:cNvGrpSpPr/>
          <p:nvPr/>
        </p:nvGrpSpPr>
        <p:grpSpPr>
          <a:xfrm>
            <a:off x="179512" y="980728"/>
            <a:ext cx="1687455" cy="1323674"/>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14" name="Group 13"/>
          <p:cNvGrpSpPr/>
          <p:nvPr/>
        </p:nvGrpSpPr>
        <p:grpSpPr>
          <a:xfrm>
            <a:off x="251520" y="2435714"/>
            <a:ext cx="1637644" cy="1323674"/>
            <a:chOff x="1556920" y="1052736"/>
            <a:chExt cx="1358896" cy="1183262"/>
          </a:xfrm>
        </p:grpSpPr>
        <p:grpSp>
          <p:nvGrpSpPr>
            <p:cNvPr id="15" name="Group 24"/>
            <p:cNvGrpSpPr/>
            <p:nvPr/>
          </p:nvGrpSpPr>
          <p:grpSpPr>
            <a:xfrm>
              <a:off x="1556920" y="1052736"/>
              <a:ext cx="1358896" cy="1183262"/>
              <a:chOff x="3056087" y="1412776"/>
              <a:chExt cx="2091977" cy="1740393"/>
            </a:xfrm>
          </p:grpSpPr>
          <p:sp>
            <p:nvSpPr>
              <p:cNvPr id="35"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6"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7"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8"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9"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0"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1"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3"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4"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5"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6"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7"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9"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0"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1"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3"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4"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37" name="Group 36"/>
          <p:cNvGrpSpPr/>
          <p:nvPr/>
        </p:nvGrpSpPr>
        <p:grpSpPr>
          <a:xfrm>
            <a:off x="179512" y="3890700"/>
            <a:ext cx="1687455" cy="1323674"/>
            <a:chOff x="107504" y="2298275"/>
            <a:chExt cx="1400229" cy="1183262"/>
          </a:xfrm>
        </p:grpSpPr>
        <p:grpSp>
          <p:nvGrpSpPr>
            <p:cNvPr id="38"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39"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47" name="Group 46"/>
          <p:cNvGrpSpPr/>
          <p:nvPr/>
        </p:nvGrpSpPr>
        <p:grpSpPr>
          <a:xfrm>
            <a:off x="179512" y="5345686"/>
            <a:ext cx="1687455" cy="1323674"/>
            <a:chOff x="1515587" y="2298275"/>
            <a:chExt cx="1400229" cy="1183262"/>
          </a:xfrm>
        </p:grpSpPr>
        <p:grpSp>
          <p:nvGrpSpPr>
            <p:cNvPr id="48"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4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54" name="Group 53"/>
          <p:cNvGrpSpPr/>
          <p:nvPr/>
        </p:nvGrpSpPr>
        <p:grpSpPr>
          <a:xfrm>
            <a:off x="179512" y="980728"/>
            <a:ext cx="1687455" cy="1323674"/>
            <a:chOff x="2992456" y="1412776"/>
            <a:chExt cx="2155608" cy="1740393"/>
          </a:xfrm>
        </p:grpSpPr>
        <p:sp>
          <p:nvSpPr>
            <p:cNvPr id="5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6"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bg1">
                <a:lumMod val="95000"/>
              </a:schemeClr>
            </a:solidFill>
            <a:ln>
              <a:solidFill>
                <a:schemeClr val="bg1">
                  <a:lumMod val="9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7" name="TextBox 56"/>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58" name="Group 13"/>
          <p:cNvGrpSpPr/>
          <p:nvPr/>
        </p:nvGrpSpPr>
        <p:grpSpPr>
          <a:xfrm>
            <a:off x="251520" y="2420888"/>
            <a:ext cx="1637644" cy="1323674"/>
            <a:chOff x="1556920" y="1052736"/>
            <a:chExt cx="1358896" cy="1183262"/>
          </a:xfrm>
        </p:grpSpPr>
        <p:grpSp>
          <p:nvGrpSpPr>
            <p:cNvPr id="59" name="Group 24"/>
            <p:cNvGrpSpPr/>
            <p:nvPr/>
          </p:nvGrpSpPr>
          <p:grpSpPr>
            <a:xfrm>
              <a:off x="1556920" y="1052736"/>
              <a:ext cx="1358896" cy="1183262"/>
              <a:chOff x="3056087" y="1412776"/>
              <a:chExt cx="2091977" cy="1740393"/>
            </a:xfrm>
          </p:grpSpPr>
          <p:sp>
            <p:nvSpPr>
              <p:cNvPr id="79"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80" name="TextBox 79"/>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60"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61"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2"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3"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4"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5"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6"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7"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8"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69"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0"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1"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2"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3"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4"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5"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6"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7"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78"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81" name="Group 80"/>
          <p:cNvGrpSpPr/>
          <p:nvPr/>
        </p:nvGrpSpPr>
        <p:grpSpPr>
          <a:xfrm>
            <a:off x="179512" y="3905526"/>
            <a:ext cx="1687455" cy="1323674"/>
            <a:chOff x="107504" y="2298275"/>
            <a:chExt cx="1400229" cy="1183262"/>
          </a:xfrm>
        </p:grpSpPr>
        <p:grpSp>
          <p:nvGrpSpPr>
            <p:cNvPr id="82" name="Group 28"/>
            <p:cNvGrpSpPr/>
            <p:nvPr/>
          </p:nvGrpSpPr>
          <p:grpSpPr>
            <a:xfrm>
              <a:off x="107504" y="2298275"/>
              <a:ext cx="1400229" cy="1183262"/>
              <a:chOff x="2992456" y="1412776"/>
              <a:chExt cx="2155608" cy="1740393"/>
            </a:xfrm>
          </p:grpSpPr>
          <p:sp>
            <p:nvSpPr>
              <p:cNvPr id="9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83"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84"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9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9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9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9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chemeClr val="bg1">
                  <a:lumMod val="95000"/>
                </a:schemeClr>
              </a:solidFill>
              <a:ln w="9525">
                <a:noFill/>
                <a:round/>
                <a:headEnd/>
                <a:tailEnd/>
              </a:ln>
            </p:spPr>
            <p:txBody>
              <a:bodyPr/>
              <a:lstStyle/>
              <a:p>
                <a:endParaRPr lang="en-IN" sz="1400" dirty="0"/>
              </a:p>
            </p:txBody>
          </p:sp>
        </p:grpSp>
      </p:grpSp>
      <p:grpSp>
        <p:nvGrpSpPr>
          <p:cNvPr id="116" name="Group 115"/>
          <p:cNvGrpSpPr/>
          <p:nvPr/>
        </p:nvGrpSpPr>
        <p:grpSpPr>
          <a:xfrm>
            <a:off x="179512" y="980728"/>
            <a:ext cx="8640960" cy="5688632"/>
            <a:chOff x="179512" y="980728"/>
            <a:chExt cx="8640960" cy="5688632"/>
          </a:xfrm>
        </p:grpSpPr>
        <p:grpSp>
          <p:nvGrpSpPr>
            <p:cNvPr id="109" name="Group 46"/>
            <p:cNvGrpSpPr/>
            <p:nvPr/>
          </p:nvGrpSpPr>
          <p:grpSpPr>
            <a:xfrm>
              <a:off x="179512" y="5345686"/>
              <a:ext cx="1944216" cy="1323674"/>
              <a:chOff x="1515587" y="2298275"/>
              <a:chExt cx="1400229" cy="1183262"/>
            </a:xfrm>
          </p:grpSpPr>
          <p:grpSp>
            <p:nvGrpSpPr>
              <p:cNvPr id="110" name="Group 32"/>
              <p:cNvGrpSpPr/>
              <p:nvPr/>
            </p:nvGrpSpPr>
            <p:grpSpPr>
              <a:xfrm>
                <a:off x="1515587" y="2298275"/>
                <a:ext cx="1400229" cy="1183262"/>
                <a:chOff x="2992456" y="1412776"/>
                <a:chExt cx="2155608" cy="1740393"/>
              </a:xfrm>
            </p:grpSpPr>
            <p:sp>
              <p:nvSpPr>
                <p:cNvPr id="114"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5" name="TextBox 114"/>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111"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112"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13"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sp>
          <p:nvSpPr>
            <p:cNvPr id="99" name="Rectangle 98"/>
            <p:cNvSpPr/>
            <p:nvPr/>
          </p:nvSpPr>
          <p:spPr>
            <a:xfrm>
              <a:off x="1979712" y="980728"/>
              <a:ext cx="6840760" cy="5688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17" name="Freeform 243"/>
          <p:cNvSpPr>
            <a:spLocks noEditPoints="1"/>
          </p:cNvSpPr>
          <p:nvPr/>
        </p:nvSpPr>
        <p:spPr bwMode="auto">
          <a:xfrm>
            <a:off x="5436096" y="1196752"/>
            <a:ext cx="3182440" cy="5311782"/>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rgbClr val="DBEEF4">
              <a:alpha val="30196"/>
            </a:srgbClr>
          </a:solidFill>
          <a:ln>
            <a:solidFill>
              <a:srgbClr val="B7DEE8">
                <a:alpha val="50196"/>
              </a:srgb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18" name="TextBox 117"/>
          <p:cNvSpPr txBox="1"/>
          <p:nvPr/>
        </p:nvSpPr>
        <p:spPr>
          <a:xfrm>
            <a:off x="2483768" y="1412776"/>
            <a:ext cx="5976664" cy="3477875"/>
          </a:xfrm>
          <a:prstGeom prst="rect">
            <a:avLst/>
          </a:prstGeom>
          <a:noFill/>
        </p:spPr>
        <p:txBody>
          <a:bodyPr wrap="square" rtlCol="0">
            <a:spAutoFit/>
          </a:bodyPr>
          <a:lstStyle/>
          <a:p>
            <a:r>
              <a:rPr lang="en-IN" sz="2200" dirty="0" smtClean="0"/>
              <a:t>Some of the examples of threats for an organization are as follows:</a:t>
            </a:r>
          </a:p>
          <a:p>
            <a:endParaRPr lang="en-IN" sz="2200" dirty="0" smtClean="0"/>
          </a:p>
          <a:p>
            <a:pPr marL="457200" indent="-457200">
              <a:buFont typeface="Arial" pitchFamily="34" charset="0"/>
              <a:buChar char="•"/>
            </a:pPr>
            <a:r>
              <a:rPr lang="en-IN" sz="2200" dirty="0" smtClean="0"/>
              <a:t>Entry of foreign competitors</a:t>
            </a:r>
          </a:p>
          <a:p>
            <a:pPr marL="457200" indent="-457200">
              <a:buFont typeface="Arial" pitchFamily="34" charset="0"/>
              <a:buChar char="•"/>
            </a:pPr>
            <a:r>
              <a:rPr lang="en-IN" sz="2200" dirty="0" smtClean="0"/>
              <a:t>Introduction of new substitute products</a:t>
            </a:r>
          </a:p>
          <a:p>
            <a:pPr marL="457200" indent="-457200">
              <a:buFont typeface="Arial" pitchFamily="34" charset="0"/>
              <a:buChar char="•"/>
            </a:pPr>
            <a:r>
              <a:rPr lang="en-IN" sz="2200" dirty="0" smtClean="0"/>
              <a:t>Decline in product life cycle</a:t>
            </a:r>
          </a:p>
          <a:p>
            <a:pPr marL="457200" indent="-457200">
              <a:buFont typeface="Arial" pitchFamily="34" charset="0"/>
              <a:buChar char="•"/>
            </a:pPr>
            <a:r>
              <a:rPr lang="en-IN" sz="2200" dirty="0" smtClean="0"/>
              <a:t>Changing customer needs/tastes</a:t>
            </a:r>
          </a:p>
          <a:p>
            <a:pPr marL="457200" indent="-457200">
              <a:buFont typeface="Arial" pitchFamily="34" charset="0"/>
              <a:buChar char="•"/>
            </a:pPr>
            <a:r>
              <a:rPr lang="en-IN" sz="2200" dirty="0" smtClean="0"/>
              <a:t>New strategies adopted by rival firms</a:t>
            </a:r>
          </a:p>
          <a:p>
            <a:pPr marL="457200" indent="-457200">
              <a:buFont typeface="Arial" pitchFamily="34" charset="0"/>
              <a:buChar char="•"/>
            </a:pPr>
            <a:r>
              <a:rPr lang="en-IN" sz="2200" dirty="0" smtClean="0"/>
              <a:t>Increased government regulation</a:t>
            </a:r>
          </a:p>
          <a:p>
            <a:pPr marL="457200" indent="-457200">
              <a:buFont typeface="Arial" pitchFamily="34" charset="0"/>
              <a:buChar char="•"/>
            </a:pPr>
            <a:r>
              <a:rPr lang="en-IN" sz="2200" dirty="0" smtClean="0"/>
              <a:t>Economic slowdown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7"/>
                                        </p:tgtEl>
                                      </p:cBhvr>
                                    </p:animEffect>
                                    <p:animScale>
                                      <p:cBhvr>
                                        <p:cTn id="19" dur="250" autoRev="1" fill="hold"/>
                                        <p:tgtEl>
                                          <p:spTgt spid="47"/>
                                        </p:tgtEl>
                                      </p:cBhvr>
                                      <p:by x="105000" y="105000"/>
                                    </p:animScale>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left)">
                                      <p:cBhvr>
                                        <p:cTn id="23" dur="500"/>
                                        <p:tgtEl>
                                          <p:spTgt spid="1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500"/>
                                        <p:tgtEl>
                                          <p:spTgt spid="1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0" y="-1"/>
            <a:ext cx="9160412" cy="872617"/>
            <a:chOff x="0" y="-1"/>
            <a:chExt cx="9160412" cy="872617"/>
          </a:xfrm>
        </p:grpSpPr>
        <p:grpSp>
          <p:nvGrpSpPr>
            <p:cNvPr id="91"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1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18"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25"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32" name="Group 103"/>
          <p:cNvGrpSpPr>
            <a:grpSpLocks/>
          </p:cNvGrpSpPr>
          <p:nvPr/>
        </p:nvGrpSpPr>
        <p:grpSpPr bwMode="auto">
          <a:xfrm>
            <a:off x="107504" y="3387130"/>
            <a:ext cx="2016224" cy="545926"/>
            <a:chOff x="381979" y="2383036"/>
            <a:chExt cx="2874402" cy="917333"/>
          </a:xfrm>
        </p:grpSpPr>
        <p:grpSp>
          <p:nvGrpSpPr>
            <p:cNvPr id="33"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40"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7"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54"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50" fill="hold">
                                          <p:stCondLst>
                                            <p:cond delay="0"/>
                                          </p:stCondLst>
                                        </p:cTn>
                                        <p:tgtEl>
                                          <p:spTgt spid="32"/>
                                        </p:tgtEl>
                                        <p:attrNameLst>
                                          <p:attrName>r</p:attrName>
                                        </p:attrNameLst>
                                      </p:cBhvr>
                                    </p:animRot>
                                    <p:animRot by="-240000">
                                      <p:cBhvr>
                                        <p:cTn id="28" dur="100" fill="hold">
                                          <p:stCondLst>
                                            <p:cond delay="100"/>
                                          </p:stCondLst>
                                        </p:cTn>
                                        <p:tgtEl>
                                          <p:spTgt spid="32"/>
                                        </p:tgtEl>
                                        <p:attrNameLst>
                                          <p:attrName>r</p:attrName>
                                        </p:attrNameLst>
                                      </p:cBhvr>
                                    </p:animRot>
                                    <p:animRot by="240000">
                                      <p:cBhvr>
                                        <p:cTn id="29" dur="100" fill="hold">
                                          <p:stCondLst>
                                            <p:cond delay="200"/>
                                          </p:stCondLst>
                                        </p:cTn>
                                        <p:tgtEl>
                                          <p:spTgt spid="32"/>
                                        </p:tgtEl>
                                        <p:attrNameLst>
                                          <p:attrName>r</p:attrName>
                                        </p:attrNameLst>
                                      </p:cBhvr>
                                    </p:animRot>
                                    <p:animRot by="-240000">
                                      <p:cBhvr>
                                        <p:cTn id="30" dur="100" fill="hold">
                                          <p:stCondLst>
                                            <p:cond delay="300"/>
                                          </p:stCondLst>
                                        </p:cTn>
                                        <p:tgtEl>
                                          <p:spTgt spid="32"/>
                                        </p:tgtEl>
                                        <p:attrNameLst>
                                          <p:attrName>r</p:attrName>
                                        </p:attrNameLst>
                                      </p:cBhvr>
                                    </p:animRot>
                                    <p:animRot by="120000">
                                      <p:cBhvr>
                                        <p:cTn id="31" dur="100" fill="hold">
                                          <p:stCondLst>
                                            <p:cond delay="400"/>
                                          </p:stCondLst>
                                        </p:cTn>
                                        <p:tgtEl>
                                          <p:spTgt spid="32"/>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2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10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54"/>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47"/>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25"/>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40"/>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54"/>
                                        </p:tgtEl>
                                        <p:attrNameLst>
                                          <p:attrName>r</p:attrName>
                                        </p:attrNameLst>
                                      </p:cBhvr>
                                    </p:animRot>
                                    <p:animRot by="-240000">
                                      <p:cBhvr>
                                        <p:cTn id="54" dur="100" fill="hold">
                                          <p:stCondLst>
                                            <p:cond delay="100"/>
                                          </p:stCondLst>
                                        </p:cTn>
                                        <p:tgtEl>
                                          <p:spTgt spid="54"/>
                                        </p:tgtEl>
                                        <p:attrNameLst>
                                          <p:attrName>r</p:attrName>
                                        </p:attrNameLst>
                                      </p:cBhvr>
                                    </p:animRot>
                                    <p:animRot by="240000">
                                      <p:cBhvr>
                                        <p:cTn id="55" dur="100" fill="hold">
                                          <p:stCondLst>
                                            <p:cond delay="200"/>
                                          </p:stCondLst>
                                        </p:cTn>
                                        <p:tgtEl>
                                          <p:spTgt spid="54"/>
                                        </p:tgtEl>
                                        <p:attrNameLst>
                                          <p:attrName>r</p:attrName>
                                        </p:attrNameLst>
                                      </p:cBhvr>
                                    </p:animRot>
                                    <p:animRot by="-240000">
                                      <p:cBhvr>
                                        <p:cTn id="56" dur="100" fill="hold">
                                          <p:stCondLst>
                                            <p:cond delay="300"/>
                                          </p:stCondLst>
                                        </p:cTn>
                                        <p:tgtEl>
                                          <p:spTgt spid="54"/>
                                        </p:tgtEl>
                                        <p:attrNameLst>
                                          <p:attrName>r</p:attrName>
                                        </p:attrNameLst>
                                      </p:cBhvr>
                                    </p:animRot>
                                    <p:animRot by="120000">
                                      <p:cBhvr>
                                        <p:cTn id="57" dur="100" fill="hold">
                                          <p:stCondLst>
                                            <p:cond delay="400"/>
                                          </p:stCondLst>
                                        </p:cTn>
                                        <p:tgtEl>
                                          <p:spTgt spid="54"/>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47"/>
                                        </p:tgtEl>
                                        <p:attrNameLst>
                                          <p:attrName>r</p:attrName>
                                        </p:attrNameLst>
                                      </p:cBhvr>
                                    </p:animRot>
                                    <p:animRot by="-240000">
                                      <p:cBhvr>
                                        <p:cTn id="60" dur="100" fill="hold">
                                          <p:stCondLst>
                                            <p:cond delay="100"/>
                                          </p:stCondLst>
                                        </p:cTn>
                                        <p:tgtEl>
                                          <p:spTgt spid="47"/>
                                        </p:tgtEl>
                                        <p:attrNameLst>
                                          <p:attrName>r</p:attrName>
                                        </p:attrNameLst>
                                      </p:cBhvr>
                                    </p:animRot>
                                    <p:animRot by="240000">
                                      <p:cBhvr>
                                        <p:cTn id="61" dur="100" fill="hold">
                                          <p:stCondLst>
                                            <p:cond delay="200"/>
                                          </p:stCondLst>
                                        </p:cTn>
                                        <p:tgtEl>
                                          <p:spTgt spid="47"/>
                                        </p:tgtEl>
                                        <p:attrNameLst>
                                          <p:attrName>r</p:attrName>
                                        </p:attrNameLst>
                                      </p:cBhvr>
                                    </p:animRot>
                                    <p:animRot by="-240000">
                                      <p:cBhvr>
                                        <p:cTn id="62" dur="100" fill="hold">
                                          <p:stCondLst>
                                            <p:cond delay="300"/>
                                          </p:stCondLst>
                                        </p:cTn>
                                        <p:tgtEl>
                                          <p:spTgt spid="47"/>
                                        </p:tgtEl>
                                        <p:attrNameLst>
                                          <p:attrName>r</p:attrName>
                                        </p:attrNameLst>
                                      </p:cBhvr>
                                    </p:animRot>
                                    <p:animRot by="120000">
                                      <p:cBhvr>
                                        <p:cTn id="63" dur="100" fill="hold">
                                          <p:stCondLst>
                                            <p:cond delay="400"/>
                                          </p:stCondLst>
                                        </p:cTn>
                                        <p:tgtEl>
                                          <p:spTgt spid="47"/>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40"/>
                                        </p:tgtEl>
                                        <p:attrNameLst>
                                          <p:attrName>r</p:attrName>
                                        </p:attrNameLst>
                                      </p:cBhvr>
                                    </p:animRot>
                                    <p:animRot by="-240000">
                                      <p:cBhvr>
                                        <p:cTn id="66" dur="100" fill="hold">
                                          <p:stCondLst>
                                            <p:cond delay="100"/>
                                          </p:stCondLst>
                                        </p:cTn>
                                        <p:tgtEl>
                                          <p:spTgt spid="40"/>
                                        </p:tgtEl>
                                        <p:attrNameLst>
                                          <p:attrName>r</p:attrName>
                                        </p:attrNameLst>
                                      </p:cBhvr>
                                    </p:animRot>
                                    <p:animRot by="240000">
                                      <p:cBhvr>
                                        <p:cTn id="67" dur="100" fill="hold">
                                          <p:stCondLst>
                                            <p:cond delay="200"/>
                                          </p:stCondLst>
                                        </p:cTn>
                                        <p:tgtEl>
                                          <p:spTgt spid="40"/>
                                        </p:tgtEl>
                                        <p:attrNameLst>
                                          <p:attrName>r</p:attrName>
                                        </p:attrNameLst>
                                      </p:cBhvr>
                                    </p:animRot>
                                    <p:animRot by="-240000">
                                      <p:cBhvr>
                                        <p:cTn id="68" dur="100" fill="hold">
                                          <p:stCondLst>
                                            <p:cond delay="300"/>
                                          </p:stCondLst>
                                        </p:cTn>
                                        <p:tgtEl>
                                          <p:spTgt spid="40"/>
                                        </p:tgtEl>
                                        <p:attrNameLst>
                                          <p:attrName>r</p:attrName>
                                        </p:attrNameLst>
                                      </p:cBhvr>
                                    </p:animRot>
                                    <p:animRot by="120000">
                                      <p:cBhvr>
                                        <p:cTn id="69" dur="100" fill="hold">
                                          <p:stCondLst>
                                            <p:cond delay="400"/>
                                          </p:stCondLst>
                                        </p:cTn>
                                        <p:tgtEl>
                                          <p:spTgt spid="40"/>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25"/>
                                        </p:tgtEl>
                                        <p:attrNameLst>
                                          <p:attrName>r</p:attrName>
                                        </p:attrNameLst>
                                      </p:cBhvr>
                                    </p:animRot>
                                    <p:animRot by="-240000">
                                      <p:cBhvr>
                                        <p:cTn id="72" dur="100" fill="hold">
                                          <p:stCondLst>
                                            <p:cond delay="100"/>
                                          </p:stCondLst>
                                        </p:cTn>
                                        <p:tgtEl>
                                          <p:spTgt spid="25"/>
                                        </p:tgtEl>
                                        <p:attrNameLst>
                                          <p:attrName>r</p:attrName>
                                        </p:attrNameLst>
                                      </p:cBhvr>
                                    </p:animRot>
                                    <p:animRot by="240000">
                                      <p:cBhvr>
                                        <p:cTn id="73" dur="100" fill="hold">
                                          <p:stCondLst>
                                            <p:cond delay="200"/>
                                          </p:stCondLst>
                                        </p:cTn>
                                        <p:tgtEl>
                                          <p:spTgt spid="25"/>
                                        </p:tgtEl>
                                        <p:attrNameLst>
                                          <p:attrName>r</p:attrName>
                                        </p:attrNameLst>
                                      </p:cBhvr>
                                    </p:animRot>
                                    <p:animRot by="-240000">
                                      <p:cBhvr>
                                        <p:cTn id="74" dur="100" fill="hold">
                                          <p:stCondLst>
                                            <p:cond delay="300"/>
                                          </p:stCondLst>
                                        </p:cTn>
                                        <p:tgtEl>
                                          <p:spTgt spid="25"/>
                                        </p:tgtEl>
                                        <p:attrNameLst>
                                          <p:attrName>r</p:attrName>
                                        </p:attrNameLst>
                                      </p:cBhvr>
                                    </p:animRot>
                                    <p:animRot by="120000">
                                      <p:cBhvr>
                                        <p:cTn id="75" dur="100" fill="hold">
                                          <p:stCondLst>
                                            <p:cond delay="400"/>
                                          </p:stCondLst>
                                        </p:cTn>
                                        <p:tgtEl>
                                          <p:spTgt spid="25"/>
                                        </p:tgtEl>
                                        <p:attrNameLst>
                                          <p:attrName>r</p:attrName>
                                        </p:attrNameLst>
                                      </p:cBhvr>
                                    </p:animRot>
                                  </p:childTnLst>
                                </p:cTn>
                              </p:par>
                            </p:childTnLst>
                          </p:cTn>
                        </p:par>
                        <p:par>
                          <p:cTn id="76" fill="hold">
                            <p:stCondLst>
                              <p:cond delay="2200"/>
                            </p:stCondLst>
                            <p:childTnLst>
                              <p:par>
                                <p:cTn id="77" presetID="10" presetClass="entr" presetSubtype="0"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par>
                          <p:cTn id="80" fill="hold">
                            <p:stCondLst>
                              <p:cond delay="2700"/>
                            </p:stCondLst>
                            <p:childTnLst>
                              <p:par>
                                <p:cTn id="81" presetID="10"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3200"/>
                            </p:stCondLst>
                            <p:childTnLst>
                              <p:par>
                                <p:cTn id="85" presetID="10" presetClass="entr" presetSubtype="0"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childTnLst>
                          </p:cTn>
                        </p:par>
                        <p:par>
                          <p:cTn id="88" fill="hold">
                            <p:stCondLst>
                              <p:cond delay="3700"/>
                            </p:stCondLst>
                            <p:childTnLst>
                              <p:par>
                                <p:cTn id="89" presetID="10"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childTnLst>
                          </p:cTn>
                        </p:par>
                        <p:par>
                          <p:cTn id="92" fill="hold">
                            <p:stCondLst>
                              <p:cond delay="4200"/>
                            </p:stCondLst>
                            <p:childTnLst>
                              <p:par>
                                <p:cTn id="93" presetID="10" presetClass="entr" presetSubtype="0" fill="hold" grpId="0" nodeType="after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childTnLst>
                          </p:cTn>
                        </p:par>
                        <p:par>
                          <p:cTn id="96" fill="hold">
                            <p:stCondLst>
                              <p:cond delay="470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p:stCondLst>
                              <p:cond delay="5200"/>
                            </p:stCondLst>
                            <p:childTnLst>
                              <p:par>
                                <p:cTn id="101" presetID="10" presetClass="entr" presetSubtype="0"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childTnLst>
                          </p:cTn>
                        </p:par>
                        <p:par>
                          <p:cTn id="104" fill="hold">
                            <p:stCondLst>
                              <p:cond delay="5700"/>
                            </p:stCondLst>
                            <p:childTnLst>
                              <p:par>
                                <p:cTn id="105" presetID="10" presetClass="entr" presetSubtype="0" fill="hold" grpId="0"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fade">
                                      <p:cBhvr>
                                        <p:cTn id="107" dur="500"/>
                                        <p:tgtEl>
                                          <p:spTgt spid="69"/>
                                        </p:tgtEl>
                                      </p:cBhvr>
                                    </p:animEffect>
                                  </p:childTnLst>
                                </p:cTn>
                              </p:par>
                            </p:childTnLst>
                          </p:cTn>
                        </p:par>
                        <p:par>
                          <p:cTn id="108" fill="hold">
                            <p:stCondLst>
                              <p:cond delay="6200"/>
                            </p:stCondLst>
                            <p:childTnLst>
                              <p:par>
                                <p:cTn id="109" presetID="10" presetClass="entr" presetSubtype="0"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childTnLst>
                          </p:cTn>
                        </p:par>
                        <p:par>
                          <p:cTn id="112" fill="hold">
                            <p:stCondLst>
                              <p:cond delay="6700"/>
                            </p:stCondLst>
                            <p:childTnLst>
                              <p:par>
                                <p:cTn id="113" presetID="10" presetClass="entr" presetSubtype="0" fill="hold" grpId="0"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500"/>
                                        <p:tgtEl>
                                          <p:spTgt spid="71"/>
                                        </p:tgtEl>
                                      </p:cBhvr>
                                    </p:animEffect>
                                  </p:childTnLst>
                                </p:cTn>
                              </p:par>
                            </p:childTnLst>
                          </p:cTn>
                        </p:par>
                        <p:par>
                          <p:cTn id="116" fill="hold">
                            <p:stCondLst>
                              <p:cond delay="7200"/>
                            </p:stCondLst>
                            <p:childTnLst>
                              <p:par>
                                <p:cTn id="117" presetID="10" presetClass="entr" presetSubtype="0" fill="hold" grpId="0"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500"/>
                                        <p:tgtEl>
                                          <p:spTgt spid="72"/>
                                        </p:tgtEl>
                                      </p:cBhvr>
                                    </p:animEffect>
                                  </p:childTnLst>
                                </p:cTn>
                              </p:par>
                            </p:childTnLst>
                          </p:cTn>
                        </p:par>
                        <p:par>
                          <p:cTn id="120" fill="hold">
                            <p:stCondLst>
                              <p:cond delay="7700"/>
                            </p:stCondLst>
                            <p:childTnLst>
                              <p:par>
                                <p:cTn id="121" presetID="10" presetClass="entr" presetSubtype="0"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fade">
                                      <p:cBhvr>
                                        <p:cTn id="123" dur="500"/>
                                        <p:tgtEl>
                                          <p:spTgt spid="70"/>
                                        </p:tgtEl>
                                      </p:cBhvr>
                                    </p:animEffect>
                                  </p:childTnLst>
                                </p:cTn>
                              </p:par>
                            </p:childTnLst>
                          </p:cTn>
                        </p:par>
                        <p:par>
                          <p:cTn id="124" fill="hold">
                            <p:stCondLst>
                              <p:cond delay="8200"/>
                            </p:stCondLst>
                            <p:childTnLst>
                              <p:par>
                                <p:cTn id="125" presetID="10"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500"/>
                                        <p:tgtEl>
                                          <p:spTgt spid="74"/>
                                        </p:tgtEl>
                                      </p:cBhvr>
                                    </p:animEffect>
                                  </p:childTnLst>
                                </p:cTn>
                              </p:par>
                            </p:childTnLst>
                          </p:cTn>
                        </p:par>
                        <p:par>
                          <p:cTn id="128" fill="hold">
                            <p:stCondLst>
                              <p:cond delay="8700"/>
                            </p:stCondLst>
                            <p:childTnLst>
                              <p:par>
                                <p:cTn id="129" presetID="10" presetClass="entr" presetSubtype="0" fill="hold" grpId="0" nodeType="after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fade">
                                      <p:cBhvr>
                                        <p:cTn id="131" dur="500"/>
                                        <p:tgtEl>
                                          <p:spTgt spid="75"/>
                                        </p:tgtEl>
                                      </p:cBhvr>
                                    </p:animEffect>
                                  </p:childTnLst>
                                </p:cTn>
                              </p:par>
                            </p:childTnLst>
                          </p:cTn>
                        </p:par>
                        <p:par>
                          <p:cTn id="132" fill="hold">
                            <p:stCondLst>
                              <p:cond delay="9200"/>
                            </p:stCondLst>
                            <p:childTnLst>
                              <p:par>
                                <p:cTn id="133" presetID="10" presetClass="entr" presetSubtype="0"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fade">
                                      <p:cBhvr>
                                        <p:cTn id="13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stretch>
            <a:fillRect/>
          </a:stretch>
        </p:blipFill>
        <p:spPr>
          <a:xfrm>
            <a:off x="-252536" y="764704"/>
            <a:ext cx="2697832" cy="2697832"/>
          </a:xfrm>
          <a:prstGeom prst="rect">
            <a:avLst/>
          </a:prstGeom>
        </p:spPr>
      </p:pic>
      <p:sp>
        <p:nvSpPr>
          <p:cNvPr id="13" name="TextBox 12"/>
          <p:cNvSpPr txBox="1"/>
          <p:nvPr/>
        </p:nvSpPr>
        <p:spPr>
          <a:xfrm>
            <a:off x="2555776" y="1916832"/>
            <a:ext cx="4320480" cy="707886"/>
          </a:xfrm>
          <a:prstGeom prst="rect">
            <a:avLst/>
          </a:prstGeom>
          <a:noFill/>
        </p:spPr>
        <p:txBody>
          <a:bodyPr wrap="square" rtlCol="0">
            <a:spAutoFit/>
          </a:bodyPr>
          <a:lstStyle/>
          <a:p>
            <a:pPr marL="457200" indent="-457200"/>
            <a:r>
              <a:rPr lang="en-US" sz="2000" dirty="0" smtClean="0"/>
              <a:t>Q. 	</a:t>
            </a:r>
            <a:r>
              <a:rPr lang="en-IN" sz="2000" dirty="0" smtClean="0"/>
              <a:t>Which of the following is NOT ‘strength’ of a business?</a:t>
            </a:r>
            <a:endParaRPr lang="en-IN" sz="2000" dirty="0"/>
          </a:p>
        </p:txBody>
      </p:sp>
      <p:sp>
        <p:nvSpPr>
          <p:cNvPr id="14" name="Rounded Rectangular Callout 13"/>
          <p:cNvSpPr/>
          <p:nvPr/>
        </p:nvSpPr>
        <p:spPr>
          <a:xfrm>
            <a:off x="107688" y="5157192"/>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Click on the radio button to select the correct answer!</a:t>
            </a:r>
            <a:endParaRPr lang="en-IN" dirty="0">
              <a:solidFill>
                <a:schemeClr val="tx1"/>
              </a:solidFill>
            </a:endParaRPr>
          </a:p>
        </p:txBody>
      </p:sp>
      <p:pic>
        <p:nvPicPr>
          <p:cNvPr id="2050" name="Picture 2">
            <a:hlinkClick r:id="rId9" action="ppaction://hlinksldjump"/>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565623" y="2996952"/>
            <a:ext cx="4238625" cy="447675"/>
          </a:xfrm>
          <a:prstGeom prst="rect">
            <a:avLst/>
          </a:prstGeom>
          <a:noFill/>
          <a:ln w="9525">
            <a:noFill/>
            <a:miter lim="800000"/>
            <a:headEnd/>
            <a:tailEnd/>
          </a:ln>
        </p:spPr>
      </p:pic>
      <p:pic>
        <p:nvPicPr>
          <p:cNvPr id="2051" name="Picture 3">
            <a:hlinkClick r:id="rId9" action="ppaction://hlinksldjump"/>
          </p:cNvPr>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2537048" y="3501008"/>
            <a:ext cx="4267200" cy="447675"/>
          </a:xfrm>
          <a:prstGeom prst="rect">
            <a:avLst/>
          </a:prstGeom>
          <a:noFill/>
          <a:ln w="9525">
            <a:noFill/>
            <a:miter lim="800000"/>
            <a:headEnd/>
            <a:tailEnd/>
          </a:ln>
        </p:spPr>
      </p:pic>
      <p:pic>
        <p:nvPicPr>
          <p:cNvPr id="2052" name="Picture 4">
            <a:hlinkClick r:id="rId12" action="ppaction://hlinksldjump"/>
          </p:cNvPr>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2537048" y="4051920"/>
            <a:ext cx="4267200" cy="457200"/>
          </a:xfrm>
          <a:prstGeom prst="rect">
            <a:avLst/>
          </a:prstGeom>
          <a:noFill/>
          <a:ln w="9525">
            <a:noFill/>
            <a:miter lim="800000"/>
            <a:headEnd/>
            <a:tailEnd/>
          </a:ln>
        </p:spPr>
      </p:pic>
      <p:pic>
        <p:nvPicPr>
          <p:cNvPr id="2053" name="Picture 5">
            <a:hlinkClick r:id="rId9" action="ppaction://hlinksldjump"/>
          </p:cNvP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537048" y="4565501"/>
            <a:ext cx="4267200" cy="44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fade">
                                      <p:cBhvr>
                                        <p:cTn id="35" dur="500"/>
                                        <p:tgtEl>
                                          <p:spTgt spid="20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000"/>
                            </p:stCondLst>
                            <p:childTnLst>
                              <p:par>
                                <p:cTn id="40" presetID="26" presetClass="emph" presetSubtype="0" fill="hold" grpId="1" nodeType="after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707886"/>
          </a:xfrm>
          <a:prstGeom prst="rect">
            <a:avLst/>
          </a:prstGeom>
          <a:noFill/>
        </p:spPr>
        <p:txBody>
          <a:bodyPr wrap="square" rtlCol="0">
            <a:spAutoFit/>
          </a:bodyPr>
          <a:lstStyle/>
          <a:p>
            <a:pPr marL="457200" indent="-457200"/>
            <a:r>
              <a:rPr lang="en-US" sz="2000" dirty="0" smtClean="0"/>
              <a:t>Q. 	</a:t>
            </a:r>
            <a:r>
              <a:rPr lang="en-IN" sz="2000" dirty="0" smtClean="0"/>
              <a:t>Which of the following is NOT ‘strength’ of a business?</a:t>
            </a:r>
            <a:endParaRPr lang="en-IN" sz="2000" dirty="0"/>
          </a:p>
        </p:txBody>
      </p:sp>
      <p:pic>
        <p:nvPicPr>
          <p:cNvPr id="2050" name="Picture 2"/>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2565623" y="2996952"/>
            <a:ext cx="4238625" cy="447675"/>
          </a:xfrm>
          <a:prstGeom prst="rect">
            <a:avLst/>
          </a:prstGeom>
          <a:noFill/>
          <a:ln w="9525">
            <a:noFill/>
            <a:miter lim="800000"/>
            <a:headEnd/>
            <a:tailEnd/>
          </a:ln>
        </p:spPr>
      </p:pic>
      <p:pic>
        <p:nvPicPr>
          <p:cNvPr id="2051"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37048" y="3501008"/>
            <a:ext cx="4267200" cy="447675"/>
          </a:xfrm>
          <a:prstGeom prst="rect">
            <a:avLst/>
          </a:prstGeom>
          <a:noFill/>
          <a:ln w="9525">
            <a:noFill/>
            <a:miter lim="800000"/>
            <a:headEnd/>
            <a:tailEnd/>
          </a:ln>
        </p:spPr>
      </p:pic>
      <p:pic>
        <p:nvPicPr>
          <p:cNvPr id="2052"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4051920"/>
            <a:ext cx="4267200" cy="457200"/>
          </a:xfrm>
          <a:prstGeom prst="rect">
            <a:avLst/>
          </a:prstGeom>
          <a:noFill/>
          <a:ln w="9525">
            <a:noFill/>
            <a:miter lim="800000"/>
            <a:headEnd/>
            <a:tailEnd/>
          </a:ln>
        </p:spPr>
      </p:pic>
      <p:pic>
        <p:nvPicPr>
          <p:cNvPr id="2053" name="Picture 5"/>
          <p:cNvPicPr>
            <a:picLocks noChangeAspect="1" noChangeArrowheads="1"/>
          </p:cNvPicPr>
          <p:nvPr/>
        </p:nvPicPr>
        <p:blipFill>
          <a:blip r:embed="rId12" cstate="print">
            <a:clrChange>
              <a:clrFrom>
                <a:srgbClr val="FFFFFF"/>
              </a:clrFrom>
              <a:clrTo>
                <a:srgbClr val="FFFFFF">
                  <a:alpha val="0"/>
                </a:srgbClr>
              </a:clrTo>
            </a:clrChange>
            <a:grayscl/>
          </a:blip>
          <a:srcRect/>
          <a:stretch>
            <a:fillRect/>
          </a:stretch>
        </p:blipFill>
        <p:spPr bwMode="auto">
          <a:xfrm>
            <a:off x="2537048" y="4565501"/>
            <a:ext cx="4267200" cy="447675"/>
          </a:xfrm>
          <a:prstGeom prst="rect">
            <a:avLst/>
          </a:prstGeom>
          <a:noFill/>
          <a:ln w="9525">
            <a:noFill/>
            <a:miter lim="800000"/>
            <a:headEnd/>
            <a:tailEnd/>
          </a:ln>
        </p:spPr>
      </p:pic>
      <p:grpSp>
        <p:nvGrpSpPr>
          <p:cNvPr id="4" name="Group 26"/>
          <p:cNvGrpSpPr/>
          <p:nvPr/>
        </p:nvGrpSpPr>
        <p:grpSpPr>
          <a:xfrm>
            <a:off x="2024134" y="2578051"/>
            <a:ext cx="5540601" cy="2568200"/>
            <a:chOff x="2024134" y="2578051"/>
            <a:chExt cx="5540601" cy="2568200"/>
          </a:xfrm>
        </p:grpSpPr>
        <p:grpSp>
          <p:nvGrpSpPr>
            <p:cNvPr id="5" name="Gruppieren 20"/>
            <p:cNvGrpSpPr/>
            <p:nvPr/>
          </p:nvGrpSpPr>
          <p:grpSpPr>
            <a:xfrm rot="383809">
              <a:off x="2024134" y="2578051"/>
              <a:ext cx="5540601" cy="2399650"/>
              <a:chOff x="4645151" y="-658054"/>
              <a:chExt cx="10508270" cy="2967952"/>
            </a:xfrm>
          </p:grpSpPr>
          <p:sp>
            <p:nvSpPr>
              <p:cNvPr id="22" name="Rechteck 21"/>
              <p:cNvSpPr/>
              <p:nvPr/>
            </p:nvSpPr>
            <p:spPr bwMode="auto">
              <a:xfrm>
                <a:off x="5473043" y="-493354"/>
                <a:ext cx="9680378" cy="2803252"/>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Good! That's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Higher production costs is NOT            ‘strength’ of a business.</a:t>
                </a:r>
                <a:endParaRPr lang="en-US" sz="2000" b="1" dirty="0">
                  <a:solidFill>
                    <a:srgbClr val="FFFF00"/>
                  </a:solidFill>
                  <a:cs typeface="MV Boli" pitchFamily="2" charset="0"/>
                </a:endParaRPr>
              </a:p>
            </p:txBody>
          </p:sp>
          <p:pic>
            <p:nvPicPr>
              <p:cNvPr id="23" name="Picture 5" descr="Tessafilm_4"/>
              <p:cNvPicPr>
                <a:picLocks noChangeAspect="1" noChangeArrowheads="1"/>
              </p:cNvPicPr>
              <p:nvPr/>
            </p:nvPicPr>
            <p:blipFill>
              <a:blip r:embed="rId13" cstate="email"/>
              <a:srcRect/>
              <a:stretch>
                <a:fillRect/>
              </a:stretch>
            </p:blipFill>
            <p:spPr bwMode="gray">
              <a:xfrm rot="20222041">
                <a:off x="4645151" y="-658054"/>
                <a:ext cx="2229621" cy="525903"/>
              </a:xfrm>
              <a:prstGeom prst="rect">
                <a:avLst/>
              </a:prstGeom>
              <a:noFill/>
            </p:spPr>
          </p:pic>
        </p:grpSp>
        <p:pic>
          <p:nvPicPr>
            <p:cNvPr id="21" name="Picture 20" descr="smile_1.png"/>
            <p:cNvPicPr>
              <a:picLocks noChangeAspect="1"/>
            </p:cNvPicPr>
            <p:nvPr/>
          </p:nvPicPr>
          <p:blipFill>
            <a:blip r:embed="rId14" cstate="print"/>
            <a:stretch>
              <a:fillRect/>
            </a:stretch>
          </p:blipFill>
          <p:spPr>
            <a:xfrm rot="516846">
              <a:off x="6088649" y="3742251"/>
              <a:ext cx="1404000" cy="1404000"/>
            </a:xfrm>
            <a:prstGeom prst="rect">
              <a:avLst/>
            </a:prstGeom>
          </p:spPr>
        </p:pic>
      </p:grpSp>
      <p:sp>
        <p:nvSpPr>
          <p:cNvPr id="24" name="Right Arrow 23">
            <a:hlinkClick r:id="rId15"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707886"/>
          </a:xfrm>
          <a:prstGeom prst="rect">
            <a:avLst/>
          </a:prstGeom>
          <a:noFill/>
        </p:spPr>
        <p:txBody>
          <a:bodyPr wrap="square" rtlCol="0">
            <a:spAutoFit/>
          </a:bodyPr>
          <a:lstStyle/>
          <a:p>
            <a:pPr marL="457200" indent="-457200"/>
            <a:r>
              <a:rPr lang="en-US" sz="2000" dirty="0" smtClean="0"/>
              <a:t>Q. 	</a:t>
            </a:r>
            <a:r>
              <a:rPr lang="en-IN" sz="2000" dirty="0" smtClean="0"/>
              <a:t>Which of the following is NOT ‘strength’ of a business?</a:t>
            </a:r>
            <a:endParaRPr lang="en-IN" sz="2000" dirty="0"/>
          </a:p>
        </p:txBody>
      </p:sp>
      <p:pic>
        <p:nvPicPr>
          <p:cNvPr id="2050" name="Picture 2"/>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2565623" y="2996952"/>
            <a:ext cx="4238625" cy="447675"/>
          </a:xfrm>
          <a:prstGeom prst="rect">
            <a:avLst/>
          </a:prstGeom>
          <a:noFill/>
          <a:ln w="9525">
            <a:noFill/>
            <a:miter lim="800000"/>
            <a:headEnd/>
            <a:tailEnd/>
          </a:ln>
        </p:spPr>
      </p:pic>
      <p:pic>
        <p:nvPicPr>
          <p:cNvPr id="2051"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37048" y="3501008"/>
            <a:ext cx="4267200" cy="447675"/>
          </a:xfrm>
          <a:prstGeom prst="rect">
            <a:avLst/>
          </a:prstGeom>
          <a:noFill/>
          <a:ln w="9525">
            <a:noFill/>
            <a:miter lim="800000"/>
            <a:headEnd/>
            <a:tailEnd/>
          </a:ln>
        </p:spPr>
      </p:pic>
      <p:pic>
        <p:nvPicPr>
          <p:cNvPr id="2052"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4051920"/>
            <a:ext cx="4267200" cy="457200"/>
          </a:xfrm>
          <a:prstGeom prst="rect">
            <a:avLst/>
          </a:prstGeom>
          <a:noFill/>
          <a:ln w="9525">
            <a:noFill/>
            <a:miter lim="800000"/>
            <a:headEnd/>
            <a:tailEnd/>
          </a:ln>
        </p:spPr>
      </p:pic>
      <p:pic>
        <p:nvPicPr>
          <p:cNvPr id="2053" name="Picture 5"/>
          <p:cNvPicPr>
            <a:picLocks noChangeAspect="1" noChangeArrowheads="1"/>
          </p:cNvPicPr>
          <p:nvPr/>
        </p:nvPicPr>
        <p:blipFill>
          <a:blip r:embed="rId12" cstate="print">
            <a:clrChange>
              <a:clrFrom>
                <a:srgbClr val="FFFFFF"/>
              </a:clrFrom>
              <a:clrTo>
                <a:srgbClr val="FFFFFF">
                  <a:alpha val="0"/>
                </a:srgbClr>
              </a:clrTo>
            </a:clrChange>
            <a:grayscl/>
          </a:blip>
          <a:srcRect/>
          <a:stretch>
            <a:fillRect/>
          </a:stretch>
        </p:blipFill>
        <p:spPr bwMode="auto">
          <a:xfrm>
            <a:off x="2537048" y="4565501"/>
            <a:ext cx="4267200" cy="447675"/>
          </a:xfrm>
          <a:prstGeom prst="rect">
            <a:avLst/>
          </a:prstGeom>
          <a:noFill/>
          <a:ln w="9525">
            <a:noFill/>
            <a:miter lim="800000"/>
            <a:headEnd/>
            <a:tailEnd/>
          </a:ln>
        </p:spPr>
      </p:pic>
      <p:sp>
        <p:nvSpPr>
          <p:cNvPr id="24" name="Right Arrow 23">
            <a:hlinkClick r:id="rId13"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27"/>
          <p:cNvGrpSpPr/>
          <p:nvPr/>
        </p:nvGrpSpPr>
        <p:grpSpPr>
          <a:xfrm>
            <a:off x="2024134" y="2578051"/>
            <a:ext cx="5540601" cy="2631592"/>
            <a:chOff x="2024134" y="2578051"/>
            <a:chExt cx="5540601" cy="2631592"/>
          </a:xfrm>
        </p:grpSpPr>
        <p:grpSp>
          <p:nvGrpSpPr>
            <p:cNvPr id="5" name="Gruppieren 20"/>
            <p:cNvGrpSpPr/>
            <p:nvPr/>
          </p:nvGrpSpPr>
          <p:grpSpPr>
            <a:xfrm rot="383809">
              <a:off x="2024134" y="2578051"/>
              <a:ext cx="5540601" cy="2399650"/>
              <a:chOff x="4645151" y="-658054"/>
              <a:chExt cx="10508270" cy="2967952"/>
            </a:xfrm>
          </p:grpSpPr>
          <p:sp>
            <p:nvSpPr>
              <p:cNvPr id="29" name="Rechteck 21"/>
              <p:cNvSpPr/>
              <p:nvPr/>
            </p:nvSpPr>
            <p:spPr bwMode="auto">
              <a:xfrm>
                <a:off x="5473043" y="-493354"/>
                <a:ext cx="9680378" cy="280325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That's Not Quite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Higher production costs is NOT            ‘strength’ of a business.</a:t>
                </a:r>
                <a:endParaRPr lang="en-US" sz="2000" b="1" dirty="0">
                  <a:solidFill>
                    <a:srgbClr val="FFFF00"/>
                  </a:solidFill>
                  <a:cs typeface="MV Boli" pitchFamily="2" charset="0"/>
                </a:endParaRPr>
              </a:p>
            </p:txBody>
          </p:sp>
          <p:pic>
            <p:nvPicPr>
              <p:cNvPr id="30" name="Picture 5" descr="Tessafilm_4"/>
              <p:cNvPicPr>
                <a:picLocks noChangeAspect="1" noChangeArrowheads="1"/>
              </p:cNvPicPr>
              <p:nvPr/>
            </p:nvPicPr>
            <p:blipFill>
              <a:blip r:embed="rId14" cstate="email"/>
              <a:srcRect/>
              <a:stretch>
                <a:fillRect/>
              </a:stretch>
            </p:blipFill>
            <p:spPr bwMode="gray">
              <a:xfrm rot="20222041">
                <a:off x="4645151" y="-658054"/>
                <a:ext cx="2229621" cy="525903"/>
              </a:xfrm>
              <a:prstGeom prst="rect">
                <a:avLst/>
              </a:prstGeom>
              <a:noFill/>
            </p:spPr>
          </p:pic>
        </p:grpSp>
        <p:pic>
          <p:nvPicPr>
            <p:cNvPr id="28" name="Picture 27" descr="sad.png"/>
            <p:cNvPicPr>
              <a:picLocks noChangeAspect="1"/>
            </p:cNvPicPr>
            <p:nvPr/>
          </p:nvPicPr>
          <p:blipFill>
            <a:blip r:embed="rId15" cstate="print"/>
            <a:stretch>
              <a:fillRect/>
            </a:stretch>
          </p:blipFill>
          <p:spPr>
            <a:xfrm rot="484014">
              <a:off x="6031717" y="3805643"/>
              <a:ext cx="1404000" cy="1404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1"/>
                                        </p:tgtEl>
                                        <p:attrNameLst>
                                          <p:attrName>fillcolor</p:attrName>
                                        </p:attrNameLst>
                                      </p:cBhvr>
                                      <p:to>
                                        <a:srgbClr val="0EBE44"/>
                                      </p:to>
                                    </p:animClr>
                                    <p:set>
                                      <p:cBhvr>
                                        <p:cTn id="7" dur="500" fill="hold"/>
                                        <p:tgtEl>
                                          <p:spTgt spid="61"/>
                                        </p:tgtEl>
                                        <p:attrNameLst>
                                          <p:attrName>fill.type</p:attrName>
                                        </p:attrNameLst>
                                      </p:cBhvr>
                                      <p:to>
                                        <p:strVal val="solid"/>
                                      </p:to>
                                    </p:set>
                                    <p:set>
                                      <p:cBhvr>
                                        <p:cTn id="8" dur="500" fill="hold"/>
                                        <p:tgtEl>
                                          <p:spTgt spid="6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Objectives of SWOT</a:t>
              </a:r>
              <a:endParaRPr lang="en-IN" sz="3200" dirty="0"/>
            </a:p>
          </p:txBody>
        </p:sp>
      </p:grpSp>
      <p:sp>
        <p:nvSpPr>
          <p:cNvPr id="16" name="Freeform 66"/>
          <p:cNvSpPr>
            <a:spLocks/>
          </p:cNvSpPr>
          <p:nvPr/>
        </p:nvSpPr>
        <p:spPr bwMode="auto">
          <a:xfrm>
            <a:off x="1691680" y="995209"/>
            <a:ext cx="2855907" cy="2909085"/>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1" name="Freeform 72"/>
          <p:cNvSpPr>
            <a:spLocks/>
          </p:cNvSpPr>
          <p:nvPr/>
        </p:nvSpPr>
        <p:spPr bwMode="auto">
          <a:xfrm>
            <a:off x="4547587" y="995209"/>
            <a:ext cx="2862581" cy="2909085"/>
          </a:xfrm>
          <a:custGeom>
            <a:avLst/>
            <a:gdLst>
              <a:gd name="T0" fmla="*/ 400 w 858"/>
              <a:gd name="T1" fmla="*/ 0 h 856"/>
              <a:gd name="T2" fmla="*/ 312 w 858"/>
              <a:gd name="T3" fmla="*/ 12 h 856"/>
              <a:gd name="T4" fmla="*/ 216 w 858"/>
              <a:gd name="T5" fmla="*/ 49 h 856"/>
              <a:gd name="T6" fmla="*/ 131 w 858"/>
              <a:gd name="T7" fmla="*/ 106 h 856"/>
              <a:gd name="T8" fmla="*/ 63 w 858"/>
              <a:gd name="T9" fmla="*/ 180 h 856"/>
              <a:gd name="T10" fmla="*/ 12 w 858"/>
              <a:gd name="T11" fmla="*/ 268 h 856"/>
              <a:gd name="T12" fmla="*/ 10 w 858"/>
              <a:gd name="T13" fmla="*/ 334 h 856"/>
              <a:gd name="T14" fmla="*/ 23 w 858"/>
              <a:gd name="T15" fmla="*/ 439 h 856"/>
              <a:gd name="T16" fmla="*/ 17 w 858"/>
              <a:gd name="T17" fmla="*/ 511 h 856"/>
              <a:gd name="T18" fmla="*/ 0 w 858"/>
              <a:gd name="T19" fmla="*/ 577 h 856"/>
              <a:gd name="T20" fmla="*/ 32 w 858"/>
              <a:gd name="T21" fmla="*/ 648 h 856"/>
              <a:gd name="T22" fmla="*/ 73 w 858"/>
              <a:gd name="T23" fmla="*/ 712 h 856"/>
              <a:gd name="T24" fmla="*/ 125 w 858"/>
              <a:gd name="T25" fmla="*/ 767 h 856"/>
              <a:gd name="T26" fmla="*/ 186 w 858"/>
              <a:gd name="T27" fmla="*/ 813 h 856"/>
              <a:gd name="T28" fmla="*/ 253 w 858"/>
              <a:gd name="T29" fmla="*/ 847 h 856"/>
              <a:gd name="T30" fmla="*/ 312 w 858"/>
              <a:gd name="T31" fmla="*/ 847 h 856"/>
              <a:gd name="T32" fmla="*/ 382 w 858"/>
              <a:gd name="T33" fmla="*/ 835 h 856"/>
              <a:gd name="T34" fmla="*/ 418 w 858"/>
              <a:gd name="T35" fmla="*/ 833 h 856"/>
              <a:gd name="T36" fmla="*/ 472 w 858"/>
              <a:gd name="T37" fmla="*/ 837 h 856"/>
              <a:gd name="T38" fmla="*/ 558 w 858"/>
              <a:gd name="T39" fmla="*/ 856 h 856"/>
              <a:gd name="T40" fmla="*/ 621 w 858"/>
              <a:gd name="T41" fmla="*/ 830 h 856"/>
              <a:gd name="T42" fmla="*/ 705 w 858"/>
              <a:gd name="T43" fmla="*/ 773 h 856"/>
              <a:gd name="T44" fmla="*/ 773 w 858"/>
              <a:gd name="T45" fmla="*/ 699 h 856"/>
              <a:gd name="T46" fmla="*/ 824 w 858"/>
              <a:gd name="T47" fmla="*/ 610 h 856"/>
              <a:gd name="T48" fmla="*/ 851 w 858"/>
              <a:gd name="T49" fmla="*/ 511 h 856"/>
              <a:gd name="T50" fmla="*/ 858 w 858"/>
              <a:gd name="T51" fmla="*/ 439 h 856"/>
              <a:gd name="T52" fmla="*/ 855 w 858"/>
              <a:gd name="T53" fmla="*/ 388 h 856"/>
              <a:gd name="T54" fmla="*/ 839 w 858"/>
              <a:gd name="T55" fmla="*/ 315 h 856"/>
              <a:gd name="T56" fmla="*/ 814 w 858"/>
              <a:gd name="T57" fmla="*/ 246 h 856"/>
              <a:gd name="T58" fmla="*/ 792 w 858"/>
              <a:gd name="T59" fmla="*/ 265 h 856"/>
              <a:gd name="T60" fmla="*/ 767 w 858"/>
              <a:gd name="T61" fmla="*/ 278 h 856"/>
              <a:gd name="T62" fmla="*/ 742 w 858"/>
              <a:gd name="T63" fmla="*/ 288 h 856"/>
              <a:gd name="T64" fmla="*/ 689 w 858"/>
              <a:gd name="T65" fmla="*/ 296 h 856"/>
              <a:gd name="T66" fmla="*/ 648 w 858"/>
              <a:gd name="T67" fmla="*/ 291 h 856"/>
              <a:gd name="T68" fmla="*/ 602 w 858"/>
              <a:gd name="T69" fmla="*/ 277 h 856"/>
              <a:gd name="T70" fmla="*/ 554 w 858"/>
              <a:gd name="T71" fmla="*/ 250 h 856"/>
              <a:gd name="T72" fmla="*/ 600 w 858"/>
              <a:gd name="T73" fmla="*/ 234 h 856"/>
              <a:gd name="T74" fmla="*/ 581 w 858"/>
              <a:gd name="T75" fmla="*/ 201 h 856"/>
              <a:gd name="T76" fmla="*/ 574 w 858"/>
              <a:gd name="T77" fmla="*/ 181 h 856"/>
              <a:gd name="T78" fmla="*/ 570 w 858"/>
              <a:gd name="T79" fmla="*/ 148 h 856"/>
              <a:gd name="T80" fmla="*/ 574 w 858"/>
              <a:gd name="T81" fmla="*/ 118 h 856"/>
              <a:gd name="T82" fmla="*/ 583 w 858"/>
              <a:gd name="T83" fmla="*/ 87 h 856"/>
              <a:gd name="T84" fmla="*/ 599 w 858"/>
              <a:gd name="T85" fmla="*/ 61 h 856"/>
              <a:gd name="T86" fmla="*/ 614 w 858"/>
              <a:gd name="T87" fmla="*/ 45 h 856"/>
              <a:gd name="T88" fmla="*/ 545 w 858"/>
              <a:gd name="T89" fmla="*/ 18 h 856"/>
              <a:gd name="T90" fmla="*/ 469 w 858"/>
              <a:gd name="T91" fmla="*/ 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8" h="856">
                <a:moveTo>
                  <a:pt x="418" y="0"/>
                </a:moveTo>
                <a:lnTo>
                  <a:pt x="418" y="0"/>
                </a:lnTo>
                <a:lnTo>
                  <a:pt x="400" y="0"/>
                </a:lnTo>
                <a:lnTo>
                  <a:pt x="382" y="1"/>
                </a:lnTo>
                <a:lnTo>
                  <a:pt x="347" y="5"/>
                </a:lnTo>
                <a:lnTo>
                  <a:pt x="312" y="12"/>
                </a:lnTo>
                <a:lnTo>
                  <a:pt x="279" y="22"/>
                </a:lnTo>
                <a:lnTo>
                  <a:pt x="246" y="34"/>
                </a:lnTo>
                <a:lnTo>
                  <a:pt x="216" y="49"/>
                </a:lnTo>
                <a:lnTo>
                  <a:pt x="186" y="66"/>
                </a:lnTo>
                <a:lnTo>
                  <a:pt x="158" y="85"/>
                </a:lnTo>
                <a:lnTo>
                  <a:pt x="131" y="106"/>
                </a:lnTo>
                <a:lnTo>
                  <a:pt x="107" y="129"/>
                </a:lnTo>
                <a:lnTo>
                  <a:pt x="84" y="153"/>
                </a:lnTo>
                <a:lnTo>
                  <a:pt x="63" y="180"/>
                </a:lnTo>
                <a:lnTo>
                  <a:pt x="44" y="208"/>
                </a:lnTo>
                <a:lnTo>
                  <a:pt x="27" y="238"/>
                </a:lnTo>
                <a:lnTo>
                  <a:pt x="12" y="268"/>
                </a:lnTo>
                <a:lnTo>
                  <a:pt x="0" y="301"/>
                </a:lnTo>
                <a:lnTo>
                  <a:pt x="0" y="301"/>
                </a:lnTo>
                <a:lnTo>
                  <a:pt x="10" y="334"/>
                </a:lnTo>
                <a:lnTo>
                  <a:pt x="17" y="369"/>
                </a:lnTo>
                <a:lnTo>
                  <a:pt x="22" y="403"/>
                </a:lnTo>
                <a:lnTo>
                  <a:pt x="23" y="439"/>
                </a:lnTo>
                <a:lnTo>
                  <a:pt x="23" y="439"/>
                </a:lnTo>
                <a:lnTo>
                  <a:pt x="22" y="476"/>
                </a:lnTo>
                <a:lnTo>
                  <a:pt x="17" y="511"/>
                </a:lnTo>
                <a:lnTo>
                  <a:pt x="10" y="545"/>
                </a:lnTo>
                <a:lnTo>
                  <a:pt x="0" y="577"/>
                </a:lnTo>
                <a:lnTo>
                  <a:pt x="0" y="577"/>
                </a:lnTo>
                <a:lnTo>
                  <a:pt x="10" y="602"/>
                </a:lnTo>
                <a:lnTo>
                  <a:pt x="19" y="625"/>
                </a:lnTo>
                <a:lnTo>
                  <a:pt x="32" y="648"/>
                </a:lnTo>
                <a:lnTo>
                  <a:pt x="44" y="670"/>
                </a:lnTo>
                <a:lnTo>
                  <a:pt x="58" y="691"/>
                </a:lnTo>
                <a:lnTo>
                  <a:pt x="73" y="712"/>
                </a:lnTo>
                <a:lnTo>
                  <a:pt x="90" y="731"/>
                </a:lnTo>
                <a:lnTo>
                  <a:pt x="107" y="750"/>
                </a:lnTo>
                <a:lnTo>
                  <a:pt x="125" y="767"/>
                </a:lnTo>
                <a:lnTo>
                  <a:pt x="144" y="784"/>
                </a:lnTo>
                <a:lnTo>
                  <a:pt x="165" y="798"/>
                </a:lnTo>
                <a:lnTo>
                  <a:pt x="186" y="813"/>
                </a:lnTo>
                <a:lnTo>
                  <a:pt x="207" y="825"/>
                </a:lnTo>
                <a:lnTo>
                  <a:pt x="230" y="837"/>
                </a:lnTo>
                <a:lnTo>
                  <a:pt x="253" y="847"/>
                </a:lnTo>
                <a:lnTo>
                  <a:pt x="278" y="856"/>
                </a:lnTo>
                <a:lnTo>
                  <a:pt x="278" y="856"/>
                </a:lnTo>
                <a:lnTo>
                  <a:pt x="312" y="847"/>
                </a:lnTo>
                <a:lnTo>
                  <a:pt x="346" y="839"/>
                </a:lnTo>
                <a:lnTo>
                  <a:pt x="364" y="837"/>
                </a:lnTo>
                <a:lnTo>
                  <a:pt x="382" y="835"/>
                </a:lnTo>
                <a:lnTo>
                  <a:pt x="400" y="833"/>
                </a:lnTo>
                <a:lnTo>
                  <a:pt x="418" y="833"/>
                </a:lnTo>
                <a:lnTo>
                  <a:pt x="418" y="833"/>
                </a:lnTo>
                <a:lnTo>
                  <a:pt x="437" y="833"/>
                </a:lnTo>
                <a:lnTo>
                  <a:pt x="455" y="835"/>
                </a:lnTo>
                <a:lnTo>
                  <a:pt x="472" y="837"/>
                </a:lnTo>
                <a:lnTo>
                  <a:pt x="490" y="839"/>
                </a:lnTo>
                <a:lnTo>
                  <a:pt x="524" y="847"/>
                </a:lnTo>
                <a:lnTo>
                  <a:pt x="558" y="856"/>
                </a:lnTo>
                <a:lnTo>
                  <a:pt x="558" y="856"/>
                </a:lnTo>
                <a:lnTo>
                  <a:pt x="589" y="844"/>
                </a:lnTo>
                <a:lnTo>
                  <a:pt x="621" y="830"/>
                </a:lnTo>
                <a:lnTo>
                  <a:pt x="650" y="813"/>
                </a:lnTo>
                <a:lnTo>
                  <a:pt x="678" y="793"/>
                </a:lnTo>
                <a:lnTo>
                  <a:pt x="705" y="773"/>
                </a:lnTo>
                <a:lnTo>
                  <a:pt x="729" y="750"/>
                </a:lnTo>
                <a:lnTo>
                  <a:pt x="752" y="725"/>
                </a:lnTo>
                <a:lnTo>
                  <a:pt x="773" y="699"/>
                </a:lnTo>
                <a:lnTo>
                  <a:pt x="792" y="671"/>
                </a:lnTo>
                <a:lnTo>
                  <a:pt x="809" y="641"/>
                </a:lnTo>
                <a:lnTo>
                  <a:pt x="824" y="610"/>
                </a:lnTo>
                <a:lnTo>
                  <a:pt x="836" y="577"/>
                </a:lnTo>
                <a:lnTo>
                  <a:pt x="845" y="545"/>
                </a:lnTo>
                <a:lnTo>
                  <a:pt x="851" y="511"/>
                </a:lnTo>
                <a:lnTo>
                  <a:pt x="856" y="476"/>
                </a:lnTo>
                <a:lnTo>
                  <a:pt x="858" y="457"/>
                </a:lnTo>
                <a:lnTo>
                  <a:pt x="858" y="439"/>
                </a:lnTo>
                <a:lnTo>
                  <a:pt x="858" y="439"/>
                </a:lnTo>
                <a:lnTo>
                  <a:pt x="856" y="414"/>
                </a:lnTo>
                <a:lnTo>
                  <a:pt x="855" y="388"/>
                </a:lnTo>
                <a:lnTo>
                  <a:pt x="851" y="363"/>
                </a:lnTo>
                <a:lnTo>
                  <a:pt x="847" y="339"/>
                </a:lnTo>
                <a:lnTo>
                  <a:pt x="839" y="315"/>
                </a:lnTo>
                <a:lnTo>
                  <a:pt x="832" y="291"/>
                </a:lnTo>
                <a:lnTo>
                  <a:pt x="824" y="269"/>
                </a:lnTo>
                <a:lnTo>
                  <a:pt x="814" y="246"/>
                </a:lnTo>
                <a:lnTo>
                  <a:pt x="814" y="246"/>
                </a:lnTo>
                <a:lnTo>
                  <a:pt x="803" y="256"/>
                </a:lnTo>
                <a:lnTo>
                  <a:pt x="792" y="265"/>
                </a:lnTo>
                <a:lnTo>
                  <a:pt x="780" y="272"/>
                </a:lnTo>
                <a:lnTo>
                  <a:pt x="767" y="278"/>
                </a:lnTo>
                <a:lnTo>
                  <a:pt x="767" y="278"/>
                </a:lnTo>
                <a:lnTo>
                  <a:pt x="759" y="282"/>
                </a:lnTo>
                <a:lnTo>
                  <a:pt x="759" y="282"/>
                </a:lnTo>
                <a:lnTo>
                  <a:pt x="742" y="288"/>
                </a:lnTo>
                <a:lnTo>
                  <a:pt x="725" y="292"/>
                </a:lnTo>
                <a:lnTo>
                  <a:pt x="707" y="295"/>
                </a:lnTo>
                <a:lnTo>
                  <a:pt x="689" y="296"/>
                </a:lnTo>
                <a:lnTo>
                  <a:pt x="689" y="296"/>
                </a:lnTo>
                <a:lnTo>
                  <a:pt x="667" y="295"/>
                </a:lnTo>
                <a:lnTo>
                  <a:pt x="648" y="291"/>
                </a:lnTo>
                <a:lnTo>
                  <a:pt x="630" y="288"/>
                </a:lnTo>
                <a:lnTo>
                  <a:pt x="614" y="282"/>
                </a:lnTo>
                <a:lnTo>
                  <a:pt x="602" y="277"/>
                </a:lnTo>
                <a:lnTo>
                  <a:pt x="592" y="272"/>
                </a:lnTo>
                <a:lnTo>
                  <a:pt x="582" y="267"/>
                </a:lnTo>
                <a:lnTo>
                  <a:pt x="554" y="250"/>
                </a:lnTo>
                <a:lnTo>
                  <a:pt x="586" y="240"/>
                </a:lnTo>
                <a:lnTo>
                  <a:pt x="586" y="240"/>
                </a:lnTo>
                <a:lnTo>
                  <a:pt x="600" y="234"/>
                </a:lnTo>
                <a:lnTo>
                  <a:pt x="600" y="234"/>
                </a:lnTo>
                <a:lnTo>
                  <a:pt x="589" y="218"/>
                </a:lnTo>
                <a:lnTo>
                  <a:pt x="581" y="201"/>
                </a:lnTo>
                <a:lnTo>
                  <a:pt x="581" y="201"/>
                </a:lnTo>
                <a:lnTo>
                  <a:pt x="577" y="191"/>
                </a:lnTo>
                <a:lnTo>
                  <a:pt x="574" y="181"/>
                </a:lnTo>
                <a:lnTo>
                  <a:pt x="572" y="170"/>
                </a:lnTo>
                <a:lnTo>
                  <a:pt x="570" y="159"/>
                </a:lnTo>
                <a:lnTo>
                  <a:pt x="570" y="148"/>
                </a:lnTo>
                <a:lnTo>
                  <a:pt x="570" y="138"/>
                </a:lnTo>
                <a:lnTo>
                  <a:pt x="571" y="128"/>
                </a:lnTo>
                <a:lnTo>
                  <a:pt x="574" y="118"/>
                </a:lnTo>
                <a:lnTo>
                  <a:pt x="576" y="107"/>
                </a:lnTo>
                <a:lnTo>
                  <a:pt x="579" y="97"/>
                </a:lnTo>
                <a:lnTo>
                  <a:pt x="583" y="87"/>
                </a:lnTo>
                <a:lnTo>
                  <a:pt x="588" y="79"/>
                </a:lnTo>
                <a:lnTo>
                  <a:pt x="593" y="69"/>
                </a:lnTo>
                <a:lnTo>
                  <a:pt x="599" y="61"/>
                </a:lnTo>
                <a:lnTo>
                  <a:pt x="606" y="52"/>
                </a:lnTo>
                <a:lnTo>
                  <a:pt x="614" y="45"/>
                </a:lnTo>
                <a:lnTo>
                  <a:pt x="614" y="45"/>
                </a:lnTo>
                <a:lnTo>
                  <a:pt x="591" y="35"/>
                </a:lnTo>
                <a:lnTo>
                  <a:pt x="568" y="26"/>
                </a:lnTo>
                <a:lnTo>
                  <a:pt x="545" y="18"/>
                </a:lnTo>
                <a:lnTo>
                  <a:pt x="520" y="11"/>
                </a:lnTo>
                <a:lnTo>
                  <a:pt x="495" y="6"/>
                </a:lnTo>
                <a:lnTo>
                  <a:pt x="469" y="3"/>
                </a:lnTo>
                <a:lnTo>
                  <a:pt x="444" y="0"/>
                </a:lnTo>
                <a:lnTo>
                  <a:pt x="4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2" name="Freeform 74"/>
          <p:cNvSpPr>
            <a:spLocks/>
          </p:cNvSpPr>
          <p:nvPr/>
        </p:nvSpPr>
        <p:spPr bwMode="auto">
          <a:xfrm>
            <a:off x="4480860" y="2014747"/>
            <a:ext cx="146799" cy="937976"/>
          </a:xfrm>
          <a:custGeom>
            <a:avLst/>
            <a:gdLst>
              <a:gd name="T0" fmla="*/ 22 w 45"/>
              <a:gd name="T1" fmla="*/ 0 h 276"/>
              <a:gd name="T2" fmla="*/ 22 w 45"/>
              <a:gd name="T3" fmla="*/ 0 h 276"/>
              <a:gd name="T4" fmla="*/ 13 w 45"/>
              <a:gd name="T5" fmla="*/ 33 h 276"/>
              <a:gd name="T6" fmla="*/ 6 w 45"/>
              <a:gd name="T7" fmla="*/ 68 h 276"/>
              <a:gd name="T8" fmla="*/ 1 w 45"/>
              <a:gd name="T9" fmla="*/ 102 h 276"/>
              <a:gd name="T10" fmla="*/ 0 w 45"/>
              <a:gd name="T11" fmla="*/ 138 h 276"/>
              <a:gd name="T12" fmla="*/ 0 w 45"/>
              <a:gd name="T13" fmla="*/ 138 h 276"/>
              <a:gd name="T14" fmla="*/ 1 w 45"/>
              <a:gd name="T15" fmla="*/ 175 h 276"/>
              <a:gd name="T16" fmla="*/ 6 w 45"/>
              <a:gd name="T17" fmla="*/ 210 h 276"/>
              <a:gd name="T18" fmla="*/ 13 w 45"/>
              <a:gd name="T19" fmla="*/ 244 h 276"/>
              <a:gd name="T20" fmla="*/ 22 w 45"/>
              <a:gd name="T21" fmla="*/ 276 h 276"/>
              <a:gd name="T22" fmla="*/ 22 w 45"/>
              <a:gd name="T23" fmla="*/ 276 h 276"/>
              <a:gd name="T24" fmla="*/ 32 w 45"/>
              <a:gd name="T25" fmla="*/ 244 h 276"/>
              <a:gd name="T26" fmla="*/ 39 w 45"/>
              <a:gd name="T27" fmla="*/ 210 h 276"/>
              <a:gd name="T28" fmla="*/ 44 w 45"/>
              <a:gd name="T29" fmla="*/ 175 h 276"/>
              <a:gd name="T30" fmla="*/ 45 w 45"/>
              <a:gd name="T31" fmla="*/ 138 h 276"/>
              <a:gd name="T32" fmla="*/ 45 w 45"/>
              <a:gd name="T33" fmla="*/ 138 h 276"/>
              <a:gd name="T34" fmla="*/ 44 w 45"/>
              <a:gd name="T35" fmla="*/ 102 h 276"/>
              <a:gd name="T36" fmla="*/ 39 w 45"/>
              <a:gd name="T37" fmla="*/ 68 h 276"/>
              <a:gd name="T38" fmla="*/ 32 w 45"/>
              <a:gd name="T39" fmla="*/ 33 h 276"/>
              <a:gd name="T40" fmla="*/ 22 w 45"/>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6">
                <a:moveTo>
                  <a:pt x="22" y="0"/>
                </a:moveTo>
                <a:lnTo>
                  <a:pt x="22" y="0"/>
                </a:lnTo>
                <a:lnTo>
                  <a:pt x="13" y="33"/>
                </a:lnTo>
                <a:lnTo>
                  <a:pt x="6" y="68"/>
                </a:lnTo>
                <a:lnTo>
                  <a:pt x="1" y="102"/>
                </a:lnTo>
                <a:lnTo>
                  <a:pt x="0" y="138"/>
                </a:lnTo>
                <a:lnTo>
                  <a:pt x="0" y="138"/>
                </a:lnTo>
                <a:lnTo>
                  <a:pt x="1" y="175"/>
                </a:lnTo>
                <a:lnTo>
                  <a:pt x="6" y="210"/>
                </a:lnTo>
                <a:lnTo>
                  <a:pt x="13" y="244"/>
                </a:lnTo>
                <a:lnTo>
                  <a:pt x="22" y="276"/>
                </a:lnTo>
                <a:lnTo>
                  <a:pt x="22" y="276"/>
                </a:lnTo>
                <a:lnTo>
                  <a:pt x="32" y="244"/>
                </a:lnTo>
                <a:lnTo>
                  <a:pt x="39" y="210"/>
                </a:lnTo>
                <a:lnTo>
                  <a:pt x="44" y="175"/>
                </a:lnTo>
                <a:lnTo>
                  <a:pt x="45" y="138"/>
                </a:lnTo>
                <a:lnTo>
                  <a:pt x="45" y="138"/>
                </a:lnTo>
                <a:lnTo>
                  <a:pt x="44" y="102"/>
                </a:lnTo>
                <a:lnTo>
                  <a:pt x="39" y="68"/>
                </a:lnTo>
                <a:lnTo>
                  <a:pt x="32" y="33"/>
                </a:lnTo>
                <a:lnTo>
                  <a:pt x="2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6" name="Freeform 78"/>
          <p:cNvSpPr>
            <a:spLocks noEditPoints="1"/>
          </p:cNvSpPr>
          <p:nvPr/>
        </p:nvSpPr>
        <p:spPr bwMode="auto">
          <a:xfrm>
            <a:off x="6402591" y="1008803"/>
            <a:ext cx="994232" cy="992351"/>
          </a:xfrm>
          <a:custGeom>
            <a:avLst/>
            <a:gdLst>
              <a:gd name="T0" fmla="*/ 176 w 300"/>
              <a:gd name="T1" fmla="*/ 17 h 291"/>
              <a:gd name="T2" fmla="*/ 228 w 300"/>
              <a:gd name="T3" fmla="*/ 36 h 291"/>
              <a:gd name="T4" fmla="*/ 266 w 300"/>
              <a:gd name="T5" fmla="*/ 76 h 291"/>
              <a:gd name="T6" fmla="*/ 276 w 300"/>
              <a:gd name="T7" fmla="*/ 93 h 291"/>
              <a:gd name="T8" fmla="*/ 284 w 300"/>
              <a:gd name="T9" fmla="*/ 131 h 291"/>
              <a:gd name="T10" fmla="*/ 283 w 300"/>
              <a:gd name="T11" fmla="*/ 167 h 291"/>
              <a:gd name="T12" fmla="*/ 270 w 300"/>
              <a:gd name="T13" fmla="*/ 201 h 291"/>
              <a:gd name="T14" fmla="*/ 249 w 300"/>
              <a:gd name="T15" fmla="*/ 232 h 291"/>
              <a:gd name="T16" fmla="*/ 219 w 300"/>
              <a:gd name="T17" fmla="*/ 253 h 291"/>
              <a:gd name="T18" fmla="*/ 199 w 300"/>
              <a:gd name="T19" fmla="*/ 262 h 291"/>
              <a:gd name="T20" fmla="*/ 166 w 300"/>
              <a:gd name="T21" fmla="*/ 273 h 291"/>
              <a:gd name="T22" fmla="*/ 135 w 300"/>
              <a:gd name="T23" fmla="*/ 277 h 291"/>
              <a:gd name="T24" fmla="*/ 79 w 300"/>
              <a:gd name="T25" fmla="*/ 268 h 291"/>
              <a:gd name="T26" fmla="*/ 44 w 300"/>
              <a:gd name="T27" fmla="*/ 253 h 291"/>
              <a:gd name="T28" fmla="*/ 46 w 300"/>
              <a:gd name="T29" fmla="*/ 246 h 291"/>
              <a:gd name="T30" fmla="*/ 69 w 300"/>
              <a:gd name="T31" fmla="*/ 233 h 291"/>
              <a:gd name="T32" fmla="*/ 52 w 300"/>
              <a:gd name="T33" fmla="*/ 213 h 291"/>
              <a:gd name="T34" fmla="*/ 40 w 300"/>
              <a:gd name="T35" fmla="*/ 190 h 291"/>
              <a:gd name="T36" fmla="*/ 32 w 300"/>
              <a:gd name="T37" fmla="*/ 154 h 291"/>
              <a:gd name="T38" fmla="*/ 33 w 300"/>
              <a:gd name="T39" fmla="*/ 116 h 291"/>
              <a:gd name="T40" fmla="*/ 46 w 300"/>
              <a:gd name="T41" fmla="*/ 82 h 291"/>
              <a:gd name="T42" fmla="*/ 67 w 300"/>
              <a:gd name="T43" fmla="*/ 53 h 291"/>
              <a:gd name="T44" fmla="*/ 97 w 300"/>
              <a:gd name="T45" fmla="*/ 30 h 291"/>
              <a:gd name="T46" fmla="*/ 122 w 300"/>
              <a:gd name="T47" fmla="*/ 21 h 291"/>
              <a:gd name="T48" fmla="*/ 158 w 300"/>
              <a:gd name="T49" fmla="*/ 16 h 291"/>
              <a:gd name="T50" fmla="*/ 158 w 300"/>
              <a:gd name="T51" fmla="*/ 0 h 291"/>
              <a:gd name="T52" fmla="*/ 145 w 300"/>
              <a:gd name="T53" fmla="*/ 1 h 291"/>
              <a:gd name="T54" fmla="*/ 103 w 300"/>
              <a:gd name="T55" fmla="*/ 11 h 291"/>
              <a:gd name="T56" fmla="*/ 78 w 300"/>
              <a:gd name="T57" fmla="*/ 24 h 291"/>
              <a:gd name="T58" fmla="*/ 48 w 300"/>
              <a:gd name="T59" fmla="*/ 52 h 291"/>
              <a:gd name="T60" fmla="*/ 27 w 300"/>
              <a:gd name="T61" fmla="*/ 87 h 291"/>
              <a:gd name="T62" fmla="*/ 17 w 300"/>
              <a:gd name="T63" fmla="*/ 127 h 291"/>
              <a:gd name="T64" fmla="*/ 18 w 300"/>
              <a:gd name="T65" fmla="*/ 169 h 291"/>
              <a:gd name="T66" fmla="*/ 27 w 300"/>
              <a:gd name="T67" fmla="*/ 196 h 291"/>
              <a:gd name="T68" fmla="*/ 46 w 300"/>
              <a:gd name="T69" fmla="*/ 229 h 291"/>
              <a:gd name="T70" fmla="*/ 28 w 300"/>
              <a:gd name="T71" fmla="*/ 262 h 291"/>
              <a:gd name="T72" fmla="*/ 48 w 300"/>
              <a:gd name="T73" fmla="*/ 272 h 291"/>
              <a:gd name="T74" fmla="*/ 94 w 300"/>
              <a:gd name="T75" fmla="*/ 286 h 291"/>
              <a:gd name="T76" fmla="*/ 135 w 300"/>
              <a:gd name="T77" fmla="*/ 291 h 291"/>
              <a:gd name="T78" fmla="*/ 188 w 300"/>
              <a:gd name="T79" fmla="*/ 283 h 291"/>
              <a:gd name="T80" fmla="*/ 213 w 300"/>
              <a:gd name="T81" fmla="*/ 273 h 291"/>
              <a:gd name="T82" fmla="*/ 238 w 300"/>
              <a:gd name="T83" fmla="*/ 260 h 291"/>
              <a:gd name="T84" fmla="*/ 268 w 300"/>
              <a:gd name="T85" fmla="*/ 232 h 291"/>
              <a:gd name="T86" fmla="*/ 289 w 300"/>
              <a:gd name="T87" fmla="*/ 196 h 291"/>
              <a:gd name="T88" fmla="*/ 299 w 300"/>
              <a:gd name="T89" fmla="*/ 156 h 291"/>
              <a:gd name="T90" fmla="*/ 297 w 300"/>
              <a:gd name="T91" fmla="*/ 115 h 291"/>
              <a:gd name="T92" fmla="*/ 289 w 300"/>
              <a:gd name="T93" fmla="*/ 87 h 291"/>
              <a:gd name="T94" fmla="*/ 274 w 300"/>
              <a:gd name="T95" fmla="*/ 59 h 291"/>
              <a:gd name="T96" fmla="*/ 253 w 300"/>
              <a:gd name="T97" fmla="*/ 36 h 291"/>
              <a:gd name="T98" fmla="*/ 228 w 300"/>
              <a:gd name="T99" fmla="*/ 18 h 291"/>
              <a:gd name="T100" fmla="*/ 199 w 300"/>
              <a:gd name="T101" fmla="*/ 6 h 291"/>
              <a:gd name="T102" fmla="*/ 169 w 300"/>
              <a:gd name="T103"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91">
                <a:moveTo>
                  <a:pt x="158" y="16"/>
                </a:moveTo>
                <a:lnTo>
                  <a:pt x="158" y="16"/>
                </a:lnTo>
                <a:lnTo>
                  <a:pt x="176" y="17"/>
                </a:lnTo>
                <a:lnTo>
                  <a:pt x="194" y="21"/>
                </a:lnTo>
                <a:lnTo>
                  <a:pt x="211" y="27"/>
                </a:lnTo>
                <a:lnTo>
                  <a:pt x="228" y="36"/>
                </a:lnTo>
                <a:lnTo>
                  <a:pt x="243" y="47"/>
                </a:lnTo>
                <a:lnTo>
                  <a:pt x="255" y="61"/>
                </a:lnTo>
                <a:lnTo>
                  <a:pt x="266" y="76"/>
                </a:lnTo>
                <a:lnTo>
                  <a:pt x="271" y="85"/>
                </a:lnTo>
                <a:lnTo>
                  <a:pt x="276" y="93"/>
                </a:lnTo>
                <a:lnTo>
                  <a:pt x="276" y="93"/>
                </a:lnTo>
                <a:lnTo>
                  <a:pt x="279" y="106"/>
                </a:lnTo>
                <a:lnTo>
                  <a:pt x="283" y="118"/>
                </a:lnTo>
                <a:lnTo>
                  <a:pt x="284" y="131"/>
                </a:lnTo>
                <a:lnTo>
                  <a:pt x="285" y="143"/>
                </a:lnTo>
                <a:lnTo>
                  <a:pt x="284" y="155"/>
                </a:lnTo>
                <a:lnTo>
                  <a:pt x="283" y="167"/>
                </a:lnTo>
                <a:lnTo>
                  <a:pt x="279" y="180"/>
                </a:lnTo>
                <a:lnTo>
                  <a:pt x="276" y="190"/>
                </a:lnTo>
                <a:lnTo>
                  <a:pt x="270" y="201"/>
                </a:lnTo>
                <a:lnTo>
                  <a:pt x="264" y="212"/>
                </a:lnTo>
                <a:lnTo>
                  <a:pt x="256" y="222"/>
                </a:lnTo>
                <a:lnTo>
                  <a:pt x="249" y="232"/>
                </a:lnTo>
                <a:lnTo>
                  <a:pt x="239" y="240"/>
                </a:lnTo>
                <a:lnTo>
                  <a:pt x="230" y="247"/>
                </a:lnTo>
                <a:lnTo>
                  <a:pt x="219" y="253"/>
                </a:lnTo>
                <a:lnTo>
                  <a:pt x="207" y="260"/>
                </a:lnTo>
                <a:lnTo>
                  <a:pt x="207" y="260"/>
                </a:lnTo>
                <a:lnTo>
                  <a:pt x="199" y="262"/>
                </a:lnTo>
                <a:lnTo>
                  <a:pt x="199" y="262"/>
                </a:lnTo>
                <a:lnTo>
                  <a:pt x="183" y="268"/>
                </a:lnTo>
                <a:lnTo>
                  <a:pt x="166" y="273"/>
                </a:lnTo>
                <a:lnTo>
                  <a:pt x="151" y="275"/>
                </a:lnTo>
                <a:lnTo>
                  <a:pt x="135" y="277"/>
                </a:lnTo>
                <a:lnTo>
                  <a:pt x="135" y="277"/>
                </a:lnTo>
                <a:lnTo>
                  <a:pt x="114" y="275"/>
                </a:lnTo>
                <a:lnTo>
                  <a:pt x="96" y="272"/>
                </a:lnTo>
                <a:lnTo>
                  <a:pt x="79" y="268"/>
                </a:lnTo>
                <a:lnTo>
                  <a:pt x="65" y="263"/>
                </a:lnTo>
                <a:lnTo>
                  <a:pt x="52" y="258"/>
                </a:lnTo>
                <a:lnTo>
                  <a:pt x="44" y="253"/>
                </a:lnTo>
                <a:lnTo>
                  <a:pt x="37" y="250"/>
                </a:lnTo>
                <a:lnTo>
                  <a:pt x="37" y="250"/>
                </a:lnTo>
                <a:lnTo>
                  <a:pt x="46" y="246"/>
                </a:lnTo>
                <a:lnTo>
                  <a:pt x="55" y="243"/>
                </a:lnTo>
                <a:lnTo>
                  <a:pt x="62" y="238"/>
                </a:lnTo>
                <a:lnTo>
                  <a:pt x="69" y="233"/>
                </a:lnTo>
                <a:lnTo>
                  <a:pt x="69" y="233"/>
                </a:lnTo>
                <a:lnTo>
                  <a:pt x="61" y="223"/>
                </a:lnTo>
                <a:lnTo>
                  <a:pt x="52" y="213"/>
                </a:lnTo>
                <a:lnTo>
                  <a:pt x="46" y="203"/>
                </a:lnTo>
                <a:lnTo>
                  <a:pt x="40" y="190"/>
                </a:lnTo>
                <a:lnTo>
                  <a:pt x="40" y="190"/>
                </a:lnTo>
                <a:lnTo>
                  <a:pt x="37" y="178"/>
                </a:lnTo>
                <a:lnTo>
                  <a:pt x="33" y="166"/>
                </a:lnTo>
                <a:lnTo>
                  <a:pt x="32" y="154"/>
                </a:lnTo>
                <a:lnTo>
                  <a:pt x="31" y="141"/>
                </a:lnTo>
                <a:lnTo>
                  <a:pt x="32" y="129"/>
                </a:lnTo>
                <a:lnTo>
                  <a:pt x="33" y="116"/>
                </a:lnTo>
                <a:lnTo>
                  <a:pt x="37" y="106"/>
                </a:lnTo>
                <a:lnTo>
                  <a:pt x="40" y="93"/>
                </a:lnTo>
                <a:lnTo>
                  <a:pt x="46" y="82"/>
                </a:lnTo>
                <a:lnTo>
                  <a:pt x="52" y="72"/>
                </a:lnTo>
                <a:lnTo>
                  <a:pt x="60" y="62"/>
                </a:lnTo>
                <a:lnTo>
                  <a:pt x="67" y="53"/>
                </a:lnTo>
                <a:lnTo>
                  <a:pt x="77" y="45"/>
                </a:lnTo>
                <a:lnTo>
                  <a:pt x="86" y="38"/>
                </a:lnTo>
                <a:lnTo>
                  <a:pt x="97" y="30"/>
                </a:lnTo>
                <a:lnTo>
                  <a:pt x="109" y="25"/>
                </a:lnTo>
                <a:lnTo>
                  <a:pt x="109" y="25"/>
                </a:lnTo>
                <a:lnTo>
                  <a:pt x="122" y="21"/>
                </a:lnTo>
                <a:lnTo>
                  <a:pt x="134" y="17"/>
                </a:lnTo>
                <a:lnTo>
                  <a:pt x="146" y="16"/>
                </a:lnTo>
                <a:lnTo>
                  <a:pt x="158" y="16"/>
                </a:lnTo>
                <a:close/>
                <a:moveTo>
                  <a:pt x="158" y="0"/>
                </a:moveTo>
                <a:lnTo>
                  <a:pt x="158" y="16"/>
                </a:lnTo>
                <a:lnTo>
                  <a:pt x="158" y="0"/>
                </a:lnTo>
                <a:lnTo>
                  <a:pt x="158" y="0"/>
                </a:lnTo>
                <a:lnTo>
                  <a:pt x="158" y="0"/>
                </a:lnTo>
                <a:lnTo>
                  <a:pt x="145" y="1"/>
                </a:lnTo>
                <a:lnTo>
                  <a:pt x="130" y="2"/>
                </a:lnTo>
                <a:lnTo>
                  <a:pt x="117" y="6"/>
                </a:lnTo>
                <a:lnTo>
                  <a:pt x="103" y="11"/>
                </a:lnTo>
                <a:lnTo>
                  <a:pt x="103" y="11"/>
                </a:lnTo>
                <a:lnTo>
                  <a:pt x="90" y="17"/>
                </a:lnTo>
                <a:lnTo>
                  <a:pt x="78" y="24"/>
                </a:lnTo>
                <a:lnTo>
                  <a:pt x="67" y="33"/>
                </a:lnTo>
                <a:lnTo>
                  <a:pt x="57" y="42"/>
                </a:lnTo>
                <a:lnTo>
                  <a:pt x="48" y="52"/>
                </a:lnTo>
                <a:lnTo>
                  <a:pt x="39" y="64"/>
                </a:lnTo>
                <a:lnTo>
                  <a:pt x="33" y="75"/>
                </a:lnTo>
                <a:lnTo>
                  <a:pt x="27" y="87"/>
                </a:lnTo>
                <a:lnTo>
                  <a:pt x="22" y="101"/>
                </a:lnTo>
                <a:lnTo>
                  <a:pt x="18" y="114"/>
                </a:lnTo>
                <a:lnTo>
                  <a:pt x="17" y="127"/>
                </a:lnTo>
                <a:lnTo>
                  <a:pt x="16" y="141"/>
                </a:lnTo>
                <a:lnTo>
                  <a:pt x="16" y="155"/>
                </a:lnTo>
                <a:lnTo>
                  <a:pt x="18" y="169"/>
                </a:lnTo>
                <a:lnTo>
                  <a:pt x="22" y="183"/>
                </a:lnTo>
                <a:lnTo>
                  <a:pt x="27" y="196"/>
                </a:lnTo>
                <a:lnTo>
                  <a:pt x="27" y="196"/>
                </a:lnTo>
                <a:lnTo>
                  <a:pt x="35" y="213"/>
                </a:lnTo>
                <a:lnTo>
                  <a:pt x="46" y="229"/>
                </a:lnTo>
                <a:lnTo>
                  <a:pt x="46" y="229"/>
                </a:lnTo>
                <a:lnTo>
                  <a:pt x="32" y="235"/>
                </a:lnTo>
                <a:lnTo>
                  <a:pt x="0" y="245"/>
                </a:lnTo>
                <a:lnTo>
                  <a:pt x="28" y="262"/>
                </a:lnTo>
                <a:lnTo>
                  <a:pt x="28" y="262"/>
                </a:lnTo>
                <a:lnTo>
                  <a:pt x="38" y="267"/>
                </a:lnTo>
                <a:lnTo>
                  <a:pt x="48" y="272"/>
                </a:lnTo>
                <a:lnTo>
                  <a:pt x="60" y="277"/>
                </a:lnTo>
                <a:lnTo>
                  <a:pt x="76" y="283"/>
                </a:lnTo>
                <a:lnTo>
                  <a:pt x="94" y="286"/>
                </a:lnTo>
                <a:lnTo>
                  <a:pt x="113" y="290"/>
                </a:lnTo>
                <a:lnTo>
                  <a:pt x="135" y="291"/>
                </a:lnTo>
                <a:lnTo>
                  <a:pt x="135" y="291"/>
                </a:lnTo>
                <a:lnTo>
                  <a:pt x="153" y="290"/>
                </a:lnTo>
                <a:lnTo>
                  <a:pt x="171" y="287"/>
                </a:lnTo>
                <a:lnTo>
                  <a:pt x="188" y="283"/>
                </a:lnTo>
                <a:lnTo>
                  <a:pt x="205" y="277"/>
                </a:lnTo>
                <a:lnTo>
                  <a:pt x="205" y="277"/>
                </a:lnTo>
                <a:lnTo>
                  <a:pt x="213" y="273"/>
                </a:lnTo>
                <a:lnTo>
                  <a:pt x="213" y="273"/>
                </a:lnTo>
                <a:lnTo>
                  <a:pt x="226" y="267"/>
                </a:lnTo>
                <a:lnTo>
                  <a:pt x="238" y="260"/>
                </a:lnTo>
                <a:lnTo>
                  <a:pt x="249" y="251"/>
                </a:lnTo>
                <a:lnTo>
                  <a:pt x="259" y="241"/>
                </a:lnTo>
                <a:lnTo>
                  <a:pt x="268" y="232"/>
                </a:lnTo>
                <a:lnTo>
                  <a:pt x="277" y="221"/>
                </a:lnTo>
                <a:lnTo>
                  <a:pt x="283" y="209"/>
                </a:lnTo>
                <a:lnTo>
                  <a:pt x="289" y="196"/>
                </a:lnTo>
                <a:lnTo>
                  <a:pt x="294" y="183"/>
                </a:lnTo>
                <a:lnTo>
                  <a:pt x="297" y="170"/>
                </a:lnTo>
                <a:lnTo>
                  <a:pt x="299" y="156"/>
                </a:lnTo>
                <a:lnTo>
                  <a:pt x="300" y="143"/>
                </a:lnTo>
                <a:lnTo>
                  <a:pt x="300" y="130"/>
                </a:lnTo>
                <a:lnTo>
                  <a:pt x="297" y="115"/>
                </a:lnTo>
                <a:lnTo>
                  <a:pt x="294" y="102"/>
                </a:lnTo>
                <a:lnTo>
                  <a:pt x="289" y="87"/>
                </a:lnTo>
                <a:lnTo>
                  <a:pt x="289" y="87"/>
                </a:lnTo>
                <a:lnTo>
                  <a:pt x="284" y="78"/>
                </a:lnTo>
                <a:lnTo>
                  <a:pt x="279" y="69"/>
                </a:lnTo>
                <a:lnTo>
                  <a:pt x="274" y="59"/>
                </a:lnTo>
                <a:lnTo>
                  <a:pt x="267" y="52"/>
                </a:lnTo>
                <a:lnTo>
                  <a:pt x="261" y="44"/>
                </a:lnTo>
                <a:lnTo>
                  <a:pt x="253" y="36"/>
                </a:lnTo>
                <a:lnTo>
                  <a:pt x="245" y="30"/>
                </a:lnTo>
                <a:lnTo>
                  <a:pt x="237" y="24"/>
                </a:lnTo>
                <a:lnTo>
                  <a:pt x="228" y="18"/>
                </a:lnTo>
                <a:lnTo>
                  <a:pt x="219" y="13"/>
                </a:lnTo>
                <a:lnTo>
                  <a:pt x="209" y="10"/>
                </a:lnTo>
                <a:lnTo>
                  <a:pt x="199" y="6"/>
                </a:lnTo>
                <a:lnTo>
                  <a:pt x="190" y="4"/>
                </a:lnTo>
                <a:lnTo>
                  <a:pt x="180" y="1"/>
                </a:lnTo>
                <a:lnTo>
                  <a:pt x="169" y="0"/>
                </a:lnTo>
                <a:lnTo>
                  <a:pt x="15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8" name="Freeform 80"/>
          <p:cNvSpPr>
            <a:spLocks/>
          </p:cNvSpPr>
          <p:nvPr/>
        </p:nvSpPr>
        <p:spPr bwMode="auto">
          <a:xfrm>
            <a:off x="6402591" y="1008803"/>
            <a:ext cx="994232" cy="992351"/>
          </a:xfrm>
          <a:custGeom>
            <a:avLst/>
            <a:gdLst>
              <a:gd name="T0" fmla="*/ 158 w 300"/>
              <a:gd name="T1" fmla="*/ 16 h 291"/>
              <a:gd name="T2" fmla="*/ 158 w 300"/>
              <a:gd name="T3" fmla="*/ 0 h 291"/>
              <a:gd name="T4" fmla="*/ 145 w 300"/>
              <a:gd name="T5" fmla="*/ 1 h 291"/>
              <a:gd name="T6" fmla="*/ 117 w 300"/>
              <a:gd name="T7" fmla="*/ 6 h 291"/>
              <a:gd name="T8" fmla="*/ 103 w 300"/>
              <a:gd name="T9" fmla="*/ 11 h 291"/>
              <a:gd name="T10" fmla="*/ 78 w 300"/>
              <a:gd name="T11" fmla="*/ 24 h 291"/>
              <a:gd name="T12" fmla="*/ 57 w 300"/>
              <a:gd name="T13" fmla="*/ 42 h 291"/>
              <a:gd name="T14" fmla="*/ 39 w 300"/>
              <a:gd name="T15" fmla="*/ 64 h 291"/>
              <a:gd name="T16" fmla="*/ 27 w 300"/>
              <a:gd name="T17" fmla="*/ 87 h 291"/>
              <a:gd name="T18" fmla="*/ 18 w 300"/>
              <a:gd name="T19" fmla="*/ 114 h 291"/>
              <a:gd name="T20" fmla="*/ 16 w 300"/>
              <a:gd name="T21" fmla="*/ 141 h 291"/>
              <a:gd name="T22" fmla="*/ 18 w 300"/>
              <a:gd name="T23" fmla="*/ 169 h 291"/>
              <a:gd name="T24" fmla="*/ 27 w 300"/>
              <a:gd name="T25" fmla="*/ 196 h 291"/>
              <a:gd name="T26" fmla="*/ 35 w 300"/>
              <a:gd name="T27" fmla="*/ 213 h 291"/>
              <a:gd name="T28" fmla="*/ 46 w 300"/>
              <a:gd name="T29" fmla="*/ 229 h 291"/>
              <a:gd name="T30" fmla="*/ 0 w 300"/>
              <a:gd name="T31" fmla="*/ 245 h 291"/>
              <a:gd name="T32" fmla="*/ 28 w 300"/>
              <a:gd name="T33" fmla="*/ 262 h 291"/>
              <a:gd name="T34" fmla="*/ 48 w 300"/>
              <a:gd name="T35" fmla="*/ 272 h 291"/>
              <a:gd name="T36" fmla="*/ 76 w 300"/>
              <a:gd name="T37" fmla="*/ 283 h 291"/>
              <a:gd name="T38" fmla="*/ 113 w 300"/>
              <a:gd name="T39" fmla="*/ 290 h 291"/>
              <a:gd name="T40" fmla="*/ 135 w 300"/>
              <a:gd name="T41" fmla="*/ 291 h 291"/>
              <a:gd name="T42" fmla="*/ 171 w 300"/>
              <a:gd name="T43" fmla="*/ 287 h 291"/>
              <a:gd name="T44" fmla="*/ 205 w 300"/>
              <a:gd name="T45" fmla="*/ 277 h 291"/>
              <a:gd name="T46" fmla="*/ 213 w 300"/>
              <a:gd name="T47" fmla="*/ 273 h 291"/>
              <a:gd name="T48" fmla="*/ 226 w 300"/>
              <a:gd name="T49" fmla="*/ 267 h 291"/>
              <a:gd name="T50" fmla="*/ 249 w 300"/>
              <a:gd name="T51" fmla="*/ 251 h 291"/>
              <a:gd name="T52" fmla="*/ 268 w 300"/>
              <a:gd name="T53" fmla="*/ 232 h 291"/>
              <a:gd name="T54" fmla="*/ 283 w 300"/>
              <a:gd name="T55" fmla="*/ 209 h 291"/>
              <a:gd name="T56" fmla="*/ 294 w 300"/>
              <a:gd name="T57" fmla="*/ 183 h 291"/>
              <a:gd name="T58" fmla="*/ 299 w 300"/>
              <a:gd name="T59" fmla="*/ 156 h 291"/>
              <a:gd name="T60" fmla="*/ 300 w 300"/>
              <a:gd name="T61" fmla="*/ 130 h 291"/>
              <a:gd name="T62" fmla="*/ 294 w 300"/>
              <a:gd name="T63" fmla="*/ 102 h 291"/>
              <a:gd name="T64" fmla="*/ 289 w 300"/>
              <a:gd name="T65" fmla="*/ 87 h 291"/>
              <a:gd name="T66" fmla="*/ 279 w 300"/>
              <a:gd name="T67" fmla="*/ 69 h 291"/>
              <a:gd name="T68" fmla="*/ 267 w 300"/>
              <a:gd name="T69" fmla="*/ 52 h 291"/>
              <a:gd name="T70" fmla="*/ 253 w 300"/>
              <a:gd name="T71" fmla="*/ 36 h 291"/>
              <a:gd name="T72" fmla="*/ 237 w 300"/>
              <a:gd name="T73" fmla="*/ 24 h 291"/>
              <a:gd name="T74" fmla="*/ 219 w 300"/>
              <a:gd name="T75" fmla="*/ 13 h 291"/>
              <a:gd name="T76" fmla="*/ 199 w 300"/>
              <a:gd name="T77" fmla="*/ 6 h 291"/>
              <a:gd name="T78" fmla="*/ 180 w 300"/>
              <a:gd name="T79" fmla="*/ 1 h 291"/>
              <a:gd name="T80" fmla="*/ 158 w 300"/>
              <a:gd name="T8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291">
                <a:moveTo>
                  <a:pt x="158" y="0"/>
                </a:moveTo>
                <a:lnTo>
                  <a:pt x="158" y="16"/>
                </a:lnTo>
                <a:lnTo>
                  <a:pt x="158" y="0"/>
                </a:lnTo>
                <a:lnTo>
                  <a:pt x="158" y="0"/>
                </a:lnTo>
                <a:lnTo>
                  <a:pt x="158" y="0"/>
                </a:lnTo>
                <a:lnTo>
                  <a:pt x="145" y="1"/>
                </a:lnTo>
                <a:lnTo>
                  <a:pt x="130" y="2"/>
                </a:lnTo>
                <a:lnTo>
                  <a:pt x="117" y="6"/>
                </a:lnTo>
                <a:lnTo>
                  <a:pt x="103" y="11"/>
                </a:lnTo>
                <a:lnTo>
                  <a:pt x="103" y="11"/>
                </a:lnTo>
                <a:lnTo>
                  <a:pt x="90" y="17"/>
                </a:lnTo>
                <a:lnTo>
                  <a:pt x="78" y="24"/>
                </a:lnTo>
                <a:lnTo>
                  <a:pt x="67" y="33"/>
                </a:lnTo>
                <a:lnTo>
                  <a:pt x="57" y="42"/>
                </a:lnTo>
                <a:lnTo>
                  <a:pt x="48" y="52"/>
                </a:lnTo>
                <a:lnTo>
                  <a:pt x="39" y="64"/>
                </a:lnTo>
                <a:lnTo>
                  <a:pt x="33" y="75"/>
                </a:lnTo>
                <a:lnTo>
                  <a:pt x="27" y="87"/>
                </a:lnTo>
                <a:lnTo>
                  <a:pt x="22" y="101"/>
                </a:lnTo>
                <a:lnTo>
                  <a:pt x="18" y="114"/>
                </a:lnTo>
                <a:lnTo>
                  <a:pt x="17" y="127"/>
                </a:lnTo>
                <a:lnTo>
                  <a:pt x="16" y="141"/>
                </a:lnTo>
                <a:lnTo>
                  <a:pt x="16" y="155"/>
                </a:lnTo>
                <a:lnTo>
                  <a:pt x="18" y="169"/>
                </a:lnTo>
                <a:lnTo>
                  <a:pt x="22" y="183"/>
                </a:lnTo>
                <a:lnTo>
                  <a:pt x="27" y="196"/>
                </a:lnTo>
                <a:lnTo>
                  <a:pt x="27" y="196"/>
                </a:lnTo>
                <a:lnTo>
                  <a:pt x="35" y="213"/>
                </a:lnTo>
                <a:lnTo>
                  <a:pt x="46" y="229"/>
                </a:lnTo>
                <a:lnTo>
                  <a:pt x="46" y="229"/>
                </a:lnTo>
                <a:lnTo>
                  <a:pt x="32" y="235"/>
                </a:lnTo>
                <a:lnTo>
                  <a:pt x="0" y="245"/>
                </a:lnTo>
                <a:lnTo>
                  <a:pt x="28" y="262"/>
                </a:lnTo>
                <a:lnTo>
                  <a:pt x="28" y="262"/>
                </a:lnTo>
                <a:lnTo>
                  <a:pt x="38" y="267"/>
                </a:lnTo>
                <a:lnTo>
                  <a:pt x="48" y="272"/>
                </a:lnTo>
                <a:lnTo>
                  <a:pt x="60" y="277"/>
                </a:lnTo>
                <a:lnTo>
                  <a:pt x="76" y="283"/>
                </a:lnTo>
                <a:lnTo>
                  <a:pt x="94" y="286"/>
                </a:lnTo>
                <a:lnTo>
                  <a:pt x="113" y="290"/>
                </a:lnTo>
                <a:lnTo>
                  <a:pt x="135" y="291"/>
                </a:lnTo>
                <a:lnTo>
                  <a:pt x="135" y="291"/>
                </a:lnTo>
                <a:lnTo>
                  <a:pt x="153" y="290"/>
                </a:lnTo>
                <a:lnTo>
                  <a:pt x="171" y="287"/>
                </a:lnTo>
                <a:lnTo>
                  <a:pt x="188" y="283"/>
                </a:lnTo>
                <a:lnTo>
                  <a:pt x="205" y="277"/>
                </a:lnTo>
                <a:lnTo>
                  <a:pt x="205" y="277"/>
                </a:lnTo>
                <a:lnTo>
                  <a:pt x="213" y="273"/>
                </a:lnTo>
                <a:lnTo>
                  <a:pt x="213" y="273"/>
                </a:lnTo>
                <a:lnTo>
                  <a:pt x="226" y="267"/>
                </a:lnTo>
                <a:lnTo>
                  <a:pt x="238" y="260"/>
                </a:lnTo>
                <a:lnTo>
                  <a:pt x="249" y="251"/>
                </a:lnTo>
                <a:lnTo>
                  <a:pt x="259" y="241"/>
                </a:lnTo>
                <a:lnTo>
                  <a:pt x="268" y="232"/>
                </a:lnTo>
                <a:lnTo>
                  <a:pt x="277" y="221"/>
                </a:lnTo>
                <a:lnTo>
                  <a:pt x="283" y="209"/>
                </a:lnTo>
                <a:lnTo>
                  <a:pt x="289" y="196"/>
                </a:lnTo>
                <a:lnTo>
                  <a:pt x="294" y="183"/>
                </a:lnTo>
                <a:lnTo>
                  <a:pt x="297" y="170"/>
                </a:lnTo>
                <a:lnTo>
                  <a:pt x="299" y="156"/>
                </a:lnTo>
                <a:lnTo>
                  <a:pt x="300" y="143"/>
                </a:lnTo>
                <a:lnTo>
                  <a:pt x="300" y="130"/>
                </a:lnTo>
                <a:lnTo>
                  <a:pt x="297" y="115"/>
                </a:lnTo>
                <a:lnTo>
                  <a:pt x="294" y="102"/>
                </a:lnTo>
                <a:lnTo>
                  <a:pt x="289" y="87"/>
                </a:lnTo>
                <a:lnTo>
                  <a:pt x="289" y="87"/>
                </a:lnTo>
                <a:lnTo>
                  <a:pt x="284" y="78"/>
                </a:lnTo>
                <a:lnTo>
                  <a:pt x="279" y="69"/>
                </a:lnTo>
                <a:lnTo>
                  <a:pt x="274" y="59"/>
                </a:lnTo>
                <a:lnTo>
                  <a:pt x="267" y="52"/>
                </a:lnTo>
                <a:lnTo>
                  <a:pt x="261" y="44"/>
                </a:lnTo>
                <a:lnTo>
                  <a:pt x="253" y="36"/>
                </a:lnTo>
                <a:lnTo>
                  <a:pt x="245" y="30"/>
                </a:lnTo>
                <a:lnTo>
                  <a:pt x="237" y="24"/>
                </a:lnTo>
                <a:lnTo>
                  <a:pt x="228" y="18"/>
                </a:lnTo>
                <a:lnTo>
                  <a:pt x="219" y="13"/>
                </a:lnTo>
                <a:lnTo>
                  <a:pt x="209" y="10"/>
                </a:lnTo>
                <a:lnTo>
                  <a:pt x="199" y="6"/>
                </a:lnTo>
                <a:lnTo>
                  <a:pt x="190" y="4"/>
                </a:lnTo>
                <a:lnTo>
                  <a:pt x="180" y="1"/>
                </a:lnTo>
                <a:lnTo>
                  <a:pt x="169" y="0"/>
                </a:lnTo>
                <a:lnTo>
                  <a:pt x="1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9" name="Freeform 82"/>
          <p:cNvSpPr>
            <a:spLocks/>
          </p:cNvSpPr>
          <p:nvPr/>
        </p:nvSpPr>
        <p:spPr bwMode="auto">
          <a:xfrm>
            <a:off x="1691680" y="3904291"/>
            <a:ext cx="2855907" cy="2909085"/>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0" name="Freeform 84"/>
          <p:cNvSpPr>
            <a:spLocks/>
          </p:cNvSpPr>
          <p:nvPr/>
        </p:nvSpPr>
        <p:spPr bwMode="auto">
          <a:xfrm>
            <a:off x="2692582" y="3822730"/>
            <a:ext cx="934175" cy="156331"/>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5" name="Freeform 90"/>
          <p:cNvSpPr>
            <a:spLocks/>
          </p:cNvSpPr>
          <p:nvPr/>
        </p:nvSpPr>
        <p:spPr bwMode="auto">
          <a:xfrm>
            <a:off x="4547587" y="3904291"/>
            <a:ext cx="2862581" cy="2909085"/>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6" name="Freeform 92"/>
          <p:cNvSpPr>
            <a:spLocks/>
          </p:cNvSpPr>
          <p:nvPr/>
        </p:nvSpPr>
        <p:spPr bwMode="auto">
          <a:xfrm>
            <a:off x="5475088" y="3822730"/>
            <a:ext cx="934175" cy="156331"/>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7" name="Freeform 94"/>
          <p:cNvSpPr>
            <a:spLocks/>
          </p:cNvSpPr>
          <p:nvPr/>
        </p:nvSpPr>
        <p:spPr bwMode="auto">
          <a:xfrm>
            <a:off x="4480860" y="4849064"/>
            <a:ext cx="146799" cy="937976"/>
          </a:xfrm>
          <a:custGeom>
            <a:avLst/>
            <a:gdLst>
              <a:gd name="T0" fmla="*/ 22 w 45"/>
              <a:gd name="T1" fmla="*/ 0 h 277"/>
              <a:gd name="T2" fmla="*/ 22 w 45"/>
              <a:gd name="T3" fmla="*/ 0 h 277"/>
              <a:gd name="T4" fmla="*/ 13 w 45"/>
              <a:gd name="T5" fmla="*/ 34 h 277"/>
              <a:gd name="T6" fmla="*/ 6 w 45"/>
              <a:gd name="T7" fmla="*/ 68 h 277"/>
              <a:gd name="T8" fmla="*/ 1 w 45"/>
              <a:gd name="T9" fmla="*/ 103 h 277"/>
              <a:gd name="T10" fmla="*/ 0 w 45"/>
              <a:gd name="T11" fmla="*/ 138 h 277"/>
              <a:gd name="T12" fmla="*/ 0 w 45"/>
              <a:gd name="T13" fmla="*/ 138 h 277"/>
              <a:gd name="T14" fmla="*/ 1 w 45"/>
              <a:gd name="T15" fmla="*/ 175 h 277"/>
              <a:gd name="T16" fmla="*/ 6 w 45"/>
              <a:gd name="T17" fmla="*/ 210 h 277"/>
              <a:gd name="T18" fmla="*/ 13 w 45"/>
              <a:gd name="T19" fmla="*/ 244 h 277"/>
              <a:gd name="T20" fmla="*/ 22 w 45"/>
              <a:gd name="T21" fmla="*/ 277 h 277"/>
              <a:gd name="T22" fmla="*/ 22 w 45"/>
              <a:gd name="T23" fmla="*/ 277 h 277"/>
              <a:gd name="T24" fmla="*/ 32 w 45"/>
              <a:gd name="T25" fmla="*/ 244 h 277"/>
              <a:gd name="T26" fmla="*/ 39 w 45"/>
              <a:gd name="T27" fmla="*/ 210 h 277"/>
              <a:gd name="T28" fmla="*/ 44 w 45"/>
              <a:gd name="T29" fmla="*/ 175 h 277"/>
              <a:gd name="T30" fmla="*/ 45 w 45"/>
              <a:gd name="T31" fmla="*/ 138 h 277"/>
              <a:gd name="T32" fmla="*/ 45 w 45"/>
              <a:gd name="T33" fmla="*/ 138 h 277"/>
              <a:gd name="T34" fmla="*/ 44 w 45"/>
              <a:gd name="T35" fmla="*/ 103 h 277"/>
              <a:gd name="T36" fmla="*/ 39 w 45"/>
              <a:gd name="T37" fmla="*/ 68 h 277"/>
              <a:gd name="T38" fmla="*/ 32 w 45"/>
              <a:gd name="T39" fmla="*/ 34 h 277"/>
              <a:gd name="T40" fmla="*/ 22 w 45"/>
              <a:gd name="T4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7">
                <a:moveTo>
                  <a:pt x="22" y="0"/>
                </a:moveTo>
                <a:lnTo>
                  <a:pt x="22" y="0"/>
                </a:lnTo>
                <a:lnTo>
                  <a:pt x="13" y="34"/>
                </a:lnTo>
                <a:lnTo>
                  <a:pt x="6" y="68"/>
                </a:lnTo>
                <a:lnTo>
                  <a:pt x="1" y="103"/>
                </a:lnTo>
                <a:lnTo>
                  <a:pt x="0" y="138"/>
                </a:lnTo>
                <a:lnTo>
                  <a:pt x="0" y="138"/>
                </a:lnTo>
                <a:lnTo>
                  <a:pt x="1" y="175"/>
                </a:lnTo>
                <a:lnTo>
                  <a:pt x="6" y="210"/>
                </a:lnTo>
                <a:lnTo>
                  <a:pt x="13" y="244"/>
                </a:lnTo>
                <a:lnTo>
                  <a:pt x="22" y="277"/>
                </a:lnTo>
                <a:lnTo>
                  <a:pt x="22" y="277"/>
                </a:lnTo>
                <a:lnTo>
                  <a:pt x="32" y="244"/>
                </a:lnTo>
                <a:lnTo>
                  <a:pt x="39" y="210"/>
                </a:lnTo>
                <a:lnTo>
                  <a:pt x="44" y="175"/>
                </a:lnTo>
                <a:lnTo>
                  <a:pt x="45" y="138"/>
                </a:lnTo>
                <a:lnTo>
                  <a:pt x="45" y="138"/>
                </a:lnTo>
                <a:lnTo>
                  <a:pt x="44" y="103"/>
                </a:lnTo>
                <a:lnTo>
                  <a:pt x="39" y="68"/>
                </a:lnTo>
                <a:lnTo>
                  <a:pt x="32" y="34"/>
                </a:lnTo>
                <a:lnTo>
                  <a:pt x="2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5" name="Freeform 187"/>
          <p:cNvSpPr>
            <a:spLocks/>
          </p:cNvSpPr>
          <p:nvPr/>
        </p:nvSpPr>
        <p:spPr bwMode="auto">
          <a:xfrm>
            <a:off x="4354077" y="1559352"/>
            <a:ext cx="193509" cy="346645"/>
          </a:xfrm>
          <a:custGeom>
            <a:avLst/>
            <a:gdLst>
              <a:gd name="T0" fmla="*/ 0 w 58"/>
              <a:gd name="T1" fmla="*/ 0 h 102"/>
              <a:gd name="T2" fmla="*/ 0 w 58"/>
              <a:gd name="T3" fmla="*/ 0 h 102"/>
              <a:gd name="T4" fmla="*/ 0 w 58"/>
              <a:gd name="T5" fmla="*/ 2 h 102"/>
              <a:gd name="T6" fmla="*/ 0 w 58"/>
              <a:gd name="T7" fmla="*/ 2 h 102"/>
              <a:gd name="T8" fmla="*/ 17 w 58"/>
              <a:gd name="T9" fmla="*/ 25 h 102"/>
              <a:gd name="T10" fmla="*/ 31 w 58"/>
              <a:gd name="T11" fmla="*/ 50 h 102"/>
              <a:gd name="T12" fmla="*/ 45 w 58"/>
              <a:gd name="T13" fmla="*/ 76 h 102"/>
              <a:gd name="T14" fmla="*/ 57 w 58"/>
              <a:gd name="T15" fmla="*/ 102 h 102"/>
              <a:gd name="T16" fmla="*/ 57 w 58"/>
              <a:gd name="T17" fmla="*/ 102 h 102"/>
              <a:gd name="T18" fmla="*/ 58 w 58"/>
              <a:gd name="T19" fmla="*/ 101 h 102"/>
              <a:gd name="T20" fmla="*/ 58 w 58"/>
              <a:gd name="T21" fmla="*/ 101 h 102"/>
              <a:gd name="T22" fmla="*/ 46 w 58"/>
              <a:gd name="T23" fmla="*/ 74 h 102"/>
              <a:gd name="T24" fmla="*/ 31 w 58"/>
              <a:gd name="T25" fmla="*/ 49 h 102"/>
              <a:gd name="T26" fmla="*/ 17 w 58"/>
              <a:gd name="T27" fmla="*/ 25 h 102"/>
              <a:gd name="T28" fmla="*/ 0 w 58"/>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2">
                <a:moveTo>
                  <a:pt x="0" y="0"/>
                </a:moveTo>
                <a:lnTo>
                  <a:pt x="0" y="0"/>
                </a:lnTo>
                <a:lnTo>
                  <a:pt x="0" y="2"/>
                </a:lnTo>
                <a:lnTo>
                  <a:pt x="0" y="2"/>
                </a:lnTo>
                <a:lnTo>
                  <a:pt x="17" y="25"/>
                </a:lnTo>
                <a:lnTo>
                  <a:pt x="31" y="50"/>
                </a:lnTo>
                <a:lnTo>
                  <a:pt x="45" y="76"/>
                </a:lnTo>
                <a:lnTo>
                  <a:pt x="57" y="102"/>
                </a:lnTo>
                <a:lnTo>
                  <a:pt x="57" y="102"/>
                </a:lnTo>
                <a:lnTo>
                  <a:pt x="58" y="101"/>
                </a:lnTo>
                <a:lnTo>
                  <a:pt x="58" y="101"/>
                </a:lnTo>
                <a:lnTo>
                  <a:pt x="46" y="74"/>
                </a:lnTo>
                <a:lnTo>
                  <a:pt x="31" y="49"/>
                </a:lnTo>
                <a:lnTo>
                  <a:pt x="17" y="25"/>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6" name="Freeform 188"/>
          <p:cNvSpPr>
            <a:spLocks/>
          </p:cNvSpPr>
          <p:nvPr/>
        </p:nvSpPr>
        <p:spPr bwMode="auto">
          <a:xfrm>
            <a:off x="4547587" y="621376"/>
            <a:ext cx="2422185" cy="937976"/>
          </a:xfrm>
          <a:custGeom>
            <a:avLst/>
            <a:gdLst>
              <a:gd name="T0" fmla="*/ 418 w 725"/>
              <a:gd name="T1" fmla="*/ 0 h 275"/>
              <a:gd name="T2" fmla="*/ 355 w 725"/>
              <a:gd name="T3" fmla="*/ 4 h 275"/>
              <a:gd name="T4" fmla="*/ 296 w 725"/>
              <a:gd name="T5" fmla="*/ 13 h 275"/>
              <a:gd name="T6" fmla="*/ 239 w 725"/>
              <a:gd name="T7" fmla="*/ 30 h 275"/>
              <a:gd name="T8" fmla="*/ 183 w 725"/>
              <a:gd name="T9" fmla="*/ 52 h 275"/>
              <a:gd name="T10" fmla="*/ 132 w 725"/>
              <a:gd name="T11" fmla="*/ 80 h 275"/>
              <a:gd name="T12" fmla="*/ 84 w 725"/>
              <a:gd name="T13" fmla="*/ 114 h 275"/>
              <a:gd name="T14" fmla="*/ 40 w 725"/>
              <a:gd name="T15" fmla="*/ 152 h 275"/>
              <a:gd name="T16" fmla="*/ 0 w 725"/>
              <a:gd name="T17" fmla="*/ 194 h 275"/>
              <a:gd name="T18" fmla="*/ 16 w 725"/>
              <a:gd name="T19" fmla="*/ 213 h 275"/>
              <a:gd name="T20" fmla="*/ 44 w 725"/>
              <a:gd name="T21" fmla="*/ 255 h 275"/>
              <a:gd name="T22" fmla="*/ 57 w 725"/>
              <a:gd name="T23" fmla="*/ 275 h 275"/>
              <a:gd name="T24" fmla="*/ 90 w 725"/>
              <a:gd name="T25" fmla="*/ 237 h 275"/>
              <a:gd name="T26" fmla="*/ 127 w 725"/>
              <a:gd name="T27" fmla="*/ 201 h 275"/>
              <a:gd name="T28" fmla="*/ 169 w 725"/>
              <a:gd name="T29" fmla="*/ 171 h 275"/>
              <a:gd name="T30" fmla="*/ 213 w 725"/>
              <a:gd name="T31" fmla="*/ 144 h 275"/>
              <a:gd name="T32" fmla="*/ 261 w 725"/>
              <a:gd name="T33" fmla="*/ 124 h 275"/>
              <a:gd name="T34" fmla="*/ 310 w 725"/>
              <a:gd name="T35" fmla="*/ 109 h 275"/>
              <a:gd name="T36" fmla="*/ 364 w 725"/>
              <a:gd name="T37" fmla="*/ 99 h 275"/>
              <a:gd name="T38" fmla="*/ 418 w 725"/>
              <a:gd name="T39" fmla="*/ 96 h 275"/>
              <a:gd name="T40" fmla="*/ 445 w 725"/>
              <a:gd name="T41" fmla="*/ 97 h 275"/>
              <a:gd name="T42" fmla="*/ 497 w 725"/>
              <a:gd name="T43" fmla="*/ 103 h 275"/>
              <a:gd name="T44" fmla="*/ 548 w 725"/>
              <a:gd name="T45" fmla="*/ 115 h 275"/>
              <a:gd name="T46" fmla="*/ 596 w 725"/>
              <a:gd name="T47" fmla="*/ 132 h 275"/>
              <a:gd name="T48" fmla="*/ 619 w 725"/>
              <a:gd name="T49" fmla="*/ 143 h 275"/>
              <a:gd name="T50" fmla="*/ 642 w 725"/>
              <a:gd name="T51" fmla="*/ 124 h 275"/>
              <a:gd name="T52" fmla="*/ 667 w 725"/>
              <a:gd name="T53" fmla="*/ 109 h 275"/>
              <a:gd name="T54" fmla="*/ 695 w 725"/>
              <a:gd name="T55" fmla="*/ 99 h 275"/>
              <a:gd name="T56" fmla="*/ 725 w 725"/>
              <a:gd name="T57" fmla="*/ 93 h 275"/>
              <a:gd name="T58" fmla="*/ 691 w 725"/>
              <a:gd name="T59" fmla="*/ 73 h 275"/>
              <a:gd name="T60" fmla="*/ 656 w 725"/>
              <a:gd name="T61" fmla="*/ 55 h 275"/>
              <a:gd name="T62" fmla="*/ 620 w 725"/>
              <a:gd name="T63" fmla="*/ 38 h 275"/>
              <a:gd name="T64" fmla="*/ 581 w 725"/>
              <a:gd name="T65" fmla="*/ 24 h 275"/>
              <a:gd name="T66" fmla="*/ 542 w 725"/>
              <a:gd name="T67" fmla="*/ 15 h 275"/>
              <a:gd name="T68" fmla="*/ 502 w 725"/>
              <a:gd name="T69" fmla="*/ 6 h 275"/>
              <a:gd name="T70" fmla="*/ 460 w 725"/>
              <a:gd name="T71" fmla="*/ 1 h 275"/>
              <a:gd name="T72" fmla="*/ 418 w 725"/>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5" h="275">
                <a:moveTo>
                  <a:pt x="418" y="0"/>
                </a:moveTo>
                <a:lnTo>
                  <a:pt x="418" y="0"/>
                </a:lnTo>
                <a:lnTo>
                  <a:pt x="387" y="1"/>
                </a:lnTo>
                <a:lnTo>
                  <a:pt x="355" y="4"/>
                </a:lnTo>
                <a:lnTo>
                  <a:pt x="326" y="7"/>
                </a:lnTo>
                <a:lnTo>
                  <a:pt x="296" y="13"/>
                </a:lnTo>
                <a:lnTo>
                  <a:pt x="267" y="21"/>
                </a:lnTo>
                <a:lnTo>
                  <a:pt x="239" y="30"/>
                </a:lnTo>
                <a:lnTo>
                  <a:pt x="211" y="40"/>
                </a:lnTo>
                <a:lnTo>
                  <a:pt x="183" y="52"/>
                </a:lnTo>
                <a:lnTo>
                  <a:pt x="158" y="65"/>
                </a:lnTo>
                <a:lnTo>
                  <a:pt x="132" y="80"/>
                </a:lnTo>
                <a:lnTo>
                  <a:pt x="107" y="96"/>
                </a:lnTo>
                <a:lnTo>
                  <a:pt x="84" y="114"/>
                </a:lnTo>
                <a:lnTo>
                  <a:pt x="61" y="132"/>
                </a:lnTo>
                <a:lnTo>
                  <a:pt x="40" y="152"/>
                </a:lnTo>
                <a:lnTo>
                  <a:pt x="19" y="172"/>
                </a:lnTo>
                <a:lnTo>
                  <a:pt x="0" y="194"/>
                </a:lnTo>
                <a:lnTo>
                  <a:pt x="0" y="194"/>
                </a:lnTo>
                <a:lnTo>
                  <a:pt x="16" y="213"/>
                </a:lnTo>
                <a:lnTo>
                  <a:pt x="30" y="233"/>
                </a:lnTo>
                <a:lnTo>
                  <a:pt x="44" y="255"/>
                </a:lnTo>
                <a:lnTo>
                  <a:pt x="57" y="275"/>
                </a:lnTo>
                <a:lnTo>
                  <a:pt x="57" y="275"/>
                </a:lnTo>
                <a:lnTo>
                  <a:pt x="73" y="256"/>
                </a:lnTo>
                <a:lnTo>
                  <a:pt x="90" y="237"/>
                </a:lnTo>
                <a:lnTo>
                  <a:pt x="108" y="218"/>
                </a:lnTo>
                <a:lnTo>
                  <a:pt x="127" y="201"/>
                </a:lnTo>
                <a:lnTo>
                  <a:pt x="148" y="186"/>
                </a:lnTo>
                <a:lnTo>
                  <a:pt x="169" y="171"/>
                </a:lnTo>
                <a:lnTo>
                  <a:pt x="190" y="158"/>
                </a:lnTo>
                <a:lnTo>
                  <a:pt x="213" y="144"/>
                </a:lnTo>
                <a:lnTo>
                  <a:pt x="237" y="133"/>
                </a:lnTo>
                <a:lnTo>
                  <a:pt x="261" y="124"/>
                </a:lnTo>
                <a:lnTo>
                  <a:pt x="285" y="115"/>
                </a:lnTo>
                <a:lnTo>
                  <a:pt x="310" y="109"/>
                </a:lnTo>
                <a:lnTo>
                  <a:pt x="337" y="103"/>
                </a:lnTo>
                <a:lnTo>
                  <a:pt x="364" y="99"/>
                </a:lnTo>
                <a:lnTo>
                  <a:pt x="391" y="97"/>
                </a:lnTo>
                <a:lnTo>
                  <a:pt x="418" y="96"/>
                </a:lnTo>
                <a:lnTo>
                  <a:pt x="418" y="96"/>
                </a:lnTo>
                <a:lnTo>
                  <a:pt x="445" y="97"/>
                </a:lnTo>
                <a:lnTo>
                  <a:pt x="472" y="99"/>
                </a:lnTo>
                <a:lnTo>
                  <a:pt x="497" y="103"/>
                </a:lnTo>
                <a:lnTo>
                  <a:pt x="523" y="108"/>
                </a:lnTo>
                <a:lnTo>
                  <a:pt x="548" y="115"/>
                </a:lnTo>
                <a:lnTo>
                  <a:pt x="572" y="122"/>
                </a:lnTo>
                <a:lnTo>
                  <a:pt x="596" y="132"/>
                </a:lnTo>
                <a:lnTo>
                  <a:pt x="619" y="143"/>
                </a:lnTo>
                <a:lnTo>
                  <a:pt x="619" y="143"/>
                </a:lnTo>
                <a:lnTo>
                  <a:pt x="630" y="133"/>
                </a:lnTo>
                <a:lnTo>
                  <a:pt x="642" y="124"/>
                </a:lnTo>
                <a:lnTo>
                  <a:pt x="654" y="116"/>
                </a:lnTo>
                <a:lnTo>
                  <a:pt x="667" y="109"/>
                </a:lnTo>
                <a:lnTo>
                  <a:pt x="680" y="103"/>
                </a:lnTo>
                <a:lnTo>
                  <a:pt x="695" y="99"/>
                </a:lnTo>
                <a:lnTo>
                  <a:pt x="710" y="96"/>
                </a:lnTo>
                <a:lnTo>
                  <a:pt x="725" y="93"/>
                </a:lnTo>
                <a:lnTo>
                  <a:pt x="725" y="93"/>
                </a:lnTo>
                <a:lnTo>
                  <a:pt x="691" y="73"/>
                </a:lnTo>
                <a:lnTo>
                  <a:pt x="674" y="63"/>
                </a:lnTo>
                <a:lnTo>
                  <a:pt x="656" y="55"/>
                </a:lnTo>
                <a:lnTo>
                  <a:pt x="638" y="46"/>
                </a:lnTo>
                <a:lnTo>
                  <a:pt x="620" y="38"/>
                </a:lnTo>
                <a:lnTo>
                  <a:pt x="600" y="32"/>
                </a:lnTo>
                <a:lnTo>
                  <a:pt x="581" y="24"/>
                </a:lnTo>
                <a:lnTo>
                  <a:pt x="562" y="19"/>
                </a:lnTo>
                <a:lnTo>
                  <a:pt x="542" y="15"/>
                </a:lnTo>
                <a:lnTo>
                  <a:pt x="522" y="10"/>
                </a:lnTo>
                <a:lnTo>
                  <a:pt x="502" y="6"/>
                </a:lnTo>
                <a:lnTo>
                  <a:pt x="482" y="4"/>
                </a:lnTo>
                <a:lnTo>
                  <a:pt x="460" y="1"/>
                </a:lnTo>
                <a:lnTo>
                  <a:pt x="439" y="0"/>
                </a:lnTo>
                <a:lnTo>
                  <a:pt x="4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9" name="Freeform 191"/>
          <p:cNvSpPr>
            <a:spLocks/>
          </p:cNvSpPr>
          <p:nvPr/>
        </p:nvSpPr>
        <p:spPr bwMode="auto">
          <a:xfrm>
            <a:off x="2125402" y="621380"/>
            <a:ext cx="2422185" cy="937976"/>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1" name="Freeform 193"/>
          <p:cNvSpPr>
            <a:spLocks/>
          </p:cNvSpPr>
          <p:nvPr/>
        </p:nvSpPr>
        <p:spPr bwMode="auto">
          <a:xfrm>
            <a:off x="4354077" y="1280684"/>
            <a:ext cx="387015" cy="618523"/>
          </a:xfrm>
          <a:custGeom>
            <a:avLst/>
            <a:gdLst>
              <a:gd name="T0" fmla="*/ 58 w 115"/>
              <a:gd name="T1" fmla="*/ 0 h 182"/>
              <a:gd name="T2" fmla="*/ 58 w 115"/>
              <a:gd name="T3" fmla="*/ 0 h 182"/>
              <a:gd name="T4" fmla="*/ 42 w 115"/>
              <a:gd name="T5" fmla="*/ 19 h 182"/>
              <a:gd name="T6" fmla="*/ 26 w 115"/>
              <a:gd name="T7" fmla="*/ 39 h 182"/>
              <a:gd name="T8" fmla="*/ 13 w 115"/>
              <a:gd name="T9" fmla="*/ 61 h 182"/>
              <a:gd name="T10" fmla="*/ 0 w 115"/>
              <a:gd name="T11" fmla="*/ 81 h 182"/>
              <a:gd name="T12" fmla="*/ 0 w 115"/>
              <a:gd name="T13" fmla="*/ 81 h 182"/>
              <a:gd name="T14" fmla="*/ 17 w 115"/>
              <a:gd name="T15" fmla="*/ 106 h 182"/>
              <a:gd name="T16" fmla="*/ 31 w 115"/>
              <a:gd name="T17" fmla="*/ 130 h 182"/>
              <a:gd name="T18" fmla="*/ 46 w 115"/>
              <a:gd name="T19" fmla="*/ 155 h 182"/>
              <a:gd name="T20" fmla="*/ 58 w 115"/>
              <a:gd name="T21" fmla="*/ 182 h 182"/>
              <a:gd name="T22" fmla="*/ 58 w 115"/>
              <a:gd name="T23" fmla="*/ 182 h 182"/>
              <a:gd name="T24" fmla="*/ 69 w 115"/>
              <a:gd name="T25" fmla="*/ 155 h 182"/>
              <a:gd name="T26" fmla="*/ 83 w 115"/>
              <a:gd name="T27" fmla="*/ 130 h 182"/>
              <a:gd name="T28" fmla="*/ 98 w 115"/>
              <a:gd name="T29" fmla="*/ 106 h 182"/>
              <a:gd name="T30" fmla="*/ 115 w 115"/>
              <a:gd name="T31" fmla="*/ 81 h 182"/>
              <a:gd name="T32" fmla="*/ 115 w 115"/>
              <a:gd name="T33" fmla="*/ 81 h 182"/>
              <a:gd name="T34" fmla="*/ 102 w 115"/>
              <a:gd name="T35" fmla="*/ 61 h 182"/>
              <a:gd name="T36" fmla="*/ 88 w 115"/>
              <a:gd name="T37" fmla="*/ 39 h 182"/>
              <a:gd name="T38" fmla="*/ 74 w 115"/>
              <a:gd name="T39" fmla="*/ 19 h 182"/>
              <a:gd name="T40" fmla="*/ 58 w 115"/>
              <a:gd name="T4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82">
                <a:moveTo>
                  <a:pt x="58" y="0"/>
                </a:moveTo>
                <a:lnTo>
                  <a:pt x="58" y="0"/>
                </a:lnTo>
                <a:lnTo>
                  <a:pt x="42" y="19"/>
                </a:lnTo>
                <a:lnTo>
                  <a:pt x="26" y="39"/>
                </a:lnTo>
                <a:lnTo>
                  <a:pt x="13" y="61"/>
                </a:lnTo>
                <a:lnTo>
                  <a:pt x="0" y="81"/>
                </a:lnTo>
                <a:lnTo>
                  <a:pt x="0" y="81"/>
                </a:lnTo>
                <a:lnTo>
                  <a:pt x="17" y="106"/>
                </a:lnTo>
                <a:lnTo>
                  <a:pt x="31" y="130"/>
                </a:lnTo>
                <a:lnTo>
                  <a:pt x="46" y="155"/>
                </a:lnTo>
                <a:lnTo>
                  <a:pt x="58" y="182"/>
                </a:lnTo>
                <a:lnTo>
                  <a:pt x="58" y="182"/>
                </a:lnTo>
                <a:lnTo>
                  <a:pt x="69" y="155"/>
                </a:lnTo>
                <a:lnTo>
                  <a:pt x="83" y="130"/>
                </a:lnTo>
                <a:lnTo>
                  <a:pt x="98" y="106"/>
                </a:lnTo>
                <a:lnTo>
                  <a:pt x="115" y="81"/>
                </a:lnTo>
                <a:lnTo>
                  <a:pt x="115" y="81"/>
                </a:lnTo>
                <a:lnTo>
                  <a:pt x="102" y="61"/>
                </a:lnTo>
                <a:lnTo>
                  <a:pt x="88" y="39"/>
                </a:lnTo>
                <a:lnTo>
                  <a:pt x="74" y="19"/>
                </a:lnTo>
                <a:lnTo>
                  <a:pt x="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 name="Ellipse 114"/>
          <p:cNvSpPr/>
          <p:nvPr/>
        </p:nvSpPr>
        <p:spPr>
          <a:xfrm>
            <a:off x="1692840" y="1340768"/>
            <a:ext cx="2879755" cy="2813373"/>
          </a:xfrm>
          <a:prstGeom prst="ellipse">
            <a:avLst/>
          </a:prstGeom>
          <a:solidFill>
            <a:schemeClr val="accent2">
              <a:lumMod val="60000"/>
              <a:lumOff val="40000"/>
              <a:alpha val="90000"/>
            </a:schemeClr>
          </a:solidFill>
          <a:ln>
            <a:noFill/>
          </a:ln>
          <a:extLst/>
        </p:spPr>
        <p:txBody>
          <a:bodyPr vert="horz" wrap="square" lIns="91440" tIns="45720" rIns="91440" bIns="45720" numCol="1" anchor="t" anchorCtr="0" compatLnSpc="1">
            <a:prstTxWarp prst="textNoShape">
              <a:avLst/>
            </a:prstTxWarp>
          </a:bodyPr>
          <a:lstStyle/>
          <a:p>
            <a:endParaRPr lang="fr-FR" dirty="0"/>
          </a:p>
        </p:txBody>
      </p:sp>
      <p:sp>
        <p:nvSpPr>
          <p:cNvPr id="12" name="Ellipse 115"/>
          <p:cNvSpPr/>
          <p:nvPr/>
        </p:nvSpPr>
        <p:spPr>
          <a:xfrm>
            <a:off x="4428549" y="1340768"/>
            <a:ext cx="2879755" cy="2813373"/>
          </a:xfrm>
          <a:prstGeom prst="ellipse">
            <a:avLst/>
          </a:prstGeom>
          <a:solidFill>
            <a:schemeClr val="accent3">
              <a:lumMod val="60000"/>
              <a:lumOff val="40000"/>
              <a:alpha val="90000"/>
            </a:schemeClr>
          </a:solidFill>
          <a:ln>
            <a:noFill/>
          </a:ln>
          <a:extLst/>
        </p:spPr>
        <p:txBody>
          <a:bodyPr vert="horz" wrap="square" lIns="91440" tIns="45720" rIns="91440" bIns="45720" numCol="1" anchor="t" anchorCtr="0" compatLnSpc="1">
            <a:prstTxWarp prst="textNoShape">
              <a:avLst/>
            </a:prstTxWarp>
          </a:bodyPr>
          <a:lstStyle/>
          <a:p>
            <a:endParaRPr lang="fr-FR" dirty="0"/>
          </a:p>
        </p:txBody>
      </p:sp>
      <p:sp>
        <p:nvSpPr>
          <p:cNvPr id="13" name="Ellipse 116"/>
          <p:cNvSpPr/>
          <p:nvPr/>
        </p:nvSpPr>
        <p:spPr>
          <a:xfrm>
            <a:off x="1692840" y="3999999"/>
            <a:ext cx="2879755" cy="2813373"/>
          </a:xfrm>
          <a:prstGeom prst="ellipse">
            <a:avLst/>
          </a:prstGeom>
          <a:solidFill>
            <a:schemeClr val="accent6">
              <a:lumMod val="60000"/>
              <a:lumOff val="40000"/>
              <a:alpha val="90000"/>
            </a:schemeClr>
          </a:solidFill>
          <a:ln>
            <a:noFill/>
          </a:ln>
          <a:extLst/>
        </p:spPr>
        <p:txBody>
          <a:bodyPr vert="horz" wrap="square" lIns="91440" tIns="45720" rIns="91440" bIns="45720" numCol="1" anchor="t" anchorCtr="0" compatLnSpc="1">
            <a:prstTxWarp prst="textNoShape">
              <a:avLst/>
            </a:prstTxWarp>
          </a:bodyPr>
          <a:lstStyle/>
          <a:p>
            <a:endParaRPr lang="fr-FR" dirty="0"/>
          </a:p>
        </p:txBody>
      </p:sp>
      <p:sp>
        <p:nvSpPr>
          <p:cNvPr id="14" name="Ellipse 117"/>
          <p:cNvSpPr/>
          <p:nvPr/>
        </p:nvSpPr>
        <p:spPr>
          <a:xfrm>
            <a:off x="4428549" y="3999999"/>
            <a:ext cx="2879755" cy="2813373"/>
          </a:xfrm>
          <a:prstGeom prst="ellipse">
            <a:avLst/>
          </a:prstGeom>
          <a:solidFill>
            <a:schemeClr val="accent5">
              <a:lumMod val="60000"/>
              <a:lumOff val="40000"/>
              <a:alpha val="90000"/>
            </a:schemeClr>
          </a:solidFill>
          <a:ln>
            <a:noFill/>
          </a:ln>
          <a:extLst/>
        </p:spPr>
        <p:txBody>
          <a:bodyPr vert="horz" wrap="square" lIns="91440" tIns="45720" rIns="91440" bIns="45720" numCol="1" anchor="t" anchorCtr="0" compatLnSpc="1">
            <a:prstTxWarp prst="textNoShape">
              <a:avLst/>
            </a:prstTxWarp>
          </a:bodyPr>
          <a:lstStyle/>
          <a:p>
            <a:endParaRPr lang="fr-FR" dirty="0"/>
          </a:p>
        </p:txBody>
      </p:sp>
      <p:grpSp>
        <p:nvGrpSpPr>
          <p:cNvPr id="4" name="Group 111"/>
          <p:cNvGrpSpPr/>
          <p:nvPr/>
        </p:nvGrpSpPr>
        <p:grpSpPr>
          <a:xfrm>
            <a:off x="1704797" y="1350717"/>
            <a:ext cx="982122" cy="933897"/>
            <a:chOff x="1705026" y="1008803"/>
            <a:chExt cx="1000902" cy="992351"/>
          </a:xfrm>
        </p:grpSpPr>
        <p:sp>
          <p:nvSpPr>
            <p:cNvPr id="15" name="Freeform 65"/>
            <p:cNvSpPr>
              <a:spLocks/>
            </p:cNvSpPr>
            <p:nvPr/>
          </p:nvSpPr>
          <p:spPr bwMode="auto">
            <a:xfrm>
              <a:off x="1865170" y="1171928"/>
              <a:ext cx="740669" cy="774849"/>
            </a:xfrm>
            <a:custGeom>
              <a:avLst/>
              <a:gdLst>
                <a:gd name="T0" fmla="*/ 179 w 222"/>
                <a:gd name="T1" fmla="*/ 0 h 230"/>
                <a:gd name="T2" fmla="*/ 179 w 222"/>
                <a:gd name="T3" fmla="*/ 0 h 230"/>
                <a:gd name="T4" fmla="*/ 151 w 222"/>
                <a:gd name="T5" fmla="*/ 17 h 230"/>
                <a:gd name="T6" fmla="*/ 124 w 222"/>
                <a:gd name="T7" fmla="*/ 35 h 230"/>
                <a:gd name="T8" fmla="*/ 99 w 222"/>
                <a:gd name="T9" fmla="*/ 56 h 230"/>
                <a:gd name="T10" fmla="*/ 76 w 222"/>
                <a:gd name="T11" fmla="*/ 78 h 230"/>
                <a:gd name="T12" fmla="*/ 54 w 222"/>
                <a:gd name="T13" fmla="*/ 101 h 230"/>
                <a:gd name="T14" fmla="*/ 35 w 222"/>
                <a:gd name="T15" fmla="*/ 126 h 230"/>
                <a:gd name="T16" fmla="*/ 17 w 222"/>
                <a:gd name="T17" fmla="*/ 153 h 230"/>
                <a:gd name="T18" fmla="*/ 0 w 222"/>
                <a:gd name="T19" fmla="*/ 181 h 230"/>
                <a:gd name="T20" fmla="*/ 0 w 222"/>
                <a:gd name="T21" fmla="*/ 181 h 230"/>
                <a:gd name="T22" fmla="*/ 9 w 222"/>
                <a:gd name="T23" fmla="*/ 191 h 230"/>
                <a:gd name="T24" fmla="*/ 20 w 222"/>
                <a:gd name="T25" fmla="*/ 199 h 230"/>
                <a:gd name="T26" fmla="*/ 32 w 222"/>
                <a:gd name="T27" fmla="*/ 206 h 230"/>
                <a:gd name="T28" fmla="*/ 46 w 222"/>
                <a:gd name="T29" fmla="*/ 213 h 230"/>
                <a:gd name="T30" fmla="*/ 46 w 222"/>
                <a:gd name="T31" fmla="*/ 213 h 230"/>
                <a:gd name="T32" fmla="*/ 53 w 222"/>
                <a:gd name="T33" fmla="*/ 215 h 230"/>
                <a:gd name="T34" fmla="*/ 53 w 222"/>
                <a:gd name="T35" fmla="*/ 215 h 230"/>
                <a:gd name="T36" fmla="*/ 69 w 222"/>
                <a:gd name="T37" fmla="*/ 221 h 230"/>
                <a:gd name="T38" fmla="*/ 86 w 222"/>
                <a:gd name="T39" fmla="*/ 226 h 230"/>
                <a:gd name="T40" fmla="*/ 101 w 222"/>
                <a:gd name="T41" fmla="*/ 228 h 230"/>
                <a:gd name="T42" fmla="*/ 117 w 222"/>
                <a:gd name="T43" fmla="*/ 230 h 230"/>
                <a:gd name="T44" fmla="*/ 117 w 222"/>
                <a:gd name="T45" fmla="*/ 230 h 230"/>
                <a:gd name="T46" fmla="*/ 138 w 222"/>
                <a:gd name="T47" fmla="*/ 228 h 230"/>
                <a:gd name="T48" fmla="*/ 156 w 222"/>
                <a:gd name="T49" fmla="*/ 225 h 230"/>
                <a:gd name="T50" fmla="*/ 173 w 222"/>
                <a:gd name="T51" fmla="*/ 221 h 230"/>
                <a:gd name="T52" fmla="*/ 188 w 222"/>
                <a:gd name="T53" fmla="*/ 216 h 230"/>
                <a:gd name="T54" fmla="*/ 200 w 222"/>
                <a:gd name="T55" fmla="*/ 211 h 230"/>
                <a:gd name="T56" fmla="*/ 208 w 222"/>
                <a:gd name="T57" fmla="*/ 206 h 230"/>
                <a:gd name="T58" fmla="*/ 215 w 222"/>
                <a:gd name="T59" fmla="*/ 203 h 230"/>
                <a:gd name="T60" fmla="*/ 215 w 222"/>
                <a:gd name="T61" fmla="*/ 203 h 230"/>
                <a:gd name="T62" fmla="*/ 206 w 222"/>
                <a:gd name="T63" fmla="*/ 199 h 230"/>
                <a:gd name="T64" fmla="*/ 197 w 222"/>
                <a:gd name="T65" fmla="*/ 196 h 230"/>
                <a:gd name="T66" fmla="*/ 190 w 222"/>
                <a:gd name="T67" fmla="*/ 191 h 230"/>
                <a:gd name="T68" fmla="*/ 183 w 222"/>
                <a:gd name="T69" fmla="*/ 186 h 230"/>
                <a:gd name="T70" fmla="*/ 183 w 222"/>
                <a:gd name="T71" fmla="*/ 186 h 230"/>
                <a:gd name="T72" fmla="*/ 191 w 222"/>
                <a:gd name="T73" fmla="*/ 176 h 230"/>
                <a:gd name="T74" fmla="*/ 198 w 222"/>
                <a:gd name="T75" fmla="*/ 166 h 230"/>
                <a:gd name="T76" fmla="*/ 206 w 222"/>
                <a:gd name="T77" fmla="*/ 156 h 230"/>
                <a:gd name="T78" fmla="*/ 212 w 222"/>
                <a:gd name="T79" fmla="*/ 143 h 230"/>
                <a:gd name="T80" fmla="*/ 212 w 222"/>
                <a:gd name="T81" fmla="*/ 143 h 230"/>
                <a:gd name="T82" fmla="*/ 214 w 222"/>
                <a:gd name="T83" fmla="*/ 134 h 230"/>
                <a:gd name="T84" fmla="*/ 218 w 222"/>
                <a:gd name="T85" fmla="*/ 124 h 230"/>
                <a:gd name="T86" fmla="*/ 219 w 222"/>
                <a:gd name="T87" fmla="*/ 114 h 230"/>
                <a:gd name="T88" fmla="*/ 220 w 222"/>
                <a:gd name="T89" fmla="*/ 105 h 230"/>
                <a:gd name="T90" fmla="*/ 222 w 222"/>
                <a:gd name="T91" fmla="*/ 95 h 230"/>
                <a:gd name="T92" fmla="*/ 220 w 222"/>
                <a:gd name="T93" fmla="*/ 85 h 230"/>
                <a:gd name="T94" fmla="*/ 219 w 222"/>
                <a:gd name="T95" fmla="*/ 76 h 230"/>
                <a:gd name="T96" fmla="*/ 218 w 222"/>
                <a:gd name="T97" fmla="*/ 66 h 230"/>
                <a:gd name="T98" fmla="*/ 212 w 222"/>
                <a:gd name="T99" fmla="*/ 48 h 230"/>
                <a:gd name="T100" fmla="*/ 203 w 222"/>
                <a:gd name="T101" fmla="*/ 31 h 230"/>
                <a:gd name="T102" fmla="*/ 198 w 222"/>
                <a:gd name="T103" fmla="*/ 22 h 230"/>
                <a:gd name="T104" fmla="*/ 192 w 222"/>
                <a:gd name="T105" fmla="*/ 15 h 230"/>
                <a:gd name="T106" fmla="*/ 185 w 222"/>
                <a:gd name="T107" fmla="*/ 8 h 230"/>
                <a:gd name="T108" fmla="*/ 179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179" y="0"/>
                  </a:moveTo>
                  <a:lnTo>
                    <a:pt x="179" y="0"/>
                  </a:lnTo>
                  <a:lnTo>
                    <a:pt x="151" y="17"/>
                  </a:lnTo>
                  <a:lnTo>
                    <a:pt x="124" y="35"/>
                  </a:lnTo>
                  <a:lnTo>
                    <a:pt x="99" y="56"/>
                  </a:lnTo>
                  <a:lnTo>
                    <a:pt x="76" y="78"/>
                  </a:lnTo>
                  <a:lnTo>
                    <a:pt x="54" y="101"/>
                  </a:lnTo>
                  <a:lnTo>
                    <a:pt x="35" y="126"/>
                  </a:lnTo>
                  <a:lnTo>
                    <a:pt x="17" y="153"/>
                  </a:lnTo>
                  <a:lnTo>
                    <a:pt x="0" y="181"/>
                  </a:lnTo>
                  <a:lnTo>
                    <a:pt x="0" y="181"/>
                  </a:lnTo>
                  <a:lnTo>
                    <a:pt x="9" y="191"/>
                  </a:lnTo>
                  <a:lnTo>
                    <a:pt x="20" y="199"/>
                  </a:lnTo>
                  <a:lnTo>
                    <a:pt x="32" y="206"/>
                  </a:lnTo>
                  <a:lnTo>
                    <a:pt x="46" y="213"/>
                  </a:lnTo>
                  <a:lnTo>
                    <a:pt x="46" y="213"/>
                  </a:lnTo>
                  <a:lnTo>
                    <a:pt x="53" y="215"/>
                  </a:lnTo>
                  <a:lnTo>
                    <a:pt x="53" y="215"/>
                  </a:lnTo>
                  <a:lnTo>
                    <a:pt x="69" y="221"/>
                  </a:lnTo>
                  <a:lnTo>
                    <a:pt x="86" y="226"/>
                  </a:lnTo>
                  <a:lnTo>
                    <a:pt x="101" y="228"/>
                  </a:lnTo>
                  <a:lnTo>
                    <a:pt x="117" y="230"/>
                  </a:lnTo>
                  <a:lnTo>
                    <a:pt x="117" y="230"/>
                  </a:lnTo>
                  <a:lnTo>
                    <a:pt x="138" y="228"/>
                  </a:lnTo>
                  <a:lnTo>
                    <a:pt x="156" y="225"/>
                  </a:lnTo>
                  <a:lnTo>
                    <a:pt x="173" y="221"/>
                  </a:lnTo>
                  <a:lnTo>
                    <a:pt x="188" y="216"/>
                  </a:lnTo>
                  <a:lnTo>
                    <a:pt x="200" y="211"/>
                  </a:lnTo>
                  <a:lnTo>
                    <a:pt x="208" y="206"/>
                  </a:lnTo>
                  <a:lnTo>
                    <a:pt x="215" y="203"/>
                  </a:lnTo>
                  <a:lnTo>
                    <a:pt x="215" y="203"/>
                  </a:lnTo>
                  <a:lnTo>
                    <a:pt x="206" y="199"/>
                  </a:lnTo>
                  <a:lnTo>
                    <a:pt x="197" y="196"/>
                  </a:lnTo>
                  <a:lnTo>
                    <a:pt x="190" y="191"/>
                  </a:lnTo>
                  <a:lnTo>
                    <a:pt x="183" y="186"/>
                  </a:lnTo>
                  <a:lnTo>
                    <a:pt x="183" y="186"/>
                  </a:lnTo>
                  <a:lnTo>
                    <a:pt x="191" y="176"/>
                  </a:lnTo>
                  <a:lnTo>
                    <a:pt x="198" y="166"/>
                  </a:lnTo>
                  <a:lnTo>
                    <a:pt x="206" y="156"/>
                  </a:lnTo>
                  <a:lnTo>
                    <a:pt x="212" y="143"/>
                  </a:lnTo>
                  <a:lnTo>
                    <a:pt x="212" y="143"/>
                  </a:lnTo>
                  <a:lnTo>
                    <a:pt x="214" y="134"/>
                  </a:lnTo>
                  <a:lnTo>
                    <a:pt x="218" y="124"/>
                  </a:lnTo>
                  <a:lnTo>
                    <a:pt x="219" y="114"/>
                  </a:lnTo>
                  <a:lnTo>
                    <a:pt x="220" y="105"/>
                  </a:lnTo>
                  <a:lnTo>
                    <a:pt x="222" y="95"/>
                  </a:lnTo>
                  <a:lnTo>
                    <a:pt x="220" y="85"/>
                  </a:lnTo>
                  <a:lnTo>
                    <a:pt x="219" y="76"/>
                  </a:lnTo>
                  <a:lnTo>
                    <a:pt x="218" y="66"/>
                  </a:lnTo>
                  <a:lnTo>
                    <a:pt x="212" y="48"/>
                  </a:lnTo>
                  <a:lnTo>
                    <a:pt x="203" y="31"/>
                  </a:lnTo>
                  <a:lnTo>
                    <a:pt x="198" y="22"/>
                  </a:lnTo>
                  <a:lnTo>
                    <a:pt x="192" y="15"/>
                  </a:lnTo>
                  <a:lnTo>
                    <a:pt x="185" y="8"/>
                  </a:lnTo>
                  <a:lnTo>
                    <a:pt x="17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 name="Freeform 67"/>
            <p:cNvSpPr>
              <a:spLocks/>
            </p:cNvSpPr>
            <p:nvPr/>
          </p:nvSpPr>
          <p:spPr bwMode="auto">
            <a:xfrm>
              <a:off x="1731716" y="1035991"/>
              <a:ext cx="914159" cy="937976"/>
            </a:xfrm>
            <a:custGeom>
              <a:avLst/>
              <a:gdLst>
                <a:gd name="T0" fmla="*/ 157 w 274"/>
                <a:gd name="T1" fmla="*/ 277 h 277"/>
                <a:gd name="T2" fmla="*/ 122 w 274"/>
                <a:gd name="T3" fmla="*/ 273 h 277"/>
                <a:gd name="T4" fmla="*/ 89 w 274"/>
                <a:gd name="T5" fmla="*/ 262 h 277"/>
                <a:gd name="T6" fmla="*/ 82 w 274"/>
                <a:gd name="T7" fmla="*/ 260 h 277"/>
                <a:gd name="T8" fmla="*/ 70 w 274"/>
                <a:gd name="T9" fmla="*/ 254 h 277"/>
                <a:gd name="T10" fmla="*/ 48 w 274"/>
                <a:gd name="T11" fmla="*/ 238 h 277"/>
                <a:gd name="T12" fmla="*/ 30 w 274"/>
                <a:gd name="T13" fmla="*/ 220 h 277"/>
                <a:gd name="T14" fmla="*/ 15 w 274"/>
                <a:gd name="T15" fmla="*/ 198 h 277"/>
                <a:gd name="T16" fmla="*/ 6 w 274"/>
                <a:gd name="T17" fmla="*/ 175 h 277"/>
                <a:gd name="T18" fmla="*/ 1 w 274"/>
                <a:gd name="T19" fmla="*/ 149 h 277"/>
                <a:gd name="T20" fmla="*/ 0 w 274"/>
                <a:gd name="T21" fmla="*/ 123 h 277"/>
                <a:gd name="T22" fmla="*/ 6 w 274"/>
                <a:gd name="T23" fmla="*/ 96 h 277"/>
                <a:gd name="T24" fmla="*/ 9 w 274"/>
                <a:gd name="T25" fmla="*/ 84 h 277"/>
                <a:gd name="T26" fmla="*/ 19 w 274"/>
                <a:gd name="T27" fmla="*/ 66 h 277"/>
                <a:gd name="T28" fmla="*/ 30 w 274"/>
                <a:gd name="T29" fmla="*/ 50 h 277"/>
                <a:gd name="T30" fmla="*/ 59 w 274"/>
                <a:gd name="T31" fmla="*/ 23 h 277"/>
                <a:gd name="T32" fmla="*/ 94 w 274"/>
                <a:gd name="T33" fmla="*/ 6 h 277"/>
                <a:gd name="T34" fmla="*/ 114 w 274"/>
                <a:gd name="T35" fmla="*/ 3 h 277"/>
                <a:gd name="T36" fmla="*/ 134 w 274"/>
                <a:gd name="T37" fmla="*/ 0 h 277"/>
                <a:gd name="T38" fmla="*/ 147 w 274"/>
                <a:gd name="T39" fmla="*/ 1 h 277"/>
                <a:gd name="T40" fmla="*/ 173 w 274"/>
                <a:gd name="T41" fmla="*/ 6 h 277"/>
                <a:gd name="T42" fmla="*/ 185 w 274"/>
                <a:gd name="T43" fmla="*/ 11 h 277"/>
                <a:gd name="T44" fmla="*/ 209 w 274"/>
                <a:gd name="T45" fmla="*/ 23 h 277"/>
                <a:gd name="T46" fmla="*/ 230 w 274"/>
                <a:gd name="T47" fmla="*/ 40 h 277"/>
                <a:gd name="T48" fmla="*/ 246 w 274"/>
                <a:gd name="T49" fmla="*/ 61 h 277"/>
                <a:gd name="T50" fmla="*/ 258 w 274"/>
                <a:gd name="T51" fmla="*/ 84 h 277"/>
                <a:gd name="T52" fmla="*/ 265 w 274"/>
                <a:gd name="T53" fmla="*/ 108 h 277"/>
                <a:gd name="T54" fmla="*/ 269 w 274"/>
                <a:gd name="T55" fmla="*/ 134 h 277"/>
                <a:gd name="T56" fmla="*/ 266 w 274"/>
                <a:gd name="T57" fmla="*/ 160 h 277"/>
                <a:gd name="T58" fmla="*/ 258 w 274"/>
                <a:gd name="T59" fmla="*/ 187 h 277"/>
                <a:gd name="T60" fmla="*/ 253 w 274"/>
                <a:gd name="T61" fmla="*/ 197 h 277"/>
                <a:gd name="T62" fmla="*/ 241 w 274"/>
                <a:gd name="T63" fmla="*/ 216 h 277"/>
                <a:gd name="T64" fmla="*/ 235 w 274"/>
                <a:gd name="T65" fmla="*/ 225 h 277"/>
                <a:gd name="T66" fmla="*/ 258 w 274"/>
                <a:gd name="T67" fmla="*/ 236 h 277"/>
                <a:gd name="T68" fmla="*/ 259 w 274"/>
                <a:gd name="T69" fmla="*/ 249 h 277"/>
                <a:gd name="T70" fmla="*/ 251 w 274"/>
                <a:gd name="T71" fmla="*/ 254 h 277"/>
                <a:gd name="T72" fmla="*/ 229 w 274"/>
                <a:gd name="T73" fmla="*/ 263 h 277"/>
                <a:gd name="T74" fmla="*/ 197 w 274"/>
                <a:gd name="T75" fmla="*/ 272 h 277"/>
                <a:gd name="T76" fmla="*/ 157 w 274"/>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7">
                  <a:moveTo>
                    <a:pt x="157" y="277"/>
                  </a:moveTo>
                  <a:lnTo>
                    <a:pt x="157" y="277"/>
                  </a:lnTo>
                  <a:lnTo>
                    <a:pt x="140" y="276"/>
                  </a:lnTo>
                  <a:lnTo>
                    <a:pt x="122" y="273"/>
                  </a:lnTo>
                  <a:lnTo>
                    <a:pt x="106" y="268"/>
                  </a:lnTo>
                  <a:lnTo>
                    <a:pt x="89" y="262"/>
                  </a:lnTo>
                  <a:lnTo>
                    <a:pt x="89" y="262"/>
                  </a:lnTo>
                  <a:lnTo>
                    <a:pt x="82" y="260"/>
                  </a:lnTo>
                  <a:lnTo>
                    <a:pt x="82" y="260"/>
                  </a:lnTo>
                  <a:lnTo>
                    <a:pt x="70" y="254"/>
                  </a:lnTo>
                  <a:lnTo>
                    <a:pt x="59" y="246"/>
                  </a:lnTo>
                  <a:lnTo>
                    <a:pt x="48" y="238"/>
                  </a:lnTo>
                  <a:lnTo>
                    <a:pt x="38" y="230"/>
                  </a:lnTo>
                  <a:lnTo>
                    <a:pt x="30" y="220"/>
                  </a:lnTo>
                  <a:lnTo>
                    <a:pt x="21" y="209"/>
                  </a:lnTo>
                  <a:lnTo>
                    <a:pt x="15" y="198"/>
                  </a:lnTo>
                  <a:lnTo>
                    <a:pt x="9" y="187"/>
                  </a:lnTo>
                  <a:lnTo>
                    <a:pt x="6" y="175"/>
                  </a:lnTo>
                  <a:lnTo>
                    <a:pt x="2" y="162"/>
                  </a:lnTo>
                  <a:lnTo>
                    <a:pt x="1" y="149"/>
                  </a:lnTo>
                  <a:lnTo>
                    <a:pt x="0" y="136"/>
                  </a:lnTo>
                  <a:lnTo>
                    <a:pt x="0" y="123"/>
                  </a:lnTo>
                  <a:lnTo>
                    <a:pt x="2" y="109"/>
                  </a:lnTo>
                  <a:lnTo>
                    <a:pt x="6" y="96"/>
                  </a:lnTo>
                  <a:lnTo>
                    <a:pt x="9" y="84"/>
                  </a:lnTo>
                  <a:lnTo>
                    <a:pt x="9" y="84"/>
                  </a:lnTo>
                  <a:lnTo>
                    <a:pt x="14" y="74"/>
                  </a:lnTo>
                  <a:lnTo>
                    <a:pt x="19" y="66"/>
                  </a:lnTo>
                  <a:lnTo>
                    <a:pt x="24" y="57"/>
                  </a:lnTo>
                  <a:lnTo>
                    <a:pt x="30" y="50"/>
                  </a:lnTo>
                  <a:lnTo>
                    <a:pt x="44" y="35"/>
                  </a:lnTo>
                  <a:lnTo>
                    <a:pt x="59" y="23"/>
                  </a:lnTo>
                  <a:lnTo>
                    <a:pt x="76" y="14"/>
                  </a:lnTo>
                  <a:lnTo>
                    <a:pt x="94" y="6"/>
                  </a:lnTo>
                  <a:lnTo>
                    <a:pt x="104" y="4"/>
                  </a:lnTo>
                  <a:lnTo>
                    <a:pt x="114" y="3"/>
                  </a:lnTo>
                  <a:lnTo>
                    <a:pt x="124" y="1"/>
                  </a:lnTo>
                  <a:lnTo>
                    <a:pt x="134" y="0"/>
                  </a:lnTo>
                  <a:lnTo>
                    <a:pt x="134" y="0"/>
                  </a:lnTo>
                  <a:lnTo>
                    <a:pt x="147" y="1"/>
                  </a:lnTo>
                  <a:lnTo>
                    <a:pt x="160" y="3"/>
                  </a:lnTo>
                  <a:lnTo>
                    <a:pt x="173" y="6"/>
                  </a:lnTo>
                  <a:lnTo>
                    <a:pt x="185" y="11"/>
                  </a:lnTo>
                  <a:lnTo>
                    <a:pt x="185" y="11"/>
                  </a:lnTo>
                  <a:lnTo>
                    <a:pt x="198" y="17"/>
                  </a:lnTo>
                  <a:lnTo>
                    <a:pt x="209" y="23"/>
                  </a:lnTo>
                  <a:lnTo>
                    <a:pt x="220" y="32"/>
                  </a:lnTo>
                  <a:lnTo>
                    <a:pt x="230" y="40"/>
                  </a:lnTo>
                  <a:lnTo>
                    <a:pt x="238" y="50"/>
                  </a:lnTo>
                  <a:lnTo>
                    <a:pt x="246" y="61"/>
                  </a:lnTo>
                  <a:lnTo>
                    <a:pt x="253" y="72"/>
                  </a:lnTo>
                  <a:lnTo>
                    <a:pt x="258" y="84"/>
                  </a:lnTo>
                  <a:lnTo>
                    <a:pt x="263" y="96"/>
                  </a:lnTo>
                  <a:lnTo>
                    <a:pt x="265" y="108"/>
                  </a:lnTo>
                  <a:lnTo>
                    <a:pt x="268" y="122"/>
                  </a:lnTo>
                  <a:lnTo>
                    <a:pt x="269" y="134"/>
                  </a:lnTo>
                  <a:lnTo>
                    <a:pt x="268" y="147"/>
                  </a:lnTo>
                  <a:lnTo>
                    <a:pt x="266" y="160"/>
                  </a:lnTo>
                  <a:lnTo>
                    <a:pt x="263" y="174"/>
                  </a:lnTo>
                  <a:lnTo>
                    <a:pt x="258" y="187"/>
                  </a:lnTo>
                  <a:lnTo>
                    <a:pt x="258" y="187"/>
                  </a:lnTo>
                  <a:lnTo>
                    <a:pt x="253" y="197"/>
                  </a:lnTo>
                  <a:lnTo>
                    <a:pt x="248" y="206"/>
                  </a:lnTo>
                  <a:lnTo>
                    <a:pt x="241" y="216"/>
                  </a:lnTo>
                  <a:lnTo>
                    <a:pt x="235" y="225"/>
                  </a:lnTo>
                  <a:lnTo>
                    <a:pt x="235" y="225"/>
                  </a:lnTo>
                  <a:lnTo>
                    <a:pt x="246" y="231"/>
                  </a:lnTo>
                  <a:lnTo>
                    <a:pt x="258" y="236"/>
                  </a:lnTo>
                  <a:lnTo>
                    <a:pt x="274" y="240"/>
                  </a:lnTo>
                  <a:lnTo>
                    <a:pt x="259" y="249"/>
                  </a:lnTo>
                  <a:lnTo>
                    <a:pt x="259" y="249"/>
                  </a:lnTo>
                  <a:lnTo>
                    <a:pt x="251" y="254"/>
                  </a:lnTo>
                  <a:lnTo>
                    <a:pt x="241" y="259"/>
                  </a:lnTo>
                  <a:lnTo>
                    <a:pt x="229" y="263"/>
                  </a:lnTo>
                  <a:lnTo>
                    <a:pt x="214" y="268"/>
                  </a:lnTo>
                  <a:lnTo>
                    <a:pt x="197" y="272"/>
                  </a:lnTo>
                  <a:lnTo>
                    <a:pt x="178" y="276"/>
                  </a:lnTo>
                  <a:lnTo>
                    <a:pt x="157" y="277"/>
                  </a:lnTo>
                  <a:lnTo>
                    <a:pt x="157" y="277"/>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dirty="0"/>
            </a:p>
          </p:txBody>
        </p:sp>
        <p:sp>
          <p:nvSpPr>
            <p:cNvPr id="18" name="Freeform 68"/>
            <p:cNvSpPr>
              <a:spLocks noEditPoints="1"/>
            </p:cNvSpPr>
            <p:nvPr/>
          </p:nvSpPr>
          <p:spPr bwMode="auto">
            <a:xfrm>
              <a:off x="1705026" y="1008803"/>
              <a:ext cx="1000902" cy="992351"/>
            </a:xfrm>
            <a:custGeom>
              <a:avLst/>
              <a:gdLst>
                <a:gd name="T0" fmla="*/ 154 w 300"/>
                <a:gd name="T1" fmla="*/ 16 h 291"/>
                <a:gd name="T2" fmla="*/ 191 w 300"/>
                <a:gd name="T3" fmla="*/ 25 h 291"/>
                <a:gd name="T4" fmla="*/ 214 w 300"/>
                <a:gd name="T5" fmla="*/ 38 h 291"/>
                <a:gd name="T6" fmla="*/ 240 w 300"/>
                <a:gd name="T7" fmla="*/ 62 h 291"/>
                <a:gd name="T8" fmla="*/ 260 w 300"/>
                <a:gd name="T9" fmla="*/ 93 h 291"/>
                <a:gd name="T10" fmla="*/ 268 w 300"/>
                <a:gd name="T11" fmla="*/ 129 h 291"/>
                <a:gd name="T12" fmla="*/ 267 w 300"/>
                <a:gd name="T13" fmla="*/ 166 h 291"/>
                <a:gd name="T14" fmla="*/ 260 w 300"/>
                <a:gd name="T15" fmla="*/ 190 h 291"/>
                <a:gd name="T16" fmla="*/ 239 w 300"/>
                <a:gd name="T17" fmla="*/ 223 h 291"/>
                <a:gd name="T18" fmla="*/ 238 w 300"/>
                <a:gd name="T19" fmla="*/ 238 h 291"/>
                <a:gd name="T20" fmla="*/ 263 w 300"/>
                <a:gd name="T21" fmla="*/ 250 h 291"/>
                <a:gd name="T22" fmla="*/ 248 w 300"/>
                <a:gd name="T23" fmla="*/ 258 h 291"/>
                <a:gd name="T24" fmla="*/ 204 w 300"/>
                <a:gd name="T25" fmla="*/ 272 h 291"/>
                <a:gd name="T26" fmla="*/ 165 w 300"/>
                <a:gd name="T27" fmla="*/ 277 h 291"/>
                <a:gd name="T28" fmla="*/ 117 w 300"/>
                <a:gd name="T29" fmla="*/ 268 h 291"/>
                <a:gd name="T30" fmla="*/ 94 w 300"/>
                <a:gd name="T31" fmla="*/ 260 h 291"/>
                <a:gd name="T32" fmla="*/ 71 w 300"/>
                <a:gd name="T33" fmla="*/ 247 h 291"/>
                <a:gd name="T34" fmla="*/ 44 w 300"/>
                <a:gd name="T35" fmla="*/ 222 h 291"/>
                <a:gd name="T36" fmla="*/ 24 w 300"/>
                <a:gd name="T37" fmla="*/ 190 h 291"/>
                <a:gd name="T38" fmla="*/ 16 w 300"/>
                <a:gd name="T39" fmla="*/ 155 h 291"/>
                <a:gd name="T40" fmla="*/ 17 w 300"/>
                <a:gd name="T41" fmla="*/ 118 h 291"/>
                <a:gd name="T42" fmla="*/ 24 w 300"/>
                <a:gd name="T43" fmla="*/ 93 h 291"/>
                <a:gd name="T44" fmla="*/ 45 w 300"/>
                <a:gd name="T45" fmla="*/ 61 h 291"/>
                <a:gd name="T46" fmla="*/ 89 w 300"/>
                <a:gd name="T47" fmla="*/ 27 h 291"/>
                <a:gd name="T48" fmla="*/ 142 w 300"/>
                <a:gd name="T49" fmla="*/ 16 h 291"/>
                <a:gd name="T50" fmla="*/ 131 w 300"/>
                <a:gd name="T51" fmla="*/ 0 h 291"/>
                <a:gd name="T52" fmla="*/ 100 w 300"/>
                <a:gd name="T53" fmla="*/ 6 h 291"/>
                <a:gd name="T54" fmla="*/ 72 w 300"/>
                <a:gd name="T55" fmla="*/ 18 h 291"/>
                <a:gd name="T56" fmla="*/ 46 w 300"/>
                <a:gd name="T57" fmla="*/ 36 h 291"/>
                <a:gd name="T58" fmla="*/ 26 w 300"/>
                <a:gd name="T59" fmla="*/ 59 h 291"/>
                <a:gd name="T60" fmla="*/ 11 w 300"/>
                <a:gd name="T61" fmla="*/ 87 h 291"/>
                <a:gd name="T62" fmla="*/ 3 w 300"/>
                <a:gd name="T63" fmla="*/ 115 h 291"/>
                <a:gd name="T64" fmla="*/ 0 w 300"/>
                <a:gd name="T65" fmla="*/ 156 h 291"/>
                <a:gd name="T66" fmla="*/ 11 w 300"/>
                <a:gd name="T67" fmla="*/ 196 h 291"/>
                <a:gd name="T68" fmla="*/ 32 w 300"/>
                <a:gd name="T69" fmla="*/ 232 h 291"/>
                <a:gd name="T70" fmla="*/ 62 w 300"/>
                <a:gd name="T71" fmla="*/ 260 h 291"/>
                <a:gd name="T72" fmla="*/ 88 w 300"/>
                <a:gd name="T73" fmla="*/ 273 h 291"/>
                <a:gd name="T74" fmla="*/ 112 w 300"/>
                <a:gd name="T75" fmla="*/ 283 h 291"/>
                <a:gd name="T76" fmla="*/ 165 w 300"/>
                <a:gd name="T77" fmla="*/ 291 h 291"/>
                <a:gd name="T78" fmla="*/ 206 w 300"/>
                <a:gd name="T79" fmla="*/ 286 h 291"/>
                <a:gd name="T80" fmla="*/ 253 w 300"/>
                <a:gd name="T81" fmla="*/ 272 h 291"/>
                <a:gd name="T82" fmla="*/ 300 w 300"/>
                <a:gd name="T83" fmla="*/ 245 h 291"/>
                <a:gd name="T84" fmla="*/ 254 w 300"/>
                <a:gd name="T85" fmla="*/ 229 h 291"/>
                <a:gd name="T86" fmla="*/ 273 w 300"/>
                <a:gd name="T87" fmla="*/ 196 h 291"/>
                <a:gd name="T88" fmla="*/ 282 w 300"/>
                <a:gd name="T89" fmla="*/ 169 h 291"/>
                <a:gd name="T90" fmla="*/ 283 w 300"/>
                <a:gd name="T91" fmla="*/ 127 h 291"/>
                <a:gd name="T92" fmla="*/ 273 w 300"/>
                <a:gd name="T93" fmla="*/ 87 h 291"/>
                <a:gd name="T94" fmla="*/ 253 w 300"/>
                <a:gd name="T95" fmla="*/ 52 h 291"/>
                <a:gd name="T96" fmla="*/ 221 w 300"/>
                <a:gd name="T97" fmla="*/ 24 h 291"/>
                <a:gd name="T98" fmla="*/ 197 w 300"/>
                <a:gd name="T99" fmla="*/ 11 h 291"/>
                <a:gd name="T100" fmla="*/ 155 w 300"/>
                <a:gd name="T101"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1">
                  <a:moveTo>
                    <a:pt x="142" y="16"/>
                  </a:moveTo>
                  <a:lnTo>
                    <a:pt x="142" y="16"/>
                  </a:lnTo>
                  <a:lnTo>
                    <a:pt x="154" y="16"/>
                  </a:lnTo>
                  <a:lnTo>
                    <a:pt x="166" y="17"/>
                  </a:lnTo>
                  <a:lnTo>
                    <a:pt x="179" y="21"/>
                  </a:lnTo>
                  <a:lnTo>
                    <a:pt x="191" y="25"/>
                  </a:lnTo>
                  <a:lnTo>
                    <a:pt x="191" y="25"/>
                  </a:lnTo>
                  <a:lnTo>
                    <a:pt x="203" y="30"/>
                  </a:lnTo>
                  <a:lnTo>
                    <a:pt x="214" y="38"/>
                  </a:lnTo>
                  <a:lnTo>
                    <a:pt x="223" y="45"/>
                  </a:lnTo>
                  <a:lnTo>
                    <a:pt x="232" y="53"/>
                  </a:lnTo>
                  <a:lnTo>
                    <a:pt x="240" y="62"/>
                  </a:lnTo>
                  <a:lnTo>
                    <a:pt x="248" y="72"/>
                  </a:lnTo>
                  <a:lnTo>
                    <a:pt x="254" y="82"/>
                  </a:lnTo>
                  <a:lnTo>
                    <a:pt x="260" y="93"/>
                  </a:lnTo>
                  <a:lnTo>
                    <a:pt x="263" y="106"/>
                  </a:lnTo>
                  <a:lnTo>
                    <a:pt x="266" y="116"/>
                  </a:lnTo>
                  <a:lnTo>
                    <a:pt x="268" y="129"/>
                  </a:lnTo>
                  <a:lnTo>
                    <a:pt x="270" y="141"/>
                  </a:lnTo>
                  <a:lnTo>
                    <a:pt x="268" y="154"/>
                  </a:lnTo>
                  <a:lnTo>
                    <a:pt x="267" y="166"/>
                  </a:lnTo>
                  <a:lnTo>
                    <a:pt x="263" y="178"/>
                  </a:lnTo>
                  <a:lnTo>
                    <a:pt x="260" y="190"/>
                  </a:lnTo>
                  <a:lnTo>
                    <a:pt x="260" y="190"/>
                  </a:lnTo>
                  <a:lnTo>
                    <a:pt x="254" y="203"/>
                  </a:lnTo>
                  <a:lnTo>
                    <a:pt x="246" y="213"/>
                  </a:lnTo>
                  <a:lnTo>
                    <a:pt x="239" y="223"/>
                  </a:lnTo>
                  <a:lnTo>
                    <a:pt x="231" y="233"/>
                  </a:lnTo>
                  <a:lnTo>
                    <a:pt x="231" y="233"/>
                  </a:lnTo>
                  <a:lnTo>
                    <a:pt x="238" y="238"/>
                  </a:lnTo>
                  <a:lnTo>
                    <a:pt x="245" y="243"/>
                  </a:lnTo>
                  <a:lnTo>
                    <a:pt x="254" y="246"/>
                  </a:lnTo>
                  <a:lnTo>
                    <a:pt x="263" y="250"/>
                  </a:lnTo>
                  <a:lnTo>
                    <a:pt x="263" y="250"/>
                  </a:lnTo>
                  <a:lnTo>
                    <a:pt x="256" y="253"/>
                  </a:lnTo>
                  <a:lnTo>
                    <a:pt x="248" y="258"/>
                  </a:lnTo>
                  <a:lnTo>
                    <a:pt x="236" y="263"/>
                  </a:lnTo>
                  <a:lnTo>
                    <a:pt x="221" y="268"/>
                  </a:lnTo>
                  <a:lnTo>
                    <a:pt x="204" y="272"/>
                  </a:lnTo>
                  <a:lnTo>
                    <a:pt x="186" y="275"/>
                  </a:lnTo>
                  <a:lnTo>
                    <a:pt x="165" y="277"/>
                  </a:lnTo>
                  <a:lnTo>
                    <a:pt x="165" y="277"/>
                  </a:lnTo>
                  <a:lnTo>
                    <a:pt x="149" y="275"/>
                  </a:lnTo>
                  <a:lnTo>
                    <a:pt x="134" y="273"/>
                  </a:lnTo>
                  <a:lnTo>
                    <a:pt x="117" y="268"/>
                  </a:lnTo>
                  <a:lnTo>
                    <a:pt x="101" y="262"/>
                  </a:lnTo>
                  <a:lnTo>
                    <a:pt x="101" y="262"/>
                  </a:lnTo>
                  <a:lnTo>
                    <a:pt x="94" y="260"/>
                  </a:lnTo>
                  <a:lnTo>
                    <a:pt x="94" y="260"/>
                  </a:lnTo>
                  <a:lnTo>
                    <a:pt x="82" y="253"/>
                  </a:lnTo>
                  <a:lnTo>
                    <a:pt x="71" y="247"/>
                  </a:lnTo>
                  <a:lnTo>
                    <a:pt x="61" y="240"/>
                  </a:lnTo>
                  <a:lnTo>
                    <a:pt x="51" y="232"/>
                  </a:lnTo>
                  <a:lnTo>
                    <a:pt x="44" y="222"/>
                  </a:lnTo>
                  <a:lnTo>
                    <a:pt x="37" y="212"/>
                  </a:lnTo>
                  <a:lnTo>
                    <a:pt x="29" y="201"/>
                  </a:lnTo>
                  <a:lnTo>
                    <a:pt x="24" y="190"/>
                  </a:lnTo>
                  <a:lnTo>
                    <a:pt x="21" y="180"/>
                  </a:lnTo>
                  <a:lnTo>
                    <a:pt x="17" y="167"/>
                  </a:lnTo>
                  <a:lnTo>
                    <a:pt x="16" y="155"/>
                  </a:lnTo>
                  <a:lnTo>
                    <a:pt x="15" y="143"/>
                  </a:lnTo>
                  <a:lnTo>
                    <a:pt x="16" y="131"/>
                  </a:lnTo>
                  <a:lnTo>
                    <a:pt x="17" y="118"/>
                  </a:lnTo>
                  <a:lnTo>
                    <a:pt x="21" y="106"/>
                  </a:lnTo>
                  <a:lnTo>
                    <a:pt x="24" y="93"/>
                  </a:lnTo>
                  <a:lnTo>
                    <a:pt x="24" y="93"/>
                  </a:lnTo>
                  <a:lnTo>
                    <a:pt x="29" y="85"/>
                  </a:lnTo>
                  <a:lnTo>
                    <a:pt x="33" y="76"/>
                  </a:lnTo>
                  <a:lnTo>
                    <a:pt x="45" y="61"/>
                  </a:lnTo>
                  <a:lnTo>
                    <a:pt x="57" y="47"/>
                  </a:lnTo>
                  <a:lnTo>
                    <a:pt x="72" y="36"/>
                  </a:lnTo>
                  <a:lnTo>
                    <a:pt x="89" y="27"/>
                  </a:lnTo>
                  <a:lnTo>
                    <a:pt x="106" y="21"/>
                  </a:lnTo>
                  <a:lnTo>
                    <a:pt x="124" y="17"/>
                  </a:lnTo>
                  <a:lnTo>
                    <a:pt x="142" y="16"/>
                  </a:lnTo>
                  <a:close/>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 name="Freeform 69"/>
            <p:cNvSpPr>
              <a:spLocks/>
            </p:cNvSpPr>
            <p:nvPr/>
          </p:nvSpPr>
          <p:spPr bwMode="auto">
            <a:xfrm>
              <a:off x="1751733" y="1063178"/>
              <a:ext cx="854102" cy="883599"/>
            </a:xfrm>
            <a:custGeom>
              <a:avLst/>
              <a:gdLst>
                <a:gd name="T0" fmla="*/ 127 w 255"/>
                <a:gd name="T1" fmla="*/ 0 h 261"/>
                <a:gd name="T2" fmla="*/ 151 w 255"/>
                <a:gd name="T3" fmla="*/ 1 h 261"/>
                <a:gd name="T4" fmla="*/ 176 w 255"/>
                <a:gd name="T5" fmla="*/ 9 h 261"/>
                <a:gd name="T6" fmla="*/ 188 w 255"/>
                <a:gd name="T7" fmla="*/ 14 h 261"/>
                <a:gd name="T8" fmla="*/ 208 w 255"/>
                <a:gd name="T9" fmla="*/ 29 h 261"/>
                <a:gd name="T10" fmla="*/ 225 w 255"/>
                <a:gd name="T11" fmla="*/ 46 h 261"/>
                <a:gd name="T12" fmla="*/ 239 w 255"/>
                <a:gd name="T13" fmla="*/ 66 h 261"/>
                <a:gd name="T14" fmla="*/ 248 w 255"/>
                <a:gd name="T15" fmla="*/ 90 h 261"/>
                <a:gd name="T16" fmla="*/ 253 w 255"/>
                <a:gd name="T17" fmla="*/ 113 h 261"/>
                <a:gd name="T18" fmla="*/ 253 w 255"/>
                <a:gd name="T19" fmla="*/ 138 h 261"/>
                <a:gd name="T20" fmla="*/ 248 w 255"/>
                <a:gd name="T21" fmla="*/ 162 h 261"/>
                <a:gd name="T22" fmla="*/ 245 w 255"/>
                <a:gd name="T23" fmla="*/ 174 h 261"/>
                <a:gd name="T24" fmla="*/ 231 w 255"/>
                <a:gd name="T25" fmla="*/ 197 h 261"/>
                <a:gd name="T26" fmla="*/ 216 w 255"/>
                <a:gd name="T27" fmla="*/ 217 h 261"/>
                <a:gd name="T28" fmla="*/ 223 w 255"/>
                <a:gd name="T29" fmla="*/ 222 h 261"/>
                <a:gd name="T30" fmla="*/ 239 w 255"/>
                <a:gd name="T31" fmla="*/ 230 h 261"/>
                <a:gd name="T32" fmla="*/ 248 w 255"/>
                <a:gd name="T33" fmla="*/ 234 h 261"/>
                <a:gd name="T34" fmla="*/ 233 w 255"/>
                <a:gd name="T35" fmla="*/ 242 h 261"/>
                <a:gd name="T36" fmla="*/ 206 w 255"/>
                <a:gd name="T37" fmla="*/ 252 h 261"/>
                <a:gd name="T38" fmla="*/ 171 w 255"/>
                <a:gd name="T39" fmla="*/ 259 h 261"/>
                <a:gd name="T40" fmla="*/ 150 w 255"/>
                <a:gd name="T41" fmla="*/ 261 h 261"/>
                <a:gd name="T42" fmla="*/ 119 w 255"/>
                <a:gd name="T43" fmla="*/ 257 h 261"/>
                <a:gd name="T44" fmla="*/ 86 w 255"/>
                <a:gd name="T45" fmla="*/ 246 h 261"/>
                <a:gd name="T46" fmla="*/ 79 w 255"/>
                <a:gd name="T47" fmla="*/ 244 h 261"/>
                <a:gd name="T48" fmla="*/ 67 w 255"/>
                <a:gd name="T49" fmla="*/ 237 h 261"/>
                <a:gd name="T50" fmla="*/ 46 w 255"/>
                <a:gd name="T51" fmla="*/ 224 h 261"/>
                <a:gd name="T52" fmla="*/ 29 w 255"/>
                <a:gd name="T53" fmla="*/ 206 h 261"/>
                <a:gd name="T54" fmla="*/ 14 w 255"/>
                <a:gd name="T55" fmla="*/ 185 h 261"/>
                <a:gd name="T56" fmla="*/ 6 w 255"/>
                <a:gd name="T57" fmla="*/ 164 h 261"/>
                <a:gd name="T58" fmla="*/ 1 w 255"/>
                <a:gd name="T59" fmla="*/ 139 h 261"/>
                <a:gd name="T60" fmla="*/ 1 w 255"/>
                <a:gd name="T61" fmla="*/ 115 h 261"/>
                <a:gd name="T62" fmla="*/ 6 w 255"/>
                <a:gd name="T63" fmla="*/ 90 h 261"/>
                <a:gd name="T64" fmla="*/ 9 w 255"/>
                <a:gd name="T65" fmla="*/ 77 h 261"/>
                <a:gd name="T66" fmla="*/ 18 w 255"/>
                <a:gd name="T67" fmla="*/ 60 h 261"/>
                <a:gd name="T68" fmla="*/ 42 w 255"/>
                <a:gd name="T69" fmla="*/ 31 h 261"/>
                <a:gd name="T70" fmla="*/ 74 w 255"/>
                <a:gd name="T71" fmla="*/ 11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1"/>
                  </a:lnTo>
                  <a:lnTo>
                    <a:pt x="164" y="5"/>
                  </a:lnTo>
                  <a:lnTo>
                    <a:pt x="176" y="9"/>
                  </a:lnTo>
                  <a:lnTo>
                    <a:pt x="176" y="9"/>
                  </a:lnTo>
                  <a:lnTo>
                    <a:pt x="188" y="14"/>
                  </a:lnTo>
                  <a:lnTo>
                    <a:pt x="199" y="22"/>
                  </a:lnTo>
                  <a:lnTo>
                    <a:pt x="208" y="29"/>
                  </a:lnTo>
                  <a:lnTo>
                    <a:pt x="217" y="37"/>
                  </a:lnTo>
                  <a:lnTo>
                    <a:pt x="225" y="46"/>
                  </a:lnTo>
                  <a:lnTo>
                    <a:pt x="233" y="56"/>
                  </a:lnTo>
                  <a:lnTo>
                    <a:pt x="239" y="66"/>
                  </a:lnTo>
                  <a:lnTo>
                    <a:pt x="245" y="77"/>
                  </a:lnTo>
                  <a:lnTo>
                    <a:pt x="248" y="90"/>
                  </a:lnTo>
                  <a:lnTo>
                    <a:pt x="251" y="100"/>
                  </a:lnTo>
                  <a:lnTo>
                    <a:pt x="253" y="113"/>
                  </a:lnTo>
                  <a:lnTo>
                    <a:pt x="255" y="125"/>
                  </a:lnTo>
                  <a:lnTo>
                    <a:pt x="253" y="138"/>
                  </a:lnTo>
                  <a:lnTo>
                    <a:pt x="252" y="150"/>
                  </a:lnTo>
                  <a:lnTo>
                    <a:pt x="248" y="162"/>
                  </a:lnTo>
                  <a:lnTo>
                    <a:pt x="245" y="174"/>
                  </a:lnTo>
                  <a:lnTo>
                    <a:pt x="245" y="174"/>
                  </a:lnTo>
                  <a:lnTo>
                    <a:pt x="239" y="187"/>
                  </a:lnTo>
                  <a:lnTo>
                    <a:pt x="231" y="197"/>
                  </a:lnTo>
                  <a:lnTo>
                    <a:pt x="224" y="207"/>
                  </a:lnTo>
                  <a:lnTo>
                    <a:pt x="216" y="217"/>
                  </a:lnTo>
                  <a:lnTo>
                    <a:pt x="216" y="217"/>
                  </a:lnTo>
                  <a:lnTo>
                    <a:pt x="223" y="222"/>
                  </a:lnTo>
                  <a:lnTo>
                    <a:pt x="230" y="227"/>
                  </a:lnTo>
                  <a:lnTo>
                    <a:pt x="239" y="230"/>
                  </a:lnTo>
                  <a:lnTo>
                    <a:pt x="248" y="234"/>
                  </a:lnTo>
                  <a:lnTo>
                    <a:pt x="248" y="234"/>
                  </a:lnTo>
                  <a:lnTo>
                    <a:pt x="241" y="237"/>
                  </a:lnTo>
                  <a:lnTo>
                    <a:pt x="233" y="242"/>
                  </a:lnTo>
                  <a:lnTo>
                    <a:pt x="221" y="247"/>
                  </a:lnTo>
                  <a:lnTo>
                    <a:pt x="206" y="252"/>
                  </a:lnTo>
                  <a:lnTo>
                    <a:pt x="189" y="256"/>
                  </a:lnTo>
                  <a:lnTo>
                    <a:pt x="171" y="259"/>
                  </a:lnTo>
                  <a:lnTo>
                    <a:pt x="150" y="261"/>
                  </a:lnTo>
                  <a:lnTo>
                    <a:pt x="150" y="261"/>
                  </a:lnTo>
                  <a:lnTo>
                    <a:pt x="134" y="259"/>
                  </a:lnTo>
                  <a:lnTo>
                    <a:pt x="119" y="257"/>
                  </a:lnTo>
                  <a:lnTo>
                    <a:pt x="102" y="252"/>
                  </a:lnTo>
                  <a:lnTo>
                    <a:pt x="86" y="246"/>
                  </a:lnTo>
                  <a:lnTo>
                    <a:pt x="86" y="246"/>
                  </a:lnTo>
                  <a:lnTo>
                    <a:pt x="79" y="244"/>
                  </a:lnTo>
                  <a:lnTo>
                    <a:pt x="79" y="244"/>
                  </a:lnTo>
                  <a:lnTo>
                    <a:pt x="67" y="237"/>
                  </a:lnTo>
                  <a:lnTo>
                    <a:pt x="56" y="231"/>
                  </a:lnTo>
                  <a:lnTo>
                    <a:pt x="46" y="224"/>
                  </a:lnTo>
                  <a:lnTo>
                    <a:pt x="36" y="216"/>
                  </a:lnTo>
                  <a:lnTo>
                    <a:pt x="29" y="206"/>
                  </a:lnTo>
                  <a:lnTo>
                    <a:pt x="22" y="196"/>
                  </a:lnTo>
                  <a:lnTo>
                    <a:pt x="14" y="185"/>
                  </a:lnTo>
                  <a:lnTo>
                    <a:pt x="9" y="174"/>
                  </a:lnTo>
                  <a:lnTo>
                    <a:pt x="6" y="164"/>
                  </a:lnTo>
                  <a:lnTo>
                    <a:pt x="2" y="151"/>
                  </a:lnTo>
                  <a:lnTo>
                    <a:pt x="1" y="139"/>
                  </a:lnTo>
                  <a:lnTo>
                    <a:pt x="0" y="127"/>
                  </a:lnTo>
                  <a:lnTo>
                    <a:pt x="1" y="115"/>
                  </a:lnTo>
                  <a:lnTo>
                    <a:pt x="2" y="102"/>
                  </a:lnTo>
                  <a:lnTo>
                    <a:pt x="6" y="90"/>
                  </a:lnTo>
                  <a:lnTo>
                    <a:pt x="9" y="77"/>
                  </a:lnTo>
                  <a:lnTo>
                    <a:pt x="9" y="77"/>
                  </a:lnTo>
                  <a:lnTo>
                    <a:pt x="14" y="69"/>
                  </a:lnTo>
                  <a:lnTo>
                    <a:pt x="18" y="60"/>
                  </a:lnTo>
                  <a:lnTo>
                    <a:pt x="30" y="45"/>
                  </a:lnTo>
                  <a:lnTo>
                    <a:pt x="42" y="31"/>
                  </a:lnTo>
                  <a:lnTo>
                    <a:pt x="57" y="20"/>
                  </a:lnTo>
                  <a:lnTo>
                    <a:pt x="74" y="11"/>
                  </a:lnTo>
                  <a:lnTo>
                    <a:pt x="91" y="5"/>
                  </a:lnTo>
                  <a:lnTo>
                    <a:pt x="109" y="1"/>
                  </a:lnTo>
                  <a:lnTo>
                    <a:pt x="12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70"/>
            <p:cNvSpPr>
              <a:spLocks/>
            </p:cNvSpPr>
            <p:nvPr/>
          </p:nvSpPr>
          <p:spPr bwMode="auto">
            <a:xfrm>
              <a:off x="1705026" y="1008803"/>
              <a:ext cx="1000902" cy="992351"/>
            </a:xfrm>
            <a:custGeom>
              <a:avLst/>
              <a:gdLst>
                <a:gd name="T0" fmla="*/ 142 w 300"/>
                <a:gd name="T1" fmla="*/ 0 h 291"/>
                <a:gd name="T2" fmla="*/ 120 w 300"/>
                <a:gd name="T3" fmla="*/ 1 h 291"/>
                <a:gd name="T4" fmla="*/ 100 w 300"/>
                <a:gd name="T5" fmla="*/ 6 h 291"/>
                <a:gd name="T6" fmla="*/ 82 w 300"/>
                <a:gd name="T7" fmla="*/ 13 h 291"/>
                <a:gd name="T8" fmla="*/ 63 w 300"/>
                <a:gd name="T9" fmla="*/ 24 h 291"/>
                <a:gd name="T10" fmla="*/ 46 w 300"/>
                <a:gd name="T11" fmla="*/ 36 h 291"/>
                <a:gd name="T12" fmla="*/ 33 w 300"/>
                <a:gd name="T13" fmla="*/ 52 h 291"/>
                <a:gd name="T14" fmla="*/ 21 w 300"/>
                <a:gd name="T15" fmla="*/ 69 h 291"/>
                <a:gd name="T16" fmla="*/ 11 w 300"/>
                <a:gd name="T17" fmla="*/ 87 h 291"/>
                <a:gd name="T18" fmla="*/ 6 w 300"/>
                <a:gd name="T19" fmla="*/ 102 h 291"/>
                <a:gd name="T20" fmla="*/ 0 w 300"/>
                <a:gd name="T21" fmla="*/ 130 h 291"/>
                <a:gd name="T22" fmla="*/ 0 w 300"/>
                <a:gd name="T23" fmla="*/ 156 h 291"/>
                <a:gd name="T24" fmla="*/ 6 w 300"/>
                <a:gd name="T25" fmla="*/ 183 h 291"/>
                <a:gd name="T26" fmla="*/ 17 w 300"/>
                <a:gd name="T27" fmla="*/ 209 h 291"/>
                <a:gd name="T28" fmla="*/ 32 w 300"/>
                <a:gd name="T29" fmla="*/ 232 h 291"/>
                <a:gd name="T30" fmla="*/ 51 w 300"/>
                <a:gd name="T31" fmla="*/ 251 h 291"/>
                <a:gd name="T32" fmla="*/ 74 w 300"/>
                <a:gd name="T33" fmla="*/ 267 h 291"/>
                <a:gd name="T34" fmla="*/ 88 w 300"/>
                <a:gd name="T35" fmla="*/ 273 h 291"/>
                <a:gd name="T36" fmla="*/ 95 w 300"/>
                <a:gd name="T37" fmla="*/ 277 h 291"/>
                <a:gd name="T38" fmla="*/ 129 w 300"/>
                <a:gd name="T39" fmla="*/ 287 h 291"/>
                <a:gd name="T40" fmla="*/ 165 w 300"/>
                <a:gd name="T41" fmla="*/ 291 h 291"/>
                <a:gd name="T42" fmla="*/ 187 w 300"/>
                <a:gd name="T43" fmla="*/ 290 h 291"/>
                <a:gd name="T44" fmla="*/ 225 w 300"/>
                <a:gd name="T45" fmla="*/ 283 h 291"/>
                <a:gd name="T46" fmla="*/ 253 w 300"/>
                <a:gd name="T47" fmla="*/ 272 h 291"/>
                <a:gd name="T48" fmla="*/ 272 w 300"/>
                <a:gd name="T49" fmla="*/ 262 h 291"/>
                <a:gd name="T50" fmla="*/ 268 w 300"/>
                <a:gd name="T51" fmla="*/ 235 h 291"/>
                <a:gd name="T52" fmla="*/ 254 w 300"/>
                <a:gd name="T53" fmla="*/ 229 h 291"/>
                <a:gd name="T54" fmla="*/ 265 w 300"/>
                <a:gd name="T55" fmla="*/ 213 h 291"/>
                <a:gd name="T56" fmla="*/ 273 w 300"/>
                <a:gd name="T57" fmla="*/ 196 h 291"/>
                <a:gd name="T58" fmla="*/ 282 w 300"/>
                <a:gd name="T59" fmla="*/ 169 h 291"/>
                <a:gd name="T60" fmla="*/ 284 w 300"/>
                <a:gd name="T61" fmla="*/ 141 h 291"/>
                <a:gd name="T62" fmla="*/ 282 w 300"/>
                <a:gd name="T63" fmla="*/ 114 h 291"/>
                <a:gd name="T64" fmla="*/ 273 w 300"/>
                <a:gd name="T65" fmla="*/ 87 h 291"/>
                <a:gd name="T66" fmla="*/ 260 w 300"/>
                <a:gd name="T67" fmla="*/ 64 h 291"/>
                <a:gd name="T68" fmla="*/ 243 w 300"/>
                <a:gd name="T69" fmla="*/ 42 h 291"/>
                <a:gd name="T70" fmla="*/ 221 w 300"/>
                <a:gd name="T71" fmla="*/ 24 h 291"/>
                <a:gd name="T72" fmla="*/ 197 w 300"/>
                <a:gd name="T73" fmla="*/ 11 h 291"/>
                <a:gd name="T74" fmla="*/ 183 w 300"/>
                <a:gd name="T75" fmla="*/ 6 h 291"/>
                <a:gd name="T76" fmla="*/ 155 w 300"/>
                <a:gd name="T77" fmla="*/ 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0" h="291">
                  <a:moveTo>
                    <a:pt x="142" y="0"/>
                  </a:moveTo>
                  <a:lnTo>
                    <a:pt x="142" y="0"/>
                  </a:lnTo>
                  <a:lnTo>
                    <a:pt x="131" y="0"/>
                  </a:lnTo>
                  <a:lnTo>
                    <a:pt x="120" y="1"/>
                  </a:lnTo>
                  <a:lnTo>
                    <a:pt x="111" y="4"/>
                  </a:lnTo>
                  <a:lnTo>
                    <a:pt x="100" y="6"/>
                  </a:lnTo>
                  <a:lnTo>
                    <a:pt x="90" y="10"/>
                  </a:lnTo>
                  <a:lnTo>
                    <a:pt x="82" y="13"/>
                  </a:lnTo>
                  <a:lnTo>
                    <a:pt x="72" y="18"/>
                  </a:lnTo>
                  <a:lnTo>
                    <a:pt x="63" y="24"/>
                  </a:lnTo>
                  <a:lnTo>
                    <a:pt x="55" y="30"/>
                  </a:lnTo>
                  <a:lnTo>
                    <a:pt x="46" y="36"/>
                  </a:lnTo>
                  <a:lnTo>
                    <a:pt x="39" y="44"/>
                  </a:lnTo>
                  <a:lnTo>
                    <a:pt x="33" y="52"/>
                  </a:lnTo>
                  <a:lnTo>
                    <a:pt x="26" y="59"/>
                  </a:lnTo>
                  <a:lnTo>
                    <a:pt x="21" y="69"/>
                  </a:lnTo>
                  <a:lnTo>
                    <a:pt x="15" y="78"/>
                  </a:lnTo>
                  <a:lnTo>
                    <a:pt x="11" y="87"/>
                  </a:lnTo>
                  <a:lnTo>
                    <a:pt x="11" y="87"/>
                  </a:lnTo>
                  <a:lnTo>
                    <a:pt x="6" y="102"/>
                  </a:lnTo>
                  <a:lnTo>
                    <a:pt x="3" y="115"/>
                  </a:lnTo>
                  <a:lnTo>
                    <a:pt x="0" y="130"/>
                  </a:lnTo>
                  <a:lnTo>
                    <a:pt x="0" y="143"/>
                  </a:lnTo>
                  <a:lnTo>
                    <a:pt x="0" y="156"/>
                  </a:lnTo>
                  <a:lnTo>
                    <a:pt x="3" y="170"/>
                  </a:lnTo>
                  <a:lnTo>
                    <a:pt x="6" y="183"/>
                  </a:lnTo>
                  <a:lnTo>
                    <a:pt x="11" y="196"/>
                  </a:lnTo>
                  <a:lnTo>
                    <a:pt x="17" y="209"/>
                  </a:lnTo>
                  <a:lnTo>
                    <a:pt x="23" y="221"/>
                  </a:lnTo>
                  <a:lnTo>
                    <a:pt x="32" y="232"/>
                  </a:lnTo>
                  <a:lnTo>
                    <a:pt x="40" y="241"/>
                  </a:lnTo>
                  <a:lnTo>
                    <a:pt x="51" y="251"/>
                  </a:lnTo>
                  <a:lnTo>
                    <a:pt x="62" y="260"/>
                  </a:lnTo>
                  <a:lnTo>
                    <a:pt x="74" y="267"/>
                  </a:lnTo>
                  <a:lnTo>
                    <a:pt x="88" y="273"/>
                  </a:lnTo>
                  <a:lnTo>
                    <a:pt x="88" y="273"/>
                  </a:lnTo>
                  <a:lnTo>
                    <a:pt x="95" y="277"/>
                  </a:lnTo>
                  <a:lnTo>
                    <a:pt x="95" y="277"/>
                  </a:lnTo>
                  <a:lnTo>
                    <a:pt x="112" y="283"/>
                  </a:lnTo>
                  <a:lnTo>
                    <a:pt x="129" y="287"/>
                  </a:lnTo>
                  <a:lnTo>
                    <a:pt x="147" y="290"/>
                  </a:lnTo>
                  <a:lnTo>
                    <a:pt x="165" y="291"/>
                  </a:lnTo>
                  <a:lnTo>
                    <a:pt x="165" y="291"/>
                  </a:lnTo>
                  <a:lnTo>
                    <a:pt x="187" y="290"/>
                  </a:lnTo>
                  <a:lnTo>
                    <a:pt x="206" y="286"/>
                  </a:lnTo>
                  <a:lnTo>
                    <a:pt x="225" y="283"/>
                  </a:lnTo>
                  <a:lnTo>
                    <a:pt x="240" y="277"/>
                  </a:lnTo>
                  <a:lnTo>
                    <a:pt x="253" y="272"/>
                  </a:lnTo>
                  <a:lnTo>
                    <a:pt x="262" y="267"/>
                  </a:lnTo>
                  <a:lnTo>
                    <a:pt x="272" y="262"/>
                  </a:lnTo>
                  <a:lnTo>
                    <a:pt x="300" y="245"/>
                  </a:lnTo>
                  <a:lnTo>
                    <a:pt x="268" y="235"/>
                  </a:lnTo>
                  <a:lnTo>
                    <a:pt x="268" y="235"/>
                  </a:lnTo>
                  <a:lnTo>
                    <a:pt x="254" y="229"/>
                  </a:lnTo>
                  <a:lnTo>
                    <a:pt x="254" y="229"/>
                  </a:lnTo>
                  <a:lnTo>
                    <a:pt x="265" y="213"/>
                  </a:lnTo>
                  <a:lnTo>
                    <a:pt x="273" y="196"/>
                  </a:lnTo>
                  <a:lnTo>
                    <a:pt x="273" y="196"/>
                  </a:lnTo>
                  <a:lnTo>
                    <a:pt x="278" y="183"/>
                  </a:lnTo>
                  <a:lnTo>
                    <a:pt x="282" y="169"/>
                  </a:lnTo>
                  <a:lnTo>
                    <a:pt x="283" y="155"/>
                  </a:lnTo>
                  <a:lnTo>
                    <a:pt x="284" y="141"/>
                  </a:lnTo>
                  <a:lnTo>
                    <a:pt x="283" y="127"/>
                  </a:lnTo>
                  <a:lnTo>
                    <a:pt x="282" y="114"/>
                  </a:lnTo>
                  <a:lnTo>
                    <a:pt x="278" y="101"/>
                  </a:lnTo>
                  <a:lnTo>
                    <a:pt x="273" y="87"/>
                  </a:lnTo>
                  <a:lnTo>
                    <a:pt x="267" y="75"/>
                  </a:lnTo>
                  <a:lnTo>
                    <a:pt x="260" y="64"/>
                  </a:lnTo>
                  <a:lnTo>
                    <a:pt x="253" y="52"/>
                  </a:lnTo>
                  <a:lnTo>
                    <a:pt x="243" y="42"/>
                  </a:lnTo>
                  <a:lnTo>
                    <a:pt x="233" y="33"/>
                  </a:lnTo>
                  <a:lnTo>
                    <a:pt x="221" y="24"/>
                  </a:lnTo>
                  <a:lnTo>
                    <a:pt x="209" y="17"/>
                  </a:lnTo>
                  <a:lnTo>
                    <a:pt x="197" y="11"/>
                  </a:lnTo>
                  <a:lnTo>
                    <a:pt x="197" y="11"/>
                  </a:lnTo>
                  <a:lnTo>
                    <a:pt x="183" y="6"/>
                  </a:lnTo>
                  <a:lnTo>
                    <a:pt x="170" y="2"/>
                  </a:lnTo>
                  <a:lnTo>
                    <a:pt x="155" y="1"/>
                  </a:lnTo>
                  <a:lnTo>
                    <a:pt x="14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2" name="ZoneTexte 61"/>
            <p:cNvSpPr txBox="1"/>
            <p:nvPr/>
          </p:nvSpPr>
          <p:spPr>
            <a:xfrm>
              <a:off x="1943196" y="1051525"/>
              <a:ext cx="476412" cy="830997"/>
            </a:xfrm>
            <a:prstGeom prst="rect">
              <a:avLst/>
            </a:prstGeom>
            <a:noFill/>
            <a:effectLst>
              <a:outerShdw blurRad="50800" dist="12700" dir="2400000" algn="ctr" rotWithShape="0">
                <a:schemeClr val="bg1">
                  <a:alpha val="85000"/>
                </a:schemeClr>
              </a:outerShdw>
            </a:effectLst>
          </p:spPr>
          <p:txBody>
            <a:bodyPr wrap="none" rtlCol="0" anchor="ctr">
              <a:spAutoFit/>
            </a:bodyPr>
            <a:lstStyle>
              <a:defPPr>
                <a:defRPr lang="fr-FR"/>
              </a:defPPr>
              <a:lvl1pPr algn="ctr">
                <a:defRPr sz="4800" b="1">
                  <a:solidFill>
                    <a:schemeClr val="accent1">
                      <a:lumMod val="50000"/>
                    </a:schemeClr>
                  </a:solidFill>
                </a:defRPr>
              </a:lvl1pPr>
            </a:lstStyle>
            <a:p>
              <a:r>
                <a:rPr lang="fr-FR" dirty="0">
                  <a:solidFill>
                    <a:schemeClr val="tx1"/>
                  </a:solidFill>
                </a:rPr>
                <a:t>S</a:t>
              </a:r>
            </a:p>
          </p:txBody>
        </p:sp>
      </p:grpSp>
      <p:grpSp>
        <p:nvGrpSpPr>
          <p:cNvPr id="5" name="Group 116"/>
          <p:cNvGrpSpPr/>
          <p:nvPr/>
        </p:nvGrpSpPr>
        <p:grpSpPr>
          <a:xfrm>
            <a:off x="4494024" y="1376304"/>
            <a:ext cx="2776132" cy="882725"/>
            <a:chOff x="4547587" y="1035991"/>
            <a:chExt cx="2829216" cy="937976"/>
          </a:xfrm>
        </p:grpSpPr>
        <p:sp>
          <p:nvSpPr>
            <p:cNvPr id="25" name="Freeform 77"/>
            <p:cNvSpPr>
              <a:spLocks/>
            </p:cNvSpPr>
            <p:nvPr/>
          </p:nvSpPr>
          <p:spPr bwMode="auto">
            <a:xfrm>
              <a:off x="6462644" y="1035991"/>
              <a:ext cx="914159" cy="937976"/>
            </a:xfrm>
            <a:custGeom>
              <a:avLst/>
              <a:gdLst>
                <a:gd name="T0" fmla="*/ 117 w 275"/>
                <a:gd name="T1" fmla="*/ 277 h 277"/>
                <a:gd name="T2" fmla="*/ 77 w 275"/>
                <a:gd name="T3" fmla="*/ 272 h 277"/>
                <a:gd name="T4" fmla="*/ 45 w 275"/>
                <a:gd name="T5" fmla="*/ 263 h 277"/>
                <a:gd name="T6" fmla="*/ 24 w 275"/>
                <a:gd name="T7" fmla="*/ 254 h 277"/>
                <a:gd name="T8" fmla="*/ 0 w 275"/>
                <a:gd name="T9" fmla="*/ 240 h 277"/>
                <a:gd name="T10" fmla="*/ 16 w 275"/>
                <a:gd name="T11" fmla="*/ 236 h 277"/>
                <a:gd name="T12" fmla="*/ 39 w 275"/>
                <a:gd name="T13" fmla="*/ 225 h 277"/>
                <a:gd name="T14" fmla="*/ 32 w 275"/>
                <a:gd name="T15" fmla="*/ 216 h 277"/>
                <a:gd name="T16" fmla="*/ 21 w 275"/>
                <a:gd name="T17" fmla="*/ 197 h 277"/>
                <a:gd name="T18" fmla="*/ 16 w 275"/>
                <a:gd name="T19" fmla="*/ 187 h 277"/>
                <a:gd name="T20" fmla="*/ 8 w 275"/>
                <a:gd name="T21" fmla="*/ 160 h 277"/>
                <a:gd name="T22" fmla="*/ 5 w 275"/>
                <a:gd name="T23" fmla="*/ 134 h 277"/>
                <a:gd name="T24" fmla="*/ 8 w 275"/>
                <a:gd name="T25" fmla="*/ 108 h 277"/>
                <a:gd name="T26" fmla="*/ 16 w 275"/>
                <a:gd name="T27" fmla="*/ 84 h 277"/>
                <a:gd name="T28" fmla="*/ 28 w 275"/>
                <a:gd name="T29" fmla="*/ 61 h 277"/>
                <a:gd name="T30" fmla="*/ 44 w 275"/>
                <a:gd name="T31" fmla="*/ 40 h 277"/>
                <a:gd name="T32" fmla="*/ 65 w 275"/>
                <a:gd name="T33" fmla="*/ 23 h 277"/>
                <a:gd name="T34" fmla="*/ 89 w 275"/>
                <a:gd name="T35" fmla="*/ 11 h 277"/>
                <a:gd name="T36" fmla="*/ 101 w 275"/>
                <a:gd name="T37" fmla="*/ 6 h 277"/>
                <a:gd name="T38" fmla="*/ 127 w 275"/>
                <a:gd name="T39" fmla="*/ 1 h 277"/>
                <a:gd name="T40" fmla="*/ 140 w 275"/>
                <a:gd name="T41" fmla="*/ 0 h 277"/>
                <a:gd name="T42" fmla="*/ 161 w 275"/>
                <a:gd name="T43" fmla="*/ 3 h 277"/>
                <a:gd name="T44" fmla="*/ 180 w 275"/>
                <a:gd name="T45" fmla="*/ 6 h 277"/>
                <a:gd name="T46" fmla="*/ 215 w 275"/>
                <a:gd name="T47" fmla="*/ 23 h 277"/>
                <a:gd name="T48" fmla="*/ 244 w 275"/>
                <a:gd name="T49" fmla="*/ 50 h 277"/>
                <a:gd name="T50" fmla="*/ 255 w 275"/>
                <a:gd name="T51" fmla="*/ 66 h 277"/>
                <a:gd name="T52" fmla="*/ 264 w 275"/>
                <a:gd name="T53" fmla="*/ 84 h 277"/>
                <a:gd name="T54" fmla="*/ 269 w 275"/>
                <a:gd name="T55" fmla="*/ 96 h 277"/>
                <a:gd name="T56" fmla="*/ 273 w 275"/>
                <a:gd name="T57" fmla="*/ 123 h 277"/>
                <a:gd name="T58" fmla="*/ 273 w 275"/>
                <a:gd name="T59" fmla="*/ 149 h 277"/>
                <a:gd name="T60" fmla="*/ 269 w 275"/>
                <a:gd name="T61" fmla="*/ 175 h 277"/>
                <a:gd name="T62" fmla="*/ 259 w 275"/>
                <a:gd name="T63" fmla="*/ 198 h 277"/>
                <a:gd name="T64" fmla="*/ 244 w 275"/>
                <a:gd name="T65" fmla="*/ 220 h 277"/>
                <a:gd name="T66" fmla="*/ 226 w 275"/>
                <a:gd name="T67" fmla="*/ 238 h 277"/>
                <a:gd name="T68" fmla="*/ 204 w 275"/>
                <a:gd name="T69" fmla="*/ 254 h 277"/>
                <a:gd name="T70" fmla="*/ 192 w 275"/>
                <a:gd name="T71" fmla="*/ 260 h 277"/>
                <a:gd name="T72" fmla="*/ 185 w 275"/>
                <a:gd name="T73" fmla="*/ 262 h 277"/>
                <a:gd name="T74" fmla="*/ 152 w 275"/>
                <a:gd name="T75" fmla="*/ 273 h 277"/>
                <a:gd name="T76" fmla="*/ 117 w 275"/>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7">
                  <a:moveTo>
                    <a:pt x="117" y="277"/>
                  </a:moveTo>
                  <a:lnTo>
                    <a:pt x="117" y="277"/>
                  </a:lnTo>
                  <a:lnTo>
                    <a:pt x="96" y="276"/>
                  </a:lnTo>
                  <a:lnTo>
                    <a:pt x="77" y="272"/>
                  </a:lnTo>
                  <a:lnTo>
                    <a:pt x="60" y="268"/>
                  </a:lnTo>
                  <a:lnTo>
                    <a:pt x="45" y="263"/>
                  </a:lnTo>
                  <a:lnTo>
                    <a:pt x="32" y="259"/>
                  </a:lnTo>
                  <a:lnTo>
                    <a:pt x="24" y="254"/>
                  </a:lnTo>
                  <a:lnTo>
                    <a:pt x="14" y="249"/>
                  </a:lnTo>
                  <a:lnTo>
                    <a:pt x="0" y="240"/>
                  </a:lnTo>
                  <a:lnTo>
                    <a:pt x="16" y="236"/>
                  </a:lnTo>
                  <a:lnTo>
                    <a:pt x="16" y="236"/>
                  </a:lnTo>
                  <a:lnTo>
                    <a:pt x="28" y="231"/>
                  </a:lnTo>
                  <a:lnTo>
                    <a:pt x="39" y="225"/>
                  </a:lnTo>
                  <a:lnTo>
                    <a:pt x="39" y="225"/>
                  </a:lnTo>
                  <a:lnTo>
                    <a:pt x="32" y="216"/>
                  </a:lnTo>
                  <a:lnTo>
                    <a:pt x="26" y="206"/>
                  </a:lnTo>
                  <a:lnTo>
                    <a:pt x="21" y="197"/>
                  </a:lnTo>
                  <a:lnTo>
                    <a:pt x="16" y="187"/>
                  </a:lnTo>
                  <a:lnTo>
                    <a:pt x="16" y="187"/>
                  </a:lnTo>
                  <a:lnTo>
                    <a:pt x="11" y="174"/>
                  </a:lnTo>
                  <a:lnTo>
                    <a:pt x="8" y="160"/>
                  </a:lnTo>
                  <a:lnTo>
                    <a:pt x="7" y="147"/>
                  </a:lnTo>
                  <a:lnTo>
                    <a:pt x="5" y="134"/>
                  </a:lnTo>
                  <a:lnTo>
                    <a:pt x="7" y="122"/>
                  </a:lnTo>
                  <a:lnTo>
                    <a:pt x="8" y="108"/>
                  </a:lnTo>
                  <a:lnTo>
                    <a:pt x="11" y="96"/>
                  </a:lnTo>
                  <a:lnTo>
                    <a:pt x="16" y="84"/>
                  </a:lnTo>
                  <a:lnTo>
                    <a:pt x="21" y="72"/>
                  </a:lnTo>
                  <a:lnTo>
                    <a:pt x="28" y="61"/>
                  </a:lnTo>
                  <a:lnTo>
                    <a:pt x="36" y="50"/>
                  </a:lnTo>
                  <a:lnTo>
                    <a:pt x="44" y="40"/>
                  </a:lnTo>
                  <a:lnTo>
                    <a:pt x="54" y="32"/>
                  </a:lnTo>
                  <a:lnTo>
                    <a:pt x="65" y="23"/>
                  </a:lnTo>
                  <a:lnTo>
                    <a:pt x="76" y="17"/>
                  </a:lnTo>
                  <a:lnTo>
                    <a:pt x="89" y="11"/>
                  </a:lnTo>
                  <a:lnTo>
                    <a:pt x="89" y="11"/>
                  </a:lnTo>
                  <a:lnTo>
                    <a:pt x="101" y="6"/>
                  </a:lnTo>
                  <a:lnTo>
                    <a:pt x="113" y="3"/>
                  </a:lnTo>
                  <a:lnTo>
                    <a:pt x="127" y="1"/>
                  </a:lnTo>
                  <a:lnTo>
                    <a:pt x="140" y="0"/>
                  </a:lnTo>
                  <a:lnTo>
                    <a:pt x="140" y="0"/>
                  </a:lnTo>
                  <a:lnTo>
                    <a:pt x="150" y="1"/>
                  </a:lnTo>
                  <a:lnTo>
                    <a:pt x="161" y="3"/>
                  </a:lnTo>
                  <a:lnTo>
                    <a:pt x="170" y="4"/>
                  </a:lnTo>
                  <a:lnTo>
                    <a:pt x="180" y="6"/>
                  </a:lnTo>
                  <a:lnTo>
                    <a:pt x="198" y="14"/>
                  </a:lnTo>
                  <a:lnTo>
                    <a:pt x="215" y="23"/>
                  </a:lnTo>
                  <a:lnTo>
                    <a:pt x="230" y="35"/>
                  </a:lnTo>
                  <a:lnTo>
                    <a:pt x="244" y="50"/>
                  </a:lnTo>
                  <a:lnTo>
                    <a:pt x="249" y="57"/>
                  </a:lnTo>
                  <a:lnTo>
                    <a:pt x="255" y="66"/>
                  </a:lnTo>
                  <a:lnTo>
                    <a:pt x="260" y="74"/>
                  </a:lnTo>
                  <a:lnTo>
                    <a:pt x="264" y="84"/>
                  </a:lnTo>
                  <a:lnTo>
                    <a:pt x="264" y="84"/>
                  </a:lnTo>
                  <a:lnTo>
                    <a:pt x="269" y="96"/>
                  </a:lnTo>
                  <a:lnTo>
                    <a:pt x="272" y="109"/>
                  </a:lnTo>
                  <a:lnTo>
                    <a:pt x="273" y="123"/>
                  </a:lnTo>
                  <a:lnTo>
                    <a:pt x="275" y="136"/>
                  </a:lnTo>
                  <a:lnTo>
                    <a:pt x="273" y="149"/>
                  </a:lnTo>
                  <a:lnTo>
                    <a:pt x="272" y="162"/>
                  </a:lnTo>
                  <a:lnTo>
                    <a:pt x="269" y="175"/>
                  </a:lnTo>
                  <a:lnTo>
                    <a:pt x="264" y="187"/>
                  </a:lnTo>
                  <a:lnTo>
                    <a:pt x="259" y="198"/>
                  </a:lnTo>
                  <a:lnTo>
                    <a:pt x="252" y="209"/>
                  </a:lnTo>
                  <a:lnTo>
                    <a:pt x="244" y="220"/>
                  </a:lnTo>
                  <a:lnTo>
                    <a:pt x="236" y="230"/>
                  </a:lnTo>
                  <a:lnTo>
                    <a:pt x="226" y="238"/>
                  </a:lnTo>
                  <a:lnTo>
                    <a:pt x="215" y="246"/>
                  </a:lnTo>
                  <a:lnTo>
                    <a:pt x="204" y="254"/>
                  </a:lnTo>
                  <a:lnTo>
                    <a:pt x="192" y="260"/>
                  </a:lnTo>
                  <a:lnTo>
                    <a:pt x="192" y="260"/>
                  </a:lnTo>
                  <a:lnTo>
                    <a:pt x="185" y="262"/>
                  </a:lnTo>
                  <a:lnTo>
                    <a:pt x="185" y="262"/>
                  </a:lnTo>
                  <a:lnTo>
                    <a:pt x="168" y="268"/>
                  </a:lnTo>
                  <a:lnTo>
                    <a:pt x="152" y="273"/>
                  </a:lnTo>
                  <a:lnTo>
                    <a:pt x="134" y="276"/>
                  </a:lnTo>
                  <a:lnTo>
                    <a:pt x="117" y="277"/>
                  </a:lnTo>
                  <a:lnTo>
                    <a:pt x="117" y="277"/>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fr-FR" dirty="0"/>
            </a:p>
          </p:txBody>
        </p:sp>
        <p:sp>
          <p:nvSpPr>
            <p:cNvPr id="48" name="Freeform 190"/>
            <p:cNvSpPr>
              <a:spLocks/>
            </p:cNvSpPr>
            <p:nvPr/>
          </p:nvSpPr>
          <p:spPr bwMode="auto">
            <a:xfrm>
              <a:off x="4547587" y="1559352"/>
              <a:ext cx="193509" cy="346645"/>
            </a:xfrm>
            <a:custGeom>
              <a:avLst/>
              <a:gdLst>
                <a:gd name="T0" fmla="*/ 57 w 57"/>
                <a:gd name="T1" fmla="*/ 0 h 102"/>
                <a:gd name="T2" fmla="*/ 57 w 57"/>
                <a:gd name="T3" fmla="*/ 0 h 102"/>
                <a:gd name="T4" fmla="*/ 40 w 57"/>
                <a:gd name="T5" fmla="*/ 25 h 102"/>
                <a:gd name="T6" fmla="*/ 25 w 57"/>
                <a:gd name="T7" fmla="*/ 49 h 102"/>
                <a:gd name="T8" fmla="*/ 11 w 57"/>
                <a:gd name="T9" fmla="*/ 74 h 102"/>
                <a:gd name="T10" fmla="*/ 0 w 57"/>
                <a:gd name="T11" fmla="*/ 101 h 102"/>
                <a:gd name="T12" fmla="*/ 0 w 57"/>
                <a:gd name="T13" fmla="*/ 101 h 102"/>
                <a:gd name="T14" fmla="*/ 0 w 57"/>
                <a:gd name="T15" fmla="*/ 102 h 102"/>
                <a:gd name="T16" fmla="*/ 0 w 57"/>
                <a:gd name="T17" fmla="*/ 102 h 102"/>
                <a:gd name="T18" fmla="*/ 12 w 57"/>
                <a:gd name="T19" fmla="*/ 76 h 102"/>
                <a:gd name="T20" fmla="*/ 25 w 57"/>
                <a:gd name="T21" fmla="*/ 50 h 102"/>
                <a:gd name="T22" fmla="*/ 40 w 57"/>
                <a:gd name="T23" fmla="*/ 25 h 102"/>
                <a:gd name="T24" fmla="*/ 57 w 57"/>
                <a:gd name="T25" fmla="*/ 2 h 102"/>
                <a:gd name="T26" fmla="*/ 57 w 57"/>
                <a:gd name="T27" fmla="*/ 2 h 102"/>
                <a:gd name="T28" fmla="*/ 57 w 57"/>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2">
                  <a:moveTo>
                    <a:pt x="57" y="0"/>
                  </a:moveTo>
                  <a:lnTo>
                    <a:pt x="57" y="0"/>
                  </a:lnTo>
                  <a:lnTo>
                    <a:pt x="40" y="25"/>
                  </a:lnTo>
                  <a:lnTo>
                    <a:pt x="25" y="49"/>
                  </a:lnTo>
                  <a:lnTo>
                    <a:pt x="11" y="74"/>
                  </a:lnTo>
                  <a:lnTo>
                    <a:pt x="0" y="101"/>
                  </a:lnTo>
                  <a:lnTo>
                    <a:pt x="0" y="101"/>
                  </a:lnTo>
                  <a:lnTo>
                    <a:pt x="0" y="102"/>
                  </a:lnTo>
                  <a:lnTo>
                    <a:pt x="0" y="102"/>
                  </a:lnTo>
                  <a:lnTo>
                    <a:pt x="12" y="76"/>
                  </a:lnTo>
                  <a:lnTo>
                    <a:pt x="25" y="50"/>
                  </a:lnTo>
                  <a:lnTo>
                    <a:pt x="40" y="25"/>
                  </a:lnTo>
                  <a:lnTo>
                    <a:pt x="57" y="2"/>
                  </a:lnTo>
                  <a:lnTo>
                    <a:pt x="57" y="2"/>
                  </a:lnTo>
                  <a:lnTo>
                    <a:pt x="5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6" name="Group 113"/>
            <p:cNvGrpSpPr/>
            <p:nvPr/>
          </p:nvGrpSpPr>
          <p:grpSpPr>
            <a:xfrm>
              <a:off x="6502681" y="1063178"/>
              <a:ext cx="847432" cy="883599"/>
              <a:chOff x="6502681" y="1063178"/>
              <a:chExt cx="847432" cy="883599"/>
            </a:xfrm>
          </p:grpSpPr>
          <p:sp>
            <p:nvSpPr>
              <p:cNvPr id="23" name="Freeform 75"/>
              <p:cNvSpPr>
                <a:spLocks/>
              </p:cNvSpPr>
              <p:nvPr/>
            </p:nvSpPr>
            <p:spPr bwMode="auto">
              <a:xfrm>
                <a:off x="6502681" y="1171928"/>
                <a:ext cx="740669" cy="774849"/>
              </a:xfrm>
              <a:custGeom>
                <a:avLst/>
                <a:gdLst>
                  <a:gd name="T0" fmla="*/ 42 w 222"/>
                  <a:gd name="T1" fmla="*/ 0 h 230"/>
                  <a:gd name="T2" fmla="*/ 42 w 222"/>
                  <a:gd name="T3" fmla="*/ 0 h 230"/>
                  <a:gd name="T4" fmla="*/ 35 w 222"/>
                  <a:gd name="T5" fmla="*/ 8 h 230"/>
                  <a:gd name="T6" fmla="*/ 29 w 222"/>
                  <a:gd name="T7" fmla="*/ 15 h 230"/>
                  <a:gd name="T8" fmla="*/ 23 w 222"/>
                  <a:gd name="T9" fmla="*/ 22 h 230"/>
                  <a:gd name="T10" fmla="*/ 18 w 222"/>
                  <a:gd name="T11" fmla="*/ 31 h 230"/>
                  <a:gd name="T12" fmla="*/ 9 w 222"/>
                  <a:gd name="T13" fmla="*/ 48 h 230"/>
                  <a:gd name="T14" fmla="*/ 3 w 222"/>
                  <a:gd name="T15" fmla="*/ 66 h 230"/>
                  <a:gd name="T16" fmla="*/ 2 w 222"/>
                  <a:gd name="T17" fmla="*/ 76 h 230"/>
                  <a:gd name="T18" fmla="*/ 1 w 222"/>
                  <a:gd name="T19" fmla="*/ 85 h 230"/>
                  <a:gd name="T20" fmla="*/ 0 w 222"/>
                  <a:gd name="T21" fmla="*/ 95 h 230"/>
                  <a:gd name="T22" fmla="*/ 1 w 222"/>
                  <a:gd name="T23" fmla="*/ 105 h 230"/>
                  <a:gd name="T24" fmla="*/ 2 w 222"/>
                  <a:gd name="T25" fmla="*/ 114 h 230"/>
                  <a:gd name="T26" fmla="*/ 3 w 222"/>
                  <a:gd name="T27" fmla="*/ 124 h 230"/>
                  <a:gd name="T28" fmla="*/ 6 w 222"/>
                  <a:gd name="T29" fmla="*/ 134 h 230"/>
                  <a:gd name="T30" fmla="*/ 9 w 222"/>
                  <a:gd name="T31" fmla="*/ 143 h 230"/>
                  <a:gd name="T32" fmla="*/ 9 w 222"/>
                  <a:gd name="T33" fmla="*/ 143 h 230"/>
                  <a:gd name="T34" fmla="*/ 15 w 222"/>
                  <a:gd name="T35" fmla="*/ 156 h 230"/>
                  <a:gd name="T36" fmla="*/ 21 w 222"/>
                  <a:gd name="T37" fmla="*/ 166 h 230"/>
                  <a:gd name="T38" fmla="*/ 30 w 222"/>
                  <a:gd name="T39" fmla="*/ 176 h 230"/>
                  <a:gd name="T40" fmla="*/ 38 w 222"/>
                  <a:gd name="T41" fmla="*/ 186 h 230"/>
                  <a:gd name="T42" fmla="*/ 38 w 222"/>
                  <a:gd name="T43" fmla="*/ 186 h 230"/>
                  <a:gd name="T44" fmla="*/ 31 w 222"/>
                  <a:gd name="T45" fmla="*/ 191 h 230"/>
                  <a:gd name="T46" fmla="*/ 24 w 222"/>
                  <a:gd name="T47" fmla="*/ 196 h 230"/>
                  <a:gd name="T48" fmla="*/ 15 w 222"/>
                  <a:gd name="T49" fmla="*/ 199 h 230"/>
                  <a:gd name="T50" fmla="*/ 6 w 222"/>
                  <a:gd name="T51" fmla="*/ 203 h 230"/>
                  <a:gd name="T52" fmla="*/ 6 w 222"/>
                  <a:gd name="T53" fmla="*/ 203 h 230"/>
                  <a:gd name="T54" fmla="*/ 13 w 222"/>
                  <a:gd name="T55" fmla="*/ 206 h 230"/>
                  <a:gd name="T56" fmla="*/ 21 w 222"/>
                  <a:gd name="T57" fmla="*/ 211 h 230"/>
                  <a:gd name="T58" fmla="*/ 34 w 222"/>
                  <a:gd name="T59" fmla="*/ 216 h 230"/>
                  <a:gd name="T60" fmla="*/ 48 w 222"/>
                  <a:gd name="T61" fmla="*/ 221 h 230"/>
                  <a:gd name="T62" fmla="*/ 65 w 222"/>
                  <a:gd name="T63" fmla="*/ 225 h 230"/>
                  <a:gd name="T64" fmla="*/ 83 w 222"/>
                  <a:gd name="T65" fmla="*/ 228 h 230"/>
                  <a:gd name="T66" fmla="*/ 104 w 222"/>
                  <a:gd name="T67" fmla="*/ 230 h 230"/>
                  <a:gd name="T68" fmla="*/ 104 w 222"/>
                  <a:gd name="T69" fmla="*/ 230 h 230"/>
                  <a:gd name="T70" fmla="*/ 120 w 222"/>
                  <a:gd name="T71" fmla="*/ 228 h 230"/>
                  <a:gd name="T72" fmla="*/ 135 w 222"/>
                  <a:gd name="T73" fmla="*/ 226 h 230"/>
                  <a:gd name="T74" fmla="*/ 152 w 222"/>
                  <a:gd name="T75" fmla="*/ 221 h 230"/>
                  <a:gd name="T76" fmla="*/ 168 w 222"/>
                  <a:gd name="T77" fmla="*/ 215 h 230"/>
                  <a:gd name="T78" fmla="*/ 168 w 222"/>
                  <a:gd name="T79" fmla="*/ 215 h 230"/>
                  <a:gd name="T80" fmla="*/ 176 w 222"/>
                  <a:gd name="T81" fmla="*/ 213 h 230"/>
                  <a:gd name="T82" fmla="*/ 176 w 222"/>
                  <a:gd name="T83" fmla="*/ 213 h 230"/>
                  <a:gd name="T84" fmla="*/ 189 w 222"/>
                  <a:gd name="T85" fmla="*/ 206 h 230"/>
                  <a:gd name="T86" fmla="*/ 201 w 222"/>
                  <a:gd name="T87" fmla="*/ 199 h 230"/>
                  <a:gd name="T88" fmla="*/ 212 w 222"/>
                  <a:gd name="T89" fmla="*/ 191 h 230"/>
                  <a:gd name="T90" fmla="*/ 222 w 222"/>
                  <a:gd name="T91" fmla="*/ 181 h 230"/>
                  <a:gd name="T92" fmla="*/ 222 w 222"/>
                  <a:gd name="T93" fmla="*/ 181 h 230"/>
                  <a:gd name="T94" fmla="*/ 205 w 222"/>
                  <a:gd name="T95" fmla="*/ 153 h 230"/>
                  <a:gd name="T96" fmla="*/ 186 w 222"/>
                  <a:gd name="T97" fmla="*/ 126 h 230"/>
                  <a:gd name="T98" fmla="*/ 167 w 222"/>
                  <a:gd name="T99" fmla="*/ 101 h 230"/>
                  <a:gd name="T100" fmla="*/ 145 w 222"/>
                  <a:gd name="T101" fmla="*/ 78 h 230"/>
                  <a:gd name="T102" fmla="*/ 121 w 222"/>
                  <a:gd name="T103" fmla="*/ 56 h 230"/>
                  <a:gd name="T104" fmla="*/ 97 w 222"/>
                  <a:gd name="T105" fmla="*/ 35 h 230"/>
                  <a:gd name="T106" fmla="*/ 70 w 222"/>
                  <a:gd name="T107" fmla="*/ 17 h 230"/>
                  <a:gd name="T108" fmla="*/ 42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42" y="0"/>
                    </a:moveTo>
                    <a:lnTo>
                      <a:pt x="42" y="0"/>
                    </a:lnTo>
                    <a:lnTo>
                      <a:pt x="35" y="8"/>
                    </a:lnTo>
                    <a:lnTo>
                      <a:pt x="29" y="15"/>
                    </a:lnTo>
                    <a:lnTo>
                      <a:pt x="23" y="22"/>
                    </a:lnTo>
                    <a:lnTo>
                      <a:pt x="18" y="31"/>
                    </a:lnTo>
                    <a:lnTo>
                      <a:pt x="9" y="48"/>
                    </a:lnTo>
                    <a:lnTo>
                      <a:pt x="3" y="66"/>
                    </a:lnTo>
                    <a:lnTo>
                      <a:pt x="2" y="76"/>
                    </a:lnTo>
                    <a:lnTo>
                      <a:pt x="1" y="85"/>
                    </a:lnTo>
                    <a:lnTo>
                      <a:pt x="0" y="95"/>
                    </a:lnTo>
                    <a:lnTo>
                      <a:pt x="1" y="105"/>
                    </a:lnTo>
                    <a:lnTo>
                      <a:pt x="2" y="114"/>
                    </a:lnTo>
                    <a:lnTo>
                      <a:pt x="3" y="124"/>
                    </a:lnTo>
                    <a:lnTo>
                      <a:pt x="6" y="134"/>
                    </a:lnTo>
                    <a:lnTo>
                      <a:pt x="9" y="143"/>
                    </a:lnTo>
                    <a:lnTo>
                      <a:pt x="9" y="143"/>
                    </a:lnTo>
                    <a:lnTo>
                      <a:pt x="15" y="156"/>
                    </a:lnTo>
                    <a:lnTo>
                      <a:pt x="21" y="166"/>
                    </a:lnTo>
                    <a:lnTo>
                      <a:pt x="30" y="176"/>
                    </a:lnTo>
                    <a:lnTo>
                      <a:pt x="38" y="186"/>
                    </a:lnTo>
                    <a:lnTo>
                      <a:pt x="38" y="186"/>
                    </a:lnTo>
                    <a:lnTo>
                      <a:pt x="31" y="191"/>
                    </a:lnTo>
                    <a:lnTo>
                      <a:pt x="24" y="196"/>
                    </a:lnTo>
                    <a:lnTo>
                      <a:pt x="15" y="199"/>
                    </a:lnTo>
                    <a:lnTo>
                      <a:pt x="6" y="203"/>
                    </a:lnTo>
                    <a:lnTo>
                      <a:pt x="6" y="203"/>
                    </a:lnTo>
                    <a:lnTo>
                      <a:pt x="13" y="206"/>
                    </a:lnTo>
                    <a:lnTo>
                      <a:pt x="21" y="211"/>
                    </a:lnTo>
                    <a:lnTo>
                      <a:pt x="34" y="216"/>
                    </a:lnTo>
                    <a:lnTo>
                      <a:pt x="48" y="221"/>
                    </a:lnTo>
                    <a:lnTo>
                      <a:pt x="65" y="225"/>
                    </a:lnTo>
                    <a:lnTo>
                      <a:pt x="83" y="228"/>
                    </a:lnTo>
                    <a:lnTo>
                      <a:pt x="104" y="230"/>
                    </a:lnTo>
                    <a:lnTo>
                      <a:pt x="104" y="230"/>
                    </a:lnTo>
                    <a:lnTo>
                      <a:pt x="120" y="228"/>
                    </a:lnTo>
                    <a:lnTo>
                      <a:pt x="135" y="226"/>
                    </a:lnTo>
                    <a:lnTo>
                      <a:pt x="152" y="221"/>
                    </a:lnTo>
                    <a:lnTo>
                      <a:pt x="168" y="215"/>
                    </a:lnTo>
                    <a:lnTo>
                      <a:pt x="168" y="215"/>
                    </a:lnTo>
                    <a:lnTo>
                      <a:pt x="176" y="213"/>
                    </a:lnTo>
                    <a:lnTo>
                      <a:pt x="176" y="213"/>
                    </a:lnTo>
                    <a:lnTo>
                      <a:pt x="189" y="206"/>
                    </a:lnTo>
                    <a:lnTo>
                      <a:pt x="201" y="199"/>
                    </a:lnTo>
                    <a:lnTo>
                      <a:pt x="212" y="191"/>
                    </a:lnTo>
                    <a:lnTo>
                      <a:pt x="222" y="181"/>
                    </a:lnTo>
                    <a:lnTo>
                      <a:pt x="222" y="181"/>
                    </a:lnTo>
                    <a:lnTo>
                      <a:pt x="205" y="153"/>
                    </a:lnTo>
                    <a:lnTo>
                      <a:pt x="186" y="126"/>
                    </a:lnTo>
                    <a:lnTo>
                      <a:pt x="167" y="101"/>
                    </a:lnTo>
                    <a:lnTo>
                      <a:pt x="145" y="78"/>
                    </a:lnTo>
                    <a:lnTo>
                      <a:pt x="121" y="56"/>
                    </a:lnTo>
                    <a:lnTo>
                      <a:pt x="97" y="35"/>
                    </a:lnTo>
                    <a:lnTo>
                      <a:pt x="70" y="17"/>
                    </a:lnTo>
                    <a:lnTo>
                      <a:pt x="42" y="0"/>
                    </a:lnTo>
                    <a:close/>
                  </a:path>
                </a:pathLst>
              </a:custGeom>
              <a:solidFill>
                <a:srgbClr val="8EC7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4" name="Freeform 76"/>
              <p:cNvSpPr>
                <a:spLocks/>
              </p:cNvSpPr>
              <p:nvPr/>
            </p:nvSpPr>
            <p:spPr bwMode="auto">
              <a:xfrm>
                <a:off x="6502681" y="1171928"/>
                <a:ext cx="740669" cy="774849"/>
              </a:xfrm>
              <a:custGeom>
                <a:avLst/>
                <a:gdLst>
                  <a:gd name="T0" fmla="*/ 42 w 222"/>
                  <a:gd name="T1" fmla="*/ 0 h 230"/>
                  <a:gd name="T2" fmla="*/ 42 w 222"/>
                  <a:gd name="T3" fmla="*/ 0 h 230"/>
                  <a:gd name="T4" fmla="*/ 35 w 222"/>
                  <a:gd name="T5" fmla="*/ 8 h 230"/>
                  <a:gd name="T6" fmla="*/ 29 w 222"/>
                  <a:gd name="T7" fmla="*/ 15 h 230"/>
                  <a:gd name="T8" fmla="*/ 23 w 222"/>
                  <a:gd name="T9" fmla="*/ 22 h 230"/>
                  <a:gd name="T10" fmla="*/ 18 w 222"/>
                  <a:gd name="T11" fmla="*/ 31 h 230"/>
                  <a:gd name="T12" fmla="*/ 9 w 222"/>
                  <a:gd name="T13" fmla="*/ 48 h 230"/>
                  <a:gd name="T14" fmla="*/ 3 w 222"/>
                  <a:gd name="T15" fmla="*/ 66 h 230"/>
                  <a:gd name="T16" fmla="*/ 2 w 222"/>
                  <a:gd name="T17" fmla="*/ 76 h 230"/>
                  <a:gd name="T18" fmla="*/ 1 w 222"/>
                  <a:gd name="T19" fmla="*/ 85 h 230"/>
                  <a:gd name="T20" fmla="*/ 0 w 222"/>
                  <a:gd name="T21" fmla="*/ 95 h 230"/>
                  <a:gd name="T22" fmla="*/ 1 w 222"/>
                  <a:gd name="T23" fmla="*/ 105 h 230"/>
                  <a:gd name="T24" fmla="*/ 2 w 222"/>
                  <a:gd name="T25" fmla="*/ 114 h 230"/>
                  <a:gd name="T26" fmla="*/ 3 w 222"/>
                  <a:gd name="T27" fmla="*/ 124 h 230"/>
                  <a:gd name="T28" fmla="*/ 6 w 222"/>
                  <a:gd name="T29" fmla="*/ 134 h 230"/>
                  <a:gd name="T30" fmla="*/ 9 w 222"/>
                  <a:gd name="T31" fmla="*/ 143 h 230"/>
                  <a:gd name="T32" fmla="*/ 9 w 222"/>
                  <a:gd name="T33" fmla="*/ 143 h 230"/>
                  <a:gd name="T34" fmla="*/ 15 w 222"/>
                  <a:gd name="T35" fmla="*/ 156 h 230"/>
                  <a:gd name="T36" fmla="*/ 21 w 222"/>
                  <a:gd name="T37" fmla="*/ 166 h 230"/>
                  <a:gd name="T38" fmla="*/ 30 w 222"/>
                  <a:gd name="T39" fmla="*/ 176 h 230"/>
                  <a:gd name="T40" fmla="*/ 38 w 222"/>
                  <a:gd name="T41" fmla="*/ 186 h 230"/>
                  <a:gd name="T42" fmla="*/ 38 w 222"/>
                  <a:gd name="T43" fmla="*/ 186 h 230"/>
                  <a:gd name="T44" fmla="*/ 31 w 222"/>
                  <a:gd name="T45" fmla="*/ 191 h 230"/>
                  <a:gd name="T46" fmla="*/ 24 w 222"/>
                  <a:gd name="T47" fmla="*/ 196 h 230"/>
                  <a:gd name="T48" fmla="*/ 15 w 222"/>
                  <a:gd name="T49" fmla="*/ 199 h 230"/>
                  <a:gd name="T50" fmla="*/ 6 w 222"/>
                  <a:gd name="T51" fmla="*/ 203 h 230"/>
                  <a:gd name="T52" fmla="*/ 6 w 222"/>
                  <a:gd name="T53" fmla="*/ 203 h 230"/>
                  <a:gd name="T54" fmla="*/ 13 w 222"/>
                  <a:gd name="T55" fmla="*/ 206 h 230"/>
                  <a:gd name="T56" fmla="*/ 21 w 222"/>
                  <a:gd name="T57" fmla="*/ 211 h 230"/>
                  <a:gd name="T58" fmla="*/ 34 w 222"/>
                  <a:gd name="T59" fmla="*/ 216 h 230"/>
                  <a:gd name="T60" fmla="*/ 48 w 222"/>
                  <a:gd name="T61" fmla="*/ 221 h 230"/>
                  <a:gd name="T62" fmla="*/ 65 w 222"/>
                  <a:gd name="T63" fmla="*/ 225 h 230"/>
                  <a:gd name="T64" fmla="*/ 83 w 222"/>
                  <a:gd name="T65" fmla="*/ 228 h 230"/>
                  <a:gd name="T66" fmla="*/ 104 w 222"/>
                  <a:gd name="T67" fmla="*/ 230 h 230"/>
                  <a:gd name="T68" fmla="*/ 104 w 222"/>
                  <a:gd name="T69" fmla="*/ 230 h 230"/>
                  <a:gd name="T70" fmla="*/ 120 w 222"/>
                  <a:gd name="T71" fmla="*/ 228 h 230"/>
                  <a:gd name="T72" fmla="*/ 135 w 222"/>
                  <a:gd name="T73" fmla="*/ 226 h 230"/>
                  <a:gd name="T74" fmla="*/ 152 w 222"/>
                  <a:gd name="T75" fmla="*/ 221 h 230"/>
                  <a:gd name="T76" fmla="*/ 168 w 222"/>
                  <a:gd name="T77" fmla="*/ 215 h 230"/>
                  <a:gd name="T78" fmla="*/ 168 w 222"/>
                  <a:gd name="T79" fmla="*/ 215 h 230"/>
                  <a:gd name="T80" fmla="*/ 176 w 222"/>
                  <a:gd name="T81" fmla="*/ 213 h 230"/>
                  <a:gd name="T82" fmla="*/ 176 w 222"/>
                  <a:gd name="T83" fmla="*/ 213 h 230"/>
                  <a:gd name="T84" fmla="*/ 189 w 222"/>
                  <a:gd name="T85" fmla="*/ 206 h 230"/>
                  <a:gd name="T86" fmla="*/ 201 w 222"/>
                  <a:gd name="T87" fmla="*/ 199 h 230"/>
                  <a:gd name="T88" fmla="*/ 212 w 222"/>
                  <a:gd name="T89" fmla="*/ 191 h 230"/>
                  <a:gd name="T90" fmla="*/ 222 w 222"/>
                  <a:gd name="T91" fmla="*/ 181 h 230"/>
                  <a:gd name="T92" fmla="*/ 222 w 222"/>
                  <a:gd name="T93" fmla="*/ 181 h 230"/>
                  <a:gd name="T94" fmla="*/ 205 w 222"/>
                  <a:gd name="T95" fmla="*/ 153 h 230"/>
                  <a:gd name="T96" fmla="*/ 186 w 222"/>
                  <a:gd name="T97" fmla="*/ 126 h 230"/>
                  <a:gd name="T98" fmla="*/ 167 w 222"/>
                  <a:gd name="T99" fmla="*/ 101 h 230"/>
                  <a:gd name="T100" fmla="*/ 145 w 222"/>
                  <a:gd name="T101" fmla="*/ 78 h 230"/>
                  <a:gd name="T102" fmla="*/ 121 w 222"/>
                  <a:gd name="T103" fmla="*/ 56 h 230"/>
                  <a:gd name="T104" fmla="*/ 97 w 222"/>
                  <a:gd name="T105" fmla="*/ 35 h 230"/>
                  <a:gd name="T106" fmla="*/ 70 w 222"/>
                  <a:gd name="T107" fmla="*/ 17 h 230"/>
                  <a:gd name="T108" fmla="*/ 42 w 222"/>
                  <a:gd name="T10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30">
                    <a:moveTo>
                      <a:pt x="42" y="0"/>
                    </a:moveTo>
                    <a:lnTo>
                      <a:pt x="42" y="0"/>
                    </a:lnTo>
                    <a:lnTo>
                      <a:pt x="35" y="8"/>
                    </a:lnTo>
                    <a:lnTo>
                      <a:pt x="29" y="15"/>
                    </a:lnTo>
                    <a:lnTo>
                      <a:pt x="23" y="22"/>
                    </a:lnTo>
                    <a:lnTo>
                      <a:pt x="18" y="31"/>
                    </a:lnTo>
                    <a:lnTo>
                      <a:pt x="9" y="48"/>
                    </a:lnTo>
                    <a:lnTo>
                      <a:pt x="3" y="66"/>
                    </a:lnTo>
                    <a:lnTo>
                      <a:pt x="2" y="76"/>
                    </a:lnTo>
                    <a:lnTo>
                      <a:pt x="1" y="85"/>
                    </a:lnTo>
                    <a:lnTo>
                      <a:pt x="0" y="95"/>
                    </a:lnTo>
                    <a:lnTo>
                      <a:pt x="1" y="105"/>
                    </a:lnTo>
                    <a:lnTo>
                      <a:pt x="2" y="114"/>
                    </a:lnTo>
                    <a:lnTo>
                      <a:pt x="3" y="124"/>
                    </a:lnTo>
                    <a:lnTo>
                      <a:pt x="6" y="134"/>
                    </a:lnTo>
                    <a:lnTo>
                      <a:pt x="9" y="143"/>
                    </a:lnTo>
                    <a:lnTo>
                      <a:pt x="9" y="143"/>
                    </a:lnTo>
                    <a:lnTo>
                      <a:pt x="15" y="156"/>
                    </a:lnTo>
                    <a:lnTo>
                      <a:pt x="21" y="166"/>
                    </a:lnTo>
                    <a:lnTo>
                      <a:pt x="30" y="176"/>
                    </a:lnTo>
                    <a:lnTo>
                      <a:pt x="38" y="186"/>
                    </a:lnTo>
                    <a:lnTo>
                      <a:pt x="38" y="186"/>
                    </a:lnTo>
                    <a:lnTo>
                      <a:pt x="31" y="191"/>
                    </a:lnTo>
                    <a:lnTo>
                      <a:pt x="24" y="196"/>
                    </a:lnTo>
                    <a:lnTo>
                      <a:pt x="15" y="199"/>
                    </a:lnTo>
                    <a:lnTo>
                      <a:pt x="6" y="203"/>
                    </a:lnTo>
                    <a:lnTo>
                      <a:pt x="6" y="203"/>
                    </a:lnTo>
                    <a:lnTo>
                      <a:pt x="13" y="206"/>
                    </a:lnTo>
                    <a:lnTo>
                      <a:pt x="21" y="211"/>
                    </a:lnTo>
                    <a:lnTo>
                      <a:pt x="34" y="216"/>
                    </a:lnTo>
                    <a:lnTo>
                      <a:pt x="48" y="221"/>
                    </a:lnTo>
                    <a:lnTo>
                      <a:pt x="65" y="225"/>
                    </a:lnTo>
                    <a:lnTo>
                      <a:pt x="83" y="228"/>
                    </a:lnTo>
                    <a:lnTo>
                      <a:pt x="104" y="230"/>
                    </a:lnTo>
                    <a:lnTo>
                      <a:pt x="104" y="230"/>
                    </a:lnTo>
                    <a:lnTo>
                      <a:pt x="120" y="228"/>
                    </a:lnTo>
                    <a:lnTo>
                      <a:pt x="135" y="226"/>
                    </a:lnTo>
                    <a:lnTo>
                      <a:pt x="152" y="221"/>
                    </a:lnTo>
                    <a:lnTo>
                      <a:pt x="168" y="215"/>
                    </a:lnTo>
                    <a:lnTo>
                      <a:pt x="168" y="215"/>
                    </a:lnTo>
                    <a:lnTo>
                      <a:pt x="176" y="213"/>
                    </a:lnTo>
                    <a:lnTo>
                      <a:pt x="176" y="213"/>
                    </a:lnTo>
                    <a:lnTo>
                      <a:pt x="189" y="206"/>
                    </a:lnTo>
                    <a:lnTo>
                      <a:pt x="201" y="199"/>
                    </a:lnTo>
                    <a:lnTo>
                      <a:pt x="212" y="191"/>
                    </a:lnTo>
                    <a:lnTo>
                      <a:pt x="222" y="181"/>
                    </a:lnTo>
                    <a:lnTo>
                      <a:pt x="222" y="181"/>
                    </a:lnTo>
                    <a:lnTo>
                      <a:pt x="205" y="153"/>
                    </a:lnTo>
                    <a:lnTo>
                      <a:pt x="186" y="126"/>
                    </a:lnTo>
                    <a:lnTo>
                      <a:pt x="167" y="101"/>
                    </a:lnTo>
                    <a:lnTo>
                      <a:pt x="145" y="78"/>
                    </a:lnTo>
                    <a:lnTo>
                      <a:pt x="121" y="56"/>
                    </a:lnTo>
                    <a:lnTo>
                      <a:pt x="97" y="35"/>
                    </a:lnTo>
                    <a:lnTo>
                      <a:pt x="70" y="17"/>
                    </a:lnTo>
                    <a:lnTo>
                      <a:pt x="4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7" name="Freeform 79"/>
              <p:cNvSpPr>
                <a:spLocks/>
              </p:cNvSpPr>
              <p:nvPr/>
            </p:nvSpPr>
            <p:spPr bwMode="auto">
              <a:xfrm>
                <a:off x="6502681" y="1063178"/>
                <a:ext cx="847432" cy="883599"/>
              </a:xfrm>
              <a:custGeom>
                <a:avLst/>
                <a:gdLst>
                  <a:gd name="T0" fmla="*/ 127 w 254"/>
                  <a:gd name="T1" fmla="*/ 0 h 261"/>
                  <a:gd name="T2" fmla="*/ 163 w 254"/>
                  <a:gd name="T3" fmla="*/ 5 h 261"/>
                  <a:gd name="T4" fmla="*/ 197 w 254"/>
                  <a:gd name="T5" fmla="*/ 20 h 261"/>
                  <a:gd name="T6" fmla="*/ 224 w 254"/>
                  <a:gd name="T7" fmla="*/ 45 h 261"/>
                  <a:gd name="T8" fmla="*/ 240 w 254"/>
                  <a:gd name="T9" fmla="*/ 69 h 261"/>
                  <a:gd name="T10" fmla="*/ 245 w 254"/>
                  <a:gd name="T11" fmla="*/ 77 h 261"/>
                  <a:gd name="T12" fmla="*/ 252 w 254"/>
                  <a:gd name="T13" fmla="*/ 102 h 261"/>
                  <a:gd name="T14" fmla="*/ 254 w 254"/>
                  <a:gd name="T15" fmla="*/ 127 h 261"/>
                  <a:gd name="T16" fmla="*/ 252 w 254"/>
                  <a:gd name="T17" fmla="*/ 151 h 261"/>
                  <a:gd name="T18" fmla="*/ 245 w 254"/>
                  <a:gd name="T19" fmla="*/ 174 h 261"/>
                  <a:gd name="T20" fmla="*/ 233 w 254"/>
                  <a:gd name="T21" fmla="*/ 196 h 261"/>
                  <a:gd name="T22" fmla="*/ 218 w 254"/>
                  <a:gd name="T23" fmla="*/ 216 h 261"/>
                  <a:gd name="T24" fmla="*/ 199 w 254"/>
                  <a:gd name="T25" fmla="*/ 231 h 261"/>
                  <a:gd name="T26" fmla="*/ 176 w 254"/>
                  <a:gd name="T27" fmla="*/ 244 h 261"/>
                  <a:gd name="T28" fmla="*/ 168 w 254"/>
                  <a:gd name="T29" fmla="*/ 246 h 261"/>
                  <a:gd name="T30" fmla="*/ 152 w 254"/>
                  <a:gd name="T31" fmla="*/ 252 h 261"/>
                  <a:gd name="T32" fmla="*/ 120 w 254"/>
                  <a:gd name="T33" fmla="*/ 259 h 261"/>
                  <a:gd name="T34" fmla="*/ 104 w 254"/>
                  <a:gd name="T35" fmla="*/ 261 h 261"/>
                  <a:gd name="T36" fmla="*/ 65 w 254"/>
                  <a:gd name="T37" fmla="*/ 256 h 261"/>
                  <a:gd name="T38" fmla="*/ 34 w 254"/>
                  <a:gd name="T39" fmla="*/ 247 h 261"/>
                  <a:gd name="T40" fmla="*/ 13 w 254"/>
                  <a:gd name="T41" fmla="*/ 237 h 261"/>
                  <a:gd name="T42" fmla="*/ 6 w 254"/>
                  <a:gd name="T43" fmla="*/ 234 h 261"/>
                  <a:gd name="T44" fmla="*/ 24 w 254"/>
                  <a:gd name="T45" fmla="*/ 227 h 261"/>
                  <a:gd name="T46" fmla="*/ 38 w 254"/>
                  <a:gd name="T47" fmla="*/ 217 h 261"/>
                  <a:gd name="T48" fmla="*/ 30 w 254"/>
                  <a:gd name="T49" fmla="*/ 207 h 261"/>
                  <a:gd name="T50" fmla="*/ 15 w 254"/>
                  <a:gd name="T51" fmla="*/ 187 h 261"/>
                  <a:gd name="T52" fmla="*/ 9 w 254"/>
                  <a:gd name="T53" fmla="*/ 174 h 261"/>
                  <a:gd name="T54" fmla="*/ 2 w 254"/>
                  <a:gd name="T55" fmla="*/ 150 h 261"/>
                  <a:gd name="T56" fmla="*/ 0 w 254"/>
                  <a:gd name="T57" fmla="*/ 125 h 261"/>
                  <a:gd name="T58" fmla="*/ 2 w 254"/>
                  <a:gd name="T59" fmla="*/ 100 h 261"/>
                  <a:gd name="T60" fmla="*/ 9 w 254"/>
                  <a:gd name="T61" fmla="*/ 77 h 261"/>
                  <a:gd name="T62" fmla="*/ 21 w 254"/>
                  <a:gd name="T63" fmla="*/ 56 h 261"/>
                  <a:gd name="T64" fmla="*/ 36 w 254"/>
                  <a:gd name="T65" fmla="*/ 37 h 261"/>
                  <a:gd name="T66" fmla="*/ 55 w 254"/>
                  <a:gd name="T67" fmla="*/ 22 h 261"/>
                  <a:gd name="T68" fmla="*/ 78 w 254"/>
                  <a:gd name="T69" fmla="*/ 9 h 261"/>
                  <a:gd name="T70" fmla="*/ 91 w 254"/>
                  <a:gd name="T71" fmla="*/ 5 h 261"/>
                  <a:gd name="T72" fmla="*/ 115 w 254"/>
                  <a:gd name="T7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261">
                    <a:moveTo>
                      <a:pt x="127" y="0"/>
                    </a:moveTo>
                    <a:lnTo>
                      <a:pt x="127" y="0"/>
                    </a:lnTo>
                    <a:lnTo>
                      <a:pt x="145" y="1"/>
                    </a:lnTo>
                    <a:lnTo>
                      <a:pt x="163" y="5"/>
                    </a:lnTo>
                    <a:lnTo>
                      <a:pt x="180" y="11"/>
                    </a:lnTo>
                    <a:lnTo>
                      <a:pt x="197" y="20"/>
                    </a:lnTo>
                    <a:lnTo>
                      <a:pt x="212" y="31"/>
                    </a:lnTo>
                    <a:lnTo>
                      <a:pt x="224" y="45"/>
                    </a:lnTo>
                    <a:lnTo>
                      <a:pt x="235" y="60"/>
                    </a:lnTo>
                    <a:lnTo>
                      <a:pt x="240" y="69"/>
                    </a:lnTo>
                    <a:lnTo>
                      <a:pt x="245" y="77"/>
                    </a:lnTo>
                    <a:lnTo>
                      <a:pt x="245" y="77"/>
                    </a:lnTo>
                    <a:lnTo>
                      <a:pt x="248" y="90"/>
                    </a:lnTo>
                    <a:lnTo>
                      <a:pt x="252" y="102"/>
                    </a:lnTo>
                    <a:lnTo>
                      <a:pt x="253" y="115"/>
                    </a:lnTo>
                    <a:lnTo>
                      <a:pt x="254" y="127"/>
                    </a:lnTo>
                    <a:lnTo>
                      <a:pt x="253" y="139"/>
                    </a:lnTo>
                    <a:lnTo>
                      <a:pt x="252" y="151"/>
                    </a:lnTo>
                    <a:lnTo>
                      <a:pt x="248" y="164"/>
                    </a:lnTo>
                    <a:lnTo>
                      <a:pt x="245" y="174"/>
                    </a:lnTo>
                    <a:lnTo>
                      <a:pt x="239" y="185"/>
                    </a:lnTo>
                    <a:lnTo>
                      <a:pt x="233" y="196"/>
                    </a:lnTo>
                    <a:lnTo>
                      <a:pt x="225" y="206"/>
                    </a:lnTo>
                    <a:lnTo>
                      <a:pt x="218" y="216"/>
                    </a:lnTo>
                    <a:lnTo>
                      <a:pt x="208" y="224"/>
                    </a:lnTo>
                    <a:lnTo>
                      <a:pt x="199" y="231"/>
                    </a:lnTo>
                    <a:lnTo>
                      <a:pt x="188" y="237"/>
                    </a:lnTo>
                    <a:lnTo>
                      <a:pt x="176" y="244"/>
                    </a:lnTo>
                    <a:lnTo>
                      <a:pt x="176" y="244"/>
                    </a:lnTo>
                    <a:lnTo>
                      <a:pt x="168" y="246"/>
                    </a:lnTo>
                    <a:lnTo>
                      <a:pt x="168" y="246"/>
                    </a:lnTo>
                    <a:lnTo>
                      <a:pt x="152" y="252"/>
                    </a:lnTo>
                    <a:lnTo>
                      <a:pt x="135" y="257"/>
                    </a:lnTo>
                    <a:lnTo>
                      <a:pt x="120" y="259"/>
                    </a:lnTo>
                    <a:lnTo>
                      <a:pt x="104" y="261"/>
                    </a:lnTo>
                    <a:lnTo>
                      <a:pt x="104" y="261"/>
                    </a:lnTo>
                    <a:lnTo>
                      <a:pt x="83" y="259"/>
                    </a:lnTo>
                    <a:lnTo>
                      <a:pt x="65" y="256"/>
                    </a:lnTo>
                    <a:lnTo>
                      <a:pt x="48" y="252"/>
                    </a:lnTo>
                    <a:lnTo>
                      <a:pt x="34" y="247"/>
                    </a:lnTo>
                    <a:lnTo>
                      <a:pt x="21" y="242"/>
                    </a:lnTo>
                    <a:lnTo>
                      <a:pt x="13" y="237"/>
                    </a:lnTo>
                    <a:lnTo>
                      <a:pt x="6" y="234"/>
                    </a:lnTo>
                    <a:lnTo>
                      <a:pt x="6" y="234"/>
                    </a:lnTo>
                    <a:lnTo>
                      <a:pt x="15" y="230"/>
                    </a:lnTo>
                    <a:lnTo>
                      <a:pt x="24" y="227"/>
                    </a:lnTo>
                    <a:lnTo>
                      <a:pt x="31" y="222"/>
                    </a:lnTo>
                    <a:lnTo>
                      <a:pt x="38" y="217"/>
                    </a:lnTo>
                    <a:lnTo>
                      <a:pt x="38" y="217"/>
                    </a:lnTo>
                    <a:lnTo>
                      <a:pt x="30" y="207"/>
                    </a:lnTo>
                    <a:lnTo>
                      <a:pt x="21" y="197"/>
                    </a:lnTo>
                    <a:lnTo>
                      <a:pt x="15" y="187"/>
                    </a:lnTo>
                    <a:lnTo>
                      <a:pt x="9" y="174"/>
                    </a:lnTo>
                    <a:lnTo>
                      <a:pt x="9" y="174"/>
                    </a:lnTo>
                    <a:lnTo>
                      <a:pt x="6" y="162"/>
                    </a:lnTo>
                    <a:lnTo>
                      <a:pt x="2" y="150"/>
                    </a:lnTo>
                    <a:lnTo>
                      <a:pt x="1" y="138"/>
                    </a:lnTo>
                    <a:lnTo>
                      <a:pt x="0" y="125"/>
                    </a:lnTo>
                    <a:lnTo>
                      <a:pt x="1" y="113"/>
                    </a:lnTo>
                    <a:lnTo>
                      <a:pt x="2" y="100"/>
                    </a:lnTo>
                    <a:lnTo>
                      <a:pt x="6" y="90"/>
                    </a:lnTo>
                    <a:lnTo>
                      <a:pt x="9" y="77"/>
                    </a:lnTo>
                    <a:lnTo>
                      <a:pt x="15" y="66"/>
                    </a:lnTo>
                    <a:lnTo>
                      <a:pt x="21" y="56"/>
                    </a:lnTo>
                    <a:lnTo>
                      <a:pt x="29" y="46"/>
                    </a:lnTo>
                    <a:lnTo>
                      <a:pt x="36" y="37"/>
                    </a:lnTo>
                    <a:lnTo>
                      <a:pt x="46" y="29"/>
                    </a:lnTo>
                    <a:lnTo>
                      <a:pt x="55" y="22"/>
                    </a:lnTo>
                    <a:lnTo>
                      <a:pt x="66" y="14"/>
                    </a:lnTo>
                    <a:lnTo>
                      <a:pt x="78" y="9"/>
                    </a:lnTo>
                    <a:lnTo>
                      <a:pt x="78" y="9"/>
                    </a:lnTo>
                    <a:lnTo>
                      <a:pt x="91" y="5"/>
                    </a:lnTo>
                    <a:lnTo>
                      <a:pt x="103" y="1"/>
                    </a:lnTo>
                    <a:lnTo>
                      <a:pt x="115" y="0"/>
                    </a:lnTo>
                    <a:lnTo>
                      <a:pt x="12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3" name="ZoneTexte 68"/>
              <p:cNvSpPr txBox="1"/>
              <p:nvPr/>
            </p:nvSpPr>
            <p:spPr>
              <a:xfrm>
                <a:off x="6610377" y="1130581"/>
                <a:ext cx="649537" cy="707886"/>
              </a:xfrm>
              <a:prstGeom prst="rect">
                <a:avLst/>
              </a:prstGeom>
              <a:noFill/>
              <a:effectLst>
                <a:outerShdw blurRad="50800" dist="12700" dir="2400000" algn="ctr" rotWithShape="0">
                  <a:schemeClr val="bg1">
                    <a:alpha val="85000"/>
                  </a:schemeClr>
                </a:outerShdw>
              </a:effectLst>
            </p:spPr>
            <p:txBody>
              <a:bodyPr wrap="none" rtlCol="0" anchor="ctr">
                <a:spAutoFit/>
              </a:bodyPr>
              <a:lstStyle>
                <a:defPPr>
                  <a:defRPr lang="fr-FR"/>
                </a:defPPr>
                <a:lvl1pPr algn="ctr">
                  <a:defRPr sz="4800" b="1">
                    <a:solidFill>
                      <a:schemeClr val="accent1">
                        <a:lumMod val="50000"/>
                      </a:schemeClr>
                    </a:solidFill>
                  </a:defRPr>
                </a:lvl1pPr>
              </a:lstStyle>
              <a:p>
                <a:r>
                  <a:rPr lang="fr-FR" sz="4000" dirty="0">
                    <a:solidFill>
                      <a:schemeClr val="tx1"/>
                    </a:solidFill>
                  </a:rPr>
                  <a:t>W</a:t>
                </a:r>
              </a:p>
            </p:txBody>
          </p:sp>
        </p:grpSp>
      </p:grpSp>
      <p:grpSp>
        <p:nvGrpSpPr>
          <p:cNvPr id="7" name="Group 112"/>
          <p:cNvGrpSpPr/>
          <p:nvPr/>
        </p:nvGrpSpPr>
        <p:grpSpPr>
          <a:xfrm>
            <a:off x="1704797" y="4018074"/>
            <a:ext cx="982122" cy="927502"/>
            <a:chOff x="1705026" y="3843113"/>
            <a:chExt cx="1000902" cy="985556"/>
          </a:xfrm>
        </p:grpSpPr>
        <p:sp>
          <p:nvSpPr>
            <p:cNvPr id="31" name="Freeform 85"/>
            <p:cNvSpPr>
              <a:spLocks/>
            </p:cNvSpPr>
            <p:nvPr/>
          </p:nvSpPr>
          <p:spPr bwMode="auto">
            <a:xfrm>
              <a:off x="1731716" y="3870306"/>
              <a:ext cx="914159" cy="937976"/>
            </a:xfrm>
            <a:custGeom>
              <a:avLst/>
              <a:gdLst>
                <a:gd name="T0" fmla="*/ 157 w 274"/>
                <a:gd name="T1" fmla="*/ 275 h 275"/>
                <a:gd name="T2" fmla="*/ 122 w 274"/>
                <a:gd name="T3" fmla="*/ 271 h 275"/>
                <a:gd name="T4" fmla="*/ 89 w 274"/>
                <a:gd name="T5" fmla="*/ 260 h 275"/>
                <a:gd name="T6" fmla="*/ 82 w 274"/>
                <a:gd name="T7" fmla="*/ 258 h 275"/>
                <a:gd name="T8" fmla="*/ 70 w 274"/>
                <a:gd name="T9" fmla="*/ 252 h 275"/>
                <a:gd name="T10" fmla="*/ 48 w 274"/>
                <a:gd name="T11" fmla="*/ 237 h 275"/>
                <a:gd name="T12" fmla="*/ 30 w 274"/>
                <a:gd name="T13" fmla="*/ 218 h 275"/>
                <a:gd name="T14" fmla="*/ 15 w 274"/>
                <a:gd name="T15" fmla="*/ 197 h 275"/>
                <a:gd name="T16" fmla="*/ 6 w 274"/>
                <a:gd name="T17" fmla="*/ 173 h 275"/>
                <a:gd name="T18" fmla="*/ 1 w 274"/>
                <a:gd name="T19" fmla="*/ 148 h 275"/>
                <a:gd name="T20" fmla="*/ 0 w 274"/>
                <a:gd name="T21" fmla="*/ 122 h 275"/>
                <a:gd name="T22" fmla="*/ 6 w 274"/>
                <a:gd name="T23" fmla="*/ 96 h 275"/>
                <a:gd name="T24" fmla="*/ 9 w 274"/>
                <a:gd name="T25" fmla="*/ 82 h 275"/>
                <a:gd name="T26" fmla="*/ 19 w 274"/>
                <a:gd name="T27" fmla="*/ 64 h 275"/>
                <a:gd name="T28" fmla="*/ 30 w 274"/>
                <a:gd name="T29" fmla="*/ 48 h 275"/>
                <a:gd name="T30" fmla="*/ 59 w 274"/>
                <a:gd name="T31" fmla="*/ 22 h 275"/>
                <a:gd name="T32" fmla="*/ 94 w 274"/>
                <a:gd name="T33" fmla="*/ 6 h 275"/>
                <a:gd name="T34" fmla="*/ 114 w 274"/>
                <a:gd name="T35" fmla="*/ 1 h 275"/>
                <a:gd name="T36" fmla="*/ 134 w 274"/>
                <a:gd name="T37" fmla="*/ 0 h 275"/>
                <a:gd name="T38" fmla="*/ 147 w 274"/>
                <a:gd name="T39" fmla="*/ 0 h 275"/>
                <a:gd name="T40" fmla="*/ 173 w 274"/>
                <a:gd name="T41" fmla="*/ 6 h 275"/>
                <a:gd name="T42" fmla="*/ 185 w 274"/>
                <a:gd name="T43" fmla="*/ 9 h 275"/>
                <a:gd name="T44" fmla="*/ 209 w 274"/>
                <a:gd name="T45" fmla="*/ 23 h 275"/>
                <a:gd name="T46" fmla="*/ 230 w 274"/>
                <a:gd name="T47" fmla="*/ 40 h 275"/>
                <a:gd name="T48" fmla="*/ 246 w 274"/>
                <a:gd name="T49" fmla="*/ 59 h 275"/>
                <a:gd name="T50" fmla="*/ 258 w 274"/>
                <a:gd name="T51" fmla="*/ 82 h 275"/>
                <a:gd name="T52" fmla="*/ 265 w 274"/>
                <a:gd name="T53" fmla="*/ 108 h 275"/>
                <a:gd name="T54" fmla="*/ 269 w 274"/>
                <a:gd name="T55" fmla="*/ 133 h 275"/>
                <a:gd name="T56" fmla="*/ 266 w 274"/>
                <a:gd name="T57" fmla="*/ 160 h 275"/>
                <a:gd name="T58" fmla="*/ 258 w 274"/>
                <a:gd name="T59" fmla="*/ 185 h 275"/>
                <a:gd name="T60" fmla="*/ 253 w 274"/>
                <a:gd name="T61" fmla="*/ 196 h 275"/>
                <a:gd name="T62" fmla="*/ 241 w 274"/>
                <a:gd name="T63" fmla="*/ 214 h 275"/>
                <a:gd name="T64" fmla="*/ 235 w 274"/>
                <a:gd name="T65" fmla="*/ 224 h 275"/>
                <a:gd name="T66" fmla="*/ 258 w 274"/>
                <a:gd name="T67" fmla="*/ 234 h 275"/>
                <a:gd name="T68" fmla="*/ 259 w 274"/>
                <a:gd name="T69" fmla="*/ 247 h 275"/>
                <a:gd name="T70" fmla="*/ 251 w 274"/>
                <a:gd name="T71" fmla="*/ 252 h 275"/>
                <a:gd name="T72" fmla="*/ 229 w 274"/>
                <a:gd name="T73" fmla="*/ 262 h 275"/>
                <a:gd name="T74" fmla="*/ 197 w 274"/>
                <a:gd name="T75" fmla="*/ 271 h 275"/>
                <a:gd name="T76" fmla="*/ 157 w 274"/>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 h="275">
                  <a:moveTo>
                    <a:pt x="157" y="275"/>
                  </a:moveTo>
                  <a:lnTo>
                    <a:pt x="157" y="275"/>
                  </a:lnTo>
                  <a:lnTo>
                    <a:pt x="140" y="274"/>
                  </a:lnTo>
                  <a:lnTo>
                    <a:pt x="122" y="271"/>
                  </a:lnTo>
                  <a:lnTo>
                    <a:pt x="106" y="267"/>
                  </a:lnTo>
                  <a:lnTo>
                    <a:pt x="89" y="260"/>
                  </a:lnTo>
                  <a:lnTo>
                    <a:pt x="89" y="260"/>
                  </a:lnTo>
                  <a:lnTo>
                    <a:pt x="82" y="258"/>
                  </a:lnTo>
                  <a:lnTo>
                    <a:pt x="82" y="258"/>
                  </a:lnTo>
                  <a:lnTo>
                    <a:pt x="70" y="252"/>
                  </a:lnTo>
                  <a:lnTo>
                    <a:pt x="59" y="245"/>
                  </a:lnTo>
                  <a:lnTo>
                    <a:pt x="48" y="237"/>
                  </a:lnTo>
                  <a:lnTo>
                    <a:pt x="38" y="229"/>
                  </a:lnTo>
                  <a:lnTo>
                    <a:pt x="30" y="218"/>
                  </a:lnTo>
                  <a:lnTo>
                    <a:pt x="21" y="208"/>
                  </a:lnTo>
                  <a:lnTo>
                    <a:pt x="15" y="197"/>
                  </a:lnTo>
                  <a:lnTo>
                    <a:pt x="9" y="185"/>
                  </a:lnTo>
                  <a:lnTo>
                    <a:pt x="6" y="173"/>
                  </a:lnTo>
                  <a:lnTo>
                    <a:pt x="2" y="161"/>
                  </a:lnTo>
                  <a:lnTo>
                    <a:pt x="1" y="148"/>
                  </a:lnTo>
                  <a:lnTo>
                    <a:pt x="0" y="134"/>
                  </a:lnTo>
                  <a:lnTo>
                    <a:pt x="0" y="122"/>
                  </a:lnTo>
                  <a:lnTo>
                    <a:pt x="2" y="109"/>
                  </a:lnTo>
                  <a:lnTo>
                    <a:pt x="6" y="96"/>
                  </a:lnTo>
                  <a:lnTo>
                    <a:pt x="9" y="82"/>
                  </a:lnTo>
                  <a:lnTo>
                    <a:pt x="9" y="82"/>
                  </a:lnTo>
                  <a:lnTo>
                    <a:pt x="14" y="74"/>
                  </a:lnTo>
                  <a:lnTo>
                    <a:pt x="19" y="64"/>
                  </a:lnTo>
                  <a:lnTo>
                    <a:pt x="24" y="56"/>
                  </a:lnTo>
                  <a:lnTo>
                    <a:pt x="30" y="48"/>
                  </a:lnTo>
                  <a:lnTo>
                    <a:pt x="44" y="34"/>
                  </a:lnTo>
                  <a:lnTo>
                    <a:pt x="59" y="22"/>
                  </a:lnTo>
                  <a:lnTo>
                    <a:pt x="76" y="12"/>
                  </a:lnTo>
                  <a:lnTo>
                    <a:pt x="94" y="6"/>
                  </a:lnTo>
                  <a:lnTo>
                    <a:pt x="104" y="3"/>
                  </a:lnTo>
                  <a:lnTo>
                    <a:pt x="114" y="1"/>
                  </a:lnTo>
                  <a:lnTo>
                    <a:pt x="124" y="0"/>
                  </a:lnTo>
                  <a:lnTo>
                    <a:pt x="134" y="0"/>
                  </a:lnTo>
                  <a:lnTo>
                    <a:pt x="134" y="0"/>
                  </a:lnTo>
                  <a:lnTo>
                    <a:pt x="147" y="0"/>
                  </a:lnTo>
                  <a:lnTo>
                    <a:pt x="160" y="2"/>
                  </a:lnTo>
                  <a:lnTo>
                    <a:pt x="173" y="6"/>
                  </a:lnTo>
                  <a:lnTo>
                    <a:pt x="185" y="9"/>
                  </a:lnTo>
                  <a:lnTo>
                    <a:pt x="185" y="9"/>
                  </a:lnTo>
                  <a:lnTo>
                    <a:pt x="198" y="15"/>
                  </a:lnTo>
                  <a:lnTo>
                    <a:pt x="209" y="23"/>
                  </a:lnTo>
                  <a:lnTo>
                    <a:pt x="220" y="30"/>
                  </a:lnTo>
                  <a:lnTo>
                    <a:pt x="230" y="40"/>
                  </a:lnTo>
                  <a:lnTo>
                    <a:pt x="238" y="49"/>
                  </a:lnTo>
                  <a:lnTo>
                    <a:pt x="246" y="59"/>
                  </a:lnTo>
                  <a:lnTo>
                    <a:pt x="253" y="71"/>
                  </a:lnTo>
                  <a:lnTo>
                    <a:pt x="258" y="82"/>
                  </a:lnTo>
                  <a:lnTo>
                    <a:pt x="263" y="94"/>
                  </a:lnTo>
                  <a:lnTo>
                    <a:pt x="265" y="108"/>
                  </a:lnTo>
                  <a:lnTo>
                    <a:pt x="268" y="120"/>
                  </a:lnTo>
                  <a:lnTo>
                    <a:pt x="269" y="133"/>
                  </a:lnTo>
                  <a:lnTo>
                    <a:pt x="268" y="146"/>
                  </a:lnTo>
                  <a:lnTo>
                    <a:pt x="266" y="160"/>
                  </a:lnTo>
                  <a:lnTo>
                    <a:pt x="263" y="172"/>
                  </a:lnTo>
                  <a:lnTo>
                    <a:pt x="258" y="185"/>
                  </a:lnTo>
                  <a:lnTo>
                    <a:pt x="258" y="185"/>
                  </a:lnTo>
                  <a:lnTo>
                    <a:pt x="253" y="196"/>
                  </a:lnTo>
                  <a:lnTo>
                    <a:pt x="248" y="206"/>
                  </a:lnTo>
                  <a:lnTo>
                    <a:pt x="241" y="214"/>
                  </a:lnTo>
                  <a:lnTo>
                    <a:pt x="235" y="224"/>
                  </a:lnTo>
                  <a:lnTo>
                    <a:pt x="235" y="224"/>
                  </a:lnTo>
                  <a:lnTo>
                    <a:pt x="246" y="229"/>
                  </a:lnTo>
                  <a:lnTo>
                    <a:pt x="258" y="234"/>
                  </a:lnTo>
                  <a:lnTo>
                    <a:pt x="274" y="239"/>
                  </a:lnTo>
                  <a:lnTo>
                    <a:pt x="259" y="247"/>
                  </a:lnTo>
                  <a:lnTo>
                    <a:pt x="259" y="247"/>
                  </a:lnTo>
                  <a:lnTo>
                    <a:pt x="251" y="252"/>
                  </a:lnTo>
                  <a:lnTo>
                    <a:pt x="241" y="257"/>
                  </a:lnTo>
                  <a:lnTo>
                    <a:pt x="229" y="262"/>
                  </a:lnTo>
                  <a:lnTo>
                    <a:pt x="214" y="267"/>
                  </a:lnTo>
                  <a:lnTo>
                    <a:pt x="197" y="271"/>
                  </a:lnTo>
                  <a:lnTo>
                    <a:pt x="178" y="274"/>
                  </a:lnTo>
                  <a:lnTo>
                    <a:pt x="157" y="275"/>
                  </a:lnTo>
                  <a:lnTo>
                    <a:pt x="157" y="275"/>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fr-FR" dirty="0"/>
            </a:p>
          </p:txBody>
        </p:sp>
        <p:sp>
          <p:nvSpPr>
            <p:cNvPr id="32" name="Freeform 86"/>
            <p:cNvSpPr>
              <a:spLocks noEditPoints="1"/>
            </p:cNvSpPr>
            <p:nvPr/>
          </p:nvSpPr>
          <p:spPr bwMode="auto">
            <a:xfrm>
              <a:off x="1705026" y="3843113"/>
              <a:ext cx="1000902" cy="985556"/>
            </a:xfrm>
            <a:custGeom>
              <a:avLst/>
              <a:gdLst>
                <a:gd name="T0" fmla="*/ 154 w 300"/>
                <a:gd name="T1" fmla="*/ 15 h 290"/>
                <a:gd name="T2" fmla="*/ 191 w 300"/>
                <a:gd name="T3" fmla="*/ 25 h 290"/>
                <a:gd name="T4" fmla="*/ 214 w 300"/>
                <a:gd name="T5" fmla="*/ 37 h 290"/>
                <a:gd name="T6" fmla="*/ 240 w 300"/>
                <a:gd name="T7" fmla="*/ 62 h 290"/>
                <a:gd name="T8" fmla="*/ 260 w 300"/>
                <a:gd name="T9" fmla="*/ 94 h 290"/>
                <a:gd name="T10" fmla="*/ 268 w 300"/>
                <a:gd name="T11" fmla="*/ 129 h 290"/>
                <a:gd name="T12" fmla="*/ 267 w 300"/>
                <a:gd name="T13" fmla="*/ 165 h 290"/>
                <a:gd name="T14" fmla="*/ 260 w 300"/>
                <a:gd name="T15" fmla="*/ 191 h 290"/>
                <a:gd name="T16" fmla="*/ 239 w 300"/>
                <a:gd name="T17" fmla="*/ 224 h 290"/>
                <a:gd name="T18" fmla="*/ 238 w 300"/>
                <a:gd name="T19" fmla="*/ 237 h 290"/>
                <a:gd name="T20" fmla="*/ 263 w 300"/>
                <a:gd name="T21" fmla="*/ 249 h 290"/>
                <a:gd name="T22" fmla="*/ 248 w 300"/>
                <a:gd name="T23" fmla="*/ 258 h 290"/>
                <a:gd name="T24" fmla="*/ 204 w 300"/>
                <a:gd name="T25" fmla="*/ 272 h 290"/>
                <a:gd name="T26" fmla="*/ 165 w 300"/>
                <a:gd name="T27" fmla="*/ 276 h 290"/>
                <a:gd name="T28" fmla="*/ 117 w 300"/>
                <a:gd name="T29" fmla="*/ 268 h 290"/>
                <a:gd name="T30" fmla="*/ 94 w 300"/>
                <a:gd name="T31" fmla="*/ 259 h 290"/>
                <a:gd name="T32" fmla="*/ 71 w 300"/>
                <a:gd name="T33" fmla="*/ 247 h 290"/>
                <a:gd name="T34" fmla="*/ 44 w 300"/>
                <a:gd name="T35" fmla="*/ 222 h 290"/>
                <a:gd name="T36" fmla="*/ 24 w 300"/>
                <a:gd name="T37" fmla="*/ 191 h 290"/>
                <a:gd name="T38" fmla="*/ 16 w 300"/>
                <a:gd name="T39" fmla="*/ 156 h 290"/>
                <a:gd name="T40" fmla="*/ 17 w 300"/>
                <a:gd name="T41" fmla="*/ 118 h 290"/>
                <a:gd name="T42" fmla="*/ 24 w 300"/>
                <a:gd name="T43" fmla="*/ 94 h 290"/>
                <a:gd name="T44" fmla="*/ 45 w 300"/>
                <a:gd name="T45" fmla="*/ 60 h 290"/>
                <a:gd name="T46" fmla="*/ 89 w 300"/>
                <a:gd name="T47" fmla="*/ 27 h 290"/>
                <a:gd name="T48" fmla="*/ 142 w 300"/>
                <a:gd name="T49" fmla="*/ 15 h 290"/>
                <a:gd name="T50" fmla="*/ 131 w 300"/>
                <a:gd name="T51" fmla="*/ 0 h 290"/>
                <a:gd name="T52" fmla="*/ 100 w 300"/>
                <a:gd name="T53" fmla="*/ 7 h 290"/>
                <a:gd name="T54" fmla="*/ 72 w 300"/>
                <a:gd name="T55" fmla="*/ 19 h 290"/>
                <a:gd name="T56" fmla="*/ 46 w 300"/>
                <a:gd name="T57" fmla="*/ 37 h 290"/>
                <a:gd name="T58" fmla="*/ 26 w 300"/>
                <a:gd name="T59" fmla="*/ 60 h 290"/>
                <a:gd name="T60" fmla="*/ 11 w 300"/>
                <a:gd name="T61" fmla="*/ 88 h 290"/>
                <a:gd name="T62" fmla="*/ 3 w 300"/>
                <a:gd name="T63" fmla="*/ 116 h 290"/>
                <a:gd name="T64" fmla="*/ 0 w 300"/>
                <a:gd name="T65" fmla="*/ 157 h 290"/>
                <a:gd name="T66" fmla="*/ 11 w 300"/>
                <a:gd name="T67" fmla="*/ 196 h 290"/>
                <a:gd name="T68" fmla="*/ 32 w 300"/>
                <a:gd name="T69" fmla="*/ 231 h 290"/>
                <a:gd name="T70" fmla="*/ 62 w 300"/>
                <a:gd name="T71" fmla="*/ 260 h 290"/>
                <a:gd name="T72" fmla="*/ 88 w 300"/>
                <a:gd name="T73" fmla="*/ 273 h 290"/>
                <a:gd name="T74" fmla="*/ 112 w 300"/>
                <a:gd name="T75" fmla="*/ 282 h 290"/>
                <a:gd name="T76" fmla="*/ 165 w 300"/>
                <a:gd name="T77" fmla="*/ 290 h 290"/>
                <a:gd name="T78" fmla="*/ 206 w 300"/>
                <a:gd name="T79" fmla="*/ 287 h 290"/>
                <a:gd name="T80" fmla="*/ 253 w 300"/>
                <a:gd name="T81" fmla="*/ 272 h 290"/>
                <a:gd name="T82" fmla="*/ 300 w 300"/>
                <a:gd name="T83" fmla="*/ 244 h 290"/>
                <a:gd name="T84" fmla="*/ 254 w 300"/>
                <a:gd name="T85" fmla="*/ 230 h 290"/>
                <a:gd name="T86" fmla="*/ 273 w 300"/>
                <a:gd name="T87" fmla="*/ 196 h 290"/>
                <a:gd name="T88" fmla="*/ 282 w 300"/>
                <a:gd name="T89" fmla="*/ 169 h 290"/>
                <a:gd name="T90" fmla="*/ 283 w 300"/>
                <a:gd name="T91" fmla="*/ 128 h 290"/>
                <a:gd name="T92" fmla="*/ 273 w 300"/>
                <a:gd name="T93" fmla="*/ 88 h 290"/>
                <a:gd name="T94" fmla="*/ 253 w 300"/>
                <a:gd name="T95" fmla="*/ 53 h 290"/>
                <a:gd name="T96" fmla="*/ 221 w 300"/>
                <a:gd name="T97" fmla="*/ 25 h 290"/>
                <a:gd name="T98" fmla="*/ 197 w 300"/>
                <a:gd name="T99" fmla="*/ 11 h 290"/>
                <a:gd name="T100" fmla="*/ 155 w 300"/>
                <a:gd name="T10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290">
                  <a:moveTo>
                    <a:pt x="142" y="15"/>
                  </a:moveTo>
                  <a:lnTo>
                    <a:pt x="142" y="15"/>
                  </a:lnTo>
                  <a:lnTo>
                    <a:pt x="154" y="15"/>
                  </a:lnTo>
                  <a:lnTo>
                    <a:pt x="166" y="17"/>
                  </a:lnTo>
                  <a:lnTo>
                    <a:pt x="179" y="20"/>
                  </a:lnTo>
                  <a:lnTo>
                    <a:pt x="191" y="25"/>
                  </a:lnTo>
                  <a:lnTo>
                    <a:pt x="191" y="25"/>
                  </a:lnTo>
                  <a:lnTo>
                    <a:pt x="203" y="31"/>
                  </a:lnTo>
                  <a:lnTo>
                    <a:pt x="214" y="37"/>
                  </a:lnTo>
                  <a:lnTo>
                    <a:pt x="223" y="44"/>
                  </a:lnTo>
                  <a:lnTo>
                    <a:pt x="232" y="53"/>
                  </a:lnTo>
                  <a:lnTo>
                    <a:pt x="240" y="62"/>
                  </a:lnTo>
                  <a:lnTo>
                    <a:pt x="248" y="72"/>
                  </a:lnTo>
                  <a:lnTo>
                    <a:pt x="254" y="83"/>
                  </a:lnTo>
                  <a:lnTo>
                    <a:pt x="260" y="94"/>
                  </a:lnTo>
                  <a:lnTo>
                    <a:pt x="263" y="105"/>
                  </a:lnTo>
                  <a:lnTo>
                    <a:pt x="266" y="117"/>
                  </a:lnTo>
                  <a:lnTo>
                    <a:pt x="268" y="129"/>
                  </a:lnTo>
                  <a:lnTo>
                    <a:pt x="270" y="141"/>
                  </a:lnTo>
                  <a:lnTo>
                    <a:pt x="268" y="153"/>
                  </a:lnTo>
                  <a:lnTo>
                    <a:pt x="267" y="165"/>
                  </a:lnTo>
                  <a:lnTo>
                    <a:pt x="263" y="179"/>
                  </a:lnTo>
                  <a:lnTo>
                    <a:pt x="260" y="191"/>
                  </a:lnTo>
                  <a:lnTo>
                    <a:pt x="260" y="191"/>
                  </a:lnTo>
                  <a:lnTo>
                    <a:pt x="254" y="202"/>
                  </a:lnTo>
                  <a:lnTo>
                    <a:pt x="246" y="213"/>
                  </a:lnTo>
                  <a:lnTo>
                    <a:pt x="239" y="224"/>
                  </a:lnTo>
                  <a:lnTo>
                    <a:pt x="231" y="232"/>
                  </a:lnTo>
                  <a:lnTo>
                    <a:pt x="231" y="232"/>
                  </a:lnTo>
                  <a:lnTo>
                    <a:pt x="238" y="237"/>
                  </a:lnTo>
                  <a:lnTo>
                    <a:pt x="245" y="242"/>
                  </a:lnTo>
                  <a:lnTo>
                    <a:pt x="254" y="245"/>
                  </a:lnTo>
                  <a:lnTo>
                    <a:pt x="263" y="249"/>
                  </a:lnTo>
                  <a:lnTo>
                    <a:pt x="263" y="249"/>
                  </a:lnTo>
                  <a:lnTo>
                    <a:pt x="256" y="254"/>
                  </a:lnTo>
                  <a:lnTo>
                    <a:pt x="248" y="258"/>
                  </a:lnTo>
                  <a:lnTo>
                    <a:pt x="236" y="262"/>
                  </a:lnTo>
                  <a:lnTo>
                    <a:pt x="221" y="267"/>
                  </a:lnTo>
                  <a:lnTo>
                    <a:pt x="204" y="272"/>
                  </a:lnTo>
                  <a:lnTo>
                    <a:pt x="186" y="275"/>
                  </a:lnTo>
                  <a:lnTo>
                    <a:pt x="165" y="276"/>
                  </a:lnTo>
                  <a:lnTo>
                    <a:pt x="165" y="276"/>
                  </a:lnTo>
                  <a:lnTo>
                    <a:pt x="149" y="275"/>
                  </a:lnTo>
                  <a:lnTo>
                    <a:pt x="134" y="272"/>
                  </a:lnTo>
                  <a:lnTo>
                    <a:pt x="117" y="268"/>
                  </a:lnTo>
                  <a:lnTo>
                    <a:pt x="101" y="262"/>
                  </a:lnTo>
                  <a:lnTo>
                    <a:pt x="101" y="262"/>
                  </a:lnTo>
                  <a:lnTo>
                    <a:pt x="94" y="259"/>
                  </a:lnTo>
                  <a:lnTo>
                    <a:pt x="94" y="259"/>
                  </a:lnTo>
                  <a:lnTo>
                    <a:pt x="82" y="254"/>
                  </a:lnTo>
                  <a:lnTo>
                    <a:pt x="71" y="247"/>
                  </a:lnTo>
                  <a:lnTo>
                    <a:pt x="61" y="239"/>
                  </a:lnTo>
                  <a:lnTo>
                    <a:pt x="51" y="231"/>
                  </a:lnTo>
                  <a:lnTo>
                    <a:pt x="44" y="222"/>
                  </a:lnTo>
                  <a:lnTo>
                    <a:pt x="37" y="211"/>
                  </a:lnTo>
                  <a:lnTo>
                    <a:pt x="29" y="202"/>
                  </a:lnTo>
                  <a:lnTo>
                    <a:pt x="24" y="191"/>
                  </a:lnTo>
                  <a:lnTo>
                    <a:pt x="21" y="179"/>
                  </a:lnTo>
                  <a:lnTo>
                    <a:pt x="17" y="167"/>
                  </a:lnTo>
                  <a:lnTo>
                    <a:pt x="16" y="156"/>
                  </a:lnTo>
                  <a:lnTo>
                    <a:pt x="15" y="142"/>
                  </a:lnTo>
                  <a:lnTo>
                    <a:pt x="16" y="130"/>
                  </a:lnTo>
                  <a:lnTo>
                    <a:pt x="17" y="118"/>
                  </a:lnTo>
                  <a:lnTo>
                    <a:pt x="21" y="106"/>
                  </a:lnTo>
                  <a:lnTo>
                    <a:pt x="24" y="94"/>
                  </a:lnTo>
                  <a:lnTo>
                    <a:pt x="24" y="94"/>
                  </a:lnTo>
                  <a:lnTo>
                    <a:pt x="29" y="84"/>
                  </a:lnTo>
                  <a:lnTo>
                    <a:pt x="33" y="76"/>
                  </a:lnTo>
                  <a:lnTo>
                    <a:pt x="45" y="60"/>
                  </a:lnTo>
                  <a:lnTo>
                    <a:pt x="57" y="47"/>
                  </a:lnTo>
                  <a:lnTo>
                    <a:pt x="72" y="36"/>
                  </a:lnTo>
                  <a:lnTo>
                    <a:pt x="89" y="27"/>
                  </a:lnTo>
                  <a:lnTo>
                    <a:pt x="106" y="20"/>
                  </a:lnTo>
                  <a:lnTo>
                    <a:pt x="124" y="16"/>
                  </a:lnTo>
                  <a:lnTo>
                    <a:pt x="142" y="15"/>
                  </a:lnTo>
                  <a:close/>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3" name="Freeform 87"/>
            <p:cNvSpPr>
              <a:spLocks/>
            </p:cNvSpPr>
            <p:nvPr/>
          </p:nvSpPr>
          <p:spPr bwMode="auto">
            <a:xfrm>
              <a:off x="1751733" y="3890699"/>
              <a:ext cx="854102" cy="890400"/>
            </a:xfrm>
            <a:custGeom>
              <a:avLst/>
              <a:gdLst>
                <a:gd name="T0" fmla="*/ 127 w 255"/>
                <a:gd name="T1" fmla="*/ 0 h 261"/>
                <a:gd name="T2" fmla="*/ 151 w 255"/>
                <a:gd name="T3" fmla="*/ 2 h 261"/>
                <a:gd name="T4" fmla="*/ 176 w 255"/>
                <a:gd name="T5" fmla="*/ 10 h 261"/>
                <a:gd name="T6" fmla="*/ 188 w 255"/>
                <a:gd name="T7" fmla="*/ 16 h 261"/>
                <a:gd name="T8" fmla="*/ 208 w 255"/>
                <a:gd name="T9" fmla="*/ 29 h 261"/>
                <a:gd name="T10" fmla="*/ 225 w 255"/>
                <a:gd name="T11" fmla="*/ 47 h 261"/>
                <a:gd name="T12" fmla="*/ 239 w 255"/>
                <a:gd name="T13" fmla="*/ 68 h 261"/>
                <a:gd name="T14" fmla="*/ 248 w 255"/>
                <a:gd name="T15" fmla="*/ 90 h 261"/>
                <a:gd name="T16" fmla="*/ 253 w 255"/>
                <a:gd name="T17" fmla="*/ 114 h 261"/>
                <a:gd name="T18" fmla="*/ 253 w 255"/>
                <a:gd name="T19" fmla="*/ 138 h 261"/>
                <a:gd name="T20" fmla="*/ 248 w 255"/>
                <a:gd name="T21" fmla="*/ 164 h 261"/>
                <a:gd name="T22" fmla="*/ 245 w 255"/>
                <a:gd name="T23" fmla="*/ 176 h 261"/>
                <a:gd name="T24" fmla="*/ 231 w 255"/>
                <a:gd name="T25" fmla="*/ 198 h 261"/>
                <a:gd name="T26" fmla="*/ 216 w 255"/>
                <a:gd name="T27" fmla="*/ 217 h 261"/>
                <a:gd name="T28" fmla="*/ 223 w 255"/>
                <a:gd name="T29" fmla="*/ 222 h 261"/>
                <a:gd name="T30" fmla="*/ 239 w 255"/>
                <a:gd name="T31" fmla="*/ 230 h 261"/>
                <a:gd name="T32" fmla="*/ 248 w 255"/>
                <a:gd name="T33" fmla="*/ 234 h 261"/>
                <a:gd name="T34" fmla="*/ 233 w 255"/>
                <a:gd name="T35" fmla="*/ 243 h 261"/>
                <a:gd name="T36" fmla="*/ 206 w 255"/>
                <a:gd name="T37" fmla="*/ 252 h 261"/>
                <a:gd name="T38" fmla="*/ 171 w 255"/>
                <a:gd name="T39" fmla="*/ 260 h 261"/>
                <a:gd name="T40" fmla="*/ 150 w 255"/>
                <a:gd name="T41" fmla="*/ 261 h 261"/>
                <a:gd name="T42" fmla="*/ 119 w 255"/>
                <a:gd name="T43" fmla="*/ 257 h 261"/>
                <a:gd name="T44" fmla="*/ 86 w 255"/>
                <a:gd name="T45" fmla="*/ 247 h 261"/>
                <a:gd name="T46" fmla="*/ 79 w 255"/>
                <a:gd name="T47" fmla="*/ 244 h 261"/>
                <a:gd name="T48" fmla="*/ 67 w 255"/>
                <a:gd name="T49" fmla="*/ 239 h 261"/>
                <a:gd name="T50" fmla="*/ 46 w 255"/>
                <a:gd name="T51" fmla="*/ 224 h 261"/>
                <a:gd name="T52" fmla="*/ 29 w 255"/>
                <a:gd name="T53" fmla="*/ 207 h 261"/>
                <a:gd name="T54" fmla="*/ 14 w 255"/>
                <a:gd name="T55" fmla="*/ 187 h 261"/>
                <a:gd name="T56" fmla="*/ 6 w 255"/>
                <a:gd name="T57" fmla="*/ 164 h 261"/>
                <a:gd name="T58" fmla="*/ 1 w 255"/>
                <a:gd name="T59" fmla="*/ 141 h 261"/>
                <a:gd name="T60" fmla="*/ 1 w 255"/>
                <a:gd name="T61" fmla="*/ 115 h 261"/>
                <a:gd name="T62" fmla="*/ 6 w 255"/>
                <a:gd name="T63" fmla="*/ 91 h 261"/>
                <a:gd name="T64" fmla="*/ 9 w 255"/>
                <a:gd name="T65" fmla="*/ 79 h 261"/>
                <a:gd name="T66" fmla="*/ 18 w 255"/>
                <a:gd name="T67" fmla="*/ 61 h 261"/>
                <a:gd name="T68" fmla="*/ 42 w 255"/>
                <a:gd name="T69" fmla="*/ 32 h 261"/>
                <a:gd name="T70" fmla="*/ 74 w 255"/>
                <a:gd name="T71" fmla="*/ 12 h 261"/>
                <a:gd name="T72" fmla="*/ 109 w 255"/>
                <a:gd name="T73" fmla="*/ 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61">
                  <a:moveTo>
                    <a:pt x="127" y="0"/>
                  </a:moveTo>
                  <a:lnTo>
                    <a:pt x="127" y="0"/>
                  </a:lnTo>
                  <a:lnTo>
                    <a:pt x="139" y="0"/>
                  </a:lnTo>
                  <a:lnTo>
                    <a:pt x="151" y="2"/>
                  </a:lnTo>
                  <a:lnTo>
                    <a:pt x="164" y="5"/>
                  </a:lnTo>
                  <a:lnTo>
                    <a:pt x="176" y="10"/>
                  </a:lnTo>
                  <a:lnTo>
                    <a:pt x="176" y="10"/>
                  </a:lnTo>
                  <a:lnTo>
                    <a:pt x="188" y="16"/>
                  </a:lnTo>
                  <a:lnTo>
                    <a:pt x="199" y="22"/>
                  </a:lnTo>
                  <a:lnTo>
                    <a:pt x="208" y="29"/>
                  </a:lnTo>
                  <a:lnTo>
                    <a:pt x="217" y="38"/>
                  </a:lnTo>
                  <a:lnTo>
                    <a:pt x="225" y="47"/>
                  </a:lnTo>
                  <a:lnTo>
                    <a:pt x="233" y="57"/>
                  </a:lnTo>
                  <a:lnTo>
                    <a:pt x="239" y="68"/>
                  </a:lnTo>
                  <a:lnTo>
                    <a:pt x="245" y="79"/>
                  </a:lnTo>
                  <a:lnTo>
                    <a:pt x="248" y="90"/>
                  </a:lnTo>
                  <a:lnTo>
                    <a:pt x="251" y="102"/>
                  </a:lnTo>
                  <a:lnTo>
                    <a:pt x="253" y="114"/>
                  </a:lnTo>
                  <a:lnTo>
                    <a:pt x="255" y="126"/>
                  </a:lnTo>
                  <a:lnTo>
                    <a:pt x="253" y="138"/>
                  </a:lnTo>
                  <a:lnTo>
                    <a:pt x="252" y="150"/>
                  </a:lnTo>
                  <a:lnTo>
                    <a:pt x="248" y="164"/>
                  </a:lnTo>
                  <a:lnTo>
                    <a:pt x="245" y="176"/>
                  </a:lnTo>
                  <a:lnTo>
                    <a:pt x="245" y="176"/>
                  </a:lnTo>
                  <a:lnTo>
                    <a:pt x="239" y="187"/>
                  </a:lnTo>
                  <a:lnTo>
                    <a:pt x="231" y="198"/>
                  </a:lnTo>
                  <a:lnTo>
                    <a:pt x="224" y="209"/>
                  </a:lnTo>
                  <a:lnTo>
                    <a:pt x="216" y="217"/>
                  </a:lnTo>
                  <a:lnTo>
                    <a:pt x="216" y="217"/>
                  </a:lnTo>
                  <a:lnTo>
                    <a:pt x="223" y="222"/>
                  </a:lnTo>
                  <a:lnTo>
                    <a:pt x="230" y="227"/>
                  </a:lnTo>
                  <a:lnTo>
                    <a:pt x="239" y="230"/>
                  </a:lnTo>
                  <a:lnTo>
                    <a:pt x="248" y="234"/>
                  </a:lnTo>
                  <a:lnTo>
                    <a:pt x="248" y="234"/>
                  </a:lnTo>
                  <a:lnTo>
                    <a:pt x="241" y="239"/>
                  </a:lnTo>
                  <a:lnTo>
                    <a:pt x="233" y="243"/>
                  </a:lnTo>
                  <a:lnTo>
                    <a:pt x="221" y="247"/>
                  </a:lnTo>
                  <a:lnTo>
                    <a:pt x="206" y="252"/>
                  </a:lnTo>
                  <a:lnTo>
                    <a:pt x="189" y="257"/>
                  </a:lnTo>
                  <a:lnTo>
                    <a:pt x="171" y="260"/>
                  </a:lnTo>
                  <a:lnTo>
                    <a:pt x="150" y="261"/>
                  </a:lnTo>
                  <a:lnTo>
                    <a:pt x="150" y="261"/>
                  </a:lnTo>
                  <a:lnTo>
                    <a:pt x="134" y="260"/>
                  </a:lnTo>
                  <a:lnTo>
                    <a:pt x="119" y="257"/>
                  </a:lnTo>
                  <a:lnTo>
                    <a:pt x="102" y="253"/>
                  </a:lnTo>
                  <a:lnTo>
                    <a:pt x="86" y="247"/>
                  </a:lnTo>
                  <a:lnTo>
                    <a:pt x="86" y="247"/>
                  </a:lnTo>
                  <a:lnTo>
                    <a:pt x="79" y="244"/>
                  </a:lnTo>
                  <a:lnTo>
                    <a:pt x="79" y="244"/>
                  </a:lnTo>
                  <a:lnTo>
                    <a:pt x="67" y="239"/>
                  </a:lnTo>
                  <a:lnTo>
                    <a:pt x="56" y="232"/>
                  </a:lnTo>
                  <a:lnTo>
                    <a:pt x="46" y="224"/>
                  </a:lnTo>
                  <a:lnTo>
                    <a:pt x="36" y="216"/>
                  </a:lnTo>
                  <a:lnTo>
                    <a:pt x="29" y="207"/>
                  </a:lnTo>
                  <a:lnTo>
                    <a:pt x="22" y="196"/>
                  </a:lnTo>
                  <a:lnTo>
                    <a:pt x="14" y="187"/>
                  </a:lnTo>
                  <a:lnTo>
                    <a:pt x="9" y="176"/>
                  </a:lnTo>
                  <a:lnTo>
                    <a:pt x="6" y="164"/>
                  </a:lnTo>
                  <a:lnTo>
                    <a:pt x="2" y="152"/>
                  </a:lnTo>
                  <a:lnTo>
                    <a:pt x="1" y="141"/>
                  </a:lnTo>
                  <a:lnTo>
                    <a:pt x="0" y="127"/>
                  </a:lnTo>
                  <a:lnTo>
                    <a:pt x="1" y="115"/>
                  </a:lnTo>
                  <a:lnTo>
                    <a:pt x="2" y="103"/>
                  </a:lnTo>
                  <a:lnTo>
                    <a:pt x="6" y="91"/>
                  </a:lnTo>
                  <a:lnTo>
                    <a:pt x="9" y="79"/>
                  </a:lnTo>
                  <a:lnTo>
                    <a:pt x="9" y="79"/>
                  </a:lnTo>
                  <a:lnTo>
                    <a:pt x="14" y="69"/>
                  </a:lnTo>
                  <a:lnTo>
                    <a:pt x="18" y="61"/>
                  </a:lnTo>
                  <a:lnTo>
                    <a:pt x="30" y="45"/>
                  </a:lnTo>
                  <a:lnTo>
                    <a:pt x="42" y="32"/>
                  </a:lnTo>
                  <a:lnTo>
                    <a:pt x="57" y="21"/>
                  </a:lnTo>
                  <a:lnTo>
                    <a:pt x="74" y="12"/>
                  </a:lnTo>
                  <a:lnTo>
                    <a:pt x="91" y="5"/>
                  </a:lnTo>
                  <a:lnTo>
                    <a:pt x="109" y="1"/>
                  </a:lnTo>
                  <a:lnTo>
                    <a:pt x="12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4" name="Freeform 88"/>
            <p:cNvSpPr>
              <a:spLocks/>
            </p:cNvSpPr>
            <p:nvPr/>
          </p:nvSpPr>
          <p:spPr bwMode="auto">
            <a:xfrm>
              <a:off x="1705026" y="3843113"/>
              <a:ext cx="1000902" cy="985556"/>
            </a:xfrm>
            <a:custGeom>
              <a:avLst/>
              <a:gdLst>
                <a:gd name="T0" fmla="*/ 142 w 300"/>
                <a:gd name="T1" fmla="*/ 0 h 290"/>
                <a:gd name="T2" fmla="*/ 120 w 300"/>
                <a:gd name="T3" fmla="*/ 2 h 290"/>
                <a:gd name="T4" fmla="*/ 100 w 300"/>
                <a:gd name="T5" fmla="*/ 7 h 290"/>
                <a:gd name="T6" fmla="*/ 82 w 300"/>
                <a:gd name="T7" fmla="*/ 14 h 290"/>
                <a:gd name="T8" fmla="*/ 63 w 300"/>
                <a:gd name="T9" fmla="*/ 23 h 290"/>
                <a:gd name="T10" fmla="*/ 46 w 300"/>
                <a:gd name="T11" fmla="*/ 37 h 290"/>
                <a:gd name="T12" fmla="*/ 33 w 300"/>
                <a:gd name="T13" fmla="*/ 51 h 290"/>
                <a:gd name="T14" fmla="*/ 21 w 300"/>
                <a:gd name="T15" fmla="*/ 68 h 290"/>
                <a:gd name="T16" fmla="*/ 11 w 300"/>
                <a:gd name="T17" fmla="*/ 88 h 290"/>
                <a:gd name="T18" fmla="*/ 6 w 300"/>
                <a:gd name="T19" fmla="*/ 101 h 290"/>
                <a:gd name="T20" fmla="*/ 0 w 300"/>
                <a:gd name="T21" fmla="*/ 129 h 290"/>
                <a:gd name="T22" fmla="*/ 0 w 300"/>
                <a:gd name="T23" fmla="*/ 157 h 290"/>
                <a:gd name="T24" fmla="*/ 6 w 300"/>
                <a:gd name="T25" fmla="*/ 184 h 290"/>
                <a:gd name="T26" fmla="*/ 17 w 300"/>
                <a:gd name="T27" fmla="*/ 209 h 290"/>
                <a:gd name="T28" fmla="*/ 32 w 300"/>
                <a:gd name="T29" fmla="*/ 231 h 290"/>
                <a:gd name="T30" fmla="*/ 51 w 300"/>
                <a:gd name="T31" fmla="*/ 251 h 290"/>
                <a:gd name="T32" fmla="*/ 74 w 300"/>
                <a:gd name="T33" fmla="*/ 267 h 290"/>
                <a:gd name="T34" fmla="*/ 88 w 300"/>
                <a:gd name="T35" fmla="*/ 273 h 290"/>
                <a:gd name="T36" fmla="*/ 95 w 300"/>
                <a:gd name="T37" fmla="*/ 276 h 290"/>
                <a:gd name="T38" fmla="*/ 129 w 300"/>
                <a:gd name="T39" fmla="*/ 287 h 290"/>
                <a:gd name="T40" fmla="*/ 165 w 300"/>
                <a:gd name="T41" fmla="*/ 290 h 290"/>
                <a:gd name="T42" fmla="*/ 187 w 300"/>
                <a:gd name="T43" fmla="*/ 289 h 290"/>
                <a:gd name="T44" fmla="*/ 225 w 300"/>
                <a:gd name="T45" fmla="*/ 282 h 290"/>
                <a:gd name="T46" fmla="*/ 253 w 300"/>
                <a:gd name="T47" fmla="*/ 272 h 290"/>
                <a:gd name="T48" fmla="*/ 272 w 300"/>
                <a:gd name="T49" fmla="*/ 262 h 290"/>
                <a:gd name="T50" fmla="*/ 268 w 300"/>
                <a:gd name="T51" fmla="*/ 235 h 290"/>
                <a:gd name="T52" fmla="*/ 254 w 300"/>
                <a:gd name="T53" fmla="*/ 230 h 290"/>
                <a:gd name="T54" fmla="*/ 265 w 300"/>
                <a:gd name="T55" fmla="*/ 214 h 290"/>
                <a:gd name="T56" fmla="*/ 273 w 300"/>
                <a:gd name="T57" fmla="*/ 196 h 290"/>
                <a:gd name="T58" fmla="*/ 282 w 300"/>
                <a:gd name="T59" fmla="*/ 169 h 290"/>
                <a:gd name="T60" fmla="*/ 284 w 300"/>
                <a:gd name="T61" fmla="*/ 141 h 290"/>
                <a:gd name="T62" fmla="*/ 282 w 300"/>
                <a:gd name="T63" fmla="*/ 113 h 290"/>
                <a:gd name="T64" fmla="*/ 273 w 300"/>
                <a:gd name="T65" fmla="*/ 88 h 290"/>
                <a:gd name="T66" fmla="*/ 260 w 300"/>
                <a:gd name="T67" fmla="*/ 64 h 290"/>
                <a:gd name="T68" fmla="*/ 243 w 300"/>
                <a:gd name="T69" fmla="*/ 42 h 290"/>
                <a:gd name="T70" fmla="*/ 221 w 300"/>
                <a:gd name="T71" fmla="*/ 25 h 290"/>
                <a:gd name="T72" fmla="*/ 197 w 300"/>
                <a:gd name="T73" fmla="*/ 11 h 290"/>
                <a:gd name="T74" fmla="*/ 183 w 300"/>
                <a:gd name="T75" fmla="*/ 7 h 290"/>
                <a:gd name="T76" fmla="*/ 155 w 300"/>
                <a:gd name="T77" fmla="*/ 0 h 290"/>
                <a:gd name="T78" fmla="*/ 142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42" y="0"/>
                  </a:moveTo>
                  <a:lnTo>
                    <a:pt x="142" y="0"/>
                  </a:lnTo>
                  <a:lnTo>
                    <a:pt x="131" y="0"/>
                  </a:lnTo>
                  <a:lnTo>
                    <a:pt x="120" y="2"/>
                  </a:lnTo>
                  <a:lnTo>
                    <a:pt x="111" y="3"/>
                  </a:lnTo>
                  <a:lnTo>
                    <a:pt x="100" y="7"/>
                  </a:lnTo>
                  <a:lnTo>
                    <a:pt x="90" y="10"/>
                  </a:lnTo>
                  <a:lnTo>
                    <a:pt x="82" y="14"/>
                  </a:lnTo>
                  <a:lnTo>
                    <a:pt x="72" y="19"/>
                  </a:lnTo>
                  <a:lnTo>
                    <a:pt x="63" y="23"/>
                  </a:lnTo>
                  <a:lnTo>
                    <a:pt x="55" y="30"/>
                  </a:lnTo>
                  <a:lnTo>
                    <a:pt x="46" y="37"/>
                  </a:lnTo>
                  <a:lnTo>
                    <a:pt x="39" y="44"/>
                  </a:lnTo>
                  <a:lnTo>
                    <a:pt x="33" y="51"/>
                  </a:lnTo>
                  <a:lnTo>
                    <a:pt x="26" y="60"/>
                  </a:lnTo>
                  <a:lnTo>
                    <a:pt x="21" y="68"/>
                  </a:lnTo>
                  <a:lnTo>
                    <a:pt x="15" y="78"/>
                  </a:lnTo>
                  <a:lnTo>
                    <a:pt x="11" y="88"/>
                  </a:lnTo>
                  <a:lnTo>
                    <a:pt x="11" y="88"/>
                  </a:lnTo>
                  <a:lnTo>
                    <a:pt x="6" y="101"/>
                  </a:lnTo>
                  <a:lnTo>
                    <a:pt x="3" y="116"/>
                  </a:lnTo>
                  <a:lnTo>
                    <a:pt x="0" y="129"/>
                  </a:lnTo>
                  <a:lnTo>
                    <a:pt x="0" y="142"/>
                  </a:lnTo>
                  <a:lnTo>
                    <a:pt x="0" y="157"/>
                  </a:lnTo>
                  <a:lnTo>
                    <a:pt x="3" y="170"/>
                  </a:lnTo>
                  <a:lnTo>
                    <a:pt x="6" y="184"/>
                  </a:lnTo>
                  <a:lnTo>
                    <a:pt x="11" y="196"/>
                  </a:lnTo>
                  <a:lnTo>
                    <a:pt x="17" y="209"/>
                  </a:lnTo>
                  <a:lnTo>
                    <a:pt x="23" y="220"/>
                  </a:lnTo>
                  <a:lnTo>
                    <a:pt x="32" y="231"/>
                  </a:lnTo>
                  <a:lnTo>
                    <a:pt x="41" y="242"/>
                  </a:lnTo>
                  <a:lnTo>
                    <a:pt x="51" y="251"/>
                  </a:lnTo>
                  <a:lnTo>
                    <a:pt x="62" y="260"/>
                  </a:lnTo>
                  <a:lnTo>
                    <a:pt x="74" y="267"/>
                  </a:lnTo>
                  <a:lnTo>
                    <a:pt x="88" y="273"/>
                  </a:lnTo>
                  <a:lnTo>
                    <a:pt x="88" y="273"/>
                  </a:lnTo>
                  <a:lnTo>
                    <a:pt x="95" y="276"/>
                  </a:lnTo>
                  <a:lnTo>
                    <a:pt x="95" y="276"/>
                  </a:lnTo>
                  <a:lnTo>
                    <a:pt x="112" y="282"/>
                  </a:lnTo>
                  <a:lnTo>
                    <a:pt x="129" y="287"/>
                  </a:lnTo>
                  <a:lnTo>
                    <a:pt x="147" y="290"/>
                  </a:lnTo>
                  <a:lnTo>
                    <a:pt x="165" y="290"/>
                  </a:lnTo>
                  <a:lnTo>
                    <a:pt x="165" y="290"/>
                  </a:lnTo>
                  <a:lnTo>
                    <a:pt x="187" y="289"/>
                  </a:lnTo>
                  <a:lnTo>
                    <a:pt x="206" y="287"/>
                  </a:lnTo>
                  <a:lnTo>
                    <a:pt x="225" y="282"/>
                  </a:lnTo>
                  <a:lnTo>
                    <a:pt x="240" y="277"/>
                  </a:lnTo>
                  <a:lnTo>
                    <a:pt x="253" y="272"/>
                  </a:lnTo>
                  <a:lnTo>
                    <a:pt x="262" y="267"/>
                  </a:lnTo>
                  <a:lnTo>
                    <a:pt x="272" y="262"/>
                  </a:lnTo>
                  <a:lnTo>
                    <a:pt x="300" y="244"/>
                  </a:lnTo>
                  <a:lnTo>
                    <a:pt x="268" y="235"/>
                  </a:lnTo>
                  <a:lnTo>
                    <a:pt x="268" y="235"/>
                  </a:lnTo>
                  <a:lnTo>
                    <a:pt x="254" y="230"/>
                  </a:lnTo>
                  <a:lnTo>
                    <a:pt x="254" y="230"/>
                  </a:lnTo>
                  <a:lnTo>
                    <a:pt x="265" y="214"/>
                  </a:lnTo>
                  <a:lnTo>
                    <a:pt x="273" y="196"/>
                  </a:lnTo>
                  <a:lnTo>
                    <a:pt x="273" y="196"/>
                  </a:lnTo>
                  <a:lnTo>
                    <a:pt x="278" y="182"/>
                  </a:lnTo>
                  <a:lnTo>
                    <a:pt x="282" y="169"/>
                  </a:lnTo>
                  <a:lnTo>
                    <a:pt x="283" y="154"/>
                  </a:lnTo>
                  <a:lnTo>
                    <a:pt x="284" y="141"/>
                  </a:lnTo>
                  <a:lnTo>
                    <a:pt x="283" y="128"/>
                  </a:lnTo>
                  <a:lnTo>
                    <a:pt x="282" y="113"/>
                  </a:lnTo>
                  <a:lnTo>
                    <a:pt x="278" y="100"/>
                  </a:lnTo>
                  <a:lnTo>
                    <a:pt x="273" y="88"/>
                  </a:lnTo>
                  <a:lnTo>
                    <a:pt x="267" y="76"/>
                  </a:lnTo>
                  <a:lnTo>
                    <a:pt x="260" y="64"/>
                  </a:lnTo>
                  <a:lnTo>
                    <a:pt x="253" y="53"/>
                  </a:lnTo>
                  <a:lnTo>
                    <a:pt x="243" y="42"/>
                  </a:lnTo>
                  <a:lnTo>
                    <a:pt x="233" y="33"/>
                  </a:lnTo>
                  <a:lnTo>
                    <a:pt x="221" y="25"/>
                  </a:lnTo>
                  <a:lnTo>
                    <a:pt x="209" y="17"/>
                  </a:lnTo>
                  <a:lnTo>
                    <a:pt x="197" y="11"/>
                  </a:lnTo>
                  <a:lnTo>
                    <a:pt x="197" y="11"/>
                  </a:lnTo>
                  <a:lnTo>
                    <a:pt x="183" y="7"/>
                  </a:lnTo>
                  <a:lnTo>
                    <a:pt x="170" y="3"/>
                  </a:lnTo>
                  <a:lnTo>
                    <a:pt x="155" y="0"/>
                  </a:lnTo>
                  <a:lnTo>
                    <a:pt x="142" y="0"/>
                  </a:lnTo>
                  <a:lnTo>
                    <a:pt x="14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4" name="ZoneTexte 69"/>
            <p:cNvSpPr txBox="1"/>
            <p:nvPr/>
          </p:nvSpPr>
          <p:spPr>
            <a:xfrm>
              <a:off x="1880502" y="3895358"/>
              <a:ext cx="601447" cy="830997"/>
            </a:xfrm>
            <a:prstGeom prst="rect">
              <a:avLst/>
            </a:prstGeom>
            <a:noFill/>
            <a:effectLst>
              <a:outerShdw blurRad="50800" dist="12700" dir="2400000" algn="ctr" rotWithShape="0">
                <a:schemeClr val="bg1">
                  <a:alpha val="85000"/>
                </a:schemeClr>
              </a:outerShdw>
            </a:effectLst>
          </p:spPr>
          <p:txBody>
            <a:bodyPr wrap="none" rtlCol="0" anchor="ctr">
              <a:spAutoFit/>
            </a:bodyPr>
            <a:lstStyle>
              <a:defPPr>
                <a:defRPr lang="fr-FR"/>
              </a:defPPr>
              <a:lvl1pPr algn="ctr">
                <a:defRPr sz="4800" b="1">
                  <a:solidFill>
                    <a:schemeClr val="accent1">
                      <a:lumMod val="50000"/>
                    </a:schemeClr>
                  </a:solidFill>
                </a:defRPr>
              </a:lvl1pPr>
            </a:lstStyle>
            <a:p>
              <a:r>
                <a:rPr lang="fr-FR" dirty="0">
                  <a:solidFill>
                    <a:schemeClr val="tx1"/>
                  </a:solidFill>
                </a:rPr>
                <a:t>O</a:t>
              </a:r>
            </a:p>
          </p:txBody>
        </p:sp>
      </p:grpSp>
      <p:grpSp>
        <p:nvGrpSpPr>
          <p:cNvPr id="8" name="Group 114"/>
          <p:cNvGrpSpPr/>
          <p:nvPr/>
        </p:nvGrpSpPr>
        <p:grpSpPr>
          <a:xfrm>
            <a:off x="6314223" y="4018074"/>
            <a:ext cx="975578" cy="927502"/>
            <a:chOff x="6402591" y="3843113"/>
            <a:chExt cx="994232" cy="985556"/>
          </a:xfrm>
        </p:grpSpPr>
        <p:sp>
          <p:nvSpPr>
            <p:cNvPr id="38" name="Freeform 95"/>
            <p:cNvSpPr>
              <a:spLocks/>
            </p:cNvSpPr>
            <p:nvPr/>
          </p:nvSpPr>
          <p:spPr bwMode="auto">
            <a:xfrm>
              <a:off x="6462644" y="3870306"/>
              <a:ext cx="914159" cy="937976"/>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fr-FR" dirty="0"/>
            </a:p>
          </p:txBody>
        </p:sp>
        <p:sp>
          <p:nvSpPr>
            <p:cNvPr id="39" name="Freeform 96"/>
            <p:cNvSpPr>
              <a:spLocks noEditPoints="1"/>
            </p:cNvSpPr>
            <p:nvPr/>
          </p:nvSpPr>
          <p:spPr bwMode="auto">
            <a:xfrm>
              <a:off x="6402591" y="3843113"/>
              <a:ext cx="994232" cy="985556"/>
            </a:xfrm>
            <a:custGeom>
              <a:avLst/>
              <a:gdLst>
                <a:gd name="T0" fmla="*/ 176 w 300"/>
                <a:gd name="T1" fmla="*/ 16 h 290"/>
                <a:gd name="T2" fmla="*/ 228 w 300"/>
                <a:gd name="T3" fmla="*/ 36 h 290"/>
                <a:gd name="T4" fmla="*/ 266 w 300"/>
                <a:gd name="T5" fmla="*/ 76 h 290"/>
                <a:gd name="T6" fmla="*/ 276 w 300"/>
                <a:gd name="T7" fmla="*/ 94 h 290"/>
                <a:gd name="T8" fmla="*/ 284 w 300"/>
                <a:gd name="T9" fmla="*/ 130 h 290"/>
                <a:gd name="T10" fmla="*/ 283 w 300"/>
                <a:gd name="T11" fmla="*/ 167 h 290"/>
                <a:gd name="T12" fmla="*/ 270 w 300"/>
                <a:gd name="T13" fmla="*/ 202 h 290"/>
                <a:gd name="T14" fmla="*/ 249 w 300"/>
                <a:gd name="T15" fmla="*/ 231 h 290"/>
                <a:gd name="T16" fmla="*/ 219 w 300"/>
                <a:gd name="T17" fmla="*/ 254 h 290"/>
                <a:gd name="T18" fmla="*/ 199 w 300"/>
                <a:gd name="T19" fmla="*/ 262 h 290"/>
                <a:gd name="T20" fmla="*/ 166 w 300"/>
                <a:gd name="T21" fmla="*/ 272 h 290"/>
                <a:gd name="T22" fmla="*/ 135 w 300"/>
                <a:gd name="T23" fmla="*/ 276 h 290"/>
                <a:gd name="T24" fmla="*/ 79 w 300"/>
                <a:gd name="T25" fmla="*/ 267 h 290"/>
                <a:gd name="T26" fmla="*/ 44 w 300"/>
                <a:gd name="T27" fmla="*/ 254 h 290"/>
                <a:gd name="T28" fmla="*/ 46 w 300"/>
                <a:gd name="T29" fmla="*/ 245 h 290"/>
                <a:gd name="T30" fmla="*/ 69 w 300"/>
                <a:gd name="T31" fmla="*/ 232 h 290"/>
                <a:gd name="T32" fmla="*/ 52 w 300"/>
                <a:gd name="T33" fmla="*/ 213 h 290"/>
                <a:gd name="T34" fmla="*/ 40 w 300"/>
                <a:gd name="T35" fmla="*/ 191 h 290"/>
                <a:gd name="T36" fmla="*/ 32 w 300"/>
                <a:gd name="T37" fmla="*/ 153 h 290"/>
                <a:gd name="T38" fmla="*/ 33 w 300"/>
                <a:gd name="T39" fmla="*/ 117 h 290"/>
                <a:gd name="T40" fmla="*/ 46 w 300"/>
                <a:gd name="T41" fmla="*/ 83 h 290"/>
                <a:gd name="T42" fmla="*/ 67 w 300"/>
                <a:gd name="T43" fmla="*/ 53 h 290"/>
                <a:gd name="T44" fmla="*/ 97 w 300"/>
                <a:gd name="T45" fmla="*/ 31 h 290"/>
                <a:gd name="T46" fmla="*/ 122 w 300"/>
                <a:gd name="T47" fmla="*/ 20 h 290"/>
                <a:gd name="T48" fmla="*/ 158 w 300"/>
                <a:gd name="T49" fmla="*/ 15 h 290"/>
                <a:gd name="T50" fmla="*/ 158 w 300"/>
                <a:gd name="T51" fmla="*/ 0 h 290"/>
                <a:gd name="T52" fmla="*/ 117 w 300"/>
                <a:gd name="T53" fmla="*/ 7 h 290"/>
                <a:gd name="T54" fmla="*/ 90 w 300"/>
                <a:gd name="T55" fmla="*/ 17 h 290"/>
                <a:gd name="T56" fmla="*/ 57 w 300"/>
                <a:gd name="T57" fmla="*/ 42 h 290"/>
                <a:gd name="T58" fmla="*/ 33 w 300"/>
                <a:gd name="T59" fmla="*/ 76 h 290"/>
                <a:gd name="T60" fmla="*/ 18 w 300"/>
                <a:gd name="T61" fmla="*/ 113 h 290"/>
                <a:gd name="T62" fmla="*/ 16 w 300"/>
                <a:gd name="T63" fmla="*/ 154 h 290"/>
                <a:gd name="T64" fmla="*/ 27 w 300"/>
                <a:gd name="T65" fmla="*/ 196 h 290"/>
                <a:gd name="T66" fmla="*/ 46 w 300"/>
                <a:gd name="T67" fmla="*/ 230 h 290"/>
                <a:gd name="T68" fmla="*/ 0 w 300"/>
                <a:gd name="T69" fmla="*/ 244 h 290"/>
                <a:gd name="T70" fmla="*/ 38 w 300"/>
                <a:gd name="T71" fmla="*/ 267 h 290"/>
                <a:gd name="T72" fmla="*/ 76 w 300"/>
                <a:gd name="T73" fmla="*/ 282 h 290"/>
                <a:gd name="T74" fmla="*/ 135 w 300"/>
                <a:gd name="T75" fmla="*/ 290 h 290"/>
                <a:gd name="T76" fmla="*/ 171 w 300"/>
                <a:gd name="T77" fmla="*/ 287 h 290"/>
                <a:gd name="T78" fmla="*/ 205 w 300"/>
                <a:gd name="T79" fmla="*/ 276 h 290"/>
                <a:gd name="T80" fmla="*/ 226 w 300"/>
                <a:gd name="T81" fmla="*/ 267 h 290"/>
                <a:gd name="T82" fmla="*/ 259 w 300"/>
                <a:gd name="T83" fmla="*/ 242 h 290"/>
                <a:gd name="T84" fmla="*/ 283 w 300"/>
                <a:gd name="T85" fmla="*/ 209 h 290"/>
                <a:gd name="T86" fmla="*/ 297 w 300"/>
                <a:gd name="T87" fmla="*/ 170 h 290"/>
                <a:gd name="T88" fmla="*/ 300 w 300"/>
                <a:gd name="T89" fmla="*/ 129 h 290"/>
                <a:gd name="T90" fmla="*/ 289 w 300"/>
                <a:gd name="T91" fmla="*/ 88 h 290"/>
                <a:gd name="T92" fmla="*/ 279 w 300"/>
                <a:gd name="T93" fmla="*/ 68 h 290"/>
                <a:gd name="T94" fmla="*/ 261 w 300"/>
                <a:gd name="T95" fmla="*/ 44 h 290"/>
                <a:gd name="T96" fmla="*/ 237 w 300"/>
                <a:gd name="T97" fmla="*/ 23 h 290"/>
                <a:gd name="T98" fmla="*/ 209 w 300"/>
                <a:gd name="T99" fmla="*/ 10 h 290"/>
                <a:gd name="T100" fmla="*/ 180 w 300"/>
                <a:gd name="T101" fmla="*/ 2 h 290"/>
                <a:gd name="T102" fmla="*/ 158 w 300"/>
                <a:gd name="T10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90">
                  <a:moveTo>
                    <a:pt x="158" y="15"/>
                  </a:moveTo>
                  <a:lnTo>
                    <a:pt x="158" y="15"/>
                  </a:lnTo>
                  <a:lnTo>
                    <a:pt x="176" y="16"/>
                  </a:lnTo>
                  <a:lnTo>
                    <a:pt x="194" y="20"/>
                  </a:lnTo>
                  <a:lnTo>
                    <a:pt x="211" y="27"/>
                  </a:lnTo>
                  <a:lnTo>
                    <a:pt x="228" y="36"/>
                  </a:lnTo>
                  <a:lnTo>
                    <a:pt x="243" y="47"/>
                  </a:lnTo>
                  <a:lnTo>
                    <a:pt x="255" y="60"/>
                  </a:lnTo>
                  <a:lnTo>
                    <a:pt x="266" y="76"/>
                  </a:lnTo>
                  <a:lnTo>
                    <a:pt x="271" y="84"/>
                  </a:lnTo>
                  <a:lnTo>
                    <a:pt x="276" y="94"/>
                  </a:lnTo>
                  <a:lnTo>
                    <a:pt x="276" y="94"/>
                  </a:lnTo>
                  <a:lnTo>
                    <a:pt x="279" y="106"/>
                  </a:lnTo>
                  <a:lnTo>
                    <a:pt x="283" y="118"/>
                  </a:lnTo>
                  <a:lnTo>
                    <a:pt x="284" y="130"/>
                  </a:lnTo>
                  <a:lnTo>
                    <a:pt x="285" y="142"/>
                  </a:lnTo>
                  <a:lnTo>
                    <a:pt x="284" y="156"/>
                  </a:lnTo>
                  <a:lnTo>
                    <a:pt x="283" y="167"/>
                  </a:lnTo>
                  <a:lnTo>
                    <a:pt x="279" y="179"/>
                  </a:lnTo>
                  <a:lnTo>
                    <a:pt x="276" y="191"/>
                  </a:lnTo>
                  <a:lnTo>
                    <a:pt x="270" y="202"/>
                  </a:lnTo>
                  <a:lnTo>
                    <a:pt x="264" y="211"/>
                  </a:lnTo>
                  <a:lnTo>
                    <a:pt x="256" y="222"/>
                  </a:lnTo>
                  <a:lnTo>
                    <a:pt x="249" y="231"/>
                  </a:lnTo>
                  <a:lnTo>
                    <a:pt x="239" y="239"/>
                  </a:lnTo>
                  <a:lnTo>
                    <a:pt x="230" y="247"/>
                  </a:lnTo>
                  <a:lnTo>
                    <a:pt x="219" y="254"/>
                  </a:lnTo>
                  <a:lnTo>
                    <a:pt x="207" y="259"/>
                  </a:lnTo>
                  <a:lnTo>
                    <a:pt x="207" y="259"/>
                  </a:lnTo>
                  <a:lnTo>
                    <a:pt x="199" y="262"/>
                  </a:lnTo>
                  <a:lnTo>
                    <a:pt x="199" y="262"/>
                  </a:lnTo>
                  <a:lnTo>
                    <a:pt x="183" y="268"/>
                  </a:lnTo>
                  <a:lnTo>
                    <a:pt x="166" y="272"/>
                  </a:lnTo>
                  <a:lnTo>
                    <a:pt x="151" y="275"/>
                  </a:lnTo>
                  <a:lnTo>
                    <a:pt x="135" y="276"/>
                  </a:lnTo>
                  <a:lnTo>
                    <a:pt x="135" y="276"/>
                  </a:lnTo>
                  <a:lnTo>
                    <a:pt x="114" y="275"/>
                  </a:lnTo>
                  <a:lnTo>
                    <a:pt x="96" y="272"/>
                  </a:lnTo>
                  <a:lnTo>
                    <a:pt x="79" y="267"/>
                  </a:lnTo>
                  <a:lnTo>
                    <a:pt x="65" y="262"/>
                  </a:lnTo>
                  <a:lnTo>
                    <a:pt x="52" y="258"/>
                  </a:lnTo>
                  <a:lnTo>
                    <a:pt x="44" y="254"/>
                  </a:lnTo>
                  <a:lnTo>
                    <a:pt x="37" y="249"/>
                  </a:lnTo>
                  <a:lnTo>
                    <a:pt x="37" y="249"/>
                  </a:lnTo>
                  <a:lnTo>
                    <a:pt x="46" y="245"/>
                  </a:lnTo>
                  <a:lnTo>
                    <a:pt x="55" y="242"/>
                  </a:lnTo>
                  <a:lnTo>
                    <a:pt x="62" y="237"/>
                  </a:lnTo>
                  <a:lnTo>
                    <a:pt x="69" y="232"/>
                  </a:lnTo>
                  <a:lnTo>
                    <a:pt x="69" y="232"/>
                  </a:lnTo>
                  <a:lnTo>
                    <a:pt x="61" y="224"/>
                  </a:lnTo>
                  <a:lnTo>
                    <a:pt x="52" y="213"/>
                  </a:lnTo>
                  <a:lnTo>
                    <a:pt x="46" y="202"/>
                  </a:lnTo>
                  <a:lnTo>
                    <a:pt x="40" y="191"/>
                  </a:lnTo>
                  <a:lnTo>
                    <a:pt x="40" y="191"/>
                  </a:lnTo>
                  <a:lnTo>
                    <a:pt x="37" y="179"/>
                  </a:lnTo>
                  <a:lnTo>
                    <a:pt x="33" y="165"/>
                  </a:lnTo>
                  <a:lnTo>
                    <a:pt x="32" y="153"/>
                  </a:lnTo>
                  <a:lnTo>
                    <a:pt x="31" y="141"/>
                  </a:lnTo>
                  <a:lnTo>
                    <a:pt x="32" y="129"/>
                  </a:lnTo>
                  <a:lnTo>
                    <a:pt x="33" y="117"/>
                  </a:lnTo>
                  <a:lnTo>
                    <a:pt x="37" y="105"/>
                  </a:lnTo>
                  <a:lnTo>
                    <a:pt x="40" y="94"/>
                  </a:lnTo>
                  <a:lnTo>
                    <a:pt x="46" y="83"/>
                  </a:lnTo>
                  <a:lnTo>
                    <a:pt x="52" y="72"/>
                  </a:lnTo>
                  <a:lnTo>
                    <a:pt x="60" y="62"/>
                  </a:lnTo>
                  <a:lnTo>
                    <a:pt x="67" y="53"/>
                  </a:lnTo>
                  <a:lnTo>
                    <a:pt x="77" y="44"/>
                  </a:lnTo>
                  <a:lnTo>
                    <a:pt x="86" y="37"/>
                  </a:lnTo>
                  <a:lnTo>
                    <a:pt x="97" y="31"/>
                  </a:lnTo>
                  <a:lnTo>
                    <a:pt x="109" y="25"/>
                  </a:lnTo>
                  <a:lnTo>
                    <a:pt x="109" y="25"/>
                  </a:lnTo>
                  <a:lnTo>
                    <a:pt x="122" y="20"/>
                  </a:lnTo>
                  <a:lnTo>
                    <a:pt x="134" y="17"/>
                  </a:lnTo>
                  <a:lnTo>
                    <a:pt x="146" y="15"/>
                  </a:lnTo>
                  <a:lnTo>
                    <a:pt x="158" y="15"/>
                  </a:lnTo>
                  <a:close/>
                  <a:moveTo>
                    <a:pt x="158" y="0"/>
                  </a:moveTo>
                  <a:lnTo>
                    <a:pt x="158" y="0"/>
                  </a:lnTo>
                  <a:lnTo>
                    <a:pt x="158" y="0"/>
                  </a:lnTo>
                  <a:lnTo>
                    <a:pt x="145" y="0"/>
                  </a:lnTo>
                  <a:lnTo>
                    <a:pt x="130" y="3"/>
                  </a:lnTo>
                  <a:lnTo>
                    <a:pt x="117" y="7"/>
                  </a:lnTo>
                  <a:lnTo>
                    <a:pt x="103" y="11"/>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27" y="196"/>
                  </a:lnTo>
                  <a:lnTo>
                    <a:pt x="35" y="214"/>
                  </a:lnTo>
                  <a:lnTo>
                    <a:pt x="46" y="230"/>
                  </a:lnTo>
                  <a:lnTo>
                    <a:pt x="46" y="230"/>
                  </a:lnTo>
                  <a:lnTo>
                    <a:pt x="32" y="235"/>
                  </a:lnTo>
                  <a:lnTo>
                    <a:pt x="0" y="244"/>
                  </a:lnTo>
                  <a:lnTo>
                    <a:pt x="28" y="262"/>
                  </a:lnTo>
                  <a:lnTo>
                    <a:pt x="28" y="262"/>
                  </a:lnTo>
                  <a:lnTo>
                    <a:pt x="38" y="267"/>
                  </a:lnTo>
                  <a:lnTo>
                    <a:pt x="48" y="272"/>
                  </a:lnTo>
                  <a:lnTo>
                    <a:pt x="60" y="277"/>
                  </a:lnTo>
                  <a:lnTo>
                    <a:pt x="76" y="282"/>
                  </a:lnTo>
                  <a:lnTo>
                    <a:pt x="94" y="287"/>
                  </a:lnTo>
                  <a:lnTo>
                    <a:pt x="113" y="289"/>
                  </a:lnTo>
                  <a:lnTo>
                    <a:pt x="135" y="290"/>
                  </a:lnTo>
                  <a:lnTo>
                    <a:pt x="135" y="290"/>
                  </a:lnTo>
                  <a:lnTo>
                    <a:pt x="153" y="290"/>
                  </a:lnTo>
                  <a:lnTo>
                    <a:pt x="171" y="287"/>
                  </a:lnTo>
                  <a:lnTo>
                    <a:pt x="188" y="282"/>
                  </a:lnTo>
                  <a:lnTo>
                    <a:pt x="205" y="276"/>
                  </a:lnTo>
                  <a:lnTo>
                    <a:pt x="205" y="276"/>
                  </a:lnTo>
                  <a:lnTo>
                    <a:pt x="213" y="273"/>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lnTo>
                    <a:pt x="15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0" name="Freeform 97"/>
            <p:cNvSpPr>
              <a:spLocks/>
            </p:cNvSpPr>
            <p:nvPr/>
          </p:nvSpPr>
          <p:spPr bwMode="auto">
            <a:xfrm>
              <a:off x="6502681" y="3890699"/>
              <a:ext cx="847432" cy="890400"/>
            </a:xfrm>
            <a:custGeom>
              <a:avLst/>
              <a:gdLst>
                <a:gd name="T0" fmla="*/ 127 w 254"/>
                <a:gd name="T1" fmla="*/ 0 h 261"/>
                <a:gd name="T2" fmla="*/ 163 w 254"/>
                <a:gd name="T3" fmla="*/ 5 h 261"/>
                <a:gd name="T4" fmla="*/ 197 w 254"/>
                <a:gd name="T5" fmla="*/ 21 h 261"/>
                <a:gd name="T6" fmla="*/ 224 w 254"/>
                <a:gd name="T7" fmla="*/ 45 h 261"/>
                <a:gd name="T8" fmla="*/ 240 w 254"/>
                <a:gd name="T9" fmla="*/ 69 h 261"/>
                <a:gd name="T10" fmla="*/ 245 w 254"/>
                <a:gd name="T11" fmla="*/ 79 h 261"/>
                <a:gd name="T12" fmla="*/ 252 w 254"/>
                <a:gd name="T13" fmla="*/ 103 h 261"/>
                <a:gd name="T14" fmla="*/ 254 w 254"/>
                <a:gd name="T15" fmla="*/ 127 h 261"/>
                <a:gd name="T16" fmla="*/ 252 w 254"/>
                <a:gd name="T17" fmla="*/ 152 h 261"/>
                <a:gd name="T18" fmla="*/ 245 w 254"/>
                <a:gd name="T19" fmla="*/ 176 h 261"/>
                <a:gd name="T20" fmla="*/ 233 w 254"/>
                <a:gd name="T21" fmla="*/ 196 h 261"/>
                <a:gd name="T22" fmla="*/ 218 w 254"/>
                <a:gd name="T23" fmla="*/ 216 h 261"/>
                <a:gd name="T24" fmla="*/ 199 w 254"/>
                <a:gd name="T25" fmla="*/ 232 h 261"/>
                <a:gd name="T26" fmla="*/ 176 w 254"/>
                <a:gd name="T27" fmla="*/ 244 h 261"/>
                <a:gd name="T28" fmla="*/ 168 w 254"/>
                <a:gd name="T29" fmla="*/ 247 h 261"/>
                <a:gd name="T30" fmla="*/ 152 w 254"/>
                <a:gd name="T31" fmla="*/ 253 h 261"/>
                <a:gd name="T32" fmla="*/ 120 w 254"/>
                <a:gd name="T33" fmla="*/ 260 h 261"/>
                <a:gd name="T34" fmla="*/ 104 w 254"/>
                <a:gd name="T35" fmla="*/ 261 h 261"/>
                <a:gd name="T36" fmla="*/ 65 w 254"/>
                <a:gd name="T37" fmla="*/ 257 h 261"/>
                <a:gd name="T38" fmla="*/ 34 w 254"/>
                <a:gd name="T39" fmla="*/ 247 h 261"/>
                <a:gd name="T40" fmla="*/ 13 w 254"/>
                <a:gd name="T41" fmla="*/ 239 h 261"/>
                <a:gd name="T42" fmla="*/ 6 w 254"/>
                <a:gd name="T43" fmla="*/ 234 h 261"/>
                <a:gd name="T44" fmla="*/ 24 w 254"/>
                <a:gd name="T45" fmla="*/ 227 h 261"/>
                <a:gd name="T46" fmla="*/ 38 w 254"/>
                <a:gd name="T47" fmla="*/ 217 h 261"/>
                <a:gd name="T48" fmla="*/ 30 w 254"/>
                <a:gd name="T49" fmla="*/ 209 h 261"/>
                <a:gd name="T50" fmla="*/ 15 w 254"/>
                <a:gd name="T51" fmla="*/ 187 h 261"/>
                <a:gd name="T52" fmla="*/ 9 w 254"/>
                <a:gd name="T53" fmla="*/ 176 h 261"/>
                <a:gd name="T54" fmla="*/ 2 w 254"/>
                <a:gd name="T55" fmla="*/ 150 h 261"/>
                <a:gd name="T56" fmla="*/ 0 w 254"/>
                <a:gd name="T57" fmla="*/ 126 h 261"/>
                <a:gd name="T58" fmla="*/ 2 w 254"/>
                <a:gd name="T59" fmla="*/ 102 h 261"/>
                <a:gd name="T60" fmla="*/ 9 w 254"/>
                <a:gd name="T61" fmla="*/ 79 h 261"/>
                <a:gd name="T62" fmla="*/ 21 w 254"/>
                <a:gd name="T63" fmla="*/ 57 h 261"/>
                <a:gd name="T64" fmla="*/ 36 w 254"/>
                <a:gd name="T65" fmla="*/ 38 h 261"/>
                <a:gd name="T66" fmla="*/ 55 w 254"/>
                <a:gd name="T67" fmla="*/ 22 h 261"/>
                <a:gd name="T68" fmla="*/ 78 w 254"/>
                <a:gd name="T69" fmla="*/ 10 h 261"/>
                <a:gd name="T70" fmla="*/ 91 w 254"/>
                <a:gd name="T71" fmla="*/ 5 h 261"/>
                <a:gd name="T72" fmla="*/ 115 w 254"/>
                <a:gd name="T7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261">
                  <a:moveTo>
                    <a:pt x="127" y="0"/>
                  </a:moveTo>
                  <a:lnTo>
                    <a:pt x="127" y="0"/>
                  </a:lnTo>
                  <a:lnTo>
                    <a:pt x="145" y="1"/>
                  </a:lnTo>
                  <a:lnTo>
                    <a:pt x="163" y="5"/>
                  </a:lnTo>
                  <a:lnTo>
                    <a:pt x="180" y="12"/>
                  </a:lnTo>
                  <a:lnTo>
                    <a:pt x="197" y="21"/>
                  </a:lnTo>
                  <a:lnTo>
                    <a:pt x="212" y="32"/>
                  </a:lnTo>
                  <a:lnTo>
                    <a:pt x="224" y="45"/>
                  </a:lnTo>
                  <a:lnTo>
                    <a:pt x="235" y="61"/>
                  </a:lnTo>
                  <a:lnTo>
                    <a:pt x="240" y="69"/>
                  </a:lnTo>
                  <a:lnTo>
                    <a:pt x="245" y="79"/>
                  </a:lnTo>
                  <a:lnTo>
                    <a:pt x="245" y="79"/>
                  </a:lnTo>
                  <a:lnTo>
                    <a:pt x="248" y="91"/>
                  </a:lnTo>
                  <a:lnTo>
                    <a:pt x="252" y="103"/>
                  </a:lnTo>
                  <a:lnTo>
                    <a:pt x="253" y="115"/>
                  </a:lnTo>
                  <a:lnTo>
                    <a:pt x="254" y="127"/>
                  </a:lnTo>
                  <a:lnTo>
                    <a:pt x="253" y="141"/>
                  </a:lnTo>
                  <a:lnTo>
                    <a:pt x="252" y="152"/>
                  </a:lnTo>
                  <a:lnTo>
                    <a:pt x="248" y="164"/>
                  </a:lnTo>
                  <a:lnTo>
                    <a:pt x="245" y="176"/>
                  </a:lnTo>
                  <a:lnTo>
                    <a:pt x="239" y="187"/>
                  </a:lnTo>
                  <a:lnTo>
                    <a:pt x="233" y="196"/>
                  </a:lnTo>
                  <a:lnTo>
                    <a:pt x="225" y="207"/>
                  </a:lnTo>
                  <a:lnTo>
                    <a:pt x="218" y="216"/>
                  </a:lnTo>
                  <a:lnTo>
                    <a:pt x="208" y="224"/>
                  </a:lnTo>
                  <a:lnTo>
                    <a:pt x="199" y="232"/>
                  </a:lnTo>
                  <a:lnTo>
                    <a:pt x="188" y="239"/>
                  </a:lnTo>
                  <a:lnTo>
                    <a:pt x="176" y="244"/>
                  </a:lnTo>
                  <a:lnTo>
                    <a:pt x="176" y="244"/>
                  </a:lnTo>
                  <a:lnTo>
                    <a:pt x="168" y="247"/>
                  </a:lnTo>
                  <a:lnTo>
                    <a:pt x="168" y="247"/>
                  </a:lnTo>
                  <a:lnTo>
                    <a:pt x="152" y="253"/>
                  </a:lnTo>
                  <a:lnTo>
                    <a:pt x="135" y="257"/>
                  </a:lnTo>
                  <a:lnTo>
                    <a:pt x="120" y="260"/>
                  </a:lnTo>
                  <a:lnTo>
                    <a:pt x="104" y="261"/>
                  </a:lnTo>
                  <a:lnTo>
                    <a:pt x="104" y="261"/>
                  </a:lnTo>
                  <a:lnTo>
                    <a:pt x="83" y="260"/>
                  </a:lnTo>
                  <a:lnTo>
                    <a:pt x="65" y="257"/>
                  </a:lnTo>
                  <a:lnTo>
                    <a:pt x="48" y="252"/>
                  </a:lnTo>
                  <a:lnTo>
                    <a:pt x="34" y="247"/>
                  </a:lnTo>
                  <a:lnTo>
                    <a:pt x="21" y="243"/>
                  </a:lnTo>
                  <a:lnTo>
                    <a:pt x="13" y="239"/>
                  </a:lnTo>
                  <a:lnTo>
                    <a:pt x="6" y="234"/>
                  </a:lnTo>
                  <a:lnTo>
                    <a:pt x="6" y="234"/>
                  </a:lnTo>
                  <a:lnTo>
                    <a:pt x="15" y="230"/>
                  </a:lnTo>
                  <a:lnTo>
                    <a:pt x="24" y="227"/>
                  </a:lnTo>
                  <a:lnTo>
                    <a:pt x="31" y="222"/>
                  </a:lnTo>
                  <a:lnTo>
                    <a:pt x="38" y="217"/>
                  </a:lnTo>
                  <a:lnTo>
                    <a:pt x="38" y="217"/>
                  </a:lnTo>
                  <a:lnTo>
                    <a:pt x="30" y="209"/>
                  </a:lnTo>
                  <a:lnTo>
                    <a:pt x="21" y="198"/>
                  </a:lnTo>
                  <a:lnTo>
                    <a:pt x="15" y="187"/>
                  </a:lnTo>
                  <a:lnTo>
                    <a:pt x="9" y="176"/>
                  </a:lnTo>
                  <a:lnTo>
                    <a:pt x="9" y="176"/>
                  </a:lnTo>
                  <a:lnTo>
                    <a:pt x="6" y="164"/>
                  </a:lnTo>
                  <a:lnTo>
                    <a:pt x="2" y="150"/>
                  </a:lnTo>
                  <a:lnTo>
                    <a:pt x="1" y="138"/>
                  </a:lnTo>
                  <a:lnTo>
                    <a:pt x="0" y="126"/>
                  </a:lnTo>
                  <a:lnTo>
                    <a:pt x="1" y="114"/>
                  </a:lnTo>
                  <a:lnTo>
                    <a:pt x="2" y="102"/>
                  </a:lnTo>
                  <a:lnTo>
                    <a:pt x="6" y="90"/>
                  </a:lnTo>
                  <a:lnTo>
                    <a:pt x="9" y="79"/>
                  </a:lnTo>
                  <a:lnTo>
                    <a:pt x="15" y="68"/>
                  </a:lnTo>
                  <a:lnTo>
                    <a:pt x="21" y="57"/>
                  </a:lnTo>
                  <a:lnTo>
                    <a:pt x="29" y="47"/>
                  </a:lnTo>
                  <a:lnTo>
                    <a:pt x="36" y="38"/>
                  </a:lnTo>
                  <a:lnTo>
                    <a:pt x="46" y="29"/>
                  </a:lnTo>
                  <a:lnTo>
                    <a:pt x="55" y="22"/>
                  </a:lnTo>
                  <a:lnTo>
                    <a:pt x="66" y="16"/>
                  </a:lnTo>
                  <a:lnTo>
                    <a:pt x="78" y="10"/>
                  </a:lnTo>
                  <a:lnTo>
                    <a:pt x="78" y="10"/>
                  </a:lnTo>
                  <a:lnTo>
                    <a:pt x="91" y="5"/>
                  </a:lnTo>
                  <a:lnTo>
                    <a:pt x="103" y="2"/>
                  </a:lnTo>
                  <a:lnTo>
                    <a:pt x="115" y="0"/>
                  </a:lnTo>
                  <a:lnTo>
                    <a:pt x="12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1" name="Freeform 98"/>
            <p:cNvSpPr>
              <a:spLocks/>
            </p:cNvSpPr>
            <p:nvPr/>
          </p:nvSpPr>
          <p:spPr bwMode="auto">
            <a:xfrm>
              <a:off x="6402591" y="3843113"/>
              <a:ext cx="994232" cy="985556"/>
            </a:xfrm>
            <a:custGeom>
              <a:avLst/>
              <a:gdLst>
                <a:gd name="T0" fmla="*/ 158 w 300"/>
                <a:gd name="T1" fmla="*/ 0 h 290"/>
                <a:gd name="T2" fmla="*/ 145 w 300"/>
                <a:gd name="T3" fmla="*/ 0 h 290"/>
                <a:gd name="T4" fmla="*/ 117 w 300"/>
                <a:gd name="T5" fmla="*/ 7 h 290"/>
                <a:gd name="T6" fmla="*/ 103 w 300"/>
                <a:gd name="T7" fmla="*/ 11 h 290"/>
                <a:gd name="T8" fmla="*/ 78 w 300"/>
                <a:gd name="T9" fmla="*/ 25 h 290"/>
                <a:gd name="T10" fmla="*/ 57 w 300"/>
                <a:gd name="T11" fmla="*/ 42 h 290"/>
                <a:gd name="T12" fmla="*/ 39 w 300"/>
                <a:gd name="T13" fmla="*/ 64 h 290"/>
                <a:gd name="T14" fmla="*/ 27 w 300"/>
                <a:gd name="T15" fmla="*/ 88 h 290"/>
                <a:gd name="T16" fmla="*/ 18 w 300"/>
                <a:gd name="T17" fmla="*/ 113 h 290"/>
                <a:gd name="T18" fmla="*/ 16 w 300"/>
                <a:gd name="T19" fmla="*/ 141 h 290"/>
                <a:gd name="T20" fmla="*/ 18 w 300"/>
                <a:gd name="T21" fmla="*/ 169 h 290"/>
                <a:gd name="T22" fmla="*/ 27 w 300"/>
                <a:gd name="T23" fmla="*/ 196 h 290"/>
                <a:gd name="T24" fmla="*/ 35 w 300"/>
                <a:gd name="T25" fmla="*/ 214 h 290"/>
                <a:gd name="T26" fmla="*/ 46 w 300"/>
                <a:gd name="T27" fmla="*/ 230 h 290"/>
                <a:gd name="T28" fmla="*/ 0 w 300"/>
                <a:gd name="T29" fmla="*/ 244 h 290"/>
                <a:gd name="T30" fmla="*/ 28 w 300"/>
                <a:gd name="T31" fmla="*/ 262 h 290"/>
                <a:gd name="T32" fmla="*/ 48 w 300"/>
                <a:gd name="T33" fmla="*/ 272 h 290"/>
                <a:gd name="T34" fmla="*/ 76 w 300"/>
                <a:gd name="T35" fmla="*/ 282 h 290"/>
                <a:gd name="T36" fmla="*/ 113 w 300"/>
                <a:gd name="T37" fmla="*/ 289 h 290"/>
                <a:gd name="T38" fmla="*/ 135 w 300"/>
                <a:gd name="T39" fmla="*/ 290 h 290"/>
                <a:gd name="T40" fmla="*/ 171 w 300"/>
                <a:gd name="T41" fmla="*/ 287 h 290"/>
                <a:gd name="T42" fmla="*/ 205 w 300"/>
                <a:gd name="T43" fmla="*/ 276 h 290"/>
                <a:gd name="T44" fmla="*/ 213 w 300"/>
                <a:gd name="T45" fmla="*/ 273 h 290"/>
                <a:gd name="T46" fmla="*/ 226 w 300"/>
                <a:gd name="T47" fmla="*/ 267 h 290"/>
                <a:gd name="T48" fmla="*/ 249 w 300"/>
                <a:gd name="T49" fmla="*/ 251 h 290"/>
                <a:gd name="T50" fmla="*/ 268 w 300"/>
                <a:gd name="T51" fmla="*/ 231 h 290"/>
                <a:gd name="T52" fmla="*/ 283 w 300"/>
                <a:gd name="T53" fmla="*/ 209 h 290"/>
                <a:gd name="T54" fmla="*/ 294 w 300"/>
                <a:gd name="T55" fmla="*/ 184 h 290"/>
                <a:gd name="T56" fmla="*/ 299 w 300"/>
                <a:gd name="T57" fmla="*/ 157 h 290"/>
                <a:gd name="T58" fmla="*/ 300 w 300"/>
                <a:gd name="T59" fmla="*/ 129 h 290"/>
                <a:gd name="T60" fmla="*/ 294 w 300"/>
                <a:gd name="T61" fmla="*/ 101 h 290"/>
                <a:gd name="T62" fmla="*/ 289 w 300"/>
                <a:gd name="T63" fmla="*/ 88 h 290"/>
                <a:gd name="T64" fmla="*/ 279 w 300"/>
                <a:gd name="T65" fmla="*/ 68 h 290"/>
                <a:gd name="T66" fmla="*/ 267 w 300"/>
                <a:gd name="T67" fmla="*/ 51 h 290"/>
                <a:gd name="T68" fmla="*/ 253 w 300"/>
                <a:gd name="T69" fmla="*/ 37 h 290"/>
                <a:gd name="T70" fmla="*/ 237 w 300"/>
                <a:gd name="T71" fmla="*/ 23 h 290"/>
                <a:gd name="T72" fmla="*/ 219 w 300"/>
                <a:gd name="T73" fmla="*/ 14 h 290"/>
                <a:gd name="T74" fmla="*/ 199 w 300"/>
                <a:gd name="T75" fmla="*/ 7 h 290"/>
                <a:gd name="T76" fmla="*/ 180 w 300"/>
                <a:gd name="T77" fmla="*/ 2 h 290"/>
                <a:gd name="T78" fmla="*/ 158 w 300"/>
                <a:gd name="T7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0" h="290">
                  <a:moveTo>
                    <a:pt x="158" y="0"/>
                  </a:moveTo>
                  <a:lnTo>
                    <a:pt x="158" y="0"/>
                  </a:lnTo>
                  <a:lnTo>
                    <a:pt x="158" y="0"/>
                  </a:lnTo>
                  <a:lnTo>
                    <a:pt x="145" y="0"/>
                  </a:lnTo>
                  <a:lnTo>
                    <a:pt x="130" y="3"/>
                  </a:lnTo>
                  <a:lnTo>
                    <a:pt x="117" y="7"/>
                  </a:lnTo>
                  <a:lnTo>
                    <a:pt x="103" y="11"/>
                  </a:lnTo>
                  <a:lnTo>
                    <a:pt x="103" y="11"/>
                  </a:lnTo>
                  <a:lnTo>
                    <a:pt x="90" y="17"/>
                  </a:lnTo>
                  <a:lnTo>
                    <a:pt x="78" y="25"/>
                  </a:lnTo>
                  <a:lnTo>
                    <a:pt x="67" y="33"/>
                  </a:lnTo>
                  <a:lnTo>
                    <a:pt x="57" y="42"/>
                  </a:lnTo>
                  <a:lnTo>
                    <a:pt x="48" y="53"/>
                  </a:lnTo>
                  <a:lnTo>
                    <a:pt x="39" y="64"/>
                  </a:lnTo>
                  <a:lnTo>
                    <a:pt x="33" y="76"/>
                  </a:lnTo>
                  <a:lnTo>
                    <a:pt x="27" y="88"/>
                  </a:lnTo>
                  <a:lnTo>
                    <a:pt x="22" y="100"/>
                  </a:lnTo>
                  <a:lnTo>
                    <a:pt x="18" y="113"/>
                  </a:lnTo>
                  <a:lnTo>
                    <a:pt x="17" y="128"/>
                  </a:lnTo>
                  <a:lnTo>
                    <a:pt x="16" y="141"/>
                  </a:lnTo>
                  <a:lnTo>
                    <a:pt x="16" y="154"/>
                  </a:lnTo>
                  <a:lnTo>
                    <a:pt x="18" y="169"/>
                  </a:lnTo>
                  <a:lnTo>
                    <a:pt x="22" y="182"/>
                  </a:lnTo>
                  <a:lnTo>
                    <a:pt x="27" y="196"/>
                  </a:lnTo>
                  <a:lnTo>
                    <a:pt x="27" y="196"/>
                  </a:lnTo>
                  <a:lnTo>
                    <a:pt x="35" y="214"/>
                  </a:lnTo>
                  <a:lnTo>
                    <a:pt x="46" y="230"/>
                  </a:lnTo>
                  <a:lnTo>
                    <a:pt x="46" y="230"/>
                  </a:lnTo>
                  <a:lnTo>
                    <a:pt x="32" y="235"/>
                  </a:lnTo>
                  <a:lnTo>
                    <a:pt x="0" y="244"/>
                  </a:lnTo>
                  <a:lnTo>
                    <a:pt x="28" y="262"/>
                  </a:lnTo>
                  <a:lnTo>
                    <a:pt x="28" y="262"/>
                  </a:lnTo>
                  <a:lnTo>
                    <a:pt x="38" y="267"/>
                  </a:lnTo>
                  <a:lnTo>
                    <a:pt x="48" y="272"/>
                  </a:lnTo>
                  <a:lnTo>
                    <a:pt x="60" y="277"/>
                  </a:lnTo>
                  <a:lnTo>
                    <a:pt x="76" y="282"/>
                  </a:lnTo>
                  <a:lnTo>
                    <a:pt x="94" y="287"/>
                  </a:lnTo>
                  <a:lnTo>
                    <a:pt x="113" y="289"/>
                  </a:lnTo>
                  <a:lnTo>
                    <a:pt x="135" y="290"/>
                  </a:lnTo>
                  <a:lnTo>
                    <a:pt x="135" y="290"/>
                  </a:lnTo>
                  <a:lnTo>
                    <a:pt x="153" y="290"/>
                  </a:lnTo>
                  <a:lnTo>
                    <a:pt x="171" y="287"/>
                  </a:lnTo>
                  <a:lnTo>
                    <a:pt x="188" y="282"/>
                  </a:lnTo>
                  <a:lnTo>
                    <a:pt x="205" y="276"/>
                  </a:lnTo>
                  <a:lnTo>
                    <a:pt x="205" y="276"/>
                  </a:lnTo>
                  <a:lnTo>
                    <a:pt x="213" y="273"/>
                  </a:lnTo>
                  <a:lnTo>
                    <a:pt x="213" y="273"/>
                  </a:lnTo>
                  <a:lnTo>
                    <a:pt x="226" y="267"/>
                  </a:lnTo>
                  <a:lnTo>
                    <a:pt x="238" y="260"/>
                  </a:lnTo>
                  <a:lnTo>
                    <a:pt x="249" y="251"/>
                  </a:lnTo>
                  <a:lnTo>
                    <a:pt x="259" y="242"/>
                  </a:lnTo>
                  <a:lnTo>
                    <a:pt x="268" y="231"/>
                  </a:lnTo>
                  <a:lnTo>
                    <a:pt x="277" y="220"/>
                  </a:lnTo>
                  <a:lnTo>
                    <a:pt x="283" y="209"/>
                  </a:lnTo>
                  <a:lnTo>
                    <a:pt x="289" y="196"/>
                  </a:lnTo>
                  <a:lnTo>
                    <a:pt x="294" y="184"/>
                  </a:lnTo>
                  <a:lnTo>
                    <a:pt x="297" y="170"/>
                  </a:lnTo>
                  <a:lnTo>
                    <a:pt x="299" y="157"/>
                  </a:lnTo>
                  <a:lnTo>
                    <a:pt x="300" y="142"/>
                  </a:lnTo>
                  <a:lnTo>
                    <a:pt x="300" y="129"/>
                  </a:lnTo>
                  <a:lnTo>
                    <a:pt x="297" y="116"/>
                  </a:lnTo>
                  <a:lnTo>
                    <a:pt x="294" y="101"/>
                  </a:lnTo>
                  <a:lnTo>
                    <a:pt x="289" y="88"/>
                  </a:lnTo>
                  <a:lnTo>
                    <a:pt x="289" y="88"/>
                  </a:lnTo>
                  <a:lnTo>
                    <a:pt x="284" y="78"/>
                  </a:lnTo>
                  <a:lnTo>
                    <a:pt x="279" y="68"/>
                  </a:lnTo>
                  <a:lnTo>
                    <a:pt x="274" y="60"/>
                  </a:lnTo>
                  <a:lnTo>
                    <a:pt x="267" y="51"/>
                  </a:lnTo>
                  <a:lnTo>
                    <a:pt x="261" y="44"/>
                  </a:lnTo>
                  <a:lnTo>
                    <a:pt x="253" y="37"/>
                  </a:lnTo>
                  <a:lnTo>
                    <a:pt x="245" y="30"/>
                  </a:lnTo>
                  <a:lnTo>
                    <a:pt x="237" y="23"/>
                  </a:lnTo>
                  <a:lnTo>
                    <a:pt x="228" y="19"/>
                  </a:lnTo>
                  <a:lnTo>
                    <a:pt x="219" y="14"/>
                  </a:lnTo>
                  <a:lnTo>
                    <a:pt x="209" y="10"/>
                  </a:lnTo>
                  <a:lnTo>
                    <a:pt x="199" y="7"/>
                  </a:lnTo>
                  <a:lnTo>
                    <a:pt x="190" y="3"/>
                  </a:lnTo>
                  <a:lnTo>
                    <a:pt x="180" y="2"/>
                  </a:lnTo>
                  <a:lnTo>
                    <a:pt x="169" y="0"/>
                  </a:lnTo>
                  <a:lnTo>
                    <a:pt x="158" y="0"/>
                  </a:lnTo>
                  <a:lnTo>
                    <a:pt x="1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5" name="ZoneTexte 70"/>
            <p:cNvSpPr txBox="1"/>
            <p:nvPr/>
          </p:nvSpPr>
          <p:spPr>
            <a:xfrm>
              <a:off x="6675052" y="3923796"/>
              <a:ext cx="489236" cy="830997"/>
            </a:xfrm>
            <a:prstGeom prst="rect">
              <a:avLst/>
            </a:prstGeom>
            <a:noFill/>
            <a:effectLst>
              <a:outerShdw blurRad="50800" dist="12700" dir="2400000" algn="ctr" rotWithShape="0">
                <a:schemeClr val="bg1">
                  <a:alpha val="85000"/>
                </a:schemeClr>
              </a:outerShdw>
            </a:effectLst>
          </p:spPr>
          <p:txBody>
            <a:bodyPr wrap="none" rtlCol="0" anchor="ctr">
              <a:spAutoFit/>
            </a:bodyPr>
            <a:lstStyle/>
            <a:p>
              <a:pPr algn="ctr"/>
              <a:r>
                <a:rPr lang="fr-FR" sz="4800" b="1" dirty="0" smtClean="0"/>
                <a:t>T</a:t>
              </a:r>
              <a:endParaRPr lang="fr-FR" sz="4800" b="1" dirty="0"/>
            </a:p>
          </p:txBody>
        </p:sp>
      </p:grpSp>
      <p:sp>
        <p:nvSpPr>
          <p:cNvPr id="119" name="TextBox 118"/>
          <p:cNvSpPr txBox="1"/>
          <p:nvPr/>
        </p:nvSpPr>
        <p:spPr>
          <a:xfrm>
            <a:off x="504480" y="908720"/>
            <a:ext cx="8388000" cy="400110"/>
          </a:xfrm>
          <a:prstGeom prst="rect">
            <a:avLst/>
          </a:prstGeom>
          <a:noFill/>
        </p:spPr>
        <p:txBody>
          <a:bodyPr wrap="square" rtlCol="0">
            <a:spAutoFit/>
          </a:bodyPr>
          <a:lstStyle/>
          <a:p>
            <a:r>
              <a:rPr lang="en-IN" sz="2000" dirty="0" smtClean="0"/>
              <a:t>The main objective of SWOT is analyzing the following: </a:t>
            </a:r>
            <a:endParaRPr lang="en-IN" sz="2000" dirty="0"/>
          </a:p>
        </p:txBody>
      </p:sp>
      <p:sp>
        <p:nvSpPr>
          <p:cNvPr id="120" name="TextBox 119"/>
          <p:cNvSpPr txBox="1"/>
          <p:nvPr/>
        </p:nvSpPr>
        <p:spPr>
          <a:xfrm>
            <a:off x="2627784" y="1412776"/>
            <a:ext cx="1584176" cy="1015663"/>
          </a:xfrm>
          <a:prstGeom prst="rect">
            <a:avLst/>
          </a:prstGeom>
          <a:noFill/>
        </p:spPr>
        <p:txBody>
          <a:bodyPr wrap="square" rtlCol="0">
            <a:spAutoFit/>
          </a:bodyPr>
          <a:lstStyle/>
          <a:p>
            <a:r>
              <a:rPr lang="en-IN" sz="2000" b="1" dirty="0" smtClean="0"/>
              <a:t>Strengths (based on analysis of):</a:t>
            </a:r>
            <a:endParaRPr lang="en-IN" sz="2000" b="1" dirty="0"/>
          </a:p>
        </p:txBody>
      </p:sp>
      <p:sp>
        <p:nvSpPr>
          <p:cNvPr id="121" name="TextBox 120"/>
          <p:cNvSpPr txBox="1"/>
          <p:nvPr/>
        </p:nvSpPr>
        <p:spPr>
          <a:xfrm>
            <a:off x="1979712" y="2341329"/>
            <a:ext cx="2520280" cy="1323439"/>
          </a:xfrm>
          <a:prstGeom prst="rect">
            <a:avLst/>
          </a:prstGeom>
          <a:noFill/>
        </p:spPr>
        <p:txBody>
          <a:bodyPr wrap="square" rtlCol="0">
            <a:spAutoFit/>
          </a:bodyPr>
          <a:lstStyle/>
          <a:p>
            <a:pPr marL="457200" indent="-457200">
              <a:buFont typeface="Arial" pitchFamily="34" charset="0"/>
              <a:buChar char="•"/>
            </a:pPr>
            <a:r>
              <a:rPr lang="en-IN" sz="2000" dirty="0" smtClean="0"/>
              <a:t>Strategies</a:t>
            </a:r>
          </a:p>
          <a:p>
            <a:pPr marL="457200" indent="-457200">
              <a:buFont typeface="Arial" pitchFamily="34" charset="0"/>
              <a:buChar char="•"/>
            </a:pPr>
            <a:r>
              <a:rPr lang="en-IN" sz="2000" dirty="0" smtClean="0"/>
              <a:t>Restriction &amp; Control</a:t>
            </a:r>
          </a:p>
          <a:p>
            <a:pPr marL="457200" indent="-457200">
              <a:buFont typeface="Arial" pitchFamily="34" charset="0"/>
              <a:buChar char="•"/>
            </a:pPr>
            <a:r>
              <a:rPr lang="en-IN" sz="2000" dirty="0" smtClean="0"/>
              <a:t>Performance</a:t>
            </a:r>
            <a:endParaRPr lang="en-IN" sz="2000" dirty="0"/>
          </a:p>
        </p:txBody>
      </p:sp>
      <p:sp>
        <p:nvSpPr>
          <p:cNvPr id="122" name="TextBox 121"/>
          <p:cNvSpPr txBox="1"/>
          <p:nvPr/>
        </p:nvSpPr>
        <p:spPr>
          <a:xfrm>
            <a:off x="5076056" y="1412776"/>
            <a:ext cx="1584176" cy="1015663"/>
          </a:xfrm>
          <a:prstGeom prst="rect">
            <a:avLst/>
          </a:prstGeom>
          <a:noFill/>
        </p:spPr>
        <p:txBody>
          <a:bodyPr wrap="square" rtlCol="0">
            <a:spAutoFit/>
          </a:bodyPr>
          <a:lstStyle/>
          <a:p>
            <a:r>
              <a:rPr lang="en-IN" sz="2000" b="1" dirty="0" smtClean="0"/>
              <a:t>Weaknesses (based on analysis of):</a:t>
            </a:r>
            <a:endParaRPr lang="en-IN" sz="2000" b="1" dirty="0"/>
          </a:p>
        </p:txBody>
      </p:sp>
      <p:sp>
        <p:nvSpPr>
          <p:cNvPr id="123" name="TextBox 122"/>
          <p:cNvSpPr txBox="1"/>
          <p:nvPr/>
        </p:nvSpPr>
        <p:spPr>
          <a:xfrm>
            <a:off x="4716016" y="2341329"/>
            <a:ext cx="2520280" cy="1323439"/>
          </a:xfrm>
          <a:prstGeom prst="rect">
            <a:avLst/>
          </a:prstGeom>
          <a:noFill/>
        </p:spPr>
        <p:txBody>
          <a:bodyPr wrap="square" rtlCol="0">
            <a:spAutoFit/>
          </a:bodyPr>
          <a:lstStyle/>
          <a:p>
            <a:pPr marL="457200" indent="-457200">
              <a:buFont typeface="Arial" pitchFamily="34" charset="0"/>
              <a:buChar char="•"/>
            </a:pPr>
            <a:r>
              <a:rPr lang="en-IN" sz="2000" dirty="0" smtClean="0"/>
              <a:t>Strategies</a:t>
            </a:r>
          </a:p>
          <a:p>
            <a:pPr marL="457200" indent="-457200">
              <a:buFont typeface="Arial" pitchFamily="34" charset="0"/>
              <a:buChar char="•"/>
            </a:pPr>
            <a:r>
              <a:rPr lang="en-IN" sz="2000" dirty="0" smtClean="0"/>
              <a:t>Restriction &amp; Control</a:t>
            </a:r>
          </a:p>
          <a:p>
            <a:pPr marL="457200" indent="-457200">
              <a:buFont typeface="Arial" pitchFamily="34" charset="0"/>
              <a:buChar char="•"/>
            </a:pPr>
            <a:r>
              <a:rPr lang="en-IN" sz="2000" dirty="0" smtClean="0"/>
              <a:t>Performance</a:t>
            </a:r>
            <a:endParaRPr lang="en-IN" sz="2000" dirty="0"/>
          </a:p>
        </p:txBody>
      </p:sp>
      <p:sp>
        <p:nvSpPr>
          <p:cNvPr id="124" name="TextBox 123"/>
          <p:cNvSpPr txBox="1"/>
          <p:nvPr/>
        </p:nvSpPr>
        <p:spPr>
          <a:xfrm>
            <a:off x="2555776" y="4149080"/>
            <a:ext cx="1656184" cy="1015663"/>
          </a:xfrm>
          <a:prstGeom prst="rect">
            <a:avLst/>
          </a:prstGeom>
          <a:noFill/>
        </p:spPr>
        <p:txBody>
          <a:bodyPr wrap="square" rtlCol="0">
            <a:spAutoFit/>
          </a:bodyPr>
          <a:lstStyle/>
          <a:p>
            <a:r>
              <a:rPr lang="en-IN" sz="2000" b="1" dirty="0" smtClean="0"/>
              <a:t>Opportunities (based on analysis of):</a:t>
            </a:r>
            <a:endParaRPr lang="en-IN" sz="2000" b="1" dirty="0"/>
          </a:p>
        </p:txBody>
      </p:sp>
      <p:sp>
        <p:nvSpPr>
          <p:cNvPr id="125" name="TextBox 124"/>
          <p:cNvSpPr txBox="1"/>
          <p:nvPr/>
        </p:nvSpPr>
        <p:spPr>
          <a:xfrm>
            <a:off x="1691680" y="5149641"/>
            <a:ext cx="2880320" cy="1015663"/>
          </a:xfrm>
          <a:prstGeom prst="rect">
            <a:avLst/>
          </a:prstGeom>
          <a:noFill/>
        </p:spPr>
        <p:txBody>
          <a:bodyPr wrap="square" rtlCol="0">
            <a:spAutoFit/>
          </a:bodyPr>
          <a:lstStyle/>
          <a:p>
            <a:pPr marL="457200" indent="-457200">
              <a:buFont typeface="Arial" pitchFamily="34" charset="0"/>
              <a:buChar char="•"/>
            </a:pPr>
            <a:r>
              <a:rPr lang="en-IN" sz="2000" dirty="0" smtClean="0"/>
              <a:t>General Environment</a:t>
            </a:r>
          </a:p>
          <a:p>
            <a:pPr marL="457200" indent="-457200">
              <a:buFont typeface="Arial" pitchFamily="34" charset="0"/>
              <a:buChar char="•"/>
            </a:pPr>
            <a:r>
              <a:rPr lang="en-IN" sz="2000" dirty="0" smtClean="0"/>
              <a:t>Industry Environment</a:t>
            </a:r>
          </a:p>
          <a:p>
            <a:pPr marL="457200" indent="-457200">
              <a:buFont typeface="Arial" pitchFamily="34" charset="0"/>
              <a:buChar char="•"/>
            </a:pPr>
            <a:r>
              <a:rPr lang="en-IN" sz="2000" dirty="0" smtClean="0"/>
              <a:t>Main Competitors</a:t>
            </a:r>
            <a:endParaRPr lang="en-IN" sz="2000" dirty="0"/>
          </a:p>
        </p:txBody>
      </p:sp>
      <p:sp>
        <p:nvSpPr>
          <p:cNvPr id="126" name="TextBox 125"/>
          <p:cNvSpPr txBox="1"/>
          <p:nvPr/>
        </p:nvSpPr>
        <p:spPr>
          <a:xfrm>
            <a:off x="5004048" y="4129336"/>
            <a:ext cx="1584176" cy="1015663"/>
          </a:xfrm>
          <a:prstGeom prst="rect">
            <a:avLst/>
          </a:prstGeom>
          <a:noFill/>
        </p:spPr>
        <p:txBody>
          <a:bodyPr wrap="square" rtlCol="0">
            <a:spAutoFit/>
          </a:bodyPr>
          <a:lstStyle/>
          <a:p>
            <a:r>
              <a:rPr lang="en-IN" sz="2000" b="1" dirty="0" smtClean="0"/>
              <a:t>  Threats (based on analysis of):</a:t>
            </a:r>
            <a:endParaRPr lang="en-IN" sz="2000" b="1" dirty="0"/>
          </a:p>
        </p:txBody>
      </p:sp>
      <p:sp>
        <p:nvSpPr>
          <p:cNvPr id="127" name="TextBox 126"/>
          <p:cNvSpPr txBox="1"/>
          <p:nvPr/>
        </p:nvSpPr>
        <p:spPr>
          <a:xfrm>
            <a:off x="4499992" y="5149641"/>
            <a:ext cx="2880320" cy="1015663"/>
          </a:xfrm>
          <a:prstGeom prst="rect">
            <a:avLst/>
          </a:prstGeom>
          <a:noFill/>
        </p:spPr>
        <p:txBody>
          <a:bodyPr wrap="square" rtlCol="0">
            <a:spAutoFit/>
          </a:bodyPr>
          <a:lstStyle/>
          <a:p>
            <a:pPr marL="457200" indent="-457200">
              <a:buFont typeface="Arial" pitchFamily="34" charset="0"/>
              <a:buChar char="•"/>
            </a:pPr>
            <a:r>
              <a:rPr lang="en-IN" sz="2000" dirty="0" smtClean="0"/>
              <a:t>General Environment</a:t>
            </a:r>
          </a:p>
          <a:p>
            <a:pPr marL="457200" indent="-457200">
              <a:buFont typeface="Arial" pitchFamily="34" charset="0"/>
              <a:buChar char="•"/>
            </a:pPr>
            <a:r>
              <a:rPr lang="en-IN" sz="2000" dirty="0" smtClean="0"/>
              <a:t>Industry Environment</a:t>
            </a:r>
          </a:p>
          <a:p>
            <a:pPr marL="457200" indent="-457200">
              <a:buFont typeface="Arial" pitchFamily="34" charset="0"/>
              <a:buChar char="•"/>
            </a:pPr>
            <a:r>
              <a:rPr lang="en-IN" sz="2000" dirty="0" smtClean="0"/>
              <a:t>Main Competitors</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500"/>
                                        <p:tgtEl>
                                          <p:spTgt spid="1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3"/>
                                        </p:tgtEl>
                                        <p:attrNameLst>
                                          <p:attrName>style.visibility</p:attrName>
                                        </p:attrNameLst>
                                      </p:cBhvr>
                                      <p:to>
                                        <p:strVal val="visible"/>
                                      </p:to>
                                    </p:set>
                                    <p:animEffect transition="in" filter="fade">
                                      <p:cBhvr>
                                        <p:cTn id="39" dur="500"/>
                                        <p:tgtEl>
                                          <p:spTgt spid="12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24"/>
                                        </p:tgtEl>
                                        <p:attrNameLst>
                                          <p:attrName>style.visibility</p:attrName>
                                        </p:attrNameLst>
                                      </p:cBhvr>
                                      <p:to>
                                        <p:strVal val="visible"/>
                                      </p:to>
                                    </p:set>
                                    <p:animEffect transition="in" filter="fade">
                                      <p:cBhvr>
                                        <p:cTn id="51" dur="500"/>
                                        <p:tgtEl>
                                          <p:spTgt spid="1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fade">
                                      <p:cBhvr>
                                        <p:cTn id="55" dur="500"/>
                                        <p:tgtEl>
                                          <p:spTgt spid="12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27"/>
                                        </p:tgtEl>
                                        <p:attrNameLst>
                                          <p:attrName>style.visibility</p:attrName>
                                        </p:attrNameLst>
                                      </p:cBhvr>
                                      <p:to>
                                        <p:strVal val="visible"/>
                                      </p:to>
                                    </p:set>
                                    <p:animEffect transition="in" filter="fade">
                                      <p:cBhvr>
                                        <p:cTn id="71"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19" grpId="0"/>
      <p:bldP spid="120" grpId="0"/>
      <p:bldP spid="121" grpId="0"/>
      <p:bldP spid="122" grpId="0"/>
      <p:bldP spid="123" grpId="0"/>
      <p:bldP spid="124" grpId="0"/>
      <p:bldP spid="125"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5"/>
                                        </p:tgtEl>
                                        <p:attrNameLst>
                                          <p:attrName>fillcolor</p:attrName>
                                        </p:attrNameLst>
                                      </p:cBhvr>
                                      <p:to>
                                        <a:srgbClr val="0EBE44"/>
                                      </p:to>
                                    </p:animClr>
                                    <p:set>
                                      <p:cBhvr>
                                        <p:cTn id="7" dur="500" fill="hold"/>
                                        <p:tgtEl>
                                          <p:spTgt spid="65"/>
                                        </p:tgtEl>
                                        <p:attrNameLst>
                                          <p:attrName>fill.type</p:attrName>
                                        </p:attrNameLst>
                                      </p:cBhvr>
                                      <p:to>
                                        <p:strVal val="solid"/>
                                      </p:to>
                                    </p:set>
                                    <p:set>
                                      <p:cBhvr>
                                        <p:cTn id="8" dur="500" fill="hold"/>
                                        <p:tgtEl>
                                          <p:spTgt spid="6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Who needs SWOT Analysis?</a:t>
              </a:r>
              <a:endParaRPr lang="en-IN" sz="3200" dirty="0"/>
            </a:p>
          </p:txBody>
        </p:sp>
      </p:grpSp>
      <p:sp>
        <p:nvSpPr>
          <p:cNvPr id="10" name="TextBox 9"/>
          <p:cNvSpPr txBox="1"/>
          <p:nvPr/>
        </p:nvSpPr>
        <p:spPr>
          <a:xfrm>
            <a:off x="251520" y="1052736"/>
            <a:ext cx="8568952" cy="400110"/>
          </a:xfrm>
          <a:prstGeom prst="rect">
            <a:avLst/>
          </a:prstGeom>
          <a:noFill/>
        </p:spPr>
        <p:txBody>
          <a:bodyPr wrap="square" rtlCol="0">
            <a:spAutoFit/>
          </a:bodyPr>
          <a:lstStyle/>
          <a:p>
            <a:r>
              <a:rPr lang="en-IN" sz="2000" dirty="0" smtClean="0"/>
              <a:t>SWOT Analysis is useful for various aspects from the perspective of the following:</a:t>
            </a:r>
          </a:p>
        </p:txBody>
      </p:sp>
      <p:sp>
        <p:nvSpPr>
          <p:cNvPr id="11" name="Freeform 10"/>
          <p:cNvSpPr/>
          <p:nvPr/>
        </p:nvSpPr>
        <p:spPr>
          <a:xfrm>
            <a:off x="0" y="2189657"/>
            <a:ext cx="9214339"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48" name="TextBox 47"/>
          <p:cNvSpPr txBox="1"/>
          <p:nvPr/>
        </p:nvSpPr>
        <p:spPr>
          <a:xfrm>
            <a:off x="251520" y="6197242"/>
            <a:ext cx="8568952" cy="400110"/>
          </a:xfrm>
          <a:prstGeom prst="rect">
            <a:avLst/>
          </a:prstGeom>
          <a:noFill/>
        </p:spPr>
        <p:txBody>
          <a:bodyPr wrap="square" rtlCol="0">
            <a:spAutoFit/>
          </a:bodyPr>
          <a:lstStyle/>
          <a:p>
            <a:r>
              <a:rPr lang="en-IN" sz="2000" dirty="0" smtClean="0"/>
              <a:t>Let us look at the use of SWOT Analysis for each in detail.</a:t>
            </a:r>
          </a:p>
        </p:txBody>
      </p:sp>
      <p:grpSp>
        <p:nvGrpSpPr>
          <p:cNvPr id="53" name="Group 52"/>
          <p:cNvGrpSpPr/>
          <p:nvPr/>
        </p:nvGrpSpPr>
        <p:grpSpPr>
          <a:xfrm>
            <a:off x="539552" y="1772816"/>
            <a:ext cx="2376113" cy="3658939"/>
            <a:chOff x="539552" y="1772816"/>
            <a:chExt cx="2376113" cy="3658939"/>
          </a:xfrm>
        </p:grpSpPr>
        <p:grpSp>
          <p:nvGrpSpPr>
            <p:cNvPr id="12" name="Group 52"/>
            <p:cNvGrpSpPr/>
            <p:nvPr/>
          </p:nvGrpSpPr>
          <p:grpSpPr>
            <a:xfrm>
              <a:off x="539552" y="1772816"/>
              <a:ext cx="2376113" cy="3658939"/>
              <a:chOff x="263086" y="1484784"/>
              <a:chExt cx="1992628" cy="2821404"/>
            </a:xfrm>
          </p:grpSpPr>
          <p:grpSp>
            <p:nvGrpSpPr>
              <p:cNvPr id="13" name="Group 44"/>
              <p:cNvGrpSpPr/>
              <p:nvPr/>
            </p:nvGrpSpPr>
            <p:grpSpPr>
              <a:xfrm>
                <a:off x="263086" y="2276872"/>
                <a:ext cx="1992628" cy="2029316"/>
                <a:chOff x="263086" y="2276872"/>
                <a:chExt cx="1992628" cy="2029316"/>
              </a:xfrm>
            </p:grpSpPr>
            <p:sp>
              <p:nvSpPr>
                <p:cNvPr id="18" name="Rektangel 36"/>
                <p:cNvSpPr>
                  <a:spLocks noChangeArrowheads="1"/>
                </p:cNvSpPr>
                <p:nvPr/>
              </p:nvSpPr>
              <p:spPr bwMode="auto">
                <a:xfrm rot="1338434">
                  <a:off x="467544" y="2276872"/>
                  <a:ext cx="1788170" cy="2029316"/>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0" name="TextBox 19"/>
                <p:cNvSpPr txBox="1"/>
                <p:nvPr/>
              </p:nvSpPr>
              <p:spPr>
                <a:xfrm rot="1380000">
                  <a:off x="263086" y="3823767"/>
                  <a:ext cx="1656184" cy="308524"/>
                </a:xfrm>
                <a:prstGeom prst="rect">
                  <a:avLst/>
                </a:prstGeom>
                <a:noFill/>
              </p:spPr>
              <p:txBody>
                <a:bodyPr wrap="square" rtlCol="0">
                  <a:spAutoFit/>
                </a:bodyPr>
                <a:lstStyle/>
                <a:p>
                  <a:pPr algn="ctr"/>
                  <a:r>
                    <a:rPr lang="en-IN" sz="2000" b="1" dirty="0" smtClean="0"/>
                    <a:t>Job Holder</a:t>
                  </a:r>
                  <a:endParaRPr lang="en-IN" sz="2000" b="1" dirty="0"/>
                </a:p>
              </p:txBody>
            </p:sp>
          </p:grpSp>
          <p:grpSp>
            <p:nvGrpSpPr>
              <p:cNvPr id="14" name="Group 31"/>
              <p:cNvGrpSpPr/>
              <p:nvPr/>
            </p:nvGrpSpPr>
            <p:grpSpPr>
              <a:xfrm>
                <a:off x="755576" y="1484784"/>
                <a:ext cx="360040" cy="720080"/>
                <a:chOff x="2195736" y="5085184"/>
                <a:chExt cx="360040" cy="864096"/>
              </a:xfrm>
              <a:scene3d>
                <a:camera prst="orthographicFront">
                  <a:rot lat="0" lon="0" rev="0"/>
                </a:camera>
                <a:lightRig rig="balanced" dir="t">
                  <a:rot lat="0" lon="0" rev="8700000"/>
                </a:lightRig>
              </a:scene3d>
            </p:grpSpPr>
            <p:sp>
              <p:nvSpPr>
                <p:cNvPr id="15" name="Rectangle 14"/>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50" name="Picture 49" descr="homeoffice-main.jpg"/>
            <p:cNvPicPr>
              <a:picLocks noChangeAspect="1"/>
            </p:cNvPicPr>
            <p:nvPr/>
          </p:nvPicPr>
          <p:blipFill>
            <a:blip r:embed="rId7" cstate="email"/>
            <a:srcRect/>
            <a:stretch>
              <a:fillRect/>
            </a:stretch>
          </p:blipFill>
          <p:spPr>
            <a:xfrm rot="1320000">
              <a:off x="1000667" y="3013986"/>
              <a:ext cx="1873151" cy="1825950"/>
            </a:xfrm>
            <a:prstGeom prst="rect">
              <a:avLst/>
            </a:prstGeom>
          </p:spPr>
        </p:pic>
      </p:grpSp>
      <p:grpSp>
        <p:nvGrpSpPr>
          <p:cNvPr id="55" name="Group 54"/>
          <p:cNvGrpSpPr/>
          <p:nvPr/>
        </p:nvGrpSpPr>
        <p:grpSpPr>
          <a:xfrm>
            <a:off x="5492200" y="1866200"/>
            <a:ext cx="2528373" cy="3828728"/>
            <a:chOff x="5492200" y="1866200"/>
            <a:chExt cx="2528373" cy="3828728"/>
          </a:xfrm>
        </p:grpSpPr>
        <p:grpSp>
          <p:nvGrpSpPr>
            <p:cNvPr id="30" name="Group 54"/>
            <p:cNvGrpSpPr/>
            <p:nvPr/>
          </p:nvGrpSpPr>
          <p:grpSpPr>
            <a:xfrm>
              <a:off x="5492200" y="1866200"/>
              <a:ext cx="2524618" cy="3828728"/>
              <a:chOff x="4416418" y="1556792"/>
              <a:chExt cx="2117166" cy="2952328"/>
            </a:xfrm>
          </p:grpSpPr>
          <p:grpSp>
            <p:nvGrpSpPr>
              <p:cNvPr id="31" name="Group 46"/>
              <p:cNvGrpSpPr/>
              <p:nvPr/>
            </p:nvGrpSpPr>
            <p:grpSpPr>
              <a:xfrm>
                <a:off x="4416418" y="2479804"/>
                <a:ext cx="2117166" cy="2029316"/>
                <a:chOff x="4416418" y="2479804"/>
                <a:chExt cx="2117166" cy="2029316"/>
              </a:xfrm>
            </p:grpSpPr>
            <p:sp>
              <p:nvSpPr>
                <p:cNvPr id="36" name="Rektangel 36"/>
                <p:cNvSpPr>
                  <a:spLocks noChangeArrowheads="1"/>
                </p:cNvSpPr>
                <p:nvPr/>
              </p:nvSpPr>
              <p:spPr bwMode="auto">
                <a:xfrm rot="1338434">
                  <a:off x="4639941" y="2479804"/>
                  <a:ext cx="1893643" cy="2029316"/>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8" name="TextBox 37"/>
                <p:cNvSpPr txBox="1"/>
                <p:nvPr/>
              </p:nvSpPr>
              <p:spPr>
                <a:xfrm rot="1380000">
                  <a:off x="4416418" y="4039791"/>
                  <a:ext cx="1656184" cy="308524"/>
                </a:xfrm>
                <a:prstGeom prst="rect">
                  <a:avLst/>
                </a:prstGeom>
                <a:noFill/>
              </p:spPr>
              <p:txBody>
                <a:bodyPr wrap="square" rtlCol="0">
                  <a:spAutoFit/>
                </a:bodyPr>
                <a:lstStyle/>
                <a:p>
                  <a:pPr algn="ctr"/>
                  <a:r>
                    <a:rPr lang="en-IN" sz="2000" b="1" dirty="0" smtClean="0"/>
                    <a:t>Company</a:t>
                  </a:r>
                  <a:endParaRPr lang="en-IN" sz="2000" b="1" dirty="0"/>
                </a:p>
              </p:txBody>
            </p:sp>
          </p:grpSp>
          <p:grpSp>
            <p:nvGrpSpPr>
              <p:cNvPr id="32" name="Group 38"/>
              <p:cNvGrpSpPr/>
              <p:nvPr/>
            </p:nvGrpSpPr>
            <p:grpSpPr>
              <a:xfrm>
                <a:off x="4932040" y="1556792"/>
                <a:ext cx="360040" cy="720080"/>
                <a:chOff x="2195736" y="5085184"/>
                <a:chExt cx="360040" cy="864096"/>
              </a:xfrm>
              <a:scene3d>
                <a:camera prst="orthographicFront">
                  <a:rot lat="0" lon="0" rev="0"/>
                </a:camera>
                <a:lightRig rig="balanced" dir="t">
                  <a:rot lat="0" lon="0" rev="8700000"/>
                </a:lightRig>
              </a:scene3d>
            </p:grpSpPr>
            <p:sp>
              <p:nvSpPr>
                <p:cNvPr id="33" name="Rectangle 32"/>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ectangle 33"/>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ectangle 34"/>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51" name="Picture 50" descr="istock_000006142815xsmall.jpg"/>
            <p:cNvPicPr>
              <a:picLocks noChangeAspect="1"/>
            </p:cNvPicPr>
            <p:nvPr/>
          </p:nvPicPr>
          <p:blipFill>
            <a:blip r:embed="rId8" cstate="email"/>
            <a:stretch>
              <a:fillRect/>
            </a:stretch>
          </p:blipFill>
          <p:spPr>
            <a:xfrm rot="1320000">
              <a:off x="5972032" y="3165097"/>
              <a:ext cx="2048541" cy="1964889"/>
            </a:xfrm>
            <a:prstGeom prst="rect">
              <a:avLst/>
            </a:prstGeom>
          </p:spPr>
        </p:pic>
      </p:grpSp>
      <p:grpSp>
        <p:nvGrpSpPr>
          <p:cNvPr id="54" name="Group 53"/>
          <p:cNvGrpSpPr/>
          <p:nvPr/>
        </p:nvGrpSpPr>
        <p:grpSpPr>
          <a:xfrm>
            <a:off x="2917882" y="1959583"/>
            <a:ext cx="2492783" cy="3657942"/>
            <a:chOff x="2917882" y="1959583"/>
            <a:chExt cx="2492783" cy="3657942"/>
          </a:xfrm>
        </p:grpSpPr>
        <p:grpSp>
          <p:nvGrpSpPr>
            <p:cNvPr id="21" name="Group 53"/>
            <p:cNvGrpSpPr/>
            <p:nvPr/>
          </p:nvGrpSpPr>
          <p:grpSpPr>
            <a:xfrm>
              <a:off x="2917882" y="1959583"/>
              <a:ext cx="2492783" cy="3657942"/>
              <a:chOff x="2257574" y="1628800"/>
              <a:chExt cx="2090469" cy="2820635"/>
            </a:xfrm>
          </p:grpSpPr>
          <p:grpSp>
            <p:nvGrpSpPr>
              <p:cNvPr id="22" name="Group 45"/>
              <p:cNvGrpSpPr/>
              <p:nvPr/>
            </p:nvGrpSpPr>
            <p:grpSpPr>
              <a:xfrm>
                <a:off x="2257574" y="2479804"/>
                <a:ext cx="2090469" cy="1969631"/>
                <a:chOff x="2257574" y="2479804"/>
                <a:chExt cx="2090469" cy="1969631"/>
              </a:xfrm>
            </p:grpSpPr>
            <p:sp>
              <p:nvSpPr>
                <p:cNvPr id="27" name="Rektangel 36"/>
                <p:cNvSpPr>
                  <a:spLocks noChangeArrowheads="1"/>
                </p:cNvSpPr>
                <p:nvPr/>
              </p:nvSpPr>
              <p:spPr bwMode="auto">
                <a:xfrm rot="1338434">
                  <a:off x="2454400" y="2479804"/>
                  <a:ext cx="1893643" cy="1969631"/>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9" name="TextBox 28"/>
                <p:cNvSpPr txBox="1"/>
                <p:nvPr/>
              </p:nvSpPr>
              <p:spPr>
                <a:xfrm rot="1380000">
                  <a:off x="2257574" y="3778880"/>
                  <a:ext cx="1764000" cy="545850"/>
                </a:xfrm>
                <a:prstGeom prst="rect">
                  <a:avLst/>
                </a:prstGeom>
                <a:noFill/>
              </p:spPr>
              <p:txBody>
                <a:bodyPr wrap="square" rtlCol="0">
                  <a:spAutoFit/>
                </a:bodyPr>
                <a:lstStyle/>
                <a:p>
                  <a:pPr algn="ctr"/>
                  <a:r>
                    <a:rPr lang="en-IN" sz="2000" b="1" dirty="0" smtClean="0"/>
                    <a:t>Business Unit (BU)</a:t>
                  </a:r>
                  <a:endParaRPr lang="en-IN" sz="2000" b="1" dirty="0"/>
                </a:p>
              </p:txBody>
            </p:sp>
          </p:grpSp>
          <p:grpSp>
            <p:nvGrpSpPr>
              <p:cNvPr id="23" name="Group 16"/>
              <p:cNvGrpSpPr/>
              <p:nvPr/>
            </p:nvGrpSpPr>
            <p:grpSpPr>
              <a:xfrm>
                <a:off x="2699792" y="1628800"/>
                <a:ext cx="360040" cy="720080"/>
                <a:chOff x="2195736" y="5085184"/>
                <a:chExt cx="360040" cy="864096"/>
              </a:xfrm>
              <a:scene3d>
                <a:camera prst="orthographicFront">
                  <a:rot lat="0" lon="0" rev="0"/>
                </a:camera>
                <a:lightRig rig="balanced" dir="t">
                  <a:rot lat="0" lon="0" rev="8700000"/>
                </a:lightRig>
              </a:scene3d>
            </p:grpSpPr>
            <p:sp>
              <p:nvSpPr>
                <p:cNvPr id="24" name="Rectangle 23"/>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52" name="Picture 51" descr="sales lady rep.jpg"/>
            <p:cNvPicPr>
              <a:picLocks noChangeAspect="1"/>
            </p:cNvPicPr>
            <p:nvPr/>
          </p:nvPicPr>
          <p:blipFill>
            <a:blip r:embed="rId9" cstate="email"/>
            <a:stretch>
              <a:fillRect/>
            </a:stretch>
          </p:blipFill>
          <p:spPr>
            <a:xfrm rot="1320000">
              <a:off x="3411738" y="3232504"/>
              <a:ext cx="1959126" cy="16312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1000"/>
                                        <p:tgtEl>
                                          <p:spTgt spid="1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7" presetClass="entr" presetSubtype="0"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Job Holder</a:t>
              </a:r>
              <a:endParaRPr lang="en-IN" sz="3200" dirty="0"/>
            </a:p>
          </p:txBody>
        </p:sp>
      </p:grpSp>
      <p:sp>
        <p:nvSpPr>
          <p:cNvPr id="10" name="Freeform 9"/>
          <p:cNvSpPr/>
          <p:nvPr/>
        </p:nvSpPr>
        <p:spPr>
          <a:xfrm>
            <a:off x="0" y="1325561"/>
            <a:ext cx="9214339"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nvGrpSpPr>
          <p:cNvPr id="11" name="Group 10"/>
          <p:cNvGrpSpPr/>
          <p:nvPr/>
        </p:nvGrpSpPr>
        <p:grpSpPr>
          <a:xfrm>
            <a:off x="251520" y="908720"/>
            <a:ext cx="2376113" cy="3658939"/>
            <a:chOff x="539552" y="1772816"/>
            <a:chExt cx="2376113" cy="3658939"/>
          </a:xfrm>
        </p:grpSpPr>
        <p:grpSp>
          <p:nvGrpSpPr>
            <p:cNvPr id="12" name="Group 52"/>
            <p:cNvGrpSpPr/>
            <p:nvPr/>
          </p:nvGrpSpPr>
          <p:grpSpPr>
            <a:xfrm>
              <a:off x="539552" y="1772816"/>
              <a:ext cx="2376113" cy="3658939"/>
              <a:chOff x="263086" y="1484784"/>
              <a:chExt cx="1992628" cy="2821404"/>
            </a:xfrm>
          </p:grpSpPr>
          <p:grpSp>
            <p:nvGrpSpPr>
              <p:cNvPr id="14" name="Group 44"/>
              <p:cNvGrpSpPr/>
              <p:nvPr/>
            </p:nvGrpSpPr>
            <p:grpSpPr>
              <a:xfrm>
                <a:off x="263086" y="2276872"/>
                <a:ext cx="1992628" cy="2029316"/>
                <a:chOff x="263086" y="2276872"/>
                <a:chExt cx="1992628" cy="2029316"/>
              </a:xfrm>
            </p:grpSpPr>
            <p:sp>
              <p:nvSpPr>
                <p:cNvPr id="19" name="Rektangel 36"/>
                <p:cNvSpPr>
                  <a:spLocks noChangeArrowheads="1"/>
                </p:cNvSpPr>
                <p:nvPr/>
              </p:nvSpPr>
              <p:spPr bwMode="auto">
                <a:xfrm rot="1338434">
                  <a:off x="467544" y="2276872"/>
                  <a:ext cx="1788170" cy="2029316"/>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0" name="TextBox 19"/>
                <p:cNvSpPr txBox="1"/>
                <p:nvPr/>
              </p:nvSpPr>
              <p:spPr>
                <a:xfrm rot="1380000">
                  <a:off x="263086" y="3823767"/>
                  <a:ext cx="1656184" cy="308524"/>
                </a:xfrm>
                <a:prstGeom prst="rect">
                  <a:avLst/>
                </a:prstGeom>
                <a:noFill/>
              </p:spPr>
              <p:txBody>
                <a:bodyPr wrap="square" rtlCol="0">
                  <a:spAutoFit/>
                </a:bodyPr>
                <a:lstStyle/>
                <a:p>
                  <a:pPr algn="ctr"/>
                  <a:r>
                    <a:rPr lang="en-IN" sz="2000" b="1" dirty="0" smtClean="0"/>
                    <a:t>Job Holder</a:t>
                  </a:r>
                  <a:endParaRPr lang="en-IN" sz="2000" b="1" dirty="0"/>
                </a:p>
              </p:txBody>
            </p:sp>
          </p:grpSp>
          <p:grpSp>
            <p:nvGrpSpPr>
              <p:cNvPr id="15" name="Group 31"/>
              <p:cNvGrpSpPr/>
              <p:nvPr/>
            </p:nvGrpSpPr>
            <p:grpSpPr>
              <a:xfrm>
                <a:off x="755576" y="1484784"/>
                <a:ext cx="360040" cy="720080"/>
                <a:chOff x="2195736" y="5085184"/>
                <a:chExt cx="360040" cy="864096"/>
              </a:xfrm>
              <a:scene3d>
                <a:camera prst="orthographicFront">
                  <a:rot lat="0" lon="0" rev="0"/>
                </a:camera>
                <a:lightRig rig="balanced" dir="t">
                  <a:rot lat="0" lon="0" rev="8700000"/>
                </a:lightRig>
              </a:scene3d>
            </p:grpSpPr>
            <p:sp>
              <p:nvSpPr>
                <p:cNvPr id="16" name="Rectangle 15"/>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13" name="Picture 12" descr="homeoffice-main.jpg"/>
            <p:cNvPicPr>
              <a:picLocks noChangeAspect="1"/>
            </p:cNvPicPr>
            <p:nvPr/>
          </p:nvPicPr>
          <p:blipFill>
            <a:blip r:embed="rId7" cstate="email"/>
            <a:srcRect/>
            <a:stretch>
              <a:fillRect/>
            </a:stretch>
          </p:blipFill>
          <p:spPr>
            <a:xfrm rot="1320000">
              <a:off x="1000667" y="3013986"/>
              <a:ext cx="1873151" cy="1825950"/>
            </a:xfrm>
            <a:prstGeom prst="rect">
              <a:avLst/>
            </a:prstGeom>
          </p:spPr>
        </p:pic>
      </p:grpSp>
      <p:sp>
        <p:nvSpPr>
          <p:cNvPr id="21" name="Rounded Rectangle 20"/>
          <p:cNvSpPr/>
          <p:nvPr/>
        </p:nvSpPr>
        <p:spPr>
          <a:xfrm>
            <a:off x="2699792" y="3429000"/>
            <a:ext cx="6264696" cy="3240360"/>
          </a:xfrm>
          <a:prstGeom prst="roundRect">
            <a:avLst>
              <a:gd name="adj" fmla="val 2366"/>
            </a:avLst>
          </a:prstGeom>
          <a:solidFill>
            <a:srgbClr val="FF33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Job Holder:</a:t>
            </a:r>
          </a:p>
          <a:p>
            <a:endParaRPr lang="en-IN" sz="2000" b="1" dirty="0" smtClean="0">
              <a:solidFill>
                <a:schemeClr val="tx1"/>
              </a:solidFill>
            </a:endParaRPr>
          </a:p>
          <a:p>
            <a:r>
              <a:rPr lang="en-IN" sz="2000" dirty="0" smtClean="0">
                <a:solidFill>
                  <a:schemeClr val="tx1"/>
                </a:solidFill>
              </a:rPr>
              <a:t>SWOT Analysis is useful for a job holder:</a:t>
            </a:r>
          </a:p>
          <a:p>
            <a:pPr marL="457200" indent="-457200">
              <a:buFont typeface="Arial" pitchFamily="34" charset="0"/>
              <a:buChar char="•"/>
            </a:pPr>
            <a:r>
              <a:rPr lang="en-IN" sz="2000" dirty="0" smtClean="0">
                <a:solidFill>
                  <a:schemeClr val="tx1"/>
                </a:solidFill>
              </a:rPr>
              <a:t>When his supervisor has issues with work output</a:t>
            </a:r>
          </a:p>
          <a:p>
            <a:pPr marL="457200" indent="-457200">
              <a:buFont typeface="Arial" pitchFamily="34" charset="0"/>
              <a:buChar char="•"/>
            </a:pPr>
            <a:r>
              <a:rPr lang="en-IN" sz="2000" dirty="0" smtClean="0">
                <a:solidFill>
                  <a:schemeClr val="tx1"/>
                </a:solidFill>
              </a:rPr>
              <a:t>When he is assigned to a new job</a:t>
            </a:r>
          </a:p>
          <a:p>
            <a:pPr marL="457200" indent="-457200">
              <a:buFont typeface="Arial" pitchFamily="34" charset="0"/>
              <a:buChar char="•"/>
            </a:pPr>
            <a:r>
              <a:rPr lang="en-IN" sz="2000" dirty="0" smtClean="0">
                <a:solidFill>
                  <a:schemeClr val="tx1"/>
                </a:solidFill>
              </a:rPr>
              <a:t>When he is faced with fresh targets  </a:t>
            </a:r>
          </a:p>
          <a:p>
            <a:pPr marL="457200" indent="-457200">
              <a:buFont typeface="Arial" pitchFamily="34" charset="0"/>
              <a:buChar char="•"/>
            </a:pPr>
            <a:r>
              <a:rPr lang="en-IN" sz="2000" dirty="0" smtClean="0">
                <a:solidFill>
                  <a:schemeClr val="tx1"/>
                </a:solidFill>
              </a:rPr>
              <a:t>When the job holder seeks to improve his performance on the job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1000"/>
                                        <p:tgtEl>
                                          <p:spTgt spid="10"/>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699792" y="3429000"/>
            <a:ext cx="6264696" cy="3240360"/>
          </a:xfrm>
          <a:prstGeom prst="roundRect">
            <a:avLst>
              <a:gd name="adj" fmla="val 2366"/>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Business Unit (BU):</a:t>
            </a:r>
          </a:p>
          <a:p>
            <a:endParaRPr lang="en-IN" sz="2000" b="1" dirty="0" smtClean="0">
              <a:solidFill>
                <a:schemeClr val="tx1"/>
              </a:solidFill>
            </a:endParaRPr>
          </a:p>
          <a:p>
            <a:r>
              <a:rPr lang="en-IN" sz="2000" dirty="0" smtClean="0">
                <a:solidFill>
                  <a:schemeClr val="tx1"/>
                </a:solidFill>
              </a:rPr>
              <a:t>SWOT Analysis is useful for a Business Unit (BU):</a:t>
            </a:r>
          </a:p>
          <a:p>
            <a:pPr marL="457200" indent="-457200">
              <a:buFont typeface="Arial" pitchFamily="34" charset="0"/>
              <a:buChar char="•"/>
            </a:pPr>
            <a:r>
              <a:rPr lang="en-IN" sz="2000" dirty="0" smtClean="0">
                <a:solidFill>
                  <a:schemeClr val="tx1"/>
                </a:solidFill>
              </a:rPr>
              <a:t>When the team has not met its targets</a:t>
            </a:r>
          </a:p>
          <a:p>
            <a:pPr marL="457200" indent="-457200">
              <a:buFont typeface="Arial" pitchFamily="34" charset="0"/>
              <a:buChar char="•"/>
            </a:pPr>
            <a:r>
              <a:rPr lang="en-IN" sz="2000" dirty="0" smtClean="0">
                <a:solidFill>
                  <a:schemeClr val="tx1"/>
                </a:solidFill>
              </a:rPr>
              <a:t>When the customer service needs to be improved</a:t>
            </a:r>
          </a:p>
          <a:p>
            <a:pPr marL="457200" indent="-457200">
              <a:buFont typeface="Arial" pitchFamily="34" charset="0"/>
              <a:buChar char="•"/>
            </a:pPr>
            <a:r>
              <a:rPr lang="en-IN" sz="2000" dirty="0" smtClean="0">
                <a:solidFill>
                  <a:schemeClr val="tx1"/>
                </a:solidFill>
              </a:rPr>
              <a:t>When launching a new business unit to pursue a  new business</a:t>
            </a:r>
          </a:p>
          <a:p>
            <a:pPr marL="457200" indent="-457200">
              <a:buFont typeface="Arial" pitchFamily="34" charset="0"/>
              <a:buChar char="•"/>
            </a:pPr>
            <a:r>
              <a:rPr lang="en-IN" sz="2000" dirty="0" smtClean="0">
                <a:solidFill>
                  <a:schemeClr val="tx1"/>
                </a:solidFill>
              </a:rPr>
              <a:t>When a new team leader is appointed for the BU</a:t>
            </a:r>
          </a:p>
        </p:txBody>
      </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Business Unit (BU)</a:t>
              </a:r>
              <a:endParaRPr lang="en-IN" sz="3200" dirty="0"/>
            </a:p>
          </p:txBody>
        </p:sp>
      </p:grpSp>
      <p:sp>
        <p:nvSpPr>
          <p:cNvPr id="10" name="Freeform 9"/>
          <p:cNvSpPr/>
          <p:nvPr/>
        </p:nvSpPr>
        <p:spPr>
          <a:xfrm>
            <a:off x="0" y="1138794"/>
            <a:ext cx="9214339"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nvGrpSpPr>
          <p:cNvPr id="11" name="Group 10"/>
          <p:cNvGrpSpPr/>
          <p:nvPr/>
        </p:nvGrpSpPr>
        <p:grpSpPr>
          <a:xfrm>
            <a:off x="251520" y="908720"/>
            <a:ext cx="2492783" cy="3657942"/>
            <a:chOff x="2917882" y="1959583"/>
            <a:chExt cx="2492783" cy="3657942"/>
          </a:xfrm>
        </p:grpSpPr>
        <p:grpSp>
          <p:nvGrpSpPr>
            <p:cNvPr id="12" name="Group 53"/>
            <p:cNvGrpSpPr/>
            <p:nvPr/>
          </p:nvGrpSpPr>
          <p:grpSpPr>
            <a:xfrm>
              <a:off x="2917882" y="1959583"/>
              <a:ext cx="2492783" cy="3657942"/>
              <a:chOff x="2257574" y="1628800"/>
              <a:chExt cx="2090469" cy="2820635"/>
            </a:xfrm>
          </p:grpSpPr>
          <p:grpSp>
            <p:nvGrpSpPr>
              <p:cNvPr id="14" name="Group 45"/>
              <p:cNvGrpSpPr/>
              <p:nvPr/>
            </p:nvGrpSpPr>
            <p:grpSpPr>
              <a:xfrm>
                <a:off x="2257574" y="2479804"/>
                <a:ext cx="2090469" cy="1969631"/>
                <a:chOff x="2257574" y="2479804"/>
                <a:chExt cx="2090469" cy="1969631"/>
              </a:xfrm>
            </p:grpSpPr>
            <p:sp>
              <p:nvSpPr>
                <p:cNvPr id="19" name="Rektangel 36"/>
                <p:cNvSpPr>
                  <a:spLocks noChangeArrowheads="1"/>
                </p:cNvSpPr>
                <p:nvPr/>
              </p:nvSpPr>
              <p:spPr bwMode="auto">
                <a:xfrm rot="1338434">
                  <a:off x="2454400" y="2479804"/>
                  <a:ext cx="1893643" cy="1969631"/>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0" name="TextBox 19"/>
                <p:cNvSpPr txBox="1"/>
                <p:nvPr/>
              </p:nvSpPr>
              <p:spPr>
                <a:xfrm rot="1380000">
                  <a:off x="2257574" y="3778880"/>
                  <a:ext cx="1764000" cy="545850"/>
                </a:xfrm>
                <a:prstGeom prst="rect">
                  <a:avLst/>
                </a:prstGeom>
                <a:noFill/>
              </p:spPr>
              <p:txBody>
                <a:bodyPr wrap="square" rtlCol="0">
                  <a:spAutoFit/>
                </a:bodyPr>
                <a:lstStyle/>
                <a:p>
                  <a:pPr algn="ctr"/>
                  <a:r>
                    <a:rPr lang="en-IN" sz="2000" b="1" dirty="0" smtClean="0"/>
                    <a:t>Business Unit (BU)</a:t>
                  </a:r>
                  <a:endParaRPr lang="en-IN" sz="2000" b="1" dirty="0"/>
                </a:p>
              </p:txBody>
            </p:sp>
          </p:grpSp>
          <p:grpSp>
            <p:nvGrpSpPr>
              <p:cNvPr id="15" name="Group 16"/>
              <p:cNvGrpSpPr/>
              <p:nvPr/>
            </p:nvGrpSpPr>
            <p:grpSpPr>
              <a:xfrm>
                <a:off x="2699792" y="1628800"/>
                <a:ext cx="360040" cy="720080"/>
                <a:chOff x="2195736" y="5085184"/>
                <a:chExt cx="360040" cy="864096"/>
              </a:xfrm>
              <a:scene3d>
                <a:camera prst="orthographicFront">
                  <a:rot lat="0" lon="0" rev="0"/>
                </a:camera>
                <a:lightRig rig="balanced" dir="t">
                  <a:rot lat="0" lon="0" rev="8700000"/>
                </a:lightRig>
              </a:scene3d>
            </p:grpSpPr>
            <p:sp>
              <p:nvSpPr>
                <p:cNvPr id="16" name="Rectangle 15"/>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13" name="Picture 12" descr="sales lady rep.jpg"/>
            <p:cNvPicPr>
              <a:picLocks noChangeAspect="1"/>
            </p:cNvPicPr>
            <p:nvPr/>
          </p:nvPicPr>
          <p:blipFill>
            <a:blip r:embed="rId7" cstate="email"/>
            <a:stretch>
              <a:fillRect/>
            </a:stretch>
          </p:blipFill>
          <p:spPr>
            <a:xfrm rot="1320000">
              <a:off x="3411738" y="3232504"/>
              <a:ext cx="1959126" cy="16312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1000"/>
                                        <p:tgtEl>
                                          <p:spTgt spid="10"/>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699792" y="3429000"/>
            <a:ext cx="6264696" cy="3240360"/>
          </a:xfrm>
          <a:prstGeom prst="roundRect">
            <a:avLst>
              <a:gd name="adj" fmla="val 2366"/>
            </a:avLst>
          </a:prstGeom>
          <a:solidFill>
            <a:srgbClr val="92D0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Company:</a:t>
            </a:r>
          </a:p>
          <a:p>
            <a:endParaRPr lang="en-IN" sz="2000" b="1" dirty="0" smtClean="0">
              <a:solidFill>
                <a:schemeClr val="tx1"/>
              </a:solidFill>
            </a:endParaRPr>
          </a:p>
          <a:p>
            <a:r>
              <a:rPr lang="en-IN" sz="2000" dirty="0" smtClean="0">
                <a:solidFill>
                  <a:schemeClr val="tx1"/>
                </a:solidFill>
              </a:rPr>
              <a:t>SWOT Analysis is useful for a Company:</a:t>
            </a:r>
          </a:p>
          <a:p>
            <a:pPr marL="457200" indent="-457200">
              <a:buFont typeface="Arial" pitchFamily="34" charset="0"/>
              <a:buChar char="•"/>
            </a:pPr>
            <a:r>
              <a:rPr lang="en-IN" sz="2000" dirty="0" smtClean="0">
                <a:solidFill>
                  <a:schemeClr val="tx1"/>
                </a:solidFill>
              </a:rPr>
              <a:t>When revenue, cost and expense and targets are not being achieved </a:t>
            </a:r>
          </a:p>
          <a:p>
            <a:pPr marL="457200" indent="-457200">
              <a:buFont typeface="Arial" pitchFamily="34" charset="0"/>
              <a:buChar char="•"/>
            </a:pPr>
            <a:r>
              <a:rPr lang="en-IN" sz="2000" dirty="0" smtClean="0">
                <a:solidFill>
                  <a:schemeClr val="tx1"/>
                </a:solidFill>
              </a:rPr>
              <a:t>When the market share is declining</a:t>
            </a:r>
          </a:p>
          <a:p>
            <a:pPr marL="457200" indent="-457200">
              <a:buFont typeface="Arial" pitchFamily="34" charset="0"/>
              <a:buChar char="•"/>
            </a:pPr>
            <a:r>
              <a:rPr lang="en-IN" sz="2000" dirty="0" smtClean="0">
                <a:solidFill>
                  <a:schemeClr val="tx1"/>
                </a:solidFill>
              </a:rPr>
              <a:t>When the industry conditions are unfavorable </a:t>
            </a:r>
          </a:p>
          <a:p>
            <a:pPr marL="457200" indent="-457200">
              <a:buFont typeface="Arial" pitchFamily="34" charset="0"/>
              <a:buChar char="•"/>
            </a:pPr>
            <a:r>
              <a:rPr lang="en-IN" sz="2000" dirty="0" smtClean="0">
                <a:solidFill>
                  <a:schemeClr val="tx1"/>
                </a:solidFill>
              </a:rPr>
              <a:t>When launching a new business venture</a:t>
            </a:r>
          </a:p>
        </p:txBody>
      </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Company</a:t>
              </a:r>
              <a:endParaRPr lang="en-IN" sz="3200" dirty="0"/>
            </a:p>
          </p:txBody>
        </p:sp>
      </p:grpSp>
      <p:sp>
        <p:nvSpPr>
          <p:cNvPr id="10" name="Freeform 9"/>
          <p:cNvSpPr/>
          <p:nvPr/>
        </p:nvSpPr>
        <p:spPr>
          <a:xfrm>
            <a:off x="0" y="1232177"/>
            <a:ext cx="9214339"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nvGrpSpPr>
          <p:cNvPr id="11" name="Group 10"/>
          <p:cNvGrpSpPr/>
          <p:nvPr/>
        </p:nvGrpSpPr>
        <p:grpSpPr>
          <a:xfrm>
            <a:off x="243427" y="908720"/>
            <a:ext cx="2528373" cy="3828728"/>
            <a:chOff x="5492200" y="1866200"/>
            <a:chExt cx="2528373" cy="3828728"/>
          </a:xfrm>
        </p:grpSpPr>
        <p:grpSp>
          <p:nvGrpSpPr>
            <p:cNvPr id="12" name="Group 54"/>
            <p:cNvGrpSpPr/>
            <p:nvPr/>
          </p:nvGrpSpPr>
          <p:grpSpPr>
            <a:xfrm>
              <a:off x="5492200" y="1866200"/>
              <a:ext cx="2524618" cy="3828728"/>
              <a:chOff x="4416418" y="1556792"/>
              <a:chExt cx="2117166" cy="2952328"/>
            </a:xfrm>
          </p:grpSpPr>
          <p:grpSp>
            <p:nvGrpSpPr>
              <p:cNvPr id="14" name="Group 46"/>
              <p:cNvGrpSpPr/>
              <p:nvPr/>
            </p:nvGrpSpPr>
            <p:grpSpPr>
              <a:xfrm>
                <a:off x="4416418" y="2479804"/>
                <a:ext cx="2117166" cy="2029316"/>
                <a:chOff x="4416418" y="2479804"/>
                <a:chExt cx="2117166" cy="2029316"/>
              </a:xfrm>
            </p:grpSpPr>
            <p:sp>
              <p:nvSpPr>
                <p:cNvPr id="19" name="Rektangel 36"/>
                <p:cNvSpPr>
                  <a:spLocks noChangeArrowheads="1"/>
                </p:cNvSpPr>
                <p:nvPr/>
              </p:nvSpPr>
              <p:spPr bwMode="auto">
                <a:xfrm rot="1338434">
                  <a:off x="4639941" y="2479804"/>
                  <a:ext cx="1893643" cy="2029316"/>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0" name="TextBox 19"/>
                <p:cNvSpPr txBox="1"/>
                <p:nvPr/>
              </p:nvSpPr>
              <p:spPr>
                <a:xfrm rot="1380000">
                  <a:off x="4416418" y="4039791"/>
                  <a:ext cx="1656184" cy="308524"/>
                </a:xfrm>
                <a:prstGeom prst="rect">
                  <a:avLst/>
                </a:prstGeom>
                <a:noFill/>
              </p:spPr>
              <p:txBody>
                <a:bodyPr wrap="square" rtlCol="0">
                  <a:spAutoFit/>
                </a:bodyPr>
                <a:lstStyle/>
                <a:p>
                  <a:pPr algn="ctr"/>
                  <a:r>
                    <a:rPr lang="en-IN" sz="2000" b="1" dirty="0" smtClean="0"/>
                    <a:t>Company</a:t>
                  </a:r>
                  <a:endParaRPr lang="en-IN" sz="2000" b="1" dirty="0"/>
                </a:p>
              </p:txBody>
            </p:sp>
          </p:grpSp>
          <p:grpSp>
            <p:nvGrpSpPr>
              <p:cNvPr id="15" name="Group 38"/>
              <p:cNvGrpSpPr/>
              <p:nvPr/>
            </p:nvGrpSpPr>
            <p:grpSpPr>
              <a:xfrm>
                <a:off x="4932040" y="1556792"/>
                <a:ext cx="360040" cy="720080"/>
                <a:chOff x="2195736" y="5085184"/>
                <a:chExt cx="360040" cy="864096"/>
              </a:xfrm>
              <a:scene3d>
                <a:camera prst="orthographicFront">
                  <a:rot lat="0" lon="0" rev="0"/>
                </a:camera>
                <a:lightRig rig="balanced" dir="t">
                  <a:rot lat="0" lon="0" rev="8700000"/>
                </a:lightRig>
              </a:scene3d>
            </p:grpSpPr>
            <p:sp>
              <p:nvSpPr>
                <p:cNvPr id="16" name="Rectangle 15"/>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13" name="Picture 12" descr="istock_000006142815xsmall.jpg"/>
            <p:cNvPicPr>
              <a:picLocks noChangeAspect="1"/>
            </p:cNvPicPr>
            <p:nvPr/>
          </p:nvPicPr>
          <p:blipFill>
            <a:blip r:embed="rId7" cstate="email"/>
            <a:stretch>
              <a:fillRect/>
            </a:stretch>
          </p:blipFill>
          <p:spPr>
            <a:xfrm rot="1320000">
              <a:off x="5972032" y="3165097"/>
              <a:ext cx="2048541" cy="1964889"/>
            </a:xfrm>
            <a:prstGeom prst="rect">
              <a:avLst/>
            </a:prstGeom>
          </p:spPr>
        </p:pic>
      </p:grpSp>
      <p:pic>
        <p:nvPicPr>
          <p:cNvPr id="22" name="Picture 21" descr="icon-didyouknow.png">
            <a:hlinkHover r:id="" action="ppaction://hlinkshowjump?jump=nextslide"/>
          </p:cNvPr>
          <p:cNvPicPr>
            <a:picLocks noChangeAspect="1"/>
          </p:cNvPicPr>
          <p:nvPr/>
        </p:nvPicPr>
        <p:blipFill>
          <a:blip r:embed="rId8" cstate="print"/>
          <a:stretch>
            <a:fillRect/>
          </a:stretch>
        </p:blipFill>
        <p:spPr>
          <a:xfrm>
            <a:off x="7812360" y="1700944"/>
            <a:ext cx="1224000" cy="1224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3" name="Rounded Rectangular Callout 22"/>
          <p:cNvSpPr/>
          <p:nvPr/>
        </p:nvSpPr>
        <p:spPr>
          <a:xfrm>
            <a:off x="5076056" y="1916968"/>
            <a:ext cx="2376264" cy="936104"/>
          </a:xfrm>
          <a:prstGeom prst="wedgeRoundRectCallout">
            <a:avLst>
              <a:gd name="adj1" fmla="val 80598"/>
              <a:gd name="adj2" fmla="val -44335"/>
              <a:gd name="adj3" fmla="val 16667"/>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Roll your mouse over the “Did you know?” icon, to learn more.</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1000"/>
                                        <p:tgtEl>
                                          <p:spTgt spid="10"/>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childTnLst>
                          </p:cTn>
                        </p:par>
                        <p:par>
                          <p:cTn id="21" fill="hold">
                            <p:stCondLst>
                              <p:cond delay="3000"/>
                            </p:stCondLst>
                            <p:childTnLst>
                              <p:par>
                                <p:cTn id="22" presetID="26" presetClass="emph" presetSubtype="0" fill="hold" nodeType="afterEffect">
                                  <p:stCondLst>
                                    <p:cond delay="0"/>
                                  </p:stCondLst>
                                  <p:childTnLst>
                                    <p:animEffect transition="out" filter="fade">
                                      <p:cBhvr>
                                        <p:cTn id="23" dur="1000" tmFilter="0, 0; .2, .5; .8, .5; 1, 0"/>
                                        <p:tgtEl>
                                          <p:spTgt spid="22"/>
                                        </p:tgtEl>
                                      </p:cBhvr>
                                    </p:animEffect>
                                    <p:animScale>
                                      <p:cBhvr>
                                        <p:cTn id="24" dur="500" autoRev="1" fill="hold"/>
                                        <p:tgtEl>
                                          <p:spTgt spid="22"/>
                                        </p:tgtEl>
                                      </p:cBhvr>
                                      <p:by x="105000" y="105000"/>
                                    </p:animScale>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print"/>
          <a:srcRect/>
          <a:stretch>
            <a:fillRect/>
          </a:stretch>
        </p:blipFill>
        <p:spPr>
          <a:xfrm>
            <a:off x="251520" y="1196752"/>
            <a:ext cx="8640960" cy="5256584"/>
          </a:xfrm>
          <a:prstGeom prst="rect">
            <a:avLst/>
          </a:prstGeom>
        </p:spPr>
      </p:pic>
      <p:pic>
        <p:nvPicPr>
          <p:cNvPr id="11" name="Picture 10" descr="15993411-vector-icon-baby-bottle.jpg"/>
          <p:cNvPicPr>
            <a:picLocks noChangeAspect="1"/>
          </p:cNvPicPr>
          <p:nvPr/>
        </p:nvPicPr>
        <p:blipFill>
          <a:blip r:embed="rId7" cstate="print">
            <a:clrChange>
              <a:clrFrom>
                <a:srgbClr val="FCFDFF"/>
              </a:clrFrom>
              <a:clrTo>
                <a:srgbClr val="FCFDFF">
                  <a:alpha val="0"/>
                </a:srgbClr>
              </a:clrTo>
            </a:clrChange>
            <a:lum bright="-10000" contrast="10000"/>
          </a:blip>
          <a:stretch>
            <a:fillRect/>
          </a:stretch>
        </p:blipFill>
        <p:spPr>
          <a:xfrm>
            <a:off x="899592" y="4110317"/>
            <a:ext cx="1626865" cy="2054987"/>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Inc.      is a leading manufacturer of baby products.</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8" name="Picture 17" descr="Make-up-cosmetics.png"/>
          <p:cNvPicPr>
            <a:picLocks noChangeAspect="1"/>
          </p:cNvPicPr>
          <p:nvPr/>
        </p:nvPicPr>
        <p:blipFill>
          <a:blip r:embed="rId8" cstate="email"/>
          <a:stretch>
            <a:fillRect/>
          </a:stretch>
        </p:blipFill>
        <p:spPr>
          <a:xfrm>
            <a:off x="3419872" y="1916832"/>
            <a:ext cx="1996525" cy="1800200"/>
          </a:xfrm>
          <a:prstGeom prst="ellipse">
            <a:avLst/>
          </a:prstGeom>
        </p:spPr>
      </p:pic>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It has decided to venture into the market of cosmetics with the launch of a new brand of cosmetics ‘Glaze’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pic>
        <p:nvPicPr>
          <p:cNvPr id="29" name="Picture 28" descr="Presenter-Male1.png"/>
          <p:cNvPicPr>
            <a:picLocks noChangeAspect="1"/>
          </p:cNvPicPr>
          <p:nvPr/>
        </p:nvPicPr>
        <p:blipFill>
          <a:blip r:embed="rId9" cstate="email"/>
          <a:stretch>
            <a:fillRect/>
          </a:stretch>
        </p:blipFill>
        <p:spPr>
          <a:xfrm>
            <a:off x="6660232" y="4638676"/>
            <a:ext cx="2016224" cy="1742652"/>
          </a:xfrm>
          <a:prstGeom prst="ellipse">
            <a:avLst/>
          </a:prstGeom>
        </p:spPr>
      </p:pic>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771800" y="4699010"/>
            <a:ext cx="3744416"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However, before Globus can actually make the final decision of venturing into a new market, it needs to find out the things that are working in its favor and the aspects that can lead to the failure of its new venture.</a:t>
            </a:r>
            <a:endParaRPr lang="da-DK" sz="1600" kern="0" noProof="1">
              <a:solidFill>
                <a:srgbClr val="080808"/>
              </a:solidFill>
              <a:latin typeface="Calibri" pitchFamily="34" charset="0"/>
              <a:ea typeface="ＭＳ Ｐゴシック" pitchFamily="-108"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par>
                          <p:cTn id="35" fill="hold">
                            <p:stCondLst>
                              <p:cond delay="7000"/>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1000"/>
                                        <p:tgtEl>
                                          <p:spTgt spid="19"/>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childTnLst>
                          </p:cTn>
                        </p:par>
                        <p:par>
                          <p:cTn id="46" fill="hold">
                            <p:stCondLst>
                              <p:cond delay="90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10000"/>
                            </p:stCondLst>
                            <p:childTnLst>
                              <p:par>
                                <p:cTn id="51" presetID="22" presetClass="entr" presetSubtype="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1000"/>
                                        <p:tgtEl>
                                          <p:spTgt spid="28"/>
                                        </p:tgtEl>
                                      </p:cBhvr>
                                    </p:animEffect>
                                  </p:childTnLst>
                                </p:cTn>
                              </p:par>
                            </p:childTnLst>
                          </p:cTn>
                        </p:par>
                        <p:par>
                          <p:cTn id="54" fill="hold">
                            <p:stCondLst>
                              <p:cond delay="11000"/>
                            </p:stCondLst>
                            <p:childTnLst>
                              <p:par>
                                <p:cTn id="55" presetID="10"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childTnLst>
                                </p:cTn>
                              </p:par>
                            </p:childTnLst>
                          </p:cTn>
                        </p:par>
                        <p:par>
                          <p:cTn id="58" fill="hold">
                            <p:stCondLst>
                              <p:cond delay="12000"/>
                            </p:stCondLst>
                            <p:childTnLst>
                              <p:par>
                                <p:cTn id="59" presetID="2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1000"/>
                                        <p:tgtEl>
                                          <p:spTgt spid="30"/>
                                        </p:tgtEl>
                                      </p:cBhvr>
                                    </p:animEffect>
                                  </p:childTnLst>
                                </p:cTn>
                              </p:par>
                            </p:childTnLst>
                          </p:cTn>
                        </p:par>
                        <p:par>
                          <p:cTn id="62" fill="hold">
                            <p:stCondLst>
                              <p:cond delay="13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animBg="1"/>
      <p:bldP spid="22" grpId="0" animBg="1"/>
      <p:bldP spid="24" grpId="0" animBg="1"/>
      <p:bldP spid="25" grpId="0" animBg="1"/>
      <p:bldP spid="26" grpId="0"/>
      <p:bldP spid="27" grpId="0" animBg="1"/>
      <p:bldP spid="28" grpId="0" animBg="1"/>
      <p:bldP spid="30" grpId="0" animBg="1"/>
      <p:bldP spid="31" grpId="0" animBg="1"/>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Did You Know?</a:t>
              </a:r>
              <a:endParaRPr lang="en-IN" sz="3200" dirty="0"/>
            </a:p>
          </p:txBody>
        </p:sp>
      </p:grpSp>
      <p:pic>
        <p:nvPicPr>
          <p:cNvPr id="10" name="Picture 9" descr="3363847698_5a40ebe4b9_b.jpg"/>
          <p:cNvPicPr>
            <a:picLocks noChangeAspect="1"/>
          </p:cNvPicPr>
          <p:nvPr/>
        </p:nvPicPr>
        <p:blipFill>
          <a:blip r:embed="rId6" cstate="print"/>
          <a:srcRect/>
          <a:stretch>
            <a:fillRect/>
          </a:stretch>
        </p:blipFill>
        <p:spPr>
          <a:xfrm>
            <a:off x="0" y="864096"/>
            <a:ext cx="9144000" cy="5733256"/>
          </a:xfrm>
          <a:prstGeom prst="rect">
            <a:avLst/>
          </a:prstGeom>
        </p:spPr>
      </p:pic>
      <p:sp>
        <p:nvSpPr>
          <p:cNvPr id="11" name="TextBox 10"/>
          <p:cNvSpPr txBox="1"/>
          <p:nvPr/>
        </p:nvSpPr>
        <p:spPr>
          <a:xfrm>
            <a:off x="755576" y="3356992"/>
            <a:ext cx="7776864" cy="2554545"/>
          </a:xfrm>
          <a:prstGeom prst="rect">
            <a:avLst/>
          </a:prstGeom>
          <a:noFill/>
        </p:spPr>
        <p:txBody>
          <a:bodyPr wrap="square" rtlCol="0">
            <a:spAutoFit/>
          </a:bodyPr>
          <a:lstStyle/>
          <a:p>
            <a:r>
              <a:rPr lang="en-IN" sz="2000" dirty="0" smtClean="0"/>
              <a:t>SWOT analysis is useful and is not limited to only profit-seeking organizations. SWOT analysis may be used in any decision-making situation when a desired end-state (objective) has been defined. Hence, it can also be used for decision-making in non-profit organizations, governmental units and for individuals. SWOT analysis may also be used in pre-crisis planning and preventive crisis management. SWOT analysis may also be used in creating a recommendation during a viability study/survey.</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6"/>
                                        </p:tgtEl>
                                        <p:attrNameLst>
                                          <p:attrName>fillcolor</p:attrName>
                                        </p:attrNameLst>
                                      </p:cBhvr>
                                      <p:to>
                                        <a:srgbClr val="0EBE44"/>
                                      </p:to>
                                    </p:animClr>
                                    <p:set>
                                      <p:cBhvr>
                                        <p:cTn id="7" dur="500" fill="hold"/>
                                        <p:tgtEl>
                                          <p:spTgt spid="66"/>
                                        </p:tgtEl>
                                        <p:attrNameLst>
                                          <p:attrName>fill.type</p:attrName>
                                        </p:attrNameLst>
                                      </p:cBhvr>
                                      <p:to>
                                        <p:strVal val="solid"/>
                                      </p:to>
                                    </p:set>
                                    <p:set>
                                      <p:cBhvr>
                                        <p:cTn id="8" dur="500" fill="hold"/>
                                        <p:tgtEl>
                                          <p:spTgt spid="6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Internal and External Factors</a:t>
              </a:r>
              <a:endParaRPr lang="en-IN" sz="3200" dirty="0"/>
            </a:p>
          </p:txBody>
        </p:sp>
      </p:grpSp>
      <p:sp>
        <p:nvSpPr>
          <p:cNvPr id="10" name="TextBox 9"/>
          <p:cNvSpPr txBox="1"/>
          <p:nvPr/>
        </p:nvSpPr>
        <p:spPr>
          <a:xfrm>
            <a:off x="288032" y="980728"/>
            <a:ext cx="8460432" cy="1323439"/>
          </a:xfrm>
          <a:prstGeom prst="rect">
            <a:avLst/>
          </a:prstGeom>
          <a:noFill/>
        </p:spPr>
        <p:txBody>
          <a:bodyPr wrap="square" rtlCol="0">
            <a:spAutoFit/>
          </a:bodyPr>
          <a:lstStyle/>
          <a:p>
            <a:r>
              <a:rPr lang="en-IN" sz="2000" dirty="0" smtClean="0"/>
              <a:t>The aim of any SWOT analysis is to identify the key internal and external factors that are important to achieving the objective. These come from within the company's unique value chain. SWOT analysis groups key pieces of information into two main categories:</a:t>
            </a:r>
          </a:p>
        </p:txBody>
      </p:sp>
      <p:sp>
        <p:nvSpPr>
          <p:cNvPr id="11" name="Rectangle 10"/>
          <p:cNvSpPr/>
          <p:nvPr/>
        </p:nvSpPr>
        <p:spPr>
          <a:xfrm>
            <a:off x="4499992" y="2088232"/>
            <a:ext cx="288032" cy="4860000"/>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11"/>
          <p:cNvGrpSpPr/>
          <p:nvPr/>
        </p:nvGrpSpPr>
        <p:grpSpPr>
          <a:xfrm>
            <a:off x="2627784" y="2376264"/>
            <a:ext cx="3865612" cy="1512168"/>
            <a:chOff x="2627784" y="1412776"/>
            <a:chExt cx="3865612" cy="1512168"/>
          </a:xfrm>
        </p:grpSpPr>
        <p:pic>
          <p:nvPicPr>
            <p:cNvPr id="13" name="Picture 12" descr="31jS-OD0rBL._SL500_AA300_.jpg"/>
            <p:cNvPicPr>
              <a:picLocks noChangeAspect="1"/>
            </p:cNvPicPr>
            <p:nvPr/>
          </p:nvPicPr>
          <p:blipFill>
            <a:blip r:embed="rId7" cstate="print">
              <a:clrChange>
                <a:clrFrom>
                  <a:srgbClr val="FFFFFF"/>
                </a:clrFrom>
                <a:clrTo>
                  <a:srgbClr val="FFFFFF">
                    <a:alpha val="0"/>
                  </a:srgbClr>
                </a:clrTo>
              </a:clrChange>
            </a:blip>
            <a:srcRect/>
            <a:stretch>
              <a:fillRect/>
            </a:stretch>
          </p:blipFill>
          <p:spPr>
            <a:xfrm rot="21116290">
              <a:off x="2627784" y="1412776"/>
              <a:ext cx="3865612" cy="1512168"/>
            </a:xfrm>
            <a:prstGeom prst="rect">
              <a:avLst/>
            </a:prstGeom>
          </p:spPr>
        </p:pic>
        <p:sp>
          <p:nvSpPr>
            <p:cNvPr id="14" name="TextBox 13"/>
            <p:cNvSpPr txBox="1"/>
            <p:nvPr/>
          </p:nvSpPr>
          <p:spPr>
            <a:xfrm rot="21179810">
              <a:off x="3635896" y="1937158"/>
              <a:ext cx="2123728" cy="461665"/>
            </a:xfrm>
            <a:prstGeom prst="rect">
              <a:avLst/>
            </a:prstGeom>
            <a:noFill/>
          </p:spPr>
          <p:txBody>
            <a:bodyPr wrap="square" rtlCol="0">
              <a:spAutoFit/>
            </a:bodyPr>
            <a:lstStyle/>
            <a:p>
              <a:pPr algn="ctr"/>
              <a:r>
                <a:rPr lang="en-IN" sz="2400" dirty="0" smtClean="0"/>
                <a:t>Internal Factors</a:t>
              </a:r>
              <a:endParaRPr lang="en-IN" sz="2400" dirty="0"/>
            </a:p>
          </p:txBody>
        </p:sp>
      </p:grpSp>
      <p:grpSp>
        <p:nvGrpSpPr>
          <p:cNvPr id="5" name="Group 12"/>
          <p:cNvGrpSpPr/>
          <p:nvPr/>
        </p:nvGrpSpPr>
        <p:grpSpPr>
          <a:xfrm>
            <a:off x="2786725" y="4080012"/>
            <a:ext cx="3865612" cy="1512168"/>
            <a:chOff x="2786725" y="3116524"/>
            <a:chExt cx="3865612" cy="1512168"/>
          </a:xfrm>
        </p:grpSpPr>
        <p:pic>
          <p:nvPicPr>
            <p:cNvPr id="16" name="Picture 15" descr="31jS-OD0rBL._SL500_AA300_.jpg"/>
            <p:cNvPicPr>
              <a:picLocks noChangeAspect="1"/>
            </p:cNvPicPr>
            <p:nvPr/>
          </p:nvPicPr>
          <p:blipFill>
            <a:blip r:embed="rId7" cstate="print">
              <a:clrChange>
                <a:clrFrom>
                  <a:srgbClr val="FFFFFF"/>
                </a:clrFrom>
                <a:clrTo>
                  <a:srgbClr val="FFFFFF">
                    <a:alpha val="0"/>
                  </a:srgbClr>
                </a:clrTo>
              </a:clrChange>
            </a:blip>
            <a:srcRect/>
            <a:stretch>
              <a:fillRect/>
            </a:stretch>
          </p:blipFill>
          <p:spPr>
            <a:xfrm rot="483710" flipH="1">
              <a:off x="2786725" y="3116524"/>
              <a:ext cx="3865612" cy="1512168"/>
            </a:xfrm>
            <a:prstGeom prst="rect">
              <a:avLst/>
            </a:prstGeom>
          </p:spPr>
        </p:pic>
        <p:sp>
          <p:nvSpPr>
            <p:cNvPr id="17" name="TextBox 16"/>
            <p:cNvSpPr txBox="1"/>
            <p:nvPr/>
          </p:nvSpPr>
          <p:spPr>
            <a:xfrm rot="553034">
              <a:off x="3750888" y="3532962"/>
              <a:ext cx="2123728" cy="830997"/>
            </a:xfrm>
            <a:prstGeom prst="rect">
              <a:avLst/>
            </a:prstGeom>
            <a:noFill/>
          </p:spPr>
          <p:txBody>
            <a:bodyPr wrap="square" rtlCol="0">
              <a:spAutoFit/>
            </a:bodyPr>
            <a:lstStyle/>
            <a:p>
              <a:pPr algn="ctr"/>
              <a:r>
                <a:rPr lang="en-IN" sz="2400" dirty="0" smtClean="0"/>
                <a:t>External Factors</a:t>
              </a:r>
              <a:endParaRPr lang="en-IN" sz="2400" dirty="0"/>
            </a:p>
          </p:txBody>
        </p:sp>
      </p:grpSp>
      <p:cxnSp>
        <p:nvCxnSpPr>
          <p:cNvPr id="18" name="Straight Connector 17"/>
          <p:cNvCxnSpPr/>
          <p:nvPr/>
        </p:nvCxnSpPr>
        <p:spPr>
          <a:xfrm flipH="1">
            <a:off x="1259632" y="3384376"/>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19" name="Rektangel 97"/>
          <p:cNvSpPr>
            <a:spLocks noChangeArrowheads="1"/>
          </p:cNvSpPr>
          <p:nvPr/>
        </p:nvSpPr>
        <p:spPr bwMode="auto">
          <a:xfrm>
            <a:off x="179512" y="3456384"/>
            <a:ext cx="2448272" cy="1323439"/>
          </a:xfrm>
          <a:prstGeom prst="rect">
            <a:avLst/>
          </a:prstGeom>
          <a:noFill/>
          <a:ln w="9525">
            <a:noFill/>
            <a:miter lim="800000"/>
            <a:headEnd/>
            <a:tailEnd/>
          </a:ln>
        </p:spPr>
        <p:txBody>
          <a:bodyPr wrap="square">
            <a:spAutoFit/>
          </a:bodyPr>
          <a:lstStyle/>
          <a:p>
            <a:pPr marL="342900" indent="-342900">
              <a:buFont typeface="Arial" pitchFamily="34" charset="0"/>
              <a:buChar char="•"/>
            </a:pPr>
            <a:r>
              <a:rPr lang="en-IN" sz="2000" noProof="1" smtClean="0">
                <a:cs typeface="Arial" charset="0"/>
              </a:rPr>
              <a:t>The strengths and weaknesses internal to the organization.</a:t>
            </a:r>
            <a:endParaRPr lang="da-DK" sz="2000" dirty="0"/>
          </a:p>
        </p:txBody>
      </p:sp>
      <p:cxnSp>
        <p:nvCxnSpPr>
          <p:cNvPr id="20" name="Straight Connector 19"/>
          <p:cNvCxnSpPr/>
          <p:nvPr/>
        </p:nvCxnSpPr>
        <p:spPr>
          <a:xfrm>
            <a:off x="6012160" y="5184576"/>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21" name="Rektangel 97"/>
          <p:cNvSpPr>
            <a:spLocks noChangeArrowheads="1"/>
          </p:cNvSpPr>
          <p:nvPr/>
        </p:nvSpPr>
        <p:spPr bwMode="auto">
          <a:xfrm>
            <a:off x="6372200" y="5256584"/>
            <a:ext cx="2771800" cy="1631216"/>
          </a:xfrm>
          <a:prstGeom prst="rect">
            <a:avLst/>
          </a:prstGeom>
          <a:noFill/>
          <a:ln w="9525">
            <a:noFill/>
            <a:miter lim="800000"/>
            <a:headEnd/>
            <a:tailEnd/>
          </a:ln>
        </p:spPr>
        <p:txBody>
          <a:bodyPr wrap="square">
            <a:spAutoFit/>
          </a:bodyPr>
          <a:lstStyle/>
          <a:p>
            <a:pPr marL="342900" indent="-342900">
              <a:buFont typeface="Arial" pitchFamily="34" charset="0"/>
              <a:buChar char="•"/>
            </a:pPr>
            <a:r>
              <a:rPr lang="en-IN" sz="2000" noProof="1" smtClean="0">
                <a:cs typeface="Arial" charset="0"/>
              </a:rPr>
              <a:t>The opportunities and threats presented by the external environment to the organization.</a:t>
            </a:r>
          </a:p>
        </p:txBody>
      </p:sp>
      <p:sp>
        <p:nvSpPr>
          <p:cNvPr id="22" name="TextBox 21"/>
          <p:cNvSpPr txBox="1"/>
          <p:nvPr/>
        </p:nvSpPr>
        <p:spPr>
          <a:xfrm>
            <a:off x="179512" y="6381328"/>
            <a:ext cx="4104456" cy="400110"/>
          </a:xfrm>
          <a:prstGeom prst="rect">
            <a:avLst/>
          </a:prstGeom>
          <a:solidFill>
            <a:srgbClr val="FFFFFF">
              <a:alpha val="69804"/>
            </a:srgbClr>
          </a:solidFill>
        </p:spPr>
        <p:txBody>
          <a:bodyPr wrap="square" rtlCol="0">
            <a:spAutoFit/>
          </a:bodyPr>
          <a:lstStyle/>
          <a:p>
            <a:r>
              <a:rPr lang="en-IN" sz="2000" dirty="0" smtClean="0"/>
              <a:t>Let us look at each in detail.</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lide(fromBottom)">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par>
                          <p:cTn id="27" fill="hold">
                            <p:stCondLst>
                              <p:cond delay="65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childTnLst>
                          </p:cTn>
                        </p:par>
                        <p:par>
                          <p:cTn id="31" fill="hold">
                            <p:stCondLst>
                              <p:cond delay="75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childTnLst>
                          </p:cTn>
                        </p:par>
                        <p:par>
                          <p:cTn id="35" fill="hold">
                            <p:stCondLst>
                              <p:cond delay="8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p:bldP spid="21"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Internal Factors</a:t>
              </a:r>
              <a:endParaRPr lang="en-IN" sz="3200" dirty="0"/>
            </a:p>
          </p:txBody>
        </p:sp>
      </p:grpSp>
      <p:sp>
        <p:nvSpPr>
          <p:cNvPr id="10" name="Rectangle 9"/>
          <p:cNvSpPr/>
          <p:nvPr/>
        </p:nvSpPr>
        <p:spPr>
          <a:xfrm>
            <a:off x="7301274" y="1028292"/>
            <a:ext cx="288032" cy="5868000"/>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11"/>
          <p:cNvGrpSpPr/>
          <p:nvPr/>
        </p:nvGrpSpPr>
        <p:grpSpPr>
          <a:xfrm>
            <a:off x="5637195" y="908720"/>
            <a:ext cx="3384376" cy="1512168"/>
            <a:chOff x="2627784" y="1412776"/>
            <a:chExt cx="3865612" cy="1512168"/>
          </a:xfrm>
        </p:grpSpPr>
        <p:pic>
          <p:nvPicPr>
            <p:cNvPr id="12" name="Picture 11" descr="31jS-OD0rBL._SL500_AA300_.jpg"/>
            <p:cNvPicPr>
              <a:picLocks noChangeAspect="1"/>
            </p:cNvPicPr>
            <p:nvPr/>
          </p:nvPicPr>
          <p:blipFill>
            <a:blip r:embed="rId7" cstate="print">
              <a:clrChange>
                <a:clrFrom>
                  <a:srgbClr val="FFFFFF"/>
                </a:clrFrom>
                <a:clrTo>
                  <a:srgbClr val="FFFFFF">
                    <a:alpha val="0"/>
                  </a:srgbClr>
                </a:clrTo>
              </a:clrChange>
            </a:blip>
            <a:srcRect/>
            <a:stretch>
              <a:fillRect/>
            </a:stretch>
          </p:blipFill>
          <p:spPr>
            <a:xfrm rot="21116290">
              <a:off x="2627784" y="1412776"/>
              <a:ext cx="3865612" cy="1512168"/>
            </a:xfrm>
            <a:prstGeom prst="rect">
              <a:avLst/>
            </a:prstGeom>
          </p:spPr>
        </p:pic>
        <p:sp>
          <p:nvSpPr>
            <p:cNvPr id="13" name="TextBox 12"/>
            <p:cNvSpPr txBox="1"/>
            <p:nvPr/>
          </p:nvSpPr>
          <p:spPr>
            <a:xfrm rot="21179810">
              <a:off x="3635896" y="1783270"/>
              <a:ext cx="2123728" cy="769441"/>
            </a:xfrm>
            <a:prstGeom prst="rect">
              <a:avLst/>
            </a:prstGeom>
            <a:noFill/>
          </p:spPr>
          <p:txBody>
            <a:bodyPr wrap="square" rtlCol="0">
              <a:spAutoFit/>
            </a:bodyPr>
            <a:lstStyle/>
            <a:p>
              <a:pPr algn="ctr"/>
              <a:r>
                <a:rPr lang="en-IN" sz="2200" dirty="0" smtClean="0"/>
                <a:t>Internal Factors</a:t>
              </a:r>
              <a:endParaRPr lang="en-IN" sz="2200" dirty="0"/>
            </a:p>
          </p:txBody>
        </p:sp>
      </p:grpSp>
      <p:grpSp>
        <p:nvGrpSpPr>
          <p:cNvPr id="5" name="Group 23"/>
          <p:cNvGrpSpPr/>
          <p:nvPr/>
        </p:nvGrpSpPr>
        <p:grpSpPr>
          <a:xfrm rot="5400000">
            <a:off x="5379640" y="1300772"/>
            <a:ext cx="328936" cy="1224136"/>
            <a:chOff x="802878" y="3212976"/>
            <a:chExt cx="328936" cy="1224136"/>
          </a:xfrm>
        </p:grpSpPr>
        <p:sp>
          <p:nvSpPr>
            <p:cNvPr id="15" name="TextBox 14"/>
            <p:cNvSpPr txBox="1"/>
            <p:nvPr/>
          </p:nvSpPr>
          <p:spPr>
            <a:xfrm>
              <a:off x="802878" y="3212976"/>
              <a:ext cx="328936" cy="584775"/>
            </a:xfrm>
            <a:prstGeom prst="rect">
              <a:avLst/>
            </a:prstGeom>
            <a:noFill/>
          </p:spPr>
          <p:txBody>
            <a:bodyPr wrap="none" rtlCol="0">
              <a:spAutoFit/>
            </a:bodyPr>
            <a:lstStyle/>
            <a:p>
              <a:pPr algn="ctr"/>
              <a:r>
                <a:rPr lang="en-US" sz="3200" dirty="0" smtClean="0">
                  <a:latin typeface="Gill Sans MT Condensed" pitchFamily="34" charset="0"/>
                </a:rPr>
                <a:t>•</a:t>
              </a:r>
              <a:endParaRPr lang="en-US" sz="3200" dirty="0">
                <a:latin typeface="Gill Sans MT Condensed" pitchFamily="34" charset="0"/>
              </a:endParaRPr>
            </a:p>
          </p:txBody>
        </p:sp>
        <p:cxnSp>
          <p:nvCxnSpPr>
            <p:cNvPr id="16" name="Straight Connector 15"/>
            <p:cNvCxnSpPr/>
            <p:nvPr/>
          </p:nvCxnSpPr>
          <p:spPr>
            <a:xfrm>
              <a:off x="971600" y="3573016"/>
              <a:ext cx="0" cy="86409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179512" y="2036404"/>
            <a:ext cx="5580320" cy="1032556"/>
          </a:xfrm>
          <a:prstGeom prst="roundRect">
            <a:avLst>
              <a:gd name="adj" fmla="val 22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The internal factors may be viewed as strengths or weaknesses depending upon their impact on the organization's objectives. </a:t>
            </a:r>
            <a:endParaRPr lang="en-IN" dirty="0">
              <a:solidFill>
                <a:schemeClr val="tx1"/>
              </a:solidFill>
            </a:endParaRPr>
          </a:p>
        </p:txBody>
      </p:sp>
      <p:sp>
        <p:nvSpPr>
          <p:cNvPr id="19" name="Rounded Rectangle 18"/>
          <p:cNvSpPr/>
          <p:nvPr/>
        </p:nvSpPr>
        <p:spPr>
          <a:xfrm>
            <a:off x="179512" y="3116524"/>
            <a:ext cx="5580320" cy="744524"/>
          </a:xfrm>
          <a:prstGeom prst="roundRect">
            <a:avLst>
              <a:gd name="adj" fmla="val 22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What may represent strengths with respect to one objective may be weaknesses for another objective. </a:t>
            </a:r>
            <a:endParaRPr lang="en-IN" dirty="0">
              <a:solidFill>
                <a:schemeClr val="tx1"/>
              </a:solidFill>
            </a:endParaRPr>
          </a:p>
        </p:txBody>
      </p:sp>
      <p:sp>
        <p:nvSpPr>
          <p:cNvPr id="20" name="Rounded Rectangle 19"/>
          <p:cNvSpPr/>
          <p:nvPr/>
        </p:nvSpPr>
        <p:spPr>
          <a:xfrm>
            <a:off x="179512" y="3933056"/>
            <a:ext cx="5580320" cy="1032556"/>
          </a:xfrm>
          <a:prstGeom prst="roundRect">
            <a:avLst>
              <a:gd name="adj" fmla="val 22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It is essential to note that the internal factors are within the control of organization, such as operations, finance, marketing, and other areas.</a:t>
            </a:r>
            <a:endParaRPr lang="en-IN" dirty="0">
              <a:solidFill>
                <a:schemeClr val="tx1"/>
              </a:solidFill>
            </a:endParaRPr>
          </a:p>
        </p:txBody>
      </p:sp>
      <p:sp>
        <p:nvSpPr>
          <p:cNvPr id="21" name="Rounded Rectangle 20"/>
          <p:cNvSpPr/>
          <p:nvPr/>
        </p:nvSpPr>
        <p:spPr>
          <a:xfrm>
            <a:off x="179512" y="5060740"/>
            <a:ext cx="5580320" cy="816532"/>
          </a:xfrm>
          <a:prstGeom prst="roundRect">
            <a:avLst>
              <a:gd name="adj" fmla="val 22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These factors may include all of the 4P's; as well as personnel, finance, manufacturing capabilities, and so on.</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500"/>
                            </p:stCondLst>
                            <p:childTnLst>
                              <p:par>
                                <p:cTn id="17" presetID="47"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6500"/>
                            </p:stCondLst>
                            <p:childTnLst>
                              <p:par>
                                <p:cTn id="35" presetID="4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External Factors</a:t>
              </a:r>
              <a:endParaRPr lang="en-IN" sz="3200" dirty="0"/>
            </a:p>
          </p:txBody>
        </p:sp>
      </p:grpSp>
      <p:sp>
        <p:nvSpPr>
          <p:cNvPr id="10" name="Rectangle 9"/>
          <p:cNvSpPr/>
          <p:nvPr/>
        </p:nvSpPr>
        <p:spPr>
          <a:xfrm>
            <a:off x="1547664" y="1028292"/>
            <a:ext cx="288032" cy="5868000"/>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12"/>
          <p:cNvGrpSpPr/>
          <p:nvPr/>
        </p:nvGrpSpPr>
        <p:grpSpPr>
          <a:xfrm>
            <a:off x="179512" y="2060848"/>
            <a:ext cx="3384376" cy="1512168"/>
            <a:chOff x="2786725" y="3116524"/>
            <a:chExt cx="3865612" cy="1512168"/>
          </a:xfrm>
        </p:grpSpPr>
        <p:pic>
          <p:nvPicPr>
            <p:cNvPr id="12" name="Picture 11" descr="31jS-OD0rBL._SL500_AA300_.jpg"/>
            <p:cNvPicPr>
              <a:picLocks noChangeAspect="1"/>
            </p:cNvPicPr>
            <p:nvPr/>
          </p:nvPicPr>
          <p:blipFill>
            <a:blip r:embed="rId7" cstate="print">
              <a:clrChange>
                <a:clrFrom>
                  <a:srgbClr val="FFFFFF"/>
                </a:clrFrom>
                <a:clrTo>
                  <a:srgbClr val="FFFFFF">
                    <a:alpha val="0"/>
                  </a:srgbClr>
                </a:clrTo>
              </a:clrChange>
            </a:blip>
            <a:srcRect/>
            <a:stretch>
              <a:fillRect/>
            </a:stretch>
          </p:blipFill>
          <p:spPr>
            <a:xfrm rot="483710" flipH="1">
              <a:off x="2786725" y="3116524"/>
              <a:ext cx="3865612" cy="1512168"/>
            </a:xfrm>
            <a:prstGeom prst="rect">
              <a:avLst/>
            </a:prstGeom>
          </p:spPr>
        </p:pic>
        <p:sp>
          <p:nvSpPr>
            <p:cNvPr id="13" name="TextBox 12"/>
            <p:cNvSpPr txBox="1"/>
            <p:nvPr/>
          </p:nvSpPr>
          <p:spPr>
            <a:xfrm rot="553034">
              <a:off x="3606767" y="3507877"/>
              <a:ext cx="2001138" cy="769441"/>
            </a:xfrm>
            <a:prstGeom prst="rect">
              <a:avLst/>
            </a:prstGeom>
            <a:noFill/>
          </p:spPr>
          <p:txBody>
            <a:bodyPr wrap="square" rtlCol="0">
              <a:spAutoFit/>
            </a:bodyPr>
            <a:lstStyle/>
            <a:p>
              <a:pPr algn="ctr"/>
              <a:r>
                <a:rPr lang="en-IN" sz="2200" dirty="0" smtClean="0"/>
                <a:t>External Factors</a:t>
              </a:r>
              <a:endParaRPr lang="en-IN" sz="2200" dirty="0"/>
            </a:p>
          </p:txBody>
        </p:sp>
      </p:grpSp>
      <p:grpSp>
        <p:nvGrpSpPr>
          <p:cNvPr id="5" name="Group 23"/>
          <p:cNvGrpSpPr/>
          <p:nvPr/>
        </p:nvGrpSpPr>
        <p:grpSpPr>
          <a:xfrm rot="16200000" flipH="1">
            <a:off x="3291408" y="2477344"/>
            <a:ext cx="328936" cy="1224136"/>
            <a:chOff x="802878" y="3212976"/>
            <a:chExt cx="328936" cy="1224136"/>
          </a:xfrm>
        </p:grpSpPr>
        <p:sp>
          <p:nvSpPr>
            <p:cNvPr id="15" name="TextBox 14"/>
            <p:cNvSpPr txBox="1"/>
            <p:nvPr/>
          </p:nvSpPr>
          <p:spPr>
            <a:xfrm>
              <a:off x="802878" y="3212976"/>
              <a:ext cx="328936" cy="584775"/>
            </a:xfrm>
            <a:prstGeom prst="rect">
              <a:avLst/>
            </a:prstGeom>
            <a:noFill/>
          </p:spPr>
          <p:txBody>
            <a:bodyPr wrap="none" rtlCol="0">
              <a:spAutoFit/>
            </a:bodyPr>
            <a:lstStyle/>
            <a:p>
              <a:pPr algn="ctr"/>
              <a:r>
                <a:rPr lang="en-US" sz="3200" dirty="0" smtClean="0">
                  <a:latin typeface="Gill Sans MT Condensed" pitchFamily="34" charset="0"/>
                </a:rPr>
                <a:t>•</a:t>
              </a:r>
              <a:endParaRPr lang="en-US" sz="3200" dirty="0">
                <a:latin typeface="Gill Sans MT Condensed" pitchFamily="34" charset="0"/>
              </a:endParaRPr>
            </a:p>
          </p:txBody>
        </p:sp>
        <p:cxnSp>
          <p:nvCxnSpPr>
            <p:cNvPr id="16" name="Straight Connector 15"/>
            <p:cNvCxnSpPr/>
            <p:nvPr/>
          </p:nvCxnSpPr>
          <p:spPr>
            <a:xfrm>
              <a:off x="971600" y="3573016"/>
              <a:ext cx="0" cy="86409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3384168" y="3284984"/>
            <a:ext cx="5580320" cy="1032556"/>
          </a:xfrm>
          <a:prstGeom prst="roundRect">
            <a:avLst>
              <a:gd name="adj" fmla="val 22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The external factors are out of the organization’s control, such as political and economic factors, technology, competition, and other areas.</a:t>
            </a:r>
            <a:endParaRPr lang="en-IN" dirty="0">
              <a:solidFill>
                <a:schemeClr val="tx1"/>
              </a:solidFill>
            </a:endParaRPr>
          </a:p>
        </p:txBody>
      </p:sp>
      <p:sp>
        <p:nvSpPr>
          <p:cNvPr id="18" name="Rounded Rectangle 17"/>
          <p:cNvSpPr/>
          <p:nvPr/>
        </p:nvSpPr>
        <p:spPr>
          <a:xfrm>
            <a:off x="3384168" y="4365104"/>
            <a:ext cx="5580320" cy="1368152"/>
          </a:xfrm>
          <a:prstGeom prst="roundRect">
            <a:avLst>
              <a:gd name="adj" fmla="val 22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The external factors may also include macroeconomic matters, technological change, legislation, and socio-cultural changes, as well as changes in the marketplace or competitive position. </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500"/>
                            </p:stCondLst>
                            <p:childTnLst>
                              <p:par>
                                <p:cTn id="17" presetID="47"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4"/>
                                        </p:tgtEl>
                                        <p:attrNameLst>
                                          <p:attrName>fillcolor</p:attrName>
                                        </p:attrNameLst>
                                      </p:cBhvr>
                                      <p:to>
                                        <a:srgbClr val="0EBE44"/>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SWOT Quadrants</a:t>
              </a:r>
              <a:endParaRPr lang="en-IN" sz="3200" dirty="0"/>
            </a:p>
          </p:txBody>
        </p:sp>
      </p:grpSp>
      <p:sp>
        <p:nvSpPr>
          <p:cNvPr id="10" name="Rectangle 9"/>
          <p:cNvSpPr/>
          <p:nvPr/>
        </p:nvSpPr>
        <p:spPr>
          <a:xfrm rot="8100000">
            <a:off x="3521773" y="3887875"/>
            <a:ext cx="1977515" cy="1977515"/>
          </a:xfrm>
          <a:prstGeom prst="rect">
            <a:avLst/>
          </a:prstGeom>
          <a:gradFill>
            <a:gsLst>
              <a:gs pos="0">
                <a:srgbClr val="487A20"/>
              </a:gs>
              <a:gs pos="100000">
                <a:srgbClr val="7D9C27"/>
              </a:gs>
            </a:gsLst>
            <a:lin ang="1680000" scaled="0"/>
          </a:gradFill>
          <a:ln>
            <a:noFill/>
          </a:ln>
          <a:scene3d>
            <a:camera prst="orthographicFront">
              <a:rot lat="8820000" lon="2700000" rev="900000"/>
            </a:camera>
            <a:lightRig rig="glow" dir="t"/>
          </a:scene3d>
          <a:sp3d extrusionH="254000" prstMaterial="matte">
            <a:extrusionClr>
              <a:schemeClr val="bg1"/>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rot="8100000">
            <a:off x="3521773" y="3196863"/>
            <a:ext cx="1977515" cy="1977515"/>
          </a:xfrm>
          <a:prstGeom prst="rect">
            <a:avLst/>
          </a:prstGeom>
          <a:gradFill>
            <a:gsLst>
              <a:gs pos="0">
                <a:srgbClr val="7D9C27"/>
              </a:gs>
              <a:gs pos="100000">
                <a:srgbClr val="719C36"/>
              </a:gs>
            </a:gsLst>
            <a:lin ang="1680000" scaled="0"/>
          </a:gradFill>
          <a:ln>
            <a:noFill/>
          </a:ln>
          <a:scene3d>
            <a:camera prst="orthographicFront">
              <a:rot lat="8820000" lon="2700000" rev="900000"/>
            </a:camera>
            <a:lightRig rig="glow" dir="t"/>
          </a:scene3d>
          <a:sp3d extrusionH="254000" prstMaterial="matte">
            <a:extrusionClr>
              <a:schemeClr val="bg1"/>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rot="8100000">
            <a:off x="3521774" y="2466096"/>
            <a:ext cx="1977515" cy="1977515"/>
          </a:xfrm>
          <a:prstGeom prst="rect">
            <a:avLst/>
          </a:prstGeom>
          <a:gradFill>
            <a:gsLst>
              <a:gs pos="0">
                <a:srgbClr val="97BF35"/>
              </a:gs>
              <a:gs pos="100000">
                <a:srgbClr val="B3CF46"/>
              </a:gs>
            </a:gsLst>
            <a:lin ang="1680000" scaled="0"/>
          </a:gradFill>
          <a:ln>
            <a:noFill/>
          </a:ln>
          <a:scene3d>
            <a:camera prst="orthographicFront">
              <a:rot lat="8820000" lon="2700000" rev="900000"/>
            </a:camera>
            <a:lightRig rig="glow" dir="t"/>
          </a:scene3d>
          <a:sp3d extrusionH="254000" prstMaterial="matte">
            <a:extrusionClr>
              <a:schemeClr val="bg1"/>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rot="8100000">
            <a:off x="3521775" y="1750325"/>
            <a:ext cx="1977515" cy="1977515"/>
          </a:xfrm>
          <a:prstGeom prst="rect">
            <a:avLst/>
          </a:prstGeom>
          <a:gradFill>
            <a:gsLst>
              <a:gs pos="0">
                <a:srgbClr val="C5D82B"/>
              </a:gs>
              <a:gs pos="100000">
                <a:srgbClr val="B3CF46"/>
              </a:gs>
            </a:gsLst>
            <a:lin ang="1680000" scaled="0"/>
          </a:gradFill>
          <a:ln>
            <a:noFill/>
          </a:ln>
          <a:scene3d>
            <a:camera prst="orthographicFront">
              <a:rot lat="8820000" lon="2700000" rev="900000"/>
            </a:camera>
            <a:lightRig rig="glow" dir="t"/>
          </a:scene3d>
          <a:sp3d extrusionH="254000" prstMaterial="matte">
            <a:extrusionClr>
              <a:schemeClr val="bg1"/>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Connector 13"/>
          <p:cNvCxnSpPr/>
          <p:nvPr/>
        </p:nvCxnSpPr>
        <p:spPr>
          <a:xfrm>
            <a:off x="4562202" y="2483216"/>
            <a:ext cx="2163518" cy="0"/>
          </a:xfrm>
          <a:prstGeom prst="line">
            <a:avLst/>
          </a:prstGeom>
          <a:ln>
            <a:solidFill>
              <a:srgbClr val="719C36"/>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398684" y="3435716"/>
            <a:ext cx="2163518" cy="0"/>
          </a:xfrm>
          <a:prstGeom prst="line">
            <a:avLst/>
          </a:prstGeom>
          <a:ln>
            <a:solidFill>
              <a:srgbClr val="719C36"/>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62202" y="4251691"/>
            <a:ext cx="2163518" cy="0"/>
          </a:xfrm>
          <a:prstGeom prst="line">
            <a:avLst/>
          </a:prstGeom>
          <a:ln>
            <a:solidFill>
              <a:srgbClr val="719C36"/>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398684" y="4910504"/>
            <a:ext cx="2163518" cy="0"/>
          </a:xfrm>
          <a:prstGeom prst="line">
            <a:avLst/>
          </a:prstGeom>
          <a:ln>
            <a:solidFill>
              <a:srgbClr val="719C36"/>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18" name="Rektangel 97"/>
          <p:cNvSpPr>
            <a:spLocks noChangeArrowheads="1"/>
          </p:cNvSpPr>
          <p:nvPr/>
        </p:nvSpPr>
        <p:spPr bwMode="auto">
          <a:xfrm>
            <a:off x="6588224" y="2530531"/>
            <a:ext cx="2555776" cy="923330"/>
          </a:xfrm>
          <a:prstGeom prst="rect">
            <a:avLst/>
          </a:prstGeom>
          <a:noFill/>
          <a:ln w="9525">
            <a:noFill/>
            <a:miter lim="800000"/>
            <a:headEnd/>
            <a:tailEnd/>
          </a:ln>
        </p:spPr>
        <p:txBody>
          <a:bodyPr wrap="square">
            <a:spAutoFit/>
          </a:bodyPr>
          <a:lstStyle/>
          <a:p>
            <a:r>
              <a:rPr lang="en-IN" b="1" noProof="1" smtClean="0">
                <a:solidFill>
                  <a:srgbClr val="487A20"/>
                </a:solidFill>
                <a:cs typeface="Arial" charset="0"/>
              </a:rPr>
              <a:t>The analyzing SWOT is done through referring to the SWOT matrix. </a:t>
            </a:r>
            <a:endParaRPr lang="da-DK" dirty="0">
              <a:solidFill>
                <a:srgbClr val="1E1C11"/>
              </a:solidFill>
            </a:endParaRPr>
          </a:p>
        </p:txBody>
      </p:sp>
      <p:sp>
        <p:nvSpPr>
          <p:cNvPr id="19" name="Rektangel 97"/>
          <p:cNvSpPr>
            <a:spLocks noChangeArrowheads="1"/>
          </p:cNvSpPr>
          <p:nvPr/>
        </p:nvSpPr>
        <p:spPr bwMode="auto">
          <a:xfrm>
            <a:off x="6012160" y="4258723"/>
            <a:ext cx="3131840" cy="2308324"/>
          </a:xfrm>
          <a:prstGeom prst="rect">
            <a:avLst/>
          </a:prstGeom>
          <a:noFill/>
          <a:ln w="9525">
            <a:noFill/>
            <a:miter lim="800000"/>
            <a:headEnd/>
            <a:tailEnd/>
          </a:ln>
        </p:spPr>
        <p:txBody>
          <a:bodyPr wrap="square">
            <a:spAutoFit/>
          </a:bodyPr>
          <a:lstStyle/>
          <a:p>
            <a:r>
              <a:rPr lang="en-IN" b="1" noProof="1" smtClean="0">
                <a:solidFill>
                  <a:srgbClr val="487A20"/>
                </a:solidFill>
                <a:cs typeface="Arial" charset="0"/>
              </a:rPr>
              <a:t>Examining a company's internal capabilities—its strengths and weaknesses, and external environment—its opportunities and threats, helps to create strategies that can proactively contend with organizational challenges.</a:t>
            </a:r>
            <a:endParaRPr lang="da-DK" dirty="0">
              <a:solidFill>
                <a:srgbClr val="1E1C11"/>
              </a:solidFill>
            </a:endParaRPr>
          </a:p>
        </p:txBody>
      </p:sp>
      <p:sp>
        <p:nvSpPr>
          <p:cNvPr id="20" name="Rektangel 97"/>
          <p:cNvSpPr>
            <a:spLocks noChangeArrowheads="1"/>
          </p:cNvSpPr>
          <p:nvPr/>
        </p:nvSpPr>
        <p:spPr bwMode="auto">
          <a:xfrm>
            <a:off x="0" y="1916832"/>
            <a:ext cx="2339752" cy="2585323"/>
          </a:xfrm>
          <a:prstGeom prst="rect">
            <a:avLst/>
          </a:prstGeom>
          <a:noFill/>
          <a:ln w="9525">
            <a:noFill/>
            <a:miter lim="800000"/>
            <a:headEnd/>
            <a:tailEnd/>
          </a:ln>
        </p:spPr>
        <p:txBody>
          <a:bodyPr wrap="square">
            <a:spAutoFit/>
          </a:bodyPr>
          <a:lstStyle/>
          <a:p>
            <a:pPr algn="r"/>
            <a:r>
              <a:rPr lang="en-IN" b="1" noProof="1" smtClean="0">
                <a:solidFill>
                  <a:srgbClr val="487A20"/>
                </a:solidFill>
                <a:cs typeface="Arial" charset="0"/>
              </a:rPr>
              <a:t>Hence, you can use SWOT analysis to identify the areas where you can have the most beneficial strategies and targets based on the current situation of the organization.</a:t>
            </a:r>
            <a:endParaRPr lang="da-DK" dirty="0">
              <a:solidFill>
                <a:srgbClr val="1E1C11"/>
              </a:solidFill>
            </a:endParaRPr>
          </a:p>
        </p:txBody>
      </p:sp>
      <p:sp>
        <p:nvSpPr>
          <p:cNvPr id="21" name="Rektangel 97"/>
          <p:cNvSpPr>
            <a:spLocks noChangeArrowheads="1"/>
          </p:cNvSpPr>
          <p:nvPr/>
        </p:nvSpPr>
        <p:spPr bwMode="auto">
          <a:xfrm>
            <a:off x="0" y="4906795"/>
            <a:ext cx="2555776" cy="1200329"/>
          </a:xfrm>
          <a:prstGeom prst="rect">
            <a:avLst/>
          </a:prstGeom>
          <a:noFill/>
          <a:ln w="9525">
            <a:noFill/>
            <a:miter lim="800000"/>
            <a:headEnd/>
            <a:tailEnd/>
          </a:ln>
        </p:spPr>
        <p:txBody>
          <a:bodyPr wrap="square">
            <a:spAutoFit/>
          </a:bodyPr>
          <a:lstStyle/>
          <a:p>
            <a:pPr algn="r"/>
            <a:r>
              <a:rPr lang="en-IN" b="1" noProof="1" smtClean="0">
                <a:solidFill>
                  <a:srgbClr val="487A20"/>
                </a:solidFill>
                <a:cs typeface="Arial" charset="0"/>
              </a:rPr>
              <a:t>A SWOT analysis is a first, but critical, step in developing an organizational strategy. </a:t>
            </a:r>
            <a:endParaRPr lang="da-DK" dirty="0">
              <a:solidFill>
                <a:srgbClr val="1E1C11"/>
              </a:solidFill>
            </a:endParaRPr>
          </a:p>
        </p:txBody>
      </p:sp>
      <p:sp>
        <p:nvSpPr>
          <p:cNvPr id="22" name="Ellipse 89"/>
          <p:cNvSpPr/>
          <p:nvPr/>
        </p:nvSpPr>
        <p:spPr bwMode="auto">
          <a:xfrm>
            <a:off x="3058444" y="5350282"/>
            <a:ext cx="3024490" cy="777768"/>
          </a:xfrm>
          <a:prstGeom prst="ellipse">
            <a:avLst/>
          </a:prstGeom>
          <a:gradFill flip="none" rotWithShape="1">
            <a:gsLst>
              <a:gs pos="100000">
                <a:srgbClr val="FFFFFF">
                  <a:alpha val="0"/>
                </a:srgbClr>
              </a:gs>
              <a:gs pos="0">
                <a:srgbClr val="E6E6E6">
                  <a:lumMod val="10000"/>
                  <a:alpha val="40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endParaRPr lang="nb-NO" sz="1800">
              <a:solidFill>
                <a:srgbClr val="FFFFFF"/>
              </a:solidFill>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p:bldP spid="19" grpId="0"/>
      <p:bldP spid="20" grpId="0"/>
      <p:bldP spid="21" grpId="0"/>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SWOT Quadrants</a:t>
              </a:r>
              <a:endParaRPr lang="en-IN" sz="3200" dirty="0"/>
            </a:p>
          </p:txBody>
        </p:sp>
      </p:grpSp>
      <p:sp>
        <p:nvSpPr>
          <p:cNvPr id="10" name="TextBox 9"/>
          <p:cNvSpPr txBox="1"/>
          <p:nvPr/>
        </p:nvSpPr>
        <p:spPr>
          <a:xfrm>
            <a:off x="0" y="980728"/>
            <a:ext cx="8964488" cy="1323439"/>
          </a:xfrm>
          <a:prstGeom prst="rect">
            <a:avLst/>
          </a:prstGeom>
          <a:noFill/>
        </p:spPr>
        <p:txBody>
          <a:bodyPr wrap="square" rtlCol="0">
            <a:spAutoFit/>
          </a:bodyPr>
          <a:lstStyle/>
          <a:p>
            <a:r>
              <a:rPr lang="en-IN" sz="2000" dirty="0" smtClean="0"/>
              <a:t>There are four quadrants that are present in the SWOT matrix. For short term goals or objectives, the organization should focus on at least one or two quadrants. For long term, it is advisable to include the goals coming from each of the four quadrants in order to create a balance.</a:t>
            </a:r>
            <a:endParaRPr lang="en-IN" sz="2000" dirty="0"/>
          </a:p>
        </p:txBody>
      </p:sp>
      <p:sp>
        <p:nvSpPr>
          <p:cNvPr id="11" name="TextBox 10"/>
          <p:cNvSpPr txBox="1"/>
          <p:nvPr/>
        </p:nvSpPr>
        <p:spPr>
          <a:xfrm>
            <a:off x="827584" y="6413266"/>
            <a:ext cx="7632848" cy="400110"/>
          </a:xfrm>
          <a:prstGeom prst="rect">
            <a:avLst/>
          </a:prstGeom>
          <a:noFill/>
        </p:spPr>
        <p:txBody>
          <a:bodyPr wrap="square" rtlCol="0">
            <a:spAutoFit/>
          </a:bodyPr>
          <a:lstStyle/>
          <a:p>
            <a:r>
              <a:rPr lang="en-IN" sz="2000" dirty="0" smtClean="0"/>
              <a:t>Let us look at each in detail.</a:t>
            </a:r>
            <a:endParaRPr lang="en-IN" sz="2000" dirty="0"/>
          </a:p>
        </p:txBody>
      </p:sp>
      <p:grpSp>
        <p:nvGrpSpPr>
          <p:cNvPr id="4" name="Group 35"/>
          <p:cNvGrpSpPr>
            <a:grpSpLocks/>
          </p:cNvGrpSpPr>
          <p:nvPr/>
        </p:nvGrpSpPr>
        <p:grpSpPr bwMode="auto">
          <a:xfrm>
            <a:off x="2267744" y="2266454"/>
            <a:ext cx="4084166" cy="4618930"/>
            <a:chOff x="2378048" y="1065415"/>
            <a:chExt cx="4333204" cy="4907439"/>
          </a:xfrm>
        </p:grpSpPr>
        <p:grpSp>
          <p:nvGrpSpPr>
            <p:cNvPr id="5" name="Group 19"/>
            <p:cNvGrpSpPr>
              <a:grpSpLocks/>
            </p:cNvGrpSpPr>
            <p:nvPr/>
          </p:nvGrpSpPr>
          <p:grpSpPr bwMode="auto">
            <a:xfrm>
              <a:off x="2463325" y="1185512"/>
              <a:ext cx="4162649" cy="4100521"/>
              <a:chOff x="1828800" y="904083"/>
              <a:chExt cx="5105400" cy="5029200"/>
            </a:xfrm>
          </p:grpSpPr>
          <p:sp>
            <p:nvSpPr>
              <p:cNvPr id="23" name="Block Arc 22"/>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4" name="Block Arc 23"/>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6" name="Group 66"/>
              <p:cNvGrpSpPr>
                <a:grpSpLocks/>
              </p:cNvGrpSpPr>
              <p:nvPr/>
            </p:nvGrpSpPr>
            <p:grpSpPr bwMode="auto">
              <a:xfrm flipV="1">
                <a:off x="1828800" y="904083"/>
                <a:ext cx="5105400" cy="5029200"/>
                <a:chOff x="1828800" y="3456784"/>
                <a:chExt cx="5105400" cy="5029200"/>
              </a:xfrm>
            </p:grpSpPr>
            <p:sp>
              <p:nvSpPr>
                <p:cNvPr id="26" name="Block Arc 25"/>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7" name="Block Arc 26"/>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4" name="Oval 13"/>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5" name="Oval 14"/>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6"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7"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8" name="Oval 17"/>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9" name="TextBox 23"/>
            <p:cNvSpPr txBox="1">
              <a:spLocks noChangeArrowheads="1"/>
            </p:cNvSpPr>
            <p:nvPr/>
          </p:nvSpPr>
          <p:spPr bwMode="auto">
            <a:xfrm rot="2841204">
              <a:off x="4542957" y="1934670"/>
              <a:ext cx="2016771" cy="424507"/>
            </a:xfrm>
            <a:prstGeom prst="rect">
              <a:avLst/>
            </a:prstGeom>
            <a:noFill/>
            <a:ln w="9525">
              <a:noFill/>
              <a:miter lim="800000"/>
              <a:headEnd/>
              <a:tailEnd/>
            </a:ln>
          </p:spPr>
          <p:txBody>
            <a:bodyPr wrap="square">
              <a:spAutoFit/>
            </a:bodyPr>
            <a:lstStyle/>
            <a:p>
              <a:pPr algn="ctr"/>
              <a:r>
                <a:rPr lang="en-GB" sz="2000" b="1" dirty="0" smtClean="0">
                  <a:latin typeface="Calibri" charset="0"/>
                </a:rPr>
                <a:t>Quadrant 1</a:t>
              </a:r>
              <a:endParaRPr lang="en-GB" sz="2000" b="1" dirty="0">
                <a:latin typeface="Calibri" charset="0"/>
              </a:endParaRPr>
            </a:p>
          </p:txBody>
        </p:sp>
        <p:sp>
          <p:nvSpPr>
            <p:cNvPr id="20" name="TextBox 26"/>
            <p:cNvSpPr txBox="1">
              <a:spLocks noChangeArrowheads="1"/>
            </p:cNvSpPr>
            <p:nvPr/>
          </p:nvSpPr>
          <p:spPr bwMode="auto">
            <a:xfrm rot="18787114">
              <a:off x="4738016" y="4023919"/>
              <a:ext cx="1778596" cy="424507"/>
            </a:xfrm>
            <a:prstGeom prst="rect">
              <a:avLst/>
            </a:prstGeom>
            <a:noFill/>
            <a:ln w="9525">
              <a:noFill/>
              <a:miter lim="800000"/>
              <a:headEnd/>
              <a:tailEnd/>
            </a:ln>
          </p:spPr>
          <p:txBody>
            <a:bodyPr>
              <a:spAutoFit/>
            </a:bodyPr>
            <a:lstStyle/>
            <a:p>
              <a:pPr algn="ctr"/>
              <a:r>
                <a:rPr lang="en-GB" sz="2000" b="1" dirty="0" smtClean="0">
                  <a:latin typeface="Calibri" charset="0"/>
                </a:rPr>
                <a:t>Quadrant 2</a:t>
              </a:r>
              <a:endParaRPr lang="en-GB" sz="2000" b="1" dirty="0">
                <a:latin typeface="Calibri" charset="0"/>
              </a:endParaRPr>
            </a:p>
          </p:txBody>
        </p:sp>
        <p:sp>
          <p:nvSpPr>
            <p:cNvPr id="21" name="TextBox 25"/>
            <p:cNvSpPr txBox="1">
              <a:spLocks noChangeArrowheads="1"/>
            </p:cNvSpPr>
            <p:nvPr/>
          </p:nvSpPr>
          <p:spPr bwMode="auto">
            <a:xfrm rot="2631437">
              <a:off x="2659609" y="4110482"/>
              <a:ext cx="1778595" cy="425102"/>
            </a:xfrm>
            <a:prstGeom prst="rect">
              <a:avLst/>
            </a:prstGeom>
            <a:noFill/>
            <a:ln w="9525">
              <a:noFill/>
              <a:miter lim="800000"/>
              <a:headEnd/>
              <a:tailEnd/>
            </a:ln>
          </p:spPr>
          <p:txBody>
            <a:bodyPr>
              <a:spAutoFit/>
            </a:bodyPr>
            <a:lstStyle/>
            <a:p>
              <a:pPr algn="ctr"/>
              <a:r>
                <a:rPr lang="en-GB" sz="2000" b="1" dirty="0" smtClean="0">
                  <a:solidFill>
                    <a:srgbClr val="FFFFFF"/>
                  </a:solidFill>
                  <a:latin typeface="Calibri" charset="0"/>
                </a:rPr>
                <a:t>Quadrant 3</a:t>
              </a:r>
              <a:endParaRPr lang="en-GB" sz="2000" b="1" dirty="0">
                <a:solidFill>
                  <a:srgbClr val="FFFFFF"/>
                </a:solidFill>
                <a:latin typeface="Calibri" charset="0"/>
              </a:endParaRPr>
            </a:p>
          </p:txBody>
        </p:sp>
        <p:sp>
          <p:nvSpPr>
            <p:cNvPr id="22" name="TextBox 24"/>
            <p:cNvSpPr txBox="1">
              <a:spLocks noChangeArrowheads="1"/>
            </p:cNvSpPr>
            <p:nvPr/>
          </p:nvSpPr>
          <p:spPr bwMode="auto">
            <a:xfrm rot="18958985">
              <a:off x="2426701" y="2029631"/>
              <a:ext cx="2217360" cy="425102"/>
            </a:xfrm>
            <a:prstGeom prst="rect">
              <a:avLst/>
            </a:prstGeom>
            <a:noFill/>
            <a:ln w="9525">
              <a:noFill/>
              <a:miter lim="800000"/>
              <a:headEnd/>
              <a:tailEnd/>
            </a:ln>
          </p:spPr>
          <p:txBody>
            <a:bodyPr wrap="square">
              <a:spAutoFit/>
            </a:bodyPr>
            <a:lstStyle/>
            <a:p>
              <a:pPr algn="ctr"/>
              <a:r>
                <a:rPr lang="en-IN" sz="2000" b="1" dirty="0" smtClean="0">
                  <a:latin typeface="Calibri" charset="0"/>
                </a:rPr>
                <a:t>Quadrant 4</a:t>
              </a:r>
              <a:endParaRPr lang="en-GB" sz="2000" b="1" dirty="0">
                <a:latin typeface="Calibri"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1</a:t>
              </a:r>
              <a:endParaRPr lang="en-IN" sz="3200" dirty="0"/>
            </a:p>
          </p:txBody>
        </p:sp>
      </p:grpSp>
      <p:grpSp>
        <p:nvGrpSpPr>
          <p:cNvPr id="4" name="Group 35"/>
          <p:cNvGrpSpPr>
            <a:grpSpLocks/>
          </p:cNvGrpSpPr>
          <p:nvPr/>
        </p:nvGrpSpPr>
        <p:grpSpPr bwMode="auto">
          <a:xfrm>
            <a:off x="179512" y="1700808"/>
            <a:ext cx="4084166" cy="4618930"/>
            <a:chOff x="2378048" y="1065415"/>
            <a:chExt cx="4333204" cy="4907439"/>
          </a:xfrm>
        </p:grpSpPr>
        <p:grpSp>
          <p:nvGrpSpPr>
            <p:cNvPr id="5" name="Group 19"/>
            <p:cNvGrpSpPr>
              <a:grpSpLocks/>
            </p:cNvGrpSpPr>
            <p:nvPr/>
          </p:nvGrpSpPr>
          <p:grpSpPr bwMode="auto">
            <a:xfrm>
              <a:off x="2463325" y="1185512"/>
              <a:ext cx="4162649" cy="4100521"/>
              <a:chOff x="1828800" y="904083"/>
              <a:chExt cx="5105400" cy="5029200"/>
            </a:xfrm>
          </p:grpSpPr>
          <p:sp>
            <p:nvSpPr>
              <p:cNvPr id="21" name="Block Arc 20"/>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2" name="Block Arc 21"/>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6" name="Group 66"/>
              <p:cNvGrpSpPr>
                <a:grpSpLocks/>
              </p:cNvGrpSpPr>
              <p:nvPr/>
            </p:nvGrpSpPr>
            <p:grpSpPr bwMode="auto">
              <a:xfrm flipV="1">
                <a:off x="1828800" y="904083"/>
                <a:ext cx="5105400" cy="5029200"/>
                <a:chOff x="1828800" y="3456784"/>
                <a:chExt cx="5105400" cy="5029200"/>
              </a:xfrm>
            </p:grpSpPr>
            <p:sp>
              <p:nvSpPr>
                <p:cNvPr id="24" name="Block Arc 23"/>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5" name="Block Arc 24"/>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2" name="Oval 11"/>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3" name="Oval 12"/>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4"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5"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6" name="Oval 15"/>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7" name="TextBox 23"/>
            <p:cNvSpPr txBox="1">
              <a:spLocks noChangeArrowheads="1"/>
            </p:cNvSpPr>
            <p:nvPr/>
          </p:nvSpPr>
          <p:spPr bwMode="auto">
            <a:xfrm rot="2841204">
              <a:off x="4542957" y="1934670"/>
              <a:ext cx="2016771" cy="424507"/>
            </a:xfrm>
            <a:prstGeom prst="rect">
              <a:avLst/>
            </a:prstGeom>
            <a:noFill/>
            <a:ln w="9525">
              <a:noFill/>
              <a:miter lim="800000"/>
              <a:headEnd/>
              <a:tailEnd/>
            </a:ln>
          </p:spPr>
          <p:txBody>
            <a:bodyPr wrap="square">
              <a:spAutoFit/>
            </a:bodyPr>
            <a:lstStyle/>
            <a:p>
              <a:pPr algn="ctr"/>
              <a:r>
                <a:rPr lang="en-GB" sz="2000" b="1" dirty="0" smtClean="0">
                  <a:latin typeface="Calibri" charset="0"/>
                </a:rPr>
                <a:t>Quadrant 1</a:t>
              </a:r>
              <a:endParaRPr lang="en-GB" sz="2000" b="1" dirty="0">
                <a:latin typeface="Calibri" charset="0"/>
              </a:endParaRPr>
            </a:p>
          </p:txBody>
        </p:sp>
        <p:sp>
          <p:nvSpPr>
            <p:cNvPr id="18" name="TextBox 26"/>
            <p:cNvSpPr txBox="1">
              <a:spLocks noChangeArrowheads="1"/>
            </p:cNvSpPr>
            <p:nvPr/>
          </p:nvSpPr>
          <p:spPr bwMode="auto">
            <a:xfrm rot="18787114">
              <a:off x="4738016" y="4023919"/>
              <a:ext cx="1778596" cy="424507"/>
            </a:xfrm>
            <a:prstGeom prst="rect">
              <a:avLst/>
            </a:prstGeom>
            <a:noFill/>
            <a:ln w="9525">
              <a:noFill/>
              <a:miter lim="800000"/>
              <a:headEnd/>
              <a:tailEnd/>
            </a:ln>
          </p:spPr>
          <p:txBody>
            <a:bodyPr>
              <a:spAutoFit/>
            </a:bodyPr>
            <a:lstStyle/>
            <a:p>
              <a:pPr algn="ctr"/>
              <a:r>
                <a:rPr lang="en-GB" sz="2000" b="1" dirty="0" smtClean="0">
                  <a:latin typeface="Calibri" charset="0"/>
                </a:rPr>
                <a:t>Quadrant 2</a:t>
              </a:r>
              <a:endParaRPr lang="en-GB" sz="2000" b="1" dirty="0">
                <a:latin typeface="Calibri" charset="0"/>
              </a:endParaRPr>
            </a:p>
          </p:txBody>
        </p:sp>
        <p:sp>
          <p:nvSpPr>
            <p:cNvPr id="19" name="TextBox 25"/>
            <p:cNvSpPr txBox="1">
              <a:spLocks noChangeArrowheads="1"/>
            </p:cNvSpPr>
            <p:nvPr/>
          </p:nvSpPr>
          <p:spPr bwMode="auto">
            <a:xfrm rot="2631437">
              <a:off x="2659609" y="4110482"/>
              <a:ext cx="1778595" cy="425102"/>
            </a:xfrm>
            <a:prstGeom prst="rect">
              <a:avLst/>
            </a:prstGeom>
            <a:noFill/>
            <a:ln w="9525">
              <a:noFill/>
              <a:miter lim="800000"/>
              <a:headEnd/>
              <a:tailEnd/>
            </a:ln>
          </p:spPr>
          <p:txBody>
            <a:bodyPr>
              <a:spAutoFit/>
            </a:bodyPr>
            <a:lstStyle/>
            <a:p>
              <a:pPr algn="ctr"/>
              <a:r>
                <a:rPr lang="en-GB" sz="2000" b="1" dirty="0" smtClean="0">
                  <a:solidFill>
                    <a:srgbClr val="FFFFFF"/>
                  </a:solidFill>
                  <a:latin typeface="Calibri" charset="0"/>
                </a:rPr>
                <a:t>Quadrant 3</a:t>
              </a:r>
              <a:endParaRPr lang="en-GB" sz="2000" b="1" dirty="0">
                <a:solidFill>
                  <a:srgbClr val="FFFFFF"/>
                </a:solidFill>
                <a:latin typeface="Calibri" charset="0"/>
              </a:endParaRPr>
            </a:p>
          </p:txBody>
        </p:sp>
        <p:sp>
          <p:nvSpPr>
            <p:cNvPr id="20" name="TextBox 24"/>
            <p:cNvSpPr txBox="1">
              <a:spLocks noChangeArrowheads="1"/>
            </p:cNvSpPr>
            <p:nvPr/>
          </p:nvSpPr>
          <p:spPr bwMode="auto">
            <a:xfrm rot="18958985">
              <a:off x="2426701" y="2029631"/>
              <a:ext cx="2217360" cy="425102"/>
            </a:xfrm>
            <a:prstGeom prst="rect">
              <a:avLst/>
            </a:prstGeom>
            <a:noFill/>
            <a:ln w="9525">
              <a:noFill/>
              <a:miter lim="800000"/>
              <a:headEnd/>
              <a:tailEnd/>
            </a:ln>
          </p:spPr>
          <p:txBody>
            <a:bodyPr wrap="square">
              <a:spAutoFit/>
            </a:bodyPr>
            <a:lstStyle/>
            <a:p>
              <a:pPr algn="ctr"/>
              <a:r>
                <a:rPr lang="en-IN" sz="2000" b="1" dirty="0" smtClean="0">
                  <a:latin typeface="Calibri" charset="0"/>
                </a:rPr>
                <a:t>Quadrant 4</a:t>
              </a:r>
              <a:endParaRPr lang="en-GB" sz="2000" b="1" dirty="0">
                <a:latin typeface="Calibri" charset="0"/>
              </a:endParaRPr>
            </a:p>
          </p:txBody>
        </p:sp>
      </p:grpSp>
      <p:sp>
        <p:nvSpPr>
          <p:cNvPr id="26" name="Oval 25"/>
          <p:cNvSpPr>
            <a:spLocks noChangeArrowheads="1"/>
          </p:cNvSpPr>
          <p:nvPr/>
        </p:nvSpPr>
        <p:spPr bwMode="auto">
          <a:xfrm rot="2901602" flipH="1">
            <a:off x="2226886" y="2294977"/>
            <a:ext cx="1929475" cy="838792"/>
          </a:xfrm>
          <a:prstGeom prst="ellipse">
            <a:avLst/>
          </a:prstGeom>
          <a:noFill/>
          <a:ln w="19050">
            <a:solidFill>
              <a:schemeClr val="tx1"/>
            </a:solidFill>
            <a:round/>
            <a:headEnd/>
            <a:tailEnd/>
          </a:ln>
          <a:effectLst>
            <a:outerShdw blurRad="40000" dist="23000" dir="5400000" rotWithShape="0">
              <a:srgbClr val="808080">
                <a:alpha val="34999"/>
              </a:srgbClr>
            </a:outerShdw>
          </a:effectLst>
          <a:extLst/>
        </p:spPr>
        <p:txBody>
          <a:bodyPr anchor="ctr"/>
          <a:lstStyle/>
          <a:p>
            <a:pPr algn="ctr">
              <a:defRPr/>
            </a:pPr>
            <a:endParaRPr lang="en-US" dirty="0">
              <a:solidFill>
                <a:srgbClr val="FFFFFF"/>
              </a:solidFill>
              <a:latin typeface="Calibri" charset="0"/>
            </a:endParaRPr>
          </a:p>
        </p:txBody>
      </p:sp>
      <p:cxnSp>
        <p:nvCxnSpPr>
          <p:cNvPr id="27" name="Straight Connector 26"/>
          <p:cNvCxnSpPr>
            <a:cxnSpLocks noChangeShapeType="1"/>
            <a:stCxn id="31" idx="2"/>
            <a:endCxn id="26" idx="0"/>
          </p:cNvCxnSpPr>
          <p:nvPr/>
        </p:nvCxnSpPr>
        <p:spPr bwMode="auto">
          <a:xfrm flipH="1">
            <a:off x="3505052" y="2240868"/>
            <a:ext cx="1787030" cy="194838"/>
          </a:xfrm>
          <a:prstGeom prst="line">
            <a:avLst/>
          </a:prstGeom>
          <a:noFill/>
          <a:ln w="19050">
            <a:solidFill>
              <a:schemeClr val="tx1"/>
            </a:solidFill>
            <a:round/>
            <a:headEnd/>
            <a:tailEnd/>
          </a:ln>
          <a:effectLst>
            <a:outerShdw blurRad="40000" dist="20000" dir="5400000" rotWithShape="0">
              <a:srgbClr val="808080">
                <a:alpha val="37999"/>
              </a:srgbClr>
            </a:outerShdw>
          </a:effectLst>
          <a:extLst/>
        </p:spPr>
      </p:cxnSp>
      <p:grpSp>
        <p:nvGrpSpPr>
          <p:cNvPr id="7" name="Group 36"/>
          <p:cNvGrpSpPr/>
          <p:nvPr/>
        </p:nvGrpSpPr>
        <p:grpSpPr>
          <a:xfrm>
            <a:off x="5292080" y="2652710"/>
            <a:ext cx="3528392" cy="3267539"/>
            <a:chOff x="1619670" y="2652710"/>
            <a:chExt cx="2591897" cy="3267539"/>
          </a:xfrm>
        </p:grpSpPr>
        <p:sp>
          <p:nvSpPr>
            <p:cNvPr id="29" name="Round Same Side Corner Rectangle 28"/>
            <p:cNvSpPr/>
            <p:nvPr/>
          </p:nvSpPr>
          <p:spPr>
            <a:xfrm rot="10800000">
              <a:off x="1619670" y="2652710"/>
              <a:ext cx="2591897" cy="2504482"/>
            </a:xfrm>
            <a:prstGeom prst="round2SameRect">
              <a:avLst>
                <a:gd name="adj1" fmla="val 4651"/>
                <a:gd name="adj2" fmla="val 0"/>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30" name="TextBox 29"/>
            <p:cNvSpPr txBox="1"/>
            <p:nvPr/>
          </p:nvSpPr>
          <p:spPr>
            <a:xfrm>
              <a:off x="1672566" y="2780928"/>
              <a:ext cx="2467386" cy="3139321"/>
            </a:xfrm>
            <a:prstGeom prst="rect">
              <a:avLst/>
            </a:prstGeom>
            <a:noFill/>
          </p:spPr>
          <p:txBody>
            <a:bodyPr wrap="square" rtlCol="0">
              <a:spAutoFit/>
            </a:bodyPr>
            <a:lstStyle/>
            <a:p>
              <a:r>
                <a:rPr lang="en-IN" b="1" dirty="0" smtClean="0"/>
                <a:t>Strengths and Opportunities</a:t>
              </a:r>
            </a:p>
            <a:p>
              <a:endParaRPr lang="en-IN" dirty="0" smtClean="0"/>
            </a:p>
            <a:p>
              <a:r>
                <a:rPr lang="en-IN" dirty="0" smtClean="0"/>
                <a:t>Quadrant 1 will help the organization in formulating strategies by taking advantage of the strengths so that it can pursue the best opportunities at its very own disposal. This is especially important because there may be opportunities which may be present for a short period of time.</a:t>
              </a:r>
              <a:endParaRPr lang="en-IN" dirty="0"/>
            </a:p>
          </p:txBody>
        </p:sp>
      </p:grpSp>
      <p:sp>
        <p:nvSpPr>
          <p:cNvPr id="31" name="Round Same Side Corner Rectangle 30"/>
          <p:cNvSpPr/>
          <p:nvPr/>
        </p:nvSpPr>
        <p:spPr>
          <a:xfrm>
            <a:off x="5292082" y="1772816"/>
            <a:ext cx="3528390" cy="936104"/>
          </a:xfrm>
          <a:prstGeom prst="round2SameRect">
            <a:avLst>
              <a:gd name="adj1" fmla="val 15985"/>
              <a:gd name="adj2" fmla="val 0"/>
            </a:avLst>
          </a:prstGeom>
          <a:solidFill>
            <a:srgbClr val="ECE49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smtClean="0">
                <a:solidFill>
                  <a:schemeClr val="tx1"/>
                </a:solidFill>
              </a:rPr>
              <a:t>Quadrant 1 —internal strengths matched with external opportunities</a:t>
            </a:r>
            <a:endParaRPr lang="nb-NO"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edge">
                                      <p:cBhvr>
                                        <p:cTn id="11" dur="1000"/>
                                        <p:tgtEl>
                                          <p:spTgt spid="26"/>
                                        </p:tgtEl>
                                      </p:cBhvr>
                                    </p:animEffect>
                                  </p:childTnLst>
                                </p:cTn>
                              </p:par>
                            </p:childTnLst>
                          </p:cTn>
                        </p:par>
                        <p:par>
                          <p:cTn id="12" fill="hold">
                            <p:stCondLst>
                              <p:cond delay="2000"/>
                            </p:stCondLst>
                            <p:childTnLst>
                              <p:par>
                                <p:cTn id="13" presetID="26" presetClass="emph" presetSubtype="0" fill="hold" grpId="1" nodeType="after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4500"/>
                            </p:stCondLst>
                            <p:childTnLst>
                              <p:par>
                                <p:cTn id="25" presetID="26" presetClass="emph" presetSubtype="0" fill="hold" grpId="1" nodeType="afterEffect">
                                  <p:stCondLst>
                                    <p:cond delay="0"/>
                                  </p:stCondLst>
                                  <p:childTnLst>
                                    <p:animEffect transition="out" filter="fade">
                                      <p:cBhvr>
                                        <p:cTn id="26" dur="500" tmFilter="0, 0; .2, .5; .8, .5; 1, 0"/>
                                        <p:tgtEl>
                                          <p:spTgt spid="31"/>
                                        </p:tgtEl>
                                      </p:cBhvr>
                                    </p:animEffect>
                                    <p:animScale>
                                      <p:cBhvr>
                                        <p:cTn id="27" dur="250" autoRev="1" fill="hold"/>
                                        <p:tgtEl>
                                          <p:spTgt spid="31"/>
                                        </p:tgtEl>
                                      </p:cBhvr>
                                      <p:by x="105000" y="105000"/>
                                    </p:animScale>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1" grpId="0" animBg="1"/>
      <p:bldP spid="3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2</a:t>
              </a:r>
              <a:endParaRPr lang="en-IN" sz="3200" dirty="0"/>
            </a:p>
          </p:txBody>
        </p:sp>
      </p:grpSp>
      <p:grpSp>
        <p:nvGrpSpPr>
          <p:cNvPr id="4" name="Group 35"/>
          <p:cNvGrpSpPr>
            <a:grpSpLocks/>
          </p:cNvGrpSpPr>
          <p:nvPr/>
        </p:nvGrpSpPr>
        <p:grpSpPr bwMode="auto">
          <a:xfrm>
            <a:off x="179512" y="1700808"/>
            <a:ext cx="4084166" cy="4618930"/>
            <a:chOff x="2378048" y="1065415"/>
            <a:chExt cx="4333204" cy="4907439"/>
          </a:xfrm>
        </p:grpSpPr>
        <p:grpSp>
          <p:nvGrpSpPr>
            <p:cNvPr id="5" name="Group 19"/>
            <p:cNvGrpSpPr>
              <a:grpSpLocks/>
            </p:cNvGrpSpPr>
            <p:nvPr/>
          </p:nvGrpSpPr>
          <p:grpSpPr bwMode="auto">
            <a:xfrm>
              <a:off x="2463325" y="1185512"/>
              <a:ext cx="4162649" cy="4100521"/>
              <a:chOff x="1828800" y="904083"/>
              <a:chExt cx="5105400" cy="5029200"/>
            </a:xfrm>
          </p:grpSpPr>
          <p:sp>
            <p:nvSpPr>
              <p:cNvPr id="21" name="Block Arc 20"/>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2" name="Block Arc 21"/>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6" name="Group 66"/>
              <p:cNvGrpSpPr>
                <a:grpSpLocks/>
              </p:cNvGrpSpPr>
              <p:nvPr/>
            </p:nvGrpSpPr>
            <p:grpSpPr bwMode="auto">
              <a:xfrm flipV="1">
                <a:off x="1828800" y="904083"/>
                <a:ext cx="5105400" cy="5029200"/>
                <a:chOff x="1828800" y="3456784"/>
                <a:chExt cx="5105400" cy="5029200"/>
              </a:xfrm>
            </p:grpSpPr>
            <p:sp>
              <p:nvSpPr>
                <p:cNvPr id="24" name="Block Arc 23"/>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5" name="Block Arc 24"/>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2" name="Oval 11"/>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3" name="Oval 12"/>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4"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5"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6" name="Oval 15"/>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7" name="TextBox 23"/>
            <p:cNvSpPr txBox="1">
              <a:spLocks noChangeArrowheads="1"/>
            </p:cNvSpPr>
            <p:nvPr/>
          </p:nvSpPr>
          <p:spPr bwMode="auto">
            <a:xfrm rot="2841204">
              <a:off x="4542957" y="1934670"/>
              <a:ext cx="2016771" cy="424507"/>
            </a:xfrm>
            <a:prstGeom prst="rect">
              <a:avLst/>
            </a:prstGeom>
            <a:noFill/>
            <a:ln w="9525">
              <a:noFill/>
              <a:miter lim="800000"/>
              <a:headEnd/>
              <a:tailEnd/>
            </a:ln>
          </p:spPr>
          <p:txBody>
            <a:bodyPr wrap="square">
              <a:spAutoFit/>
            </a:bodyPr>
            <a:lstStyle/>
            <a:p>
              <a:pPr algn="ctr"/>
              <a:r>
                <a:rPr lang="en-GB" sz="2000" b="1" dirty="0" smtClean="0">
                  <a:latin typeface="Calibri" charset="0"/>
                </a:rPr>
                <a:t>Quadrant 1</a:t>
              </a:r>
              <a:endParaRPr lang="en-GB" sz="2000" b="1" dirty="0">
                <a:latin typeface="Calibri" charset="0"/>
              </a:endParaRPr>
            </a:p>
          </p:txBody>
        </p:sp>
        <p:sp>
          <p:nvSpPr>
            <p:cNvPr id="18" name="TextBox 26"/>
            <p:cNvSpPr txBox="1">
              <a:spLocks noChangeArrowheads="1"/>
            </p:cNvSpPr>
            <p:nvPr/>
          </p:nvSpPr>
          <p:spPr bwMode="auto">
            <a:xfrm rot="18787114">
              <a:off x="4738016" y="4023919"/>
              <a:ext cx="1778596" cy="424507"/>
            </a:xfrm>
            <a:prstGeom prst="rect">
              <a:avLst/>
            </a:prstGeom>
            <a:noFill/>
            <a:ln w="9525">
              <a:noFill/>
              <a:miter lim="800000"/>
              <a:headEnd/>
              <a:tailEnd/>
            </a:ln>
          </p:spPr>
          <p:txBody>
            <a:bodyPr>
              <a:spAutoFit/>
            </a:bodyPr>
            <a:lstStyle/>
            <a:p>
              <a:pPr algn="ctr"/>
              <a:r>
                <a:rPr lang="en-GB" sz="2000" b="1" dirty="0" smtClean="0">
                  <a:latin typeface="Calibri" charset="0"/>
                </a:rPr>
                <a:t>Quadrant 2</a:t>
              </a:r>
              <a:endParaRPr lang="en-GB" sz="2000" b="1" dirty="0">
                <a:latin typeface="Calibri" charset="0"/>
              </a:endParaRPr>
            </a:p>
          </p:txBody>
        </p:sp>
        <p:sp>
          <p:nvSpPr>
            <p:cNvPr id="19" name="TextBox 25"/>
            <p:cNvSpPr txBox="1">
              <a:spLocks noChangeArrowheads="1"/>
            </p:cNvSpPr>
            <p:nvPr/>
          </p:nvSpPr>
          <p:spPr bwMode="auto">
            <a:xfrm rot="2631437">
              <a:off x="2659609" y="4110482"/>
              <a:ext cx="1778595" cy="425102"/>
            </a:xfrm>
            <a:prstGeom prst="rect">
              <a:avLst/>
            </a:prstGeom>
            <a:noFill/>
            <a:ln w="9525">
              <a:noFill/>
              <a:miter lim="800000"/>
              <a:headEnd/>
              <a:tailEnd/>
            </a:ln>
          </p:spPr>
          <p:txBody>
            <a:bodyPr>
              <a:spAutoFit/>
            </a:bodyPr>
            <a:lstStyle/>
            <a:p>
              <a:pPr algn="ctr"/>
              <a:r>
                <a:rPr lang="en-GB" sz="2000" b="1" dirty="0" smtClean="0">
                  <a:solidFill>
                    <a:srgbClr val="FFFFFF"/>
                  </a:solidFill>
                  <a:latin typeface="Calibri" charset="0"/>
                </a:rPr>
                <a:t>Quadrant 3</a:t>
              </a:r>
              <a:endParaRPr lang="en-GB" sz="2000" b="1" dirty="0">
                <a:solidFill>
                  <a:srgbClr val="FFFFFF"/>
                </a:solidFill>
                <a:latin typeface="Calibri" charset="0"/>
              </a:endParaRPr>
            </a:p>
          </p:txBody>
        </p:sp>
        <p:sp>
          <p:nvSpPr>
            <p:cNvPr id="20" name="TextBox 24"/>
            <p:cNvSpPr txBox="1">
              <a:spLocks noChangeArrowheads="1"/>
            </p:cNvSpPr>
            <p:nvPr/>
          </p:nvSpPr>
          <p:spPr bwMode="auto">
            <a:xfrm rot="18958985">
              <a:off x="2426701" y="2029631"/>
              <a:ext cx="2217360" cy="425102"/>
            </a:xfrm>
            <a:prstGeom prst="rect">
              <a:avLst/>
            </a:prstGeom>
            <a:noFill/>
            <a:ln w="9525">
              <a:noFill/>
              <a:miter lim="800000"/>
              <a:headEnd/>
              <a:tailEnd/>
            </a:ln>
          </p:spPr>
          <p:txBody>
            <a:bodyPr wrap="square">
              <a:spAutoFit/>
            </a:bodyPr>
            <a:lstStyle/>
            <a:p>
              <a:pPr algn="ctr"/>
              <a:r>
                <a:rPr lang="en-IN" sz="2000" b="1" dirty="0" smtClean="0">
                  <a:latin typeface="Calibri" charset="0"/>
                </a:rPr>
                <a:t>Quadrant 4</a:t>
              </a:r>
              <a:endParaRPr lang="en-GB" sz="2000" b="1" dirty="0">
                <a:latin typeface="Calibri" charset="0"/>
              </a:endParaRPr>
            </a:p>
          </p:txBody>
        </p:sp>
      </p:grpSp>
      <p:sp>
        <p:nvSpPr>
          <p:cNvPr id="26" name="Oval 25"/>
          <p:cNvSpPr>
            <a:spLocks noChangeArrowheads="1"/>
          </p:cNvSpPr>
          <p:nvPr/>
        </p:nvSpPr>
        <p:spPr bwMode="auto">
          <a:xfrm rot="18844994" flipH="1">
            <a:off x="2248748" y="4303414"/>
            <a:ext cx="1929475" cy="838792"/>
          </a:xfrm>
          <a:prstGeom prst="ellipse">
            <a:avLst/>
          </a:prstGeom>
          <a:noFill/>
          <a:ln w="19050">
            <a:solidFill>
              <a:schemeClr val="tx1"/>
            </a:solidFill>
            <a:round/>
            <a:headEnd/>
            <a:tailEnd/>
          </a:ln>
          <a:effectLst>
            <a:outerShdw blurRad="40000" dist="23000" dir="5400000" rotWithShape="0">
              <a:srgbClr val="808080">
                <a:alpha val="34999"/>
              </a:srgbClr>
            </a:outerShdw>
          </a:effectLst>
          <a:extLst/>
        </p:spPr>
        <p:txBody>
          <a:bodyPr anchor="ctr"/>
          <a:lstStyle/>
          <a:p>
            <a:pPr algn="ctr">
              <a:defRPr/>
            </a:pPr>
            <a:endParaRPr lang="en-US" dirty="0">
              <a:solidFill>
                <a:srgbClr val="FFFFFF"/>
              </a:solidFill>
              <a:latin typeface="Calibri" charset="0"/>
            </a:endParaRPr>
          </a:p>
        </p:txBody>
      </p:sp>
      <p:cxnSp>
        <p:nvCxnSpPr>
          <p:cNvPr id="27" name="Straight Connector 26"/>
          <p:cNvCxnSpPr>
            <a:cxnSpLocks noChangeShapeType="1"/>
            <a:stCxn id="31" idx="2"/>
            <a:endCxn id="26" idx="2"/>
          </p:cNvCxnSpPr>
          <p:nvPr/>
        </p:nvCxnSpPr>
        <p:spPr bwMode="auto">
          <a:xfrm flipH="1">
            <a:off x="3884656" y="2240868"/>
            <a:ext cx="1407426" cy="1788942"/>
          </a:xfrm>
          <a:prstGeom prst="line">
            <a:avLst/>
          </a:prstGeom>
          <a:noFill/>
          <a:ln w="19050">
            <a:solidFill>
              <a:schemeClr val="tx1"/>
            </a:solidFill>
            <a:round/>
            <a:headEnd/>
            <a:tailEnd/>
          </a:ln>
          <a:effectLst>
            <a:outerShdw blurRad="40000" dist="20000" dir="5400000" rotWithShape="0">
              <a:srgbClr val="808080">
                <a:alpha val="37999"/>
              </a:srgbClr>
            </a:outerShdw>
          </a:effectLst>
          <a:extLst/>
        </p:spPr>
      </p:cxnSp>
      <p:grpSp>
        <p:nvGrpSpPr>
          <p:cNvPr id="7" name="Group 36"/>
          <p:cNvGrpSpPr/>
          <p:nvPr/>
        </p:nvGrpSpPr>
        <p:grpSpPr>
          <a:xfrm>
            <a:off x="5292080" y="2652710"/>
            <a:ext cx="3528392" cy="2504482"/>
            <a:chOff x="1619670" y="2652710"/>
            <a:chExt cx="2591897" cy="2504482"/>
          </a:xfrm>
        </p:grpSpPr>
        <p:sp>
          <p:nvSpPr>
            <p:cNvPr id="29" name="Round Same Side Corner Rectangle 28"/>
            <p:cNvSpPr/>
            <p:nvPr/>
          </p:nvSpPr>
          <p:spPr>
            <a:xfrm rot="10800000">
              <a:off x="1619670" y="2652710"/>
              <a:ext cx="2591897" cy="2504482"/>
            </a:xfrm>
            <a:prstGeom prst="round2SameRect">
              <a:avLst>
                <a:gd name="adj1" fmla="val 4651"/>
                <a:gd name="adj2" fmla="val 0"/>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30" name="TextBox 29"/>
            <p:cNvSpPr txBox="1"/>
            <p:nvPr/>
          </p:nvSpPr>
          <p:spPr>
            <a:xfrm>
              <a:off x="1672566" y="2780928"/>
              <a:ext cx="2467386" cy="2031325"/>
            </a:xfrm>
            <a:prstGeom prst="rect">
              <a:avLst/>
            </a:prstGeom>
            <a:noFill/>
          </p:spPr>
          <p:txBody>
            <a:bodyPr wrap="square" rtlCol="0">
              <a:spAutoFit/>
            </a:bodyPr>
            <a:lstStyle/>
            <a:p>
              <a:r>
                <a:rPr lang="en-IN" b="1" dirty="0" smtClean="0"/>
                <a:t>Strengths and Threats</a:t>
              </a:r>
            </a:p>
            <a:p>
              <a:endParaRPr lang="en-IN" b="1" dirty="0" smtClean="0"/>
            </a:p>
            <a:p>
              <a:r>
                <a:rPr lang="en-IN" dirty="0" smtClean="0"/>
                <a:t>Quadrant 2 helps the organization by formulating strategies by using its strengths in order to lessen or eliminate the threats that the organization is currently facing.</a:t>
              </a:r>
              <a:endParaRPr lang="en-IN" dirty="0"/>
            </a:p>
          </p:txBody>
        </p:sp>
      </p:grpSp>
      <p:sp>
        <p:nvSpPr>
          <p:cNvPr id="31" name="Round Same Side Corner Rectangle 30"/>
          <p:cNvSpPr/>
          <p:nvPr/>
        </p:nvSpPr>
        <p:spPr>
          <a:xfrm>
            <a:off x="5292082" y="1772816"/>
            <a:ext cx="3528390" cy="936104"/>
          </a:xfrm>
          <a:prstGeom prst="round2SameRect">
            <a:avLst>
              <a:gd name="adj1" fmla="val 15985"/>
              <a:gd name="adj2" fmla="val 0"/>
            </a:avLst>
          </a:prstGeom>
          <a:solidFill>
            <a:schemeClr val="bg1">
              <a:lumMod val="5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smtClean="0">
                <a:solidFill>
                  <a:schemeClr val="tx1"/>
                </a:solidFill>
              </a:rPr>
              <a:t>Quadrant 2 — internal weaknesses relative to external opportunities</a:t>
            </a:r>
            <a:endParaRPr lang="nb-NO"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edge">
                                      <p:cBhvr>
                                        <p:cTn id="11" dur="1000"/>
                                        <p:tgtEl>
                                          <p:spTgt spid="26"/>
                                        </p:tgtEl>
                                      </p:cBhvr>
                                    </p:animEffect>
                                  </p:childTnLst>
                                </p:cTn>
                              </p:par>
                            </p:childTnLst>
                          </p:cTn>
                        </p:par>
                        <p:par>
                          <p:cTn id="12" fill="hold">
                            <p:stCondLst>
                              <p:cond delay="2000"/>
                            </p:stCondLst>
                            <p:childTnLst>
                              <p:par>
                                <p:cTn id="13" presetID="26" presetClass="emph" presetSubtype="0" fill="hold" grpId="1" nodeType="after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4500"/>
                            </p:stCondLst>
                            <p:childTnLst>
                              <p:par>
                                <p:cTn id="25" presetID="26" presetClass="emph" presetSubtype="0" fill="hold" grpId="1" nodeType="afterEffect">
                                  <p:stCondLst>
                                    <p:cond delay="0"/>
                                  </p:stCondLst>
                                  <p:childTnLst>
                                    <p:animEffect transition="out" filter="fade">
                                      <p:cBhvr>
                                        <p:cTn id="26" dur="500" tmFilter="0, 0; .2, .5; .8, .5; 1, 0"/>
                                        <p:tgtEl>
                                          <p:spTgt spid="31"/>
                                        </p:tgtEl>
                                      </p:cBhvr>
                                    </p:animEffect>
                                    <p:animScale>
                                      <p:cBhvr>
                                        <p:cTn id="27" dur="250" autoRev="1" fill="hold"/>
                                        <p:tgtEl>
                                          <p:spTgt spid="31"/>
                                        </p:tgtEl>
                                      </p:cBhvr>
                                      <p:by x="105000" y="105000"/>
                                    </p:animScale>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1" grpId="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print">
            <a:grayscl/>
          </a:blip>
          <a:srcRect/>
          <a:stretch>
            <a:fillRect/>
          </a:stretch>
        </p:blipFill>
        <p:spPr>
          <a:xfrm>
            <a:off x="251520" y="1196752"/>
            <a:ext cx="8640960" cy="5256584"/>
          </a:xfrm>
          <a:prstGeom prst="rect">
            <a:avLst/>
          </a:prstGeom>
        </p:spPr>
      </p:pic>
      <p:pic>
        <p:nvPicPr>
          <p:cNvPr id="11" name="Picture 10" descr="15993411-vector-icon-baby-bottle.jpg"/>
          <p:cNvPicPr>
            <a:picLocks noChangeAspect="1"/>
          </p:cNvPicPr>
          <p:nvPr/>
        </p:nvPicPr>
        <p:blipFill>
          <a:blip r:embed="rId7" cstate="print">
            <a:clrChange>
              <a:clrFrom>
                <a:srgbClr val="FCFDFF"/>
              </a:clrFrom>
              <a:clrTo>
                <a:srgbClr val="FCFDFF">
                  <a:alpha val="0"/>
                </a:srgbClr>
              </a:clrTo>
            </a:clrChange>
            <a:grayscl/>
          </a:blip>
          <a:stretch>
            <a:fillRect/>
          </a:stretch>
        </p:blipFill>
        <p:spPr>
          <a:xfrm>
            <a:off x="899592" y="4110317"/>
            <a:ext cx="1626865" cy="2054987"/>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Inc.      is a leading manufacturer of baby products.</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8" name="Picture 17" descr="Make-up-cosmetics.png"/>
          <p:cNvPicPr>
            <a:picLocks noChangeAspect="1"/>
          </p:cNvPicPr>
          <p:nvPr/>
        </p:nvPicPr>
        <p:blipFill>
          <a:blip r:embed="rId8" cstate="email">
            <a:grayscl/>
          </a:blip>
          <a:stretch>
            <a:fillRect/>
          </a:stretch>
        </p:blipFill>
        <p:spPr>
          <a:xfrm>
            <a:off x="3419872" y="1916832"/>
            <a:ext cx="1996525" cy="1800200"/>
          </a:xfrm>
          <a:prstGeom prst="ellipse">
            <a:avLst/>
          </a:prstGeom>
        </p:spPr>
      </p:pic>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It has decided to venture into the market of cosmetics with the launch of a new brand of cosmetics ‘Glaze’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pic>
        <p:nvPicPr>
          <p:cNvPr id="29" name="Picture 28" descr="Presenter-Male1.png"/>
          <p:cNvPicPr>
            <a:picLocks noChangeAspect="1"/>
          </p:cNvPicPr>
          <p:nvPr/>
        </p:nvPicPr>
        <p:blipFill>
          <a:blip r:embed="rId9" cstate="email">
            <a:grayscl/>
          </a:blip>
          <a:stretch>
            <a:fillRect/>
          </a:stretch>
        </p:blipFill>
        <p:spPr>
          <a:xfrm>
            <a:off x="6660232" y="4638676"/>
            <a:ext cx="2016224" cy="1742652"/>
          </a:xfrm>
          <a:prstGeom prst="ellipse">
            <a:avLst/>
          </a:prstGeom>
        </p:spPr>
      </p:pic>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771800" y="4699010"/>
            <a:ext cx="3744416"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However, before Globus can actually make the final decision of venturing into a new market, it needs to find out the things that are working in its favor and the aspects that can lead to the failure of its new venture.</a:t>
            </a:r>
            <a:endParaRPr lang="da-DK" sz="1600" kern="0" noProof="1">
              <a:solidFill>
                <a:srgbClr val="080808"/>
              </a:solidFill>
              <a:latin typeface="Calibri" pitchFamily="34" charset="0"/>
              <a:ea typeface="ＭＳ Ｐゴシック" pitchFamily="-108" charset="-128"/>
              <a:cs typeface="Arial" pitchFamily="34" charset="0"/>
            </a:endParaRPr>
          </a:p>
        </p:txBody>
      </p:sp>
      <p:grpSp>
        <p:nvGrpSpPr>
          <p:cNvPr id="33" name="Gruppieren 20"/>
          <p:cNvGrpSpPr/>
          <p:nvPr/>
        </p:nvGrpSpPr>
        <p:grpSpPr>
          <a:xfrm rot="383809">
            <a:off x="1824647" y="2666961"/>
            <a:ext cx="4530622" cy="2028134"/>
            <a:chOff x="4645151" y="-658054"/>
            <a:chExt cx="8176843" cy="2146892"/>
          </a:xfrm>
        </p:grpSpPr>
        <p:sp>
          <p:nvSpPr>
            <p:cNvPr id="34" name="Rechteck 21"/>
            <p:cNvSpPr/>
            <p:nvPr/>
          </p:nvSpPr>
          <p:spPr bwMode="auto">
            <a:xfrm>
              <a:off x="5473045" y="-493352"/>
              <a:ext cx="7348949" cy="198219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400" dirty="0" smtClean="0"/>
                <a:t>What do you think Globus should do to analyze this situation?</a:t>
              </a:r>
            </a:p>
          </p:txBody>
        </p:sp>
        <p:pic>
          <p:nvPicPr>
            <p:cNvPr id="35" name="Picture 34" descr="Tessafilm_4"/>
            <p:cNvPicPr>
              <a:picLocks noChangeAspect="1" noChangeArrowheads="1"/>
            </p:cNvPicPr>
            <p:nvPr/>
          </p:nvPicPr>
          <p:blipFill>
            <a:blip r:embed="rId10" cstate="email"/>
            <a:srcRect/>
            <a:stretch>
              <a:fillRect/>
            </a:stretch>
          </p:blipFill>
          <p:spPr bwMode="gray">
            <a:xfrm rot="20222041">
              <a:off x="4645151" y="-658054"/>
              <a:ext cx="2229621" cy="52590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3</a:t>
              </a:r>
              <a:endParaRPr lang="en-IN" sz="3200" dirty="0"/>
            </a:p>
          </p:txBody>
        </p:sp>
      </p:grpSp>
      <p:grpSp>
        <p:nvGrpSpPr>
          <p:cNvPr id="4" name="Group 35"/>
          <p:cNvGrpSpPr>
            <a:grpSpLocks/>
          </p:cNvGrpSpPr>
          <p:nvPr/>
        </p:nvGrpSpPr>
        <p:grpSpPr bwMode="auto">
          <a:xfrm>
            <a:off x="4788024" y="1772816"/>
            <a:ext cx="4084166" cy="4618930"/>
            <a:chOff x="2378048" y="1065415"/>
            <a:chExt cx="4333204" cy="4907439"/>
          </a:xfrm>
        </p:grpSpPr>
        <p:grpSp>
          <p:nvGrpSpPr>
            <p:cNvPr id="5" name="Group 19"/>
            <p:cNvGrpSpPr>
              <a:grpSpLocks/>
            </p:cNvGrpSpPr>
            <p:nvPr/>
          </p:nvGrpSpPr>
          <p:grpSpPr bwMode="auto">
            <a:xfrm>
              <a:off x="2463325" y="1185512"/>
              <a:ext cx="4162649" cy="4100521"/>
              <a:chOff x="1828800" y="904083"/>
              <a:chExt cx="5105400" cy="5029200"/>
            </a:xfrm>
          </p:grpSpPr>
          <p:sp>
            <p:nvSpPr>
              <p:cNvPr id="21" name="Block Arc 20"/>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2" name="Block Arc 21"/>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6" name="Group 66"/>
              <p:cNvGrpSpPr>
                <a:grpSpLocks/>
              </p:cNvGrpSpPr>
              <p:nvPr/>
            </p:nvGrpSpPr>
            <p:grpSpPr bwMode="auto">
              <a:xfrm flipV="1">
                <a:off x="1828800" y="904083"/>
                <a:ext cx="5105400" cy="5029200"/>
                <a:chOff x="1828800" y="3456784"/>
                <a:chExt cx="5105400" cy="5029200"/>
              </a:xfrm>
            </p:grpSpPr>
            <p:sp>
              <p:nvSpPr>
                <p:cNvPr id="24" name="Block Arc 23"/>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5" name="Block Arc 24"/>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2" name="Oval 11"/>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3" name="Oval 12"/>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4"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5"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6" name="Oval 15"/>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7" name="TextBox 23"/>
            <p:cNvSpPr txBox="1">
              <a:spLocks noChangeArrowheads="1"/>
            </p:cNvSpPr>
            <p:nvPr/>
          </p:nvSpPr>
          <p:spPr bwMode="auto">
            <a:xfrm rot="2841204">
              <a:off x="4542957" y="1934670"/>
              <a:ext cx="2016771" cy="424507"/>
            </a:xfrm>
            <a:prstGeom prst="rect">
              <a:avLst/>
            </a:prstGeom>
            <a:noFill/>
            <a:ln w="9525">
              <a:noFill/>
              <a:miter lim="800000"/>
              <a:headEnd/>
              <a:tailEnd/>
            </a:ln>
          </p:spPr>
          <p:txBody>
            <a:bodyPr wrap="square">
              <a:spAutoFit/>
            </a:bodyPr>
            <a:lstStyle/>
            <a:p>
              <a:pPr algn="ctr"/>
              <a:r>
                <a:rPr lang="en-GB" sz="2000" b="1" dirty="0" smtClean="0">
                  <a:latin typeface="Calibri" charset="0"/>
                </a:rPr>
                <a:t>Quadrant 1</a:t>
              </a:r>
              <a:endParaRPr lang="en-GB" sz="2000" b="1" dirty="0">
                <a:latin typeface="Calibri" charset="0"/>
              </a:endParaRPr>
            </a:p>
          </p:txBody>
        </p:sp>
        <p:sp>
          <p:nvSpPr>
            <p:cNvPr id="18" name="TextBox 26"/>
            <p:cNvSpPr txBox="1">
              <a:spLocks noChangeArrowheads="1"/>
            </p:cNvSpPr>
            <p:nvPr/>
          </p:nvSpPr>
          <p:spPr bwMode="auto">
            <a:xfrm rot="18787114">
              <a:off x="4738016" y="4023919"/>
              <a:ext cx="1778596" cy="424507"/>
            </a:xfrm>
            <a:prstGeom prst="rect">
              <a:avLst/>
            </a:prstGeom>
            <a:noFill/>
            <a:ln w="9525">
              <a:noFill/>
              <a:miter lim="800000"/>
              <a:headEnd/>
              <a:tailEnd/>
            </a:ln>
          </p:spPr>
          <p:txBody>
            <a:bodyPr>
              <a:spAutoFit/>
            </a:bodyPr>
            <a:lstStyle/>
            <a:p>
              <a:pPr algn="ctr"/>
              <a:r>
                <a:rPr lang="en-GB" sz="2000" b="1" dirty="0" smtClean="0">
                  <a:latin typeface="Calibri" charset="0"/>
                </a:rPr>
                <a:t>Quadrant 2</a:t>
              </a:r>
              <a:endParaRPr lang="en-GB" sz="2000" b="1" dirty="0">
                <a:latin typeface="Calibri" charset="0"/>
              </a:endParaRPr>
            </a:p>
          </p:txBody>
        </p:sp>
        <p:sp>
          <p:nvSpPr>
            <p:cNvPr id="19" name="TextBox 25"/>
            <p:cNvSpPr txBox="1">
              <a:spLocks noChangeArrowheads="1"/>
            </p:cNvSpPr>
            <p:nvPr/>
          </p:nvSpPr>
          <p:spPr bwMode="auto">
            <a:xfrm rot="2631437">
              <a:off x="2659609" y="4110482"/>
              <a:ext cx="1778595" cy="425102"/>
            </a:xfrm>
            <a:prstGeom prst="rect">
              <a:avLst/>
            </a:prstGeom>
            <a:noFill/>
            <a:ln w="9525">
              <a:noFill/>
              <a:miter lim="800000"/>
              <a:headEnd/>
              <a:tailEnd/>
            </a:ln>
          </p:spPr>
          <p:txBody>
            <a:bodyPr>
              <a:spAutoFit/>
            </a:bodyPr>
            <a:lstStyle/>
            <a:p>
              <a:pPr algn="ctr"/>
              <a:r>
                <a:rPr lang="en-GB" sz="2000" b="1" dirty="0" smtClean="0">
                  <a:solidFill>
                    <a:srgbClr val="FFFFFF"/>
                  </a:solidFill>
                  <a:latin typeface="Calibri" charset="0"/>
                </a:rPr>
                <a:t>Quadrant 3</a:t>
              </a:r>
              <a:endParaRPr lang="en-GB" sz="2000" b="1" dirty="0">
                <a:solidFill>
                  <a:srgbClr val="FFFFFF"/>
                </a:solidFill>
                <a:latin typeface="Calibri" charset="0"/>
              </a:endParaRPr>
            </a:p>
          </p:txBody>
        </p:sp>
        <p:sp>
          <p:nvSpPr>
            <p:cNvPr id="20" name="TextBox 24"/>
            <p:cNvSpPr txBox="1">
              <a:spLocks noChangeArrowheads="1"/>
            </p:cNvSpPr>
            <p:nvPr/>
          </p:nvSpPr>
          <p:spPr bwMode="auto">
            <a:xfrm rot="18958985">
              <a:off x="2426701" y="2029631"/>
              <a:ext cx="2217360" cy="425102"/>
            </a:xfrm>
            <a:prstGeom prst="rect">
              <a:avLst/>
            </a:prstGeom>
            <a:noFill/>
            <a:ln w="9525">
              <a:noFill/>
              <a:miter lim="800000"/>
              <a:headEnd/>
              <a:tailEnd/>
            </a:ln>
          </p:spPr>
          <p:txBody>
            <a:bodyPr wrap="square">
              <a:spAutoFit/>
            </a:bodyPr>
            <a:lstStyle/>
            <a:p>
              <a:pPr algn="ctr"/>
              <a:r>
                <a:rPr lang="en-IN" sz="2000" b="1" dirty="0" smtClean="0">
                  <a:latin typeface="Calibri" charset="0"/>
                </a:rPr>
                <a:t>Quadrant 4</a:t>
              </a:r>
              <a:endParaRPr lang="en-GB" sz="2000" b="1" dirty="0">
                <a:latin typeface="Calibri" charset="0"/>
              </a:endParaRPr>
            </a:p>
          </p:txBody>
        </p:sp>
      </p:grpSp>
      <p:sp>
        <p:nvSpPr>
          <p:cNvPr id="26" name="Oval 25"/>
          <p:cNvSpPr>
            <a:spLocks noChangeArrowheads="1"/>
          </p:cNvSpPr>
          <p:nvPr/>
        </p:nvSpPr>
        <p:spPr bwMode="auto">
          <a:xfrm rot="13509093" flipH="1">
            <a:off x="4898100" y="4377261"/>
            <a:ext cx="1929475" cy="838792"/>
          </a:xfrm>
          <a:prstGeom prst="ellipse">
            <a:avLst/>
          </a:prstGeom>
          <a:noFill/>
          <a:ln w="19050">
            <a:solidFill>
              <a:schemeClr val="bg1"/>
            </a:solidFill>
            <a:round/>
            <a:headEnd/>
            <a:tailEnd/>
          </a:ln>
          <a:effectLst>
            <a:outerShdw blurRad="40000" dist="23000" dir="5400000" rotWithShape="0">
              <a:srgbClr val="808080">
                <a:alpha val="34999"/>
              </a:srgbClr>
            </a:outerShdw>
          </a:effectLst>
          <a:extLst/>
        </p:spPr>
        <p:txBody>
          <a:bodyPr anchor="ctr"/>
          <a:lstStyle/>
          <a:p>
            <a:pPr algn="ctr">
              <a:defRPr/>
            </a:pPr>
            <a:endParaRPr lang="en-US" dirty="0">
              <a:solidFill>
                <a:srgbClr val="FFFFFF"/>
              </a:solidFill>
              <a:latin typeface="Calibri" charset="0"/>
            </a:endParaRPr>
          </a:p>
        </p:txBody>
      </p:sp>
      <p:cxnSp>
        <p:nvCxnSpPr>
          <p:cNvPr id="27" name="Straight Connector 26"/>
          <p:cNvCxnSpPr>
            <a:cxnSpLocks noChangeShapeType="1"/>
            <a:stCxn id="31" idx="0"/>
            <a:endCxn id="26" idx="2"/>
          </p:cNvCxnSpPr>
          <p:nvPr/>
        </p:nvCxnSpPr>
        <p:spPr bwMode="auto">
          <a:xfrm>
            <a:off x="3851918" y="2112650"/>
            <a:ext cx="1330554" cy="2000033"/>
          </a:xfrm>
          <a:prstGeom prst="line">
            <a:avLst/>
          </a:prstGeom>
          <a:noFill/>
          <a:ln w="19050">
            <a:solidFill>
              <a:schemeClr val="tx1"/>
            </a:solidFill>
            <a:round/>
            <a:headEnd/>
            <a:tailEnd/>
          </a:ln>
          <a:effectLst>
            <a:outerShdw blurRad="40000" dist="20000" dir="5400000" rotWithShape="0">
              <a:srgbClr val="808080">
                <a:alpha val="37999"/>
              </a:srgbClr>
            </a:outerShdw>
          </a:effectLst>
          <a:extLst/>
        </p:spPr>
      </p:cxnSp>
      <p:grpSp>
        <p:nvGrpSpPr>
          <p:cNvPr id="7" name="Group 36"/>
          <p:cNvGrpSpPr/>
          <p:nvPr/>
        </p:nvGrpSpPr>
        <p:grpSpPr>
          <a:xfrm>
            <a:off x="323528" y="2580702"/>
            <a:ext cx="3528392" cy="2504482"/>
            <a:chOff x="1619670" y="2652710"/>
            <a:chExt cx="2591897" cy="2504482"/>
          </a:xfrm>
        </p:grpSpPr>
        <p:sp>
          <p:nvSpPr>
            <p:cNvPr id="29" name="Round Same Side Corner Rectangle 28"/>
            <p:cNvSpPr/>
            <p:nvPr/>
          </p:nvSpPr>
          <p:spPr>
            <a:xfrm rot="10800000">
              <a:off x="1619670" y="2652710"/>
              <a:ext cx="2591897" cy="2504482"/>
            </a:xfrm>
            <a:prstGeom prst="round2SameRect">
              <a:avLst>
                <a:gd name="adj1" fmla="val 4651"/>
                <a:gd name="adj2" fmla="val 0"/>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30" name="TextBox 29"/>
            <p:cNvSpPr txBox="1"/>
            <p:nvPr/>
          </p:nvSpPr>
          <p:spPr>
            <a:xfrm>
              <a:off x="1672566" y="2780928"/>
              <a:ext cx="2467386" cy="2308324"/>
            </a:xfrm>
            <a:prstGeom prst="rect">
              <a:avLst/>
            </a:prstGeom>
            <a:noFill/>
          </p:spPr>
          <p:txBody>
            <a:bodyPr wrap="square" rtlCol="0">
              <a:spAutoFit/>
            </a:bodyPr>
            <a:lstStyle/>
            <a:p>
              <a:r>
                <a:rPr lang="en-IN" b="1" dirty="0" smtClean="0"/>
                <a:t>Weaknesses and Opportunities</a:t>
              </a:r>
            </a:p>
            <a:p>
              <a:endParaRPr lang="en-IN" dirty="0" smtClean="0"/>
            </a:p>
            <a:p>
              <a:r>
                <a:rPr lang="en-IN" dirty="0" smtClean="0"/>
                <a:t>Quadrant 3 helps the organization through the formulation of strategies by opening up the opportunities along the road by reducing some weaknesses that are currently present.</a:t>
              </a:r>
              <a:endParaRPr lang="en-IN" dirty="0"/>
            </a:p>
          </p:txBody>
        </p:sp>
      </p:grpSp>
      <p:sp>
        <p:nvSpPr>
          <p:cNvPr id="31" name="Round Same Side Corner Rectangle 30"/>
          <p:cNvSpPr/>
          <p:nvPr/>
        </p:nvSpPr>
        <p:spPr>
          <a:xfrm>
            <a:off x="323528" y="1644598"/>
            <a:ext cx="3528390" cy="936104"/>
          </a:xfrm>
          <a:prstGeom prst="round2SameRect">
            <a:avLst>
              <a:gd name="adj1" fmla="val 15985"/>
              <a:gd name="adj2" fmla="val 0"/>
            </a:avLst>
          </a:prstGeom>
          <a:solidFill>
            <a:schemeClr val="tx2">
              <a:lumMod val="5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smtClean="0">
                <a:solidFill>
                  <a:schemeClr val="bg1"/>
                </a:solidFill>
              </a:rPr>
              <a:t>Quadrant 3 —internal strengths matched with external threats</a:t>
            </a:r>
            <a:endParaRPr lang="nb-NO"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edge">
                                      <p:cBhvr>
                                        <p:cTn id="11" dur="1000"/>
                                        <p:tgtEl>
                                          <p:spTgt spid="26"/>
                                        </p:tgtEl>
                                      </p:cBhvr>
                                    </p:animEffect>
                                  </p:childTnLst>
                                </p:cTn>
                              </p:par>
                            </p:childTnLst>
                          </p:cTn>
                        </p:par>
                        <p:par>
                          <p:cTn id="12" fill="hold">
                            <p:stCondLst>
                              <p:cond delay="2000"/>
                            </p:stCondLst>
                            <p:childTnLst>
                              <p:par>
                                <p:cTn id="13" presetID="26" presetClass="emph" presetSubtype="0" fill="hold" grpId="1" nodeType="after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4500"/>
                            </p:stCondLst>
                            <p:childTnLst>
                              <p:par>
                                <p:cTn id="25" presetID="26" presetClass="emph" presetSubtype="0" fill="hold" grpId="1" nodeType="afterEffect">
                                  <p:stCondLst>
                                    <p:cond delay="0"/>
                                  </p:stCondLst>
                                  <p:childTnLst>
                                    <p:animEffect transition="out" filter="fade">
                                      <p:cBhvr>
                                        <p:cTn id="26" dur="500" tmFilter="0, 0; .2, .5; .8, .5; 1, 0"/>
                                        <p:tgtEl>
                                          <p:spTgt spid="31"/>
                                        </p:tgtEl>
                                      </p:cBhvr>
                                    </p:animEffect>
                                    <p:animScale>
                                      <p:cBhvr>
                                        <p:cTn id="27" dur="250" autoRev="1" fill="hold"/>
                                        <p:tgtEl>
                                          <p:spTgt spid="31"/>
                                        </p:tgtEl>
                                      </p:cBhvr>
                                      <p:by x="105000" y="105000"/>
                                    </p:animScale>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1" grpId="0" animBg="1"/>
      <p:bldP spid="31"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4</a:t>
              </a:r>
              <a:endParaRPr lang="en-IN" sz="3200" dirty="0"/>
            </a:p>
          </p:txBody>
        </p:sp>
      </p:grpSp>
      <p:grpSp>
        <p:nvGrpSpPr>
          <p:cNvPr id="4" name="Group 35"/>
          <p:cNvGrpSpPr>
            <a:grpSpLocks/>
          </p:cNvGrpSpPr>
          <p:nvPr/>
        </p:nvGrpSpPr>
        <p:grpSpPr bwMode="auto">
          <a:xfrm>
            <a:off x="4788024" y="1772816"/>
            <a:ext cx="4084166" cy="4618930"/>
            <a:chOff x="2378048" y="1065415"/>
            <a:chExt cx="4333204" cy="4907439"/>
          </a:xfrm>
        </p:grpSpPr>
        <p:grpSp>
          <p:nvGrpSpPr>
            <p:cNvPr id="5" name="Group 19"/>
            <p:cNvGrpSpPr>
              <a:grpSpLocks/>
            </p:cNvGrpSpPr>
            <p:nvPr/>
          </p:nvGrpSpPr>
          <p:grpSpPr bwMode="auto">
            <a:xfrm>
              <a:off x="2463325" y="1185512"/>
              <a:ext cx="4162649" cy="4100521"/>
              <a:chOff x="1828800" y="904083"/>
              <a:chExt cx="5105400" cy="5029200"/>
            </a:xfrm>
          </p:grpSpPr>
          <p:sp>
            <p:nvSpPr>
              <p:cNvPr id="21" name="Block Arc 20"/>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2" name="Block Arc 21"/>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6" name="Group 66"/>
              <p:cNvGrpSpPr>
                <a:grpSpLocks/>
              </p:cNvGrpSpPr>
              <p:nvPr/>
            </p:nvGrpSpPr>
            <p:grpSpPr bwMode="auto">
              <a:xfrm flipV="1">
                <a:off x="1828800" y="904083"/>
                <a:ext cx="5105400" cy="5029200"/>
                <a:chOff x="1828800" y="3456784"/>
                <a:chExt cx="5105400" cy="5029200"/>
              </a:xfrm>
            </p:grpSpPr>
            <p:sp>
              <p:nvSpPr>
                <p:cNvPr id="24" name="Block Arc 23"/>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5" name="Block Arc 24"/>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2" name="Oval 11"/>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3" name="Oval 12"/>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4"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5"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6" name="Oval 15"/>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7" name="TextBox 23"/>
            <p:cNvSpPr txBox="1">
              <a:spLocks noChangeArrowheads="1"/>
            </p:cNvSpPr>
            <p:nvPr/>
          </p:nvSpPr>
          <p:spPr bwMode="auto">
            <a:xfrm rot="2841204">
              <a:off x="4542957" y="1934670"/>
              <a:ext cx="2016771" cy="424507"/>
            </a:xfrm>
            <a:prstGeom prst="rect">
              <a:avLst/>
            </a:prstGeom>
            <a:noFill/>
            <a:ln w="9525">
              <a:noFill/>
              <a:miter lim="800000"/>
              <a:headEnd/>
              <a:tailEnd/>
            </a:ln>
          </p:spPr>
          <p:txBody>
            <a:bodyPr wrap="square">
              <a:spAutoFit/>
            </a:bodyPr>
            <a:lstStyle/>
            <a:p>
              <a:pPr algn="ctr"/>
              <a:r>
                <a:rPr lang="en-GB" sz="2000" b="1" dirty="0" smtClean="0">
                  <a:latin typeface="Calibri" charset="0"/>
                </a:rPr>
                <a:t>Quadrant 1</a:t>
              </a:r>
              <a:endParaRPr lang="en-GB" sz="2000" b="1" dirty="0">
                <a:latin typeface="Calibri" charset="0"/>
              </a:endParaRPr>
            </a:p>
          </p:txBody>
        </p:sp>
        <p:sp>
          <p:nvSpPr>
            <p:cNvPr id="18" name="TextBox 26"/>
            <p:cNvSpPr txBox="1">
              <a:spLocks noChangeArrowheads="1"/>
            </p:cNvSpPr>
            <p:nvPr/>
          </p:nvSpPr>
          <p:spPr bwMode="auto">
            <a:xfrm rot="18787114">
              <a:off x="4738016" y="4023919"/>
              <a:ext cx="1778596" cy="424507"/>
            </a:xfrm>
            <a:prstGeom prst="rect">
              <a:avLst/>
            </a:prstGeom>
            <a:noFill/>
            <a:ln w="9525">
              <a:noFill/>
              <a:miter lim="800000"/>
              <a:headEnd/>
              <a:tailEnd/>
            </a:ln>
          </p:spPr>
          <p:txBody>
            <a:bodyPr>
              <a:spAutoFit/>
            </a:bodyPr>
            <a:lstStyle/>
            <a:p>
              <a:pPr algn="ctr"/>
              <a:r>
                <a:rPr lang="en-GB" sz="2000" b="1" dirty="0" smtClean="0">
                  <a:latin typeface="Calibri" charset="0"/>
                </a:rPr>
                <a:t>Quadrant 2</a:t>
              </a:r>
              <a:endParaRPr lang="en-GB" sz="2000" b="1" dirty="0">
                <a:latin typeface="Calibri" charset="0"/>
              </a:endParaRPr>
            </a:p>
          </p:txBody>
        </p:sp>
        <p:sp>
          <p:nvSpPr>
            <p:cNvPr id="19" name="TextBox 25"/>
            <p:cNvSpPr txBox="1">
              <a:spLocks noChangeArrowheads="1"/>
            </p:cNvSpPr>
            <p:nvPr/>
          </p:nvSpPr>
          <p:spPr bwMode="auto">
            <a:xfrm rot="2631437">
              <a:off x="2659609" y="4110482"/>
              <a:ext cx="1778595" cy="425102"/>
            </a:xfrm>
            <a:prstGeom prst="rect">
              <a:avLst/>
            </a:prstGeom>
            <a:noFill/>
            <a:ln w="9525">
              <a:noFill/>
              <a:miter lim="800000"/>
              <a:headEnd/>
              <a:tailEnd/>
            </a:ln>
          </p:spPr>
          <p:txBody>
            <a:bodyPr>
              <a:spAutoFit/>
            </a:bodyPr>
            <a:lstStyle/>
            <a:p>
              <a:pPr algn="ctr"/>
              <a:r>
                <a:rPr lang="en-GB" sz="2000" b="1" dirty="0" smtClean="0">
                  <a:solidFill>
                    <a:srgbClr val="FFFFFF"/>
                  </a:solidFill>
                  <a:latin typeface="Calibri" charset="0"/>
                </a:rPr>
                <a:t>Quadrant 3</a:t>
              </a:r>
              <a:endParaRPr lang="en-GB" sz="2000" b="1" dirty="0">
                <a:solidFill>
                  <a:srgbClr val="FFFFFF"/>
                </a:solidFill>
                <a:latin typeface="Calibri" charset="0"/>
              </a:endParaRPr>
            </a:p>
          </p:txBody>
        </p:sp>
        <p:sp>
          <p:nvSpPr>
            <p:cNvPr id="20" name="TextBox 24"/>
            <p:cNvSpPr txBox="1">
              <a:spLocks noChangeArrowheads="1"/>
            </p:cNvSpPr>
            <p:nvPr/>
          </p:nvSpPr>
          <p:spPr bwMode="auto">
            <a:xfrm rot="18958985">
              <a:off x="2426701" y="2029631"/>
              <a:ext cx="2217360" cy="425102"/>
            </a:xfrm>
            <a:prstGeom prst="rect">
              <a:avLst/>
            </a:prstGeom>
            <a:noFill/>
            <a:ln w="9525">
              <a:noFill/>
              <a:miter lim="800000"/>
              <a:headEnd/>
              <a:tailEnd/>
            </a:ln>
          </p:spPr>
          <p:txBody>
            <a:bodyPr wrap="square">
              <a:spAutoFit/>
            </a:bodyPr>
            <a:lstStyle/>
            <a:p>
              <a:pPr algn="ctr"/>
              <a:r>
                <a:rPr lang="en-IN" sz="2000" b="1" dirty="0" smtClean="0">
                  <a:latin typeface="Calibri" charset="0"/>
                </a:rPr>
                <a:t>Quadrant 4</a:t>
              </a:r>
              <a:endParaRPr lang="en-GB" sz="2000" b="1" dirty="0">
                <a:latin typeface="Calibri" charset="0"/>
              </a:endParaRPr>
            </a:p>
          </p:txBody>
        </p:sp>
      </p:grpSp>
      <p:sp>
        <p:nvSpPr>
          <p:cNvPr id="26" name="Oval 25"/>
          <p:cNvSpPr>
            <a:spLocks noChangeArrowheads="1"/>
          </p:cNvSpPr>
          <p:nvPr/>
        </p:nvSpPr>
        <p:spPr bwMode="auto">
          <a:xfrm rot="18832084" flipH="1">
            <a:off x="4866216" y="2411585"/>
            <a:ext cx="1929475" cy="838792"/>
          </a:xfrm>
          <a:prstGeom prst="ellipse">
            <a:avLst/>
          </a:prstGeom>
          <a:noFill/>
          <a:ln w="19050">
            <a:solidFill>
              <a:schemeClr val="tx1"/>
            </a:solidFill>
            <a:round/>
            <a:headEnd/>
            <a:tailEnd/>
          </a:ln>
          <a:effectLst>
            <a:outerShdw blurRad="40000" dist="23000" dir="5400000" rotWithShape="0">
              <a:srgbClr val="808080">
                <a:alpha val="34999"/>
              </a:srgbClr>
            </a:outerShdw>
          </a:effectLst>
          <a:extLst/>
        </p:spPr>
        <p:txBody>
          <a:bodyPr anchor="ctr"/>
          <a:lstStyle/>
          <a:p>
            <a:pPr algn="ctr">
              <a:defRPr/>
            </a:pPr>
            <a:endParaRPr lang="en-US" dirty="0">
              <a:solidFill>
                <a:srgbClr val="FFFFFF"/>
              </a:solidFill>
              <a:latin typeface="Calibri" charset="0"/>
            </a:endParaRPr>
          </a:p>
        </p:txBody>
      </p:sp>
      <p:cxnSp>
        <p:nvCxnSpPr>
          <p:cNvPr id="27" name="Straight Connector 26"/>
          <p:cNvCxnSpPr>
            <a:cxnSpLocks noChangeShapeType="1"/>
            <a:stCxn id="31" idx="0"/>
            <a:endCxn id="26" idx="0"/>
          </p:cNvCxnSpPr>
          <p:nvPr/>
        </p:nvCxnSpPr>
        <p:spPr bwMode="auto">
          <a:xfrm>
            <a:off x="3851918" y="2112650"/>
            <a:ext cx="1676677" cy="427690"/>
          </a:xfrm>
          <a:prstGeom prst="line">
            <a:avLst/>
          </a:prstGeom>
          <a:noFill/>
          <a:ln w="19050">
            <a:solidFill>
              <a:schemeClr val="tx1"/>
            </a:solidFill>
            <a:round/>
            <a:headEnd/>
            <a:tailEnd/>
          </a:ln>
          <a:effectLst>
            <a:outerShdw blurRad="40000" dist="20000" dir="5400000" rotWithShape="0">
              <a:srgbClr val="808080">
                <a:alpha val="37999"/>
              </a:srgbClr>
            </a:outerShdw>
          </a:effectLst>
          <a:extLst/>
        </p:spPr>
      </p:cxnSp>
      <p:grpSp>
        <p:nvGrpSpPr>
          <p:cNvPr id="7" name="Group 36"/>
          <p:cNvGrpSpPr/>
          <p:nvPr/>
        </p:nvGrpSpPr>
        <p:grpSpPr>
          <a:xfrm>
            <a:off x="323528" y="2580702"/>
            <a:ext cx="3528392" cy="2504482"/>
            <a:chOff x="1619670" y="2652710"/>
            <a:chExt cx="2591897" cy="2504482"/>
          </a:xfrm>
        </p:grpSpPr>
        <p:sp>
          <p:nvSpPr>
            <p:cNvPr id="29" name="Round Same Side Corner Rectangle 28"/>
            <p:cNvSpPr/>
            <p:nvPr/>
          </p:nvSpPr>
          <p:spPr>
            <a:xfrm rot="10800000">
              <a:off x="1619670" y="2652710"/>
              <a:ext cx="2591897" cy="2504482"/>
            </a:xfrm>
            <a:prstGeom prst="round2SameRect">
              <a:avLst>
                <a:gd name="adj1" fmla="val 4651"/>
                <a:gd name="adj2" fmla="val 0"/>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30" name="TextBox 29"/>
            <p:cNvSpPr txBox="1"/>
            <p:nvPr/>
          </p:nvSpPr>
          <p:spPr>
            <a:xfrm>
              <a:off x="1672566" y="2780928"/>
              <a:ext cx="2467386" cy="2308324"/>
            </a:xfrm>
            <a:prstGeom prst="rect">
              <a:avLst/>
            </a:prstGeom>
            <a:noFill/>
          </p:spPr>
          <p:txBody>
            <a:bodyPr wrap="square" rtlCol="0">
              <a:spAutoFit/>
            </a:bodyPr>
            <a:lstStyle/>
            <a:p>
              <a:r>
                <a:rPr lang="en-IN" b="1" dirty="0" smtClean="0"/>
                <a:t>Weaknesses and Threats</a:t>
              </a:r>
            </a:p>
            <a:p>
              <a:endParaRPr lang="en-IN" b="1" dirty="0" smtClean="0"/>
            </a:p>
            <a:p>
              <a:r>
                <a:rPr lang="en-IN" dirty="0" smtClean="0"/>
                <a:t>Quadrant 4 helps in the formulation of strategies that will help in mitigating or even avoiding threats that has resulted from the organization’s very own weaknesses.</a:t>
              </a:r>
              <a:endParaRPr lang="en-IN" dirty="0"/>
            </a:p>
          </p:txBody>
        </p:sp>
      </p:grpSp>
      <p:sp>
        <p:nvSpPr>
          <p:cNvPr id="31" name="Round Same Side Corner Rectangle 30"/>
          <p:cNvSpPr/>
          <p:nvPr/>
        </p:nvSpPr>
        <p:spPr>
          <a:xfrm>
            <a:off x="323528" y="1644598"/>
            <a:ext cx="3528390" cy="936104"/>
          </a:xfrm>
          <a:prstGeom prst="round2SameRect">
            <a:avLst>
              <a:gd name="adj1" fmla="val 15985"/>
              <a:gd name="adj2"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smtClean="0">
                <a:solidFill>
                  <a:schemeClr val="tx1"/>
                </a:solidFill>
              </a:rPr>
              <a:t>Quadrant 4 —internal weaknesses relative to external threats</a:t>
            </a:r>
            <a:endParaRPr lang="nb-NO"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edge">
                                      <p:cBhvr>
                                        <p:cTn id="11" dur="1000"/>
                                        <p:tgtEl>
                                          <p:spTgt spid="26"/>
                                        </p:tgtEl>
                                      </p:cBhvr>
                                    </p:animEffect>
                                  </p:childTnLst>
                                </p:cTn>
                              </p:par>
                            </p:childTnLst>
                          </p:cTn>
                        </p:par>
                        <p:par>
                          <p:cTn id="12" fill="hold">
                            <p:stCondLst>
                              <p:cond delay="2000"/>
                            </p:stCondLst>
                            <p:childTnLst>
                              <p:par>
                                <p:cTn id="13" presetID="26" presetClass="emph" presetSubtype="0" fill="hold" grpId="1" nodeType="after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4500"/>
                            </p:stCondLst>
                            <p:childTnLst>
                              <p:par>
                                <p:cTn id="25" presetID="26" presetClass="emph" presetSubtype="0" fill="hold" grpId="1" nodeType="afterEffect">
                                  <p:stCondLst>
                                    <p:cond delay="0"/>
                                  </p:stCondLst>
                                  <p:childTnLst>
                                    <p:animEffect transition="out" filter="fade">
                                      <p:cBhvr>
                                        <p:cTn id="26" dur="500" tmFilter="0, 0; .2, .5; .8, .5; 1, 0"/>
                                        <p:tgtEl>
                                          <p:spTgt spid="31"/>
                                        </p:tgtEl>
                                      </p:cBhvr>
                                    </p:animEffect>
                                    <p:animScale>
                                      <p:cBhvr>
                                        <p:cTn id="27" dur="250" autoRev="1" fill="hold"/>
                                        <p:tgtEl>
                                          <p:spTgt spid="31"/>
                                        </p:tgtEl>
                                      </p:cBhvr>
                                      <p:by x="105000" y="105000"/>
                                    </p:animScale>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1" grpId="0" animBg="1"/>
      <p:bldP spid="3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Creating Strategies</a:t>
              </a:r>
              <a:endParaRPr lang="en-IN" sz="3200" dirty="0"/>
            </a:p>
          </p:txBody>
        </p:sp>
      </p:grpSp>
      <p:sp>
        <p:nvSpPr>
          <p:cNvPr id="10" name="TextBox 9"/>
          <p:cNvSpPr txBox="1"/>
          <p:nvPr/>
        </p:nvSpPr>
        <p:spPr>
          <a:xfrm>
            <a:off x="288032" y="953433"/>
            <a:ext cx="8460432" cy="1323439"/>
          </a:xfrm>
          <a:prstGeom prst="rect">
            <a:avLst/>
          </a:prstGeom>
          <a:noFill/>
        </p:spPr>
        <p:txBody>
          <a:bodyPr wrap="square" rtlCol="0">
            <a:spAutoFit/>
          </a:bodyPr>
          <a:lstStyle/>
          <a:p>
            <a:r>
              <a:rPr lang="en-IN" sz="2000" dirty="0" smtClean="0"/>
              <a:t>SWOT analysis on its own is meaningless unless it is backed by solid, well-defined action plan. It works best when part of an overall strategy or in a given context or situation.  A simple strategy can be defined by using the 4As model. The 4As model stands for:</a:t>
            </a:r>
          </a:p>
        </p:txBody>
      </p:sp>
      <p:grpSp>
        <p:nvGrpSpPr>
          <p:cNvPr id="4" name="Group 9"/>
          <p:cNvGrpSpPr/>
          <p:nvPr/>
        </p:nvGrpSpPr>
        <p:grpSpPr>
          <a:xfrm>
            <a:off x="144016" y="2636912"/>
            <a:ext cx="2304256" cy="3456384"/>
            <a:chOff x="0" y="2924944"/>
            <a:chExt cx="2304256" cy="3456384"/>
          </a:xfrm>
        </p:grpSpPr>
        <p:pic>
          <p:nvPicPr>
            <p:cNvPr id="12" name="Picture 11" descr="201042216373937477801.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0" y="2924944"/>
              <a:ext cx="2304256" cy="3456384"/>
            </a:xfrm>
            <a:prstGeom prst="rect">
              <a:avLst/>
            </a:prstGeom>
          </p:spPr>
        </p:pic>
        <p:sp>
          <p:nvSpPr>
            <p:cNvPr id="13" name="TextBox 12"/>
            <p:cNvSpPr txBox="1"/>
            <p:nvPr/>
          </p:nvSpPr>
          <p:spPr>
            <a:xfrm>
              <a:off x="251520" y="3212976"/>
              <a:ext cx="1944216" cy="1015663"/>
            </a:xfrm>
            <a:prstGeom prst="rect">
              <a:avLst/>
            </a:prstGeom>
            <a:noFill/>
          </p:spPr>
          <p:txBody>
            <a:bodyPr wrap="square" rtlCol="0">
              <a:spAutoFit/>
            </a:bodyPr>
            <a:lstStyle/>
            <a:p>
              <a:r>
                <a:rPr lang="en-IN" sz="2000" b="1" dirty="0" smtClean="0"/>
                <a:t>Aim – is the Goal or objective</a:t>
              </a:r>
              <a:endParaRPr lang="en-IN" sz="2000" b="1" dirty="0"/>
            </a:p>
          </p:txBody>
        </p:sp>
      </p:grpSp>
      <p:grpSp>
        <p:nvGrpSpPr>
          <p:cNvPr id="5" name="Group 10"/>
          <p:cNvGrpSpPr/>
          <p:nvPr/>
        </p:nvGrpSpPr>
        <p:grpSpPr>
          <a:xfrm>
            <a:off x="2411760" y="3113584"/>
            <a:ext cx="2304256" cy="3456384"/>
            <a:chOff x="0" y="2924944"/>
            <a:chExt cx="2304256" cy="3456384"/>
          </a:xfrm>
        </p:grpSpPr>
        <p:pic>
          <p:nvPicPr>
            <p:cNvPr id="15" name="Picture 14" descr="201042216373937477801.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0" y="2924944"/>
              <a:ext cx="2304256" cy="3456384"/>
            </a:xfrm>
            <a:prstGeom prst="rect">
              <a:avLst/>
            </a:prstGeom>
          </p:spPr>
        </p:pic>
        <p:sp>
          <p:nvSpPr>
            <p:cNvPr id="16" name="TextBox 15"/>
            <p:cNvSpPr txBox="1"/>
            <p:nvPr/>
          </p:nvSpPr>
          <p:spPr>
            <a:xfrm>
              <a:off x="251520" y="3212976"/>
              <a:ext cx="1944216" cy="1015663"/>
            </a:xfrm>
            <a:prstGeom prst="rect">
              <a:avLst/>
            </a:prstGeom>
            <a:noFill/>
          </p:spPr>
          <p:txBody>
            <a:bodyPr wrap="square" rtlCol="0">
              <a:spAutoFit/>
            </a:bodyPr>
            <a:lstStyle/>
            <a:p>
              <a:r>
                <a:rPr lang="en-IN" sz="2000" b="1" dirty="0" smtClean="0"/>
                <a:t>Assess – is the SWOT review itself</a:t>
              </a:r>
              <a:endParaRPr lang="en-IN" sz="2000" b="1" dirty="0"/>
            </a:p>
          </p:txBody>
        </p:sp>
      </p:grpSp>
      <p:grpSp>
        <p:nvGrpSpPr>
          <p:cNvPr id="6" name="Group 13"/>
          <p:cNvGrpSpPr/>
          <p:nvPr/>
        </p:nvGrpSpPr>
        <p:grpSpPr>
          <a:xfrm>
            <a:off x="4572000" y="2564904"/>
            <a:ext cx="2448272" cy="3456384"/>
            <a:chOff x="0" y="2924944"/>
            <a:chExt cx="2448272" cy="3456384"/>
          </a:xfrm>
        </p:grpSpPr>
        <p:pic>
          <p:nvPicPr>
            <p:cNvPr id="18" name="Picture 17" descr="201042216373937477801.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0" y="2924944"/>
              <a:ext cx="2304256" cy="3456384"/>
            </a:xfrm>
            <a:prstGeom prst="rect">
              <a:avLst/>
            </a:prstGeom>
          </p:spPr>
        </p:pic>
        <p:sp>
          <p:nvSpPr>
            <p:cNvPr id="19" name="TextBox 18"/>
            <p:cNvSpPr txBox="1"/>
            <p:nvPr/>
          </p:nvSpPr>
          <p:spPr>
            <a:xfrm>
              <a:off x="179512" y="3068960"/>
              <a:ext cx="2268760" cy="1938992"/>
            </a:xfrm>
            <a:prstGeom prst="rect">
              <a:avLst/>
            </a:prstGeom>
            <a:noFill/>
          </p:spPr>
          <p:txBody>
            <a:bodyPr wrap="square" rtlCol="0">
              <a:spAutoFit/>
            </a:bodyPr>
            <a:lstStyle/>
            <a:p>
              <a:r>
                <a:rPr lang="en-IN" sz="2000" b="1" dirty="0" smtClean="0"/>
                <a:t>Activate – identify the strengths or measures of success &amp; use  them to   advantage</a:t>
              </a:r>
              <a:endParaRPr lang="en-IN" sz="2000" b="1" dirty="0"/>
            </a:p>
          </p:txBody>
        </p:sp>
      </p:grpSp>
      <p:grpSp>
        <p:nvGrpSpPr>
          <p:cNvPr id="7" name="Group 16"/>
          <p:cNvGrpSpPr/>
          <p:nvPr/>
        </p:nvGrpSpPr>
        <p:grpSpPr>
          <a:xfrm>
            <a:off x="6732240" y="2276872"/>
            <a:ext cx="2304256" cy="3456384"/>
            <a:chOff x="0" y="2924944"/>
            <a:chExt cx="2304256" cy="3456384"/>
          </a:xfrm>
        </p:grpSpPr>
        <p:pic>
          <p:nvPicPr>
            <p:cNvPr id="21" name="Picture 20" descr="201042216373937477801.jpg"/>
            <p:cNvPicPr>
              <a:picLocks noChangeAspect="1"/>
            </p:cNvPicPr>
            <p:nvPr/>
          </p:nvPicPr>
          <p:blipFill>
            <a:blip r:embed="rId6" cstate="email">
              <a:clrChange>
                <a:clrFrom>
                  <a:srgbClr val="FFFFFF"/>
                </a:clrFrom>
                <a:clrTo>
                  <a:srgbClr val="FFFFFF">
                    <a:alpha val="0"/>
                  </a:srgbClr>
                </a:clrTo>
              </a:clrChange>
            </a:blip>
            <a:srcRect/>
            <a:stretch>
              <a:fillRect/>
            </a:stretch>
          </p:blipFill>
          <p:spPr>
            <a:xfrm>
              <a:off x="0" y="2924944"/>
              <a:ext cx="2304256" cy="3456384"/>
            </a:xfrm>
            <a:prstGeom prst="rect">
              <a:avLst/>
            </a:prstGeom>
          </p:spPr>
        </p:pic>
        <p:sp>
          <p:nvSpPr>
            <p:cNvPr id="22" name="TextBox 21"/>
            <p:cNvSpPr txBox="1"/>
            <p:nvPr/>
          </p:nvSpPr>
          <p:spPr>
            <a:xfrm>
              <a:off x="251520" y="3212976"/>
              <a:ext cx="1944216" cy="707886"/>
            </a:xfrm>
            <a:prstGeom prst="rect">
              <a:avLst/>
            </a:prstGeom>
            <a:noFill/>
          </p:spPr>
          <p:txBody>
            <a:bodyPr wrap="square" rtlCol="0">
              <a:spAutoFit/>
            </a:bodyPr>
            <a:lstStyle/>
            <a:p>
              <a:r>
                <a:rPr lang="en-IN" sz="2000" b="1" dirty="0" smtClean="0"/>
                <a:t>Apply - take action</a:t>
              </a:r>
              <a:endParaRPr lang="en-IN" sz="2000" b="1" dirty="0"/>
            </a:p>
          </p:txBody>
        </p:sp>
      </p:grpSp>
      <p:pic>
        <p:nvPicPr>
          <p:cNvPr id="23" name="Picture 22" descr="dep_5270085-Uncut-grass-background.jpg"/>
          <p:cNvPicPr>
            <a:picLocks noChangeAspect="1"/>
          </p:cNvPicPr>
          <p:nvPr/>
        </p:nvPicPr>
        <p:blipFill>
          <a:blip r:embed="rId7" cstate="print">
            <a:clrChange>
              <a:clrFrom>
                <a:srgbClr val="FFFFFF"/>
              </a:clrFrom>
              <a:clrTo>
                <a:srgbClr val="FFFFFF">
                  <a:alpha val="0"/>
                </a:srgbClr>
              </a:clrTo>
            </a:clrChange>
          </a:blip>
          <a:srcRect/>
          <a:stretch>
            <a:fillRect/>
          </a:stretch>
        </p:blipFill>
        <p:spPr>
          <a:xfrm>
            <a:off x="0" y="4581128"/>
            <a:ext cx="9144000"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stretch>
            <a:fillRect/>
          </a:stretch>
        </p:blipFill>
        <p:spPr>
          <a:xfrm>
            <a:off x="-252536" y="764704"/>
            <a:ext cx="2697832" cy="2697832"/>
          </a:xfrm>
          <a:prstGeom prst="rect">
            <a:avLst/>
          </a:prstGeom>
        </p:spPr>
      </p:pic>
      <p:sp>
        <p:nvSpPr>
          <p:cNvPr id="13" name="TextBox 12"/>
          <p:cNvSpPr txBox="1"/>
          <p:nvPr/>
        </p:nvSpPr>
        <p:spPr>
          <a:xfrm>
            <a:off x="2555776" y="1916832"/>
            <a:ext cx="4320480" cy="400110"/>
          </a:xfrm>
          <a:prstGeom prst="rect">
            <a:avLst/>
          </a:prstGeom>
          <a:noFill/>
        </p:spPr>
        <p:txBody>
          <a:bodyPr wrap="square" rtlCol="0">
            <a:spAutoFit/>
          </a:bodyPr>
          <a:lstStyle/>
          <a:p>
            <a:pPr marL="457200" indent="-457200"/>
            <a:r>
              <a:rPr lang="en-US" sz="2000" dirty="0" smtClean="0"/>
              <a:t>Q. 	</a:t>
            </a:r>
            <a:r>
              <a:rPr lang="en-IN" sz="2000" dirty="0" smtClean="0"/>
              <a:t>The 4As model stands for:</a:t>
            </a:r>
            <a:endParaRPr lang="en-IN" sz="2000" dirty="0"/>
          </a:p>
        </p:txBody>
      </p:sp>
      <p:sp>
        <p:nvSpPr>
          <p:cNvPr id="14" name="Rounded Rectangular Callout 13"/>
          <p:cNvSpPr/>
          <p:nvPr/>
        </p:nvSpPr>
        <p:spPr>
          <a:xfrm>
            <a:off x="107688" y="5157192"/>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Click on the radio button to select the correct answer!</a:t>
            </a:r>
            <a:endParaRPr lang="en-IN" dirty="0">
              <a:solidFill>
                <a:schemeClr val="tx1"/>
              </a:solidFill>
            </a:endParaRPr>
          </a:p>
        </p:txBody>
      </p:sp>
      <p:pic>
        <p:nvPicPr>
          <p:cNvPr id="5122" name="Picture 2">
            <a:hlinkClick r:id="rId9" action="ppaction://hlinksldjump"/>
          </p:cNvPr>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555776" y="2693293"/>
            <a:ext cx="4267200" cy="447675"/>
          </a:xfrm>
          <a:prstGeom prst="rect">
            <a:avLst/>
          </a:prstGeom>
          <a:noFill/>
          <a:ln w="9525">
            <a:noFill/>
            <a:miter lim="800000"/>
            <a:headEnd/>
            <a:tailEnd/>
          </a:ln>
        </p:spPr>
      </p:pic>
      <p:pic>
        <p:nvPicPr>
          <p:cNvPr id="5123" name="Picture 3">
            <a:hlinkClick r:id="rId9" action="ppaction://hlinksldjump"/>
          </p:cNvPr>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2555776" y="3205163"/>
            <a:ext cx="4267200" cy="447675"/>
          </a:xfrm>
          <a:prstGeom prst="rect">
            <a:avLst/>
          </a:prstGeom>
          <a:noFill/>
          <a:ln w="9525">
            <a:noFill/>
            <a:miter lim="800000"/>
            <a:headEnd/>
            <a:tailEnd/>
          </a:ln>
        </p:spPr>
      </p:pic>
      <p:pic>
        <p:nvPicPr>
          <p:cNvPr id="5124" name="Picture 4">
            <a:hlinkClick r:id="rId9" action="ppaction://hlinksldjump"/>
          </p:cNvPr>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2537048" y="3763888"/>
            <a:ext cx="4267200" cy="457200"/>
          </a:xfrm>
          <a:prstGeom prst="rect">
            <a:avLst/>
          </a:prstGeom>
          <a:noFill/>
          <a:ln w="9525">
            <a:noFill/>
            <a:miter lim="800000"/>
            <a:headEnd/>
            <a:tailEnd/>
          </a:ln>
        </p:spPr>
      </p:pic>
      <p:pic>
        <p:nvPicPr>
          <p:cNvPr id="5125" name="Picture 5">
            <a:hlinkClick r:id="rId13" action="ppaction://hlinksldjump"/>
          </p:cNvPr>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2555776" y="4277469"/>
            <a:ext cx="4267200" cy="44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500"/>
                                        <p:tgtEl>
                                          <p:spTgt spid="51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125"/>
                                        </p:tgtEl>
                                        <p:attrNameLst>
                                          <p:attrName>style.visibility</p:attrName>
                                        </p:attrNameLst>
                                      </p:cBhvr>
                                      <p:to>
                                        <p:strVal val="visible"/>
                                      </p:to>
                                    </p:set>
                                    <p:animEffect transition="in" filter="fade">
                                      <p:cBhvr>
                                        <p:cTn id="35" dur="500"/>
                                        <p:tgtEl>
                                          <p:spTgt spid="51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000"/>
                            </p:stCondLst>
                            <p:childTnLst>
                              <p:par>
                                <p:cTn id="40" presetID="26" presetClass="emph" presetSubtype="0" fill="hold" grpId="1" nodeType="after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400110"/>
          </a:xfrm>
          <a:prstGeom prst="rect">
            <a:avLst/>
          </a:prstGeom>
          <a:noFill/>
        </p:spPr>
        <p:txBody>
          <a:bodyPr wrap="square" rtlCol="0">
            <a:spAutoFit/>
          </a:bodyPr>
          <a:lstStyle/>
          <a:p>
            <a:pPr marL="457200" indent="-457200"/>
            <a:r>
              <a:rPr lang="en-US" sz="2000" dirty="0" smtClean="0"/>
              <a:t>Q. 	</a:t>
            </a:r>
            <a:r>
              <a:rPr lang="en-IN" sz="2000" dirty="0" smtClean="0"/>
              <a:t>The 4As model stands for:</a:t>
            </a:r>
            <a:endParaRPr lang="en-IN" sz="2000" dirty="0"/>
          </a:p>
        </p:txBody>
      </p:sp>
      <p:pic>
        <p:nvPicPr>
          <p:cNvPr id="5122" name="Picture 2"/>
          <p:cNvPicPr>
            <a:picLocks noChangeAspect="1" noChangeArrowheads="1"/>
          </p:cNvPicPr>
          <p:nvPr/>
        </p:nvPicPr>
        <p:blipFill>
          <a:blip r:embed="rId9" cstate="email">
            <a:clrChange>
              <a:clrFrom>
                <a:srgbClr val="FFFFFF"/>
              </a:clrFrom>
              <a:clrTo>
                <a:srgbClr val="FFFFFF">
                  <a:alpha val="0"/>
                </a:srgbClr>
              </a:clrTo>
            </a:clrChange>
            <a:grayscl/>
          </a:blip>
          <a:srcRect/>
          <a:stretch>
            <a:fillRect/>
          </a:stretch>
        </p:blipFill>
        <p:spPr bwMode="auto">
          <a:xfrm>
            <a:off x="2555776" y="2693293"/>
            <a:ext cx="4267200" cy="447675"/>
          </a:xfrm>
          <a:prstGeom prst="rect">
            <a:avLst/>
          </a:prstGeom>
          <a:noFill/>
          <a:ln w="9525">
            <a:noFill/>
            <a:miter lim="800000"/>
            <a:headEnd/>
            <a:tailEnd/>
          </a:ln>
        </p:spPr>
      </p:pic>
      <p:pic>
        <p:nvPicPr>
          <p:cNvPr id="5123"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55776" y="3205163"/>
            <a:ext cx="4267200" cy="447675"/>
          </a:xfrm>
          <a:prstGeom prst="rect">
            <a:avLst/>
          </a:prstGeom>
          <a:noFill/>
          <a:ln w="9525">
            <a:noFill/>
            <a:miter lim="800000"/>
            <a:headEnd/>
            <a:tailEnd/>
          </a:ln>
        </p:spPr>
      </p:pic>
      <p:pic>
        <p:nvPicPr>
          <p:cNvPr id="5124"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3763888"/>
            <a:ext cx="4267200" cy="457200"/>
          </a:xfrm>
          <a:prstGeom prst="rect">
            <a:avLst/>
          </a:prstGeom>
          <a:noFill/>
          <a:ln w="9525">
            <a:noFill/>
            <a:miter lim="800000"/>
            <a:headEnd/>
            <a:tailEnd/>
          </a:ln>
        </p:spPr>
      </p:pic>
      <p:pic>
        <p:nvPicPr>
          <p:cNvPr id="5125" name="Picture 5"/>
          <p:cNvPicPr>
            <a:picLocks noChangeAspect="1" noChangeArrowheads="1"/>
          </p:cNvPicPr>
          <p:nvPr/>
        </p:nvPicPr>
        <p:blipFill>
          <a:blip r:embed="rId12" cstate="email">
            <a:clrChange>
              <a:clrFrom>
                <a:srgbClr val="FFFFFF"/>
              </a:clrFrom>
              <a:clrTo>
                <a:srgbClr val="FFFFFF">
                  <a:alpha val="0"/>
                </a:srgbClr>
              </a:clrTo>
            </a:clrChange>
            <a:grayscl/>
          </a:blip>
          <a:srcRect/>
          <a:stretch>
            <a:fillRect/>
          </a:stretch>
        </p:blipFill>
        <p:spPr bwMode="auto">
          <a:xfrm>
            <a:off x="2555776" y="4277469"/>
            <a:ext cx="4267200" cy="447675"/>
          </a:xfrm>
          <a:prstGeom prst="rect">
            <a:avLst/>
          </a:prstGeom>
          <a:noFill/>
          <a:ln w="9525">
            <a:noFill/>
            <a:miter lim="800000"/>
            <a:headEnd/>
            <a:tailEnd/>
          </a:ln>
        </p:spPr>
      </p:pic>
      <p:grpSp>
        <p:nvGrpSpPr>
          <p:cNvPr id="4" name="Group 26"/>
          <p:cNvGrpSpPr/>
          <p:nvPr/>
        </p:nvGrpSpPr>
        <p:grpSpPr>
          <a:xfrm>
            <a:off x="2024134" y="2578051"/>
            <a:ext cx="5540601" cy="2568200"/>
            <a:chOff x="2024134" y="2578051"/>
            <a:chExt cx="5540601" cy="2568200"/>
          </a:xfrm>
        </p:grpSpPr>
        <p:grpSp>
          <p:nvGrpSpPr>
            <p:cNvPr id="5" name="Gruppieren 20"/>
            <p:cNvGrpSpPr/>
            <p:nvPr/>
          </p:nvGrpSpPr>
          <p:grpSpPr>
            <a:xfrm rot="383809">
              <a:off x="2024134" y="2578051"/>
              <a:ext cx="5540601" cy="2399650"/>
              <a:chOff x="4645151" y="-658054"/>
              <a:chExt cx="10508270" cy="2967952"/>
            </a:xfrm>
          </p:grpSpPr>
          <p:sp>
            <p:nvSpPr>
              <p:cNvPr id="22" name="Rechteck 21"/>
              <p:cNvSpPr/>
              <p:nvPr/>
            </p:nvSpPr>
            <p:spPr bwMode="auto">
              <a:xfrm>
                <a:off x="5473043" y="-493354"/>
                <a:ext cx="9680378" cy="2803252"/>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Good! That's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The 4As model stands for:                               Aim, Assess, Activate and Apply </a:t>
                </a:r>
                <a:endParaRPr lang="en-US" sz="2000" b="1" dirty="0">
                  <a:solidFill>
                    <a:srgbClr val="FFFF00"/>
                  </a:solidFill>
                  <a:cs typeface="MV Boli" pitchFamily="2" charset="0"/>
                </a:endParaRPr>
              </a:p>
            </p:txBody>
          </p:sp>
          <p:pic>
            <p:nvPicPr>
              <p:cNvPr id="23" name="Picture 5" descr="Tessafilm_4"/>
              <p:cNvPicPr>
                <a:picLocks noChangeAspect="1" noChangeArrowheads="1"/>
              </p:cNvPicPr>
              <p:nvPr/>
            </p:nvPicPr>
            <p:blipFill>
              <a:blip r:embed="rId13" cstate="email"/>
              <a:srcRect/>
              <a:stretch>
                <a:fillRect/>
              </a:stretch>
            </p:blipFill>
            <p:spPr bwMode="gray">
              <a:xfrm rot="20222041">
                <a:off x="4645151" y="-658054"/>
                <a:ext cx="2229621" cy="525903"/>
              </a:xfrm>
              <a:prstGeom prst="rect">
                <a:avLst/>
              </a:prstGeom>
              <a:noFill/>
            </p:spPr>
          </p:pic>
        </p:grpSp>
        <p:pic>
          <p:nvPicPr>
            <p:cNvPr id="21" name="Picture 20" descr="smile_1.png"/>
            <p:cNvPicPr>
              <a:picLocks noChangeAspect="1"/>
            </p:cNvPicPr>
            <p:nvPr/>
          </p:nvPicPr>
          <p:blipFill>
            <a:blip r:embed="rId14" cstate="print"/>
            <a:stretch>
              <a:fillRect/>
            </a:stretch>
          </p:blipFill>
          <p:spPr>
            <a:xfrm rot="516846">
              <a:off x="6088649" y="3742251"/>
              <a:ext cx="1404000" cy="1404000"/>
            </a:xfrm>
            <a:prstGeom prst="rect">
              <a:avLst/>
            </a:prstGeom>
          </p:spPr>
        </p:pic>
      </p:grpSp>
      <p:sp>
        <p:nvSpPr>
          <p:cNvPr id="24" name="Right Arrow 23">
            <a:hlinkClick r:id="rId15"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400110"/>
          </a:xfrm>
          <a:prstGeom prst="rect">
            <a:avLst/>
          </a:prstGeom>
          <a:noFill/>
        </p:spPr>
        <p:txBody>
          <a:bodyPr wrap="square" rtlCol="0">
            <a:spAutoFit/>
          </a:bodyPr>
          <a:lstStyle/>
          <a:p>
            <a:pPr marL="457200" indent="-457200"/>
            <a:r>
              <a:rPr lang="en-US" sz="2000" dirty="0" smtClean="0"/>
              <a:t>Q. 	</a:t>
            </a:r>
            <a:r>
              <a:rPr lang="en-IN" sz="2000" dirty="0" smtClean="0"/>
              <a:t>The 4As model stands for:</a:t>
            </a:r>
            <a:endParaRPr lang="en-IN" sz="2000" dirty="0"/>
          </a:p>
        </p:txBody>
      </p:sp>
      <p:pic>
        <p:nvPicPr>
          <p:cNvPr id="5122" name="Picture 2"/>
          <p:cNvPicPr>
            <a:picLocks noChangeAspect="1" noChangeArrowheads="1"/>
          </p:cNvPicPr>
          <p:nvPr/>
        </p:nvPicPr>
        <p:blipFill>
          <a:blip r:embed="rId9" cstate="email">
            <a:clrChange>
              <a:clrFrom>
                <a:srgbClr val="FFFFFF"/>
              </a:clrFrom>
              <a:clrTo>
                <a:srgbClr val="FFFFFF">
                  <a:alpha val="0"/>
                </a:srgbClr>
              </a:clrTo>
            </a:clrChange>
            <a:grayscl/>
          </a:blip>
          <a:srcRect/>
          <a:stretch>
            <a:fillRect/>
          </a:stretch>
        </p:blipFill>
        <p:spPr bwMode="auto">
          <a:xfrm>
            <a:off x="2555776" y="2693293"/>
            <a:ext cx="4267200" cy="447675"/>
          </a:xfrm>
          <a:prstGeom prst="rect">
            <a:avLst/>
          </a:prstGeom>
          <a:noFill/>
          <a:ln w="9525">
            <a:noFill/>
            <a:miter lim="800000"/>
            <a:headEnd/>
            <a:tailEnd/>
          </a:ln>
        </p:spPr>
      </p:pic>
      <p:pic>
        <p:nvPicPr>
          <p:cNvPr id="5123"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55776" y="3205163"/>
            <a:ext cx="4267200" cy="447675"/>
          </a:xfrm>
          <a:prstGeom prst="rect">
            <a:avLst/>
          </a:prstGeom>
          <a:noFill/>
          <a:ln w="9525">
            <a:noFill/>
            <a:miter lim="800000"/>
            <a:headEnd/>
            <a:tailEnd/>
          </a:ln>
        </p:spPr>
      </p:pic>
      <p:pic>
        <p:nvPicPr>
          <p:cNvPr id="5124"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3763888"/>
            <a:ext cx="4267200" cy="457200"/>
          </a:xfrm>
          <a:prstGeom prst="rect">
            <a:avLst/>
          </a:prstGeom>
          <a:noFill/>
          <a:ln w="9525">
            <a:noFill/>
            <a:miter lim="800000"/>
            <a:headEnd/>
            <a:tailEnd/>
          </a:ln>
        </p:spPr>
      </p:pic>
      <p:pic>
        <p:nvPicPr>
          <p:cNvPr id="5125" name="Picture 5"/>
          <p:cNvPicPr>
            <a:picLocks noChangeAspect="1" noChangeArrowheads="1"/>
          </p:cNvPicPr>
          <p:nvPr/>
        </p:nvPicPr>
        <p:blipFill>
          <a:blip r:embed="rId12" cstate="email">
            <a:clrChange>
              <a:clrFrom>
                <a:srgbClr val="FFFFFF"/>
              </a:clrFrom>
              <a:clrTo>
                <a:srgbClr val="FFFFFF">
                  <a:alpha val="0"/>
                </a:srgbClr>
              </a:clrTo>
            </a:clrChange>
            <a:grayscl/>
          </a:blip>
          <a:srcRect/>
          <a:stretch>
            <a:fillRect/>
          </a:stretch>
        </p:blipFill>
        <p:spPr bwMode="auto">
          <a:xfrm>
            <a:off x="2555776" y="4277469"/>
            <a:ext cx="4267200" cy="447675"/>
          </a:xfrm>
          <a:prstGeom prst="rect">
            <a:avLst/>
          </a:prstGeom>
          <a:noFill/>
          <a:ln w="9525">
            <a:noFill/>
            <a:miter lim="800000"/>
            <a:headEnd/>
            <a:tailEnd/>
          </a:ln>
        </p:spPr>
      </p:pic>
      <p:sp>
        <p:nvSpPr>
          <p:cNvPr id="24" name="Right Arrow 23">
            <a:hlinkClick r:id="rId13"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27"/>
          <p:cNvGrpSpPr/>
          <p:nvPr/>
        </p:nvGrpSpPr>
        <p:grpSpPr>
          <a:xfrm>
            <a:off x="2024134" y="2578051"/>
            <a:ext cx="5540601" cy="2631592"/>
            <a:chOff x="2024134" y="2578051"/>
            <a:chExt cx="5540601" cy="2631592"/>
          </a:xfrm>
        </p:grpSpPr>
        <p:grpSp>
          <p:nvGrpSpPr>
            <p:cNvPr id="5" name="Gruppieren 20"/>
            <p:cNvGrpSpPr/>
            <p:nvPr/>
          </p:nvGrpSpPr>
          <p:grpSpPr>
            <a:xfrm rot="383809">
              <a:off x="2024134" y="2578051"/>
              <a:ext cx="5540601" cy="2399650"/>
              <a:chOff x="4645151" y="-658054"/>
              <a:chExt cx="10508270" cy="2967952"/>
            </a:xfrm>
          </p:grpSpPr>
          <p:sp>
            <p:nvSpPr>
              <p:cNvPr id="29" name="Rechteck 21"/>
              <p:cNvSpPr/>
              <p:nvPr/>
            </p:nvSpPr>
            <p:spPr bwMode="auto">
              <a:xfrm>
                <a:off x="5473043" y="-493354"/>
                <a:ext cx="9680378" cy="280325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That's Not Quite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The 4As model stands for:                               Aim, Assess, Activate and Apply </a:t>
                </a:r>
                <a:endParaRPr lang="en-US" sz="2000" b="1" dirty="0">
                  <a:solidFill>
                    <a:srgbClr val="FFFF00"/>
                  </a:solidFill>
                  <a:cs typeface="MV Boli" pitchFamily="2" charset="0"/>
                </a:endParaRPr>
              </a:p>
            </p:txBody>
          </p:sp>
          <p:pic>
            <p:nvPicPr>
              <p:cNvPr id="30" name="Picture 5" descr="Tessafilm_4"/>
              <p:cNvPicPr>
                <a:picLocks noChangeAspect="1" noChangeArrowheads="1"/>
              </p:cNvPicPr>
              <p:nvPr/>
            </p:nvPicPr>
            <p:blipFill>
              <a:blip r:embed="rId14" cstate="email"/>
              <a:srcRect/>
              <a:stretch>
                <a:fillRect/>
              </a:stretch>
            </p:blipFill>
            <p:spPr bwMode="gray">
              <a:xfrm rot="20222041">
                <a:off x="4645151" y="-658054"/>
                <a:ext cx="2229621" cy="525903"/>
              </a:xfrm>
              <a:prstGeom prst="rect">
                <a:avLst/>
              </a:prstGeom>
              <a:noFill/>
            </p:spPr>
          </p:pic>
        </p:grpSp>
        <p:pic>
          <p:nvPicPr>
            <p:cNvPr id="28" name="Picture 27" descr="sad.png"/>
            <p:cNvPicPr>
              <a:picLocks noChangeAspect="1"/>
            </p:cNvPicPr>
            <p:nvPr/>
          </p:nvPicPr>
          <p:blipFill>
            <a:blip r:embed="rId15" cstate="print"/>
            <a:stretch>
              <a:fillRect/>
            </a:stretch>
          </p:blipFill>
          <p:spPr>
            <a:xfrm rot="484014">
              <a:off x="6031717" y="3805643"/>
              <a:ext cx="1404000" cy="1404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8"/>
                                        </p:tgtEl>
                                        <p:attrNameLst>
                                          <p:attrName>fillcolor</p:attrName>
                                        </p:attrNameLst>
                                      </p:cBhvr>
                                      <p:to>
                                        <a:srgbClr val="0EBE44"/>
                                      </p:to>
                                    </p:animClr>
                                    <p:set>
                                      <p:cBhvr>
                                        <p:cTn id="7" dur="500" fill="hold"/>
                                        <p:tgtEl>
                                          <p:spTgt spid="68"/>
                                        </p:tgtEl>
                                        <p:attrNameLst>
                                          <p:attrName>fill.type</p:attrName>
                                        </p:attrNameLst>
                                      </p:cBhvr>
                                      <p:to>
                                        <p:strVal val="solid"/>
                                      </p:to>
                                    </p:set>
                                    <p:set>
                                      <p:cBhvr>
                                        <p:cTn id="8" dur="500" fill="hold"/>
                                        <p:tgtEl>
                                          <p:spTgt spid="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TOWS Analysis</a:t>
              </a:r>
              <a:endParaRPr lang="en-IN" sz="3200" dirty="0"/>
            </a:p>
          </p:txBody>
        </p:sp>
      </p:grpSp>
      <p:pic>
        <p:nvPicPr>
          <p:cNvPr id="10" name="Picture 9" descr="analysis.jpg"/>
          <p:cNvPicPr>
            <a:picLocks noChangeAspect="1"/>
          </p:cNvPicPr>
          <p:nvPr/>
        </p:nvPicPr>
        <p:blipFill>
          <a:blip r:embed="rId6" cstate="email">
            <a:lum bright="10000" contrast="-10000"/>
          </a:blip>
          <a:srcRect/>
          <a:stretch>
            <a:fillRect/>
          </a:stretch>
        </p:blipFill>
        <p:spPr>
          <a:xfrm>
            <a:off x="0" y="908720"/>
            <a:ext cx="9144000" cy="5949280"/>
          </a:xfrm>
          <a:prstGeom prst="rect">
            <a:avLst/>
          </a:prstGeom>
        </p:spPr>
      </p:pic>
      <p:sp>
        <p:nvSpPr>
          <p:cNvPr id="11" name="Rounded Rectangle 10"/>
          <p:cNvSpPr/>
          <p:nvPr/>
        </p:nvSpPr>
        <p:spPr>
          <a:xfrm>
            <a:off x="144016" y="2132856"/>
            <a:ext cx="8892480" cy="4536504"/>
          </a:xfrm>
          <a:prstGeom prst="roundRect">
            <a:avLst>
              <a:gd name="adj" fmla="val 3029"/>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A TOWS analysis involves the same basic process of listing strengths, weaknesses, opportunities and threats as a SWOT analysis. However, in a TOWS analysis, threats and opportunities are examined first and weaknesses and strengths are examined last. After creating a list of threats, opportunistic, weaknesses and strengths, managers examine ways the company can take advantage of opportunities and minimize threats by exploiting strengths and overcoming weaknesses.</a:t>
            </a:r>
          </a:p>
          <a:p>
            <a:endParaRPr lang="en-IN" sz="2000" dirty="0" smtClean="0">
              <a:solidFill>
                <a:schemeClr val="tx1"/>
              </a:solidFill>
            </a:endParaRPr>
          </a:p>
          <a:p>
            <a:r>
              <a:rPr lang="en-IN" sz="2000" dirty="0" smtClean="0">
                <a:solidFill>
                  <a:schemeClr val="tx1"/>
                </a:solidFill>
              </a:rPr>
              <a:t>Thus, you can see that both SWOT and TOWS analysis involve the same basic steps and so may likely produce similar results. However, the order in which managers think about strengths, weaknesses, threats and opportunities may make a different impact on the direction of the analysis. This is because focusing on threats and opportunities first helps lead to productive discussions about what is going on in the external environment. So, you do not just start by concentrating on abstract discussions about what a company is good at or bad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TOWS Analysis</a:t>
              </a:r>
              <a:endParaRPr lang="en-IN" sz="3200" dirty="0"/>
            </a:p>
          </p:txBody>
        </p:sp>
      </p:grpSp>
      <p:pic>
        <p:nvPicPr>
          <p:cNvPr id="10" name="Picture 9" descr="analysis.jpg"/>
          <p:cNvPicPr>
            <a:picLocks noChangeAspect="1"/>
          </p:cNvPicPr>
          <p:nvPr/>
        </p:nvPicPr>
        <p:blipFill>
          <a:blip r:embed="rId6" cstate="email">
            <a:lum bright="10000" contrast="-10000"/>
          </a:blip>
          <a:srcRect/>
          <a:stretch>
            <a:fillRect/>
          </a:stretch>
        </p:blipFill>
        <p:spPr>
          <a:xfrm>
            <a:off x="0" y="908720"/>
            <a:ext cx="9144000" cy="5949280"/>
          </a:xfrm>
          <a:prstGeom prst="rect">
            <a:avLst/>
          </a:prstGeom>
        </p:spPr>
      </p:pic>
      <p:sp>
        <p:nvSpPr>
          <p:cNvPr id="11" name="Rounded Rectangle 10"/>
          <p:cNvSpPr/>
          <p:nvPr/>
        </p:nvSpPr>
        <p:spPr>
          <a:xfrm>
            <a:off x="144016" y="2132856"/>
            <a:ext cx="8892480" cy="4536504"/>
          </a:xfrm>
          <a:prstGeom prst="roundRect">
            <a:avLst>
              <a:gd name="adj" fmla="val 3029"/>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A TOWS analysis involves the same basic process of listing strengths, weaknesses, opportunities and threats as a SWOT analysis. However, in a TOWS analysis, threats and opportunities are examined first and weaknesses and strengths are examined last. After creating a list of threats, opportunistic, weaknesses and strengths, managers examine ways the company can take advantage of opportunities and minimize threats by exploiting strengths and overcoming weaknesses.</a:t>
            </a:r>
          </a:p>
          <a:p>
            <a:endParaRPr lang="en-IN" sz="2000" dirty="0" smtClean="0">
              <a:solidFill>
                <a:schemeClr val="tx1"/>
              </a:solidFill>
            </a:endParaRPr>
          </a:p>
          <a:p>
            <a:r>
              <a:rPr lang="en-IN" sz="2000" dirty="0" smtClean="0">
                <a:solidFill>
                  <a:schemeClr val="tx1"/>
                </a:solidFill>
              </a:rPr>
              <a:t>Thus, you can see that both SWOT and TOWS analysis involve the same basic steps and so may likely produce similar results. However, the order in which managers think about strengths, weaknesses, threats and opportunities may make a different impact on the direction of the analysis. This is because focusing on threats and opportunities first helps lead to productive discussions about what is going on in the external environment. So, you do not just start by concentrating on abstract discussions about what a company is good at or bad at.</a:t>
            </a:r>
          </a:p>
        </p:txBody>
      </p:sp>
      <p:grpSp>
        <p:nvGrpSpPr>
          <p:cNvPr id="4" name="Gruppieren 20"/>
          <p:cNvGrpSpPr/>
          <p:nvPr/>
        </p:nvGrpSpPr>
        <p:grpSpPr>
          <a:xfrm rot="383809">
            <a:off x="412036" y="1601082"/>
            <a:ext cx="4849071" cy="3152413"/>
            <a:chOff x="4645151" y="-658054"/>
            <a:chExt cx="9196719" cy="3898990"/>
          </a:xfrm>
        </p:grpSpPr>
        <p:sp>
          <p:nvSpPr>
            <p:cNvPr id="13" name="Rechteck 21"/>
            <p:cNvSpPr/>
            <p:nvPr/>
          </p:nvSpPr>
          <p:spPr bwMode="auto">
            <a:xfrm>
              <a:off x="5473041" y="-493354"/>
              <a:ext cx="8368829" cy="373429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solidFill>
                    <a:schemeClr val="bg1"/>
                  </a:solidFill>
                  <a:cs typeface="MV Boli" pitchFamily="2" charset="0"/>
                </a:rPr>
                <a:t>     Note:</a:t>
              </a:r>
            </a:p>
            <a:p>
              <a:pPr>
                <a:spcAft>
                  <a:spcPts val="1200"/>
                </a:spcAft>
              </a:pPr>
              <a:r>
                <a:rPr lang="en-IN" sz="2000" dirty="0" smtClean="0">
                  <a:solidFill>
                    <a:schemeClr val="bg1"/>
                  </a:solidFill>
                  <a:cs typeface="MV Boli" pitchFamily="2" charset="0"/>
                </a:rPr>
                <a:t>SWOT and TOWS use the same factors for analysis. SWOT and TOWS are sometimes used interchangeably without regard to the order that strengths, weaknesses, threats and opportunities are examined.</a:t>
              </a:r>
            </a:p>
          </p:txBody>
        </p:sp>
        <p:pic>
          <p:nvPicPr>
            <p:cNvPr id="14" name="Picture 5" descr="Tessafilm_4"/>
            <p:cNvPicPr>
              <a:picLocks noChangeAspect="1" noChangeArrowheads="1"/>
            </p:cNvPicPr>
            <p:nvPr/>
          </p:nvPicPr>
          <p:blipFill>
            <a:blip r:embed="rId7" cstate="email"/>
            <a:srcRect/>
            <a:stretch>
              <a:fillRect/>
            </a:stretch>
          </p:blipFill>
          <p:spPr bwMode="gray">
            <a:xfrm rot="20222041">
              <a:off x="4645151" y="-658054"/>
              <a:ext cx="2229621" cy="525903"/>
            </a:xfrm>
            <a:prstGeom prst="rect">
              <a:avLst/>
            </a:prstGeom>
            <a:noFill/>
          </p:spPr>
        </p:pic>
      </p:grpSp>
      <p:grpSp>
        <p:nvGrpSpPr>
          <p:cNvPr id="15" name="Group 10"/>
          <p:cNvGrpSpPr/>
          <p:nvPr/>
        </p:nvGrpSpPr>
        <p:grpSpPr>
          <a:xfrm>
            <a:off x="7740352" y="908720"/>
            <a:ext cx="1230179" cy="1224136"/>
            <a:chOff x="3492774" y="3629147"/>
            <a:chExt cx="1086163" cy="1086163"/>
          </a:xfrm>
        </p:grpSpPr>
        <p:pic>
          <p:nvPicPr>
            <p:cNvPr id="16" name="Picture 15" descr="ktip.png">
              <a:hlinkHover r:id="" action="ppaction://hlinkshowjump?jump=nextslide"/>
            </p:cNvPr>
            <p:cNvPicPr>
              <a:picLocks noChangeAspect="1"/>
            </p:cNvPicPr>
            <p:nvPr/>
          </p:nvPicPr>
          <p:blipFill>
            <a:blip r:embed="rId8" cstate="print"/>
            <a:stretch>
              <a:fillRect/>
            </a:stretch>
          </p:blipFill>
          <p:spPr>
            <a:xfrm rot="2786687">
              <a:off x="3492774" y="3629147"/>
              <a:ext cx="1086163" cy="1086163"/>
            </a:xfrm>
            <a:prstGeom prst="ellipse">
              <a:avLst/>
            </a:prstGeom>
            <a:ln>
              <a:solidFill>
                <a:schemeClr val="tx1"/>
              </a:solidFill>
            </a:ln>
          </p:spPr>
        </p:pic>
        <p:sp>
          <p:nvSpPr>
            <p:cNvPr id="17" name="TextBox 16"/>
            <p:cNvSpPr txBox="1"/>
            <p:nvPr/>
          </p:nvSpPr>
          <p:spPr>
            <a:xfrm>
              <a:off x="3635896" y="3697868"/>
              <a:ext cx="936104" cy="523220"/>
            </a:xfrm>
            <a:prstGeom prst="rect">
              <a:avLst/>
            </a:prstGeom>
            <a:noFill/>
          </p:spPr>
          <p:txBody>
            <a:bodyPr wrap="square" rtlCol="0">
              <a:spAutoFit/>
            </a:bodyPr>
            <a:lstStyle/>
            <a:p>
              <a:r>
                <a:rPr lang="en-US" sz="2800" b="1" dirty="0" smtClean="0">
                  <a:latin typeface="Bradley Hand ITC" pitchFamily="66" charset="0"/>
                </a:rPr>
                <a:t>TIP!</a:t>
              </a:r>
              <a:endParaRPr lang="en-IN" sz="2800" b="1" dirty="0">
                <a:latin typeface="Bradley Hand ITC" pitchFamily="66" charset="0"/>
              </a:endParaRPr>
            </a:p>
          </p:txBody>
        </p:sp>
      </p:grpSp>
      <p:sp>
        <p:nvSpPr>
          <p:cNvPr id="18" name="Rounded Rectangular Callout 17"/>
          <p:cNvSpPr/>
          <p:nvPr/>
        </p:nvSpPr>
        <p:spPr>
          <a:xfrm>
            <a:off x="5148064" y="1052736"/>
            <a:ext cx="2232248" cy="936104"/>
          </a:xfrm>
          <a:prstGeom prst="wedgeRoundRectCallout">
            <a:avLst>
              <a:gd name="adj1" fmla="val 90853"/>
              <a:gd name="adj2" fmla="val -6765"/>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Roll your mouse over the “Tip!” icon, to learn more.</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Tip</a:t>
              </a:r>
              <a:endParaRPr lang="en-IN" sz="3200" dirty="0"/>
            </a:p>
          </p:txBody>
        </p:sp>
      </p:grpSp>
      <p:sp>
        <p:nvSpPr>
          <p:cNvPr id="10" name="TextBox 9"/>
          <p:cNvSpPr txBox="1"/>
          <p:nvPr/>
        </p:nvSpPr>
        <p:spPr>
          <a:xfrm>
            <a:off x="179512" y="908720"/>
            <a:ext cx="8208488" cy="400110"/>
          </a:xfrm>
          <a:prstGeom prst="rect">
            <a:avLst/>
          </a:prstGeom>
          <a:noFill/>
        </p:spPr>
        <p:txBody>
          <a:bodyPr wrap="square" rtlCol="0">
            <a:spAutoFit/>
          </a:bodyPr>
          <a:lstStyle/>
          <a:p>
            <a:r>
              <a:rPr lang="en-IN" sz="2000" dirty="0" smtClean="0"/>
              <a:t>Matching and converting is one way of utilizing SWOT. </a:t>
            </a:r>
            <a:endParaRPr lang="en-IN" sz="2000" dirty="0"/>
          </a:p>
        </p:txBody>
      </p:sp>
      <p:pic>
        <p:nvPicPr>
          <p:cNvPr id="11" name="Picture 10" descr="bulb (1).png"/>
          <p:cNvPicPr>
            <a:picLocks noChangeAspect="1"/>
          </p:cNvPicPr>
          <p:nvPr/>
        </p:nvPicPr>
        <p:blipFill>
          <a:blip r:embed="rId6" cstate="print"/>
          <a:stretch>
            <a:fillRect/>
          </a:stretch>
        </p:blipFill>
        <p:spPr>
          <a:xfrm>
            <a:off x="1835696" y="1340768"/>
            <a:ext cx="5544616" cy="5544616"/>
          </a:xfrm>
          <a:prstGeom prst="rect">
            <a:avLst/>
          </a:prstGeom>
        </p:spPr>
      </p:pic>
      <p:sp>
        <p:nvSpPr>
          <p:cNvPr id="12" name="TextBox 11"/>
          <p:cNvSpPr txBox="1"/>
          <p:nvPr/>
        </p:nvSpPr>
        <p:spPr>
          <a:xfrm>
            <a:off x="-324544" y="1652607"/>
            <a:ext cx="3203848" cy="1200329"/>
          </a:xfrm>
          <a:prstGeom prst="rect">
            <a:avLst/>
          </a:prstGeom>
          <a:noFill/>
        </p:spPr>
        <p:txBody>
          <a:bodyPr wrap="square" rtlCol="0">
            <a:spAutoFit/>
          </a:bodyPr>
          <a:lstStyle/>
          <a:p>
            <a:pPr algn="r"/>
            <a:r>
              <a:rPr lang="en-IN" dirty="0" smtClean="0"/>
              <a:t>‘Matching’ is used to find competitive advantages by matching the strengths to opportunities. </a:t>
            </a:r>
            <a:endParaRPr lang="en-IN" dirty="0"/>
          </a:p>
        </p:txBody>
      </p:sp>
      <p:pic>
        <p:nvPicPr>
          <p:cNvPr id="19" name="Picture 18" descr="bulb (1).png"/>
          <p:cNvPicPr>
            <a:picLocks noChangeAspect="1"/>
          </p:cNvPicPr>
          <p:nvPr/>
        </p:nvPicPr>
        <p:blipFill>
          <a:blip r:embed="rId7" cstate="print">
            <a:duotone>
              <a:prstClr val="black"/>
              <a:schemeClr val="accent3">
                <a:tint val="45000"/>
                <a:satMod val="400000"/>
              </a:schemeClr>
            </a:duotone>
          </a:blip>
          <a:srcRect/>
          <a:stretch>
            <a:fillRect/>
          </a:stretch>
        </p:blipFill>
        <p:spPr>
          <a:xfrm>
            <a:off x="1835696" y="4581128"/>
            <a:ext cx="5544616" cy="1008112"/>
          </a:xfrm>
          <a:prstGeom prst="rect">
            <a:avLst/>
          </a:prstGeom>
        </p:spPr>
      </p:pic>
      <p:pic>
        <p:nvPicPr>
          <p:cNvPr id="20" name="Picture 19" descr="bulb (1).png"/>
          <p:cNvPicPr>
            <a:picLocks noChangeAspect="1"/>
          </p:cNvPicPr>
          <p:nvPr/>
        </p:nvPicPr>
        <p:blipFill>
          <a:blip r:embed="rId8" cstate="print">
            <a:duotone>
              <a:prstClr val="black"/>
              <a:schemeClr val="accent2">
                <a:tint val="45000"/>
                <a:satMod val="400000"/>
              </a:schemeClr>
            </a:duotone>
          </a:blip>
          <a:srcRect/>
          <a:stretch>
            <a:fillRect/>
          </a:stretch>
        </p:blipFill>
        <p:spPr>
          <a:xfrm>
            <a:off x="1835696" y="1340768"/>
            <a:ext cx="5544616" cy="1080120"/>
          </a:xfrm>
          <a:prstGeom prst="rect">
            <a:avLst/>
          </a:prstGeom>
        </p:spPr>
      </p:pic>
      <p:pic>
        <p:nvPicPr>
          <p:cNvPr id="21" name="Picture 20" descr="bulb (1).png"/>
          <p:cNvPicPr>
            <a:picLocks noChangeAspect="1"/>
          </p:cNvPicPr>
          <p:nvPr/>
        </p:nvPicPr>
        <p:blipFill>
          <a:blip r:embed="rId9" cstate="print">
            <a:duotone>
              <a:prstClr val="black"/>
              <a:schemeClr val="accent6">
                <a:tint val="45000"/>
                <a:satMod val="400000"/>
              </a:schemeClr>
            </a:duotone>
          </a:blip>
          <a:srcRect/>
          <a:stretch>
            <a:fillRect/>
          </a:stretch>
        </p:blipFill>
        <p:spPr>
          <a:xfrm>
            <a:off x="1835696" y="2420888"/>
            <a:ext cx="5544616" cy="1080120"/>
          </a:xfrm>
          <a:prstGeom prst="rect">
            <a:avLst/>
          </a:prstGeom>
        </p:spPr>
      </p:pic>
      <p:pic>
        <p:nvPicPr>
          <p:cNvPr id="22" name="Picture 21" descr="bulb (1).png"/>
          <p:cNvPicPr>
            <a:picLocks noChangeAspect="1"/>
          </p:cNvPicPr>
          <p:nvPr/>
        </p:nvPicPr>
        <p:blipFill>
          <a:blip r:embed="rId10" cstate="print">
            <a:duotone>
              <a:prstClr val="black"/>
              <a:schemeClr val="accent5">
                <a:tint val="45000"/>
                <a:satMod val="400000"/>
              </a:schemeClr>
            </a:duotone>
          </a:blip>
          <a:srcRect/>
          <a:stretch>
            <a:fillRect/>
          </a:stretch>
        </p:blipFill>
        <p:spPr>
          <a:xfrm>
            <a:off x="1835696" y="3501008"/>
            <a:ext cx="5544616" cy="1080120"/>
          </a:xfrm>
          <a:prstGeom prst="rect">
            <a:avLst/>
          </a:prstGeom>
        </p:spPr>
      </p:pic>
      <p:cxnSp>
        <p:nvCxnSpPr>
          <p:cNvPr id="23" name="Straight Connector 22"/>
          <p:cNvCxnSpPr/>
          <p:nvPr/>
        </p:nvCxnSpPr>
        <p:spPr>
          <a:xfrm>
            <a:off x="2843808" y="2060848"/>
            <a:ext cx="72000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68144" y="2913911"/>
            <a:ext cx="72000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88224" y="2204864"/>
            <a:ext cx="2735288" cy="1477328"/>
          </a:xfrm>
          <a:prstGeom prst="rect">
            <a:avLst/>
          </a:prstGeom>
          <a:noFill/>
        </p:spPr>
        <p:txBody>
          <a:bodyPr wrap="square" rtlCol="0">
            <a:spAutoFit/>
          </a:bodyPr>
          <a:lstStyle/>
          <a:p>
            <a:r>
              <a:rPr lang="en-IN" dirty="0" smtClean="0"/>
              <a:t>‘Converting’ is to apply conversion strategies to convert weaknesses or threats into strengths or opportunities. </a:t>
            </a:r>
            <a:endParaRPr lang="en-IN" dirty="0"/>
          </a:p>
        </p:txBody>
      </p:sp>
      <p:cxnSp>
        <p:nvCxnSpPr>
          <p:cNvPr id="15" name="Straight Connector 14"/>
          <p:cNvCxnSpPr/>
          <p:nvPr/>
        </p:nvCxnSpPr>
        <p:spPr>
          <a:xfrm>
            <a:off x="3095328" y="4077072"/>
            <a:ext cx="72000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8520" y="3645024"/>
            <a:ext cx="3203848" cy="923330"/>
          </a:xfrm>
          <a:prstGeom prst="rect">
            <a:avLst/>
          </a:prstGeom>
          <a:noFill/>
        </p:spPr>
        <p:txBody>
          <a:bodyPr wrap="square" rtlCol="0">
            <a:spAutoFit/>
          </a:bodyPr>
          <a:lstStyle/>
          <a:p>
            <a:pPr algn="r"/>
            <a:r>
              <a:rPr lang="en-IN" dirty="0" smtClean="0"/>
              <a:t>Finding new markets is an example of a conversion strategy. </a:t>
            </a:r>
            <a:endParaRPr lang="en-IN" dirty="0"/>
          </a:p>
        </p:txBody>
      </p:sp>
      <p:cxnSp>
        <p:nvCxnSpPr>
          <p:cNvPr id="17" name="Straight Connector 16"/>
          <p:cNvCxnSpPr/>
          <p:nvPr/>
        </p:nvCxnSpPr>
        <p:spPr>
          <a:xfrm>
            <a:off x="4932040" y="5074151"/>
            <a:ext cx="72000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52120" y="4437112"/>
            <a:ext cx="3059832" cy="1477328"/>
          </a:xfrm>
          <a:prstGeom prst="rect">
            <a:avLst/>
          </a:prstGeom>
          <a:noFill/>
        </p:spPr>
        <p:txBody>
          <a:bodyPr wrap="square" rtlCol="0">
            <a:spAutoFit/>
          </a:bodyPr>
          <a:lstStyle/>
          <a:p>
            <a:r>
              <a:rPr lang="en-IN" dirty="0" smtClean="0"/>
              <a:t>Moreover, if the threats or weaknesses cannot be converted, then an organization should try to minimize or avoid them.</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print"/>
          <a:srcRect/>
          <a:stretch>
            <a:fillRect/>
          </a:stretch>
        </p:blipFill>
        <p:spPr>
          <a:xfrm>
            <a:off x="251520" y="1196752"/>
            <a:ext cx="8640960" cy="5256584"/>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can do a SWOT Analysis of its position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Carrying out a SWOT Analysis will help Globus understand the company’s strengths, weaknesses, opportunities and threats.</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699792" y="3940021"/>
            <a:ext cx="3888432" cy="2585323"/>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SWOT Analysis would help Globus understand its strengths that would be helpful in the new venture, its weaknesses that need to be overcome to be successful in launching the new products, the opportunities that it has at hand to succeed in the new venture and the threats that it perceives to the success in the new venture.</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027" name="Picture 3"/>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611560" y="4221088"/>
            <a:ext cx="2016224" cy="1728192"/>
          </a:xfrm>
          <a:prstGeom prst="ellipse">
            <a:avLst/>
          </a:prstGeom>
          <a:noFill/>
          <a:ln w="9525">
            <a:noFill/>
            <a:miter lim="800000"/>
            <a:headEnd/>
            <a:tailEnd/>
          </a:ln>
        </p:spPr>
      </p:pic>
      <p:pic>
        <p:nvPicPr>
          <p:cNvPr id="1029" name="Picture 5"/>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3347864" y="1484784"/>
            <a:ext cx="2147431" cy="2458710"/>
          </a:xfrm>
          <a:prstGeom prst="rect">
            <a:avLst/>
          </a:prstGeom>
          <a:noFill/>
          <a:ln w="9525">
            <a:noFill/>
            <a:miter lim="800000"/>
            <a:headEnd/>
            <a:tailEnd/>
          </a:ln>
        </p:spPr>
      </p:pic>
      <p:pic>
        <p:nvPicPr>
          <p:cNvPr id="1030" name="Picture 6"/>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7024214" y="4653136"/>
            <a:ext cx="1652242" cy="17479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1000"/>
                                        <p:tgtEl>
                                          <p:spTgt spid="1029"/>
                                        </p:tgtEl>
                                      </p:cBhvr>
                                    </p:animEffect>
                                  </p:childTnLst>
                                </p:cTn>
                              </p:par>
                            </p:childTnLst>
                          </p:cTn>
                        </p:par>
                        <p:par>
                          <p:cTn id="35" fill="hold">
                            <p:stCondLst>
                              <p:cond delay="7000"/>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1000"/>
                                        <p:tgtEl>
                                          <p:spTgt spid="19"/>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childTnLst>
                          </p:cTn>
                        </p:par>
                        <p:par>
                          <p:cTn id="46" fill="hold">
                            <p:stCondLst>
                              <p:cond delay="90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10000"/>
                            </p:stCondLst>
                            <p:childTnLst>
                              <p:par>
                                <p:cTn id="51" presetID="22" presetClass="entr" presetSubtype="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1000"/>
                                        <p:tgtEl>
                                          <p:spTgt spid="28"/>
                                        </p:tgtEl>
                                      </p:cBhvr>
                                    </p:animEffect>
                                  </p:childTnLst>
                                </p:cTn>
                              </p:par>
                            </p:childTnLst>
                          </p:cTn>
                        </p:par>
                        <p:par>
                          <p:cTn id="54" fill="hold">
                            <p:stCondLst>
                              <p:cond delay="11000"/>
                            </p:stCondLst>
                            <p:childTnLst>
                              <p:par>
                                <p:cTn id="55" presetID="10" presetClass="entr" presetSubtype="0" fill="hold" nodeType="after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1000"/>
                                        <p:tgtEl>
                                          <p:spTgt spid="1030"/>
                                        </p:tgtEl>
                                      </p:cBhvr>
                                    </p:animEffect>
                                  </p:childTnLst>
                                </p:cTn>
                              </p:par>
                            </p:childTnLst>
                          </p:cTn>
                        </p:par>
                        <p:par>
                          <p:cTn id="58" fill="hold">
                            <p:stCondLst>
                              <p:cond delay="12000"/>
                            </p:stCondLst>
                            <p:childTnLst>
                              <p:par>
                                <p:cTn id="59" presetID="2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1000"/>
                                        <p:tgtEl>
                                          <p:spTgt spid="30"/>
                                        </p:tgtEl>
                                      </p:cBhvr>
                                    </p:animEffect>
                                  </p:childTnLst>
                                </p:cTn>
                              </p:par>
                            </p:childTnLst>
                          </p:cTn>
                        </p:par>
                        <p:par>
                          <p:cTn id="62" fill="hold">
                            <p:stCondLst>
                              <p:cond delay="13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animBg="1"/>
      <p:bldP spid="22" grpId="0" animBg="1"/>
      <p:bldP spid="24" grpId="0" animBg="1"/>
      <p:bldP spid="25" grpId="0" animBg="1"/>
      <p:bldP spid="26" grpId="0"/>
      <p:bldP spid="27" grpId="0" animBg="1"/>
      <p:bldP spid="28" grpId="0" animBg="1"/>
      <p:bldP spid="30" grpId="0" animBg="1"/>
      <p:bldP spid="31" grpId="0" animBg="1"/>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836712"/>
            <a:ext cx="8748464" cy="6192688"/>
            <a:chOff x="0" y="980729"/>
            <a:chExt cx="8604448" cy="5913556"/>
          </a:xfrm>
        </p:grpSpPr>
        <p:pic>
          <p:nvPicPr>
            <p:cNvPr id="11" name="Picture 2" descr="Y:\07 Produktion\1_TEMPLATES\4_Selbstpräsentationen\1_Grundlagen\Bildvorlagen (Kopien)\Fotolia_31240061_X.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gray">
            <a:xfrm flipH="1">
              <a:off x="0" y="980729"/>
              <a:ext cx="8604448" cy="587727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hteck 3"/>
            <p:cNvSpPr/>
            <p:nvPr/>
          </p:nvSpPr>
          <p:spPr bwMode="gray">
            <a:xfrm>
              <a:off x="1" y="985916"/>
              <a:ext cx="6487480" cy="5908369"/>
            </a:xfrm>
            <a:prstGeom prst="rect">
              <a:avLst/>
            </a:prstGeom>
            <a:gradFill>
              <a:gsLst>
                <a:gs pos="0">
                  <a:srgbClr val="000000">
                    <a:alpha val="59000"/>
                  </a:srgbClr>
                </a:gs>
                <a:gs pos="48000">
                  <a:srgbClr val="FFFFFF">
                    <a:alpha val="0"/>
                  </a:srgbClr>
                </a:gs>
              </a:gsLst>
              <a:lin ang="2700000" scaled="0"/>
            </a:gradFill>
            <a:ln w="12700">
              <a:noFill/>
              <a:round/>
              <a:headEnd/>
              <a:tailEnd/>
            </a:ln>
          </p:spPr>
          <p:txBody>
            <a:bodyPr rtlCol="0" anchor="ctr"/>
            <a:lstStyle/>
            <a:p>
              <a:pPr algn="ctr"/>
              <a:endParaRPr lang="en-US" dirty="0"/>
            </a:p>
          </p:txBody>
        </p:sp>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13" name="Textfeld 4"/>
          <p:cNvSpPr txBox="1"/>
          <p:nvPr/>
        </p:nvSpPr>
        <p:spPr bwMode="gray">
          <a:xfrm>
            <a:off x="3419872" y="3240122"/>
            <a:ext cx="3024336" cy="1485022"/>
          </a:xfrm>
          <a:prstGeom prst="rect">
            <a:avLst/>
          </a:prstGeom>
          <a:noFill/>
        </p:spPr>
        <p:txBody>
          <a:bodyPr wrap="square" rtlCol="0">
            <a:spAutoFit/>
          </a:bodyPr>
          <a:lstStyle/>
          <a:p>
            <a:pPr algn="ctr">
              <a:lnSpc>
                <a:spcPct val="90000"/>
              </a:lnSpc>
            </a:pPr>
            <a:r>
              <a:rPr lang="en-IN" sz="2000" b="1" dirty="0" smtClean="0">
                <a:solidFill>
                  <a:srgbClr val="0070C0"/>
                </a:solidFill>
                <a:latin typeface="Segoe Print" pitchFamily="2" charset="0"/>
              </a:rPr>
              <a:t>Let us now take a look at a real life example to understand      SWOT analysis!</a:t>
            </a:r>
            <a:endParaRPr lang="en-US" sz="2000" b="1" dirty="0">
              <a:solidFill>
                <a:srgbClr val="0070C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4" name="Group 24"/>
          <p:cNvGrpSpPr/>
          <p:nvPr/>
        </p:nvGrpSpPr>
        <p:grpSpPr>
          <a:xfrm rot="20724838">
            <a:off x="5173478" y="1707705"/>
            <a:ext cx="3888432" cy="3654649"/>
            <a:chOff x="-1548680" y="1268760"/>
            <a:chExt cx="3888432" cy="3654649"/>
          </a:xfrm>
        </p:grpSpPr>
        <p:grpSp>
          <p:nvGrpSpPr>
            <p:cNvPr id="5" name="Gruppe 83"/>
            <p:cNvGrpSpPr>
              <a:grpSpLocks/>
            </p:cNvGrpSpPr>
            <p:nvPr/>
          </p:nvGrpSpPr>
          <p:grpSpPr bwMode="auto">
            <a:xfrm>
              <a:off x="-1548680" y="1268760"/>
              <a:ext cx="3888432" cy="3654649"/>
              <a:chOff x="819574" y="1558714"/>
              <a:chExt cx="3535680" cy="2881207"/>
            </a:xfrm>
          </p:grpSpPr>
          <p:sp>
            <p:nvSpPr>
              <p:cNvPr id="1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2" name="Picture 21" descr="Wal Mart Produce_Hays.JPG"/>
            <p:cNvPicPr>
              <a:picLocks noChangeAspect="1"/>
            </p:cNvPicPr>
            <p:nvPr/>
          </p:nvPicPr>
          <p:blipFill>
            <a:blip r:embed="rId6" cstate="email"/>
            <a:stretch>
              <a:fillRect/>
            </a:stretch>
          </p:blipFill>
          <p:spPr>
            <a:xfrm>
              <a:off x="-1404664" y="1412776"/>
              <a:ext cx="2880320" cy="2808312"/>
            </a:xfrm>
            <a:prstGeom prst="rect">
              <a:avLst/>
            </a:prstGeom>
          </p:spPr>
        </p:pic>
      </p:grpSp>
      <p:grpSp>
        <p:nvGrpSpPr>
          <p:cNvPr id="6" name="Group 25"/>
          <p:cNvGrpSpPr/>
          <p:nvPr/>
        </p:nvGrpSpPr>
        <p:grpSpPr>
          <a:xfrm rot="1143265">
            <a:off x="5201093" y="1904047"/>
            <a:ext cx="3888432" cy="3654649"/>
            <a:chOff x="2339752" y="2132856"/>
            <a:chExt cx="3888432" cy="3654649"/>
          </a:xfrm>
        </p:grpSpPr>
        <p:grpSp>
          <p:nvGrpSpPr>
            <p:cNvPr id="7" name="Gruppe 83"/>
            <p:cNvGrpSpPr>
              <a:grpSpLocks/>
            </p:cNvGrpSpPr>
            <p:nvPr/>
          </p:nvGrpSpPr>
          <p:grpSpPr bwMode="auto">
            <a:xfrm>
              <a:off x="2339752" y="2132856"/>
              <a:ext cx="3888432" cy="3654649"/>
              <a:chOff x="819574" y="1558714"/>
              <a:chExt cx="3535680" cy="2881207"/>
            </a:xfrm>
          </p:grpSpPr>
          <p:sp>
            <p:nvSpPr>
              <p:cNvPr id="15"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6"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7"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23" name="Picture 22" descr="wal_mart_packaging.jpg"/>
            <p:cNvPicPr>
              <a:picLocks noChangeAspect="1"/>
            </p:cNvPicPr>
            <p:nvPr/>
          </p:nvPicPr>
          <p:blipFill>
            <a:blip r:embed="rId7" cstate="email"/>
            <a:stretch>
              <a:fillRect/>
            </a:stretch>
          </p:blipFill>
          <p:spPr>
            <a:xfrm>
              <a:off x="2483768" y="2276872"/>
              <a:ext cx="2880320" cy="2808312"/>
            </a:xfrm>
            <a:prstGeom prst="rect">
              <a:avLst/>
            </a:prstGeom>
          </p:spPr>
        </p:pic>
      </p:grpSp>
      <p:grpSp>
        <p:nvGrpSpPr>
          <p:cNvPr id="8" name="Group 27"/>
          <p:cNvGrpSpPr/>
          <p:nvPr/>
        </p:nvGrpSpPr>
        <p:grpSpPr>
          <a:xfrm>
            <a:off x="5101470" y="1707705"/>
            <a:ext cx="3888432" cy="3654649"/>
            <a:chOff x="5796136" y="1052736"/>
            <a:chExt cx="3888432" cy="3654649"/>
          </a:xfrm>
        </p:grpSpPr>
        <p:grpSp>
          <p:nvGrpSpPr>
            <p:cNvPr id="9" name="Gruppe 83"/>
            <p:cNvGrpSpPr>
              <a:grpSpLocks/>
            </p:cNvGrpSpPr>
            <p:nvPr/>
          </p:nvGrpSpPr>
          <p:grpSpPr bwMode="auto">
            <a:xfrm>
              <a:off x="5796136" y="1052736"/>
              <a:ext cx="3888432" cy="3654649"/>
              <a:chOff x="819574" y="1558714"/>
              <a:chExt cx="3535680" cy="2881207"/>
            </a:xfrm>
          </p:grpSpPr>
          <p:sp>
            <p:nvSpPr>
              <p:cNvPr id="11"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026" name="Picture 2"/>
            <p:cNvPicPr>
              <a:picLocks noChangeAspect="1" noChangeArrowheads="1"/>
            </p:cNvPicPr>
            <p:nvPr/>
          </p:nvPicPr>
          <p:blipFill>
            <a:blip r:embed="rId8" cstate="print"/>
            <a:srcRect/>
            <a:stretch>
              <a:fillRect/>
            </a:stretch>
          </p:blipFill>
          <p:spPr bwMode="auto">
            <a:xfrm>
              <a:off x="5914737" y="1196753"/>
              <a:ext cx="2916000" cy="2758398"/>
            </a:xfrm>
            <a:prstGeom prst="rect">
              <a:avLst/>
            </a:prstGeom>
            <a:noFill/>
            <a:ln w="9525">
              <a:noFill/>
              <a:miter lim="800000"/>
              <a:headEnd/>
              <a:tailEnd/>
            </a:ln>
          </p:spPr>
        </p:pic>
      </p:grpSp>
      <p:sp>
        <p:nvSpPr>
          <p:cNvPr id="29" name="TextBox 28"/>
          <p:cNvSpPr txBox="1"/>
          <p:nvPr/>
        </p:nvSpPr>
        <p:spPr>
          <a:xfrm>
            <a:off x="0" y="1225743"/>
            <a:ext cx="4680520" cy="1015663"/>
          </a:xfrm>
          <a:prstGeom prst="rect">
            <a:avLst/>
          </a:prstGeom>
          <a:solidFill>
            <a:srgbClr val="FF6699"/>
          </a:solidFill>
        </p:spPr>
        <p:txBody>
          <a:bodyPr wrap="square" rtlCol="0">
            <a:spAutoFit/>
          </a:bodyPr>
          <a:lstStyle/>
          <a:p>
            <a:r>
              <a:rPr lang="en-IN" sz="2000" dirty="0" smtClean="0"/>
              <a:t>Wal-Mart Stores Inc. also known as Wal-Mart is an American multinational retail corporation. </a:t>
            </a:r>
            <a:endParaRPr lang="en-IN" sz="2000" dirty="0"/>
          </a:p>
        </p:txBody>
      </p:sp>
      <p:sp>
        <p:nvSpPr>
          <p:cNvPr id="30" name="TextBox 29"/>
          <p:cNvSpPr txBox="1"/>
          <p:nvPr/>
        </p:nvSpPr>
        <p:spPr>
          <a:xfrm>
            <a:off x="0" y="2348300"/>
            <a:ext cx="4680520" cy="707886"/>
          </a:xfrm>
          <a:prstGeom prst="rect">
            <a:avLst/>
          </a:prstGeom>
          <a:solidFill>
            <a:srgbClr val="F9AD6F"/>
          </a:solidFill>
        </p:spPr>
        <p:txBody>
          <a:bodyPr wrap="square" rtlCol="0">
            <a:spAutoFit/>
          </a:bodyPr>
          <a:lstStyle/>
          <a:p>
            <a:r>
              <a:rPr lang="en-IN" sz="2000" dirty="0" smtClean="0"/>
              <a:t>Wal-Mart includes chains of large discount department stores and warehouse stores. </a:t>
            </a:r>
            <a:endParaRPr lang="en-IN" sz="2000" dirty="0"/>
          </a:p>
        </p:txBody>
      </p:sp>
      <p:sp>
        <p:nvSpPr>
          <p:cNvPr id="31" name="TextBox 30"/>
          <p:cNvSpPr txBox="1"/>
          <p:nvPr/>
        </p:nvSpPr>
        <p:spPr>
          <a:xfrm>
            <a:off x="-36512" y="3140968"/>
            <a:ext cx="4680520" cy="1015663"/>
          </a:xfrm>
          <a:prstGeom prst="rect">
            <a:avLst/>
          </a:prstGeom>
          <a:solidFill>
            <a:schemeClr val="accent5">
              <a:lumMod val="60000"/>
              <a:lumOff val="40000"/>
            </a:schemeClr>
          </a:solidFill>
        </p:spPr>
        <p:txBody>
          <a:bodyPr wrap="square" rtlCol="0">
            <a:spAutoFit/>
          </a:bodyPr>
          <a:lstStyle/>
          <a:p>
            <a:r>
              <a:rPr lang="en-IN" sz="2000" dirty="0" smtClean="0"/>
              <a:t>According to the Fortune Global 500 list in 2012, Wal-Mart is the world's third largest public corporation. </a:t>
            </a:r>
            <a:endParaRPr lang="en-IN" sz="2000" dirty="0"/>
          </a:p>
        </p:txBody>
      </p:sp>
      <p:sp>
        <p:nvSpPr>
          <p:cNvPr id="32" name="TextBox 31"/>
          <p:cNvSpPr txBox="1"/>
          <p:nvPr/>
        </p:nvSpPr>
        <p:spPr>
          <a:xfrm>
            <a:off x="-36512" y="4233282"/>
            <a:ext cx="4680520" cy="1015663"/>
          </a:xfrm>
          <a:prstGeom prst="rect">
            <a:avLst/>
          </a:prstGeom>
          <a:solidFill>
            <a:schemeClr val="accent3">
              <a:lumMod val="60000"/>
              <a:lumOff val="40000"/>
            </a:schemeClr>
          </a:solidFill>
        </p:spPr>
        <p:txBody>
          <a:bodyPr wrap="square" rtlCol="0">
            <a:spAutoFit/>
          </a:bodyPr>
          <a:lstStyle/>
          <a:p>
            <a:r>
              <a:rPr lang="en-IN" sz="2000" dirty="0" smtClean="0"/>
              <a:t>It is also the biggest private employer in the world with over two million employees, and is the largest retailer in the world.</a:t>
            </a:r>
            <a:endParaRPr lang="en-IN" sz="2000" dirty="0"/>
          </a:p>
        </p:txBody>
      </p:sp>
      <p:sp>
        <p:nvSpPr>
          <p:cNvPr id="33" name="TextBox 32"/>
          <p:cNvSpPr txBox="1"/>
          <p:nvPr/>
        </p:nvSpPr>
        <p:spPr>
          <a:xfrm>
            <a:off x="-36512" y="5385410"/>
            <a:ext cx="4680520" cy="707886"/>
          </a:xfrm>
          <a:prstGeom prst="rect">
            <a:avLst/>
          </a:prstGeom>
          <a:solidFill>
            <a:schemeClr val="accent4">
              <a:lumMod val="60000"/>
              <a:lumOff val="40000"/>
            </a:schemeClr>
          </a:solidFill>
        </p:spPr>
        <p:txBody>
          <a:bodyPr wrap="square" rtlCol="0">
            <a:spAutoFit/>
          </a:bodyPr>
          <a:lstStyle/>
          <a:p>
            <a:r>
              <a:rPr lang="en-IN" sz="2000" dirty="0" smtClean="0"/>
              <a:t>Let us look at a basic SWOT Analysis of Wal-Mart.</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2" presetClass="entr" presetSubtype="8" fill="hold" grpId="0" nodeType="withEffect">
                                  <p:stCondLst>
                                    <p:cond delay="2000"/>
                                  </p:stCondLst>
                                  <p:childTnLst>
                                    <p:set>
                                      <p:cBhvr>
                                        <p:cTn id="9" dur="1" fill="hold">
                                          <p:stCondLst>
                                            <p:cond delay="0"/>
                                          </p:stCondLst>
                                        </p:cTn>
                                        <p:tgtEl>
                                          <p:spTgt spid="29"/>
                                        </p:tgtEl>
                                        <p:attrNameLst>
                                          <p:attrName>style.visibility</p:attrName>
                                        </p:attrNameLst>
                                      </p:cBhvr>
                                      <p:to>
                                        <p:strVal val="visible"/>
                                      </p:to>
                                    </p:set>
                                    <p:animEffect transition="in" filter="slide(fromLeft)">
                                      <p:cBhvr>
                                        <p:cTn id="10" dur="1000"/>
                                        <p:tgtEl>
                                          <p:spTgt spid="29"/>
                                        </p:tgtEl>
                                      </p:cBhvr>
                                    </p:animEffect>
                                  </p:childTnLst>
                                </p:cTn>
                              </p:par>
                            </p:childTnLst>
                          </p:cTn>
                        </p:par>
                        <p:par>
                          <p:cTn id="11" fill="hold">
                            <p:stCondLst>
                              <p:cond delay="3000"/>
                            </p:stCondLst>
                            <p:childTnLst>
                              <p:par>
                                <p:cTn id="12" presetID="1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slide(fromLeft)">
                                      <p:cBhvr>
                                        <p:cTn id="14" dur="1000"/>
                                        <p:tgtEl>
                                          <p:spTgt spid="30"/>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5000"/>
                            </p:stCondLst>
                            <p:childTnLst>
                              <p:par>
                                <p:cTn id="20" presetID="1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Left)">
                                      <p:cBhvr>
                                        <p:cTn id="22" dur="1000"/>
                                        <p:tgtEl>
                                          <p:spTgt spid="31"/>
                                        </p:tgtEl>
                                      </p:cBhvr>
                                    </p:animEffect>
                                  </p:childTnLst>
                                </p:cTn>
                              </p:par>
                            </p:childTnLst>
                          </p:cTn>
                        </p:par>
                        <p:par>
                          <p:cTn id="23" fill="hold">
                            <p:stCondLst>
                              <p:cond delay="6000"/>
                            </p:stCondLst>
                            <p:childTnLst>
                              <p:par>
                                <p:cTn id="24" presetID="1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slide(fromLeft)">
                                      <p:cBhvr>
                                        <p:cTn id="26" dur="1000"/>
                                        <p:tgtEl>
                                          <p:spTgt spid="32"/>
                                        </p:tgtEl>
                                      </p:cBhvr>
                                    </p:animEffect>
                                  </p:childTnLst>
                                </p:cTn>
                              </p:par>
                            </p:childTnLst>
                          </p:cTn>
                        </p:par>
                        <p:par>
                          <p:cTn id="27" fill="hold">
                            <p:stCondLst>
                              <p:cond delay="7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par>
                          <p:cTn id="31" fill="hold">
                            <p:stCondLst>
                              <p:cond delay="8000"/>
                            </p:stCondLst>
                            <p:childTnLst>
                              <p:par>
                                <p:cTn id="32" presetID="1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slide(fromLeft)">
                                      <p:cBhvr>
                                        <p:cTn id="3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80728"/>
            <a:ext cx="4572000" cy="288016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p:cNvSpPr/>
          <p:nvPr/>
        </p:nvSpPr>
        <p:spPr>
          <a:xfrm>
            <a:off x="4572000" y="980728"/>
            <a:ext cx="4572000" cy="288016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p:cNvSpPr/>
          <p:nvPr/>
        </p:nvSpPr>
        <p:spPr>
          <a:xfrm>
            <a:off x="0" y="3860888"/>
            <a:ext cx="4572000" cy="287984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4572000" y="3860888"/>
            <a:ext cx="4572000" cy="287984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4" name="Group 20"/>
          <p:cNvGrpSpPr/>
          <p:nvPr/>
        </p:nvGrpSpPr>
        <p:grpSpPr>
          <a:xfrm>
            <a:off x="3707904" y="3068960"/>
            <a:ext cx="1620000" cy="1620000"/>
            <a:chOff x="3707904" y="3068960"/>
            <a:chExt cx="1620000" cy="1620000"/>
          </a:xfrm>
        </p:grpSpPr>
        <p:grpSp>
          <p:nvGrpSpPr>
            <p:cNvPr id="5" name="Group 18"/>
            <p:cNvGrpSpPr/>
            <p:nvPr/>
          </p:nvGrpSpPr>
          <p:grpSpPr>
            <a:xfrm>
              <a:off x="3707904" y="3068960"/>
              <a:ext cx="1620000" cy="1620000"/>
              <a:chOff x="2948493" y="3429689"/>
              <a:chExt cx="1198375" cy="1198346"/>
            </a:xfrm>
          </p:grpSpPr>
          <p:sp>
            <p:nvSpPr>
              <p:cNvPr id="17" name="Oval 16"/>
              <p:cNvSpPr/>
              <p:nvPr/>
            </p:nvSpPr>
            <p:spPr bwMode="auto">
              <a:xfrm>
                <a:off x="2948493" y="3429689"/>
                <a:ext cx="1198375" cy="1198346"/>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no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8" name="Oval 17"/>
              <p:cNvSpPr/>
              <p:nvPr/>
            </p:nvSpPr>
            <p:spPr bwMode="auto">
              <a:xfrm>
                <a:off x="3100595" y="3491849"/>
                <a:ext cx="903296" cy="704555"/>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sz="2800" dirty="0" smtClean="0">
                  <a:solidFill>
                    <a:srgbClr val="FFFFFF"/>
                  </a:solidFill>
                </a:endParaRPr>
              </a:p>
            </p:txBody>
          </p:sp>
        </p:grpSp>
        <p:sp>
          <p:nvSpPr>
            <p:cNvPr id="20" name="TextBox 19"/>
            <p:cNvSpPr txBox="1"/>
            <p:nvPr/>
          </p:nvSpPr>
          <p:spPr>
            <a:xfrm>
              <a:off x="3779912" y="3349441"/>
              <a:ext cx="1512168" cy="1015663"/>
            </a:xfrm>
            <a:prstGeom prst="rect">
              <a:avLst/>
            </a:prstGeom>
            <a:noFill/>
          </p:spPr>
          <p:txBody>
            <a:bodyPr wrap="square" rtlCol="0">
              <a:spAutoFit/>
            </a:bodyPr>
            <a:lstStyle/>
            <a:p>
              <a:pPr algn="ctr"/>
              <a:r>
                <a:rPr lang="en-US" sz="2000" b="1" dirty="0" smtClean="0"/>
                <a:t>SWOT</a:t>
              </a:r>
            </a:p>
            <a:p>
              <a:pPr algn="ctr"/>
              <a:r>
                <a:rPr lang="en-US" sz="2000" b="1" dirty="0" smtClean="0"/>
                <a:t>Analysis of    Wal-Mart</a:t>
              </a:r>
              <a:endParaRPr lang="en-IN" sz="2000" b="1" dirty="0"/>
            </a:p>
          </p:txBody>
        </p:sp>
      </p:grpSp>
      <p:sp>
        <p:nvSpPr>
          <p:cNvPr id="22" name="Text Box 8"/>
          <p:cNvSpPr txBox="1">
            <a:spLocks noChangeArrowheads="1"/>
          </p:cNvSpPr>
          <p:nvPr/>
        </p:nvSpPr>
        <p:spPr bwMode="auto">
          <a:xfrm>
            <a:off x="0" y="980728"/>
            <a:ext cx="1440844"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r>
              <a:rPr lang="en-US" sz="2000" b="1" dirty="0">
                <a:solidFill>
                  <a:schemeClr val="bg1"/>
                </a:solidFill>
                <a:effectLst>
                  <a:outerShdw blurRad="38100" dist="38100" dir="2700000" algn="tl">
                    <a:srgbClr val="000000">
                      <a:alpha val="43137"/>
                    </a:srgbClr>
                  </a:outerShdw>
                </a:effectLst>
                <a:latin typeface="+mj-lt"/>
              </a:rPr>
              <a:t>STRENGTHS</a:t>
            </a:r>
          </a:p>
        </p:txBody>
      </p:sp>
      <p:sp>
        <p:nvSpPr>
          <p:cNvPr id="23" name="Text Box 9"/>
          <p:cNvSpPr txBox="1">
            <a:spLocks noChangeArrowheads="1"/>
          </p:cNvSpPr>
          <p:nvPr/>
        </p:nvSpPr>
        <p:spPr bwMode="auto">
          <a:xfrm>
            <a:off x="7529584" y="980728"/>
            <a:ext cx="1614416"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pPr algn="r"/>
            <a:r>
              <a:rPr lang="en-US" sz="2000" b="1" dirty="0">
                <a:solidFill>
                  <a:schemeClr val="bg1"/>
                </a:solidFill>
                <a:effectLst>
                  <a:outerShdw blurRad="38100" dist="38100" dir="2700000" algn="tl">
                    <a:srgbClr val="000000">
                      <a:alpha val="43137"/>
                    </a:srgbClr>
                  </a:outerShdw>
                </a:effectLst>
                <a:latin typeface="+mj-lt"/>
              </a:rPr>
              <a:t>WEAKNESSES</a:t>
            </a:r>
          </a:p>
        </p:txBody>
      </p:sp>
      <p:sp>
        <p:nvSpPr>
          <p:cNvPr id="24" name="Text Box 10"/>
          <p:cNvSpPr txBox="1">
            <a:spLocks noChangeArrowheads="1"/>
          </p:cNvSpPr>
          <p:nvPr/>
        </p:nvSpPr>
        <p:spPr bwMode="auto">
          <a:xfrm>
            <a:off x="0" y="6309320"/>
            <a:ext cx="1915717"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r>
              <a:rPr lang="en-US" sz="2000" b="1" dirty="0">
                <a:solidFill>
                  <a:schemeClr val="bg1"/>
                </a:solidFill>
                <a:effectLst>
                  <a:outerShdw blurRad="38100" dist="38100" dir="2700000" algn="tl">
                    <a:srgbClr val="000000">
                      <a:alpha val="43137"/>
                    </a:srgbClr>
                  </a:outerShdw>
                </a:effectLst>
                <a:latin typeface="+mj-lt"/>
              </a:rPr>
              <a:t>OPPORTUNITIES</a:t>
            </a:r>
          </a:p>
        </p:txBody>
      </p:sp>
      <p:sp>
        <p:nvSpPr>
          <p:cNvPr id="25" name="Text Box 11"/>
          <p:cNvSpPr txBox="1">
            <a:spLocks noChangeArrowheads="1"/>
          </p:cNvSpPr>
          <p:nvPr/>
        </p:nvSpPr>
        <p:spPr bwMode="auto">
          <a:xfrm>
            <a:off x="8022026" y="6309320"/>
            <a:ext cx="1121974"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pPr algn="r"/>
            <a:r>
              <a:rPr lang="en-US" sz="2000" b="1" dirty="0">
                <a:solidFill>
                  <a:schemeClr val="bg1"/>
                </a:solidFill>
                <a:effectLst>
                  <a:outerShdw blurRad="38100" dist="38100" dir="2700000" algn="tl">
                    <a:srgbClr val="000000">
                      <a:alpha val="43137"/>
                    </a:srgbClr>
                  </a:outerShdw>
                </a:effectLst>
                <a:latin typeface="+mj-lt"/>
              </a:rPr>
              <a:t>THREATS</a:t>
            </a:r>
          </a:p>
        </p:txBody>
      </p:sp>
      <p:sp>
        <p:nvSpPr>
          <p:cNvPr id="26" name="Text Box 12"/>
          <p:cNvSpPr txBox="1">
            <a:spLocks noChangeArrowheads="1"/>
          </p:cNvSpPr>
          <p:nvPr/>
        </p:nvSpPr>
        <p:spPr bwMode="auto">
          <a:xfrm>
            <a:off x="3419872" y="548680"/>
            <a:ext cx="125730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S</a:t>
            </a:r>
          </a:p>
        </p:txBody>
      </p:sp>
      <p:sp>
        <p:nvSpPr>
          <p:cNvPr id="27" name="Text Box 13"/>
          <p:cNvSpPr txBox="1">
            <a:spLocks noChangeArrowheads="1"/>
          </p:cNvSpPr>
          <p:nvPr/>
        </p:nvSpPr>
        <p:spPr bwMode="auto">
          <a:xfrm>
            <a:off x="4486126" y="548680"/>
            <a:ext cx="167005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W</a:t>
            </a:r>
          </a:p>
        </p:txBody>
      </p:sp>
      <p:sp>
        <p:nvSpPr>
          <p:cNvPr id="28" name="Text Box 14"/>
          <p:cNvSpPr txBox="1">
            <a:spLocks noChangeArrowheads="1"/>
          </p:cNvSpPr>
          <p:nvPr/>
        </p:nvSpPr>
        <p:spPr bwMode="auto">
          <a:xfrm>
            <a:off x="3275856" y="5370587"/>
            <a:ext cx="142240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O</a:t>
            </a:r>
          </a:p>
        </p:txBody>
      </p:sp>
      <p:sp>
        <p:nvSpPr>
          <p:cNvPr id="29" name="Text Box 15"/>
          <p:cNvSpPr txBox="1">
            <a:spLocks noChangeArrowheads="1"/>
          </p:cNvSpPr>
          <p:nvPr/>
        </p:nvSpPr>
        <p:spPr bwMode="auto">
          <a:xfrm>
            <a:off x="4466828" y="5370587"/>
            <a:ext cx="125730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T</a:t>
            </a:r>
          </a:p>
        </p:txBody>
      </p:sp>
      <p:sp>
        <p:nvSpPr>
          <p:cNvPr id="31" name="TextBox 30"/>
          <p:cNvSpPr txBox="1"/>
          <p:nvPr/>
        </p:nvSpPr>
        <p:spPr>
          <a:xfrm>
            <a:off x="0" y="1268760"/>
            <a:ext cx="4716000" cy="2554545"/>
          </a:xfrm>
          <a:prstGeom prst="rect">
            <a:avLst/>
          </a:prstGeom>
          <a:noFill/>
        </p:spPr>
        <p:txBody>
          <a:bodyPr wrap="square" rtlCol="0">
            <a:spAutoFit/>
          </a:bodyPr>
          <a:lstStyle/>
          <a:p>
            <a:pPr marL="342900" indent="-342900">
              <a:buFont typeface="Arial" pitchFamily="34" charset="0"/>
              <a:buChar char="•"/>
            </a:pPr>
            <a:r>
              <a:rPr lang="en-IN" sz="1600" dirty="0" smtClean="0"/>
              <a:t>Powerful retail brand &amp; good reputation</a:t>
            </a:r>
          </a:p>
          <a:p>
            <a:pPr marL="342900" indent="-342900">
              <a:buFont typeface="Arial" pitchFamily="34" charset="0"/>
              <a:buChar char="•"/>
            </a:pPr>
            <a:r>
              <a:rPr lang="en-IN" sz="1600" dirty="0" smtClean="0"/>
              <a:t>Provides value for money</a:t>
            </a:r>
          </a:p>
          <a:p>
            <a:pPr marL="342900" indent="-342900">
              <a:buFont typeface="Arial" pitchFamily="34" charset="0"/>
              <a:buChar char="•"/>
            </a:pPr>
            <a:r>
              <a:rPr lang="en-IN" sz="1600" dirty="0" smtClean="0"/>
              <a:t>Wide range of products </a:t>
            </a:r>
          </a:p>
          <a:p>
            <a:pPr marL="342900" indent="-342900">
              <a:buFont typeface="Arial" pitchFamily="34" charset="0"/>
              <a:buChar char="•"/>
            </a:pPr>
            <a:r>
              <a:rPr lang="en-IN" sz="1600" dirty="0" smtClean="0"/>
              <a:t>Efficient procurement</a:t>
            </a:r>
          </a:p>
          <a:p>
            <a:pPr marL="342900" indent="-342900">
              <a:buFont typeface="Arial" pitchFamily="34" charset="0"/>
              <a:buChar char="•"/>
            </a:pPr>
            <a:r>
              <a:rPr lang="en-IN" sz="1600" dirty="0" smtClean="0"/>
              <a:t>Substantial growth over recent years</a:t>
            </a:r>
          </a:p>
          <a:p>
            <a:pPr marL="342900" indent="-342900">
              <a:buFont typeface="Arial" pitchFamily="34" charset="0"/>
              <a:buChar char="•"/>
            </a:pPr>
            <a:r>
              <a:rPr lang="en-IN" sz="1600" dirty="0" smtClean="0"/>
              <a:t>Experience of global expansion </a:t>
            </a:r>
          </a:p>
          <a:p>
            <a:pPr marL="342900" indent="-342900">
              <a:buFont typeface="Arial" pitchFamily="34" charset="0"/>
              <a:buChar char="•"/>
            </a:pPr>
            <a:r>
              <a:rPr lang="en-IN" sz="1600" dirty="0" smtClean="0"/>
              <a:t>Good use of information technology to support   its international logistics system</a:t>
            </a:r>
          </a:p>
          <a:p>
            <a:pPr marL="342900" indent="-342900">
              <a:buFont typeface="Arial" pitchFamily="34" charset="0"/>
              <a:buChar char="•"/>
            </a:pPr>
            <a:r>
              <a:rPr lang="en-IN" sz="1600" dirty="0" smtClean="0"/>
              <a:t>Focused strategy for human resource management and development</a:t>
            </a:r>
            <a:endParaRPr lang="en-IN" sz="1600" dirty="0"/>
          </a:p>
        </p:txBody>
      </p:sp>
      <p:grpSp>
        <p:nvGrpSpPr>
          <p:cNvPr id="6" name="Group 40"/>
          <p:cNvGrpSpPr/>
          <p:nvPr/>
        </p:nvGrpSpPr>
        <p:grpSpPr>
          <a:xfrm>
            <a:off x="4572000" y="1268760"/>
            <a:ext cx="4716000" cy="2592288"/>
            <a:chOff x="4572000" y="1268760"/>
            <a:chExt cx="4716000" cy="2592288"/>
          </a:xfrm>
        </p:grpSpPr>
        <p:sp>
          <p:nvSpPr>
            <p:cNvPr id="32" name="TextBox 31"/>
            <p:cNvSpPr txBox="1"/>
            <p:nvPr/>
          </p:nvSpPr>
          <p:spPr>
            <a:xfrm>
              <a:off x="6012160" y="1268760"/>
              <a:ext cx="3131840" cy="830997"/>
            </a:xfrm>
            <a:prstGeom prst="rect">
              <a:avLst/>
            </a:prstGeom>
            <a:noFill/>
          </p:spPr>
          <p:txBody>
            <a:bodyPr wrap="square" rtlCol="0">
              <a:spAutoFit/>
            </a:bodyPr>
            <a:lstStyle/>
            <a:p>
              <a:pPr marL="342900" indent="-342900">
                <a:buFont typeface="Arial" pitchFamily="34" charset="0"/>
                <a:buChar char="•"/>
              </a:pPr>
              <a:r>
                <a:rPr lang="en-IN" sz="1600" dirty="0" smtClean="0"/>
                <a:t>Control problems due to its sheer size of being the World’s largest grocery retailer</a:t>
              </a:r>
            </a:p>
          </p:txBody>
        </p:sp>
        <p:sp>
          <p:nvSpPr>
            <p:cNvPr id="33" name="TextBox 32"/>
            <p:cNvSpPr txBox="1"/>
            <p:nvPr/>
          </p:nvSpPr>
          <p:spPr>
            <a:xfrm>
              <a:off x="4572000" y="1988840"/>
              <a:ext cx="4716000" cy="1077218"/>
            </a:xfrm>
            <a:prstGeom prst="rect">
              <a:avLst/>
            </a:prstGeom>
            <a:noFill/>
          </p:spPr>
          <p:txBody>
            <a:bodyPr wrap="square" rtlCol="0">
              <a:spAutoFit/>
            </a:bodyPr>
            <a:lstStyle/>
            <a:p>
              <a:pPr marL="342900" indent="-342900">
                <a:buFont typeface="Arial" pitchFamily="34" charset="0"/>
                <a:buChar char="•"/>
              </a:pPr>
              <a:r>
                <a:rPr lang="en-IN" sz="1600" dirty="0" smtClean="0"/>
                <a:t>Despite its IT advantages, it faces some weak areas due to the huge span of control</a:t>
              </a:r>
            </a:p>
            <a:p>
              <a:pPr marL="342900" indent="-342900">
                <a:buFont typeface="Arial" pitchFamily="34" charset="0"/>
                <a:buChar char="•"/>
              </a:pPr>
              <a:r>
                <a:rPr lang="en-IN" sz="1600" dirty="0" smtClean="0"/>
                <a:t>Lacks focus unlike some of its competitors due to various products across many sectors</a:t>
              </a:r>
            </a:p>
          </p:txBody>
        </p:sp>
        <p:sp>
          <p:nvSpPr>
            <p:cNvPr id="34" name="TextBox 33"/>
            <p:cNvSpPr txBox="1"/>
            <p:nvPr/>
          </p:nvSpPr>
          <p:spPr>
            <a:xfrm>
              <a:off x="5004048" y="3030051"/>
              <a:ext cx="4139952" cy="830997"/>
            </a:xfrm>
            <a:prstGeom prst="rect">
              <a:avLst/>
            </a:prstGeom>
            <a:noFill/>
          </p:spPr>
          <p:txBody>
            <a:bodyPr wrap="square" rtlCol="0">
              <a:spAutoFit/>
            </a:bodyPr>
            <a:lstStyle/>
            <a:p>
              <a:pPr marL="342900" indent="-342900">
                <a:buFont typeface="Arial" pitchFamily="34" charset="0"/>
                <a:buChar char="•"/>
              </a:pPr>
              <a:r>
                <a:rPr lang="en-IN" sz="1600" dirty="0" smtClean="0"/>
                <a:t>The company is global, but it only has a presence in relatively few countries Worldwide</a:t>
              </a:r>
              <a:endParaRPr lang="en-IN" sz="1600" dirty="0"/>
            </a:p>
          </p:txBody>
        </p:sp>
      </p:grpSp>
      <p:sp>
        <p:nvSpPr>
          <p:cNvPr id="35" name="TextBox 34"/>
          <p:cNvSpPr txBox="1"/>
          <p:nvPr/>
        </p:nvSpPr>
        <p:spPr>
          <a:xfrm>
            <a:off x="16" y="3933056"/>
            <a:ext cx="4716000" cy="2062103"/>
          </a:xfrm>
          <a:prstGeom prst="rect">
            <a:avLst/>
          </a:prstGeom>
          <a:noFill/>
        </p:spPr>
        <p:txBody>
          <a:bodyPr wrap="square" rtlCol="0">
            <a:spAutoFit/>
          </a:bodyPr>
          <a:lstStyle/>
          <a:p>
            <a:pPr marL="342900" indent="-342900">
              <a:buFont typeface="Arial" pitchFamily="34" charset="0"/>
              <a:buChar char="•"/>
            </a:pPr>
            <a:r>
              <a:rPr lang="en-IN" sz="1600" dirty="0" smtClean="0"/>
              <a:t>To take over, merge with, or form                 strategic alliances with other global              retailers</a:t>
            </a:r>
          </a:p>
          <a:p>
            <a:pPr marL="342900" indent="-342900">
              <a:buFont typeface="Arial" pitchFamily="34" charset="0"/>
              <a:buChar char="•"/>
            </a:pPr>
            <a:r>
              <a:rPr lang="en-IN" sz="1600" dirty="0" smtClean="0"/>
              <a:t>Focus on specific markets such as Europe </a:t>
            </a:r>
          </a:p>
          <a:p>
            <a:pPr marL="342900" indent="-342900">
              <a:buFont typeface="Arial" pitchFamily="34" charset="0"/>
              <a:buChar char="•"/>
            </a:pPr>
            <a:r>
              <a:rPr lang="en-IN" sz="1600" dirty="0" smtClean="0"/>
              <a:t>Opportunities for future business in expanding consumer markets, such as China and India.</a:t>
            </a:r>
          </a:p>
          <a:p>
            <a:pPr marL="342900" indent="-342900">
              <a:buFont typeface="Arial" pitchFamily="34" charset="0"/>
              <a:buChar char="•"/>
            </a:pPr>
            <a:r>
              <a:rPr lang="en-IN" sz="1600" dirty="0" smtClean="0"/>
              <a:t>Looking for new locations and different            store types</a:t>
            </a:r>
            <a:endParaRPr lang="en-IN" sz="1600" dirty="0"/>
          </a:p>
        </p:txBody>
      </p:sp>
      <p:grpSp>
        <p:nvGrpSpPr>
          <p:cNvPr id="7" name="Group 41"/>
          <p:cNvGrpSpPr/>
          <p:nvPr/>
        </p:nvGrpSpPr>
        <p:grpSpPr>
          <a:xfrm>
            <a:off x="4572000" y="3861048"/>
            <a:ext cx="4716000" cy="2808312"/>
            <a:chOff x="4572000" y="3861048"/>
            <a:chExt cx="4716000" cy="2808312"/>
          </a:xfrm>
        </p:grpSpPr>
        <p:sp>
          <p:nvSpPr>
            <p:cNvPr id="36" name="TextBox 35"/>
            <p:cNvSpPr txBox="1"/>
            <p:nvPr/>
          </p:nvSpPr>
          <p:spPr>
            <a:xfrm>
              <a:off x="5220072" y="6084585"/>
              <a:ext cx="3923928" cy="584775"/>
            </a:xfrm>
            <a:prstGeom prst="rect">
              <a:avLst/>
            </a:prstGeom>
            <a:noFill/>
          </p:spPr>
          <p:txBody>
            <a:bodyPr wrap="square" rtlCol="0">
              <a:spAutoFit/>
            </a:bodyPr>
            <a:lstStyle/>
            <a:p>
              <a:pPr marL="342900" indent="-342900">
                <a:buFont typeface="Arial" pitchFamily="34" charset="0"/>
                <a:buChar char="•"/>
              </a:pPr>
              <a:r>
                <a:rPr lang="en-IN" sz="1600" dirty="0" smtClean="0"/>
                <a:t>Price competition which results in price deflation in some ranges </a:t>
              </a:r>
            </a:p>
          </p:txBody>
        </p:sp>
        <p:sp>
          <p:nvSpPr>
            <p:cNvPr id="37" name="TextBox 36"/>
            <p:cNvSpPr txBox="1"/>
            <p:nvPr/>
          </p:nvSpPr>
          <p:spPr>
            <a:xfrm>
              <a:off x="4572000" y="4581128"/>
              <a:ext cx="4716000" cy="1077218"/>
            </a:xfrm>
            <a:prstGeom prst="rect">
              <a:avLst/>
            </a:prstGeom>
            <a:noFill/>
          </p:spPr>
          <p:txBody>
            <a:bodyPr wrap="square" rtlCol="0">
              <a:spAutoFit/>
            </a:bodyPr>
            <a:lstStyle/>
            <a:p>
              <a:pPr marL="342900" indent="-342900">
                <a:buFont typeface="Arial" pitchFamily="34" charset="0"/>
                <a:buChar char="•"/>
              </a:pPr>
              <a:r>
                <a:rPr lang="en-IN" sz="1600" dirty="0" smtClean="0"/>
                <a:t>Being the constant target of competition, locally and globally due to its being number one in the World</a:t>
              </a:r>
            </a:p>
            <a:p>
              <a:pPr marL="342900" indent="-342900">
                <a:buFont typeface="Arial" pitchFamily="34" charset="0"/>
                <a:buChar char="•"/>
              </a:pPr>
              <a:r>
                <a:rPr lang="en-IN" sz="1600" dirty="0" smtClean="0"/>
                <a:t>Competition due to lowered manufacturing costs</a:t>
              </a:r>
            </a:p>
          </p:txBody>
        </p:sp>
        <p:sp>
          <p:nvSpPr>
            <p:cNvPr id="38" name="TextBox 37"/>
            <p:cNvSpPr txBox="1"/>
            <p:nvPr/>
          </p:nvSpPr>
          <p:spPr>
            <a:xfrm>
              <a:off x="5292080" y="3861048"/>
              <a:ext cx="3851920" cy="830997"/>
            </a:xfrm>
            <a:prstGeom prst="rect">
              <a:avLst/>
            </a:prstGeom>
            <a:noFill/>
          </p:spPr>
          <p:txBody>
            <a:bodyPr wrap="square" rtlCol="0">
              <a:spAutoFit/>
            </a:bodyPr>
            <a:lstStyle/>
            <a:p>
              <a:pPr marL="342900" indent="-342900">
                <a:buFont typeface="Arial" pitchFamily="34" charset="0"/>
                <a:buChar char="•"/>
              </a:pPr>
              <a:r>
                <a:rPr lang="en-IN" sz="1600" dirty="0" smtClean="0"/>
                <a:t>Exposure to threats of political problems in the local countries that Wal-Mart operates in</a:t>
              </a:r>
              <a:endParaRPr lang="en-IN" sz="1600" dirty="0"/>
            </a:p>
          </p:txBody>
        </p:sp>
        <p:sp>
          <p:nvSpPr>
            <p:cNvPr id="40" name="TextBox 39"/>
            <p:cNvSpPr txBox="1"/>
            <p:nvPr/>
          </p:nvSpPr>
          <p:spPr>
            <a:xfrm>
              <a:off x="5544616" y="5580529"/>
              <a:ext cx="3491880" cy="584775"/>
            </a:xfrm>
            <a:prstGeom prst="rect">
              <a:avLst/>
            </a:prstGeom>
            <a:noFill/>
          </p:spPr>
          <p:txBody>
            <a:bodyPr wrap="square" rtlCol="0">
              <a:spAutoFit/>
            </a:bodyPr>
            <a:lstStyle/>
            <a:p>
              <a:r>
                <a:rPr lang="en-IN" sz="1600" dirty="0" smtClean="0"/>
                <a:t>due to outsourcing to low-cost regions of the World</a:t>
              </a:r>
              <a:endParaRPr lang="en-IN"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22" grpId="0"/>
      <p:bldP spid="23" grpId="0"/>
      <p:bldP spid="24" grpId="0"/>
      <p:bldP spid="25" grpId="0"/>
      <p:bldP spid="26" grpId="0"/>
      <p:bldP spid="27" grpId="0"/>
      <p:bldP spid="28" grpId="0"/>
      <p:bldP spid="29" grpId="0"/>
      <p:bldP spid="31" grpId="0"/>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stretch>
            <a:fillRect/>
          </a:stretch>
        </p:blipFill>
        <p:spPr>
          <a:xfrm>
            <a:off x="-252536" y="764704"/>
            <a:ext cx="2697832" cy="2697832"/>
          </a:xfrm>
          <a:prstGeom prst="rect">
            <a:avLst/>
          </a:prstGeom>
        </p:spPr>
      </p:pic>
      <p:sp>
        <p:nvSpPr>
          <p:cNvPr id="13" name="TextBox 12"/>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is an 'internal factor' for an organization?</a:t>
            </a:r>
            <a:endParaRPr lang="en-IN" sz="2000" dirty="0"/>
          </a:p>
        </p:txBody>
      </p:sp>
      <p:sp>
        <p:nvSpPr>
          <p:cNvPr id="14" name="Rounded Rectangular Callout 13"/>
          <p:cNvSpPr/>
          <p:nvPr/>
        </p:nvSpPr>
        <p:spPr>
          <a:xfrm>
            <a:off x="107688" y="5157192"/>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Click on the radio button to select the correct answer!</a:t>
            </a:r>
            <a:endParaRPr lang="en-IN" dirty="0">
              <a:solidFill>
                <a:schemeClr val="tx1"/>
              </a:solidFill>
            </a:endParaRPr>
          </a:p>
        </p:txBody>
      </p:sp>
      <p:pic>
        <p:nvPicPr>
          <p:cNvPr id="3074" name="Picture 2">
            <a:hlinkClick r:id="rId9" action="ppaction://hlinksldjump"/>
          </p:cNvP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537048" y="3125341"/>
            <a:ext cx="4267200" cy="447675"/>
          </a:xfrm>
          <a:prstGeom prst="rect">
            <a:avLst/>
          </a:prstGeom>
          <a:noFill/>
          <a:ln w="9525">
            <a:noFill/>
            <a:miter lim="800000"/>
            <a:headEnd/>
            <a:tailEnd/>
          </a:ln>
        </p:spPr>
      </p:pic>
      <p:pic>
        <p:nvPicPr>
          <p:cNvPr id="3075" name="Picture 3">
            <a:hlinkClick r:id="rId11" action="ppaction://hlinksldjump"/>
          </p:cNvPr>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2537048" y="3629397"/>
            <a:ext cx="4267200" cy="447675"/>
          </a:xfrm>
          <a:prstGeom prst="rect">
            <a:avLst/>
          </a:prstGeom>
          <a:noFill/>
          <a:ln w="9525">
            <a:noFill/>
            <a:miter lim="800000"/>
            <a:headEnd/>
            <a:tailEnd/>
          </a:ln>
        </p:spPr>
      </p:pic>
      <p:pic>
        <p:nvPicPr>
          <p:cNvPr id="3076" name="Picture 4">
            <a:hlinkClick r:id="rId11" action="ppaction://hlinksldjump"/>
          </p:cNvPr>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2537048" y="4123928"/>
            <a:ext cx="4267200" cy="457200"/>
          </a:xfrm>
          <a:prstGeom prst="rect">
            <a:avLst/>
          </a:prstGeom>
          <a:noFill/>
          <a:ln w="9525">
            <a:noFill/>
            <a:miter lim="800000"/>
            <a:headEnd/>
            <a:tailEnd/>
          </a:ln>
        </p:spPr>
      </p:pic>
      <p:pic>
        <p:nvPicPr>
          <p:cNvPr id="3077" name="Picture 5">
            <a:hlinkClick r:id="rId11" action="ppaction://hlinksldjump"/>
          </p:cNvP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537048" y="4653136"/>
            <a:ext cx="4267200" cy="44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500"/>
                                        <p:tgtEl>
                                          <p:spTgt spid="307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77"/>
                                        </p:tgtEl>
                                        <p:attrNameLst>
                                          <p:attrName>style.visibility</p:attrName>
                                        </p:attrNameLst>
                                      </p:cBhvr>
                                      <p:to>
                                        <p:strVal val="visible"/>
                                      </p:to>
                                    </p:set>
                                    <p:animEffect transition="in" filter="fade">
                                      <p:cBhvr>
                                        <p:cTn id="35" dur="500"/>
                                        <p:tgtEl>
                                          <p:spTgt spid="307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000"/>
                            </p:stCondLst>
                            <p:childTnLst>
                              <p:par>
                                <p:cTn id="40" presetID="26" presetClass="emph" presetSubtype="0" fill="hold" grpId="1" nodeType="after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is an 'internal factor' for an organization?</a:t>
            </a:r>
            <a:endParaRPr lang="en-IN" sz="2000" dirty="0"/>
          </a:p>
        </p:txBody>
      </p:sp>
      <p:pic>
        <p:nvPicPr>
          <p:cNvPr id="3074" name="Picture 2"/>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2537048" y="3125341"/>
            <a:ext cx="4267200" cy="447675"/>
          </a:xfrm>
          <a:prstGeom prst="rect">
            <a:avLst/>
          </a:prstGeom>
          <a:noFill/>
          <a:ln w="9525">
            <a:noFill/>
            <a:miter lim="800000"/>
            <a:headEnd/>
            <a:tailEnd/>
          </a:ln>
        </p:spPr>
      </p:pic>
      <p:pic>
        <p:nvPicPr>
          <p:cNvPr id="3075"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37048" y="3629397"/>
            <a:ext cx="4267200" cy="447675"/>
          </a:xfrm>
          <a:prstGeom prst="rect">
            <a:avLst/>
          </a:prstGeom>
          <a:noFill/>
          <a:ln w="9525">
            <a:noFill/>
            <a:miter lim="800000"/>
            <a:headEnd/>
            <a:tailEnd/>
          </a:ln>
        </p:spPr>
      </p:pic>
      <p:pic>
        <p:nvPicPr>
          <p:cNvPr id="3076"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4123928"/>
            <a:ext cx="4267200" cy="457200"/>
          </a:xfrm>
          <a:prstGeom prst="rect">
            <a:avLst/>
          </a:prstGeom>
          <a:noFill/>
          <a:ln w="9525">
            <a:noFill/>
            <a:miter lim="800000"/>
            <a:headEnd/>
            <a:tailEnd/>
          </a:ln>
        </p:spPr>
      </p:pic>
      <p:pic>
        <p:nvPicPr>
          <p:cNvPr id="3077" name="Picture 5"/>
          <p:cNvPicPr>
            <a:picLocks noChangeAspect="1" noChangeArrowheads="1"/>
          </p:cNvPicPr>
          <p:nvPr/>
        </p:nvPicPr>
        <p:blipFill>
          <a:blip r:embed="rId12" cstate="print">
            <a:clrChange>
              <a:clrFrom>
                <a:srgbClr val="FFFFFF"/>
              </a:clrFrom>
              <a:clrTo>
                <a:srgbClr val="FFFFFF">
                  <a:alpha val="0"/>
                </a:srgbClr>
              </a:clrTo>
            </a:clrChange>
            <a:grayscl/>
          </a:blip>
          <a:srcRect/>
          <a:stretch>
            <a:fillRect/>
          </a:stretch>
        </p:blipFill>
        <p:spPr bwMode="auto">
          <a:xfrm>
            <a:off x="2537048" y="4653136"/>
            <a:ext cx="4267200" cy="447675"/>
          </a:xfrm>
          <a:prstGeom prst="rect">
            <a:avLst/>
          </a:prstGeom>
          <a:noFill/>
          <a:ln w="9525">
            <a:noFill/>
            <a:miter lim="800000"/>
            <a:headEnd/>
            <a:tailEnd/>
          </a:ln>
        </p:spPr>
      </p:pic>
      <p:grpSp>
        <p:nvGrpSpPr>
          <p:cNvPr id="4" name="Group 26"/>
          <p:cNvGrpSpPr/>
          <p:nvPr/>
        </p:nvGrpSpPr>
        <p:grpSpPr>
          <a:xfrm>
            <a:off x="2024134" y="2578051"/>
            <a:ext cx="5540601" cy="2568200"/>
            <a:chOff x="2024134" y="2578051"/>
            <a:chExt cx="5540601" cy="2568200"/>
          </a:xfrm>
        </p:grpSpPr>
        <p:grpSp>
          <p:nvGrpSpPr>
            <p:cNvPr id="5" name="Gruppieren 20"/>
            <p:cNvGrpSpPr/>
            <p:nvPr/>
          </p:nvGrpSpPr>
          <p:grpSpPr>
            <a:xfrm rot="383809">
              <a:off x="2024134" y="2578051"/>
              <a:ext cx="5540601" cy="2399650"/>
              <a:chOff x="4645151" y="-658054"/>
              <a:chExt cx="10508270" cy="2967952"/>
            </a:xfrm>
          </p:grpSpPr>
          <p:sp>
            <p:nvSpPr>
              <p:cNvPr id="22" name="Rechteck 21"/>
              <p:cNvSpPr/>
              <p:nvPr/>
            </p:nvSpPr>
            <p:spPr bwMode="auto">
              <a:xfrm>
                <a:off x="5473043" y="-493354"/>
                <a:ext cx="9680378" cy="2803252"/>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Good! That's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Personnel is an 'internal factor'                         for an organization.</a:t>
                </a:r>
                <a:endParaRPr lang="en-US" sz="2000" b="1" dirty="0">
                  <a:solidFill>
                    <a:srgbClr val="FFFF00"/>
                  </a:solidFill>
                  <a:cs typeface="MV Boli" pitchFamily="2" charset="0"/>
                </a:endParaRPr>
              </a:p>
            </p:txBody>
          </p:sp>
          <p:pic>
            <p:nvPicPr>
              <p:cNvPr id="23" name="Picture 5" descr="Tessafilm_4"/>
              <p:cNvPicPr>
                <a:picLocks noChangeAspect="1" noChangeArrowheads="1"/>
              </p:cNvPicPr>
              <p:nvPr/>
            </p:nvPicPr>
            <p:blipFill>
              <a:blip r:embed="rId13" cstate="email"/>
              <a:srcRect/>
              <a:stretch>
                <a:fillRect/>
              </a:stretch>
            </p:blipFill>
            <p:spPr bwMode="gray">
              <a:xfrm rot="20222041">
                <a:off x="4645151" y="-658054"/>
                <a:ext cx="2229621" cy="525903"/>
              </a:xfrm>
              <a:prstGeom prst="rect">
                <a:avLst/>
              </a:prstGeom>
              <a:noFill/>
            </p:spPr>
          </p:pic>
        </p:grpSp>
        <p:pic>
          <p:nvPicPr>
            <p:cNvPr id="21" name="Picture 20" descr="smile_1.png"/>
            <p:cNvPicPr>
              <a:picLocks noChangeAspect="1"/>
            </p:cNvPicPr>
            <p:nvPr/>
          </p:nvPicPr>
          <p:blipFill>
            <a:blip r:embed="rId14" cstate="print"/>
            <a:stretch>
              <a:fillRect/>
            </a:stretch>
          </p:blipFill>
          <p:spPr>
            <a:xfrm rot="516846">
              <a:off x="6088649" y="3742251"/>
              <a:ext cx="1404000" cy="1404000"/>
            </a:xfrm>
            <a:prstGeom prst="rect">
              <a:avLst/>
            </a:prstGeom>
          </p:spPr>
        </p:pic>
      </p:grpSp>
      <p:sp>
        <p:nvSpPr>
          <p:cNvPr id="24" name="Right Arrow 23">
            <a:hlinkClick r:id="rId15"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is an 'internal factor' for an organization?</a:t>
            </a:r>
            <a:endParaRPr lang="en-IN" sz="2000" dirty="0"/>
          </a:p>
        </p:txBody>
      </p:sp>
      <p:pic>
        <p:nvPicPr>
          <p:cNvPr id="3074" name="Picture 2"/>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2537048" y="3125341"/>
            <a:ext cx="4267200" cy="447675"/>
          </a:xfrm>
          <a:prstGeom prst="rect">
            <a:avLst/>
          </a:prstGeom>
          <a:noFill/>
          <a:ln w="9525">
            <a:noFill/>
            <a:miter lim="800000"/>
            <a:headEnd/>
            <a:tailEnd/>
          </a:ln>
        </p:spPr>
      </p:pic>
      <p:pic>
        <p:nvPicPr>
          <p:cNvPr id="3075"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37048" y="3629397"/>
            <a:ext cx="4267200" cy="447675"/>
          </a:xfrm>
          <a:prstGeom prst="rect">
            <a:avLst/>
          </a:prstGeom>
          <a:noFill/>
          <a:ln w="9525">
            <a:noFill/>
            <a:miter lim="800000"/>
            <a:headEnd/>
            <a:tailEnd/>
          </a:ln>
        </p:spPr>
      </p:pic>
      <p:pic>
        <p:nvPicPr>
          <p:cNvPr id="3076"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4123928"/>
            <a:ext cx="4267200" cy="457200"/>
          </a:xfrm>
          <a:prstGeom prst="rect">
            <a:avLst/>
          </a:prstGeom>
          <a:noFill/>
          <a:ln w="9525">
            <a:noFill/>
            <a:miter lim="800000"/>
            <a:headEnd/>
            <a:tailEnd/>
          </a:ln>
        </p:spPr>
      </p:pic>
      <p:pic>
        <p:nvPicPr>
          <p:cNvPr id="3077" name="Picture 5"/>
          <p:cNvPicPr>
            <a:picLocks noChangeAspect="1" noChangeArrowheads="1"/>
          </p:cNvPicPr>
          <p:nvPr/>
        </p:nvPicPr>
        <p:blipFill>
          <a:blip r:embed="rId12" cstate="print">
            <a:clrChange>
              <a:clrFrom>
                <a:srgbClr val="FFFFFF"/>
              </a:clrFrom>
              <a:clrTo>
                <a:srgbClr val="FFFFFF">
                  <a:alpha val="0"/>
                </a:srgbClr>
              </a:clrTo>
            </a:clrChange>
            <a:grayscl/>
          </a:blip>
          <a:srcRect/>
          <a:stretch>
            <a:fillRect/>
          </a:stretch>
        </p:blipFill>
        <p:spPr bwMode="auto">
          <a:xfrm>
            <a:off x="2537048" y="4653136"/>
            <a:ext cx="4267200" cy="447675"/>
          </a:xfrm>
          <a:prstGeom prst="rect">
            <a:avLst/>
          </a:prstGeom>
          <a:noFill/>
          <a:ln w="9525">
            <a:noFill/>
            <a:miter lim="800000"/>
            <a:headEnd/>
            <a:tailEnd/>
          </a:ln>
        </p:spPr>
      </p:pic>
      <p:sp>
        <p:nvSpPr>
          <p:cNvPr id="24" name="Right Arrow 23">
            <a:hlinkClick r:id="rId13"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27"/>
          <p:cNvGrpSpPr/>
          <p:nvPr/>
        </p:nvGrpSpPr>
        <p:grpSpPr>
          <a:xfrm>
            <a:off x="2024134" y="2578051"/>
            <a:ext cx="5540601" cy="2631592"/>
            <a:chOff x="2024134" y="2578051"/>
            <a:chExt cx="5540601" cy="2631592"/>
          </a:xfrm>
        </p:grpSpPr>
        <p:grpSp>
          <p:nvGrpSpPr>
            <p:cNvPr id="5" name="Gruppieren 20"/>
            <p:cNvGrpSpPr/>
            <p:nvPr/>
          </p:nvGrpSpPr>
          <p:grpSpPr>
            <a:xfrm rot="383809">
              <a:off x="2024134" y="2578051"/>
              <a:ext cx="5540601" cy="2399650"/>
              <a:chOff x="4645151" y="-658054"/>
              <a:chExt cx="10508270" cy="2967952"/>
            </a:xfrm>
          </p:grpSpPr>
          <p:sp>
            <p:nvSpPr>
              <p:cNvPr id="29" name="Rechteck 21"/>
              <p:cNvSpPr/>
              <p:nvPr/>
            </p:nvSpPr>
            <p:spPr bwMode="auto">
              <a:xfrm>
                <a:off x="5473043" y="-493354"/>
                <a:ext cx="9680378" cy="280325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That's Not Quite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Personnel is an 'internal factor'                         for an organization.</a:t>
                </a:r>
                <a:endParaRPr lang="en-US" sz="2000" b="1" dirty="0">
                  <a:solidFill>
                    <a:srgbClr val="FFFF00"/>
                  </a:solidFill>
                  <a:cs typeface="MV Boli" pitchFamily="2" charset="0"/>
                </a:endParaRPr>
              </a:p>
            </p:txBody>
          </p:sp>
          <p:pic>
            <p:nvPicPr>
              <p:cNvPr id="30" name="Picture 5" descr="Tessafilm_4"/>
              <p:cNvPicPr>
                <a:picLocks noChangeAspect="1" noChangeArrowheads="1"/>
              </p:cNvPicPr>
              <p:nvPr/>
            </p:nvPicPr>
            <p:blipFill>
              <a:blip r:embed="rId14" cstate="email"/>
              <a:srcRect/>
              <a:stretch>
                <a:fillRect/>
              </a:stretch>
            </p:blipFill>
            <p:spPr bwMode="gray">
              <a:xfrm rot="20222041">
                <a:off x="4645151" y="-658054"/>
                <a:ext cx="2229621" cy="525903"/>
              </a:xfrm>
              <a:prstGeom prst="rect">
                <a:avLst/>
              </a:prstGeom>
              <a:noFill/>
            </p:spPr>
          </p:pic>
        </p:grpSp>
        <p:pic>
          <p:nvPicPr>
            <p:cNvPr id="28" name="Picture 27" descr="sad.png"/>
            <p:cNvPicPr>
              <a:picLocks noChangeAspect="1"/>
            </p:cNvPicPr>
            <p:nvPr/>
          </p:nvPicPr>
          <p:blipFill>
            <a:blip r:embed="rId15" cstate="print"/>
            <a:stretch>
              <a:fillRect/>
            </a:stretch>
          </p:blipFill>
          <p:spPr>
            <a:xfrm rot="484014">
              <a:off x="6031717" y="3805643"/>
              <a:ext cx="1404000" cy="1404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lide(fromLeft)">
                                      <p:cBhvr>
                                        <p:cTn id="7" dur="500"/>
                                        <p:tgtEl>
                                          <p:spTgt spid="2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24"/>
                                        </p:tgtEl>
                                      </p:cBhvr>
                                    </p:animEffect>
                                    <p:animScale>
                                      <p:cBhvr>
                                        <p:cTn id="11" dur="250" autoRev="1" fill="hold"/>
                                        <p:tgtEl>
                                          <p:spTgt spid="24"/>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9"/>
                                        </p:tgtEl>
                                        <p:attrNameLst>
                                          <p:attrName>fillcolor</p:attrName>
                                        </p:attrNameLst>
                                      </p:cBhvr>
                                      <p:to>
                                        <a:srgbClr val="0EBE44"/>
                                      </p:to>
                                    </p:animClr>
                                    <p:set>
                                      <p:cBhvr>
                                        <p:cTn id="7" dur="500" fill="hold"/>
                                        <p:tgtEl>
                                          <p:spTgt spid="69"/>
                                        </p:tgtEl>
                                        <p:attrNameLst>
                                          <p:attrName>fill.type</p:attrName>
                                        </p:attrNameLst>
                                      </p:cBhvr>
                                      <p:to>
                                        <p:strVal val="solid"/>
                                      </p:to>
                                    </p:set>
                                    <p:set>
                                      <p:cBhvr>
                                        <p:cTn id="8" dur="500" fill="hold"/>
                                        <p:tgtEl>
                                          <p:spTgt spid="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Combinations</a:t>
              </a:r>
              <a:endParaRPr lang="en-IN" sz="3200" dirty="0"/>
            </a:p>
          </p:txBody>
        </p:sp>
      </p:grpSp>
      <p:sp>
        <p:nvSpPr>
          <p:cNvPr id="10" name="TextBox 9"/>
          <p:cNvSpPr txBox="1"/>
          <p:nvPr/>
        </p:nvSpPr>
        <p:spPr>
          <a:xfrm>
            <a:off x="288032" y="980728"/>
            <a:ext cx="8460432" cy="1015663"/>
          </a:xfrm>
          <a:prstGeom prst="rect">
            <a:avLst/>
          </a:prstGeom>
          <a:noFill/>
        </p:spPr>
        <p:txBody>
          <a:bodyPr wrap="square" rtlCol="0">
            <a:spAutoFit/>
          </a:bodyPr>
          <a:lstStyle/>
          <a:p>
            <a:r>
              <a:rPr lang="en-IN" sz="2000" dirty="0" smtClean="0"/>
              <a:t>The challenge of SWOT is the matching of specific internal and external factors, which creates a strategic matrix and which makes sense. The four combinations of the various factors of SWOT were described by Weihrich in 1982 as follows:</a:t>
            </a:r>
          </a:p>
        </p:txBody>
      </p:sp>
      <p:grpSp>
        <p:nvGrpSpPr>
          <p:cNvPr id="4" name="Group 9"/>
          <p:cNvGrpSpPr/>
          <p:nvPr/>
        </p:nvGrpSpPr>
        <p:grpSpPr>
          <a:xfrm>
            <a:off x="179512" y="2132856"/>
            <a:ext cx="8784976" cy="4104456"/>
            <a:chOff x="179512" y="2204864"/>
            <a:chExt cx="8784976" cy="4464496"/>
          </a:xfrm>
        </p:grpSpPr>
        <p:pic>
          <p:nvPicPr>
            <p:cNvPr id="12" name="Picture 11" descr="paper.jpg"/>
            <p:cNvPicPr>
              <a:picLocks noChangeAspect="1"/>
            </p:cNvPicPr>
            <p:nvPr/>
          </p:nvPicPr>
          <p:blipFill>
            <a:blip r:embed="rId6" cstate="email"/>
            <a:srcRect/>
            <a:stretch>
              <a:fillRect/>
            </a:stretch>
          </p:blipFill>
          <p:spPr>
            <a:xfrm>
              <a:off x="179512" y="2204864"/>
              <a:ext cx="8784976" cy="4464496"/>
            </a:xfrm>
            <a:prstGeom prst="rect">
              <a:avLst/>
            </a:prstGeom>
          </p:spPr>
        </p:pic>
        <p:sp>
          <p:nvSpPr>
            <p:cNvPr id="13" name="Rectangle 12"/>
            <p:cNvSpPr/>
            <p:nvPr/>
          </p:nvSpPr>
          <p:spPr>
            <a:xfrm>
              <a:off x="323528" y="2348880"/>
              <a:ext cx="8496944" cy="417646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18"/>
          <p:cNvGrpSpPr/>
          <p:nvPr/>
        </p:nvGrpSpPr>
        <p:grpSpPr>
          <a:xfrm>
            <a:off x="418431" y="2415704"/>
            <a:ext cx="4197934" cy="1792158"/>
            <a:chOff x="833756" y="2979364"/>
            <a:chExt cx="3777334" cy="1459466"/>
          </a:xfrm>
        </p:grpSpPr>
        <p:pic>
          <p:nvPicPr>
            <p:cNvPr id="15" name="Picture 14" descr="gl_br_bt.tif"/>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833756" y="2979364"/>
              <a:ext cx="3777334" cy="1459466"/>
            </a:xfrm>
            <a:prstGeom prst="rect">
              <a:avLst/>
            </a:prstGeom>
          </p:spPr>
        </p:pic>
        <p:sp>
          <p:nvSpPr>
            <p:cNvPr id="16" name="TextBox 15"/>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6" name="Group 20"/>
          <p:cNvGrpSpPr/>
          <p:nvPr/>
        </p:nvGrpSpPr>
        <p:grpSpPr>
          <a:xfrm>
            <a:off x="4616366" y="2348880"/>
            <a:ext cx="4197934" cy="1899993"/>
            <a:chOff x="4611090" y="2924944"/>
            <a:chExt cx="3777334" cy="1547282"/>
          </a:xfrm>
        </p:grpSpPr>
        <p:pic>
          <p:nvPicPr>
            <p:cNvPr id="18" name="Picture 17" descr="gl_br_bt.tif"/>
            <p:cNvPicPr>
              <a:picLocks noChangeAspect="1"/>
            </p:cNvPicPr>
            <p:nvPr/>
          </p:nvPicPr>
          <p:blipFill>
            <a:blip r:embed="rId8" cstate="email">
              <a:clrChange>
                <a:clrFrom>
                  <a:srgbClr val="FFFFFF"/>
                </a:clrFrom>
                <a:clrTo>
                  <a:srgbClr val="FFFFFF">
                    <a:alpha val="0"/>
                  </a:srgbClr>
                </a:clrTo>
              </a:clrChange>
            </a:blip>
            <a:srcRect/>
            <a:stretch>
              <a:fillRect/>
            </a:stretch>
          </p:blipFill>
          <p:spPr>
            <a:xfrm>
              <a:off x="4611090" y="2924944"/>
              <a:ext cx="3777334" cy="1547282"/>
            </a:xfrm>
            <a:prstGeom prst="rect">
              <a:avLst/>
            </a:prstGeom>
          </p:spPr>
        </p:pic>
        <p:sp>
          <p:nvSpPr>
            <p:cNvPr id="19" name="TextBox 18"/>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7" name="Group 22"/>
          <p:cNvGrpSpPr/>
          <p:nvPr/>
        </p:nvGrpSpPr>
        <p:grpSpPr>
          <a:xfrm>
            <a:off x="251520" y="4141039"/>
            <a:ext cx="4364846" cy="1833167"/>
            <a:chOff x="683568" y="4384410"/>
            <a:chExt cx="3927522" cy="1492862"/>
          </a:xfrm>
        </p:grpSpPr>
        <p:pic>
          <p:nvPicPr>
            <p:cNvPr id="21" name="Picture 20" descr="gl_br_bt.tif"/>
            <p:cNvPicPr>
              <a:picLocks noChangeAspect="1"/>
            </p:cNvPicPr>
            <p:nvPr/>
          </p:nvPicPr>
          <p:blipFill>
            <a:blip r:embed="rId9" cstate="email">
              <a:clrChange>
                <a:clrFrom>
                  <a:srgbClr val="FFFFFF"/>
                </a:clrFrom>
                <a:clrTo>
                  <a:srgbClr val="FFFFFF">
                    <a:alpha val="0"/>
                  </a:srgbClr>
                </a:clrTo>
              </a:clrChange>
            </a:blip>
            <a:srcRect/>
            <a:stretch>
              <a:fillRect/>
            </a:stretch>
          </p:blipFill>
          <p:spPr>
            <a:xfrm>
              <a:off x="683568" y="4384410"/>
              <a:ext cx="3927522" cy="1492862"/>
            </a:xfrm>
            <a:prstGeom prst="rect">
              <a:avLst/>
            </a:prstGeom>
          </p:spPr>
        </p:pic>
        <p:sp>
          <p:nvSpPr>
            <p:cNvPr id="22" name="TextBox 21"/>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8" name="Group 24"/>
          <p:cNvGrpSpPr/>
          <p:nvPr/>
        </p:nvGrpSpPr>
        <p:grpSpPr>
          <a:xfrm>
            <a:off x="4563175" y="4141039"/>
            <a:ext cx="4251125" cy="1833167"/>
            <a:chOff x="4563228" y="4384410"/>
            <a:chExt cx="3825196" cy="1492862"/>
          </a:xfrm>
        </p:grpSpPr>
        <p:pic>
          <p:nvPicPr>
            <p:cNvPr id="24" name="Picture 23" descr="gl_br_bt.tif"/>
            <p:cNvPicPr>
              <a:picLocks noChangeAspect="1"/>
            </p:cNvPicPr>
            <p:nvPr/>
          </p:nvPicPr>
          <p:blipFill>
            <a:blip r:embed="rId10" cstate="email">
              <a:clrChange>
                <a:clrFrom>
                  <a:srgbClr val="FFFFFF"/>
                </a:clrFrom>
                <a:clrTo>
                  <a:srgbClr val="FFFFFF">
                    <a:alpha val="0"/>
                  </a:srgbClr>
                </a:clrTo>
              </a:clrChange>
            </a:blip>
            <a:srcRect/>
            <a:stretch>
              <a:fillRect/>
            </a:stretch>
          </p:blipFill>
          <p:spPr>
            <a:xfrm>
              <a:off x="4563228" y="4384410"/>
              <a:ext cx="3825196" cy="1492862"/>
            </a:xfrm>
            <a:prstGeom prst="rect">
              <a:avLst/>
            </a:prstGeom>
          </p:spPr>
        </p:pic>
        <p:sp>
          <p:nvSpPr>
            <p:cNvPr id="25" name="TextBox 24"/>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sp>
        <p:nvSpPr>
          <p:cNvPr id="29" name="TextBox 28"/>
          <p:cNvSpPr txBox="1"/>
          <p:nvPr/>
        </p:nvSpPr>
        <p:spPr>
          <a:xfrm>
            <a:off x="179512" y="6381328"/>
            <a:ext cx="4104456" cy="400110"/>
          </a:xfrm>
          <a:prstGeom prst="rect">
            <a:avLst/>
          </a:prstGeom>
          <a:solidFill>
            <a:srgbClr val="FFFFFF">
              <a:alpha val="69804"/>
            </a:srgbClr>
          </a:solidFill>
        </p:spPr>
        <p:txBody>
          <a:bodyPr wrap="square" rtlCol="0">
            <a:spAutoFit/>
          </a:bodyPr>
          <a:lstStyle/>
          <a:p>
            <a:r>
              <a:rPr lang="en-IN" sz="2000" dirty="0" smtClean="0"/>
              <a:t>Let us look at each in detail.</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Combinations</a:t>
              </a:r>
              <a:endParaRPr lang="en-IN" sz="3200" dirty="0"/>
            </a:p>
          </p:txBody>
        </p:sp>
      </p:grpSp>
      <p:grpSp>
        <p:nvGrpSpPr>
          <p:cNvPr id="4" name="Group 9"/>
          <p:cNvGrpSpPr/>
          <p:nvPr/>
        </p:nvGrpSpPr>
        <p:grpSpPr>
          <a:xfrm>
            <a:off x="35496" y="908720"/>
            <a:ext cx="9072000" cy="5904000"/>
            <a:chOff x="179512" y="2204864"/>
            <a:chExt cx="8784976" cy="4464496"/>
          </a:xfrm>
        </p:grpSpPr>
        <p:pic>
          <p:nvPicPr>
            <p:cNvPr id="11" name="Picture 10" descr="paper.jpg"/>
            <p:cNvPicPr>
              <a:picLocks noChangeAspect="1"/>
            </p:cNvPicPr>
            <p:nvPr/>
          </p:nvPicPr>
          <p:blipFill>
            <a:blip r:embed="rId6" cstate="email"/>
            <a:srcRect/>
            <a:stretch>
              <a:fillRect/>
            </a:stretch>
          </p:blipFill>
          <p:spPr>
            <a:xfrm>
              <a:off x="179512" y="2204864"/>
              <a:ext cx="8784976" cy="4464496"/>
            </a:xfrm>
            <a:prstGeom prst="rect">
              <a:avLst/>
            </a:prstGeom>
          </p:spPr>
        </p:pic>
        <p:sp>
          <p:nvSpPr>
            <p:cNvPr id="12" name="Rectangle 11"/>
            <p:cNvSpPr/>
            <p:nvPr/>
          </p:nvSpPr>
          <p:spPr>
            <a:xfrm>
              <a:off x="323528" y="2348880"/>
              <a:ext cx="8496944" cy="417646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18"/>
          <p:cNvGrpSpPr/>
          <p:nvPr/>
        </p:nvGrpSpPr>
        <p:grpSpPr>
          <a:xfrm>
            <a:off x="282221" y="1315579"/>
            <a:ext cx="4335090" cy="2577906"/>
            <a:chOff x="833756" y="2979364"/>
            <a:chExt cx="3777334" cy="1459466"/>
          </a:xfrm>
        </p:grpSpPr>
        <p:pic>
          <p:nvPicPr>
            <p:cNvPr id="14" name="Picture 13" descr="gl_br_bt.tif"/>
            <p:cNvPicPr>
              <a:picLocks noChangeAspect="1"/>
            </p:cNvPicPr>
            <p:nvPr/>
          </p:nvPicPr>
          <p:blipFill>
            <a:blip r:embed="rId7" cstate="print">
              <a:clrChange>
                <a:clrFrom>
                  <a:srgbClr val="FFFFFF"/>
                </a:clrFrom>
                <a:clrTo>
                  <a:srgbClr val="FFFFFF">
                    <a:alpha val="0"/>
                  </a:srgbClr>
                </a:clrTo>
              </a:clrChange>
            </a:blip>
            <a:srcRect/>
            <a:stretch>
              <a:fillRect/>
            </a:stretch>
          </p:blipFill>
          <p:spPr>
            <a:xfrm>
              <a:off x="833756" y="2979364"/>
              <a:ext cx="3777334" cy="1459466"/>
            </a:xfrm>
            <a:prstGeom prst="rect">
              <a:avLst/>
            </a:prstGeom>
          </p:spPr>
        </p:pic>
        <p:sp>
          <p:nvSpPr>
            <p:cNvPr id="15" name="TextBox 14"/>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6" name="Group 20"/>
          <p:cNvGrpSpPr/>
          <p:nvPr/>
        </p:nvGrpSpPr>
        <p:grpSpPr>
          <a:xfrm>
            <a:off x="4617312" y="1219457"/>
            <a:ext cx="4335090" cy="2733020"/>
            <a:chOff x="4611090" y="2924944"/>
            <a:chExt cx="3777334" cy="1547282"/>
          </a:xfrm>
        </p:grpSpPr>
        <p:pic>
          <p:nvPicPr>
            <p:cNvPr id="17" name="Picture 16" descr="gl_br_bt.tif"/>
            <p:cNvPicPr>
              <a:picLocks noChangeAspect="1"/>
            </p:cNvPicPr>
            <p:nvPr/>
          </p:nvPicPr>
          <p:blipFill>
            <a:blip r:embed="rId8" cstate="print">
              <a:clrChange>
                <a:clrFrom>
                  <a:srgbClr val="FFFFFF"/>
                </a:clrFrom>
                <a:clrTo>
                  <a:srgbClr val="FFFFFF">
                    <a:alpha val="0"/>
                  </a:srgbClr>
                </a:clrTo>
              </a:clrChange>
            </a:blip>
            <a:srcRect/>
            <a:stretch>
              <a:fillRect/>
            </a:stretch>
          </p:blipFill>
          <p:spPr>
            <a:xfrm>
              <a:off x="4611090" y="2924944"/>
              <a:ext cx="3777334" cy="1547282"/>
            </a:xfrm>
            <a:prstGeom prst="rect">
              <a:avLst/>
            </a:prstGeom>
          </p:spPr>
        </p:pic>
        <p:sp>
          <p:nvSpPr>
            <p:cNvPr id="18" name="TextBox 17"/>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7" name="Group 22"/>
          <p:cNvGrpSpPr/>
          <p:nvPr/>
        </p:nvGrpSpPr>
        <p:grpSpPr>
          <a:xfrm>
            <a:off x="109857" y="3797364"/>
            <a:ext cx="4507455" cy="2636895"/>
            <a:chOff x="683568" y="4384410"/>
            <a:chExt cx="3927522" cy="1492862"/>
          </a:xfrm>
        </p:grpSpPr>
        <p:pic>
          <p:nvPicPr>
            <p:cNvPr id="20" name="Picture 19" descr="gl_br_bt.tif"/>
            <p:cNvPicPr>
              <a:picLocks noChangeAspect="1"/>
            </p:cNvPicPr>
            <p:nvPr/>
          </p:nvPicPr>
          <p:blipFill>
            <a:blip r:embed="rId9" cstate="print">
              <a:clrChange>
                <a:clrFrom>
                  <a:srgbClr val="FFFFFF"/>
                </a:clrFrom>
                <a:clrTo>
                  <a:srgbClr val="FFFFFF">
                    <a:alpha val="0"/>
                  </a:srgbClr>
                </a:clrTo>
              </a:clrChange>
            </a:blip>
            <a:srcRect/>
            <a:stretch>
              <a:fillRect/>
            </a:stretch>
          </p:blipFill>
          <p:spPr>
            <a:xfrm>
              <a:off x="683568" y="4384410"/>
              <a:ext cx="3927522" cy="1492862"/>
            </a:xfrm>
            <a:prstGeom prst="rect">
              <a:avLst/>
            </a:prstGeom>
          </p:spPr>
        </p:pic>
        <p:sp>
          <p:nvSpPr>
            <p:cNvPr id="21" name="TextBox 20"/>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8" name="Group 24"/>
          <p:cNvGrpSpPr/>
          <p:nvPr/>
        </p:nvGrpSpPr>
        <p:grpSpPr>
          <a:xfrm>
            <a:off x="4562383" y="3797364"/>
            <a:ext cx="4390018" cy="2636895"/>
            <a:chOff x="4563228" y="4384410"/>
            <a:chExt cx="3825196" cy="1492862"/>
          </a:xfrm>
        </p:grpSpPr>
        <p:pic>
          <p:nvPicPr>
            <p:cNvPr id="23" name="Picture 22" descr="gl_br_bt.tif"/>
            <p:cNvPicPr>
              <a:picLocks noChangeAspect="1"/>
            </p:cNvPicPr>
            <p:nvPr/>
          </p:nvPicPr>
          <p:blipFill>
            <a:blip r:embed="rId10" cstate="print">
              <a:clrChange>
                <a:clrFrom>
                  <a:srgbClr val="FFFFFF"/>
                </a:clrFrom>
                <a:clrTo>
                  <a:srgbClr val="FFFFFF">
                    <a:alpha val="0"/>
                  </a:srgbClr>
                </a:clrTo>
              </a:clrChange>
            </a:blip>
            <a:srcRect/>
            <a:stretch>
              <a:fillRect/>
            </a:stretch>
          </p:blipFill>
          <p:spPr>
            <a:xfrm>
              <a:off x="4563228" y="4384410"/>
              <a:ext cx="3825196" cy="1492862"/>
            </a:xfrm>
            <a:prstGeom prst="rect">
              <a:avLst/>
            </a:prstGeom>
          </p:spPr>
        </p:pic>
        <p:sp>
          <p:nvSpPr>
            <p:cNvPr id="24" name="TextBox 2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grpSp>
        <p:nvGrpSpPr>
          <p:cNvPr id="9" name="Group 20"/>
          <p:cNvGrpSpPr/>
          <p:nvPr/>
        </p:nvGrpSpPr>
        <p:grpSpPr>
          <a:xfrm>
            <a:off x="4614959" y="1196752"/>
            <a:ext cx="4335090" cy="2733020"/>
            <a:chOff x="4611090" y="2924944"/>
            <a:chExt cx="3777334" cy="1547282"/>
          </a:xfrm>
        </p:grpSpPr>
        <p:pic>
          <p:nvPicPr>
            <p:cNvPr id="27" name="Picture 26" descr="gl_br_bt.tif"/>
            <p:cNvPicPr>
              <a:picLocks noChangeAspect="1"/>
            </p:cNvPicPr>
            <p:nvPr/>
          </p:nvPicPr>
          <p:blipFill>
            <a:blip r:embed="rId8" cstate="print">
              <a:clrChange>
                <a:clrFrom>
                  <a:srgbClr val="FFFFFF"/>
                </a:clrFrom>
                <a:clrTo>
                  <a:srgbClr val="FFFFFF">
                    <a:alpha val="0"/>
                  </a:srgbClr>
                </a:clrTo>
              </a:clrChange>
              <a:grayscl/>
            </a:blip>
            <a:srcRect/>
            <a:stretch>
              <a:fillRect/>
            </a:stretch>
          </p:blipFill>
          <p:spPr>
            <a:xfrm>
              <a:off x="4611090" y="2924944"/>
              <a:ext cx="3777334" cy="1547282"/>
            </a:xfrm>
            <a:prstGeom prst="rect">
              <a:avLst/>
            </a:prstGeom>
          </p:spPr>
        </p:pic>
        <p:sp>
          <p:nvSpPr>
            <p:cNvPr id="28" name="TextBox 27"/>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10" name="Group 22"/>
          <p:cNvGrpSpPr/>
          <p:nvPr/>
        </p:nvGrpSpPr>
        <p:grpSpPr>
          <a:xfrm>
            <a:off x="107504" y="3774659"/>
            <a:ext cx="4507455" cy="2636895"/>
            <a:chOff x="683568" y="4384410"/>
            <a:chExt cx="3927522" cy="1492862"/>
          </a:xfrm>
        </p:grpSpPr>
        <p:pic>
          <p:nvPicPr>
            <p:cNvPr id="30" name="Picture 29" descr="gl_br_bt.tif"/>
            <p:cNvPicPr>
              <a:picLocks noChangeAspect="1"/>
            </p:cNvPicPr>
            <p:nvPr/>
          </p:nvPicPr>
          <p:blipFill>
            <a:blip r:embed="rId9" cstate="print">
              <a:clrChange>
                <a:clrFrom>
                  <a:srgbClr val="FFFFFF"/>
                </a:clrFrom>
                <a:clrTo>
                  <a:srgbClr val="FFFFFF">
                    <a:alpha val="0"/>
                  </a:srgbClr>
                </a:clrTo>
              </a:clrChange>
              <a:grayscl/>
            </a:blip>
            <a:srcRect/>
            <a:stretch>
              <a:fillRect/>
            </a:stretch>
          </p:blipFill>
          <p:spPr>
            <a:xfrm>
              <a:off x="683568" y="4384410"/>
              <a:ext cx="3927522" cy="1492862"/>
            </a:xfrm>
            <a:prstGeom prst="rect">
              <a:avLst/>
            </a:prstGeom>
          </p:spPr>
        </p:pic>
        <p:sp>
          <p:nvSpPr>
            <p:cNvPr id="31" name="TextBox 30"/>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13" name="Group 24"/>
          <p:cNvGrpSpPr/>
          <p:nvPr/>
        </p:nvGrpSpPr>
        <p:grpSpPr>
          <a:xfrm>
            <a:off x="4560030" y="3774659"/>
            <a:ext cx="4390018" cy="2636895"/>
            <a:chOff x="4563228" y="4384410"/>
            <a:chExt cx="3825196" cy="1492862"/>
          </a:xfrm>
        </p:grpSpPr>
        <p:pic>
          <p:nvPicPr>
            <p:cNvPr id="33" name="Picture 32" descr="gl_br_bt.tif"/>
            <p:cNvPicPr>
              <a:picLocks noChangeAspect="1"/>
            </p:cNvPicPr>
            <p:nvPr/>
          </p:nvPicPr>
          <p:blipFill>
            <a:blip r:embed="rId11" cstate="print">
              <a:clrChange>
                <a:clrFrom>
                  <a:srgbClr val="FFFFFF"/>
                </a:clrFrom>
                <a:clrTo>
                  <a:srgbClr val="FFFFFF">
                    <a:alpha val="0"/>
                  </a:srgbClr>
                </a:clrTo>
              </a:clrChange>
              <a:grayscl/>
            </a:blip>
            <a:srcRect/>
            <a:stretch>
              <a:fillRect/>
            </a:stretch>
          </p:blipFill>
          <p:spPr>
            <a:xfrm>
              <a:off x="4563228" y="4384410"/>
              <a:ext cx="3825196" cy="1492862"/>
            </a:xfrm>
            <a:prstGeom prst="rect">
              <a:avLst/>
            </a:prstGeom>
          </p:spPr>
        </p:pic>
        <p:sp>
          <p:nvSpPr>
            <p:cNvPr id="34" name="TextBox 3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sp>
        <p:nvSpPr>
          <p:cNvPr id="35" name="Rounded Rectangle 34"/>
          <p:cNvSpPr/>
          <p:nvPr/>
        </p:nvSpPr>
        <p:spPr>
          <a:xfrm>
            <a:off x="395536" y="3933056"/>
            <a:ext cx="8280920" cy="2448272"/>
          </a:xfrm>
          <a:prstGeom prst="roundRect">
            <a:avLst>
              <a:gd name="adj" fmla="val 2609"/>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Maxi-Maxi (S/O):</a:t>
            </a:r>
          </a:p>
          <a:p>
            <a:pPr marL="457200" indent="-457200">
              <a:buFont typeface="Arial" pitchFamily="34" charset="0"/>
              <a:buChar char="•"/>
            </a:pPr>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This combination shows the organization’s strengths and opportunities. </a:t>
            </a:r>
          </a:p>
          <a:p>
            <a:pPr marL="457200" indent="-457200">
              <a:buFont typeface="Arial" pitchFamily="34" charset="0"/>
              <a:buChar char="•"/>
            </a:pPr>
            <a:r>
              <a:rPr lang="en-IN" sz="2000" dirty="0" smtClean="0">
                <a:solidFill>
                  <a:schemeClr val="tx1"/>
                </a:solidFill>
              </a:rPr>
              <a:t>In essence, an organization should strive to maximize its strengths to capitalize on new opportunities.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slide(fromRigh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Combinations</a:t>
              </a:r>
              <a:endParaRPr lang="en-IN" sz="3200" dirty="0"/>
            </a:p>
          </p:txBody>
        </p:sp>
      </p:grpSp>
      <p:grpSp>
        <p:nvGrpSpPr>
          <p:cNvPr id="4" name="Group 9"/>
          <p:cNvGrpSpPr/>
          <p:nvPr/>
        </p:nvGrpSpPr>
        <p:grpSpPr>
          <a:xfrm>
            <a:off x="35496" y="908720"/>
            <a:ext cx="9072000" cy="5904000"/>
            <a:chOff x="179512" y="2204864"/>
            <a:chExt cx="8784976" cy="4464496"/>
          </a:xfrm>
        </p:grpSpPr>
        <p:pic>
          <p:nvPicPr>
            <p:cNvPr id="11" name="Picture 10" descr="paper.jpg"/>
            <p:cNvPicPr>
              <a:picLocks noChangeAspect="1"/>
            </p:cNvPicPr>
            <p:nvPr/>
          </p:nvPicPr>
          <p:blipFill>
            <a:blip r:embed="rId6" cstate="email"/>
            <a:srcRect/>
            <a:stretch>
              <a:fillRect/>
            </a:stretch>
          </p:blipFill>
          <p:spPr>
            <a:xfrm>
              <a:off x="179512" y="2204864"/>
              <a:ext cx="8784976" cy="4464496"/>
            </a:xfrm>
            <a:prstGeom prst="rect">
              <a:avLst/>
            </a:prstGeom>
          </p:spPr>
        </p:pic>
        <p:sp>
          <p:nvSpPr>
            <p:cNvPr id="12" name="Rectangle 11"/>
            <p:cNvSpPr/>
            <p:nvPr/>
          </p:nvSpPr>
          <p:spPr>
            <a:xfrm>
              <a:off x="323528" y="2348880"/>
              <a:ext cx="8496944" cy="417646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18"/>
          <p:cNvGrpSpPr/>
          <p:nvPr/>
        </p:nvGrpSpPr>
        <p:grpSpPr>
          <a:xfrm>
            <a:off x="282221" y="1315579"/>
            <a:ext cx="4335090" cy="2577906"/>
            <a:chOff x="833756" y="2979364"/>
            <a:chExt cx="3777334" cy="1459466"/>
          </a:xfrm>
        </p:grpSpPr>
        <p:pic>
          <p:nvPicPr>
            <p:cNvPr id="14" name="Picture 13" descr="gl_br_bt.tif"/>
            <p:cNvPicPr>
              <a:picLocks noChangeAspect="1"/>
            </p:cNvPicPr>
            <p:nvPr/>
          </p:nvPicPr>
          <p:blipFill>
            <a:blip r:embed="rId7" cstate="print">
              <a:clrChange>
                <a:clrFrom>
                  <a:srgbClr val="FFFFFF"/>
                </a:clrFrom>
                <a:clrTo>
                  <a:srgbClr val="FFFFFF">
                    <a:alpha val="0"/>
                  </a:srgbClr>
                </a:clrTo>
              </a:clrChange>
            </a:blip>
            <a:srcRect/>
            <a:stretch>
              <a:fillRect/>
            </a:stretch>
          </p:blipFill>
          <p:spPr>
            <a:xfrm>
              <a:off x="833756" y="2979364"/>
              <a:ext cx="3777334" cy="1459466"/>
            </a:xfrm>
            <a:prstGeom prst="rect">
              <a:avLst/>
            </a:prstGeom>
          </p:spPr>
        </p:pic>
        <p:sp>
          <p:nvSpPr>
            <p:cNvPr id="15" name="TextBox 14"/>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6" name="Group 20"/>
          <p:cNvGrpSpPr/>
          <p:nvPr/>
        </p:nvGrpSpPr>
        <p:grpSpPr>
          <a:xfrm>
            <a:off x="4617312" y="1219457"/>
            <a:ext cx="4335090" cy="2733020"/>
            <a:chOff x="4611090" y="2924944"/>
            <a:chExt cx="3777334" cy="1547282"/>
          </a:xfrm>
        </p:grpSpPr>
        <p:pic>
          <p:nvPicPr>
            <p:cNvPr id="17" name="Picture 16" descr="gl_br_bt.tif"/>
            <p:cNvPicPr>
              <a:picLocks noChangeAspect="1"/>
            </p:cNvPicPr>
            <p:nvPr/>
          </p:nvPicPr>
          <p:blipFill>
            <a:blip r:embed="rId8" cstate="print">
              <a:clrChange>
                <a:clrFrom>
                  <a:srgbClr val="FFFFFF"/>
                </a:clrFrom>
                <a:clrTo>
                  <a:srgbClr val="FFFFFF">
                    <a:alpha val="0"/>
                  </a:srgbClr>
                </a:clrTo>
              </a:clrChange>
            </a:blip>
            <a:srcRect/>
            <a:stretch>
              <a:fillRect/>
            </a:stretch>
          </p:blipFill>
          <p:spPr>
            <a:xfrm>
              <a:off x="4611090" y="2924944"/>
              <a:ext cx="3777334" cy="1547282"/>
            </a:xfrm>
            <a:prstGeom prst="rect">
              <a:avLst/>
            </a:prstGeom>
          </p:spPr>
        </p:pic>
        <p:sp>
          <p:nvSpPr>
            <p:cNvPr id="18" name="TextBox 17"/>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7" name="Group 22"/>
          <p:cNvGrpSpPr/>
          <p:nvPr/>
        </p:nvGrpSpPr>
        <p:grpSpPr>
          <a:xfrm>
            <a:off x="109857" y="3797364"/>
            <a:ext cx="4507455" cy="2636895"/>
            <a:chOff x="683568" y="4384410"/>
            <a:chExt cx="3927522" cy="1492862"/>
          </a:xfrm>
        </p:grpSpPr>
        <p:pic>
          <p:nvPicPr>
            <p:cNvPr id="20" name="Picture 19" descr="gl_br_bt.tif"/>
            <p:cNvPicPr>
              <a:picLocks noChangeAspect="1"/>
            </p:cNvPicPr>
            <p:nvPr/>
          </p:nvPicPr>
          <p:blipFill>
            <a:blip r:embed="rId9" cstate="print">
              <a:clrChange>
                <a:clrFrom>
                  <a:srgbClr val="FFFFFF"/>
                </a:clrFrom>
                <a:clrTo>
                  <a:srgbClr val="FFFFFF">
                    <a:alpha val="0"/>
                  </a:srgbClr>
                </a:clrTo>
              </a:clrChange>
            </a:blip>
            <a:srcRect/>
            <a:stretch>
              <a:fillRect/>
            </a:stretch>
          </p:blipFill>
          <p:spPr>
            <a:xfrm>
              <a:off x="683568" y="4384410"/>
              <a:ext cx="3927522" cy="1492862"/>
            </a:xfrm>
            <a:prstGeom prst="rect">
              <a:avLst/>
            </a:prstGeom>
          </p:spPr>
        </p:pic>
        <p:sp>
          <p:nvSpPr>
            <p:cNvPr id="21" name="TextBox 20"/>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8" name="Group 24"/>
          <p:cNvGrpSpPr/>
          <p:nvPr/>
        </p:nvGrpSpPr>
        <p:grpSpPr>
          <a:xfrm>
            <a:off x="4562383" y="3797364"/>
            <a:ext cx="4390018" cy="2636895"/>
            <a:chOff x="4563228" y="4384410"/>
            <a:chExt cx="3825196" cy="1492862"/>
          </a:xfrm>
        </p:grpSpPr>
        <p:pic>
          <p:nvPicPr>
            <p:cNvPr id="23" name="Picture 22" descr="gl_br_bt.tif"/>
            <p:cNvPicPr>
              <a:picLocks noChangeAspect="1"/>
            </p:cNvPicPr>
            <p:nvPr/>
          </p:nvPicPr>
          <p:blipFill>
            <a:blip r:embed="rId10" cstate="print">
              <a:clrChange>
                <a:clrFrom>
                  <a:srgbClr val="FFFFFF"/>
                </a:clrFrom>
                <a:clrTo>
                  <a:srgbClr val="FFFFFF">
                    <a:alpha val="0"/>
                  </a:srgbClr>
                </a:clrTo>
              </a:clrChange>
            </a:blip>
            <a:srcRect/>
            <a:stretch>
              <a:fillRect/>
            </a:stretch>
          </p:blipFill>
          <p:spPr>
            <a:xfrm>
              <a:off x="4563228" y="4384410"/>
              <a:ext cx="3825196" cy="1492862"/>
            </a:xfrm>
            <a:prstGeom prst="rect">
              <a:avLst/>
            </a:prstGeom>
          </p:spPr>
        </p:pic>
        <p:sp>
          <p:nvSpPr>
            <p:cNvPr id="24" name="TextBox 2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grpSp>
        <p:nvGrpSpPr>
          <p:cNvPr id="9" name="Group 18"/>
          <p:cNvGrpSpPr/>
          <p:nvPr/>
        </p:nvGrpSpPr>
        <p:grpSpPr>
          <a:xfrm>
            <a:off x="279868" y="1340768"/>
            <a:ext cx="4335090" cy="2577906"/>
            <a:chOff x="833756" y="2979364"/>
            <a:chExt cx="3777334" cy="1459466"/>
          </a:xfrm>
        </p:grpSpPr>
        <p:pic>
          <p:nvPicPr>
            <p:cNvPr id="26" name="Picture 25" descr="gl_br_bt.tif"/>
            <p:cNvPicPr>
              <a:picLocks noChangeAspect="1"/>
            </p:cNvPicPr>
            <p:nvPr/>
          </p:nvPicPr>
          <p:blipFill>
            <a:blip r:embed="rId7" cstate="print">
              <a:clrChange>
                <a:clrFrom>
                  <a:srgbClr val="FFFFFF"/>
                </a:clrFrom>
                <a:clrTo>
                  <a:srgbClr val="FFFFFF">
                    <a:alpha val="0"/>
                  </a:srgbClr>
                </a:clrTo>
              </a:clrChange>
              <a:grayscl/>
            </a:blip>
            <a:srcRect/>
            <a:stretch>
              <a:fillRect/>
            </a:stretch>
          </p:blipFill>
          <p:spPr>
            <a:xfrm>
              <a:off x="833756" y="2979364"/>
              <a:ext cx="3777334" cy="1459466"/>
            </a:xfrm>
            <a:prstGeom prst="rect">
              <a:avLst/>
            </a:prstGeom>
          </p:spPr>
        </p:pic>
        <p:sp>
          <p:nvSpPr>
            <p:cNvPr id="27" name="TextBox 26"/>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10" name="Group 22"/>
          <p:cNvGrpSpPr/>
          <p:nvPr/>
        </p:nvGrpSpPr>
        <p:grpSpPr>
          <a:xfrm>
            <a:off x="107504" y="3822553"/>
            <a:ext cx="4507455" cy="2636895"/>
            <a:chOff x="683568" y="4384410"/>
            <a:chExt cx="3927522" cy="1492862"/>
          </a:xfrm>
        </p:grpSpPr>
        <p:pic>
          <p:nvPicPr>
            <p:cNvPr id="29" name="Picture 28" descr="gl_br_bt.tif"/>
            <p:cNvPicPr>
              <a:picLocks noChangeAspect="1"/>
            </p:cNvPicPr>
            <p:nvPr/>
          </p:nvPicPr>
          <p:blipFill>
            <a:blip r:embed="rId9" cstate="print">
              <a:clrChange>
                <a:clrFrom>
                  <a:srgbClr val="FFFFFF"/>
                </a:clrFrom>
                <a:clrTo>
                  <a:srgbClr val="FFFFFF">
                    <a:alpha val="0"/>
                  </a:srgbClr>
                </a:clrTo>
              </a:clrChange>
              <a:grayscl/>
            </a:blip>
            <a:srcRect/>
            <a:stretch>
              <a:fillRect/>
            </a:stretch>
          </p:blipFill>
          <p:spPr>
            <a:xfrm>
              <a:off x="683568" y="4384410"/>
              <a:ext cx="3927522" cy="1492862"/>
            </a:xfrm>
            <a:prstGeom prst="rect">
              <a:avLst/>
            </a:prstGeom>
          </p:spPr>
        </p:pic>
        <p:sp>
          <p:nvSpPr>
            <p:cNvPr id="30" name="TextBox 29"/>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13" name="Group 24"/>
          <p:cNvGrpSpPr/>
          <p:nvPr/>
        </p:nvGrpSpPr>
        <p:grpSpPr>
          <a:xfrm>
            <a:off x="4560030" y="3822553"/>
            <a:ext cx="4390018" cy="2636895"/>
            <a:chOff x="4563228" y="4384410"/>
            <a:chExt cx="3825196" cy="1492862"/>
          </a:xfrm>
        </p:grpSpPr>
        <p:pic>
          <p:nvPicPr>
            <p:cNvPr id="32" name="Picture 31" descr="gl_br_bt.tif"/>
            <p:cNvPicPr>
              <a:picLocks noChangeAspect="1"/>
            </p:cNvPicPr>
            <p:nvPr/>
          </p:nvPicPr>
          <p:blipFill>
            <a:blip r:embed="rId10" cstate="print">
              <a:clrChange>
                <a:clrFrom>
                  <a:srgbClr val="FFFFFF"/>
                </a:clrFrom>
                <a:clrTo>
                  <a:srgbClr val="FFFFFF">
                    <a:alpha val="0"/>
                  </a:srgbClr>
                </a:clrTo>
              </a:clrChange>
              <a:grayscl/>
            </a:blip>
            <a:srcRect/>
            <a:stretch>
              <a:fillRect/>
            </a:stretch>
          </p:blipFill>
          <p:spPr>
            <a:xfrm>
              <a:off x="4563228" y="4384410"/>
              <a:ext cx="3825196" cy="1492862"/>
            </a:xfrm>
            <a:prstGeom prst="rect">
              <a:avLst/>
            </a:prstGeom>
          </p:spPr>
        </p:pic>
        <p:sp>
          <p:nvSpPr>
            <p:cNvPr id="33" name="TextBox 32"/>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sp>
        <p:nvSpPr>
          <p:cNvPr id="34" name="Rounded Rectangle 33"/>
          <p:cNvSpPr/>
          <p:nvPr/>
        </p:nvSpPr>
        <p:spPr>
          <a:xfrm>
            <a:off x="395536" y="3933056"/>
            <a:ext cx="8280920" cy="2448272"/>
          </a:xfrm>
          <a:prstGeom prst="roundRect">
            <a:avLst>
              <a:gd name="adj" fmla="val 2609"/>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Maxi-Mini (S/T):</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 This combination shows the organization’s strengths in consideration of threats, such as from competitors. </a:t>
            </a:r>
          </a:p>
          <a:p>
            <a:pPr marL="457200" indent="-457200">
              <a:buFont typeface="Arial" pitchFamily="34" charset="0"/>
              <a:buChar char="•"/>
            </a:pPr>
            <a:r>
              <a:rPr lang="en-IN" sz="2000" dirty="0" smtClean="0">
                <a:solidFill>
                  <a:schemeClr val="tx1"/>
                </a:solidFill>
              </a:rPr>
              <a:t>In essence, an organization should strive to use its strengths to parry or minimize threats.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lide(fromRight)">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print">
            <a:grayscl/>
          </a:blip>
          <a:srcRect/>
          <a:stretch>
            <a:fillRect/>
          </a:stretch>
        </p:blipFill>
        <p:spPr>
          <a:xfrm>
            <a:off x="251520" y="1196752"/>
            <a:ext cx="8640960" cy="5256584"/>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can do a SWOT Analysis of its position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Carrying out a SWOT Analysis will help Globus understand the company’s strengths, weaknesses, opportunities and threats.</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699792" y="3940021"/>
            <a:ext cx="3888432" cy="2585323"/>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SWOT Analysis would help Globus understand its strengths that would be helpful in the new venture, its weaknesses that need to be overcome to be successful in launching the new products, the opportunities that it has at hand to succeed in the new venture and the threats that it perceives to the success in the new venture.</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027" name="Picture 3"/>
          <p:cNvPicPr>
            <a:picLocks noChangeAspect="1" noChangeArrowheads="1"/>
          </p:cNvPicPr>
          <p:nvPr/>
        </p:nvPicPr>
        <p:blipFill>
          <a:blip r:embed="rId7" cstate="email">
            <a:clrChange>
              <a:clrFrom>
                <a:srgbClr val="FFFFFF"/>
              </a:clrFrom>
              <a:clrTo>
                <a:srgbClr val="FFFFFF">
                  <a:alpha val="0"/>
                </a:srgbClr>
              </a:clrTo>
            </a:clrChange>
            <a:grayscl/>
          </a:blip>
          <a:srcRect/>
          <a:stretch>
            <a:fillRect/>
          </a:stretch>
        </p:blipFill>
        <p:spPr bwMode="auto">
          <a:xfrm>
            <a:off x="611560" y="4221088"/>
            <a:ext cx="2016224" cy="1728192"/>
          </a:xfrm>
          <a:prstGeom prst="ellipse">
            <a:avLst/>
          </a:prstGeom>
          <a:noFill/>
          <a:ln w="9525">
            <a:noFill/>
            <a:miter lim="800000"/>
            <a:headEnd/>
            <a:tailEnd/>
          </a:ln>
        </p:spPr>
      </p:pic>
      <p:pic>
        <p:nvPicPr>
          <p:cNvPr id="1029" name="Picture 5"/>
          <p:cNvPicPr>
            <a:picLocks noChangeAspect="1" noChangeArrowheads="1"/>
          </p:cNvPicPr>
          <p:nvPr/>
        </p:nvPicPr>
        <p:blipFill>
          <a:blip r:embed="rId8" cstate="email">
            <a:clrChange>
              <a:clrFrom>
                <a:srgbClr val="FFFFFF"/>
              </a:clrFrom>
              <a:clrTo>
                <a:srgbClr val="FFFFFF">
                  <a:alpha val="0"/>
                </a:srgbClr>
              </a:clrTo>
            </a:clrChange>
            <a:grayscl/>
          </a:blip>
          <a:srcRect/>
          <a:stretch>
            <a:fillRect/>
          </a:stretch>
        </p:blipFill>
        <p:spPr bwMode="auto">
          <a:xfrm>
            <a:off x="3347864" y="1484784"/>
            <a:ext cx="2147431" cy="2458710"/>
          </a:xfrm>
          <a:prstGeom prst="rect">
            <a:avLst/>
          </a:prstGeom>
          <a:noFill/>
          <a:ln w="9525">
            <a:noFill/>
            <a:miter lim="800000"/>
            <a:headEnd/>
            <a:tailEnd/>
          </a:ln>
        </p:spPr>
      </p:pic>
      <p:pic>
        <p:nvPicPr>
          <p:cNvPr id="1030" name="Picture 6"/>
          <p:cNvPicPr>
            <a:picLocks noChangeAspect="1" noChangeArrowheads="1"/>
          </p:cNvPicPr>
          <p:nvPr/>
        </p:nvPicPr>
        <p:blipFill>
          <a:blip r:embed="rId9" cstate="email">
            <a:clrChange>
              <a:clrFrom>
                <a:srgbClr val="FFFFFF"/>
              </a:clrFrom>
              <a:clrTo>
                <a:srgbClr val="FFFFFF">
                  <a:alpha val="0"/>
                </a:srgbClr>
              </a:clrTo>
            </a:clrChange>
            <a:grayscl/>
          </a:blip>
          <a:srcRect/>
          <a:stretch>
            <a:fillRect/>
          </a:stretch>
        </p:blipFill>
        <p:spPr bwMode="auto">
          <a:xfrm>
            <a:off x="7024214" y="4653136"/>
            <a:ext cx="1652242" cy="1747932"/>
          </a:xfrm>
          <a:prstGeom prst="rect">
            <a:avLst/>
          </a:prstGeom>
          <a:noFill/>
          <a:ln w="9525">
            <a:noFill/>
            <a:miter lim="800000"/>
            <a:headEnd/>
            <a:tailEnd/>
          </a:ln>
        </p:spPr>
      </p:pic>
      <p:grpSp>
        <p:nvGrpSpPr>
          <p:cNvPr id="29" name="Gruppieren 20"/>
          <p:cNvGrpSpPr/>
          <p:nvPr/>
        </p:nvGrpSpPr>
        <p:grpSpPr>
          <a:xfrm rot="165783">
            <a:off x="512823" y="1849108"/>
            <a:ext cx="6201705" cy="2028134"/>
            <a:chOff x="4645151" y="-658054"/>
            <a:chExt cx="9034157" cy="2146892"/>
          </a:xfrm>
        </p:grpSpPr>
        <p:sp>
          <p:nvSpPr>
            <p:cNvPr id="33" name="Rechteck 21"/>
            <p:cNvSpPr/>
            <p:nvPr/>
          </p:nvSpPr>
          <p:spPr bwMode="auto">
            <a:xfrm>
              <a:off x="5473045" y="-493352"/>
              <a:ext cx="8206263" cy="1982190"/>
            </a:xfrm>
            <a:prstGeom prst="rect">
              <a:avLst/>
            </a:prstGeom>
            <a:gradFill flip="none" rotWithShape="1">
              <a:gsLst>
                <a:gs pos="0">
                  <a:srgbClr val="FF85A2">
                    <a:shade val="30000"/>
                    <a:satMod val="115000"/>
                  </a:srgbClr>
                </a:gs>
                <a:gs pos="50000">
                  <a:srgbClr val="FF85A2">
                    <a:shade val="67500"/>
                    <a:satMod val="115000"/>
                  </a:srgbClr>
                </a:gs>
                <a:gs pos="100000">
                  <a:srgbClr val="FF85A2">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200" dirty="0" smtClean="0"/>
                <a:t>Hence, you can see that an organizational SWOT Analysis can be a very useful tool for a company’s development to succeed in any venture. </a:t>
              </a:r>
            </a:p>
          </p:txBody>
        </p:sp>
        <p:pic>
          <p:nvPicPr>
            <p:cNvPr id="34" name="Picture 33" descr="Tessafilm_4"/>
            <p:cNvPicPr>
              <a:picLocks noChangeAspect="1" noChangeArrowheads="1"/>
            </p:cNvPicPr>
            <p:nvPr/>
          </p:nvPicPr>
          <p:blipFill>
            <a:blip r:embed="rId10" cstate="email"/>
            <a:srcRect/>
            <a:stretch>
              <a:fillRect/>
            </a:stretch>
          </p:blipFill>
          <p:spPr bwMode="gray">
            <a:xfrm rot="20222041">
              <a:off x="4645151" y="-658054"/>
              <a:ext cx="2229621" cy="525903"/>
            </a:xfrm>
            <a:prstGeom prst="rect">
              <a:avLst/>
            </a:prstGeom>
            <a:noFill/>
          </p:spPr>
        </p:pic>
      </p:grpSp>
      <p:grpSp>
        <p:nvGrpSpPr>
          <p:cNvPr id="35" name="Gruppieren 20"/>
          <p:cNvGrpSpPr/>
          <p:nvPr/>
        </p:nvGrpSpPr>
        <p:grpSpPr>
          <a:xfrm rot="21097556">
            <a:off x="2137548" y="4541285"/>
            <a:ext cx="4507694" cy="1508664"/>
            <a:chOff x="4645151" y="-658054"/>
            <a:chExt cx="6566454" cy="1597004"/>
          </a:xfrm>
        </p:grpSpPr>
        <p:sp>
          <p:nvSpPr>
            <p:cNvPr id="36" name="Rechteck 21"/>
            <p:cNvSpPr/>
            <p:nvPr/>
          </p:nvSpPr>
          <p:spPr bwMode="auto">
            <a:xfrm>
              <a:off x="5473044" y="-493350"/>
              <a:ext cx="5738561" cy="14323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200" dirty="0" smtClean="0"/>
                <a:t>Let us look at organizational SWOT Analysis in detail.</a:t>
              </a:r>
            </a:p>
          </p:txBody>
        </p:sp>
        <p:pic>
          <p:nvPicPr>
            <p:cNvPr id="37" name="Picture 36" descr="Tessafilm_4"/>
            <p:cNvPicPr>
              <a:picLocks noChangeAspect="1" noChangeArrowheads="1"/>
            </p:cNvPicPr>
            <p:nvPr/>
          </p:nvPicPr>
          <p:blipFill>
            <a:blip r:embed="rId10" cstate="email"/>
            <a:srcRect/>
            <a:stretch>
              <a:fillRect/>
            </a:stretch>
          </p:blipFill>
          <p:spPr bwMode="gray">
            <a:xfrm rot="20222041">
              <a:off x="4645151" y="-658054"/>
              <a:ext cx="2229621" cy="52590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Combinations</a:t>
              </a:r>
              <a:endParaRPr lang="en-IN" sz="3200" dirty="0"/>
            </a:p>
          </p:txBody>
        </p:sp>
      </p:grpSp>
      <p:grpSp>
        <p:nvGrpSpPr>
          <p:cNvPr id="4" name="Group 9"/>
          <p:cNvGrpSpPr/>
          <p:nvPr/>
        </p:nvGrpSpPr>
        <p:grpSpPr>
          <a:xfrm>
            <a:off x="35496" y="908720"/>
            <a:ext cx="9072000" cy="5904000"/>
            <a:chOff x="179512" y="2204864"/>
            <a:chExt cx="8784976" cy="4464496"/>
          </a:xfrm>
        </p:grpSpPr>
        <p:pic>
          <p:nvPicPr>
            <p:cNvPr id="11" name="Picture 10" descr="paper.jpg"/>
            <p:cNvPicPr>
              <a:picLocks noChangeAspect="1"/>
            </p:cNvPicPr>
            <p:nvPr/>
          </p:nvPicPr>
          <p:blipFill>
            <a:blip r:embed="rId6" cstate="email"/>
            <a:srcRect/>
            <a:stretch>
              <a:fillRect/>
            </a:stretch>
          </p:blipFill>
          <p:spPr>
            <a:xfrm>
              <a:off x="179512" y="2204864"/>
              <a:ext cx="8784976" cy="4464496"/>
            </a:xfrm>
            <a:prstGeom prst="rect">
              <a:avLst/>
            </a:prstGeom>
          </p:spPr>
        </p:pic>
        <p:sp>
          <p:nvSpPr>
            <p:cNvPr id="12" name="Rectangle 11"/>
            <p:cNvSpPr/>
            <p:nvPr/>
          </p:nvSpPr>
          <p:spPr>
            <a:xfrm>
              <a:off x="323528" y="2348880"/>
              <a:ext cx="8496944" cy="417646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18"/>
          <p:cNvGrpSpPr/>
          <p:nvPr/>
        </p:nvGrpSpPr>
        <p:grpSpPr>
          <a:xfrm>
            <a:off x="282221" y="1315579"/>
            <a:ext cx="4335090" cy="2577906"/>
            <a:chOff x="833756" y="2979364"/>
            <a:chExt cx="3777334" cy="1459466"/>
          </a:xfrm>
        </p:grpSpPr>
        <p:pic>
          <p:nvPicPr>
            <p:cNvPr id="14" name="Picture 13" descr="gl_br_bt.tif"/>
            <p:cNvPicPr>
              <a:picLocks noChangeAspect="1"/>
            </p:cNvPicPr>
            <p:nvPr/>
          </p:nvPicPr>
          <p:blipFill>
            <a:blip r:embed="rId7" cstate="print">
              <a:clrChange>
                <a:clrFrom>
                  <a:srgbClr val="FFFFFF"/>
                </a:clrFrom>
                <a:clrTo>
                  <a:srgbClr val="FFFFFF">
                    <a:alpha val="0"/>
                  </a:srgbClr>
                </a:clrTo>
              </a:clrChange>
            </a:blip>
            <a:srcRect/>
            <a:stretch>
              <a:fillRect/>
            </a:stretch>
          </p:blipFill>
          <p:spPr>
            <a:xfrm>
              <a:off x="833756" y="2979364"/>
              <a:ext cx="3777334" cy="1459466"/>
            </a:xfrm>
            <a:prstGeom prst="rect">
              <a:avLst/>
            </a:prstGeom>
          </p:spPr>
        </p:pic>
        <p:sp>
          <p:nvSpPr>
            <p:cNvPr id="15" name="TextBox 14"/>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6" name="Group 20"/>
          <p:cNvGrpSpPr/>
          <p:nvPr/>
        </p:nvGrpSpPr>
        <p:grpSpPr>
          <a:xfrm>
            <a:off x="4617312" y="1219457"/>
            <a:ext cx="4335090" cy="2733020"/>
            <a:chOff x="4611090" y="2924944"/>
            <a:chExt cx="3777334" cy="1547282"/>
          </a:xfrm>
        </p:grpSpPr>
        <p:pic>
          <p:nvPicPr>
            <p:cNvPr id="17" name="Picture 16" descr="gl_br_bt.tif"/>
            <p:cNvPicPr>
              <a:picLocks noChangeAspect="1"/>
            </p:cNvPicPr>
            <p:nvPr/>
          </p:nvPicPr>
          <p:blipFill>
            <a:blip r:embed="rId8" cstate="print">
              <a:clrChange>
                <a:clrFrom>
                  <a:srgbClr val="FFFFFF"/>
                </a:clrFrom>
                <a:clrTo>
                  <a:srgbClr val="FFFFFF">
                    <a:alpha val="0"/>
                  </a:srgbClr>
                </a:clrTo>
              </a:clrChange>
            </a:blip>
            <a:srcRect/>
            <a:stretch>
              <a:fillRect/>
            </a:stretch>
          </p:blipFill>
          <p:spPr>
            <a:xfrm>
              <a:off x="4611090" y="2924944"/>
              <a:ext cx="3777334" cy="1547282"/>
            </a:xfrm>
            <a:prstGeom prst="rect">
              <a:avLst/>
            </a:prstGeom>
          </p:spPr>
        </p:pic>
        <p:sp>
          <p:nvSpPr>
            <p:cNvPr id="18" name="TextBox 17"/>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7" name="Group 22"/>
          <p:cNvGrpSpPr/>
          <p:nvPr/>
        </p:nvGrpSpPr>
        <p:grpSpPr>
          <a:xfrm>
            <a:off x="109857" y="3797364"/>
            <a:ext cx="4507455" cy="2636895"/>
            <a:chOff x="683568" y="4384410"/>
            <a:chExt cx="3927522" cy="1492862"/>
          </a:xfrm>
        </p:grpSpPr>
        <p:pic>
          <p:nvPicPr>
            <p:cNvPr id="20" name="Picture 19" descr="gl_br_bt.tif"/>
            <p:cNvPicPr>
              <a:picLocks noChangeAspect="1"/>
            </p:cNvPicPr>
            <p:nvPr/>
          </p:nvPicPr>
          <p:blipFill>
            <a:blip r:embed="rId9" cstate="print">
              <a:clrChange>
                <a:clrFrom>
                  <a:srgbClr val="FFFFFF"/>
                </a:clrFrom>
                <a:clrTo>
                  <a:srgbClr val="FFFFFF">
                    <a:alpha val="0"/>
                  </a:srgbClr>
                </a:clrTo>
              </a:clrChange>
            </a:blip>
            <a:srcRect/>
            <a:stretch>
              <a:fillRect/>
            </a:stretch>
          </p:blipFill>
          <p:spPr>
            <a:xfrm>
              <a:off x="683568" y="4384410"/>
              <a:ext cx="3927522" cy="1492862"/>
            </a:xfrm>
            <a:prstGeom prst="rect">
              <a:avLst/>
            </a:prstGeom>
          </p:spPr>
        </p:pic>
        <p:sp>
          <p:nvSpPr>
            <p:cNvPr id="21" name="TextBox 20"/>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8" name="Group 24"/>
          <p:cNvGrpSpPr/>
          <p:nvPr/>
        </p:nvGrpSpPr>
        <p:grpSpPr>
          <a:xfrm>
            <a:off x="4562383" y="3797364"/>
            <a:ext cx="4390018" cy="2636895"/>
            <a:chOff x="4563228" y="4384410"/>
            <a:chExt cx="3825196" cy="1492862"/>
          </a:xfrm>
        </p:grpSpPr>
        <p:pic>
          <p:nvPicPr>
            <p:cNvPr id="23" name="Picture 22" descr="gl_br_bt.tif"/>
            <p:cNvPicPr>
              <a:picLocks noChangeAspect="1"/>
            </p:cNvPicPr>
            <p:nvPr/>
          </p:nvPicPr>
          <p:blipFill>
            <a:blip r:embed="rId10" cstate="print">
              <a:clrChange>
                <a:clrFrom>
                  <a:srgbClr val="FFFFFF"/>
                </a:clrFrom>
                <a:clrTo>
                  <a:srgbClr val="FFFFFF">
                    <a:alpha val="0"/>
                  </a:srgbClr>
                </a:clrTo>
              </a:clrChange>
            </a:blip>
            <a:srcRect/>
            <a:stretch>
              <a:fillRect/>
            </a:stretch>
          </p:blipFill>
          <p:spPr>
            <a:xfrm>
              <a:off x="4563228" y="4384410"/>
              <a:ext cx="3825196" cy="1492862"/>
            </a:xfrm>
            <a:prstGeom prst="rect">
              <a:avLst/>
            </a:prstGeom>
          </p:spPr>
        </p:pic>
        <p:sp>
          <p:nvSpPr>
            <p:cNvPr id="24" name="TextBox 2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grpSp>
        <p:nvGrpSpPr>
          <p:cNvPr id="9" name="Group 18"/>
          <p:cNvGrpSpPr/>
          <p:nvPr/>
        </p:nvGrpSpPr>
        <p:grpSpPr>
          <a:xfrm>
            <a:off x="251520" y="1334656"/>
            <a:ext cx="4335090" cy="2577906"/>
            <a:chOff x="833756" y="2979364"/>
            <a:chExt cx="3777334" cy="1459466"/>
          </a:xfrm>
        </p:grpSpPr>
        <p:pic>
          <p:nvPicPr>
            <p:cNvPr id="27" name="Picture 26" descr="gl_br_bt.tif"/>
            <p:cNvPicPr>
              <a:picLocks noChangeAspect="1"/>
            </p:cNvPicPr>
            <p:nvPr/>
          </p:nvPicPr>
          <p:blipFill>
            <a:blip r:embed="rId7" cstate="print">
              <a:clrChange>
                <a:clrFrom>
                  <a:srgbClr val="FFFFFF"/>
                </a:clrFrom>
                <a:clrTo>
                  <a:srgbClr val="FFFFFF">
                    <a:alpha val="0"/>
                  </a:srgbClr>
                </a:clrTo>
              </a:clrChange>
              <a:grayscl/>
            </a:blip>
            <a:srcRect/>
            <a:stretch>
              <a:fillRect/>
            </a:stretch>
          </p:blipFill>
          <p:spPr>
            <a:xfrm>
              <a:off x="833756" y="2979364"/>
              <a:ext cx="3777334" cy="1459466"/>
            </a:xfrm>
            <a:prstGeom prst="rect">
              <a:avLst/>
            </a:prstGeom>
          </p:spPr>
        </p:pic>
        <p:sp>
          <p:nvSpPr>
            <p:cNvPr id="28" name="TextBox 27"/>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10" name="Group 20"/>
          <p:cNvGrpSpPr/>
          <p:nvPr/>
        </p:nvGrpSpPr>
        <p:grpSpPr>
          <a:xfrm>
            <a:off x="4586611" y="1238534"/>
            <a:ext cx="4335090" cy="2733020"/>
            <a:chOff x="4611090" y="2924944"/>
            <a:chExt cx="3777334" cy="1547282"/>
          </a:xfrm>
        </p:grpSpPr>
        <p:pic>
          <p:nvPicPr>
            <p:cNvPr id="30" name="Picture 29" descr="gl_br_bt.tif"/>
            <p:cNvPicPr>
              <a:picLocks noChangeAspect="1"/>
            </p:cNvPicPr>
            <p:nvPr/>
          </p:nvPicPr>
          <p:blipFill>
            <a:blip r:embed="rId8" cstate="print">
              <a:clrChange>
                <a:clrFrom>
                  <a:srgbClr val="FFFFFF"/>
                </a:clrFrom>
                <a:clrTo>
                  <a:srgbClr val="FFFFFF">
                    <a:alpha val="0"/>
                  </a:srgbClr>
                </a:clrTo>
              </a:clrChange>
              <a:grayscl/>
            </a:blip>
            <a:srcRect/>
            <a:stretch>
              <a:fillRect/>
            </a:stretch>
          </p:blipFill>
          <p:spPr>
            <a:xfrm>
              <a:off x="4611090" y="2924944"/>
              <a:ext cx="3777334" cy="1547282"/>
            </a:xfrm>
            <a:prstGeom prst="rect">
              <a:avLst/>
            </a:prstGeom>
          </p:spPr>
        </p:pic>
        <p:sp>
          <p:nvSpPr>
            <p:cNvPr id="31" name="TextBox 30"/>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13" name="Group 24"/>
          <p:cNvGrpSpPr/>
          <p:nvPr/>
        </p:nvGrpSpPr>
        <p:grpSpPr>
          <a:xfrm>
            <a:off x="4531682" y="3816441"/>
            <a:ext cx="4390018" cy="2636895"/>
            <a:chOff x="4563228" y="4384410"/>
            <a:chExt cx="3825196" cy="1492862"/>
          </a:xfrm>
        </p:grpSpPr>
        <p:pic>
          <p:nvPicPr>
            <p:cNvPr id="33" name="Picture 32" descr="gl_br_bt.tif"/>
            <p:cNvPicPr>
              <a:picLocks noChangeAspect="1"/>
            </p:cNvPicPr>
            <p:nvPr/>
          </p:nvPicPr>
          <p:blipFill>
            <a:blip r:embed="rId10" cstate="print">
              <a:clrChange>
                <a:clrFrom>
                  <a:srgbClr val="FFFFFF"/>
                </a:clrFrom>
                <a:clrTo>
                  <a:srgbClr val="FFFFFF">
                    <a:alpha val="0"/>
                  </a:srgbClr>
                </a:clrTo>
              </a:clrChange>
              <a:grayscl/>
            </a:blip>
            <a:srcRect/>
            <a:stretch>
              <a:fillRect/>
            </a:stretch>
          </p:blipFill>
          <p:spPr>
            <a:xfrm>
              <a:off x="4563228" y="4384410"/>
              <a:ext cx="3825196" cy="1492862"/>
            </a:xfrm>
            <a:prstGeom prst="rect">
              <a:avLst/>
            </a:prstGeom>
          </p:spPr>
        </p:pic>
        <p:sp>
          <p:nvSpPr>
            <p:cNvPr id="34" name="TextBox 3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sp>
        <p:nvSpPr>
          <p:cNvPr id="35" name="Rounded Rectangle 34"/>
          <p:cNvSpPr/>
          <p:nvPr/>
        </p:nvSpPr>
        <p:spPr>
          <a:xfrm>
            <a:off x="395536" y="1340768"/>
            <a:ext cx="8280920" cy="2448272"/>
          </a:xfrm>
          <a:prstGeom prst="roundRect">
            <a:avLst>
              <a:gd name="adj" fmla="val 2609"/>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Mini-Maxi (W/O):</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This combination shows the organization’s weaknesses in tandem with opportunities. </a:t>
            </a:r>
          </a:p>
          <a:p>
            <a:pPr marL="457200" indent="-457200">
              <a:buFont typeface="Arial" pitchFamily="34" charset="0"/>
              <a:buChar char="•"/>
            </a:pPr>
            <a:r>
              <a:rPr lang="en-IN" sz="2000" dirty="0" smtClean="0">
                <a:solidFill>
                  <a:schemeClr val="tx1"/>
                </a:solidFill>
              </a:rPr>
              <a:t>It is an exertion to conquer the organization’s weaknesses by making the most of any new opportunities.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slide(fromRigh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Combinations</a:t>
              </a:r>
              <a:endParaRPr lang="en-IN" sz="3200" dirty="0"/>
            </a:p>
          </p:txBody>
        </p:sp>
      </p:grpSp>
      <p:grpSp>
        <p:nvGrpSpPr>
          <p:cNvPr id="4" name="Group 9"/>
          <p:cNvGrpSpPr/>
          <p:nvPr/>
        </p:nvGrpSpPr>
        <p:grpSpPr>
          <a:xfrm>
            <a:off x="35496" y="908720"/>
            <a:ext cx="9072000" cy="5904000"/>
            <a:chOff x="179512" y="2204864"/>
            <a:chExt cx="8784976" cy="4464496"/>
          </a:xfrm>
        </p:grpSpPr>
        <p:pic>
          <p:nvPicPr>
            <p:cNvPr id="11" name="Picture 10" descr="paper.jpg"/>
            <p:cNvPicPr>
              <a:picLocks noChangeAspect="1"/>
            </p:cNvPicPr>
            <p:nvPr/>
          </p:nvPicPr>
          <p:blipFill>
            <a:blip r:embed="rId6" cstate="email"/>
            <a:srcRect/>
            <a:stretch>
              <a:fillRect/>
            </a:stretch>
          </p:blipFill>
          <p:spPr>
            <a:xfrm>
              <a:off x="179512" y="2204864"/>
              <a:ext cx="8784976" cy="4464496"/>
            </a:xfrm>
            <a:prstGeom prst="rect">
              <a:avLst/>
            </a:prstGeom>
          </p:spPr>
        </p:pic>
        <p:sp>
          <p:nvSpPr>
            <p:cNvPr id="12" name="Rectangle 11"/>
            <p:cNvSpPr/>
            <p:nvPr/>
          </p:nvSpPr>
          <p:spPr>
            <a:xfrm>
              <a:off x="323528" y="2348880"/>
              <a:ext cx="8496944" cy="417646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18"/>
          <p:cNvGrpSpPr/>
          <p:nvPr/>
        </p:nvGrpSpPr>
        <p:grpSpPr>
          <a:xfrm>
            <a:off x="282221" y="1315579"/>
            <a:ext cx="4335090" cy="2577906"/>
            <a:chOff x="833756" y="2979364"/>
            <a:chExt cx="3777334" cy="1459466"/>
          </a:xfrm>
        </p:grpSpPr>
        <p:pic>
          <p:nvPicPr>
            <p:cNvPr id="14" name="Picture 13" descr="gl_br_bt.tif"/>
            <p:cNvPicPr>
              <a:picLocks noChangeAspect="1"/>
            </p:cNvPicPr>
            <p:nvPr/>
          </p:nvPicPr>
          <p:blipFill>
            <a:blip r:embed="rId7" cstate="print">
              <a:clrChange>
                <a:clrFrom>
                  <a:srgbClr val="FFFFFF"/>
                </a:clrFrom>
                <a:clrTo>
                  <a:srgbClr val="FFFFFF">
                    <a:alpha val="0"/>
                  </a:srgbClr>
                </a:clrTo>
              </a:clrChange>
            </a:blip>
            <a:srcRect/>
            <a:stretch>
              <a:fillRect/>
            </a:stretch>
          </p:blipFill>
          <p:spPr>
            <a:xfrm>
              <a:off x="833756" y="2979364"/>
              <a:ext cx="3777334" cy="1459466"/>
            </a:xfrm>
            <a:prstGeom prst="rect">
              <a:avLst/>
            </a:prstGeom>
          </p:spPr>
        </p:pic>
        <p:sp>
          <p:nvSpPr>
            <p:cNvPr id="15" name="TextBox 14"/>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6" name="Group 20"/>
          <p:cNvGrpSpPr/>
          <p:nvPr/>
        </p:nvGrpSpPr>
        <p:grpSpPr>
          <a:xfrm>
            <a:off x="4617312" y="1219457"/>
            <a:ext cx="4335090" cy="2733020"/>
            <a:chOff x="4611090" y="2924944"/>
            <a:chExt cx="3777334" cy="1547282"/>
          </a:xfrm>
        </p:grpSpPr>
        <p:pic>
          <p:nvPicPr>
            <p:cNvPr id="17" name="Picture 16" descr="gl_br_bt.tif"/>
            <p:cNvPicPr>
              <a:picLocks noChangeAspect="1"/>
            </p:cNvPicPr>
            <p:nvPr/>
          </p:nvPicPr>
          <p:blipFill>
            <a:blip r:embed="rId8" cstate="print">
              <a:clrChange>
                <a:clrFrom>
                  <a:srgbClr val="FFFFFF"/>
                </a:clrFrom>
                <a:clrTo>
                  <a:srgbClr val="FFFFFF">
                    <a:alpha val="0"/>
                  </a:srgbClr>
                </a:clrTo>
              </a:clrChange>
            </a:blip>
            <a:srcRect/>
            <a:stretch>
              <a:fillRect/>
            </a:stretch>
          </p:blipFill>
          <p:spPr>
            <a:xfrm>
              <a:off x="4611090" y="2924944"/>
              <a:ext cx="3777334" cy="1547282"/>
            </a:xfrm>
            <a:prstGeom prst="rect">
              <a:avLst/>
            </a:prstGeom>
          </p:spPr>
        </p:pic>
        <p:sp>
          <p:nvSpPr>
            <p:cNvPr id="18" name="TextBox 17"/>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7" name="Group 22"/>
          <p:cNvGrpSpPr/>
          <p:nvPr/>
        </p:nvGrpSpPr>
        <p:grpSpPr>
          <a:xfrm>
            <a:off x="109857" y="3797364"/>
            <a:ext cx="4507455" cy="2636895"/>
            <a:chOff x="683568" y="4384410"/>
            <a:chExt cx="3927522" cy="1492862"/>
          </a:xfrm>
        </p:grpSpPr>
        <p:pic>
          <p:nvPicPr>
            <p:cNvPr id="20" name="Picture 19" descr="gl_br_bt.tif"/>
            <p:cNvPicPr>
              <a:picLocks noChangeAspect="1"/>
            </p:cNvPicPr>
            <p:nvPr/>
          </p:nvPicPr>
          <p:blipFill>
            <a:blip r:embed="rId9" cstate="print">
              <a:clrChange>
                <a:clrFrom>
                  <a:srgbClr val="FFFFFF"/>
                </a:clrFrom>
                <a:clrTo>
                  <a:srgbClr val="FFFFFF">
                    <a:alpha val="0"/>
                  </a:srgbClr>
                </a:clrTo>
              </a:clrChange>
            </a:blip>
            <a:srcRect/>
            <a:stretch>
              <a:fillRect/>
            </a:stretch>
          </p:blipFill>
          <p:spPr>
            <a:xfrm>
              <a:off x="683568" y="4384410"/>
              <a:ext cx="3927522" cy="1492862"/>
            </a:xfrm>
            <a:prstGeom prst="rect">
              <a:avLst/>
            </a:prstGeom>
          </p:spPr>
        </p:pic>
        <p:sp>
          <p:nvSpPr>
            <p:cNvPr id="21" name="TextBox 20"/>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8" name="Group 24"/>
          <p:cNvGrpSpPr/>
          <p:nvPr/>
        </p:nvGrpSpPr>
        <p:grpSpPr>
          <a:xfrm>
            <a:off x="4562383" y="3797364"/>
            <a:ext cx="4390018" cy="2636895"/>
            <a:chOff x="4563228" y="4384410"/>
            <a:chExt cx="3825196" cy="1492862"/>
          </a:xfrm>
        </p:grpSpPr>
        <p:pic>
          <p:nvPicPr>
            <p:cNvPr id="23" name="Picture 22" descr="gl_br_bt.tif"/>
            <p:cNvPicPr>
              <a:picLocks noChangeAspect="1"/>
            </p:cNvPicPr>
            <p:nvPr/>
          </p:nvPicPr>
          <p:blipFill>
            <a:blip r:embed="rId10" cstate="print">
              <a:clrChange>
                <a:clrFrom>
                  <a:srgbClr val="FFFFFF"/>
                </a:clrFrom>
                <a:clrTo>
                  <a:srgbClr val="FFFFFF">
                    <a:alpha val="0"/>
                  </a:srgbClr>
                </a:clrTo>
              </a:clrChange>
            </a:blip>
            <a:srcRect/>
            <a:stretch>
              <a:fillRect/>
            </a:stretch>
          </p:blipFill>
          <p:spPr>
            <a:xfrm>
              <a:off x="4563228" y="4384410"/>
              <a:ext cx="3825196" cy="1492862"/>
            </a:xfrm>
            <a:prstGeom prst="rect">
              <a:avLst/>
            </a:prstGeom>
          </p:spPr>
        </p:pic>
        <p:sp>
          <p:nvSpPr>
            <p:cNvPr id="24" name="TextBox 2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grpSp>
        <p:nvGrpSpPr>
          <p:cNvPr id="9" name="Group 18"/>
          <p:cNvGrpSpPr/>
          <p:nvPr/>
        </p:nvGrpSpPr>
        <p:grpSpPr>
          <a:xfrm>
            <a:off x="279868" y="1292874"/>
            <a:ext cx="4335090" cy="2577906"/>
            <a:chOff x="833756" y="2979364"/>
            <a:chExt cx="3777334" cy="1459466"/>
          </a:xfrm>
        </p:grpSpPr>
        <p:pic>
          <p:nvPicPr>
            <p:cNvPr id="26" name="Picture 25" descr="gl_br_bt.tif"/>
            <p:cNvPicPr>
              <a:picLocks noChangeAspect="1"/>
            </p:cNvPicPr>
            <p:nvPr/>
          </p:nvPicPr>
          <p:blipFill>
            <a:blip r:embed="rId7" cstate="print">
              <a:clrChange>
                <a:clrFrom>
                  <a:srgbClr val="FFFFFF"/>
                </a:clrFrom>
                <a:clrTo>
                  <a:srgbClr val="FFFFFF">
                    <a:alpha val="0"/>
                  </a:srgbClr>
                </a:clrTo>
              </a:clrChange>
              <a:grayscl/>
            </a:blip>
            <a:srcRect/>
            <a:stretch>
              <a:fillRect/>
            </a:stretch>
          </p:blipFill>
          <p:spPr>
            <a:xfrm>
              <a:off x="833756" y="2979364"/>
              <a:ext cx="3777334" cy="1459466"/>
            </a:xfrm>
            <a:prstGeom prst="rect">
              <a:avLst/>
            </a:prstGeom>
          </p:spPr>
        </p:pic>
        <p:sp>
          <p:nvSpPr>
            <p:cNvPr id="27" name="TextBox 26"/>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10" name="Group 20"/>
          <p:cNvGrpSpPr/>
          <p:nvPr/>
        </p:nvGrpSpPr>
        <p:grpSpPr>
          <a:xfrm>
            <a:off x="4614959" y="1196752"/>
            <a:ext cx="4335090" cy="2733020"/>
            <a:chOff x="4611090" y="2924944"/>
            <a:chExt cx="3777334" cy="1547282"/>
          </a:xfrm>
        </p:grpSpPr>
        <p:pic>
          <p:nvPicPr>
            <p:cNvPr id="29" name="Picture 28" descr="gl_br_bt.tif"/>
            <p:cNvPicPr>
              <a:picLocks noChangeAspect="1"/>
            </p:cNvPicPr>
            <p:nvPr/>
          </p:nvPicPr>
          <p:blipFill>
            <a:blip r:embed="rId8" cstate="print">
              <a:clrChange>
                <a:clrFrom>
                  <a:srgbClr val="FFFFFF"/>
                </a:clrFrom>
                <a:clrTo>
                  <a:srgbClr val="FFFFFF">
                    <a:alpha val="0"/>
                  </a:srgbClr>
                </a:clrTo>
              </a:clrChange>
              <a:grayscl/>
            </a:blip>
            <a:srcRect/>
            <a:stretch>
              <a:fillRect/>
            </a:stretch>
          </p:blipFill>
          <p:spPr>
            <a:xfrm>
              <a:off x="4611090" y="2924944"/>
              <a:ext cx="3777334" cy="1547282"/>
            </a:xfrm>
            <a:prstGeom prst="rect">
              <a:avLst/>
            </a:prstGeom>
          </p:spPr>
        </p:pic>
        <p:sp>
          <p:nvSpPr>
            <p:cNvPr id="30" name="TextBox 29"/>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13" name="Group 22"/>
          <p:cNvGrpSpPr/>
          <p:nvPr/>
        </p:nvGrpSpPr>
        <p:grpSpPr>
          <a:xfrm>
            <a:off x="107504" y="3774659"/>
            <a:ext cx="4507455" cy="2636895"/>
            <a:chOff x="683568" y="4384410"/>
            <a:chExt cx="3927522" cy="1492862"/>
          </a:xfrm>
        </p:grpSpPr>
        <p:pic>
          <p:nvPicPr>
            <p:cNvPr id="32" name="Picture 31" descr="gl_br_bt.tif"/>
            <p:cNvPicPr>
              <a:picLocks noChangeAspect="1"/>
            </p:cNvPicPr>
            <p:nvPr/>
          </p:nvPicPr>
          <p:blipFill>
            <a:blip r:embed="rId9" cstate="print">
              <a:clrChange>
                <a:clrFrom>
                  <a:srgbClr val="FFFFFF"/>
                </a:clrFrom>
                <a:clrTo>
                  <a:srgbClr val="FFFFFF">
                    <a:alpha val="0"/>
                  </a:srgbClr>
                </a:clrTo>
              </a:clrChange>
              <a:grayscl/>
            </a:blip>
            <a:srcRect/>
            <a:stretch>
              <a:fillRect/>
            </a:stretch>
          </p:blipFill>
          <p:spPr>
            <a:xfrm>
              <a:off x="683568" y="4384410"/>
              <a:ext cx="3927522" cy="1492862"/>
            </a:xfrm>
            <a:prstGeom prst="rect">
              <a:avLst/>
            </a:prstGeom>
          </p:spPr>
        </p:pic>
        <p:sp>
          <p:nvSpPr>
            <p:cNvPr id="33" name="TextBox 32"/>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sp>
        <p:nvSpPr>
          <p:cNvPr id="34" name="Rounded Rectangle 33"/>
          <p:cNvSpPr/>
          <p:nvPr/>
        </p:nvSpPr>
        <p:spPr>
          <a:xfrm>
            <a:off x="395536" y="1340768"/>
            <a:ext cx="8280920" cy="2448272"/>
          </a:xfrm>
          <a:prstGeom prst="roundRect">
            <a:avLst>
              <a:gd name="adj" fmla="val 2609"/>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Mini-Mini (W/T):</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This combination shows the organization’s weaknesses by comparison with the current external threats. </a:t>
            </a:r>
          </a:p>
          <a:p>
            <a:pPr marL="457200" indent="-457200">
              <a:buFont typeface="Arial" pitchFamily="34" charset="0"/>
              <a:buChar char="•"/>
            </a:pPr>
            <a:r>
              <a:rPr lang="en-IN" sz="2000" dirty="0" smtClean="0">
                <a:solidFill>
                  <a:schemeClr val="tx1"/>
                </a:solidFill>
              </a:rPr>
              <a:t>This is most definitely a defensive strategy, to minimize an organization’s internal weaknesses and avoid external threats.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lide(fromRight)">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stretch>
            <a:fillRect/>
          </a:stretch>
        </p:blipFill>
        <p:spPr>
          <a:xfrm>
            <a:off x="-252536" y="764704"/>
            <a:ext cx="2697832" cy="2697832"/>
          </a:xfrm>
          <a:prstGeom prst="rect">
            <a:avLst/>
          </a:prstGeom>
        </p:spPr>
      </p:pic>
      <p:sp>
        <p:nvSpPr>
          <p:cNvPr id="13" name="TextBox 12"/>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represents the ‘Mini-Maxi’ combination of quadrants?</a:t>
            </a:r>
            <a:endParaRPr lang="en-IN" sz="2000" dirty="0"/>
          </a:p>
        </p:txBody>
      </p:sp>
      <p:sp>
        <p:nvSpPr>
          <p:cNvPr id="14" name="Rounded Rectangular Callout 13"/>
          <p:cNvSpPr/>
          <p:nvPr/>
        </p:nvSpPr>
        <p:spPr>
          <a:xfrm>
            <a:off x="107688" y="5157192"/>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Click on the radio button to select the correct answer!</a:t>
            </a:r>
            <a:endParaRPr lang="en-IN" dirty="0">
              <a:solidFill>
                <a:schemeClr val="tx1"/>
              </a:solidFill>
            </a:endParaRPr>
          </a:p>
        </p:txBody>
      </p:sp>
      <p:pic>
        <p:nvPicPr>
          <p:cNvPr id="4098" name="Picture 2">
            <a:hlinkClick r:id="rId9" action="ppaction://hlinksldjump"/>
          </p:cNvPr>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555776" y="3125341"/>
            <a:ext cx="4267200" cy="447675"/>
          </a:xfrm>
          <a:prstGeom prst="rect">
            <a:avLst/>
          </a:prstGeom>
          <a:noFill/>
          <a:ln w="9525">
            <a:noFill/>
            <a:miter lim="800000"/>
            <a:headEnd/>
            <a:tailEnd/>
          </a:ln>
        </p:spPr>
      </p:pic>
      <p:pic>
        <p:nvPicPr>
          <p:cNvPr id="4099" name="Picture 3">
            <a:hlinkClick r:id="rId9" action="ppaction://hlinksldjump"/>
          </p:cNvPr>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2537048" y="3645024"/>
            <a:ext cx="4267200" cy="447675"/>
          </a:xfrm>
          <a:prstGeom prst="rect">
            <a:avLst/>
          </a:prstGeom>
          <a:noFill/>
          <a:ln w="9525">
            <a:noFill/>
            <a:miter lim="800000"/>
            <a:headEnd/>
            <a:tailEnd/>
          </a:ln>
        </p:spPr>
      </p:pic>
      <p:pic>
        <p:nvPicPr>
          <p:cNvPr id="4100" name="Picture 4">
            <a:hlinkClick r:id="rId12" action="ppaction://hlinksldjump"/>
          </p:cNvPr>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2537048" y="4149080"/>
            <a:ext cx="4267200" cy="457200"/>
          </a:xfrm>
          <a:prstGeom prst="rect">
            <a:avLst/>
          </a:prstGeom>
          <a:noFill/>
          <a:ln w="9525">
            <a:noFill/>
            <a:miter lim="800000"/>
            <a:headEnd/>
            <a:tailEnd/>
          </a:ln>
        </p:spPr>
      </p:pic>
      <p:pic>
        <p:nvPicPr>
          <p:cNvPr id="4101" name="Picture 5">
            <a:hlinkClick r:id="rId9" action="ppaction://hlinksldjump"/>
          </p:cNvPr>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2537048" y="4653136"/>
            <a:ext cx="4267200" cy="44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500"/>
                                        <p:tgtEl>
                                          <p:spTgt spid="409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500"/>
                                        <p:tgtEl>
                                          <p:spTgt spid="410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01"/>
                                        </p:tgtEl>
                                        <p:attrNameLst>
                                          <p:attrName>style.visibility</p:attrName>
                                        </p:attrNameLst>
                                      </p:cBhvr>
                                      <p:to>
                                        <p:strVal val="visible"/>
                                      </p:to>
                                    </p:set>
                                    <p:animEffect transition="in" filter="fade">
                                      <p:cBhvr>
                                        <p:cTn id="35" dur="500"/>
                                        <p:tgtEl>
                                          <p:spTgt spid="410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000"/>
                            </p:stCondLst>
                            <p:childTnLst>
                              <p:par>
                                <p:cTn id="40" presetID="26" presetClass="emph" presetSubtype="0" fill="hold" grpId="1" nodeType="after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represents the ‘Mini-Maxi’ combination of quadrants?</a:t>
            </a:r>
            <a:endParaRPr lang="en-IN" sz="2000" dirty="0"/>
          </a:p>
        </p:txBody>
      </p:sp>
      <p:pic>
        <p:nvPicPr>
          <p:cNvPr id="4098" name="Picture 2"/>
          <p:cNvPicPr>
            <a:picLocks noChangeAspect="1" noChangeArrowheads="1"/>
          </p:cNvPicPr>
          <p:nvPr/>
        </p:nvPicPr>
        <p:blipFill>
          <a:blip r:embed="rId9" cstate="email">
            <a:clrChange>
              <a:clrFrom>
                <a:srgbClr val="FFFFFF"/>
              </a:clrFrom>
              <a:clrTo>
                <a:srgbClr val="FFFFFF">
                  <a:alpha val="0"/>
                </a:srgbClr>
              </a:clrTo>
            </a:clrChange>
            <a:grayscl/>
          </a:blip>
          <a:srcRect/>
          <a:stretch>
            <a:fillRect/>
          </a:stretch>
        </p:blipFill>
        <p:spPr bwMode="auto">
          <a:xfrm>
            <a:off x="2555776" y="3125341"/>
            <a:ext cx="4267200" cy="447675"/>
          </a:xfrm>
          <a:prstGeom prst="rect">
            <a:avLst/>
          </a:prstGeom>
          <a:noFill/>
          <a:ln w="9525">
            <a:noFill/>
            <a:miter lim="800000"/>
            <a:headEnd/>
            <a:tailEnd/>
          </a:ln>
        </p:spPr>
      </p:pic>
      <p:pic>
        <p:nvPicPr>
          <p:cNvPr id="4099"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37048" y="3645024"/>
            <a:ext cx="4267200" cy="447675"/>
          </a:xfrm>
          <a:prstGeom prst="rect">
            <a:avLst/>
          </a:prstGeom>
          <a:noFill/>
          <a:ln w="9525">
            <a:noFill/>
            <a:miter lim="800000"/>
            <a:headEnd/>
            <a:tailEnd/>
          </a:ln>
        </p:spPr>
      </p:pic>
      <p:pic>
        <p:nvPicPr>
          <p:cNvPr id="4100"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4149080"/>
            <a:ext cx="4267200" cy="457200"/>
          </a:xfrm>
          <a:prstGeom prst="rect">
            <a:avLst/>
          </a:prstGeom>
          <a:noFill/>
          <a:ln w="9525">
            <a:noFill/>
            <a:miter lim="800000"/>
            <a:headEnd/>
            <a:tailEnd/>
          </a:ln>
        </p:spPr>
      </p:pic>
      <p:pic>
        <p:nvPicPr>
          <p:cNvPr id="4101" name="Picture 5"/>
          <p:cNvPicPr>
            <a:picLocks noChangeAspect="1" noChangeArrowheads="1"/>
          </p:cNvPicPr>
          <p:nvPr/>
        </p:nvPicPr>
        <p:blipFill>
          <a:blip r:embed="rId12" cstate="email">
            <a:clrChange>
              <a:clrFrom>
                <a:srgbClr val="FFFFFF"/>
              </a:clrFrom>
              <a:clrTo>
                <a:srgbClr val="FFFFFF">
                  <a:alpha val="0"/>
                </a:srgbClr>
              </a:clrTo>
            </a:clrChange>
            <a:grayscl/>
          </a:blip>
          <a:srcRect/>
          <a:stretch>
            <a:fillRect/>
          </a:stretch>
        </p:blipFill>
        <p:spPr bwMode="auto">
          <a:xfrm>
            <a:off x="2537048" y="4653136"/>
            <a:ext cx="4267200" cy="447675"/>
          </a:xfrm>
          <a:prstGeom prst="rect">
            <a:avLst/>
          </a:prstGeom>
          <a:noFill/>
          <a:ln w="9525">
            <a:noFill/>
            <a:miter lim="800000"/>
            <a:headEnd/>
            <a:tailEnd/>
          </a:ln>
        </p:spPr>
      </p:pic>
      <p:grpSp>
        <p:nvGrpSpPr>
          <p:cNvPr id="4" name="Group 26"/>
          <p:cNvGrpSpPr/>
          <p:nvPr/>
        </p:nvGrpSpPr>
        <p:grpSpPr>
          <a:xfrm>
            <a:off x="2024134" y="2578051"/>
            <a:ext cx="5540601" cy="2568200"/>
            <a:chOff x="2024134" y="2578051"/>
            <a:chExt cx="5540601" cy="2568200"/>
          </a:xfrm>
        </p:grpSpPr>
        <p:grpSp>
          <p:nvGrpSpPr>
            <p:cNvPr id="5" name="Gruppieren 20"/>
            <p:cNvGrpSpPr/>
            <p:nvPr/>
          </p:nvGrpSpPr>
          <p:grpSpPr>
            <a:xfrm rot="383809">
              <a:off x="2024134" y="2578051"/>
              <a:ext cx="5540601" cy="2399650"/>
              <a:chOff x="4645151" y="-658054"/>
              <a:chExt cx="10508270" cy="2967952"/>
            </a:xfrm>
          </p:grpSpPr>
          <p:sp>
            <p:nvSpPr>
              <p:cNvPr id="22" name="Rechteck 21"/>
              <p:cNvSpPr/>
              <p:nvPr/>
            </p:nvSpPr>
            <p:spPr bwMode="auto">
              <a:xfrm>
                <a:off x="5473043" y="-493354"/>
                <a:ext cx="9680378" cy="2803252"/>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Good! That's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Weaknesses/Opportunities                 represents the ‘Mini-Maxi’               combination of quadrants.</a:t>
                </a:r>
                <a:endParaRPr lang="en-US" sz="2000" b="1" dirty="0">
                  <a:solidFill>
                    <a:srgbClr val="FFFF00"/>
                  </a:solidFill>
                  <a:cs typeface="MV Boli" pitchFamily="2" charset="0"/>
                </a:endParaRPr>
              </a:p>
            </p:txBody>
          </p:sp>
          <p:pic>
            <p:nvPicPr>
              <p:cNvPr id="23" name="Picture 5" descr="Tessafilm_4"/>
              <p:cNvPicPr>
                <a:picLocks noChangeAspect="1" noChangeArrowheads="1"/>
              </p:cNvPicPr>
              <p:nvPr/>
            </p:nvPicPr>
            <p:blipFill>
              <a:blip r:embed="rId13" cstate="email"/>
              <a:srcRect/>
              <a:stretch>
                <a:fillRect/>
              </a:stretch>
            </p:blipFill>
            <p:spPr bwMode="gray">
              <a:xfrm rot="20222041">
                <a:off x="4645151" y="-658054"/>
                <a:ext cx="2229621" cy="525903"/>
              </a:xfrm>
              <a:prstGeom prst="rect">
                <a:avLst/>
              </a:prstGeom>
              <a:noFill/>
            </p:spPr>
          </p:pic>
        </p:grpSp>
        <p:pic>
          <p:nvPicPr>
            <p:cNvPr id="21" name="Picture 20" descr="smile_1.png"/>
            <p:cNvPicPr>
              <a:picLocks noChangeAspect="1"/>
            </p:cNvPicPr>
            <p:nvPr/>
          </p:nvPicPr>
          <p:blipFill>
            <a:blip r:embed="rId14" cstate="print"/>
            <a:stretch>
              <a:fillRect/>
            </a:stretch>
          </p:blipFill>
          <p:spPr>
            <a:xfrm rot="516846">
              <a:off x="6088649" y="3742251"/>
              <a:ext cx="1404000" cy="1404000"/>
            </a:xfrm>
            <a:prstGeom prst="rect">
              <a:avLst/>
            </a:prstGeom>
          </p:spPr>
        </p:pic>
      </p:grpSp>
      <p:sp>
        <p:nvSpPr>
          <p:cNvPr id="24" name="Right Arrow 23">
            <a:hlinkClick r:id="rId15"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MCQ</a:t>
              </a:r>
              <a:endParaRPr lang="en-IN" sz="3200" dirty="0"/>
            </a:p>
          </p:txBody>
        </p:sp>
      </p:grpSp>
      <p:pic>
        <p:nvPicPr>
          <p:cNvPr id="10" name="Picture 9" descr="Clipboard.png"/>
          <p:cNvPicPr>
            <a:picLocks noChangeAspect="1"/>
          </p:cNvPicPr>
          <p:nvPr/>
        </p:nvPicPr>
        <p:blipFill>
          <a:blip r:embed="rId6" cstate="print">
            <a:grayscl/>
          </a:blip>
          <a:srcRect l="7595" r="9357"/>
          <a:stretch>
            <a:fillRect/>
          </a:stretch>
        </p:blipFill>
        <p:spPr>
          <a:xfrm>
            <a:off x="1512168" y="836712"/>
            <a:ext cx="6228184" cy="6021288"/>
          </a:xfrm>
          <a:prstGeom prst="rect">
            <a:avLst/>
          </a:prstGeom>
        </p:spPr>
      </p:pic>
      <p:pic>
        <p:nvPicPr>
          <p:cNvPr id="11" name="Picture 10" descr="pencil_n_eraser_icon_by_erandarki.png"/>
          <p:cNvPicPr>
            <a:picLocks noChangeAspect="1"/>
          </p:cNvPicPr>
          <p:nvPr/>
        </p:nvPicPr>
        <p:blipFill>
          <a:blip r:embed="rId7" cstate="email">
            <a:grayscl/>
          </a:blip>
          <a:stretch>
            <a:fillRect/>
          </a:stretch>
        </p:blipFill>
        <p:spPr>
          <a:xfrm rot="20919026">
            <a:off x="5237911" y="3133536"/>
            <a:ext cx="3913330" cy="4345378"/>
          </a:xfrm>
          <a:prstGeom prst="rect">
            <a:avLst/>
          </a:prstGeom>
        </p:spPr>
      </p:pic>
      <p:pic>
        <p:nvPicPr>
          <p:cNvPr id="12" name="Picture 11" descr="clock (1).png"/>
          <p:cNvPicPr>
            <a:picLocks noChangeAspect="1"/>
          </p:cNvPicPr>
          <p:nvPr/>
        </p:nvPicPr>
        <p:blipFill>
          <a:blip r:embed="rId8" cstate="print">
            <a:grayscl/>
          </a:blip>
          <a:stretch>
            <a:fillRect/>
          </a:stretch>
        </p:blipFill>
        <p:spPr>
          <a:xfrm>
            <a:off x="-252536" y="764704"/>
            <a:ext cx="2697832" cy="2697832"/>
          </a:xfrm>
          <a:prstGeom prst="rect">
            <a:avLst/>
          </a:prstGeom>
        </p:spPr>
      </p:pic>
      <p:sp>
        <p:nvSpPr>
          <p:cNvPr id="13" name="TextBox 12"/>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represents the ‘Mini-Maxi’ combination of quadrants?</a:t>
            </a:r>
            <a:endParaRPr lang="en-IN" sz="2000" dirty="0"/>
          </a:p>
        </p:txBody>
      </p:sp>
      <p:pic>
        <p:nvPicPr>
          <p:cNvPr id="4098" name="Picture 2"/>
          <p:cNvPicPr>
            <a:picLocks noChangeAspect="1" noChangeArrowheads="1"/>
          </p:cNvPicPr>
          <p:nvPr/>
        </p:nvPicPr>
        <p:blipFill>
          <a:blip r:embed="rId9" cstate="email">
            <a:clrChange>
              <a:clrFrom>
                <a:srgbClr val="FFFFFF"/>
              </a:clrFrom>
              <a:clrTo>
                <a:srgbClr val="FFFFFF">
                  <a:alpha val="0"/>
                </a:srgbClr>
              </a:clrTo>
            </a:clrChange>
            <a:grayscl/>
          </a:blip>
          <a:srcRect/>
          <a:stretch>
            <a:fillRect/>
          </a:stretch>
        </p:blipFill>
        <p:spPr bwMode="auto">
          <a:xfrm>
            <a:off x="2555776" y="3125341"/>
            <a:ext cx="4267200" cy="447675"/>
          </a:xfrm>
          <a:prstGeom prst="rect">
            <a:avLst/>
          </a:prstGeom>
          <a:noFill/>
          <a:ln w="9525">
            <a:noFill/>
            <a:miter lim="800000"/>
            <a:headEnd/>
            <a:tailEnd/>
          </a:ln>
        </p:spPr>
      </p:pic>
      <p:pic>
        <p:nvPicPr>
          <p:cNvPr id="4099" name="Picture 3"/>
          <p:cNvPicPr>
            <a:picLocks noChangeAspect="1" noChangeArrowheads="1"/>
          </p:cNvPicPr>
          <p:nvPr/>
        </p:nvPicPr>
        <p:blipFill>
          <a:blip r:embed="rId10" cstate="email">
            <a:clrChange>
              <a:clrFrom>
                <a:srgbClr val="FFFFFF"/>
              </a:clrFrom>
              <a:clrTo>
                <a:srgbClr val="FFFFFF">
                  <a:alpha val="0"/>
                </a:srgbClr>
              </a:clrTo>
            </a:clrChange>
            <a:grayscl/>
          </a:blip>
          <a:srcRect/>
          <a:stretch>
            <a:fillRect/>
          </a:stretch>
        </p:blipFill>
        <p:spPr bwMode="auto">
          <a:xfrm>
            <a:off x="2537048" y="3645024"/>
            <a:ext cx="4267200" cy="447675"/>
          </a:xfrm>
          <a:prstGeom prst="rect">
            <a:avLst/>
          </a:prstGeom>
          <a:noFill/>
          <a:ln w="9525">
            <a:noFill/>
            <a:miter lim="800000"/>
            <a:headEnd/>
            <a:tailEnd/>
          </a:ln>
        </p:spPr>
      </p:pic>
      <p:pic>
        <p:nvPicPr>
          <p:cNvPr id="4100" name="Picture 4"/>
          <p:cNvPicPr>
            <a:picLocks noChangeAspect="1" noChangeArrowheads="1"/>
          </p:cNvPicPr>
          <p:nvPr/>
        </p:nvPicPr>
        <p:blipFill>
          <a:blip r:embed="rId11" cstate="email">
            <a:clrChange>
              <a:clrFrom>
                <a:srgbClr val="FFFFFF"/>
              </a:clrFrom>
              <a:clrTo>
                <a:srgbClr val="FFFFFF">
                  <a:alpha val="0"/>
                </a:srgbClr>
              </a:clrTo>
            </a:clrChange>
            <a:grayscl/>
          </a:blip>
          <a:srcRect/>
          <a:stretch>
            <a:fillRect/>
          </a:stretch>
        </p:blipFill>
        <p:spPr bwMode="auto">
          <a:xfrm>
            <a:off x="2537048" y="4149080"/>
            <a:ext cx="4267200" cy="457200"/>
          </a:xfrm>
          <a:prstGeom prst="rect">
            <a:avLst/>
          </a:prstGeom>
          <a:noFill/>
          <a:ln w="9525">
            <a:noFill/>
            <a:miter lim="800000"/>
            <a:headEnd/>
            <a:tailEnd/>
          </a:ln>
        </p:spPr>
      </p:pic>
      <p:pic>
        <p:nvPicPr>
          <p:cNvPr id="4101" name="Picture 5"/>
          <p:cNvPicPr>
            <a:picLocks noChangeAspect="1" noChangeArrowheads="1"/>
          </p:cNvPicPr>
          <p:nvPr/>
        </p:nvPicPr>
        <p:blipFill>
          <a:blip r:embed="rId12" cstate="email">
            <a:clrChange>
              <a:clrFrom>
                <a:srgbClr val="FFFFFF"/>
              </a:clrFrom>
              <a:clrTo>
                <a:srgbClr val="FFFFFF">
                  <a:alpha val="0"/>
                </a:srgbClr>
              </a:clrTo>
            </a:clrChange>
            <a:grayscl/>
          </a:blip>
          <a:srcRect/>
          <a:stretch>
            <a:fillRect/>
          </a:stretch>
        </p:blipFill>
        <p:spPr bwMode="auto">
          <a:xfrm>
            <a:off x="2537048" y="4653136"/>
            <a:ext cx="4267200" cy="447675"/>
          </a:xfrm>
          <a:prstGeom prst="rect">
            <a:avLst/>
          </a:prstGeom>
          <a:noFill/>
          <a:ln w="9525">
            <a:noFill/>
            <a:miter lim="800000"/>
            <a:headEnd/>
            <a:tailEnd/>
          </a:ln>
        </p:spPr>
      </p:pic>
      <p:sp>
        <p:nvSpPr>
          <p:cNvPr id="24" name="Right Arrow 23">
            <a:hlinkClick r:id="rId13"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5" name="Rectangle 24"/>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27"/>
          <p:cNvGrpSpPr/>
          <p:nvPr/>
        </p:nvGrpSpPr>
        <p:grpSpPr>
          <a:xfrm>
            <a:off x="2024134" y="2578051"/>
            <a:ext cx="5540601" cy="2631592"/>
            <a:chOff x="2024134" y="2578051"/>
            <a:chExt cx="5540601" cy="2631592"/>
          </a:xfrm>
        </p:grpSpPr>
        <p:grpSp>
          <p:nvGrpSpPr>
            <p:cNvPr id="5" name="Gruppieren 20"/>
            <p:cNvGrpSpPr/>
            <p:nvPr/>
          </p:nvGrpSpPr>
          <p:grpSpPr>
            <a:xfrm rot="383809">
              <a:off x="2024134" y="2578051"/>
              <a:ext cx="5540601" cy="2399650"/>
              <a:chOff x="4645151" y="-658054"/>
              <a:chExt cx="10508270" cy="2967952"/>
            </a:xfrm>
          </p:grpSpPr>
          <p:sp>
            <p:nvSpPr>
              <p:cNvPr id="29" name="Rechteck 21"/>
              <p:cNvSpPr/>
              <p:nvPr/>
            </p:nvSpPr>
            <p:spPr bwMode="auto">
              <a:xfrm>
                <a:off x="5473043" y="-493354"/>
                <a:ext cx="9680378" cy="280325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That's Not Quite Right!</a:t>
                </a:r>
              </a:p>
              <a:p>
                <a:pPr>
                  <a:spcAft>
                    <a:spcPts val="1200"/>
                  </a:spcAft>
                </a:pPr>
                <a:r>
                  <a:rPr lang="en-IN" sz="2000" b="1" dirty="0" smtClean="0">
                    <a:solidFill>
                      <a:srgbClr val="FFFF00"/>
                    </a:solidFill>
                    <a:cs typeface="MV Boli" pitchFamily="2" charset="0"/>
                  </a:rPr>
                  <a:t>Correct Answer:</a:t>
                </a:r>
              </a:p>
              <a:p>
                <a:pPr>
                  <a:spcAft>
                    <a:spcPts val="1200"/>
                  </a:spcAft>
                </a:pPr>
                <a:r>
                  <a:rPr lang="en-IN" sz="2000" b="1" dirty="0" smtClean="0">
                    <a:solidFill>
                      <a:srgbClr val="FFFF00"/>
                    </a:solidFill>
                    <a:cs typeface="MV Boli" pitchFamily="2" charset="0"/>
                  </a:rPr>
                  <a:t>Weaknesses/Opportunities                 represents the ‘Mini-Maxi’               combination of quadrants.</a:t>
                </a:r>
                <a:endParaRPr lang="en-US" sz="2000" b="1" dirty="0">
                  <a:solidFill>
                    <a:srgbClr val="FFFF00"/>
                  </a:solidFill>
                  <a:cs typeface="MV Boli" pitchFamily="2" charset="0"/>
                </a:endParaRPr>
              </a:p>
            </p:txBody>
          </p:sp>
          <p:pic>
            <p:nvPicPr>
              <p:cNvPr id="30" name="Picture 5" descr="Tessafilm_4"/>
              <p:cNvPicPr>
                <a:picLocks noChangeAspect="1" noChangeArrowheads="1"/>
              </p:cNvPicPr>
              <p:nvPr/>
            </p:nvPicPr>
            <p:blipFill>
              <a:blip r:embed="rId14" cstate="email"/>
              <a:srcRect/>
              <a:stretch>
                <a:fillRect/>
              </a:stretch>
            </p:blipFill>
            <p:spPr bwMode="gray">
              <a:xfrm rot="20222041">
                <a:off x="4645151" y="-658054"/>
                <a:ext cx="2229621" cy="525903"/>
              </a:xfrm>
              <a:prstGeom prst="rect">
                <a:avLst/>
              </a:prstGeom>
              <a:noFill/>
            </p:spPr>
          </p:pic>
        </p:grpSp>
        <p:pic>
          <p:nvPicPr>
            <p:cNvPr id="28" name="Picture 27" descr="sad.png"/>
            <p:cNvPicPr>
              <a:picLocks noChangeAspect="1"/>
            </p:cNvPicPr>
            <p:nvPr/>
          </p:nvPicPr>
          <p:blipFill>
            <a:blip r:embed="rId15" cstate="print"/>
            <a:stretch>
              <a:fillRect/>
            </a:stretch>
          </p:blipFill>
          <p:spPr>
            <a:xfrm rot="484014">
              <a:off x="6031717" y="3805643"/>
              <a:ext cx="1404000" cy="1404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Left)">
                                      <p:cBhvr>
                                        <p:cTn id="11" dur="500"/>
                                        <p:tgtEl>
                                          <p:spTgt spid="24"/>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4"/>
                                        </p:tgtEl>
                                      </p:cBhvr>
                                    </p:animEffect>
                                    <p:animScale>
                                      <p:cBhvr>
                                        <p:cTn id="1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7"/>
                                        </p:tgtEl>
                                        <p:attrNameLst>
                                          <p:attrName>fillcolor</p:attrName>
                                        </p:attrNameLst>
                                      </p:cBhvr>
                                      <p:to>
                                        <a:srgbClr val="0EBE44"/>
                                      </p:to>
                                    </p:animClr>
                                    <p:set>
                                      <p:cBhvr>
                                        <p:cTn id="7" dur="500" fill="hold"/>
                                        <p:tgtEl>
                                          <p:spTgt spid="67"/>
                                        </p:tgtEl>
                                        <p:attrNameLst>
                                          <p:attrName>fill.type</p:attrName>
                                        </p:attrNameLst>
                                      </p:cBhvr>
                                      <p:to>
                                        <p:strVal val="solid"/>
                                      </p:to>
                                    </p:set>
                                    <p:set>
                                      <p:cBhvr>
                                        <p:cTn id="8" dur="500" fill="hold"/>
                                        <p:tgtEl>
                                          <p:spTgt spid="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Steps of SWOT Analysis</a:t>
              </a:r>
              <a:endParaRPr lang="en-IN" sz="3200" dirty="0"/>
            </a:p>
          </p:txBody>
        </p:sp>
      </p:grpSp>
      <p:sp>
        <p:nvSpPr>
          <p:cNvPr id="10" name="TextBox 9"/>
          <p:cNvSpPr txBox="1"/>
          <p:nvPr/>
        </p:nvSpPr>
        <p:spPr>
          <a:xfrm>
            <a:off x="504480" y="908720"/>
            <a:ext cx="8388000" cy="400110"/>
          </a:xfrm>
          <a:prstGeom prst="rect">
            <a:avLst/>
          </a:prstGeom>
          <a:noFill/>
        </p:spPr>
        <p:txBody>
          <a:bodyPr wrap="square" rtlCol="0">
            <a:spAutoFit/>
          </a:bodyPr>
          <a:lstStyle/>
          <a:p>
            <a:r>
              <a:rPr lang="en-IN" sz="2000" dirty="0" smtClean="0"/>
              <a:t>The following are the steps for conducting a SWOT Analysis:</a:t>
            </a:r>
            <a:endParaRPr lang="en-IN" sz="2000" dirty="0"/>
          </a:p>
        </p:txBody>
      </p:sp>
      <p:grpSp>
        <p:nvGrpSpPr>
          <p:cNvPr id="4" name="Group 65"/>
          <p:cNvGrpSpPr>
            <a:grpSpLocks/>
          </p:cNvGrpSpPr>
          <p:nvPr/>
        </p:nvGrpSpPr>
        <p:grpSpPr bwMode="auto">
          <a:xfrm>
            <a:off x="471488" y="1844824"/>
            <a:ext cx="7740650" cy="3361308"/>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4"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ounded Rectangle 14"/>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082031" y="2554557"/>
                <a:ext cx="764755" cy="791220"/>
                <a:chOff x="1760019" y="3875595"/>
                <a:chExt cx="1018741" cy="1016530"/>
              </a:xfrm>
            </p:grpSpPr>
            <p:grpSp>
              <p:nvGrpSpPr>
                <p:cNvPr id="7" name="Gruppe 59"/>
                <p:cNvGrpSpPr>
                  <a:grpSpLocks/>
                </p:cNvGrpSpPr>
                <p:nvPr/>
              </p:nvGrpSpPr>
              <p:grpSpPr bwMode="auto">
                <a:xfrm>
                  <a:off x="1762304" y="3875595"/>
                  <a:ext cx="1016456" cy="1016530"/>
                  <a:chOff x="3906064" y="1406380"/>
                  <a:chExt cx="496973" cy="497009"/>
                </a:xfrm>
              </p:grpSpPr>
              <p:sp>
                <p:nvSpPr>
                  <p:cNvPr id="21" name="Ellipse 30"/>
                  <p:cNvSpPr/>
                  <p:nvPr/>
                </p:nvSpPr>
                <p:spPr bwMode="auto">
                  <a:xfrm rot="17065673">
                    <a:off x="3906046" y="1406398"/>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2" name="Ellipse 31"/>
                  <p:cNvSpPr>
                    <a:spLocks noChangeArrowheads="1"/>
                  </p:cNvSpPr>
                  <p:nvPr/>
                </p:nvSpPr>
                <p:spPr bwMode="auto">
                  <a:xfrm>
                    <a:off x="3955823" y="1424813"/>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20"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7"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8" name="Rounded Rectangle 17"/>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3"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3" name="TextBox 22"/>
          <p:cNvSpPr txBox="1"/>
          <p:nvPr/>
        </p:nvSpPr>
        <p:spPr>
          <a:xfrm>
            <a:off x="467544" y="6372036"/>
            <a:ext cx="8136904" cy="369332"/>
          </a:xfrm>
          <a:prstGeom prst="rect">
            <a:avLst/>
          </a:prstGeom>
          <a:noFill/>
        </p:spPr>
        <p:txBody>
          <a:bodyPr wrap="square" rtlCol="0">
            <a:spAutoFit/>
          </a:bodyPr>
          <a:lstStyle/>
          <a:p>
            <a:r>
              <a:rPr lang="en-IN" dirty="0" smtClean="0"/>
              <a:t>Let us look at each element.</a:t>
            </a:r>
          </a:p>
        </p:txBody>
      </p:sp>
      <p:grpSp>
        <p:nvGrpSpPr>
          <p:cNvPr id="8" name="Group 68"/>
          <p:cNvGrpSpPr>
            <a:grpSpLocks/>
          </p:cNvGrpSpPr>
          <p:nvPr/>
        </p:nvGrpSpPr>
        <p:grpSpPr bwMode="auto">
          <a:xfrm>
            <a:off x="1223962" y="3268694"/>
            <a:ext cx="5497487" cy="851643"/>
            <a:chOff x="1224751" y="2276269"/>
            <a:chExt cx="4852003" cy="379817"/>
          </a:xfrm>
        </p:grpSpPr>
        <p:sp>
          <p:nvSpPr>
            <p:cNvPr id="25" name="Rounded Rectangle 24"/>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Rounded Rectangle 25"/>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7" name="TextBox 67"/>
            <p:cNvSpPr txBox="1">
              <a:spLocks noChangeArrowheads="1"/>
            </p:cNvSpPr>
            <p:nvPr/>
          </p:nvSpPr>
          <p:spPr bwMode="auto">
            <a:xfrm>
              <a:off x="1292999" y="2379877"/>
              <a:ext cx="3527801" cy="17844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Perform SWOT Analysis &amp; Document</a:t>
              </a:r>
              <a:endParaRPr lang="en-US" sz="2000" dirty="0">
                <a:latin typeface="+mn-lt"/>
                <a:ea typeface="ＭＳ Ｐゴシック" pitchFamily="34" charset="-128"/>
              </a:endParaRPr>
            </a:p>
          </p:txBody>
        </p:sp>
      </p:grpSp>
      <p:grpSp>
        <p:nvGrpSpPr>
          <p:cNvPr id="9" name="Group 67"/>
          <p:cNvGrpSpPr>
            <a:grpSpLocks/>
          </p:cNvGrpSpPr>
          <p:nvPr/>
        </p:nvGrpSpPr>
        <p:grpSpPr bwMode="auto">
          <a:xfrm>
            <a:off x="1227559" y="4138465"/>
            <a:ext cx="5495689" cy="851643"/>
            <a:chOff x="1227152" y="2708176"/>
            <a:chExt cx="4852003" cy="379817"/>
          </a:xfrm>
        </p:grpSpPr>
        <p:sp>
          <p:nvSpPr>
            <p:cNvPr id="29" name="Rounded Rectangle 28"/>
            <p:cNvSpPr/>
            <p:nvPr/>
          </p:nvSpPr>
          <p:spPr>
            <a:xfrm flipV="1">
              <a:off x="1227152" y="2708176"/>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Rounded Rectangle 29"/>
            <p:cNvSpPr/>
            <p:nvPr/>
          </p:nvSpPr>
          <p:spPr>
            <a:xfrm>
              <a:off x="1281772" y="2762797"/>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1" name="TextBox 68"/>
            <p:cNvSpPr txBox="1">
              <a:spLocks noChangeArrowheads="1"/>
            </p:cNvSpPr>
            <p:nvPr/>
          </p:nvSpPr>
          <p:spPr bwMode="auto">
            <a:xfrm>
              <a:off x="1298598" y="2809253"/>
              <a:ext cx="2070454" cy="17844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latin typeface="+mn-lt"/>
                <a:ea typeface="ＭＳ Ｐゴシック" pitchFamily="34" charset="-128"/>
              </a:endParaRPr>
            </a:p>
          </p:txBody>
        </p:sp>
      </p:grpSp>
      <p:grpSp>
        <p:nvGrpSpPr>
          <p:cNvPr id="11" name="Group 69"/>
          <p:cNvGrpSpPr>
            <a:grpSpLocks/>
          </p:cNvGrpSpPr>
          <p:nvPr/>
        </p:nvGrpSpPr>
        <p:grpSpPr bwMode="auto">
          <a:xfrm>
            <a:off x="1223962" y="2392511"/>
            <a:ext cx="5497487" cy="851641"/>
            <a:chOff x="1224751" y="2276269"/>
            <a:chExt cx="4852003" cy="379817"/>
          </a:xfrm>
        </p:grpSpPr>
        <p:sp>
          <p:nvSpPr>
            <p:cNvPr id="33" name="Rounded Rectangle 3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Rounded Rectangle 3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5" name="TextBox 67"/>
            <p:cNvSpPr txBox="1">
              <a:spLocks noChangeArrowheads="1"/>
            </p:cNvSpPr>
            <p:nvPr/>
          </p:nvSpPr>
          <p:spPr bwMode="auto">
            <a:xfrm>
              <a:off x="1319786" y="2385268"/>
              <a:ext cx="3885233" cy="17844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Analyze Internal &amp; External Environment</a:t>
              </a:r>
              <a:endParaRPr lang="en-US" sz="2000" dirty="0">
                <a:latin typeface="+mn-lt"/>
                <a:ea typeface="ＭＳ Ｐゴシック" pitchFamily="34" charset="-128"/>
              </a:endParaRPr>
            </a:p>
          </p:txBody>
        </p:sp>
      </p:grpSp>
      <p:grpSp>
        <p:nvGrpSpPr>
          <p:cNvPr id="12" name="Group 90"/>
          <p:cNvGrpSpPr>
            <a:grpSpLocks/>
          </p:cNvGrpSpPr>
          <p:nvPr/>
        </p:nvGrpSpPr>
        <p:grpSpPr bwMode="auto">
          <a:xfrm>
            <a:off x="3923928" y="5350148"/>
            <a:ext cx="4783138" cy="968375"/>
            <a:chOff x="4940193" y="4878304"/>
            <a:chExt cx="4783391" cy="968295"/>
          </a:xfrm>
        </p:grpSpPr>
        <p:sp>
          <p:nvSpPr>
            <p:cNvPr id="37" name="Oval 36"/>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38" name="Rectangle 37"/>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39" name="Rounded Rectangle 38"/>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6" name="Group 87"/>
            <p:cNvGrpSpPr>
              <a:grpSpLocks/>
            </p:cNvGrpSpPr>
            <p:nvPr/>
          </p:nvGrpSpPr>
          <p:grpSpPr bwMode="auto">
            <a:xfrm>
              <a:off x="4940193" y="4878304"/>
              <a:ext cx="4783391" cy="825387"/>
              <a:chOff x="4940193" y="4878304"/>
              <a:chExt cx="4783391" cy="825387"/>
            </a:xfrm>
          </p:grpSpPr>
          <p:sp>
            <p:nvSpPr>
              <p:cNvPr id="41" name="Oval 40"/>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2"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3" name="Rounded Rectangle 42"/>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6" presetClass="emph" presetSubtype="0" fill="hold" nodeType="withEffect">
                                  <p:stCondLst>
                                    <p:cond delay="1000"/>
                                  </p:stCondLst>
                                  <p:childTnLst>
                                    <p:animEffect transition="out" filter="fade">
                                      <p:cBhvr>
                                        <p:cTn id="31" dur="200" tmFilter="0, 0; .2, .5; .8, .5; 1, 0"/>
                                        <p:tgtEl>
                                          <p:spTgt spid="12"/>
                                        </p:tgtEl>
                                      </p:cBhvr>
                                    </p:animEffect>
                                    <p:animScale>
                                      <p:cBhvr>
                                        <p:cTn id="32" dur="100" autoRev="1" fill="hold"/>
                                        <p:tgtEl>
                                          <p:spTgt spid="12"/>
                                        </p:tgtEl>
                                      </p:cBhvr>
                                      <p:by x="105000" y="105000"/>
                                    </p:animScale>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searching-for-info.jpg"/>
          <p:cNvPicPr>
            <a:picLocks noChangeAspect="1"/>
          </p:cNvPicPr>
          <p:nvPr/>
        </p:nvPicPr>
        <p:blipFill>
          <a:blip r:embed="rId2" cstate="print"/>
          <a:stretch>
            <a:fillRect/>
          </a:stretch>
        </p:blipFill>
        <p:spPr>
          <a:xfrm>
            <a:off x="3851920" y="908720"/>
            <a:ext cx="5292080" cy="5949280"/>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Steps of SWOT Analysis</a:t>
              </a:r>
              <a:endParaRPr lang="en-IN" sz="3200" dirty="0"/>
            </a:p>
          </p:txBody>
        </p:sp>
      </p:grpSp>
      <p:grpSp>
        <p:nvGrpSpPr>
          <p:cNvPr id="4" name="Group 65"/>
          <p:cNvGrpSpPr>
            <a:grpSpLocks/>
          </p:cNvGrpSpPr>
          <p:nvPr/>
        </p:nvGrpSpPr>
        <p:grpSpPr bwMode="auto">
          <a:xfrm rot="5400000">
            <a:off x="-468088" y="1956491"/>
            <a:ext cx="4968000" cy="3528000"/>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3"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106981" y="2677560"/>
                <a:ext cx="763040" cy="791220"/>
                <a:chOff x="1729066" y="4033625"/>
                <a:chExt cx="1016456" cy="1016530"/>
              </a:xfrm>
            </p:grpSpPr>
            <p:grpSp>
              <p:nvGrpSpPr>
                <p:cNvPr id="7" name="Gruppe 59"/>
                <p:cNvGrpSpPr>
                  <a:grpSpLocks/>
                </p:cNvGrpSpPr>
                <p:nvPr/>
              </p:nvGrpSpPr>
              <p:grpSpPr bwMode="auto">
                <a:xfrm>
                  <a:off x="1729066" y="4033625"/>
                  <a:ext cx="1016456" cy="1016530"/>
                  <a:chOff x="3889813" y="1483645"/>
                  <a:chExt cx="496973" cy="497009"/>
                </a:xfrm>
              </p:grpSpPr>
              <p:sp>
                <p:nvSpPr>
                  <p:cNvPr id="20"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1"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9"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6"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7" name="Rounded Rectangle 16"/>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2"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2" name="Rounded Rectangle 21"/>
          <p:cNvSpPr/>
          <p:nvPr/>
        </p:nvSpPr>
        <p:spPr>
          <a:xfrm>
            <a:off x="3995936" y="1700808"/>
            <a:ext cx="4968552" cy="3888432"/>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Analyze Internal &amp; External Environment:</a:t>
            </a:r>
          </a:p>
          <a:p>
            <a:endParaRPr lang="en-IN" sz="2000" b="1" dirty="0" smtClean="0">
              <a:solidFill>
                <a:schemeClr val="tx1"/>
              </a:solidFill>
            </a:endParaRPr>
          </a:p>
          <a:p>
            <a:r>
              <a:rPr lang="en-IN" sz="2000" dirty="0" smtClean="0">
                <a:solidFill>
                  <a:schemeClr val="tx1"/>
                </a:solidFill>
              </a:rPr>
              <a:t>The first step of SWOT Analysis is to analyze the situation from both internal and external aspects. Hence, carrying out the internal analysis will help you to find the strengths and weaknesses of your organization that affect the situation. On the other hand, carrying out the external analysis will help you to find the opportunities and threats that are external but will affect your organization in the situation. </a:t>
            </a:r>
          </a:p>
        </p:txBody>
      </p:sp>
      <p:grpSp>
        <p:nvGrpSpPr>
          <p:cNvPr id="8" name="Group 68"/>
          <p:cNvGrpSpPr>
            <a:grpSpLocks/>
          </p:cNvGrpSpPr>
          <p:nvPr/>
        </p:nvGrpSpPr>
        <p:grpSpPr bwMode="auto">
          <a:xfrm>
            <a:off x="467545" y="2944167"/>
            <a:ext cx="3096344" cy="1149133"/>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382870" y="2365117"/>
              <a:ext cx="4355370" cy="233974"/>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9" name="Group 69"/>
          <p:cNvGrpSpPr>
            <a:grpSpLocks/>
          </p:cNvGrpSpPr>
          <p:nvPr/>
        </p:nvGrpSpPr>
        <p:grpSpPr bwMode="auto">
          <a:xfrm>
            <a:off x="467545" y="1735236"/>
            <a:ext cx="3096344" cy="115015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397326" y="2360017"/>
              <a:ext cx="4228077" cy="233766"/>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0" name="Group 68"/>
          <p:cNvGrpSpPr>
            <a:grpSpLocks/>
          </p:cNvGrpSpPr>
          <p:nvPr/>
        </p:nvGrpSpPr>
        <p:grpSpPr bwMode="auto">
          <a:xfrm>
            <a:off x="467544" y="4152075"/>
            <a:ext cx="3096344" cy="1149133"/>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383052" y="2404838"/>
              <a:ext cx="3674841" cy="132246"/>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1" name="Group 69"/>
          <p:cNvGrpSpPr>
            <a:grpSpLocks/>
          </p:cNvGrpSpPr>
          <p:nvPr/>
        </p:nvGrpSpPr>
        <p:grpSpPr bwMode="auto">
          <a:xfrm>
            <a:off x="467544" y="1700808"/>
            <a:ext cx="3096344" cy="1188000"/>
            <a:chOff x="1224751" y="2276269"/>
            <a:chExt cx="4852003" cy="379817"/>
          </a:xfrm>
        </p:grpSpPr>
        <p:sp>
          <p:nvSpPr>
            <p:cNvPr id="36" name="Rounded Rectangle 35"/>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397327" y="2345334"/>
              <a:ext cx="4566589" cy="226319"/>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5" name="Group 41"/>
          <p:cNvGrpSpPr>
            <a:grpSpLocks/>
          </p:cNvGrpSpPr>
          <p:nvPr/>
        </p:nvGrpSpPr>
        <p:grpSpPr bwMode="auto">
          <a:xfrm>
            <a:off x="2339752" y="5772993"/>
            <a:ext cx="4783138" cy="968375"/>
            <a:chOff x="4940193" y="4878304"/>
            <a:chExt cx="4783391" cy="968295"/>
          </a:xfrm>
        </p:grpSpPr>
        <p:sp>
          <p:nvSpPr>
            <p:cNvPr id="40" name="Oval 39"/>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1" name="Rectangle 40"/>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2" name="Rounded Rectangle 41"/>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8" name="Group 87"/>
            <p:cNvGrpSpPr>
              <a:grpSpLocks/>
            </p:cNvGrpSpPr>
            <p:nvPr/>
          </p:nvGrpSpPr>
          <p:grpSpPr bwMode="auto">
            <a:xfrm>
              <a:off x="4940193" y="4878304"/>
              <a:ext cx="4783391" cy="825387"/>
              <a:chOff x="4940193" y="4878304"/>
              <a:chExt cx="4783391" cy="825387"/>
            </a:xfrm>
          </p:grpSpPr>
          <p:sp>
            <p:nvSpPr>
              <p:cNvPr id="44" name="Oval 43"/>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5"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6" name="Rounded Rectangle 45"/>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5347 -0.51712 " pathEditMode="relative" rAng="0" ptsTypes="AA">
                                      <p:cBhvr>
                                        <p:cTn id="6" dur="2000" fill="hold"/>
                                        <p:tgtEl>
                                          <p:spTgt spid="15"/>
                                        </p:tgtEl>
                                        <p:attrNameLst>
                                          <p:attrName>ppt_x</p:attrName>
                                          <p:attrName>ppt_y</p:attrName>
                                        </p:attrNameLst>
                                      </p:cBhvr>
                                      <p:rCtr x="2700" y="-25900"/>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200" tmFilter="0, 0; .2, .5; .8, .5; 1, 0"/>
                                        <p:tgtEl>
                                          <p:spTgt spid="15"/>
                                        </p:tgtEl>
                                      </p:cBhvr>
                                    </p:animEffect>
                                    <p:animScale>
                                      <p:cBhvr>
                                        <p:cTn id="10" dur="100" autoRev="1" fill="hold"/>
                                        <p:tgtEl>
                                          <p:spTgt spid="15"/>
                                        </p:tgtEl>
                                      </p:cBhvr>
                                      <p:by x="105000" y="105000"/>
                                    </p:animScale>
                                  </p:childTnLst>
                                </p:cTn>
                              </p:par>
                            </p:childTnLst>
                          </p:cTn>
                        </p:par>
                        <p:par>
                          <p:cTn id="11" fill="hold">
                            <p:stCondLst>
                              <p:cond delay="22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0" presetClass="exit" presetSubtype="0" fill="hold" nodeType="with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par>
                          <p:cTn id="18" fill="hold">
                            <p:stCondLst>
                              <p:cond delay="4200"/>
                            </p:stCondLst>
                            <p:childTnLst>
                              <p:par>
                                <p:cTn id="19" presetID="1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slide(fromLeft)">
                                      <p:cBhvr>
                                        <p:cTn id="21" dur="500"/>
                                        <p:tgtEl>
                                          <p:spTgt spid="47"/>
                                        </p:tgtEl>
                                      </p:cBhvr>
                                    </p:animEffect>
                                  </p:childTnLst>
                                </p:cTn>
                              </p:par>
                            </p:childTnLst>
                          </p:cTn>
                        </p:par>
                        <p:par>
                          <p:cTn id="22" fill="hold">
                            <p:stCondLst>
                              <p:cond delay="4700"/>
                            </p:stCondLst>
                            <p:childTnLst>
                              <p:par>
                                <p:cTn id="23" presetID="1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lide(from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searching-for-info.jpg"/>
          <p:cNvPicPr>
            <a:picLocks noChangeAspect="1"/>
          </p:cNvPicPr>
          <p:nvPr/>
        </p:nvPicPr>
        <p:blipFill>
          <a:blip r:embed="rId2" cstate="print"/>
          <a:stretch>
            <a:fillRect/>
          </a:stretch>
        </p:blipFill>
        <p:spPr>
          <a:xfrm>
            <a:off x="3851920" y="908720"/>
            <a:ext cx="5292080" cy="5949280"/>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Analyze Internal &amp; External Environment</a:t>
              </a:r>
              <a:endParaRPr lang="en-IN" sz="3200" dirty="0"/>
            </a:p>
          </p:txBody>
        </p:sp>
      </p:grpSp>
      <p:grpSp>
        <p:nvGrpSpPr>
          <p:cNvPr id="4" name="Group 65"/>
          <p:cNvGrpSpPr>
            <a:grpSpLocks/>
          </p:cNvGrpSpPr>
          <p:nvPr/>
        </p:nvGrpSpPr>
        <p:grpSpPr bwMode="auto">
          <a:xfrm rot="5400000">
            <a:off x="-468088" y="1956491"/>
            <a:ext cx="4968000" cy="3528000"/>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3"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106981" y="2677560"/>
                <a:ext cx="763040" cy="791220"/>
                <a:chOff x="1729066" y="4033625"/>
                <a:chExt cx="1016456" cy="1016530"/>
              </a:xfrm>
            </p:grpSpPr>
            <p:grpSp>
              <p:nvGrpSpPr>
                <p:cNvPr id="7" name="Gruppe 59"/>
                <p:cNvGrpSpPr>
                  <a:grpSpLocks/>
                </p:cNvGrpSpPr>
                <p:nvPr/>
              </p:nvGrpSpPr>
              <p:grpSpPr bwMode="auto">
                <a:xfrm>
                  <a:off x="1729066" y="4033625"/>
                  <a:ext cx="1016456" cy="1016530"/>
                  <a:chOff x="3889813" y="1483645"/>
                  <a:chExt cx="496973" cy="497009"/>
                </a:xfrm>
              </p:grpSpPr>
              <p:sp>
                <p:nvSpPr>
                  <p:cNvPr id="20"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1"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9"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6"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7" name="Rounded Rectangle 16"/>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2"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2" name="Rounded Rectangle 21"/>
          <p:cNvSpPr/>
          <p:nvPr/>
        </p:nvSpPr>
        <p:spPr>
          <a:xfrm>
            <a:off x="3995936" y="1700808"/>
            <a:ext cx="4968552" cy="3888432"/>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Analyze Internal &amp; External Environment:</a:t>
            </a:r>
          </a:p>
          <a:p>
            <a:endParaRPr lang="en-IN" sz="2000" b="1" dirty="0" smtClean="0">
              <a:solidFill>
                <a:schemeClr val="tx1"/>
              </a:solidFill>
            </a:endParaRPr>
          </a:p>
          <a:p>
            <a:r>
              <a:rPr lang="en-IN" sz="2000" dirty="0" smtClean="0">
                <a:solidFill>
                  <a:schemeClr val="tx1"/>
                </a:solidFill>
              </a:rPr>
              <a:t>The first step of SWOT Analysis is to analyze the situation from both internal and external aspects. Hence, carrying out the internal analysis will help you to find the strengths and weaknesses of your organization that affect the situation. On the other hand, carrying out the external analysis will help you to find the opportunities and threats that are external but will affect your organization in the situation. </a:t>
            </a:r>
          </a:p>
        </p:txBody>
      </p:sp>
      <p:grpSp>
        <p:nvGrpSpPr>
          <p:cNvPr id="8" name="Group 68"/>
          <p:cNvGrpSpPr>
            <a:grpSpLocks/>
          </p:cNvGrpSpPr>
          <p:nvPr/>
        </p:nvGrpSpPr>
        <p:grpSpPr bwMode="auto">
          <a:xfrm>
            <a:off x="467545" y="2944167"/>
            <a:ext cx="3096344" cy="1149133"/>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382870" y="2365117"/>
              <a:ext cx="4355370" cy="233974"/>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9" name="Group 69"/>
          <p:cNvGrpSpPr>
            <a:grpSpLocks/>
          </p:cNvGrpSpPr>
          <p:nvPr/>
        </p:nvGrpSpPr>
        <p:grpSpPr bwMode="auto">
          <a:xfrm>
            <a:off x="467545" y="1735236"/>
            <a:ext cx="3096344" cy="115015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397326" y="2360017"/>
              <a:ext cx="4228077" cy="233766"/>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0" name="Group 68"/>
          <p:cNvGrpSpPr>
            <a:grpSpLocks/>
          </p:cNvGrpSpPr>
          <p:nvPr/>
        </p:nvGrpSpPr>
        <p:grpSpPr bwMode="auto">
          <a:xfrm>
            <a:off x="467544" y="4152075"/>
            <a:ext cx="3096344" cy="1149133"/>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383052" y="2404838"/>
              <a:ext cx="3674841" cy="132246"/>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1" name="Group 69"/>
          <p:cNvGrpSpPr>
            <a:grpSpLocks/>
          </p:cNvGrpSpPr>
          <p:nvPr/>
        </p:nvGrpSpPr>
        <p:grpSpPr bwMode="auto">
          <a:xfrm>
            <a:off x="467544" y="1700808"/>
            <a:ext cx="3096344" cy="1188000"/>
            <a:chOff x="1224751" y="2276269"/>
            <a:chExt cx="4852003" cy="379817"/>
          </a:xfrm>
        </p:grpSpPr>
        <p:sp>
          <p:nvSpPr>
            <p:cNvPr id="36" name="Rounded Rectangle 35"/>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397327" y="2345334"/>
              <a:ext cx="4566589" cy="226319"/>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pic>
        <p:nvPicPr>
          <p:cNvPr id="48" name="Picture 47" descr="searching-for-info.jpg"/>
          <p:cNvPicPr>
            <a:picLocks noChangeAspect="1"/>
          </p:cNvPicPr>
          <p:nvPr/>
        </p:nvPicPr>
        <p:blipFill>
          <a:blip r:embed="rId2" cstate="print"/>
          <a:stretch>
            <a:fillRect/>
          </a:stretch>
        </p:blipFill>
        <p:spPr>
          <a:xfrm>
            <a:off x="0" y="936104"/>
            <a:ext cx="9108504" cy="5949280"/>
          </a:xfrm>
          <a:prstGeom prst="rect">
            <a:avLst/>
          </a:prstGeom>
        </p:spPr>
      </p:pic>
      <p:sp>
        <p:nvSpPr>
          <p:cNvPr id="49" name="Straight Connector 3"/>
          <p:cNvSpPr/>
          <p:nvPr/>
        </p:nvSpPr>
        <p:spPr>
          <a:xfrm>
            <a:off x="6610474" y="4075166"/>
            <a:ext cx="1067771" cy="508162"/>
          </a:xfrm>
          <a:custGeom>
            <a:avLst/>
            <a:gdLst/>
            <a:ahLst/>
            <a:cxnLst/>
            <a:rect l="0" t="0" r="0" b="0"/>
            <a:pathLst>
              <a:path>
                <a:moveTo>
                  <a:pt x="0" y="0"/>
                </a:moveTo>
                <a:lnTo>
                  <a:pt x="0" y="346297"/>
                </a:lnTo>
                <a:lnTo>
                  <a:pt x="1067771" y="346297"/>
                </a:lnTo>
                <a:lnTo>
                  <a:pt x="1067771" y="508162"/>
                </a:lnTo>
              </a:path>
            </a:pathLst>
          </a:custGeom>
          <a:noFill/>
          <a:ln>
            <a:solidFill>
              <a:schemeClr val="accent4"/>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0" name="Straight Connector 4"/>
          <p:cNvSpPr/>
          <p:nvPr/>
        </p:nvSpPr>
        <p:spPr>
          <a:xfrm>
            <a:off x="5542702" y="4075166"/>
            <a:ext cx="1067771" cy="508162"/>
          </a:xfrm>
          <a:custGeom>
            <a:avLst/>
            <a:gdLst/>
            <a:ahLst/>
            <a:cxnLst/>
            <a:rect l="0" t="0" r="0" b="0"/>
            <a:pathLst>
              <a:path>
                <a:moveTo>
                  <a:pt x="1067771" y="0"/>
                </a:moveTo>
                <a:lnTo>
                  <a:pt x="1067771" y="346297"/>
                </a:lnTo>
                <a:lnTo>
                  <a:pt x="0" y="346297"/>
                </a:lnTo>
                <a:lnTo>
                  <a:pt x="0" y="508162"/>
                </a:lnTo>
              </a:path>
            </a:pathLst>
          </a:custGeom>
          <a:noFill/>
          <a:ln>
            <a:solidFill>
              <a:schemeClr val="accent4"/>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1" name="Straight Connector 5"/>
          <p:cNvSpPr/>
          <p:nvPr/>
        </p:nvSpPr>
        <p:spPr>
          <a:xfrm>
            <a:off x="4474930" y="2457492"/>
            <a:ext cx="2135543" cy="508162"/>
          </a:xfrm>
          <a:custGeom>
            <a:avLst/>
            <a:gdLst/>
            <a:ahLst/>
            <a:cxnLst/>
            <a:rect l="0" t="0" r="0" b="0"/>
            <a:pathLst>
              <a:path>
                <a:moveTo>
                  <a:pt x="0" y="0"/>
                </a:moveTo>
                <a:lnTo>
                  <a:pt x="0" y="346297"/>
                </a:lnTo>
                <a:lnTo>
                  <a:pt x="2135543" y="346297"/>
                </a:lnTo>
                <a:lnTo>
                  <a:pt x="2135543" y="508162"/>
                </a:lnTo>
              </a:path>
            </a:pathLst>
          </a:custGeom>
          <a:noFill/>
          <a:scene3d>
            <a:camera prst="orthographicFront">
              <a:rot lat="0" lon="0" rev="0"/>
            </a:camera>
            <a:lightRig rig="contrasting" dir="t">
              <a:rot lat="0" lon="0" rev="1200000"/>
            </a:lightRig>
          </a:scene3d>
          <a:sp3d z="-1100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2" name="Straight Connector 6"/>
          <p:cNvSpPr/>
          <p:nvPr/>
        </p:nvSpPr>
        <p:spPr>
          <a:xfrm>
            <a:off x="2339387" y="4075166"/>
            <a:ext cx="1067771" cy="508162"/>
          </a:xfrm>
          <a:custGeom>
            <a:avLst/>
            <a:gdLst/>
            <a:ahLst/>
            <a:cxnLst/>
            <a:rect l="0" t="0" r="0" b="0"/>
            <a:pathLst>
              <a:path>
                <a:moveTo>
                  <a:pt x="0" y="0"/>
                </a:moveTo>
                <a:lnTo>
                  <a:pt x="0" y="346297"/>
                </a:lnTo>
                <a:lnTo>
                  <a:pt x="1067771" y="346297"/>
                </a:lnTo>
                <a:lnTo>
                  <a:pt x="1067771" y="508162"/>
                </a:lnTo>
              </a:path>
            </a:pathLst>
          </a:custGeom>
          <a:noFill/>
          <a:ln>
            <a:solidFill>
              <a:schemeClr val="accent4"/>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3" name="Straight Connector 7"/>
          <p:cNvSpPr/>
          <p:nvPr/>
        </p:nvSpPr>
        <p:spPr>
          <a:xfrm>
            <a:off x="1271615" y="4075166"/>
            <a:ext cx="1067771" cy="508162"/>
          </a:xfrm>
          <a:custGeom>
            <a:avLst/>
            <a:gdLst/>
            <a:ahLst/>
            <a:cxnLst/>
            <a:rect l="0" t="0" r="0" b="0"/>
            <a:pathLst>
              <a:path>
                <a:moveTo>
                  <a:pt x="1067771" y="0"/>
                </a:moveTo>
                <a:lnTo>
                  <a:pt x="1067771" y="346297"/>
                </a:lnTo>
                <a:lnTo>
                  <a:pt x="0" y="346297"/>
                </a:lnTo>
                <a:lnTo>
                  <a:pt x="0" y="508162"/>
                </a:lnTo>
              </a:path>
            </a:pathLst>
          </a:custGeom>
          <a:noFill/>
          <a:ln>
            <a:solidFill>
              <a:schemeClr val="accent4"/>
            </a:solidFill>
          </a:ln>
          <a:scene3d>
            <a:camera prst="orthographicFront">
              <a:rot lat="0" lon="0" rev="0"/>
            </a:camera>
            <a:lightRig rig="contrasting" dir="t">
              <a:rot lat="0" lon="0" rev="1200000"/>
            </a:lightRig>
          </a:scene3d>
          <a:sp3d z="-110000"/>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4" name="Straight Connector 8"/>
          <p:cNvSpPr/>
          <p:nvPr/>
        </p:nvSpPr>
        <p:spPr>
          <a:xfrm>
            <a:off x="2339387" y="2457492"/>
            <a:ext cx="2135543" cy="508162"/>
          </a:xfrm>
          <a:custGeom>
            <a:avLst/>
            <a:gdLst/>
            <a:ahLst/>
            <a:cxnLst/>
            <a:rect l="0" t="0" r="0" b="0"/>
            <a:pathLst>
              <a:path>
                <a:moveTo>
                  <a:pt x="2135543" y="0"/>
                </a:moveTo>
                <a:lnTo>
                  <a:pt x="2135543" y="346297"/>
                </a:lnTo>
                <a:lnTo>
                  <a:pt x="0" y="346297"/>
                </a:lnTo>
                <a:lnTo>
                  <a:pt x="0" y="508162"/>
                </a:lnTo>
              </a:path>
            </a:pathLst>
          </a:custGeom>
          <a:noFill/>
          <a:scene3d>
            <a:camera prst="orthographicFront">
              <a:rot lat="0" lon="0" rev="0"/>
            </a:camera>
            <a:lightRig rig="contrasting" dir="t">
              <a:rot lat="0" lon="0" rev="1200000"/>
            </a:lightRig>
          </a:scene3d>
          <a:sp3d z="-110000"/>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5" name="Rounded Rectangle 54"/>
          <p:cNvSpPr/>
          <p:nvPr/>
        </p:nvSpPr>
        <p:spPr>
          <a:xfrm>
            <a:off x="3601299" y="1347980"/>
            <a:ext cx="1747262" cy="1109511"/>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15" name="Group 55"/>
          <p:cNvGrpSpPr/>
          <p:nvPr/>
        </p:nvGrpSpPr>
        <p:grpSpPr>
          <a:xfrm>
            <a:off x="3795439" y="1532413"/>
            <a:ext cx="1747262" cy="1109511"/>
            <a:chOff x="3399902" y="332054"/>
            <a:chExt cx="1747262" cy="1109511"/>
          </a:xfrm>
          <a:scene3d>
            <a:camera prst="orthographicFront">
              <a:rot lat="0" lon="0" rev="0"/>
            </a:camera>
            <a:lightRig rig="contrasting" dir="t">
              <a:rot lat="0" lon="0" rev="1200000"/>
            </a:lightRig>
          </a:scene3d>
        </p:grpSpPr>
        <p:sp>
          <p:nvSpPr>
            <p:cNvPr id="81" name="Rounded Rectangle 80"/>
            <p:cNvSpPr/>
            <p:nvPr/>
          </p:nvSpPr>
          <p:spPr>
            <a:xfrm>
              <a:off x="3399902" y="332054"/>
              <a:ext cx="1747262" cy="1109511"/>
            </a:xfrm>
            <a:prstGeom prst="roundRect">
              <a:avLst>
                <a:gd name="adj" fmla="val 10000"/>
              </a:avLst>
            </a:prstGeom>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2" name="Rounded Rectangle 11"/>
            <p:cNvSpPr/>
            <p:nvPr/>
          </p:nvSpPr>
          <p:spPr>
            <a:xfrm>
              <a:off x="3432398" y="364550"/>
              <a:ext cx="1682270" cy="10445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t>Situation Analysis</a:t>
              </a:r>
              <a:endParaRPr lang="en-IN" sz="2100" kern="1200" dirty="0"/>
            </a:p>
          </p:txBody>
        </p:sp>
      </p:grpSp>
      <p:sp>
        <p:nvSpPr>
          <p:cNvPr id="57" name="Rounded Rectangle 56"/>
          <p:cNvSpPr/>
          <p:nvPr/>
        </p:nvSpPr>
        <p:spPr>
          <a:xfrm>
            <a:off x="1465755" y="2965654"/>
            <a:ext cx="1747262" cy="1109511"/>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nvGrpSpPr>
          <p:cNvPr id="18" name="Group 57"/>
          <p:cNvGrpSpPr/>
          <p:nvPr/>
        </p:nvGrpSpPr>
        <p:grpSpPr>
          <a:xfrm>
            <a:off x="1659896" y="3150087"/>
            <a:ext cx="1747262" cy="1109511"/>
            <a:chOff x="1264359" y="1949728"/>
            <a:chExt cx="1747262" cy="1109511"/>
          </a:xfrm>
          <a:scene3d>
            <a:camera prst="orthographicFront">
              <a:rot lat="0" lon="0" rev="0"/>
            </a:camera>
            <a:lightRig rig="contrasting" dir="t">
              <a:rot lat="0" lon="0" rev="1200000"/>
            </a:lightRig>
          </a:scene3d>
        </p:grpSpPr>
        <p:sp>
          <p:nvSpPr>
            <p:cNvPr id="79" name="Rounded Rectangle 78"/>
            <p:cNvSpPr/>
            <p:nvPr/>
          </p:nvSpPr>
          <p:spPr>
            <a:xfrm>
              <a:off x="1264359" y="1949728"/>
              <a:ext cx="1747262" cy="1109511"/>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0" name="Rounded Rectangle 14"/>
            <p:cNvSpPr/>
            <p:nvPr/>
          </p:nvSpPr>
          <p:spPr>
            <a:xfrm>
              <a:off x="1296855" y="1982224"/>
              <a:ext cx="1682270" cy="10445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t>Internal Analysis</a:t>
              </a:r>
              <a:endParaRPr lang="en-IN" sz="2100" kern="1200" dirty="0"/>
            </a:p>
          </p:txBody>
        </p:sp>
      </p:grpSp>
      <p:sp>
        <p:nvSpPr>
          <p:cNvPr id="59" name="Rounded Rectangle 58"/>
          <p:cNvSpPr/>
          <p:nvPr/>
        </p:nvSpPr>
        <p:spPr>
          <a:xfrm>
            <a:off x="397984" y="4583328"/>
            <a:ext cx="1747262" cy="1109511"/>
          </a:xfrm>
          <a:prstGeom prst="roundRect">
            <a:avLst>
              <a:gd name="adj" fmla="val 10000"/>
            </a:avLst>
          </a:prstGeom>
          <a:solidFill>
            <a:schemeClr val="accent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nvGrpSpPr>
          <p:cNvPr id="23" name="Group 59"/>
          <p:cNvGrpSpPr/>
          <p:nvPr/>
        </p:nvGrpSpPr>
        <p:grpSpPr>
          <a:xfrm>
            <a:off x="592124" y="4767761"/>
            <a:ext cx="1747262" cy="1109511"/>
            <a:chOff x="196587" y="3567402"/>
            <a:chExt cx="1747262" cy="1109511"/>
          </a:xfrm>
          <a:scene3d>
            <a:camera prst="orthographicFront">
              <a:rot lat="0" lon="0" rev="0"/>
            </a:camera>
            <a:lightRig rig="contrasting" dir="t">
              <a:rot lat="0" lon="0" rev="1200000"/>
            </a:lightRig>
          </a:scene3d>
        </p:grpSpPr>
        <p:sp>
          <p:nvSpPr>
            <p:cNvPr id="77" name="Rounded Rectangle 76"/>
            <p:cNvSpPr/>
            <p:nvPr/>
          </p:nvSpPr>
          <p:spPr>
            <a:xfrm>
              <a:off x="196587" y="3567402"/>
              <a:ext cx="1747262" cy="1109511"/>
            </a:xfrm>
            <a:prstGeom prst="roundRect">
              <a:avLst>
                <a:gd name="adj" fmla="val 10000"/>
              </a:avLst>
            </a:prstGeom>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8" name="Rounded Rectangle 17"/>
            <p:cNvSpPr/>
            <p:nvPr/>
          </p:nvSpPr>
          <p:spPr>
            <a:xfrm>
              <a:off x="229083" y="3599898"/>
              <a:ext cx="1682270" cy="10445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t>Weaknesses</a:t>
              </a:r>
              <a:endParaRPr lang="en-IN" sz="2100" kern="1200" dirty="0"/>
            </a:p>
          </p:txBody>
        </p:sp>
      </p:grpSp>
      <p:sp>
        <p:nvSpPr>
          <p:cNvPr id="61" name="Rounded Rectangle 60"/>
          <p:cNvSpPr/>
          <p:nvPr/>
        </p:nvSpPr>
        <p:spPr>
          <a:xfrm>
            <a:off x="2533527" y="4583328"/>
            <a:ext cx="1747262" cy="1109511"/>
          </a:xfrm>
          <a:prstGeom prst="roundRect">
            <a:avLst>
              <a:gd name="adj" fmla="val 10000"/>
            </a:avLst>
          </a:prstGeom>
          <a:solidFill>
            <a:schemeClr val="accent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nvGrpSpPr>
          <p:cNvPr id="27" name="Group 61"/>
          <p:cNvGrpSpPr/>
          <p:nvPr/>
        </p:nvGrpSpPr>
        <p:grpSpPr>
          <a:xfrm>
            <a:off x="2727667" y="4767761"/>
            <a:ext cx="1747262" cy="1109511"/>
            <a:chOff x="2332130" y="3567402"/>
            <a:chExt cx="1747262" cy="1109511"/>
          </a:xfrm>
          <a:scene3d>
            <a:camera prst="orthographicFront">
              <a:rot lat="0" lon="0" rev="0"/>
            </a:camera>
            <a:lightRig rig="contrasting" dir="t">
              <a:rot lat="0" lon="0" rev="1200000"/>
            </a:lightRig>
          </a:scene3d>
        </p:grpSpPr>
        <p:sp>
          <p:nvSpPr>
            <p:cNvPr id="75" name="Rounded Rectangle 74"/>
            <p:cNvSpPr/>
            <p:nvPr/>
          </p:nvSpPr>
          <p:spPr>
            <a:xfrm>
              <a:off x="2332130" y="3567402"/>
              <a:ext cx="1747262" cy="1109511"/>
            </a:xfrm>
            <a:prstGeom prst="roundRect">
              <a:avLst>
                <a:gd name="adj" fmla="val 10000"/>
              </a:avLst>
            </a:prstGeom>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6" name="Rounded Rectangle 20"/>
            <p:cNvSpPr/>
            <p:nvPr/>
          </p:nvSpPr>
          <p:spPr>
            <a:xfrm>
              <a:off x="2364626" y="3599898"/>
              <a:ext cx="1682270" cy="10445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t>Strengths</a:t>
              </a:r>
              <a:endParaRPr lang="en-IN" sz="2100" kern="1200" dirty="0"/>
            </a:p>
          </p:txBody>
        </p:sp>
      </p:grpSp>
      <p:sp>
        <p:nvSpPr>
          <p:cNvPr id="63" name="Rounded Rectangle 62"/>
          <p:cNvSpPr/>
          <p:nvPr/>
        </p:nvSpPr>
        <p:spPr>
          <a:xfrm>
            <a:off x="5736842" y="2965654"/>
            <a:ext cx="1747262" cy="1109511"/>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nvGrpSpPr>
          <p:cNvPr id="31" name="Group 63"/>
          <p:cNvGrpSpPr/>
          <p:nvPr/>
        </p:nvGrpSpPr>
        <p:grpSpPr>
          <a:xfrm>
            <a:off x="5930983" y="3150087"/>
            <a:ext cx="1747262" cy="1109511"/>
            <a:chOff x="5535446" y="1949728"/>
            <a:chExt cx="1747262" cy="1109511"/>
          </a:xfrm>
          <a:scene3d>
            <a:camera prst="orthographicFront">
              <a:rot lat="0" lon="0" rev="0"/>
            </a:camera>
            <a:lightRig rig="contrasting" dir="t">
              <a:rot lat="0" lon="0" rev="1200000"/>
            </a:lightRig>
          </a:scene3d>
        </p:grpSpPr>
        <p:sp>
          <p:nvSpPr>
            <p:cNvPr id="73" name="Rounded Rectangle 72"/>
            <p:cNvSpPr/>
            <p:nvPr/>
          </p:nvSpPr>
          <p:spPr>
            <a:xfrm>
              <a:off x="5535446" y="1949728"/>
              <a:ext cx="1747262" cy="1109511"/>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Rounded Rectangle 23"/>
            <p:cNvSpPr/>
            <p:nvPr/>
          </p:nvSpPr>
          <p:spPr>
            <a:xfrm>
              <a:off x="5567942" y="1982224"/>
              <a:ext cx="1682270" cy="10445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t>External Analysis</a:t>
              </a:r>
              <a:endParaRPr lang="en-IN" sz="2100" kern="1200" dirty="0"/>
            </a:p>
          </p:txBody>
        </p:sp>
      </p:grpSp>
      <p:sp>
        <p:nvSpPr>
          <p:cNvPr id="65" name="Rounded Rectangle 64"/>
          <p:cNvSpPr/>
          <p:nvPr/>
        </p:nvSpPr>
        <p:spPr>
          <a:xfrm>
            <a:off x="4669071" y="4583328"/>
            <a:ext cx="1747262" cy="1109511"/>
          </a:xfrm>
          <a:prstGeom prst="roundRect">
            <a:avLst>
              <a:gd name="adj" fmla="val 10000"/>
            </a:avLst>
          </a:prstGeom>
          <a:solidFill>
            <a:schemeClr val="accent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nvGrpSpPr>
          <p:cNvPr id="35" name="Group 65"/>
          <p:cNvGrpSpPr/>
          <p:nvPr/>
        </p:nvGrpSpPr>
        <p:grpSpPr>
          <a:xfrm>
            <a:off x="4863211" y="4767761"/>
            <a:ext cx="1747262" cy="1109511"/>
            <a:chOff x="4467674" y="3567402"/>
            <a:chExt cx="1747262" cy="1109511"/>
          </a:xfrm>
          <a:scene3d>
            <a:camera prst="orthographicFront">
              <a:rot lat="0" lon="0" rev="0"/>
            </a:camera>
            <a:lightRig rig="contrasting" dir="t">
              <a:rot lat="0" lon="0" rev="1200000"/>
            </a:lightRig>
          </a:scene3d>
        </p:grpSpPr>
        <p:sp>
          <p:nvSpPr>
            <p:cNvPr id="71" name="Rounded Rectangle 70"/>
            <p:cNvSpPr/>
            <p:nvPr/>
          </p:nvSpPr>
          <p:spPr>
            <a:xfrm>
              <a:off x="4467674" y="3567402"/>
              <a:ext cx="1747262" cy="1109511"/>
            </a:xfrm>
            <a:prstGeom prst="roundRect">
              <a:avLst>
                <a:gd name="adj" fmla="val 10000"/>
              </a:avLst>
            </a:prstGeom>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2" name="Rounded Rectangle 26"/>
            <p:cNvSpPr/>
            <p:nvPr/>
          </p:nvSpPr>
          <p:spPr>
            <a:xfrm>
              <a:off x="4500170" y="3599898"/>
              <a:ext cx="1682270" cy="10445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t>Opportunities</a:t>
              </a:r>
              <a:endParaRPr lang="en-IN" sz="2100" kern="1200" dirty="0"/>
            </a:p>
          </p:txBody>
        </p:sp>
      </p:grpSp>
      <p:sp>
        <p:nvSpPr>
          <p:cNvPr id="67" name="Rounded Rectangle 66"/>
          <p:cNvSpPr/>
          <p:nvPr/>
        </p:nvSpPr>
        <p:spPr>
          <a:xfrm>
            <a:off x="6804614" y="4583328"/>
            <a:ext cx="1747262" cy="1109511"/>
          </a:xfrm>
          <a:prstGeom prst="roundRect">
            <a:avLst>
              <a:gd name="adj" fmla="val 10000"/>
            </a:avLst>
          </a:prstGeom>
          <a:solidFill>
            <a:schemeClr val="accent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nvGrpSpPr>
          <p:cNvPr id="39" name="Group 67"/>
          <p:cNvGrpSpPr/>
          <p:nvPr/>
        </p:nvGrpSpPr>
        <p:grpSpPr>
          <a:xfrm>
            <a:off x="6998754" y="4767761"/>
            <a:ext cx="1747262" cy="1109511"/>
            <a:chOff x="6603217" y="3567402"/>
            <a:chExt cx="1747262" cy="1109511"/>
          </a:xfrm>
          <a:scene3d>
            <a:camera prst="orthographicFront">
              <a:rot lat="0" lon="0" rev="0"/>
            </a:camera>
            <a:lightRig rig="contrasting" dir="t">
              <a:rot lat="0" lon="0" rev="1200000"/>
            </a:lightRig>
          </a:scene3d>
        </p:grpSpPr>
        <p:sp>
          <p:nvSpPr>
            <p:cNvPr id="69" name="Rounded Rectangle 68"/>
            <p:cNvSpPr/>
            <p:nvPr/>
          </p:nvSpPr>
          <p:spPr>
            <a:xfrm>
              <a:off x="6603217" y="3567402"/>
              <a:ext cx="1747262" cy="1109511"/>
            </a:xfrm>
            <a:prstGeom prst="roundRect">
              <a:avLst>
                <a:gd name="adj" fmla="val 10000"/>
              </a:avLst>
            </a:prstGeom>
            <a:sp3d z="300000" contourW="19050" prstMaterial="metal">
              <a:bevelT w="88900" h="203200"/>
              <a:bevelB w="165100" h="254000"/>
            </a:sp3d>
          </p:spPr>
          <p:style>
            <a:lnRef idx="0">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Rounded Rectangle 29"/>
            <p:cNvSpPr/>
            <p:nvPr/>
          </p:nvSpPr>
          <p:spPr>
            <a:xfrm>
              <a:off x="6635713" y="3599898"/>
              <a:ext cx="1682270" cy="104451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IN" sz="2100" kern="1200" dirty="0" smtClean="0"/>
                <a:t>Threats</a:t>
              </a:r>
              <a:endParaRPr lang="en-IN" sz="21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0.70"/>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1000"/>
                                        <p:tgtEl>
                                          <p:spTgt spid="57"/>
                                        </p:tgtEl>
                                      </p:cBhvr>
                                    </p:animEffect>
                                    <p:anim calcmode="lin" valueType="num">
                                      <p:cBhvr>
                                        <p:cTn id="31" dur="1000" fill="hold"/>
                                        <p:tgtEl>
                                          <p:spTgt spid="57"/>
                                        </p:tgtEl>
                                        <p:attrNameLst>
                                          <p:attrName>ppt_x</p:attrName>
                                        </p:attrNameLst>
                                      </p:cBhvr>
                                      <p:tavLst>
                                        <p:tav tm="0">
                                          <p:val>
                                            <p:strVal val="#ppt_x"/>
                                          </p:val>
                                        </p:tav>
                                        <p:tav tm="100000">
                                          <p:val>
                                            <p:strVal val="#ppt_x"/>
                                          </p:val>
                                        </p:tav>
                                      </p:tavLst>
                                    </p:anim>
                                    <p:anim calcmode="lin" valueType="num">
                                      <p:cBhvr>
                                        <p:cTn id="32" dur="1000" fill="hold"/>
                                        <p:tgtEl>
                                          <p:spTgt spid="5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1000"/>
                                        <p:tgtEl>
                                          <p:spTgt spid="63"/>
                                        </p:tgtEl>
                                      </p:cBhvr>
                                    </p:animEffect>
                                    <p:anim calcmode="lin" valueType="num">
                                      <p:cBhvr>
                                        <p:cTn id="41" dur="1000" fill="hold"/>
                                        <p:tgtEl>
                                          <p:spTgt spid="63"/>
                                        </p:tgtEl>
                                        <p:attrNameLst>
                                          <p:attrName>ppt_x</p:attrName>
                                        </p:attrNameLst>
                                      </p:cBhvr>
                                      <p:tavLst>
                                        <p:tav tm="0">
                                          <p:val>
                                            <p:strVal val="#ppt_x"/>
                                          </p:val>
                                        </p:tav>
                                        <p:tav tm="100000">
                                          <p:val>
                                            <p:strVal val="#ppt_x"/>
                                          </p:val>
                                        </p:tav>
                                      </p:tavLst>
                                    </p:anim>
                                    <p:anim calcmode="lin" valueType="num">
                                      <p:cBhvr>
                                        <p:cTn id="42" dur="1000" fill="hold"/>
                                        <p:tgtEl>
                                          <p:spTgt spid="6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7"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1000"/>
                                        <p:tgtEl>
                                          <p:spTgt spid="53"/>
                                        </p:tgtEl>
                                      </p:cBhvr>
                                    </p:animEffect>
                                    <p:anim calcmode="lin" valueType="num">
                                      <p:cBhvr>
                                        <p:cTn id="52" dur="1000" fill="hold"/>
                                        <p:tgtEl>
                                          <p:spTgt spid="53"/>
                                        </p:tgtEl>
                                        <p:attrNameLst>
                                          <p:attrName>ppt_x</p:attrName>
                                        </p:attrNameLst>
                                      </p:cBhvr>
                                      <p:tavLst>
                                        <p:tav tm="0">
                                          <p:val>
                                            <p:strVal val="#ppt_x"/>
                                          </p:val>
                                        </p:tav>
                                        <p:tav tm="100000">
                                          <p:val>
                                            <p:strVal val="#ppt_x"/>
                                          </p:val>
                                        </p:tav>
                                      </p:tavLst>
                                    </p:anim>
                                    <p:anim calcmode="lin" valueType="num">
                                      <p:cBhvr>
                                        <p:cTn id="53" dur="1000" fill="hold"/>
                                        <p:tgtEl>
                                          <p:spTgt spid="53"/>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1000"/>
                                        <p:tgtEl>
                                          <p:spTgt spid="61"/>
                                        </p:tgtEl>
                                      </p:cBhvr>
                                    </p:animEffect>
                                    <p:anim calcmode="lin" valueType="num">
                                      <p:cBhvr>
                                        <p:cTn id="72" dur="1000" fill="hold"/>
                                        <p:tgtEl>
                                          <p:spTgt spid="61"/>
                                        </p:tgtEl>
                                        <p:attrNameLst>
                                          <p:attrName>ppt_x</p:attrName>
                                        </p:attrNameLst>
                                      </p:cBhvr>
                                      <p:tavLst>
                                        <p:tav tm="0">
                                          <p:val>
                                            <p:strVal val="#ppt_x"/>
                                          </p:val>
                                        </p:tav>
                                        <p:tav tm="100000">
                                          <p:val>
                                            <p:strVal val="#ppt_x"/>
                                          </p:val>
                                        </p:tav>
                                      </p:tavLst>
                                    </p:anim>
                                    <p:anim calcmode="lin" valueType="num">
                                      <p:cBhvr>
                                        <p:cTn id="73" dur="1000" fill="hold"/>
                                        <p:tgtEl>
                                          <p:spTgt spid="61"/>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par>
                          <p:cTn id="79" fill="hold">
                            <p:stCondLst>
                              <p:cond delay="4000"/>
                            </p:stCondLst>
                            <p:childTnLst>
                              <p:par>
                                <p:cTn id="80" presetID="47" presetClass="entr" presetSubtype="0" fill="hold"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anim calcmode="lin" valueType="num">
                                      <p:cBhvr>
                                        <p:cTn id="83" dur="1000" fill="hold"/>
                                        <p:tgtEl>
                                          <p:spTgt spid="50"/>
                                        </p:tgtEl>
                                        <p:attrNameLst>
                                          <p:attrName>ppt_x</p:attrName>
                                        </p:attrNameLst>
                                      </p:cBhvr>
                                      <p:tavLst>
                                        <p:tav tm="0">
                                          <p:val>
                                            <p:strVal val="#ppt_x"/>
                                          </p:val>
                                        </p:tav>
                                        <p:tav tm="100000">
                                          <p:val>
                                            <p:strVal val="#ppt_x"/>
                                          </p:val>
                                        </p:tav>
                                      </p:tavLst>
                                    </p:anim>
                                    <p:anim calcmode="lin" valueType="num">
                                      <p:cBhvr>
                                        <p:cTn id="84" dur="1000" fill="hold"/>
                                        <p:tgtEl>
                                          <p:spTgt spid="50"/>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1000"/>
                                        <p:tgtEl>
                                          <p:spTgt spid="65"/>
                                        </p:tgtEl>
                                      </p:cBhvr>
                                    </p:animEffect>
                                    <p:anim calcmode="lin" valueType="num">
                                      <p:cBhvr>
                                        <p:cTn id="93" dur="1000" fill="hold"/>
                                        <p:tgtEl>
                                          <p:spTgt spid="65"/>
                                        </p:tgtEl>
                                        <p:attrNameLst>
                                          <p:attrName>ppt_x</p:attrName>
                                        </p:attrNameLst>
                                      </p:cBhvr>
                                      <p:tavLst>
                                        <p:tav tm="0">
                                          <p:val>
                                            <p:strVal val="#ppt_x"/>
                                          </p:val>
                                        </p:tav>
                                        <p:tav tm="100000">
                                          <p:val>
                                            <p:strVal val="#ppt_x"/>
                                          </p:val>
                                        </p:tav>
                                      </p:tavLst>
                                    </p:anim>
                                    <p:anim calcmode="lin" valueType="num">
                                      <p:cBhvr>
                                        <p:cTn id="94" dur="1000" fill="hold"/>
                                        <p:tgtEl>
                                          <p:spTgt spid="65"/>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1000"/>
                                        <p:tgtEl>
                                          <p:spTgt spid="67"/>
                                        </p:tgtEl>
                                      </p:cBhvr>
                                    </p:animEffect>
                                    <p:anim calcmode="lin" valueType="num">
                                      <p:cBhvr>
                                        <p:cTn id="103" dur="1000" fill="hold"/>
                                        <p:tgtEl>
                                          <p:spTgt spid="67"/>
                                        </p:tgtEl>
                                        <p:attrNameLst>
                                          <p:attrName>ppt_x</p:attrName>
                                        </p:attrNameLst>
                                      </p:cBhvr>
                                      <p:tavLst>
                                        <p:tav tm="0">
                                          <p:val>
                                            <p:strVal val="#ppt_x"/>
                                          </p:val>
                                        </p:tav>
                                        <p:tav tm="100000">
                                          <p:val>
                                            <p:strVal val="#ppt_x"/>
                                          </p:val>
                                        </p:tav>
                                      </p:tavLst>
                                    </p:anim>
                                    <p:anim calcmode="lin" valueType="num">
                                      <p:cBhvr>
                                        <p:cTn id="104" dur="1000" fill="hold"/>
                                        <p:tgtEl>
                                          <p:spTgt spid="67"/>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searching-for-info.jpg"/>
          <p:cNvPicPr>
            <a:picLocks noChangeAspect="1"/>
          </p:cNvPicPr>
          <p:nvPr/>
        </p:nvPicPr>
        <p:blipFill>
          <a:blip r:embed="rId2" cstate="print"/>
          <a:stretch>
            <a:fillRect/>
          </a:stretch>
        </p:blipFill>
        <p:spPr>
          <a:xfrm>
            <a:off x="3851920" y="908720"/>
            <a:ext cx="5292080" cy="5949280"/>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Analyze Internal &amp; External Environment</a:t>
              </a:r>
              <a:endParaRPr lang="en-IN" sz="3200" dirty="0"/>
            </a:p>
          </p:txBody>
        </p:sp>
      </p:grpSp>
      <p:grpSp>
        <p:nvGrpSpPr>
          <p:cNvPr id="4" name="Group 65"/>
          <p:cNvGrpSpPr>
            <a:grpSpLocks/>
          </p:cNvGrpSpPr>
          <p:nvPr/>
        </p:nvGrpSpPr>
        <p:grpSpPr bwMode="auto">
          <a:xfrm rot="5400000">
            <a:off x="-468088" y="1956491"/>
            <a:ext cx="4968000" cy="3528000"/>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3"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106981" y="2677560"/>
                <a:ext cx="763040" cy="791220"/>
                <a:chOff x="1729066" y="4033625"/>
                <a:chExt cx="1016456" cy="1016530"/>
              </a:xfrm>
            </p:grpSpPr>
            <p:grpSp>
              <p:nvGrpSpPr>
                <p:cNvPr id="7" name="Gruppe 59"/>
                <p:cNvGrpSpPr>
                  <a:grpSpLocks/>
                </p:cNvGrpSpPr>
                <p:nvPr/>
              </p:nvGrpSpPr>
              <p:grpSpPr bwMode="auto">
                <a:xfrm>
                  <a:off x="1729066" y="4033625"/>
                  <a:ext cx="1016456" cy="1016530"/>
                  <a:chOff x="3889813" y="1483645"/>
                  <a:chExt cx="496973" cy="497009"/>
                </a:xfrm>
              </p:grpSpPr>
              <p:sp>
                <p:nvSpPr>
                  <p:cNvPr id="20"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1"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9"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6"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7" name="Rounded Rectangle 16"/>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2"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2" name="Rounded Rectangle 21"/>
          <p:cNvSpPr/>
          <p:nvPr/>
        </p:nvSpPr>
        <p:spPr>
          <a:xfrm>
            <a:off x="3995936" y="1700808"/>
            <a:ext cx="4968552" cy="3888432"/>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Analyze Internal &amp; External Environment:</a:t>
            </a:r>
          </a:p>
          <a:p>
            <a:endParaRPr lang="en-IN" sz="2000" b="1" dirty="0" smtClean="0">
              <a:solidFill>
                <a:schemeClr val="tx1"/>
              </a:solidFill>
            </a:endParaRPr>
          </a:p>
          <a:p>
            <a:r>
              <a:rPr lang="en-IN" sz="2000" dirty="0" smtClean="0">
                <a:solidFill>
                  <a:schemeClr val="tx1"/>
                </a:solidFill>
              </a:rPr>
              <a:t>The first step of SWOT Analysis is to analyze the situation from both internal and external aspects. Hence, carrying out the internal analysis will help you to find the strengths and weaknesses of your organization that affect the situation. On the other hand, carrying out the external analysis will help you to find the opportunities and threats that are external but will affect your organization in the situation. </a:t>
            </a:r>
          </a:p>
        </p:txBody>
      </p:sp>
      <p:grpSp>
        <p:nvGrpSpPr>
          <p:cNvPr id="8" name="Group 68"/>
          <p:cNvGrpSpPr>
            <a:grpSpLocks/>
          </p:cNvGrpSpPr>
          <p:nvPr/>
        </p:nvGrpSpPr>
        <p:grpSpPr bwMode="auto">
          <a:xfrm>
            <a:off x="467545" y="2944167"/>
            <a:ext cx="3096344" cy="1149133"/>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382870" y="2365117"/>
              <a:ext cx="4355370" cy="233974"/>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9" name="Group 69"/>
          <p:cNvGrpSpPr>
            <a:grpSpLocks/>
          </p:cNvGrpSpPr>
          <p:nvPr/>
        </p:nvGrpSpPr>
        <p:grpSpPr bwMode="auto">
          <a:xfrm>
            <a:off x="467545" y="1735236"/>
            <a:ext cx="3096344" cy="115015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397326" y="2360017"/>
              <a:ext cx="4228077" cy="233766"/>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0" name="Group 68"/>
          <p:cNvGrpSpPr>
            <a:grpSpLocks/>
          </p:cNvGrpSpPr>
          <p:nvPr/>
        </p:nvGrpSpPr>
        <p:grpSpPr bwMode="auto">
          <a:xfrm>
            <a:off x="467544" y="4152075"/>
            <a:ext cx="3096344" cy="1149133"/>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383052" y="2404838"/>
              <a:ext cx="3674841" cy="132246"/>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1" name="Group 69"/>
          <p:cNvGrpSpPr>
            <a:grpSpLocks/>
          </p:cNvGrpSpPr>
          <p:nvPr/>
        </p:nvGrpSpPr>
        <p:grpSpPr bwMode="auto">
          <a:xfrm>
            <a:off x="467544" y="1700808"/>
            <a:ext cx="3096344" cy="1188000"/>
            <a:chOff x="1224751" y="2276269"/>
            <a:chExt cx="4852003" cy="379817"/>
          </a:xfrm>
        </p:grpSpPr>
        <p:sp>
          <p:nvSpPr>
            <p:cNvPr id="36" name="Rounded Rectangle 35"/>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397327" y="2345334"/>
              <a:ext cx="4566589" cy="226319"/>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pic>
        <p:nvPicPr>
          <p:cNvPr id="48" name="Picture 47" descr="searching-for-info.jpg"/>
          <p:cNvPicPr>
            <a:picLocks noChangeAspect="1"/>
          </p:cNvPicPr>
          <p:nvPr/>
        </p:nvPicPr>
        <p:blipFill>
          <a:blip r:embed="rId2" cstate="print"/>
          <a:stretch>
            <a:fillRect/>
          </a:stretch>
        </p:blipFill>
        <p:spPr>
          <a:xfrm>
            <a:off x="0" y="936104"/>
            <a:ext cx="9108504" cy="5949280"/>
          </a:xfrm>
          <a:prstGeom prst="rect">
            <a:avLst/>
          </a:prstGeom>
        </p:spPr>
      </p:pic>
      <p:grpSp>
        <p:nvGrpSpPr>
          <p:cNvPr id="15" name="Group 47"/>
          <p:cNvGrpSpPr/>
          <p:nvPr/>
        </p:nvGrpSpPr>
        <p:grpSpPr bwMode="auto">
          <a:xfrm>
            <a:off x="467544" y="1268760"/>
            <a:ext cx="8136904" cy="5049145"/>
            <a:chOff x="2041633" y="878283"/>
            <a:chExt cx="5246149" cy="5138694"/>
          </a:xfrm>
          <a:gradFill flip="none" rotWithShape="1">
            <a:gsLst>
              <a:gs pos="100000">
                <a:schemeClr val="tx1">
                  <a:lumMod val="50000"/>
                  <a:lumOff val="50000"/>
                </a:schemeClr>
              </a:gs>
              <a:gs pos="0">
                <a:schemeClr val="tx1">
                  <a:lumMod val="85000"/>
                  <a:lumOff val="15000"/>
                </a:schemeClr>
              </a:gs>
            </a:gsLst>
            <a:lin ang="18900000" scaled="0"/>
            <a:tileRect/>
          </a:gradFill>
          <a:effectLst>
            <a:outerShdw dist="12700" dir="1200000" sx="101000" sy="101000" algn="tl" rotWithShape="0">
              <a:srgbClr val="000000">
                <a:alpha val="79000"/>
              </a:srgbClr>
            </a:outerShdw>
            <a:reflection stA="39000" endPos="14000" dist="165100" dir="5400000" sy="-100000" algn="bl" rotWithShape="0"/>
          </a:effectLst>
        </p:grpSpPr>
        <p:sp>
          <p:nvSpPr>
            <p:cNvPr id="84" name="Rounded Rectangle 83"/>
            <p:cNvSpPr/>
            <p:nvPr/>
          </p:nvSpPr>
          <p:spPr>
            <a:xfrm>
              <a:off x="4657493" y="1324534"/>
              <a:ext cx="2142965" cy="4692443"/>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91" name="Rounded Rectangle 90"/>
            <p:cNvSpPr/>
            <p:nvPr/>
          </p:nvSpPr>
          <p:spPr>
            <a:xfrm rot="5400000">
              <a:off x="3349562" y="2123208"/>
              <a:ext cx="2139591" cy="4755450"/>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92" name="Rounded Rectangle 91"/>
            <p:cNvSpPr/>
            <p:nvPr/>
          </p:nvSpPr>
          <p:spPr>
            <a:xfrm rot="5400000">
              <a:off x="3840261" y="21756"/>
              <a:ext cx="2139591" cy="4755450"/>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93" name="Rounded Rectangle 92"/>
            <p:cNvSpPr/>
            <p:nvPr/>
          </p:nvSpPr>
          <p:spPr>
            <a:xfrm>
              <a:off x="2532331" y="878283"/>
              <a:ext cx="2139591" cy="4692443"/>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grpSp>
      <p:sp>
        <p:nvSpPr>
          <p:cNvPr id="94" name="TextBox 32"/>
          <p:cNvSpPr txBox="1">
            <a:spLocks noChangeArrowheads="1"/>
          </p:cNvSpPr>
          <p:nvPr/>
        </p:nvSpPr>
        <p:spPr bwMode="auto">
          <a:xfrm rot="5399032">
            <a:off x="8387867" y="2587276"/>
            <a:ext cx="9588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Internal</a:t>
            </a:r>
          </a:p>
        </p:txBody>
      </p:sp>
      <p:sp>
        <p:nvSpPr>
          <p:cNvPr id="95" name="TextBox 33"/>
          <p:cNvSpPr txBox="1">
            <a:spLocks noChangeArrowheads="1"/>
          </p:cNvSpPr>
          <p:nvPr/>
        </p:nvSpPr>
        <p:spPr bwMode="auto">
          <a:xfrm rot="-5400000">
            <a:off x="-256033" y="4765675"/>
            <a:ext cx="10652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External</a:t>
            </a:r>
          </a:p>
        </p:txBody>
      </p:sp>
      <p:sp>
        <p:nvSpPr>
          <p:cNvPr id="96" name="TextBox 34"/>
          <p:cNvSpPr txBox="1">
            <a:spLocks noChangeArrowheads="1"/>
          </p:cNvSpPr>
          <p:nvPr/>
        </p:nvSpPr>
        <p:spPr bwMode="auto">
          <a:xfrm>
            <a:off x="1547664" y="908720"/>
            <a:ext cx="24161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algn="ctr" eaLnBrk="1" hangingPunct="1"/>
            <a:r>
              <a:rPr lang="en-US" sz="1600" b="1" dirty="0"/>
              <a:t>Helpful</a:t>
            </a:r>
          </a:p>
        </p:txBody>
      </p:sp>
      <p:sp>
        <p:nvSpPr>
          <p:cNvPr id="97" name="TextBox 35"/>
          <p:cNvSpPr txBox="1">
            <a:spLocks noChangeArrowheads="1"/>
          </p:cNvSpPr>
          <p:nvPr/>
        </p:nvSpPr>
        <p:spPr bwMode="auto">
          <a:xfrm>
            <a:off x="5637435" y="6381328"/>
            <a:ext cx="11668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Harmful</a:t>
            </a:r>
          </a:p>
        </p:txBody>
      </p:sp>
      <p:grpSp>
        <p:nvGrpSpPr>
          <p:cNvPr id="18" name="Group 6"/>
          <p:cNvGrpSpPr>
            <a:grpSpLocks/>
          </p:cNvGrpSpPr>
          <p:nvPr/>
        </p:nvGrpSpPr>
        <p:grpSpPr bwMode="auto">
          <a:xfrm>
            <a:off x="1259632" y="1758503"/>
            <a:ext cx="3240360" cy="1958529"/>
            <a:chOff x="1810721" y="1453443"/>
            <a:chExt cx="2783855" cy="2308901"/>
          </a:xfrm>
        </p:grpSpPr>
        <p:sp>
          <p:nvSpPr>
            <p:cNvPr id="99" name="Rectangle 4"/>
            <p:cNvSpPr>
              <a:spLocks noChangeArrowheads="1"/>
            </p:cNvSpPr>
            <p:nvPr/>
          </p:nvSpPr>
          <p:spPr bwMode="auto">
            <a:xfrm>
              <a:off x="1810721" y="1453443"/>
              <a:ext cx="2771052" cy="2308901"/>
            </a:xfrm>
            <a:prstGeom prst="rect">
              <a:avLst/>
            </a:prstGeom>
            <a:gradFill rotWithShape="1">
              <a:gsLst>
                <a:gs pos="0">
                  <a:srgbClr val="FFFFFF"/>
                </a:gs>
                <a:gs pos="30000">
                  <a:srgbClr val="FFFFFF"/>
                </a:gs>
                <a:gs pos="100000">
                  <a:srgbClr val="D9D9D9"/>
                </a:gs>
              </a:gsLst>
              <a:lin ang="5400000"/>
            </a:gra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0" name="Rectangle 99"/>
            <p:cNvSpPr/>
            <p:nvPr/>
          </p:nvSpPr>
          <p:spPr>
            <a:xfrm>
              <a:off x="1810721" y="1453443"/>
              <a:ext cx="2783855" cy="30318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STRENGTHS</a:t>
              </a:r>
            </a:p>
          </p:txBody>
        </p:sp>
      </p:grpSp>
      <p:grpSp>
        <p:nvGrpSpPr>
          <p:cNvPr id="23" name="Group 10"/>
          <p:cNvGrpSpPr>
            <a:grpSpLocks/>
          </p:cNvGrpSpPr>
          <p:nvPr/>
        </p:nvGrpSpPr>
        <p:grpSpPr bwMode="auto">
          <a:xfrm>
            <a:off x="4786312" y="1772816"/>
            <a:ext cx="2988000" cy="1944216"/>
            <a:chOff x="4586990" y="1453444"/>
            <a:chExt cx="2813806" cy="2292026"/>
          </a:xfrm>
        </p:grpSpPr>
        <p:sp>
          <p:nvSpPr>
            <p:cNvPr id="102" name="Rectangle 55"/>
            <p:cNvSpPr>
              <a:spLocks noChangeArrowheads="1"/>
            </p:cNvSpPr>
            <p:nvPr/>
          </p:nvSpPr>
          <p:spPr bwMode="auto">
            <a:xfrm>
              <a:off x="4586991" y="1453444"/>
              <a:ext cx="2770851" cy="2292026"/>
            </a:xfrm>
            <a:prstGeom prst="rect">
              <a:avLst/>
            </a:prstGeom>
            <a:gradFill rotWithShape="1">
              <a:gsLst>
                <a:gs pos="0">
                  <a:srgbClr val="FFFFFF"/>
                </a:gs>
                <a:gs pos="30000">
                  <a:srgbClr val="FFFFFF"/>
                </a:gs>
                <a:gs pos="100000">
                  <a:srgbClr val="D9D9D9"/>
                </a:gs>
              </a:gsLst>
              <a:lin ang="5400000"/>
            </a:gra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3" name="Rectangle 102"/>
            <p:cNvSpPr/>
            <p:nvPr/>
          </p:nvSpPr>
          <p:spPr>
            <a:xfrm>
              <a:off x="4586990" y="1453444"/>
              <a:ext cx="2813806" cy="303182"/>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WEAKNESSES</a:t>
              </a:r>
            </a:p>
          </p:txBody>
        </p:sp>
      </p:grpSp>
      <p:grpSp>
        <p:nvGrpSpPr>
          <p:cNvPr id="27" name="Group 12"/>
          <p:cNvGrpSpPr>
            <a:grpSpLocks/>
          </p:cNvGrpSpPr>
          <p:nvPr/>
        </p:nvGrpSpPr>
        <p:grpSpPr bwMode="auto">
          <a:xfrm>
            <a:off x="1259633" y="3789040"/>
            <a:ext cx="3242140" cy="2016223"/>
            <a:chOff x="1810721" y="3605380"/>
            <a:chExt cx="2772539" cy="2374201"/>
          </a:xfrm>
        </p:grpSpPr>
        <p:sp>
          <p:nvSpPr>
            <p:cNvPr id="105" name="Rectangle 56"/>
            <p:cNvSpPr>
              <a:spLocks noChangeArrowheads="1"/>
            </p:cNvSpPr>
            <p:nvPr/>
          </p:nvSpPr>
          <p:spPr bwMode="auto">
            <a:xfrm>
              <a:off x="1810721" y="3607248"/>
              <a:ext cx="2771017" cy="2372333"/>
            </a:xfrm>
            <a:prstGeom prst="rect">
              <a:avLst/>
            </a:prstGeom>
            <a:gradFill rotWithShape="1">
              <a:gsLst>
                <a:gs pos="0">
                  <a:srgbClr val="FFFFFF"/>
                </a:gs>
                <a:gs pos="30000">
                  <a:srgbClr val="FFFFFF"/>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6" name="Rectangle 105"/>
            <p:cNvSpPr/>
            <p:nvPr/>
          </p:nvSpPr>
          <p:spPr>
            <a:xfrm>
              <a:off x="1812551" y="3605380"/>
              <a:ext cx="2770709" cy="33274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OPPORTUNITIES</a:t>
              </a:r>
              <a:endParaRPr lang="en-US" sz="1300" b="1" dirty="0">
                <a:solidFill>
                  <a:srgbClr val="0D0D0D"/>
                </a:solidFill>
                <a:ea typeface="ＭＳ Ｐゴシック" charset="-128"/>
              </a:endParaRPr>
            </a:p>
          </p:txBody>
        </p:sp>
      </p:grpSp>
      <p:grpSp>
        <p:nvGrpSpPr>
          <p:cNvPr id="31" name="Group 11"/>
          <p:cNvGrpSpPr>
            <a:grpSpLocks/>
          </p:cNvGrpSpPr>
          <p:nvPr/>
        </p:nvGrpSpPr>
        <p:grpSpPr bwMode="auto">
          <a:xfrm>
            <a:off x="4772023" y="3789040"/>
            <a:ext cx="2988000" cy="2016225"/>
            <a:chOff x="4586434" y="3600704"/>
            <a:chExt cx="2800822" cy="2373804"/>
          </a:xfrm>
        </p:grpSpPr>
        <p:sp>
          <p:nvSpPr>
            <p:cNvPr id="108" name="Rectangle 57"/>
            <p:cNvSpPr>
              <a:spLocks noChangeArrowheads="1"/>
            </p:cNvSpPr>
            <p:nvPr/>
          </p:nvSpPr>
          <p:spPr bwMode="auto">
            <a:xfrm>
              <a:off x="4593747" y="3606312"/>
              <a:ext cx="2771412" cy="2368196"/>
            </a:xfrm>
            <a:prstGeom prst="rect">
              <a:avLst/>
            </a:prstGeom>
            <a:gradFill rotWithShape="1">
              <a:gsLst>
                <a:gs pos="0">
                  <a:srgbClr val="FFFFFF"/>
                </a:gs>
                <a:gs pos="30000">
                  <a:srgbClr val="FFFFFF"/>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9" name="Rectangle 108"/>
            <p:cNvSpPr/>
            <p:nvPr/>
          </p:nvSpPr>
          <p:spPr>
            <a:xfrm>
              <a:off x="4586434" y="3600704"/>
              <a:ext cx="2800822" cy="33829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THREATS</a:t>
              </a:r>
              <a:endParaRPr lang="en-US" sz="1300" b="1" dirty="0">
                <a:solidFill>
                  <a:srgbClr val="0D0D0D"/>
                </a:solidFill>
                <a:ea typeface="ＭＳ Ｐゴシック" charset="-128"/>
              </a:endParaRPr>
            </a:p>
          </p:txBody>
        </p:sp>
      </p:grpSp>
      <p:sp>
        <p:nvSpPr>
          <p:cNvPr id="110" name="TextBox 87"/>
          <p:cNvSpPr txBox="1">
            <a:spLocks noChangeArrowheads="1"/>
          </p:cNvSpPr>
          <p:nvPr/>
        </p:nvSpPr>
        <p:spPr bwMode="auto">
          <a:xfrm>
            <a:off x="1331640" y="1988840"/>
            <a:ext cx="3168352"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Technological skills</a:t>
            </a:r>
          </a:p>
          <a:p>
            <a:pPr marL="342900" indent="-342900" eaLnBrk="1" hangingPunct="1">
              <a:buFont typeface="Arial" pitchFamily="34" charset="0"/>
              <a:buChar char="•"/>
            </a:pPr>
            <a:r>
              <a:rPr lang="en-IN" sz="1400" dirty="0" smtClean="0"/>
              <a:t>Leading brands</a:t>
            </a:r>
          </a:p>
          <a:p>
            <a:pPr marL="342900" indent="-342900" eaLnBrk="1" hangingPunct="1">
              <a:buFont typeface="Arial" pitchFamily="34" charset="0"/>
              <a:buChar char="•"/>
            </a:pPr>
            <a:r>
              <a:rPr lang="en-IN" sz="1400" dirty="0" smtClean="0"/>
              <a:t>Distribution channels</a:t>
            </a:r>
          </a:p>
          <a:p>
            <a:pPr marL="342900" indent="-342900" eaLnBrk="1" hangingPunct="1">
              <a:buFont typeface="Arial" pitchFamily="34" charset="0"/>
              <a:buChar char="•"/>
            </a:pPr>
            <a:r>
              <a:rPr lang="en-IN" sz="1400" dirty="0" smtClean="0"/>
              <a:t>Customer Loyalty/Relationships</a:t>
            </a:r>
          </a:p>
          <a:p>
            <a:pPr marL="342900" indent="-342900" eaLnBrk="1" hangingPunct="1">
              <a:buFont typeface="Arial" pitchFamily="34" charset="0"/>
              <a:buChar char="•"/>
            </a:pPr>
            <a:r>
              <a:rPr lang="en-IN" sz="1400" dirty="0" smtClean="0"/>
              <a:t>Product Quality</a:t>
            </a:r>
          </a:p>
          <a:p>
            <a:pPr marL="342900" indent="-342900" eaLnBrk="1" hangingPunct="1">
              <a:buFont typeface="Arial" pitchFamily="34" charset="0"/>
              <a:buChar char="•"/>
            </a:pPr>
            <a:r>
              <a:rPr lang="en-IN" sz="1400" dirty="0" smtClean="0"/>
              <a:t>Scale</a:t>
            </a:r>
          </a:p>
          <a:p>
            <a:pPr marL="342900" indent="-342900" eaLnBrk="1" hangingPunct="1">
              <a:buFont typeface="Arial" pitchFamily="34" charset="0"/>
              <a:buChar char="•"/>
            </a:pPr>
            <a:r>
              <a:rPr lang="en-IN" sz="1400" dirty="0" smtClean="0"/>
              <a:t>Management</a:t>
            </a:r>
            <a:endParaRPr lang="en-US" sz="1400" dirty="0">
              <a:solidFill>
                <a:srgbClr val="FF0000"/>
              </a:solidFill>
            </a:endParaRPr>
          </a:p>
        </p:txBody>
      </p:sp>
      <p:sp>
        <p:nvSpPr>
          <p:cNvPr id="111" name="TextBox 89"/>
          <p:cNvSpPr txBox="1">
            <a:spLocks noChangeArrowheads="1"/>
          </p:cNvSpPr>
          <p:nvPr/>
        </p:nvSpPr>
        <p:spPr bwMode="auto">
          <a:xfrm>
            <a:off x="4788024" y="4077072"/>
            <a:ext cx="3330526"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Change in customer base</a:t>
            </a:r>
          </a:p>
          <a:p>
            <a:pPr marL="342900" indent="-342900" eaLnBrk="1" hangingPunct="1">
              <a:buFont typeface="Arial" pitchFamily="34" charset="0"/>
              <a:buChar char="•"/>
            </a:pPr>
            <a:r>
              <a:rPr lang="en-IN" sz="1400" dirty="0" smtClean="0"/>
              <a:t>Closing of geographic markets</a:t>
            </a:r>
          </a:p>
          <a:p>
            <a:pPr marL="342900" indent="-342900" eaLnBrk="1" hangingPunct="1">
              <a:buFont typeface="Arial" pitchFamily="34" charset="0"/>
              <a:buChar char="•"/>
            </a:pPr>
            <a:r>
              <a:rPr lang="en-IN" sz="1400" dirty="0" smtClean="0"/>
              <a:t>Technological advances</a:t>
            </a:r>
          </a:p>
          <a:p>
            <a:pPr marL="342900" indent="-342900" eaLnBrk="1" hangingPunct="1">
              <a:buFont typeface="Arial" pitchFamily="34" charset="0"/>
              <a:buChar char="•"/>
            </a:pPr>
            <a:r>
              <a:rPr lang="en-IN" sz="1400" dirty="0" smtClean="0"/>
              <a:t>Change in Government policies</a:t>
            </a:r>
          </a:p>
          <a:p>
            <a:pPr marL="342900" indent="-342900" eaLnBrk="1" hangingPunct="1">
              <a:buFont typeface="Arial" pitchFamily="34" charset="0"/>
              <a:buChar char="•"/>
            </a:pPr>
            <a:r>
              <a:rPr lang="en-IN" sz="1400" dirty="0" smtClean="0"/>
              <a:t>Increase in taxes</a:t>
            </a:r>
          </a:p>
          <a:p>
            <a:pPr marL="342900" indent="-342900" eaLnBrk="1" hangingPunct="1">
              <a:buFont typeface="Arial" pitchFamily="34" charset="0"/>
              <a:buChar char="•"/>
            </a:pPr>
            <a:r>
              <a:rPr lang="en-IN" sz="1400" dirty="0" smtClean="0"/>
              <a:t>Change in demographics of  population</a:t>
            </a:r>
          </a:p>
          <a:p>
            <a:pPr marL="342900" indent="-342900" eaLnBrk="1" hangingPunct="1">
              <a:buFont typeface="Arial" pitchFamily="34" charset="0"/>
              <a:buChar char="•"/>
            </a:pPr>
            <a:r>
              <a:rPr lang="en-IN" sz="1400" dirty="0" smtClean="0"/>
              <a:t>New distribution channels</a:t>
            </a:r>
            <a:endParaRPr lang="en-US" sz="1400" dirty="0"/>
          </a:p>
        </p:txBody>
      </p:sp>
      <p:sp>
        <p:nvSpPr>
          <p:cNvPr id="112" name="TextBox 90"/>
          <p:cNvSpPr txBox="1">
            <a:spLocks noChangeArrowheads="1"/>
          </p:cNvSpPr>
          <p:nvPr/>
        </p:nvSpPr>
        <p:spPr bwMode="auto">
          <a:xfrm>
            <a:off x="4788024" y="1988840"/>
            <a:ext cx="3096344"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Lack of important skills</a:t>
            </a:r>
          </a:p>
          <a:p>
            <a:pPr marL="342900" indent="-342900" eaLnBrk="1" hangingPunct="1">
              <a:buFont typeface="Arial" pitchFamily="34" charset="0"/>
              <a:buChar char="•"/>
            </a:pPr>
            <a:r>
              <a:rPr lang="en-IN" sz="1400" dirty="0" smtClean="0"/>
              <a:t>Weak brand image</a:t>
            </a:r>
          </a:p>
          <a:p>
            <a:pPr marL="342900" indent="-342900" eaLnBrk="1" hangingPunct="1">
              <a:buFont typeface="Arial" pitchFamily="34" charset="0"/>
              <a:buChar char="•"/>
            </a:pPr>
            <a:r>
              <a:rPr lang="en-IN" sz="1400" dirty="0" smtClean="0"/>
              <a:t>Poor distribution channels</a:t>
            </a:r>
          </a:p>
          <a:p>
            <a:pPr marL="342900" indent="-342900" eaLnBrk="1" hangingPunct="1">
              <a:buFont typeface="Arial" pitchFamily="34" charset="0"/>
              <a:buChar char="•"/>
            </a:pPr>
            <a:r>
              <a:rPr lang="en-IN" sz="1400" dirty="0" smtClean="0"/>
              <a:t>Low customer satisfaction/retention</a:t>
            </a:r>
          </a:p>
          <a:p>
            <a:pPr marL="342900" indent="-342900" eaLnBrk="1" hangingPunct="1">
              <a:buFont typeface="Arial" pitchFamily="34" charset="0"/>
              <a:buChar char="•"/>
            </a:pPr>
            <a:r>
              <a:rPr lang="en-IN" sz="1400" dirty="0" smtClean="0"/>
              <a:t>Unreliable product quality/service</a:t>
            </a:r>
          </a:p>
          <a:p>
            <a:pPr marL="342900" indent="-342900" eaLnBrk="1" hangingPunct="1">
              <a:buFont typeface="Arial" pitchFamily="34" charset="0"/>
              <a:buChar char="•"/>
            </a:pPr>
            <a:r>
              <a:rPr lang="en-IN" sz="1400" dirty="0" smtClean="0"/>
              <a:t>Sub-scale</a:t>
            </a:r>
          </a:p>
          <a:p>
            <a:pPr marL="342900" indent="-342900" eaLnBrk="1" hangingPunct="1">
              <a:buFont typeface="Arial" pitchFamily="34" charset="0"/>
              <a:buChar char="•"/>
            </a:pPr>
            <a:r>
              <a:rPr lang="en-IN" sz="1400" dirty="0" smtClean="0"/>
              <a:t>Poor management</a:t>
            </a:r>
            <a:endParaRPr lang="en-US" sz="1400" dirty="0"/>
          </a:p>
        </p:txBody>
      </p:sp>
      <p:sp>
        <p:nvSpPr>
          <p:cNvPr id="113" name="TextBox 91"/>
          <p:cNvSpPr txBox="1">
            <a:spLocks noChangeArrowheads="1"/>
          </p:cNvSpPr>
          <p:nvPr/>
        </p:nvSpPr>
        <p:spPr bwMode="auto">
          <a:xfrm>
            <a:off x="1299542" y="4149080"/>
            <a:ext cx="3128442"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Changing customer tastes</a:t>
            </a:r>
          </a:p>
          <a:p>
            <a:pPr marL="342900" indent="-342900" eaLnBrk="1" hangingPunct="1">
              <a:buFont typeface="Arial" pitchFamily="34" charset="0"/>
              <a:buChar char="•"/>
            </a:pPr>
            <a:r>
              <a:rPr lang="en-IN" sz="1400" dirty="0" smtClean="0"/>
              <a:t>Technological advances</a:t>
            </a:r>
          </a:p>
          <a:p>
            <a:pPr marL="342900" indent="-342900" eaLnBrk="1" hangingPunct="1">
              <a:buFont typeface="Arial" pitchFamily="34" charset="0"/>
              <a:buChar char="•"/>
            </a:pPr>
            <a:r>
              <a:rPr lang="en-IN" sz="1400" dirty="0" smtClean="0"/>
              <a:t>Change in Government policies</a:t>
            </a:r>
          </a:p>
          <a:p>
            <a:pPr marL="342900" indent="-342900" eaLnBrk="1" hangingPunct="1">
              <a:buFont typeface="Arial" pitchFamily="34" charset="0"/>
              <a:buChar char="•"/>
            </a:pPr>
            <a:r>
              <a:rPr lang="en-IN" sz="1400" dirty="0" smtClean="0"/>
              <a:t>Lower personal taxes</a:t>
            </a:r>
          </a:p>
          <a:p>
            <a:pPr marL="342900" indent="-342900" eaLnBrk="1" hangingPunct="1">
              <a:buFont typeface="Arial" pitchFamily="34" charset="0"/>
              <a:buChar char="•"/>
            </a:pPr>
            <a:r>
              <a:rPr lang="en-IN" sz="1400" dirty="0" smtClean="0"/>
              <a:t>Change in demographics of population</a:t>
            </a:r>
          </a:p>
          <a:p>
            <a:pPr marL="342900" indent="-342900" eaLnBrk="1" hangingPunct="1">
              <a:buFont typeface="Arial" pitchFamily="34" charset="0"/>
              <a:buChar char="•"/>
            </a:pPr>
            <a:r>
              <a:rPr lang="en-IN" sz="1400" dirty="0" smtClean="0"/>
              <a:t>New distribution channels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0.70"/>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par>
                                <p:cTn id="21" presetID="12" presetClass="entr" presetSubtype="4" fill="hold" grpId="0" nodeType="withEffect">
                                  <p:stCondLst>
                                    <p:cond delay="1000"/>
                                  </p:stCondLst>
                                  <p:childTnLst>
                                    <p:set>
                                      <p:cBhvr>
                                        <p:cTn id="22" dur="1" fill="hold">
                                          <p:stCondLst>
                                            <p:cond delay="0"/>
                                          </p:stCondLst>
                                        </p:cTn>
                                        <p:tgtEl>
                                          <p:spTgt spid="96"/>
                                        </p:tgtEl>
                                        <p:attrNameLst>
                                          <p:attrName>style.visibility</p:attrName>
                                        </p:attrNameLst>
                                      </p:cBhvr>
                                      <p:to>
                                        <p:strVal val="visible"/>
                                      </p:to>
                                    </p:set>
                                    <p:animEffect transition="in" filter="slide(fromBottom)">
                                      <p:cBhvr>
                                        <p:cTn id="23" dur="500"/>
                                        <p:tgtEl>
                                          <p:spTgt spid="96"/>
                                        </p:tgtEl>
                                      </p:cBhvr>
                                    </p:animEffect>
                                  </p:childTnLst>
                                </p:cTn>
                              </p:par>
                              <p:par>
                                <p:cTn id="24" presetID="53" presetClass="entr" presetSubtype="0" fill="hold" grpId="0" nodeType="withEffect">
                                  <p:stCondLst>
                                    <p:cond delay="1500"/>
                                  </p:stCondLst>
                                  <p:childTnLst>
                                    <p:set>
                                      <p:cBhvr>
                                        <p:cTn id="25" dur="1" fill="hold">
                                          <p:stCondLst>
                                            <p:cond delay="0"/>
                                          </p:stCondLst>
                                        </p:cTn>
                                        <p:tgtEl>
                                          <p:spTgt spid="110"/>
                                        </p:tgtEl>
                                        <p:attrNameLst>
                                          <p:attrName>style.visibility</p:attrName>
                                        </p:attrNameLst>
                                      </p:cBhvr>
                                      <p:to>
                                        <p:strVal val="visible"/>
                                      </p:to>
                                    </p:set>
                                    <p:anim calcmode="lin" valueType="num">
                                      <p:cBhvr>
                                        <p:cTn id="26" dur="500" fill="hold"/>
                                        <p:tgtEl>
                                          <p:spTgt spid="110"/>
                                        </p:tgtEl>
                                        <p:attrNameLst>
                                          <p:attrName>ppt_w</p:attrName>
                                        </p:attrNameLst>
                                      </p:cBhvr>
                                      <p:tavLst>
                                        <p:tav tm="0">
                                          <p:val>
                                            <p:fltVal val="0"/>
                                          </p:val>
                                        </p:tav>
                                        <p:tav tm="100000">
                                          <p:val>
                                            <p:strVal val="#ppt_w"/>
                                          </p:val>
                                        </p:tav>
                                      </p:tavLst>
                                    </p:anim>
                                    <p:anim calcmode="lin" valueType="num">
                                      <p:cBhvr>
                                        <p:cTn id="27" dur="500" fill="hold"/>
                                        <p:tgtEl>
                                          <p:spTgt spid="110"/>
                                        </p:tgtEl>
                                        <p:attrNameLst>
                                          <p:attrName>ppt_h</p:attrName>
                                        </p:attrNameLst>
                                      </p:cBhvr>
                                      <p:tavLst>
                                        <p:tav tm="0">
                                          <p:val>
                                            <p:fltVal val="0"/>
                                          </p:val>
                                        </p:tav>
                                        <p:tav tm="100000">
                                          <p:val>
                                            <p:strVal val="#ppt_h"/>
                                          </p:val>
                                        </p:tav>
                                      </p:tavLst>
                                    </p:anim>
                                    <p:animEffect transition="in" filter="fade">
                                      <p:cBhvr>
                                        <p:cTn id="28" dur="500"/>
                                        <p:tgtEl>
                                          <p:spTgt spid="110"/>
                                        </p:tgtEl>
                                      </p:cBhvr>
                                    </p:animEffect>
                                  </p:childTnLst>
                                </p:cTn>
                              </p:par>
                            </p:childTnLst>
                          </p:cTn>
                        </p:par>
                        <p:par>
                          <p:cTn id="29" fill="hold">
                            <p:stCondLst>
                              <p:cond delay="4000"/>
                            </p:stCondLst>
                            <p:childTnLst>
                              <p:par>
                                <p:cTn id="30" presetID="53"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ppt_w</p:attrName>
                                        </p:attrNameLst>
                                      </p:cBhvr>
                                      <p:tavLst>
                                        <p:tav tm="0">
                                          <p:val>
                                            <p:fltVal val="0"/>
                                          </p:val>
                                        </p:tav>
                                        <p:tav tm="100000">
                                          <p:val>
                                            <p:strVal val="#ppt_w"/>
                                          </p:val>
                                        </p:tav>
                                      </p:tavLst>
                                    </p:anim>
                                    <p:anim calcmode="lin" valueType="num">
                                      <p:cBhvr>
                                        <p:cTn id="33" dur="1000" fill="hold"/>
                                        <p:tgtEl>
                                          <p:spTgt spid="23"/>
                                        </p:tgtEl>
                                        <p:attrNameLst>
                                          <p:attrName>ppt_h</p:attrName>
                                        </p:attrNameLst>
                                      </p:cBhvr>
                                      <p:tavLst>
                                        <p:tav tm="0">
                                          <p:val>
                                            <p:fltVal val="0"/>
                                          </p:val>
                                        </p:tav>
                                        <p:tav tm="100000">
                                          <p:val>
                                            <p:strVal val="#ppt_h"/>
                                          </p:val>
                                        </p:tav>
                                      </p:tavLst>
                                    </p:anim>
                                    <p:animEffect transition="in" filter="fade">
                                      <p:cBhvr>
                                        <p:cTn id="34" dur="1000"/>
                                        <p:tgtEl>
                                          <p:spTgt spid="23"/>
                                        </p:tgtEl>
                                      </p:cBhvr>
                                    </p:animEffect>
                                  </p:childTnLst>
                                </p:cTn>
                              </p:par>
                              <p:par>
                                <p:cTn id="35" presetID="12" presetClass="entr" presetSubtype="8" fill="hold" grpId="0" nodeType="withEffect">
                                  <p:stCondLst>
                                    <p:cond delay="1000"/>
                                  </p:stCondLst>
                                  <p:childTnLst>
                                    <p:set>
                                      <p:cBhvr>
                                        <p:cTn id="36" dur="1" fill="hold">
                                          <p:stCondLst>
                                            <p:cond delay="0"/>
                                          </p:stCondLst>
                                        </p:cTn>
                                        <p:tgtEl>
                                          <p:spTgt spid="94"/>
                                        </p:tgtEl>
                                        <p:attrNameLst>
                                          <p:attrName>style.visibility</p:attrName>
                                        </p:attrNameLst>
                                      </p:cBhvr>
                                      <p:to>
                                        <p:strVal val="visible"/>
                                      </p:to>
                                    </p:set>
                                    <p:animEffect transition="in" filter="slide(fromLeft)">
                                      <p:cBhvr>
                                        <p:cTn id="37" dur="500"/>
                                        <p:tgtEl>
                                          <p:spTgt spid="94"/>
                                        </p:tgtEl>
                                      </p:cBhvr>
                                    </p:animEffect>
                                  </p:childTnLst>
                                </p:cTn>
                              </p:par>
                              <p:par>
                                <p:cTn id="38" presetID="53" presetClass="entr" presetSubtype="0" fill="hold" grpId="0" nodeType="withEffect">
                                  <p:stCondLst>
                                    <p:cond delay="1500"/>
                                  </p:stCondLst>
                                  <p:childTnLst>
                                    <p:set>
                                      <p:cBhvr>
                                        <p:cTn id="39" dur="1" fill="hold">
                                          <p:stCondLst>
                                            <p:cond delay="0"/>
                                          </p:stCondLst>
                                        </p:cTn>
                                        <p:tgtEl>
                                          <p:spTgt spid="112"/>
                                        </p:tgtEl>
                                        <p:attrNameLst>
                                          <p:attrName>style.visibility</p:attrName>
                                        </p:attrNameLst>
                                      </p:cBhvr>
                                      <p:to>
                                        <p:strVal val="visible"/>
                                      </p:to>
                                    </p:set>
                                    <p:anim calcmode="lin" valueType="num">
                                      <p:cBhvr>
                                        <p:cTn id="40" dur="500" fill="hold"/>
                                        <p:tgtEl>
                                          <p:spTgt spid="112"/>
                                        </p:tgtEl>
                                        <p:attrNameLst>
                                          <p:attrName>ppt_w</p:attrName>
                                        </p:attrNameLst>
                                      </p:cBhvr>
                                      <p:tavLst>
                                        <p:tav tm="0">
                                          <p:val>
                                            <p:fltVal val="0"/>
                                          </p:val>
                                        </p:tav>
                                        <p:tav tm="100000">
                                          <p:val>
                                            <p:strVal val="#ppt_w"/>
                                          </p:val>
                                        </p:tav>
                                      </p:tavLst>
                                    </p:anim>
                                    <p:anim calcmode="lin" valueType="num">
                                      <p:cBhvr>
                                        <p:cTn id="41" dur="500" fill="hold"/>
                                        <p:tgtEl>
                                          <p:spTgt spid="112"/>
                                        </p:tgtEl>
                                        <p:attrNameLst>
                                          <p:attrName>ppt_h</p:attrName>
                                        </p:attrNameLst>
                                      </p:cBhvr>
                                      <p:tavLst>
                                        <p:tav tm="0">
                                          <p:val>
                                            <p:fltVal val="0"/>
                                          </p:val>
                                        </p:tav>
                                        <p:tav tm="100000">
                                          <p:val>
                                            <p:strVal val="#ppt_h"/>
                                          </p:val>
                                        </p:tav>
                                      </p:tavLst>
                                    </p:anim>
                                    <p:animEffect transition="in" filter="fade">
                                      <p:cBhvr>
                                        <p:cTn id="42" dur="500"/>
                                        <p:tgtEl>
                                          <p:spTgt spid="112"/>
                                        </p:tgtEl>
                                      </p:cBhvr>
                                    </p:animEffect>
                                  </p:childTnLst>
                                </p:cTn>
                              </p:par>
                            </p:childTnLst>
                          </p:cTn>
                        </p:par>
                        <p:par>
                          <p:cTn id="43" fill="hold">
                            <p:stCondLst>
                              <p:cond delay="6000"/>
                            </p:stCondLst>
                            <p:childTnLst>
                              <p:par>
                                <p:cTn id="44" presetID="53"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Effect transition="in" filter="fade">
                                      <p:cBhvr>
                                        <p:cTn id="48" dur="1000"/>
                                        <p:tgtEl>
                                          <p:spTgt spid="27"/>
                                        </p:tgtEl>
                                      </p:cBhvr>
                                    </p:animEffect>
                                  </p:childTnLst>
                                </p:cTn>
                              </p:par>
                              <p:par>
                                <p:cTn id="49" presetID="12" presetClass="entr" presetSubtype="2" fill="hold" grpId="0" nodeType="withEffect">
                                  <p:stCondLst>
                                    <p:cond delay="1000"/>
                                  </p:stCondLst>
                                  <p:childTnLst>
                                    <p:set>
                                      <p:cBhvr>
                                        <p:cTn id="50" dur="1" fill="hold">
                                          <p:stCondLst>
                                            <p:cond delay="0"/>
                                          </p:stCondLst>
                                        </p:cTn>
                                        <p:tgtEl>
                                          <p:spTgt spid="95"/>
                                        </p:tgtEl>
                                        <p:attrNameLst>
                                          <p:attrName>style.visibility</p:attrName>
                                        </p:attrNameLst>
                                      </p:cBhvr>
                                      <p:to>
                                        <p:strVal val="visible"/>
                                      </p:to>
                                    </p:set>
                                    <p:animEffect transition="in" filter="slide(fromRight)">
                                      <p:cBhvr>
                                        <p:cTn id="51" dur="500"/>
                                        <p:tgtEl>
                                          <p:spTgt spid="95"/>
                                        </p:tgtEl>
                                      </p:cBhvr>
                                    </p:animEffect>
                                  </p:childTnLst>
                                </p:cTn>
                              </p:par>
                              <p:par>
                                <p:cTn id="52" presetID="53" presetClass="entr" presetSubtype="0" fill="hold" grpId="0" nodeType="withEffect">
                                  <p:stCondLst>
                                    <p:cond delay="1500"/>
                                  </p:stCondLst>
                                  <p:childTnLst>
                                    <p:set>
                                      <p:cBhvr>
                                        <p:cTn id="53" dur="1" fill="hold">
                                          <p:stCondLst>
                                            <p:cond delay="0"/>
                                          </p:stCondLst>
                                        </p:cTn>
                                        <p:tgtEl>
                                          <p:spTgt spid="113"/>
                                        </p:tgtEl>
                                        <p:attrNameLst>
                                          <p:attrName>style.visibility</p:attrName>
                                        </p:attrNameLst>
                                      </p:cBhvr>
                                      <p:to>
                                        <p:strVal val="visible"/>
                                      </p:to>
                                    </p:set>
                                    <p:anim calcmode="lin" valueType="num">
                                      <p:cBhvr>
                                        <p:cTn id="54" dur="500" fill="hold"/>
                                        <p:tgtEl>
                                          <p:spTgt spid="113"/>
                                        </p:tgtEl>
                                        <p:attrNameLst>
                                          <p:attrName>ppt_w</p:attrName>
                                        </p:attrNameLst>
                                      </p:cBhvr>
                                      <p:tavLst>
                                        <p:tav tm="0">
                                          <p:val>
                                            <p:fltVal val="0"/>
                                          </p:val>
                                        </p:tav>
                                        <p:tav tm="100000">
                                          <p:val>
                                            <p:strVal val="#ppt_w"/>
                                          </p:val>
                                        </p:tav>
                                      </p:tavLst>
                                    </p:anim>
                                    <p:anim calcmode="lin" valueType="num">
                                      <p:cBhvr>
                                        <p:cTn id="55" dur="500" fill="hold"/>
                                        <p:tgtEl>
                                          <p:spTgt spid="113"/>
                                        </p:tgtEl>
                                        <p:attrNameLst>
                                          <p:attrName>ppt_h</p:attrName>
                                        </p:attrNameLst>
                                      </p:cBhvr>
                                      <p:tavLst>
                                        <p:tav tm="0">
                                          <p:val>
                                            <p:fltVal val="0"/>
                                          </p:val>
                                        </p:tav>
                                        <p:tav tm="100000">
                                          <p:val>
                                            <p:strVal val="#ppt_h"/>
                                          </p:val>
                                        </p:tav>
                                      </p:tavLst>
                                    </p:anim>
                                    <p:animEffect transition="in" filter="fade">
                                      <p:cBhvr>
                                        <p:cTn id="56" dur="500"/>
                                        <p:tgtEl>
                                          <p:spTgt spid="113"/>
                                        </p:tgtEl>
                                      </p:cBhvr>
                                    </p:animEffect>
                                  </p:childTnLst>
                                </p:cTn>
                              </p:par>
                            </p:childTnLst>
                          </p:cTn>
                        </p:par>
                        <p:par>
                          <p:cTn id="57" fill="hold">
                            <p:stCondLst>
                              <p:cond delay="8000"/>
                            </p:stCondLst>
                            <p:childTnLst>
                              <p:par>
                                <p:cTn id="58" presetID="53"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1000" fill="hold"/>
                                        <p:tgtEl>
                                          <p:spTgt spid="31"/>
                                        </p:tgtEl>
                                        <p:attrNameLst>
                                          <p:attrName>ppt_w</p:attrName>
                                        </p:attrNameLst>
                                      </p:cBhvr>
                                      <p:tavLst>
                                        <p:tav tm="0">
                                          <p:val>
                                            <p:fltVal val="0"/>
                                          </p:val>
                                        </p:tav>
                                        <p:tav tm="100000">
                                          <p:val>
                                            <p:strVal val="#ppt_w"/>
                                          </p:val>
                                        </p:tav>
                                      </p:tavLst>
                                    </p:anim>
                                    <p:anim calcmode="lin" valueType="num">
                                      <p:cBhvr>
                                        <p:cTn id="61" dur="1000" fill="hold"/>
                                        <p:tgtEl>
                                          <p:spTgt spid="31"/>
                                        </p:tgtEl>
                                        <p:attrNameLst>
                                          <p:attrName>ppt_h</p:attrName>
                                        </p:attrNameLst>
                                      </p:cBhvr>
                                      <p:tavLst>
                                        <p:tav tm="0">
                                          <p:val>
                                            <p:fltVal val="0"/>
                                          </p:val>
                                        </p:tav>
                                        <p:tav tm="100000">
                                          <p:val>
                                            <p:strVal val="#ppt_h"/>
                                          </p:val>
                                        </p:tav>
                                      </p:tavLst>
                                    </p:anim>
                                    <p:animEffect transition="in" filter="fade">
                                      <p:cBhvr>
                                        <p:cTn id="62" dur="1000"/>
                                        <p:tgtEl>
                                          <p:spTgt spid="31"/>
                                        </p:tgtEl>
                                      </p:cBhvr>
                                    </p:animEffect>
                                  </p:childTnLst>
                                </p:cTn>
                              </p:par>
                              <p:par>
                                <p:cTn id="63" presetID="12" presetClass="entr" presetSubtype="1" fill="hold" grpId="0" nodeType="withEffect">
                                  <p:stCondLst>
                                    <p:cond delay="1000"/>
                                  </p:stCondLst>
                                  <p:childTnLst>
                                    <p:set>
                                      <p:cBhvr>
                                        <p:cTn id="64" dur="1" fill="hold">
                                          <p:stCondLst>
                                            <p:cond delay="0"/>
                                          </p:stCondLst>
                                        </p:cTn>
                                        <p:tgtEl>
                                          <p:spTgt spid="97"/>
                                        </p:tgtEl>
                                        <p:attrNameLst>
                                          <p:attrName>style.visibility</p:attrName>
                                        </p:attrNameLst>
                                      </p:cBhvr>
                                      <p:to>
                                        <p:strVal val="visible"/>
                                      </p:to>
                                    </p:set>
                                    <p:animEffect transition="in" filter="slide(fromTop)">
                                      <p:cBhvr>
                                        <p:cTn id="65" dur="500"/>
                                        <p:tgtEl>
                                          <p:spTgt spid="97"/>
                                        </p:tgtEl>
                                      </p:cBhvr>
                                    </p:animEffect>
                                  </p:childTnLst>
                                </p:cTn>
                              </p:par>
                              <p:par>
                                <p:cTn id="66" presetID="53" presetClass="entr" presetSubtype="0" fill="hold" grpId="0" nodeType="withEffect">
                                  <p:stCondLst>
                                    <p:cond delay="1500"/>
                                  </p:stCondLst>
                                  <p:childTnLst>
                                    <p:set>
                                      <p:cBhvr>
                                        <p:cTn id="67" dur="1" fill="hold">
                                          <p:stCondLst>
                                            <p:cond delay="0"/>
                                          </p:stCondLst>
                                        </p:cTn>
                                        <p:tgtEl>
                                          <p:spTgt spid="111"/>
                                        </p:tgtEl>
                                        <p:attrNameLst>
                                          <p:attrName>style.visibility</p:attrName>
                                        </p:attrNameLst>
                                      </p:cBhvr>
                                      <p:to>
                                        <p:strVal val="visible"/>
                                      </p:to>
                                    </p:set>
                                    <p:anim calcmode="lin" valueType="num">
                                      <p:cBhvr>
                                        <p:cTn id="68" dur="500" fill="hold"/>
                                        <p:tgtEl>
                                          <p:spTgt spid="111"/>
                                        </p:tgtEl>
                                        <p:attrNameLst>
                                          <p:attrName>ppt_w</p:attrName>
                                        </p:attrNameLst>
                                      </p:cBhvr>
                                      <p:tavLst>
                                        <p:tav tm="0">
                                          <p:val>
                                            <p:fltVal val="0"/>
                                          </p:val>
                                        </p:tav>
                                        <p:tav tm="100000">
                                          <p:val>
                                            <p:strVal val="#ppt_w"/>
                                          </p:val>
                                        </p:tav>
                                      </p:tavLst>
                                    </p:anim>
                                    <p:anim calcmode="lin" valueType="num">
                                      <p:cBhvr>
                                        <p:cTn id="69" dur="500" fill="hold"/>
                                        <p:tgtEl>
                                          <p:spTgt spid="111"/>
                                        </p:tgtEl>
                                        <p:attrNameLst>
                                          <p:attrName>ppt_h</p:attrName>
                                        </p:attrNameLst>
                                      </p:cBhvr>
                                      <p:tavLst>
                                        <p:tav tm="0">
                                          <p:val>
                                            <p:fltVal val="0"/>
                                          </p:val>
                                        </p:tav>
                                        <p:tav tm="100000">
                                          <p:val>
                                            <p:strVal val="#ppt_h"/>
                                          </p:val>
                                        </p:tav>
                                      </p:tavLst>
                                    </p:anim>
                                    <p:animEffect transition="in" filter="fade">
                                      <p:cBhvr>
                                        <p:cTn id="7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110" grpId="0"/>
      <p:bldP spid="111" grpId="0"/>
      <p:bldP spid="112" grpId="0"/>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History of SWOT Analysis</a:t>
              </a:r>
              <a:endParaRPr lang="en-IN" sz="3200" dirty="0"/>
            </a:p>
          </p:txBody>
        </p:sp>
      </p:grpSp>
      <p:pic>
        <p:nvPicPr>
          <p:cNvPr id="10" name="Picture 9" descr="folder-url-history-icon.png"/>
          <p:cNvPicPr>
            <a:picLocks noChangeAspect="1"/>
          </p:cNvPicPr>
          <p:nvPr/>
        </p:nvPicPr>
        <p:blipFill>
          <a:blip r:embed="rId6" cstate="print">
            <a:lum bright="20000" contrast="-20000"/>
          </a:blip>
          <a:stretch>
            <a:fillRect/>
          </a:stretch>
        </p:blipFill>
        <p:spPr>
          <a:xfrm>
            <a:off x="1619672" y="980728"/>
            <a:ext cx="5616624" cy="5616624"/>
          </a:xfrm>
          <a:prstGeom prst="rect">
            <a:avLst/>
          </a:prstGeom>
        </p:spPr>
      </p:pic>
      <p:grpSp>
        <p:nvGrpSpPr>
          <p:cNvPr id="4" name="Group 44"/>
          <p:cNvGrpSpPr/>
          <p:nvPr/>
        </p:nvGrpSpPr>
        <p:grpSpPr>
          <a:xfrm>
            <a:off x="0" y="1340768"/>
            <a:ext cx="9144000" cy="972000"/>
            <a:chOff x="0" y="1844824"/>
            <a:chExt cx="9144000" cy="864000"/>
          </a:xfrm>
        </p:grpSpPr>
        <p:sp>
          <p:nvSpPr>
            <p:cNvPr id="12" name="Rectangle 11"/>
            <p:cNvSpPr/>
            <p:nvPr/>
          </p:nvSpPr>
          <p:spPr>
            <a:xfrm rot="5400000">
              <a:off x="4140000" y="-2295176"/>
              <a:ext cx="864000" cy="9144000"/>
            </a:xfrm>
            <a:prstGeom prst="rect">
              <a:avLst/>
            </a:prstGeom>
            <a:solidFill>
              <a:schemeClr val="tx1">
                <a:lumMod val="50000"/>
                <a:lumOff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72008" y="1978035"/>
              <a:ext cx="8964488" cy="629232"/>
            </a:xfrm>
            <a:prstGeom prst="rect">
              <a:avLst/>
            </a:prstGeom>
            <a:noFill/>
          </p:spPr>
          <p:txBody>
            <a:bodyPr wrap="square" rtlCol="0">
              <a:spAutoFit/>
            </a:bodyPr>
            <a:lstStyle/>
            <a:p>
              <a:pPr marL="457200" indent="-457200">
                <a:buFont typeface="Arial" pitchFamily="34" charset="0"/>
                <a:buChar char="•"/>
              </a:pPr>
              <a:r>
                <a:rPr lang="en-IN" sz="2000" b="1" dirty="0" smtClean="0"/>
                <a:t>SWOT analysis technique was found by Albert Humphrey who led a research project at Stanford University in the 1960s and 1970s. </a:t>
              </a:r>
              <a:endParaRPr lang="en-IN" sz="2000" b="1" dirty="0"/>
            </a:p>
          </p:txBody>
        </p:sp>
      </p:grpSp>
      <p:grpSp>
        <p:nvGrpSpPr>
          <p:cNvPr id="5" name="Group 45"/>
          <p:cNvGrpSpPr/>
          <p:nvPr/>
        </p:nvGrpSpPr>
        <p:grpSpPr>
          <a:xfrm>
            <a:off x="-1" y="2312984"/>
            <a:ext cx="9144000" cy="972000"/>
            <a:chOff x="0" y="2807528"/>
            <a:chExt cx="9142985" cy="864000"/>
          </a:xfrm>
        </p:grpSpPr>
        <p:sp>
          <p:nvSpPr>
            <p:cNvPr id="15" name="Rectangle 14"/>
            <p:cNvSpPr/>
            <p:nvPr/>
          </p:nvSpPr>
          <p:spPr>
            <a:xfrm rot="5400000">
              <a:off x="4139493" y="-1331965"/>
              <a:ext cx="864000" cy="9142985"/>
            </a:xfrm>
            <a:prstGeom prst="rect">
              <a:avLst/>
            </a:prstGeom>
            <a:solidFill>
              <a:srgbClr val="739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72008" y="2924944"/>
              <a:ext cx="8964488" cy="629232"/>
            </a:xfrm>
            <a:prstGeom prst="rect">
              <a:avLst/>
            </a:prstGeom>
            <a:noFill/>
          </p:spPr>
          <p:txBody>
            <a:bodyPr wrap="square" rtlCol="0">
              <a:spAutoFit/>
            </a:bodyPr>
            <a:lstStyle/>
            <a:p>
              <a:pPr marL="342900" indent="-342900">
                <a:buFont typeface="Arial" pitchFamily="34" charset="0"/>
                <a:buChar char="•"/>
              </a:pPr>
              <a:r>
                <a:rPr lang="en-IN" sz="2000" b="1" dirty="0" smtClean="0"/>
                <a:t>He used the data from Fortune 500 companies to identify why corporate planning failed. </a:t>
              </a:r>
              <a:endParaRPr lang="en-IN" sz="2000" b="1" dirty="0"/>
            </a:p>
          </p:txBody>
        </p:sp>
      </p:grpSp>
      <p:grpSp>
        <p:nvGrpSpPr>
          <p:cNvPr id="6" name="Group 46"/>
          <p:cNvGrpSpPr/>
          <p:nvPr/>
        </p:nvGrpSpPr>
        <p:grpSpPr>
          <a:xfrm>
            <a:off x="1015" y="3265989"/>
            <a:ext cx="9142985" cy="1116001"/>
            <a:chOff x="1015" y="3573016"/>
            <a:chExt cx="9142985" cy="1116001"/>
          </a:xfrm>
        </p:grpSpPr>
        <p:sp>
          <p:nvSpPr>
            <p:cNvPr id="18" name="Rectangle 17"/>
            <p:cNvSpPr/>
            <p:nvPr/>
          </p:nvSpPr>
          <p:spPr>
            <a:xfrm rot="5400000">
              <a:off x="4014508" y="-440476"/>
              <a:ext cx="1116000" cy="9142985"/>
            </a:xfrm>
            <a:prstGeom prst="rect">
              <a:avLst/>
            </a:prstGeom>
            <a:solidFill>
              <a:srgbClr val="285E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72008" y="3573016"/>
              <a:ext cx="8964000" cy="1015663"/>
            </a:xfrm>
            <a:prstGeom prst="rect">
              <a:avLst/>
            </a:prstGeom>
            <a:noFill/>
          </p:spPr>
          <p:txBody>
            <a:bodyPr wrap="square" rtlCol="0">
              <a:spAutoFit/>
            </a:bodyPr>
            <a:lstStyle/>
            <a:p>
              <a:pPr marL="342900" indent="-342900">
                <a:buFont typeface="Arial" pitchFamily="34" charset="0"/>
                <a:buChar char="•"/>
              </a:pPr>
              <a:r>
                <a:rPr lang="en-IN" sz="2000" b="1" dirty="0" smtClean="0"/>
                <a:t>His research identified a number of key areas that were critical to corporate planning and the tool used to explore each of the critical areas was called SOFT analysis. </a:t>
              </a:r>
              <a:endParaRPr lang="en-IN" sz="2000" b="1" dirty="0"/>
            </a:p>
          </p:txBody>
        </p:sp>
      </p:grpSp>
      <p:grpSp>
        <p:nvGrpSpPr>
          <p:cNvPr id="7" name="Group 47"/>
          <p:cNvGrpSpPr/>
          <p:nvPr/>
        </p:nvGrpSpPr>
        <p:grpSpPr>
          <a:xfrm>
            <a:off x="1" y="4346108"/>
            <a:ext cx="9144000" cy="1260000"/>
            <a:chOff x="1" y="4822779"/>
            <a:chExt cx="9144000" cy="1260000"/>
          </a:xfrm>
        </p:grpSpPr>
        <p:sp>
          <p:nvSpPr>
            <p:cNvPr id="21" name="Rectangle 20"/>
            <p:cNvSpPr/>
            <p:nvPr/>
          </p:nvSpPr>
          <p:spPr>
            <a:xfrm rot="5400000">
              <a:off x="3942001" y="880779"/>
              <a:ext cx="1260000" cy="9144000"/>
            </a:xfrm>
            <a:prstGeom prst="rect">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p:cNvSpPr txBox="1"/>
            <p:nvPr/>
          </p:nvSpPr>
          <p:spPr>
            <a:xfrm>
              <a:off x="72008" y="4913351"/>
              <a:ext cx="8964488" cy="1015663"/>
            </a:xfrm>
            <a:prstGeom prst="rect">
              <a:avLst/>
            </a:prstGeom>
            <a:noFill/>
          </p:spPr>
          <p:txBody>
            <a:bodyPr wrap="square" rtlCol="0">
              <a:spAutoFit/>
            </a:bodyPr>
            <a:lstStyle/>
            <a:p>
              <a:pPr marL="457200" indent="-457200">
                <a:buFont typeface="Arial" pitchFamily="34" charset="0"/>
                <a:buChar char="•"/>
              </a:pPr>
              <a:r>
                <a:rPr lang="en-IN" sz="2000" b="1" dirty="0" smtClean="0"/>
                <a:t>Albert Humphrey and the original research team used the following categories:</a:t>
              </a:r>
            </a:p>
            <a:p>
              <a:pPr marL="457200" indent="-457200"/>
              <a:r>
                <a:rPr lang="en-IN" sz="2000" b="1" dirty="0" smtClean="0"/>
                <a:t>	“What is good in the present is Satisfactory, good in the future is an Opportunity; bad in the present is a Fault and bad in the future is a Threat.”</a:t>
              </a:r>
            </a:p>
          </p:txBody>
        </p:sp>
      </p:grpSp>
      <p:grpSp>
        <p:nvGrpSpPr>
          <p:cNvPr id="8" name="Group 48"/>
          <p:cNvGrpSpPr/>
          <p:nvPr/>
        </p:nvGrpSpPr>
        <p:grpSpPr>
          <a:xfrm>
            <a:off x="0" y="5579742"/>
            <a:ext cx="9142985" cy="1017610"/>
            <a:chOff x="0" y="5840389"/>
            <a:chExt cx="9142985" cy="1017610"/>
          </a:xfrm>
        </p:grpSpPr>
        <p:sp>
          <p:nvSpPr>
            <p:cNvPr id="24" name="Rectangle 23"/>
            <p:cNvSpPr/>
            <p:nvPr/>
          </p:nvSpPr>
          <p:spPr>
            <a:xfrm rot="5400000">
              <a:off x="4062688" y="1777701"/>
              <a:ext cx="1017610" cy="9142985"/>
            </a:xfrm>
            <a:prstGeom prst="rect">
              <a:avLst/>
            </a:prstGeom>
            <a:solidFill>
              <a:srgbClr val="ED7BC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TextBox 24"/>
            <p:cNvSpPr txBox="1"/>
            <p:nvPr/>
          </p:nvSpPr>
          <p:spPr>
            <a:xfrm>
              <a:off x="72008" y="5908697"/>
              <a:ext cx="8964488" cy="707886"/>
            </a:xfrm>
            <a:prstGeom prst="rect">
              <a:avLst/>
            </a:prstGeom>
            <a:noFill/>
          </p:spPr>
          <p:txBody>
            <a:bodyPr wrap="square" rtlCol="0">
              <a:spAutoFit/>
            </a:bodyPr>
            <a:lstStyle/>
            <a:p>
              <a:pPr marL="457200" indent="-457200">
                <a:buFont typeface="Arial" pitchFamily="34" charset="0"/>
                <a:buChar char="•"/>
              </a:pPr>
              <a:r>
                <a:rPr lang="en-IN" sz="2000" b="1" dirty="0" smtClean="0"/>
                <a:t>In 1964, at a conference the F in ‘SOFT’ was changed to a W, and thus, the emergence of ‘SWOT’ Analysis as we know it today came into existence. </a:t>
              </a:r>
              <a:endParaRPr lang="en-IN"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Left)">
                                      <p:cBhvr>
                                        <p:cTn id="15" dur="500"/>
                                        <p:tgtEl>
                                          <p:spTgt spid="5"/>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Left)">
                                      <p:cBhvr>
                                        <p:cTn id="19" dur="500"/>
                                        <p:tgtEl>
                                          <p:spTgt spid="6"/>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Left)">
                                      <p:cBhvr>
                                        <p:cTn id="23" dur="500"/>
                                        <p:tgtEl>
                                          <p:spTgt spid="7"/>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ndresr211766.jpg"/>
          <p:cNvPicPr>
            <a:picLocks noChangeAspect="1"/>
          </p:cNvPicPr>
          <p:nvPr/>
        </p:nvPicPr>
        <p:blipFill>
          <a:blip r:embed="rId2" cstate="print"/>
          <a:stretch>
            <a:fillRect/>
          </a:stretch>
        </p:blipFill>
        <p:spPr>
          <a:xfrm>
            <a:off x="3779912" y="836712"/>
            <a:ext cx="5364088" cy="6021288"/>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Steps of SWOT Analysis</a:t>
              </a:r>
              <a:endParaRPr lang="en-IN" sz="3200" dirty="0"/>
            </a:p>
          </p:txBody>
        </p:sp>
      </p:grpSp>
      <p:grpSp>
        <p:nvGrpSpPr>
          <p:cNvPr id="4" name="Group 65"/>
          <p:cNvGrpSpPr>
            <a:grpSpLocks/>
          </p:cNvGrpSpPr>
          <p:nvPr/>
        </p:nvGrpSpPr>
        <p:grpSpPr bwMode="auto">
          <a:xfrm rot="5400000">
            <a:off x="-468088" y="1956491"/>
            <a:ext cx="4968000" cy="3528000"/>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3"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106981" y="2677560"/>
                <a:ext cx="763040" cy="791220"/>
                <a:chOff x="1729066" y="4033625"/>
                <a:chExt cx="1016456" cy="1016530"/>
              </a:xfrm>
            </p:grpSpPr>
            <p:grpSp>
              <p:nvGrpSpPr>
                <p:cNvPr id="7" name="Gruppe 59"/>
                <p:cNvGrpSpPr>
                  <a:grpSpLocks/>
                </p:cNvGrpSpPr>
                <p:nvPr/>
              </p:nvGrpSpPr>
              <p:grpSpPr bwMode="auto">
                <a:xfrm>
                  <a:off x="1729066" y="4033625"/>
                  <a:ext cx="1016456" cy="1016530"/>
                  <a:chOff x="3889813" y="1483645"/>
                  <a:chExt cx="496973" cy="497009"/>
                </a:xfrm>
              </p:grpSpPr>
              <p:sp>
                <p:nvSpPr>
                  <p:cNvPr id="20"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1"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9"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6"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7" name="Rounded Rectangle 16"/>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2"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2" name="Rounded Rectangle 21"/>
          <p:cNvSpPr/>
          <p:nvPr/>
        </p:nvSpPr>
        <p:spPr>
          <a:xfrm>
            <a:off x="3995936" y="1772816"/>
            <a:ext cx="4968552" cy="4464496"/>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Perform SWOT Analysis &amp; Document:</a:t>
            </a:r>
          </a:p>
          <a:p>
            <a:endParaRPr lang="en-IN" sz="2000" b="1" dirty="0" smtClean="0">
              <a:solidFill>
                <a:schemeClr val="tx1"/>
              </a:solidFill>
            </a:endParaRPr>
          </a:p>
          <a:p>
            <a:r>
              <a:rPr lang="en-IN" sz="2000" dirty="0" smtClean="0">
                <a:solidFill>
                  <a:schemeClr val="tx1"/>
                </a:solidFill>
              </a:rPr>
              <a:t>This step includes the following:</a:t>
            </a:r>
          </a:p>
          <a:p>
            <a:pPr marL="457200" indent="-457200">
              <a:buFont typeface="+mj-lt"/>
              <a:buAutoNum type="arabicPeriod"/>
            </a:pPr>
            <a:r>
              <a:rPr lang="en-IN" sz="2000" dirty="0" smtClean="0">
                <a:solidFill>
                  <a:schemeClr val="tx1"/>
                </a:solidFill>
              </a:rPr>
              <a:t>Establish the objectives </a:t>
            </a:r>
          </a:p>
          <a:p>
            <a:pPr marL="457200" indent="-457200">
              <a:buFont typeface="+mj-lt"/>
              <a:buAutoNum type="arabicPeriod"/>
            </a:pPr>
            <a:r>
              <a:rPr lang="en-IN" sz="2000" dirty="0" smtClean="0">
                <a:solidFill>
                  <a:schemeClr val="tx1"/>
                </a:solidFill>
              </a:rPr>
              <a:t>Select contributors </a:t>
            </a:r>
          </a:p>
          <a:p>
            <a:pPr marL="457200" indent="-457200">
              <a:buFont typeface="+mj-lt"/>
              <a:buAutoNum type="arabicPeriod"/>
            </a:pPr>
            <a:r>
              <a:rPr lang="en-IN" sz="2000" dirty="0" smtClean="0">
                <a:solidFill>
                  <a:schemeClr val="tx1"/>
                </a:solidFill>
              </a:rPr>
              <a:t>Allocate research &amp; information gathering tasks </a:t>
            </a:r>
          </a:p>
          <a:p>
            <a:pPr marL="457200" indent="-457200">
              <a:buFont typeface="+mj-lt"/>
              <a:buAutoNum type="arabicPeriod"/>
            </a:pPr>
            <a:r>
              <a:rPr lang="en-IN" sz="2000" dirty="0" smtClean="0">
                <a:solidFill>
                  <a:schemeClr val="tx1"/>
                </a:solidFill>
              </a:rPr>
              <a:t>Create a workshop environment </a:t>
            </a:r>
          </a:p>
          <a:p>
            <a:pPr marL="457200" indent="-457200">
              <a:buFont typeface="+mj-lt"/>
              <a:buAutoNum type="arabicPeriod"/>
            </a:pPr>
            <a:r>
              <a:rPr lang="en-IN" sz="2000" dirty="0" smtClean="0">
                <a:solidFill>
                  <a:schemeClr val="tx1"/>
                </a:solidFill>
              </a:rPr>
              <a:t>List SWOT Analysis </a:t>
            </a:r>
          </a:p>
          <a:p>
            <a:pPr marL="457200" indent="-457200">
              <a:buFont typeface="+mj-lt"/>
              <a:buAutoNum type="arabicPeriod"/>
            </a:pPr>
            <a:r>
              <a:rPr lang="en-IN" sz="2000" dirty="0" smtClean="0">
                <a:solidFill>
                  <a:schemeClr val="tx1"/>
                </a:solidFill>
              </a:rPr>
              <a:t>Evaluate listed ideas against Objectives </a:t>
            </a:r>
          </a:p>
          <a:p>
            <a:pPr marL="457200" indent="-457200">
              <a:buFont typeface="+mj-lt"/>
              <a:buAutoNum type="arabicPeriod"/>
            </a:pPr>
            <a:r>
              <a:rPr lang="en-IN" sz="2000" dirty="0" smtClean="0">
                <a:solidFill>
                  <a:schemeClr val="tx1"/>
                </a:solidFill>
              </a:rPr>
              <a:t>Carry your findings forward </a:t>
            </a:r>
          </a:p>
          <a:p>
            <a:pPr marL="457200" indent="-457200"/>
            <a:endParaRPr lang="en-US" sz="2000" dirty="0" smtClean="0">
              <a:solidFill>
                <a:schemeClr val="tx1"/>
              </a:solidFill>
            </a:endParaRPr>
          </a:p>
          <a:p>
            <a:pPr marL="457200" indent="-457200"/>
            <a:r>
              <a:rPr lang="en-IN" sz="2000" dirty="0" smtClean="0">
                <a:solidFill>
                  <a:schemeClr val="tx1"/>
                </a:solidFill>
              </a:rPr>
              <a:t>Let us look at each in detail.</a:t>
            </a:r>
          </a:p>
        </p:txBody>
      </p:sp>
      <p:grpSp>
        <p:nvGrpSpPr>
          <p:cNvPr id="8" name="Group 68"/>
          <p:cNvGrpSpPr>
            <a:grpSpLocks/>
          </p:cNvGrpSpPr>
          <p:nvPr/>
        </p:nvGrpSpPr>
        <p:grpSpPr bwMode="auto">
          <a:xfrm>
            <a:off x="467545" y="2944167"/>
            <a:ext cx="3096344" cy="1149133"/>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382870" y="2369147"/>
              <a:ext cx="4355370" cy="233974"/>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9" name="Group 69"/>
          <p:cNvGrpSpPr>
            <a:grpSpLocks/>
          </p:cNvGrpSpPr>
          <p:nvPr/>
        </p:nvGrpSpPr>
        <p:grpSpPr bwMode="auto">
          <a:xfrm>
            <a:off x="467545" y="1735236"/>
            <a:ext cx="3096344" cy="115015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397326" y="2360017"/>
              <a:ext cx="4340915" cy="233766"/>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0" name="Group 68"/>
          <p:cNvGrpSpPr>
            <a:grpSpLocks/>
          </p:cNvGrpSpPr>
          <p:nvPr/>
        </p:nvGrpSpPr>
        <p:grpSpPr bwMode="auto">
          <a:xfrm>
            <a:off x="467544" y="4152075"/>
            <a:ext cx="3096344" cy="1149133"/>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383052" y="2404838"/>
              <a:ext cx="3674841" cy="132246"/>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1" name="Group 69"/>
          <p:cNvGrpSpPr>
            <a:grpSpLocks/>
          </p:cNvGrpSpPr>
          <p:nvPr/>
        </p:nvGrpSpPr>
        <p:grpSpPr bwMode="auto">
          <a:xfrm>
            <a:off x="467544" y="2924944"/>
            <a:ext cx="3096344" cy="1188000"/>
            <a:chOff x="1224751" y="2276269"/>
            <a:chExt cx="4852003" cy="379817"/>
          </a:xfrm>
        </p:grpSpPr>
        <p:sp>
          <p:nvSpPr>
            <p:cNvPr id="36" name="Rounded Rectangle 35"/>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397327" y="2368356"/>
              <a:ext cx="4228077" cy="226319"/>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15" name="Group 41"/>
          <p:cNvGrpSpPr>
            <a:grpSpLocks/>
          </p:cNvGrpSpPr>
          <p:nvPr/>
        </p:nvGrpSpPr>
        <p:grpSpPr bwMode="auto">
          <a:xfrm>
            <a:off x="2339752" y="5772993"/>
            <a:ext cx="4783138" cy="968375"/>
            <a:chOff x="4940193" y="4878304"/>
            <a:chExt cx="4783391" cy="968295"/>
          </a:xfrm>
        </p:grpSpPr>
        <p:sp>
          <p:nvSpPr>
            <p:cNvPr id="40" name="Oval 39"/>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1" name="Rectangle 40"/>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2" name="Rounded Rectangle 41"/>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8" name="Group 87"/>
            <p:cNvGrpSpPr>
              <a:grpSpLocks/>
            </p:cNvGrpSpPr>
            <p:nvPr/>
          </p:nvGrpSpPr>
          <p:grpSpPr bwMode="auto">
            <a:xfrm>
              <a:off x="4940193" y="4878304"/>
              <a:ext cx="4783391" cy="825387"/>
              <a:chOff x="4940193" y="4878304"/>
              <a:chExt cx="4783391" cy="825387"/>
            </a:xfrm>
          </p:grpSpPr>
          <p:sp>
            <p:nvSpPr>
              <p:cNvPr id="44" name="Oval 43"/>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5"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6" name="Rounded Rectangle 45"/>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3785 -0.37026 " pathEditMode="relative" rAng="0" ptsTypes="AA">
                                      <p:cBhvr>
                                        <p:cTn id="6" dur="2000" fill="hold"/>
                                        <p:tgtEl>
                                          <p:spTgt spid="15"/>
                                        </p:tgtEl>
                                        <p:attrNameLst>
                                          <p:attrName>ppt_x</p:attrName>
                                          <p:attrName>ppt_y</p:attrName>
                                        </p:attrNameLst>
                                      </p:cBhvr>
                                      <p:rCtr x="1900" y="-18500"/>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200" tmFilter="0, 0; .2, .5; .8, .5; 1, 0"/>
                                        <p:tgtEl>
                                          <p:spTgt spid="15"/>
                                        </p:tgtEl>
                                      </p:cBhvr>
                                    </p:animEffect>
                                    <p:animScale>
                                      <p:cBhvr>
                                        <p:cTn id="10" dur="100" autoRev="1" fill="hold"/>
                                        <p:tgtEl>
                                          <p:spTgt spid="15"/>
                                        </p:tgtEl>
                                      </p:cBhvr>
                                      <p:by x="105000" y="105000"/>
                                    </p:animScale>
                                  </p:childTnLst>
                                </p:cTn>
                              </p:par>
                            </p:childTnLst>
                          </p:cTn>
                        </p:par>
                        <p:par>
                          <p:cTn id="11" fill="hold">
                            <p:stCondLst>
                              <p:cond delay="22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0" presetClass="exit" presetSubtype="0" fill="hold" nodeType="with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par>
                          <p:cTn id="18" fill="hold">
                            <p:stCondLst>
                              <p:cond delay="4200"/>
                            </p:stCondLst>
                            <p:childTnLst>
                              <p:par>
                                <p:cTn id="19" presetID="1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slide(fromLeft)">
                                      <p:cBhvr>
                                        <p:cTn id="21" dur="500"/>
                                        <p:tgtEl>
                                          <p:spTgt spid="47"/>
                                        </p:tgtEl>
                                      </p:cBhvr>
                                    </p:animEffect>
                                  </p:childTnLst>
                                </p:cTn>
                              </p:par>
                            </p:childTnLst>
                          </p:cTn>
                        </p:par>
                        <p:par>
                          <p:cTn id="22" fill="hold">
                            <p:stCondLst>
                              <p:cond delay="4700"/>
                            </p:stCondLst>
                            <p:childTnLst>
                              <p:par>
                                <p:cTn id="23" presetID="1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lide(from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ndresr211766.jpg"/>
          <p:cNvPicPr>
            <a:picLocks noChangeAspect="1"/>
          </p:cNvPicPr>
          <p:nvPr/>
        </p:nvPicPr>
        <p:blipFill>
          <a:blip r:embed="rId2" cstate="print"/>
          <a:stretch>
            <a:fillRect/>
          </a:stretch>
        </p:blipFill>
        <p:spPr>
          <a:xfrm>
            <a:off x="3779912" y="836712"/>
            <a:ext cx="5364088" cy="6021288"/>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Steps of SWOT Analysis</a:t>
              </a:r>
              <a:endParaRPr lang="en-IN" sz="3200" dirty="0"/>
            </a:p>
          </p:txBody>
        </p:sp>
      </p:grpSp>
      <p:grpSp>
        <p:nvGrpSpPr>
          <p:cNvPr id="4" name="Group 65"/>
          <p:cNvGrpSpPr>
            <a:grpSpLocks/>
          </p:cNvGrpSpPr>
          <p:nvPr/>
        </p:nvGrpSpPr>
        <p:grpSpPr bwMode="auto">
          <a:xfrm rot="5400000">
            <a:off x="-468088" y="1956491"/>
            <a:ext cx="4968000" cy="3528000"/>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3"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106981" y="2677560"/>
                <a:ext cx="763040" cy="791220"/>
                <a:chOff x="1729066" y="4033625"/>
                <a:chExt cx="1016456" cy="1016530"/>
              </a:xfrm>
            </p:grpSpPr>
            <p:grpSp>
              <p:nvGrpSpPr>
                <p:cNvPr id="7" name="Gruppe 59"/>
                <p:cNvGrpSpPr>
                  <a:grpSpLocks/>
                </p:cNvGrpSpPr>
                <p:nvPr/>
              </p:nvGrpSpPr>
              <p:grpSpPr bwMode="auto">
                <a:xfrm>
                  <a:off x="1729066" y="4033625"/>
                  <a:ext cx="1016456" cy="1016530"/>
                  <a:chOff x="3889813" y="1483645"/>
                  <a:chExt cx="496973" cy="497009"/>
                </a:xfrm>
              </p:grpSpPr>
              <p:sp>
                <p:nvSpPr>
                  <p:cNvPr id="20"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1"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9"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6"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7" name="Rounded Rectangle 16"/>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2"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2" name="Rounded Rectangle 21"/>
          <p:cNvSpPr/>
          <p:nvPr/>
        </p:nvSpPr>
        <p:spPr>
          <a:xfrm>
            <a:off x="3995936" y="1340768"/>
            <a:ext cx="4968552" cy="4896544"/>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Perform SWOT Analysis &amp; Document:</a:t>
            </a:r>
          </a:p>
          <a:p>
            <a:endParaRPr lang="en-IN" sz="2000" b="1" dirty="0" smtClean="0">
              <a:solidFill>
                <a:schemeClr val="tx1"/>
              </a:solidFill>
            </a:endParaRPr>
          </a:p>
          <a:p>
            <a:r>
              <a:rPr lang="en-IN" sz="2000" dirty="0" smtClean="0">
                <a:solidFill>
                  <a:schemeClr val="tx1"/>
                </a:solidFill>
              </a:rPr>
              <a:t>This step includes the following:</a:t>
            </a:r>
          </a:p>
          <a:p>
            <a:pPr marL="457200" indent="-457200">
              <a:buFont typeface="+mj-lt"/>
              <a:buAutoNum type="arabicPeriod"/>
            </a:pPr>
            <a:r>
              <a:rPr lang="en-IN" sz="2000" dirty="0" smtClean="0">
                <a:solidFill>
                  <a:schemeClr val="tx1"/>
                </a:solidFill>
              </a:rPr>
              <a:t>Establish the objectives </a:t>
            </a:r>
          </a:p>
          <a:p>
            <a:pPr marL="457200" indent="-457200">
              <a:buFont typeface="+mj-lt"/>
              <a:buAutoNum type="arabicPeriod"/>
            </a:pPr>
            <a:r>
              <a:rPr lang="en-IN" sz="2000" dirty="0" smtClean="0">
                <a:solidFill>
                  <a:schemeClr val="tx1"/>
                </a:solidFill>
              </a:rPr>
              <a:t>Select contributors </a:t>
            </a:r>
          </a:p>
          <a:p>
            <a:pPr marL="457200" indent="-457200">
              <a:buFont typeface="+mj-lt"/>
              <a:buAutoNum type="arabicPeriod"/>
            </a:pPr>
            <a:r>
              <a:rPr lang="en-IN" sz="2000" dirty="0" smtClean="0">
                <a:solidFill>
                  <a:schemeClr val="tx1"/>
                </a:solidFill>
              </a:rPr>
              <a:t>Allocate research &amp; information gathering tasks </a:t>
            </a:r>
          </a:p>
          <a:p>
            <a:pPr marL="457200" indent="-457200">
              <a:buFont typeface="+mj-lt"/>
              <a:buAutoNum type="arabicPeriod"/>
            </a:pPr>
            <a:r>
              <a:rPr lang="en-IN" sz="2000" dirty="0" smtClean="0">
                <a:solidFill>
                  <a:schemeClr val="tx1"/>
                </a:solidFill>
              </a:rPr>
              <a:t>Create a workshop environment </a:t>
            </a:r>
          </a:p>
          <a:p>
            <a:pPr marL="457200" indent="-457200">
              <a:buFont typeface="+mj-lt"/>
              <a:buAutoNum type="arabicPeriod"/>
            </a:pPr>
            <a:r>
              <a:rPr lang="en-IN" sz="2000" dirty="0" smtClean="0">
                <a:solidFill>
                  <a:schemeClr val="tx1"/>
                </a:solidFill>
              </a:rPr>
              <a:t>List SWOT Analysis </a:t>
            </a:r>
          </a:p>
          <a:p>
            <a:pPr marL="457200" indent="-457200">
              <a:buFont typeface="+mj-lt"/>
              <a:buAutoNum type="arabicPeriod"/>
            </a:pPr>
            <a:r>
              <a:rPr lang="en-IN" sz="2000" dirty="0" smtClean="0">
                <a:solidFill>
                  <a:schemeClr val="tx1"/>
                </a:solidFill>
              </a:rPr>
              <a:t>Evaluate listed ideas against Objectives </a:t>
            </a:r>
          </a:p>
          <a:p>
            <a:pPr marL="457200" indent="-457200">
              <a:buFont typeface="+mj-lt"/>
              <a:buAutoNum type="arabicPeriod"/>
            </a:pPr>
            <a:r>
              <a:rPr lang="en-IN" sz="2000" dirty="0" smtClean="0">
                <a:solidFill>
                  <a:schemeClr val="tx1"/>
                </a:solidFill>
              </a:rPr>
              <a:t>Carry your findings forward </a:t>
            </a:r>
          </a:p>
          <a:p>
            <a:pPr marL="457200" indent="-457200"/>
            <a:endParaRPr lang="en-US" sz="2000" dirty="0" smtClean="0">
              <a:solidFill>
                <a:schemeClr val="tx1"/>
              </a:solidFill>
            </a:endParaRPr>
          </a:p>
          <a:p>
            <a:pPr marL="457200" indent="-457200"/>
            <a:r>
              <a:rPr lang="en-IN" sz="2000" dirty="0" smtClean="0">
                <a:solidFill>
                  <a:schemeClr val="tx1"/>
                </a:solidFill>
              </a:rPr>
              <a:t>Let us look at each in detail.</a:t>
            </a:r>
          </a:p>
        </p:txBody>
      </p:sp>
      <p:grpSp>
        <p:nvGrpSpPr>
          <p:cNvPr id="8" name="Group 68"/>
          <p:cNvGrpSpPr>
            <a:grpSpLocks/>
          </p:cNvGrpSpPr>
          <p:nvPr/>
        </p:nvGrpSpPr>
        <p:grpSpPr bwMode="auto">
          <a:xfrm>
            <a:off x="467545" y="2944167"/>
            <a:ext cx="3096344" cy="1149133"/>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382870" y="2369147"/>
              <a:ext cx="4355370" cy="233974"/>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9" name="Group 69"/>
          <p:cNvGrpSpPr>
            <a:grpSpLocks/>
          </p:cNvGrpSpPr>
          <p:nvPr/>
        </p:nvGrpSpPr>
        <p:grpSpPr bwMode="auto">
          <a:xfrm>
            <a:off x="467545" y="1735236"/>
            <a:ext cx="3096344" cy="115015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397326" y="2360017"/>
              <a:ext cx="4340915" cy="233766"/>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0" name="Group 68"/>
          <p:cNvGrpSpPr>
            <a:grpSpLocks/>
          </p:cNvGrpSpPr>
          <p:nvPr/>
        </p:nvGrpSpPr>
        <p:grpSpPr bwMode="auto">
          <a:xfrm>
            <a:off x="467544" y="4152075"/>
            <a:ext cx="3096344" cy="1149133"/>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383052" y="2404838"/>
              <a:ext cx="3674841" cy="132246"/>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1" name="Group 69"/>
          <p:cNvGrpSpPr>
            <a:grpSpLocks/>
          </p:cNvGrpSpPr>
          <p:nvPr/>
        </p:nvGrpSpPr>
        <p:grpSpPr bwMode="auto">
          <a:xfrm>
            <a:off x="467544" y="2924944"/>
            <a:ext cx="3096344" cy="1188000"/>
            <a:chOff x="1224751" y="2276269"/>
            <a:chExt cx="4852003" cy="379817"/>
          </a:xfrm>
        </p:grpSpPr>
        <p:sp>
          <p:nvSpPr>
            <p:cNvPr id="36" name="Rounded Rectangle 35"/>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397327" y="2368356"/>
              <a:ext cx="4228077" cy="226319"/>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15" name="Group 41"/>
          <p:cNvGrpSpPr>
            <a:grpSpLocks/>
          </p:cNvGrpSpPr>
          <p:nvPr/>
        </p:nvGrpSpPr>
        <p:grpSpPr bwMode="auto">
          <a:xfrm>
            <a:off x="2339752" y="5772993"/>
            <a:ext cx="4783138" cy="968375"/>
            <a:chOff x="4940193" y="4878304"/>
            <a:chExt cx="4783391" cy="968295"/>
          </a:xfrm>
        </p:grpSpPr>
        <p:sp>
          <p:nvSpPr>
            <p:cNvPr id="40" name="Oval 39"/>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1" name="Rectangle 40"/>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2" name="Rounded Rectangle 41"/>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8" name="Group 87"/>
            <p:cNvGrpSpPr>
              <a:grpSpLocks/>
            </p:cNvGrpSpPr>
            <p:nvPr/>
          </p:nvGrpSpPr>
          <p:grpSpPr bwMode="auto">
            <a:xfrm>
              <a:off x="4940193" y="4878304"/>
              <a:ext cx="4783391" cy="825387"/>
              <a:chOff x="4940193" y="4878304"/>
              <a:chExt cx="4783391" cy="825387"/>
            </a:xfrm>
          </p:grpSpPr>
          <p:sp>
            <p:nvSpPr>
              <p:cNvPr id="44" name="Oval 43"/>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5"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6" name="Rounded Rectangle 45"/>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pic>
        <p:nvPicPr>
          <p:cNvPr id="48" name="Picture 47" descr="andresr211766.jpg"/>
          <p:cNvPicPr>
            <a:picLocks noChangeAspect="1"/>
          </p:cNvPicPr>
          <p:nvPr/>
        </p:nvPicPr>
        <p:blipFill>
          <a:blip r:embed="rId2" cstate="print"/>
          <a:stretch>
            <a:fillRect/>
          </a:stretch>
        </p:blipFill>
        <p:spPr>
          <a:xfrm>
            <a:off x="-36512" y="836712"/>
            <a:ext cx="9108504" cy="6021288"/>
          </a:xfrm>
          <a:prstGeom prst="rect">
            <a:avLst/>
          </a:prstGeom>
        </p:spPr>
      </p:pic>
      <p:sp>
        <p:nvSpPr>
          <p:cNvPr id="49" name="Rounded Rectangle 48"/>
          <p:cNvSpPr/>
          <p:nvPr/>
        </p:nvSpPr>
        <p:spPr>
          <a:xfrm>
            <a:off x="251520" y="1124744"/>
            <a:ext cx="8424936" cy="5544616"/>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IN" sz="2000" b="1" dirty="0" smtClean="0">
                <a:solidFill>
                  <a:schemeClr val="tx1"/>
                </a:solidFill>
              </a:rPr>
              <a:t>Establish the objectives – </a:t>
            </a:r>
            <a:r>
              <a:rPr lang="en-IN" sz="2000" dirty="0" smtClean="0">
                <a:solidFill>
                  <a:schemeClr val="tx1"/>
                </a:solidFill>
              </a:rPr>
              <a:t>You should determine the purpose of conducting a SWOT. It may be wide / narrow, general / specific.</a:t>
            </a:r>
          </a:p>
          <a:p>
            <a:pPr marL="457200" indent="-457200">
              <a:buFont typeface="+mj-lt"/>
              <a:buAutoNum type="arabicPeriod"/>
            </a:pPr>
            <a:r>
              <a:rPr lang="en-IN" sz="2000" b="1" dirty="0" smtClean="0">
                <a:solidFill>
                  <a:schemeClr val="tx1"/>
                </a:solidFill>
              </a:rPr>
              <a:t>Select contributors - </a:t>
            </a:r>
            <a:r>
              <a:rPr lang="en-IN" sz="2000" dirty="0" smtClean="0">
                <a:solidFill>
                  <a:schemeClr val="tx1"/>
                </a:solidFill>
              </a:rPr>
              <a:t>Expert opinion may be required for SWOT.</a:t>
            </a:r>
          </a:p>
          <a:p>
            <a:pPr marL="457200" indent="-457200">
              <a:buFont typeface="+mj-lt"/>
              <a:buAutoNum type="arabicPeriod"/>
            </a:pPr>
            <a:r>
              <a:rPr lang="en-IN" sz="2000" b="1" dirty="0" smtClean="0">
                <a:solidFill>
                  <a:schemeClr val="tx1"/>
                </a:solidFill>
              </a:rPr>
              <a:t>Allocate research &amp; information gathering tasks - </a:t>
            </a:r>
            <a:r>
              <a:rPr lang="en-IN" sz="2000" dirty="0" smtClean="0">
                <a:solidFill>
                  <a:schemeClr val="tx1"/>
                </a:solidFill>
              </a:rPr>
              <a:t>Background preparation can be carried out in two stages – Exploratory and Detailed. Information on Strengths &amp; Weaknesses should focus on the internal factors and information on Opportunities &amp; Threats should focus on the external factors.</a:t>
            </a:r>
          </a:p>
          <a:p>
            <a:pPr marL="457200" indent="-457200">
              <a:buFont typeface="+mj-lt"/>
              <a:buAutoNum type="arabicPeriod"/>
            </a:pPr>
            <a:r>
              <a:rPr lang="en-IN" sz="2000" b="1" dirty="0" smtClean="0">
                <a:solidFill>
                  <a:schemeClr val="tx1"/>
                </a:solidFill>
              </a:rPr>
              <a:t>Create a workshop environment – </a:t>
            </a:r>
            <a:r>
              <a:rPr lang="en-IN" sz="2000" dirty="0" smtClean="0">
                <a:solidFill>
                  <a:schemeClr val="tx1"/>
                </a:solidFill>
              </a:rPr>
              <a:t>You should encourage an atmosphere conducive to the free flow of information.</a:t>
            </a:r>
          </a:p>
          <a:p>
            <a:pPr marL="457200" indent="-457200">
              <a:buFont typeface="+mj-lt"/>
              <a:buAutoNum type="arabicPeriod"/>
            </a:pPr>
            <a:r>
              <a:rPr lang="en-IN" sz="2000" b="1" dirty="0" smtClean="0">
                <a:solidFill>
                  <a:schemeClr val="tx1"/>
                </a:solidFill>
              </a:rPr>
              <a:t>List SWOT Analysis – </a:t>
            </a:r>
            <a:r>
              <a:rPr lang="en-IN" sz="2000" dirty="0" smtClean="0">
                <a:solidFill>
                  <a:schemeClr val="tx1"/>
                </a:solidFill>
              </a:rPr>
              <a:t>List the Strengths, Weaknesses, Opportunities, &amp; Threats in the SWOT Matrix.</a:t>
            </a:r>
          </a:p>
          <a:p>
            <a:pPr marL="457200" indent="-457200">
              <a:buFont typeface="+mj-lt"/>
              <a:buAutoNum type="arabicPeriod"/>
            </a:pPr>
            <a:r>
              <a:rPr lang="en-IN" sz="2000" b="1" dirty="0" smtClean="0">
                <a:solidFill>
                  <a:schemeClr val="tx1"/>
                </a:solidFill>
              </a:rPr>
              <a:t>Evaluate listed ideas against Objectives – </a:t>
            </a:r>
            <a:r>
              <a:rPr lang="en-IN" sz="2000" dirty="0" smtClean="0">
                <a:solidFill>
                  <a:schemeClr val="tx1"/>
                </a:solidFill>
              </a:rPr>
              <a:t>After the lists are compiled in the SWOT Matrix, you should sort and group facts and ideas in relation to the objectives.</a:t>
            </a:r>
          </a:p>
          <a:p>
            <a:pPr marL="457200" indent="-457200">
              <a:buFont typeface="+mj-lt"/>
              <a:buAutoNum type="arabicPeriod"/>
            </a:pPr>
            <a:r>
              <a:rPr lang="en-IN" sz="2000" b="1" dirty="0" smtClean="0">
                <a:solidFill>
                  <a:schemeClr val="tx1"/>
                </a:solidFill>
              </a:rPr>
              <a:t>Carry your findings forward - </a:t>
            </a:r>
            <a:r>
              <a:rPr lang="en-IN" sz="2000" dirty="0" smtClean="0">
                <a:solidFill>
                  <a:schemeClr val="tx1"/>
                </a:solidFill>
              </a:rPr>
              <a:t>Make sure that the SWOT analysis is used in subsequent planning. Revisit your findings at suitable time intervals.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0.70"/>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slide(fromRight)">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clipart_of_31354_smjpg_2.jpg"/>
          <p:cNvPicPr>
            <a:picLocks noChangeAspect="1"/>
          </p:cNvPicPr>
          <p:nvPr/>
        </p:nvPicPr>
        <p:blipFill>
          <a:blip r:embed="rId2" cstate="print"/>
          <a:stretch>
            <a:fillRect/>
          </a:stretch>
        </p:blipFill>
        <p:spPr>
          <a:xfrm>
            <a:off x="3779912" y="908720"/>
            <a:ext cx="5364088" cy="5949280"/>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Steps of SWOT Analysis</a:t>
              </a:r>
              <a:endParaRPr lang="en-IN" sz="3200" dirty="0"/>
            </a:p>
          </p:txBody>
        </p:sp>
      </p:grpSp>
      <p:grpSp>
        <p:nvGrpSpPr>
          <p:cNvPr id="4" name="Group 65"/>
          <p:cNvGrpSpPr>
            <a:grpSpLocks/>
          </p:cNvGrpSpPr>
          <p:nvPr/>
        </p:nvGrpSpPr>
        <p:grpSpPr bwMode="auto">
          <a:xfrm rot="5400000">
            <a:off x="-468088" y="1956491"/>
            <a:ext cx="4968000" cy="3528000"/>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3"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106981" y="2677560"/>
                <a:ext cx="763040" cy="791220"/>
                <a:chOff x="1729066" y="4033625"/>
                <a:chExt cx="1016456" cy="1016530"/>
              </a:xfrm>
            </p:grpSpPr>
            <p:grpSp>
              <p:nvGrpSpPr>
                <p:cNvPr id="7" name="Gruppe 59"/>
                <p:cNvGrpSpPr>
                  <a:grpSpLocks/>
                </p:cNvGrpSpPr>
                <p:nvPr/>
              </p:nvGrpSpPr>
              <p:grpSpPr bwMode="auto">
                <a:xfrm>
                  <a:off x="1729066" y="4033625"/>
                  <a:ext cx="1016456" cy="1016530"/>
                  <a:chOff x="3889813" y="1483645"/>
                  <a:chExt cx="496973" cy="497009"/>
                </a:xfrm>
              </p:grpSpPr>
              <p:sp>
                <p:nvSpPr>
                  <p:cNvPr id="20"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1"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9"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6"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b-NO">
                  <a:solidFill>
                    <a:srgbClr val="FFFFFF"/>
                  </a:solidFill>
                </a:endParaRPr>
              </a:p>
            </p:txBody>
          </p:sp>
          <p:sp>
            <p:nvSpPr>
              <p:cNvPr id="17" name="Rounded Rectangle 16"/>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2"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2" name="Rounded Rectangle 21"/>
          <p:cNvSpPr/>
          <p:nvPr/>
        </p:nvSpPr>
        <p:spPr>
          <a:xfrm>
            <a:off x="3995936" y="1916832"/>
            <a:ext cx="4968552" cy="3672408"/>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Prepare Action Plan:</a:t>
            </a:r>
          </a:p>
          <a:p>
            <a:endParaRPr lang="en-IN" sz="2000" b="1" dirty="0" smtClean="0">
              <a:solidFill>
                <a:schemeClr val="tx1"/>
              </a:solidFill>
            </a:endParaRPr>
          </a:p>
          <a:p>
            <a:r>
              <a:rPr lang="en-IN" sz="2000" dirty="0" smtClean="0">
                <a:solidFill>
                  <a:schemeClr val="tx1"/>
                </a:solidFill>
              </a:rPr>
              <a:t>After the SWOT analysis has been completed, you should make sure to mark each point with:</a:t>
            </a:r>
          </a:p>
          <a:p>
            <a:pPr marL="457200" indent="-457200">
              <a:buFont typeface="Arial" pitchFamily="34" charset="0"/>
              <a:buChar char="•"/>
            </a:pPr>
            <a:r>
              <a:rPr lang="en-IN" sz="2000" dirty="0" smtClean="0">
                <a:solidFill>
                  <a:schemeClr val="tx1"/>
                </a:solidFill>
              </a:rPr>
              <a:t>Things that MUST be addressed  immediately </a:t>
            </a:r>
          </a:p>
          <a:p>
            <a:pPr marL="457200" indent="-457200">
              <a:buFont typeface="Arial" pitchFamily="34" charset="0"/>
              <a:buChar char="•"/>
            </a:pPr>
            <a:r>
              <a:rPr lang="en-IN" sz="2000" dirty="0" smtClean="0">
                <a:solidFill>
                  <a:schemeClr val="tx1"/>
                </a:solidFill>
              </a:rPr>
              <a:t>Things that can be handled later</a:t>
            </a:r>
          </a:p>
          <a:p>
            <a:pPr marL="457200" indent="-457200">
              <a:buFont typeface="Arial" pitchFamily="34" charset="0"/>
              <a:buChar char="•"/>
            </a:pPr>
            <a:r>
              <a:rPr lang="en-IN" sz="2000" dirty="0" smtClean="0">
                <a:solidFill>
                  <a:schemeClr val="tx1"/>
                </a:solidFill>
              </a:rPr>
              <a:t>Things that should be researched further</a:t>
            </a:r>
          </a:p>
          <a:p>
            <a:pPr marL="457200" indent="-457200">
              <a:buFont typeface="Arial" pitchFamily="34" charset="0"/>
              <a:buChar char="•"/>
            </a:pPr>
            <a:r>
              <a:rPr lang="en-IN" sz="2000" dirty="0" smtClean="0">
                <a:solidFill>
                  <a:schemeClr val="tx1"/>
                </a:solidFill>
              </a:rPr>
              <a:t>Things that should be planned for the future</a:t>
            </a:r>
          </a:p>
        </p:txBody>
      </p:sp>
      <p:grpSp>
        <p:nvGrpSpPr>
          <p:cNvPr id="8" name="Group 68"/>
          <p:cNvGrpSpPr>
            <a:grpSpLocks/>
          </p:cNvGrpSpPr>
          <p:nvPr/>
        </p:nvGrpSpPr>
        <p:grpSpPr bwMode="auto">
          <a:xfrm>
            <a:off x="467545" y="2944167"/>
            <a:ext cx="3096344" cy="1149133"/>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382870" y="2365117"/>
              <a:ext cx="4242533" cy="233974"/>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9" name="Group 69"/>
          <p:cNvGrpSpPr>
            <a:grpSpLocks/>
          </p:cNvGrpSpPr>
          <p:nvPr/>
        </p:nvGrpSpPr>
        <p:grpSpPr bwMode="auto">
          <a:xfrm>
            <a:off x="467545" y="1735236"/>
            <a:ext cx="3096344" cy="115015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397326" y="2360017"/>
              <a:ext cx="4453752" cy="233766"/>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0" name="Group 68"/>
          <p:cNvGrpSpPr>
            <a:grpSpLocks/>
          </p:cNvGrpSpPr>
          <p:nvPr/>
        </p:nvGrpSpPr>
        <p:grpSpPr bwMode="auto">
          <a:xfrm>
            <a:off x="467544" y="4152075"/>
            <a:ext cx="3096344" cy="1149133"/>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383052" y="2404838"/>
              <a:ext cx="3674841" cy="132246"/>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1" name="Group 69"/>
          <p:cNvGrpSpPr>
            <a:grpSpLocks/>
          </p:cNvGrpSpPr>
          <p:nvPr/>
        </p:nvGrpSpPr>
        <p:grpSpPr bwMode="auto">
          <a:xfrm>
            <a:off x="467544" y="4149080"/>
            <a:ext cx="3096344" cy="1188000"/>
            <a:chOff x="1224751" y="2276269"/>
            <a:chExt cx="4852003" cy="379817"/>
          </a:xfrm>
        </p:grpSpPr>
        <p:sp>
          <p:nvSpPr>
            <p:cNvPr id="36" name="Rounded Rectangle 35"/>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397327" y="2391378"/>
              <a:ext cx="3674841" cy="127920"/>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5" name="Group 41"/>
          <p:cNvGrpSpPr>
            <a:grpSpLocks/>
          </p:cNvGrpSpPr>
          <p:nvPr/>
        </p:nvGrpSpPr>
        <p:grpSpPr bwMode="auto">
          <a:xfrm>
            <a:off x="2339752" y="5772993"/>
            <a:ext cx="4783138" cy="968375"/>
            <a:chOff x="4940193" y="4878304"/>
            <a:chExt cx="4783391" cy="968295"/>
          </a:xfrm>
        </p:grpSpPr>
        <p:sp>
          <p:nvSpPr>
            <p:cNvPr id="40" name="Oval 39"/>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1" name="Rectangle 40"/>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2" name="Rounded Rectangle 41"/>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8" name="Group 87"/>
            <p:cNvGrpSpPr>
              <a:grpSpLocks/>
            </p:cNvGrpSpPr>
            <p:nvPr/>
          </p:nvGrpSpPr>
          <p:grpSpPr bwMode="auto">
            <a:xfrm>
              <a:off x="4940193" y="4878304"/>
              <a:ext cx="4783391" cy="825387"/>
              <a:chOff x="4940193" y="4878304"/>
              <a:chExt cx="4783391" cy="825387"/>
            </a:xfrm>
          </p:grpSpPr>
          <p:sp>
            <p:nvSpPr>
              <p:cNvPr id="44" name="Oval 43"/>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5"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6" name="Rounded Rectangle 45"/>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2205 -0.20236 " pathEditMode="relative" rAng="0" ptsTypes="AA">
                                      <p:cBhvr>
                                        <p:cTn id="6" dur="2000" fill="hold"/>
                                        <p:tgtEl>
                                          <p:spTgt spid="15"/>
                                        </p:tgtEl>
                                        <p:attrNameLst>
                                          <p:attrName>ppt_x</p:attrName>
                                          <p:attrName>ppt_y</p:attrName>
                                        </p:attrNameLst>
                                      </p:cBhvr>
                                      <p:rCtr x="1100" y="-10100"/>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200" tmFilter="0, 0; .2, .5; .8, .5; 1, 0"/>
                                        <p:tgtEl>
                                          <p:spTgt spid="15"/>
                                        </p:tgtEl>
                                      </p:cBhvr>
                                    </p:animEffect>
                                    <p:animScale>
                                      <p:cBhvr>
                                        <p:cTn id="10" dur="100" autoRev="1" fill="hold"/>
                                        <p:tgtEl>
                                          <p:spTgt spid="15"/>
                                        </p:tgtEl>
                                      </p:cBhvr>
                                      <p:by x="105000" y="105000"/>
                                    </p:animScale>
                                  </p:childTnLst>
                                </p:cTn>
                              </p:par>
                            </p:childTnLst>
                          </p:cTn>
                        </p:par>
                        <p:par>
                          <p:cTn id="11" fill="hold">
                            <p:stCondLst>
                              <p:cond delay="22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0" presetClass="exit" presetSubtype="0" fill="hold" nodeType="with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par>
                          <p:cTn id="18" fill="hold">
                            <p:stCondLst>
                              <p:cond delay="4200"/>
                            </p:stCondLst>
                            <p:childTnLst>
                              <p:par>
                                <p:cTn id="19" presetID="12" presetClass="entr" presetSubtype="8"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slide(fromLeft)">
                                      <p:cBhvr>
                                        <p:cTn id="21" dur="500"/>
                                        <p:tgtEl>
                                          <p:spTgt spid="48"/>
                                        </p:tgtEl>
                                      </p:cBhvr>
                                    </p:animEffect>
                                  </p:childTnLst>
                                </p:cTn>
                              </p:par>
                            </p:childTnLst>
                          </p:cTn>
                        </p:par>
                        <p:par>
                          <p:cTn id="22" fill="hold">
                            <p:stCondLst>
                              <p:cond delay="4700"/>
                            </p:stCondLst>
                            <p:childTnLst>
                              <p:par>
                                <p:cTn id="23" presetID="1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lide(fromRigh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71"/>
                                        </p:tgtEl>
                                        <p:attrNameLst>
                                          <p:attrName>fillcolor</p:attrName>
                                        </p:attrNameLst>
                                      </p:cBhvr>
                                      <p:to>
                                        <a:srgbClr val="0EBE44"/>
                                      </p:to>
                                    </p:animClr>
                                    <p:set>
                                      <p:cBhvr>
                                        <p:cTn id="7" dur="500" fill="hold"/>
                                        <p:tgtEl>
                                          <p:spTgt spid="71"/>
                                        </p:tgtEl>
                                        <p:attrNameLst>
                                          <p:attrName>fill.type</p:attrName>
                                        </p:attrNameLst>
                                      </p:cBhvr>
                                      <p:to>
                                        <p:strVal val="solid"/>
                                      </p:to>
                                    </p:set>
                                    <p:set>
                                      <p:cBhvr>
                                        <p:cTn id="8" dur="5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rainstorming_10_08_08_pc_pro_me.jpg"/>
          <p:cNvPicPr>
            <a:picLocks noChangeAspect="1"/>
          </p:cNvPicPr>
          <p:nvPr/>
        </p:nvPicPr>
        <p:blipFill>
          <a:blip r:embed="rId2" cstate="email"/>
          <a:srcRect/>
          <a:stretch>
            <a:fillRect/>
          </a:stretch>
        </p:blipFill>
        <p:spPr>
          <a:xfrm>
            <a:off x="323528" y="1484784"/>
            <a:ext cx="8496944" cy="2304256"/>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Brainstorming</a:t>
              </a:r>
              <a:endParaRPr lang="en-IN" sz="3200" dirty="0"/>
            </a:p>
          </p:txBody>
        </p:sp>
      </p:grpSp>
      <p:sp>
        <p:nvSpPr>
          <p:cNvPr id="11" name="TextBox 10"/>
          <p:cNvSpPr txBox="1"/>
          <p:nvPr/>
        </p:nvSpPr>
        <p:spPr>
          <a:xfrm>
            <a:off x="504480" y="908720"/>
            <a:ext cx="8388000" cy="707886"/>
          </a:xfrm>
          <a:prstGeom prst="rect">
            <a:avLst/>
          </a:prstGeom>
          <a:noFill/>
        </p:spPr>
        <p:txBody>
          <a:bodyPr wrap="square" rtlCol="0">
            <a:spAutoFit/>
          </a:bodyPr>
          <a:lstStyle/>
          <a:p>
            <a:r>
              <a:rPr lang="en-IN" sz="2000" dirty="0" smtClean="0"/>
              <a:t>Brainstorming is an important aspect of SWOT Analysis. Brainstorming is useful in SWOT analysis as it helps to:</a:t>
            </a:r>
            <a:endParaRPr lang="en-IN" sz="2000" dirty="0"/>
          </a:p>
        </p:txBody>
      </p:sp>
      <p:sp>
        <p:nvSpPr>
          <p:cNvPr id="13" name="Rectangle 12"/>
          <p:cNvSpPr/>
          <p:nvPr/>
        </p:nvSpPr>
        <p:spPr>
          <a:xfrm flipV="1">
            <a:off x="251520" y="3212976"/>
            <a:ext cx="8568952" cy="668852"/>
          </a:xfrm>
          <a:prstGeom prst="rect">
            <a:avLst/>
          </a:prstGeom>
          <a:solidFill>
            <a:srgbClr val="595959">
              <a:alpha val="69804"/>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6512" y="4725144"/>
            <a:ext cx="1512168" cy="646331"/>
          </a:xfrm>
          <a:prstGeom prst="rect">
            <a:avLst/>
          </a:prstGeom>
          <a:noFill/>
        </p:spPr>
        <p:txBody>
          <a:bodyPr wrap="square" rtlCol="0">
            <a:spAutoFit/>
          </a:bodyPr>
          <a:lstStyle/>
          <a:p>
            <a:pPr algn="ctr"/>
            <a:r>
              <a:rPr lang="en-IN" dirty="0" smtClean="0"/>
              <a:t>Think outside the box</a:t>
            </a:r>
            <a:endParaRPr lang="en-IN" dirty="0"/>
          </a:p>
        </p:txBody>
      </p:sp>
      <p:grpSp>
        <p:nvGrpSpPr>
          <p:cNvPr id="4" name="Group 64"/>
          <p:cNvGrpSpPr/>
          <p:nvPr/>
        </p:nvGrpSpPr>
        <p:grpSpPr>
          <a:xfrm>
            <a:off x="498648" y="3429000"/>
            <a:ext cx="328936" cy="1224136"/>
            <a:chOff x="802878" y="3212976"/>
            <a:chExt cx="328936" cy="1224136"/>
          </a:xfrm>
        </p:grpSpPr>
        <p:sp>
          <p:nvSpPr>
            <p:cNvPr id="16" name="TextBox 15"/>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7" name="Straight Connector 16"/>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99"/>
          <p:cNvGrpSpPr/>
          <p:nvPr/>
        </p:nvGrpSpPr>
        <p:grpSpPr>
          <a:xfrm>
            <a:off x="498648" y="3429000"/>
            <a:ext cx="328936" cy="1224136"/>
            <a:chOff x="802878" y="3212976"/>
            <a:chExt cx="328936" cy="1224136"/>
          </a:xfrm>
        </p:grpSpPr>
        <p:sp>
          <p:nvSpPr>
            <p:cNvPr id="19" name="TextBox 18"/>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0" name="Straight Connector 19"/>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907704" y="4725144"/>
            <a:ext cx="1800200" cy="1200329"/>
          </a:xfrm>
          <a:prstGeom prst="rect">
            <a:avLst/>
          </a:prstGeom>
          <a:noFill/>
        </p:spPr>
        <p:txBody>
          <a:bodyPr wrap="square" rtlCol="0">
            <a:spAutoFit/>
          </a:bodyPr>
          <a:lstStyle/>
          <a:p>
            <a:pPr algn="ctr"/>
            <a:r>
              <a:rPr lang="en-IN" dirty="0" smtClean="0"/>
              <a:t>Provide varied perspectives due to the group discussion</a:t>
            </a:r>
            <a:endParaRPr lang="en-IN" dirty="0"/>
          </a:p>
        </p:txBody>
      </p:sp>
      <p:grpSp>
        <p:nvGrpSpPr>
          <p:cNvPr id="6" name="Group 103"/>
          <p:cNvGrpSpPr/>
          <p:nvPr/>
        </p:nvGrpSpPr>
        <p:grpSpPr>
          <a:xfrm>
            <a:off x="2442864" y="3429000"/>
            <a:ext cx="328936" cy="1224136"/>
            <a:chOff x="802878" y="3212976"/>
            <a:chExt cx="328936" cy="1224136"/>
          </a:xfrm>
        </p:grpSpPr>
        <p:sp>
          <p:nvSpPr>
            <p:cNvPr id="23" name="TextBox 22"/>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4" name="Straight Connector 23"/>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106"/>
          <p:cNvGrpSpPr/>
          <p:nvPr/>
        </p:nvGrpSpPr>
        <p:grpSpPr>
          <a:xfrm>
            <a:off x="2442864" y="3429000"/>
            <a:ext cx="328936" cy="1224136"/>
            <a:chOff x="802878" y="3212976"/>
            <a:chExt cx="328936" cy="1224136"/>
          </a:xfrm>
        </p:grpSpPr>
        <p:sp>
          <p:nvSpPr>
            <p:cNvPr id="26" name="TextBox 25"/>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7" name="Straight Connector 26"/>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851920" y="4725144"/>
            <a:ext cx="1656184" cy="923330"/>
          </a:xfrm>
          <a:prstGeom prst="rect">
            <a:avLst/>
          </a:prstGeom>
          <a:noFill/>
        </p:spPr>
        <p:txBody>
          <a:bodyPr wrap="square" rtlCol="0">
            <a:spAutoFit/>
          </a:bodyPr>
          <a:lstStyle/>
          <a:p>
            <a:pPr algn="ctr"/>
            <a:r>
              <a:rPr lang="en-IN" dirty="0" smtClean="0"/>
              <a:t>Provide the liberty to say your mind</a:t>
            </a:r>
            <a:endParaRPr lang="en-IN" dirty="0"/>
          </a:p>
        </p:txBody>
      </p:sp>
      <p:grpSp>
        <p:nvGrpSpPr>
          <p:cNvPr id="8" name="Group 110"/>
          <p:cNvGrpSpPr/>
          <p:nvPr/>
        </p:nvGrpSpPr>
        <p:grpSpPr>
          <a:xfrm>
            <a:off x="4387080" y="3429000"/>
            <a:ext cx="328936" cy="1224136"/>
            <a:chOff x="802878" y="3212976"/>
            <a:chExt cx="328936" cy="1224136"/>
          </a:xfrm>
        </p:grpSpPr>
        <p:sp>
          <p:nvSpPr>
            <p:cNvPr id="30" name="TextBox 29"/>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1" name="Straight Connector 30"/>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113"/>
          <p:cNvGrpSpPr/>
          <p:nvPr/>
        </p:nvGrpSpPr>
        <p:grpSpPr>
          <a:xfrm>
            <a:off x="4387080" y="3429000"/>
            <a:ext cx="328936" cy="1224136"/>
            <a:chOff x="802878" y="3212976"/>
            <a:chExt cx="328936" cy="1224136"/>
          </a:xfrm>
        </p:grpSpPr>
        <p:sp>
          <p:nvSpPr>
            <p:cNvPr id="33" name="TextBox 32"/>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4" name="Straight Connector 33"/>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508104" y="4725144"/>
            <a:ext cx="1872208" cy="1200329"/>
          </a:xfrm>
          <a:prstGeom prst="rect">
            <a:avLst/>
          </a:prstGeom>
          <a:noFill/>
        </p:spPr>
        <p:txBody>
          <a:bodyPr wrap="square" rtlCol="0">
            <a:spAutoFit/>
          </a:bodyPr>
          <a:lstStyle/>
          <a:p>
            <a:pPr algn="ctr"/>
            <a:r>
              <a:rPr lang="en-IN" dirty="0" smtClean="0"/>
              <a:t>Allow you to break away from traditional methods</a:t>
            </a:r>
            <a:endParaRPr lang="en-IN" dirty="0"/>
          </a:p>
        </p:txBody>
      </p:sp>
      <p:grpSp>
        <p:nvGrpSpPr>
          <p:cNvPr id="10" name="Group 117"/>
          <p:cNvGrpSpPr/>
          <p:nvPr/>
        </p:nvGrpSpPr>
        <p:grpSpPr>
          <a:xfrm>
            <a:off x="6331296" y="3429000"/>
            <a:ext cx="328936" cy="1224136"/>
            <a:chOff x="802878" y="3212976"/>
            <a:chExt cx="328936" cy="1224136"/>
          </a:xfrm>
        </p:grpSpPr>
        <p:sp>
          <p:nvSpPr>
            <p:cNvPr id="37" name="TextBox 36"/>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8" name="Straight Connector 37"/>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20"/>
          <p:cNvGrpSpPr/>
          <p:nvPr/>
        </p:nvGrpSpPr>
        <p:grpSpPr>
          <a:xfrm>
            <a:off x="6331296" y="3429000"/>
            <a:ext cx="328936" cy="1224136"/>
            <a:chOff x="802878" y="3212976"/>
            <a:chExt cx="328936" cy="1224136"/>
          </a:xfrm>
        </p:grpSpPr>
        <p:sp>
          <p:nvSpPr>
            <p:cNvPr id="40" name="TextBox 39"/>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41" name="Straight Connector 40"/>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7668344" y="4725144"/>
            <a:ext cx="1440160" cy="923330"/>
          </a:xfrm>
          <a:prstGeom prst="rect">
            <a:avLst/>
          </a:prstGeom>
          <a:noFill/>
        </p:spPr>
        <p:txBody>
          <a:bodyPr wrap="square" rtlCol="0">
            <a:spAutoFit/>
          </a:bodyPr>
          <a:lstStyle/>
          <a:p>
            <a:pPr algn="ctr"/>
            <a:r>
              <a:rPr lang="en-IN" dirty="0" smtClean="0"/>
              <a:t>Create an appetite for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3000"/>
                            </p:stCondLst>
                            <p:childTnLst>
                              <p:par>
                                <p:cTn id="28" presetID="63" presetClass="path" presetSubtype="0" accel="50000" decel="50000" fill="hold" nodeType="afterEffect">
                                  <p:stCondLst>
                                    <p:cond delay="0"/>
                                  </p:stCondLst>
                                  <p:childTnLst>
                                    <p:animMotion origin="layout" path="M -4.44444E-6 4.6531E-6 L 0.21494 -0.00509 " pathEditMode="relative" rAng="0" ptsTypes="AA">
                                      <p:cBhvr>
                                        <p:cTn id="29" dur="500" fill="hold"/>
                                        <p:tgtEl>
                                          <p:spTgt spid="5"/>
                                        </p:tgtEl>
                                        <p:attrNameLst>
                                          <p:attrName>ppt_x</p:attrName>
                                          <p:attrName>ppt_y</p:attrName>
                                        </p:attrNameLst>
                                      </p:cBhvr>
                                      <p:rCtr x="10700" y="-300"/>
                                    </p:animMotion>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4500"/>
                            </p:stCondLst>
                            <p:childTnLst>
                              <p:par>
                                <p:cTn id="42" presetID="63" presetClass="path" presetSubtype="0" accel="50000" decel="50000" fill="hold" nodeType="afterEffect">
                                  <p:stCondLst>
                                    <p:cond delay="0"/>
                                  </p:stCondLst>
                                  <p:childTnLst>
                                    <p:animMotion origin="layout" path="M -4.44444E-6 4.6531E-6 L 0.21494 -0.00509 " pathEditMode="relative" rAng="0" ptsTypes="AA">
                                      <p:cBhvr>
                                        <p:cTn id="43" dur="500" fill="hold"/>
                                        <p:tgtEl>
                                          <p:spTgt spid="7"/>
                                        </p:tgtEl>
                                        <p:attrNameLst>
                                          <p:attrName>ppt_x</p:attrName>
                                          <p:attrName>ppt_y</p:attrName>
                                        </p:attrNameLst>
                                      </p:cBhvr>
                                      <p:rCtr x="10700" y="-300"/>
                                    </p:animMotion>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6000"/>
                            </p:stCondLst>
                            <p:childTnLst>
                              <p:par>
                                <p:cTn id="56" presetID="63" presetClass="path" presetSubtype="0" accel="50000" decel="50000" fill="hold" nodeType="afterEffect">
                                  <p:stCondLst>
                                    <p:cond delay="0"/>
                                  </p:stCondLst>
                                  <p:childTnLst>
                                    <p:animMotion origin="layout" path="M -4.44444E-6 4.6531E-6 L 0.21494 -0.00509 " pathEditMode="relative" rAng="0" ptsTypes="AA">
                                      <p:cBhvr>
                                        <p:cTn id="57" dur="500" fill="hold"/>
                                        <p:tgtEl>
                                          <p:spTgt spid="9"/>
                                        </p:tgtEl>
                                        <p:attrNameLst>
                                          <p:attrName>ppt_x</p:attrName>
                                          <p:attrName>ppt_y</p:attrName>
                                        </p:attrNameLst>
                                      </p:cBhvr>
                                      <p:rCtr x="10700" y="-300"/>
                                    </p:animMotion>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7500"/>
                            </p:stCondLst>
                            <p:childTnLst>
                              <p:par>
                                <p:cTn id="70" presetID="63" presetClass="path" presetSubtype="0" accel="50000" decel="50000" fill="hold" nodeType="afterEffect">
                                  <p:stCondLst>
                                    <p:cond delay="0"/>
                                  </p:stCondLst>
                                  <p:childTnLst>
                                    <p:animMotion origin="layout" path="M -4.44444E-6 4.6531E-6 L 0.21494 -0.00509 " pathEditMode="relative" rAng="0" ptsTypes="AA">
                                      <p:cBhvr>
                                        <p:cTn id="71" dur="500" fill="hold"/>
                                        <p:tgtEl>
                                          <p:spTgt spid="15"/>
                                        </p:tgtEl>
                                        <p:attrNameLst>
                                          <p:attrName>ppt_x</p:attrName>
                                          <p:attrName>ppt_y</p:attrName>
                                        </p:attrNameLst>
                                      </p:cBhvr>
                                      <p:rCtr x="10700" y="-300"/>
                                    </p:animMotion>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21" grpId="0"/>
      <p:bldP spid="28" grpId="0"/>
      <p:bldP spid="35" grpId="0"/>
      <p:bldP spid="4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Brainstorming</a:t>
              </a:r>
              <a:endParaRPr lang="en-IN" sz="3200" dirty="0"/>
            </a:p>
          </p:txBody>
        </p:sp>
      </p:grpSp>
      <p:sp>
        <p:nvSpPr>
          <p:cNvPr id="10" name="TextBox 9"/>
          <p:cNvSpPr txBox="1"/>
          <p:nvPr/>
        </p:nvSpPr>
        <p:spPr>
          <a:xfrm>
            <a:off x="504480" y="908720"/>
            <a:ext cx="8388000" cy="400110"/>
          </a:xfrm>
          <a:prstGeom prst="rect">
            <a:avLst/>
          </a:prstGeom>
          <a:noFill/>
        </p:spPr>
        <p:txBody>
          <a:bodyPr wrap="square" rtlCol="0">
            <a:spAutoFit/>
          </a:bodyPr>
          <a:lstStyle/>
          <a:p>
            <a:r>
              <a:rPr lang="en-IN" sz="2000" dirty="0" smtClean="0"/>
              <a:t>You should begin brainstorming by asking the following questions:</a:t>
            </a:r>
            <a:endParaRPr lang="en-IN" sz="2000" dirty="0"/>
          </a:p>
        </p:txBody>
      </p:sp>
      <p:pic>
        <p:nvPicPr>
          <p:cNvPr id="11" name="Picture 10" descr="Man-With-Question-01.png"/>
          <p:cNvPicPr>
            <a:picLocks noChangeAspect="1"/>
          </p:cNvPicPr>
          <p:nvPr/>
        </p:nvPicPr>
        <p:blipFill>
          <a:blip r:embed="rId6" cstate="print"/>
          <a:stretch>
            <a:fillRect/>
          </a:stretch>
        </p:blipFill>
        <p:spPr>
          <a:xfrm>
            <a:off x="-468560" y="3356992"/>
            <a:ext cx="3175724" cy="3175724"/>
          </a:xfrm>
          <a:prstGeom prst="rect">
            <a:avLst/>
          </a:prstGeom>
        </p:spPr>
      </p:pic>
      <p:pic>
        <p:nvPicPr>
          <p:cNvPr id="12" name="Picture 11" descr="Man-With-Question-05.png"/>
          <p:cNvPicPr>
            <a:picLocks noChangeAspect="1"/>
          </p:cNvPicPr>
          <p:nvPr/>
        </p:nvPicPr>
        <p:blipFill>
          <a:blip r:embed="rId7" cstate="email"/>
          <a:stretch>
            <a:fillRect/>
          </a:stretch>
        </p:blipFill>
        <p:spPr>
          <a:xfrm>
            <a:off x="1851112" y="3356992"/>
            <a:ext cx="3296952" cy="3296952"/>
          </a:xfrm>
          <a:prstGeom prst="rect">
            <a:avLst/>
          </a:prstGeom>
        </p:spPr>
      </p:pic>
      <p:pic>
        <p:nvPicPr>
          <p:cNvPr id="13" name="Picture 12" descr="question2-300x300.jpg"/>
          <p:cNvPicPr>
            <a:picLocks noChangeAspect="1"/>
          </p:cNvPicPr>
          <p:nvPr/>
        </p:nvPicPr>
        <p:blipFill>
          <a:blip r:embed="rId8" cstate="print">
            <a:clrChange>
              <a:clrFrom>
                <a:srgbClr val="FFFFFF"/>
              </a:clrFrom>
              <a:clrTo>
                <a:srgbClr val="FFFFFF">
                  <a:alpha val="0"/>
                </a:srgbClr>
              </a:clrTo>
            </a:clrChange>
          </a:blip>
          <a:stretch>
            <a:fillRect/>
          </a:stretch>
        </p:blipFill>
        <p:spPr>
          <a:xfrm>
            <a:off x="3960440" y="3249488"/>
            <a:ext cx="3707904" cy="3707904"/>
          </a:xfrm>
          <a:prstGeom prst="rect">
            <a:avLst/>
          </a:prstGeom>
        </p:spPr>
      </p:pic>
      <p:pic>
        <p:nvPicPr>
          <p:cNvPr id="14" name="Picture 13" descr="question-mark.jpg"/>
          <p:cNvPicPr>
            <a:picLocks noChangeAspect="1"/>
          </p:cNvPicPr>
          <p:nvPr/>
        </p:nvPicPr>
        <p:blipFill>
          <a:blip r:embed="rId9" cstate="email">
            <a:clrChange>
              <a:clrFrom>
                <a:srgbClr val="FFFFFF"/>
              </a:clrFrom>
              <a:clrTo>
                <a:srgbClr val="FFFFFF">
                  <a:alpha val="0"/>
                </a:srgbClr>
              </a:clrTo>
            </a:clrChange>
          </a:blip>
          <a:stretch>
            <a:fillRect/>
          </a:stretch>
        </p:blipFill>
        <p:spPr>
          <a:xfrm>
            <a:off x="6511280" y="3110385"/>
            <a:ext cx="2885256" cy="3847007"/>
          </a:xfrm>
          <a:prstGeom prst="rect">
            <a:avLst/>
          </a:prstGeom>
        </p:spPr>
      </p:pic>
      <p:sp>
        <p:nvSpPr>
          <p:cNvPr id="15" name="Rounded Rectangular Callout 14"/>
          <p:cNvSpPr/>
          <p:nvPr/>
        </p:nvSpPr>
        <p:spPr>
          <a:xfrm>
            <a:off x="35496" y="1628800"/>
            <a:ext cx="2304000" cy="1296144"/>
          </a:xfrm>
          <a:prstGeom prst="wedgeRoundRectCallout">
            <a:avLst>
              <a:gd name="adj1" fmla="val -18805"/>
              <a:gd name="adj2" fmla="val 165406"/>
              <a:gd name="adj3" fmla="val 16667"/>
            </a:avLst>
          </a:prstGeom>
          <a:solidFill>
            <a:schemeClr val="accent5"/>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2000" dirty="0" smtClean="0">
                <a:solidFill>
                  <a:schemeClr val="tx1"/>
                </a:solidFill>
              </a:rPr>
              <a:t>What opportunities exist in our external environment?</a:t>
            </a:r>
            <a:endParaRPr lang="en-IN" sz="2000" dirty="0">
              <a:solidFill>
                <a:schemeClr val="tx1"/>
              </a:solidFill>
            </a:endParaRPr>
          </a:p>
        </p:txBody>
      </p:sp>
      <p:sp>
        <p:nvSpPr>
          <p:cNvPr id="16" name="Rounded Rectangular Callout 15"/>
          <p:cNvSpPr/>
          <p:nvPr/>
        </p:nvSpPr>
        <p:spPr>
          <a:xfrm>
            <a:off x="2412024" y="2132856"/>
            <a:ext cx="2376000" cy="1296144"/>
          </a:xfrm>
          <a:prstGeom prst="wedgeRoundRectCallout">
            <a:avLst>
              <a:gd name="adj1" fmla="val -21680"/>
              <a:gd name="adj2" fmla="val 161065"/>
              <a:gd name="adj3" fmla="val 1666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What threats to the organization exist in our external environment?</a:t>
            </a:r>
            <a:endParaRPr lang="en-IN" sz="2000" dirty="0">
              <a:solidFill>
                <a:schemeClr val="tx1"/>
              </a:solidFill>
            </a:endParaRPr>
          </a:p>
        </p:txBody>
      </p:sp>
      <p:sp>
        <p:nvSpPr>
          <p:cNvPr id="17" name="Rounded Rectangular Callout 16"/>
          <p:cNvSpPr/>
          <p:nvPr/>
        </p:nvSpPr>
        <p:spPr>
          <a:xfrm>
            <a:off x="4896256" y="1628800"/>
            <a:ext cx="1980000" cy="1296144"/>
          </a:xfrm>
          <a:prstGeom prst="wedgeRoundRectCallout">
            <a:avLst>
              <a:gd name="adj1" fmla="val 18144"/>
              <a:gd name="adj2" fmla="val 156723"/>
              <a:gd name="adj3" fmla="val 16667"/>
            </a:avLst>
          </a:prstGeom>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2000" dirty="0" smtClean="0">
                <a:solidFill>
                  <a:schemeClr val="tx1"/>
                </a:solidFill>
              </a:rPr>
              <a:t>What are the strengths of our organization?</a:t>
            </a:r>
            <a:endParaRPr lang="en-IN" sz="2000" dirty="0">
              <a:solidFill>
                <a:schemeClr val="tx1"/>
              </a:solidFill>
            </a:endParaRPr>
          </a:p>
        </p:txBody>
      </p:sp>
      <p:sp>
        <p:nvSpPr>
          <p:cNvPr id="18" name="Rounded Rectangular Callout 17"/>
          <p:cNvSpPr/>
          <p:nvPr/>
        </p:nvSpPr>
        <p:spPr>
          <a:xfrm>
            <a:off x="6948264" y="1844824"/>
            <a:ext cx="2124000" cy="1296144"/>
          </a:xfrm>
          <a:prstGeom prst="wedgeRoundRectCallout">
            <a:avLst>
              <a:gd name="adj1" fmla="val -20983"/>
              <a:gd name="adj2" fmla="val 168662"/>
              <a:gd name="adj3" fmla="val 16667"/>
            </a:avLst>
          </a:prstGeom>
          <a:solidFill>
            <a:schemeClr val="bg2">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000" dirty="0" smtClean="0">
                <a:solidFill>
                  <a:schemeClr val="tx1"/>
                </a:solidFill>
              </a:rPr>
              <a:t>What are the weaknesses of our organization?</a:t>
            </a:r>
            <a:endParaRPr lang="en-IN"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par>
                          <p:cTn id="41" fill="hold">
                            <p:stCondLst>
                              <p:cond delay="7000"/>
                            </p:stCondLst>
                            <p:childTnLst>
                              <p:par>
                                <p:cTn id="42" presetID="4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NAS\PresentationLoad\07 Produktion\1_TEMPLATES\4_Selbstpräsentationen\1_Grundlagen\Bildvorlagen (Kopien)\Geschäftsmann\mit Verlauf\Bild1.png"/>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xmlns=""/>
              </a:ext>
            </a:extLst>
          </a:blip>
          <a:srcRect/>
          <a:stretch>
            <a:fillRect/>
          </a:stretch>
        </p:blipFill>
        <p:spPr bwMode="gray">
          <a:xfrm>
            <a:off x="4572000" y="836712"/>
            <a:ext cx="4572000" cy="6048672"/>
          </a:xfrm>
          <a:prstGeom prst="rect">
            <a:avLst/>
          </a:prstGeom>
          <a:noFill/>
          <a:extLst>
            <a:ext uri="{909E8E84-426E-40DD-AFC4-6F175D3DCCD1}">
              <a14:hiddenFill xmlns:a14="http://schemas.microsoft.com/office/drawing/2010/main" xmlns="">
                <a:solidFill>
                  <a:srgbClr val="FFFFFF"/>
                </a:solidFill>
              </a14:hiddenFill>
            </a:ext>
          </a:extLst>
        </p:spPr>
      </p:pic>
      <p:sp>
        <p:nvSpPr>
          <p:cNvPr id="82" name="Rechteckige Legende 2"/>
          <p:cNvSpPr/>
          <p:nvPr/>
        </p:nvSpPr>
        <p:spPr bwMode="gray">
          <a:xfrm>
            <a:off x="107504" y="1700808"/>
            <a:ext cx="3744416" cy="1440160"/>
          </a:xfrm>
          <a:prstGeom prst="wedgeRectCallout">
            <a:avLst>
              <a:gd name="adj1" fmla="val 136558"/>
              <a:gd name="adj2" fmla="val -7843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216000" tIns="72000" rIns="108000" bIns="72000" anchor="ctr"/>
          <a:lstStyle/>
          <a:p>
            <a:pPr defTabSz="801688" eaLnBrk="0" hangingPunct="0">
              <a:spcAft>
                <a:spcPts val="600"/>
              </a:spcAft>
            </a:pPr>
            <a:r>
              <a:rPr lang="en-IN" sz="2000" b="1" noProof="1" smtClean="0">
                <a:effectLst>
                  <a:outerShdw blurRad="50800" dist="38100" dir="2700000" algn="ctr" rotWithShape="0">
                    <a:schemeClr val="tx1">
                      <a:alpha val="40000"/>
                    </a:schemeClr>
                  </a:outerShdw>
                </a:effectLst>
                <a:cs typeface="Arial" charset="0"/>
              </a:rPr>
              <a:t>Reduce the list of strengths and weaknesses to no more than five distinctive competencies and debilitating weaknesses</a:t>
            </a:r>
            <a:endParaRPr lang="en-US" b="1" noProof="1">
              <a:effectLst>
                <a:outerShdw blurRad="50800" dist="38100" dir="2700000" algn="ctr" rotWithShape="0">
                  <a:schemeClr val="tx1">
                    <a:alpha val="40000"/>
                  </a:schemeClr>
                </a:outerShdw>
              </a:effectLst>
              <a:cs typeface="Arial" charset="0"/>
            </a:endParaRPr>
          </a:p>
        </p:txBody>
      </p:sp>
      <p:sp>
        <p:nvSpPr>
          <p:cNvPr id="83" name="Rechteckige Legende 2"/>
          <p:cNvSpPr/>
          <p:nvPr/>
        </p:nvSpPr>
        <p:spPr bwMode="gray">
          <a:xfrm>
            <a:off x="1763688" y="3384376"/>
            <a:ext cx="3024336" cy="1440160"/>
          </a:xfrm>
          <a:prstGeom prst="wedgeRectCallout">
            <a:avLst>
              <a:gd name="adj1" fmla="val 129894"/>
              <a:gd name="adj2" fmla="val -185889"/>
            </a:avLst>
          </a:prstGeom>
          <a:gradFill flip="none" rotWithShape="1">
            <a:gsLst>
              <a:gs pos="0">
                <a:srgbClr val="C3D69B">
                  <a:shade val="30000"/>
                  <a:satMod val="115000"/>
                </a:srgbClr>
              </a:gs>
              <a:gs pos="50000">
                <a:srgbClr val="C3D69B">
                  <a:shade val="67500"/>
                  <a:satMod val="115000"/>
                </a:srgbClr>
              </a:gs>
              <a:gs pos="100000">
                <a:srgbClr val="C3D69B">
                  <a:shade val="100000"/>
                  <a:satMod val="115000"/>
                </a:srgbClr>
              </a:gs>
            </a:gsLst>
            <a:lin ang="135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216000" tIns="72000" rIns="108000" bIns="72000" anchor="ctr"/>
          <a:lstStyle/>
          <a:p>
            <a:pPr defTabSz="801688" eaLnBrk="0" hangingPunct="0">
              <a:spcAft>
                <a:spcPts val="600"/>
              </a:spcAft>
            </a:pPr>
            <a:r>
              <a:rPr lang="en-IN" sz="2000" b="1" noProof="1" smtClean="0">
                <a:effectLst>
                  <a:outerShdw blurRad="50800" dist="38100" dir="2700000" algn="ctr" rotWithShape="0">
                    <a:schemeClr val="tx1">
                      <a:alpha val="40000"/>
                    </a:schemeClr>
                  </a:outerShdw>
                </a:effectLst>
                <a:cs typeface="Arial" charset="0"/>
              </a:rPr>
              <a:t>The identified strengths should be distinctive competencies</a:t>
            </a:r>
            <a:endParaRPr lang="en-US" b="1" noProof="1">
              <a:effectLst>
                <a:outerShdw blurRad="50800" dist="38100" dir="2700000" algn="ctr" rotWithShape="0">
                  <a:schemeClr val="tx1">
                    <a:alpha val="40000"/>
                  </a:schemeClr>
                </a:outerShdw>
              </a:effectLst>
              <a:cs typeface="Arial" charset="0"/>
            </a:endParaRPr>
          </a:p>
        </p:txBody>
      </p:sp>
      <p:sp>
        <p:nvSpPr>
          <p:cNvPr id="84" name="Rechteckige Legende 2"/>
          <p:cNvSpPr/>
          <p:nvPr/>
        </p:nvSpPr>
        <p:spPr bwMode="gray">
          <a:xfrm>
            <a:off x="2555776" y="5184576"/>
            <a:ext cx="3672408" cy="1412776"/>
          </a:xfrm>
          <a:prstGeom prst="wedgeRectCallout">
            <a:avLst>
              <a:gd name="adj1" fmla="val 82227"/>
              <a:gd name="adj2" fmla="val -312359"/>
            </a:avLst>
          </a:prstGeom>
          <a:gradFill flip="none" rotWithShape="1">
            <a:gsLst>
              <a:gs pos="0">
                <a:srgbClr val="FFD1DC">
                  <a:shade val="30000"/>
                  <a:satMod val="115000"/>
                </a:srgbClr>
              </a:gs>
              <a:gs pos="50000">
                <a:srgbClr val="FFD1DC">
                  <a:shade val="67500"/>
                  <a:satMod val="115000"/>
                </a:srgbClr>
              </a:gs>
              <a:gs pos="100000">
                <a:srgbClr val="FFD1DC">
                  <a:shade val="100000"/>
                  <a:satMod val="115000"/>
                </a:srgbClr>
              </a:gs>
            </a:gsLst>
            <a:lin ang="135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216000" tIns="72000" rIns="108000" bIns="72000" anchor="ctr"/>
          <a:lstStyle/>
          <a:p>
            <a:pPr defTabSz="801688" eaLnBrk="0" hangingPunct="0">
              <a:spcAft>
                <a:spcPts val="600"/>
              </a:spcAft>
            </a:pPr>
            <a:r>
              <a:rPr lang="en-IN" sz="2000" b="1" noProof="1" smtClean="0">
                <a:effectLst>
                  <a:outerShdw blurRad="50800" dist="38100" dir="2700000" algn="ctr" rotWithShape="0">
                    <a:schemeClr val="tx1">
                      <a:alpha val="40000"/>
                    </a:schemeClr>
                  </a:outerShdw>
                </a:effectLst>
                <a:cs typeface="Arial" charset="0"/>
              </a:rPr>
              <a:t>Reduce threats and opportunities to five each of the ones that are most critically important.</a:t>
            </a:r>
            <a:endParaRPr lang="en-US" b="1" noProof="1">
              <a:effectLst>
                <a:outerShdw blurRad="50800" dist="38100" dir="2700000" algn="ctr" rotWithShape="0">
                  <a:schemeClr val="tx1">
                    <a:alpha val="40000"/>
                  </a:schemeClr>
                </a:outerShdw>
              </a:effectLst>
              <a:cs typeface="Arial" charset="0"/>
            </a:endParaRPr>
          </a:p>
        </p:txBody>
      </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Brainstorming </a:t>
              </a:r>
              <a:endParaRPr lang="en-IN" sz="3200" dirty="0"/>
            </a:p>
          </p:txBody>
        </p:sp>
      </p:grpSp>
      <p:sp>
        <p:nvSpPr>
          <p:cNvPr id="32" name="TextBox 31"/>
          <p:cNvSpPr txBox="1"/>
          <p:nvPr/>
        </p:nvSpPr>
        <p:spPr>
          <a:xfrm>
            <a:off x="504480" y="908720"/>
            <a:ext cx="8388000" cy="707886"/>
          </a:xfrm>
          <a:prstGeom prst="rect">
            <a:avLst/>
          </a:prstGeom>
          <a:noFill/>
        </p:spPr>
        <p:txBody>
          <a:bodyPr wrap="square" rtlCol="0">
            <a:spAutoFit/>
          </a:bodyPr>
          <a:lstStyle/>
          <a:p>
            <a:r>
              <a:rPr lang="en-IN" sz="2000" dirty="0" smtClean="0"/>
              <a:t>When the brainstorming session ends, you should keep the following things in mind and take action accordingly:</a:t>
            </a:r>
            <a:endParaRPr lang="en-IN" sz="2000" dirty="0"/>
          </a:p>
        </p:txBody>
      </p:sp>
      <p:sp>
        <p:nvSpPr>
          <p:cNvPr id="91" name="Rechteckige Legende 2"/>
          <p:cNvSpPr/>
          <p:nvPr/>
        </p:nvSpPr>
        <p:spPr bwMode="gray">
          <a:xfrm>
            <a:off x="6444208" y="3789040"/>
            <a:ext cx="2592288" cy="1440160"/>
          </a:xfrm>
          <a:prstGeom prst="wedgeRectCallout">
            <a:avLst>
              <a:gd name="adj1" fmla="val 241"/>
              <a:gd name="adj2" fmla="val -214217"/>
            </a:avLst>
          </a:prstGeom>
          <a:gradFill flip="none" rotWithShape="1">
            <a:gsLst>
              <a:gs pos="0">
                <a:srgbClr val="DBEEF4">
                  <a:shade val="30000"/>
                  <a:satMod val="115000"/>
                </a:srgbClr>
              </a:gs>
              <a:gs pos="50000">
                <a:srgbClr val="DBEEF4">
                  <a:shade val="67500"/>
                  <a:satMod val="115000"/>
                </a:srgbClr>
              </a:gs>
              <a:gs pos="100000">
                <a:srgbClr val="DBEEF4">
                  <a:shade val="100000"/>
                  <a:satMod val="115000"/>
                </a:srgbClr>
              </a:gs>
            </a:gsLst>
            <a:lin ang="135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216000" tIns="72000" rIns="108000" bIns="72000" anchor="ctr"/>
          <a:lstStyle/>
          <a:p>
            <a:pPr defTabSz="801688" eaLnBrk="0" hangingPunct="0">
              <a:spcAft>
                <a:spcPts val="600"/>
              </a:spcAft>
            </a:pPr>
            <a:r>
              <a:rPr lang="en-IN" sz="2000" b="1" noProof="1" smtClean="0">
                <a:effectLst>
                  <a:outerShdw blurRad="50800" dist="38100" dir="2700000" algn="ctr" rotWithShape="0">
                    <a:schemeClr val="tx1">
                      <a:alpha val="40000"/>
                    </a:schemeClr>
                  </a:outerShdw>
                </a:effectLst>
                <a:cs typeface="Arial" charset="0"/>
              </a:rPr>
              <a:t>The identified weaknesses should be debilitating</a:t>
            </a:r>
            <a:endParaRPr lang="en-US" sz="2000" b="1" noProof="1">
              <a:effectLst>
                <a:outerShdw blurRad="50800" dist="38100" dir="2700000" algn="ctr" rotWithShape="0">
                  <a:schemeClr val="tx1">
                    <a:alpha val="40000"/>
                  </a:schemeClr>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32" grpId="0"/>
      <p:bldP spid="9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Guidelines for Brainstorming </a:t>
              </a:r>
              <a:endParaRPr lang="en-IN" sz="3200" dirty="0"/>
            </a:p>
          </p:txBody>
        </p:sp>
      </p:grpSp>
      <p:grpSp>
        <p:nvGrpSpPr>
          <p:cNvPr id="4" name="Gruppieren 2"/>
          <p:cNvGrpSpPr/>
          <p:nvPr/>
        </p:nvGrpSpPr>
        <p:grpSpPr>
          <a:xfrm>
            <a:off x="3349325" y="2204864"/>
            <a:ext cx="2374803" cy="1606551"/>
            <a:chOff x="323850" y="1555749"/>
            <a:chExt cx="2374803" cy="1606551"/>
          </a:xfrm>
        </p:grpSpPr>
        <p:sp>
          <p:nvSpPr>
            <p:cNvPr id="11" name="Text Box 13"/>
            <p:cNvSpPr txBox="1">
              <a:spLocks noChangeArrowheads="1"/>
            </p:cNvSpPr>
            <p:nvPr/>
          </p:nvSpPr>
          <p:spPr bwMode="gray">
            <a:xfrm>
              <a:off x="323850" y="1615851"/>
              <a:ext cx="2374803" cy="923330"/>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Consider everyone’s contribution as valid and important</a:t>
              </a:r>
              <a:endParaRPr lang="en-US" sz="1200" noProof="1">
                <a:solidFill>
                  <a:srgbClr val="808080"/>
                </a:solidFill>
              </a:endParaRPr>
            </a:p>
          </p:txBody>
        </p:sp>
        <p:sp>
          <p:nvSpPr>
            <p:cNvPr id="12"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grpSp>
        <p:nvGrpSpPr>
          <p:cNvPr id="5" name="Gruppieren 2"/>
          <p:cNvGrpSpPr/>
          <p:nvPr/>
        </p:nvGrpSpPr>
        <p:grpSpPr>
          <a:xfrm>
            <a:off x="323528" y="2197025"/>
            <a:ext cx="2086771" cy="1606551"/>
            <a:chOff x="323850" y="1555749"/>
            <a:chExt cx="2086771" cy="1606551"/>
          </a:xfrm>
        </p:grpSpPr>
        <p:sp>
          <p:nvSpPr>
            <p:cNvPr id="14" name="Text Box 13"/>
            <p:cNvSpPr txBox="1">
              <a:spLocks noChangeArrowheads="1"/>
            </p:cNvSpPr>
            <p:nvPr/>
          </p:nvSpPr>
          <p:spPr bwMode="gray">
            <a:xfrm>
              <a:off x="323850" y="1615851"/>
              <a:ext cx="2086771" cy="615553"/>
            </a:xfrm>
            <a:prstGeom prst="rect">
              <a:avLst/>
            </a:prstGeom>
            <a:noFill/>
            <a:ln w="9525" algn="ctr">
              <a:noFill/>
              <a:miter lim="800000"/>
              <a:headEnd/>
              <a:tailEnd/>
            </a:ln>
          </p:spPr>
          <p:txBody>
            <a:bodyPr wrap="square" lIns="108000" tIns="0" rIns="0" bIns="0">
              <a:spAutoFit/>
            </a:bodyPr>
            <a:lstStyle/>
            <a:p>
              <a:r>
                <a:rPr lang="en-US" sz="2000" noProof="1" smtClean="0">
                  <a:solidFill>
                    <a:prstClr val="black"/>
                  </a:solidFill>
                </a:rPr>
                <a:t>Everyone must participate </a:t>
              </a:r>
              <a:endParaRPr lang="en-US" sz="1200" noProof="1">
                <a:solidFill>
                  <a:srgbClr val="808080"/>
                </a:solidFill>
              </a:endParaRPr>
            </a:p>
          </p:txBody>
        </p:sp>
        <p:sp>
          <p:nvSpPr>
            <p:cNvPr id="15"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
        <p:nvSpPr>
          <p:cNvPr id="16" name="_color1"/>
          <p:cNvSpPr>
            <a:spLocks noChangeArrowheads="1"/>
          </p:cNvSpPr>
          <p:nvPr/>
        </p:nvSpPr>
        <p:spPr bwMode="gray">
          <a:xfrm>
            <a:off x="179513" y="3795523"/>
            <a:ext cx="1560627" cy="996917"/>
          </a:xfrm>
          <a:prstGeom prst="homePlate">
            <a:avLst>
              <a:gd name="adj" fmla="val 30359"/>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sp>
        <p:nvSpPr>
          <p:cNvPr id="17" name="_color1"/>
          <p:cNvSpPr>
            <a:spLocks noChangeArrowheads="1"/>
          </p:cNvSpPr>
          <p:nvPr/>
        </p:nvSpPr>
        <p:spPr bwMode="gray">
          <a:xfrm>
            <a:off x="1623944" y="3795525"/>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sp>
        <p:nvSpPr>
          <p:cNvPr id="18" name="TextBox 17"/>
          <p:cNvSpPr txBox="1"/>
          <p:nvPr/>
        </p:nvSpPr>
        <p:spPr>
          <a:xfrm>
            <a:off x="179512" y="1052736"/>
            <a:ext cx="8208488" cy="400110"/>
          </a:xfrm>
          <a:prstGeom prst="rect">
            <a:avLst/>
          </a:prstGeom>
          <a:noFill/>
        </p:spPr>
        <p:txBody>
          <a:bodyPr wrap="square" rtlCol="0">
            <a:spAutoFit/>
          </a:bodyPr>
          <a:lstStyle/>
          <a:p>
            <a:r>
              <a:rPr lang="en-IN" sz="2000" dirty="0" smtClean="0"/>
              <a:t>The following are a few guidelines for brainstorming:</a:t>
            </a:r>
            <a:endParaRPr lang="en-IN" sz="2000" dirty="0"/>
          </a:p>
        </p:txBody>
      </p:sp>
      <p:grpSp>
        <p:nvGrpSpPr>
          <p:cNvPr id="6" name="Gruppieren 2"/>
          <p:cNvGrpSpPr/>
          <p:nvPr/>
        </p:nvGrpSpPr>
        <p:grpSpPr>
          <a:xfrm>
            <a:off x="1835696" y="4774777"/>
            <a:ext cx="2086771" cy="1606551"/>
            <a:chOff x="323850" y="1555749"/>
            <a:chExt cx="2086771" cy="1606551"/>
          </a:xfrm>
        </p:grpSpPr>
        <p:sp>
          <p:nvSpPr>
            <p:cNvPr id="20" name="Text Box 13"/>
            <p:cNvSpPr txBox="1">
              <a:spLocks noChangeArrowheads="1"/>
            </p:cNvSpPr>
            <p:nvPr/>
          </p:nvSpPr>
          <p:spPr bwMode="gray">
            <a:xfrm>
              <a:off x="323850" y="2832148"/>
              <a:ext cx="2086771" cy="307777"/>
            </a:xfrm>
            <a:prstGeom prst="rect">
              <a:avLst/>
            </a:prstGeom>
            <a:noFill/>
            <a:ln w="9525" algn="ctr">
              <a:noFill/>
              <a:miter lim="800000"/>
              <a:headEnd/>
              <a:tailEnd/>
            </a:ln>
          </p:spPr>
          <p:txBody>
            <a:bodyPr wrap="square" lIns="108000" tIns="0" rIns="0" bIns="0">
              <a:spAutoFit/>
            </a:bodyPr>
            <a:lstStyle/>
            <a:p>
              <a:r>
                <a:rPr lang="en-US" sz="2000" noProof="1" smtClean="0">
                  <a:solidFill>
                    <a:prstClr val="black"/>
                  </a:solidFill>
                </a:rPr>
                <a:t>No idea is stupid</a:t>
              </a:r>
              <a:endParaRPr lang="en-US" sz="1200" noProof="1">
                <a:solidFill>
                  <a:srgbClr val="808080"/>
                </a:solidFill>
              </a:endParaRPr>
            </a:p>
          </p:txBody>
        </p:sp>
        <p:sp>
          <p:nvSpPr>
            <p:cNvPr id="21"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
        <p:nvSpPr>
          <p:cNvPr id="22" name="_color1"/>
          <p:cNvSpPr>
            <a:spLocks noChangeArrowheads="1"/>
          </p:cNvSpPr>
          <p:nvPr/>
        </p:nvSpPr>
        <p:spPr bwMode="gray">
          <a:xfrm>
            <a:off x="3080154" y="3789040"/>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sp>
        <p:nvSpPr>
          <p:cNvPr id="23" name="_color1"/>
          <p:cNvSpPr>
            <a:spLocks noChangeArrowheads="1"/>
          </p:cNvSpPr>
          <p:nvPr/>
        </p:nvSpPr>
        <p:spPr bwMode="gray">
          <a:xfrm>
            <a:off x="4499992" y="3789040"/>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grpSp>
        <p:nvGrpSpPr>
          <p:cNvPr id="7" name="Gruppieren 2"/>
          <p:cNvGrpSpPr/>
          <p:nvPr/>
        </p:nvGrpSpPr>
        <p:grpSpPr>
          <a:xfrm>
            <a:off x="4711744" y="4768292"/>
            <a:ext cx="2740576" cy="2032310"/>
            <a:chOff x="323850" y="1555749"/>
            <a:chExt cx="2740576" cy="2032310"/>
          </a:xfrm>
        </p:grpSpPr>
        <p:sp>
          <p:nvSpPr>
            <p:cNvPr id="25" name="Text Box 13"/>
            <p:cNvSpPr txBox="1">
              <a:spLocks noChangeArrowheads="1"/>
            </p:cNvSpPr>
            <p:nvPr/>
          </p:nvSpPr>
          <p:spPr bwMode="gray">
            <a:xfrm>
              <a:off x="323850" y="2664729"/>
              <a:ext cx="2740576" cy="923330"/>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It is not necessary that you  have to agree with anyone else</a:t>
              </a:r>
              <a:endParaRPr lang="en-US" sz="1200" noProof="1">
                <a:solidFill>
                  <a:srgbClr val="808080"/>
                </a:solidFill>
              </a:endParaRPr>
            </a:p>
          </p:txBody>
        </p:sp>
        <p:sp>
          <p:nvSpPr>
            <p:cNvPr id="26"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grpSp>
        <p:nvGrpSpPr>
          <p:cNvPr id="8" name="Gruppieren 2"/>
          <p:cNvGrpSpPr/>
          <p:nvPr/>
        </p:nvGrpSpPr>
        <p:grpSpPr>
          <a:xfrm>
            <a:off x="6229645" y="2216060"/>
            <a:ext cx="2662835" cy="1606551"/>
            <a:chOff x="323850" y="1555749"/>
            <a:chExt cx="2662835" cy="1606551"/>
          </a:xfrm>
        </p:grpSpPr>
        <p:sp>
          <p:nvSpPr>
            <p:cNvPr id="28" name="Text Box 13"/>
            <p:cNvSpPr txBox="1">
              <a:spLocks noChangeArrowheads="1"/>
            </p:cNvSpPr>
            <p:nvPr/>
          </p:nvSpPr>
          <p:spPr bwMode="gray">
            <a:xfrm>
              <a:off x="323850" y="1615851"/>
              <a:ext cx="2662835" cy="615553"/>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Build on the ideas of others</a:t>
              </a:r>
              <a:endParaRPr lang="en-US" sz="1200" noProof="1">
                <a:solidFill>
                  <a:srgbClr val="808080"/>
                </a:solidFill>
              </a:endParaRPr>
            </a:p>
          </p:txBody>
        </p:sp>
        <p:sp>
          <p:nvSpPr>
            <p:cNvPr id="29"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
        <p:nvSpPr>
          <p:cNvPr id="30" name="_color1"/>
          <p:cNvSpPr>
            <a:spLocks noChangeArrowheads="1"/>
          </p:cNvSpPr>
          <p:nvPr/>
        </p:nvSpPr>
        <p:spPr bwMode="gray">
          <a:xfrm>
            <a:off x="5960474" y="3800236"/>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sp>
        <p:nvSpPr>
          <p:cNvPr id="31" name="_color1"/>
          <p:cNvSpPr>
            <a:spLocks noChangeArrowheads="1"/>
          </p:cNvSpPr>
          <p:nvPr/>
        </p:nvSpPr>
        <p:spPr bwMode="gray">
          <a:xfrm>
            <a:off x="7380312" y="3789040"/>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grpSp>
        <p:nvGrpSpPr>
          <p:cNvPr id="9" name="Gruppieren 2"/>
          <p:cNvGrpSpPr/>
          <p:nvPr/>
        </p:nvGrpSpPr>
        <p:grpSpPr>
          <a:xfrm>
            <a:off x="7592064" y="4768292"/>
            <a:ext cx="2740576" cy="1920812"/>
            <a:chOff x="323850" y="1555749"/>
            <a:chExt cx="2740576" cy="1920812"/>
          </a:xfrm>
        </p:grpSpPr>
        <p:sp>
          <p:nvSpPr>
            <p:cNvPr id="33" name="Text Box 13"/>
            <p:cNvSpPr txBox="1">
              <a:spLocks noChangeArrowheads="1"/>
            </p:cNvSpPr>
            <p:nvPr/>
          </p:nvSpPr>
          <p:spPr bwMode="gray">
            <a:xfrm>
              <a:off x="323850" y="2861008"/>
              <a:ext cx="2740576" cy="615553"/>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Listen </a:t>
              </a:r>
            </a:p>
            <a:p>
              <a:r>
                <a:rPr lang="en-IN" sz="2000" noProof="1" smtClean="0">
                  <a:solidFill>
                    <a:prstClr val="black"/>
                  </a:solidFill>
                </a:rPr>
                <a:t>actively</a:t>
              </a:r>
              <a:endParaRPr lang="en-US" sz="1200" noProof="1">
                <a:solidFill>
                  <a:srgbClr val="808080"/>
                </a:solidFill>
              </a:endParaRPr>
            </a:p>
          </p:txBody>
        </p:sp>
        <p:sp>
          <p:nvSpPr>
            <p:cNvPr id="34"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par>
                                <p:cTn id="16" presetID="1" presetClass="emph" presetSubtype="2" fill="hold" nodeType="withEffect">
                                  <p:stCondLst>
                                    <p:cond delay="0"/>
                                  </p:stCondLst>
                                  <p:childTnLst>
                                    <p:animClr clrSpc="rgb" dir="cw">
                                      <p:cBhvr>
                                        <p:cTn id="17" dur="500" fill="hold"/>
                                        <p:tgtEl>
                                          <p:spTgt spid="16"/>
                                        </p:tgtEl>
                                        <p:attrNameLst>
                                          <p:attrName>fillcolor</p:attrName>
                                        </p:attrNameLst>
                                      </p:cBhvr>
                                      <p:to>
                                        <a:srgbClr val="FF9FA1"/>
                                      </p:to>
                                    </p:animClr>
                                    <p:set>
                                      <p:cBhvr>
                                        <p:cTn id="18" dur="500" fill="hold"/>
                                        <p:tgtEl>
                                          <p:spTgt spid="16"/>
                                        </p:tgtEl>
                                        <p:attrNameLst>
                                          <p:attrName>fill.type</p:attrName>
                                        </p:attrNameLst>
                                      </p:cBhvr>
                                      <p:to>
                                        <p:strVal val="solid"/>
                                      </p:to>
                                    </p:set>
                                    <p:set>
                                      <p:cBhvr>
                                        <p:cTn id="19" dur="500" fill="hold"/>
                                        <p:tgtEl>
                                          <p:spTgt spid="16"/>
                                        </p:tgtEl>
                                        <p:attrNameLst>
                                          <p:attrName>fill.on</p:attrName>
                                        </p:attrNameLst>
                                      </p:cBhvr>
                                      <p:to>
                                        <p:strVal val="true"/>
                                      </p:to>
                                    </p:se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2000"/>
                            </p:stCondLst>
                            <p:childTnLst>
                              <p:par>
                                <p:cTn id="28" presetID="26" presetClass="emph" presetSubtype="0" fill="hold" grpId="1" nodeType="after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par>
                                <p:cTn id="31" presetID="1" presetClass="emph" presetSubtype="2" fill="hold" nodeType="withEffect">
                                  <p:stCondLst>
                                    <p:cond delay="0"/>
                                  </p:stCondLst>
                                  <p:childTnLst>
                                    <p:animClr clrSpc="rgb" dir="cw">
                                      <p:cBhvr>
                                        <p:cTn id="32" dur="500" fill="hold"/>
                                        <p:tgtEl>
                                          <p:spTgt spid="17"/>
                                        </p:tgtEl>
                                        <p:attrNameLst>
                                          <p:attrName>fillcolor</p:attrName>
                                        </p:attrNameLst>
                                      </p:cBhvr>
                                      <p:to>
                                        <a:srgbClr val="FF9966"/>
                                      </p:to>
                                    </p:animClr>
                                    <p:set>
                                      <p:cBhvr>
                                        <p:cTn id="33" dur="500" fill="hold"/>
                                        <p:tgtEl>
                                          <p:spTgt spid="17"/>
                                        </p:tgtEl>
                                        <p:attrNameLst>
                                          <p:attrName>fill.type</p:attrName>
                                        </p:attrNameLst>
                                      </p:cBhvr>
                                      <p:to>
                                        <p:strVal val="solid"/>
                                      </p:to>
                                    </p:set>
                                    <p:set>
                                      <p:cBhvr>
                                        <p:cTn id="34" dur="500" fill="hold"/>
                                        <p:tgtEl>
                                          <p:spTgt spid="17"/>
                                        </p:tgtEl>
                                        <p:attrNameLst>
                                          <p:attrName>fill.on</p:attrName>
                                        </p:attrNameLst>
                                      </p:cBhvr>
                                      <p:to>
                                        <p:strVal val="true"/>
                                      </p:to>
                                    </p:se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000"/>
                            </p:stCondLst>
                            <p:childTnLst>
                              <p:par>
                                <p:cTn id="43" presetID="26" presetClass="emph" presetSubtype="0" fill="hold" grpId="1" nodeType="afterEffect">
                                  <p:stCondLst>
                                    <p:cond delay="0"/>
                                  </p:stCondLst>
                                  <p:childTnLst>
                                    <p:animEffect transition="out" filter="fade">
                                      <p:cBhvr>
                                        <p:cTn id="44" dur="500" tmFilter="0, 0; .2, .5; .8, .5; 1, 0"/>
                                        <p:tgtEl>
                                          <p:spTgt spid="22"/>
                                        </p:tgtEl>
                                      </p:cBhvr>
                                    </p:animEffect>
                                    <p:animScale>
                                      <p:cBhvr>
                                        <p:cTn id="45" dur="250" autoRev="1" fill="hold"/>
                                        <p:tgtEl>
                                          <p:spTgt spid="22"/>
                                        </p:tgtEl>
                                      </p:cBhvr>
                                      <p:by x="105000" y="105000"/>
                                    </p:animScale>
                                  </p:childTnLst>
                                </p:cTn>
                              </p:par>
                              <p:par>
                                <p:cTn id="46" presetID="1" presetClass="emph" presetSubtype="2" fill="hold" nodeType="withEffect">
                                  <p:stCondLst>
                                    <p:cond delay="0"/>
                                  </p:stCondLst>
                                  <p:childTnLst>
                                    <p:animClr clrSpc="rgb" dir="cw">
                                      <p:cBhvr>
                                        <p:cTn id="47" dur="500" fill="hold"/>
                                        <p:tgtEl>
                                          <p:spTgt spid="22"/>
                                        </p:tgtEl>
                                        <p:attrNameLst>
                                          <p:attrName>fillcolor</p:attrName>
                                        </p:attrNameLst>
                                      </p:cBhvr>
                                      <p:to>
                                        <a:srgbClr val="FFCC66"/>
                                      </p:to>
                                    </p:animClr>
                                    <p:set>
                                      <p:cBhvr>
                                        <p:cTn id="48" dur="500" fill="hold"/>
                                        <p:tgtEl>
                                          <p:spTgt spid="22"/>
                                        </p:tgtEl>
                                        <p:attrNameLst>
                                          <p:attrName>fill.type</p:attrName>
                                        </p:attrNameLst>
                                      </p:cBhvr>
                                      <p:to>
                                        <p:strVal val="solid"/>
                                      </p:to>
                                    </p:set>
                                    <p:set>
                                      <p:cBhvr>
                                        <p:cTn id="49" dur="500" fill="hold"/>
                                        <p:tgtEl>
                                          <p:spTgt spid="22"/>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4000"/>
                            </p:stCondLst>
                            <p:childTnLst>
                              <p:par>
                                <p:cTn id="58" presetID="26" presetClass="emph" presetSubtype="0" fill="hold" grpId="1" nodeType="afterEffect">
                                  <p:stCondLst>
                                    <p:cond delay="0"/>
                                  </p:stCondLst>
                                  <p:childTnLst>
                                    <p:animEffect transition="out" filter="fade">
                                      <p:cBhvr>
                                        <p:cTn id="59" dur="500" tmFilter="0, 0; .2, .5; .8, .5; 1, 0"/>
                                        <p:tgtEl>
                                          <p:spTgt spid="23"/>
                                        </p:tgtEl>
                                      </p:cBhvr>
                                    </p:animEffect>
                                    <p:animScale>
                                      <p:cBhvr>
                                        <p:cTn id="60" dur="250" autoRev="1" fill="hold"/>
                                        <p:tgtEl>
                                          <p:spTgt spid="23"/>
                                        </p:tgtEl>
                                      </p:cBhvr>
                                      <p:by x="105000" y="105000"/>
                                    </p:animScale>
                                  </p:childTnLst>
                                </p:cTn>
                              </p:par>
                              <p:par>
                                <p:cTn id="61" presetID="1" presetClass="emph" presetSubtype="2" fill="hold" nodeType="withEffect">
                                  <p:stCondLst>
                                    <p:cond delay="0"/>
                                  </p:stCondLst>
                                  <p:childTnLst>
                                    <p:animClr clrSpc="rgb" dir="cw">
                                      <p:cBhvr>
                                        <p:cTn id="62" dur="500" fill="hold"/>
                                        <p:tgtEl>
                                          <p:spTgt spid="23"/>
                                        </p:tgtEl>
                                        <p:attrNameLst>
                                          <p:attrName>fillcolor</p:attrName>
                                        </p:attrNameLst>
                                      </p:cBhvr>
                                      <p:to>
                                        <a:srgbClr val="D6FF85"/>
                                      </p:to>
                                    </p:animClr>
                                    <p:set>
                                      <p:cBhvr>
                                        <p:cTn id="63" dur="500" fill="hold"/>
                                        <p:tgtEl>
                                          <p:spTgt spid="23"/>
                                        </p:tgtEl>
                                        <p:attrNameLst>
                                          <p:attrName>fill.type</p:attrName>
                                        </p:attrNameLst>
                                      </p:cBhvr>
                                      <p:to>
                                        <p:strVal val="solid"/>
                                      </p:to>
                                    </p:set>
                                    <p:set>
                                      <p:cBhvr>
                                        <p:cTn id="64" dur="500" fill="hold"/>
                                        <p:tgtEl>
                                          <p:spTgt spid="23"/>
                                        </p:tgtEl>
                                        <p:attrNameLst>
                                          <p:attrName>fill.on</p:attrName>
                                        </p:attrNameLst>
                                      </p:cBhvr>
                                      <p:to>
                                        <p:strVal val="true"/>
                                      </p:to>
                                    </p:set>
                                  </p:childTnLst>
                                </p:cTn>
                              </p:par>
                              <p:par>
                                <p:cTn id="65" presetID="10"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5000"/>
                            </p:stCondLst>
                            <p:childTnLst>
                              <p:par>
                                <p:cTn id="73" presetID="26" presetClass="emph" presetSubtype="0" fill="hold" grpId="1" nodeType="afterEffect">
                                  <p:stCondLst>
                                    <p:cond delay="0"/>
                                  </p:stCondLst>
                                  <p:childTnLst>
                                    <p:animEffect transition="out" filter="fade">
                                      <p:cBhvr>
                                        <p:cTn id="74" dur="500" tmFilter="0, 0; .2, .5; .8, .5; 1, 0"/>
                                        <p:tgtEl>
                                          <p:spTgt spid="30"/>
                                        </p:tgtEl>
                                      </p:cBhvr>
                                    </p:animEffect>
                                    <p:animScale>
                                      <p:cBhvr>
                                        <p:cTn id="75" dur="250" autoRev="1" fill="hold"/>
                                        <p:tgtEl>
                                          <p:spTgt spid="30"/>
                                        </p:tgtEl>
                                      </p:cBhvr>
                                      <p:by x="105000" y="105000"/>
                                    </p:animScale>
                                  </p:childTnLst>
                                </p:cTn>
                              </p:par>
                              <p:par>
                                <p:cTn id="76" presetID="1" presetClass="emph" presetSubtype="2" fill="hold" nodeType="withEffect">
                                  <p:stCondLst>
                                    <p:cond delay="0"/>
                                  </p:stCondLst>
                                  <p:childTnLst>
                                    <p:animClr clrSpc="rgb" dir="cw">
                                      <p:cBhvr>
                                        <p:cTn id="77" dur="500" fill="hold"/>
                                        <p:tgtEl>
                                          <p:spTgt spid="30"/>
                                        </p:tgtEl>
                                        <p:attrNameLst>
                                          <p:attrName>fillcolor</p:attrName>
                                        </p:attrNameLst>
                                      </p:cBhvr>
                                      <p:to>
                                        <a:srgbClr val="8BD5A2"/>
                                      </p:to>
                                    </p:animClr>
                                    <p:set>
                                      <p:cBhvr>
                                        <p:cTn id="78" dur="500" fill="hold"/>
                                        <p:tgtEl>
                                          <p:spTgt spid="30"/>
                                        </p:tgtEl>
                                        <p:attrNameLst>
                                          <p:attrName>fill.type</p:attrName>
                                        </p:attrNameLst>
                                      </p:cBhvr>
                                      <p:to>
                                        <p:strVal val="solid"/>
                                      </p:to>
                                    </p:set>
                                    <p:set>
                                      <p:cBhvr>
                                        <p:cTn id="79" dur="500" fill="hold"/>
                                        <p:tgtEl>
                                          <p:spTgt spid="30"/>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par>
                          <p:cTn id="83" fill="hold">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par>
                          <p:cTn id="87" fill="hold">
                            <p:stCondLst>
                              <p:cond delay="6000"/>
                            </p:stCondLst>
                            <p:childTnLst>
                              <p:par>
                                <p:cTn id="88" presetID="26" presetClass="emph" presetSubtype="0" fill="hold" grpId="1" nodeType="afterEffect">
                                  <p:stCondLst>
                                    <p:cond delay="0"/>
                                  </p:stCondLst>
                                  <p:childTnLst>
                                    <p:animEffect transition="out" filter="fade">
                                      <p:cBhvr>
                                        <p:cTn id="89" dur="500" tmFilter="0, 0; .2, .5; .8, .5; 1, 0"/>
                                        <p:tgtEl>
                                          <p:spTgt spid="31"/>
                                        </p:tgtEl>
                                      </p:cBhvr>
                                    </p:animEffect>
                                    <p:animScale>
                                      <p:cBhvr>
                                        <p:cTn id="90" dur="250" autoRev="1" fill="hold"/>
                                        <p:tgtEl>
                                          <p:spTgt spid="31"/>
                                        </p:tgtEl>
                                      </p:cBhvr>
                                      <p:by x="105000" y="105000"/>
                                    </p:animScale>
                                  </p:childTnLst>
                                </p:cTn>
                              </p:par>
                              <p:par>
                                <p:cTn id="91" presetID="1" presetClass="emph" presetSubtype="2" fill="hold" nodeType="withEffect">
                                  <p:stCondLst>
                                    <p:cond delay="0"/>
                                  </p:stCondLst>
                                  <p:childTnLst>
                                    <p:animClr clrSpc="rgb" dir="cw">
                                      <p:cBhvr>
                                        <p:cTn id="92" dur="500" fill="hold"/>
                                        <p:tgtEl>
                                          <p:spTgt spid="31"/>
                                        </p:tgtEl>
                                        <p:attrNameLst>
                                          <p:attrName>fillcolor</p:attrName>
                                        </p:attrNameLst>
                                      </p:cBhvr>
                                      <p:to>
                                        <a:srgbClr val="A8D3FA"/>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cTn>
                              </p:par>
                              <p:par>
                                <p:cTn id="95" presetID="10" presetClass="entr" presetSubtype="0" fill="hold"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p:bldP spid="22" grpId="0" animBg="1"/>
      <p:bldP spid="22" grpId="1" animBg="1"/>
      <p:bldP spid="23" grpId="0" animBg="1"/>
      <p:bldP spid="23" grpId="1" animBg="1"/>
      <p:bldP spid="30" grpId="0" animBg="1"/>
      <p:bldP spid="30" grpId="1" animBg="1"/>
      <p:bldP spid="31" grpId="0" animBg="1"/>
      <p:bldP spid="31"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Guidelines for Brainstorming </a:t>
              </a:r>
              <a:endParaRPr lang="en-IN" sz="3200" dirty="0"/>
            </a:p>
          </p:txBody>
        </p:sp>
      </p:grpSp>
      <p:grpSp>
        <p:nvGrpSpPr>
          <p:cNvPr id="4" name="Gruppieren 2"/>
          <p:cNvGrpSpPr/>
          <p:nvPr/>
        </p:nvGrpSpPr>
        <p:grpSpPr>
          <a:xfrm>
            <a:off x="2413221" y="2060848"/>
            <a:ext cx="2374803" cy="1606551"/>
            <a:chOff x="323850" y="1555749"/>
            <a:chExt cx="2374803" cy="1606551"/>
          </a:xfrm>
        </p:grpSpPr>
        <p:sp>
          <p:nvSpPr>
            <p:cNvPr id="11" name="Text Box 13"/>
            <p:cNvSpPr txBox="1">
              <a:spLocks noChangeArrowheads="1"/>
            </p:cNvSpPr>
            <p:nvPr/>
          </p:nvSpPr>
          <p:spPr bwMode="gray">
            <a:xfrm>
              <a:off x="323850" y="1615851"/>
              <a:ext cx="2374803" cy="307777"/>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Always ask questions</a:t>
              </a:r>
              <a:endParaRPr lang="en-US" sz="1200" noProof="1">
                <a:solidFill>
                  <a:srgbClr val="808080"/>
                </a:solidFill>
              </a:endParaRPr>
            </a:p>
          </p:txBody>
        </p:sp>
        <p:sp>
          <p:nvSpPr>
            <p:cNvPr id="12"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
        <p:nvSpPr>
          <p:cNvPr id="17" name="_color1"/>
          <p:cNvSpPr>
            <a:spLocks noChangeArrowheads="1"/>
          </p:cNvSpPr>
          <p:nvPr/>
        </p:nvSpPr>
        <p:spPr bwMode="gray">
          <a:xfrm>
            <a:off x="687840" y="3651509"/>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sp>
        <p:nvSpPr>
          <p:cNvPr id="18" name="TextBox 17"/>
          <p:cNvSpPr txBox="1"/>
          <p:nvPr/>
        </p:nvSpPr>
        <p:spPr>
          <a:xfrm>
            <a:off x="179512" y="1052736"/>
            <a:ext cx="8208488" cy="400110"/>
          </a:xfrm>
          <a:prstGeom prst="rect">
            <a:avLst/>
          </a:prstGeom>
          <a:noFill/>
        </p:spPr>
        <p:txBody>
          <a:bodyPr wrap="square" rtlCol="0">
            <a:spAutoFit/>
          </a:bodyPr>
          <a:lstStyle/>
          <a:p>
            <a:r>
              <a:rPr lang="en-IN" sz="2000" dirty="0" smtClean="0"/>
              <a:t>The following are a few guidelines for brainstorming:</a:t>
            </a:r>
            <a:endParaRPr lang="en-IN" sz="2000" dirty="0"/>
          </a:p>
        </p:txBody>
      </p:sp>
      <p:grpSp>
        <p:nvGrpSpPr>
          <p:cNvPr id="5" name="Gruppieren 2"/>
          <p:cNvGrpSpPr/>
          <p:nvPr/>
        </p:nvGrpSpPr>
        <p:grpSpPr>
          <a:xfrm>
            <a:off x="899592" y="4630761"/>
            <a:ext cx="2376264" cy="2199729"/>
            <a:chOff x="323850" y="1555749"/>
            <a:chExt cx="2376264" cy="2199729"/>
          </a:xfrm>
        </p:grpSpPr>
        <p:sp>
          <p:nvSpPr>
            <p:cNvPr id="20" name="Text Box 13"/>
            <p:cNvSpPr txBox="1">
              <a:spLocks noChangeArrowheads="1"/>
            </p:cNvSpPr>
            <p:nvPr/>
          </p:nvSpPr>
          <p:spPr bwMode="gray">
            <a:xfrm>
              <a:off x="323850" y="2832148"/>
              <a:ext cx="2376264" cy="923330"/>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Use initial ideas as a jumping-off point for more ideas</a:t>
              </a:r>
              <a:endParaRPr lang="en-US" sz="1200" noProof="1">
                <a:solidFill>
                  <a:srgbClr val="808080"/>
                </a:solidFill>
              </a:endParaRPr>
            </a:p>
          </p:txBody>
        </p:sp>
        <p:sp>
          <p:nvSpPr>
            <p:cNvPr id="21"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
        <p:nvSpPr>
          <p:cNvPr id="22" name="_color1"/>
          <p:cNvSpPr>
            <a:spLocks noChangeArrowheads="1"/>
          </p:cNvSpPr>
          <p:nvPr/>
        </p:nvSpPr>
        <p:spPr bwMode="gray">
          <a:xfrm>
            <a:off x="2144050" y="3645024"/>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sp>
        <p:nvSpPr>
          <p:cNvPr id="23" name="_color1"/>
          <p:cNvSpPr>
            <a:spLocks noChangeArrowheads="1"/>
          </p:cNvSpPr>
          <p:nvPr/>
        </p:nvSpPr>
        <p:spPr bwMode="gray">
          <a:xfrm>
            <a:off x="3563888" y="3645024"/>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grpSp>
        <p:nvGrpSpPr>
          <p:cNvPr id="6" name="Gruppieren 2"/>
          <p:cNvGrpSpPr/>
          <p:nvPr/>
        </p:nvGrpSpPr>
        <p:grpSpPr>
          <a:xfrm>
            <a:off x="3775640" y="4624276"/>
            <a:ext cx="2740576" cy="1724533"/>
            <a:chOff x="323850" y="1555749"/>
            <a:chExt cx="2740576" cy="1724533"/>
          </a:xfrm>
        </p:grpSpPr>
        <p:sp>
          <p:nvSpPr>
            <p:cNvPr id="25" name="Text Box 13"/>
            <p:cNvSpPr txBox="1">
              <a:spLocks noChangeArrowheads="1"/>
            </p:cNvSpPr>
            <p:nvPr/>
          </p:nvSpPr>
          <p:spPr bwMode="gray">
            <a:xfrm>
              <a:off x="323850" y="2664729"/>
              <a:ext cx="2740576" cy="615553"/>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Have fun while you gather the ideas</a:t>
              </a:r>
              <a:endParaRPr lang="en-US" sz="1200" noProof="1">
                <a:solidFill>
                  <a:srgbClr val="808080"/>
                </a:solidFill>
              </a:endParaRPr>
            </a:p>
          </p:txBody>
        </p:sp>
        <p:sp>
          <p:nvSpPr>
            <p:cNvPr id="26"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grpSp>
        <p:nvGrpSpPr>
          <p:cNvPr id="7" name="Gruppieren 2"/>
          <p:cNvGrpSpPr/>
          <p:nvPr/>
        </p:nvGrpSpPr>
        <p:grpSpPr>
          <a:xfrm>
            <a:off x="5293541" y="2072044"/>
            <a:ext cx="2662835" cy="1606551"/>
            <a:chOff x="323850" y="1555749"/>
            <a:chExt cx="2662835" cy="1606551"/>
          </a:xfrm>
        </p:grpSpPr>
        <p:sp>
          <p:nvSpPr>
            <p:cNvPr id="28" name="Text Box 13"/>
            <p:cNvSpPr txBox="1">
              <a:spLocks noChangeArrowheads="1"/>
            </p:cNvSpPr>
            <p:nvPr/>
          </p:nvSpPr>
          <p:spPr bwMode="gray">
            <a:xfrm>
              <a:off x="323850" y="1615851"/>
              <a:ext cx="2662835" cy="615553"/>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Seek first to understand before being understood</a:t>
              </a:r>
              <a:endParaRPr lang="en-US" sz="1200" noProof="1">
                <a:solidFill>
                  <a:srgbClr val="808080"/>
                </a:solidFill>
              </a:endParaRPr>
            </a:p>
          </p:txBody>
        </p:sp>
        <p:sp>
          <p:nvSpPr>
            <p:cNvPr id="29"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
        <p:nvSpPr>
          <p:cNvPr id="30" name="_color1"/>
          <p:cNvSpPr>
            <a:spLocks noChangeArrowheads="1"/>
          </p:cNvSpPr>
          <p:nvPr/>
        </p:nvSpPr>
        <p:spPr bwMode="gray">
          <a:xfrm>
            <a:off x="5024370" y="3656220"/>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sp>
        <p:nvSpPr>
          <p:cNvPr id="31" name="_color1"/>
          <p:cNvSpPr>
            <a:spLocks noChangeArrowheads="1"/>
          </p:cNvSpPr>
          <p:nvPr/>
        </p:nvSpPr>
        <p:spPr bwMode="gray">
          <a:xfrm>
            <a:off x="6444208" y="3645024"/>
            <a:ext cx="1563854" cy="996916"/>
          </a:xfrm>
          <a:prstGeom prst="chevron">
            <a:avLst>
              <a:gd name="adj" fmla="val 30315"/>
            </a:avLst>
          </a:prstGeom>
          <a:gradFill>
            <a:gsLst>
              <a:gs pos="96250">
                <a:schemeClr val="bg1">
                  <a:lumMod val="65000"/>
                </a:schemeClr>
              </a:gs>
              <a:gs pos="73000">
                <a:schemeClr val="bg1">
                  <a:lumMod val="75000"/>
                </a:schemeClr>
              </a:gs>
              <a:gs pos="0">
                <a:srgbClr val="FFFFFF"/>
              </a:gs>
            </a:gsLst>
            <a:lin ang="5400000" scaled="1"/>
          </a:gradFill>
          <a:ln w="12700">
            <a:solidFill>
              <a:srgbClr val="C0C0C0"/>
            </a:solidFill>
            <a:miter lim="800000"/>
            <a:headEnd/>
            <a:tailEnd/>
          </a:ln>
          <a:effectLst>
            <a:outerShdw blurRad="76200" dir="18900000" sy="23000" kx="-1200000" algn="bl" rotWithShape="0">
              <a:prstClr val="black">
                <a:alpha val="20000"/>
              </a:prstClr>
            </a:outerShdw>
            <a:reflection blurRad="6350" stA="50000" endA="300" endPos="38500" dist="50800" dir="5400000" sy="-100000" algn="bl" rotWithShape="0"/>
          </a:effectLst>
          <a:scene3d>
            <a:camera prst="perspectiveRelaxedModerately" fov="3000000">
              <a:rot lat="0" lon="0" rev="0"/>
            </a:camera>
            <a:lightRig rig="threePt" dir="t">
              <a:rot lat="0" lon="0" rev="6000000"/>
            </a:lightRig>
          </a:scene3d>
          <a:sp3d extrusionH="254000">
            <a:bevelT w="31750" h="25400" prst="angle"/>
          </a:sp3d>
        </p:spPr>
        <p:txBody>
          <a:bodyPr lIns="288000" tIns="0" rIns="0" bIns="0" anchor="ctr"/>
          <a:lstStyle/>
          <a:p>
            <a:pPr defTabSz="801688" eaLnBrk="0" hangingPunct="0"/>
            <a:endParaRPr lang="en-US" b="1" noProof="1">
              <a:solidFill>
                <a:schemeClr val="bg2">
                  <a:lumMod val="25000"/>
                </a:schemeClr>
              </a:solidFill>
              <a:cs typeface="Arial" charset="0"/>
            </a:endParaRPr>
          </a:p>
        </p:txBody>
      </p:sp>
      <p:grpSp>
        <p:nvGrpSpPr>
          <p:cNvPr id="8" name="Gruppieren 2"/>
          <p:cNvGrpSpPr/>
          <p:nvPr/>
        </p:nvGrpSpPr>
        <p:grpSpPr>
          <a:xfrm>
            <a:off x="6655960" y="4624276"/>
            <a:ext cx="2740576" cy="1613036"/>
            <a:chOff x="323850" y="1555749"/>
            <a:chExt cx="2740576" cy="1613036"/>
          </a:xfrm>
        </p:grpSpPr>
        <p:sp>
          <p:nvSpPr>
            <p:cNvPr id="33" name="Text Box 13"/>
            <p:cNvSpPr txBox="1">
              <a:spLocks noChangeArrowheads="1"/>
            </p:cNvSpPr>
            <p:nvPr/>
          </p:nvSpPr>
          <p:spPr bwMode="gray">
            <a:xfrm>
              <a:off x="323850" y="2861008"/>
              <a:ext cx="2740576" cy="307777"/>
            </a:xfrm>
            <a:prstGeom prst="rect">
              <a:avLst/>
            </a:prstGeom>
            <a:noFill/>
            <a:ln w="9525" algn="ctr">
              <a:noFill/>
              <a:miter lim="800000"/>
              <a:headEnd/>
              <a:tailEnd/>
            </a:ln>
          </p:spPr>
          <p:txBody>
            <a:bodyPr wrap="square" lIns="108000" tIns="0" rIns="0" bIns="0">
              <a:spAutoFit/>
            </a:bodyPr>
            <a:lstStyle/>
            <a:p>
              <a:r>
                <a:rPr lang="en-IN" sz="2000" noProof="1" smtClean="0">
                  <a:solidFill>
                    <a:prstClr val="black"/>
                  </a:solidFill>
                </a:rPr>
                <a:t>Be open-minded</a:t>
              </a:r>
              <a:endParaRPr lang="en-US" sz="1200" noProof="1">
                <a:solidFill>
                  <a:srgbClr val="808080"/>
                </a:solidFill>
              </a:endParaRPr>
            </a:p>
          </p:txBody>
        </p:sp>
        <p:sp>
          <p:nvSpPr>
            <p:cNvPr id="34" name="Line 20"/>
            <p:cNvSpPr>
              <a:spLocks noChangeShapeType="1"/>
            </p:cNvSpPr>
            <p:nvPr/>
          </p:nvSpPr>
          <p:spPr bwMode="gray">
            <a:xfrm flipV="1">
              <a:off x="324470" y="1555749"/>
              <a:ext cx="0" cy="1606551"/>
            </a:xfrm>
            <a:prstGeom prst="line">
              <a:avLst/>
            </a:prstGeom>
            <a:noFill/>
            <a:ln w="19050">
              <a:solidFill>
                <a:srgbClr val="969696"/>
              </a:solidFill>
              <a:prstDash val="sysDot"/>
              <a:round/>
              <a:headEnd/>
              <a:tailEnd/>
            </a:ln>
          </p:spPr>
          <p:txBody>
            <a:bodyPr/>
            <a:lstStyle/>
            <a:p>
              <a:endParaRPr lang="en-US"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par>
                                <p:cTn id="12" presetID="1" presetClass="emph" presetSubtype="2" fill="hold" nodeType="withEffect">
                                  <p:stCondLst>
                                    <p:cond delay="0"/>
                                  </p:stCondLst>
                                  <p:childTnLst>
                                    <p:animClr clrSpc="rgb" dir="cw">
                                      <p:cBhvr>
                                        <p:cTn id="13" dur="500" fill="hold"/>
                                        <p:tgtEl>
                                          <p:spTgt spid="17"/>
                                        </p:tgtEl>
                                        <p:attrNameLst>
                                          <p:attrName>fillcolor</p:attrName>
                                        </p:attrNameLst>
                                      </p:cBhvr>
                                      <p:to>
                                        <a:srgbClr val="FF9966"/>
                                      </p:to>
                                    </p:animClr>
                                    <p:set>
                                      <p:cBhvr>
                                        <p:cTn id="14" dur="500" fill="hold"/>
                                        <p:tgtEl>
                                          <p:spTgt spid="17"/>
                                        </p:tgtEl>
                                        <p:attrNameLst>
                                          <p:attrName>fill.type</p:attrName>
                                        </p:attrNameLst>
                                      </p:cBhvr>
                                      <p:to>
                                        <p:strVal val="solid"/>
                                      </p:to>
                                    </p:set>
                                    <p:set>
                                      <p:cBhvr>
                                        <p:cTn id="15" dur="500" fill="hold"/>
                                        <p:tgtEl>
                                          <p:spTgt spid="17"/>
                                        </p:tgtEl>
                                        <p:attrNameLst>
                                          <p:attrName>fill.on</p:attrName>
                                        </p:attrNameLst>
                                      </p:cBhvr>
                                      <p:to>
                                        <p:strVal val="true"/>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500"/>
                            </p:stCondLst>
                            <p:childTnLst>
                              <p:par>
                                <p:cTn id="24" presetID="26" presetClass="emph" presetSubtype="0" fill="hold" grpId="1" nodeType="afterEffect">
                                  <p:stCondLst>
                                    <p:cond delay="0"/>
                                  </p:stCondLst>
                                  <p:childTnLst>
                                    <p:animEffect transition="out" filter="fade">
                                      <p:cBhvr>
                                        <p:cTn id="25" dur="500" tmFilter="0, 0; .2, .5; .8, .5; 1, 0"/>
                                        <p:tgtEl>
                                          <p:spTgt spid="22"/>
                                        </p:tgtEl>
                                      </p:cBhvr>
                                    </p:animEffect>
                                    <p:animScale>
                                      <p:cBhvr>
                                        <p:cTn id="26" dur="250" autoRev="1" fill="hold"/>
                                        <p:tgtEl>
                                          <p:spTgt spid="22"/>
                                        </p:tgtEl>
                                      </p:cBhvr>
                                      <p:by x="105000" y="105000"/>
                                    </p:animScale>
                                  </p:childTnLst>
                                </p:cTn>
                              </p:par>
                              <p:par>
                                <p:cTn id="27" presetID="1" presetClass="emph" presetSubtype="2" fill="hold" nodeType="withEffect">
                                  <p:stCondLst>
                                    <p:cond delay="0"/>
                                  </p:stCondLst>
                                  <p:childTnLst>
                                    <p:animClr clrSpc="rgb" dir="cw">
                                      <p:cBhvr>
                                        <p:cTn id="28" dur="500" fill="hold"/>
                                        <p:tgtEl>
                                          <p:spTgt spid="22"/>
                                        </p:tgtEl>
                                        <p:attrNameLst>
                                          <p:attrName>fillcolor</p:attrName>
                                        </p:attrNameLst>
                                      </p:cBhvr>
                                      <p:to>
                                        <a:srgbClr val="FFCC66"/>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2500"/>
                            </p:stCondLst>
                            <p:childTnLst>
                              <p:par>
                                <p:cTn id="39" presetID="26" presetClass="emph" presetSubtype="0" fill="hold" grpId="1"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par>
                                <p:cTn id="42" presetID="1" presetClass="emph" presetSubtype="2" fill="hold" nodeType="withEffect">
                                  <p:stCondLst>
                                    <p:cond delay="0"/>
                                  </p:stCondLst>
                                  <p:childTnLst>
                                    <p:animClr clrSpc="rgb" dir="cw">
                                      <p:cBhvr>
                                        <p:cTn id="43" dur="500" fill="hold"/>
                                        <p:tgtEl>
                                          <p:spTgt spid="23"/>
                                        </p:tgtEl>
                                        <p:attrNameLst>
                                          <p:attrName>fillcolor</p:attrName>
                                        </p:attrNameLst>
                                      </p:cBhvr>
                                      <p:to>
                                        <a:srgbClr val="D6FF85"/>
                                      </p:to>
                                    </p:animClr>
                                    <p:set>
                                      <p:cBhvr>
                                        <p:cTn id="44" dur="500" fill="hold"/>
                                        <p:tgtEl>
                                          <p:spTgt spid="23"/>
                                        </p:tgtEl>
                                        <p:attrNameLst>
                                          <p:attrName>fill.type</p:attrName>
                                        </p:attrNameLst>
                                      </p:cBhvr>
                                      <p:to>
                                        <p:strVal val="solid"/>
                                      </p:to>
                                    </p:set>
                                    <p:set>
                                      <p:cBhvr>
                                        <p:cTn id="45" dur="500" fill="hold"/>
                                        <p:tgtEl>
                                          <p:spTgt spid="23"/>
                                        </p:tgtEl>
                                        <p:attrNameLst>
                                          <p:attrName>fill.on</p:attrName>
                                        </p:attrNameLst>
                                      </p:cBhvr>
                                      <p:to>
                                        <p:strVal val="true"/>
                                      </p:to>
                                    </p:se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3500"/>
                            </p:stCondLst>
                            <p:childTnLst>
                              <p:par>
                                <p:cTn id="54" presetID="26" presetClass="emph" presetSubtype="0" fill="hold" grpId="1" nodeType="afterEffect">
                                  <p:stCondLst>
                                    <p:cond delay="0"/>
                                  </p:stCondLst>
                                  <p:childTnLst>
                                    <p:animEffect transition="out" filter="fade">
                                      <p:cBhvr>
                                        <p:cTn id="55" dur="500" tmFilter="0, 0; .2, .5; .8, .5; 1, 0"/>
                                        <p:tgtEl>
                                          <p:spTgt spid="30"/>
                                        </p:tgtEl>
                                      </p:cBhvr>
                                    </p:animEffect>
                                    <p:animScale>
                                      <p:cBhvr>
                                        <p:cTn id="56" dur="250" autoRev="1" fill="hold"/>
                                        <p:tgtEl>
                                          <p:spTgt spid="30"/>
                                        </p:tgtEl>
                                      </p:cBhvr>
                                      <p:by x="105000" y="105000"/>
                                    </p:animScale>
                                  </p:childTnLst>
                                </p:cTn>
                              </p:par>
                              <p:par>
                                <p:cTn id="57" presetID="1" presetClass="emph" presetSubtype="2" fill="hold" nodeType="withEffect">
                                  <p:stCondLst>
                                    <p:cond delay="0"/>
                                  </p:stCondLst>
                                  <p:childTnLst>
                                    <p:animClr clrSpc="rgb" dir="cw">
                                      <p:cBhvr>
                                        <p:cTn id="58" dur="500" fill="hold"/>
                                        <p:tgtEl>
                                          <p:spTgt spid="30"/>
                                        </p:tgtEl>
                                        <p:attrNameLst>
                                          <p:attrName>fillcolor</p:attrName>
                                        </p:attrNameLst>
                                      </p:cBhvr>
                                      <p:to>
                                        <a:srgbClr val="8BD5A2"/>
                                      </p:to>
                                    </p:animClr>
                                    <p:set>
                                      <p:cBhvr>
                                        <p:cTn id="59" dur="500" fill="hold"/>
                                        <p:tgtEl>
                                          <p:spTgt spid="30"/>
                                        </p:tgtEl>
                                        <p:attrNameLst>
                                          <p:attrName>fill.type</p:attrName>
                                        </p:attrNameLst>
                                      </p:cBhvr>
                                      <p:to>
                                        <p:strVal val="solid"/>
                                      </p:to>
                                    </p:set>
                                    <p:set>
                                      <p:cBhvr>
                                        <p:cTn id="60" dur="500" fill="hold"/>
                                        <p:tgtEl>
                                          <p:spTgt spid="30"/>
                                        </p:tgtEl>
                                        <p:attrNameLst>
                                          <p:attrName>fill.on</p:attrName>
                                        </p:attrNameLst>
                                      </p:cBhvr>
                                      <p:to>
                                        <p:strVal val="true"/>
                                      </p:to>
                                    </p:set>
                                  </p:childTnLst>
                                </p:cTn>
                              </p:par>
                              <p:par>
                                <p:cTn id="61" presetID="10"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4500"/>
                            </p:stCondLst>
                            <p:childTnLst>
                              <p:par>
                                <p:cTn id="69" presetID="26" presetClass="emph" presetSubtype="0" fill="hold" grpId="1" nodeType="afterEffect">
                                  <p:stCondLst>
                                    <p:cond delay="0"/>
                                  </p:stCondLst>
                                  <p:childTnLst>
                                    <p:animEffect transition="out" filter="fade">
                                      <p:cBhvr>
                                        <p:cTn id="70" dur="500" tmFilter="0, 0; .2, .5; .8, .5; 1, 0"/>
                                        <p:tgtEl>
                                          <p:spTgt spid="31"/>
                                        </p:tgtEl>
                                      </p:cBhvr>
                                    </p:animEffect>
                                    <p:animScale>
                                      <p:cBhvr>
                                        <p:cTn id="71" dur="250" autoRev="1" fill="hold"/>
                                        <p:tgtEl>
                                          <p:spTgt spid="31"/>
                                        </p:tgtEl>
                                      </p:cBhvr>
                                      <p:by x="105000" y="105000"/>
                                    </p:animScale>
                                  </p:childTnLst>
                                </p:cTn>
                              </p:par>
                              <p:par>
                                <p:cTn id="72" presetID="1" presetClass="emph" presetSubtype="2" fill="hold" nodeType="withEffect">
                                  <p:stCondLst>
                                    <p:cond delay="0"/>
                                  </p:stCondLst>
                                  <p:childTnLst>
                                    <p:animClr clrSpc="rgb" dir="cw">
                                      <p:cBhvr>
                                        <p:cTn id="73" dur="500" fill="hold"/>
                                        <p:tgtEl>
                                          <p:spTgt spid="31"/>
                                        </p:tgtEl>
                                        <p:attrNameLst>
                                          <p:attrName>fillcolor</p:attrName>
                                        </p:attrNameLst>
                                      </p:cBhvr>
                                      <p:to>
                                        <a:srgbClr val="A8D3FA"/>
                                      </p:to>
                                    </p:animClr>
                                    <p:set>
                                      <p:cBhvr>
                                        <p:cTn id="74" dur="500" fill="hold"/>
                                        <p:tgtEl>
                                          <p:spTgt spid="31"/>
                                        </p:tgtEl>
                                        <p:attrNameLst>
                                          <p:attrName>fill.type</p:attrName>
                                        </p:attrNameLst>
                                      </p:cBhvr>
                                      <p:to>
                                        <p:strVal val="solid"/>
                                      </p:to>
                                    </p:set>
                                    <p:set>
                                      <p:cBhvr>
                                        <p:cTn id="75" dur="500" fill="hold"/>
                                        <p:tgtEl>
                                          <p:spTgt spid="31"/>
                                        </p:tgtEl>
                                        <p:attrNameLst>
                                          <p:attrName>fill.on</p:attrName>
                                        </p:attrNameLst>
                                      </p:cBhvr>
                                      <p:to>
                                        <p:strVal val="true"/>
                                      </p:to>
                                    </p:set>
                                  </p:childTnLst>
                                </p:cTn>
                              </p:par>
                              <p:par>
                                <p:cTn id="76" presetID="10"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2" grpId="0" animBg="1"/>
      <p:bldP spid="22" grpId="1" animBg="1"/>
      <p:bldP spid="23" grpId="0" animBg="1"/>
      <p:bldP spid="23" grpId="1" animBg="1"/>
      <p:bldP spid="30" grpId="0" animBg="1"/>
      <p:bldP spid="30" grpId="1" animBg="1"/>
      <p:bldP spid="31" grpId="0" animBg="1"/>
      <p:bldP spid="31"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836712"/>
            <a:ext cx="8748464" cy="6192688"/>
            <a:chOff x="0" y="980729"/>
            <a:chExt cx="8604448" cy="5913556"/>
          </a:xfrm>
        </p:grpSpPr>
        <p:pic>
          <p:nvPicPr>
            <p:cNvPr id="11" name="Picture 2" descr="Y:\07 Produktion\1_TEMPLATES\4_Selbstpräsentationen\1_Grundlagen\Bildvorlagen (Kopien)\Fotolia_31240061_X.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gray">
            <a:xfrm flipH="1">
              <a:off x="0" y="980729"/>
              <a:ext cx="8604448" cy="587727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hteck 3"/>
            <p:cNvSpPr/>
            <p:nvPr/>
          </p:nvSpPr>
          <p:spPr bwMode="gray">
            <a:xfrm>
              <a:off x="1" y="985916"/>
              <a:ext cx="6487480" cy="5908369"/>
            </a:xfrm>
            <a:prstGeom prst="rect">
              <a:avLst/>
            </a:prstGeom>
            <a:gradFill>
              <a:gsLst>
                <a:gs pos="0">
                  <a:srgbClr val="000000">
                    <a:alpha val="59000"/>
                  </a:srgbClr>
                </a:gs>
                <a:gs pos="48000">
                  <a:srgbClr val="FFFFFF">
                    <a:alpha val="0"/>
                  </a:srgbClr>
                </a:gs>
              </a:gsLst>
              <a:lin ang="2700000" scaled="0"/>
            </a:gradFill>
            <a:ln w="12700">
              <a:noFill/>
              <a:round/>
              <a:headEnd/>
              <a:tailEnd/>
            </a:ln>
          </p:spPr>
          <p:txBody>
            <a:bodyPr rtlCol="0" anchor="ctr"/>
            <a:lstStyle/>
            <a:p>
              <a:pPr algn="ctr"/>
              <a:endParaRPr lang="en-US" dirty="0"/>
            </a:p>
          </p:txBody>
        </p:sp>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13" name="Textfeld 4"/>
          <p:cNvSpPr txBox="1"/>
          <p:nvPr/>
        </p:nvSpPr>
        <p:spPr bwMode="gray">
          <a:xfrm>
            <a:off x="3419872" y="3240122"/>
            <a:ext cx="3024336" cy="1485022"/>
          </a:xfrm>
          <a:prstGeom prst="rect">
            <a:avLst/>
          </a:prstGeom>
          <a:noFill/>
        </p:spPr>
        <p:txBody>
          <a:bodyPr wrap="square" rtlCol="0">
            <a:spAutoFit/>
          </a:bodyPr>
          <a:lstStyle/>
          <a:p>
            <a:pPr algn="ctr">
              <a:lnSpc>
                <a:spcPct val="90000"/>
              </a:lnSpc>
            </a:pPr>
            <a:r>
              <a:rPr lang="en-IN" sz="2000" b="1" dirty="0" smtClean="0">
                <a:solidFill>
                  <a:srgbClr val="0070C0"/>
                </a:solidFill>
                <a:latin typeface="Segoe Print" pitchFamily="2" charset="0"/>
              </a:rPr>
              <a:t>Let us now take a look at a real life example to understand      SWOT analysis!</a:t>
            </a:r>
            <a:endParaRPr lang="en-US" sz="2000" b="1" dirty="0">
              <a:solidFill>
                <a:srgbClr val="0070C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62"/>
                                        </p:tgtEl>
                                        <p:attrNameLst>
                                          <p:attrName>fillcolor</p:attrName>
                                        </p:attrNameLst>
                                      </p:cBhvr>
                                      <p:to>
                                        <a:srgbClr val="0EBE44"/>
                                      </p:to>
                                    </p:animClr>
                                    <p:set>
                                      <p:cBhvr>
                                        <p:cTn id="7" dur="500" fill="hold"/>
                                        <p:tgtEl>
                                          <p:spTgt spid="62"/>
                                        </p:tgtEl>
                                        <p:attrNameLst>
                                          <p:attrName>fill.type</p:attrName>
                                        </p:attrNameLst>
                                      </p:cBhvr>
                                      <p:to>
                                        <p:strVal val="solid"/>
                                      </p:to>
                                    </p:set>
                                    <p:set>
                                      <p:cBhvr>
                                        <p:cTn id="8" dur="500" fill="hold"/>
                                        <p:tgtEl>
                                          <p:spTgt spid="6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rot="20700000">
            <a:off x="5317429" y="1565680"/>
            <a:ext cx="3888432" cy="3654649"/>
            <a:chOff x="4860032" y="4869160"/>
            <a:chExt cx="3888432" cy="3654649"/>
          </a:xfrm>
        </p:grpSpPr>
        <p:grpSp>
          <p:nvGrpSpPr>
            <p:cNvPr id="3" name="Gruppe 83"/>
            <p:cNvGrpSpPr>
              <a:grpSpLocks/>
            </p:cNvGrpSpPr>
            <p:nvPr/>
          </p:nvGrpSpPr>
          <p:grpSpPr bwMode="auto">
            <a:xfrm>
              <a:off x="4860032" y="4869160"/>
              <a:ext cx="3888432" cy="3654649"/>
              <a:chOff x="819574" y="1558714"/>
              <a:chExt cx="3535680" cy="2881207"/>
            </a:xfrm>
          </p:grpSpPr>
          <p:sp>
            <p:nvSpPr>
              <p:cNvPr id="3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44" name="Picture 43" descr="mzl.hxcrxtkg.480x480-75.jpg"/>
            <p:cNvPicPr>
              <a:picLocks noChangeAspect="1"/>
            </p:cNvPicPr>
            <p:nvPr/>
          </p:nvPicPr>
          <p:blipFill>
            <a:blip r:embed="rId2" cstate="email"/>
            <a:srcRect/>
            <a:stretch>
              <a:fillRect/>
            </a:stretch>
          </p:blipFill>
          <p:spPr>
            <a:xfrm>
              <a:off x="5004048" y="5013176"/>
              <a:ext cx="2880320" cy="2736304"/>
            </a:xfrm>
            <a:prstGeom prst="rect">
              <a:avLst/>
            </a:prstGeom>
          </p:spPr>
        </p:pic>
      </p:grpSp>
      <p:grpSp>
        <p:nvGrpSpPr>
          <p:cNvPr id="4" name="Group 91"/>
          <p:cNvGrpSpPr/>
          <p:nvPr/>
        </p:nvGrpSpPr>
        <p:grpSpPr>
          <a:xfrm>
            <a:off x="0" y="-1"/>
            <a:ext cx="9160412" cy="872617"/>
            <a:chOff x="0" y="-1"/>
            <a:chExt cx="9160412" cy="872617"/>
          </a:xfrm>
        </p:grpSpPr>
        <p:grpSp>
          <p:nvGrpSpPr>
            <p:cNvPr id="5"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29" name="TextBox 28"/>
          <p:cNvSpPr txBox="1"/>
          <p:nvPr/>
        </p:nvSpPr>
        <p:spPr>
          <a:xfrm>
            <a:off x="0" y="1225743"/>
            <a:ext cx="4680520" cy="1015663"/>
          </a:xfrm>
          <a:prstGeom prst="rect">
            <a:avLst/>
          </a:prstGeom>
          <a:solidFill>
            <a:srgbClr val="FF6699"/>
          </a:solidFill>
        </p:spPr>
        <p:txBody>
          <a:bodyPr wrap="square" rtlCol="0">
            <a:spAutoFit/>
          </a:bodyPr>
          <a:lstStyle/>
          <a:p>
            <a:r>
              <a:rPr lang="en-IN" sz="2000" dirty="0" smtClean="0"/>
              <a:t>McDonald's Corporation or McDonald’s is the world's largest chain of hamburger fast food restaurants.</a:t>
            </a:r>
            <a:endParaRPr lang="en-IN" sz="2000" dirty="0"/>
          </a:p>
        </p:txBody>
      </p:sp>
      <p:sp>
        <p:nvSpPr>
          <p:cNvPr id="30" name="TextBox 29"/>
          <p:cNvSpPr txBox="1"/>
          <p:nvPr/>
        </p:nvSpPr>
        <p:spPr>
          <a:xfrm>
            <a:off x="0" y="2348300"/>
            <a:ext cx="4680520" cy="707886"/>
          </a:xfrm>
          <a:prstGeom prst="rect">
            <a:avLst/>
          </a:prstGeom>
          <a:solidFill>
            <a:srgbClr val="F9AD6F"/>
          </a:solidFill>
        </p:spPr>
        <p:txBody>
          <a:bodyPr wrap="square" rtlCol="0">
            <a:spAutoFit/>
          </a:bodyPr>
          <a:lstStyle/>
          <a:p>
            <a:r>
              <a:rPr lang="en-IN" sz="2000" dirty="0" smtClean="0"/>
              <a:t>It serves around 68 million customers daily across 119 countries.</a:t>
            </a:r>
            <a:endParaRPr lang="en-IN" sz="2000" dirty="0"/>
          </a:p>
        </p:txBody>
      </p:sp>
      <p:sp>
        <p:nvSpPr>
          <p:cNvPr id="31" name="TextBox 30"/>
          <p:cNvSpPr txBox="1"/>
          <p:nvPr/>
        </p:nvSpPr>
        <p:spPr>
          <a:xfrm>
            <a:off x="-36512" y="3140968"/>
            <a:ext cx="4680520" cy="1015663"/>
          </a:xfrm>
          <a:prstGeom prst="rect">
            <a:avLst/>
          </a:prstGeom>
          <a:solidFill>
            <a:schemeClr val="accent5">
              <a:lumMod val="60000"/>
              <a:lumOff val="40000"/>
            </a:schemeClr>
          </a:solidFill>
        </p:spPr>
        <p:txBody>
          <a:bodyPr wrap="square" rtlCol="0">
            <a:spAutoFit/>
          </a:bodyPr>
          <a:lstStyle/>
          <a:p>
            <a:r>
              <a:rPr lang="en-IN" sz="2000" dirty="0" smtClean="0"/>
              <a:t>A McDonald's restaurant is operated by a franchisee, an affiliate, or the corporation itself.</a:t>
            </a:r>
            <a:endParaRPr lang="en-IN" sz="2000" dirty="0"/>
          </a:p>
        </p:txBody>
      </p:sp>
      <p:sp>
        <p:nvSpPr>
          <p:cNvPr id="32" name="TextBox 31"/>
          <p:cNvSpPr txBox="1"/>
          <p:nvPr/>
        </p:nvSpPr>
        <p:spPr>
          <a:xfrm>
            <a:off x="-36512" y="4233282"/>
            <a:ext cx="4680520" cy="1323439"/>
          </a:xfrm>
          <a:prstGeom prst="rect">
            <a:avLst/>
          </a:prstGeom>
          <a:solidFill>
            <a:schemeClr val="accent3">
              <a:lumMod val="60000"/>
              <a:lumOff val="40000"/>
            </a:schemeClr>
          </a:solidFill>
        </p:spPr>
        <p:txBody>
          <a:bodyPr wrap="square" rtlCol="0">
            <a:spAutoFit/>
          </a:bodyPr>
          <a:lstStyle/>
          <a:p>
            <a:r>
              <a:rPr lang="en-IN" sz="2000" dirty="0" smtClean="0"/>
              <a:t>The corporation's revenues come from the rent, royalties and fees paid by the franchisees, as well as sales in company-operated restaurants.</a:t>
            </a:r>
            <a:endParaRPr lang="en-IN" sz="2000" dirty="0"/>
          </a:p>
        </p:txBody>
      </p:sp>
      <p:sp>
        <p:nvSpPr>
          <p:cNvPr id="33" name="TextBox 32"/>
          <p:cNvSpPr txBox="1"/>
          <p:nvPr/>
        </p:nvSpPr>
        <p:spPr>
          <a:xfrm>
            <a:off x="-36512" y="5673442"/>
            <a:ext cx="4680520" cy="707886"/>
          </a:xfrm>
          <a:prstGeom prst="rect">
            <a:avLst/>
          </a:prstGeom>
          <a:solidFill>
            <a:schemeClr val="accent4">
              <a:lumMod val="60000"/>
              <a:lumOff val="40000"/>
            </a:schemeClr>
          </a:solidFill>
        </p:spPr>
        <p:txBody>
          <a:bodyPr wrap="square" rtlCol="0">
            <a:spAutoFit/>
          </a:bodyPr>
          <a:lstStyle/>
          <a:p>
            <a:r>
              <a:rPr lang="en-IN" sz="2000" dirty="0" smtClean="0"/>
              <a:t>Let us look at a basic SWOT Analysis of McDonald's.</a:t>
            </a:r>
            <a:endParaRPr lang="en-IN" sz="2000" dirty="0"/>
          </a:p>
        </p:txBody>
      </p:sp>
      <p:grpSp>
        <p:nvGrpSpPr>
          <p:cNvPr id="6" name="Group 45"/>
          <p:cNvGrpSpPr/>
          <p:nvPr/>
        </p:nvGrpSpPr>
        <p:grpSpPr>
          <a:xfrm rot="1140000">
            <a:off x="5183702" y="1802179"/>
            <a:ext cx="3888432" cy="3654649"/>
            <a:chOff x="8388424" y="1700808"/>
            <a:chExt cx="3888432" cy="3654649"/>
          </a:xfrm>
        </p:grpSpPr>
        <p:grpSp>
          <p:nvGrpSpPr>
            <p:cNvPr id="7" name="Gruppe 83"/>
            <p:cNvGrpSpPr>
              <a:grpSpLocks/>
            </p:cNvGrpSpPr>
            <p:nvPr/>
          </p:nvGrpSpPr>
          <p:grpSpPr bwMode="auto">
            <a:xfrm>
              <a:off x="8388424" y="1700808"/>
              <a:ext cx="3888432" cy="3654649"/>
              <a:chOff x="819574" y="1558714"/>
              <a:chExt cx="3535680" cy="2881207"/>
            </a:xfrm>
          </p:grpSpPr>
          <p:sp>
            <p:nvSpPr>
              <p:cNvPr id="35"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6"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7"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42" name="Picture 41" descr="im-fat-and-lovin-it-09.jpg"/>
            <p:cNvPicPr>
              <a:picLocks noChangeAspect="1"/>
            </p:cNvPicPr>
            <p:nvPr/>
          </p:nvPicPr>
          <p:blipFill>
            <a:blip r:embed="rId7" cstate="email"/>
            <a:stretch>
              <a:fillRect/>
            </a:stretch>
          </p:blipFill>
          <p:spPr>
            <a:xfrm>
              <a:off x="8532441" y="1844824"/>
              <a:ext cx="2880319" cy="2772000"/>
            </a:xfrm>
            <a:prstGeom prst="rect">
              <a:avLst/>
            </a:prstGeom>
          </p:spPr>
        </p:pic>
      </p:grpSp>
      <p:grpSp>
        <p:nvGrpSpPr>
          <p:cNvPr id="8" name="Group 46"/>
          <p:cNvGrpSpPr/>
          <p:nvPr/>
        </p:nvGrpSpPr>
        <p:grpSpPr>
          <a:xfrm>
            <a:off x="5270771" y="1700808"/>
            <a:ext cx="3888432" cy="3654649"/>
            <a:chOff x="4860032" y="1052736"/>
            <a:chExt cx="3888432" cy="3654649"/>
          </a:xfrm>
        </p:grpSpPr>
        <p:grpSp>
          <p:nvGrpSpPr>
            <p:cNvPr id="9" name="Gruppe 83"/>
            <p:cNvGrpSpPr>
              <a:grpSpLocks/>
            </p:cNvGrpSpPr>
            <p:nvPr/>
          </p:nvGrpSpPr>
          <p:grpSpPr bwMode="auto">
            <a:xfrm>
              <a:off x="4860032" y="1052736"/>
              <a:ext cx="3888432" cy="3654649"/>
              <a:chOff x="819574" y="1558714"/>
              <a:chExt cx="3535680" cy="2881207"/>
            </a:xfrm>
          </p:grpSpPr>
          <p:sp>
            <p:nvSpPr>
              <p:cNvPr id="11"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43" name="Picture 42" descr="mcdonalds.png"/>
            <p:cNvPicPr>
              <a:picLocks noChangeAspect="1"/>
            </p:cNvPicPr>
            <p:nvPr/>
          </p:nvPicPr>
          <p:blipFill>
            <a:blip r:embed="rId8" cstate="print"/>
            <a:stretch>
              <a:fillRect/>
            </a:stretch>
          </p:blipFill>
          <p:spPr>
            <a:xfrm>
              <a:off x="4932040" y="1196752"/>
              <a:ext cx="2988000" cy="28083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2" presetClass="entr" presetSubtype="8" fill="hold" grpId="0" nodeType="withEffect">
                                  <p:stCondLst>
                                    <p:cond delay="2000"/>
                                  </p:stCondLst>
                                  <p:childTnLst>
                                    <p:set>
                                      <p:cBhvr>
                                        <p:cTn id="9" dur="1" fill="hold">
                                          <p:stCondLst>
                                            <p:cond delay="0"/>
                                          </p:stCondLst>
                                        </p:cTn>
                                        <p:tgtEl>
                                          <p:spTgt spid="29"/>
                                        </p:tgtEl>
                                        <p:attrNameLst>
                                          <p:attrName>style.visibility</p:attrName>
                                        </p:attrNameLst>
                                      </p:cBhvr>
                                      <p:to>
                                        <p:strVal val="visible"/>
                                      </p:to>
                                    </p:set>
                                    <p:animEffect transition="in" filter="slide(fromLeft)">
                                      <p:cBhvr>
                                        <p:cTn id="10" dur="1000"/>
                                        <p:tgtEl>
                                          <p:spTgt spid="29"/>
                                        </p:tgtEl>
                                      </p:cBhvr>
                                    </p:animEffect>
                                  </p:childTnLst>
                                </p:cTn>
                              </p:par>
                            </p:childTnLst>
                          </p:cTn>
                        </p:par>
                        <p:par>
                          <p:cTn id="11" fill="hold">
                            <p:stCondLst>
                              <p:cond delay="3000"/>
                            </p:stCondLst>
                            <p:childTnLst>
                              <p:par>
                                <p:cTn id="12" presetID="1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slide(fromLeft)">
                                      <p:cBhvr>
                                        <p:cTn id="14" dur="1000"/>
                                        <p:tgtEl>
                                          <p:spTgt spid="30"/>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5000"/>
                            </p:stCondLst>
                            <p:childTnLst>
                              <p:par>
                                <p:cTn id="20" presetID="1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Left)">
                                      <p:cBhvr>
                                        <p:cTn id="22" dur="1000"/>
                                        <p:tgtEl>
                                          <p:spTgt spid="31"/>
                                        </p:tgtEl>
                                      </p:cBhvr>
                                    </p:animEffect>
                                  </p:childTnLst>
                                </p:cTn>
                              </p:par>
                            </p:childTnLst>
                          </p:cTn>
                        </p:par>
                        <p:par>
                          <p:cTn id="23" fill="hold">
                            <p:stCondLst>
                              <p:cond delay="6000"/>
                            </p:stCondLst>
                            <p:childTnLst>
                              <p:par>
                                <p:cTn id="24" presetID="1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slide(fromLeft)">
                                      <p:cBhvr>
                                        <p:cTn id="26" dur="1000"/>
                                        <p:tgtEl>
                                          <p:spTgt spid="32"/>
                                        </p:tgtEl>
                                      </p:cBhvr>
                                    </p:animEffect>
                                  </p:childTnLst>
                                </p:cTn>
                              </p:par>
                            </p:childTnLst>
                          </p:cTn>
                        </p:par>
                        <p:par>
                          <p:cTn id="27" fill="hold">
                            <p:stCondLst>
                              <p:cond delay="7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par>
                          <p:cTn id="31" fill="hold">
                            <p:stCondLst>
                              <p:cond delay="8000"/>
                            </p:stCondLst>
                            <p:childTnLst>
                              <p:par>
                                <p:cTn id="32" presetID="1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slide(fromLeft)">
                                      <p:cBhvr>
                                        <p:cTn id="3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80728"/>
            <a:ext cx="4572000" cy="288016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p:cNvSpPr/>
          <p:nvPr/>
        </p:nvSpPr>
        <p:spPr>
          <a:xfrm>
            <a:off x="4572000" y="980728"/>
            <a:ext cx="4572000" cy="2880160"/>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p:cNvSpPr/>
          <p:nvPr/>
        </p:nvSpPr>
        <p:spPr>
          <a:xfrm>
            <a:off x="0" y="3860888"/>
            <a:ext cx="4572000" cy="287984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4572000" y="3860888"/>
            <a:ext cx="4572000" cy="287984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4" name="Group 20"/>
          <p:cNvGrpSpPr/>
          <p:nvPr/>
        </p:nvGrpSpPr>
        <p:grpSpPr>
          <a:xfrm>
            <a:off x="3707904" y="3068960"/>
            <a:ext cx="1620000" cy="1620000"/>
            <a:chOff x="3707904" y="3068960"/>
            <a:chExt cx="1620000" cy="1620000"/>
          </a:xfrm>
        </p:grpSpPr>
        <p:grpSp>
          <p:nvGrpSpPr>
            <p:cNvPr id="5" name="Group 18"/>
            <p:cNvGrpSpPr/>
            <p:nvPr/>
          </p:nvGrpSpPr>
          <p:grpSpPr>
            <a:xfrm>
              <a:off x="3707904" y="3068960"/>
              <a:ext cx="1620000" cy="1620000"/>
              <a:chOff x="2948493" y="3429689"/>
              <a:chExt cx="1198375" cy="1198346"/>
            </a:xfrm>
          </p:grpSpPr>
          <p:sp>
            <p:nvSpPr>
              <p:cNvPr id="17" name="Oval 16"/>
              <p:cNvSpPr/>
              <p:nvPr/>
            </p:nvSpPr>
            <p:spPr bwMode="auto">
              <a:xfrm>
                <a:off x="2948493" y="3429689"/>
                <a:ext cx="1198375" cy="1198346"/>
              </a:xfrm>
              <a:prstGeom prst="ellipse">
                <a:avLst/>
              </a:prstGeom>
              <a:gradFill flip="none" rotWithShape="1">
                <a:gsLst>
                  <a:gs pos="0">
                    <a:schemeClr val="bg1">
                      <a:lumMod val="85000"/>
                    </a:schemeClr>
                  </a:gs>
                  <a:gs pos="96000">
                    <a:schemeClr val="bg1">
                      <a:lumMod val="65000"/>
                    </a:schemeClr>
                  </a:gs>
                  <a:gs pos="22000">
                    <a:schemeClr val="bg1">
                      <a:lumMod val="85000"/>
                    </a:schemeClr>
                  </a:gs>
                </a:gsLst>
                <a:path path="circle">
                  <a:fillToRect l="50000" t="50000" r="50000" b="50000"/>
                </a:path>
                <a:tileRect/>
              </a:gradFill>
              <a:ln>
                <a:noFill/>
              </a:ln>
              <a:effectLst>
                <a:innerShdw blurRad="63500" dist="254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8" name="Oval 17"/>
              <p:cNvSpPr/>
              <p:nvPr/>
            </p:nvSpPr>
            <p:spPr bwMode="auto">
              <a:xfrm>
                <a:off x="3100595" y="3491849"/>
                <a:ext cx="903296" cy="704555"/>
              </a:xfrm>
              <a:prstGeom prst="ellipse">
                <a:avLst/>
              </a:prstGeom>
              <a:gradFill>
                <a:gsLst>
                  <a:gs pos="42000">
                    <a:schemeClr val="accent1">
                      <a:tint val="100000"/>
                      <a:shade val="100000"/>
                      <a:satMod val="130000"/>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sz="2800" dirty="0" smtClean="0">
                  <a:solidFill>
                    <a:srgbClr val="FFFFFF"/>
                  </a:solidFill>
                </a:endParaRPr>
              </a:p>
            </p:txBody>
          </p:sp>
        </p:grpSp>
        <p:sp>
          <p:nvSpPr>
            <p:cNvPr id="20" name="TextBox 19"/>
            <p:cNvSpPr txBox="1"/>
            <p:nvPr/>
          </p:nvSpPr>
          <p:spPr>
            <a:xfrm>
              <a:off x="3779912" y="3349441"/>
              <a:ext cx="1512168" cy="1015663"/>
            </a:xfrm>
            <a:prstGeom prst="rect">
              <a:avLst/>
            </a:prstGeom>
            <a:noFill/>
          </p:spPr>
          <p:txBody>
            <a:bodyPr wrap="square" rtlCol="0">
              <a:spAutoFit/>
            </a:bodyPr>
            <a:lstStyle/>
            <a:p>
              <a:pPr algn="ctr"/>
              <a:r>
                <a:rPr lang="en-US" sz="2000" b="1" dirty="0" smtClean="0"/>
                <a:t>SWOT</a:t>
              </a:r>
            </a:p>
            <a:p>
              <a:pPr algn="ctr"/>
              <a:r>
                <a:rPr lang="en-US" sz="2000" b="1" dirty="0" smtClean="0"/>
                <a:t>Analysis of McDonald’s</a:t>
              </a:r>
              <a:endParaRPr lang="en-IN" sz="2000" b="1" dirty="0"/>
            </a:p>
          </p:txBody>
        </p:sp>
      </p:grpSp>
      <p:sp>
        <p:nvSpPr>
          <p:cNvPr id="22" name="Text Box 8"/>
          <p:cNvSpPr txBox="1">
            <a:spLocks noChangeArrowheads="1"/>
          </p:cNvSpPr>
          <p:nvPr/>
        </p:nvSpPr>
        <p:spPr bwMode="auto">
          <a:xfrm>
            <a:off x="0" y="980728"/>
            <a:ext cx="1440844"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r>
              <a:rPr lang="en-US" sz="2000" b="1" dirty="0">
                <a:solidFill>
                  <a:schemeClr val="bg1"/>
                </a:solidFill>
                <a:effectLst>
                  <a:outerShdw blurRad="38100" dist="38100" dir="2700000" algn="tl">
                    <a:srgbClr val="000000">
                      <a:alpha val="43137"/>
                    </a:srgbClr>
                  </a:outerShdw>
                </a:effectLst>
                <a:latin typeface="+mj-lt"/>
              </a:rPr>
              <a:t>STRENGTHS</a:t>
            </a:r>
          </a:p>
        </p:txBody>
      </p:sp>
      <p:sp>
        <p:nvSpPr>
          <p:cNvPr id="23" name="Text Box 9"/>
          <p:cNvSpPr txBox="1">
            <a:spLocks noChangeArrowheads="1"/>
          </p:cNvSpPr>
          <p:nvPr/>
        </p:nvSpPr>
        <p:spPr bwMode="auto">
          <a:xfrm>
            <a:off x="7529584" y="980728"/>
            <a:ext cx="1614416"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pPr algn="r"/>
            <a:r>
              <a:rPr lang="en-US" sz="2000" b="1" dirty="0">
                <a:solidFill>
                  <a:schemeClr val="bg1"/>
                </a:solidFill>
                <a:effectLst>
                  <a:outerShdw blurRad="38100" dist="38100" dir="2700000" algn="tl">
                    <a:srgbClr val="000000">
                      <a:alpha val="43137"/>
                    </a:srgbClr>
                  </a:outerShdw>
                </a:effectLst>
                <a:latin typeface="+mj-lt"/>
              </a:rPr>
              <a:t>WEAKNESSES</a:t>
            </a:r>
          </a:p>
        </p:txBody>
      </p:sp>
      <p:sp>
        <p:nvSpPr>
          <p:cNvPr id="24" name="Text Box 10"/>
          <p:cNvSpPr txBox="1">
            <a:spLocks noChangeArrowheads="1"/>
          </p:cNvSpPr>
          <p:nvPr/>
        </p:nvSpPr>
        <p:spPr bwMode="auto">
          <a:xfrm>
            <a:off x="0" y="6309320"/>
            <a:ext cx="1915717"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r>
              <a:rPr lang="en-US" sz="2000" b="1" dirty="0">
                <a:solidFill>
                  <a:schemeClr val="bg1"/>
                </a:solidFill>
                <a:effectLst>
                  <a:outerShdw blurRad="38100" dist="38100" dir="2700000" algn="tl">
                    <a:srgbClr val="000000">
                      <a:alpha val="43137"/>
                    </a:srgbClr>
                  </a:outerShdw>
                </a:effectLst>
                <a:latin typeface="+mj-lt"/>
              </a:rPr>
              <a:t>OPPORTUNITIES</a:t>
            </a:r>
          </a:p>
        </p:txBody>
      </p:sp>
      <p:sp>
        <p:nvSpPr>
          <p:cNvPr id="25" name="Text Box 11"/>
          <p:cNvSpPr txBox="1">
            <a:spLocks noChangeArrowheads="1"/>
          </p:cNvSpPr>
          <p:nvPr/>
        </p:nvSpPr>
        <p:spPr bwMode="auto">
          <a:xfrm>
            <a:off x="8022026" y="6309320"/>
            <a:ext cx="1121974" cy="400110"/>
          </a:xfrm>
          <a:prstGeom prst="rect">
            <a:avLst/>
          </a:prstGeom>
          <a:noFill/>
          <a:ln w="9525">
            <a:noFill/>
            <a:miter lim="800000"/>
            <a:headEnd/>
            <a:tailEnd/>
          </a:ln>
          <a:effectLst>
            <a:outerShdw dist="17961" dir="2700000" algn="ctr" rotWithShape="0">
              <a:schemeClr val="tx2"/>
            </a:outerShdw>
          </a:effectLst>
        </p:spPr>
        <p:txBody>
          <a:bodyPr wrap="none">
            <a:spAutoFit/>
          </a:bodyPr>
          <a:lstStyle/>
          <a:p>
            <a:pPr algn="r"/>
            <a:r>
              <a:rPr lang="en-US" sz="2000" b="1" dirty="0">
                <a:solidFill>
                  <a:schemeClr val="bg1"/>
                </a:solidFill>
                <a:effectLst>
                  <a:outerShdw blurRad="38100" dist="38100" dir="2700000" algn="tl">
                    <a:srgbClr val="000000">
                      <a:alpha val="43137"/>
                    </a:srgbClr>
                  </a:outerShdw>
                </a:effectLst>
                <a:latin typeface="+mj-lt"/>
              </a:rPr>
              <a:t>THREATS</a:t>
            </a:r>
          </a:p>
        </p:txBody>
      </p:sp>
      <p:sp>
        <p:nvSpPr>
          <p:cNvPr id="26" name="Text Box 12"/>
          <p:cNvSpPr txBox="1">
            <a:spLocks noChangeArrowheads="1"/>
          </p:cNvSpPr>
          <p:nvPr/>
        </p:nvSpPr>
        <p:spPr bwMode="auto">
          <a:xfrm>
            <a:off x="3419872" y="548680"/>
            <a:ext cx="125730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S</a:t>
            </a:r>
          </a:p>
        </p:txBody>
      </p:sp>
      <p:sp>
        <p:nvSpPr>
          <p:cNvPr id="27" name="Text Box 13"/>
          <p:cNvSpPr txBox="1">
            <a:spLocks noChangeArrowheads="1"/>
          </p:cNvSpPr>
          <p:nvPr/>
        </p:nvSpPr>
        <p:spPr bwMode="auto">
          <a:xfrm>
            <a:off x="4486126" y="548680"/>
            <a:ext cx="167005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W</a:t>
            </a:r>
          </a:p>
        </p:txBody>
      </p:sp>
      <p:sp>
        <p:nvSpPr>
          <p:cNvPr id="28" name="Text Box 14"/>
          <p:cNvSpPr txBox="1">
            <a:spLocks noChangeArrowheads="1"/>
          </p:cNvSpPr>
          <p:nvPr/>
        </p:nvSpPr>
        <p:spPr bwMode="auto">
          <a:xfrm>
            <a:off x="3275856" y="5370587"/>
            <a:ext cx="142240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O</a:t>
            </a:r>
          </a:p>
        </p:txBody>
      </p:sp>
      <p:sp>
        <p:nvSpPr>
          <p:cNvPr id="29" name="Text Box 15"/>
          <p:cNvSpPr txBox="1">
            <a:spLocks noChangeArrowheads="1"/>
          </p:cNvSpPr>
          <p:nvPr/>
        </p:nvSpPr>
        <p:spPr bwMode="auto">
          <a:xfrm>
            <a:off x="4466828" y="5370587"/>
            <a:ext cx="1257300" cy="1874837"/>
          </a:xfrm>
          <a:prstGeom prst="rect">
            <a:avLst/>
          </a:prstGeom>
          <a:noFill/>
          <a:ln w="9525">
            <a:noFill/>
            <a:miter lim="800000"/>
            <a:headEnd/>
            <a:tailEnd/>
          </a:ln>
          <a:effectLst/>
        </p:spPr>
        <p:txBody>
          <a:bodyPr wrap="none">
            <a:spAutoFit/>
          </a:bodyPr>
          <a:lstStyle/>
          <a:p>
            <a:r>
              <a:rPr lang="en-US" sz="11700" dirty="0">
                <a:solidFill>
                  <a:schemeClr val="bg1"/>
                </a:solidFill>
                <a:latin typeface="Arial Black" pitchFamily="34" charset="0"/>
              </a:rPr>
              <a:t>T</a:t>
            </a:r>
          </a:p>
        </p:txBody>
      </p:sp>
      <p:sp>
        <p:nvSpPr>
          <p:cNvPr id="31" name="TextBox 30"/>
          <p:cNvSpPr txBox="1"/>
          <p:nvPr/>
        </p:nvSpPr>
        <p:spPr>
          <a:xfrm>
            <a:off x="0" y="1340768"/>
            <a:ext cx="4716000" cy="2062103"/>
          </a:xfrm>
          <a:prstGeom prst="rect">
            <a:avLst/>
          </a:prstGeom>
          <a:noFill/>
        </p:spPr>
        <p:txBody>
          <a:bodyPr wrap="square" rtlCol="0">
            <a:spAutoFit/>
          </a:bodyPr>
          <a:lstStyle/>
          <a:p>
            <a:pPr marL="342900" indent="-342900">
              <a:buFont typeface="Arial" pitchFamily="34" charset="0"/>
              <a:buChar char="•"/>
            </a:pPr>
            <a:r>
              <a:rPr lang="en-IN" sz="1600" dirty="0" smtClean="0"/>
              <a:t>Ranks very high on the Fortune                 Magazine's  most admired list</a:t>
            </a:r>
          </a:p>
          <a:p>
            <a:pPr marL="342900" indent="-342900">
              <a:buFont typeface="Arial" pitchFamily="34" charset="0"/>
              <a:buChar char="•"/>
            </a:pPr>
            <a:r>
              <a:rPr lang="en-IN" sz="1600" dirty="0" smtClean="0"/>
              <a:t> Community oriented</a:t>
            </a:r>
          </a:p>
          <a:p>
            <a:pPr marL="342900" indent="-342900">
              <a:buFont typeface="Arial" pitchFamily="34" charset="0"/>
              <a:buChar char="•"/>
            </a:pPr>
            <a:r>
              <a:rPr lang="en-IN" sz="1600" dirty="0" smtClean="0"/>
              <a:t> Global operations all over the world</a:t>
            </a:r>
          </a:p>
          <a:p>
            <a:pPr marL="342900" indent="-342900">
              <a:buFont typeface="Arial" pitchFamily="34" charset="0"/>
              <a:buChar char="•"/>
            </a:pPr>
            <a:r>
              <a:rPr lang="en-IN" sz="1600" dirty="0" smtClean="0"/>
              <a:t> Cultural diversity in the foods</a:t>
            </a:r>
          </a:p>
          <a:p>
            <a:pPr marL="342900" indent="-342900">
              <a:buFont typeface="Arial" pitchFamily="34" charset="0"/>
              <a:buChar char="•"/>
            </a:pPr>
            <a:r>
              <a:rPr lang="en-IN" sz="1600" dirty="0" smtClean="0"/>
              <a:t> Excellent location</a:t>
            </a:r>
          </a:p>
          <a:p>
            <a:pPr marL="342900" indent="-342900">
              <a:buFont typeface="Arial" pitchFamily="34" charset="0"/>
              <a:buChar char="•"/>
            </a:pPr>
            <a:r>
              <a:rPr lang="en-IN" sz="1600" dirty="0" smtClean="0"/>
              <a:t> Assembly line operations</a:t>
            </a:r>
          </a:p>
          <a:p>
            <a:pPr marL="342900" indent="-342900">
              <a:buFont typeface="Arial" pitchFamily="34" charset="0"/>
              <a:buChar char="•"/>
            </a:pPr>
            <a:r>
              <a:rPr lang="en-IN" sz="1600" dirty="0" smtClean="0"/>
              <a:t> Use of top quality products</a:t>
            </a:r>
            <a:endParaRPr lang="en-IN" sz="1600" dirty="0"/>
          </a:p>
        </p:txBody>
      </p:sp>
      <p:grpSp>
        <p:nvGrpSpPr>
          <p:cNvPr id="6" name="Group 40"/>
          <p:cNvGrpSpPr/>
          <p:nvPr/>
        </p:nvGrpSpPr>
        <p:grpSpPr>
          <a:xfrm>
            <a:off x="4572000" y="1301859"/>
            <a:ext cx="4716000" cy="2598098"/>
            <a:chOff x="4572000" y="1301859"/>
            <a:chExt cx="4716000" cy="2598098"/>
          </a:xfrm>
        </p:grpSpPr>
        <p:sp>
          <p:nvSpPr>
            <p:cNvPr id="32" name="TextBox 31"/>
            <p:cNvSpPr txBox="1"/>
            <p:nvPr/>
          </p:nvSpPr>
          <p:spPr>
            <a:xfrm>
              <a:off x="6012160" y="1301859"/>
              <a:ext cx="3131840" cy="830997"/>
            </a:xfrm>
            <a:prstGeom prst="rect">
              <a:avLst/>
            </a:prstGeom>
            <a:noFill/>
          </p:spPr>
          <p:txBody>
            <a:bodyPr wrap="square" rtlCol="0">
              <a:spAutoFit/>
            </a:bodyPr>
            <a:lstStyle/>
            <a:p>
              <a:pPr marL="342900" indent="-342900">
                <a:buFont typeface="Arial" pitchFamily="34" charset="0"/>
                <a:buChar char="•"/>
              </a:pPr>
              <a:r>
                <a:rPr lang="en-IN" sz="1600" dirty="0" smtClean="0"/>
                <a:t>Failed the pizza test market thus limiting the ability to compete with pizza providers</a:t>
              </a:r>
            </a:p>
          </p:txBody>
        </p:sp>
        <p:sp>
          <p:nvSpPr>
            <p:cNvPr id="33" name="TextBox 32"/>
            <p:cNvSpPr txBox="1"/>
            <p:nvPr/>
          </p:nvSpPr>
          <p:spPr>
            <a:xfrm>
              <a:off x="4572000" y="2060848"/>
              <a:ext cx="4716000" cy="1077218"/>
            </a:xfrm>
            <a:prstGeom prst="rect">
              <a:avLst/>
            </a:prstGeom>
            <a:noFill/>
          </p:spPr>
          <p:txBody>
            <a:bodyPr wrap="square" rtlCol="0">
              <a:spAutoFit/>
            </a:bodyPr>
            <a:lstStyle/>
            <a:p>
              <a:pPr marL="342900" indent="-342900">
                <a:buFont typeface="Arial" pitchFamily="34" charset="0"/>
                <a:buChar char="•"/>
              </a:pPr>
              <a:r>
                <a:rPr lang="en-IN" sz="1600" dirty="0" smtClean="0"/>
                <a:t>High training costs due to high turnover</a:t>
              </a:r>
            </a:p>
            <a:p>
              <a:pPr marL="342900" indent="-342900">
                <a:buFont typeface="Arial" pitchFamily="34" charset="0"/>
                <a:buChar char="•"/>
              </a:pPr>
              <a:r>
                <a:rPr lang="en-IN" sz="1600" dirty="0" smtClean="0"/>
                <a:t>Minimal concentration on organic foods</a:t>
              </a:r>
            </a:p>
            <a:p>
              <a:pPr marL="342900" indent="-342900">
                <a:buFont typeface="Arial" pitchFamily="34" charset="0"/>
                <a:buChar char="•"/>
              </a:pPr>
              <a:r>
                <a:rPr lang="en-IN" sz="1600" dirty="0" smtClean="0"/>
                <a:t>Not much variation in seasonal products </a:t>
              </a:r>
            </a:p>
            <a:p>
              <a:pPr marL="342900" indent="-342900">
                <a:buFont typeface="Arial" pitchFamily="34" charset="0"/>
                <a:buChar char="•"/>
              </a:pPr>
              <a:r>
                <a:rPr lang="en-IN" sz="1600" dirty="0" smtClean="0"/>
                <a:t>Quality concerns due to franchised operations</a:t>
              </a:r>
            </a:p>
          </p:txBody>
        </p:sp>
        <p:sp>
          <p:nvSpPr>
            <p:cNvPr id="34" name="TextBox 33"/>
            <p:cNvSpPr txBox="1"/>
            <p:nvPr/>
          </p:nvSpPr>
          <p:spPr>
            <a:xfrm>
              <a:off x="5220072" y="3068960"/>
              <a:ext cx="3960000" cy="830997"/>
            </a:xfrm>
            <a:prstGeom prst="rect">
              <a:avLst/>
            </a:prstGeom>
            <a:noFill/>
          </p:spPr>
          <p:txBody>
            <a:bodyPr wrap="square" rtlCol="0">
              <a:spAutoFit/>
            </a:bodyPr>
            <a:lstStyle/>
            <a:p>
              <a:pPr marL="342900" indent="-342900">
                <a:buFont typeface="Arial" pitchFamily="34" charset="0"/>
                <a:buChar char="•"/>
              </a:pPr>
              <a:r>
                <a:rPr lang="en-IN" sz="1600" dirty="0" smtClean="0"/>
                <a:t>Focuses on burgers/fried foods which are not healthier options for their customers</a:t>
              </a:r>
              <a:endParaRPr lang="en-IN" sz="1600" dirty="0"/>
            </a:p>
          </p:txBody>
        </p:sp>
      </p:grpSp>
      <p:sp>
        <p:nvSpPr>
          <p:cNvPr id="35" name="TextBox 34"/>
          <p:cNvSpPr txBox="1"/>
          <p:nvPr/>
        </p:nvSpPr>
        <p:spPr>
          <a:xfrm>
            <a:off x="16" y="3861048"/>
            <a:ext cx="4571984" cy="2554545"/>
          </a:xfrm>
          <a:prstGeom prst="rect">
            <a:avLst/>
          </a:prstGeom>
          <a:noFill/>
        </p:spPr>
        <p:txBody>
          <a:bodyPr wrap="square" rtlCol="0">
            <a:spAutoFit/>
          </a:bodyPr>
          <a:lstStyle/>
          <a:p>
            <a:pPr marL="342900" indent="-342900">
              <a:buFont typeface="Arial" pitchFamily="34" charset="0"/>
              <a:buChar char="•"/>
            </a:pPr>
            <a:r>
              <a:rPr lang="en-IN" sz="1600" dirty="0" smtClean="0"/>
              <a:t>Opening more joint ventures</a:t>
            </a:r>
          </a:p>
          <a:p>
            <a:pPr marL="342900" indent="-342900">
              <a:buFont typeface="Arial" pitchFamily="34" charset="0"/>
              <a:buChar char="•"/>
            </a:pPr>
            <a:r>
              <a:rPr lang="en-IN" sz="1600" dirty="0" smtClean="0"/>
              <a:t>Being more responsive to healthier             options</a:t>
            </a:r>
          </a:p>
          <a:p>
            <a:pPr marL="342900" indent="-342900">
              <a:buFont typeface="Arial" pitchFamily="34" charset="0"/>
              <a:buChar char="•"/>
            </a:pPr>
            <a:r>
              <a:rPr lang="en-IN" sz="1600" dirty="0" smtClean="0"/>
              <a:t>Advertising  Wi-Fi services in the branches</a:t>
            </a:r>
          </a:p>
          <a:p>
            <a:pPr marL="342900" indent="-342900">
              <a:buFont typeface="Arial" pitchFamily="34" charset="0"/>
              <a:buChar char="•"/>
            </a:pPr>
            <a:r>
              <a:rPr lang="en-IN" sz="1600" dirty="0" smtClean="0"/>
              <a:t>Expanding on the advertising on being more socially responsible</a:t>
            </a:r>
          </a:p>
          <a:p>
            <a:pPr marL="342900" indent="-342900">
              <a:buFont typeface="Arial" pitchFamily="34" charset="0"/>
              <a:buChar char="•"/>
            </a:pPr>
            <a:r>
              <a:rPr lang="en-IN" sz="1600" dirty="0" smtClean="0"/>
              <a:t>Expansions of business into newly developed parts of the world</a:t>
            </a:r>
          </a:p>
          <a:p>
            <a:pPr marL="342900" indent="-342900">
              <a:buFont typeface="Arial" pitchFamily="34" charset="0"/>
              <a:buChar char="•"/>
            </a:pPr>
            <a:r>
              <a:rPr lang="en-IN" sz="1600" dirty="0" smtClean="0"/>
              <a:t>Open products up to allergen free               options such as peanut free</a:t>
            </a:r>
            <a:endParaRPr lang="en-IN" sz="1600" dirty="0"/>
          </a:p>
        </p:txBody>
      </p:sp>
      <p:grpSp>
        <p:nvGrpSpPr>
          <p:cNvPr id="7" name="Group 41"/>
          <p:cNvGrpSpPr/>
          <p:nvPr/>
        </p:nvGrpSpPr>
        <p:grpSpPr>
          <a:xfrm>
            <a:off x="4572000" y="3861048"/>
            <a:ext cx="4716000" cy="2880320"/>
            <a:chOff x="4572000" y="3861048"/>
            <a:chExt cx="4716000" cy="2880320"/>
          </a:xfrm>
        </p:grpSpPr>
        <p:sp>
          <p:nvSpPr>
            <p:cNvPr id="36" name="TextBox 35"/>
            <p:cNvSpPr txBox="1"/>
            <p:nvPr/>
          </p:nvSpPr>
          <p:spPr>
            <a:xfrm>
              <a:off x="5220072" y="6156593"/>
              <a:ext cx="3923928" cy="584775"/>
            </a:xfrm>
            <a:prstGeom prst="rect">
              <a:avLst/>
            </a:prstGeom>
            <a:noFill/>
          </p:spPr>
          <p:txBody>
            <a:bodyPr wrap="square" rtlCol="0">
              <a:spAutoFit/>
            </a:bodyPr>
            <a:lstStyle/>
            <a:p>
              <a:pPr marL="342900" indent="-342900">
                <a:buFont typeface="Arial" pitchFamily="34" charset="0"/>
                <a:buChar char="•"/>
              </a:pPr>
              <a:r>
                <a:rPr lang="en-IN" sz="1600" dirty="0" smtClean="0"/>
                <a:t>Focus on healthier dieting by    consumers</a:t>
              </a:r>
              <a:endParaRPr lang="en-IN" sz="1600" dirty="0"/>
            </a:p>
          </p:txBody>
        </p:sp>
        <p:sp>
          <p:nvSpPr>
            <p:cNvPr id="37" name="TextBox 36"/>
            <p:cNvSpPr txBox="1"/>
            <p:nvPr/>
          </p:nvSpPr>
          <p:spPr>
            <a:xfrm>
              <a:off x="4572000" y="4656038"/>
              <a:ext cx="4716000" cy="1077218"/>
            </a:xfrm>
            <a:prstGeom prst="rect">
              <a:avLst/>
            </a:prstGeom>
            <a:noFill/>
          </p:spPr>
          <p:txBody>
            <a:bodyPr wrap="square" rtlCol="0">
              <a:spAutoFit/>
            </a:bodyPr>
            <a:lstStyle/>
            <a:p>
              <a:pPr marL="342900" indent="-342900">
                <a:buFont typeface="Arial" pitchFamily="34" charset="0"/>
                <a:buChar char="•"/>
              </a:pPr>
              <a:r>
                <a:rPr lang="en-IN" sz="1600" dirty="0" smtClean="0"/>
                <a:t>Contamination risks that include the threat of e-coli containments</a:t>
              </a:r>
            </a:p>
            <a:p>
              <a:pPr marL="342900" indent="-342900">
                <a:buFont typeface="Arial" pitchFamily="34" charset="0"/>
                <a:buChar char="•"/>
              </a:pPr>
              <a:r>
                <a:rPr lang="en-IN" sz="1600" dirty="0" smtClean="0"/>
                <a:t>The vast amount of fast food restaurants that open as competition</a:t>
              </a:r>
            </a:p>
          </p:txBody>
        </p:sp>
        <p:sp>
          <p:nvSpPr>
            <p:cNvPr id="38" name="TextBox 37"/>
            <p:cNvSpPr txBox="1"/>
            <p:nvPr/>
          </p:nvSpPr>
          <p:spPr>
            <a:xfrm>
              <a:off x="5292080" y="3861048"/>
              <a:ext cx="3851920" cy="830997"/>
            </a:xfrm>
            <a:prstGeom prst="rect">
              <a:avLst/>
            </a:prstGeom>
            <a:noFill/>
          </p:spPr>
          <p:txBody>
            <a:bodyPr wrap="square" rtlCol="0">
              <a:spAutoFit/>
            </a:bodyPr>
            <a:lstStyle/>
            <a:p>
              <a:pPr marL="342900" indent="-342900">
                <a:buFont typeface="Arial" pitchFamily="34" charset="0"/>
                <a:buChar char="•"/>
              </a:pPr>
              <a:r>
                <a:rPr lang="en-IN" sz="1600" dirty="0" smtClean="0"/>
                <a:t>Marketing strategies that entice people from small children to adults</a:t>
              </a:r>
            </a:p>
            <a:p>
              <a:pPr marL="342900" indent="-342900">
                <a:buFont typeface="Arial" pitchFamily="34" charset="0"/>
                <a:buChar char="•"/>
              </a:pPr>
              <a:r>
                <a:rPr lang="en-IN" sz="1600" dirty="0" smtClean="0"/>
                <a:t>Lawsuits for offering unhealthy foods</a:t>
              </a:r>
              <a:endParaRPr lang="en-IN" sz="1600" dirty="0"/>
            </a:p>
          </p:txBody>
        </p:sp>
        <p:sp>
          <p:nvSpPr>
            <p:cNvPr id="40" name="TextBox 39"/>
            <p:cNvSpPr txBox="1"/>
            <p:nvPr/>
          </p:nvSpPr>
          <p:spPr>
            <a:xfrm>
              <a:off x="5544616" y="5643826"/>
              <a:ext cx="3599384" cy="584775"/>
            </a:xfrm>
            <a:prstGeom prst="rect">
              <a:avLst/>
            </a:prstGeom>
            <a:noFill/>
          </p:spPr>
          <p:txBody>
            <a:bodyPr wrap="square" rtlCol="0">
              <a:spAutoFit/>
            </a:bodyPr>
            <a:lstStyle/>
            <a:p>
              <a:pPr marL="342900" indent="-342900">
                <a:buFont typeface="Arial" pitchFamily="34" charset="0"/>
                <a:buChar char="•"/>
              </a:pPr>
              <a:r>
                <a:rPr lang="en-IN" sz="1600" dirty="0" smtClean="0"/>
                <a:t>Down turn in economy affecting the capability of consumer spending</a:t>
              </a:r>
              <a:endParaRPr lang="en-IN"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22" grpId="0"/>
      <p:bldP spid="23" grpId="0"/>
      <p:bldP spid="24" grpId="0"/>
      <p:bldP spid="25" grpId="0"/>
      <p:bldP spid="26" grpId="0"/>
      <p:bldP spid="27" grpId="0"/>
      <p:bldP spid="28" grpId="0"/>
      <p:bldP spid="29" grpId="0"/>
      <p:bldP spid="31" grpId="0"/>
      <p:bldP spid="3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72"/>
                                        </p:tgtEl>
                                        <p:attrNameLst>
                                          <p:attrName>fillcolor</p:attrName>
                                        </p:attrNameLst>
                                      </p:cBhvr>
                                      <p:to>
                                        <a:srgbClr val="0EBE44"/>
                                      </p:to>
                                    </p:animClr>
                                    <p:set>
                                      <p:cBhvr>
                                        <p:cTn id="7" dur="500" fill="hold"/>
                                        <p:tgtEl>
                                          <p:spTgt spid="72"/>
                                        </p:tgtEl>
                                        <p:attrNameLst>
                                          <p:attrName>fill.type</p:attrName>
                                        </p:attrNameLst>
                                      </p:cBhvr>
                                      <p:to>
                                        <p:strVal val="solid"/>
                                      </p:to>
                                    </p:set>
                                    <p:set>
                                      <p:cBhvr>
                                        <p:cTn id="8" dur="500" fill="hold"/>
                                        <p:tgtEl>
                                          <p:spTgt spid="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SWOT-Driven Strategic Planning</a:t>
              </a:r>
              <a:endParaRPr lang="en-IN" sz="3200" dirty="0"/>
            </a:p>
          </p:txBody>
        </p:sp>
      </p:grpSp>
      <p:sp>
        <p:nvSpPr>
          <p:cNvPr id="10" name="TextBox 9"/>
          <p:cNvSpPr txBox="1"/>
          <p:nvPr/>
        </p:nvSpPr>
        <p:spPr>
          <a:xfrm>
            <a:off x="1656184" y="848906"/>
            <a:ext cx="7487816" cy="707886"/>
          </a:xfrm>
          <a:prstGeom prst="rect">
            <a:avLst/>
          </a:prstGeom>
          <a:noFill/>
        </p:spPr>
        <p:txBody>
          <a:bodyPr wrap="square" rtlCol="0">
            <a:spAutoFit/>
          </a:bodyPr>
          <a:lstStyle/>
          <a:p>
            <a:r>
              <a:rPr lang="en-IN" sz="2000" dirty="0" smtClean="0"/>
              <a:t>SWOT Analysis can be effectively used for strategic planning in an organization. However, utilizing a SWOT for strategic planning requires:</a:t>
            </a:r>
          </a:p>
        </p:txBody>
      </p:sp>
      <p:sp>
        <p:nvSpPr>
          <p:cNvPr id="11" name="Arc 10"/>
          <p:cNvSpPr/>
          <p:nvPr/>
        </p:nvSpPr>
        <p:spPr>
          <a:xfrm>
            <a:off x="-3312160" y="980728"/>
            <a:ext cx="6444000" cy="5805264"/>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2" name="TextBox 11"/>
          <p:cNvSpPr txBox="1"/>
          <p:nvPr/>
        </p:nvSpPr>
        <p:spPr>
          <a:xfrm flipH="1">
            <a:off x="2411760" y="1660738"/>
            <a:ext cx="6768032" cy="400110"/>
          </a:xfrm>
          <a:prstGeom prst="rect">
            <a:avLst/>
          </a:prstGeom>
          <a:solidFill>
            <a:schemeClr val="accent1">
              <a:lumMod val="20000"/>
              <a:lumOff val="80000"/>
            </a:schemeClr>
          </a:solidFill>
        </p:spPr>
        <p:txBody>
          <a:bodyPr wrap="square" rtlCol="0">
            <a:spAutoFit/>
          </a:bodyPr>
          <a:lstStyle/>
          <a:p>
            <a:r>
              <a:rPr lang="en-IN" sz="2000" dirty="0" smtClean="0"/>
              <a:t>Looking beyond the firm’s current products</a:t>
            </a:r>
            <a:endParaRPr lang="en-US" sz="2000" dirty="0"/>
          </a:p>
        </p:txBody>
      </p:sp>
      <p:sp>
        <p:nvSpPr>
          <p:cNvPr id="13" name="TextBox 12"/>
          <p:cNvSpPr txBox="1"/>
          <p:nvPr/>
        </p:nvSpPr>
        <p:spPr>
          <a:xfrm flipH="1">
            <a:off x="3251798" y="2348880"/>
            <a:ext cx="5892201" cy="707886"/>
          </a:xfrm>
          <a:prstGeom prst="rect">
            <a:avLst/>
          </a:prstGeom>
          <a:solidFill>
            <a:schemeClr val="accent3">
              <a:lumMod val="40000"/>
              <a:lumOff val="60000"/>
            </a:schemeClr>
          </a:solidFill>
        </p:spPr>
        <p:txBody>
          <a:bodyPr wrap="square" rtlCol="0">
            <a:spAutoFit/>
          </a:bodyPr>
          <a:lstStyle/>
          <a:p>
            <a:r>
              <a:rPr lang="en-IN" sz="2000" dirty="0" smtClean="0"/>
              <a:t>Matching strengths with opportunities which means that the strengths should be translated into capabilities</a:t>
            </a:r>
            <a:endParaRPr lang="en-US" sz="2000" dirty="0"/>
          </a:p>
        </p:txBody>
      </p:sp>
      <p:sp>
        <p:nvSpPr>
          <p:cNvPr id="14" name="TextBox 13"/>
          <p:cNvSpPr txBox="1"/>
          <p:nvPr/>
        </p:nvSpPr>
        <p:spPr>
          <a:xfrm flipH="1">
            <a:off x="3491878" y="3604954"/>
            <a:ext cx="5652121" cy="400110"/>
          </a:xfrm>
          <a:prstGeom prst="rect">
            <a:avLst/>
          </a:prstGeom>
          <a:solidFill>
            <a:schemeClr val="accent2">
              <a:lumMod val="40000"/>
              <a:lumOff val="60000"/>
            </a:schemeClr>
          </a:solidFill>
        </p:spPr>
        <p:txBody>
          <a:bodyPr wrap="square" rtlCol="0">
            <a:spAutoFit/>
          </a:bodyPr>
          <a:lstStyle/>
          <a:p>
            <a:r>
              <a:rPr lang="en-IN" sz="2000" dirty="0" smtClean="0"/>
              <a:t>Converting weaknesses into strengths</a:t>
            </a:r>
            <a:endParaRPr lang="en-US" sz="2000" dirty="0"/>
          </a:p>
        </p:txBody>
      </p:sp>
      <p:sp>
        <p:nvSpPr>
          <p:cNvPr id="15" name="TextBox 14"/>
          <p:cNvSpPr txBox="1"/>
          <p:nvPr/>
        </p:nvSpPr>
        <p:spPr>
          <a:xfrm flipH="1">
            <a:off x="3275856" y="4581128"/>
            <a:ext cx="5868144" cy="707886"/>
          </a:xfrm>
          <a:prstGeom prst="rect">
            <a:avLst/>
          </a:prstGeom>
          <a:solidFill>
            <a:schemeClr val="accent6">
              <a:lumMod val="40000"/>
              <a:lumOff val="60000"/>
            </a:schemeClr>
          </a:solidFill>
        </p:spPr>
        <p:txBody>
          <a:bodyPr wrap="square" rtlCol="0">
            <a:spAutoFit/>
          </a:bodyPr>
          <a:lstStyle/>
          <a:p>
            <a:r>
              <a:rPr lang="en-IN" sz="2000" dirty="0" smtClean="0"/>
              <a:t>Investing in key areas: customer support, R&amp;D, promotion, employee training etc.</a:t>
            </a:r>
            <a:endParaRPr lang="en-US" sz="2000" dirty="0"/>
          </a:p>
        </p:txBody>
      </p:sp>
      <p:sp>
        <p:nvSpPr>
          <p:cNvPr id="16" name="Oval 15"/>
          <p:cNvSpPr/>
          <p:nvPr/>
        </p:nvSpPr>
        <p:spPr>
          <a:xfrm>
            <a:off x="1955655" y="166887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p:cNvSpPr/>
          <p:nvPr/>
        </p:nvSpPr>
        <p:spPr>
          <a:xfrm>
            <a:off x="2747743" y="246095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p:cNvSpPr/>
          <p:nvPr/>
        </p:nvSpPr>
        <p:spPr>
          <a:xfrm>
            <a:off x="3059832" y="354107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Oval 18"/>
          <p:cNvSpPr/>
          <p:nvPr/>
        </p:nvSpPr>
        <p:spPr>
          <a:xfrm>
            <a:off x="2915816" y="476521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Arc 19"/>
          <p:cNvSpPr/>
          <p:nvPr/>
        </p:nvSpPr>
        <p:spPr>
          <a:xfrm>
            <a:off x="-1524000" y="21812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24"/>
          <p:cNvGrpSpPr/>
          <p:nvPr/>
        </p:nvGrpSpPr>
        <p:grpSpPr>
          <a:xfrm rot="5400000">
            <a:off x="-2465640" y="3447288"/>
            <a:ext cx="4896000" cy="252000"/>
            <a:chOff x="-3200400" y="3314700"/>
            <a:chExt cx="6246420" cy="228600"/>
          </a:xfrm>
        </p:grpSpPr>
        <p:sp>
          <p:nvSpPr>
            <p:cNvPr id="22" name="Rounded Rectangle 21"/>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ounded Rectangle 22"/>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Oval 23"/>
          <p:cNvSpPr/>
          <p:nvPr/>
        </p:nvSpPr>
        <p:spPr>
          <a:xfrm>
            <a:off x="2195736" y="584533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p:cNvSpPr txBox="1"/>
          <p:nvPr/>
        </p:nvSpPr>
        <p:spPr>
          <a:xfrm flipH="1">
            <a:off x="2699790" y="5818038"/>
            <a:ext cx="6444209" cy="707886"/>
          </a:xfrm>
          <a:prstGeom prst="rect">
            <a:avLst/>
          </a:prstGeom>
          <a:solidFill>
            <a:schemeClr val="bg2">
              <a:lumMod val="75000"/>
            </a:schemeClr>
          </a:solidFill>
        </p:spPr>
        <p:txBody>
          <a:bodyPr wrap="square" rtlCol="0">
            <a:spAutoFit/>
          </a:bodyPr>
          <a:lstStyle/>
          <a:p>
            <a:r>
              <a:rPr lang="en-IN" sz="2000" dirty="0" smtClean="0"/>
              <a:t>Understanding the fact that weaknesses that cannot be converted into strengths become limitations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7800000">
                                      <p:cBhvr>
                                        <p:cTn id="10" dur="1000" fill="hold"/>
                                        <p:tgtEl>
                                          <p:spTgt spid="4"/>
                                        </p:tgtEl>
                                        <p:attrNameLst>
                                          <p:attrName>r</p:attrName>
                                        </p:attrNameLst>
                                      </p:cBhvr>
                                    </p:animRot>
                                  </p:childTnLst>
                                </p:cTn>
                              </p:par>
                            </p:childTnLst>
                          </p:cTn>
                        </p:par>
                        <p:par>
                          <p:cTn id="11" fill="hold">
                            <p:stCondLst>
                              <p:cond delay="1500"/>
                            </p:stCondLst>
                            <p:childTnLst>
                              <p:par>
                                <p:cTn id="12" presetID="1" presetClass="emph" presetSubtype="2" fill="hold" nodeType="afterEffect">
                                  <p:stCondLst>
                                    <p:cond delay="0"/>
                                  </p:stCondLst>
                                  <p:childTnLst>
                                    <p:animClr clrSpc="rgb" dir="cw">
                                      <p:cBhvr>
                                        <p:cTn id="13" dur="500" fill="hold"/>
                                        <p:tgtEl>
                                          <p:spTgt spid="16"/>
                                        </p:tgtEl>
                                        <p:attrNameLst>
                                          <p:attrName>fillcolor</p:attrName>
                                        </p:attrNameLst>
                                      </p:cBhvr>
                                      <p:to>
                                        <a:srgbClr val="829975"/>
                                      </p:to>
                                    </p:animClr>
                                    <p:set>
                                      <p:cBhvr>
                                        <p:cTn id="14" dur="500" fill="hold"/>
                                        <p:tgtEl>
                                          <p:spTgt spid="16"/>
                                        </p:tgtEl>
                                        <p:attrNameLst>
                                          <p:attrName>fill.type</p:attrName>
                                        </p:attrNameLst>
                                      </p:cBhvr>
                                      <p:to>
                                        <p:strVal val="solid"/>
                                      </p:to>
                                    </p:set>
                                    <p:set>
                                      <p:cBhvr>
                                        <p:cTn id="15" dur="500" fill="hold"/>
                                        <p:tgtEl>
                                          <p:spTgt spid="16"/>
                                        </p:tgtEl>
                                        <p:attrNameLst>
                                          <p:attrName>fill.on</p:attrName>
                                        </p:attrNameLst>
                                      </p:cBhvr>
                                      <p:to>
                                        <p:strVal val="true"/>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2000"/>
                            </p:stCondLst>
                            <p:childTnLst>
                              <p:par>
                                <p:cTn id="20" presetID="8" presetClass="emph" presetSubtype="0" fill="hold" nodeType="afterEffect">
                                  <p:stCondLst>
                                    <p:cond delay="0"/>
                                  </p:stCondLst>
                                  <p:childTnLst>
                                    <p:animRot by="1320000">
                                      <p:cBhvr>
                                        <p:cTn id="21" dur="500" fill="hold"/>
                                        <p:tgtEl>
                                          <p:spTgt spid="4"/>
                                        </p:tgtEl>
                                        <p:attrNameLst>
                                          <p:attrName>r</p:attrName>
                                        </p:attrNameLst>
                                      </p:cBhvr>
                                    </p:animRot>
                                  </p:childTnLst>
                                </p:cTn>
                              </p:par>
                            </p:childTnLst>
                          </p:cTn>
                        </p:par>
                        <p:par>
                          <p:cTn id="22" fill="hold">
                            <p:stCondLst>
                              <p:cond delay="2500"/>
                            </p:stCondLst>
                            <p:childTnLst>
                              <p:par>
                                <p:cTn id="23" presetID="1" presetClass="emph" presetSubtype="2" fill="hold" nodeType="afterEffect">
                                  <p:stCondLst>
                                    <p:cond delay="0"/>
                                  </p:stCondLst>
                                  <p:childTnLst>
                                    <p:animClr clrSpc="rgb" dir="cw">
                                      <p:cBhvr>
                                        <p:cTn id="24" dur="500" fill="hold"/>
                                        <p:tgtEl>
                                          <p:spTgt spid="17"/>
                                        </p:tgtEl>
                                        <p:attrNameLst>
                                          <p:attrName>fillcolor</p:attrName>
                                        </p:attrNameLst>
                                      </p:cBhvr>
                                      <p:to>
                                        <a:srgbClr val="829975"/>
                                      </p:to>
                                    </p:animClr>
                                    <p:set>
                                      <p:cBhvr>
                                        <p:cTn id="25" dur="500" fill="hold"/>
                                        <p:tgtEl>
                                          <p:spTgt spid="17"/>
                                        </p:tgtEl>
                                        <p:attrNameLst>
                                          <p:attrName>fill.type</p:attrName>
                                        </p:attrNameLst>
                                      </p:cBhvr>
                                      <p:to>
                                        <p:strVal val="solid"/>
                                      </p:to>
                                    </p:set>
                                    <p:set>
                                      <p:cBhvr>
                                        <p:cTn id="26" dur="500" fill="hold"/>
                                        <p:tgtEl>
                                          <p:spTgt spid="17"/>
                                        </p:tgtEl>
                                        <p:attrNameLst>
                                          <p:attrName>fill.on</p:attrName>
                                        </p:attrNameLst>
                                      </p:cBhvr>
                                      <p:to>
                                        <p:strVal val="true"/>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000"/>
                            </p:stCondLst>
                            <p:childTnLst>
                              <p:par>
                                <p:cTn id="31" presetID="8" presetClass="emph" presetSubtype="0" fill="hold" nodeType="afterEffect">
                                  <p:stCondLst>
                                    <p:cond delay="0"/>
                                  </p:stCondLst>
                                  <p:childTnLst>
                                    <p:animRot by="1320000">
                                      <p:cBhvr>
                                        <p:cTn id="32" dur="500" fill="hold"/>
                                        <p:tgtEl>
                                          <p:spTgt spid="4"/>
                                        </p:tgtEl>
                                        <p:attrNameLst>
                                          <p:attrName>r</p:attrName>
                                        </p:attrNameLst>
                                      </p:cBhvr>
                                    </p:animRot>
                                  </p:childTnLst>
                                </p:cTn>
                              </p:par>
                            </p:childTnLst>
                          </p:cTn>
                        </p:par>
                        <p:par>
                          <p:cTn id="33" fill="hold">
                            <p:stCondLst>
                              <p:cond delay="3500"/>
                            </p:stCondLst>
                            <p:childTnLst>
                              <p:par>
                                <p:cTn id="34" presetID="1" presetClass="emph" presetSubtype="2" fill="hold" nodeType="afterEffect">
                                  <p:stCondLst>
                                    <p:cond delay="0"/>
                                  </p:stCondLst>
                                  <p:childTnLst>
                                    <p:animClr clrSpc="rgb" dir="cw">
                                      <p:cBhvr>
                                        <p:cTn id="35" dur="500" fill="hold"/>
                                        <p:tgtEl>
                                          <p:spTgt spid="18"/>
                                        </p:tgtEl>
                                        <p:attrNameLst>
                                          <p:attrName>fillcolor</p:attrName>
                                        </p:attrNameLst>
                                      </p:cBhvr>
                                      <p:to>
                                        <a:srgbClr val="829975"/>
                                      </p:to>
                                    </p:animClr>
                                    <p:set>
                                      <p:cBhvr>
                                        <p:cTn id="36" dur="500" fill="hold"/>
                                        <p:tgtEl>
                                          <p:spTgt spid="18"/>
                                        </p:tgtEl>
                                        <p:attrNameLst>
                                          <p:attrName>fill.type</p:attrName>
                                        </p:attrNameLst>
                                      </p:cBhvr>
                                      <p:to>
                                        <p:strVal val="solid"/>
                                      </p:to>
                                    </p:set>
                                    <p:set>
                                      <p:cBhvr>
                                        <p:cTn id="37" dur="500" fill="hold"/>
                                        <p:tgtEl>
                                          <p:spTgt spid="18"/>
                                        </p:tgtEl>
                                        <p:attrNameLst>
                                          <p:attrName>fill.on</p:attrName>
                                        </p:attrNameLst>
                                      </p:cBhvr>
                                      <p:to>
                                        <p:strVal val="true"/>
                                      </p:to>
                                    </p:se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4000"/>
                            </p:stCondLst>
                            <p:childTnLst>
                              <p:par>
                                <p:cTn id="42" presetID="8" presetClass="emph" presetSubtype="0" fill="hold" nodeType="afterEffect">
                                  <p:stCondLst>
                                    <p:cond delay="0"/>
                                  </p:stCondLst>
                                  <p:childTnLst>
                                    <p:animRot by="1320000">
                                      <p:cBhvr>
                                        <p:cTn id="43" dur="500" fill="hold"/>
                                        <p:tgtEl>
                                          <p:spTgt spid="4"/>
                                        </p:tgtEl>
                                        <p:attrNameLst>
                                          <p:attrName>r</p:attrName>
                                        </p:attrNameLst>
                                      </p:cBhvr>
                                    </p:animRot>
                                  </p:childTnLst>
                                </p:cTn>
                              </p:par>
                            </p:childTnLst>
                          </p:cTn>
                        </p:par>
                        <p:par>
                          <p:cTn id="44" fill="hold">
                            <p:stCondLst>
                              <p:cond delay="4500"/>
                            </p:stCondLst>
                            <p:childTnLst>
                              <p:par>
                                <p:cTn id="45" presetID="1" presetClass="emph" presetSubtype="2" fill="hold" nodeType="afterEffect">
                                  <p:stCondLst>
                                    <p:cond delay="0"/>
                                  </p:stCondLst>
                                  <p:childTnLst>
                                    <p:animClr clrSpc="rgb" dir="cw">
                                      <p:cBhvr>
                                        <p:cTn id="46" dur="500" fill="hold"/>
                                        <p:tgtEl>
                                          <p:spTgt spid="19"/>
                                        </p:tgtEl>
                                        <p:attrNameLst>
                                          <p:attrName>fillcolor</p:attrName>
                                        </p:attrNameLst>
                                      </p:cBhvr>
                                      <p:to>
                                        <a:srgbClr val="829975"/>
                                      </p:to>
                                    </p:animClr>
                                    <p:set>
                                      <p:cBhvr>
                                        <p:cTn id="47" dur="500" fill="hold"/>
                                        <p:tgtEl>
                                          <p:spTgt spid="19"/>
                                        </p:tgtEl>
                                        <p:attrNameLst>
                                          <p:attrName>fill.type</p:attrName>
                                        </p:attrNameLst>
                                      </p:cBhvr>
                                      <p:to>
                                        <p:strVal val="solid"/>
                                      </p:to>
                                    </p:set>
                                    <p:set>
                                      <p:cBhvr>
                                        <p:cTn id="48" dur="500" fill="hold"/>
                                        <p:tgtEl>
                                          <p:spTgt spid="19"/>
                                        </p:tgtEl>
                                        <p:attrNameLst>
                                          <p:attrName>fill.on</p:attrName>
                                        </p:attrNameLst>
                                      </p:cBhvr>
                                      <p:to>
                                        <p:strVal val="true"/>
                                      </p:to>
                                    </p:se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5000"/>
                            </p:stCondLst>
                            <p:childTnLst>
                              <p:par>
                                <p:cTn id="53" presetID="8" presetClass="emph" presetSubtype="0" fill="hold" nodeType="afterEffect">
                                  <p:stCondLst>
                                    <p:cond delay="0"/>
                                  </p:stCondLst>
                                  <p:childTnLst>
                                    <p:animRot by="1320000">
                                      <p:cBhvr>
                                        <p:cTn id="54" dur="500" fill="hold"/>
                                        <p:tgtEl>
                                          <p:spTgt spid="4"/>
                                        </p:tgtEl>
                                        <p:attrNameLst>
                                          <p:attrName>r</p:attrName>
                                        </p:attrNameLst>
                                      </p:cBhvr>
                                    </p:animRot>
                                  </p:childTnLst>
                                </p:cTn>
                              </p:par>
                            </p:childTnLst>
                          </p:cTn>
                        </p:par>
                        <p:par>
                          <p:cTn id="55" fill="hold">
                            <p:stCondLst>
                              <p:cond delay="5500"/>
                            </p:stCondLst>
                            <p:childTnLst>
                              <p:par>
                                <p:cTn id="56" presetID="1" presetClass="emph" presetSubtype="2" fill="hold" nodeType="afterEffect">
                                  <p:stCondLst>
                                    <p:cond delay="0"/>
                                  </p:stCondLst>
                                  <p:childTnLst>
                                    <p:animClr clrSpc="rgb" dir="cw">
                                      <p:cBhvr>
                                        <p:cTn id="57" dur="500" fill="hold"/>
                                        <p:tgtEl>
                                          <p:spTgt spid="24"/>
                                        </p:tgtEl>
                                        <p:attrNameLst>
                                          <p:attrName>fillcolor</p:attrName>
                                        </p:attrNameLst>
                                      </p:cBhvr>
                                      <p:to>
                                        <a:srgbClr val="829975"/>
                                      </p:to>
                                    </p:animClr>
                                    <p:set>
                                      <p:cBhvr>
                                        <p:cTn id="58" dur="500" fill="hold"/>
                                        <p:tgtEl>
                                          <p:spTgt spid="24"/>
                                        </p:tgtEl>
                                        <p:attrNameLst>
                                          <p:attrName>fill.type</p:attrName>
                                        </p:attrNameLst>
                                      </p:cBhvr>
                                      <p:to>
                                        <p:strVal val="solid"/>
                                      </p:to>
                                    </p:set>
                                    <p:set>
                                      <p:cBhvr>
                                        <p:cTn id="59" dur="500" fill="hold"/>
                                        <p:tgtEl>
                                          <p:spTgt spid="24"/>
                                        </p:tgtEl>
                                        <p:attrNameLst>
                                          <p:attrName>fill.on</p:attrName>
                                        </p:attrNameLst>
                                      </p:cBhvr>
                                      <p:to>
                                        <p:strVal val="true"/>
                                      </p:to>
                                    </p:se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2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70"/>
                                        </p:tgtEl>
                                        <p:attrNameLst>
                                          <p:attrName>fillcolor</p:attrName>
                                        </p:attrNameLst>
                                      </p:cBhvr>
                                      <p:to>
                                        <a:srgbClr val="0EBE44"/>
                                      </p:to>
                                    </p:animClr>
                                    <p:set>
                                      <p:cBhvr>
                                        <p:cTn id="7" dur="500" fill="hold"/>
                                        <p:tgtEl>
                                          <p:spTgt spid="70"/>
                                        </p:tgtEl>
                                        <p:attrNameLst>
                                          <p:attrName>fill.type</p:attrName>
                                        </p:attrNameLst>
                                      </p:cBhvr>
                                      <p:to>
                                        <p:strVal val="solid"/>
                                      </p:to>
                                    </p:set>
                                    <p:set>
                                      <p:cBhvr>
                                        <p:cTn id="8" dur="500" fill="hold"/>
                                        <p:tgtEl>
                                          <p:spTgt spid="7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496" y="836712"/>
            <a:ext cx="1843709" cy="601200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p:cNvSpPr/>
          <p:nvPr/>
        </p:nvSpPr>
        <p:spPr>
          <a:xfrm>
            <a:off x="1805343" y="836712"/>
            <a:ext cx="1843709" cy="6012000"/>
          </a:xfrm>
          <a:prstGeom prst="rect">
            <a:avLst/>
          </a:prstGeom>
          <a:solidFill>
            <a:schemeClr val="tx1">
              <a:lumMod val="50000"/>
              <a:lumOff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p:cNvSpPr/>
          <p:nvPr/>
        </p:nvSpPr>
        <p:spPr>
          <a:xfrm>
            <a:off x="3649051" y="837396"/>
            <a:ext cx="1843709" cy="6012000"/>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p:cNvSpPr/>
          <p:nvPr/>
        </p:nvSpPr>
        <p:spPr>
          <a:xfrm>
            <a:off x="5489890" y="837396"/>
            <a:ext cx="1843709" cy="6012000"/>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p:cNvSpPr/>
          <p:nvPr/>
        </p:nvSpPr>
        <p:spPr>
          <a:xfrm>
            <a:off x="7300291" y="836712"/>
            <a:ext cx="1843709" cy="6012000"/>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sp>
        <p:nvSpPr>
          <p:cNvPr id="11" name="Rounded Rectangle 10"/>
          <p:cNvSpPr/>
          <p:nvPr/>
        </p:nvSpPr>
        <p:spPr>
          <a:xfrm>
            <a:off x="359266"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Staying focused</a:t>
            </a:r>
            <a:endParaRPr lang="en-IN" sz="2400" dirty="0"/>
          </a:p>
        </p:txBody>
      </p:sp>
      <p:cxnSp>
        <p:nvCxnSpPr>
          <p:cNvPr id="12" name="Straight Connector 11"/>
          <p:cNvCxnSpPr/>
          <p:nvPr/>
        </p:nvCxnSpPr>
        <p:spPr>
          <a:xfrm>
            <a:off x="359266"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4" name="Rounded Rectangle 13"/>
          <p:cNvSpPr/>
          <p:nvPr/>
        </p:nvSpPr>
        <p:spPr>
          <a:xfrm>
            <a:off x="2200105"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Searching extensively for competitors</a:t>
            </a:r>
            <a:endParaRPr lang="en-IN" sz="2400" dirty="0"/>
          </a:p>
        </p:txBody>
      </p:sp>
      <p:cxnSp>
        <p:nvCxnSpPr>
          <p:cNvPr id="15" name="Straight Connector 14"/>
          <p:cNvCxnSpPr/>
          <p:nvPr/>
        </p:nvCxnSpPr>
        <p:spPr>
          <a:xfrm>
            <a:off x="2200105"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7" name="Rounded Rectangle 16"/>
          <p:cNvSpPr/>
          <p:nvPr/>
        </p:nvSpPr>
        <p:spPr>
          <a:xfrm>
            <a:off x="4043813"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Collaborating with other functional areas</a:t>
            </a:r>
            <a:endParaRPr lang="en-IN" sz="2400" dirty="0"/>
          </a:p>
        </p:txBody>
      </p:sp>
      <p:cxnSp>
        <p:nvCxnSpPr>
          <p:cNvPr id="18" name="Straight Connector 17"/>
          <p:cNvCxnSpPr/>
          <p:nvPr/>
        </p:nvCxnSpPr>
        <p:spPr>
          <a:xfrm>
            <a:off x="4043813"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0" name="Rounded Rectangle 19"/>
          <p:cNvSpPr/>
          <p:nvPr/>
        </p:nvSpPr>
        <p:spPr>
          <a:xfrm>
            <a:off x="5884652"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Examining issues from the customers’ perspectives</a:t>
            </a:r>
            <a:endParaRPr lang="en-IN" sz="2400" dirty="0"/>
          </a:p>
        </p:txBody>
      </p:sp>
      <p:cxnSp>
        <p:nvCxnSpPr>
          <p:cNvPr id="21" name="Straight Connector 20"/>
          <p:cNvCxnSpPr/>
          <p:nvPr/>
        </p:nvCxnSpPr>
        <p:spPr>
          <a:xfrm>
            <a:off x="5884652"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3" name="Rounded Rectangle 22"/>
          <p:cNvSpPr/>
          <p:nvPr/>
        </p:nvSpPr>
        <p:spPr>
          <a:xfrm>
            <a:off x="7695053"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Separating internal issues  from external issues</a:t>
            </a:r>
            <a:endParaRPr lang="en-IN" sz="2400" dirty="0"/>
          </a:p>
        </p:txBody>
      </p:sp>
      <p:cxnSp>
        <p:nvCxnSpPr>
          <p:cNvPr id="24" name="Straight Connector 23"/>
          <p:cNvCxnSpPr/>
          <p:nvPr/>
        </p:nvCxnSpPr>
        <p:spPr>
          <a:xfrm>
            <a:off x="7695053"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179512" y="908720"/>
            <a:ext cx="8784976" cy="707886"/>
          </a:xfrm>
          <a:prstGeom prst="rect">
            <a:avLst/>
          </a:prstGeom>
          <a:solidFill>
            <a:srgbClr val="FFFFFF">
              <a:alpha val="69804"/>
            </a:srgbClr>
          </a:solidFill>
        </p:spPr>
        <p:txBody>
          <a:bodyPr wrap="square" rtlCol="0">
            <a:spAutoFit/>
          </a:bodyPr>
          <a:lstStyle/>
          <a:p>
            <a:r>
              <a:rPr lang="en-IN" sz="2000" dirty="0" smtClean="0"/>
              <a:t>The following are the considerations to be kept in mind for conducting an effective SWOT Analysis:</a:t>
            </a:r>
            <a:endParaRPr lang="en-IN" sz="2000" dirty="0"/>
          </a:p>
        </p:txBody>
      </p:sp>
      <p:sp>
        <p:nvSpPr>
          <p:cNvPr id="26" name="TextBox 25"/>
          <p:cNvSpPr txBox="1"/>
          <p:nvPr/>
        </p:nvSpPr>
        <p:spPr>
          <a:xfrm>
            <a:off x="179512" y="6381328"/>
            <a:ext cx="8568952" cy="400110"/>
          </a:xfrm>
          <a:prstGeom prst="rect">
            <a:avLst/>
          </a:prstGeom>
          <a:solidFill>
            <a:srgbClr val="FFFFFF">
              <a:alpha val="69804"/>
            </a:srgbClr>
          </a:solidFill>
        </p:spPr>
        <p:txBody>
          <a:bodyPr wrap="square" rtlCol="0">
            <a:spAutoFit/>
          </a:bodyPr>
          <a:lstStyle/>
          <a:p>
            <a:r>
              <a:rPr lang="en-IN" sz="2000" dirty="0" smtClean="0"/>
              <a:t>Let us look at each in detail.</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6" presetClass="emph" presetSubtype="0" fill="hold"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15"/>
                                        </p:tgtEl>
                                      </p:cBhvr>
                                    </p:animEffect>
                                    <p:animScale>
                                      <p:cBhvr>
                                        <p:cTn id="39" dur="250" autoRev="1" fill="hold"/>
                                        <p:tgtEl>
                                          <p:spTgt spid="15"/>
                                        </p:tgtEl>
                                      </p:cBhvr>
                                      <p:by x="105000" y="105000"/>
                                    </p:animScale>
                                  </p:childTnLst>
                                </p:cTn>
                              </p:par>
                            </p:childTnLst>
                          </p:cTn>
                        </p:par>
                        <p:par>
                          <p:cTn id="40" fill="hold">
                            <p:stCondLst>
                              <p:cond delay="45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Left)">
                                      <p:cBhvr>
                                        <p:cTn id="43" dur="500"/>
                                        <p:tgtEl>
                                          <p:spTgt spid="14"/>
                                        </p:tgtEl>
                                      </p:cBhvr>
                                    </p:animEffect>
                                  </p:childTnLst>
                                </p:cTn>
                              </p:par>
                            </p:childTnLst>
                          </p:cTn>
                        </p:par>
                        <p:par>
                          <p:cTn id="44" fill="hold">
                            <p:stCondLst>
                              <p:cond delay="50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1"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6" presetClass="emph" presetSubtype="0" fill="hold" nodeType="afterEffect">
                                  <p:stCondLst>
                                    <p:cond delay="0"/>
                                  </p:stCondLst>
                                  <p:childTnLst>
                                    <p:animEffect transition="out" filter="fade">
                                      <p:cBhvr>
                                        <p:cTn id="56" dur="500" tmFilter="0, 0; .2, .5; .8, .5; 1, 0"/>
                                        <p:tgtEl>
                                          <p:spTgt spid="18"/>
                                        </p:tgtEl>
                                      </p:cBhvr>
                                    </p:animEffect>
                                    <p:animScale>
                                      <p:cBhvr>
                                        <p:cTn id="57" dur="250" autoRev="1" fill="hold"/>
                                        <p:tgtEl>
                                          <p:spTgt spid="18"/>
                                        </p:tgtEl>
                                      </p:cBhvr>
                                      <p:by x="105000" y="105000"/>
                                    </p:animScale>
                                  </p:childTnLst>
                                </p:cTn>
                              </p:par>
                            </p:childTnLst>
                          </p:cTn>
                        </p:par>
                        <p:par>
                          <p:cTn id="58" fill="hold">
                            <p:stCondLst>
                              <p:cond delay="6500"/>
                            </p:stCondLst>
                            <p:childTnLst>
                              <p:par>
                                <p:cTn id="59" presetID="1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lide(fromLeft)">
                                      <p:cBhvr>
                                        <p:cTn id="61" dur="500"/>
                                        <p:tgtEl>
                                          <p:spTgt spid="17"/>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ppt_x"/>
                                          </p:val>
                                        </p:tav>
                                        <p:tav tm="100000">
                                          <p:val>
                                            <p:strVal val="#ppt_x"/>
                                          </p:val>
                                        </p:tav>
                                      </p:tavLst>
                                    </p:anim>
                                    <p:anim calcmode="lin" valueType="num">
                                      <p:cBhvr additive="base">
                                        <p:cTn id="71" dur="50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8000"/>
                            </p:stCondLst>
                            <p:childTnLst>
                              <p:par>
                                <p:cTn id="73" presetID="26" presetClass="emph" presetSubtype="0" fill="hold" nodeType="afterEffect">
                                  <p:stCondLst>
                                    <p:cond delay="0"/>
                                  </p:stCondLst>
                                  <p:childTnLst>
                                    <p:animEffect transition="out" filter="fade">
                                      <p:cBhvr>
                                        <p:cTn id="74" dur="500" tmFilter="0, 0; .2, .5; .8, .5; 1, 0"/>
                                        <p:tgtEl>
                                          <p:spTgt spid="21"/>
                                        </p:tgtEl>
                                      </p:cBhvr>
                                    </p:animEffect>
                                    <p:animScale>
                                      <p:cBhvr>
                                        <p:cTn id="75" dur="250" autoRev="1" fill="hold"/>
                                        <p:tgtEl>
                                          <p:spTgt spid="21"/>
                                        </p:tgtEl>
                                      </p:cBhvr>
                                      <p:by x="105000" y="105000"/>
                                    </p:animScale>
                                  </p:childTnLst>
                                </p:cTn>
                              </p:par>
                            </p:childTnLst>
                          </p:cTn>
                        </p:par>
                        <p:par>
                          <p:cTn id="76" fill="hold">
                            <p:stCondLst>
                              <p:cond delay="8500"/>
                            </p:stCondLst>
                            <p:childTnLst>
                              <p:par>
                                <p:cTn id="77" presetID="1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slide(fromLeft)">
                                      <p:cBhvr>
                                        <p:cTn id="79" dur="500"/>
                                        <p:tgtEl>
                                          <p:spTgt spid="20"/>
                                        </p:tgtEl>
                                      </p:cBhvr>
                                    </p:animEffect>
                                  </p:childTnLst>
                                </p:cTn>
                              </p:par>
                            </p:childTnLst>
                          </p:cTn>
                        </p:par>
                        <p:par>
                          <p:cTn id="80" fill="hold">
                            <p:stCondLst>
                              <p:cond delay="9000"/>
                            </p:stCondLst>
                            <p:childTnLst>
                              <p:par>
                                <p:cTn id="81" presetID="2" presetClass="entr" presetSubtype="4"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2" presetClass="entr" presetSubtype="1"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0-#ppt_h/2"/>
                                          </p:val>
                                        </p:tav>
                                        <p:tav tm="100000">
                                          <p:val>
                                            <p:strVal val="#ppt_y"/>
                                          </p:val>
                                        </p:tav>
                                      </p:tavLst>
                                    </p:anim>
                                  </p:childTnLst>
                                </p:cTn>
                              </p:par>
                            </p:childTnLst>
                          </p:cTn>
                        </p:par>
                        <p:par>
                          <p:cTn id="90" fill="hold">
                            <p:stCondLst>
                              <p:cond delay="10000"/>
                            </p:stCondLst>
                            <p:childTnLst>
                              <p:par>
                                <p:cTn id="91" presetID="26" presetClass="emph" presetSubtype="0" fill="hold" nodeType="afterEffect">
                                  <p:stCondLst>
                                    <p:cond delay="0"/>
                                  </p:stCondLst>
                                  <p:childTnLst>
                                    <p:animEffect transition="out" filter="fade">
                                      <p:cBhvr>
                                        <p:cTn id="92" dur="500" tmFilter="0, 0; .2, .5; .8, .5; 1, 0"/>
                                        <p:tgtEl>
                                          <p:spTgt spid="24"/>
                                        </p:tgtEl>
                                      </p:cBhvr>
                                    </p:animEffect>
                                    <p:animScale>
                                      <p:cBhvr>
                                        <p:cTn id="93" dur="250" autoRev="1" fill="hold"/>
                                        <p:tgtEl>
                                          <p:spTgt spid="24"/>
                                        </p:tgtEl>
                                      </p:cBhvr>
                                      <p:by x="105000" y="105000"/>
                                    </p:animScale>
                                  </p:childTnLst>
                                </p:cTn>
                              </p:par>
                            </p:childTnLst>
                          </p:cTn>
                        </p:par>
                        <p:par>
                          <p:cTn id="94" fill="hold">
                            <p:stCondLst>
                              <p:cond delay="10500"/>
                            </p:stCondLst>
                            <p:childTnLst>
                              <p:par>
                                <p:cTn id="95" presetID="12" presetClass="entr" presetSubtype="8"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slide(fromLeft)">
                                      <p:cBhvr>
                                        <p:cTn id="97" dur="500"/>
                                        <p:tgtEl>
                                          <p:spTgt spid="23"/>
                                        </p:tgtEl>
                                      </p:cBhvr>
                                    </p:animEffect>
                                  </p:childTnLst>
                                </p:cTn>
                              </p:par>
                            </p:childTnLst>
                          </p:cTn>
                        </p:par>
                        <p:par>
                          <p:cTn id="98" fill="hold">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9" grpId="0" animBg="1"/>
      <p:bldP spid="22" grpId="0" animBg="1"/>
      <p:bldP spid="11" grpId="0" animBg="1"/>
      <p:bldP spid="14" grpId="0" animBg="1"/>
      <p:bldP spid="17" grpId="0" animBg="1"/>
      <p:bldP spid="20" grpId="0" animBg="1"/>
      <p:bldP spid="23" grpId="0" animBg="1"/>
      <p:bldP spid="25" grpId="0" animBg="1"/>
      <p:bldP spid="2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496" y="873384"/>
            <a:ext cx="1843709" cy="6012000"/>
          </a:xfrm>
          <a:prstGeom prst="rect">
            <a:avLst/>
          </a:prstGeom>
          <a:solidFill>
            <a:schemeClr val="tx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359266"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Staying focused</a:t>
            </a:r>
            <a:endParaRPr lang="en-IN" sz="2400" dirty="0"/>
          </a:p>
        </p:txBody>
      </p:sp>
      <p:cxnSp>
        <p:nvCxnSpPr>
          <p:cNvPr id="12" name="Straight Connector 11"/>
          <p:cNvCxnSpPr/>
          <p:nvPr/>
        </p:nvCxnSpPr>
        <p:spPr>
          <a:xfrm>
            <a:off x="359266"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3" name="Picture 12" descr="Focus-On-Your-Dreams.jpg"/>
          <p:cNvPicPr>
            <a:picLocks noChangeAspect="1"/>
          </p:cNvPicPr>
          <p:nvPr/>
        </p:nvPicPr>
        <p:blipFill>
          <a:blip r:embed="rId6" cstate="print">
            <a:lum bright="20000" contrast="-20000"/>
          </a:blip>
          <a:stretch>
            <a:fillRect/>
          </a:stretch>
        </p:blipFill>
        <p:spPr>
          <a:xfrm>
            <a:off x="1835696" y="908720"/>
            <a:ext cx="7308304" cy="5949280"/>
          </a:xfrm>
          <a:prstGeom prst="rect">
            <a:avLst/>
          </a:prstGeom>
        </p:spPr>
      </p:pic>
      <p:sp>
        <p:nvSpPr>
          <p:cNvPr id="14" name="Rounded Rectangle 13"/>
          <p:cNvSpPr/>
          <p:nvPr/>
        </p:nvSpPr>
        <p:spPr>
          <a:xfrm>
            <a:off x="2123728" y="2636912"/>
            <a:ext cx="6840760" cy="3600400"/>
          </a:xfrm>
          <a:prstGeom prst="roundRect">
            <a:avLst>
              <a:gd name="adj" fmla="val 4269"/>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Staying focused:</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It is very important to focus on specific products and markets</a:t>
            </a:r>
          </a:p>
          <a:p>
            <a:pPr marL="457200" indent="-457200">
              <a:buFont typeface="Arial" pitchFamily="34" charset="0"/>
              <a:buChar char="•"/>
            </a:pPr>
            <a:r>
              <a:rPr lang="en-IN" sz="2000" dirty="0" smtClean="0">
                <a:solidFill>
                  <a:schemeClr val="tx1"/>
                </a:solidFill>
              </a:rPr>
              <a:t>You should learn to adapt the marketing mix to address environmental issues</a:t>
            </a:r>
          </a:p>
          <a:p>
            <a:pPr marL="457200" indent="-457200">
              <a:buFont typeface="Arial" pitchFamily="34" charset="0"/>
              <a:buChar char="•"/>
            </a:pPr>
            <a:r>
              <a:rPr lang="en-IN" sz="2000" dirty="0" smtClean="0">
                <a:solidFill>
                  <a:schemeClr val="tx1"/>
                </a:solidFill>
              </a:rPr>
              <a:t>It is also crucial to examine overall strategic business units</a:t>
            </a:r>
          </a:p>
          <a:p>
            <a:pPr marL="457200" indent="-457200">
              <a:buFont typeface="Arial" pitchFamily="34" charset="0"/>
              <a:buChar char="•"/>
            </a:pPr>
            <a:r>
              <a:rPr lang="en-IN" sz="2000" dirty="0" smtClean="0">
                <a:solidFill>
                  <a:schemeClr val="tx1"/>
                </a:solidFill>
              </a:rPr>
              <a:t>You should be sure to conduct a SWOT analysis for each product/market combination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500"/>
                                        <p:tgtEl>
                                          <p:spTgt spid="13"/>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873384"/>
            <a:ext cx="1843709" cy="6012000"/>
          </a:xfrm>
          <a:prstGeom prst="rect">
            <a:avLst/>
          </a:prstGeom>
          <a:solidFill>
            <a:schemeClr val="tx1">
              <a:lumMod val="50000"/>
              <a:lumOff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358250"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Searching extensively for competitors</a:t>
            </a:r>
            <a:endParaRPr lang="en-IN" sz="2400" dirty="0"/>
          </a:p>
        </p:txBody>
      </p:sp>
      <p:cxnSp>
        <p:nvCxnSpPr>
          <p:cNvPr id="12" name="Straight Connector 11"/>
          <p:cNvCxnSpPr/>
          <p:nvPr/>
        </p:nvCxnSpPr>
        <p:spPr>
          <a:xfrm>
            <a:off x="358250"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3" name="Picture 12" descr="searching.png"/>
          <p:cNvPicPr>
            <a:picLocks noChangeAspect="1"/>
          </p:cNvPicPr>
          <p:nvPr/>
        </p:nvPicPr>
        <p:blipFill>
          <a:blip r:embed="rId6" cstate="print">
            <a:lum bright="20000" contrast="-20000"/>
          </a:blip>
          <a:srcRect/>
          <a:stretch>
            <a:fillRect/>
          </a:stretch>
        </p:blipFill>
        <p:spPr>
          <a:xfrm>
            <a:off x="1835696" y="908720"/>
            <a:ext cx="7308304" cy="5949280"/>
          </a:xfrm>
          <a:prstGeom prst="rect">
            <a:avLst/>
          </a:prstGeom>
        </p:spPr>
      </p:pic>
      <p:sp>
        <p:nvSpPr>
          <p:cNvPr id="14" name="Rounded Rectangle 13"/>
          <p:cNvSpPr/>
          <p:nvPr/>
        </p:nvSpPr>
        <p:spPr>
          <a:xfrm>
            <a:off x="2123728" y="2636912"/>
            <a:ext cx="6840760" cy="3600400"/>
          </a:xfrm>
          <a:prstGeom prst="roundRect">
            <a:avLst>
              <a:gd name="adj" fmla="val 4269"/>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Searching Extensively for Competitors:</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It is critical for conducting an effective SWOT Analysis that you do not overlook any competitor, both current as well as future competitors. </a:t>
            </a:r>
          </a:p>
          <a:p>
            <a:pPr marL="457200" indent="-457200">
              <a:buFont typeface="Arial" pitchFamily="34" charset="0"/>
              <a:buChar char="•"/>
            </a:pPr>
            <a:r>
              <a:rPr lang="en-IN" sz="2000" dirty="0" smtClean="0">
                <a:solidFill>
                  <a:schemeClr val="tx1"/>
                </a:solidFill>
              </a:rPr>
              <a:t>You should consider all competitors including the following:</a:t>
            </a:r>
          </a:p>
          <a:p>
            <a:pPr marL="914400" lvl="1" indent="-457200">
              <a:buFont typeface="Courier New" pitchFamily="49" charset="0"/>
              <a:buChar char="o"/>
            </a:pPr>
            <a:r>
              <a:rPr lang="en-IN" sz="2000" dirty="0" smtClean="0">
                <a:solidFill>
                  <a:schemeClr val="tx1"/>
                </a:solidFill>
              </a:rPr>
              <a:t>Product competitors</a:t>
            </a:r>
          </a:p>
          <a:p>
            <a:pPr marL="914400" lvl="1" indent="-457200">
              <a:buFont typeface="Courier New" pitchFamily="49" charset="0"/>
              <a:buChar char="o"/>
            </a:pPr>
            <a:r>
              <a:rPr lang="en-IN" sz="2000" dirty="0" smtClean="0">
                <a:solidFill>
                  <a:schemeClr val="tx1"/>
                </a:solidFill>
              </a:rPr>
              <a:t>Generic competitors</a:t>
            </a:r>
          </a:p>
          <a:p>
            <a:pPr marL="914400" lvl="1" indent="-457200">
              <a:buFont typeface="Courier New" pitchFamily="49" charset="0"/>
              <a:buChar char="o"/>
            </a:pPr>
            <a:r>
              <a:rPr lang="en-IN" sz="2000" dirty="0" smtClean="0">
                <a:solidFill>
                  <a:schemeClr val="tx1"/>
                </a:solidFill>
              </a:rPr>
              <a:t>Total budget competitors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500"/>
                                        <p:tgtEl>
                                          <p:spTgt spid="13"/>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lide(from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873384"/>
            <a:ext cx="1843709" cy="6012000"/>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358250"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Collaborating with other functional areas</a:t>
            </a:r>
            <a:endParaRPr lang="en-IN" sz="2400" dirty="0"/>
          </a:p>
        </p:txBody>
      </p:sp>
      <p:cxnSp>
        <p:nvCxnSpPr>
          <p:cNvPr id="12" name="Straight Connector 11"/>
          <p:cNvCxnSpPr/>
          <p:nvPr/>
        </p:nvCxnSpPr>
        <p:spPr>
          <a:xfrm>
            <a:off x="358250"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4" name="Picture 13" descr="672964.jpg"/>
          <p:cNvPicPr>
            <a:picLocks noChangeAspect="1"/>
          </p:cNvPicPr>
          <p:nvPr/>
        </p:nvPicPr>
        <p:blipFill>
          <a:blip r:embed="rId6" cstate="print">
            <a:lum bright="20000" contrast="-20000"/>
          </a:blip>
          <a:stretch>
            <a:fillRect/>
          </a:stretch>
        </p:blipFill>
        <p:spPr>
          <a:xfrm>
            <a:off x="1763688" y="911572"/>
            <a:ext cx="7380312" cy="5946428"/>
          </a:xfrm>
          <a:prstGeom prst="rect">
            <a:avLst/>
          </a:prstGeom>
        </p:spPr>
      </p:pic>
      <p:sp>
        <p:nvSpPr>
          <p:cNvPr id="15" name="Rounded Rectangle 14"/>
          <p:cNvSpPr/>
          <p:nvPr/>
        </p:nvSpPr>
        <p:spPr>
          <a:xfrm>
            <a:off x="2123728" y="2636912"/>
            <a:ext cx="6840760" cy="3284984"/>
          </a:xfrm>
          <a:prstGeom prst="roundRect">
            <a:avLst>
              <a:gd name="adj" fmla="val 2315"/>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Collaborating with Other Functional Areas:</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An effective SWOT Analysis can only be achieved by collaborating with other functional areas. </a:t>
            </a:r>
          </a:p>
          <a:p>
            <a:pPr marL="457200" indent="-457200">
              <a:buFont typeface="Arial" pitchFamily="34" charset="0"/>
              <a:buChar char="•"/>
            </a:pPr>
            <a:r>
              <a:rPr lang="en-IN" sz="2000" dirty="0" smtClean="0">
                <a:solidFill>
                  <a:schemeClr val="tx1"/>
                </a:solidFill>
              </a:rPr>
              <a:t>Such collaboration stimulates communication outside normal channels</a:t>
            </a:r>
          </a:p>
          <a:p>
            <a:pPr marL="457200" indent="-457200">
              <a:buFont typeface="Arial" pitchFamily="34" charset="0"/>
              <a:buChar char="•"/>
            </a:pPr>
            <a:r>
              <a:rPr lang="en-IN" sz="2000" dirty="0" smtClean="0">
                <a:solidFill>
                  <a:schemeClr val="tx1"/>
                </a:solidFill>
              </a:rPr>
              <a:t>Collaboration also results in varied information from diverse sources</a:t>
            </a:r>
          </a:p>
          <a:p>
            <a:pPr marL="457200" indent="-457200">
              <a:buFont typeface="Arial" pitchFamily="34" charset="0"/>
              <a:buChar char="•"/>
            </a:pPr>
            <a:r>
              <a:rPr lang="en-IN" sz="2000" dirty="0" smtClean="0">
                <a:solidFill>
                  <a:schemeClr val="tx1"/>
                </a:solidFill>
              </a:rPr>
              <a:t>It provides an ‘outsiders’ perspective in the SWOT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Left)">
                                      <p:cBhvr>
                                        <p:cTn id="25" dur="500"/>
                                        <p:tgtEl>
                                          <p:spTgt spid="14"/>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4" name="Picture 13" descr="672964.jpg"/>
          <p:cNvPicPr>
            <a:picLocks noChangeAspect="1"/>
          </p:cNvPicPr>
          <p:nvPr/>
        </p:nvPicPr>
        <p:blipFill>
          <a:blip r:embed="rId6" cstate="print">
            <a:lum bright="20000" contrast="-20000"/>
          </a:blip>
          <a:stretch>
            <a:fillRect/>
          </a:stretch>
        </p:blipFill>
        <p:spPr>
          <a:xfrm>
            <a:off x="0" y="911572"/>
            <a:ext cx="9144000" cy="5946428"/>
          </a:xfrm>
          <a:prstGeom prst="rect">
            <a:avLst/>
          </a:prstGeom>
        </p:spPr>
      </p:pic>
      <p:sp>
        <p:nvSpPr>
          <p:cNvPr id="15" name="Rounded Rectangle 14"/>
          <p:cNvSpPr/>
          <p:nvPr/>
        </p:nvSpPr>
        <p:spPr>
          <a:xfrm>
            <a:off x="2123728" y="2636912"/>
            <a:ext cx="6840760" cy="3861048"/>
          </a:xfrm>
          <a:prstGeom prst="roundRect">
            <a:avLst>
              <a:gd name="adj" fmla="val 2315"/>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Collaborating with Other Functional Areas:</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You could collaborate with various other functional areas such as follows to gather information and collaborate for a SWOT Analysis:</a:t>
            </a:r>
          </a:p>
          <a:p>
            <a:pPr marL="914400" lvl="1" indent="-457200">
              <a:buFont typeface="Courier New" pitchFamily="49" charset="0"/>
              <a:buChar char="o"/>
            </a:pPr>
            <a:r>
              <a:rPr lang="en-IN" sz="2000" dirty="0" smtClean="0">
                <a:solidFill>
                  <a:schemeClr val="tx1"/>
                </a:solidFill>
              </a:rPr>
              <a:t>Sales &amp; Production				</a:t>
            </a:r>
          </a:p>
          <a:p>
            <a:pPr marL="914400" lvl="1" indent="-457200">
              <a:buFont typeface="Courier New" pitchFamily="49" charset="0"/>
              <a:buChar char="o"/>
            </a:pPr>
            <a:r>
              <a:rPr lang="en-IN" sz="2000" dirty="0" smtClean="0">
                <a:solidFill>
                  <a:schemeClr val="tx1"/>
                </a:solidFill>
              </a:rPr>
              <a:t>Finance</a:t>
            </a:r>
          </a:p>
          <a:p>
            <a:pPr marL="914400" lvl="1" indent="-457200">
              <a:buFont typeface="Courier New" pitchFamily="49" charset="0"/>
              <a:buChar char="o"/>
            </a:pPr>
            <a:r>
              <a:rPr lang="en-IN" sz="2000" dirty="0" smtClean="0">
                <a:solidFill>
                  <a:schemeClr val="tx1"/>
                </a:solidFill>
              </a:rPr>
              <a:t>Customer service</a:t>
            </a:r>
          </a:p>
          <a:p>
            <a:pPr marL="914400" lvl="1" indent="-457200">
              <a:buFont typeface="Courier New" pitchFamily="49" charset="0"/>
              <a:buChar char="o"/>
            </a:pPr>
            <a:r>
              <a:rPr lang="en-IN" sz="2000" dirty="0" smtClean="0">
                <a:solidFill>
                  <a:schemeClr val="tx1"/>
                </a:solidFill>
              </a:rPr>
              <a:t>Inventory &amp; Quality Control</a:t>
            </a:r>
          </a:p>
          <a:p>
            <a:pPr marL="914400" lvl="1" indent="-457200">
              <a:buFont typeface="Courier New" pitchFamily="49" charset="0"/>
              <a:buChar char="o"/>
            </a:pPr>
            <a:r>
              <a:rPr lang="en-IN" sz="2000" dirty="0" smtClean="0">
                <a:solidFill>
                  <a:schemeClr val="tx1"/>
                </a:solidFill>
              </a:rPr>
              <a:t>Advertising</a:t>
            </a:r>
          </a:p>
          <a:p>
            <a:pPr marL="914400" lvl="1" indent="-457200">
              <a:buFont typeface="Courier New" pitchFamily="49" charset="0"/>
              <a:buChar char="o"/>
            </a:pPr>
            <a:r>
              <a:rPr lang="en-IN" sz="2000" dirty="0" smtClean="0">
                <a:solidFill>
                  <a:schemeClr val="tx1"/>
                </a:solidFill>
              </a:rPr>
              <a:t>Research &amp;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Left)">
                                      <p:cBhvr>
                                        <p:cTn id="7" dur="500"/>
                                        <p:tgtEl>
                                          <p:spTgt spid="14"/>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What is SWOT Analysis?</a:t>
              </a:r>
              <a:endParaRPr lang="en-IN" sz="3200" dirty="0"/>
            </a:p>
          </p:txBody>
        </p:sp>
      </p:grpSp>
      <p:sp>
        <p:nvSpPr>
          <p:cNvPr id="10" name="TextBox 9"/>
          <p:cNvSpPr txBox="1"/>
          <p:nvPr/>
        </p:nvSpPr>
        <p:spPr>
          <a:xfrm>
            <a:off x="467544" y="1156682"/>
            <a:ext cx="8280920" cy="707886"/>
          </a:xfrm>
          <a:prstGeom prst="rect">
            <a:avLst/>
          </a:prstGeom>
          <a:noFill/>
        </p:spPr>
        <p:txBody>
          <a:bodyPr wrap="square" rtlCol="0">
            <a:spAutoFit/>
          </a:bodyPr>
          <a:lstStyle/>
          <a:p>
            <a:r>
              <a:rPr lang="en-IN" sz="2000" dirty="0" smtClean="0"/>
              <a:t>SWOT Analysis is a technique founded by Albert Humphrey who led a research project at Stanford University in the 1960s and 1970s.</a:t>
            </a:r>
            <a:endParaRPr lang="en-IN" sz="2000" dirty="0"/>
          </a:p>
        </p:txBody>
      </p:sp>
      <p:sp>
        <p:nvSpPr>
          <p:cNvPr id="11" name="TextBox 10"/>
          <p:cNvSpPr txBox="1"/>
          <p:nvPr/>
        </p:nvSpPr>
        <p:spPr>
          <a:xfrm>
            <a:off x="467544" y="2001034"/>
            <a:ext cx="8280920" cy="400110"/>
          </a:xfrm>
          <a:prstGeom prst="rect">
            <a:avLst/>
          </a:prstGeom>
          <a:noFill/>
        </p:spPr>
        <p:txBody>
          <a:bodyPr wrap="square" rtlCol="0">
            <a:spAutoFit/>
          </a:bodyPr>
          <a:lstStyle/>
          <a:p>
            <a:r>
              <a:rPr lang="en-IN" sz="2000" dirty="0" smtClean="0"/>
              <a:t>The acronym ‘SWOT’ stands for:</a:t>
            </a:r>
            <a:endParaRPr lang="en-IN" sz="2000" dirty="0"/>
          </a:p>
        </p:txBody>
      </p:sp>
      <p:sp>
        <p:nvSpPr>
          <p:cNvPr id="18" name="Freeform 66"/>
          <p:cNvSpPr>
            <a:spLocks/>
          </p:cNvSpPr>
          <p:nvPr/>
        </p:nvSpPr>
        <p:spPr bwMode="auto">
          <a:xfrm>
            <a:off x="2523481" y="2876018"/>
            <a:ext cx="1920262" cy="1860667"/>
          </a:xfrm>
          <a:custGeom>
            <a:avLst/>
            <a:gdLst>
              <a:gd name="T0" fmla="*/ 413 w 856"/>
              <a:gd name="T1" fmla="*/ 0 h 856"/>
              <a:gd name="T2" fmla="*/ 337 w 856"/>
              <a:gd name="T3" fmla="*/ 11 h 856"/>
              <a:gd name="T4" fmla="*/ 266 w 856"/>
              <a:gd name="T5" fmla="*/ 35 h 856"/>
              <a:gd name="T6" fmla="*/ 251 w 856"/>
              <a:gd name="T7" fmla="*/ 52 h 856"/>
              <a:gd name="T8" fmla="*/ 269 w 856"/>
              <a:gd name="T9" fmla="*/ 79 h 856"/>
              <a:gd name="T10" fmla="*/ 281 w 856"/>
              <a:gd name="T11" fmla="*/ 107 h 856"/>
              <a:gd name="T12" fmla="*/ 287 w 856"/>
              <a:gd name="T13" fmla="*/ 138 h 856"/>
              <a:gd name="T14" fmla="*/ 285 w 856"/>
              <a:gd name="T15" fmla="*/ 170 h 856"/>
              <a:gd name="T16" fmla="*/ 276 w 856"/>
              <a:gd name="T17" fmla="*/ 201 h 856"/>
              <a:gd name="T18" fmla="*/ 257 w 856"/>
              <a:gd name="T19" fmla="*/ 234 h 856"/>
              <a:gd name="T20" fmla="*/ 303 w 856"/>
              <a:gd name="T21" fmla="*/ 250 h 856"/>
              <a:gd name="T22" fmla="*/ 265 w 856"/>
              <a:gd name="T23" fmla="*/ 272 h 856"/>
              <a:gd name="T24" fmla="*/ 228 w 856"/>
              <a:gd name="T25" fmla="*/ 288 h 856"/>
              <a:gd name="T26" fmla="*/ 168 w 856"/>
              <a:gd name="T27" fmla="*/ 296 h 856"/>
              <a:gd name="T28" fmla="*/ 132 w 856"/>
              <a:gd name="T29" fmla="*/ 292 h 856"/>
              <a:gd name="T30" fmla="*/ 98 w 856"/>
              <a:gd name="T31" fmla="*/ 282 h 856"/>
              <a:gd name="T32" fmla="*/ 77 w 856"/>
              <a:gd name="T33" fmla="*/ 272 h 856"/>
              <a:gd name="T34" fmla="*/ 43 w 856"/>
              <a:gd name="T35" fmla="*/ 246 h 856"/>
              <a:gd name="T36" fmla="*/ 25 w 856"/>
              <a:gd name="T37" fmla="*/ 291 h 856"/>
              <a:gd name="T38" fmla="*/ 6 w 856"/>
              <a:gd name="T39" fmla="*/ 363 h 856"/>
              <a:gd name="T40" fmla="*/ 0 w 856"/>
              <a:gd name="T41" fmla="*/ 439 h 856"/>
              <a:gd name="T42" fmla="*/ 1 w 856"/>
              <a:gd name="T43" fmla="*/ 476 h 856"/>
              <a:gd name="T44" fmla="*/ 21 w 856"/>
              <a:gd name="T45" fmla="*/ 577 h 856"/>
              <a:gd name="T46" fmla="*/ 65 w 856"/>
              <a:gd name="T47" fmla="*/ 671 h 856"/>
              <a:gd name="T48" fmla="*/ 128 w 856"/>
              <a:gd name="T49" fmla="*/ 750 h 856"/>
              <a:gd name="T50" fmla="*/ 207 w 856"/>
              <a:gd name="T51" fmla="*/ 813 h 856"/>
              <a:gd name="T52" fmla="*/ 299 w 856"/>
              <a:gd name="T53" fmla="*/ 856 h 856"/>
              <a:gd name="T54" fmla="*/ 367 w 856"/>
              <a:gd name="T55" fmla="*/ 839 h 856"/>
              <a:gd name="T56" fmla="*/ 421 w 856"/>
              <a:gd name="T57" fmla="*/ 833 h 856"/>
              <a:gd name="T58" fmla="*/ 457 w 856"/>
              <a:gd name="T59" fmla="*/ 833 h 856"/>
              <a:gd name="T60" fmla="*/ 510 w 856"/>
              <a:gd name="T61" fmla="*/ 839 h 856"/>
              <a:gd name="T62" fmla="*/ 579 w 856"/>
              <a:gd name="T63" fmla="*/ 856 h 856"/>
              <a:gd name="T64" fmla="*/ 650 w 856"/>
              <a:gd name="T65" fmla="*/ 825 h 856"/>
              <a:gd name="T66" fmla="*/ 713 w 856"/>
              <a:gd name="T67" fmla="*/ 784 h 856"/>
              <a:gd name="T68" fmla="*/ 767 w 856"/>
              <a:gd name="T69" fmla="*/ 731 h 856"/>
              <a:gd name="T70" fmla="*/ 814 w 856"/>
              <a:gd name="T71" fmla="*/ 670 h 856"/>
              <a:gd name="T72" fmla="*/ 847 w 856"/>
              <a:gd name="T73" fmla="*/ 602 h 856"/>
              <a:gd name="T74" fmla="*/ 847 w 856"/>
              <a:gd name="T75" fmla="*/ 545 h 856"/>
              <a:gd name="T76" fmla="*/ 834 w 856"/>
              <a:gd name="T77" fmla="*/ 439 h 856"/>
              <a:gd name="T78" fmla="*/ 840 w 856"/>
              <a:gd name="T79" fmla="*/ 369 h 856"/>
              <a:gd name="T80" fmla="*/ 856 w 856"/>
              <a:gd name="T81" fmla="*/ 301 h 856"/>
              <a:gd name="T82" fmla="*/ 814 w 856"/>
              <a:gd name="T83" fmla="*/ 208 h 856"/>
              <a:gd name="T84" fmla="*/ 750 w 856"/>
              <a:gd name="T85" fmla="*/ 129 h 856"/>
              <a:gd name="T86" fmla="*/ 670 w 856"/>
              <a:gd name="T87" fmla="*/ 66 h 856"/>
              <a:gd name="T88" fmla="*/ 578 w 856"/>
              <a:gd name="T89" fmla="*/ 22 h 856"/>
              <a:gd name="T90" fmla="*/ 475 w 856"/>
              <a:gd name="T91" fmla="*/ 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6" h="856">
                <a:moveTo>
                  <a:pt x="439" y="0"/>
                </a:moveTo>
                <a:lnTo>
                  <a:pt x="439" y="0"/>
                </a:lnTo>
                <a:lnTo>
                  <a:pt x="413" y="0"/>
                </a:lnTo>
                <a:lnTo>
                  <a:pt x="388" y="3"/>
                </a:lnTo>
                <a:lnTo>
                  <a:pt x="362" y="6"/>
                </a:lnTo>
                <a:lnTo>
                  <a:pt x="337" y="11"/>
                </a:lnTo>
                <a:lnTo>
                  <a:pt x="313" y="18"/>
                </a:lnTo>
                <a:lnTo>
                  <a:pt x="290" y="26"/>
                </a:lnTo>
                <a:lnTo>
                  <a:pt x="266" y="35"/>
                </a:lnTo>
                <a:lnTo>
                  <a:pt x="243" y="45"/>
                </a:lnTo>
                <a:lnTo>
                  <a:pt x="243" y="45"/>
                </a:lnTo>
                <a:lnTo>
                  <a:pt x="251" y="52"/>
                </a:lnTo>
                <a:lnTo>
                  <a:pt x="258" y="61"/>
                </a:lnTo>
                <a:lnTo>
                  <a:pt x="264" y="69"/>
                </a:lnTo>
                <a:lnTo>
                  <a:pt x="269" y="79"/>
                </a:lnTo>
                <a:lnTo>
                  <a:pt x="274" y="87"/>
                </a:lnTo>
                <a:lnTo>
                  <a:pt x="277" y="97"/>
                </a:lnTo>
                <a:lnTo>
                  <a:pt x="281" y="107"/>
                </a:lnTo>
                <a:lnTo>
                  <a:pt x="283" y="118"/>
                </a:lnTo>
                <a:lnTo>
                  <a:pt x="286" y="128"/>
                </a:lnTo>
                <a:lnTo>
                  <a:pt x="287" y="138"/>
                </a:lnTo>
                <a:lnTo>
                  <a:pt x="287" y="148"/>
                </a:lnTo>
                <a:lnTo>
                  <a:pt x="286" y="159"/>
                </a:lnTo>
                <a:lnTo>
                  <a:pt x="285" y="170"/>
                </a:lnTo>
                <a:lnTo>
                  <a:pt x="283" y="181"/>
                </a:lnTo>
                <a:lnTo>
                  <a:pt x="280" y="191"/>
                </a:lnTo>
                <a:lnTo>
                  <a:pt x="276" y="201"/>
                </a:lnTo>
                <a:lnTo>
                  <a:pt x="276" y="201"/>
                </a:lnTo>
                <a:lnTo>
                  <a:pt x="268" y="218"/>
                </a:lnTo>
                <a:lnTo>
                  <a:pt x="257" y="234"/>
                </a:lnTo>
                <a:lnTo>
                  <a:pt x="257" y="234"/>
                </a:lnTo>
                <a:lnTo>
                  <a:pt x="271" y="240"/>
                </a:lnTo>
                <a:lnTo>
                  <a:pt x="303" y="250"/>
                </a:lnTo>
                <a:lnTo>
                  <a:pt x="275" y="267"/>
                </a:lnTo>
                <a:lnTo>
                  <a:pt x="275" y="267"/>
                </a:lnTo>
                <a:lnTo>
                  <a:pt x="265" y="272"/>
                </a:lnTo>
                <a:lnTo>
                  <a:pt x="256" y="277"/>
                </a:lnTo>
                <a:lnTo>
                  <a:pt x="243" y="282"/>
                </a:lnTo>
                <a:lnTo>
                  <a:pt x="228" y="288"/>
                </a:lnTo>
                <a:lnTo>
                  <a:pt x="209" y="291"/>
                </a:lnTo>
                <a:lnTo>
                  <a:pt x="190" y="295"/>
                </a:lnTo>
                <a:lnTo>
                  <a:pt x="168" y="296"/>
                </a:lnTo>
                <a:lnTo>
                  <a:pt x="168" y="296"/>
                </a:lnTo>
                <a:lnTo>
                  <a:pt x="150" y="295"/>
                </a:lnTo>
                <a:lnTo>
                  <a:pt x="132" y="292"/>
                </a:lnTo>
                <a:lnTo>
                  <a:pt x="115" y="288"/>
                </a:lnTo>
                <a:lnTo>
                  <a:pt x="98" y="282"/>
                </a:lnTo>
                <a:lnTo>
                  <a:pt x="98" y="282"/>
                </a:lnTo>
                <a:lnTo>
                  <a:pt x="91" y="278"/>
                </a:lnTo>
                <a:lnTo>
                  <a:pt x="91" y="278"/>
                </a:lnTo>
                <a:lnTo>
                  <a:pt x="77" y="272"/>
                </a:lnTo>
                <a:lnTo>
                  <a:pt x="65" y="265"/>
                </a:lnTo>
                <a:lnTo>
                  <a:pt x="54" y="256"/>
                </a:lnTo>
                <a:lnTo>
                  <a:pt x="43" y="246"/>
                </a:lnTo>
                <a:lnTo>
                  <a:pt x="43" y="246"/>
                </a:lnTo>
                <a:lnTo>
                  <a:pt x="34" y="269"/>
                </a:lnTo>
                <a:lnTo>
                  <a:pt x="25" y="291"/>
                </a:lnTo>
                <a:lnTo>
                  <a:pt x="18" y="315"/>
                </a:lnTo>
                <a:lnTo>
                  <a:pt x="11" y="339"/>
                </a:lnTo>
                <a:lnTo>
                  <a:pt x="6" y="363"/>
                </a:lnTo>
                <a:lnTo>
                  <a:pt x="2" y="388"/>
                </a:lnTo>
                <a:lnTo>
                  <a:pt x="0" y="414"/>
                </a:lnTo>
                <a:lnTo>
                  <a:pt x="0" y="439"/>
                </a:lnTo>
                <a:lnTo>
                  <a:pt x="0" y="439"/>
                </a:lnTo>
                <a:lnTo>
                  <a:pt x="0" y="457"/>
                </a:lnTo>
                <a:lnTo>
                  <a:pt x="1" y="476"/>
                </a:lnTo>
                <a:lnTo>
                  <a:pt x="6" y="511"/>
                </a:lnTo>
                <a:lnTo>
                  <a:pt x="12" y="545"/>
                </a:lnTo>
                <a:lnTo>
                  <a:pt x="21" y="577"/>
                </a:lnTo>
                <a:lnTo>
                  <a:pt x="34" y="610"/>
                </a:lnTo>
                <a:lnTo>
                  <a:pt x="48" y="641"/>
                </a:lnTo>
                <a:lnTo>
                  <a:pt x="65" y="671"/>
                </a:lnTo>
                <a:lnTo>
                  <a:pt x="85" y="699"/>
                </a:lnTo>
                <a:lnTo>
                  <a:pt x="105" y="725"/>
                </a:lnTo>
                <a:lnTo>
                  <a:pt x="128" y="750"/>
                </a:lnTo>
                <a:lnTo>
                  <a:pt x="152" y="773"/>
                </a:lnTo>
                <a:lnTo>
                  <a:pt x="179" y="793"/>
                </a:lnTo>
                <a:lnTo>
                  <a:pt x="207" y="813"/>
                </a:lnTo>
                <a:lnTo>
                  <a:pt x="236" y="830"/>
                </a:lnTo>
                <a:lnTo>
                  <a:pt x="266" y="844"/>
                </a:lnTo>
                <a:lnTo>
                  <a:pt x="299" y="856"/>
                </a:lnTo>
                <a:lnTo>
                  <a:pt x="299" y="856"/>
                </a:lnTo>
                <a:lnTo>
                  <a:pt x="333" y="847"/>
                </a:lnTo>
                <a:lnTo>
                  <a:pt x="367" y="839"/>
                </a:lnTo>
                <a:lnTo>
                  <a:pt x="385" y="837"/>
                </a:lnTo>
                <a:lnTo>
                  <a:pt x="402" y="835"/>
                </a:lnTo>
                <a:lnTo>
                  <a:pt x="421" y="833"/>
                </a:lnTo>
                <a:lnTo>
                  <a:pt x="439" y="833"/>
                </a:lnTo>
                <a:lnTo>
                  <a:pt x="439" y="833"/>
                </a:lnTo>
                <a:lnTo>
                  <a:pt x="457" y="833"/>
                </a:lnTo>
                <a:lnTo>
                  <a:pt x="475" y="835"/>
                </a:lnTo>
                <a:lnTo>
                  <a:pt x="493" y="837"/>
                </a:lnTo>
                <a:lnTo>
                  <a:pt x="510" y="839"/>
                </a:lnTo>
                <a:lnTo>
                  <a:pt x="545" y="847"/>
                </a:lnTo>
                <a:lnTo>
                  <a:pt x="579" y="856"/>
                </a:lnTo>
                <a:lnTo>
                  <a:pt x="579" y="856"/>
                </a:lnTo>
                <a:lnTo>
                  <a:pt x="604" y="847"/>
                </a:lnTo>
                <a:lnTo>
                  <a:pt x="627" y="837"/>
                </a:lnTo>
                <a:lnTo>
                  <a:pt x="650" y="825"/>
                </a:lnTo>
                <a:lnTo>
                  <a:pt x="672" y="813"/>
                </a:lnTo>
                <a:lnTo>
                  <a:pt x="692" y="798"/>
                </a:lnTo>
                <a:lnTo>
                  <a:pt x="713" y="784"/>
                </a:lnTo>
                <a:lnTo>
                  <a:pt x="732" y="767"/>
                </a:lnTo>
                <a:lnTo>
                  <a:pt x="750" y="750"/>
                </a:lnTo>
                <a:lnTo>
                  <a:pt x="767" y="731"/>
                </a:lnTo>
                <a:lnTo>
                  <a:pt x="784" y="712"/>
                </a:lnTo>
                <a:lnTo>
                  <a:pt x="799" y="691"/>
                </a:lnTo>
                <a:lnTo>
                  <a:pt x="814" y="670"/>
                </a:lnTo>
                <a:lnTo>
                  <a:pt x="826" y="648"/>
                </a:lnTo>
                <a:lnTo>
                  <a:pt x="838" y="625"/>
                </a:lnTo>
                <a:lnTo>
                  <a:pt x="847" y="602"/>
                </a:lnTo>
                <a:lnTo>
                  <a:pt x="856" y="577"/>
                </a:lnTo>
                <a:lnTo>
                  <a:pt x="856" y="577"/>
                </a:lnTo>
                <a:lnTo>
                  <a:pt x="847" y="545"/>
                </a:lnTo>
                <a:lnTo>
                  <a:pt x="840" y="511"/>
                </a:lnTo>
                <a:lnTo>
                  <a:pt x="835" y="476"/>
                </a:lnTo>
                <a:lnTo>
                  <a:pt x="834" y="439"/>
                </a:lnTo>
                <a:lnTo>
                  <a:pt x="834" y="439"/>
                </a:lnTo>
                <a:lnTo>
                  <a:pt x="835" y="403"/>
                </a:lnTo>
                <a:lnTo>
                  <a:pt x="840" y="369"/>
                </a:lnTo>
                <a:lnTo>
                  <a:pt x="847" y="334"/>
                </a:lnTo>
                <a:lnTo>
                  <a:pt x="856" y="301"/>
                </a:lnTo>
                <a:lnTo>
                  <a:pt x="856" y="301"/>
                </a:lnTo>
                <a:lnTo>
                  <a:pt x="844" y="268"/>
                </a:lnTo>
                <a:lnTo>
                  <a:pt x="830" y="238"/>
                </a:lnTo>
                <a:lnTo>
                  <a:pt x="814" y="208"/>
                </a:lnTo>
                <a:lnTo>
                  <a:pt x="794" y="180"/>
                </a:lnTo>
                <a:lnTo>
                  <a:pt x="773" y="153"/>
                </a:lnTo>
                <a:lnTo>
                  <a:pt x="750" y="129"/>
                </a:lnTo>
                <a:lnTo>
                  <a:pt x="725" y="106"/>
                </a:lnTo>
                <a:lnTo>
                  <a:pt x="699" y="85"/>
                </a:lnTo>
                <a:lnTo>
                  <a:pt x="670" y="66"/>
                </a:lnTo>
                <a:lnTo>
                  <a:pt x="641" y="49"/>
                </a:lnTo>
                <a:lnTo>
                  <a:pt x="611" y="34"/>
                </a:lnTo>
                <a:lnTo>
                  <a:pt x="578" y="22"/>
                </a:lnTo>
                <a:lnTo>
                  <a:pt x="544" y="12"/>
                </a:lnTo>
                <a:lnTo>
                  <a:pt x="510" y="5"/>
                </a:lnTo>
                <a:lnTo>
                  <a:pt x="475" y="1"/>
                </a:lnTo>
                <a:lnTo>
                  <a:pt x="457" y="0"/>
                </a:lnTo>
                <a:lnTo>
                  <a:pt x="43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3" name="Freeform 72"/>
          <p:cNvSpPr>
            <a:spLocks/>
          </p:cNvSpPr>
          <p:nvPr/>
        </p:nvSpPr>
        <p:spPr bwMode="auto">
          <a:xfrm>
            <a:off x="4443744" y="2876018"/>
            <a:ext cx="1924750" cy="1860667"/>
          </a:xfrm>
          <a:custGeom>
            <a:avLst/>
            <a:gdLst>
              <a:gd name="T0" fmla="*/ 400 w 858"/>
              <a:gd name="T1" fmla="*/ 0 h 856"/>
              <a:gd name="T2" fmla="*/ 312 w 858"/>
              <a:gd name="T3" fmla="*/ 12 h 856"/>
              <a:gd name="T4" fmla="*/ 216 w 858"/>
              <a:gd name="T5" fmla="*/ 49 h 856"/>
              <a:gd name="T6" fmla="*/ 131 w 858"/>
              <a:gd name="T7" fmla="*/ 106 h 856"/>
              <a:gd name="T8" fmla="*/ 63 w 858"/>
              <a:gd name="T9" fmla="*/ 180 h 856"/>
              <a:gd name="T10" fmla="*/ 12 w 858"/>
              <a:gd name="T11" fmla="*/ 268 h 856"/>
              <a:gd name="T12" fmla="*/ 10 w 858"/>
              <a:gd name="T13" fmla="*/ 334 h 856"/>
              <a:gd name="T14" fmla="*/ 23 w 858"/>
              <a:gd name="T15" fmla="*/ 439 h 856"/>
              <a:gd name="T16" fmla="*/ 17 w 858"/>
              <a:gd name="T17" fmla="*/ 511 h 856"/>
              <a:gd name="T18" fmla="*/ 0 w 858"/>
              <a:gd name="T19" fmla="*/ 577 h 856"/>
              <a:gd name="T20" fmla="*/ 32 w 858"/>
              <a:gd name="T21" fmla="*/ 648 h 856"/>
              <a:gd name="T22" fmla="*/ 73 w 858"/>
              <a:gd name="T23" fmla="*/ 712 h 856"/>
              <a:gd name="T24" fmla="*/ 125 w 858"/>
              <a:gd name="T25" fmla="*/ 767 h 856"/>
              <a:gd name="T26" fmla="*/ 186 w 858"/>
              <a:gd name="T27" fmla="*/ 813 h 856"/>
              <a:gd name="T28" fmla="*/ 253 w 858"/>
              <a:gd name="T29" fmla="*/ 847 h 856"/>
              <a:gd name="T30" fmla="*/ 312 w 858"/>
              <a:gd name="T31" fmla="*/ 847 h 856"/>
              <a:gd name="T32" fmla="*/ 382 w 858"/>
              <a:gd name="T33" fmla="*/ 835 h 856"/>
              <a:gd name="T34" fmla="*/ 418 w 858"/>
              <a:gd name="T35" fmla="*/ 833 h 856"/>
              <a:gd name="T36" fmla="*/ 472 w 858"/>
              <a:gd name="T37" fmla="*/ 837 h 856"/>
              <a:gd name="T38" fmla="*/ 558 w 858"/>
              <a:gd name="T39" fmla="*/ 856 h 856"/>
              <a:gd name="T40" fmla="*/ 621 w 858"/>
              <a:gd name="T41" fmla="*/ 830 h 856"/>
              <a:gd name="T42" fmla="*/ 705 w 858"/>
              <a:gd name="T43" fmla="*/ 773 h 856"/>
              <a:gd name="T44" fmla="*/ 773 w 858"/>
              <a:gd name="T45" fmla="*/ 699 h 856"/>
              <a:gd name="T46" fmla="*/ 824 w 858"/>
              <a:gd name="T47" fmla="*/ 610 h 856"/>
              <a:gd name="T48" fmla="*/ 851 w 858"/>
              <a:gd name="T49" fmla="*/ 511 h 856"/>
              <a:gd name="T50" fmla="*/ 858 w 858"/>
              <a:gd name="T51" fmla="*/ 439 h 856"/>
              <a:gd name="T52" fmla="*/ 855 w 858"/>
              <a:gd name="T53" fmla="*/ 388 h 856"/>
              <a:gd name="T54" fmla="*/ 839 w 858"/>
              <a:gd name="T55" fmla="*/ 315 h 856"/>
              <a:gd name="T56" fmla="*/ 814 w 858"/>
              <a:gd name="T57" fmla="*/ 246 h 856"/>
              <a:gd name="T58" fmla="*/ 792 w 858"/>
              <a:gd name="T59" fmla="*/ 265 h 856"/>
              <a:gd name="T60" fmla="*/ 767 w 858"/>
              <a:gd name="T61" fmla="*/ 278 h 856"/>
              <a:gd name="T62" fmla="*/ 742 w 858"/>
              <a:gd name="T63" fmla="*/ 288 h 856"/>
              <a:gd name="T64" fmla="*/ 689 w 858"/>
              <a:gd name="T65" fmla="*/ 296 h 856"/>
              <a:gd name="T66" fmla="*/ 648 w 858"/>
              <a:gd name="T67" fmla="*/ 291 h 856"/>
              <a:gd name="T68" fmla="*/ 602 w 858"/>
              <a:gd name="T69" fmla="*/ 277 h 856"/>
              <a:gd name="T70" fmla="*/ 554 w 858"/>
              <a:gd name="T71" fmla="*/ 250 h 856"/>
              <a:gd name="T72" fmla="*/ 600 w 858"/>
              <a:gd name="T73" fmla="*/ 234 h 856"/>
              <a:gd name="T74" fmla="*/ 581 w 858"/>
              <a:gd name="T75" fmla="*/ 201 h 856"/>
              <a:gd name="T76" fmla="*/ 574 w 858"/>
              <a:gd name="T77" fmla="*/ 181 h 856"/>
              <a:gd name="T78" fmla="*/ 570 w 858"/>
              <a:gd name="T79" fmla="*/ 148 h 856"/>
              <a:gd name="T80" fmla="*/ 574 w 858"/>
              <a:gd name="T81" fmla="*/ 118 h 856"/>
              <a:gd name="T82" fmla="*/ 583 w 858"/>
              <a:gd name="T83" fmla="*/ 87 h 856"/>
              <a:gd name="T84" fmla="*/ 599 w 858"/>
              <a:gd name="T85" fmla="*/ 61 h 856"/>
              <a:gd name="T86" fmla="*/ 614 w 858"/>
              <a:gd name="T87" fmla="*/ 45 h 856"/>
              <a:gd name="T88" fmla="*/ 545 w 858"/>
              <a:gd name="T89" fmla="*/ 18 h 856"/>
              <a:gd name="T90" fmla="*/ 469 w 858"/>
              <a:gd name="T91" fmla="*/ 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8" h="856">
                <a:moveTo>
                  <a:pt x="418" y="0"/>
                </a:moveTo>
                <a:lnTo>
                  <a:pt x="418" y="0"/>
                </a:lnTo>
                <a:lnTo>
                  <a:pt x="400" y="0"/>
                </a:lnTo>
                <a:lnTo>
                  <a:pt x="382" y="1"/>
                </a:lnTo>
                <a:lnTo>
                  <a:pt x="347" y="5"/>
                </a:lnTo>
                <a:lnTo>
                  <a:pt x="312" y="12"/>
                </a:lnTo>
                <a:lnTo>
                  <a:pt x="279" y="22"/>
                </a:lnTo>
                <a:lnTo>
                  <a:pt x="246" y="34"/>
                </a:lnTo>
                <a:lnTo>
                  <a:pt x="216" y="49"/>
                </a:lnTo>
                <a:lnTo>
                  <a:pt x="186" y="66"/>
                </a:lnTo>
                <a:lnTo>
                  <a:pt x="158" y="85"/>
                </a:lnTo>
                <a:lnTo>
                  <a:pt x="131" y="106"/>
                </a:lnTo>
                <a:lnTo>
                  <a:pt x="107" y="129"/>
                </a:lnTo>
                <a:lnTo>
                  <a:pt x="84" y="153"/>
                </a:lnTo>
                <a:lnTo>
                  <a:pt x="63" y="180"/>
                </a:lnTo>
                <a:lnTo>
                  <a:pt x="44" y="208"/>
                </a:lnTo>
                <a:lnTo>
                  <a:pt x="27" y="238"/>
                </a:lnTo>
                <a:lnTo>
                  <a:pt x="12" y="268"/>
                </a:lnTo>
                <a:lnTo>
                  <a:pt x="0" y="301"/>
                </a:lnTo>
                <a:lnTo>
                  <a:pt x="0" y="301"/>
                </a:lnTo>
                <a:lnTo>
                  <a:pt x="10" y="334"/>
                </a:lnTo>
                <a:lnTo>
                  <a:pt x="17" y="369"/>
                </a:lnTo>
                <a:lnTo>
                  <a:pt x="22" y="403"/>
                </a:lnTo>
                <a:lnTo>
                  <a:pt x="23" y="439"/>
                </a:lnTo>
                <a:lnTo>
                  <a:pt x="23" y="439"/>
                </a:lnTo>
                <a:lnTo>
                  <a:pt x="22" y="476"/>
                </a:lnTo>
                <a:lnTo>
                  <a:pt x="17" y="511"/>
                </a:lnTo>
                <a:lnTo>
                  <a:pt x="10" y="545"/>
                </a:lnTo>
                <a:lnTo>
                  <a:pt x="0" y="577"/>
                </a:lnTo>
                <a:lnTo>
                  <a:pt x="0" y="577"/>
                </a:lnTo>
                <a:lnTo>
                  <a:pt x="10" y="602"/>
                </a:lnTo>
                <a:lnTo>
                  <a:pt x="19" y="625"/>
                </a:lnTo>
                <a:lnTo>
                  <a:pt x="32" y="648"/>
                </a:lnTo>
                <a:lnTo>
                  <a:pt x="44" y="670"/>
                </a:lnTo>
                <a:lnTo>
                  <a:pt x="58" y="691"/>
                </a:lnTo>
                <a:lnTo>
                  <a:pt x="73" y="712"/>
                </a:lnTo>
                <a:lnTo>
                  <a:pt x="90" y="731"/>
                </a:lnTo>
                <a:lnTo>
                  <a:pt x="107" y="750"/>
                </a:lnTo>
                <a:lnTo>
                  <a:pt x="125" y="767"/>
                </a:lnTo>
                <a:lnTo>
                  <a:pt x="144" y="784"/>
                </a:lnTo>
                <a:lnTo>
                  <a:pt x="165" y="798"/>
                </a:lnTo>
                <a:lnTo>
                  <a:pt x="186" y="813"/>
                </a:lnTo>
                <a:lnTo>
                  <a:pt x="207" y="825"/>
                </a:lnTo>
                <a:lnTo>
                  <a:pt x="230" y="837"/>
                </a:lnTo>
                <a:lnTo>
                  <a:pt x="253" y="847"/>
                </a:lnTo>
                <a:lnTo>
                  <a:pt x="278" y="856"/>
                </a:lnTo>
                <a:lnTo>
                  <a:pt x="278" y="856"/>
                </a:lnTo>
                <a:lnTo>
                  <a:pt x="312" y="847"/>
                </a:lnTo>
                <a:lnTo>
                  <a:pt x="346" y="839"/>
                </a:lnTo>
                <a:lnTo>
                  <a:pt x="364" y="837"/>
                </a:lnTo>
                <a:lnTo>
                  <a:pt x="382" y="835"/>
                </a:lnTo>
                <a:lnTo>
                  <a:pt x="400" y="833"/>
                </a:lnTo>
                <a:lnTo>
                  <a:pt x="418" y="833"/>
                </a:lnTo>
                <a:lnTo>
                  <a:pt x="418" y="833"/>
                </a:lnTo>
                <a:lnTo>
                  <a:pt x="437" y="833"/>
                </a:lnTo>
                <a:lnTo>
                  <a:pt x="455" y="835"/>
                </a:lnTo>
                <a:lnTo>
                  <a:pt x="472" y="837"/>
                </a:lnTo>
                <a:lnTo>
                  <a:pt x="490" y="839"/>
                </a:lnTo>
                <a:lnTo>
                  <a:pt x="524" y="847"/>
                </a:lnTo>
                <a:lnTo>
                  <a:pt x="558" y="856"/>
                </a:lnTo>
                <a:lnTo>
                  <a:pt x="558" y="856"/>
                </a:lnTo>
                <a:lnTo>
                  <a:pt x="589" y="844"/>
                </a:lnTo>
                <a:lnTo>
                  <a:pt x="621" y="830"/>
                </a:lnTo>
                <a:lnTo>
                  <a:pt x="650" y="813"/>
                </a:lnTo>
                <a:lnTo>
                  <a:pt x="678" y="793"/>
                </a:lnTo>
                <a:lnTo>
                  <a:pt x="705" y="773"/>
                </a:lnTo>
                <a:lnTo>
                  <a:pt x="729" y="750"/>
                </a:lnTo>
                <a:lnTo>
                  <a:pt x="752" y="725"/>
                </a:lnTo>
                <a:lnTo>
                  <a:pt x="773" y="699"/>
                </a:lnTo>
                <a:lnTo>
                  <a:pt x="792" y="671"/>
                </a:lnTo>
                <a:lnTo>
                  <a:pt x="809" y="641"/>
                </a:lnTo>
                <a:lnTo>
                  <a:pt x="824" y="610"/>
                </a:lnTo>
                <a:lnTo>
                  <a:pt x="836" y="577"/>
                </a:lnTo>
                <a:lnTo>
                  <a:pt x="845" y="545"/>
                </a:lnTo>
                <a:lnTo>
                  <a:pt x="851" y="511"/>
                </a:lnTo>
                <a:lnTo>
                  <a:pt x="856" y="476"/>
                </a:lnTo>
                <a:lnTo>
                  <a:pt x="858" y="457"/>
                </a:lnTo>
                <a:lnTo>
                  <a:pt x="858" y="439"/>
                </a:lnTo>
                <a:lnTo>
                  <a:pt x="858" y="439"/>
                </a:lnTo>
                <a:lnTo>
                  <a:pt x="856" y="414"/>
                </a:lnTo>
                <a:lnTo>
                  <a:pt x="855" y="388"/>
                </a:lnTo>
                <a:lnTo>
                  <a:pt x="851" y="363"/>
                </a:lnTo>
                <a:lnTo>
                  <a:pt x="847" y="339"/>
                </a:lnTo>
                <a:lnTo>
                  <a:pt x="839" y="315"/>
                </a:lnTo>
                <a:lnTo>
                  <a:pt x="832" y="291"/>
                </a:lnTo>
                <a:lnTo>
                  <a:pt x="824" y="269"/>
                </a:lnTo>
                <a:lnTo>
                  <a:pt x="814" y="246"/>
                </a:lnTo>
                <a:lnTo>
                  <a:pt x="814" y="246"/>
                </a:lnTo>
                <a:lnTo>
                  <a:pt x="803" y="256"/>
                </a:lnTo>
                <a:lnTo>
                  <a:pt x="792" y="265"/>
                </a:lnTo>
                <a:lnTo>
                  <a:pt x="780" y="272"/>
                </a:lnTo>
                <a:lnTo>
                  <a:pt x="767" y="278"/>
                </a:lnTo>
                <a:lnTo>
                  <a:pt x="767" y="278"/>
                </a:lnTo>
                <a:lnTo>
                  <a:pt x="759" y="282"/>
                </a:lnTo>
                <a:lnTo>
                  <a:pt x="759" y="282"/>
                </a:lnTo>
                <a:lnTo>
                  <a:pt x="742" y="288"/>
                </a:lnTo>
                <a:lnTo>
                  <a:pt x="725" y="292"/>
                </a:lnTo>
                <a:lnTo>
                  <a:pt x="707" y="295"/>
                </a:lnTo>
                <a:lnTo>
                  <a:pt x="689" y="296"/>
                </a:lnTo>
                <a:lnTo>
                  <a:pt x="689" y="296"/>
                </a:lnTo>
                <a:lnTo>
                  <a:pt x="667" y="295"/>
                </a:lnTo>
                <a:lnTo>
                  <a:pt x="648" y="291"/>
                </a:lnTo>
                <a:lnTo>
                  <a:pt x="630" y="288"/>
                </a:lnTo>
                <a:lnTo>
                  <a:pt x="614" y="282"/>
                </a:lnTo>
                <a:lnTo>
                  <a:pt x="602" y="277"/>
                </a:lnTo>
                <a:lnTo>
                  <a:pt x="592" y="272"/>
                </a:lnTo>
                <a:lnTo>
                  <a:pt x="582" y="267"/>
                </a:lnTo>
                <a:lnTo>
                  <a:pt x="554" y="250"/>
                </a:lnTo>
                <a:lnTo>
                  <a:pt x="586" y="240"/>
                </a:lnTo>
                <a:lnTo>
                  <a:pt x="586" y="240"/>
                </a:lnTo>
                <a:lnTo>
                  <a:pt x="600" y="234"/>
                </a:lnTo>
                <a:lnTo>
                  <a:pt x="600" y="234"/>
                </a:lnTo>
                <a:lnTo>
                  <a:pt x="589" y="218"/>
                </a:lnTo>
                <a:lnTo>
                  <a:pt x="581" y="201"/>
                </a:lnTo>
                <a:lnTo>
                  <a:pt x="581" y="201"/>
                </a:lnTo>
                <a:lnTo>
                  <a:pt x="577" y="191"/>
                </a:lnTo>
                <a:lnTo>
                  <a:pt x="574" y="181"/>
                </a:lnTo>
                <a:lnTo>
                  <a:pt x="572" y="170"/>
                </a:lnTo>
                <a:lnTo>
                  <a:pt x="570" y="159"/>
                </a:lnTo>
                <a:lnTo>
                  <a:pt x="570" y="148"/>
                </a:lnTo>
                <a:lnTo>
                  <a:pt x="570" y="138"/>
                </a:lnTo>
                <a:lnTo>
                  <a:pt x="571" y="128"/>
                </a:lnTo>
                <a:lnTo>
                  <a:pt x="574" y="118"/>
                </a:lnTo>
                <a:lnTo>
                  <a:pt x="576" y="107"/>
                </a:lnTo>
                <a:lnTo>
                  <a:pt x="579" y="97"/>
                </a:lnTo>
                <a:lnTo>
                  <a:pt x="583" y="87"/>
                </a:lnTo>
                <a:lnTo>
                  <a:pt x="588" y="79"/>
                </a:lnTo>
                <a:lnTo>
                  <a:pt x="593" y="69"/>
                </a:lnTo>
                <a:lnTo>
                  <a:pt x="599" y="61"/>
                </a:lnTo>
                <a:lnTo>
                  <a:pt x="606" y="52"/>
                </a:lnTo>
                <a:lnTo>
                  <a:pt x="614" y="45"/>
                </a:lnTo>
                <a:lnTo>
                  <a:pt x="614" y="45"/>
                </a:lnTo>
                <a:lnTo>
                  <a:pt x="591" y="35"/>
                </a:lnTo>
                <a:lnTo>
                  <a:pt x="568" y="26"/>
                </a:lnTo>
                <a:lnTo>
                  <a:pt x="545" y="18"/>
                </a:lnTo>
                <a:lnTo>
                  <a:pt x="520" y="11"/>
                </a:lnTo>
                <a:lnTo>
                  <a:pt x="495" y="6"/>
                </a:lnTo>
                <a:lnTo>
                  <a:pt x="469" y="3"/>
                </a:lnTo>
                <a:lnTo>
                  <a:pt x="444" y="0"/>
                </a:lnTo>
                <a:lnTo>
                  <a:pt x="4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1" name="Freeform 82"/>
          <p:cNvSpPr>
            <a:spLocks/>
          </p:cNvSpPr>
          <p:nvPr/>
        </p:nvSpPr>
        <p:spPr bwMode="auto">
          <a:xfrm>
            <a:off x="2523481" y="4736685"/>
            <a:ext cx="1920262" cy="1860667"/>
          </a:xfrm>
          <a:custGeom>
            <a:avLst/>
            <a:gdLst>
              <a:gd name="T0" fmla="*/ 579 w 856"/>
              <a:gd name="T1" fmla="*/ 0 h 857"/>
              <a:gd name="T2" fmla="*/ 510 w 856"/>
              <a:gd name="T3" fmla="*/ 17 h 857"/>
              <a:gd name="T4" fmla="*/ 475 w 856"/>
              <a:gd name="T5" fmla="*/ 21 h 857"/>
              <a:gd name="T6" fmla="*/ 439 w 856"/>
              <a:gd name="T7" fmla="*/ 22 h 857"/>
              <a:gd name="T8" fmla="*/ 421 w 856"/>
              <a:gd name="T9" fmla="*/ 22 h 857"/>
              <a:gd name="T10" fmla="*/ 385 w 856"/>
              <a:gd name="T11" fmla="*/ 20 h 857"/>
              <a:gd name="T12" fmla="*/ 333 w 856"/>
              <a:gd name="T13" fmla="*/ 10 h 857"/>
              <a:gd name="T14" fmla="*/ 299 w 856"/>
              <a:gd name="T15" fmla="*/ 0 h 857"/>
              <a:gd name="T16" fmla="*/ 236 w 856"/>
              <a:gd name="T17" fmla="*/ 27 h 857"/>
              <a:gd name="T18" fmla="*/ 179 w 856"/>
              <a:gd name="T19" fmla="*/ 62 h 857"/>
              <a:gd name="T20" fmla="*/ 128 w 856"/>
              <a:gd name="T21" fmla="*/ 107 h 857"/>
              <a:gd name="T22" fmla="*/ 85 w 856"/>
              <a:gd name="T23" fmla="*/ 158 h 857"/>
              <a:gd name="T24" fmla="*/ 48 w 856"/>
              <a:gd name="T25" fmla="*/ 215 h 857"/>
              <a:gd name="T26" fmla="*/ 21 w 856"/>
              <a:gd name="T27" fmla="*/ 278 h 857"/>
              <a:gd name="T28" fmla="*/ 6 w 856"/>
              <a:gd name="T29" fmla="*/ 346 h 857"/>
              <a:gd name="T30" fmla="*/ 0 w 856"/>
              <a:gd name="T31" fmla="*/ 399 h 857"/>
              <a:gd name="T32" fmla="*/ 0 w 856"/>
              <a:gd name="T33" fmla="*/ 416 h 857"/>
              <a:gd name="T34" fmla="*/ 2 w 856"/>
              <a:gd name="T35" fmla="*/ 463 h 857"/>
              <a:gd name="T36" fmla="*/ 8 w 856"/>
              <a:gd name="T37" fmla="*/ 506 h 857"/>
              <a:gd name="T38" fmla="*/ 19 w 856"/>
              <a:gd name="T39" fmla="*/ 547 h 857"/>
              <a:gd name="T40" fmla="*/ 34 w 856"/>
              <a:gd name="T41" fmla="*/ 589 h 857"/>
              <a:gd name="T42" fmla="*/ 53 w 856"/>
              <a:gd name="T43" fmla="*/ 626 h 857"/>
              <a:gd name="T44" fmla="*/ 75 w 856"/>
              <a:gd name="T45" fmla="*/ 663 h 857"/>
              <a:gd name="T46" fmla="*/ 100 w 856"/>
              <a:gd name="T47" fmla="*/ 697 h 857"/>
              <a:gd name="T48" fmla="*/ 128 w 856"/>
              <a:gd name="T49" fmla="*/ 728 h 857"/>
              <a:gd name="T50" fmla="*/ 160 w 856"/>
              <a:gd name="T51" fmla="*/ 756 h 857"/>
              <a:gd name="T52" fmla="*/ 194 w 856"/>
              <a:gd name="T53" fmla="*/ 781 h 857"/>
              <a:gd name="T54" fmla="*/ 230 w 856"/>
              <a:gd name="T55" fmla="*/ 803 h 857"/>
              <a:gd name="T56" fmla="*/ 268 w 856"/>
              <a:gd name="T57" fmla="*/ 822 h 857"/>
              <a:gd name="T58" fmla="*/ 308 w 856"/>
              <a:gd name="T59" fmla="*/ 837 h 857"/>
              <a:gd name="T60" fmla="*/ 350 w 856"/>
              <a:gd name="T61" fmla="*/ 848 h 857"/>
              <a:gd name="T62" fmla="*/ 394 w 856"/>
              <a:gd name="T63" fmla="*/ 854 h 857"/>
              <a:gd name="T64" fmla="*/ 439 w 856"/>
              <a:gd name="T65" fmla="*/ 857 h 857"/>
              <a:gd name="T66" fmla="*/ 457 w 856"/>
              <a:gd name="T67" fmla="*/ 857 h 857"/>
              <a:gd name="T68" fmla="*/ 510 w 856"/>
              <a:gd name="T69" fmla="*/ 851 h 857"/>
              <a:gd name="T70" fmla="*/ 578 w 856"/>
              <a:gd name="T71" fmla="*/ 834 h 857"/>
              <a:gd name="T72" fmla="*/ 641 w 856"/>
              <a:gd name="T73" fmla="*/ 807 h 857"/>
              <a:gd name="T74" fmla="*/ 699 w 856"/>
              <a:gd name="T75" fmla="*/ 772 h 857"/>
              <a:gd name="T76" fmla="*/ 750 w 856"/>
              <a:gd name="T77" fmla="*/ 728 h 857"/>
              <a:gd name="T78" fmla="*/ 794 w 856"/>
              <a:gd name="T79" fmla="*/ 676 h 857"/>
              <a:gd name="T80" fmla="*/ 830 w 856"/>
              <a:gd name="T81" fmla="*/ 619 h 857"/>
              <a:gd name="T82" fmla="*/ 856 w 856"/>
              <a:gd name="T83" fmla="*/ 555 h 857"/>
              <a:gd name="T84" fmla="*/ 847 w 856"/>
              <a:gd name="T85" fmla="*/ 522 h 857"/>
              <a:gd name="T86" fmla="*/ 835 w 856"/>
              <a:gd name="T87" fmla="*/ 453 h 857"/>
              <a:gd name="T88" fmla="*/ 834 w 856"/>
              <a:gd name="T89" fmla="*/ 416 h 857"/>
              <a:gd name="T90" fmla="*/ 840 w 856"/>
              <a:gd name="T91" fmla="*/ 346 h 857"/>
              <a:gd name="T92" fmla="*/ 856 w 856"/>
              <a:gd name="T93" fmla="*/ 278 h 857"/>
              <a:gd name="T94" fmla="*/ 847 w 856"/>
              <a:gd name="T95" fmla="*/ 254 h 857"/>
              <a:gd name="T96" fmla="*/ 826 w 856"/>
              <a:gd name="T97" fmla="*/ 208 h 857"/>
              <a:gd name="T98" fmla="*/ 799 w 856"/>
              <a:gd name="T99" fmla="*/ 165 h 857"/>
              <a:gd name="T100" fmla="*/ 767 w 856"/>
              <a:gd name="T101" fmla="*/ 125 h 857"/>
              <a:gd name="T102" fmla="*/ 732 w 856"/>
              <a:gd name="T103" fmla="*/ 89 h 857"/>
              <a:gd name="T104" fmla="*/ 692 w 856"/>
              <a:gd name="T105" fmla="*/ 57 h 857"/>
              <a:gd name="T106" fmla="*/ 650 w 856"/>
              <a:gd name="T107" fmla="*/ 31 h 857"/>
              <a:gd name="T108" fmla="*/ 604 w 856"/>
              <a:gd name="T109" fmla="*/ 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7">
                <a:moveTo>
                  <a:pt x="579" y="0"/>
                </a:moveTo>
                <a:lnTo>
                  <a:pt x="579" y="0"/>
                </a:lnTo>
                <a:lnTo>
                  <a:pt x="545" y="10"/>
                </a:lnTo>
                <a:lnTo>
                  <a:pt x="510" y="17"/>
                </a:lnTo>
                <a:lnTo>
                  <a:pt x="493" y="20"/>
                </a:lnTo>
                <a:lnTo>
                  <a:pt x="475" y="21"/>
                </a:lnTo>
                <a:lnTo>
                  <a:pt x="457" y="22"/>
                </a:lnTo>
                <a:lnTo>
                  <a:pt x="439" y="22"/>
                </a:lnTo>
                <a:lnTo>
                  <a:pt x="439" y="22"/>
                </a:lnTo>
                <a:lnTo>
                  <a:pt x="421" y="22"/>
                </a:lnTo>
                <a:lnTo>
                  <a:pt x="402" y="21"/>
                </a:lnTo>
                <a:lnTo>
                  <a:pt x="385" y="20"/>
                </a:lnTo>
                <a:lnTo>
                  <a:pt x="367" y="17"/>
                </a:lnTo>
                <a:lnTo>
                  <a:pt x="333" y="10"/>
                </a:lnTo>
                <a:lnTo>
                  <a:pt x="299" y="0"/>
                </a:lnTo>
                <a:lnTo>
                  <a:pt x="299" y="0"/>
                </a:lnTo>
                <a:lnTo>
                  <a:pt x="266" y="13"/>
                </a:lnTo>
                <a:lnTo>
                  <a:pt x="236" y="27"/>
                </a:lnTo>
                <a:lnTo>
                  <a:pt x="207" y="44"/>
                </a:lnTo>
                <a:lnTo>
                  <a:pt x="179" y="62"/>
                </a:lnTo>
                <a:lnTo>
                  <a:pt x="152" y="84"/>
                </a:lnTo>
                <a:lnTo>
                  <a:pt x="128" y="107"/>
                </a:lnTo>
                <a:lnTo>
                  <a:pt x="105" y="131"/>
                </a:lnTo>
                <a:lnTo>
                  <a:pt x="85" y="158"/>
                </a:lnTo>
                <a:lnTo>
                  <a:pt x="65" y="186"/>
                </a:lnTo>
                <a:lnTo>
                  <a:pt x="48" y="215"/>
                </a:lnTo>
                <a:lnTo>
                  <a:pt x="34" y="247"/>
                </a:lnTo>
                <a:lnTo>
                  <a:pt x="21" y="278"/>
                </a:lnTo>
                <a:lnTo>
                  <a:pt x="12" y="312"/>
                </a:lnTo>
                <a:lnTo>
                  <a:pt x="6" y="346"/>
                </a:lnTo>
                <a:lnTo>
                  <a:pt x="1" y="381"/>
                </a:lnTo>
                <a:lnTo>
                  <a:pt x="0" y="399"/>
                </a:lnTo>
                <a:lnTo>
                  <a:pt x="0" y="416"/>
                </a:lnTo>
                <a:lnTo>
                  <a:pt x="0" y="416"/>
                </a:lnTo>
                <a:lnTo>
                  <a:pt x="0" y="439"/>
                </a:lnTo>
                <a:lnTo>
                  <a:pt x="2" y="463"/>
                </a:lnTo>
                <a:lnTo>
                  <a:pt x="4" y="484"/>
                </a:lnTo>
                <a:lnTo>
                  <a:pt x="8" y="506"/>
                </a:lnTo>
                <a:lnTo>
                  <a:pt x="13" y="527"/>
                </a:lnTo>
                <a:lnTo>
                  <a:pt x="19" y="547"/>
                </a:lnTo>
                <a:lnTo>
                  <a:pt x="26" y="568"/>
                </a:lnTo>
                <a:lnTo>
                  <a:pt x="34" y="589"/>
                </a:lnTo>
                <a:lnTo>
                  <a:pt x="43" y="608"/>
                </a:lnTo>
                <a:lnTo>
                  <a:pt x="53" y="626"/>
                </a:lnTo>
                <a:lnTo>
                  <a:pt x="63" y="644"/>
                </a:lnTo>
                <a:lnTo>
                  <a:pt x="75" y="663"/>
                </a:lnTo>
                <a:lnTo>
                  <a:pt x="87" y="680"/>
                </a:lnTo>
                <a:lnTo>
                  <a:pt x="100" y="697"/>
                </a:lnTo>
                <a:lnTo>
                  <a:pt x="114" y="712"/>
                </a:lnTo>
                <a:lnTo>
                  <a:pt x="128" y="728"/>
                </a:lnTo>
                <a:lnTo>
                  <a:pt x="144" y="743"/>
                </a:lnTo>
                <a:lnTo>
                  <a:pt x="160" y="756"/>
                </a:lnTo>
                <a:lnTo>
                  <a:pt x="175" y="769"/>
                </a:lnTo>
                <a:lnTo>
                  <a:pt x="194" y="781"/>
                </a:lnTo>
                <a:lnTo>
                  <a:pt x="211" y="792"/>
                </a:lnTo>
                <a:lnTo>
                  <a:pt x="230" y="803"/>
                </a:lnTo>
                <a:lnTo>
                  <a:pt x="248" y="813"/>
                </a:lnTo>
                <a:lnTo>
                  <a:pt x="268" y="822"/>
                </a:lnTo>
                <a:lnTo>
                  <a:pt x="288" y="830"/>
                </a:lnTo>
                <a:lnTo>
                  <a:pt x="308" y="837"/>
                </a:lnTo>
                <a:lnTo>
                  <a:pt x="330" y="843"/>
                </a:lnTo>
                <a:lnTo>
                  <a:pt x="350" y="848"/>
                </a:lnTo>
                <a:lnTo>
                  <a:pt x="372" y="852"/>
                </a:lnTo>
                <a:lnTo>
                  <a:pt x="394" y="854"/>
                </a:lnTo>
                <a:lnTo>
                  <a:pt x="417" y="855"/>
                </a:lnTo>
                <a:lnTo>
                  <a:pt x="439" y="857"/>
                </a:lnTo>
                <a:lnTo>
                  <a:pt x="439" y="857"/>
                </a:lnTo>
                <a:lnTo>
                  <a:pt x="457" y="857"/>
                </a:lnTo>
                <a:lnTo>
                  <a:pt x="475" y="855"/>
                </a:lnTo>
                <a:lnTo>
                  <a:pt x="510" y="851"/>
                </a:lnTo>
                <a:lnTo>
                  <a:pt x="544" y="843"/>
                </a:lnTo>
                <a:lnTo>
                  <a:pt x="578" y="834"/>
                </a:lnTo>
                <a:lnTo>
                  <a:pt x="611" y="822"/>
                </a:lnTo>
                <a:lnTo>
                  <a:pt x="641" y="807"/>
                </a:lnTo>
                <a:lnTo>
                  <a:pt x="670" y="791"/>
                </a:lnTo>
                <a:lnTo>
                  <a:pt x="699" y="772"/>
                </a:lnTo>
                <a:lnTo>
                  <a:pt x="725" y="750"/>
                </a:lnTo>
                <a:lnTo>
                  <a:pt x="750" y="728"/>
                </a:lnTo>
                <a:lnTo>
                  <a:pt x="773" y="703"/>
                </a:lnTo>
                <a:lnTo>
                  <a:pt x="794" y="676"/>
                </a:lnTo>
                <a:lnTo>
                  <a:pt x="814" y="648"/>
                </a:lnTo>
                <a:lnTo>
                  <a:pt x="830" y="619"/>
                </a:lnTo>
                <a:lnTo>
                  <a:pt x="844" y="587"/>
                </a:lnTo>
                <a:lnTo>
                  <a:pt x="856" y="555"/>
                </a:lnTo>
                <a:lnTo>
                  <a:pt x="856" y="555"/>
                </a:lnTo>
                <a:lnTo>
                  <a:pt x="847" y="522"/>
                </a:lnTo>
                <a:lnTo>
                  <a:pt x="840" y="488"/>
                </a:lnTo>
                <a:lnTo>
                  <a:pt x="835" y="453"/>
                </a:lnTo>
                <a:lnTo>
                  <a:pt x="834" y="416"/>
                </a:lnTo>
                <a:lnTo>
                  <a:pt x="834" y="416"/>
                </a:lnTo>
                <a:lnTo>
                  <a:pt x="835" y="381"/>
                </a:lnTo>
                <a:lnTo>
                  <a:pt x="840" y="346"/>
                </a:lnTo>
                <a:lnTo>
                  <a:pt x="847" y="312"/>
                </a:lnTo>
                <a:lnTo>
                  <a:pt x="856" y="278"/>
                </a:lnTo>
                <a:lnTo>
                  <a:pt x="856" y="278"/>
                </a:lnTo>
                <a:lnTo>
                  <a:pt x="847" y="254"/>
                </a:lnTo>
                <a:lnTo>
                  <a:pt x="838" y="231"/>
                </a:lnTo>
                <a:lnTo>
                  <a:pt x="826" y="208"/>
                </a:lnTo>
                <a:lnTo>
                  <a:pt x="814" y="186"/>
                </a:lnTo>
                <a:lnTo>
                  <a:pt x="799" y="165"/>
                </a:lnTo>
                <a:lnTo>
                  <a:pt x="784" y="145"/>
                </a:lnTo>
                <a:lnTo>
                  <a:pt x="767" y="125"/>
                </a:lnTo>
                <a:lnTo>
                  <a:pt x="750" y="107"/>
                </a:lnTo>
                <a:lnTo>
                  <a:pt x="732" y="89"/>
                </a:lnTo>
                <a:lnTo>
                  <a:pt x="713" y="73"/>
                </a:lnTo>
                <a:lnTo>
                  <a:pt x="692" y="57"/>
                </a:lnTo>
                <a:lnTo>
                  <a:pt x="672" y="44"/>
                </a:lnTo>
                <a:lnTo>
                  <a:pt x="650" y="31"/>
                </a:lnTo>
                <a:lnTo>
                  <a:pt x="627" y="20"/>
                </a:lnTo>
                <a:lnTo>
                  <a:pt x="604" y="9"/>
                </a:lnTo>
                <a:lnTo>
                  <a:pt x="57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7" name="Freeform 90"/>
          <p:cNvSpPr>
            <a:spLocks/>
          </p:cNvSpPr>
          <p:nvPr/>
        </p:nvSpPr>
        <p:spPr bwMode="auto">
          <a:xfrm>
            <a:off x="4443744" y="4736685"/>
            <a:ext cx="1924750" cy="1860667"/>
          </a:xfrm>
          <a:custGeom>
            <a:avLst/>
            <a:gdLst>
              <a:gd name="T0" fmla="*/ 558 w 858"/>
              <a:gd name="T1" fmla="*/ 0 h 857"/>
              <a:gd name="T2" fmla="*/ 490 w 858"/>
              <a:gd name="T3" fmla="*/ 17 h 857"/>
              <a:gd name="T4" fmla="*/ 455 w 858"/>
              <a:gd name="T5" fmla="*/ 21 h 857"/>
              <a:gd name="T6" fmla="*/ 418 w 858"/>
              <a:gd name="T7" fmla="*/ 22 h 857"/>
              <a:gd name="T8" fmla="*/ 400 w 858"/>
              <a:gd name="T9" fmla="*/ 22 h 857"/>
              <a:gd name="T10" fmla="*/ 364 w 858"/>
              <a:gd name="T11" fmla="*/ 20 h 857"/>
              <a:gd name="T12" fmla="*/ 312 w 858"/>
              <a:gd name="T13" fmla="*/ 10 h 857"/>
              <a:gd name="T14" fmla="*/ 278 w 858"/>
              <a:gd name="T15" fmla="*/ 0 h 857"/>
              <a:gd name="T16" fmla="*/ 230 w 858"/>
              <a:gd name="T17" fmla="*/ 20 h 857"/>
              <a:gd name="T18" fmla="*/ 186 w 858"/>
              <a:gd name="T19" fmla="*/ 44 h 857"/>
              <a:gd name="T20" fmla="*/ 144 w 858"/>
              <a:gd name="T21" fmla="*/ 73 h 857"/>
              <a:gd name="T22" fmla="*/ 107 w 858"/>
              <a:gd name="T23" fmla="*/ 107 h 857"/>
              <a:gd name="T24" fmla="*/ 73 w 858"/>
              <a:gd name="T25" fmla="*/ 145 h 857"/>
              <a:gd name="T26" fmla="*/ 44 w 858"/>
              <a:gd name="T27" fmla="*/ 186 h 857"/>
              <a:gd name="T28" fmla="*/ 19 w 858"/>
              <a:gd name="T29" fmla="*/ 231 h 857"/>
              <a:gd name="T30" fmla="*/ 0 w 858"/>
              <a:gd name="T31" fmla="*/ 278 h 857"/>
              <a:gd name="T32" fmla="*/ 10 w 858"/>
              <a:gd name="T33" fmla="*/ 312 h 857"/>
              <a:gd name="T34" fmla="*/ 22 w 858"/>
              <a:gd name="T35" fmla="*/ 381 h 857"/>
              <a:gd name="T36" fmla="*/ 23 w 858"/>
              <a:gd name="T37" fmla="*/ 416 h 857"/>
              <a:gd name="T38" fmla="*/ 17 w 858"/>
              <a:gd name="T39" fmla="*/ 488 h 857"/>
              <a:gd name="T40" fmla="*/ 0 w 858"/>
              <a:gd name="T41" fmla="*/ 555 h 857"/>
              <a:gd name="T42" fmla="*/ 12 w 858"/>
              <a:gd name="T43" fmla="*/ 587 h 857"/>
              <a:gd name="T44" fmla="*/ 44 w 858"/>
              <a:gd name="T45" fmla="*/ 648 h 857"/>
              <a:gd name="T46" fmla="*/ 84 w 858"/>
              <a:gd name="T47" fmla="*/ 703 h 857"/>
              <a:gd name="T48" fmla="*/ 131 w 858"/>
              <a:gd name="T49" fmla="*/ 750 h 857"/>
              <a:gd name="T50" fmla="*/ 186 w 858"/>
              <a:gd name="T51" fmla="*/ 791 h 857"/>
              <a:gd name="T52" fmla="*/ 246 w 858"/>
              <a:gd name="T53" fmla="*/ 822 h 857"/>
              <a:gd name="T54" fmla="*/ 312 w 858"/>
              <a:gd name="T55" fmla="*/ 843 h 857"/>
              <a:gd name="T56" fmla="*/ 382 w 858"/>
              <a:gd name="T57" fmla="*/ 855 h 857"/>
              <a:gd name="T58" fmla="*/ 418 w 858"/>
              <a:gd name="T59" fmla="*/ 857 h 857"/>
              <a:gd name="T60" fmla="*/ 440 w 858"/>
              <a:gd name="T61" fmla="*/ 855 h 857"/>
              <a:gd name="T62" fmla="*/ 485 w 858"/>
              <a:gd name="T63" fmla="*/ 852 h 857"/>
              <a:gd name="T64" fmla="*/ 528 w 858"/>
              <a:gd name="T65" fmla="*/ 843 h 857"/>
              <a:gd name="T66" fmla="*/ 569 w 858"/>
              <a:gd name="T67" fmla="*/ 830 h 857"/>
              <a:gd name="T68" fmla="*/ 609 w 858"/>
              <a:gd name="T69" fmla="*/ 813 h 857"/>
              <a:gd name="T70" fmla="*/ 646 w 858"/>
              <a:gd name="T71" fmla="*/ 792 h 857"/>
              <a:gd name="T72" fmla="*/ 680 w 858"/>
              <a:gd name="T73" fmla="*/ 769 h 857"/>
              <a:gd name="T74" fmla="*/ 713 w 858"/>
              <a:gd name="T75" fmla="*/ 743 h 857"/>
              <a:gd name="T76" fmla="*/ 744 w 858"/>
              <a:gd name="T77" fmla="*/ 712 h 857"/>
              <a:gd name="T78" fmla="*/ 770 w 858"/>
              <a:gd name="T79" fmla="*/ 680 h 857"/>
              <a:gd name="T80" fmla="*/ 794 w 858"/>
              <a:gd name="T81" fmla="*/ 644 h 857"/>
              <a:gd name="T82" fmla="*/ 814 w 858"/>
              <a:gd name="T83" fmla="*/ 608 h 857"/>
              <a:gd name="T84" fmla="*/ 831 w 858"/>
              <a:gd name="T85" fmla="*/ 568 h 857"/>
              <a:gd name="T86" fmla="*/ 844 w 858"/>
              <a:gd name="T87" fmla="*/ 527 h 857"/>
              <a:gd name="T88" fmla="*/ 853 w 858"/>
              <a:gd name="T89" fmla="*/ 484 h 857"/>
              <a:gd name="T90" fmla="*/ 858 w 858"/>
              <a:gd name="T91" fmla="*/ 439 h 857"/>
              <a:gd name="T92" fmla="*/ 858 w 858"/>
              <a:gd name="T93" fmla="*/ 416 h 857"/>
              <a:gd name="T94" fmla="*/ 856 w 858"/>
              <a:gd name="T95" fmla="*/ 381 h 857"/>
              <a:gd name="T96" fmla="*/ 845 w 858"/>
              <a:gd name="T97" fmla="*/ 312 h 857"/>
              <a:gd name="T98" fmla="*/ 824 w 858"/>
              <a:gd name="T99" fmla="*/ 247 h 857"/>
              <a:gd name="T100" fmla="*/ 792 w 858"/>
              <a:gd name="T101" fmla="*/ 186 h 857"/>
              <a:gd name="T102" fmla="*/ 752 w 858"/>
              <a:gd name="T103" fmla="*/ 131 h 857"/>
              <a:gd name="T104" fmla="*/ 705 w 858"/>
              <a:gd name="T105" fmla="*/ 84 h 857"/>
              <a:gd name="T106" fmla="*/ 650 w 858"/>
              <a:gd name="T107" fmla="*/ 44 h 857"/>
              <a:gd name="T108" fmla="*/ 589 w 858"/>
              <a:gd name="T109" fmla="*/ 1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8" h="857">
                <a:moveTo>
                  <a:pt x="558" y="0"/>
                </a:moveTo>
                <a:lnTo>
                  <a:pt x="558" y="0"/>
                </a:lnTo>
                <a:lnTo>
                  <a:pt x="524" y="10"/>
                </a:lnTo>
                <a:lnTo>
                  <a:pt x="490" y="17"/>
                </a:lnTo>
                <a:lnTo>
                  <a:pt x="472" y="20"/>
                </a:lnTo>
                <a:lnTo>
                  <a:pt x="455" y="21"/>
                </a:lnTo>
                <a:lnTo>
                  <a:pt x="437" y="22"/>
                </a:lnTo>
                <a:lnTo>
                  <a:pt x="418" y="22"/>
                </a:lnTo>
                <a:lnTo>
                  <a:pt x="418" y="22"/>
                </a:lnTo>
                <a:lnTo>
                  <a:pt x="400" y="22"/>
                </a:lnTo>
                <a:lnTo>
                  <a:pt x="382" y="21"/>
                </a:lnTo>
                <a:lnTo>
                  <a:pt x="364" y="20"/>
                </a:lnTo>
                <a:lnTo>
                  <a:pt x="346" y="17"/>
                </a:lnTo>
                <a:lnTo>
                  <a:pt x="312" y="10"/>
                </a:lnTo>
                <a:lnTo>
                  <a:pt x="278" y="0"/>
                </a:lnTo>
                <a:lnTo>
                  <a:pt x="278" y="0"/>
                </a:lnTo>
                <a:lnTo>
                  <a:pt x="253" y="9"/>
                </a:lnTo>
                <a:lnTo>
                  <a:pt x="230" y="20"/>
                </a:lnTo>
                <a:lnTo>
                  <a:pt x="207" y="31"/>
                </a:lnTo>
                <a:lnTo>
                  <a:pt x="186" y="44"/>
                </a:lnTo>
                <a:lnTo>
                  <a:pt x="165" y="57"/>
                </a:lnTo>
                <a:lnTo>
                  <a:pt x="144" y="73"/>
                </a:lnTo>
                <a:lnTo>
                  <a:pt x="125" y="89"/>
                </a:lnTo>
                <a:lnTo>
                  <a:pt x="107" y="107"/>
                </a:lnTo>
                <a:lnTo>
                  <a:pt x="90" y="125"/>
                </a:lnTo>
                <a:lnTo>
                  <a:pt x="73" y="145"/>
                </a:lnTo>
                <a:lnTo>
                  <a:pt x="58" y="165"/>
                </a:lnTo>
                <a:lnTo>
                  <a:pt x="44" y="186"/>
                </a:lnTo>
                <a:lnTo>
                  <a:pt x="32" y="208"/>
                </a:lnTo>
                <a:lnTo>
                  <a:pt x="19" y="231"/>
                </a:lnTo>
                <a:lnTo>
                  <a:pt x="10" y="254"/>
                </a:lnTo>
                <a:lnTo>
                  <a:pt x="0" y="278"/>
                </a:lnTo>
                <a:lnTo>
                  <a:pt x="0" y="278"/>
                </a:lnTo>
                <a:lnTo>
                  <a:pt x="10" y="312"/>
                </a:lnTo>
                <a:lnTo>
                  <a:pt x="17" y="346"/>
                </a:lnTo>
                <a:lnTo>
                  <a:pt x="22" y="381"/>
                </a:lnTo>
                <a:lnTo>
                  <a:pt x="23" y="416"/>
                </a:lnTo>
                <a:lnTo>
                  <a:pt x="23" y="416"/>
                </a:lnTo>
                <a:lnTo>
                  <a:pt x="22" y="453"/>
                </a:lnTo>
                <a:lnTo>
                  <a:pt x="17" y="488"/>
                </a:lnTo>
                <a:lnTo>
                  <a:pt x="10" y="522"/>
                </a:lnTo>
                <a:lnTo>
                  <a:pt x="0" y="555"/>
                </a:lnTo>
                <a:lnTo>
                  <a:pt x="0" y="555"/>
                </a:lnTo>
                <a:lnTo>
                  <a:pt x="12" y="587"/>
                </a:lnTo>
                <a:lnTo>
                  <a:pt x="27" y="619"/>
                </a:lnTo>
                <a:lnTo>
                  <a:pt x="44" y="648"/>
                </a:lnTo>
                <a:lnTo>
                  <a:pt x="63" y="676"/>
                </a:lnTo>
                <a:lnTo>
                  <a:pt x="84" y="703"/>
                </a:lnTo>
                <a:lnTo>
                  <a:pt x="107" y="728"/>
                </a:lnTo>
                <a:lnTo>
                  <a:pt x="131" y="750"/>
                </a:lnTo>
                <a:lnTo>
                  <a:pt x="158" y="772"/>
                </a:lnTo>
                <a:lnTo>
                  <a:pt x="186" y="791"/>
                </a:lnTo>
                <a:lnTo>
                  <a:pt x="216" y="807"/>
                </a:lnTo>
                <a:lnTo>
                  <a:pt x="246" y="822"/>
                </a:lnTo>
                <a:lnTo>
                  <a:pt x="279" y="834"/>
                </a:lnTo>
                <a:lnTo>
                  <a:pt x="312" y="843"/>
                </a:lnTo>
                <a:lnTo>
                  <a:pt x="347" y="851"/>
                </a:lnTo>
                <a:lnTo>
                  <a:pt x="382" y="855"/>
                </a:lnTo>
                <a:lnTo>
                  <a:pt x="400" y="857"/>
                </a:lnTo>
                <a:lnTo>
                  <a:pt x="418" y="857"/>
                </a:lnTo>
                <a:lnTo>
                  <a:pt x="418" y="857"/>
                </a:lnTo>
                <a:lnTo>
                  <a:pt x="440" y="855"/>
                </a:lnTo>
                <a:lnTo>
                  <a:pt x="463" y="854"/>
                </a:lnTo>
                <a:lnTo>
                  <a:pt x="485" y="852"/>
                </a:lnTo>
                <a:lnTo>
                  <a:pt x="507" y="848"/>
                </a:lnTo>
                <a:lnTo>
                  <a:pt x="528" y="843"/>
                </a:lnTo>
                <a:lnTo>
                  <a:pt x="548" y="837"/>
                </a:lnTo>
                <a:lnTo>
                  <a:pt x="569" y="830"/>
                </a:lnTo>
                <a:lnTo>
                  <a:pt x="589" y="822"/>
                </a:lnTo>
                <a:lnTo>
                  <a:pt x="609" y="813"/>
                </a:lnTo>
                <a:lnTo>
                  <a:pt x="627" y="803"/>
                </a:lnTo>
                <a:lnTo>
                  <a:pt x="646" y="792"/>
                </a:lnTo>
                <a:lnTo>
                  <a:pt x="663" y="781"/>
                </a:lnTo>
                <a:lnTo>
                  <a:pt x="680" y="769"/>
                </a:lnTo>
                <a:lnTo>
                  <a:pt x="697" y="756"/>
                </a:lnTo>
                <a:lnTo>
                  <a:pt x="713" y="743"/>
                </a:lnTo>
                <a:lnTo>
                  <a:pt x="729" y="728"/>
                </a:lnTo>
                <a:lnTo>
                  <a:pt x="744" y="712"/>
                </a:lnTo>
                <a:lnTo>
                  <a:pt x="757" y="697"/>
                </a:lnTo>
                <a:lnTo>
                  <a:pt x="770" y="680"/>
                </a:lnTo>
                <a:lnTo>
                  <a:pt x="782" y="663"/>
                </a:lnTo>
                <a:lnTo>
                  <a:pt x="794" y="644"/>
                </a:lnTo>
                <a:lnTo>
                  <a:pt x="804" y="626"/>
                </a:lnTo>
                <a:lnTo>
                  <a:pt x="814" y="608"/>
                </a:lnTo>
                <a:lnTo>
                  <a:pt x="824" y="589"/>
                </a:lnTo>
                <a:lnTo>
                  <a:pt x="831" y="568"/>
                </a:lnTo>
                <a:lnTo>
                  <a:pt x="838" y="547"/>
                </a:lnTo>
                <a:lnTo>
                  <a:pt x="844" y="527"/>
                </a:lnTo>
                <a:lnTo>
                  <a:pt x="849" y="506"/>
                </a:lnTo>
                <a:lnTo>
                  <a:pt x="853" y="484"/>
                </a:lnTo>
                <a:lnTo>
                  <a:pt x="855" y="463"/>
                </a:lnTo>
                <a:lnTo>
                  <a:pt x="858" y="439"/>
                </a:lnTo>
                <a:lnTo>
                  <a:pt x="858" y="416"/>
                </a:lnTo>
                <a:lnTo>
                  <a:pt x="858" y="416"/>
                </a:lnTo>
                <a:lnTo>
                  <a:pt x="858" y="399"/>
                </a:lnTo>
                <a:lnTo>
                  <a:pt x="856" y="381"/>
                </a:lnTo>
                <a:lnTo>
                  <a:pt x="851" y="346"/>
                </a:lnTo>
                <a:lnTo>
                  <a:pt x="845" y="312"/>
                </a:lnTo>
                <a:lnTo>
                  <a:pt x="836" y="278"/>
                </a:lnTo>
                <a:lnTo>
                  <a:pt x="824" y="247"/>
                </a:lnTo>
                <a:lnTo>
                  <a:pt x="809" y="215"/>
                </a:lnTo>
                <a:lnTo>
                  <a:pt x="792" y="186"/>
                </a:lnTo>
                <a:lnTo>
                  <a:pt x="773" y="158"/>
                </a:lnTo>
                <a:lnTo>
                  <a:pt x="752" y="131"/>
                </a:lnTo>
                <a:lnTo>
                  <a:pt x="729" y="107"/>
                </a:lnTo>
                <a:lnTo>
                  <a:pt x="705" y="84"/>
                </a:lnTo>
                <a:lnTo>
                  <a:pt x="678" y="62"/>
                </a:lnTo>
                <a:lnTo>
                  <a:pt x="650" y="44"/>
                </a:lnTo>
                <a:lnTo>
                  <a:pt x="621" y="27"/>
                </a:lnTo>
                <a:lnTo>
                  <a:pt x="589" y="13"/>
                </a:lnTo>
                <a:lnTo>
                  <a:pt x="5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8" name="Freeform 92"/>
          <p:cNvSpPr>
            <a:spLocks/>
          </p:cNvSpPr>
          <p:nvPr/>
        </p:nvSpPr>
        <p:spPr bwMode="auto">
          <a:xfrm>
            <a:off x="5067379" y="4684517"/>
            <a:ext cx="628123" cy="99990"/>
          </a:xfrm>
          <a:custGeom>
            <a:avLst/>
            <a:gdLst>
              <a:gd name="T0" fmla="*/ 140 w 280"/>
              <a:gd name="T1" fmla="*/ 0 h 45"/>
              <a:gd name="T2" fmla="*/ 140 w 280"/>
              <a:gd name="T3" fmla="*/ 0 h 45"/>
              <a:gd name="T4" fmla="*/ 122 w 280"/>
              <a:gd name="T5" fmla="*/ 0 h 45"/>
              <a:gd name="T6" fmla="*/ 104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4 w 280"/>
              <a:gd name="T25" fmla="*/ 44 h 45"/>
              <a:gd name="T26" fmla="*/ 122 w 280"/>
              <a:gd name="T27" fmla="*/ 45 h 45"/>
              <a:gd name="T28" fmla="*/ 140 w 280"/>
              <a:gd name="T29" fmla="*/ 45 h 45"/>
              <a:gd name="T30" fmla="*/ 140 w 280"/>
              <a:gd name="T31" fmla="*/ 45 h 45"/>
              <a:gd name="T32" fmla="*/ 159 w 280"/>
              <a:gd name="T33" fmla="*/ 45 h 45"/>
              <a:gd name="T34" fmla="*/ 177 w 280"/>
              <a:gd name="T35" fmla="*/ 44 h 45"/>
              <a:gd name="T36" fmla="*/ 194 w 280"/>
              <a:gd name="T37" fmla="*/ 43 h 45"/>
              <a:gd name="T38" fmla="*/ 212 w 280"/>
              <a:gd name="T39" fmla="*/ 40 h 45"/>
              <a:gd name="T40" fmla="*/ 246 w 280"/>
              <a:gd name="T41" fmla="*/ 33 h 45"/>
              <a:gd name="T42" fmla="*/ 280 w 280"/>
              <a:gd name="T43" fmla="*/ 23 h 45"/>
              <a:gd name="T44" fmla="*/ 280 w 280"/>
              <a:gd name="T45" fmla="*/ 23 h 45"/>
              <a:gd name="T46" fmla="*/ 246 w 280"/>
              <a:gd name="T47" fmla="*/ 14 h 45"/>
              <a:gd name="T48" fmla="*/ 212 w 280"/>
              <a:gd name="T49" fmla="*/ 6 h 45"/>
              <a:gd name="T50" fmla="*/ 194 w 280"/>
              <a:gd name="T51" fmla="*/ 4 h 45"/>
              <a:gd name="T52" fmla="*/ 177 w 280"/>
              <a:gd name="T53" fmla="*/ 2 h 45"/>
              <a:gd name="T54" fmla="*/ 159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4" y="2"/>
                </a:lnTo>
                <a:lnTo>
                  <a:pt x="86" y="4"/>
                </a:lnTo>
                <a:lnTo>
                  <a:pt x="68" y="6"/>
                </a:lnTo>
                <a:lnTo>
                  <a:pt x="34" y="14"/>
                </a:lnTo>
                <a:lnTo>
                  <a:pt x="0" y="23"/>
                </a:lnTo>
                <a:lnTo>
                  <a:pt x="0" y="23"/>
                </a:lnTo>
                <a:lnTo>
                  <a:pt x="34" y="33"/>
                </a:lnTo>
                <a:lnTo>
                  <a:pt x="68" y="40"/>
                </a:lnTo>
                <a:lnTo>
                  <a:pt x="86" y="43"/>
                </a:lnTo>
                <a:lnTo>
                  <a:pt x="104" y="44"/>
                </a:lnTo>
                <a:lnTo>
                  <a:pt x="122" y="45"/>
                </a:lnTo>
                <a:lnTo>
                  <a:pt x="140" y="45"/>
                </a:lnTo>
                <a:lnTo>
                  <a:pt x="140" y="45"/>
                </a:lnTo>
                <a:lnTo>
                  <a:pt x="159" y="45"/>
                </a:lnTo>
                <a:lnTo>
                  <a:pt x="177" y="44"/>
                </a:lnTo>
                <a:lnTo>
                  <a:pt x="194" y="43"/>
                </a:lnTo>
                <a:lnTo>
                  <a:pt x="212" y="40"/>
                </a:lnTo>
                <a:lnTo>
                  <a:pt x="246" y="33"/>
                </a:lnTo>
                <a:lnTo>
                  <a:pt x="280" y="23"/>
                </a:lnTo>
                <a:lnTo>
                  <a:pt x="280" y="23"/>
                </a:lnTo>
                <a:lnTo>
                  <a:pt x="246" y="14"/>
                </a:lnTo>
                <a:lnTo>
                  <a:pt x="212" y="6"/>
                </a:lnTo>
                <a:lnTo>
                  <a:pt x="194" y="4"/>
                </a:lnTo>
                <a:lnTo>
                  <a:pt x="177" y="2"/>
                </a:lnTo>
                <a:lnTo>
                  <a:pt x="159" y="0"/>
                </a:lnTo>
                <a:lnTo>
                  <a:pt x="14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8" name="Freeform 188"/>
          <p:cNvSpPr>
            <a:spLocks/>
          </p:cNvSpPr>
          <p:nvPr/>
        </p:nvSpPr>
        <p:spPr bwMode="auto">
          <a:xfrm>
            <a:off x="4443744" y="2636912"/>
            <a:ext cx="1628635" cy="599935"/>
          </a:xfrm>
          <a:custGeom>
            <a:avLst/>
            <a:gdLst>
              <a:gd name="T0" fmla="*/ 418 w 725"/>
              <a:gd name="T1" fmla="*/ 0 h 275"/>
              <a:gd name="T2" fmla="*/ 355 w 725"/>
              <a:gd name="T3" fmla="*/ 4 h 275"/>
              <a:gd name="T4" fmla="*/ 296 w 725"/>
              <a:gd name="T5" fmla="*/ 13 h 275"/>
              <a:gd name="T6" fmla="*/ 239 w 725"/>
              <a:gd name="T7" fmla="*/ 30 h 275"/>
              <a:gd name="T8" fmla="*/ 183 w 725"/>
              <a:gd name="T9" fmla="*/ 52 h 275"/>
              <a:gd name="T10" fmla="*/ 132 w 725"/>
              <a:gd name="T11" fmla="*/ 80 h 275"/>
              <a:gd name="T12" fmla="*/ 84 w 725"/>
              <a:gd name="T13" fmla="*/ 114 h 275"/>
              <a:gd name="T14" fmla="*/ 40 w 725"/>
              <a:gd name="T15" fmla="*/ 152 h 275"/>
              <a:gd name="T16" fmla="*/ 0 w 725"/>
              <a:gd name="T17" fmla="*/ 194 h 275"/>
              <a:gd name="T18" fmla="*/ 16 w 725"/>
              <a:gd name="T19" fmla="*/ 213 h 275"/>
              <a:gd name="T20" fmla="*/ 44 w 725"/>
              <a:gd name="T21" fmla="*/ 255 h 275"/>
              <a:gd name="T22" fmla="*/ 57 w 725"/>
              <a:gd name="T23" fmla="*/ 275 h 275"/>
              <a:gd name="T24" fmla="*/ 90 w 725"/>
              <a:gd name="T25" fmla="*/ 237 h 275"/>
              <a:gd name="T26" fmla="*/ 127 w 725"/>
              <a:gd name="T27" fmla="*/ 201 h 275"/>
              <a:gd name="T28" fmla="*/ 169 w 725"/>
              <a:gd name="T29" fmla="*/ 171 h 275"/>
              <a:gd name="T30" fmla="*/ 213 w 725"/>
              <a:gd name="T31" fmla="*/ 144 h 275"/>
              <a:gd name="T32" fmla="*/ 261 w 725"/>
              <a:gd name="T33" fmla="*/ 124 h 275"/>
              <a:gd name="T34" fmla="*/ 310 w 725"/>
              <a:gd name="T35" fmla="*/ 109 h 275"/>
              <a:gd name="T36" fmla="*/ 364 w 725"/>
              <a:gd name="T37" fmla="*/ 99 h 275"/>
              <a:gd name="T38" fmla="*/ 418 w 725"/>
              <a:gd name="T39" fmla="*/ 96 h 275"/>
              <a:gd name="T40" fmla="*/ 445 w 725"/>
              <a:gd name="T41" fmla="*/ 97 h 275"/>
              <a:gd name="T42" fmla="*/ 497 w 725"/>
              <a:gd name="T43" fmla="*/ 103 h 275"/>
              <a:gd name="T44" fmla="*/ 548 w 725"/>
              <a:gd name="T45" fmla="*/ 115 h 275"/>
              <a:gd name="T46" fmla="*/ 596 w 725"/>
              <a:gd name="T47" fmla="*/ 132 h 275"/>
              <a:gd name="T48" fmla="*/ 619 w 725"/>
              <a:gd name="T49" fmla="*/ 143 h 275"/>
              <a:gd name="T50" fmla="*/ 642 w 725"/>
              <a:gd name="T51" fmla="*/ 124 h 275"/>
              <a:gd name="T52" fmla="*/ 667 w 725"/>
              <a:gd name="T53" fmla="*/ 109 h 275"/>
              <a:gd name="T54" fmla="*/ 695 w 725"/>
              <a:gd name="T55" fmla="*/ 99 h 275"/>
              <a:gd name="T56" fmla="*/ 725 w 725"/>
              <a:gd name="T57" fmla="*/ 93 h 275"/>
              <a:gd name="T58" fmla="*/ 691 w 725"/>
              <a:gd name="T59" fmla="*/ 73 h 275"/>
              <a:gd name="T60" fmla="*/ 656 w 725"/>
              <a:gd name="T61" fmla="*/ 55 h 275"/>
              <a:gd name="T62" fmla="*/ 620 w 725"/>
              <a:gd name="T63" fmla="*/ 38 h 275"/>
              <a:gd name="T64" fmla="*/ 581 w 725"/>
              <a:gd name="T65" fmla="*/ 24 h 275"/>
              <a:gd name="T66" fmla="*/ 542 w 725"/>
              <a:gd name="T67" fmla="*/ 15 h 275"/>
              <a:gd name="T68" fmla="*/ 502 w 725"/>
              <a:gd name="T69" fmla="*/ 6 h 275"/>
              <a:gd name="T70" fmla="*/ 460 w 725"/>
              <a:gd name="T71" fmla="*/ 1 h 275"/>
              <a:gd name="T72" fmla="*/ 418 w 725"/>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5" h="275">
                <a:moveTo>
                  <a:pt x="418" y="0"/>
                </a:moveTo>
                <a:lnTo>
                  <a:pt x="418" y="0"/>
                </a:lnTo>
                <a:lnTo>
                  <a:pt x="387" y="1"/>
                </a:lnTo>
                <a:lnTo>
                  <a:pt x="355" y="4"/>
                </a:lnTo>
                <a:lnTo>
                  <a:pt x="326" y="7"/>
                </a:lnTo>
                <a:lnTo>
                  <a:pt x="296" y="13"/>
                </a:lnTo>
                <a:lnTo>
                  <a:pt x="267" y="21"/>
                </a:lnTo>
                <a:lnTo>
                  <a:pt x="239" y="30"/>
                </a:lnTo>
                <a:lnTo>
                  <a:pt x="211" y="40"/>
                </a:lnTo>
                <a:lnTo>
                  <a:pt x="183" y="52"/>
                </a:lnTo>
                <a:lnTo>
                  <a:pt x="158" y="65"/>
                </a:lnTo>
                <a:lnTo>
                  <a:pt x="132" y="80"/>
                </a:lnTo>
                <a:lnTo>
                  <a:pt x="107" y="96"/>
                </a:lnTo>
                <a:lnTo>
                  <a:pt x="84" y="114"/>
                </a:lnTo>
                <a:lnTo>
                  <a:pt x="61" y="132"/>
                </a:lnTo>
                <a:lnTo>
                  <a:pt x="40" y="152"/>
                </a:lnTo>
                <a:lnTo>
                  <a:pt x="19" y="172"/>
                </a:lnTo>
                <a:lnTo>
                  <a:pt x="0" y="194"/>
                </a:lnTo>
                <a:lnTo>
                  <a:pt x="0" y="194"/>
                </a:lnTo>
                <a:lnTo>
                  <a:pt x="16" y="213"/>
                </a:lnTo>
                <a:lnTo>
                  <a:pt x="30" y="233"/>
                </a:lnTo>
                <a:lnTo>
                  <a:pt x="44" y="255"/>
                </a:lnTo>
                <a:lnTo>
                  <a:pt x="57" y="275"/>
                </a:lnTo>
                <a:lnTo>
                  <a:pt x="57" y="275"/>
                </a:lnTo>
                <a:lnTo>
                  <a:pt x="73" y="256"/>
                </a:lnTo>
                <a:lnTo>
                  <a:pt x="90" y="237"/>
                </a:lnTo>
                <a:lnTo>
                  <a:pt x="108" y="218"/>
                </a:lnTo>
                <a:lnTo>
                  <a:pt x="127" y="201"/>
                </a:lnTo>
                <a:lnTo>
                  <a:pt x="148" y="186"/>
                </a:lnTo>
                <a:lnTo>
                  <a:pt x="169" y="171"/>
                </a:lnTo>
                <a:lnTo>
                  <a:pt x="190" y="158"/>
                </a:lnTo>
                <a:lnTo>
                  <a:pt x="213" y="144"/>
                </a:lnTo>
                <a:lnTo>
                  <a:pt x="237" y="133"/>
                </a:lnTo>
                <a:lnTo>
                  <a:pt x="261" y="124"/>
                </a:lnTo>
                <a:lnTo>
                  <a:pt x="285" y="115"/>
                </a:lnTo>
                <a:lnTo>
                  <a:pt x="310" y="109"/>
                </a:lnTo>
                <a:lnTo>
                  <a:pt x="337" y="103"/>
                </a:lnTo>
                <a:lnTo>
                  <a:pt x="364" y="99"/>
                </a:lnTo>
                <a:lnTo>
                  <a:pt x="391" y="97"/>
                </a:lnTo>
                <a:lnTo>
                  <a:pt x="418" y="96"/>
                </a:lnTo>
                <a:lnTo>
                  <a:pt x="418" y="96"/>
                </a:lnTo>
                <a:lnTo>
                  <a:pt x="445" y="97"/>
                </a:lnTo>
                <a:lnTo>
                  <a:pt x="472" y="99"/>
                </a:lnTo>
                <a:lnTo>
                  <a:pt x="497" y="103"/>
                </a:lnTo>
                <a:lnTo>
                  <a:pt x="523" y="108"/>
                </a:lnTo>
                <a:lnTo>
                  <a:pt x="548" y="115"/>
                </a:lnTo>
                <a:lnTo>
                  <a:pt x="572" y="122"/>
                </a:lnTo>
                <a:lnTo>
                  <a:pt x="596" y="132"/>
                </a:lnTo>
                <a:lnTo>
                  <a:pt x="619" y="143"/>
                </a:lnTo>
                <a:lnTo>
                  <a:pt x="619" y="143"/>
                </a:lnTo>
                <a:lnTo>
                  <a:pt x="630" y="133"/>
                </a:lnTo>
                <a:lnTo>
                  <a:pt x="642" y="124"/>
                </a:lnTo>
                <a:lnTo>
                  <a:pt x="654" y="116"/>
                </a:lnTo>
                <a:lnTo>
                  <a:pt x="667" y="109"/>
                </a:lnTo>
                <a:lnTo>
                  <a:pt x="680" y="103"/>
                </a:lnTo>
                <a:lnTo>
                  <a:pt x="695" y="99"/>
                </a:lnTo>
                <a:lnTo>
                  <a:pt x="710" y="96"/>
                </a:lnTo>
                <a:lnTo>
                  <a:pt x="725" y="93"/>
                </a:lnTo>
                <a:lnTo>
                  <a:pt x="725" y="93"/>
                </a:lnTo>
                <a:lnTo>
                  <a:pt x="691" y="73"/>
                </a:lnTo>
                <a:lnTo>
                  <a:pt x="674" y="63"/>
                </a:lnTo>
                <a:lnTo>
                  <a:pt x="656" y="55"/>
                </a:lnTo>
                <a:lnTo>
                  <a:pt x="638" y="46"/>
                </a:lnTo>
                <a:lnTo>
                  <a:pt x="620" y="38"/>
                </a:lnTo>
                <a:lnTo>
                  <a:pt x="600" y="32"/>
                </a:lnTo>
                <a:lnTo>
                  <a:pt x="581" y="24"/>
                </a:lnTo>
                <a:lnTo>
                  <a:pt x="562" y="19"/>
                </a:lnTo>
                <a:lnTo>
                  <a:pt x="542" y="15"/>
                </a:lnTo>
                <a:lnTo>
                  <a:pt x="522" y="10"/>
                </a:lnTo>
                <a:lnTo>
                  <a:pt x="502" y="6"/>
                </a:lnTo>
                <a:lnTo>
                  <a:pt x="482" y="4"/>
                </a:lnTo>
                <a:lnTo>
                  <a:pt x="460" y="1"/>
                </a:lnTo>
                <a:lnTo>
                  <a:pt x="439" y="0"/>
                </a:lnTo>
                <a:lnTo>
                  <a:pt x="4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51" name="Freeform 191"/>
          <p:cNvSpPr>
            <a:spLocks/>
          </p:cNvSpPr>
          <p:nvPr/>
        </p:nvSpPr>
        <p:spPr bwMode="auto">
          <a:xfrm>
            <a:off x="2815108" y="2636915"/>
            <a:ext cx="1628635" cy="599935"/>
          </a:xfrm>
          <a:custGeom>
            <a:avLst/>
            <a:gdLst>
              <a:gd name="T0" fmla="*/ 308 w 727"/>
              <a:gd name="T1" fmla="*/ 0 h 275"/>
              <a:gd name="T2" fmla="*/ 266 w 727"/>
              <a:gd name="T3" fmla="*/ 1 h 275"/>
              <a:gd name="T4" fmla="*/ 225 w 727"/>
              <a:gd name="T5" fmla="*/ 6 h 275"/>
              <a:gd name="T6" fmla="*/ 184 w 727"/>
              <a:gd name="T7" fmla="*/ 15 h 275"/>
              <a:gd name="T8" fmla="*/ 145 w 727"/>
              <a:gd name="T9" fmla="*/ 24 h 275"/>
              <a:gd name="T10" fmla="*/ 106 w 727"/>
              <a:gd name="T11" fmla="*/ 38 h 275"/>
              <a:gd name="T12" fmla="*/ 70 w 727"/>
              <a:gd name="T13" fmla="*/ 55 h 275"/>
              <a:gd name="T14" fmla="*/ 34 w 727"/>
              <a:gd name="T15" fmla="*/ 73 h 275"/>
              <a:gd name="T16" fmla="*/ 0 w 727"/>
              <a:gd name="T17" fmla="*/ 93 h 275"/>
              <a:gd name="T18" fmla="*/ 31 w 727"/>
              <a:gd name="T19" fmla="*/ 99 h 275"/>
              <a:gd name="T20" fmla="*/ 59 w 727"/>
              <a:gd name="T21" fmla="*/ 109 h 275"/>
              <a:gd name="T22" fmla="*/ 84 w 727"/>
              <a:gd name="T23" fmla="*/ 124 h 275"/>
              <a:gd name="T24" fmla="*/ 107 w 727"/>
              <a:gd name="T25" fmla="*/ 143 h 275"/>
              <a:gd name="T26" fmla="*/ 130 w 727"/>
              <a:gd name="T27" fmla="*/ 132 h 275"/>
              <a:gd name="T28" fmla="*/ 179 w 727"/>
              <a:gd name="T29" fmla="*/ 115 h 275"/>
              <a:gd name="T30" fmla="*/ 228 w 727"/>
              <a:gd name="T31" fmla="*/ 103 h 275"/>
              <a:gd name="T32" fmla="*/ 281 w 727"/>
              <a:gd name="T33" fmla="*/ 97 h 275"/>
              <a:gd name="T34" fmla="*/ 308 w 727"/>
              <a:gd name="T35" fmla="*/ 96 h 275"/>
              <a:gd name="T36" fmla="*/ 362 w 727"/>
              <a:gd name="T37" fmla="*/ 99 h 275"/>
              <a:gd name="T38" fmla="*/ 415 w 727"/>
              <a:gd name="T39" fmla="*/ 109 h 275"/>
              <a:gd name="T40" fmla="*/ 465 w 727"/>
              <a:gd name="T41" fmla="*/ 124 h 275"/>
              <a:gd name="T42" fmla="*/ 512 w 727"/>
              <a:gd name="T43" fmla="*/ 144 h 275"/>
              <a:gd name="T44" fmla="*/ 557 w 727"/>
              <a:gd name="T45" fmla="*/ 171 h 275"/>
              <a:gd name="T46" fmla="*/ 598 w 727"/>
              <a:gd name="T47" fmla="*/ 201 h 275"/>
              <a:gd name="T48" fmla="*/ 636 w 727"/>
              <a:gd name="T49" fmla="*/ 237 h 275"/>
              <a:gd name="T50" fmla="*/ 669 w 727"/>
              <a:gd name="T51" fmla="*/ 275 h 275"/>
              <a:gd name="T52" fmla="*/ 682 w 727"/>
              <a:gd name="T53" fmla="*/ 255 h 275"/>
              <a:gd name="T54" fmla="*/ 711 w 727"/>
              <a:gd name="T55" fmla="*/ 213 h 275"/>
              <a:gd name="T56" fmla="*/ 727 w 727"/>
              <a:gd name="T57" fmla="*/ 194 h 275"/>
              <a:gd name="T58" fmla="*/ 687 w 727"/>
              <a:gd name="T59" fmla="*/ 152 h 275"/>
              <a:gd name="T60" fmla="*/ 642 w 727"/>
              <a:gd name="T61" fmla="*/ 114 h 275"/>
              <a:gd name="T62" fmla="*/ 594 w 727"/>
              <a:gd name="T63" fmla="*/ 80 h 275"/>
              <a:gd name="T64" fmla="*/ 543 w 727"/>
              <a:gd name="T65" fmla="*/ 52 h 275"/>
              <a:gd name="T66" fmla="*/ 488 w 727"/>
              <a:gd name="T67" fmla="*/ 30 h 275"/>
              <a:gd name="T68" fmla="*/ 430 w 727"/>
              <a:gd name="T69" fmla="*/ 13 h 275"/>
              <a:gd name="T70" fmla="*/ 370 w 727"/>
              <a:gd name="T71" fmla="*/ 4 h 275"/>
              <a:gd name="T72" fmla="*/ 308 w 727"/>
              <a:gd name="T7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275">
                <a:moveTo>
                  <a:pt x="308" y="0"/>
                </a:moveTo>
                <a:lnTo>
                  <a:pt x="308" y="0"/>
                </a:lnTo>
                <a:lnTo>
                  <a:pt x="287" y="0"/>
                </a:lnTo>
                <a:lnTo>
                  <a:pt x="266" y="1"/>
                </a:lnTo>
                <a:lnTo>
                  <a:pt x="245" y="4"/>
                </a:lnTo>
                <a:lnTo>
                  <a:pt x="225" y="6"/>
                </a:lnTo>
                <a:lnTo>
                  <a:pt x="204" y="10"/>
                </a:lnTo>
                <a:lnTo>
                  <a:pt x="184" y="15"/>
                </a:lnTo>
                <a:lnTo>
                  <a:pt x="164" y="19"/>
                </a:lnTo>
                <a:lnTo>
                  <a:pt x="145" y="24"/>
                </a:lnTo>
                <a:lnTo>
                  <a:pt x="125" y="32"/>
                </a:lnTo>
                <a:lnTo>
                  <a:pt x="106" y="38"/>
                </a:lnTo>
                <a:lnTo>
                  <a:pt x="88" y="46"/>
                </a:lnTo>
                <a:lnTo>
                  <a:pt x="70" y="55"/>
                </a:lnTo>
                <a:lnTo>
                  <a:pt x="53" y="63"/>
                </a:lnTo>
                <a:lnTo>
                  <a:pt x="34" y="73"/>
                </a:lnTo>
                <a:lnTo>
                  <a:pt x="0" y="93"/>
                </a:lnTo>
                <a:lnTo>
                  <a:pt x="0" y="93"/>
                </a:lnTo>
                <a:lnTo>
                  <a:pt x="16" y="96"/>
                </a:lnTo>
                <a:lnTo>
                  <a:pt x="31" y="99"/>
                </a:lnTo>
                <a:lnTo>
                  <a:pt x="45" y="103"/>
                </a:lnTo>
                <a:lnTo>
                  <a:pt x="59" y="109"/>
                </a:lnTo>
                <a:lnTo>
                  <a:pt x="72" y="116"/>
                </a:lnTo>
                <a:lnTo>
                  <a:pt x="84" y="124"/>
                </a:lnTo>
                <a:lnTo>
                  <a:pt x="96" y="133"/>
                </a:lnTo>
                <a:lnTo>
                  <a:pt x="107" y="143"/>
                </a:lnTo>
                <a:lnTo>
                  <a:pt x="107" y="143"/>
                </a:lnTo>
                <a:lnTo>
                  <a:pt x="130" y="132"/>
                </a:lnTo>
                <a:lnTo>
                  <a:pt x="153" y="122"/>
                </a:lnTo>
                <a:lnTo>
                  <a:pt x="179" y="115"/>
                </a:lnTo>
                <a:lnTo>
                  <a:pt x="203" y="108"/>
                </a:lnTo>
                <a:lnTo>
                  <a:pt x="228" y="103"/>
                </a:lnTo>
                <a:lnTo>
                  <a:pt x="255" y="99"/>
                </a:lnTo>
                <a:lnTo>
                  <a:pt x="281" y="97"/>
                </a:lnTo>
                <a:lnTo>
                  <a:pt x="308" y="96"/>
                </a:lnTo>
                <a:lnTo>
                  <a:pt x="308" y="96"/>
                </a:lnTo>
                <a:lnTo>
                  <a:pt x="335" y="97"/>
                </a:lnTo>
                <a:lnTo>
                  <a:pt x="362" y="99"/>
                </a:lnTo>
                <a:lnTo>
                  <a:pt x="389" y="103"/>
                </a:lnTo>
                <a:lnTo>
                  <a:pt x="415" y="109"/>
                </a:lnTo>
                <a:lnTo>
                  <a:pt x="441" y="115"/>
                </a:lnTo>
                <a:lnTo>
                  <a:pt x="465" y="124"/>
                </a:lnTo>
                <a:lnTo>
                  <a:pt x="489" y="133"/>
                </a:lnTo>
                <a:lnTo>
                  <a:pt x="512" y="144"/>
                </a:lnTo>
                <a:lnTo>
                  <a:pt x="535" y="158"/>
                </a:lnTo>
                <a:lnTo>
                  <a:pt x="557" y="171"/>
                </a:lnTo>
                <a:lnTo>
                  <a:pt x="579" y="186"/>
                </a:lnTo>
                <a:lnTo>
                  <a:pt x="598" y="201"/>
                </a:lnTo>
                <a:lnTo>
                  <a:pt x="618" y="218"/>
                </a:lnTo>
                <a:lnTo>
                  <a:pt x="636" y="237"/>
                </a:lnTo>
                <a:lnTo>
                  <a:pt x="653" y="256"/>
                </a:lnTo>
                <a:lnTo>
                  <a:pt x="669" y="275"/>
                </a:lnTo>
                <a:lnTo>
                  <a:pt x="669" y="275"/>
                </a:lnTo>
                <a:lnTo>
                  <a:pt x="682" y="255"/>
                </a:lnTo>
                <a:lnTo>
                  <a:pt x="695" y="233"/>
                </a:lnTo>
                <a:lnTo>
                  <a:pt x="711" y="213"/>
                </a:lnTo>
                <a:lnTo>
                  <a:pt x="727" y="194"/>
                </a:lnTo>
                <a:lnTo>
                  <a:pt x="727" y="194"/>
                </a:lnTo>
                <a:lnTo>
                  <a:pt x="708" y="172"/>
                </a:lnTo>
                <a:lnTo>
                  <a:pt x="687" y="152"/>
                </a:lnTo>
                <a:lnTo>
                  <a:pt x="665" y="132"/>
                </a:lnTo>
                <a:lnTo>
                  <a:pt x="642" y="114"/>
                </a:lnTo>
                <a:lnTo>
                  <a:pt x="619" y="96"/>
                </a:lnTo>
                <a:lnTo>
                  <a:pt x="594" y="80"/>
                </a:lnTo>
                <a:lnTo>
                  <a:pt x="568" y="65"/>
                </a:lnTo>
                <a:lnTo>
                  <a:pt x="543" y="52"/>
                </a:lnTo>
                <a:lnTo>
                  <a:pt x="516" y="40"/>
                </a:lnTo>
                <a:lnTo>
                  <a:pt x="488" y="30"/>
                </a:lnTo>
                <a:lnTo>
                  <a:pt x="459" y="21"/>
                </a:lnTo>
                <a:lnTo>
                  <a:pt x="430" y="13"/>
                </a:lnTo>
                <a:lnTo>
                  <a:pt x="401" y="7"/>
                </a:lnTo>
                <a:lnTo>
                  <a:pt x="370" y="4"/>
                </a:lnTo>
                <a:lnTo>
                  <a:pt x="339" y="1"/>
                </a:lnTo>
                <a:lnTo>
                  <a:pt x="30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13" name="Group 112"/>
          <p:cNvGrpSpPr/>
          <p:nvPr/>
        </p:nvGrpSpPr>
        <p:grpSpPr>
          <a:xfrm>
            <a:off x="2965946" y="2956793"/>
            <a:ext cx="1791890" cy="1791890"/>
            <a:chOff x="1785" y="1136054"/>
            <a:chExt cx="1791890" cy="1791890"/>
          </a:xfrm>
          <a:scene3d>
            <a:camera prst="orthographicFront">
              <a:rot lat="0" lon="0" rev="0"/>
            </a:camera>
            <a:lightRig rig="contrasting" dir="t">
              <a:rot lat="0" lon="0" rev="1200000"/>
            </a:lightRig>
          </a:scene3d>
        </p:grpSpPr>
        <p:sp>
          <p:nvSpPr>
            <p:cNvPr id="123" name="Oval 122"/>
            <p:cNvSpPr/>
            <p:nvPr/>
          </p:nvSpPr>
          <p:spPr>
            <a:xfrm>
              <a:off x="1785" y="1136054"/>
              <a:ext cx="1791890" cy="179189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24" name="Oval 4"/>
            <p:cNvSpPr/>
            <p:nvPr/>
          </p:nvSpPr>
          <p:spPr>
            <a:xfrm>
              <a:off x="264201" y="1398470"/>
              <a:ext cx="1267058" cy="12670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98614" tIns="82550" rIns="98614" bIns="82550" numCol="1" spcCol="1270" anchor="ctr" anchorCtr="0">
              <a:noAutofit/>
            </a:bodyPr>
            <a:lstStyle/>
            <a:p>
              <a:pPr lvl="0" algn="ctr" defTabSz="2889250">
                <a:lnSpc>
                  <a:spcPct val="90000"/>
                </a:lnSpc>
                <a:spcBef>
                  <a:spcPct val="0"/>
                </a:spcBef>
                <a:spcAft>
                  <a:spcPct val="35000"/>
                </a:spcAft>
              </a:pPr>
              <a:r>
                <a:rPr lang="en-IN" sz="6500" kern="1200" dirty="0" smtClean="0"/>
                <a:t>S</a:t>
              </a:r>
              <a:endParaRPr lang="en-IN" sz="6500" kern="1200" dirty="0"/>
            </a:p>
          </p:txBody>
        </p:sp>
      </p:grpSp>
      <p:grpSp>
        <p:nvGrpSpPr>
          <p:cNvPr id="114" name="Group 113"/>
          <p:cNvGrpSpPr/>
          <p:nvPr/>
        </p:nvGrpSpPr>
        <p:grpSpPr>
          <a:xfrm>
            <a:off x="4868342" y="2924944"/>
            <a:ext cx="1791890" cy="1791890"/>
            <a:chOff x="1435298" y="1136054"/>
            <a:chExt cx="1791890" cy="1791890"/>
          </a:xfrm>
          <a:scene3d>
            <a:camera prst="orthographicFront">
              <a:rot lat="0" lon="0" rev="0"/>
            </a:camera>
            <a:lightRig rig="contrasting" dir="t">
              <a:rot lat="0" lon="0" rev="1200000"/>
            </a:lightRig>
          </a:scene3d>
        </p:grpSpPr>
        <p:sp>
          <p:nvSpPr>
            <p:cNvPr id="121" name="Oval 120"/>
            <p:cNvSpPr/>
            <p:nvPr/>
          </p:nvSpPr>
          <p:spPr>
            <a:xfrm>
              <a:off x="1435298" y="1136054"/>
              <a:ext cx="1791890" cy="179189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22" name="Oval 6"/>
            <p:cNvSpPr/>
            <p:nvPr/>
          </p:nvSpPr>
          <p:spPr>
            <a:xfrm>
              <a:off x="1697714" y="1398470"/>
              <a:ext cx="1267058" cy="12670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98614" tIns="82550" rIns="98614" bIns="82550" numCol="1" spcCol="1270" anchor="ctr" anchorCtr="0">
              <a:noAutofit/>
            </a:bodyPr>
            <a:lstStyle/>
            <a:p>
              <a:pPr lvl="0" algn="ctr" defTabSz="2889250">
                <a:lnSpc>
                  <a:spcPct val="90000"/>
                </a:lnSpc>
                <a:spcBef>
                  <a:spcPct val="0"/>
                </a:spcBef>
                <a:spcAft>
                  <a:spcPct val="35000"/>
                </a:spcAft>
              </a:pPr>
              <a:r>
                <a:rPr lang="en-IN" sz="6500" kern="1200" dirty="0" smtClean="0"/>
                <a:t>W</a:t>
              </a:r>
              <a:endParaRPr lang="en-IN" sz="6500" kern="1200" dirty="0"/>
            </a:p>
          </p:txBody>
        </p:sp>
      </p:grpSp>
      <p:grpSp>
        <p:nvGrpSpPr>
          <p:cNvPr id="115" name="Group 114"/>
          <p:cNvGrpSpPr/>
          <p:nvPr/>
        </p:nvGrpSpPr>
        <p:grpSpPr>
          <a:xfrm>
            <a:off x="2915816" y="4797152"/>
            <a:ext cx="1791890" cy="1791890"/>
            <a:chOff x="2868810" y="1136054"/>
            <a:chExt cx="1791890" cy="1791890"/>
          </a:xfrm>
          <a:scene3d>
            <a:camera prst="orthographicFront">
              <a:rot lat="0" lon="0" rev="0"/>
            </a:camera>
            <a:lightRig rig="contrasting" dir="t">
              <a:rot lat="0" lon="0" rev="1200000"/>
            </a:lightRig>
          </a:scene3d>
        </p:grpSpPr>
        <p:sp>
          <p:nvSpPr>
            <p:cNvPr id="119" name="Oval 118"/>
            <p:cNvSpPr/>
            <p:nvPr/>
          </p:nvSpPr>
          <p:spPr>
            <a:xfrm>
              <a:off x="2868810" y="1136054"/>
              <a:ext cx="1791890" cy="1791890"/>
            </a:xfrm>
            <a:prstGeom prst="ellipse">
              <a:avLst/>
            </a:prstGeom>
            <a:solidFill>
              <a:schemeClr val="accent6">
                <a:alpha val="50000"/>
              </a:schemeClr>
            </a:solidFill>
            <a:sp3d contourW="12700" prstMaterial="clear">
              <a:bevelT w="177800" h="254000"/>
              <a:bevelB w="152400"/>
            </a:sp3d>
          </p:spPr>
          <p:style>
            <a:lnRef idx="0">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sp>
        <p:sp>
          <p:nvSpPr>
            <p:cNvPr id="120" name="Oval 8"/>
            <p:cNvSpPr/>
            <p:nvPr/>
          </p:nvSpPr>
          <p:spPr>
            <a:xfrm>
              <a:off x="3131226" y="1398470"/>
              <a:ext cx="1267058" cy="12670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98614" tIns="82550" rIns="98614" bIns="82550" numCol="1" spcCol="1270" anchor="ctr" anchorCtr="0">
              <a:noAutofit/>
            </a:bodyPr>
            <a:lstStyle/>
            <a:p>
              <a:pPr lvl="0" algn="ctr" defTabSz="2889250">
                <a:lnSpc>
                  <a:spcPct val="90000"/>
                </a:lnSpc>
                <a:spcBef>
                  <a:spcPct val="0"/>
                </a:spcBef>
                <a:spcAft>
                  <a:spcPct val="35000"/>
                </a:spcAft>
              </a:pPr>
              <a:r>
                <a:rPr lang="en-US" sz="6500" kern="1200" dirty="0" smtClean="0"/>
                <a:t>O</a:t>
              </a:r>
              <a:endParaRPr lang="en-IN" sz="6500" kern="1200" dirty="0"/>
            </a:p>
          </p:txBody>
        </p:sp>
      </p:grpSp>
      <p:grpSp>
        <p:nvGrpSpPr>
          <p:cNvPr id="116" name="Group 115"/>
          <p:cNvGrpSpPr/>
          <p:nvPr/>
        </p:nvGrpSpPr>
        <p:grpSpPr>
          <a:xfrm>
            <a:off x="4860032" y="4805462"/>
            <a:ext cx="1791890" cy="1791890"/>
            <a:chOff x="4302323" y="1136054"/>
            <a:chExt cx="1791890" cy="1791890"/>
          </a:xfrm>
          <a:scene3d>
            <a:camera prst="orthographicFront">
              <a:rot lat="0" lon="0" rev="0"/>
            </a:camera>
            <a:lightRig rig="contrasting" dir="t">
              <a:rot lat="0" lon="0" rev="1200000"/>
            </a:lightRig>
          </a:scene3d>
        </p:grpSpPr>
        <p:sp>
          <p:nvSpPr>
            <p:cNvPr id="117" name="Oval 116"/>
            <p:cNvSpPr/>
            <p:nvPr/>
          </p:nvSpPr>
          <p:spPr>
            <a:xfrm>
              <a:off x="4302323" y="1136054"/>
              <a:ext cx="1791890" cy="1791890"/>
            </a:xfrm>
            <a:prstGeom prst="ellipse">
              <a:avLst/>
            </a:prstGeom>
            <a:sp3d contourW="12700" prstMaterial="clear">
              <a:bevelT w="177800" h="254000"/>
              <a:bevelB w="152400"/>
            </a:sp3d>
          </p:spPr>
          <p:style>
            <a:lnRef idx="0">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18" name="Oval 10"/>
            <p:cNvSpPr/>
            <p:nvPr/>
          </p:nvSpPr>
          <p:spPr>
            <a:xfrm>
              <a:off x="4564739" y="1398470"/>
              <a:ext cx="1267058" cy="12670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98614" tIns="82550" rIns="98614" bIns="82550" numCol="1" spcCol="1270" anchor="ctr" anchorCtr="0">
              <a:noAutofit/>
            </a:bodyPr>
            <a:lstStyle/>
            <a:p>
              <a:pPr lvl="0" algn="ctr" defTabSz="2889250">
                <a:lnSpc>
                  <a:spcPct val="90000"/>
                </a:lnSpc>
                <a:spcBef>
                  <a:spcPct val="0"/>
                </a:spcBef>
                <a:spcAft>
                  <a:spcPct val="35000"/>
                </a:spcAft>
              </a:pPr>
              <a:r>
                <a:rPr lang="en-IN" sz="6500" kern="1200" dirty="0" smtClean="0"/>
                <a:t>T </a:t>
              </a:r>
              <a:endParaRPr lang="en-IN" sz="6500" kern="1200" dirty="0"/>
            </a:p>
          </p:txBody>
        </p:sp>
      </p:grpSp>
      <p:grpSp>
        <p:nvGrpSpPr>
          <p:cNvPr id="135" name="Group 134"/>
          <p:cNvGrpSpPr/>
          <p:nvPr/>
        </p:nvGrpSpPr>
        <p:grpSpPr>
          <a:xfrm>
            <a:off x="2535069" y="2667774"/>
            <a:ext cx="2097962" cy="2048784"/>
            <a:chOff x="2535069" y="2667774"/>
            <a:chExt cx="2097962" cy="2048784"/>
          </a:xfrm>
        </p:grpSpPr>
        <p:sp>
          <p:nvSpPr>
            <p:cNvPr id="125" name="Freeform 184"/>
            <p:cNvSpPr>
              <a:spLocks/>
            </p:cNvSpPr>
            <p:nvPr/>
          </p:nvSpPr>
          <p:spPr bwMode="auto">
            <a:xfrm rot="1137082">
              <a:off x="2535069" y="2667774"/>
              <a:ext cx="961180" cy="1963283"/>
            </a:xfrm>
            <a:custGeom>
              <a:avLst/>
              <a:gdLst>
                <a:gd name="T0" fmla="*/ 283 w 283"/>
                <a:gd name="T1" fmla="*/ 667 h 702"/>
                <a:gd name="T2" fmla="*/ 242 w 283"/>
                <a:gd name="T3" fmla="*/ 633 h 702"/>
                <a:gd name="T4" fmla="*/ 205 w 283"/>
                <a:gd name="T5" fmla="*/ 594 h 702"/>
                <a:gd name="T6" fmla="*/ 174 w 283"/>
                <a:gd name="T7" fmla="*/ 552 h 702"/>
                <a:gd name="T8" fmla="*/ 147 w 283"/>
                <a:gd name="T9" fmla="*/ 505 h 702"/>
                <a:gd name="T10" fmla="*/ 125 w 283"/>
                <a:gd name="T11" fmla="*/ 456 h 702"/>
                <a:gd name="T12" fmla="*/ 111 w 283"/>
                <a:gd name="T13" fmla="*/ 404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4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6 h 702"/>
                <a:gd name="T74" fmla="*/ 283 w 283"/>
                <a:gd name="T75" fmla="*/ 667 h 702"/>
                <a:gd name="connsiteX0" fmla="*/ 10000 w 10000"/>
                <a:gd name="connsiteY0" fmla="*/ 9501 h 10000"/>
                <a:gd name="connsiteX1" fmla="*/ 10000 w 10000"/>
                <a:gd name="connsiteY1" fmla="*/ 9501 h 10000"/>
                <a:gd name="connsiteX2" fmla="*/ 9223 w 10000"/>
                <a:gd name="connsiteY2" fmla="*/ 9259 h 10000"/>
                <a:gd name="connsiteX3" fmla="*/ 8551 w 10000"/>
                <a:gd name="connsiteY3" fmla="*/ 9017 h 10000"/>
                <a:gd name="connsiteX4" fmla="*/ 7845 w 10000"/>
                <a:gd name="connsiteY4" fmla="*/ 8732 h 10000"/>
                <a:gd name="connsiteX5" fmla="*/ 7244 w 10000"/>
                <a:gd name="connsiteY5" fmla="*/ 8462 h 10000"/>
                <a:gd name="connsiteX6" fmla="*/ 6643 w 10000"/>
                <a:gd name="connsiteY6" fmla="*/ 8162 h 10000"/>
                <a:gd name="connsiteX7" fmla="*/ 6148 w 10000"/>
                <a:gd name="connsiteY7" fmla="*/ 7863 h 10000"/>
                <a:gd name="connsiteX8" fmla="*/ 5618 w 10000"/>
                <a:gd name="connsiteY8" fmla="*/ 7536 h 10000"/>
                <a:gd name="connsiteX9" fmla="*/ 5194 w 10000"/>
                <a:gd name="connsiteY9" fmla="*/ 7194 h 10000"/>
                <a:gd name="connsiteX10" fmla="*/ 4770 w 10000"/>
                <a:gd name="connsiteY10" fmla="*/ 6838 h 10000"/>
                <a:gd name="connsiteX11" fmla="*/ 4417 w 10000"/>
                <a:gd name="connsiteY11" fmla="*/ 6496 h 10000"/>
                <a:gd name="connsiteX12" fmla="*/ 4170 w 10000"/>
                <a:gd name="connsiteY12" fmla="*/ 6111 h 10000"/>
                <a:gd name="connsiteX13" fmla="*/ 3922 w 10000"/>
                <a:gd name="connsiteY13" fmla="*/ 5755 h 10000"/>
                <a:gd name="connsiteX14" fmla="*/ 3746 w 10000"/>
                <a:gd name="connsiteY14" fmla="*/ 5356 h 10000"/>
                <a:gd name="connsiteX15" fmla="*/ 3604 w 10000"/>
                <a:gd name="connsiteY15" fmla="*/ 4972 h 10000"/>
                <a:gd name="connsiteX16" fmla="*/ 3569 w 10000"/>
                <a:gd name="connsiteY16" fmla="*/ 4558 h 10000"/>
                <a:gd name="connsiteX17" fmla="*/ 3569 w 10000"/>
                <a:gd name="connsiteY17" fmla="*/ 4160 h 10000"/>
                <a:gd name="connsiteX18" fmla="*/ 3569 w 10000"/>
                <a:gd name="connsiteY18" fmla="*/ 4160 h 10000"/>
                <a:gd name="connsiteX19" fmla="*/ 3604 w 10000"/>
                <a:gd name="connsiteY19" fmla="*/ 3818 h 10000"/>
                <a:gd name="connsiteX20" fmla="*/ 3710 w 10000"/>
                <a:gd name="connsiteY20" fmla="*/ 3462 h 10000"/>
                <a:gd name="connsiteX21" fmla="*/ 3816 w 10000"/>
                <a:gd name="connsiteY21" fmla="*/ 3134 h 10000"/>
                <a:gd name="connsiteX22" fmla="*/ 4028 w 10000"/>
                <a:gd name="connsiteY22" fmla="*/ 2806 h 10000"/>
                <a:gd name="connsiteX23" fmla="*/ 4240 w 10000"/>
                <a:gd name="connsiteY23" fmla="*/ 2479 h 10000"/>
                <a:gd name="connsiteX24" fmla="*/ 4523 w 10000"/>
                <a:gd name="connsiteY24" fmla="*/ 2179 h 10000"/>
                <a:gd name="connsiteX25" fmla="*/ 4806 w 10000"/>
                <a:gd name="connsiteY25" fmla="*/ 1866 h 10000"/>
                <a:gd name="connsiteX26" fmla="*/ 5159 w 10000"/>
                <a:gd name="connsiteY26" fmla="*/ 1567 h 10000"/>
                <a:gd name="connsiteX27" fmla="*/ 5159 w 10000"/>
                <a:gd name="connsiteY27" fmla="*/ 1567 h 10000"/>
                <a:gd name="connsiteX28" fmla="*/ 4770 w 10000"/>
                <a:gd name="connsiteY28" fmla="*/ 1410 h 10000"/>
                <a:gd name="connsiteX29" fmla="*/ 6126 w 10000"/>
                <a:gd name="connsiteY29" fmla="*/ 1307 h 10000"/>
                <a:gd name="connsiteX30" fmla="*/ 4170 w 10000"/>
                <a:gd name="connsiteY30" fmla="*/ 1054 h 10000"/>
                <a:gd name="connsiteX31" fmla="*/ 3922 w 10000"/>
                <a:gd name="connsiteY31" fmla="*/ 855 h 10000"/>
                <a:gd name="connsiteX32" fmla="*/ 3746 w 10000"/>
                <a:gd name="connsiteY32" fmla="*/ 655 h 10000"/>
                <a:gd name="connsiteX33" fmla="*/ 3569 w 10000"/>
                <a:gd name="connsiteY33" fmla="*/ 442 h 10000"/>
                <a:gd name="connsiteX34" fmla="*/ 3498 w 10000"/>
                <a:gd name="connsiteY34" fmla="*/ 214 h 10000"/>
                <a:gd name="connsiteX35" fmla="*/ 3428 w 10000"/>
                <a:gd name="connsiteY35" fmla="*/ 0 h 10000"/>
                <a:gd name="connsiteX36" fmla="*/ 3428 w 10000"/>
                <a:gd name="connsiteY36" fmla="*/ 0 h 10000"/>
                <a:gd name="connsiteX37" fmla="*/ 2721 w 10000"/>
                <a:gd name="connsiteY37" fmla="*/ 456 h 10000"/>
                <a:gd name="connsiteX38" fmla="*/ 2085 w 10000"/>
                <a:gd name="connsiteY38" fmla="*/ 926 h 10000"/>
                <a:gd name="connsiteX39" fmla="*/ 1519 w 10000"/>
                <a:gd name="connsiteY39" fmla="*/ 1425 h 10000"/>
                <a:gd name="connsiteX40" fmla="*/ 989 w 10000"/>
                <a:gd name="connsiteY40" fmla="*/ 1952 h 10000"/>
                <a:gd name="connsiteX41" fmla="*/ 601 w 10000"/>
                <a:gd name="connsiteY41" fmla="*/ 2479 h 10000"/>
                <a:gd name="connsiteX42" fmla="*/ 424 w 10000"/>
                <a:gd name="connsiteY42" fmla="*/ 2764 h 10000"/>
                <a:gd name="connsiteX43" fmla="*/ 318 w 10000"/>
                <a:gd name="connsiteY43" fmla="*/ 3034 h 10000"/>
                <a:gd name="connsiteX44" fmla="*/ 177 w 10000"/>
                <a:gd name="connsiteY44" fmla="*/ 3333 h 10000"/>
                <a:gd name="connsiteX45" fmla="*/ 106 w 10000"/>
                <a:gd name="connsiteY45" fmla="*/ 3604 h 10000"/>
                <a:gd name="connsiteX46" fmla="*/ 71 w 10000"/>
                <a:gd name="connsiteY46" fmla="*/ 3903 h 10000"/>
                <a:gd name="connsiteX47" fmla="*/ 0 w 10000"/>
                <a:gd name="connsiteY47" fmla="*/ 4188 h 10000"/>
                <a:gd name="connsiteX48" fmla="*/ 0 w 10000"/>
                <a:gd name="connsiteY48" fmla="*/ 4188 h 10000"/>
                <a:gd name="connsiteX49" fmla="*/ 0 w 10000"/>
                <a:gd name="connsiteY49" fmla="*/ 4615 h 10000"/>
                <a:gd name="connsiteX50" fmla="*/ 71 w 10000"/>
                <a:gd name="connsiteY50" fmla="*/ 5028 h 10000"/>
                <a:gd name="connsiteX51" fmla="*/ 141 w 10000"/>
                <a:gd name="connsiteY51" fmla="*/ 5442 h 10000"/>
                <a:gd name="connsiteX52" fmla="*/ 318 w 10000"/>
                <a:gd name="connsiteY52" fmla="*/ 5855 h 10000"/>
                <a:gd name="connsiteX53" fmla="*/ 530 w 10000"/>
                <a:gd name="connsiteY53" fmla="*/ 6254 h 10000"/>
                <a:gd name="connsiteX54" fmla="*/ 777 w 10000"/>
                <a:gd name="connsiteY54" fmla="*/ 6624 h 10000"/>
                <a:gd name="connsiteX55" fmla="*/ 1095 w 10000"/>
                <a:gd name="connsiteY55" fmla="*/ 7009 h 10000"/>
                <a:gd name="connsiteX56" fmla="*/ 1413 w 10000"/>
                <a:gd name="connsiteY56" fmla="*/ 7393 h 10000"/>
                <a:gd name="connsiteX57" fmla="*/ 1802 w 10000"/>
                <a:gd name="connsiteY57" fmla="*/ 7749 h 10000"/>
                <a:gd name="connsiteX58" fmla="*/ 2297 w 10000"/>
                <a:gd name="connsiteY58" fmla="*/ 8120 h 10000"/>
                <a:gd name="connsiteX59" fmla="*/ 2756 w 10000"/>
                <a:gd name="connsiteY59" fmla="*/ 8447 h 10000"/>
                <a:gd name="connsiteX60" fmla="*/ 3286 w 10000"/>
                <a:gd name="connsiteY60" fmla="*/ 8789 h 10000"/>
                <a:gd name="connsiteX61" fmla="*/ 3887 w 10000"/>
                <a:gd name="connsiteY61" fmla="*/ 9103 h 10000"/>
                <a:gd name="connsiteX62" fmla="*/ 4488 w 10000"/>
                <a:gd name="connsiteY62" fmla="*/ 9416 h 10000"/>
                <a:gd name="connsiteX63" fmla="*/ 5124 w 10000"/>
                <a:gd name="connsiteY63" fmla="*/ 9701 h 10000"/>
                <a:gd name="connsiteX64" fmla="*/ 5760 w 10000"/>
                <a:gd name="connsiteY64" fmla="*/ 10000 h 10000"/>
                <a:gd name="connsiteX65" fmla="*/ 5760 w 10000"/>
                <a:gd name="connsiteY65" fmla="*/ 10000 h 10000"/>
                <a:gd name="connsiteX66" fmla="*/ 6219 w 10000"/>
                <a:gd name="connsiteY66" fmla="*/ 9872 h 10000"/>
                <a:gd name="connsiteX67" fmla="*/ 6643 w 10000"/>
                <a:gd name="connsiteY67" fmla="*/ 9772 h 10000"/>
                <a:gd name="connsiteX68" fmla="*/ 7138 w 10000"/>
                <a:gd name="connsiteY68" fmla="*/ 9687 h 10000"/>
                <a:gd name="connsiteX69" fmla="*/ 7633 w 10000"/>
                <a:gd name="connsiteY69" fmla="*/ 9601 h 10000"/>
                <a:gd name="connsiteX70" fmla="*/ 8163 w 10000"/>
                <a:gd name="connsiteY70" fmla="*/ 9544 h 10000"/>
                <a:gd name="connsiteX71" fmla="*/ 8657 w 10000"/>
                <a:gd name="connsiteY71" fmla="*/ 9516 h 10000"/>
                <a:gd name="connsiteX72" fmla="*/ 9223 w 10000"/>
                <a:gd name="connsiteY72" fmla="*/ 9501 h 10000"/>
                <a:gd name="connsiteX73" fmla="*/ 9788 w 10000"/>
                <a:gd name="connsiteY73" fmla="*/ 9487 h 10000"/>
                <a:gd name="connsiteX74" fmla="*/ 9788 w 10000"/>
                <a:gd name="connsiteY74" fmla="*/ 9487 h 10000"/>
                <a:gd name="connsiteX75" fmla="*/ 10000 w 10000"/>
                <a:gd name="connsiteY75" fmla="*/ 9501 h 10000"/>
                <a:gd name="connsiteX76" fmla="*/ 10000 w 10000"/>
                <a:gd name="connsiteY76" fmla="*/ 9501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4770 w 10101"/>
                <a:gd name="connsiteY28" fmla="*/ 1410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4694 w 10101"/>
                <a:gd name="connsiteY28" fmla="*/ 1546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101" h="10000">
                  <a:moveTo>
                    <a:pt x="10101" y="9177"/>
                  </a:moveTo>
                  <a:cubicBezTo>
                    <a:pt x="10067" y="9285"/>
                    <a:pt x="10034" y="9393"/>
                    <a:pt x="10000" y="9501"/>
                  </a:cubicBezTo>
                  <a:lnTo>
                    <a:pt x="9223" y="9259"/>
                  </a:lnTo>
                  <a:lnTo>
                    <a:pt x="8551" y="9017"/>
                  </a:lnTo>
                  <a:lnTo>
                    <a:pt x="7845" y="8732"/>
                  </a:lnTo>
                  <a:lnTo>
                    <a:pt x="7244" y="8462"/>
                  </a:lnTo>
                  <a:lnTo>
                    <a:pt x="6643" y="8162"/>
                  </a:lnTo>
                  <a:lnTo>
                    <a:pt x="6148" y="7863"/>
                  </a:lnTo>
                  <a:lnTo>
                    <a:pt x="5618" y="7536"/>
                  </a:lnTo>
                  <a:lnTo>
                    <a:pt x="5194" y="7194"/>
                  </a:lnTo>
                  <a:lnTo>
                    <a:pt x="4770" y="6838"/>
                  </a:lnTo>
                  <a:lnTo>
                    <a:pt x="4417" y="6496"/>
                  </a:lnTo>
                  <a:lnTo>
                    <a:pt x="4170" y="6111"/>
                  </a:lnTo>
                  <a:lnTo>
                    <a:pt x="3922" y="5755"/>
                  </a:lnTo>
                  <a:cubicBezTo>
                    <a:pt x="3863" y="5622"/>
                    <a:pt x="3805" y="5489"/>
                    <a:pt x="3746" y="5356"/>
                  </a:cubicBezTo>
                  <a:cubicBezTo>
                    <a:pt x="3699" y="5228"/>
                    <a:pt x="3651" y="5100"/>
                    <a:pt x="3604" y="4972"/>
                  </a:cubicBezTo>
                  <a:cubicBezTo>
                    <a:pt x="3592" y="4834"/>
                    <a:pt x="3581" y="4696"/>
                    <a:pt x="3569" y="4558"/>
                  </a:cubicBezTo>
                  <a:lnTo>
                    <a:pt x="3569" y="4160"/>
                  </a:lnTo>
                  <a:lnTo>
                    <a:pt x="3569" y="4160"/>
                  </a:lnTo>
                  <a:cubicBezTo>
                    <a:pt x="3581" y="4046"/>
                    <a:pt x="3592" y="3932"/>
                    <a:pt x="3604" y="3818"/>
                  </a:cubicBezTo>
                  <a:cubicBezTo>
                    <a:pt x="3639" y="3699"/>
                    <a:pt x="3675" y="3581"/>
                    <a:pt x="3710" y="3462"/>
                  </a:cubicBezTo>
                  <a:cubicBezTo>
                    <a:pt x="3745" y="3353"/>
                    <a:pt x="3781" y="3243"/>
                    <a:pt x="3816" y="3134"/>
                  </a:cubicBezTo>
                  <a:cubicBezTo>
                    <a:pt x="3887" y="3025"/>
                    <a:pt x="3957" y="2915"/>
                    <a:pt x="4028" y="2806"/>
                  </a:cubicBezTo>
                  <a:lnTo>
                    <a:pt x="4240" y="2479"/>
                  </a:lnTo>
                  <a:lnTo>
                    <a:pt x="4523" y="2179"/>
                  </a:lnTo>
                  <a:lnTo>
                    <a:pt x="4806" y="1866"/>
                  </a:lnTo>
                  <a:lnTo>
                    <a:pt x="5159" y="1567"/>
                  </a:lnTo>
                  <a:lnTo>
                    <a:pt x="5656" y="1773"/>
                  </a:lnTo>
                  <a:lnTo>
                    <a:pt x="4694" y="1546"/>
                  </a:lnTo>
                  <a:lnTo>
                    <a:pt x="4694" y="1546"/>
                  </a:lnTo>
                  <a:lnTo>
                    <a:pt x="4170" y="1054"/>
                  </a:lnTo>
                  <a:lnTo>
                    <a:pt x="3922" y="855"/>
                  </a:lnTo>
                  <a:lnTo>
                    <a:pt x="3746" y="655"/>
                  </a:lnTo>
                  <a:lnTo>
                    <a:pt x="3569" y="442"/>
                  </a:lnTo>
                  <a:cubicBezTo>
                    <a:pt x="3545" y="366"/>
                    <a:pt x="3522" y="290"/>
                    <a:pt x="3498" y="214"/>
                  </a:cubicBezTo>
                  <a:cubicBezTo>
                    <a:pt x="3475" y="143"/>
                    <a:pt x="3451" y="71"/>
                    <a:pt x="3428" y="0"/>
                  </a:cubicBezTo>
                  <a:lnTo>
                    <a:pt x="3428" y="0"/>
                  </a:lnTo>
                  <a:lnTo>
                    <a:pt x="2721" y="456"/>
                  </a:lnTo>
                  <a:lnTo>
                    <a:pt x="2085" y="926"/>
                  </a:lnTo>
                  <a:lnTo>
                    <a:pt x="1519" y="1425"/>
                  </a:lnTo>
                  <a:lnTo>
                    <a:pt x="989" y="1952"/>
                  </a:lnTo>
                  <a:lnTo>
                    <a:pt x="601" y="2479"/>
                  </a:lnTo>
                  <a:lnTo>
                    <a:pt x="424" y="2764"/>
                  </a:lnTo>
                  <a:cubicBezTo>
                    <a:pt x="389" y="2854"/>
                    <a:pt x="353" y="2944"/>
                    <a:pt x="318" y="3034"/>
                  </a:cubicBezTo>
                  <a:lnTo>
                    <a:pt x="177" y="3333"/>
                  </a:lnTo>
                  <a:cubicBezTo>
                    <a:pt x="153" y="3423"/>
                    <a:pt x="130" y="3514"/>
                    <a:pt x="106" y="3604"/>
                  </a:cubicBezTo>
                  <a:cubicBezTo>
                    <a:pt x="94" y="3704"/>
                    <a:pt x="83" y="3803"/>
                    <a:pt x="71" y="3903"/>
                  </a:cubicBezTo>
                  <a:cubicBezTo>
                    <a:pt x="47" y="3998"/>
                    <a:pt x="24" y="4093"/>
                    <a:pt x="0" y="4188"/>
                  </a:cubicBezTo>
                  <a:lnTo>
                    <a:pt x="0" y="4188"/>
                  </a:lnTo>
                  <a:lnTo>
                    <a:pt x="0" y="4615"/>
                  </a:lnTo>
                  <a:cubicBezTo>
                    <a:pt x="24" y="4753"/>
                    <a:pt x="47" y="4890"/>
                    <a:pt x="71" y="5028"/>
                  </a:cubicBezTo>
                  <a:cubicBezTo>
                    <a:pt x="94" y="5166"/>
                    <a:pt x="118" y="5304"/>
                    <a:pt x="141" y="5442"/>
                  </a:cubicBezTo>
                  <a:lnTo>
                    <a:pt x="318" y="5855"/>
                  </a:lnTo>
                  <a:lnTo>
                    <a:pt x="530" y="6254"/>
                  </a:lnTo>
                  <a:lnTo>
                    <a:pt x="777" y="6624"/>
                  </a:lnTo>
                  <a:lnTo>
                    <a:pt x="1095" y="7009"/>
                  </a:lnTo>
                  <a:lnTo>
                    <a:pt x="1413" y="7393"/>
                  </a:lnTo>
                  <a:lnTo>
                    <a:pt x="1802" y="7749"/>
                  </a:lnTo>
                  <a:lnTo>
                    <a:pt x="2297" y="8120"/>
                  </a:lnTo>
                  <a:lnTo>
                    <a:pt x="2756" y="8447"/>
                  </a:lnTo>
                  <a:lnTo>
                    <a:pt x="3286" y="8789"/>
                  </a:lnTo>
                  <a:lnTo>
                    <a:pt x="3887" y="9103"/>
                  </a:lnTo>
                  <a:lnTo>
                    <a:pt x="4488" y="9416"/>
                  </a:lnTo>
                  <a:lnTo>
                    <a:pt x="5124" y="9701"/>
                  </a:lnTo>
                  <a:lnTo>
                    <a:pt x="5760" y="10000"/>
                  </a:lnTo>
                  <a:lnTo>
                    <a:pt x="5760" y="10000"/>
                  </a:lnTo>
                  <a:lnTo>
                    <a:pt x="6219" y="9872"/>
                  </a:lnTo>
                  <a:lnTo>
                    <a:pt x="6643" y="9772"/>
                  </a:lnTo>
                  <a:lnTo>
                    <a:pt x="7138" y="9687"/>
                  </a:lnTo>
                  <a:lnTo>
                    <a:pt x="7633" y="9601"/>
                  </a:lnTo>
                  <a:lnTo>
                    <a:pt x="8163" y="9544"/>
                  </a:lnTo>
                  <a:lnTo>
                    <a:pt x="8657" y="9516"/>
                  </a:lnTo>
                  <a:lnTo>
                    <a:pt x="9223" y="9501"/>
                  </a:lnTo>
                  <a:lnTo>
                    <a:pt x="9788" y="9487"/>
                  </a:lnTo>
                  <a:lnTo>
                    <a:pt x="9788" y="9487"/>
                  </a:lnTo>
                  <a:lnTo>
                    <a:pt x="10000" y="9501"/>
                  </a:lnTo>
                  <a:cubicBezTo>
                    <a:pt x="10034" y="9393"/>
                    <a:pt x="10067" y="9285"/>
                    <a:pt x="10101" y="9177"/>
                  </a:cubicBezTo>
                  <a:close/>
                </a:path>
              </a:pathLst>
            </a:custGeom>
            <a:solidFill>
              <a:schemeClr val="accent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fr-FR" dirty="0"/>
            </a:p>
          </p:txBody>
        </p:sp>
        <p:sp>
          <p:nvSpPr>
            <p:cNvPr id="126" name="TextBox 125"/>
            <p:cNvSpPr txBox="1"/>
            <p:nvPr/>
          </p:nvSpPr>
          <p:spPr>
            <a:xfrm rot="16431806">
              <a:off x="2759583" y="2843111"/>
              <a:ext cx="1874687" cy="1872208"/>
            </a:xfrm>
            <a:prstGeom prst="rect">
              <a:avLst/>
            </a:prstGeom>
            <a:noFill/>
          </p:spPr>
          <p:txBody>
            <a:bodyPr wrap="square" rtlCol="0">
              <a:prstTxWarp prst="textArchUp">
                <a:avLst>
                  <a:gd name="adj" fmla="val 6863717"/>
                </a:avLst>
              </a:prstTxWarp>
              <a:spAutoFit/>
            </a:bodyPr>
            <a:lstStyle/>
            <a:p>
              <a:pPr algn="ctr"/>
              <a:r>
                <a:rPr lang="en-IN" sz="2400" dirty="0" smtClean="0"/>
                <a:t>Strengths</a:t>
              </a:r>
              <a:endParaRPr lang="en-IN" sz="2400" dirty="0"/>
            </a:p>
          </p:txBody>
        </p:sp>
      </p:grpSp>
      <p:grpSp>
        <p:nvGrpSpPr>
          <p:cNvPr id="137" name="Group 136"/>
          <p:cNvGrpSpPr/>
          <p:nvPr/>
        </p:nvGrpSpPr>
        <p:grpSpPr>
          <a:xfrm>
            <a:off x="2485016" y="4611989"/>
            <a:ext cx="2090843" cy="2140683"/>
            <a:chOff x="2485016" y="4611989"/>
            <a:chExt cx="2090843" cy="2140683"/>
          </a:xfrm>
        </p:grpSpPr>
        <p:sp>
          <p:nvSpPr>
            <p:cNvPr id="127" name="Freeform 184"/>
            <p:cNvSpPr>
              <a:spLocks/>
            </p:cNvSpPr>
            <p:nvPr/>
          </p:nvSpPr>
          <p:spPr bwMode="auto">
            <a:xfrm rot="661146">
              <a:off x="2485016" y="4611989"/>
              <a:ext cx="961180" cy="1963283"/>
            </a:xfrm>
            <a:custGeom>
              <a:avLst/>
              <a:gdLst>
                <a:gd name="T0" fmla="*/ 283 w 283"/>
                <a:gd name="T1" fmla="*/ 667 h 702"/>
                <a:gd name="T2" fmla="*/ 242 w 283"/>
                <a:gd name="T3" fmla="*/ 633 h 702"/>
                <a:gd name="T4" fmla="*/ 205 w 283"/>
                <a:gd name="T5" fmla="*/ 594 h 702"/>
                <a:gd name="T6" fmla="*/ 174 w 283"/>
                <a:gd name="T7" fmla="*/ 552 h 702"/>
                <a:gd name="T8" fmla="*/ 147 w 283"/>
                <a:gd name="T9" fmla="*/ 505 h 702"/>
                <a:gd name="T10" fmla="*/ 125 w 283"/>
                <a:gd name="T11" fmla="*/ 456 h 702"/>
                <a:gd name="T12" fmla="*/ 111 w 283"/>
                <a:gd name="T13" fmla="*/ 404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4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6 h 702"/>
                <a:gd name="T74" fmla="*/ 283 w 283"/>
                <a:gd name="T75" fmla="*/ 667 h 702"/>
                <a:gd name="connsiteX0" fmla="*/ 10000 w 10000"/>
                <a:gd name="connsiteY0" fmla="*/ 9501 h 10000"/>
                <a:gd name="connsiteX1" fmla="*/ 10000 w 10000"/>
                <a:gd name="connsiteY1" fmla="*/ 9501 h 10000"/>
                <a:gd name="connsiteX2" fmla="*/ 9223 w 10000"/>
                <a:gd name="connsiteY2" fmla="*/ 9259 h 10000"/>
                <a:gd name="connsiteX3" fmla="*/ 8551 w 10000"/>
                <a:gd name="connsiteY3" fmla="*/ 9017 h 10000"/>
                <a:gd name="connsiteX4" fmla="*/ 7845 w 10000"/>
                <a:gd name="connsiteY4" fmla="*/ 8732 h 10000"/>
                <a:gd name="connsiteX5" fmla="*/ 7244 w 10000"/>
                <a:gd name="connsiteY5" fmla="*/ 8462 h 10000"/>
                <a:gd name="connsiteX6" fmla="*/ 6643 w 10000"/>
                <a:gd name="connsiteY6" fmla="*/ 8162 h 10000"/>
                <a:gd name="connsiteX7" fmla="*/ 6148 w 10000"/>
                <a:gd name="connsiteY7" fmla="*/ 7863 h 10000"/>
                <a:gd name="connsiteX8" fmla="*/ 5618 w 10000"/>
                <a:gd name="connsiteY8" fmla="*/ 7536 h 10000"/>
                <a:gd name="connsiteX9" fmla="*/ 5194 w 10000"/>
                <a:gd name="connsiteY9" fmla="*/ 7194 h 10000"/>
                <a:gd name="connsiteX10" fmla="*/ 4770 w 10000"/>
                <a:gd name="connsiteY10" fmla="*/ 6838 h 10000"/>
                <a:gd name="connsiteX11" fmla="*/ 4417 w 10000"/>
                <a:gd name="connsiteY11" fmla="*/ 6496 h 10000"/>
                <a:gd name="connsiteX12" fmla="*/ 4170 w 10000"/>
                <a:gd name="connsiteY12" fmla="*/ 6111 h 10000"/>
                <a:gd name="connsiteX13" fmla="*/ 3922 w 10000"/>
                <a:gd name="connsiteY13" fmla="*/ 5755 h 10000"/>
                <a:gd name="connsiteX14" fmla="*/ 3746 w 10000"/>
                <a:gd name="connsiteY14" fmla="*/ 5356 h 10000"/>
                <a:gd name="connsiteX15" fmla="*/ 3604 w 10000"/>
                <a:gd name="connsiteY15" fmla="*/ 4972 h 10000"/>
                <a:gd name="connsiteX16" fmla="*/ 3569 w 10000"/>
                <a:gd name="connsiteY16" fmla="*/ 4558 h 10000"/>
                <a:gd name="connsiteX17" fmla="*/ 3569 w 10000"/>
                <a:gd name="connsiteY17" fmla="*/ 4160 h 10000"/>
                <a:gd name="connsiteX18" fmla="*/ 3569 w 10000"/>
                <a:gd name="connsiteY18" fmla="*/ 4160 h 10000"/>
                <a:gd name="connsiteX19" fmla="*/ 3604 w 10000"/>
                <a:gd name="connsiteY19" fmla="*/ 3818 h 10000"/>
                <a:gd name="connsiteX20" fmla="*/ 3710 w 10000"/>
                <a:gd name="connsiteY20" fmla="*/ 3462 h 10000"/>
                <a:gd name="connsiteX21" fmla="*/ 3816 w 10000"/>
                <a:gd name="connsiteY21" fmla="*/ 3134 h 10000"/>
                <a:gd name="connsiteX22" fmla="*/ 4028 w 10000"/>
                <a:gd name="connsiteY22" fmla="*/ 2806 h 10000"/>
                <a:gd name="connsiteX23" fmla="*/ 4240 w 10000"/>
                <a:gd name="connsiteY23" fmla="*/ 2479 h 10000"/>
                <a:gd name="connsiteX24" fmla="*/ 4523 w 10000"/>
                <a:gd name="connsiteY24" fmla="*/ 2179 h 10000"/>
                <a:gd name="connsiteX25" fmla="*/ 4806 w 10000"/>
                <a:gd name="connsiteY25" fmla="*/ 1866 h 10000"/>
                <a:gd name="connsiteX26" fmla="*/ 5159 w 10000"/>
                <a:gd name="connsiteY26" fmla="*/ 1567 h 10000"/>
                <a:gd name="connsiteX27" fmla="*/ 5159 w 10000"/>
                <a:gd name="connsiteY27" fmla="*/ 1567 h 10000"/>
                <a:gd name="connsiteX28" fmla="*/ 4770 w 10000"/>
                <a:gd name="connsiteY28" fmla="*/ 1410 h 10000"/>
                <a:gd name="connsiteX29" fmla="*/ 6126 w 10000"/>
                <a:gd name="connsiteY29" fmla="*/ 1307 h 10000"/>
                <a:gd name="connsiteX30" fmla="*/ 4170 w 10000"/>
                <a:gd name="connsiteY30" fmla="*/ 1054 h 10000"/>
                <a:gd name="connsiteX31" fmla="*/ 3922 w 10000"/>
                <a:gd name="connsiteY31" fmla="*/ 855 h 10000"/>
                <a:gd name="connsiteX32" fmla="*/ 3746 w 10000"/>
                <a:gd name="connsiteY32" fmla="*/ 655 h 10000"/>
                <a:gd name="connsiteX33" fmla="*/ 3569 w 10000"/>
                <a:gd name="connsiteY33" fmla="*/ 442 h 10000"/>
                <a:gd name="connsiteX34" fmla="*/ 3498 w 10000"/>
                <a:gd name="connsiteY34" fmla="*/ 214 h 10000"/>
                <a:gd name="connsiteX35" fmla="*/ 3428 w 10000"/>
                <a:gd name="connsiteY35" fmla="*/ 0 h 10000"/>
                <a:gd name="connsiteX36" fmla="*/ 3428 w 10000"/>
                <a:gd name="connsiteY36" fmla="*/ 0 h 10000"/>
                <a:gd name="connsiteX37" fmla="*/ 2721 w 10000"/>
                <a:gd name="connsiteY37" fmla="*/ 456 h 10000"/>
                <a:gd name="connsiteX38" fmla="*/ 2085 w 10000"/>
                <a:gd name="connsiteY38" fmla="*/ 926 h 10000"/>
                <a:gd name="connsiteX39" fmla="*/ 1519 w 10000"/>
                <a:gd name="connsiteY39" fmla="*/ 1425 h 10000"/>
                <a:gd name="connsiteX40" fmla="*/ 989 w 10000"/>
                <a:gd name="connsiteY40" fmla="*/ 1952 h 10000"/>
                <a:gd name="connsiteX41" fmla="*/ 601 w 10000"/>
                <a:gd name="connsiteY41" fmla="*/ 2479 h 10000"/>
                <a:gd name="connsiteX42" fmla="*/ 424 w 10000"/>
                <a:gd name="connsiteY42" fmla="*/ 2764 h 10000"/>
                <a:gd name="connsiteX43" fmla="*/ 318 w 10000"/>
                <a:gd name="connsiteY43" fmla="*/ 3034 h 10000"/>
                <a:gd name="connsiteX44" fmla="*/ 177 w 10000"/>
                <a:gd name="connsiteY44" fmla="*/ 3333 h 10000"/>
                <a:gd name="connsiteX45" fmla="*/ 106 w 10000"/>
                <a:gd name="connsiteY45" fmla="*/ 3604 h 10000"/>
                <a:gd name="connsiteX46" fmla="*/ 71 w 10000"/>
                <a:gd name="connsiteY46" fmla="*/ 3903 h 10000"/>
                <a:gd name="connsiteX47" fmla="*/ 0 w 10000"/>
                <a:gd name="connsiteY47" fmla="*/ 4188 h 10000"/>
                <a:gd name="connsiteX48" fmla="*/ 0 w 10000"/>
                <a:gd name="connsiteY48" fmla="*/ 4188 h 10000"/>
                <a:gd name="connsiteX49" fmla="*/ 0 w 10000"/>
                <a:gd name="connsiteY49" fmla="*/ 4615 h 10000"/>
                <a:gd name="connsiteX50" fmla="*/ 71 w 10000"/>
                <a:gd name="connsiteY50" fmla="*/ 5028 h 10000"/>
                <a:gd name="connsiteX51" fmla="*/ 141 w 10000"/>
                <a:gd name="connsiteY51" fmla="*/ 5442 h 10000"/>
                <a:gd name="connsiteX52" fmla="*/ 318 w 10000"/>
                <a:gd name="connsiteY52" fmla="*/ 5855 h 10000"/>
                <a:gd name="connsiteX53" fmla="*/ 530 w 10000"/>
                <a:gd name="connsiteY53" fmla="*/ 6254 h 10000"/>
                <a:gd name="connsiteX54" fmla="*/ 777 w 10000"/>
                <a:gd name="connsiteY54" fmla="*/ 6624 h 10000"/>
                <a:gd name="connsiteX55" fmla="*/ 1095 w 10000"/>
                <a:gd name="connsiteY55" fmla="*/ 7009 h 10000"/>
                <a:gd name="connsiteX56" fmla="*/ 1413 w 10000"/>
                <a:gd name="connsiteY56" fmla="*/ 7393 h 10000"/>
                <a:gd name="connsiteX57" fmla="*/ 1802 w 10000"/>
                <a:gd name="connsiteY57" fmla="*/ 7749 h 10000"/>
                <a:gd name="connsiteX58" fmla="*/ 2297 w 10000"/>
                <a:gd name="connsiteY58" fmla="*/ 8120 h 10000"/>
                <a:gd name="connsiteX59" fmla="*/ 2756 w 10000"/>
                <a:gd name="connsiteY59" fmla="*/ 8447 h 10000"/>
                <a:gd name="connsiteX60" fmla="*/ 3286 w 10000"/>
                <a:gd name="connsiteY60" fmla="*/ 8789 h 10000"/>
                <a:gd name="connsiteX61" fmla="*/ 3887 w 10000"/>
                <a:gd name="connsiteY61" fmla="*/ 9103 h 10000"/>
                <a:gd name="connsiteX62" fmla="*/ 4488 w 10000"/>
                <a:gd name="connsiteY62" fmla="*/ 9416 h 10000"/>
                <a:gd name="connsiteX63" fmla="*/ 5124 w 10000"/>
                <a:gd name="connsiteY63" fmla="*/ 9701 h 10000"/>
                <a:gd name="connsiteX64" fmla="*/ 5760 w 10000"/>
                <a:gd name="connsiteY64" fmla="*/ 10000 h 10000"/>
                <a:gd name="connsiteX65" fmla="*/ 5760 w 10000"/>
                <a:gd name="connsiteY65" fmla="*/ 10000 h 10000"/>
                <a:gd name="connsiteX66" fmla="*/ 6219 w 10000"/>
                <a:gd name="connsiteY66" fmla="*/ 9872 h 10000"/>
                <a:gd name="connsiteX67" fmla="*/ 6643 w 10000"/>
                <a:gd name="connsiteY67" fmla="*/ 9772 h 10000"/>
                <a:gd name="connsiteX68" fmla="*/ 7138 w 10000"/>
                <a:gd name="connsiteY68" fmla="*/ 9687 h 10000"/>
                <a:gd name="connsiteX69" fmla="*/ 7633 w 10000"/>
                <a:gd name="connsiteY69" fmla="*/ 9601 h 10000"/>
                <a:gd name="connsiteX70" fmla="*/ 8163 w 10000"/>
                <a:gd name="connsiteY70" fmla="*/ 9544 h 10000"/>
                <a:gd name="connsiteX71" fmla="*/ 8657 w 10000"/>
                <a:gd name="connsiteY71" fmla="*/ 9516 h 10000"/>
                <a:gd name="connsiteX72" fmla="*/ 9223 w 10000"/>
                <a:gd name="connsiteY72" fmla="*/ 9501 h 10000"/>
                <a:gd name="connsiteX73" fmla="*/ 9788 w 10000"/>
                <a:gd name="connsiteY73" fmla="*/ 9487 h 10000"/>
                <a:gd name="connsiteX74" fmla="*/ 9788 w 10000"/>
                <a:gd name="connsiteY74" fmla="*/ 9487 h 10000"/>
                <a:gd name="connsiteX75" fmla="*/ 10000 w 10000"/>
                <a:gd name="connsiteY75" fmla="*/ 9501 h 10000"/>
                <a:gd name="connsiteX76" fmla="*/ 10000 w 10000"/>
                <a:gd name="connsiteY76" fmla="*/ 9501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4770 w 10101"/>
                <a:gd name="connsiteY28" fmla="*/ 1410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4694 w 10101"/>
                <a:gd name="connsiteY28" fmla="*/ 1546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101" h="10000">
                  <a:moveTo>
                    <a:pt x="10101" y="9177"/>
                  </a:moveTo>
                  <a:cubicBezTo>
                    <a:pt x="10067" y="9285"/>
                    <a:pt x="10034" y="9393"/>
                    <a:pt x="10000" y="9501"/>
                  </a:cubicBezTo>
                  <a:lnTo>
                    <a:pt x="9223" y="9259"/>
                  </a:lnTo>
                  <a:lnTo>
                    <a:pt x="8551" y="9017"/>
                  </a:lnTo>
                  <a:lnTo>
                    <a:pt x="7845" y="8732"/>
                  </a:lnTo>
                  <a:lnTo>
                    <a:pt x="7244" y="8462"/>
                  </a:lnTo>
                  <a:lnTo>
                    <a:pt x="6643" y="8162"/>
                  </a:lnTo>
                  <a:lnTo>
                    <a:pt x="6148" y="7863"/>
                  </a:lnTo>
                  <a:lnTo>
                    <a:pt x="5618" y="7536"/>
                  </a:lnTo>
                  <a:lnTo>
                    <a:pt x="5194" y="7194"/>
                  </a:lnTo>
                  <a:lnTo>
                    <a:pt x="4770" y="6838"/>
                  </a:lnTo>
                  <a:lnTo>
                    <a:pt x="4417" y="6496"/>
                  </a:lnTo>
                  <a:lnTo>
                    <a:pt x="4170" y="6111"/>
                  </a:lnTo>
                  <a:lnTo>
                    <a:pt x="3922" y="5755"/>
                  </a:lnTo>
                  <a:cubicBezTo>
                    <a:pt x="3863" y="5622"/>
                    <a:pt x="3805" y="5489"/>
                    <a:pt x="3746" y="5356"/>
                  </a:cubicBezTo>
                  <a:cubicBezTo>
                    <a:pt x="3699" y="5228"/>
                    <a:pt x="3651" y="5100"/>
                    <a:pt x="3604" y="4972"/>
                  </a:cubicBezTo>
                  <a:cubicBezTo>
                    <a:pt x="3592" y="4834"/>
                    <a:pt x="3581" y="4696"/>
                    <a:pt x="3569" y="4558"/>
                  </a:cubicBezTo>
                  <a:lnTo>
                    <a:pt x="3569" y="4160"/>
                  </a:lnTo>
                  <a:lnTo>
                    <a:pt x="3569" y="4160"/>
                  </a:lnTo>
                  <a:cubicBezTo>
                    <a:pt x="3581" y="4046"/>
                    <a:pt x="3592" y="3932"/>
                    <a:pt x="3604" y="3818"/>
                  </a:cubicBezTo>
                  <a:cubicBezTo>
                    <a:pt x="3639" y="3699"/>
                    <a:pt x="3675" y="3581"/>
                    <a:pt x="3710" y="3462"/>
                  </a:cubicBezTo>
                  <a:cubicBezTo>
                    <a:pt x="3745" y="3353"/>
                    <a:pt x="3781" y="3243"/>
                    <a:pt x="3816" y="3134"/>
                  </a:cubicBezTo>
                  <a:cubicBezTo>
                    <a:pt x="3887" y="3025"/>
                    <a:pt x="3957" y="2915"/>
                    <a:pt x="4028" y="2806"/>
                  </a:cubicBezTo>
                  <a:lnTo>
                    <a:pt x="4240" y="2479"/>
                  </a:lnTo>
                  <a:lnTo>
                    <a:pt x="4523" y="2179"/>
                  </a:lnTo>
                  <a:lnTo>
                    <a:pt x="4806" y="1866"/>
                  </a:lnTo>
                  <a:lnTo>
                    <a:pt x="5159" y="1567"/>
                  </a:lnTo>
                  <a:lnTo>
                    <a:pt x="5656" y="1773"/>
                  </a:lnTo>
                  <a:lnTo>
                    <a:pt x="4694" y="1546"/>
                  </a:lnTo>
                  <a:lnTo>
                    <a:pt x="4694" y="1546"/>
                  </a:lnTo>
                  <a:lnTo>
                    <a:pt x="4170" y="1054"/>
                  </a:lnTo>
                  <a:lnTo>
                    <a:pt x="3922" y="855"/>
                  </a:lnTo>
                  <a:lnTo>
                    <a:pt x="3746" y="655"/>
                  </a:lnTo>
                  <a:lnTo>
                    <a:pt x="3569" y="442"/>
                  </a:lnTo>
                  <a:cubicBezTo>
                    <a:pt x="3545" y="366"/>
                    <a:pt x="3522" y="290"/>
                    <a:pt x="3498" y="214"/>
                  </a:cubicBezTo>
                  <a:cubicBezTo>
                    <a:pt x="3475" y="143"/>
                    <a:pt x="3451" y="71"/>
                    <a:pt x="3428" y="0"/>
                  </a:cubicBezTo>
                  <a:lnTo>
                    <a:pt x="3428" y="0"/>
                  </a:lnTo>
                  <a:lnTo>
                    <a:pt x="2721" y="456"/>
                  </a:lnTo>
                  <a:lnTo>
                    <a:pt x="2085" y="926"/>
                  </a:lnTo>
                  <a:lnTo>
                    <a:pt x="1519" y="1425"/>
                  </a:lnTo>
                  <a:lnTo>
                    <a:pt x="989" y="1952"/>
                  </a:lnTo>
                  <a:lnTo>
                    <a:pt x="601" y="2479"/>
                  </a:lnTo>
                  <a:lnTo>
                    <a:pt x="424" y="2764"/>
                  </a:lnTo>
                  <a:cubicBezTo>
                    <a:pt x="389" y="2854"/>
                    <a:pt x="353" y="2944"/>
                    <a:pt x="318" y="3034"/>
                  </a:cubicBezTo>
                  <a:lnTo>
                    <a:pt x="177" y="3333"/>
                  </a:lnTo>
                  <a:cubicBezTo>
                    <a:pt x="153" y="3423"/>
                    <a:pt x="130" y="3514"/>
                    <a:pt x="106" y="3604"/>
                  </a:cubicBezTo>
                  <a:cubicBezTo>
                    <a:pt x="94" y="3704"/>
                    <a:pt x="83" y="3803"/>
                    <a:pt x="71" y="3903"/>
                  </a:cubicBezTo>
                  <a:cubicBezTo>
                    <a:pt x="47" y="3998"/>
                    <a:pt x="24" y="4093"/>
                    <a:pt x="0" y="4188"/>
                  </a:cubicBezTo>
                  <a:lnTo>
                    <a:pt x="0" y="4188"/>
                  </a:lnTo>
                  <a:lnTo>
                    <a:pt x="0" y="4615"/>
                  </a:lnTo>
                  <a:cubicBezTo>
                    <a:pt x="24" y="4753"/>
                    <a:pt x="47" y="4890"/>
                    <a:pt x="71" y="5028"/>
                  </a:cubicBezTo>
                  <a:cubicBezTo>
                    <a:pt x="94" y="5166"/>
                    <a:pt x="118" y="5304"/>
                    <a:pt x="141" y="5442"/>
                  </a:cubicBezTo>
                  <a:lnTo>
                    <a:pt x="318" y="5855"/>
                  </a:lnTo>
                  <a:lnTo>
                    <a:pt x="530" y="6254"/>
                  </a:lnTo>
                  <a:lnTo>
                    <a:pt x="777" y="6624"/>
                  </a:lnTo>
                  <a:lnTo>
                    <a:pt x="1095" y="7009"/>
                  </a:lnTo>
                  <a:lnTo>
                    <a:pt x="1413" y="7393"/>
                  </a:lnTo>
                  <a:lnTo>
                    <a:pt x="1802" y="7749"/>
                  </a:lnTo>
                  <a:lnTo>
                    <a:pt x="2297" y="8120"/>
                  </a:lnTo>
                  <a:lnTo>
                    <a:pt x="2756" y="8447"/>
                  </a:lnTo>
                  <a:lnTo>
                    <a:pt x="3286" y="8789"/>
                  </a:lnTo>
                  <a:lnTo>
                    <a:pt x="3887" y="9103"/>
                  </a:lnTo>
                  <a:lnTo>
                    <a:pt x="4488" y="9416"/>
                  </a:lnTo>
                  <a:lnTo>
                    <a:pt x="5124" y="9701"/>
                  </a:lnTo>
                  <a:lnTo>
                    <a:pt x="5760" y="10000"/>
                  </a:lnTo>
                  <a:lnTo>
                    <a:pt x="5760" y="10000"/>
                  </a:lnTo>
                  <a:lnTo>
                    <a:pt x="6219" y="9872"/>
                  </a:lnTo>
                  <a:lnTo>
                    <a:pt x="6643" y="9772"/>
                  </a:lnTo>
                  <a:lnTo>
                    <a:pt x="7138" y="9687"/>
                  </a:lnTo>
                  <a:lnTo>
                    <a:pt x="7633" y="9601"/>
                  </a:lnTo>
                  <a:lnTo>
                    <a:pt x="8163" y="9544"/>
                  </a:lnTo>
                  <a:lnTo>
                    <a:pt x="8657" y="9516"/>
                  </a:lnTo>
                  <a:lnTo>
                    <a:pt x="9223" y="9501"/>
                  </a:lnTo>
                  <a:lnTo>
                    <a:pt x="9788" y="9487"/>
                  </a:lnTo>
                  <a:lnTo>
                    <a:pt x="9788" y="9487"/>
                  </a:lnTo>
                  <a:lnTo>
                    <a:pt x="10000" y="9501"/>
                  </a:lnTo>
                  <a:cubicBezTo>
                    <a:pt x="10034" y="9393"/>
                    <a:pt x="10067" y="9285"/>
                    <a:pt x="10101" y="9177"/>
                  </a:cubicBezTo>
                  <a:close/>
                </a:path>
              </a:pathLst>
            </a:custGeom>
            <a:solidFill>
              <a:schemeClr val="accent6"/>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fr-FR" dirty="0"/>
            </a:p>
          </p:txBody>
        </p:sp>
        <p:sp>
          <p:nvSpPr>
            <p:cNvPr id="128" name="TextBox 127"/>
            <p:cNvSpPr txBox="1"/>
            <p:nvPr/>
          </p:nvSpPr>
          <p:spPr>
            <a:xfrm rot="16431806">
              <a:off x="2596748" y="4773561"/>
              <a:ext cx="2086014" cy="1872208"/>
            </a:xfrm>
            <a:prstGeom prst="rect">
              <a:avLst/>
            </a:prstGeom>
            <a:noFill/>
          </p:spPr>
          <p:txBody>
            <a:bodyPr wrap="square" rtlCol="0">
              <a:prstTxWarp prst="textArchUp">
                <a:avLst>
                  <a:gd name="adj" fmla="val 6863717"/>
                </a:avLst>
              </a:prstTxWarp>
              <a:spAutoFit/>
            </a:bodyPr>
            <a:lstStyle/>
            <a:p>
              <a:pPr algn="ctr"/>
              <a:r>
                <a:rPr lang="en-IN" sz="2400" dirty="0" smtClean="0"/>
                <a:t>Opportunities</a:t>
              </a:r>
              <a:endParaRPr lang="en-IN" sz="2400" dirty="0"/>
            </a:p>
          </p:txBody>
        </p:sp>
      </p:grpSp>
      <p:sp>
        <p:nvSpPr>
          <p:cNvPr id="129" name="Freeform 84"/>
          <p:cNvSpPr>
            <a:spLocks/>
          </p:cNvSpPr>
          <p:nvPr/>
        </p:nvSpPr>
        <p:spPr bwMode="auto">
          <a:xfrm flipH="1">
            <a:off x="6750290" y="4684515"/>
            <a:ext cx="628123" cy="99990"/>
          </a:xfrm>
          <a:custGeom>
            <a:avLst/>
            <a:gdLst>
              <a:gd name="T0" fmla="*/ 140 w 280"/>
              <a:gd name="T1" fmla="*/ 0 h 45"/>
              <a:gd name="T2" fmla="*/ 140 w 280"/>
              <a:gd name="T3" fmla="*/ 0 h 45"/>
              <a:gd name="T4" fmla="*/ 122 w 280"/>
              <a:gd name="T5" fmla="*/ 0 h 45"/>
              <a:gd name="T6" fmla="*/ 103 w 280"/>
              <a:gd name="T7" fmla="*/ 2 h 45"/>
              <a:gd name="T8" fmla="*/ 86 w 280"/>
              <a:gd name="T9" fmla="*/ 4 h 45"/>
              <a:gd name="T10" fmla="*/ 68 w 280"/>
              <a:gd name="T11" fmla="*/ 6 h 45"/>
              <a:gd name="T12" fmla="*/ 34 w 280"/>
              <a:gd name="T13" fmla="*/ 14 h 45"/>
              <a:gd name="T14" fmla="*/ 0 w 280"/>
              <a:gd name="T15" fmla="*/ 23 h 45"/>
              <a:gd name="T16" fmla="*/ 0 w 280"/>
              <a:gd name="T17" fmla="*/ 23 h 45"/>
              <a:gd name="T18" fmla="*/ 34 w 280"/>
              <a:gd name="T19" fmla="*/ 33 h 45"/>
              <a:gd name="T20" fmla="*/ 68 w 280"/>
              <a:gd name="T21" fmla="*/ 40 h 45"/>
              <a:gd name="T22" fmla="*/ 86 w 280"/>
              <a:gd name="T23" fmla="*/ 43 h 45"/>
              <a:gd name="T24" fmla="*/ 103 w 280"/>
              <a:gd name="T25" fmla="*/ 44 h 45"/>
              <a:gd name="T26" fmla="*/ 122 w 280"/>
              <a:gd name="T27" fmla="*/ 45 h 45"/>
              <a:gd name="T28" fmla="*/ 140 w 280"/>
              <a:gd name="T29" fmla="*/ 45 h 45"/>
              <a:gd name="T30" fmla="*/ 140 w 280"/>
              <a:gd name="T31" fmla="*/ 45 h 45"/>
              <a:gd name="T32" fmla="*/ 158 w 280"/>
              <a:gd name="T33" fmla="*/ 45 h 45"/>
              <a:gd name="T34" fmla="*/ 176 w 280"/>
              <a:gd name="T35" fmla="*/ 44 h 45"/>
              <a:gd name="T36" fmla="*/ 194 w 280"/>
              <a:gd name="T37" fmla="*/ 43 h 45"/>
              <a:gd name="T38" fmla="*/ 211 w 280"/>
              <a:gd name="T39" fmla="*/ 40 h 45"/>
              <a:gd name="T40" fmla="*/ 246 w 280"/>
              <a:gd name="T41" fmla="*/ 33 h 45"/>
              <a:gd name="T42" fmla="*/ 280 w 280"/>
              <a:gd name="T43" fmla="*/ 23 h 45"/>
              <a:gd name="T44" fmla="*/ 280 w 280"/>
              <a:gd name="T45" fmla="*/ 23 h 45"/>
              <a:gd name="T46" fmla="*/ 246 w 280"/>
              <a:gd name="T47" fmla="*/ 14 h 45"/>
              <a:gd name="T48" fmla="*/ 211 w 280"/>
              <a:gd name="T49" fmla="*/ 6 h 45"/>
              <a:gd name="T50" fmla="*/ 194 w 280"/>
              <a:gd name="T51" fmla="*/ 4 h 45"/>
              <a:gd name="T52" fmla="*/ 176 w 280"/>
              <a:gd name="T53" fmla="*/ 2 h 45"/>
              <a:gd name="T54" fmla="*/ 158 w 280"/>
              <a:gd name="T55" fmla="*/ 0 h 45"/>
              <a:gd name="T56" fmla="*/ 140 w 280"/>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45">
                <a:moveTo>
                  <a:pt x="140" y="0"/>
                </a:moveTo>
                <a:lnTo>
                  <a:pt x="140" y="0"/>
                </a:lnTo>
                <a:lnTo>
                  <a:pt x="122" y="0"/>
                </a:lnTo>
                <a:lnTo>
                  <a:pt x="103" y="2"/>
                </a:lnTo>
                <a:lnTo>
                  <a:pt x="86" y="4"/>
                </a:lnTo>
                <a:lnTo>
                  <a:pt x="68" y="6"/>
                </a:lnTo>
                <a:lnTo>
                  <a:pt x="34" y="14"/>
                </a:lnTo>
                <a:lnTo>
                  <a:pt x="0" y="23"/>
                </a:lnTo>
                <a:lnTo>
                  <a:pt x="0" y="23"/>
                </a:lnTo>
                <a:lnTo>
                  <a:pt x="34" y="33"/>
                </a:lnTo>
                <a:lnTo>
                  <a:pt x="68" y="40"/>
                </a:lnTo>
                <a:lnTo>
                  <a:pt x="86" y="43"/>
                </a:lnTo>
                <a:lnTo>
                  <a:pt x="103" y="44"/>
                </a:lnTo>
                <a:lnTo>
                  <a:pt x="122" y="45"/>
                </a:lnTo>
                <a:lnTo>
                  <a:pt x="140" y="45"/>
                </a:lnTo>
                <a:lnTo>
                  <a:pt x="140" y="45"/>
                </a:lnTo>
                <a:lnTo>
                  <a:pt x="158" y="45"/>
                </a:lnTo>
                <a:lnTo>
                  <a:pt x="176" y="44"/>
                </a:lnTo>
                <a:lnTo>
                  <a:pt x="194" y="43"/>
                </a:lnTo>
                <a:lnTo>
                  <a:pt x="211" y="40"/>
                </a:lnTo>
                <a:lnTo>
                  <a:pt x="246" y="33"/>
                </a:lnTo>
                <a:lnTo>
                  <a:pt x="280" y="23"/>
                </a:lnTo>
                <a:lnTo>
                  <a:pt x="280" y="23"/>
                </a:lnTo>
                <a:lnTo>
                  <a:pt x="246" y="14"/>
                </a:lnTo>
                <a:lnTo>
                  <a:pt x="211" y="6"/>
                </a:lnTo>
                <a:lnTo>
                  <a:pt x="194" y="4"/>
                </a:lnTo>
                <a:lnTo>
                  <a:pt x="176" y="2"/>
                </a:lnTo>
                <a:lnTo>
                  <a:pt x="158" y="0"/>
                </a:lnTo>
                <a:lnTo>
                  <a:pt x="14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36" name="Group 135"/>
          <p:cNvGrpSpPr/>
          <p:nvPr/>
        </p:nvGrpSpPr>
        <p:grpSpPr>
          <a:xfrm>
            <a:off x="5004048" y="2667772"/>
            <a:ext cx="2046021" cy="2057374"/>
            <a:chOff x="5004048" y="2667772"/>
            <a:chExt cx="2046021" cy="2057374"/>
          </a:xfrm>
        </p:grpSpPr>
        <p:sp>
          <p:nvSpPr>
            <p:cNvPr id="130" name="Freeform 184"/>
            <p:cNvSpPr>
              <a:spLocks/>
            </p:cNvSpPr>
            <p:nvPr/>
          </p:nvSpPr>
          <p:spPr bwMode="auto">
            <a:xfrm rot="20462918" flipH="1">
              <a:off x="6088889" y="2667772"/>
              <a:ext cx="961180" cy="1963283"/>
            </a:xfrm>
            <a:custGeom>
              <a:avLst/>
              <a:gdLst>
                <a:gd name="T0" fmla="*/ 283 w 283"/>
                <a:gd name="T1" fmla="*/ 667 h 702"/>
                <a:gd name="T2" fmla="*/ 242 w 283"/>
                <a:gd name="T3" fmla="*/ 633 h 702"/>
                <a:gd name="T4" fmla="*/ 205 w 283"/>
                <a:gd name="T5" fmla="*/ 594 h 702"/>
                <a:gd name="T6" fmla="*/ 174 w 283"/>
                <a:gd name="T7" fmla="*/ 552 h 702"/>
                <a:gd name="T8" fmla="*/ 147 w 283"/>
                <a:gd name="T9" fmla="*/ 505 h 702"/>
                <a:gd name="T10" fmla="*/ 125 w 283"/>
                <a:gd name="T11" fmla="*/ 456 h 702"/>
                <a:gd name="T12" fmla="*/ 111 w 283"/>
                <a:gd name="T13" fmla="*/ 404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4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6 h 702"/>
                <a:gd name="T74" fmla="*/ 283 w 283"/>
                <a:gd name="T75" fmla="*/ 667 h 702"/>
                <a:gd name="connsiteX0" fmla="*/ 10000 w 10000"/>
                <a:gd name="connsiteY0" fmla="*/ 9501 h 10000"/>
                <a:gd name="connsiteX1" fmla="*/ 10000 w 10000"/>
                <a:gd name="connsiteY1" fmla="*/ 9501 h 10000"/>
                <a:gd name="connsiteX2" fmla="*/ 9223 w 10000"/>
                <a:gd name="connsiteY2" fmla="*/ 9259 h 10000"/>
                <a:gd name="connsiteX3" fmla="*/ 8551 w 10000"/>
                <a:gd name="connsiteY3" fmla="*/ 9017 h 10000"/>
                <a:gd name="connsiteX4" fmla="*/ 7845 w 10000"/>
                <a:gd name="connsiteY4" fmla="*/ 8732 h 10000"/>
                <a:gd name="connsiteX5" fmla="*/ 7244 w 10000"/>
                <a:gd name="connsiteY5" fmla="*/ 8462 h 10000"/>
                <a:gd name="connsiteX6" fmla="*/ 6643 w 10000"/>
                <a:gd name="connsiteY6" fmla="*/ 8162 h 10000"/>
                <a:gd name="connsiteX7" fmla="*/ 6148 w 10000"/>
                <a:gd name="connsiteY7" fmla="*/ 7863 h 10000"/>
                <a:gd name="connsiteX8" fmla="*/ 5618 w 10000"/>
                <a:gd name="connsiteY8" fmla="*/ 7536 h 10000"/>
                <a:gd name="connsiteX9" fmla="*/ 5194 w 10000"/>
                <a:gd name="connsiteY9" fmla="*/ 7194 h 10000"/>
                <a:gd name="connsiteX10" fmla="*/ 4770 w 10000"/>
                <a:gd name="connsiteY10" fmla="*/ 6838 h 10000"/>
                <a:gd name="connsiteX11" fmla="*/ 4417 w 10000"/>
                <a:gd name="connsiteY11" fmla="*/ 6496 h 10000"/>
                <a:gd name="connsiteX12" fmla="*/ 4170 w 10000"/>
                <a:gd name="connsiteY12" fmla="*/ 6111 h 10000"/>
                <a:gd name="connsiteX13" fmla="*/ 3922 w 10000"/>
                <a:gd name="connsiteY13" fmla="*/ 5755 h 10000"/>
                <a:gd name="connsiteX14" fmla="*/ 3746 w 10000"/>
                <a:gd name="connsiteY14" fmla="*/ 5356 h 10000"/>
                <a:gd name="connsiteX15" fmla="*/ 3604 w 10000"/>
                <a:gd name="connsiteY15" fmla="*/ 4972 h 10000"/>
                <a:gd name="connsiteX16" fmla="*/ 3569 w 10000"/>
                <a:gd name="connsiteY16" fmla="*/ 4558 h 10000"/>
                <a:gd name="connsiteX17" fmla="*/ 3569 w 10000"/>
                <a:gd name="connsiteY17" fmla="*/ 4160 h 10000"/>
                <a:gd name="connsiteX18" fmla="*/ 3569 w 10000"/>
                <a:gd name="connsiteY18" fmla="*/ 4160 h 10000"/>
                <a:gd name="connsiteX19" fmla="*/ 3604 w 10000"/>
                <a:gd name="connsiteY19" fmla="*/ 3818 h 10000"/>
                <a:gd name="connsiteX20" fmla="*/ 3710 w 10000"/>
                <a:gd name="connsiteY20" fmla="*/ 3462 h 10000"/>
                <a:gd name="connsiteX21" fmla="*/ 3816 w 10000"/>
                <a:gd name="connsiteY21" fmla="*/ 3134 h 10000"/>
                <a:gd name="connsiteX22" fmla="*/ 4028 w 10000"/>
                <a:gd name="connsiteY22" fmla="*/ 2806 h 10000"/>
                <a:gd name="connsiteX23" fmla="*/ 4240 w 10000"/>
                <a:gd name="connsiteY23" fmla="*/ 2479 h 10000"/>
                <a:gd name="connsiteX24" fmla="*/ 4523 w 10000"/>
                <a:gd name="connsiteY24" fmla="*/ 2179 h 10000"/>
                <a:gd name="connsiteX25" fmla="*/ 4806 w 10000"/>
                <a:gd name="connsiteY25" fmla="*/ 1866 h 10000"/>
                <a:gd name="connsiteX26" fmla="*/ 5159 w 10000"/>
                <a:gd name="connsiteY26" fmla="*/ 1567 h 10000"/>
                <a:gd name="connsiteX27" fmla="*/ 5159 w 10000"/>
                <a:gd name="connsiteY27" fmla="*/ 1567 h 10000"/>
                <a:gd name="connsiteX28" fmla="*/ 4770 w 10000"/>
                <a:gd name="connsiteY28" fmla="*/ 1410 h 10000"/>
                <a:gd name="connsiteX29" fmla="*/ 6126 w 10000"/>
                <a:gd name="connsiteY29" fmla="*/ 1307 h 10000"/>
                <a:gd name="connsiteX30" fmla="*/ 4170 w 10000"/>
                <a:gd name="connsiteY30" fmla="*/ 1054 h 10000"/>
                <a:gd name="connsiteX31" fmla="*/ 3922 w 10000"/>
                <a:gd name="connsiteY31" fmla="*/ 855 h 10000"/>
                <a:gd name="connsiteX32" fmla="*/ 3746 w 10000"/>
                <a:gd name="connsiteY32" fmla="*/ 655 h 10000"/>
                <a:gd name="connsiteX33" fmla="*/ 3569 w 10000"/>
                <a:gd name="connsiteY33" fmla="*/ 442 h 10000"/>
                <a:gd name="connsiteX34" fmla="*/ 3498 w 10000"/>
                <a:gd name="connsiteY34" fmla="*/ 214 h 10000"/>
                <a:gd name="connsiteX35" fmla="*/ 3428 w 10000"/>
                <a:gd name="connsiteY35" fmla="*/ 0 h 10000"/>
                <a:gd name="connsiteX36" fmla="*/ 3428 w 10000"/>
                <a:gd name="connsiteY36" fmla="*/ 0 h 10000"/>
                <a:gd name="connsiteX37" fmla="*/ 2721 w 10000"/>
                <a:gd name="connsiteY37" fmla="*/ 456 h 10000"/>
                <a:gd name="connsiteX38" fmla="*/ 2085 w 10000"/>
                <a:gd name="connsiteY38" fmla="*/ 926 h 10000"/>
                <a:gd name="connsiteX39" fmla="*/ 1519 w 10000"/>
                <a:gd name="connsiteY39" fmla="*/ 1425 h 10000"/>
                <a:gd name="connsiteX40" fmla="*/ 989 w 10000"/>
                <a:gd name="connsiteY40" fmla="*/ 1952 h 10000"/>
                <a:gd name="connsiteX41" fmla="*/ 601 w 10000"/>
                <a:gd name="connsiteY41" fmla="*/ 2479 h 10000"/>
                <a:gd name="connsiteX42" fmla="*/ 424 w 10000"/>
                <a:gd name="connsiteY42" fmla="*/ 2764 h 10000"/>
                <a:gd name="connsiteX43" fmla="*/ 318 w 10000"/>
                <a:gd name="connsiteY43" fmla="*/ 3034 h 10000"/>
                <a:gd name="connsiteX44" fmla="*/ 177 w 10000"/>
                <a:gd name="connsiteY44" fmla="*/ 3333 h 10000"/>
                <a:gd name="connsiteX45" fmla="*/ 106 w 10000"/>
                <a:gd name="connsiteY45" fmla="*/ 3604 h 10000"/>
                <a:gd name="connsiteX46" fmla="*/ 71 w 10000"/>
                <a:gd name="connsiteY46" fmla="*/ 3903 h 10000"/>
                <a:gd name="connsiteX47" fmla="*/ 0 w 10000"/>
                <a:gd name="connsiteY47" fmla="*/ 4188 h 10000"/>
                <a:gd name="connsiteX48" fmla="*/ 0 w 10000"/>
                <a:gd name="connsiteY48" fmla="*/ 4188 h 10000"/>
                <a:gd name="connsiteX49" fmla="*/ 0 w 10000"/>
                <a:gd name="connsiteY49" fmla="*/ 4615 h 10000"/>
                <a:gd name="connsiteX50" fmla="*/ 71 w 10000"/>
                <a:gd name="connsiteY50" fmla="*/ 5028 h 10000"/>
                <a:gd name="connsiteX51" fmla="*/ 141 w 10000"/>
                <a:gd name="connsiteY51" fmla="*/ 5442 h 10000"/>
                <a:gd name="connsiteX52" fmla="*/ 318 w 10000"/>
                <a:gd name="connsiteY52" fmla="*/ 5855 h 10000"/>
                <a:gd name="connsiteX53" fmla="*/ 530 w 10000"/>
                <a:gd name="connsiteY53" fmla="*/ 6254 h 10000"/>
                <a:gd name="connsiteX54" fmla="*/ 777 w 10000"/>
                <a:gd name="connsiteY54" fmla="*/ 6624 h 10000"/>
                <a:gd name="connsiteX55" fmla="*/ 1095 w 10000"/>
                <a:gd name="connsiteY55" fmla="*/ 7009 h 10000"/>
                <a:gd name="connsiteX56" fmla="*/ 1413 w 10000"/>
                <a:gd name="connsiteY56" fmla="*/ 7393 h 10000"/>
                <a:gd name="connsiteX57" fmla="*/ 1802 w 10000"/>
                <a:gd name="connsiteY57" fmla="*/ 7749 h 10000"/>
                <a:gd name="connsiteX58" fmla="*/ 2297 w 10000"/>
                <a:gd name="connsiteY58" fmla="*/ 8120 h 10000"/>
                <a:gd name="connsiteX59" fmla="*/ 2756 w 10000"/>
                <a:gd name="connsiteY59" fmla="*/ 8447 h 10000"/>
                <a:gd name="connsiteX60" fmla="*/ 3286 w 10000"/>
                <a:gd name="connsiteY60" fmla="*/ 8789 h 10000"/>
                <a:gd name="connsiteX61" fmla="*/ 3887 w 10000"/>
                <a:gd name="connsiteY61" fmla="*/ 9103 h 10000"/>
                <a:gd name="connsiteX62" fmla="*/ 4488 w 10000"/>
                <a:gd name="connsiteY62" fmla="*/ 9416 h 10000"/>
                <a:gd name="connsiteX63" fmla="*/ 5124 w 10000"/>
                <a:gd name="connsiteY63" fmla="*/ 9701 h 10000"/>
                <a:gd name="connsiteX64" fmla="*/ 5760 w 10000"/>
                <a:gd name="connsiteY64" fmla="*/ 10000 h 10000"/>
                <a:gd name="connsiteX65" fmla="*/ 5760 w 10000"/>
                <a:gd name="connsiteY65" fmla="*/ 10000 h 10000"/>
                <a:gd name="connsiteX66" fmla="*/ 6219 w 10000"/>
                <a:gd name="connsiteY66" fmla="*/ 9872 h 10000"/>
                <a:gd name="connsiteX67" fmla="*/ 6643 w 10000"/>
                <a:gd name="connsiteY67" fmla="*/ 9772 h 10000"/>
                <a:gd name="connsiteX68" fmla="*/ 7138 w 10000"/>
                <a:gd name="connsiteY68" fmla="*/ 9687 h 10000"/>
                <a:gd name="connsiteX69" fmla="*/ 7633 w 10000"/>
                <a:gd name="connsiteY69" fmla="*/ 9601 h 10000"/>
                <a:gd name="connsiteX70" fmla="*/ 8163 w 10000"/>
                <a:gd name="connsiteY70" fmla="*/ 9544 h 10000"/>
                <a:gd name="connsiteX71" fmla="*/ 8657 w 10000"/>
                <a:gd name="connsiteY71" fmla="*/ 9516 h 10000"/>
                <a:gd name="connsiteX72" fmla="*/ 9223 w 10000"/>
                <a:gd name="connsiteY72" fmla="*/ 9501 h 10000"/>
                <a:gd name="connsiteX73" fmla="*/ 9788 w 10000"/>
                <a:gd name="connsiteY73" fmla="*/ 9487 h 10000"/>
                <a:gd name="connsiteX74" fmla="*/ 9788 w 10000"/>
                <a:gd name="connsiteY74" fmla="*/ 9487 h 10000"/>
                <a:gd name="connsiteX75" fmla="*/ 10000 w 10000"/>
                <a:gd name="connsiteY75" fmla="*/ 9501 h 10000"/>
                <a:gd name="connsiteX76" fmla="*/ 10000 w 10000"/>
                <a:gd name="connsiteY76" fmla="*/ 9501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4770 w 10101"/>
                <a:gd name="connsiteY28" fmla="*/ 1410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4694 w 10101"/>
                <a:gd name="connsiteY28" fmla="*/ 1546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101" h="10000">
                  <a:moveTo>
                    <a:pt x="10101" y="9177"/>
                  </a:moveTo>
                  <a:cubicBezTo>
                    <a:pt x="10067" y="9285"/>
                    <a:pt x="10034" y="9393"/>
                    <a:pt x="10000" y="9501"/>
                  </a:cubicBezTo>
                  <a:lnTo>
                    <a:pt x="9223" y="9259"/>
                  </a:lnTo>
                  <a:lnTo>
                    <a:pt x="8551" y="9017"/>
                  </a:lnTo>
                  <a:lnTo>
                    <a:pt x="7845" y="8732"/>
                  </a:lnTo>
                  <a:lnTo>
                    <a:pt x="7244" y="8462"/>
                  </a:lnTo>
                  <a:lnTo>
                    <a:pt x="6643" y="8162"/>
                  </a:lnTo>
                  <a:lnTo>
                    <a:pt x="6148" y="7863"/>
                  </a:lnTo>
                  <a:lnTo>
                    <a:pt x="5618" y="7536"/>
                  </a:lnTo>
                  <a:lnTo>
                    <a:pt x="5194" y="7194"/>
                  </a:lnTo>
                  <a:lnTo>
                    <a:pt x="4770" y="6838"/>
                  </a:lnTo>
                  <a:lnTo>
                    <a:pt x="4417" y="6496"/>
                  </a:lnTo>
                  <a:lnTo>
                    <a:pt x="4170" y="6111"/>
                  </a:lnTo>
                  <a:lnTo>
                    <a:pt x="3922" y="5755"/>
                  </a:lnTo>
                  <a:cubicBezTo>
                    <a:pt x="3863" y="5622"/>
                    <a:pt x="3805" y="5489"/>
                    <a:pt x="3746" y="5356"/>
                  </a:cubicBezTo>
                  <a:cubicBezTo>
                    <a:pt x="3699" y="5228"/>
                    <a:pt x="3651" y="5100"/>
                    <a:pt x="3604" y="4972"/>
                  </a:cubicBezTo>
                  <a:cubicBezTo>
                    <a:pt x="3592" y="4834"/>
                    <a:pt x="3581" y="4696"/>
                    <a:pt x="3569" y="4558"/>
                  </a:cubicBezTo>
                  <a:lnTo>
                    <a:pt x="3569" y="4160"/>
                  </a:lnTo>
                  <a:lnTo>
                    <a:pt x="3569" y="4160"/>
                  </a:lnTo>
                  <a:cubicBezTo>
                    <a:pt x="3581" y="4046"/>
                    <a:pt x="3592" y="3932"/>
                    <a:pt x="3604" y="3818"/>
                  </a:cubicBezTo>
                  <a:cubicBezTo>
                    <a:pt x="3639" y="3699"/>
                    <a:pt x="3675" y="3581"/>
                    <a:pt x="3710" y="3462"/>
                  </a:cubicBezTo>
                  <a:cubicBezTo>
                    <a:pt x="3745" y="3353"/>
                    <a:pt x="3781" y="3243"/>
                    <a:pt x="3816" y="3134"/>
                  </a:cubicBezTo>
                  <a:cubicBezTo>
                    <a:pt x="3887" y="3025"/>
                    <a:pt x="3957" y="2915"/>
                    <a:pt x="4028" y="2806"/>
                  </a:cubicBezTo>
                  <a:lnTo>
                    <a:pt x="4240" y="2479"/>
                  </a:lnTo>
                  <a:lnTo>
                    <a:pt x="4523" y="2179"/>
                  </a:lnTo>
                  <a:lnTo>
                    <a:pt x="4806" y="1866"/>
                  </a:lnTo>
                  <a:lnTo>
                    <a:pt x="5159" y="1567"/>
                  </a:lnTo>
                  <a:lnTo>
                    <a:pt x="5656" y="1773"/>
                  </a:lnTo>
                  <a:lnTo>
                    <a:pt x="4694" y="1546"/>
                  </a:lnTo>
                  <a:lnTo>
                    <a:pt x="4694" y="1546"/>
                  </a:lnTo>
                  <a:lnTo>
                    <a:pt x="4170" y="1054"/>
                  </a:lnTo>
                  <a:lnTo>
                    <a:pt x="3922" y="855"/>
                  </a:lnTo>
                  <a:lnTo>
                    <a:pt x="3746" y="655"/>
                  </a:lnTo>
                  <a:lnTo>
                    <a:pt x="3569" y="442"/>
                  </a:lnTo>
                  <a:cubicBezTo>
                    <a:pt x="3545" y="366"/>
                    <a:pt x="3522" y="290"/>
                    <a:pt x="3498" y="214"/>
                  </a:cubicBezTo>
                  <a:cubicBezTo>
                    <a:pt x="3475" y="143"/>
                    <a:pt x="3451" y="71"/>
                    <a:pt x="3428" y="0"/>
                  </a:cubicBezTo>
                  <a:lnTo>
                    <a:pt x="3428" y="0"/>
                  </a:lnTo>
                  <a:lnTo>
                    <a:pt x="2721" y="456"/>
                  </a:lnTo>
                  <a:lnTo>
                    <a:pt x="2085" y="926"/>
                  </a:lnTo>
                  <a:lnTo>
                    <a:pt x="1519" y="1425"/>
                  </a:lnTo>
                  <a:lnTo>
                    <a:pt x="989" y="1952"/>
                  </a:lnTo>
                  <a:lnTo>
                    <a:pt x="601" y="2479"/>
                  </a:lnTo>
                  <a:lnTo>
                    <a:pt x="424" y="2764"/>
                  </a:lnTo>
                  <a:cubicBezTo>
                    <a:pt x="389" y="2854"/>
                    <a:pt x="353" y="2944"/>
                    <a:pt x="318" y="3034"/>
                  </a:cubicBezTo>
                  <a:lnTo>
                    <a:pt x="177" y="3333"/>
                  </a:lnTo>
                  <a:cubicBezTo>
                    <a:pt x="153" y="3423"/>
                    <a:pt x="130" y="3514"/>
                    <a:pt x="106" y="3604"/>
                  </a:cubicBezTo>
                  <a:cubicBezTo>
                    <a:pt x="94" y="3704"/>
                    <a:pt x="83" y="3803"/>
                    <a:pt x="71" y="3903"/>
                  </a:cubicBezTo>
                  <a:cubicBezTo>
                    <a:pt x="47" y="3998"/>
                    <a:pt x="24" y="4093"/>
                    <a:pt x="0" y="4188"/>
                  </a:cubicBezTo>
                  <a:lnTo>
                    <a:pt x="0" y="4188"/>
                  </a:lnTo>
                  <a:lnTo>
                    <a:pt x="0" y="4615"/>
                  </a:lnTo>
                  <a:cubicBezTo>
                    <a:pt x="24" y="4753"/>
                    <a:pt x="47" y="4890"/>
                    <a:pt x="71" y="5028"/>
                  </a:cubicBezTo>
                  <a:cubicBezTo>
                    <a:pt x="94" y="5166"/>
                    <a:pt x="118" y="5304"/>
                    <a:pt x="141" y="5442"/>
                  </a:cubicBezTo>
                  <a:lnTo>
                    <a:pt x="318" y="5855"/>
                  </a:lnTo>
                  <a:lnTo>
                    <a:pt x="530" y="6254"/>
                  </a:lnTo>
                  <a:lnTo>
                    <a:pt x="777" y="6624"/>
                  </a:lnTo>
                  <a:lnTo>
                    <a:pt x="1095" y="7009"/>
                  </a:lnTo>
                  <a:lnTo>
                    <a:pt x="1413" y="7393"/>
                  </a:lnTo>
                  <a:lnTo>
                    <a:pt x="1802" y="7749"/>
                  </a:lnTo>
                  <a:lnTo>
                    <a:pt x="2297" y="8120"/>
                  </a:lnTo>
                  <a:lnTo>
                    <a:pt x="2756" y="8447"/>
                  </a:lnTo>
                  <a:lnTo>
                    <a:pt x="3286" y="8789"/>
                  </a:lnTo>
                  <a:lnTo>
                    <a:pt x="3887" y="9103"/>
                  </a:lnTo>
                  <a:lnTo>
                    <a:pt x="4488" y="9416"/>
                  </a:lnTo>
                  <a:lnTo>
                    <a:pt x="5124" y="9701"/>
                  </a:lnTo>
                  <a:lnTo>
                    <a:pt x="5760" y="10000"/>
                  </a:lnTo>
                  <a:lnTo>
                    <a:pt x="5760" y="10000"/>
                  </a:lnTo>
                  <a:lnTo>
                    <a:pt x="6219" y="9872"/>
                  </a:lnTo>
                  <a:lnTo>
                    <a:pt x="6643" y="9772"/>
                  </a:lnTo>
                  <a:lnTo>
                    <a:pt x="7138" y="9687"/>
                  </a:lnTo>
                  <a:lnTo>
                    <a:pt x="7633" y="9601"/>
                  </a:lnTo>
                  <a:lnTo>
                    <a:pt x="8163" y="9544"/>
                  </a:lnTo>
                  <a:lnTo>
                    <a:pt x="8657" y="9516"/>
                  </a:lnTo>
                  <a:lnTo>
                    <a:pt x="9223" y="9501"/>
                  </a:lnTo>
                  <a:lnTo>
                    <a:pt x="9788" y="9487"/>
                  </a:lnTo>
                  <a:lnTo>
                    <a:pt x="9788" y="9487"/>
                  </a:lnTo>
                  <a:lnTo>
                    <a:pt x="10000" y="9501"/>
                  </a:lnTo>
                  <a:cubicBezTo>
                    <a:pt x="10034" y="9393"/>
                    <a:pt x="10067" y="9285"/>
                    <a:pt x="10101" y="9177"/>
                  </a:cubicBezTo>
                  <a:close/>
                </a:path>
              </a:pathLst>
            </a:custGeom>
            <a:solidFill>
              <a:schemeClr val="accent3"/>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fr-FR" dirty="0"/>
            </a:p>
          </p:txBody>
        </p:sp>
        <p:sp>
          <p:nvSpPr>
            <p:cNvPr id="132" name="TextBox 131"/>
            <p:cNvSpPr txBox="1"/>
            <p:nvPr/>
          </p:nvSpPr>
          <p:spPr>
            <a:xfrm rot="5400000">
              <a:off x="4968043" y="2816934"/>
              <a:ext cx="1944217" cy="1872208"/>
            </a:xfrm>
            <a:prstGeom prst="rect">
              <a:avLst/>
            </a:prstGeom>
            <a:noFill/>
          </p:spPr>
          <p:txBody>
            <a:bodyPr wrap="square" rtlCol="0">
              <a:prstTxWarp prst="textArchUp">
                <a:avLst>
                  <a:gd name="adj" fmla="val 6863717"/>
                </a:avLst>
              </a:prstTxWarp>
              <a:spAutoFit/>
            </a:bodyPr>
            <a:lstStyle/>
            <a:p>
              <a:pPr algn="ctr"/>
              <a:r>
                <a:rPr lang="en-IN" sz="2400" dirty="0" smtClean="0"/>
                <a:t>Weaknesses</a:t>
              </a:r>
              <a:endParaRPr lang="en-IN" sz="2400" dirty="0"/>
            </a:p>
          </p:txBody>
        </p:sp>
      </p:grpSp>
      <p:grpSp>
        <p:nvGrpSpPr>
          <p:cNvPr id="138" name="Group 137"/>
          <p:cNvGrpSpPr/>
          <p:nvPr/>
        </p:nvGrpSpPr>
        <p:grpSpPr>
          <a:xfrm>
            <a:off x="5580112" y="4632316"/>
            <a:ext cx="1499987" cy="1963283"/>
            <a:chOff x="5580112" y="4632316"/>
            <a:chExt cx="1499987" cy="1963283"/>
          </a:xfrm>
        </p:grpSpPr>
        <p:sp>
          <p:nvSpPr>
            <p:cNvPr id="133" name="Freeform 184"/>
            <p:cNvSpPr>
              <a:spLocks/>
            </p:cNvSpPr>
            <p:nvPr/>
          </p:nvSpPr>
          <p:spPr bwMode="auto">
            <a:xfrm rot="20938854" flipH="1">
              <a:off x="6118919" y="4632316"/>
              <a:ext cx="961180" cy="1963283"/>
            </a:xfrm>
            <a:custGeom>
              <a:avLst/>
              <a:gdLst>
                <a:gd name="T0" fmla="*/ 283 w 283"/>
                <a:gd name="T1" fmla="*/ 667 h 702"/>
                <a:gd name="T2" fmla="*/ 242 w 283"/>
                <a:gd name="T3" fmla="*/ 633 h 702"/>
                <a:gd name="T4" fmla="*/ 205 w 283"/>
                <a:gd name="T5" fmla="*/ 594 h 702"/>
                <a:gd name="T6" fmla="*/ 174 w 283"/>
                <a:gd name="T7" fmla="*/ 552 h 702"/>
                <a:gd name="T8" fmla="*/ 147 w 283"/>
                <a:gd name="T9" fmla="*/ 505 h 702"/>
                <a:gd name="T10" fmla="*/ 125 w 283"/>
                <a:gd name="T11" fmla="*/ 456 h 702"/>
                <a:gd name="T12" fmla="*/ 111 w 283"/>
                <a:gd name="T13" fmla="*/ 404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4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6 h 702"/>
                <a:gd name="T74" fmla="*/ 283 w 283"/>
                <a:gd name="T75" fmla="*/ 667 h 702"/>
                <a:gd name="connsiteX0" fmla="*/ 10000 w 10000"/>
                <a:gd name="connsiteY0" fmla="*/ 9501 h 10000"/>
                <a:gd name="connsiteX1" fmla="*/ 10000 w 10000"/>
                <a:gd name="connsiteY1" fmla="*/ 9501 h 10000"/>
                <a:gd name="connsiteX2" fmla="*/ 9223 w 10000"/>
                <a:gd name="connsiteY2" fmla="*/ 9259 h 10000"/>
                <a:gd name="connsiteX3" fmla="*/ 8551 w 10000"/>
                <a:gd name="connsiteY3" fmla="*/ 9017 h 10000"/>
                <a:gd name="connsiteX4" fmla="*/ 7845 w 10000"/>
                <a:gd name="connsiteY4" fmla="*/ 8732 h 10000"/>
                <a:gd name="connsiteX5" fmla="*/ 7244 w 10000"/>
                <a:gd name="connsiteY5" fmla="*/ 8462 h 10000"/>
                <a:gd name="connsiteX6" fmla="*/ 6643 w 10000"/>
                <a:gd name="connsiteY6" fmla="*/ 8162 h 10000"/>
                <a:gd name="connsiteX7" fmla="*/ 6148 w 10000"/>
                <a:gd name="connsiteY7" fmla="*/ 7863 h 10000"/>
                <a:gd name="connsiteX8" fmla="*/ 5618 w 10000"/>
                <a:gd name="connsiteY8" fmla="*/ 7536 h 10000"/>
                <a:gd name="connsiteX9" fmla="*/ 5194 w 10000"/>
                <a:gd name="connsiteY9" fmla="*/ 7194 h 10000"/>
                <a:gd name="connsiteX10" fmla="*/ 4770 w 10000"/>
                <a:gd name="connsiteY10" fmla="*/ 6838 h 10000"/>
                <a:gd name="connsiteX11" fmla="*/ 4417 w 10000"/>
                <a:gd name="connsiteY11" fmla="*/ 6496 h 10000"/>
                <a:gd name="connsiteX12" fmla="*/ 4170 w 10000"/>
                <a:gd name="connsiteY12" fmla="*/ 6111 h 10000"/>
                <a:gd name="connsiteX13" fmla="*/ 3922 w 10000"/>
                <a:gd name="connsiteY13" fmla="*/ 5755 h 10000"/>
                <a:gd name="connsiteX14" fmla="*/ 3746 w 10000"/>
                <a:gd name="connsiteY14" fmla="*/ 5356 h 10000"/>
                <a:gd name="connsiteX15" fmla="*/ 3604 w 10000"/>
                <a:gd name="connsiteY15" fmla="*/ 4972 h 10000"/>
                <a:gd name="connsiteX16" fmla="*/ 3569 w 10000"/>
                <a:gd name="connsiteY16" fmla="*/ 4558 h 10000"/>
                <a:gd name="connsiteX17" fmla="*/ 3569 w 10000"/>
                <a:gd name="connsiteY17" fmla="*/ 4160 h 10000"/>
                <a:gd name="connsiteX18" fmla="*/ 3569 w 10000"/>
                <a:gd name="connsiteY18" fmla="*/ 4160 h 10000"/>
                <a:gd name="connsiteX19" fmla="*/ 3604 w 10000"/>
                <a:gd name="connsiteY19" fmla="*/ 3818 h 10000"/>
                <a:gd name="connsiteX20" fmla="*/ 3710 w 10000"/>
                <a:gd name="connsiteY20" fmla="*/ 3462 h 10000"/>
                <a:gd name="connsiteX21" fmla="*/ 3816 w 10000"/>
                <a:gd name="connsiteY21" fmla="*/ 3134 h 10000"/>
                <a:gd name="connsiteX22" fmla="*/ 4028 w 10000"/>
                <a:gd name="connsiteY22" fmla="*/ 2806 h 10000"/>
                <a:gd name="connsiteX23" fmla="*/ 4240 w 10000"/>
                <a:gd name="connsiteY23" fmla="*/ 2479 h 10000"/>
                <a:gd name="connsiteX24" fmla="*/ 4523 w 10000"/>
                <a:gd name="connsiteY24" fmla="*/ 2179 h 10000"/>
                <a:gd name="connsiteX25" fmla="*/ 4806 w 10000"/>
                <a:gd name="connsiteY25" fmla="*/ 1866 h 10000"/>
                <a:gd name="connsiteX26" fmla="*/ 5159 w 10000"/>
                <a:gd name="connsiteY26" fmla="*/ 1567 h 10000"/>
                <a:gd name="connsiteX27" fmla="*/ 5159 w 10000"/>
                <a:gd name="connsiteY27" fmla="*/ 1567 h 10000"/>
                <a:gd name="connsiteX28" fmla="*/ 4770 w 10000"/>
                <a:gd name="connsiteY28" fmla="*/ 1410 h 10000"/>
                <a:gd name="connsiteX29" fmla="*/ 6126 w 10000"/>
                <a:gd name="connsiteY29" fmla="*/ 1307 h 10000"/>
                <a:gd name="connsiteX30" fmla="*/ 4170 w 10000"/>
                <a:gd name="connsiteY30" fmla="*/ 1054 h 10000"/>
                <a:gd name="connsiteX31" fmla="*/ 3922 w 10000"/>
                <a:gd name="connsiteY31" fmla="*/ 855 h 10000"/>
                <a:gd name="connsiteX32" fmla="*/ 3746 w 10000"/>
                <a:gd name="connsiteY32" fmla="*/ 655 h 10000"/>
                <a:gd name="connsiteX33" fmla="*/ 3569 w 10000"/>
                <a:gd name="connsiteY33" fmla="*/ 442 h 10000"/>
                <a:gd name="connsiteX34" fmla="*/ 3498 w 10000"/>
                <a:gd name="connsiteY34" fmla="*/ 214 h 10000"/>
                <a:gd name="connsiteX35" fmla="*/ 3428 w 10000"/>
                <a:gd name="connsiteY35" fmla="*/ 0 h 10000"/>
                <a:gd name="connsiteX36" fmla="*/ 3428 w 10000"/>
                <a:gd name="connsiteY36" fmla="*/ 0 h 10000"/>
                <a:gd name="connsiteX37" fmla="*/ 2721 w 10000"/>
                <a:gd name="connsiteY37" fmla="*/ 456 h 10000"/>
                <a:gd name="connsiteX38" fmla="*/ 2085 w 10000"/>
                <a:gd name="connsiteY38" fmla="*/ 926 h 10000"/>
                <a:gd name="connsiteX39" fmla="*/ 1519 w 10000"/>
                <a:gd name="connsiteY39" fmla="*/ 1425 h 10000"/>
                <a:gd name="connsiteX40" fmla="*/ 989 w 10000"/>
                <a:gd name="connsiteY40" fmla="*/ 1952 h 10000"/>
                <a:gd name="connsiteX41" fmla="*/ 601 w 10000"/>
                <a:gd name="connsiteY41" fmla="*/ 2479 h 10000"/>
                <a:gd name="connsiteX42" fmla="*/ 424 w 10000"/>
                <a:gd name="connsiteY42" fmla="*/ 2764 h 10000"/>
                <a:gd name="connsiteX43" fmla="*/ 318 w 10000"/>
                <a:gd name="connsiteY43" fmla="*/ 3034 h 10000"/>
                <a:gd name="connsiteX44" fmla="*/ 177 w 10000"/>
                <a:gd name="connsiteY44" fmla="*/ 3333 h 10000"/>
                <a:gd name="connsiteX45" fmla="*/ 106 w 10000"/>
                <a:gd name="connsiteY45" fmla="*/ 3604 h 10000"/>
                <a:gd name="connsiteX46" fmla="*/ 71 w 10000"/>
                <a:gd name="connsiteY46" fmla="*/ 3903 h 10000"/>
                <a:gd name="connsiteX47" fmla="*/ 0 w 10000"/>
                <a:gd name="connsiteY47" fmla="*/ 4188 h 10000"/>
                <a:gd name="connsiteX48" fmla="*/ 0 w 10000"/>
                <a:gd name="connsiteY48" fmla="*/ 4188 h 10000"/>
                <a:gd name="connsiteX49" fmla="*/ 0 w 10000"/>
                <a:gd name="connsiteY49" fmla="*/ 4615 h 10000"/>
                <a:gd name="connsiteX50" fmla="*/ 71 w 10000"/>
                <a:gd name="connsiteY50" fmla="*/ 5028 h 10000"/>
                <a:gd name="connsiteX51" fmla="*/ 141 w 10000"/>
                <a:gd name="connsiteY51" fmla="*/ 5442 h 10000"/>
                <a:gd name="connsiteX52" fmla="*/ 318 w 10000"/>
                <a:gd name="connsiteY52" fmla="*/ 5855 h 10000"/>
                <a:gd name="connsiteX53" fmla="*/ 530 w 10000"/>
                <a:gd name="connsiteY53" fmla="*/ 6254 h 10000"/>
                <a:gd name="connsiteX54" fmla="*/ 777 w 10000"/>
                <a:gd name="connsiteY54" fmla="*/ 6624 h 10000"/>
                <a:gd name="connsiteX55" fmla="*/ 1095 w 10000"/>
                <a:gd name="connsiteY55" fmla="*/ 7009 h 10000"/>
                <a:gd name="connsiteX56" fmla="*/ 1413 w 10000"/>
                <a:gd name="connsiteY56" fmla="*/ 7393 h 10000"/>
                <a:gd name="connsiteX57" fmla="*/ 1802 w 10000"/>
                <a:gd name="connsiteY57" fmla="*/ 7749 h 10000"/>
                <a:gd name="connsiteX58" fmla="*/ 2297 w 10000"/>
                <a:gd name="connsiteY58" fmla="*/ 8120 h 10000"/>
                <a:gd name="connsiteX59" fmla="*/ 2756 w 10000"/>
                <a:gd name="connsiteY59" fmla="*/ 8447 h 10000"/>
                <a:gd name="connsiteX60" fmla="*/ 3286 w 10000"/>
                <a:gd name="connsiteY60" fmla="*/ 8789 h 10000"/>
                <a:gd name="connsiteX61" fmla="*/ 3887 w 10000"/>
                <a:gd name="connsiteY61" fmla="*/ 9103 h 10000"/>
                <a:gd name="connsiteX62" fmla="*/ 4488 w 10000"/>
                <a:gd name="connsiteY62" fmla="*/ 9416 h 10000"/>
                <a:gd name="connsiteX63" fmla="*/ 5124 w 10000"/>
                <a:gd name="connsiteY63" fmla="*/ 9701 h 10000"/>
                <a:gd name="connsiteX64" fmla="*/ 5760 w 10000"/>
                <a:gd name="connsiteY64" fmla="*/ 10000 h 10000"/>
                <a:gd name="connsiteX65" fmla="*/ 5760 w 10000"/>
                <a:gd name="connsiteY65" fmla="*/ 10000 h 10000"/>
                <a:gd name="connsiteX66" fmla="*/ 6219 w 10000"/>
                <a:gd name="connsiteY66" fmla="*/ 9872 h 10000"/>
                <a:gd name="connsiteX67" fmla="*/ 6643 w 10000"/>
                <a:gd name="connsiteY67" fmla="*/ 9772 h 10000"/>
                <a:gd name="connsiteX68" fmla="*/ 7138 w 10000"/>
                <a:gd name="connsiteY68" fmla="*/ 9687 h 10000"/>
                <a:gd name="connsiteX69" fmla="*/ 7633 w 10000"/>
                <a:gd name="connsiteY69" fmla="*/ 9601 h 10000"/>
                <a:gd name="connsiteX70" fmla="*/ 8163 w 10000"/>
                <a:gd name="connsiteY70" fmla="*/ 9544 h 10000"/>
                <a:gd name="connsiteX71" fmla="*/ 8657 w 10000"/>
                <a:gd name="connsiteY71" fmla="*/ 9516 h 10000"/>
                <a:gd name="connsiteX72" fmla="*/ 9223 w 10000"/>
                <a:gd name="connsiteY72" fmla="*/ 9501 h 10000"/>
                <a:gd name="connsiteX73" fmla="*/ 9788 w 10000"/>
                <a:gd name="connsiteY73" fmla="*/ 9487 h 10000"/>
                <a:gd name="connsiteX74" fmla="*/ 9788 w 10000"/>
                <a:gd name="connsiteY74" fmla="*/ 9487 h 10000"/>
                <a:gd name="connsiteX75" fmla="*/ 10000 w 10000"/>
                <a:gd name="connsiteY75" fmla="*/ 9501 h 10000"/>
                <a:gd name="connsiteX76" fmla="*/ 10000 w 10000"/>
                <a:gd name="connsiteY76" fmla="*/ 9501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4770 w 10101"/>
                <a:gd name="connsiteY28" fmla="*/ 1410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159 w 10101"/>
                <a:gd name="connsiteY27" fmla="*/ 1567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6126 w 10101"/>
                <a:gd name="connsiteY29" fmla="*/ 1307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6126 w 10101"/>
                <a:gd name="connsiteY28" fmla="*/ 1307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 name="connsiteX0" fmla="*/ 10101 w 10101"/>
                <a:gd name="connsiteY0" fmla="*/ 9177 h 10000"/>
                <a:gd name="connsiteX1" fmla="*/ 10000 w 10101"/>
                <a:gd name="connsiteY1" fmla="*/ 9501 h 10000"/>
                <a:gd name="connsiteX2" fmla="*/ 9223 w 10101"/>
                <a:gd name="connsiteY2" fmla="*/ 9259 h 10000"/>
                <a:gd name="connsiteX3" fmla="*/ 8551 w 10101"/>
                <a:gd name="connsiteY3" fmla="*/ 9017 h 10000"/>
                <a:gd name="connsiteX4" fmla="*/ 7845 w 10101"/>
                <a:gd name="connsiteY4" fmla="*/ 8732 h 10000"/>
                <a:gd name="connsiteX5" fmla="*/ 7244 w 10101"/>
                <a:gd name="connsiteY5" fmla="*/ 8462 h 10000"/>
                <a:gd name="connsiteX6" fmla="*/ 6643 w 10101"/>
                <a:gd name="connsiteY6" fmla="*/ 8162 h 10000"/>
                <a:gd name="connsiteX7" fmla="*/ 6148 w 10101"/>
                <a:gd name="connsiteY7" fmla="*/ 7863 h 10000"/>
                <a:gd name="connsiteX8" fmla="*/ 5618 w 10101"/>
                <a:gd name="connsiteY8" fmla="*/ 7536 h 10000"/>
                <a:gd name="connsiteX9" fmla="*/ 5194 w 10101"/>
                <a:gd name="connsiteY9" fmla="*/ 7194 h 10000"/>
                <a:gd name="connsiteX10" fmla="*/ 4770 w 10101"/>
                <a:gd name="connsiteY10" fmla="*/ 6838 h 10000"/>
                <a:gd name="connsiteX11" fmla="*/ 4417 w 10101"/>
                <a:gd name="connsiteY11" fmla="*/ 6496 h 10000"/>
                <a:gd name="connsiteX12" fmla="*/ 4170 w 10101"/>
                <a:gd name="connsiteY12" fmla="*/ 6111 h 10000"/>
                <a:gd name="connsiteX13" fmla="*/ 3922 w 10101"/>
                <a:gd name="connsiteY13" fmla="*/ 5755 h 10000"/>
                <a:gd name="connsiteX14" fmla="*/ 3746 w 10101"/>
                <a:gd name="connsiteY14" fmla="*/ 5356 h 10000"/>
                <a:gd name="connsiteX15" fmla="*/ 3604 w 10101"/>
                <a:gd name="connsiteY15" fmla="*/ 4972 h 10000"/>
                <a:gd name="connsiteX16" fmla="*/ 3569 w 10101"/>
                <a:gd name="connsiteY16" fmla="*/ 4558 h 10000"/>
                <a:gd name="connsiteX17" fmla="*/ 3569 w 10101"/>
                <a:gd name="connsiteY17" fmla="*/ 4160 h 10000"/>
                <a:gd name="connsiteX18" fmla="*/ 3569 w 10101"/>
                <a:gd name="connsiteY18" fmla="*/ 4160 h 10000"/>
                <a:gd name="connsiteX19" fmla="*/ 3604 w 10101"/>
                <a:gd name="connsiteY19" fmla="*/ 3818 h 10000"/>
                <a:gd name="connsiteX20" fmla="*/ 3710 w 10101"/>
                <a:gd name="connsiteY20" fmla="*/ 3462 h 10000"/>
                <a:gd name="connsiteX21" fmla="*/ 3816 w 10101"/>
                <a:gd name="connsiteY21" fmla="*/ 3134 h 10000"/>
                <a:gd name="connsiteX22" fmla="*/ 4028 w 10101"/>
                <a:gd name="connsiteY22" fmla="*/ 2806 h 10000"/>
                <a:gd name="connsiteX23" fmla="*/ 4240 w 10101"/>
                <a:gd name="connsiteY23" fmla="*/ 2479 h 10000"/>
                <a:gd name="connsiteX24" fmla="*/ 4523 w 10101"/>
                <a:gd name="connsiteY24" fmla="*/ 2179 h 10000"/>
                <a:gd name="connsiteX25" fmla="*/ 4806 w 10101"/>
                <a:gd name="connsiteY25" fmla="*/ 1866 h 10000"/>
                <a:gd name="connsiteX26" fmla="*/ 5159 w 10101"/>
                <a:gd name="connsiteY26" fmla="*/ 1567 h 10000"/>
                <a:gd name="connsiteX27" fmla="*/ 5656 w 10101"/>
                <a:gd name="connsiteY27" fmla="*/ 1773 h 10000"/>
                <a:gd name="connsiteX28" fmla="*/ 4694 w 10101"/>
                <a:gd name="connsiteY28" fmla="*/ 1546 h 10000"/>
                <a:gd name="connsiteX29" fmla="*/ 4694 w 10101"/>
                <a:gd name="connsiteY29" fmla="*/ 1546 h 10000"/>
                <a:gd name="connsiteX30" fmla="*/ 4170 w 10101"/>
                <a:gd name="connsiteY30" fmla="*/ 1054 h 10000"/>
                <a:gd name="connsiteX31" fmla="*/ 3922 w 10101"/>
                <a:gd name="connsiteY31" fmla="*/ 855 h 10000"/>
                <a:gd name="connsiteX32" fmla="*/ 3746 w 10101"/>
                <a:gd name="connsiteY32" fmla="*/ 655 h 10000"/>
                <a:gd name="connsiteX33" fmla="*/ 3569 w 10101"/>
                <a:gd name="connsiteY33" fmla="*/ 442 h 10000"/>
                <a:gd name="connsiteX34" fmla="*/ 3498 w 10101"/>
                <a:gd name="connsiteY34" fmla="*/ 214 h 10000"/>
                <a:gd name="connsiteX35" fmla="*/ 3428 w 10101"/>
                <a:gd name="connsiteY35" fmla="*/ 0 h 10000"/>
                <a:gd name="connsiteX36" fmla="*/ 3428 w 10101"/>
                <a:gd name="connsiteY36" fmla="*/ 0 h 10000"/>
                <a:gd name="connsiteX37" fmla="*/ 2721 w 10101"/>
                <a:gd name="connsiteY37" fmla="*/ 456 h 10000"/>
                <a:gd name="connsiteX38" fmla="*/ 2085 w 10101"/>
                <a:gd name="connsiteY38" fmla="*/ 926 h 10000"/>
                <a:gd name="connsiteX39" fmla="*/ 1519 w 10101"/>
                <a:gd name="connsiteY39" fmla="*/ 1425 h 10000"/>
                <a:gd name="connsiteX40" fmla="*/ 989 w 10101"/>
                <a:gd name="connsiteY40" fmla="*/ 1952 h 10000"/>
                <a:gd name="connsiteX41" fmla="*/ 601 w 10101"/>
                <a:gd name="connsiteY41" fmla="*/ 2479 h 10000"/>
                <a:gd name="connsiteX42" fmla="*/ 424 w 10101"/>
                <a:gd name="connsiteY42" fmla="*/ 2764 h 10000"/>
                <a:gd name="connsiteX43" fmla="*/ 318 w 10101"/>
                <a:gd name="connsiteY43" fmla="*/ 3034 h 10000"/>
                <a:gd name="connsiteX44" fmla="*/ 177 w 10101"/>
                <a:gd name="connsiteY44" fmla="*/ 3333 h 10000"/>
                <a:gd name="connsiteX45" fmla="*/ 106 w 10101"/>
                <a:gd name="connsiteY45" fmla="*/ 3604 h 10000"/>
                <a:gd name="connsiteX46" fmla="*/ 71 w 10101"/>
                <a:gd name="connsiteY46" fmla="*/ 3903 h 10000"/>
                <a:gd name="connsiteX47" fmla="*/ 0 w 10101"/>
                <a:gd name="connsiteY47" fmla="*/ 4188 h 10000"/>
                <a:gd name="connsiteX48" fmla="*/ 0 w 10101"/>
                <a:gd name="connsiteY48" fmla="*/ 4188 h 10000"/>
                <a:gd name="connsiteX49" fmla="*/ 0 w 10101"/>
                <a:gd name="connsiteY49" fmla="*/ 4615 h 10000"/>
                <a:gd name="connsiteX50" fmla="*/ 71 w 10101"/>
                <a:gd name="connsiteY50" fmla="*/ 5028 h 10000"/>
                <a:gd name="connsiteX51" fmla="*/ 141 w 10101"/>
                <a:gd name="connsiteY51" fmla="*/ 5442 h 10000"/>
                <a:gd name="connsiteX52" fmla="*/ 318 w 10101"/>
                <a:gd name="connsiteY52" fmla="*/ 5855 h 10000"/>
                <a:gd name="connsiteX53" fmla="*/ 530 w 10101"/>
                <a:gd name="connsiteY53" fmla="*/ 6254 h 10000"/>
                <a:gd name="connsiteX54" fmla="*/ 777 w 10101"/>
                <a:gd name="connsiteY54" fmla="*/ 6624 h 10000"/>
                <a:gd name="connsiteX55" fmla="*/ 1095 w 10101"/>
                <a:gd name="connsiteY55" fmla="*/ 7009 h 10000"/>
                <a:gd name="connsiteX56" fmla="*/ 1413 w 10101"/>
                <a:gd name="connsiteY56" fmla="*/ 7393 h 10000"/>
                <a:gd name="connsiteX57" fmla="*/ 1802 w 10101"/>
                <a:gd name="connsiteY57" fmla="*/ 7749 h 10000"/>
                <a:gd name="connsiteX58" fmla="*/ 2297 w 10101"/>
                <a:gd name="connsiteY58" fmla="*/ 8120 h 10000"/>
                <a:gd name="connsiteX59" fmla="*/ 2756 w 10101"/>
                <a:gd name="connsiteY59" fmla="*/ 8447 h 10000"/>
                <a:gd name="connsiteX60" fmla="*/ 3286 w 10101"/>
                <a:gd name="connsiteY60" fmla="*/ 8789 h 10000"/>
                <a:gd name="connsiteX61" fmla="*/ 3887 w 10101"/>
                <a:gd name="connsiteY61" fmla="*/ 9103 h 10000"/>
                <a:gd name="connsiteX62" fmla="*/ 4488 w 10101"/>
                <a:gd name="connsiteY62" fmla="*/ 9416 h 10000"/>
                <a:gd name="connsiteX63" fmla="*/ 5124 w 10101"/>
                <a:gd name="connsiteY63" fmla="*/ 9701 h 10000"/>
                <a:gd name="connsiteX64" fmla="*/ 5760 w 10101"/>
                <a:gd name="connsiteY64" fmla="*/ 10000 h 10000"/>
                <a:gd name="connsiteX65" fmla="*/ 5760 w 10101"/>
                <a:gd name="connsiteY65" fmla="*/ 10000 h 10000"/>
                <a:gd name="connsiteX66" fmla="*/ 6219 w 10101"/>
                <a:gd name="connsiteY66" fmla="*/ 9872 h 10000"/>
                <a:gd name="connsiteX67" fmla="*/ 6643 w 10101"/>
                <a:gd name="connsiteY67" fmla="*/ 9772 h 10000"/>
                <a:gd name="connsiteX68" fmla="*/ 7138 w 10101"/>
                <a:gd name="connsiteY68" fmla="*/ 9687 h 10000"/>
                <a:gd name="connsiteX69" fmla="*/ 7633 w 10101"/>
                <a:gd name="connsiteY69" fmla="*/ 9601 h 10000"/>
                <a:gd name="connsiteX70" fmla="*/ 8163 w 10101"/>
                <a:gd name="connsiteY70" fmla="*/ 9544 h 10000"/>
                <a:gd name="connsiteX71" fmla="*/ 8657 w 10101"/>
                <a:gd name="connsiteY71" fmla="*/ 9516 h 10000"/>
                <a:gd name="connsiteX72" fmla="*/ 9223 w 10101"/>
                <a:gd name="connsiteY72" fmla="*/ 9501 h 10000"/>
                <a:gd name="connsiteX73" fmla="*/ 9788 w 10101"/>
                <a:gd name="connsiteY73" fmla="*/ 9487 h 10000"/>
                <a:gd name="connsiteX74" fmla="*/ 9788 w 10101"/>
                <a:gd name="connsiteY74" fmla="*/ 9487 h 10000"/>
                <a:gd name="connsiteX75" fmla="*/ 10000 w 10101"/>
                <a:gd name="connsiteY75" fmla="*/ 9501 h 10000"/>
                <a:gd name="connsiteX76" fmla="*/ 10101 w 10101"/>
                <a:gd name="connsiteY76" fmla="*/ 91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101" h="10000">
                  <a:moveTo>
                    <a:pt x="10101" y="9177"/>
                  </a:moveTo>
                  <a:cubicBezTo>
                    <a:pt x="10067" y="9285"/>
                    <a:pt x="10034" y="9393"/>
                    <a:pt x="10000" y="9501"/>
                  </a:cubicBezTo>
                  <a:lnTo>
                    <a:pt x="9223" y="9259"/>
                  </a:lnTo>
                  <a:lnTo>
                    <a:pt x="8551" y="9017"/>
                  </a:lnTo>
                  <a:lnTo>
                    <a:pt x="7845" y="8732"/>
                  </a:lnTo>
                  <a:lnTo>
                    <a:pt x="7244" y="8462"/>
                  </a:lnTo>
                  <a:lnTo>
                    <a:pt x="6643" y="8162"/>
                  </a:lnTo>
                  <a:lnTo>
                    <a:pt x="6148" y="7863"/>
                  </a:lnTo>
                  <a:lnTo>
                    <a:pt x="5618" y="7536"/>
                  </a:lnTo>
                  <a:lnTo>
                    <a:pt x="5194" y="7194"/>
                  </a:lnTo>
                  <a:lnTo>
                    <a:pt x="4770" y="6838"/>
                  </a:lnTo>
                  <a:lnTo>
                    <a:pt x="4417" y="6496"/>
                  </a:lnTo>
                  <a:lnTo>
                    <a:pt x="4170" y="6111"/>
                  </a:lnTo>
                  <a:lnTo>
                    <a:pt x="3922" y="5755"/>
                  </a:lnTo>
                  <a:cubicBezTo>
                    <a:pt x="3863" y="5622"/>
                    <a:pt x="3805" y="5489"/>
                    <a:pt x="3746" y="5356"/>
                  </a:cubicBezTo>
                  <a:cubicBezTo>
                    <a:pt x="3699" y="5228"/>
                    <a:pt x="3651" y="5100"/>
                    <a:pt x="3604" y="4972"/>
                  </a:cubicBezTo>
                  <a:cubicBezTo>
                    <a:pt x="3592" y="4834"/>
                    <a:pt x="3581" y="4696"/>
                    <a:pt x="3569" y="4558"/>
                  </a:cubicBezTo>
                  <a:lnTo>
                    <a:pt x="3569" y="4160"/>
                  </a:lnTo>
                  <a:lnTo>
                    <a:pt x="3569" y="4160"/>
                  </a:lnTo>
                  <a:cubicBezTo>
                    <a:pt x="3581" y="4046"/>
                    <a:pt x="3592" y="3932"/>
                    <a:pt x="3604" y="3818"/>
                  </a:cubicBezTo>
                  <a:cubicBezTo>
                    <a:pt x="3639" y="3699"/>
                    <a:pt x="3675" y="3581"/>
                    <a:pt x="3710" y="3462"/>
                  </a:cubicBezTo>
                  <a:cubicBezTo>
                    <a:pt x="3745" y="3353"/>
                    <a:pt x="3781" y="3243"/>
                    <a:pt x="3816" y="3134"/>
                  </a:cubicBezTo>
                  <a:cubicBezTo>
                    <a:pt x="3887" y="3025"/>
                    <a:pt x="3957" y="2915"/>
                    <a:pt x="4028" y="2806"/>
                  </a:cubicBezTo>
                  <a:lnTo>
                    <a:pt x="4240" y="2479"/>
                  </a:lnTo>
                  <a:lnTo>
                    <a:pt x="4523" y="2179"/>
                  </a:lnTo>
                  <a:lnTo>
                    <a:pt x="4806" y="1866"/>
                  </a:lnTo>
                  <a:lnTo>
                    <a:pt x="5159" y="1567"/>
                  </a:lnTo>
                  <a:lnTo>
                    <a:pt x="5656" y="1773"/>
                  </a:lnTo>
                  <a:lnTo>
                    <a:pt x="4694" y="1546"/>
                  </a:lnTo>
                  <a:lnTo>
                    <a:pt x="4694" y="1546"/>
                  </a:lnTo>
                  <a:lnTo>
                    <a:pt x="4170" y="1054"/>
                  </a:lnTo>
                  <a:lnTo>
                    <a:pt x="3922" y="855"/>
                  </a:lnTo>
                  <a:lnTo>
                    <a:pt x="3746" y="655"/>
                  </a:lnTo>
                  <a:lnTo>
                    <a:pt x="3569" y="442"/>
                  </a:lnTo>
                  <a:cubicBezTo>
                    <a:pt x="3545" y="366"/>
                    <a:pt x="3522" y="290"/>
                    <a:pt x="3498" y="214"/>
                  </a:cubicBezTo>
                  <a:cubicBezTo>
                    <a:pt x="3475" y="143"/>
                    <a:pt x="3451" y="71"/>
                    <a:pt x="3428" y="0"/>
                  </a:cubicBezTo>
                  <a:lnTo>
                    <a:pt x="3428" y="0"/>
                  </a:lnTo>
                  <a:lnTo>
                    <a:pt x="2721" y="456"/>
                  </a:lnTo>
                  <a:lnTo>
                    <a:pt x="2085" y="926"/>
                  </a:lnTo>
                  <a:lnTo>
                    <a:pt x="1519" y="1425"/>
                  </a:lnTo>
                  <a:lnTo>
                    <a:pt x="989" y="1952"/>
                  </a:lnTo>
                  <a:lnTo>
                    <a:pt x="601" y="2479"/>
                  </a:lnTo>
                  <a:lnTo>
                    <a:pt x="424" y="2764"/>
                  </a:lnTo>
                  <a:cubicBezTo>
                    <a:pt x="389" y="2854"/>
                    <a:pt x="353" y="2944"/>
                    <a:pt x="318" y="3034"/>
                  </a:cubicBezTo>
                  <a:lnTo>
                    <a:pt x="177" y="3333"/>
                  </a:lnTo>
                  <a:cubicBezTo>
                    <a:pt x="153" y="3423"/>
                    <a:pt x="130" y="3514"/>
                    <a:pt x="106" y="3604"/>
                  </a:cubicBezTo>
                  <a:cubicBezTo>
                    <a:pt x="94" y="3704"/>
                    <a:pt x="83" y="3803"/>
                    <a:pt x="71" y="3903"/>
                  </a:cubicBezTo>
                  <a:cubicBezTo>
                    <a:pt x="47" y="3998"/>
                    <a:pt x="24" y="4093"/>
                    <a:pt x="0" y="4188"/>
                  </a:cubicBezTo>
                  <a:lnTo>
                    <a:pt x="0" y="4188"/>
                  </a:lnTo>
                  <a:lnTo>
                    <a:pt x="0" y="4615"/>
                  </a:lnTo>
                  <a:cubicBezTo>
                    <a:pt x="24" y="4753"/>
                    <a:pt x="47" y="4890"/>
                    <a:pt x="71" y="5028"/>
                  </a:cubicBezTo>
                  <a:cubicBezTo>
                    <a:pt x="94" y="5166"/>
                    <a:pt x="118" y="5304"/>
                    <a:pt x="141" y="5442"/>
                  </a:cubicBezTo>
                  <a:lnTo>
                    <a:pt x="318" y="5855"/>
                  </a:lnTo>
                  <a:lnTo>
                    <a:pt x="530" y="6254"/>
                  </a:lnTo>
                  <a:lnTo>
                    <a:pt x="777" y="6624"/>
                  </a:lnTo>
                  <a:lnTo>
                    <a:pt x="1095" y="7009"/>
                  </a:lnTo>
                  <a:lnTo>
                    <a:pt x="1413" y="7393"/>
                  </a:lnTo>
                  <a:lnTo>
                    <a:pt x="1802" y="7749"/>
                  </a:lnTo>
                  <a:lnTo>
                    <a:pt x="2297" y="8120"/>
                  </a:lnTo>
                  <a:lnTo>
                    <a:pt x="2756" y="8447"/>
                  </a:lnTo>
                  <a:lnTo>
                    <a:pt x="3286" y="8789"/>
                  </a:lnTo>
                  <a:lnTo>
                    <a:pt x="3887" y="9103"/>
                  </a:lnTo>
                  <a:lnTo>
                    <a:pt x="4488" y="9416"/>
                  </a:lnTo>
                  <a:lnTo>
                    <a:pt x="5124" y="9701"/>
                  </a:lnTo>
                  <a:lnTo>
                    <a:pt x="5760" y="10000"/>
                  </a:lnTo>
                  <a:lnTo>
                    <a:pt x="5760" y="10000"/>
                  </a:lnTo>
                  <a:lnTo>
                    <a:pt x="6219" y="9872"/>
                  </a:lnTo>
                  <a:lnTo>
                    <a:pt x="6643" y="9772"/>
                  </a:lnTo>
                  <a:lnTo>
                    <a:pt x="7138" y="9687"/>
                  </a:lnTo>
                  <a:lnTo>
                    <a:pt x="7633" y="9601"/>
                  </a:lnTo>
                  <a:lnTo>
                    <a:pt x="8163" y="9544"/>
                  </a:lnTo>
                  <a:lnTo>
                    <a:pt x="8657" y="9516"/>
                  </a:lnTo>
                  <a:lnTo>
                    <a:pt x="9223" y="9501"/>
                  </a:lnTo>
                  <a:lnTo>
                    <a:pt x="9788" y="9487"/>
                  </a:lnTo>
                  <a:lnTo>
                    <a:pt x="9788" y="9487"/>
                  </a:lnTo>
                  <a:lnTo>
                    <a:pt x="10000" y="9501"/>
                  </a:lnTo>
                  <a:cubicBezTo>
                    <a:pt x="10034" y="9393"/>
                    <a:pt x="10067" y="9285"/>
                    <a:pt x="10101" y="9177"/>
                  </a:cubicBezTo>
                  <a:close/>
                </a:path>
              </a:pathLst>
            </a:custGeom>
            <a:solidFill>
              <a:schemeClr val="accent5"/>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fr-FR" dirty="0"/>
            </a:p>
          </p:txBody>
        </p:sp>
        <p:sp>
          <p:nvSpPr>
            <p:cNvPr id="134" name="TextBox 133"/>
            <p:cNvSpPr txBox="1"/>
            <p:nvPr/>
          </p:nvSpPr>
          <p:spPr>
            <a:xfrm rot="5400000">
              <a:off x="5364088" y="5013176"/>
              <a:ext cx="1728192" cy="1296144"/>
            </a:xfrm>
            <a:prstGeom prst="rect">
              <a:avLst/>
            </a:prstGeom>
            <a:noFill/>
          </p:spPr>
          <p:txBody>
            <a:bodyPr wrap="square" rtlCol="0">
              <a:prstTxWarp prst="textArchUp">
                <a:avLst>
                  <a:gd name="adj" fmla="val 6863717"/>
                </a:avLst>
              </a:prstTxWarp>
              <a:spAutoFit/>
            </a:bodyPr>
            <a:lstStyle/>
            <a:p>
              <a:pPr algn="ctr"/>
              <a:r>
                <a:rPr lang="en-IN" sz="2400" dirty="0" smtClean="0"/>
                <a:t>Threats</a:t>
              </a:r>
              <a:endParaRPr lang="en-IN"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500"/>
                                        <p:tgtEl>
                                          <p:spTgt spid="1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500"/>
                                        <p:tgtEl>
                                          <p:spTgt spid="1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500"/>
                                        <p:tgtEl>
                                          <p:spTgt spid="13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500"/>
                                        <p:tgtEl>
                                          <p:spTgt spid="13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500"/>
                                        <p:tgtEl>
                                          <p:spTgt spid="1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873384"/>
            <a:ext cx="1843709" cy="6012000"/>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358250"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Examining issues from the customers’ perspectives</a:t>
            </a:r>
            <a:endParaRPr lang="en-IN" sz="2400" dirty="0"/>
          </a:p>
        </p:txBody>
      </p:sp>
      <p:cxnSp>
        <p:nvCxnSpPr>
          <p:cNvPr id="12" name="Straight Connector 11"/>
          <p:cNvCxnSpPr/>
          <p:nvPr/>
        </p:nvCxnSpPr>
        <p:spPr>
          <a:xfrm>
            <a:off x="358250"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3" name="Picture 12" descr="searching-for-info.jpg"/>
          <p:cNvPicPr>
            <a:picLocks noChangeAspect="1"/>
          </p:cNvPicPr>
          <p:nvPr/>
        </p:nvPicPr>
        <p:blipFill>
          <a:blip r:embed="rId6" cstate="print"/>
          <a:stretch>
            <a:fillRect/>
          </a:stretch>
        </p:blipFill>
        <p:spPr>
          <a:xfrm>
            <a:off x="1835696" y="980728"/>
            <a:ext cx="7308304" cy="5877272"/>
          </a:xfrm>
          <a:prstGeom prst="rect">
            <a:avLst/>
          </a:prstGeom>
        </p:spPr>
      </p:pic>
      <p:sp>
        <p:nvSpPr>
          <p:cNvPr id="15" name="Rounded Rectangle 14"/>
          <p:cNvSpPr/>
          <p:nvPr/>
        </p:nvSpPr>
        <p:spPr>
          <a:xfrm>
            <a:off x="2123728" y="2132856"/>
            <a:ext cx="6840760" cy="4581128"/>
          </a:xfrm>
          <a:prstGeom prst="roundRect">
            <a:avLst>
              <a:gd name="adj" fmla="val 2315"/>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Examining Issues from the Customers’ Perspectives in SWOT:</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It is very important that you learn to examine issues from the customers’ perspective while conducting a SWOT. You should consider the following questions:</a:t>
            </a:r>
          </a:p>
          <a:p>
            <a:pPr marL="914400" lvl="1" indent="-457200">
              <a:buFont typeface="Courier New" pitchFamily="49" charset="0"/>
              <a:buChar char="o"/>
            </a:pPr>
            <a:r>
              <a:rPr lang="en-IN" sz="2000" dirty="0" smtClean="0">
                <a:solidFill>
                  <a:schemeClr val="tx1"/>
                </a:solidFill>
              </a:rPr>
              <a:t>What do our customers believe about us as a company?</a:t>
            </a:r>
          </a:p>
          <a:p>
            <a:pPr marL="914400" lvl="1" indent="-457200">
              <a:buFont typeface="Courier New" pitchFamily="49" charset="0"/>
              <a:buChar char="o"/>
            </a:pPr>
            <a:r>
              <a:rPr lang="en-IN" sz="2000" dirty="0" smtClean="0">
                <a:solidFill>
                  <a:schemeClr val="tx1"/>
                </a:solidFill>
              </a:rPr>
              <a:t>What are their perceptions of:</a:t>
            </a:r>
          </a:p>
          <a:p>
            <a:pPr marL="1371600" lvl="2" indent="-457200">
              <a:buFont typeface="Wingdings" pitchFamily="2" charset="2"/>
              <a:buChar char="v"/>
            </a:pPr>
            <a:r>
              <a:rPr lang="en-IN" sz="2000" dirty="0" smtClean="0">
                <a:solidFill>
                  <a:schemeClr val="tx1"/>
                </a:solidFill>
              </a:rPr>
              <a:t>Product quality</a:t>
            </a:r>
          </a:p>
          <a:p>
            <a:pPr marL="1371600" lvl="2" indent="-457200">
              <a:buFont typeface="Wingdings" pitchFamily="2" charset="2"/>
              <a:buChar char="v"/>
            </a:pPr>
            <a:r>
              <a:rPr lang="en-IN" sz="2000" dirty="0" smtClean="0">
                <a:solidFill>
                  <a:schemeClr val="tx1"/>
                </a:solidFill>
              </a:rPr>
              <a:t>Customer service</a:t>
            </a:r>
          </a:p>
          <a:p>
            <a:pPr marL="1371600" lvl="2" indent="-457200">
              <a:buFont typeface="Wingdings" pitchFamily="2" charset="2"/>
              <a:buChar char="v"/>
            </a:pPr>
            <a:r>
              <a:rPr lang="en-IN" sz="2000" dirty="0" smtClean="0">
                <a:solidFill>
                  <a:schemeClr val="tx1"/>
                </a:solidFill>
              </a:rPr>
              <a:t>Price/value</a:t>
            </a:r>
          </a:p>
          <a:p>
            <a:pPr marL="1371600" lvl="2" indent="-457200">
              <a:buFont typeface="Wingdings" pitchFamily="2" charset="2"/>
              <a:buChar char="v"/>
            </a:pPr>
            <a:r>
              <a:rPr lang="en-IN" sz="2000" dirty="0" smtClean="0">
                <a:solidFill>
                  <a:schemeClr val="tx1"/>
                </a:solidFill>
              </a:rPr>
              <a:t>Convenience</a:t>
            </a:r>
          </a:p>
          <a:p>
            <a:pPr marL="1371600" lvl="2" indent="-457200">
              <a:buFont typeface="Wingdings" pitchFamily="2" charset="2"/>
              <a:buChar char="v"/>
            </a:pPr>
            <a:r>
              <a:rPr lang="en-IN" sz="2000" dirty="0" smtClean="0">
                <a:solidFill>
                  <a:schemeClr val="tx1"/>
                </a:solidFill>
              </a:rPr>
              <a:t>Promotional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500"/>
                                        <p:tgtEl>
                                          <p:spTgt spid="13"/>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3" name="Picture 12" descr="searching-for-info.jpg"/>
          <p:cNvPicPr>
            <a:picLocks noChangeAspect="1"/>
          </p:cNvPicPr>
          <p:nvPr/>
        </p:nvPicPr>
        <p:blipFill>
          <a:blip r:embed="rId6" cstate="print"/>
          <a:stretch>
            <a:fillRect/>
          </a:stretch>
        </p:blipFill>
        <p:spPr>
          <a:xfrm>
            <a:off x="0" y="980728"/>
            <a:ext cx="9144000" cy="5877272"/>
          </a:xfrm>
          <a:prstGeom prst="rect">
            <a:avLst/>
          </a:prstGeom>
        </p:spPr>
      </p:pic>
      <p:sp>
        <p:nvSpPr>
          <p:cNvPr id="15" name="Rounded Rectangle 14"/>
          <p:cNvSpPr/>
          <p:nvPr/>
        </p:nvSpPr>
        <p:spPr>
          <a:xfrm>
            <a:off x="2123728" y="2132856"/>
            <a:ext cx="6840760" cy="4077072"/>
          </a:xfrm>
          <a:prstGeom prst="roundRect">
            <a:avLst>
              <a:gd name="adj" fmla="val 2315"/>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Examining Issues from the Customers’ Perspectives in SWOT:</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You should also benchmark the customer segment evaluations. In order to carry out the customer segment benchmarking, you should consider the following:</a:t>
            </a:r>
          </a:p>
          <a:p>
            <a:pPr marL="914400" lvl="1" indent="-457200">
              <a:buFont typeface="Courier New" pitchFamily="49" charset="0"/>
              <a:buChar char="o"/>
            </a:pPr>
            <a:r>
              <a:rPr lang="en-IN" sz="2000" dirty="0" smtClean="0">
                <a:solidFill>
                  <a:schemeClr val="tx1"/>
                </a:solidFill>
              </a:rPr>
              <a:t>Consider internal customers (employees)</a:t>
            </a:r>
          </a:p>
          <a:p>
            <a:pPr marL="914400" lvl="1" indent="-457200">
              <a:buFont typeface="Courier New" pitchFamily="49" charset="0"/>
              <a:buChar char="o"/>
            </a:pPr>
            <a:r>
              <a:rPr lang="en-IN" sz="2000" dirty="0" smtClean="0">
                <a:solidFill>
                  <a:schemeClr val="tx1"/>
                </a:solidFill>
              </a:rPr>
              <a:t>Consider all relevant stakeholders such as follows:</a:t>
            </a:r>
          </a:p>
          <a:p>
            <a:pPr marL="1371600" lvl="2" indent="-457200">
              <a:buFont typeface="Wingdings" pitchFamily="2" charset="2"/>
              <a:buChar char="v"/>
            </a:pPr>
            <a:r>
              <a:rPr lang="en-IN" sz="2000" dirty="0" smtClean="0">
                <a:solidFill>
                  <a:schemeClr val="tx1"/>
                </a:solidFill>
              </a:rPr>
              <a:t>Investors and stockholders</a:t>
            </a:r>
          </a:p>
          <a:p>
            <a:pPr marL="1371600" lvl="2" indent="-457200">
              <a:buFont typeface="Wingdings" pitchFamily="2" charset="2"/>
              <a:buChar char="v"/>
            </a:pPr>
            <a:r>
              <a:rPr lang="en-IN" sz="2000" dirty="0" smtClean="0">
                <a:solidFill>
                  <a:schemeClr val="tx1"/>
                </a:solidFill>
              </a:rPr>
              <a:t>Suppliers</a:t>
            </a:r>
          </a:p>
          <a:p>
            <a:pPr marL="1371600" lvl="2" indent="-457200">
              <a:buFont typeface="Wingdings" pitchFamily="2" charset="2"/>
              <a:buChar char="v"/>
            </a:pPr>
            <a:r>
              <a:rPr lang="en-IN" sz="2000" dirty="0" smtClean="0">
                <a:solidFill>
                  <a:schemeClr val="tx1"/>
                </a:solidFill>
              </a:rPr>
              <a:t>Customers</a:t>
            </a:r>
          </a:p>
          <a:p>
            <a:pPr marL="1371600" lvl="2" indent="-457200">
              <a:buFont typeface="Wingdings" pitchFamily="2" charset="2"/>
              <a:buChar char="v"/>
            </a:pPr>
            <a:r>
              <a:rPr lang="en-IN" sz="2000" dirty="0" smtClean="0">
                <a:solidFill>
                  <a:schemeClr val="tx1"/>
                </a:solidFill>
              </a:rPr>
              <a:t>Government</a:t>
            </a:r>
          </a:p>
          <a:p>
            <a:pPr marL="1371600" lvl="2" indent="-457200">
              <a:buFont typeface="Wingdings" pitchFamily="2" charset="2"/>
              <a:buChar char="v"/>
            </a:pPr>
            <a:r>
              <a:rPr lang="en-IN" sz="2000" dirty="0" smtClean="0">
                <a:solidFill>
                  <a:schemeClr val="tx1"/>
                </a:solidFill>
              </a:rPr>
              <a:t>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873384"/>
            <a:ext cx="1843709" cy="6012000"/>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358250" y="2008573"/>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Separating internal issues  from external issues</a:t>
            </a:r>
            <a:endParaRPr lang="en-IN" sz="2400" dirty="0"/>
          </a:p>
        </p:txBody>
      </p:sp>
      <p:cxnSp>
        <p:nvCxnSpPr>
          <p:cNvPr id="12" name="Straight Connector 11"/>
          <p:cNvCxnSpPr/>
          <p:nvPr/>
        </p:nvCxnSpPr>
        <p:spPr>
          <a:xfrm>
            <a:off x="358250" y="1633081"/>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3" name="Picture 12" descr="Chess_Board_3D_1440x900.jpg"/>
          <p:cNvPicPr>
            <a:picLocks noChangeAspect="1"/>
          </p:cNvPicPr>
          <p:nvPr/>
        </p:nvPicPr>
        <p:blipFill>
          <a:blip r:embed="rId6" cstate="print"/>
          <a:stretch>
            <a:fillRect/>
          </a:stretch>
        </p:blipFill>
        <p:spPr>
          <a:xfrm>
            <a:off x="1835696" y="908720"/>
            <a:ext cx="7308304" cy="5949280"/>
          </a:xfrm>
          <a:prstGeom prst="rect">
            <a:avLst/>
          </a:prstGeom>
        </p:spPr>
      </p:pic>
      <p:sp>
        <p:nvSpPr>
          <p:cNvPr id="15" name="Rounded Rectangle 14"/>
          <p:cNvSpPr/>
          <p:nvPr/>
        </p:nvSpPr>
        <p:spPr>
          <a:xfrm>
            <a:off x="2123728" y="2780928"/>
            <a:ext cx="6840760" cy="3933056"/>
          </a:xfrm>
          <a:prstGeom prst="roundRect">
            <a:avLst>
              <a:gd name="adj" fmla="val 2315"/>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Separating internal issues from external issues:</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It is very important for you to understand that there are concerns beyond external issues in an organization that may be at an internal level.</a:t>
            </a:r>
          </a:p>
          <a:p>
            <a:pPr marL="457200" indent="-457200">
              <a:buFont typeface="Arial" pitchFamily="34" charset="0"/>
              <a:buChar char="•"/>
            </a:pPr>
            <a:r>
              <a:rPr lang="en-IN" sz="2000" dirty="0" smtClean="0">
                <a:solidFill>
                  <a:schemeClr val="tx1"/>
                </a:solidFill>
              </a:rPr>
              <a:t>The biggest problem and challenge faced while carrying out a SWOT Analysis is the failure to understand the difference between internal and external issues.</a:t>
            </a:r>
          </a:p>
          <a:p>
            <a:pPr marL="457200" indent="-457200">
              <a:buFont typeface="Arial" pitchFamily="34" charset="0"/>
              <a:buChar char="•"/>
            </a:pPr>
            <a:r>
              <a:rPr lang="en-IN" sz="2000" dirty="0" smtClean="0">
                <a:solidFill>
                  <a:schemeClr val="tx1"/>
                </a:solidFill>
              </a:rPr>
              <a:t>It is crucial that you separate internal issues (strengths &amp; weaknesses) from external issues (strengths &amp; weaknesses).</a:t>
            </a:r>
          </a:p>
        </p:txBody>
      </p:sp>
      <p:pic>
        <p:nvPicPr>
          <p:cNvPr id="16" name="Picture 15" descr="icon-didyouknow.png">
            <a:hlinkHover r:id="" action="ppaction://hlinkshowjump?jump=nextslide"/>
          </p:cNvPr>
          <p:cNvPicPr>
            <a:picLocks noChangeAspect="1"/>
          </p:cNvPicPr>
          <p:nvPr/>
        </p:nvPicPr>
        <p:blipFill>
          <a:blip r:embed="rId7" cstate="print"/>
          <a:stretch>
            <a:fillRect/>
          </a:stretch>
        </p:blipFill>
        <p:spPr>
          <a:xfrm>
            <a:off x="7812496" y="980864"/>
            <a:ext cx="1224000" cy="1224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 name="Rounded Rectangular Callout 16"/>
          <p:cNvSpPr/>
          <p:nvPr/>
        </p:nvSpPr>
        <p:spPr>
          <a:xfrm>
            <a:off x="5076192" y="1196888"/>
            <a:ext cx="2376264" cy="936104"/>
          </a:xfrm>
          <a:prstGeom prst="wedgeRoundRectCallout">
            <a:avLst>
              <a:gd name="adj1" fmla="val 80598"/>
              <a:gd name="adj2" fmla="val -44335"/>
              <a:gd name="adj3" fmla="val 16667"/>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Roll your mouse over the “Did you know?” icon, to learn more.</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Left)">
                                      <p:cBhvr>
                                        <p:cTn id="25" dur="500"/>
                                        <p:tgtEl>
                                          <p:spTgt spid="13"/>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Right)">
                                      <p:cBhvr>
                                        <p:cTn id="29" dur="500"/>
                                        <p:tgtEl>
                                          <p:spTgt spid="15"/>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4000"/>
                            </p:stCondLst>
                            <p:childTnLst>
                              <p:par>
                                <p:cTn id="35" presetID="26" presetClass="emph" presetSubtype="0" fill="hold" nodeType="afterEffect">
                                  <p:stCondLst>
                                    <p:cond delay="0"/>
                                  </p:stCondLst>
                                  <p:childTnLst>
                                    <p:animEffect transition="out" filter="fade">
                                      <p:cBhvr>
                                        <p:cTn id="36" dur="1000" tmFilter="0, 0; .2, .5; .8, .5; 1, 0"/>
                                        <p:tgtEl>
                                          <p:spTgt spid="16"/>
                                        </p:tgtEl>
                                      </p:cBhvr>
                                    </p:animEffect>
                                    <p:animScale>
                                      <p:cBhvr>
                                        <p:cTn id="37" dur="500" autoRev="1" fill="hold"/>
                                        <p:tgtEl>
                                          <p:spTgt spid="16"/>
                                        </p:tgtEl>
                                      </p:cBhvr>
                                      <p:by x="105000" y="105000"/>
                                    </p:animScale>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Did You Know?</a:t>
              </a:r>
              <a:endParaRPr lang="en-IN" sz="3200" dirty="0"/>
            </a:p>
          </p:txBody>
        </p:sp>
      </p:grpSp>
      <p:pic>
        <p:nvPicPr>
          <p:cNvPr id="10" name="Picture 9" descr="stock-footage-beautiful-business-woman-holding-empty-white-board.jpg"/>
          <p:cNvPicPr>
            <a:picLocks noChangeAspect="1"/>
          </p:cNvPicPr>
          <p:nvPr/>
        </p:nvPicPr>
        <p:blipFill>
          <a:blip r:embed="rId6" cstate="print"/>
          <a:stretch>
            <a:fillRect/>
          </a:stretch>
        </p:blipFill>
        <p:spPr>
          <a:xfrm>
            <a:off x="0" y="908720"/>
            <a:ext cx="9144000" cy="3384376"/>
          </a:xfrm>
          <a:prstGeom prst="rect">
            <a:avLst/>
          </a:prstGeom>
        </p:spPr>
      </p:pic>
      <p:sp>
        <p:nvSpPr>
          <p:cNvPr id="11" name="TextBox 10"/>
          <p:cNvSpPr txBox="1"/>
          <p:nvPr/>
        </p:nvSpPr>
        <p:spPr>
          <a:xfrm>
            <a:off x="755576" y="3212976"/>
            <a:ext cx="7776864" cy="2862322"/>
          </a:xfrm>
          <a:prstGeom prst="rect">
            <a:avLst/>
          </a:prstGeom>
          <a:noFill/>
        </p:spPr>
        <p:txBody>
          <a:bodyPr wrap="square" rtlCol="0">
            <a:spAutoFit/>
          </a:bodyPr>
          <a:lstStyle/>
          <a:p>
            <a:r>
              <a:rPr lang="en-IN" sz="2000" dirty="0" smtClean="0"/>
              <a:t>SWOT analysis is greatly used in competitor analyses. Marketers build detailed profiles of each competitor in the market, focusing especially on their relative competitive strengths and weaknesses by using SWOT Analysis. Marketing managers examine each competitor's cost structure, sources of profits, resources and competencies, competitive positioning and product differentiation, degree of vertical integration, historical responses to industry developments, and other factors. The management often conducts market research to obtain this information about its competition.</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SWOT Analysis Template</a:t>
              </a:r>
              <a:endParaRPr lang="en-IN" sz="3200" dirty="0"/>
            </a:p>
          </p:txBody>
        </p:sp>
      </p:grpSp>
      <p:pic>
        <p:nvPicPr>
          <p:cNvPr id="10" name="Picture 2" descr="C:\Bilder Zitate\Fotolia_30908380_X.jp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gray">
          <a:xfrm>
            <a:off x="0" y="1640693"/>
            <a:ext cx="9143999" cy="546071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ounded Rectangle 10"/>
          <p:cNvSpPr/>
          <p:nvPr/>
        </p:nvSpPr>
        <p:spPr>
          <a:xfrm>
            <a:off x="144472" y="1268864"/>
            <a:ext cx="8676000" cy="468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 template for carrying out SWOT Analysis is given on the next screen.</a:t>
            </a:r>
          </a:p>
        </p:txBody>
      </p:sp>
      <p:sp>
        <p:nvSpPr>
          <p:cNvPr id="12" name="Rounded Rectangle 11"/>
          <p:cNvSpPr/>
          <p:nvPr/>
        </p:nvSpPr>
        <p:spPr>
          <a:xfrm>
            <a:off x="144472" y="1772816"/>
            <a:ext cx="8676000" cy="936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You should fill the quadrants of the matrix and state what you are assessing here.</a:t>
            </a:r>
          </a:p>
        </p:txBody>
      </p:sp>
      <p:sp>
        <p:nvSpPr>
          <p:cNvPr id="13" name="Rounded Rectangle 12"/>
          <p:cNvSpPr/>
          <p:nvPr/>
        </p:nvSpPr>
        <p:spPr>
          <a:xfrm>
            <a:off x="144472" y="2780824"/>
            <a:ext cx="8676000" cy="468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Also, there are a few examples given beside each quadrant. </a:t>
            </a:r>
          </a:p>
        </p:txBody>
      </p:sp>
      <p:sp>
        <p:nvSpPr>
          <p:cNvPr id="14" name="Rounded Rectangle 13"/>
          <p:cNvSpPr/>
          <p:nvPr/>
        </p:nvSpPr>
        <p:spPr>
          <a:xfrm>
            <a:off x="144472" y="3321248"/>
            <a:ext cx="8676000" cy="468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These criteria examples are not an exhaustive list. </a:t>
            </a:r>
          </a:p>
        </p:txBody>
      </p:sp>
      <p:sp>
        <p:nvSpPr>
          <p:cNvPr id="15" name="Rounded Rectangle 14"/>
          <p:cNvSpPr/>
          <p:nvPr/>
        </p:nvSpPr>
        <p:spPr>
          <a:xfrm>
            <a:off x="144472" y="3825200"/>
            <a:ext cx="8676000" cy="936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Moreover, many listed criteria in one quadrant can apply to other quadrants also. </a:t>
            </a:r>
          </a:p>
        </p:txBody>
      </p:sp>
      <p:sp>
        <p:nvSpPr>
          <p:cNvPr id="16" name="Rounded Rectangle 15"/>
          <p:cNvSpPr/>
          <p:nvPr/>
        </p:nvSpPr>
        <p:spPr>
          <a:xfrm>
            <a:off x="144472" y="4833208"/>
            <a:ext cx="8676000" cy="936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You should decide and identify and use any other criteria that are appropriate to your situation.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500"/>
                                        <p:tgtEl>
                                          <p:spTgt spid="12"/>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Left)">
                                      <p:cBhvr>
                                        <p:cTn id="19" dur="500"/>
                                        <p:tgtEl>
                                          <p:spTgt spid="13"/>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Left)">
                                      <p:cBhvr>
                                        <p:cTn id="23" dur="500"/>
                                        <p:tgtEl>
                                          <p:spTgt spid="14"/>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Left)">
                                      <p:cBhvr>
                                        <p:cTn id="27" dur="500"/>
                                        <p:tgtEl>
                                          <p:spTgt spid="15"/>
                                        </p:tgtEl>
                                      </p:cBhvr>
                                    </p:animEffect>
                                  </p:childTnLst>
                                </p:cTn>
                              </p:par>
                            </p:childTnLst>
                          </p:cTn>
                        </p:par>
                        <p:par>
                          <p:cTn id="28" fill="hold">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lide(from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SWOT Analysis Template</a:t>
              </a:r>
              <a:endParaRPr lang="en-IN" sz="3200" dirty="0"/>
            </a:p>
          </p:txBody>
        </p:sp>
      </p:grpSp>
      <p:graphicFrame>
        <p:nvGraphicFramePr>
          <p:cNvPr id="10" name="Table 9"/>
          <p:cNvGraphicFramePr>
            <a:graphicFrameLocks noGrp="1"/>
          </p:cNvGraphicFramePr>
          <p:nvPr/>
        </p:nvGraphicFramePr>
        <p:xfrm>
          <a:off x="107504" y="980728"/>
          <a:ext cx="8964488" cy="5644128"/>
        </p:xfrm>
        <a:graphic>
          <a:graphicData uri="http://schemas.openxmlformats.org/drawingml/2006/table">
            <a:tbl>
              <a:tblPr firstRow="1" bandRow="1">
                <a:tableStyleId>{FABFCF23-3B69-468F-B69F-88F6DE6A72F2}</a:tableStyleId>
              </a:tblPr>
              <a:tblGrid>
                <a:gridCol w="3233094"/>
                <a:gridCol w="1249150"/>
                <a:gridCol w="1543068"/>
                <a:gridCol w="2939176"/>
              </a:tblGrid>
              <a:tr h="432048">
                <a:tc>
                  <a:txBody>
                    <a:bodyPr/>
                    <a:lstStyle/>
                    <a:p>
                      <a:pPr algn="ctr"/>
                      <a:r>
                        <a:rPr lang="en-IN" sz="2000" dirty="0" smtClean="0">
                          <a:ln>
                            <a:solidFill>
                              <a:schemeClr val="accent2"/>
                            </a:solidFill>
                          </a:ln>
                          <a:solidFill>
                            <a:schemeClr val="tx1"/>
                          </a:solidFill>
                        </a:rPr>
                        <a:t>Criteria Examples</a:t>
                      </a:r>
                      <a:endParaRPr lang="en-IN" sz="2000" dirty="0">
                        <a:ln>
                          <a:solidFill>
                            <a:schemeClr val="accent2"/>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IN" sz="2000" dirty="0" smtClean="0">
                          <a:ln>
                            <a:solidFill>
                              <a:schemeClr val="accent2"/>
                            </a:solidFill>
                          </a:ln>
                          <a:solidFill>
                            <a:schemeClr val="tx1"/>
                          </a:solidFill>
                        </a:rPr>
                        <a:t>Strengths</a:t>
                      </a:r>
                      <a:endParaRPr lang="en-IN" sz="2000" dirty="0">
                        <a:ln>
                          <a:solidFill>
                            <a:schemeClr val="accent2"/>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IN" sz="2000" dirty="0" smtClean="0">
                          <a:ln>
                            <a:solidFill>
                              <a:schemeClr val="accent2"/>
                            </a:solidFill>
                          </a:ln>
                          <a:solidFill>
                            <a:schemeClr val="tx1"/>
                          </a:solidFill>
                        </a:rPr>
                        <a:t>Weaknesses</a:t>
                      </a:r>
                      <a:endParaRPr lang="en-IN" sz="2000" dirty="0">
                        <a:ln>
                          <a:solidFill>
                            <a:schemeClr val="accent2"/>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IN" sz="2000" dirty="0" smtClean="0">
                          <a:ln>
                            <a:solidFill>
                              <a:schemeClr val="accent2"/>
                            </a:solidFill>
                          </a:ln>
                          <a:solidFill>
                            <a:schemeClr val="tx1"/>
                          </a:solidFill>
                        </a:rPr>
                        <a:t>Criteria Examples</a:t>
                      </a:r>
                      <a:endParaRPr lang="en-IN" sz="2000" dirty="0">
                        <a:ln>
                          <a:solidFill>
                            <a:schemeClr val="accent2"/>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386154">
                <a:tc>
                  <a:txBody>
                    <a:bodyPr/>
                    <a:lstStyle/>
                    <a:p>
                      <a:pPr marL="342900" indent="-342900">
                        <a:buFont typeface="Arial" pitchFamily="34" charset="0"/>
                        <a:buChar char="•"/>
                      </a:pPr>
                      <a:r>
                        <a:rPr lang="en-IN" sz="1600" dirty="0" smtClean="0">
                          <a:ln>
                            <a:solidFill>
                              <a:schemeClr val="accent2"/>
                            </a:solidFill>
                          </a:ln>
                          <a:solidFill>
                            <a:schemeClr val="tx1"/>
                          </a:solidFill>
                          <a:effectLst/>
                        </a:rPr>
                        <a:t>What resources do you have: e.g. people, assets, USP, good marketing</a:t>
                      </a:r>
                    </a:p>
                    <a:p>
                      <a:pPr marL="342900" indent="-342900">
                        <a:buFont typeface="Arial" pitchFamily="34" charset="0"/>
                        <a:buChar char="•"/>
                      </a:pPr>
                      <a:r>
                        <a:rPr lang="en-IN" sz="1600" dirty="0" smtClean="0">
                          <a:ln>
                            <a:solidFill>
                              <a:schemeClr val="accent2"/>
                            </a:solidFill>
                          </a:ln>
                          <a:solidFill>
                            <a:schemeClr val="tx1"/>
                          </a:solidFill>
                          <a:effectLst/>
                        </a:rPr>
                        <a:t>Do you have accreditations, qualifications, certificates?</a:t>
                      </a:r>
                    </a:p>
                    <a:p>
                      <a:pPr marL="342900" indent="-342900">
                        <a:buFont typeface="Arial" pitchFamily="34" charset="0"/>
                        <a:buChar char="•"/>
                      </a:pPr>
                      <a:r>
                        <a:rPr lang="en-IN" sz="1600" dirty="0" smtClean="0">
                          <a:ln>
                            <a:solidFill>
                              <a:schemeClr val="accent2"/>
                            </a:solidFill>
                          </a:ln>
                          <a:solidFill>
                            <a:schemeClr val="tx1"/>
                          </a:solidFill>
                          <a:effectLst/>
                        </a:rPr>
                        <a:t>Do you have good process, systems, ICT, communications?</a:t>
                      </a:r>
                    </a:p>
                    <a:p>
                      <a:pPr marL="342900" indent="-342900">
                        <a:buFont typeface="Arial" pitchFamily="34" charset="0"/>
                        <a:buChar char="•"/>
                      </a:pPr>
                      <a:r>
                        <a:rPr lang="en-IN" sz="1600" dirty="0" smtClean="0">
                          <a:ln>
                            <a:solidFill>
                              <a:schemeClr val="accent2"/>
                            </a:solidFill>
                          </a:ln>
                          <a:solidFill>
                            <a:schemeClr val="tx1"/>
                          </a:solidFill>
                          <a:effectLst/>
                        </a:rPr>
                        <a:t>Do you have good management succession planning?</a:t>
                      </a:r>
                    </a:p>
                    <a:p>
                      <a:pPr marL="342900" indent="-342900">
                        <a:buFont typeface="Arial" pitchFamily="34" charset="0"/>
                        <a:buChar char="•"/>
                      </a:pPr>
                      <a:r>
                        <a:rPr lang="en-IN" sz="1600" dirty="0" smtClean="0">
                          <a:ln>
                            <a:solidFill>
                              <a:schemeClr val="accent2"/>
                            </a:solidFill>
                          </a:ln>
                          <a:solidFill>
                            <a:schemeClr val="tx1"/>
                          </a:solidFill>
                          <a:effectLst/>
                        </a:rPr>
                        <a:t>Are you financially secured?</a:t>
                      </a:r>
                    </a:p>
                    <a:p>
                      <a:pPr marL="342900" indent="-342900">
                        <a:buFont typeface="Arial" pitchFamily="34" charset="0"/>
                        <a:buChar char="•"/>
                      </a:pPr>
                      <a:r>
                        <a:rPr lang="en-IN" sz="1600" dirty="0" smtClean="0">
                          <a:ln>
                            <a:solidFill>
                              <a:schemeClr val="accent2"/>
                            </a:solidFill>
                          </a:ln>
                          <a:solidFill>
                            <a:schemeClr val="tx1"/>
                          </a:solidFill>
                          <a:effectLst/>
                        </a:rPr>
                        <a:t>Do you have a good geographical location / easy distribution</a:t>
                      </a:r>
                    </a:p>
                    <a:p>
                      <a:pPr marL="342900" indent="-342900">
                        <a:buFont typeface="Arial" pitchFamily="34" charset="0"/>
                        <a:buChar char="•"/>
                      </a:pPr>
                      <a:r>
                        <a:rPr lang="en-IN" sz="1600" dirty="0" smtClean="0">
                          <a:ln>
                            <a:solidFill>
                              <a:schemeClr val="accent2"/>
                            </a:solidFill>
                          </a:ln>
                          <a:solidFill>
                            <a:schemeClr val="tx1"/>
                          </a:solidFill>
                          <a:effectLst/>
                        </a:rPr>
                        <a:t>Do you have a good reputation within your field?</a:t>
                      </a:r>
                    </a:p>
                    <a:p>
                      <a:pPr marL="342900" indent="-342900">
                        <a:buFont typeface="Arial" pitchFamily="34" charset="0"/>
                        <a:buChar char="•"/>
                      </a:pPr>
                      <a:r>
                        <a:rPr lang="en-IN" sz="1600" dirty="0" smtClean="0">
                          <a:ln>
                            <a:solidFill>
                              <a:schemeClr val="accent2"/>
                            </a:solidFill>
                          </a:ln>
                          <a:solidFill>
                            <a:schemeClr val="tx1"/>
                          </a:solidFill>
                          <a:effectLst/>
                        </a:rPr>
                        <a:t>Do you see an advantages of the proposition? </a:t>
                      </a:r>
                    </a:p>
                    <a:p>
                      <a:pPr marL="342900" indent="-342900">
                        <a:buFont typeface="Arial" pitchFamily="34" charset="0"/>
                        <a:buChar char="•"/>
                      </a:pPr>
                      <a:r>
                        <a:rPr lang="en-IN" sz="1600" dirty="0" smtClean="0">
                          <a:ln>
                            <a:solidFill>
                              <a:schemeClr val="accent2"/>
                            </a:solidFill>
                          </a:ln>
                          <a:solidFill>
                            <a:schemeClr val="tx1"/>
                          </a:solidFill>
                          <a:effectLst/>
                        </a:rPr>
                        <a:t>What are the company’s capabilities? </a:t>
                      </a:r>
                    </a:p>
                    <a:p>
                      <a:pPr marL="342900" indent="-342900">
                        <a:buFont typeface="Arial" pitchFamily="34" charset="0"/>
                        <a:buChar char="•"/>
                      </a:pPr>
                      <a:r>
                        <a:rPr lang="en-IN" sz="1600" dirty="0" smtClean="0">
                          <a:ln>
                            <a:solidFill>
                              <a:schemeClr val="accent2"/>
                            </a:solidFill>
                          </a:ln>
                          <a:solidFill>
                            <a:schemeClr val="tx1"/>
                          </a:solidFill>
                          <a:effectLst/>
                        </a:rPr>
                        <a:t>What are the company’s competitive advantages?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ln>
                          <a:solidFill>
                            <a:schemeClr val="accent5"/>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ln>
                          <a:solidFill>
                            <a:schemeClr val="accent5"/>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itchFamily="34" charset="0"/>
                        <a:buChar char="•"/>
                      </a:pPr>
                      <a:r>
                        <a:rPr lang="en-IN" sz="1600" dirty="0" smtClean="0">
                          <a:ln>
                            <a:solidFill>
                              <a:schemeClr val="accent2"/>
                            </a:solidFill>
                          </a:ln>
                        </a:rPr>
                        <a:t>What are the disadvantages of your situation / the proposition?</a:t>
                      </a:r>
                    </a:p>
                    <a:p>
                      <a:pPr marL="342900" indent="-342900">
                        <a:buFont typeface="Arial" pitchFamily="34" charset="0"/>
                        <a:buChar char="•"/>
                      </a:pPr>
                      <a:r>
                        <a:rPr lang="en-IN" sz="1600" dirty="0" smtClean="0">
                          <a:ln>
                            <a:solidFill>
                              <a:schemeClr val="accent2"/>
                            </a:solidFill>
                          </a:ln>
                        </a:rPr>
                        <a:t>What could you improve?</a:t>
                      </a:r>
                    </a:p>
                    <a:p>
                      <a:pPr marL="342900" indent="-342900">
                        <a:buFont typeface="Arial" pitchFamily="34" charset="0"/>
                        <a:buChar char="•"/>
                      </a:pPr>
                      <a:r>
                        <a:rPr lang="en-IN" sz="1600" dirty="0" smtClean="0">
                          <a:ln>
                            <a:solidFill>
                              <a:schemeClr val="accent2"/>
                            </a:solidFill>
                          </a:ln>
                        </a:rPr>
                        <a:t>Does your workforce lack skills?</a:t>
                      </a:r>
                    </a:p>
                    <a:p>
                      <a:pPr marL="342900" indent="-342900">
                        <a:buFont typeface="Arial" pitchFamily="34" charset="0"/>
                        <a:buChar char="•"/>
                      </a:pPr>
                      <a:r>
                        <a:rPr lang="en-IN" sz="1600" dirty="0" smtClean="0">
                          <a:ln>
                            <a:solidFill>
                              <a:schemeClr val="accent2"/>
                            </a:solidFill>
                          </a:ln>
                        </a:rPr>
                        <a:t>What factors could lose you business; financial vulnerability, weak supply chain, weak processes and systems, poor leadership</a:t>
                      </a:r>
                    </a:p>
                    <a:p>
                      <a:pPr marL="342900" indent="-342900">
                        <a:buFont typeface="Arial" pitchFamily="34" charset="0"/>
                        <a:buChar char="•"/>
                      </a:pPr>
                      <a:r>
                        <a:rPr lang="en-IN" sz="1600" dirty="0" smtClean="0">
                          <a:ln>
                            <a:solidFill>
                              <a:schemeClr val="accent2"/>
                            </a:solidFill>
                          </a:ln>
                        </a:rPr>
                        <a:t>Are you well known within your field</a:t>
                      </a:r>
                    </a:p>
                    <a:p>
                      <a:pPr marL="342900" indent="-342900">
                        <a:buFont typeface="Arial" pitchFamily="34" charset="0"/>
                        <a:buChar char="•"/>
                      </a:pPr>
                      <a:r>
                        <a:rPr lang="en-IN" sz="1600" dirty="0" smtClean="0">
                          <a:ln>
                            <a:solidFill>
                              <a:schemeClr val="accent2"/>
                            </a:solidFill>
                          </a:ln>
                        </a:rPr>
                        <a:t>Do you face any pressure from timescales and deadlines? </a:t>
                      </a:r>
                    </a:p>
                    <a:p>
                      <a:pPr marL="342900" indent="-342900">
                        <a:buFont typeface="Arial" pitchFamily="34" charset="0"/>
                        <a:buChar char="•"/>
                      </a:pPr>
                      <a:r>
                        <a:rPr lang="en-IN" sz="1600" dirty="0" smtClean="0">
                          <a:ln>
                            <a:solidFill>
                              <a:schemeClr val="accent2"/>
                            </a:solidFill>
                          </a:ln>
                        </a:rPr>
                        <a:t>Are there any adverse effects on core activities, distraction? </a:t>
                      </a:r>
                    </a:p>
                    <a:p>
                      <a:pPr marL="342900" indent="-342900">
                        <a:buFont typeface="Arial" pitchFamily="34" charset="0"/>
                        <a:buChar char="•"/>
                      </a:pPr>
                      <a:r>
                        <a:rPr lang="en-IN" sz="1600" dirty="0" smtClean="0">
                          <a:ln>
                            <a:solidFill>
                              <a:schemeClr val="accent2"/>
                            </a:solidFill>
                          </a:ln>
                        </a:rPr>
                        <a:t>Do you possess the proper processes and systems, etc.? </a:t>
                      </a:r>
                      <a:endParaRPr lang="en-IN" sz="1600" dirty="0">
                        <a:ln>
                          <a:solidFill>
                            <a:schemeClr val="accent2"/>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SWOT Analysis Template</a:t>
              </a:r>
              <a:endParaRPr lang="en-IN" sz="3200" dirty="0"/>
            </a:p>
          </p:txBody>
        </p:sp>
      </p:grpSp>
      <p:graphicFrame>
        <p:nvGraphicFramePr>
          <p:cNvPr id="10" name="Table 9"/>
          <p:cNvGraphicFramePr>
            <a:graphicFrameLocks noGrp="1"/>
          </p:cNvGraphicFramePr>
          <p:nvPr/>
        </p:nvGraphicFramePr>
        <p:xfrm>
          <a:off x="107504" y="980728"/>
          <a:ext cx="8964488" cy="5644128"/>
        </p:xfrm>
        <a:graphic>
          <a:graphicData uri="http://schemas.openxmlformats.org/drawingml/2006/table">
            <a:tbl>
              <a:tblPr firstRow="1" bandRow="1">
                <a:tableStyleId>{FABFCF23-3B69-468F-B69F-88F6DE6A72F2}</a:tableStyleId>
              </a:tblPr>
              <a:tblGrid>
                <a:gridCol w="3024336"/>
                <a:gridCol w="1656184"/>
                <a:gridCol w="1344792"/>
                <a:gridCol w="2939176"/>
              </a:tblGrid>
              <a:tr h="432048">
                <a:tc>
                  <a:txBody>
                    <a:bodyPr/>
                    <a:lstStyle/>
                    <a:p>
                      <a:pPr algn="ctr"/>
                      <a:r>
                        <a:rPr lang="en-IN" sz="2000" dirty="0" smtClean="0">
                          <a:ln>
                            <a:solidFill>
                              <a:schemeClr val="accent5"/>
                            </a:solidFill>
                          </a:ln>
                          <a:solidFill>
                            <a:schemeClr val="tx1"/>
                          </a:solidFill>
                        </a:rPr>
                        <a:t>Criteria Examples</a:t>
                      </a:r>
                      <a:endParaRPr lang="en-IN" sz="2000" dirty="0">
                        <a:ln>
                          <a:solidFill>
                            <a:schemeClr val="accent5"/>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a:txBody>
                    <a:bodyPr/>
                    <a:lstStyle/>
                    <a:p>
                      <a:pPr algn="ctr"/>
                      <a:r>
                        <a:rPr lang="en-IN" sz="2000" dirty="0" smtClean="0">
                          <a:ln>
                            <a:solidFill>
                              <a:schemeClr val="accent5"/>
                            </a:solidFill>
                          </a:ln>
                          <a:solidFill>
                            <a:schemeClr val="tx1"/>
                          </a:solidFill>
                        </a:rPr>
                        <a:t>Opportunities</a:t>
                      </a:r>
                      <a:endParaRPr lang="en-IN" sz="2000" dirty="0">
                        <a:ln>
                          <a:solidFill>
                            <a:schemeClr val="accent5"/>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a:txBody>
                    <a:bodyPr/>
                    <a:lstStyle/>
                    <a:p>
                      <a:pPr algn="ctr"/>
                      <a:r>
                        <a:rPr lang="en-IN" sz="2000" dirty="0" smtClean="0">
                          <a:ln>
                            <a:solidFill>
                              <a:schemeClr val="accent5"/>
                            </a:solidFill>
                          </a:ln>
                          <a:solidFill>
                            <a:schemeClr val="tx1"/>
                          </a:solidFill>
                        </a:rPr>
                        <a:t>Threats</a:t>
                      </a:r>
                      <a:endParaRPr lang="en-IN" sz="2000" dirty="0">
                        <a:ln>
                          <a:solidFill>
                            <a:schemeClr val="accent5"/>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c>
                  <a:txBody>
                    <a:bodyPr/>
                    <a:lstStyle/>
                    <a:p>
                      <a:pPr algn="ctr"/>
                      <a:r>
                        <a:rPr lang="en-IN" sz="2000" dirty="0" smtClean="0">
                          <a:ln>
                            <a:solidFill>
                              <a:schemeClr val="accent5"/>
                            </a:solidFill>
                          </a:ln>
                          <a:solidFill>
                            <a:schemeClr val="tx1"/>
                          </a:solidFill>
                        </a:rPr>
                        <a:t>Criteria Examples</a:t>
                      </a:r>
                      <a:endParaRPr lang="en-IN" sz="2000" dirty="0">
                        <a:ln>
                          <a:solidFill>
                            <a:schemeClr val="accent5"/>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F5"/>
                    </a:solidFill>
                  </a:tcPr>
                </a:tc>
              </a:tr>
              <a:tr h="1386154">
                <a:tc>
                  <a:txBody>
                    <a:bodyPr/>
                    <a:lstStyle/>
                    <a:p>
                      <a:pPr marL="342900" indent="-342900">
                        <a:buFont typeface="Arial" pitchFamily="34" charset="0"/>
                        <a:buChar char="•"/>
                      </a:pPr>
                      <a:r>
                        <a:rPr lang="en-IN" sz="1600" dirty="0" smtClean="0">
                          <a:ln>
                            <a:solidFill>
                              <a:schemeClr val="accent5"/>
                            </a:solidFill>
                          </a:ln>
                          <a:solidFill>
                            <a:schemeClr val="tx1"/>
                          </a:solidFill>
                          <a:effectLst/>
                        </a:rPr>
                        <a:t>What are the good opportunities your company has?</a:t>
                      </a:r>
                    </a:p>
                    <a:p>
                      <a:pPr marL="342900" indent="-342900">
                        <a:buFont typeface="Arial" pitchFamily="34" charset="0"/>
                        <a:buChar char="•"/>
                      </a:pPr>
                      <a:r>
                        <a:rPr lang="en-IN" sz="1600" dirty="0" smtClean="0">
                          <a:ln>
                            <a:solidFill>
                              <a:schemeClr val="accent5"/>
                            </a:solidFill>
                          </a:ln>
                          <a:solidFill>
                            <a:schemeClr val="tx1"/>
                          </a:solidFill>
                          <a:effectLst/>
                        </a:rPr>
                        <a:t>Market / technological developments</a:t>
                      </a:r>
                    </a:p>
                    <a:p>
                      <a:pPr marL="342900" indent="-342900">
                        <a:buFont typeface="Arial" pitchFamily="34" charset="0"/>
                        <a:buChar char="•"/>
                      </a:pPr>
                      <a:r>
                        <a:rPr lang="en-IN" sz="1600" dirty="0" smtClean="0">
                          <a:ln>
                            <a:solidFill>
                              <a:schemeClr val="accent5"/>
                            </a:solidFill>
                          </a:ln>
                          <a:solidFill>
                            <a:schemeClr val="tx1"/>
                          </a:solidFill>
                          <a:effectLst/>
                        </a:rPr>
                        <a:t>Competitor weaknesses</a:t>
                      </a:r>
                    </a:p>
                    <a:p>
                      <a:pPr marL="342900" indent="-342900">
                        <a:buFont typeface="Arial" pitchFamily="34" charset="0"/>
                        <a:buChar char="•"/>
                      </a:pPr>
                      <a:r>
                        <a:rPr lang="en-IN" sz="1600" dirty="0" smtClean="0">
                          <a:ln>
                            <a:solidFill>
                              <a:schemeClr val="accent5"/>
                            </a:solidFill>
                          </a:ln>
                          <a:solidFill>
                            <a:schemeClr val="tx1"/>
                          </a:solidFill>
                          <a:effectLst/>
                        </a:rPr>
                        <a:t>New markets, niche markets, market trends</a:t>
                      </a:r>
                    </a:p>
                    <a:p>
                      <a:pPr marL="342900" indent="-342900">
                        <a:buFont typeface="Arial" pitchFamily="34" charset="0"/>
                        <a:buChar char="•"/>
                      </a:pPr>
                      <a:r>
                        <a:rPr lang="en-IN" sz="1600" dirty="0" smtClean="0">
                          <a:ln>
                            <a:solidFill>
                              <a:schemeClr val="accent5"/>
                            </a:solidFill>
                          </a:ln>
                          <a:solidFill>
                            <a:schemeClr val="tx1"/>
                          </a:solidFill>
                          <a:effectLst/>
                        </a:rPr>
                        <a:t>Changes in government policy, social patterns, populations changes, lifestyle changes</a:t>
                      </a:r>
                    </a:p>
                    <a:p>
                      <a:pPr marL="342900" indent="-342900">
                        <a:buFont typeface="Arial" pitchFamily="34" charset="0"/>
                        <a:buChar char="•"/>
                      </a:pPr>
                      <a:r>
                        <a:rPr lang="en-IN" sz="1600" dirty="0" smtClean="0">
                          <a:ln>
                            <a:solidFill>
                              <a:schemeClr val="accent5"/>
                            </a:solidFill>
                          </a:ln>
                          <a:solidFill>
                            <a:schemeClr val="tx1"/>
                          </a:solidFill>
                          <a:effectLst/>
                        </a:rPr>
                        <a:t>Business / product developments</a:t>
                      </a:r>
                    </a:p>
                    <a:p>
                      <a:pPr marL="342900" indent="-342900">
                        <a:buFont typeface="Arial" pitchFamily="34" charset="0"/>
                        <a:buChar char="•"/>
                      </a:pPr>
                      <a:r>
                        <a:rPr lang="en-IN" sz="1600" dirty="0" smtClean="0">
                          <a:ln>
                            <a:solidFill>
                              <a:schemeClr val="accent5"/>
                            </a:solidFill>
                          </a:ln>
                          <a:solidFill>
                            <a:schemeClr val="tx1"/>
                          </a:solidFill>
                          <a:effectLst/>
                        </a:rPr>
                        <a:t>Change in industry or lifestyle trends? </a:t>
                      </a:r>
                    </a:p>
                    <a:p>
                      <a:pPr marL="342900" indent="-342900">
                        <a:buFont typeface="Arial" pitchFamily="34" charset="0"/>
                        <a:buChar char="•"/>
                      </a:pPr>
                      <a:r>
                        <a:rPr lang="en-IN" sz="1600" dirty="0" smtClean="0">
                          <a:ln>
                            <a:solidFill>
                              <a:schemeClr val="accent5"/>
                            </a:solidFill>
                          </a:ln>
                          <a:solidFill>
                            <a:schemeClr val="tx1"/>
                          </a:solidFill>
                          <a:effectLst/>
                        </a:rPr>
                        <a:t>Any global influences? </a:t>
                      </a:r>
                    </a:p>
                    <a:p>
                      <a:pPr marL="342900" indent="-342900">
                        <a:buFont typeface="Arial" pitchFamily="34" charset="0"/>
                        <a:buChar char="•"/>
                      </a:pPr>
                      <a:r>
                        <a:rPr lang="en-IN" sz="1600" dirty="0" smtClean="0">
                          <a:ln>
                            <a:solidFill>
                              <a:schemeClr val="accent5"/>
                            </a:solidFill>
                          </a:ln>
                          <a:solidFill>
                            <a:schemeClr val="tx1"/>
                          </a:solidFill>
                          <a:effectLst/>
                        </a:rPr>
                        <a:t>Any helpful partnerships, agencies, distribution? </a:t>
                      </a:r>
                    </a:p>
                    <a:p>
                      <a:pPr marL="342900" indent="-342900">
                        <a:buFont typeface="Arial" pitchFamily="34" charset="0"/>
                        <a:buChar char="•"/>
                      </a:pPr>
                      <a:r>
                        <a:rPr lang="en-IN" sz="1600" dirty="0" smtClean="0">
                          <a:ln>
                            <a:solidFill>
                              <a:schemeClr val="accent5"/>
                            </a:solidFill>
                          </a:ln>
                          <a:solidFill>
                            <a:schemeClr val="tx1"/>
                          </a:solidFill>
                          <a:effectLst/>
                        </a:rPr>
                        <a:t>Any seasonal, weather, fashion influences?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ln>
                          <a:solidFill>
                            <a:schemeClr val="accent5"/>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ln>
                          <a:solidFill>
                            <a:schemeClr val="accent5"/>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itchFamily="34" charset="0"/>
                        <a:buChar char="•"/>
                      </a:pPr>
                      <a:r>
                        <a:rPr lang="en-IN" sz="1600" dirty="0" smtClean="0">
                          <a:ln>
                            <a:solidFill>
                              <a:schemeClr val="accent5"/>
                            </a:solidFill>
                          </a:ln>
                        </a:rPr>
                        <a:t>What obstacles do you face?</a:t>
                      </a:r>
                    </a:p>
                    <a:p>
                      <a:pPr marL="342900" indent="-342900">
                        <a:buFont typeface="Arial" pitchFamily="34" charset="0"/>
                        <a:buChar char="•"/>
                      </a:pPr>
                      <a:r>
                        <a:rPr lang="en-IN" sz="1600" dirty="0" smtClean="0">
                          <a:ln>
                            <a:solidFill>
                              <a:schemeClr val="accent5"/>
                            </a:solidFill>
                          </a:ln>
                        </a:rPr>
                        <a:t>Competitors</a:t>
                      </a:r>
                    </a:p>
                    <a:p>
                      <a:pPr marL="342900" indent="-342900">
                        <a:buFont typeface="Arial" pitchFamily="34" charset="0"/>
                        <a:buChar char="•"/>
                      </a:pPr>
                      <a:r>
                        <a:rPr lang="en-IN" sz="1600" dirty="0" smtClean="0">
                          <a:ln>
                            <a:solidFill>
                              <a:schemeClr val="accent5"/>
                            </a:solidFill>
                          </a:ln>
                        </a:rPr>
                        <a:t>Political / legislative changes</a:t>
                      </a:r>
                    </a:p>
                    <a:p>
                      <a:pPr marL="342900" indent="-342900">
                        <a:buFont typeface="Arial" pitchFamily="34" charset="0"/>
                        <a:buChar char="•"/>
                      </a:pPr>
                      <a:r>
                        <a:rPr lang="en-IN" sz="1600" dirty="0" smtClean="0">
                          <a:ln>
                            <a:solidFill>
                              <a:schemeClr val="accent5"/>
                            </a:solidFill>
                          </a:ln>
                        </a:rPr>
                        <a:t>New technology</a:t>
                      </a:r>
                    </a:p>
                    <a:p>
                      <a:pPr marL="342900" indent="-342900">
                        <a:buFont typeface="Arial" pitchFamily="34" charset="0"/>
                        <a:buChar char="•"/>
                      </a:pPr>
                      <a:r>
                        <a:rPr lang="en-IN" sz="1600" dirty="0" smtClean="0">
                          <a:ln>
                            <a:solidFill>
                              <a:schemeClr val="accent5"/>
                            </a:solidFill>
                          </a:ln>
                        </a:rPr>
                        <a:t>Cash flow problems, bad debts</a:t>
                      </a:r>
                    </a:p>
                    <a:p>
                      <a:pPr marL="342900" indent="-342900">
                        <a:buFont typeface="Arial" pitchFamily="34" charset="0"/>
                        <a:buChar char="•"/>
                      </a:pPr>
                      <a:r>
                        <a:rPr lang="en-IN" sz="1600" dirty="0" smtClean="0">
                          <a:ln>
                            <a:solidFill>
                              <a:schemeClr val="accent5"/>
                            </a:solidFill>
                          </a:ln>
                        </a:rPr>
                        <a:t>Staff turnover</a:t>
                      </a:r>
                    </a:p>
                    <a:p>
                      <a:pPr marL="342900" indent="-342900">
                        <a:buFont typeface="Arial" pitchFamily="34" charset="0"/>
                        <a:buChar char="•"/>
                      </a:pPr>
                      <a:r>
                        <a:rPr lang="en-IN" sz="1600" dirty="0" smtClean="0">
                          <a:ln>
                            <a:solidFill>
                              <a:schemeClr val="accent5"/>
                            </a:solidFill>
                          </a:ln>
                        </a:rPr>
                        <a:t>Legislative effects </a:t>
                      </a:r>
                    </a:p>
                    <a:p>
                      <a:pPr marL="342900" indent="-342900">
                        <a:buFont typeface="Arial" pitchFamily="34" charset="0"/>
                        <a:buChar char="•"/>
                      </a:pPr>
                      <a:r>
                        <a:rPr lang="en-IN" sz="1600" dirty="0" smtClean="0">
                          <a:ln>
                            <a:solidFill>
                              <a:schemeClr val="accent5"/>
                            </a:solidFill>
                          </a:ln>
                        </a:rPr>
                        <a:t>Environmental effects </a:t>
                      </a:r>
                    </a:p>
                    <a:p>
                      <a:pPr marL="342900" indent="-342900">
                        <a:buFont typeface="Arial" pitchFamily="34" charset="0"/>
                        <a:buChar char="•"/>
                      </a:pPr>
                      <a:r>
                        <a:rPr lang="en-IN" sz="1600" dirty="0" smtClean="0">
                          <a:ln>
                            <a:solidFill>
                              <a:schemeClr val="accent5"/>
                            </a:solidFill>
                          </a:ln>
                        </a:rPr>
                        <a:t>IT developments</a:t>
                      </a:r>
                    </a:p>
                    <a:p>
                      <a:pPr marL="342900" indent="-342900">
                        <a:buFont typeface="Arial" pitchFamily="34" charset="0"/>
                        <a:buChar char="•"/>
                      </a:pPr>
                      <a:r>
                        <a:rPr lang="en-IN" sz="1600" dirty="0" smtClean="0">
                          <a:ln>
                            <a:solidFill>
                              <a:schemeClr val="accent5"/>
                            </a:solidFill>
                          </a:ln>
                        </a:rPr>
                        <a:t>Market demand </a:t>
                      </a:r>
                    </a:p>
                    <a:p>
                      <a:pPr marL="342900" indent="-342900">
                        <a:buFont typeface="Arial" pitchFamily="34" charset="0"/>
                        <a:buChar char="•"/>
                      </a:pPr>
                      <a:r>
                        <a:rPr lang="en-IN" sz="1600" dirty="0" smtClean="0">
                          <a:ln>
                            <a:solidFill>
                              <a:schemeClr val="accent5"/>
                            </a:solidFill>
                          </a:ln>
                        </a:rPr>
                        <a:t>Any insurmountable weaknesses? </a:t>
                      </a:r>
                    </a:p>
                    <a:p>
                      <a:pPr marL="342900" indent="-342900">
                        <a:buFont typeface="Arial" pitchFamily="34" charset="0"/>
                        <a:buChar char="•"/>
                      </a:pPr>
                      <a:r>
                        <a:rPr lang="en-IN" sz="1600" dirty="0" smtClean="0">
                          <a:ln>
                            <a:solidFill>
                              <a:schemeClr val="accent5"/>
                            </a:solidFill>
                          </a:ln>
                        </a:rPr>
                        <a:t>Seasonality, weather effects? </a:t>
                      </a:r>
                      <a:endParaRPr lang="en-IN" sz="1600" dirty="0">
                        <a:ln>
                          <a:solidFill>
                            <a:schemeClr val="accent5"/>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Video</a:t>
              </a:r>
              <a:endParaRPr lang="en-IN" sz="3200" dirty="0"/>
            </a:p>
          </p:txBody>
        </p:sp>
      </p:grpSp>
      <p:sp>
        <p:nvSpPr>
          <p:cNvPr id="10" name="TextBox 9"/>
          <p:cNvSpPr txBox="1"/>
          <p:nvPr/>
        </p:nvSpPr>
        <p:spPr>
          <a:xfrm>
            <a:off x="288032" y="1084674"/>
            <a:ext cx="8460432" cy="707886"/>
          </a:xfrm>
          <a:prstGeom prst="rect">
            <a:avLst/>
          </a:prstGeom>
          <a:noFill/>
        </p:spPr>
        <p:txBody>
          <a:bodyPr wrap="square" rtlCol="0">
            <a:spAutoFit/>
          </a:bodyPr>
          <a:lstStyle/>
          <a:p>
            <a:r>
              <a:rPr lang="en-IN" sz="2000" dirty="0" smtClean="0"/>
              <a:t>Look at the video given below to understand how to conduct a SWOT Analysis for a business.</a:t>
            </a:r>
          </a:p>
        </p:txBody>
      </p:sp>
      <p:sp>
        <p:nvSpPr>
          <p:cNvPr id="11" name="Rounded Rectangular Callout 10"/>
          <p:cNvSpPr/>
          <p:nvPr/>
        </p:nvSpPr>
        <p:spPr>
          <a:xfrm>
            <a:off x="7092280" y="3356992"/>
            <a:ext cx="1872208" cy="792088"/>
          </a:xfrm>
          <a:prstGeom prst="wedgeRoundRectCallout">
            <a:avLst>
              <a:gd name="adj1" fmla="val -78356"/>
              <a:gd name="adj2" fmla="val 48838"/>
              <a:gd name="adj3" fmla="val 16667"/>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on the video to play it!</a:t>
            </a:r>
            <a:endParaRPr lang="en-IN" dirty="0">
              <a:solidFill>
                <a:schemeClr val="tx1"/>
              </a:solidFill>
            </a:endParaRPr>
          </a:p>
        </p:txBody>
      </p:sp>
      <p:pic>
        <p:nvPicPr>
          <p:cNvPr id="13" name="SWOT Analysis.mp4">
            <a:hlinkClick r:id="" action="ppaction://media"/>
          </p:cNvPr>
          <p:cNvPicPr>
            <a:picLocks noRot="1" noChangeAspect="1"/>
          </p:cNvPicPr>
          <p:nvPr>
            <a:videoFile r:link="rId1"/>
          </p:nvPr>
        </p:nvPicPr>
        <p:blipFill>
          <a:blip r:embed="rId7" cstate="print"/>
          <a:stretch>
            <a:fillRect/>
          </a:stretch>
        </p:blipFill>
        <p:spPr>
          <a:xfrm>
            <a:off x="2843808" y="3212976"/>
            <a:ext cx="3540224" cy="2655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3"/>
                                        </p:tgtEl>
                                      </p:cBhvr>
                                    </p:cmd>
                                  </p:childTnLst>
                                </p:cTn>
                              </p:par>
                            </p:childTnLst>
                          </p:cTn>
                        </p:par>
                      </p:childTnLst>
                    </p:cTn>
                  </p:par>
                </p:childTnLst>
              </p:cTn>
              <p:nextCondLst>
                <p:cond evt="onClick" delay="0">
                  <p:tgtEl>
                    <p:spTgt spid="13"/>
                  </p:tgtEl>
                </p:cond>
              </p:nextCondLst>
            </p:seq>
            <p:video>
              <p:cMediaNode>
                <p:cTn id="16"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10" grpId="0"/>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62269"/>
            </a:xfrm>
            <a:prstGeom prst="rect">
              <a:avLst/>
            </a:prstGeom>
            <a:solidFill>
              <a:srgbClr val="FFFFFF">
                <a:alpha val="69804"/>
              </a:srgbClr>
            </a:solidFill>
          </p:spPr>
          <p:txBody>
            <a:bodyPr wrap="square" rtlCol="0">
              <a:spAutoFit/>
            </a:bodyPr>
            <a:lstStyle/>
            <a:p>
              <a:r>
                <a:rPr lang="en-IN" sz="3200" dirty="0" smtClean="0"/>
                <a:t>Objective</a:t>
              </a:r>
              <a:endParaRPr lang="en-IN" sz="3200" dirty="0"/>
            </a:p>
          </p:txBody>
        </p:sp>
      </p:grpSp>
      <p:sp>
        <p:nvSpPr>
          <p:cNvPr id="10"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1"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2"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13"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4" name="Group 1"/>
          <p:cNvGrpSpPr>
            <a:grpSpLocks/>
          </p:cNvGrpSpPr>
          <p:nvPr/>
        </p:nvGrpSpPr>
        <p:grpSpPr bwMode="auto">
          <a:xfrm>
            <a:off x="1163191" y="2132856"/>
            <a:ext cx="1968649" cy="4248472"/>
            <a:chOff x="1711259" y="1012202"/>
            <a:chExt cx="2835956" cy="5047286"/>
          </a:xfrm>
        </p:grpSpPr>
        <p:sp>
          <p:nvSpPr>
            <p:cNvPr id="15" name="Can 14"/>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6" name="Can 15"/>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17" name="Can 16"/>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5" name="Group 21"/>
            <p:cNvGrpSpPr>
              <a:grpSpLocks/>
            </p:cNvGrpSpPr>
            <p:nvPr/>
          </p:nvGrpSpPr>
          <p:grpSpPr bwMode="auto">
            <a:xfrm rot="552570">
              <a:off x="1711259" y="1012202"/>
              <a:ext cx="2835956" cy="3726247"/>
              <a:chOff x="6908974" y="1411727"/>
              <a:chExt cx="1708455" cy="2245026"/>
            </a:xfrm>
          </p:grpSpPr>
          <p:sp>
            <p:nvSpPr>
              <p:cNvPr id="19" name="Donut 18"/>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0" name="Oval 19"/>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1" name="Donut 20"/>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2" name="Donut 21"/>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3" name="Oval 22"/>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4" name="Donut 23"/>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6" name="Group 71"/>
          <p:cNvGrpSpPr>
            <a:grpSpLocks/>
          </p:cNvGrpSpPr>
          <p:nvPr/>
        </p:nvGrpSpPr>
        <p:grpSpPr bwMode="auto">
          <a:xfrm rot="-8599160">
            <a:off x="1689215" y="5135604"/>
            <a:ext cx="1270000" cy="412750"/>
            <a:chOff x="402914" y="4892498"/>
            <a:chExt cx="3257970" cy="1058999"/>
          </a:xfrm>
        </p:grpSpPr>
        <p:sp>
          <p:nvSpPr>
            <p:cNvPr id="26" name="Freeform 25"/>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27" name="Rectangle 26"/>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8" name="Rectangle 27"/>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Pie 28"/>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Pie 29"/>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Pie 30"/>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7" name="Group 103"/>
          <p:cNvGrpSpPr>
            <a:grpSpLocks/>
          </p:cNvGrpSpPr>
          <p:nvPr/>
        </p:nvGrpSpPr>
        <p:grpSpPr bwMode="auto">
          <a:xfrm>
            <a:off x="107504" y="3387130"/>
            <a:ext cx="2016224" cy="545926"/>
            <a:chOff x="381979" y="2383036"/>
            <a:chExt cx="2874402" cy="917333"/>
          </a:xfrm>
        </p:grpSpPr>
        <p:grpSp>
          <p:nvGrpSpPr>
            <p:cNvPr id="8" name="Group 28"/>
            <p:cNvGrpSpPr>
              <a:grpSpLocks/>
            </p:cNvGrpSpPr>
            <p:nvPr/>
          </p:nvGrpSpPr>
          <p:grpSpPr bwMode="auto">
            <a:xfrm>
              <a:off x="381979" y="2383036"/>
              <a:ext cx="2310988" cy="917333"/>
              <a:chOff x="404116" y="4900455"/>
              <a:chExt cx="2647832" cy="1051042"/>
            </a:xfrm>
          </p:grpSpPr>
          <p:sp>
            <p:nvSpPr>
              <p:cNvPr id="35" name="Rectangle 34"/>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34" name="Round Same Side Corner Rectangle 33"/>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9" name="Group 104"/>
          <p:cNvGrpSpPr>
            <a:grpSpLocks/>
          </p:cNvGrpSpPr>
          <p:nvPr/>
        </p:nvGrpSpPr>
        <p:grpSpPr bwMode="auto">
          <a:xfrm rot="-2596293">
            <a:off x="813941" y="4312815"/>
            <a:ext cx="1270000" cy="412750"/>
            <a:chOff x="402914" y="4892498"/>
            <a:chExt cx="3257970" cy="1058999"/>
          </a:xfrm>
        </p:grpSpPr>
        <p:sp>
          <p:nvSpPr>
            <p:cNvPr id="41" name="Freeform 40"/>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2" name="Rectangle 41"/>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3" name="Rectangle 42"/>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Pie 43"/>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5" name="Pie 44"/>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45"/>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4" name="Group 111"/>
          <p:cNvGrpSpPr>
            <a:grpSpLocks/>
          </p:cNvGrpSpPr>
          <p:nvPr/>
        </p:nvGrpSpPr>
        <p:grpSpPr bwMode="auto">
          <a:xfrm rot="1585899">
            <a:off x="591691" y="2134765"/>
            <a:ext cx="1270000" cy="412750"/>
            <a:chOff x="402914" y="4892498"/>
            <a:chExt cx="3257970" cy="1058999"/>
          </a:xfrm>
        </p:grpSpPr>
        <p:sp>
          <p:nvSpPr>
            <p:cNvPr id="48" name="Freeform 47"/>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49" name="Rectangle 48"/>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0" name="Rectangle 49"/>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Pie 50"/>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2" name="Pie 51"/>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18" name="Group 118"/>
          <p:cNvGrpSpPr>
            <a:grpSpLocks/>
          </p:cNvGrpSpPr>
          <p:nvPr/>
        </p:nvGrpSpPr>
        <p:grpSpPr bwMode="auto">
          <a:xfrm rot="4606536">
            <a:off x="1475629" y="1871161"/>
            <a:ext cx="1270000" cy="414337"/>
            <a:chOff x="402914" y="4892498"/>
            <a:chExt cx="3257970" cy="1058999"/>
          </a:xfrm>
        </p:grpSpPr>
        <p:sp>
          <p:nvSpPr>
            <p:cNvPr id="55" name="Freeform 54"/>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6" name="Rectangle 55"/>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7" name="Rectangle 56"/>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Pie 57"/>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9" name="Pie 58"/>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61" name="Rectangle 60"/>
          <p:cNvSpPr/>
          <p:nvPr/>
        </p:nvSpPr>
        <p:spPr bwMode="auto">
          <a:xfrm>
            <a:off x="3203848" y="172923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Objectives of SWOT</a:t>
            </a:r>
            <a:endParaRPr lang="en-US" dirty="0">
              <a:solidFill>
                <a:srgbClr val="FFFFFF"/>
              </a:solidFill>
              <a:ea typeface="ＭＳ Ｐゴシック" charset="-128"/>
            </a:endParaRPr>
          </a:p>
        </p:txBody>
      </p:sp>
      <p:sp>
        <p:nvSpPr>
          <p:cNvPr id="62" name="Rectangle 61"/>
          <p:cNvSpPr/>
          <p:nvPr/>
        </p:nvSpPr>
        <p:spPr bwMode="auto">
          <a:xfrm>
            <a:off x="3221067" y="93310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SWOT Analysis</a:t>
            </a:r>
            <a:endParaRPr lang="en-US" dirty="0">
              <a:solidFill>
                <a:srgbClr val="FFFFFF"/>
              </a:solidFill>
              <a:ea typeface="ＭＳ Ｐゴシック" charset="-128"/>
            </a:endParaRPr>
          </a:p>
        </p:txBody>
      </p:sp>
      <p:sp>
        <p:nvSpPr>
          <p:cNvPr id="63" name="Rectangle 62"/>
          <p:cNvSpPr/>
          <p:nvPr/>
        </p:nvSpPr>
        <p:spPr bwMode="auto">
          <a:xfrm>
            <a:off x="3234575" y="1343085"/>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Elements of SWOT Analysis</a:t>
            </a:r>
            <a:endParaRPr lang="en-US" dirty="0">
              <a:solidFill>
                <a:srgbClr val="FFFFFF"/>
              </a:solidFill>
              <a:ea typeface="ＭＳ Ｐゴシック" charset="-128"/>
            </a:endParaRPr>
          </a:p>
        </p:txBody>
      </p:sp>
      <p:sp>
        <p:nvSpPr>
          <p:cNvPr id="64" name="Rectangle 63"/>
          <p:cNvSpPr/>
          <p:nvPr/>
        </p:nvSpPr>
        <p:spPr bwMode="auto">
          <a:xfrm>
            <a:off x="3203848" y="293035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SWOT Quadrants</a:t>
            </a:r>
            <a:endParaRPr lang="en-US" dirty="0">
              <a:solidFill>
                <a:srgbClr val="FFFFFF"/>
              </a:solidFill>
              <a:ea typeface="ＭＳ Ｐゴシック" charset="-128"/>
            </a:endParaRPr>
          </a:p>
        </p:txBody>
      </p:sp>
      <p:sp>
        <p:nvSpPr>
          <p:cNvPr id="65" name="Rectangle 64"/>
          <p:cNvSpPr/>
          <p:nvPr/>
        </p:nvSpPr>
        <p:spPr bwMode="auto">
          <a:xfrm>
            <a:off x="3221067" y="2134227"/>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Who needs SWOT Analysis</a:t>
            </a:r>
            <a:endParaRPr lang="en-US" dirty="0">
              <a:solidFill>
                <a:srgbClr val="FFFFFF"/>
              </a:solidFill>
              <a:ea typeface="ＭＳ Ｐゴシック" charset="-128"/>
            </a:endParaRPr>
          </a:p>
        </p:txBody>
      </p:sp>
      <p:sp>
        <p:nvSpPr>
          <p:cNvPr id="66" name="Rectangle 65"/>
          <p:cNvSpPr/>
          <p:nvPr/>
        </p:nvSpPr>
        <p:spPr bwMode="auto">
          <a:xfrm>
            <a:off x="3234575" y="254420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Internal and External Factors</a:t>
            </a:r>
            <a:endParaRPr lang="en-US" dirty="0">
              <a:solidFill>
                <a:srgbClr val="FFFFFF"/>
              </a:solidFill>
              <a:ea typeface="ＭＳ Ｐゴシック" charset="-128"/>
            </a:endParaRPr>
          </a:p>
        </p:txBody>
      </p:sp>
      <p:sp>
        <p:nvSpPr>
          <p:cNvPr id="67" name="Rectangle 66"/>
          <p:cNvSpPr/>
          <p:nvPr/>
        </p:nvSpPr>
        <p:spPr bwMode="auto">
          <a:xfrm>
            <a:off x="3203848" y="413916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Steps of SWOT Analysis</a:t>
            </a:r>
            <a:endParaRPr lang="en-US" dirty="0">
              <a:solidFill>
                <a:srgbClr val="FFFFFF"/>
              </a:solidFill>
              <a:ea typeface="ＭＳ Ｐゴシック" charset="-128"/>
            </a:endParaRPr>
          </a:p>
        </p:txBody>
      </p:sp>
      <p:sp>
        <p:nvSpPr>
          <p:cNvPr id="68" name="Rectangle 67"/>
          <p:cNvSpPr/>
          <p:nvPr/>
        </p:nvSpPr>
        <p:spPr bwMode="auto">
          <a:xfrm>
            <a:off x="3221067" y="334303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What is TOWS Analysis</a:t>
            </a:r>
            <a:endParaRPr lang="en-US" dirty="0">
              <a:solidFill>
                <a:srgbClr val="FFFFFF"/>
              </a:solidFill>
              <a:ea typeface="ＭＳ Ｐゴシック" charset="-128"/>
            </a:endParaRPr>
          </a:p>
        </p:txBody>
      </p:sp>
      <p:sp>
        <p:nvSpPr>
          <p:cNvPr id="69" name="Rectangle 68"/>
          <p:cNvSpPr/>
          <p:nvPr/>
        </p:nvSpPr>
        <p:spPr bwMode="auto">
          <a:xfrm>
            <a:off x="3234575" y="3753014"/>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Various Quadrant Combinations</a:t>
            </a:r>
            <a:endParaRPr lang="en-US" dirty="0">
              <a:solidFill>
                <a:srgbClr val="FFFFFF"/>
              </a:solidFill>
              <a:ea typeface="ＭＳ Ｐゴシック" charset="-128"/>
            </a:endParaRPr>
          </a:p>
        </p:txBody>
      </p:sp>
      <p:sp>
        <p:nvSpPr>
          <p:cNvPr id="70" name="Rectangle 69"/>
          <p:cNvSpPr/>
          <p:nvPr/>
        </p:nvSpPr>
        <p:spPr bwMode="auto">
          <a:xfrm>
            <a:off x="3203848" y="529592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Describe the Considerations for Effective SWOT Analysis</a:t>
            </a:r>
            <a:endParaRPr lang="en-US" dirty="0">
              <a:solidFill>
                <a:srgbClr val="FFFFFF"/>
              </a:solidFill>
              <a:ea typeface="ＭＳ Ｐゴシック" charset="-128"/>
            </a:endParaRPr>
          </a:p>
        </p:txBody>
      </p:sp>
      <p:sp>
        <p:nvSpPr>
          <p:cNvPr id="71" name="Rectangle 70"/>
          <p:cNvSpPr/>
          <p:nvPr/>
        </p:nvSpPr>
        <p:spPr bwMode="auto">
          <a:xfrm>
            <a:off x="3221067" y="4499803"/>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the Role of Brainstorming in SWOT Analysis</a:t>
            </a:r>
            <a:endParaRPr lang="en-US" dirty="0">
              <a:solidFill>
                <a:srgbClr val="FFFFFF"/>
              </a:solidFill>
              <a:ea typeface="ＭＳ Ｐゴシック" charset="-128"/>
            </a:endParaRPr>
          </a:p>
        </p:txBody>
      </p:sp>
      <p:sp>
        <p:nvSpPr>
          <p:cNvPr id="72" name="Rectangle 71"/>
          <p:cNvSpPr/>
          <p:nvPr/>
        </p:nvSpPr>
        <p:spPr bwMode="auto">
          <a:xfrm>
            <a:off x="3234575" y="4909779"/>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Explain SWOT-Driven Strategic Planning</a:t>
            </a:r>
            <a:endParaRPr lang="en-US" dirty="0">
              <a:solidFill>
                <a:srgbClr val="FFFFFF"/>
              </a:solidFill>
              <a:ea typeface="ＭＳ Ｐゴシック" charset="-128"/>
            </a:endParaRPr>
          </a:p>
        </p:txBody>
      </p:sp>
      <p:sp>
        <p:nvSpPr>
          <p:cNvPr id="73" name="Rectangle 72"/>
          <p:cNvSpPr/>
          <p:nvPr/>
        </p:nvSpPr>
        <p:spPr bwMode="auto">
          <a:xfrm>
            <a:off x="3203848" y="647744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Tips for Effective SWOT Analysis</a:t>
            </a:r>
            <a:endParaRPr lang="en-US" dirty="0">
              <a:solidFill>
                <a:srgbClr val="FFFFFF"/>
              </a:solidFill>
              <a:ea typeface="ＭＳ Ｐゴシック" charset="-128"/>
            </a:endParaRPr>
          </a:p>
        </p:txBody>
      </p:sp>
      <p:sp>
        <p:nvSpPr>
          <p:cNvPr id="74" name="Rectangle 73"/>
          <p:cNvSpPr/>
          <p:nvPr/>
        </p:nvSpPr>
        <p:spPr bwMode="auto">
          <a:xfrm>
            <a:off x="3221067" y="5681322"/>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Benefits and Pitfalls of SWOT Analysis</a:t>
            </a:r>
            <a:endParaRPr lang="en-US" dirty="0">
              <a:solidFill>
                <a:srgbClr val="FFFFFF"/>
              </a:solidFill>
              <a:ea typeface="ＭＳ Ｐゴシック" charset="-128"/>
            </a:endParaRPr>
          </a:p>
        </p:txBody>
      </p:sp>
      <p:sp>
        <p:nvSpPr>
          <p:cNvPr id="75" name="Rectangle 74"/>
          <p:cNvSpPr/>
          <p:nvPr/>
        </p:nvSpPr>
        <p:spPr bwMode="auto">
          <a:xfrm>
            <a:off x="3234575" y="6091298"/>
            <a:ext cx="5945937" cy="31197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dirty="0" smtClean="0">
                <a:solidFill>
                  <a:srgbClr val="FFFFFF"/>
                </a:solidFill>
                <a:ea typeface="ＭＳ Ｐゴシック" charset="-128"/>
              </a:rPr>
              <a:t>List the Common Mistakes in SWOT Analysis</a:t>
            </a:r>
            <a:endParaRPr lang="en-US" dirty="0">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74"/>
                                        </p:tgtEl>
                                        <p:attrNameLst>
                                          <p:attrName>fillcolor</p:attrName>
                                        </p:attrNameLst>
                                      </p:cBhvr>
                                      <p:to>
                                        <a:srgbClr val="0EBE44"/>
                                      </p:to>
                                    </p:animClr>
                                    <p:set>
                                      <p:cBhvr>
                                        <p:cTn id="7" dur="500" fill="hold"/>
                                        <p:tgtEl>
                                          <p:spTgt spid="74"/>
                                        </p:tgtEl>
                                        <p:attrNameLst>
                                          <p:attrName>fill.type</p:attrName>
                                        </p:attrNameLst>
                                      </p:cBhvr>
                                      <p:to>
                                        <p:strVal val="solid"/>
                                      </p:to>
                                    </p:set>
                                    <p:set>
                                      <p:cBhvr>
                                        <p:cTn id="8" dur="500" fill="hold"/>
                                        <p:tgtEl>
                                          <p:spTgt spid="7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0" y="836712"/>
            <a:ext cx="9144000" cy="6048000"/>
            <a:chOff x="0" y="908720"/>
            <a:chExt cx="9144000" cy="5949280"/>
          </a:xfrm>
        </p:grpSpPr>
        <p:pic>
          <p:nvPicPr>
            <p:cNvPr id="11" name="Picture 10" descr="grunge-danger-background.jpg"/>
            <p:cNvPicPr>
              <a:picLocks noChangeAspect="1"/>
            </p:cNvPicPr>
            <p:nvPr/>
          </p:nvPicPr>
          <p:blipFill>
            <a:blip r:embed="rId2" cstate="email"/>
            <a:srcRect/>
            <a:stretch>
              <a:fillRect/>
            </a:stretch>
          </p:blipFill>
          <p:spPr>
            <a:xfrm>
              <a:off x="0" y="908720"/>
              <a:ext cx="9144000" cy="2808312"/>
            </a:xfrm>
            <a:prstGeom prst="rect">
              <a:avLst/>
            </a:prstGeom>
          </p:spPr>
        </p:pic>
        <p:pic>
          <p:nvPicPr>
            <p:cNvPr id="12" name="Picture 11" descr="grunge-danger-background.jpg"/>
            <p:cNvPicPr>
              <a:picLocks noChangeAspect="1"/>
            </p:cNvPicPr>
            <p:nvPr/>
          </p:nvPicPr>
          <p:blipFill>
            <a:blip r:embed="rId3" cstate="email"/>
            <a:srcRect/>
            <a:stretch>
              <a:fillRect/>
            </a:stretch>
          </p:blipFill>
          <p:spPr>
            <a:xfrm>
              <a:off x="0" y="3645024"/>
              <a:ext cx="9144000" cy="3212976"/>
            </a:xfrm>
            <a:prstGeom prst="rect">
              <a:avLst/>
            </a:prstGeom>
          </p:spPr>
        </p:pic>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4" cstate="print">
                <a:duotone>
                  <a:prstClr val="black"/>
                  <a:srgbClr val="B3F1FF">
                    <a:tint val="45000"/>
                    <a:satMod val="400000"/>
                  </a:srgbClr>
                </a:duotone>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5" cstate="email">
                <a:duotone>
                  <a:prstClr val="black"/>
                  <a:srgbClr val="FFA3B9">
                    <a:tint val="45000"/>
                    <a:satMod val="400000"/>
                  </a:srgbClr>
                </a:duotone>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6" cstate="email">
                <a:duotone>
                  <a:prstClr val="black"/>
                  <a:srgbClr val="92D050">
                    <a:tint val="45000"/>
                    <a:satMod val="400000"/>
                  </a:srgbClr>
                </a:duotone>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7" cstate="email">
                <a:duotone>
                  <a:prstClr val="black"/>
                  <a:schemeClr val="accent6">
                    <a:lumMod val="60000"/>
                    <a:lumOff val="40000"/>
                    <a:tint val="45000"/>
                    <a:satMod val="400000"/>
                  </a:schemeClr>
                </a:duotone>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Benefits of SWOT Analysis</a:t>
              </a:r>
              <a:endParaRPr lang="en-IN" sz="3200" dirty="0"/>
            </a:p>
          </p:txBody>
        </p:sp>
      </p:grpSp>
      <p:sp>
        <p:nvSpPr>
          <p:cNvPr id="13" name="TextBox 12"/>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4" name="TextBox 13"/>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5" name="TextBox 14"/>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6" name="TextBox 15"/>
          <p:cNvSpPr txBox="1"/>
          <p:nvPr/>
        </p:nvSpPr>
        <p:spPr>
          <a:xfrm>
            <a:off x="683568" y="2820312"/>
            <a:ext cx="1800200" cy="2192864"/>
          </a:xfrm>
          <a:prstGeom prst="rect">
            <a:avLst/>
          </a:prstGeom>
          <a:noFill/>
        </p:spPr>
        <p:txBody>
          <a:bodyPr wrap="square" rtlCol="0">
            <a:spAutoFit/>
          </a:bodyPr>
          <a:lstStyle/>
          <a:p>
            <a:r>
              <a:rPr lang="en-US" sz="15000" dirty="0" smtClean="0">
                <a:solidFill>
                  <a:srgbClr val="69B4FF"/>
                </a:solidFill>
                <a:latin typeface="Rockwell Extra Bold" pitchFamily="18" charset="0"/>
              </a:rPr>
              <a:t>2</a:t>
            </a:r>
            <a:endParaRPr lang="en-IN" sz="15000" dirty="0">
              <a:solidFill>
                <a:srgbClr val="69B4FF"/>
              </a:solidFill>
              <a:latin typeface="Rockwell Extra Bold" pitchFamily="18" charset="0"/>
            </a:endParaRPr>
          </a:p>
        </p:txBody>
      </p:sp>
      <p:sp>
        <p:nvSpPr>
          <p:cNvPr id="17" name="TextBox 16"/>
          <p:cNvSpPr txBox="1"/>
          <p:nvPr/>
        </p:nvSpPr>
        <p:spPr>
          <a:xfrm>
            <a:off x="-252536" y="1452160"/>
            <a:ext cx="1800200" cy="2192864"/>
          </a:xfrm>
          <a:prstGeom prst="rect">
            <a:avLst/>
          </a:prstGeom>
          <a:noFill/>
        </p:spPr>
        <p:txBody>
          <a:bodyPr wrap="square" rtlCol="0">
            <a:spAutoFit/>
          </a:bodyPr>
          <a:lstStyle/>
          <a:p>
            <a:r>
              <a:rPr lang="en-US" sz="15000" dirty="0" smtClean="0">
                <a:solidFill>
                  <a:srgbClr val="8FCE4A"/>
                </a:solidFill>
                <a:latin typeface="Rockwell Extra Bold" pitchFamily="18" charset="0"/>
              </a:rPr>
              <a:t>1</a:t>
            </a:r>
            <a:endParaRPr lang="en-IN" sz="15000" dirty="0">
              <a:solidFill>
                <a:srgbClr val="8FCE4A"/>
              </a:solidFill>
              <a:latin typeface="Rockwell Extra Bold" pitchFamily="18" charset="0"/>
            </a:endParaRPr>
          </a:p>
        </p:txBody>
      </p:sp>
      <p:sp>
        <p:nvSpPr>
          <p:cNvPr id="18" name="TextBox 17"/>
          <p:cNvSpPr txBox="1"/>
          <p:nvPr/>
        </p:nvSpPr>
        <p:spPr>
          <a:xfrm>
            <a:off x="-180528" y="4268703"/>
            <a:ext cx="1944216" cy="2400657"/>
          </a:xfrm>
          <a:prstGeom prst="rect">
            <a:avLst/>
          </a:prstGeom>
          <a:noFill/>
        </p:spPr>
        <p:txBody>
          <a:bodyPr wrap="square" rtlCol="0">
            <a:spAutoFit/>
          </a:bodyPr>
          <a:lstStyle/>
          <a:p>
            <a:r>
              <a:rPr lang="en-US" sz="15000" dirty="0" smtClean="0">
                <a:solidFill>
                  <a:srgbClr val="FF9999"/>
                </a:solidFill>
                <a:latin typeface="Rockwell Extra Bold" pitchFamily="18" charset="0"/>
              </a:rPr>
              <a:t>3</a:t>
            </a:r>
            <a:endParaRPr lang="en-IN" sz="15000" dirty="0">
              <a:solidFill>
                <a:srgbClr val="FF9999"/>
              </a:solidFill>
              <a:latin typeface="Rockwell Extra Bold" pitchFamily="18" charset="0"/>
            </a:endParaRPr>
          </a:p>
        </p:txBody>
      </p:sp>
      <p:sp>
        <p:nvSpPr>
          <p:cNvPr id="19" name="TextBox 18"/>
          <p:cNvSpPr txBox="1"/>
          <p:nvPr/>
        </p:nvSpPr>
        <p:spPr>
          <a:xfrm>
            <a:off x="4427984" y="4193704"/>
            <a:ext cx="2160240" cy="369332"/>
          </a:xfrm>
          <a:prstGeom prst="rect">
            <a:avLst/>
          </a:prstGeom>
          <a:noFill/>
        </p:spPr>
        <p:txBody>
          <a:bodyPr wrap="square" rtlCol="0">
            <a:spAutoFit/>
          </a:bodyPr>
          <a:lstStyle/>
          <a:p>
            <a:pPr algn="ctr"/>
            <a:endParaRPr lang="en-IN" dirty="0" smtClean="0"/>
          </a:p>
        </p:txBody>
      </p:sp>
      <p:sp>
        <p:nvSpPr>
          <p:cNvPr id="20" name="TextBox 19"/>
          <p:cNvSpPr txBox="1"/>
          <p:nvPr/>
        </p:nvSpPr>
        <p:spPr>
          <a:xfrm>
            <a:off x="251520" y="1395248"/>
            <a:ext cx="8568952" cy="400110"/>
          </a:xfrm>
          <a:prstGeom prst="rect">
            <a:avLst/>
          </a:prstGeom>
          <a:noFill/>
        </p:spPr>
        <p:txBody>
          <a:bodyPr wrap="square" rtlCol="0">
            <a:spAutoFit/>
          </a:bodyPr>
          <a:lstStyle/>
          <a:p>
            <a:r>
              <a:rPr lang="en-IN" sz="2000" dirty="0" smtClean="0">
                <a:solidFill>
                  <a:schemeClr val="bg1"/>
                </a:solidFill>
              </a:rPr>
              <a:t>There are various benefits of SWOT Analysis such as follows:</a:t>
            </a:r>
            <a:endParaRPr lang="en-IN" sz="2000" dirty="0">
              <a:solidFill>
                <a:schemeClr val="bg1"/>
              </a:solidFill>
            </a:endParaRPr>
          </a:p>
        </p:txBody>
      </p:sp>
      <p:sp>
        <p:nvSpPr>
          <p:cNvPr id="21" name="Rectangle 20"/>
          <p:cNvSpPr/>
          <p:nvPr/>
        </p:nvSpPr>
        <p:spPr>
          <a:xfrm>
            <a:off x="971600" y="2028224"/>
            <a:ext cx="8172400" cy="1008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Simple process which lowers costs</a:t>
            </a:r>
            <a:endParaRPr lang="en-IN" sz="2200" dirty="0">
              <a:solidFill>
                <a:schemeClr val="tx1"/>
              </a:solidFill>
            </a:endParaRPr>
          </a:p>
        </p:txBody>
      </p:sp>
      <p:sp>
        <p:nvSpPr>
          <p:cNvPr id="22" name="Rectangle 21"/>
          <p:cNvSpPr/>
          <p:nvPr/>
        </p:nvSpPr>
        <p:spPr>
          <a:xfrm>
            <a:off x="2051720" y="3465136"/>
            <a:ext cx="7092280" cy="1188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No extensive training required</a:t>
            </a:r>
            <a:endParaRPr lang="en-IN" sz="2200" dirty="0">
              <a:solidFill>
                <a:schemeClr val="tx1"/>
              </a:solidFill>
            </a:endParaRPr>
          </a:p>
        </p:txBody>
      </p:sp>
      <p:sp>
        <p:nvSpPr>
          <p:cNvPr id="23" name="Rectangle 22"/>
          <p:cNvSpPr/>
          <p:nvPr/>
        </p:nvSpPr>
        <p:spPr>
          <a:xfrm>
            <a:off x="1187624" y="4941168"/>
            <a:ext cx="7956376" cy="1008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It is flexible and enhances strategic planning</a:t>
            </a:r>
            <a:endParaRPr lang="en-IN" sz="2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2" presetClass="entr" presetSubtype="2"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Right)">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lide(fromRight)">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lide(fromRigh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bf7a27c57152662cbd6b48a3f2e89de2cbc7c8cb"/>
  <p:tag name="ISPRING_RESOURCE_PATHS_HASH_2" val="d5f4b8f52da731f7cb6fe646d5c0e610aee493f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9130</Words>
  <Application>Microsoft Office PowerPoint</Application>
  <PresentationFormat>On-screen Show (4:3)</PresentationFormat>
  <Paragraphs>1383</Paragraphs>
  <Slides>130</Slides>
  <Notes>0</Notes>
  <HiddenSlides>0</HiddenSlides>
  <MMClips>1</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Sony</cp:lastModifiedBy>
  <cp:revision>134</cp:revision>
  <dcterms:created xsi:type="dcterms:W3CDTF">2013-02-13T03:38:15Z</dcterms:created>
  <dcterms:modified xsi:type="dcterms:W3CDTF">2015-03-04T08:54:00Z</dcterms:modified>
</cp:coreProperties>
</file>