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8"/>
  </p:notesMasterIdLst>
  <p:handoutMasterIdLst>
    <p:handoutMasterId r:id="rId19"/>
  </p:handoutMasterIdLst>
  <p:sldIdLst>
    <p:sldId id="257" r:id="rId2"/>
    <p:sldId id="276" r:id="rId3"/>
    <p:sldId id="265" r:id="rId4"/>
    <p:sldId id="268" r:id="rId5"/>
    <p:sldId id="267" r:id="rId6"/>
    <p:sldId id="266" r:id="rId7"/>
    <p:sldId id="269" r:id="rId8"/>
    <p:sldId id="270" r:id="rId9"/>
    <p:sldId id="273" r:id="rId10"/>
    <p:sldId id="275" r:id="rId11"/>
    <p:sldId id="272" r:id="rId12"/>
    <p:sldId id="271" r:id="rId13"/>
    <p:sldId id="279" r:id="rId14"/>
    <p:sldId id="280" r:id="rId15"/>
    <p:sldId id="277" r:id="rId16"/>
    <p:sldId id="278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99"/>
    <a:srgbClr val="CCFFCC"/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2932" autoAdjust="0"/>
  </p:normalViewPr>
  <p:slideViewPr>
    <p:cSldViewPr>
      <p:cViewPr varScale="1">
        <p:scale>
          <a:sx n="80" d="100"/>
          <a:sy n="80" d="100"/>
        </p:scale>
        <p:origin x="108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624D3CC-24B8-488E-975C-D4FB89DB6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63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DF9A03E-341D-4C04-BB95-5E2FB49D7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08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84C7EC4-0210-4330-A93D-EF8B7A61BC5E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4184225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50B24D0-FBE9-40AD-AC34-24D0A00BC1B7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825526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50B24D0-FBE9-40AD-AC34-24D0A00BC1B7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053282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50B24D0-FBE9-40AD-AC34-24D0A00BC1B7}" type="slidenum">
              <a:rPr lang="en-US" smtClean="0">
                <a:latin typeface="Arial" charset="0"/>
              </a:rPr>
              <a:pPr/>
              <a:t>15</a:t>
            </a:fld>
            <a:endParaRPr lang="en-US" smtClean="0">
              <a:latin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617167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8153400" cy="1371600"/>
          </a:xfrm>
        </p:spPr>
        <p:txBody>
          <a:bodyPr/>
          <a:lstStyle>
            <a:lvl1pPr>
              <a:defRPr sz="3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429000"/>
            <a:ext cx="8458200" cy="1600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2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4646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029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228600"/>
            <a:ext cx="2001837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228600"/>
            <a:ext cx="58547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9151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443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8342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524000"/>
            <a:ext cx="39243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524000"/>
            <a:ext cx="39243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6986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7960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315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1569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7610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5010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228600"/>
            <a:ext cx="80010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524000"/>
            <a:ext cx="80010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2620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6294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30" name="Text Box 9"/>
          <p:cNvSpPr txBox="1">
            <a:spLocks noChangeArrowheads="1"/>
          </p:cNvSpPr>
          <p:nvPr userDrawn="1"/>
        </p:nvSpPr>
        <p:spPr bwMode="auto">
          <a:xfrm>
            <a:off x="8632825" y="6545263"/>
            <a:ext cx="4857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fld id="{3671F7FC-0E88-49BA-AF94-DC924A752A08}" type="slidenum">
              <a:rPr lang="en-US" sz="1200" smtClean="0"/>
              <a:pPr>
                <a:defRPr/>
              </a:pPr>
              <a:t>‹#›</a:t>
            </a:fld>
            <a:endParaRPr lang="en-US" sz="120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25000"/>
        </a:spcAft>
        <a:buClr>
          <a:schemeClr val="accent2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25000"/>
        </a:spcAft>
        <a:buClr>
          <a:schemeClr val="accent2"/>
        </a:buClr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25000"/>
        </a:spcAft>
        <a:buClr>
          <a:schemeClr val="accent2"/>
        </a:buClr>
        <a:buFont typeface="Wingdings" pitchFamily="2" charset="2"/>
        <a:buChar char="n"/>
        <a:defRPr sz="19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25000"/>
        </a:spcAft>
        <a:buClr>
          <a:schemeClr val="accent2"/>
        </a:buClr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2500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2500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2500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2500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2500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instagram.com/yitopcu" TargetMode="External"/><Relationship Id="rId3" Type="http://schemas.openxmlformats.org/officeDocument/2006/relationships/hyperlink" Target="http://www.ilkertopcu.net/" TargetMode="External"/><Relationship Id="rId7" Type="http://schemas.openxmlformats.org/officeDocument/2006/relationships/hyperlink" Target="https://twitter.com/yitopc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facebook.com/yitopcu" TargetMode="External"/><Relationship Id="rId5" Type="http://schemas.openxmlformats.org/officeDocument/2006/relationships/hyperlink" Target="http://www.ilkertopcu.info/" TargetMode="External"/><Relationship Id="rId4" Type="http://schemas.openxmlformats.org/officeDocument/2006/relationships/hyperlink" Target="http://www.ilkertopcu.org/" TargetMode="External"/><Relationship Id="rId9" Type="http://schemas.openxmlformats.org/officeDocument/2006/relationships/hyperlink" Target="http://web.itu.edu.tr/kabak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eb.itu.edu.tr/topcuil/ya/SEN31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8153400" cy="1752600"/>
          </a:xfrm>
        </p:spPr>
        <p:txBody>
          <a:bodyPr/>
          <a:lstStyle/>
          <a:p>
            <a:pPr eaLnBrk="1" hangingPunct="1"/>
            <a:r>
              <a:rPr lang="tr-TR" sz="4400" b="1" dirty="0" smtClean="0">
                <a:latin typeface="Comic Sans MS" pitchFamily="66" charset="0"/>
              </a:rPr>
              <a:t>CRITERIA </a:t>
            </a:r>
            <a:r>
              <a:rPr lang="tr-TR" sz="4400" b="1" dirty="0" smtClean="0">
                <a:latin typeface="Comic Sans MS" pitchFamily="66" charset="0"/>
              </a:rPr>
              <a:t>DECISION MAKING </a:t>
            </a:r>
            <a:endParaRPr lang="en-US" sz="4000" b="1" dirty="0" smtClean="0">
              <a:latin typeface="Comic Sans MS" pitchFamily="66" charset="0"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/>
        </p:nvSpPr>
        <p:spPr bwMode="auto">
          <a:xfrm>
            <a:off x="152400" y="2819400"/>
            <a:ext cx="88392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25000"/>
              </a:spcAft>
              <a:buClr>
                <a:schemeClr val="accent2"/>
              </a:buClr>
              <a:buFont typeface="Wingdings" pitchFamily="2" charset="2"/>
              <a:buNone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25000"/>
              </a:spcAft>
              <a:buClr>
                <a:schemeClr val="accent2"/>
              </a:buClr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25000"/>
              </a:spcAft>
              <a:buClr>
                <a:schemeClr val="accent2"/>
              </a:buClr>
              <a:buFont typeface="Wingdings" pitchFamily="2" charset="2"/>
              <a:buChar char="n"/>
              <a:defRPr sz="19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25000"/>
              </a:spcAft>
              <a:buClr>
                <a:schemeClr val="accent2"/>
              </a:buClr>
              <a:buFont typeface="Wingdings" pitchFamily="2" charset="2"/>
              <a:buChar char="o"/>
              <a:defRPr sz="16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250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250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250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250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250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tr-TR" sz="2400" dirty="0" smtClean="0">
                <a:latin typeface="Comic Sans MS" pitchFamily="66" charset="0"/>
              </a:rPr>
              <a:t>Dr. </a:t>
            </a:r>
            <a:r>
              <a:rPr lang="en-US" sz="2400" dirty="0" smtClean="0">
                <a:latin typeface="Comic Sans MS" pitchFamily="66" charset="0"/>
              </a:rPr>
              <a:t>Y. İlker TOPCU</a:t>
            </a:r>
            <a:endParaRPr lang="tr-TR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en-US" sz="2000" dirty="0" smtClean="0">
                <a:latin typeface="Comic Sans MS" pitchFamily="66" charset="0"/>
                <a:hlinkClick r:id="rId3"/>
              </a:rPr>
              <a:t>www.ilkertopcu.</a:t>
            </a:r>
            <a:r>
              <a:rPr lang="tr-TR" sz="2000" dirty="0" smtClean="0">
                <a:latin typeface="Comic Sans MS" pitchFamily="66" charset="0"/>
                <a:hlinkClick r:id="rId3"/>
              </a:rPr>
              <a:t>net</a:t>
            </a:r>
            <a:r>
              <a:rPr lang="tr-TR" sz="2000" dirty="0" smtClean="0">
                <a:latin typeface="Comic Sans MS" pitchFamily="66" charset="0"/>
              </a:rPr>
              <a:t>   </a:t>
            </a:r>
            <a:r>
              <a:rPr lang="tr-TR" sz="2000" dirty="0" smtClean="0">
                <a:latin typeface="Comic Sans MS" pitchFamily="66" charset="0"/>
                <a:hlinkClick r:id="rId4"/>
              </a:rPr>
              <a:t>www.</a:t>
            </a:r>
            <a:r>
              <a:rPr lang="tr-TR" sz="2000" dirty="0" err="1" smtClean="0">
                <a:latin typeface="Comic Sans MS" pitchFamily="66" charset="0"/>
                <a:hlinkClick r:id="rId4"/>
              </a:rPr>
              <a:t>ilkertopcu</a:t>
            </a:r>
            <a:r>
              <a:rPr lang="tr-TR" sz="2000" dirty="0" smtClean="0">
                <a:latin typeface="Comic Sans MS" pitchFamily="66" charset="0"/>
                <a:hlinkClick r:id="rId4"/>
              </a:rPr>
              <a:t>.org</a:t>
            </a:r>
            <a:r>
              <a:rPr lang="tr-TR" sz="2000" dirty="0" smtClean="0">
                <a:latin typeface="Comic Sans MS" pitchFamily="66" charset="0"/>
              </a:rPr>
              <a:t>   </a:t>
            </a:r>
            <a:r>
              <a:rPr lang="tr-TR" sz="2000" dirty="0" smtClean="0">
                <a:latin typeface="Comic Sans MS" pitchFamily="66" charset="0"/>
                <a:hlinkClick r:id="rId5"/>
              </a:rPr>
              <a:t>www.</a:t>
            </a:r>
            <a:r>
              <a:rPr lang="tr-TR" sz="2000" dirty="0" err="1" smtClean="0">
                <a:latin typeface="Comic Sans MS" pitchFamily="66" charset="0"/>
                <a:hlinkClick r:id="rId5"/>
              </a:rPr>
              <a:t>ilkertopcu</a:t>
            </a:r>
            <a:r>
              <a:rPr lang="tr-TR" sz="2000" dirty="0" smtClean="0">
                <a:latin typeface="Comic Sans MS" pitchFamily="66" charset="0"/>
                <a:hlinkClick r:id="rId5"/>
              </a:rPr>
              <a:t>.</a:t>
            </a:r>
            <a:r>
              <a:rPr lang="tr-TR" sz="2000" dirty="0" err="1" smtClean="0">
                <a:latin typeface="Comic Sans MS" pitchFamily="66" charset="0"/>
                <a:hlinkClick r:id="rId5"/>
              </a:rPr>
              <a:t>info</a:t>
            </a:r>
            <a:endParaRPr lang="tr-TR" sz="2000" dirty="0" smtClean="0">
              <a:latin typeface="Comic Sans MS" pitchFamily="66" charset="0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tr-TR" sz="2000" dirty="0" smtClean="0">
                <a:latin typeface="Comic Sans MS" pitchFamily="66" charset="0"/>
                <a:hlinkClick r:id="rId6"/>
              </a:rPr>
              <a:t>facebook.com/</a:t>
            </a:r>
            <a:r>
              <a:rPr lang="tr-TR" sz="2000" dirty="0" err="1" smtClean="0">
                <a:latin typeface="Comic Sans MS" pitchFamily="66" charset="0"/>
                <a:hlinkClick r:id="rId6"/>
              </a:rPr>
              <a:t>yitopcu</a:t>
            </a:r>
            <a:r>
              <a:rPr lang="tr-TR" sz="2000" dirty="0" smtClean="0">
                <a:latin typeface="Comic Sans MS" pitchFamily="66" charset="0"/>
              </a:rPr>
              <a:t>     </a:t>
            </a:r>
            <a:r>
              <a:rPr lang="tr-TR" sz="2000" dirty="0" smtClean="0">
                <a:latin typeface="Comic Sans MS" pitchFamily="66" charset="0"/>
                <a:hlinkClick r:id="rId7"/>
              </a:rPr>
              <a:t>twitter.com/</a:t>
            </a:r>
            <a:r>
              <a:rPr lang="tr-TR" sz="2000" dirty="0" err="1" smtClean="0">
                <a:latin typeface="Comic Sans MS" pitchFamily="66" charset="0"/>
                <a:hlinkClick r:id="rId7"/>
              </a:rPr>
              <a:t>yitopcu</a:t>
            </a:r>
            <a:endParaRPr lang="tr-TR" sz="2000" dirty="0" smtClean="0">
              <a:latin typeface="Comic Sans MS" pitchFamily="66" charset="0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tr-TR" sz="2000" dirty="0" smtClean="0">
                <a:latin typeface="Comic Sans MS" pitchFamily="66" charset="0"/>
                <a:hlinkClick r:id="rId8" action="ppaction://hlinkfile"/>
              </a:rPr>
              <a:t>instagram.com/</a:t>
            </a:r>
            <a:r>
              <a:rPr lang="tr-TR" sz="2000" dirty="0" err="1" smtClean="0">
                <a:latin typeface="Comic Sans MS" pitchFamily="66" charset="0"/>
                <a:hlinkClick r:id="rId8" action="ppaction://hlinkfile"/>
              </a:rPr>
              <a:t>yitopcu</a:t>
            </a:r>
            <a:endParaRPr lang="tr-TR" sz="2000" dirty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tr-TR" sz="16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tr-TR" sz="16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sz="2400" dirty="0" smtClean="0">
                <a:latin typeface="Comic Sans MS" pitchFamily="66" charset="0"/>
              </a:rPr>
              <a:t>Dr. Özgür KABAK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latin typeface="Comic Sans MS" pitchFamily="66" charset="0"/>
                <a:hlinkClick r:id="rId9"/>
              </a:rPr>
              <a:t>web.itu.edu.tr/</a:t>
            </a:r>
            <a:r>
              <a:rPr lang="en-US" sz="2000" dirty="0" err="1" smtClean="0">
                <a:latin typeface="Comic Sans MS" pitchFamily="66" charset="0"/>
                <a:hlinkClick r:id="rId9"/>
              </a:rPr>
              <a:t>kabak</a:t>
            </a:r>
            <a:r>
              <a:rPr lang="en-US" sz="2000" dirty="0" smtClean="0">
                <a:latin typeface="Comic Sans MS" pitchFamily="66" charset="0"/>
                <a:hlinkClick r:id="rId9"/>
              </a:rPr>
              <a:t>/</a:t>
            </a:r>
            <a:endParaRPr lang="tr-TR" sz="20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tr-TR" sz="20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/>
            </a:r>
            <a:br>
              <a:rPr lang="en-US" sz="2400" dirty="0" smtClean="0">
                <a:latin typeface="Comic Sans MS" pitchFamily="66" charset="0"/>
              </a:rPr>
            </a:br>
            <a:endParaRPr lang="en-US" sz="800" dirty="0" smtClean="0"/>
          </a:p>
          <a:p>
            <a:pPr eaLnBrk="1" hangingPunct="1">
              <a:lnSpc>
                <a:spcPct val="80000"/>
              </a:lnSpc>
            </a:pPr>
            <a:endParaRPr lang="tr-TR" sz="800" dirty="0" smtClean="0"/>
          </a:p>
          <a:p>
            <a:pPr eaLnBrk="1" hangingPunct="1">
              <a:lnSpc>
                <a:spcPct val="80000"/>
              </a:lnSpc>
            </a:pPr>
            <a:endParaRPr lang="tr-TR" sz="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err="1" smtClean="0">
                <a:latin typeface="Comic Sans MS" pitchFamily="66" charset="0"/>
              </a:rPr>
              <a:t>Assignment</a:t>
            </a:r>
            <a:endParaRPr lang="tr-TR" sz="32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447800"/>
            <a:ext cx="8001000" cy="51054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Literature survey on a specific managerial decision making problem solved by various multi-criteria decision techniques.</a:t>
            </a:r>
            <a:endParaRPr lang="tr-TR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Groups will present journal papers related with decision making</a:t>
            </a:r>
            <a:r>
              <a:rPr lang="tr-TR" dirty="0" smtClean="0">
                <a:latin typeface="Comic Sans MS" pitchFamily="66" charset="0"/>
              </a:rPr>
              <a:t> at </a:t>
            </a:r>
            <a:r>
              <a:rPr lang="tr-TR" dirty="0" err="1" smtClean="0">
                <a:latin typeface="Comic Sans MS" pitchFamily="66" charset="0"/>
              </a:rPr>
              <a:t>the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last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two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weeks</a:t>
            </a:r>
            <a:r>
              <a:rPr lang="en-US" dirty="0" smtClean="0">
                <a:latin typeface="Comic Sans MS" pitchFamily="66" charset="0"/>
              </a:rPr>
              <a:t>. </a:t>
            </a:r>
            <a:endParaRPr lang="tr-TR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524000"/>
            <a:ext cx="8577262" cy="50292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Do not!</a:t>
            </a:r>
          </a:p>
          <a:p>
            <a:r>
              <a:rPr lang="en-US" dirty="0" smtClean="0">
                <a:latin typeface="Comic Sans MS" pitchFamily="66" charset="0"/>
              </a:rPr>
              <a:t>Studying together to understand the material is fine, but the work you hand in is to be your own. </a:t>
            </a:r>
          </a:p>
          <a:p>
            <a:r>
              <a:rPr lang="en-US" dirty="0" smtClean="0">
                <a:latin typeface="Comic Sans MS" pitchFamily="66" charset="0"/>
              </a:rPr>
              <a:t>No cheating will be tolerated: A letter grade of F will be given!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tr-TR" dirty="0" smtClean="0">
              <a:latin typeface="Comic Sans MS" pitchFamily="66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4675" y="228600"/>
            <a:ext cx="8001000" cy="987425"/>
          </a:xfrm>
        </p:spPr>
        <p:txBody>
          <a:bodyPr/>
          <a:lstStyle/>
          <a:p>
            <a:r>
              <a:rPr lang="tr-TR" sz="3200" dirty="0" err="1" smtClean="0">
                <a:latin typeface="Comic Sans MS" pitchFamily="66" charset="0"/>
              </a:rPr>
              <a:t>Cheating</a:t>
            </a:r>
            <a:r>
              <a:rPr lang="tr-TR" sz="3200" dirty="0" smtClean="0">
                <a:latin typeface="Comic Sans MS" pitchFamily="66" charset="0"/>
              </a:rPr>
              <a:t> and </a:t>
            </a:r>
            <a:r>
              <a:rPr lang="tr-TR" sz="3200" dirty="0" err="1" smtClean="0">
                <a:latin typeface="Comic Sans MS" pitchFamily="66" charset="0"/>
              </a:rPr>
              <a:t>Plagiarism</a:t>
            </a:r>
            <a:endParaRPr lang="tr-TR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01000" cy="987425"/>
          </a:xfrm>
        </p:spPr>
        <p:txBody>
          <a:bodyPr/>
          <a:lstStyle/>
          <a:p>
            <a:pPr eaLnBrk="1" hangingPunct="1"/>
            <a:r>
              <a:rPr lang="tr-TR" sz="3200" dirty="0" smtClean="0"/>
              <a:t>Schedule</a:t>
            </a:r>
            <a:endParaRPr lang="en-US" sz="32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620357"/>
            <a:ext cx="8316913" cy="45286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01000" cy="987425"/>
          </a:xfrm>
        </p:spPr>
        <p:txBody>
          <a:bodyPr/>
          <a:lstStyle/>
          <a:p>
            <a:pPr eaLnBrk="1" hangingPunct="1"/>
            <a:r>
              <a:rPr lang="tr-TR" sz="3200" dirty="0" err="1" smtClean="0"/>
              <a:t>Assoc</a:t>
            </a:r>
            <a:r>
              <a:rPr lang="tr-TR" sz="3200" dirty="0" smtClean="0"/>
              <a:t>. Prof. Dr. Özgür Kabak</a:t>
            </a:r>
            <a:endParaRPr lang="en-US" sz="3200" dirty="0" smtClean="0"/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66738" y="1524000"/>
            <a:ext cx="8348662" cy="4876800"/>
          </a:xfrm>
        </p:spPr>
        <p:txBody>
          <a:bodyPr/>
          <a:lstStyle/>
          <a:p>
            <a:pPr>
              <a:buNone/>
            </a:pPr>
            <a:r>
              <a:rPr lang="en-US" sz="2000" u="sng" dirty="0" smtClean="0">
                <a:latin typeface="Comic Sans MS" pitchFamily="66" charset="0"/>
              </a:rPr>
              <a:t>Office address</a:t>
            </a:r>
          </a:p>
          <a:p>
            <a:pPr>
              <a:buNone/>
            </a:pPr>
            <a:r>
              <a:rPr lang="en-US" sz="2000" dirty="0" smtClean="0">
                <a:latin typeface="Comic Sans MS" pitchFamily="66" charset="0"/>
              </a:rPr>
              <a:t>Management Faculty A311, </a:t>
            </a:r>
            <a:r>
              <a:rPr lang="en-US" sz="2000" dirty="0" err="1" smtClean="0">
                <a:latin typeface="Comic Sans MS" pitchFamily="66" charset="0"/>
              </a:rPr>
              <a:t>Maçka</a:t>
            </a:r>
            <a:r>
              <a:rPr lang="en-US" sz="2000" dirty="0" smtClean="0">
                <a:latin typeface="Comic Sans MS" pitchFamily="66" charset="0"/>
              </a:rPr>
              <a:t>, Istanbul</a:t>
            </a:r>
          </a:p>
          <a:p>
            <a:pPr>
              <a:buNone/>
            </a:pPr>
            <a:r>
              <a:rPr lang="en-US" sz="1000" dirty="0" smtClean="0">
                <a:latin typeface="Comic Sans MS" pitchFamily="66" charset="0"/>
              </a:rPr>
              <a:t> </a:t>
            </a:r>
          </a:p>
          <a:p>
            <a:pPr>
              <a:buNone/>
            </a:pPr>
            <a:r>
              <a:rPr lang="en-US" sz="2000" u="sng" dirty="0" smtClean="0">
                <a:latin typeface="Comic Sans MS" pitchFamily="66" charset="0"/>
              </a:rPr>
              <a:t>Phone</a:t>
            </a:r>
          </a:p>
          <a:p>
            <a:pPr>
              <a:buNone/>
            </a:pPr>
            <a:r>
              <a:rPr lang="en-US" sz="2000" dirty="0" smtClean="0">
                <a:latin typeface="Comic Sans MS" pitchFamily="66" charset="0"/>
              </a:rPr>
              <a:t>(212) 293 1300  /2039 office    /2073 secretary</a:t>
            </a:r>
          </a:p>
          <a:p>
            <a:pPr>
              <a:buNone/>
            </a:pPr>
            <a:r>
              <a:rPr lang="en-US" sz="1000" dirty="0" smtClean="0">
                <a:latin typeface="Comic Sans MS" pitchFamily="66" charset="0"/>
              </a:rPr>
              <a:t> </a:t>
            </a:r>
          </a:p>
          <a:p>
            <a:pPr>
              <a:buNone/>
            </a:pPr>
            <a:r>
              <a:rPr lang="en-US" sz="2000" u="sng" dirty="0" smtClean="0">
                <a:latin typeface="Comic Sans MS" pitchFamily="66" charset="0"/>
              </a:rPr>
              <a:t>Web site</a:t>
            </a:r>
          </a:p>
          <a:p>
            <a:pPr>
              <a:buNone/>
            </a:pPr>
            <a:r>
              <a:rPr lang="en-US" sz="2000" dirty="0" smtClean="0">
                <a:latin typeface="Comic Sans MS" pitchFamily="66" charset="0"/>
              </a:rPr>
              <a:t>web.itu.edu.tr/</a:t>
            </a:r>
            <a:r>
              <a:rPr lang="en-US" sz="2000" dirty="0" err="1" smtClean="0">
                <a:latin typeface="Comic Sans MS" pitchFamily="66" charset="0"/>
              </a:rPr>
              <a:t>kabak</a:t>
            </a:r>
            <a:r>
              <a:rPr lang="en-US" sz="2000" dirty="0" smtClean="0">
                <a:latin typeface="Comic Sans MS" pitchFamily="66" charset="0"/>
              </a:rPr>
              <a:t>/</a:t>
            </a:r>
          </a:p>
          <a:p>
            <a:pPr>
              <a:buNone/>
            </a:pPr>
            <a:endParaRPr lang="en-US" sz="1000" u="sng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000" u="sng" dirty="0" smtClean="0">
                <a:latin typeface="Comic Sans MS" pitchFamily="66" charset="0"/>
              </a:rPr>
              <a:t>E-mail address</a:t>
            </a:r>
          </a:p>
          <a:p>
            <a:pPr>
              <a:buNone/>
            </a:pPr>
            <a:r>
              <a:rPr lang="en-US" sz="2000" dirty="0" smtClean="0">
                <a:latin typeface="Comic Sans MS" pitchFamily="66" charset="0"/>
              </a:rPr>
              <a:t>kabak@itu.edu.tr 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000" dirty="0" smtClean="0">
              <a:latin typeface="Comic Sans MS" pitchFamily="66" charset="0"/>
            </a:endParaRPr>
          </a:p>
        </p:txBody>
      </p:sp>
      <p:pic>
        <p:nvPicPr>
          <p:cNvPr id="4" name="Picture 1" descr="C:\Users\ozgur\Desktop\özgür 16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707" y="201960"/>
            <a:ext cx="1668093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49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524000"/>
            <a:ext cx="8424862" cy="4876800"/>
          </a:xfrm>
        </p:spPr>
        <p:txBody>
          <a:bodyPr/>
          <a:lstStyle/>
          <a:p>
            <a:r>
              <a:rPr lang="tr-TR" sz="2000" dirty="0" err="1" smtClean="0">
                <a:latin typeface="Comic Sans MS" pitchFamily="66" charset="0"/>
              </a:rPr>
              <a:t>Assoc</a:t>
            </a:r>
            <a:r>
              <a:rPr lang="tr-TR" sz="2000" dirty="0" smtClean="0">
                <a:latin typeface="Comic Sans MS" pitchFamily="66" charset="0"/>
              </a:rPr>
              <a:t>. Prof. at </a:t>
            </a:r>
            <a:r>
              <a:rPr lang="tr-TR" sz="2000" dirty="0" err="1" smtClean="0">
                <a:latin typeface="Comic Sans MS" pitchFamily="66" charset="0"/>
              </a:rPr>
              <a:t>Industrial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err="1" smtClean="0">
                <a:latin typeface="Comic Sans MS" pitchFamily="66" charset="0"/>
              </a:rPr>
              <a:t>Engineering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err="1" smtClean="0">
                <a:latin typeface="Comic Sans MS" pitchFamily="66" charset="0"/>
              </a:rPr>
              <a:t>department</a:t>
            </a:r>
            <a:r>
              <a:rPr lang="tr-TR" sz="2000" dirty="0" smtClean="0">
                <a:latin typeface="Comic Sans MS" pitchFamily="66" charset="0"/>
              </a:rPr>
              <a:t> of ITU (2015)</a:t>
            </a:r>
            <a:endParaRPr lang="en-US" sz="2000" dirty="0" smtClean="0">
              <a:latin typeface="Comic Sans MS" pitchFamily="66" charset="0"/>
            </a:endParaRPr>
          </a:p>
          <a:p>
            <a:r>
              <a:rPr lang="tr-TR" sz="2000" dirty="0" smtClean="0">
                <a:latin typeface="Comic Sans MS" pitchFamily="66" charset="0"/>
              </a:rPr>
              <a:t>Post-</a:t>
            </a:r>
            <a:r>
              <a:rPr lang="tr-TR" sz="2000" dirty="0" err="1" smtClean="0">
                <a:latin typeface="Comic Sans MS" pitchFamily="66" charset="0"/>
              </a:rPr>
              <a:t>doc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err="1" smtClean="0">
                <a:latin typeface="Comic Sans MS" pitchFamily="66" charset="0"/>
              </a:rPr>
              <a:t>studies</a:t>
            </a:r>
            <a:r>
              <a:rPr lang="tr-TR" sz="2000" dirty="0" smtClean="0">
                <a:latin typeface="Comic Sans MS" pitchFamily="66" charset="0"/>
              </a:rPr>
              <a:t> at </a:t>
            </a:r>
            <a:r>
              <a:rPr lang="en-US" sz="2000" dirty="0" smtClean="0">
                <a:latin typeface="Comic Sans MS" pitchFamily="66" charset="0"/>
              </a:rPr>
              <a:t>Belgium Nuclear Research Centre </a:t>
            </a:r>
            <a:r>
              <a:rPr lang="tr-TR" sz="2000" dirty="0" smtClean="0">
                <a:latin typeface="Comic Sans MS" pitchFamily="66" charset="0"/>
              </a:rPr>
              <a:t>(</a:t>
            </a:r>
            <a:r>
              <a:rPr lang="en-US" sz="2000" dirty="0" smtClean="0">
                <a:latin typeface="Comic Sans MS" pitchFamily="66" charset="0"/>
              </a:rPr>
              <a:t>SCK.CEN</a:t>
            </a:r>
            <a:r>
              <a:rPr lang="tr-TR" sz="2000" dirty="0" smtClean="0">
                <a:latin typeface="Comic Sans MS" pitchFamily="66" charset="0"/>
              </a:rPr>
              <a:t>) (2009-2010)</a:t>
            </a:r>
            <a:endParaRPr lang="en-US" sz="2000" dirty="0" smtClean="0">
              <a:latin typeface="Comic Sans MS" pitchFamily="66" charset="0"/>
            </a:endParaRPr>
          </a:p>
          <a:p>
            <a:pPr lvl="1"/>
            <a:r>
              <a:rPr lang="tr-TR" dirty="0" smtClean="0">
                <a:latin typeface="Comic Sans MS" pitchFamily="66" charset="0"/>
              </a:rPr>
              <a:t>A </a:t>
            </a:r>
            <a:r>
              <a:rPr lang="tr-TR" dirty="0" err="1" smtClean="0">
                <a:latin typeface="Comic Sans MS" pitchFamily="66" charset="0"/>
              </a:rPr>
              <a:t>fuzzy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multi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attribute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decision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making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approach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for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nuclear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safeguards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information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management</a:t>
            </a:r>
            <a:endParaRPr lang="tr-TR" dirty="0" smtClean="0">
              <a:latin typeface="Comic Sans MS" pitchFamily="66" charset="0"/>
            </a:endParaRPr>
          </a:p>
          <a:p>
            <a:r>
              <a:rPr lang="tr-TR" sz="2000" dirty="0" err="1" smtClean="0">
                <a:latin typeface="Comic Sans MS" pitchFamily="66" charset="0"/>
              </a:rPr>
              <a:t>Ph</a:t>
            </a:r>
            <a:r>
              <a:rPr lang="tr-TR" sz="2000" dirty="0" smtClean="0">
                <a:latin typeface="Comic Sans MS" pitchFamily="66" charset="0"/>
              </a:rPr>
              <a:t>.D. in ITU </a:t>
            </a:r>
            <a:r>
              <a:rPr lang="tr-TR" sz="2000" dirty="0" err="1" smtClean="0">
                <a:latin typeface="Comic Sans MS" pitchFamily="66" charset="0"/>
              </a:rPr>
              <a:t>Industrial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err="1" smtClean="0">
                <a:latin typeface="Comic Sans MS" pitchFamily="66" charset="0"/>
              </a:rPr>
              <a:t>Engineering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err="1" smtClean="0">
                <a:latin typeface="Comic Sans MS" pitchFamily="66" charset="0"/>
              </a:rPr>
              <a:t>programme</a:t>
            </a:r>
            <a:r>
              <a:rPr lang="tr-TR" sz="2000" dirty="0" smtClean="0">
                <a:latin typeface="Comic Sans MS" pitchFamily="66" charset="0"/>
              </a:rPr>
              <a:t> (2008)</a:t>
            </a:r>
            <a:endParaRPr lang="en-US" sz="2000" dirty="0" smtClean="0">
              <a:latin typeface="Comic Sans MS" pitchFamily="66" charset="0"/>
            </a:endParaRPr>
          </a:p>
          <a:p>
            <a:pPr lvl="1"/>
            <a:r>
              <a:rPr lang="tr-TR" dirty="0" err="1" smtClean="0">
                <a:latin typeface="Comic Sans MS" pitchFamily="66" charset="0"/>
              </a:rPr>
              <a:t>Modeling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supply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chain</a:t>
            </a:r>
            <a:r>
              <a:rPr lang="tr-TR" dirty="0" smtClean="0">
                <a:latin typeface="Comic Sans MS" pitchFamily="66" charset="0"/>
              </a:rPr>
              <a:t> network </a:t>
            </a:r>
            <a:r>
              <a:rPr lang="tr-TR" dirty="0" err="1" smtClean="0">
                <a:latin typeface="Comic Sans MS" pitchFamily="66" charset="0"/>
              </a:rPr>
              <a:t>using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possibilistic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linear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programming</a:t>
            </a:r>
            <a:r>
              <a:rPr lang="tr-TR" dirty="0" smtClean="0">
                <a:latin typeface="Comic Sans MS" pitchFamily="66" charset="0"/>
              </a:rPr>
              <a:t> and an </a:t>
            </a:r>
            <a:r>
              <a:rPr lang="tr-TR" dirty="0" err="1" smtClean="0">
                <a:latin typeface="Comic Sans MS" pitchFamily="66" charset="0"/>
              </a:rPr>
              <a:t>application</a:t>
            </a:r>
            <a:r>
              <a:rPr lang="tr-TR" dirty="0" smtClean="0">
                <a:latin typeface="Comic Sans MS" pitchFamily="66" charset="0"/>
              </a:rPr>
              <a:t> </a:t>
            </a:r>
            <a:endParaRPr lang="en-US" dirty="0" smtClean="0">
              <a:latin typeface="Comic Sans MS" pitchFamily="66" charset="0"/>
            </a:endParaRPr>
          </a:p>
          <a:p>
            <a:r>
              <a:rPr lang="tr-TR" sz="2000" dirty="0" err="1" smtClean="0">
                <a:latin typeface="Comic Sans MS" pitchFamily="66" charset="0"/>
              </a:rPr>
              <a:t>Research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err="1" smtClean="0">
                <a:latin typeface="Comic Sans MS" pitchFamily="66" charset="0"/>
              </a:rPr>
              <a:t>interests</a:t>
            </a:r>
            <a:endParaRPr lang="tr-TR" sz="2000" dirty="0" smtClean="0">
              <a:latin typeface="Comic Sans MS" pitchFamily="66" charset="0"/>
            </a:endParaRPr>
          </a:p>
          <a:p>
            <a:pPr lvl="1"/>
            <a:r>
              <a:rPr lang="tr-TR" dirty="0" err="1" smtClean="0">
                <a:latin typeface="Comic Sans MS" pitchFamily="66" charset="0"/>
              </a:rPr>
              <a:t>Operations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Research</a:t>
            </a:r>
            <a:r>
              <a:rPr lang="tr-TR" dirty="0" smtClean="0">
                <a:latin typeface="Comic Sans MS" pitchFamily="66" charset="0"/>
              </a:rPr>
              <a:t> (</a:t>
            </a:r>
            <a:r>
              <a:rPr lang="tr-TR" dirty="0" err="1" smtClean="0">
                <a:latin typeface="Comic Sans MS" pitchFamily="66" charset="0"/>
              </a:rPr>
              <a:t>Mathematical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programming</a:t>
            </a:r>
            <a:r>
              <a:rPr lang="tr-TR" dirty="0" smtClean="0">
                <a:latin typeface="Comic Sans MS" pitchFamily="66" charset="0"/>
              </a:rPr>
              <a:t>)</a:t>
            </a:r>
          </a:p>
          <a:p>
            <a:pPr lvl="1"/>
            <a:r>
              <a:rPr lang="tr-TR" dirty="0" err="1" smtClean="0">
                <a:latin typeface="Comic Sans MS" pitchFamily="66" charset="0"/>
              </a:rPr>
              <a:t>Modeling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Complex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S</a:t>
            </a:r>
            <a:r>
              <a:rPr lang="tr-TR" dirty="0" err="1" smtClean="0">
                <a:latin typeface="Comic Sans MS" pitchFamily="66" charset="0"/>
              </a:rPr>
              <a:t>ystems</a:t>
            </a:r>
            <a:endParaRPr lang="tr-TR" dirty="0" smtClean="0">
              <a:latin typeface="Comic Sans MS" pitchFamily="66" charset="0"/>
            </a:endParaRPr>
          </a:p>
          <a:p>
            <a:pPr lvl="1"/>
            <a:r>
              <a:rPr lang="tr-TR" dirty="0" err="1" smtClean="0">
                <a:latin typeface="Comic Sans MS" pitchFamily="66" charset="0"/>
              </a:rPr>
              <a:t>Fuzzy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D</a:t>
            </a:r>
            <a:r>
              <a:rPr lang="tr-TR" dirty="0" err="1" smtClean="0">
                <a:latin typeface="Comic Sans MS" pitchFamily="66" charset="0"/>
              </a:rPr>
              <a:t>ecision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M</a:t>
            </a:r>
            <a:r>
              <a:rPr lang="tr-TR" smtClean="0">
                <a:latin typeface="Comic Sans MS" pitchFamily="66" charset="0"/>
              </a:rPr>
              <a:t>aking</a:t>
            </a:r>
            <a:endParaRPr lang="tr-TR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53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01000" cy="987425"/>
          </a:xfrm>
        </p:spPr>
        <p:txBody>
          <a:bodyPr/>
          <a:lstStyle/>
          <a:p>
            <a:pPr eaLnBrk="1" hangingPunct="1"/>
            <a:r>
              <a:rPr lang="tr-TR" sz="3200" dirty="0" smtClean="0"/>
              <a:t>Prof. Dr. Y. İlker Topcu</a:t>
            </a:r>
            <a:endParaRPr lang="en-US" sz="3200" dirty="0" smtClean="0"/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66738" y="1524000"/>
            <a:ext cx="8348662" cy="4876800"/>
          </a:xfrm>
        </p:spPr>
        <p:txBody>
          <a:bodyPr/>
          <a:lstStyle/>
          <a:p>
            <a:pPr>
              <a:buNone/>
            </a:pPr>
            <a:r>
              <a:rPr lang="tr-TR" sz="2000" u="sng" dirty="0" smtClean="0">
                <a:latin typeface="Comic Sans MS" pitchFamily="66" charset="0"/>
              </a:rPr>
              <a:t>Office </a:t>
            </a:r>
            <a:r>
              <a:rPr lang="tr-TR" sz="2000" u="sng" dirty="0" err="1" smtClean="0">
                <a:latin typeface="Comic Sans MS" pitchFamily="66" charset="0"/>
              </a:rPr>
              <a:t>address</a:t>
            </a:r>
            <a:endParaRPr lang="tr-TR" sz="2000" u="sng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sz="2000" dirty="0" smtClean="0">
                <a:latin typeface="Comic Sans MS" pitchFamily="66" charset="0"/>
              </a:rPr>
              <a:t>Management </a:t>
            </a:r>
            <a:r>
              <a:rPr lang="tr-TR" sz="2000" dirty="0" err="1" smtClean="0">
                <a:latin typeface="Comic Sans MS" pitchFamily="66" charset="0"/>
              </a:rPr>
              <a:t>Faculty</a:t>
            </a:r>
            <a:r>
              <a:rPr lang="tr-TR" sz="2000" dirty="0" smtClean="0">
                <a:latin typeface="Comic Sans MS" pitchFamily="66" charset="0"/>
              </a:rPr>
              <a:t> C301, Maçka, </a:t>
            </a:r>
            <a:r>
              <a:rPr lang="tr-TR" sz="2000" dirty="0" err="1" smtClean="0">
                <a:latin typeface="Comic Sans MS" pitchFamily="66" charset="0"/>
              </a:rPr>
              <a:t>Istanbul</a:t>
            </a:r>
            <a:endParaRPr lang="tr-TR" sz="2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sz="1000" dirty="0" smtClean="0">
                <a:latin typeface="Comic Sans MS" pitchFamily="66" charset="0"/>
              </a:rPr>
              <a:t> </a:t>
            </a:r>
          </a:p>
          <a:p>
            <a:pPr>
              <a:buNone/>
            </a:pPr>
            <a:r>
              <a:rPr lang="tr-TR" sz="2000" u="sng" dirty="0" err="1" smtClean="0">
                <a:latin typeface="Comic Sans MS" pitchFamily="66" charset="0"/>
              </a:rPr>
              <a:t>Phone</a:t>
            </a:r>
            <a:endParaRPr lang="tr-TR" sz="2000" u="sng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sz="2000" dirty="0" smtClean="0">
                <a:latin typeface="Comic Sans MS" pitchFamily="66" charset="0"/>
              </a:rPr>
              <a:t>(212) 293 1300  /2069 </a:t>
            </a:r>
            <a:r>
              <a:rPr lang="tr-TR" sz="2000" dirty="0" err="1" smtClean="0">
                <a:latin typeface="Comic Sans MS" pitchFamily="66" charset="0"/>
              </a:rPr>
              <a:t>office</a:t>
            </a:r>
            <a:r>
              <a:rPr lang="tr-TR" sz="2000" dirty="0" smtClean="0">
                <a:latin typeface="Comic Sans MS" pitchFamily="66" charset="0"/>
              </a:rPr>
              <a:t>   -   (532) 355 5045 mobile</a:t>
            </a:r>
          </a:p>
          <a:p>
            <a:pPr>
              <a:buNone/>
            </a:pPr>
            <a:r>
              <a:rPr lang="tr-TR" sz="1000" dirty="0" smtClean="0">
                <a:latin typeface="Comic Sans MS" pitchFamily="66" charset="0"/>
              </a:rPr>
              <a:t> </a:t>
            </a:r>
          </a:p>
          <a:p>
            <a:pPr>
              <a:buNone/>
            </a:pPr>
            <a:r>
              <a:rPr lang="tr-TR" sz="2000" u="sng" dirty="0" smtClean="0">
                <a:latin typeface="Comic Sans MS" pitchFamily="66" charset="0"/>
              </a:rPr>
              <a:t>Web site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2000" dirty="0" smtClean="0">
                <a:latin typeface="Comic Sans MS" pitchFamily="66" charset="0"/>
              </a:rPr>
              <a:t>www.ilkertopcu.</a:t>
            </a:r>
            <a:r>
              <a:rPr lang="tr-TR" sz="2000" dirty="0" smtClean="0">
                <a:latin typeface="Comic Sans MS" pitchFamily="66" charset="0"/>
              </a:rPr>
              <a:t>net, </a:t>
            </a:r>
            <a:r>
              <a:rPr lang="en-US" sz="2000" dirty="0" smtClean="0">
                <a:latin typeface="Comic Sans MS" pitchFamily="66" charset="0"/>
              </a:rPr>
              <a:t>www.ilkertopcu.</a:t>
            </a:r>
            <a:r>
              <a:rPr lang="tr-TR" sz="2000" dirty="0" smtClean="0">
                <a:latin typeface="Comic Sans MS" pitchFamily="66" charset="0"/>
              </a:rPr>
              <a:t>org, </a:t>
            </a:r>
            <a:r>
              <a:rPr lang="en-US" sz="2000" dirty="0" smtClean="0">
                <a:latin typeface="Comic Sans MS" pitchFamily="66" charset="0"/>
              </a:rPr>
              <a:t>www.ilkertopcu.</a:t>
            </a:r>
            <a:r>
              <a:rPr lang="tr-TR" sz="2000" dirty="0" err="1" smtClean="0">
                <a:latin typeface="Comic Sans MS" pitchFamily="66" charset="0"/>
              </a:rPr>
              <a:t>info</a:t>
            </a:r>
            <a:r>
              <a:rPr lang="tr-TR" sz="2000" dirty="0" smtClean="0">
                <a:latin typeface="Comic Sans MS" pitchFamily="66" charset="0"/>
              </a:rPr>
              <a:t>, www.</a:t>
            </a:r>
            <a:r>
              <a:rPr lang="tr-TR" sz="2000" dirty="0" err="1" smtClean="0">
                <a:latin typeface="Comic Sans MS" pitchFamily="66" charset="0"/>
              </a:rPr>
              <a:t>facebook</a:t>
            </a:r>
            <a:r>
              <a:rPr lang="tr-TR" sz="2000" dirty="0" smtClean="0">
                <a:latin typeface="Comic Sans MS" pitchFamily="66" charset="0"/>
              </a:rPr>
              <a:t>.com/</a:t>
            </a:r>
            <a:r>
              <a:rPr lang="tr-TR" sz="2000" dirty="0" err="1" smtClean="0">
                <a:latin typeface="Comic Sans MS" pitchFamily="66" charset="0"/>
              </a:rPr>
              <a:t>yitopcu</a:t>
            </a:r>
            <a:r>
              <a:rPr lang="tr-TR" sz="2000" dirty="0" smtClean="0">
                <a:latin typeface="Comic Sans MS" pitchFamily="66" charset="0"/>
              </a:rPr>
              <a:t>,   </a:t>
            </a:r>
            <a:r>
              <a:rPr lang="tr-TR" sz="2000" dirty="0" err="1" smtClean="0">
                <a:latin typeface="Comic Sans MS" pitchFamily="66" charset="0"/>
              </a:rPr>
              <a:t>twitter</a:t>
            </a:r>
            <a:r>
              <a:rPr lang="tr-TR" sz="2000" dirty="0" smtClean="0">
                <a:latin typeface="Comic Sans MS" pitchFamily="66" charset="0"/>
              </a:rPr>
              <a:t>.com/</a:t>
            </a:r>
            <a:r>
              <a:rPr lang="tr-TR" sz="2000" dirty="0" err="1" smtClean="0">
                <a:latin typeface="Comic Sans MS" pitchFamily="66" charset="0"/>
              </a:rPr>
              <a:t>yitopcu</a:t>
            </a:r>
            <a:r>
              <a:rPr lang="en-US" sz="2000" dirty="0" smtClean="0">
                <a:latin typeface="Comic Sans MS" pitchFamily="66" charset="0"/>
              </a:rPr>
              <a:t> </a:t>
            </a:r>
            <a:endParaRPr lang="tr-TR" sz="2000" dirty="0" smtClean="0">
              <a:latin typeface="Comic Sans MS" pitchFamily="66" charset="0"/>
            </a:endParaRPr>
          </a:p>
          <a:p>
            <a:pPr>
              <a:buNone/>
            </a:pPr>
            <a:endParaRPr lang="tr-TR" sz="1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sz="2000" u="sng" dirty="0" smtClean="0">
                <a:latin typeface="Comic Sans MS" pitchFamily="66" charset="0"/>
              </a:rPr>
              <a:t>E-mail </a:t>
            </a:r>
            <a:r>
              <a:rPr lang="tr-TR" sz="2000" u="sng" dirty="0" err="1" smtClean="0">
                <a:latin typeface="Comic Sans MS" pitchFamily="66" charset="0"/>
              </a:rPr>
              <a:t>address</a:t>
            </a:r>
            <a:endParaRPr lang="tr-TR" sz="2000" u="sng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sz="2000" dirty="0" smtClean="0">
                <a:latin typeface="Comic Sans MS" pitchFamily="66" charset="0"/>
              </a:rPr>
              <a:t>ilker.</a:t>
            </a:r>
            <a:r>
              <a:rPr lang="tr-TR" sz="2000" dirty="0" err="1" smtClean="0">
                <a:latin typeface="Comic Sans MS" pitchFamily="66" charset="0"/>
              </a:rPr>
              <a:t>topcu</a:t>
            </a:r>
            <a:r>
              <a:rPr lang="tr-TR" sz="2000" dirty="0" smtClean="0">
                <a:latin typeface="Comic Sans MS" pitchFamily="66" charset="0"/>
              </a:rPr>
              <a:t>@</a:t>
            </a:r>
            <a:r>
              <a:rPr lang="tr-TR" sz="2000" dirty="0" err="1" smtClean="0">
                <a:latin typeface="Comic Sans MS" pitchFamily="66" charset="0"/>
              </a:rPr>
              <a:t>itu</a:t>
            </a:r>
            <a:r>
              <a:rPr lang="tr-TR" sz="2000" dirty="0" smtClean="0">
                <a:latin typeface="Comic Sans MS" pitchFamily="66" charset="0"/>
              </a:rPr>
              <a:t>.edu.tr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tr-TR" sz="2000" dirty="0" smtClean="0"/>
              <a:t> </a:t>
            </a:r>
            <a:endParaRPr lang="en-US" sz="2000" dirty="0" smtClean="0"/>
          </a:p>
        </p:txBody>
      </p:sp>
      <p:pic>
        <p:nvPicPr>
          <p:cNvPr id="6" name="Picture 2" descr="D:\Pictures\Ben\f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5544" y="174818"/>
            <a:ext cx="1570863" cy="22730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371600"/>
            <a:ext cx="8272462" cy="4876800"/>
          </a:xfrm>
        </p:spPr>
        <p:txBody>
          <a:bodyPr/>
          <a:lstStyle/>
          <a:p>
            <a:r>
              <a:rPr lang="tr-TR" sz="2000" dirty="0" err="1" smtClean="0">
                <a:latin typeface="Comic Sans MS" pitchFamily="66" charset="0"/>
              </a:rPr>
              <a:t>Professor</a:t>
            </a:r>
            <a:r>
              <a:rPr lang="tr-TR" sz="2000" dirty="0" smtClean="0">
                <a:latin typeface="Comic Sans MS" pitchFamily="66" charset="0"/>
              </a:rPr>
              <a:t> at </a:t>
            </a:r>
            <a:r>
              <a:rPr lang="tr-TR" sz="2000" dirty="0" err="1" smtClean="0">
                <a:latin typeface="Comic Sans MS" pitchFamily="66" charset="0"/>
              </a:rPr>
              <a:t>Industrial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err="1" smtClean="0">
                <a:latin typeface="Comic Sans MS" pitchFamily="66" charset="0"/>
              </a:rPr>
              <a:t>Engineering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err="1" smtClean="0">
                <a:latin typeface="Comic Sans MS" pitchFamily="66" charset="0"/>
              </a:rPr>
              <a:t>department</a:t>
            </a:r>
            <a:r>
              <a:rPr lang="tr-TR" sz="2000" dirty="0" smtClean="0">
                <a:latin typeface="Comic Sans MS" pitchFamily="66" charset="0"/>
              </a:rPr>
              <a:t> of ITU (2011)</a:t>
            </a:r>
            <a:endParaRPr lang="en-US" sz="2000" dirty="0" smtClean="0">
              <a:latin typeface="Comic Sans MS" pitchFamily="66" charset="0"/>
            </a:endParaRPr>
          </a:p>
          <a:p>
            <a:r>
              <a:rPr lang="tr-TR" sz="2000" dirty="0" err="1" smtClean="0">
                <a:latin typeface="Comic Sans MS" pitchFamily="66" charset="0"/>
              </a:rPr>
              <a:t>Associate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err="1" smtClean="0">
                <a:latin typeface="Comic Sans MS" pitchFamily="66" charset="0"/>
              </a:rPr>
              <a:t>Professorship</a:t>
            </a:r>
            <a:r>
              <a:rPr lang="tr-TR" sz="2000" dirty="0" smtClean="0">
                <a:latin typeface="Comic Sans MS" pitchFamily="66" charset="0"/>
              </a:rPr>
              <a:t> in </a:t>
            </a:r>
            <a:r>
              <a:rPr lang="tr-TR" sz="2000" dirty="0" err="1" smtClean="0">
                <a:latin typeface="Comic Sans MS" pitchFamily="66" charset="0"/>
              </a:rPr>
              <a:t>Operations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err="1" smtClean="0">
                <a:latin typeface="Comic Sans MS" pitchFamily="66" charset="0"/>
              </a:rPr>
              <a:t>Research</a:t>
            </a:r>
            <a:r>
              <a:rPr lang="tr-TR" sz="2000" dirty="0" smtClean="0">
                <a:latin typeface="Comic Sans MS" pitchFamily="66" charset="0"/>
              </a:rPr>
              <a:t> (2005)</a:t>
            </a:r>
          </a:p>
          <a:p>
            <a:r>
              <a:rPr lang="tr-TR" sz="2000" dirty="0" err="1" smtClean="0">
                <a:latin typeface="Comic Sans MS" pitchFamily="66" charset="0"/>
              </a:rPr>
              <a:t>Ph</a:t>
            </a:r>
            <a:r>
              <a:rPr lang="tr-TR" sz="2000" dirty="0" smtClean="0">
                <a:latin typeface="Comic Sans MS" pitchFamily="66" charset="0"/>
              </a:rPr>
              <a:t>.D. in ITU </a:t>
            </a:r>
            <a:r>
              <a:rPr lang="tr-TR" sz="2000" dirty="0" err="1" smtClean="0">
                <a:latin typeface="Comic Sans MS" pitchFamily="66" charset="0"/>
              </a:rPr>
              <a:t>Engineering</a:t>
            </a:r>
            <a:r>
              <a:rPr lang="tr-TR" sz="2000" dirty="0" smtClean="0">
                <a:latin typeface="Comic Sans MS" pitchFamily="66" charset="0"/>
              </a:rPr>
              <a:t> Management </a:t>
            </a:r>
            <a:r>
              <a:rPr lang="tr-TR" sz="2000" dirty="0" err="1" smtClean="0">
                <a:latin typeface="Comic Sans MS" pitchFamily="66" charset="0"/>
              </a:rPr>
              <a:t>programme</a:t>
            </a:r>
            <a:r>
              <a:rPr lang="tr-TR" sz="2000" dirty="0" smtClean="0">
                <a:latin typeface="Comic Sans MS" pitchFamily="66" charset="0"/>
              </a:rPr>
              <a:t> (2000)</a:t>
            </a:r>
            <a:endParaRPr lang="en-US" sz="2000" dirty="0" smtClean="0">
              <a:latin typeface="Comic Sans MS" pitchFamily="66" charset="0"/>
            </a:endParaRPr>
          </a:p>
          <a:p>
            <a:pPr lvl="1"/>
            <a:r>
              <a:rPr lang="en-US" dirty="0" smtClean="0">
                <a:latin typeface="Comic Sans MS" pitchFamily="66" charset="0"/>
              </a:rPr>
              <a:t>Integrated decision aid model for multi</a:t>
            </a:r>
            <a:r>
              <a:rPr lang="tr-TR" dirty="0" smtClean="0">
                <a:latin typeface="Comic Sans MS" pitchFamily="66" charset="0"/>
              </a:rPr>
              <a:t>-</a:t>
            </a:r>
            <a:r>
              <a:rPr lang="en-US" dirty="0" smtClean="0">
                <a:latin typeface="Comic Sans MS" pitchFamily="66" charset="0"/>
              </a:rPr>
              <a:t>attribute problem solving</a:t>
            </a:r>
          </a:p>
          <a:p>
            <a:r>
              <a:rPr lang="tr-TR" sz="2000" dirty="0" err="1" smtClean="0">
                <a:latin typeface="Comic Sans MS" pitchFamily="66" charset="0"/>
              </a:rPr>
              <a:t>Ph</a:t>
            </a:r>
            <a:r>
              <a:rPr lang="tr-TR" sz="2000" dirty="0" smtClean="0">
                <a:latin typeface="Comic Sans MS" pitchFamily="66" charset="0"/>
              </a:rPr>
              <a:t>.D. </a:t>
            </a:r>
            <a:r>
              <a:rPr lang="tr-TR" sz="2000" dirty="0" err="1" smtClean="0">
                <a:latin typeface="Comic Sans MS" pitchFamily="66" charset="0"/>
              </a:rPr>
              <a:t>research</a:t>
            </a:r>
            <a:r>
              <a:rPr lang="tr-TR" sz="2000" dirty="0" smtClean="0">
                <a:latin typeface="Comic Sans MS" pitchFamily="66" charset="0"/>
              </a:rPr>
              <a:t> at </a:t>
            </a:r>
            <a:r>
              <a:rPr lang="tr-TR" sz="2000" dirty="0" err="1" smtClean="0">
                <a:latin typeface="Comic Sans MS" pitchFamily="66" charset="0"/>
              </a:rPr>
              <a:t>Centre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err="1" smtClean="0">
                <a:latin typeface="Comic Sans MS" pitchFamily="66" charset="0"/>
              </a:rPr>
              <a:t>for</a:t>
            </a:r>
            <a:r>
              <a:rPr lang="tr-TR" sz="2000" dirty="0" smtClean="0">
                <a:latin typeface="Comic Sans MS" pitchFamily="66" charset="0"/>
              </a:rPr>
              <a:t> Decision </a:t>
            </a:r>
            <a:r>
              <a:rPr lang="tr-TR" sz="2000" dirty="0" err="1" smtClean="0">
                <a:latin typeface="Comic Sans MS" pitchFamily="66" charset="0"/>
              </a:rPr>
              <a:t>Research</a:t>
            </a:r>
            <a:r>
              <a:rPr lang="tr-TR" sz="2000" dirty="0" smtClean="0">
                <a:latin typeface="Comic Sans MS" pitchFamily="66" charset="0"/>
              </a:rPr>
              <a:t> of </a:t>
            </a:r>
            <a:r>
              <a:rPr lang="tr-TR" sz="2000" dirty="0" err="1" smtClean="0">
                <a:latin typeface="Comic Sans MS" pitchFamily="66" charset="0"/>
              </a:rPr>
              <a:t>Leeds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err="1" smtClean="0">
                <a:latin typeface="Comic Sans MS" pitchFamily="66" charset="0"/>
              </a:rPr>
              <a:t>University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err="1" smtClean="0">
                <a:latin typeface="Comic Sans MS" pitchFamily="66" charset="0"/>
              </a:rPr>
              <a:t>Business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err="1" smtClean="0">
                <a:latin typeface="Comic Sans MS" pitchFamily="66" charset="0"/>
              </a:rPr>
              <a:t>School</a:t>
            </a:r>
            <a:r>
              <a:rPr lang="tr-TR" sz="2000" dirty="0" smtClean="0">
                <a:latin typeface="Comic Sans MS" pitchFamily="66" charset="0"/>
              </a:rPr>
              <a:t> (1998-1999)</a:t>
            </a:r>
          </a:p>
          <a:p>
            <a:r>
              <a:rPr lang="tr-TR" sz="2000" dirty="0" err="1" smtClean="0">
                <a:latin typeface="Comic Sans MS" pitchFamily="66" charset="0"/>
              </a:rPr>
              <a:t>Research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err="1" smtClean="0">
                <a:latin typeface="Comic Sans MS" pitchFamily="66" charset="0"/>
              </a:rPr>
              <a:t>interests</a:t>
            </a:r>
            <a:endParaRPr lang="tr-TR" sz="2000" dirty="0" smtClean="0">
              <a:latin typeface="Comic Sans MS" pitchFamily="66" charset="0"/>
            </a:endParaRPr>
          </a:p>
          <a:p>
            <a:pPr lvl="1"/>
            <a:r>
              <a:rPr lang="tr-TR" dirty="0" smtClean="0">
                <a:latin typeface="Comic Sans MS" pitchFamily="66" charset="0"/>
              </a:rPr>
              <a:t>Decision </a:t>
            </a:r>
            <a:r>
              <a:rPr lang="tr-TR" dirty="0" err="1" smtClean="0">
                <a:latin typeface="Comic Sans MS" pitchFamily="66" charset="0"/>
              </a:rPr>
              <a:t>Analysis</a:t>
            </a:r>
            <a:r>
              <a:rPr lang="tr-TR" dirty="0" smtClean="0">
                <a:latin typeface="Comic Sans MS" pitchFamily="66" charset="0"/>
              </a:rPr>
              <a:t>, </a:t>
            </a:r>
            <a:r>
              <a:rPr lang="tr-TR" dirty="0" err="1" smtClean="0">
                <a:latin typeface="Comic Sans MS" pitchFamily="66" charset="0"/>
              </a:rPr>
              <a:t>Multi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Criteria</a:t>
            </a:r>
            <a:r>
              <a:rPr lang="tr-TR" dirty="0" smtClean="0">
                <a:latin typeface="Comic Sans MS" pitchFamily="66" charset="0"/>
              </a:rPr>
              <a:t> Decision Making, </a:t>
            </a:r>
            <a:r>
              <a:rPr lang="tr-TR" dirty="0" err="1" smtClean="0">
                <a:latin typeface="Comic Sans MS" pitchFamily="66" charset="0"/>
              </a:rPr>
              <a:t>Group</a:t>
            </a:r>
            <a:r>
              <a:rPr lang="tr-TR" dirty="0" smtClean="0">
                <a:latin typeface="Comic Sans MS" pitchFamily="66" charset="0"/>
              </a:rPr>
              <a:t> Decision Making</a:t>
            </a:r>
          </a:p>
          <a:p>
            <a:pPr lvl="1"/>
            <a:r>
              <a:rPr lang="tr-TR" dirty="0" err="1" smtClean="0">
                <a:latin typeface="Comic Sans MS" pitchFamily="66" charset="0"/>
              </a:rPr>
              <a:t>Operations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Research</a:t>
            </a:r>
            <a:r>
              <a:rPr lang="tr-TR" dirty="0" smtClean="0">
                <a:latin typeface="Comic Sans MS" pitchFamily="66" charset="0"/>
              </a:rPr>
              <a:t> / Management </a:t>
            </a:r>
            <a:r>
              <a:rPr lang="tr-TR" dirty="0" err="1" smtClean="0">
                <a:latin typeface="Comic Sans MS" pitchFamily="66" charset="0"/>
              </a:rPr>
              <a:t>Science</a:t>
            </a:r>
            <a:endParaRPr lang="tr-TR" dirty="0" smtClean="0">
              <a:latin typeface="Comic Sans MS" pitchFamily="66" charset="0"/>
            </a:endParaRPr>
          </a:p>
          <a:p>
            <a:pPr lvl="1"/>
            <a:r>
              <a:rPr lang="en-US" dirty="0" smtClean="0">
                <a:latin typeface="Comic Sans MS" pitchFamily="66" charset="0"/>
              </a:rPr>
              <a:t>Logistics Management, Ethics in OR, Business Ethics,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Transp</a:t>
            </a:r>
            <a:r>
              <a:rPr lang="tr-TR" dirty="0" smtClean="0">
                <a:latin typeface="Comic Sans MS" pitchFamily="66" charset="0"/>
              </a:rPr>
              <a:t>’</a:t>
            </a:r>
            <a:r>
              <a:rPr lang="en-US" dirty="0" smtClean="0">
                <a:latin typeface="Comic Sans MS" pitchFamily="66" charset="0"/>
              </a:rPr>
              <a:t>n, Energy, Bidding and Tender Systems, Scheduling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676400"/>
            <a:ext cx="8272462" cy="44958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Credits: 		3+0</a:t>
            </a:r>
          </a:p>
          <a:p>
            <a:r>
              <a:rPr lang="en-US" dirty="0" smtClean="0">
                <a:latin typeface="Comic Sans MS" pitchFamily="66" charset="0"/>
              </a:rPr>
              <a:t>ECTS Credits: 	</a:t>
            </a:r>
            <a:r>
              <a:rPr lang="tr-TR" dirty="0" smtClean="0">
                <a:latin typeface="Comic Sans MS" pitchFamily="66" charset="0"/>
              </a:rPr>
              <a:t>3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Type: 		</a:t>
            </a:r>
            <a:r>
              <a:rPr lang="tr-TR" dirty="0" err="1" smtClean="0">
                <a:latin typeface="Comic Sans MS" pitchFamily="66" charset="0"/>
              </a:rPr>
              <a:t>Elective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Language: 	English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Web site: 	</a:t>
            </a:r>
            <a:r>
              <a:rPr lang="en-US" dirty="0" smtClean="0">
                <a:latin typeface="Comic Sans MS" pitchFamily="66" charset="0"/>
                <a:hlinkClick r:id="rId2"/>
              </a:rPr>
              <a:t>web.itu.edu.tr/</a:t>
            </a:r>
            <a:r>
              <a:rPr lang="en-US" dirty="0" err="1" smtClean="0">
                <a:latin typeface="Comic Sans MS" pitchFamily="66" charset="0"/>
                <a:hlinkClick r:id="rId2"/>
              </a:rPr>
              <a:t>topcuil</a:t>
            </a:r>
            <a:r>
              <a:rPr lang="en-US" dirty="0" smtClean="0">
                <a:latin typeface="Comic Sans MS" pitchFamily="66" charset="0"/>
                <a:hlinkClick r:id="rId2"/>
              </a:rPr>
              <a:t>/</a:t>
            </a:r>
            <a:r>
              <a:rPr lang="en-US" dirty="0" err="1" smtClean="0">
                <a:latin typeface="Comic Sans MS" pitchFamily="66" charset="0"/>
                <a:hlinkClick r:id="rId2"/>
              </a:rPr>
              <a:t>ya</a:t>
            </a:r>
            <a:r>
              <a:rPr lang="en-US" dirty="0" smtClean="0">
                <a:latin typeface="Comic Sans MS" pitchFamily="66" charset="0"/>
                <a:hlinkClick r:id="rId2"/>
              </a:rPr>
              <a:t>/</a:t>
            </a:r>
            <a:r>
              <a:rPr lang="tr-TR" dirty="0" smtClean="0">
                <a:latin typeface="Comic Sans MS" pitchFamily="66" charset="0"/>
                <a:hlinkClick r:id="rId2"/>
              </a:rPr>
              <a:t>SEN313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4675" y="228600"/>
            <a:ext cx="8001000" cy="987425"/>
          </a:xfrm>
        </p:spPr>
        <p:txBody>
          <a:bodyPr/>
          <a:lstStyle/>
          <a:p>
            <a:r>
              <a:rPr lang="en-US" sz="3200" smtClean="0">
                <a:latin typeface="Comic Sans MS" pitchFamily="66" charset="0"/>
              </a:rPr>
              <a:t>Course information</a:t>
            </a:r>
            <a:endParaRPr lang="en-US" sz="32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371600"/>
            <a:ext cx="8272462" cy="5257800"/>
          </a:xfrm>
        </p:spPr>
        <p:txBody>
          <a:bodyPr/>
          <a:lstStyle/>
          <a:p>
            <a:pPr marL="469900" lvl="1" indent="-4699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n"/>
            </a:pPr>
            <a:r>
              <a:rPr lang="en-US" sz="2400" dirty="0" smtClean="0">
                <a:latin typeface="Comic Sans MS" pitchFamily="66" charset="0"/>
              </a:rPr>
              <a:t>Decision analysis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Comic Sans MS" pitchFamily="66" charset="0"/>
              </a:rPr>
              <a:t>Decision tables / payoff matrices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Comic Sans MS" pitchFamily="66" charset="0"/>
              </a:rPr>
              <a:t>Decision trees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Comic Sans MS" pitchFamily="66" charset="0"/>
              </a:rPr>
              <a:t>Group decision making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latin typeface="Comic Sans MS" pitchFamily="66" charset="0"/>
              </a:rPr>
              <a:t>Voting</a:t>
            </a:r>
            <a:r>
              <a:rPr lang="tr-TR" sz="1800" dirty="0" smtClean="0">
                <a:latin typeface="Comic Sans MS" pitchFamily="66" charset="0"/>
              </a:rPr>
              <a:t>, </a:t>
            </a:r>
            <a:r>
              <a:rPr lang="en-US" sz="1800" dirty="0" smtClean="0">
                <a:latin typeface="Comic Sans MS" pitchFamily="66" charset="0"/>
              </a:rPr>
              <a:t>Social choice functions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Comic Sans MS" pitchFamily="66" charset="0"/>
              </a:rPr>
              <a:t>Multiple Criteria Decision Making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tr-TR" dirty="0" err="1" smtClean="0">
                <a:latin typeface="Comic Sans MS" pitchFamily="66" charset="0"/>
              </a:rPr>
              <a:t>Structuring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the</a:t>
            </a:r>
            <a:r>
              <a:rPr lang="tr-TR" dirty="0" smtClean="0">
                <a:latin typeface="Comic Sans MS" pitchFamily="66" charset="0"/>
              </a:rPr>
              <a:t> problem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Comic Sans MS" pitchFamily="66" charset="0"/>
              </a:rPr>
              <a:t>Constructing the decision model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Comic Sans MS" pitchFamily="66" charset="0"/>
              </a:rPr>
              <a:t>Analyzing the problem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Comic Sans MS" pitchFamily="66" charset="0"/>
              </a:rPr>
              <a:t>Elementary methods 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Comic Sans MS" pitchFamily="66" charset="0"/>
              </a:rPr>
              <a:t>SAW, WP, TOPSIS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Comic Sans MS" pitchFamily="66" charset="0"/>
              </a:rPr>
              <a:t>Outranking methods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Comic Sans MS" pitchFamily="66" charset="0"/>
              </a:rPr>
              <a:t>Analytic Hierarchy Process / Analytic Network Process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4675" y="228600"/>
            <a:ext cx="8001000" cy="987425"/>
          </a:xfrm>
        </p:spPr>
        <p:txBody>
          <a:bodyPr/>
          <a:lstStyle/>
          <a:p>
            <a:r>
              <a:rPr lang="en-US" sz="3200" smtClean="0">
                <a:latin typeface="Comic Sans MS" pitchFamily="66" charset="0"/>
              </a:rPr>
              <a:t>Course description</a:t>
            </a:r>
            <a:endParaRPr lang="en-US" sz="32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524000"/>
            <a:ext cx="8272462" cy="48768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mtClean="0">
                <a:latin typeface="Comic Sans MS" pitchFamily="66" charset="0"/>
              </a:rPr>
              <a:t>Giving fundamental topics on decision making</a:t>
            </a:r>
          </a:p>
          <a:p>
            <a:pPr>
              <a:buFont typeface="+mj-lt"/>
              <a:buAutoNum type="arabicPeriod"/>
            </a:pPr>
            <a:r>
              <a:rPr lang="en-US" smtClean="0">
                <a:latin typeface="Comic Sans MS" pitchFamily="66" charset="0"/>
              </a:rPr>
              <a:t>Modeling of decision making problems, providing students some methods those aid to solve decision problems with conflicting objectives</a:t>
            </a:r>
          </a:p>
          <a:p>
            <a:pPr>
              <a:buFont typeface="+mj-lt"/>
              <a:buAutoNum type="arabicPeriod"/>
            </a:pPr>
            <a:r>
              <a:rPr lang="en-US" smtClean="0">
                <a:latin typeface="Comic Sans MS" pitchFamily="66" charset="0"/>
              </a:rPr>
              <a:t>Improving students’ decision making skills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4675" y="228600"/>
            <a:ext cx="8001000" cy="987425"/>
          </a:xfrm>
        </p:spPr>
        <p:txBody>
          <a:bodyPr/>
          <a:lstStyle/>
          <a:p>
            <a:r>
              <a:rPr lang="en-US" sz="3200" smtClean="0">
                <a:latin typeface="Comic Sans MS" pitchFamily="66" charset="0"/>
              </a:rPr>
              <a:t>Course objectives</a:t>
            </a:r>
            <a:endParaRPr lang="en-US" sz="32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77262" cy="5105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en-US" smtClean="0">
                <a:latin typeface="Comic Sans MS" pitchFamily="66" charset="0"/>
              </a:rPr>
              <a:t>Students who pass the course gain knowledge, skill and competency in the following subjects: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mtClean="0">
                <a:latin typeface="Comic Sans MS" pitchFamily="66" charset="0"/>
              </a:rPr>
              <a:t>getting knowledge about basic terms of decision making 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mtClean="0">
                <a:latin typeface="Comic Sans MS" pitchFamily="66" charset="0"/>
              </a:rPr>
              <a:t>classifying and model decision making problems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mtClean="0">
                <a:latin typeface="Comic Sans MS" pitchFamily="66" charset="0"/>
              </a:rPr>
              <a:t>solving the problem by an appropriate solving method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mtClean="0">
                <a:latin typeface="Comic Sans MS" pitchFamily="66" charset="0"/>
              </a:rPr>
              <a:t>solving real world problems having conflicting criteria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4675" y="228600"/>
            <a:ext cx="8001000" cy="987425"/>
          </a:xfrm>
        </p:spPr>
        <p:txBody>
          <a:bodyPr/>
          <a:lstStyle/>
          <a:p>
            <a:r>
              <a:rPr lang="en-US" sz="3200" dirty="0" smtClean="0">
                <a:latin typeface="Comic Sans MS" pitchFamily="66" charset="0"/>
              </a:rPr>
              <a:t>Course learning outcomes</a:t>
            </a:r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447800"/>
            <a:ext cx="8577262" cy="5029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2000" b="1" dirty="0" smtClean="0">
                <a:latin typeface="Comic Sans MS" pitchFamily="66" charset="0"/>
              </a:rPr>
              <a:t>Web site of </a:t>
            </a:r>
            <a:r>
              <a:rPr lang="tr-TR" sz="2000" b="1" dirty="0" err="1" smtClean="0">
                <a:latin typeface="Comic Sans MS" pitchFamily="66" charset="0"/>
              </a:rPr>
              <a:t>the</a:t>
            </a:r>
            <a:r>
              <a:rPr lang="tr-TR" sz="2000" b="1" dirty="0" smtClean="0">
                <a:latin typeface="Comic Sans MS" pitchFamily="66" charset="0"/>
              </a:rPr>
              <a:t> </a:t>
            </a:r>
            <a:r>
              <a:rPr lang="tr-TR" sz="2000" b="1" dirty="0" err="1" smtClean="0">
                <a:latin typeface="Comic Sans MS" pitchFamily="66" charset="0"/>
              </a:rPr>
              <a:t>course</a:t>
            </a:r>
            <a:endParaRPr lang="tr-TR" sz="2000" b="1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tr-TR" sz="2000" dirty="0" err="1" smtClean="0">
                <a:latin typeface="Comic Sans MS" pitchFamily="66" charset="0"/>
              </a:rPr>
              <a:t>Up</a:t>
            </a:r>
            <a:r>
              <a:rPr lang="tr-TR" sz="2000" dirty="0" smtClean="0">
                <a:latin typeface="Comic Sans MS" pitchFamily="66" charset="0"/>
              </a:rPr>
              <a:t>-</a:t>
            </a:r>
            <a:r>
              <a:rPr lang="tr-TR" sz="2000" dirty="0" err="1" smtClean="0">
                <a:latin typeface="Comic Sans MS" pitchFamily="66" charset="0"/>
              </a:rPr>
              <a:t>to</a:t>
            </a:r>
            <a:r>
              <a:rPr lang="tr-TR" sz="2000" dirty="0" smtClean="0">
                <a:latin typeface="Comic Sans MS" pitchFamily="66" charset="0"/>
              </a:rPr>
              <a:t>-</a:t>
            </a:r>
            <a:r>
              <a:rPr lang="tr-TR" sz="2000" dirty="0" err="1" smtClean="0">
                <a:latin typeface="Comic Sans MS" pitchFamily="66" charset="0"/>
              </a:rPr>
              <a:t>date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err="1" smtClean="0">
                <a:latin typeface="Comic Sans MS" pitchFamily="66" charset="0"/>
              </a:rPr>
              <a:t>lecture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err="1" smtClean="0">
                <a:latin typeface="Comic Sans MS" pitchFamily="66" charset="0"/>
              </a:rPr>
              <a:t>notes</a:t>
            </a:r>
            <a:r>
              <a:rPr lang="tr-TR" sz="2000" dirty="0" smtClean="0">
                <a:latin typeface="Comic Sans MS" pitchFamily="66" charset="0"/>
              </a:rPr>
              <a:t> and </a:t>
            </a:r>
            <a:r>
              <a:rPr lang="tr-TR" sz="2000" dirty="0" err="1" smtClean="0">
                <a:latin typeface="Comic Sans MS" pitchFamily="66" charset="0"/>
              </a:rPr>
              <a:t>supplements</a:t>
            </a:r>
            <a:endParaRPr lang="tr-TR" sz="2000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tr-TR" sz="2000" dirty="0" err="1" smtClean="0">
                <a:latin typeface="Comic Sans MS" pitchFamily="66" charset="0"/>
              </a:rPr>
              <a:t>Solutions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err="1" smtClean="0">
                <a:latin typeface="Comic Sans MS" pitchFamily="66" charset="0"/>
              </a:rPr>
              <a:t>to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err="1" smtClean="0">
                <a:latin typeface="Comic Sans MS" pitchFamily="66" charset="0"/>
              </a:rPr>
              <a:t>exams</a:t>
            </a:r>
            <a:r>
              <a:rPr lang="tr-TR" sz="2000" dirty="0" smtClean="0">
                <a:latin typeface="Comic Sans MS" pitchFamily="66" charset="0"/>
              </a:rPr>
              <a:t> and </a:t>
            </a:r>
            <a:r>
              <a:rPr lang="tr-TR" sz="2000" dirty="0" err="1" smtClean="0">
                <a:latin typeface="Comic Sans MS" pitchFamily="66" charset="0"/>
              </a:rPr>
              <a:t>homework</a:t>
            </a:r>
            <a:endParaRPr lang="tr-TR" sz="2000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tr-TR" sz="1200" b="1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2000" b="1" dirty="0" err="1" smtClean="0">
                <a:latin typeface="Comic Sans MS" pitchFamily="66" charset="0"/>
              </a:rPr>
              <a:t>Books</a:t>
            </a:r>
            <a:endParaRPr lang="tr-TR" sz="2000" b="1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latin typeface="Comic Sans MS" pitchFamily="66" charset="0"/>
              </a:rPr>
              <a:t>Taylor B.W. 2012. </a:t>
            </a:r>
            <a:r>
              <a:rPr lang="en-US" sz="1800" i="1" dirty="0" smtClean="0">
                <a:latin typeface="Comic Sans MS" pitchFamily="66" charset="0"/>
              </a:rPr>
              <a:t>Introduction to Management Science</a:t>
            </a:r>
            <a:r>
              <a:rPr lang="en-US" sz="1800" dirty="0" smtClean="0">
                <a:latin typeface="Comic Sans MS" pitchFamily="66" charset="0"/>
              </a:rPr>
              <a:t>, Pearson Education Inc., New Jersey.</a:t>
            </a:r>
            <a:endParaRPr lang="tr-TR" sz="1800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latin typeface="Comic Sans MS" pitchFamily="66" charset="0"/>
              </a:rPr>
              <a:t>Render B., Stair </a:t>
            </a:r>
            <a:r>
              <a:rPr lang="en-US" sz="1800" dirty="0" err="1" smtClean="0">
                <a:latin typeface="Comic Sans MS" pitchFamily="66" charset="0"/>
              </a:rPr>
              <a:t>Jr</a:t>
            </a:r>
            <a:r>
              <a:rPr lang="en-US" sz="1800" dirty="0" smtClean="0">
                <a:latin typeface="Comic Sans MS" pitchFamily="66" charset="0"/>
              </a:rPr>
              <a:t> R.M., and Hanna M.E. 2011. </a:t>
            </a:r>
            <a:r>
              <a:rPr lang="en-US" sz="1800" i="1" dirty="0" smtClean="0">
                <a:latin typeface="Comic Sans MS" pitchFamily="66" charset="0"/>
              </a:rPr>
              <a:t>Quantitative Analysis for Management</a:t>
            </a:r>
            <a:r>
              <a:rPr lang="en-US" sz="1800" dirty="0" smtClean="0">
                <a:latin typeface="Comic Sans MS" pitchFamily="66" charset="0"/>
              </a:rPr>
              <a:t>. Pearson Education Inc., New Jersey.</a:t>
            </a:r>
            <a:endParaRPr lang="tr-TR" sz="1800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latin typeface="Comic Sans MS" pitchFamily="66" charset="0"/>
              </a:rPr>
              <a:t>Goodwin P., Wright G. 2010. Decision Analysis for Management Judgment,  John Wiley &amp; Sons, New York.</a:t>
            </a:r>
            <a:endParaRPr lang="tr-TR" sz="1800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latin typeface="Comic Sans MS" pitchFamily="66" charset="0"/>
              </a:rPr>
              <a:t>Saaty T.L. 2001. </a:t>
            </a:r>
            <a:r>
              <a:rPr lang="en-US" sz="1800" i="1" dirty="0" smtClean="0">
                <a:latin typeface="Comic Sans MS" pitchFamily="66" charset="0"/>
              </a:rPr>
              <a:t>Decision Making for Leaders</a:t>
            </a:r>
            <a:r>
              <a:rPr lang="en-US" sz="1800" dirty="0" smtClean="0">
                <a:latin typeface="Comic Sans MS" pitchFamily="66" charset="0"/>
              </a:rPr>
              <a:t>. RWS Publ., Pittsburg.</a:t>
            </a:r>
            <a:endParaRPr lang="tr-TR" sz="1800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latin typeface="Comic Sans MS" pitchFamily="66" charset="0"/>
              </a:rPr>
              <a:t>Saaty T.L. 2005. </a:t>
            </a:r>
            <a:r>
              <a:rPr lang="en-US" sz="1800" i="1" dirty="0" smtClean="0">
                <a:latin typeface="Comic Sans MS" pitchFamily="66" charset="0"/>
              </a:rPr>
              <a:t>Theory and Applications of the Analytic Network Process</a:t>
            </a:r>
            <a:r>
              <a:rPr lang="en-US" sz="1800" dirty="0" smtClean="0">
                <a:latin typeface="Comic Sans MS" pitchFamily="66" charset="0"/>
              </a:rPr>
              <a:t>. RWS Publ., Pittsburg.</a:t>
            </a:r>
            <a:endParaRPr lang="tr-TR" sz="1800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err="1" smtClean="0">
                <a:latin typeface="Comic Sans MS" pitchFamily="66" charset="0"/>
              </a:rPr>
              <a:t>Vincke</a:t>
            </a:r>
            <a:r>
              <a:rPr lang="en-US" sz="1800" dirty="0" smtClean="0">
                <a:latin typeface="Comic Sans MS" pitchFamily="66" charset="0"/>
              </a:rPr>
              <a:t>, Ph., 1992. </a:t>
            </a:r>
            <a:r>
              <a:rPr lang="en-US" sz="1800" i="1" dirty="0" smtClean="0">
                <a:latin typeface="Comic Sans MS" pitchFamily="66" charset="0"/>
              </a:rPr>
              <a:t>Multi Criteria Decision Aid</a:t>
            </a:r>
            <a:r>
              <a:rPr lang="en-US" sz="1800" dirty="0" smtClean="0">
                <a:latin typeface="Comic Sans MS" pitchFamily="66" charset="0"/>
              </a:rPr>
              <a:t>. John Wiley &amp; Sons, Inc., West Sussex</a:t>
            </a:r>
            <a:endParaRPr lang="tr-TR" sz="1800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tr-TR" sz="1200" b="1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b="1" dirty="0" smtClean="0">
                <a:latin typeface="Comic Sans MS" pitchFamily="66" charset="0"/>
              </a:rPr>
              <a:t>Web </a:t>
            </a:r>
            <a:r>
              <a:rPr lang="tr-TR" sz="2000" b="1" dirty="0" err="1" smtClean="0">
                <a:latin typeface="Comic Sans MS" pitchFamily="66" charset="0"/>
              </a:rPr>
              <a:t>sites</a:t>
            </a:r>
            <a:r>
              <a:rPr lang="tr-TR" sz="2000" b="1" dirty="0" smtClean="0">
                <a:latin typeface="Comic Sans MS" pitchFamily="66" charset="0"/>
              </a:rPr>
              <a:t> of </a:t>
            </a:r>
            <a:r>
              <a:rPr lang="tr-TR" sz="2000" b="1" dirty="0" err="1" smtClean="0">
                <a:latin typeface="Comic Sans MS" pitchFamily="66" charset="0"/>
              </a:rPr>
              <a:t>other</a:t>
            </a:r>
            <a:r>
              <a:rPr lang="tr-TR" sz="2000" b="1" dirty="0" smtClean="0">
                <a:latin typeface="Comic Sans MS" pitchFamily="66" charset="0"/>
              </a:rPr>
              <a:t> </a:t>
            </a:r>
            <a:r>
              <a:rPr lang="tr-TR" sz="2000" b="1" dirty="0" err="1" smtClean="0">
                <a:latin typeface="Comic Sans MS" pitchFamily="66" charset="0"/>
              </a:rPr>
              <a:t>courses</a:t>
            </a:r>
            <a:endParaRPr lang="tr-TR" sz="2000" b="1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 smtClean="0">
              <a:latin typeface="Comic Sans MS" pitchFamily="66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4675" y="228600"/>
            <a:ext cx="8001000" cy="987425"/>
          </a:xfrm>
        </p:spPr>
        <p:txBody>
          <a:bodyPr/>
          <a:lstStyle/>
          <a:p>
            <a:r>
              <a:rPr lang="tr-TR" sz="3200" dirty="0" err="1" smtClean="0">
                <a:latin typeface="Comic Sans MS" pitchFamily="66" charset="0"/>
              </a:rPr>
              <a:t>References</a:t>
            </a:r>
            <a:endParaRPr lang="tr-TR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524000"/>
            <a:ext cx="8577262" cy="5029200"/>
          </a:xfrm>
        </p:spPr>
        <p:txBody>
          <a:bodyPr/>
          <a:lstStyle/>
          <a:p>
            <a:endParaRPr lang="tr-TR" sz="1200" dirty="0" smtClean="0">
              <a:latin typeface="Comic Sans MS" pitchFamily="66" charset="0"/>
            </a:endParaRPr>
          </a:p>
          <a:p>
            <a:r>
              <a:rPr lang="tr-TR" dirty="0" smtClean="0">
                <a:latin typeface="Comic Sans MS" pitchFamily="66" charset="0"/>
              </a:rPr>
              <a:t>Final </a:t>
            </a:r>
            <a:r>
              <a:rPr lang="tr-TR" dirty="0" err="1" smtClean="0">
                <a:latin typeface="Comic Sans MS" pitchFamily="66" charset="0"/>
              </a:rPr>
              <a:t>exam</a:t>
            </a:r>
            <a:r>
              <a:rPr lang="tr-TR" dirty="0" smtClean="0">
                <a:latin typeface="Comic Sans MS" pitchFamily="66" charset="0"/>
              </a:rPr>
              <a:t> (40%), </a:t>
            </a:r>
            <a:r>
              <a:rPr lang="tr-TR" dirty="0" err="1" smtClean="0">
                <a:latin typeface="Comic Sans MS" pitchFamily="66" charset="0"/>
              </a:rPr>
              <a:t>Midterm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exams</a:t>
            </a:r>
            <a:r>
              <a:rPr lang="tr-TR" dirty="0" smtClean="0">
                <a:latin typeface="Comic Sans MS" pitchFamily="66" charset="0"/>
              </a:rPr>
              <a:t> (40%), 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	</a:t>
            </a:r>
            <a:r>
              <a:rPr lang="tr-TR" dirty="0" err="1" smtClean="0">
                <a:latin typeface="Comic Sans MS" pitchFamily="66" charset="0"/>
              </a:rPr>
              <a:t>Assignment</a:t>
            </a:r>
            <a:r>
              <a:rPr lang="tr-TR" dirty="0" smtClean="0">
                <a:latin typeface="Comic Sans MS" pitchFamily="66" charset="0"/>
              </a:rPr>
              <a:t> (20%)</a:t>
            </a:r>
          </a:p>
          <a:p>
            <a:pPr>
              <a:buNone/>
            </a:pPr>
            <a:endParaRPr lang="tr-TR" sz="1200" dirty="0" smtClean="0">
              <a:latin typeface="Comic Sans MS" pitchFamily="66" charset="0"/>
            </a:endParaRPr>
          </a:p>
          <a:p>
            <a:r>
              <a:rPr lang="tr-TR" dirty="0" smtClean="0">
                <a:latin typeface="Comic Sans MS" pitchFamily="66" charset="0"/>
              </a:rPr>
              <a:t>E</a:t>
            </a:r>
            <a:r>
              <a:rPr lang="en-US" dirty="0" err="1" smtClean="0">
                <a:latin typeface="Comic Sans MS" pitchFamily="66" charset="0"/>
              </a:rPr>
              <a:t>xams</a:t>
            </a:r>
            <a:r>
              <a:rPr lang="en-US" dirty="0" smtClean="0">
                <a:latin typeface="Comic Sans MS" pitchFamily="66" charset="0"/>
              </a:rPr>
              <a:t> will be </a:t>
            </a:r>
            <a:r>
              <a:rPr lang="tr-TR" dirty="0" smtClean="0">
                <a:latin typeface="Comic Sans MS" pitchFamily="66" charset="0"/>
              </a:rPr>
              <a:t>“</a:t>
            </a:r>
            <a:r>
              <a:rPr lang="tr-TR" dirty="0" err="1" smtClean="0">
                <a:latin typeface="Comic Sans MS" pitchFamily="66" charset="0"/>
              </a:rPr>
              <a:t>multiple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choice</a:t>
            </a:r>
            <a:r>
              <a:rPr lang="tr-TR" dirty="0" smtClean="0">
                <a:latin typeface="Comic Sans MS" pitchFamily="66" charset="0"/>
              </a:rPr>
              <a:t> test”, “</a:t>
            </a:r>
            <a:r>
              <a:rPr lang="en-US" dirty="0" smtClean="0">
                <a:latin typeface="Comic Sans MS" pitchFamily="66" charset="0"/>
              </a:rPr>
              <a:t>open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book</a:t>
            </a:r>
            <a:r>
              <a:rPr lang="tr-TR" dirty="0" smtClean="0">
                <a:latin typeface="Comic Sans MS" pitchFamily="66" charset="0"/>
              </a:rPr>
              <a:t>”,</a:t>
            </a:r>
            <a:r>
              <a:rPr lang="en-US" dirty="0" smtClean="0">
                <a:latin typeface="Comic Sans MS" pitchFamily="66" charset="0"/>
              </a:rPr>
              <a:t> or "take home"</a:t>
            </a:r>
            <a:endParaRPr lang="tr-TR" dirty="0" smtClean="0">
              <a:latin typeface="Comic Sans MS" pitchFamily="66" charset="0"/>
            </a:endParaRPr>
          </a:p>
          <a:p>
            <a:endParaRPr lang="tr-TR" b="1" dirty="0" smtClean="0">
              <a:latin typeface="Comic Sans MS" pitchFamily="66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4675" y="228600"/>
            <a:ext cx="8001000" cy="987425"/>
          </a:xfrm>
        </p:spPr>
        <p:txBody>
          <a:bodyPr/>
          <a:lstStyle/>
          <a:p>
            <a:r>
              <a:rPr lang="tr-TR" sz="3200" dirty="0" err="1" smtClean="0">
                <a:latin typeface="Comic Sans MS" pitchFamily="66" charset="0"/>
              </a:rPr>
              <a:t>Assessment</a:t>
            </a:r>
            <a:r>
              <a:rPr lang="tr-TR" sz="3200" dirty="0" smtClean="0">
                <a:latin typeface="Comic Sans MS" pitchFamily="66" charset="0"/>
              </a:rPr>
              <a:t> </a:t>
            </a:r>
            <a:r>
              <a:rPr lang="tr-TR" sz="3200" dirty="0" err="1" smtClean="0">
                <a:latin typeface="Comic Sans MS" pitchFamily="66" charset="0"/>
              </a:rPr>
              <a:t>Criteria</a:t>
            </a:r>
            <a:endParaRPr lang="tr-TR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err="1" smtClean="0">
                <a:latin typeface="Comic Sans MS" pitchFamily="66" charset="0"/>
              </a:rPr>
              <a:t>Exams</a:t>
            </a:r>
            <a:endParaRPr lang="tr-TR" sz="32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err="1" smtClean="0">
                <a:latin typeface="Comic Sans MS" pitchFamily="66" charset="0"/>
              </a:rPr>
              <a:t>Midterm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exam</a:t>
            </a:r>
            <a:r>
              <a:rPr lang="tr-TR" dirty="0" smtClean="0">
                <a:latin typeface="Comic Sans MS" pitchFamily="66" charset="0"/>
              </a:rPr>
              <a:t> 1 </a:t>
            </a:r>
          </a:p>
          <a:p>
            <a:r>
              <a:rPr lang="tr-TR" dirty="0" err="1" smtClean="0">
                <a:latin typeface="Comic Sans MS" pitchFamily="66" charset="0"/>
              </a:rPr>
              <a:t>March</a:t>
            </a:r>
            <a:r>
              <a:rPr lang="tr-TR" dirty="0" smtClean="0">
                <a:latin typeface="Comic Sans MS" pitchFamily="66" charset="0"/>
              </a:rPr>
              <a:t> 8, </a:t>
            </a:r>
            <a:r>
              <a:rPr lang="tr-TR" dirty="0" err="1" smtClean="0">
                <a:latin typeface="Comic Sans MS" pitchFamily="66" charset="0"/>
              </a:rPr>
              <a:t>Multiple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choice</a:t>
            </a:r>
            <a:r>
              <a:rPr lang="tr-TR" dirty="0" smtClean="0">
                <a:latin typeface="Comic Sans MS" pitchFamily="66" charset="0"/>
              </a:rPr>
              <a:t> test</a:t>
            </a:r>
          </a:p>
          <a:p>
            <a:pPr>
              <a:buNone/>
            </a:pPr>
            <a:endParaRPr lang="tr-TR" sz="1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dirty="0" err="1" smtClean="0">
                <a:latin typeface="Comic Sans MS" pitchFamily="66" charset="0"/>
              </a:rPr>
              <a:t>Midterm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exam</a:t>
            </a:r>
            <a:r>
              <a:rPr lang="tr-TR" dirty="0" smtClean="0">
                <a:latin typeface="Comic Sans MS" pitchFamily="66" charset="0"/>
              </a:rPr>
              <a:t> 2</a:t>
            </a:r>
          </a:p>
          <a:p>
            <a:r>
              <a:rPr lang="tr-TR" dirty="0" smtClean="0">
                <a:latin typeface="Comic Sans MS" pitchFamily="66" charset="0"/>
              </a:rPr>
              <a:t>April 19, Open </a:t>
            </a:r>
            <a:r>
              <a:rPr lang="tr-TR" dirty="0" err="1" smtClean="0">
                <a:latin typeface="Comic Sans MS" pitchFamily="66" charset="0"/>
              </a:rPr>
              <a:t>book</a:t>
            </a:r>
            <a:endParaRPr lang="tr-TR" dirty="0" smtClean="0">
              <a:latin typeface="Comic Sans MS" pitchFamily="66" charset="0"/>
            </a:endParaRPr>
          </a:p>
          <a:p>
            <a:pPr>
              <a:buNone/>
            </a:pPr>
            <a:endParaRPr lang="tr-TR" sz="1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Final </a:t>
            </a:r>
            <a:r>
              <a:rPr lang="tr-TR" dirty="0" err="1" smtClean="0">
                <a:latin typeface="Comic Sans MS" pitchFamily="66" charset="0"/>
              </a:rPr>
              <a:t>exam</a:t>
            </a:r>
            <a:endParaRPr lang="tr-TR" dirty="0" smtClean="0">
              <a:latin typeface="Comic Sans MS" pitchFamily="66" charset="0"/>
            </a:endParaRPr>
          </a:p>
          <a:p>
            <a:r>
              <a:rPr lang="tr-TR" dirty="0" err="1" smtClean="0">
                <a:latin typeface="Comic Sans MS" pitchFamily="66" charset="0"/>
              </a:rPr>
              <a:t>Take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home</a:t>
            </a:r>
            <a:endParaRPr lang="tr-TR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2376</TotalTime>
  <Words>611</Words>
  <Application>Microsoft Office PowerPoint</Application>
  <PresentationFormat>On-screen Show (4:3)</PresentationFormat>
  <Paragraphs>127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Comic Sans MS</vt:lpstr>
      <vt:lpstr>Verdana</vt:lpstr>
      <vt:lpstr>Wingdings</vt:lpstr>
      <vt:lpstr>Profile</vt:lpstr>
      <vt:lpstr>CRITERIA DECISION MAKING </vt:lpstr>
      <vt:lpstr>PowerPoint Presentation</vt:lpstr>
      <vt:lpstr>Course information</vt:lpstr>
      <vt:lpstr>Course description</vt:lpstr>
      <vt:lpstr>Course objectives</vt:lpstr>
      <vt:lpstr>Course learning outcomes</vt:lpstr>
      <vt:lpstr>References</vt:lpstr>
      <vt:lpstr>Assessment Criteria</vt:lpstr>
      <vt:lpstr>Exams</vt:lpstr>
      <vt:lpstr>Assignment</vt:lpstr>
      <vt:lpstr>Cheating and Plagiarism</vt:lpstr>
      <vt:lpstr>Schedule</vt:lpstr>
      <vt:lpstr>Assoc. Prof. Dr. Özgür Kabak</vt:lpstr>
      <vt:lpstr>PowerPoint Presentation</vt:lpstr>
      <vt:lpstr>Prof. Dr. Y. İlker Topcu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</dc:title>
  <dc:creator>YIT</dc:creator>
  <cp:lastModifiedBy>8p</cp:lastModifiedBy>
  <cp:revision>244</cp:revision>
  <dcterms:created xsi:type="dcterms:W3CDTF">2004-05-29T12:46:12Z</dcterms:created>
  <dcterms:modified xsi:type="dcterms:W3CDTF">2017-04-03T07:01:46Z</dcterms:modified>
</cp:coreProperties>
</file>