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7" r:id="rId2"/>
    <p:sldId id="294" r:id="rId3"/>
    <p:sldId id="281" r:id="rId4"/>
    <p:sldId id="285" r:id="rId5"/>
    <p:sldId id="286" r:id="rId6"/>
    <p:sldId id="287" r:id="rId7"/>
    <p:sldId id="290" r:id="rId8"/>
    <p:sldId id="291" r:id="rId9"/>
    <p:sldId id="258" r:id="rId10"/>
    <p:sldId id="259" r:id="rId11"/>
    <p:sldId id="284" r:id="rId12"/>
    <p:sldId id="292" r:id="rId13"/>
    <p:sldId id="260" r:id="rId14"/>
    <p:sldId id="261" r:id="rId15"/>
    <p:sldId id="293" r:id="rId16"/>
    <p:sldId id="262"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27" autoAdjust="0"/>
  </p:normalViewPr>
  <p:slideViewPr>
    <p:cSldViewPr>
      <p:cViewPr varScale="1">
        <p:scale>
          <a:sx n="133" d="100"/>
          <a:sy n="133" d="100"/>
        </p:scale>
        <p:origin x="984" y="12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43" d="100"/>
          <a:sy n="43" d="100"/>
        </p:scale>
        <p:origin x="-1244" y="-7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9471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endParaRPr lang="en-US" alt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endParaRPr lang="en-US" altLang="en-US"/>
          </a:p>
        </p:txBody>
      </p:sp>
      <p:sp>
        <p:nvSpPr>
          <p:cNvPr id="205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endParaRPr lang="en-US" alt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fld id="{B2FE7AAD-2D70-4CC4-8440-E6D670FF9493}" type="slidenum">
              <a:rPr lang="en-US" altLang="en-US"/>
              <a:pPr/>
              <a:t>‹#›</a:t>
            </a:fld>
            <a:endParaRPr lang="en-US" altLang="en-US"/>
          </a:p>
        </p:txBody>
      </p:sp>
    </p:spTree>
    <p:extLst>
      <p:ext uri="{BB962C8B-B14F-4D97-AF65-F5344CB8AC3E}">
        <p14:creationId xmlns:p14="http://schemas.microsoft.com/office/powerpoint/2010/main" val="4205972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91" name="Group 19"/>
          <p:cNvGrpSpPr>
            <a:grpSpLocks/>
          </p:cNvGrpSpPr>
          <p:nvPr/>
        </p:nvGrpSpPr>
        <p:grpSpPr bwMode="auto">
          <a:xfrm>
            <a:off x="0" y="2760663"/>
            <a:ext cx="9151938" cy="4113212"/>
            <a:chOff x="0" y="1739"/>
            <a:chExt cx="5765" cy="2591"/>
          </a:xfrm>
        </p:grpSpPr>
        <p:grpSp>
          <p:nvGrpSpPr>
            <p:cNvPr id="3089" name="Group 17"/>
            <p:cNvGrpSpPr>
              <a:grpSpLocks/>
            </p:cNvGrpSpPr>
            <p:nvPr/>
          </p:nvGrpSpPr>
          <p:grpSpPr bwMode="auto">
            <a:xfrm>
              <a:off x="0" y="3652"/>
              <a:ext cx="5765" cy="678"/>
              <a:chOff x="0" y="3652"/>
              <a:chExt cx="5765" cy="678"/>
            </a:xfrm>
          </p:grpSpPr>
          <p:sp>
            <p:nvSpPr>
              <p:cNvPr id="3074" name="Rectangle 2"/>
              <p:cNvSpPr>
                <a:spLocks noChangeArrowheads="1"/>
              </p:cNvSpPr>
              <p:nvPr/>
            </p:nvSpPr>
            <p:spPr bwMode="ltGray">
              <a:xfrm>
                <a:off x="0" y="3676"/>
                <a:ext cx="5764" cy="643"/>
              </a:xfrm>
              <a:prstGeom prst="rect">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8" name="Group 16"/>
              <p:cNvGrpSpPr>
                <a:grpSpLocks/>
              </p:cNvGrpSpPr>
              <p:nvPr/>
            </p:nvGrpSpPr>
            <p:grpSpPr bwMode="auto">
              <a:xfrm>
                <a:off x="0" y="3652"/>
                <a:ext cx="5765" cy="678"/>
                <a:chOff x="0" y="3652"/>
                <a:chExt cx="5765" cy="678"/>
              </a:xfrm>
            </p:grpSpPr>
            <p:sp useBgFill="1">
              <p:nvSpPr>
                <p:cNvPr id="3075" name="Freeform 3"/>
                <p:cNvSpPr>
                  <a:spLocks/>
                </p:cNvSpPr>
                <p:nvPr/>
              </p:nvSpPr>
              <p:spPr bwMode="white">
                <a:xfrm>
                  <a:off x="0"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76" name="Freeform 4"/>
                <p:cNvSpPr>
                  <a:spLocks/>
                </p:cNvSpPr>
                <p:nvPr/>
              </p:nvSpPr>
              <p:spPr bwMode="white">
                <a:xfrm>
                  <a:off x="433"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77" name="Freeform 5"/>
                <p:cNvSpPr>
                  <a:spLocks/>
                </p:cNvSpPr>
                <p:nvPr/>
              </p:nvSpPr>
              <p:spPr bwMode="white">
                <a:xfrm>
                  <a:off x="878"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78" name="Freeform 6"/>
                <p:cNvSpPr>
                  <a:spLocks/>
                </p:cNvSpPr>
                <p:nvPr/>
              </p:nvSpPr>
              <p:spPr bwMode="white">
                <a:xfrm>
                  <a:off x="1323"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79" name="Freeform 7"/>
                <p:cNvSpPr>
                  <a:spLocks/>
                </p:cNvSpPr>
                <p:nvPr/>
              </p:nvSpPr>
              <p:spPr bwMode="white">
                <a:xfrm>
                  <a:off x="1768"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0" name="Freeform 8"/>
                <p:cNvSpPr>
                  <a:spLocks/>
                </p:cNvSpPr>
                <p:nvPr/>
              </p:nvSpPr>
              <p:spPr bwMode="white">
                <a:xfrm>
                  <a:off x="2213"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1" name="Freeform 9"/>
                <p:cNvSpPr>
                  <a:spLocks/>
                </p:cNvSpPr>
                <p:nvPr/>
              </p:nvSpPr>
              <p:spPr bwMode="white">
                <a:xfrm>
                  <a:off x="2646"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2" name="Freeform 10"/>
                <p:cNvSpPr>
                  <a:spLocks/>
                </p:cNvSpPr>
                <p:nvPr/>
              </p:nvSpPr>
              <p:spPr bwMode="white">
                <a:xfrm>
                  <a:off x="3090"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3" name="Freeform 11"/>
                <p:cNvSpPr>
                  <a:spLocks/>
                </p:cNvSpPr>
                <p:nvPr/>
              </p:nvSpPr>
              <p:spPr bwMode="white">
                <a:xfrm>
                  <a:off x="3547"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4" name="Freeform 12"/>
                <p:cNvSpPr>
                  <a:spLocks/>
                </p:cNvSpPr>
                <p:nvPr/>
              </p:nvSpPr>
              <p:spPr bwMode="white">
                <a:xfrm>
                  <a:off x="4004"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5" name="Freeform 13"/>
                <p:cNvSpPr>
                  <a:spLocks/>
                </p:cNvSpPr>
                <p:nvPr/>
              </p:nvSpPr>
              <p:spPr bwMode="white">
                <a:xfrm>
                  <a:off x="4473"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6" name="Freeform 14"/>
                <p:cNvSpPr>
                  <a:spLocks/>
                </p:cNvSpPr>
                <p:nvPr/>
              </p:nvSpPr>
              <p:spPr bwMode="white">
                <a:xfrm>
                  <a:off x="4930" y="3652"/>
                  <a:ext cx="578" cy="678"/>
                </a:xfrm>
                <a:custGeom>
                  <a:avLst/>
                  <a:gdLst>
                    <a:gd name="T0" fmla="*/ 0 w 578"/>
                    <a:gd name="T1" fmla="*/ 677 h 678"/>
                    <a:gd name="T2" fmla="*/ 480 w 578"/>
                    <a:gd name="T3" fmla="*/ 0 h 678"/>
                    <a:gd name="T4" fmla="*/ 577 w 578"/>
                    <a:gd name="T5" fmla="*/ 0 h 678"/>
                    <a:gd name="T6" fmla="*/ 96 w 578"/>
                    <a:gd name="T7" fmla="*/ 677 h 678"/>
                    <a:gd name="T8" fmla="*/ 0 w 578"/>
                    <a:gd name="T9" fmla="*/ 677 h 678"/>
                  </a:gdLst>
                  <a:ahLst/>
                  <a:cxnLst>
                    <a:cxn ang="0">
                      <a:pos x="T0" y="T1"/>
                    </a:cxn>
                    <a:cxn ang="0">
                      <a:pos x="T2" y="T3"/>
                    </a:cxn>
                    <a:cxn ang="0">
                      <a:pos x="T4" y="T5"/>
                    </a:cxn>
                    <a:cxn ang="0">
                      <a:pos x="T6" y="T7"/>
                    </a:cxn>
                    <a:cxn ang="0">
                      <a:pos x="T8" y="T9"/>
                    </a:cxn>
                  </a:cxnLst>
                  <a:rect l="0" t="0" r="r" b="b"/>
                  <a:pathLst>
                    <a:path w="578" h="678">
                      <a:moveTo>
                        <a:pt x="0" y="677"/>
                      </a:moveTo>
                      <a:lnTo>
                        <a:pt x="480" y="0"/>
                      </a:lnTo>
                      <a:lnTo>
                        <a:pt x="577"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3087" name="Freeform 15"/>
                <p:cNvSpPr>
                  <a:spLocks/>
                </p:cNvSpPr>
                <p:nvPr/>
              </p:nvSpPr>
              <p:spPr bwMode="white">
                <a:xfrm>
                  <a:off x="5403" y="3825"/>
                  <a:ext cx="362" cy="505"/>
                </a:xfrm>
                <a:custGeom>
                  <a:avLst/>
                  <a:gdLst>
                    <a:gd name="T0" fmla="*/ 0 w 362"/>
                    <a:gd name="T1" fmla="*/ 504 h 505"/>
                    <a:gd name="T2" fmla="*/ 361 w 362"/>
                    <a:gd name="T3" fmla="*/ 0 h 505"/>
                    <a:gd name="T4" fmla="*/ 361 w 362"/>
                    <a:gd name="T5" fmla="*/ 122 h 505"/>
                    <a:gd name="T6" fmla="*/ 96 w 362"/>
                    <a:gd name="T7" fmla="*/ 504 h 505"/>
                    <a:gd name="T8" fmla="*/ 0 w 362"/>
                    <a:gd name="T9" fmla="*/ 504 h 505"/>
                  </a:gdLst>
                  <a:ahLst/>
                  <a:cxnLst>
                    <a:cxn ang="0">
                      <a:pos x="T0" y="T1"/>
                    </a:cxn>
                    <a:cxn ang="0">
                      <a:pos x="T2" y="T3"/>
                    </a:cxn>
                    <a:cxn ang="0">
                      <a:pos x="T4" y="T5"/>
                    </a:cxn>
                    <a:cxn ang="0">
                      <a:pos x="T6" y="T7"/>
                    </a:cxn>
                    <a:cxn ang="0">
                      <a:pos x="T8" y="T9"/>
                    </a:cxn>
                  </a:cxnLst>
                  <a:rect l="0" t="0" r="r" b="b"/>
                  <a:pathLst>
                    <a:path w="362" h="505">
                      <a:moveTo>
                        <a:pt x="0" y="504"/>
                      </a:moveTo>
                      <a:lnTo>
                        <a:pt x="361" y="0"/>
                      </a:lnTo>
                      <a:lnTo>
                        <a:pt x="361" y="122"/>
                      </a:lnTo>
                      <a:lnTo>
                        <a:pt x="96" y="504"/>
                      </a:lnTo>
                      <a:lnTo>
                        <a:pt x="0" y="504"/>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090" name="Freeform 18"/>
            <p:cNvSpPr>
              <a:spLocks/>
            </p:cNvSpPr>
            <p:nvPr/>
          </p:nvSpPr>
          <p:spPr bwMode="ltGray">
            <a:xfrm>
              <a:off x="0" y="1739"/>
              <a:ext cx="516" cy="913"/>
            </a:xfrm>
            <a:custGeom>
              <a:avLst/>
              <a:gdLst>
                <a:gd name="T0" fmla="*/ 0 w 516"/>
                <a:gd name="T1" fmla="*/ 0 h 913"/>
                <a:gd name="T2" fmla="*/ 515 w 516"/>
                <a:gd name="T3" fmla="*/ 0 h 913"/>
                <a:gd name="T4" fmla="*/ 0 w 516"/>
                <a:gd name="T5" fmla="*/ 912 h 913"/>
                <a:gd name="T6" fmla="*/ 0 w 516"/>
                <a:gd name="T7" fmla="*/ 0 h 913"/>
              </a:gdLst>
              <a:ahLst/>
              <a:cxnLst>
                <a:cxn ang="0">
                  <a:pos x="T0" y="T1"/>
                </a:cxn>
                <a:cxn ang="0">
                  <a:pos x="T2" y="T3"/>
                </a:cxn>
                <a:cxn ang="0">
                  <a:pos x="T4" y="T5"/>
                </a:cxn>
                <a:cxn ang="0">
                  <a:pos x="T6" y="T7"/>
                </a:cxn>
              </a:cxnLst>
              <a:rect l="0" t="0" r="r" b="b"/>
              <a:pathLst>
                <a:path w="516" h="913">
                  <a:moveTo>
                    <a:pt x="0" y="0"/>
                  </a:moveTo>
                  <a:lnTo>
                    <a:pt x="515" y="0"/>
                  </a:lnTo>
                  <a:lnTo>
                    <a:pt x="0" y="912"/>
                  </a:lnTo>
                  <a:lnTo>
                    <a:pt x="0" y="0"/>
                  </a:lnTo>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92" name="Rectangle 20"/>
          <p:cNvSpPr>
            <a:spLocks noGrp="1" noChangeArrowheads="1"/>
          </p:cNvSpPr>
          <p:nvPr>
            <p:ph type="ctrTitle" sz="quarter"/>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3093" name="Rectangle 21"/>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altLang="en-US" noProof="0" smtClean="0"/>
              <a:t>Click to edit Master subtitle style</a:t>
            </a:r>
          </a:p>
        </p:txBody>
      </p:sp>
      <p:sp>
        <p:nvSpPr>
          <p:cNvPr id="3094" name="Rectangle 22"/>
          <p:cNvSpPr>
            <a:spLocks noGrp="1" noChangeArrowheads="1"/>
          </p:cNvSpPr>
          <p:nvPr>
            <p:ph type="dt" sz="quarter" idx="2"/>
          </p:nvPr>
        </p:nvSpPr>
        <p:spPr/>
        <p:txBody>
          <a:bodyPr/>
          <a:lstStyle>
            <a:lvl1pPr>
              <a:defRPr/>
            </a:lvl1pPr>
          </a:lstStyle>
          <a:p>
            <a:endParaRPr lang="en-US" altLang="en-US"/>
          </a:p>
        </p:txBody>
      </p:sp>
      <p:sp>
        <p:nvSpPr>
          <p:cNvPr id="3095" name="Rectangle 23"/>
          <p:cNvSpPr>
            <a:spLocks noGrp="1" noChangeArrowheads="1"/>
          </p:cNvSpPr>
          <p:nvPr>
            <p:ph type="ftr" sz="quarter" idx="3"/>
          </p:nvPr>
        </p:nvSpPr>
        <p:spPr/>
        <p:txBody>
          <a:bodyPr/>
          <a:lstStyle>
            <a:lvl1pPr>
              <a:defRPr/>
            </a:lvl1pPr>
          </a:lstStyle>
          <a:p>
            <a:endParaRPr lang="en-US" altLang="en-US"/>
          </a:p>
        </p:txBody>
      </p:sp>
      <p:sp>
        <p:nvSpPr>
          <p:cNvPr id="3096" name="Rectangle 24"/>
          <p:cNvSpPr>
            <a:spLocks noGrp="1" noChangeArrowheads="1"/>
          </p:cNvSpPr>
          <p:nvPr>
            <p:ph type="sldNum" sz="quarter" idx="4"/>
          </p:nvPr>
        </p:nvSpPr>
        <p:spPr/>
        <p:txBody>
          <a:bodyPr/>
          <a:lstStyle>
            <a:lvl1pPr>
              <a:defRPr/>
            </a:lvl1pPr>
          </a:lstStyle>
          <a:p>
            <a:fld id="{9B2653E5-75C0-443D-A9E9-D19609AF3625}"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43F82CB-2E21-44D7-A053-EC1CE7A32463}" type="slidenum">
              <a:rPr lang="en-US" altLang="en-US"/>
              <a:pPr/>
              <a:t>‹#›</a:t>
            </a:fld>
            <a:endParaRPr lang="en-US" altLang="en-US"/>
          </a:p>
        </p:txBody>
      </p:sp>
    </p:spTree>
    <p:extLst>
      <p:ext uri="{BB962C8B-B14F-4D97-AF65-F5344CB8AC3E}">
        <p14:creationId xmlns:p14="http://schemas.microsoft.com/office/powerpoint/2010/main" val="153587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2E0C895-EB81-4044-8C38-EF9CE6786DCF}" type="slidenum">
              <a:rPr lang="en-US" altLang="en-US"/>
              <a:pPr/>
              <a:t>‹#›</a:t>
            </a:fld>
            <a:endParaRPr lang="en-US" altLang="en-US"/>
          </a:p>
        </p:txBody>
      </p:sp>
    </p:spTree>
    <p:extLst>
      <p:ext uri="{BB962C8B-B14F-4D97-AF65-F5344CB8AC3E}">
        <p14:creationId xmlns:p14="http://schemas.microsoft.com/office/powerpoint/2010/main" val="10572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629E5CC-4A85-4B81-B3FF-B2FE1374BB4F}" type="slidenum">
              <a:rPr lang="en-US" altLang="en-US"/>
              <a:pPr/>
              <a:t>‹#›</a:t>
            </a:fld>
            <a:endParaRPr lang="en-US" altLang="en-US"/>
          </a:p>
        </p:txBody>
      </p:sp>
    </p:spTree>
    <p:extLst>
      <p:ext uri="{BB962C8B-B14F-4D97-AF65-F5344CB8AC3E}">
        <p14:creationId xmlns:p14="http://schemas.microsoft.com/office/powerpoint/2010/main" val="58279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0816966-E47C-4102-971D-B287D0BAEFDC}" type="slidenum">
              <a:rPr lang="en-US" altLang="en-US"/>
              <a:pPr/>
              <a:t>‹#›</a:t>
            </a:fld>
            <a:endParaRPr lang="en-US" altLang="en-US"/>
          </a:p>
        </p:txBody>
      </p:sp>
    </p:spTree>
    <p:extLst>
      <p:ext uri="{BB962C8B-B14F-4D97-AF65-F5344CB8AC3E}">
        <p14:creationId xmlns:p14="http://schemas.microsoft.com/office/powerpoint/2010/main" val="334040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14500"/>
            <a:ext cx="3810000"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4500"/>
            <a:ext cx="3810000"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D7CE30-37B4-4B96-8727-4D84F607739A}" type="slidenum">
              <a:rPr lang="en-US" altLang="en-US"/>
              <a:pPr/>
              <a:t>‹#›</a:t>
            </a:fld>
            <a:endParaRPr lang="en-US" altLang="en-US"/>
          </a:p>
        </p:txBody>
      </p:sp>
    </p:spTree>
    <p:extLst>
      <p:ext uri="{BB962C8B-B14F-4D97-AF65-F5344CB8AC3E}">
        <p14:creationId xmlns:p14="http://schemas.microsoft.com/office/powerpoint/2010/main" val="362227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4CA9B34-3C97-4963-982E-0316929B9BF7}" type="slidenum">
              <a:rPr lang="en-US" altLang="en-US"/>
              <a:pPr/>
              <a:t>‹#›</a:t>
            </a:fld>
            <a:endParaRPr lang="en-US" altLang="en-US"/>
          </a:p>
        </p:txBody>
      </p:sp>
    </p:spTree>
    <p:extLst>
      <p:ext uri="{BB962C8B-B14F-4D97-AF65-F5344CB8AC3E}">
        <p14:creationId xmlns:p14="http://schemas.microsoft.com/office/powerpoint/2010/main" val="4224462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4BD254E-86D4-49D4-BA8B-18BBBCD6E30B}" type="slidenum">
              <a:rPr lang="en-US" altLang="en-US"/>
              <a:pPr/>
              <a:t>‹#›</a:t>
            </a:fld>
            <a:endParaRPr lang="en-US" altLang="en-US"/>
          </a:p>
        </p:txBody>
      </p:sp>
    </p:spTree>
    <p:extLst>
      <p:ext uri="{BB962C8B-B14F-4D97-AF65-F5344CB8AC3E}">
        <p14:creationId xmlns:p14="http://schemas.microsoft.com/office/powerpoint/2010/main" val="128842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42219DA-F92F-4DD1-BF3B-D8AB9A238624}" type="slidenum">
              <a:rPr lang="en-US" altLang="en-US"/>
              <a:pPr/>
              <a:t>‹#›</a:t>
            </a:fld>
            <a:endParaRPr lang="en-US" altLang="en-US"/>
          </a:p>
        </p:txBody>
      </p:sp>
    </p:spTree>
    <p:extLst>
      <p:ext uri="{BB962C8B-B14F-4D97-AF65-F5344CB8AC3E}">
        <p14:creationId xmlns:p14="http://schemas.microsoft.com/office/powerpoint/2010/main" val="3116314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768F8AE-7410-4950-A0DC-75893048F12D}" type="slidenum">
              <a:rPr lang="en-US" altLang="en-US"/>
              <a:pPr/>
              <a:t>‹#›</a:t>
            </a:fld>
            <a:endParaRPr lang="en-US" altLang="en-US"/>
          </a:p>
        </p:txBody>
      </p:sp>
    </p:spTree>
    <p:extLst>
      <p:ext uri="{BB962C8B-B14F-4D97-AF65-F5344CB8AC3E}">
        <p14:creationId xmlns:p14="http://schemas.microsoft.com/office/powerpoint/2010/main" val="23356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3E7671A-6494-47E1-A480-8220D55F7DA9}" type="slidenum">
              <a:rPr lang="en-US" altLang="en-US"/>
              <a:pPr/>
              <a:t>‹#›</a:t>
            </a:fld>
            <a:endParaRPr lang="en-US" altLang="en-US"/>
          </a:p>
        </p:txBody>
      </p:sp>
    </p:spTree>
    <p:extLst>
      <p:ext uri="{BB962C8B-B14F-4D97-AF65-F5344CB8AC3E}">
        <p14:creationId xmlns:p14="http://schemas.microsoft.com/office/powerpoint/2010/main" val="316125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41" name="Group 17"/>
          <p:cNvGrpSpPr>
            <a:grpSpLocks/>
          </p:cNvGrpSpPr>
          <p:nvPr/>
        </p:nvGrpSpPr>
        <p:grpSpPr bwMode="auto">
          <a:xfrm>
            <a:off x="0" y="5797550"/>
            <a:ext cx="9167813" cy="1076325"/>
            <a:chOff x="0" y="3652"/>
            <a:chExt cx="5775" cy="678"/>
          </a:xfrm>
        </p:grpSpPr>
        <p:sp>
          <p:nvSpPr>
            <p:cNvPr id="1026" name="Rectangle 2"/>
            <p:cNvSpPr>
              <a:spLocks noChangeArrowheads="1"/>
            </p:cNvSpPr>
            <p:nvPr/>
          </p:nvSpPr>
          <p:spPr bwMode="ltGray">
            <a:xfrm>
              <a:off x="0" y="3676"/>
              <a:ext cx="5774" cy="643"/>
            </a:xfrm>
            <a:prstGeom prst="rect">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40" name="Group 16"/>
            <p:cNvGrpSpPr>
              <a:grpSpLocks/>
            </p:cNvGrpSpPr>
            <p:nvPr/>
          </p:nvGrpSpPr>
          <p:grpSpPr bwMode="auto">
            <a:xfrm>
              <a:off x="0" y="3652"/>
              <a:ext cx="5775" cy="678"/>
              <a:chOff x="0" y="3652"/>
              <a:chExt cx="5775" cy="678"/>
            </a:xfrm>
          </p:grpSpPr>
          <p:sp useBgFill="1">
            <p:nvSpPr>
              <p:cNvPr id="1027" name="Freeform 3"/>
              <p:cNvSpPr>
                <a:spLocks/>
              </p:cNvSpPr>
              <p:nvPr/>
            </p:nvSpPr>
            <p:spPr bwMode="white">
              <a:xfrm>
                <a:off x="0"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28" name="Freeform 4"/>
              <p:cNvSpPr>
                <a:spLocks/>
              </p:cNvSpPr>
              <p:nvPr/>
            </p:nvSpPr>
            <p:spPr bwMode="white">
              <a:xfrm>
                <a:off x="434"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29" name="Freeform 5"/>
              <p:cNvSpPr>
                <a:spLocks/>
              </p:cNvSpPr>
              <p:nvPr/>
            </p:nvSpPr>
            <p:spPr bwMode="white">
              <a:xfrm>
                <a:off x="879" y="3652"/>
                <a:ext cx="580" cy="678"/>
              </a:xfrm>
              <a:custGeom>
                <a:avLst/>
                <a:gdLst>
                  <a:gd name="T0" fmla="*/ 0 w 580"/>
                  <a:gd name="T1" fmla="*/ 677 h 678"/>
                  <a:gd name="T2" fmla="*/ 482 w 580"/>
                  <a:gd name="T3" fmla="*/ 0 h 678"/>
                  <a:gd name="T4" fmla="*/ 579 w 580"/>
                  <a:gd name="T5" fmla="*/ 0 h 678"/>
                  <a:gd name="T6" fmla="*/ 96 w 580"/>
                  <a:gd name="T7" fmla="*/ 677 h 678"/>
                  <a:gd name="T8" fmla="*/ 0 w 580"/>
                  <a:gd name="T9" fmla="*/ 677 h 678"/>
                </a:gdLst>
                <a:ahLst/>
                <a:cxnLst>
                  <a:cxn ang="0">
                    <a:pos x="T0" y="T1"/>
                  </a:cxn>
                  <a:cxn ang="0">
                    <a:pos x="T2" y="T3"/>
                  </a:cxn>
                  <a:cxn ang="0">
                    <a:pos x="T4" y="T5"/>
                  </a:cxn>
                  <a:cxn ang="0">
                    <a:pos x="T6" y="T7"/>
                  </a:cxn>
                  <a:cxn ang="0">
                    <a:pos x="T8" y="T9"/>
                  </a:cxn>
                </a:cxnLst>
                <a:rect l="0" t="0" r="r" b="b"/>
                <a:pathLst>
                  <a:path w="580" h="678">
                    <a:moveTo>
                      <a:pt x="0" y="677"/>
                    </a:moveTo>
                    <a:lnTo>
                      <a:pt x="482" y="0"/>
                    </a:lnTo>
                    <a:lnTo>
                      <a:pt x="579"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0" name="Freeform 6"/>
              <p:cNvSpPr>
                <a:spLocks/>
              </p:cNvSpPr>
              <p:nvPr/>
            </p:nvSpPr>
            <p:spPr bwMode="white">
              <a:xfrm>
                <a:off x="1325"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1" name="Freeform 7"/>
              <p:cNvSpPr>
                <a:spLocks/>
              </p:cNvSpPr>
              <p:nvPr/>
            </p:nvSpPr>
            <p:spPr bwMode="white">
              <a:xfrm>
                <a:off x="1771"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2" name="Freeform 8"/>
              <p:cNvSpPr>
                <a:spLocks/>
              </p:cNvSpPr>
              <p:nvPr/>
            </p:nvSpPr>
            <p:spPr bwMode="white">
              <a:xfrm>
                <a:off x="2216" y="3652"/>
                <a:ext cx="580" cy="678"/>
              </a:xfrm>
              <a:custGeom>
                <a:avLst/>
                <a:gdLst>
                  <a:gd name="T0" fmla="*/ 0 w 580"/>
                  <a:gd name="T1" fmla="*/ 677 h 678"/>
                  <a:gd name="T2" fmla="*/ 482 w 580"/>
                  <a:gd name="T3" fmla="*/ 0 h 678"/>
                  <a:gd name="T4" fmla="*/ 579 w 580"/>
                  <a:gd name="T5" fmla="*/ 0 h 678"/>
                  <a:gd name="T6" fmla="*/ 96 w 580"/>
                  <a:gd name="T7" fmla="*/ 677 h 678"/>
                  <a:gd name="T8" fmla="*/ 0 w 580"/>
                  <a:gd name="T9" fmla="*/ 677 h 678"/>
                </a:gdLst>
                <a:ahLst/>
                <a:cxnLst>
                  <a:cxn ang="0">
                    <a:pos x="T0" y="T1"/>
                  </a:cxn>
                  <a:cxn ang="0">
                    <a:pos x="T2" y="T3"/>
                  </a:cxn>
                  <a:cxn ang="0">
                    <a:pos x="T4" y="T5"/>
                  </a:cxn>
                  <a:cxn ang="0">
                    <a:pos x="T6" y="T7"/>
                  </a:cxn>
                  <a:cxn ang="0">
                    <a:pos x="T8" y="T9"/>
                  </a:cxn>
                </a:cxnLst>
                <a:rect l="0" t="0" r="r" b="b"/>
                <a:pathLst>
                  <a:path w="580" h="678">
                    <a:moveTo>
                      <a:pt x="0" y="677"/>
                    </a:moveTo>
                    <a:lnTo>
                      <a:pt x="482" y="0"/>
                    </a:lnTo>
                    <a:lnTo>
                      <a:pt x="579"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3" name="Freeform 9"/>
              <p:cNvSpPr>
                <a:spLocks/>
              </p:cNvSpPr>
              <p:nvPr/>
            </p:nvSpPr>
            <p:spPr bwMode="white">
              <a:xfrm>
                <a:off x="2650"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4" name="Freeform 10"/>
              <p:cNvSpPr>
                <a:spLocks/>
              </p:cNvSpPr>
              <p:nvPr/>
            </p:nvSpPr>
            <p:spPr bwMode="white">
              <a:xfrm>
                <a:off x="3096"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5" name="Freeform 11"/>
              <p:cNvSpPr>
                <a:spLocks/>
              </p:cNvSpPr>
              <p:nvPr/>
            </p:nvSpPr>
            <p:spPr bwMode="white">
              <a:xfrm>
                <a:off x="3554"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6" name="Freeform 12"/>
              <p:cNvSpPr>
                <a:spLocks/>
              </p:cNvSpPr>
              <p:nvPr/>
            </p:nvSpPr>
            <p:spPr bwMode="white">
              <a:xfrm>
                <a:off x="4011"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7" name="Freeform 13"/>
              <p:cNvSpPr>
                <a:spLocks/>
              </p:cNvSpPr>
              <p:nvPr/>
            </p:nvSpPr>
            <p:spPr bwMode="white">
              <a:xfrm>
                <a:off x="4481"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8" name="Freeform 14"/>
              <p:cNvSpPr>
                <a:spLocks/>
              </p:cNvSpPr>
              <p:nvPr/>
            </p:nvSpPr>
            <p:spPr bwMode="white">
              <a:xfrm>
                <a:off x="4939" y="3652"/>
                <a:ext cx="579" cy="678"/>
              </a:xfrm>
              <a:custGeom>
                <a:avLst/>
                <a:gdLst>
                  <a:gd name="T0" fmla="*/ 0 w 579"/>
                  <a:gd name="T1" fmla="*/ 677 h 678"/>
                  <a:gd name="T2" fmla="*/ 481 w 579"/>
                  <a:gd name="T3" fmla="*/ 0 h 678"/>
                  <a:gd name="T4" fmla="*/ 578 w 579"/>
                  <a:gd name="T5" fmla="*/ 0 h 678"/>
                  <a:gd name="T6" fmla="*/ 96 w 579"/>
                  <a:gd name="T7" fmla="*/ 677 h 678"/>
                  <a:gd name="T8" fmla="*/ 0 w 579"/>
                  <a:gd name="T9" fmla="*/ 677 h 678"/>
                </a:gdLst>
                <a:ahLst/>
                <a:cxnLst>
                  <a:cxn ang="0">
                    <a:pos x="T0" y="T1"/>
                  </a:cxn>
                  <a:cxn ang="0">
                    <a:pos x="T2" y="T3"/>
                  </a:cxn>
                  <a:cxn ang="0">
                    <a:pos x="T4" y="T5"/>
                  </a:cxn>
                  <a:cxn ang="0">
                    <a:pos x="T6" y="T7"/>
                  </a:cxn>
                  <a:cxn ang="0">
                    <a:pos x="T8" y="T9"/>
                  </a:cxn>
                </a:cxnLst>
                <a:rect l="0" t="0" r="r" b="b"/>
                <a:pathLst>
                  <a:path w="579" h="678">
                    <a:moveTo>
                      <a:pt x="0" y="677"/>
                    </a:moveTo>
                    <a:lnTo>
                      <a:pt x="481" y="0"/>
                    </a:lnTo>
                    <a:lnTo>
                      <a:pt x="578" y="0"/>
                    </a:lnTo>
                    <a:lnTo>
                      <a:pt x="96" y="677"/>
                    </a:lnTo>
                    <a:lnTo>
                      <a:pt x="0" y="677"/>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useBgFill="1">
            <p:nvSpPr>
              <p:cNvPr id="1039" name="Freeform 15"/>
              <p:cNvSpPr>
                <a:spLocks/>
              </p:cNvSpPr>
              <p:nvPr/>
            </p:nvSpPr>
            <p:spPr bwMode="white">
              <a:xfrm>
                <a:off x="5413" y="3825"/>
                <a:ext cx="362" cy="505"/>
              </a:xfrm>
              <a:custGeom>
                <a:avLst/>
                <a:gdLst>
                  <a:gd name="T0" fmla="*/ 0 w 362"/>
                  <a:gd name="T1" fmla="*/ 504 h 505"/>
                  <a:gd name="T2" fmla="*/ 361 w 362"/>
                  <a:gd name="T3" fmla="*/ 0 h 505"/>
                  <a:gd name="T4" fmla="*/ 361 w 362"/>
                  <a:gd name="T5" fmla="*/ 122 h 505"/>
                  <a:gd name="T6" fmla="*/ 96 w 362"/>
                  <a:gd name="T7" fmla="*/ 504 h 505"/>
                  <a:gd name="T8" fmla="*/ 0 w 362"/>
                  <a:gd name="T9" fmla="*/ 504 h 505"/>
                </a:gdLst>
                <a:ahLst/>
                <a:cxnLst>
                  <a:cxn ang="0">
                    <a:pos x="T0" y="T1"/>
                  </a:cxn>
                  <a:cxn ang="0">
                    <a:pos x="T2" y="T3"/>
                  </a:cxn>
                  <a:cxn ang="0">
                    <a:pos x="T4" y="T5"/>
                  </a:cxn>
                  <a:cxn ang="0">
                    <a:pos x="T6" y="T7"/>
                  </a:cxn>
                  <a:cxn ang="0">
                    <a:pos x="T8" y="T9"/>
                  </a:cxn>
                </a:cxnLst>
                <a:rect l="0" t="0" r="r" b="b"/>
                <a:pathLst>
                  <a:path w="362" h="505">
                    <a:moveTo>
                      <a:pt x="0" y="504"/>
                    </a:moveTo>
                    <a:lnTo>
                      <a:pt x="361" y="0"/>
                    </a:lnTo>
                    <a:lnTo>
                      <a:pt x="361" y="122"/>
                    </a:lnTo>
                    <a:lnTo>
                      <a:pt x="96" y="504"/>
                    </a:lnTo>
                    <a:lnTo>
                      <a:pt x="0" y="504"/>
                    </a:lnTo>
                  </a:path>
                </a:pathLst>
              </a:custGeom>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42" name="Rectangle 18"/>
          <p:cNvSpPr>
            <a:spLocks noGrp="1" noChangeArrowheads="1"/>
          </p:cNvSpPr>
          <p:nvPr>
            <p:ph type="title"/>
          </p:nvPr>
        </p:nvSpPr>
        <p:spPr bwMode="auto">
          <a:xfrm>
            <a:off x="685800" y="2286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43" name="Rectangle 19"/>
          <p:cNvSpPr>
            <a:spLocks noGrp="1" noChangeArrowheads="1"/>
          </p:cNvSpPr>
          <p:nvPr>
            <p:ph type="body" idx="1"/>
          </p:nvPr>
        </p:nvSpPr>
        <p:spPr bwMode="auto">
          <a:xfrm>
            <a:off x="685800" y="1714500"/>
            <a:ext cx="7772400"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 name="Rectangle 20"/>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en-US" altLang="en-US"/>
          </a:p>
        </p:txBody>
      </p:sp>
      <p:sp>
        <p:nvSpPr>
          <p:cNvPr id="1045" name="Rectangle 2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ltLang="en-US"/>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56FDF8B7-8B56-4665-915D-9A1CFA67969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75000"/>
        <a:buFont typeface="Monotype Sorts"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pps.htm"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533400"/>
            <a:ext cx="7772400" cy="1143000"/>
          </a:xfrm>
          <a:noFill/>
          <a:ln/>
        </p:spPr>
        <p:txBody>
          <a:bodyPr/>
          <a:lstStyle/>
          <a:p>
            <a:r>
              <a:rPr lang="en-US" altLang="en-US" dirty="0"/>
              <a:t>Information Systems for Managerial Decision Support</a:t>
            </a:r>
          </a:p>
        </p:txBody>
      </p:sp>
      <p:sp>
        <p:nvSpPr>
          <p:cNvPr id="5124" name="Text Box 4"/>
          <p:cNvSpPr txBox="1">
            <a:spLocks noChangeArrowheads="1"/>
          </p:cNvSpPr>
          <p:nvPr/>
        </p:nvSpPr>
        <p:spPr bwMode="auto">
          <a:xfrm>
            <a:off x="762000" y="2133600"/>
            <a:ext cx="82296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Clr>
                <a:schemeClr val="tx2"/>
              </a:buClr>
              <a:buFont typeface="Wingdings" panose="05000000000000000000" pitchFamily="2" charset="2"/>
              <a:buChar char="Ø"/>
            </a:pPr>
            <a:r>
              <a:rPr lang="en-US" altLang="en-US" dirty="0">
                <a:latin typeface="Arial" panose="020B0604020202020204" pitchFamily="34" charset="0"/>
              </a:rPr>
              <a:t>Introduction</a:t>
            </a:r>
          </a:p>
          <a:p>
            <a:pPr>
              <a:spcBef>
                <a:spcPct val="50000"/>
              </a:spcBef>
              <a:buClr>
                <a:schemeClr val="tx2"/>
              </a:buClr>
              <a:buFont typeface="Wingdings" panose="05000000000000000000" pitchFamily="2" charset="2"/>
              <a:buChar char="Ø"/>
            </a:pPr>
            <a:r>
              <a:rPr lang="en-US" altLang="en-US" dirty="0">
                <a:latin typeface="Arial" panose="020B0604020202020204" pitchFamily="34" charset="0"/>
              </a:rPr>
              <a:t>Information, Decisions, and Management</a:t>
            </a:r>
          </a:p>
          <a:p>
            <a:pPr>
              <a:spcBef>
                <a:spcPct val="50000"/>
              </a:spcBef>
              <a:buClr>
                <a:schemeClr val="tx2"/>
              </a:buClr>
              <a:buFont typeface="Wingdings" panose="05000000000000000000" pitchFamily="2" charset="2"/>
              <a:buChar char="Ø"/>
            </a:pPr>
            <a:r>
              <a:rPr lang="en-US" altLang="en-US" dirty="0">
                <a:latin typeface="Arial" panose="020B0604020202020204" pitchFamily="34" charset="0"/>
              </a:rPr>
              <a:t>Decision Support Technologies</a:t>
            </a:r>
          </a:p>
          <a:p>
            <a:pPr>
              <a:spcBef>
                <a:spcPct val="50000"/>
              </a:spcBef>
              <a:buClr>
                <a:schemeClr val="tx2"/>
              </a:buClr>
              <a:buFont typeface="Wingdings" panose="05000000000000000000" pitchFamily="2" charset="2"/>
              <a:buChar char="Ø"/>
            </a:pPr>
            <a:r>
              <a:rPr lang="en-US" altLang="en-US" dirty="0">
                <a:latin typeface="Arial" panose="020B0604020202020204" pitchFamily="34" charset="0"/>
              </a:rPr>
              <a:t>OLAP and DSS</a:t>
            </a:r>
          </a:p>
          <a:p>
            <a:pPr>
              <a:spcBef>
                <a:spcPct val="50000"/>
              </a:spcBef>
              <a:buClr>
                <a:schemeClr val="tx2"/>
              </a:buClr>
              <a:buFont typeface="Wingdings" panose="05000000000000000000" pitchFamily="2" charset="2"/>
              <a:buChar char="Ø"/>
            </a:pPr>
            <a:r>
              <a:rPr lang="en-US" altLang="en-US" dirty="0">
                <a:latin typeface="Arial" panose="020B0604020202020204" pitchFamily="34" charset="0"/>
              </a:rPr>
              <a:t>DSS Applications in Corporate Functional Management</a:t>
            </a:r>
          </a:p>
          <a:p>
            <a:pPr>
              <a:spcBef>
                <a:spcPct val="50000"/>
              </a:spcBef>
              <a:buClr>
                <a:schemeClr val="tx2"/>
              </a:buClr>
              <a:buFont typeface="Wingdings" panose="05000000000000000000" pitchFamily="2" charset="2"/>
              <a:buChar char="Ø"/>
            </a:pPr>
            <a:r>
              <a:rPr lang="en-US" altLang="en-US" dirty="0">
                <a:latin typeface="Arial" panose="020B0604020202020204" pitchFamily="34" charset="0"/>
              </a:rPr>
              <a:t>Practitioners of Management Science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609600"/>
          </a:xfrm>
          <a:noFill/>
          <a:ln/>
        </p:spPr>
        <p:txBody>
          <a:bodyPr/>
          <a:lstStyle/>
          <a:p>
            <a:r>
              <a:rPr lang="en-US" altLang="en-US" sz="4000"/>
              <a:t>OLAP</a:t>
            </a:r>
          </a:p>
        </p:txBody>
      </p:sp>
      <p:sp>
        <p:nvSpPr>
          <p:cNvPr id="9219" name="Rectangle 3"/>
          <p:cNvSpPr>
            <a:spLocks noGrp="1" noChangeArrowheads="1"/>
          </p:cNvSpPr>
          <p:nvPr>
            <p:ph type="body" idx="1"/>
          </p:nvPr>
        </p:nvSpPr>
        <p:spPr>
          <a:xfrm>
            <a:off x="304800" y="914400"/>
            <a:ext cx="8686800" cy="5105400"/>
          </a:xfrm>
          <a:noFill/>
          <a:ln/>
        </p:spPr>
        <p:txBody>
          <a:bodyPr/>
          <a:lstStyle/>
          <a:p>
            <a:pPr>
              <a:lnSpc>
                <a:spcPct val="90000"/>
              </a:lnSpc>
            </a:pPr>
            <a:r>
              <a:rPr lang="en-US" altLang="en-US"/>
              <a:t>Online Analytical Processing (OLAP)</a:t>
            </a:r>
          </a:p>
          <a:p>
            <a:pPr lvl="1">
              <a:lnSpc>
                <a:spcPct val="90000"/>
              </a:lnSpc>
              <a:buClr>
                <a:schemeClr val="tx2"/>
              </a:buClr>
              <a:buFontTx/>
              <a:buChar char="o"/>
            </a:pPr>
            <a:r>
              <a:rPr lang="en-US" altLang="en-US"/>
              <a:t>A capability of management, decision support, and executive information systems that enables managers and analysts to interactively examine and manipulate large amounts of detailed and consolidated data from many perspectives</a:t>
            </a:r>
          </a:p>
          <a:p>
            <a:pPr>
              <a:lnSpc>
                <a:spcPct val="90000"/>
              </a:lnSpc>
            </a:pPr>
            <a:r>
              <a:rPr lang="en-US" altLang="en-US"/>
              <a:t>Basic analytical operations include</a:t>
            </a:r>
          </a:p>
          <a:p>
            <a:pPr lvl="1">
              <a:lnSpc>
                <a:spcPct val="90000"/>
              </a:lnSpc>
              <a:buClr>
                <a:schemeClr val="tx2"/>
              </a:buClr>
              <a:buFontTx/>
              <a:buChar char="o"/>
            </a:pPr>
            <a:r>
              <a:rPr lang="en-US" altLang="en-US" u="sng"/>
              <a:t>Consolidation</a:t>
            </a:r>
            <a:r>
              <a:rPr lang="en-US" altLang="en-US"/>
              <a:t>: aggregation of data</a:t>
            </a:r>
          </a:p>
          <a:p>
            <a:pPr lvl="1">
              <a:lnSpc>
                <a:spcPct val="90000"/>
              </a:lnSpc>
              <a:buClr>
                <a:schemeClr val="tx2"/>
              </a:buClr>
              <a:buFontTx/>
              <a:buChar char="o"/>
            </a:pPr>
            <a:r>
              <a:rPr lang="en-US" altLang="en-US" u="sng"/>
              <a:t>Drill-Down</a:t>
            </a:r>
            <a:r>
              <a:rPr lang="en-US" altLang="en-US"/>
              <a:t>:  display detail data</a:t>
            </a:r>
          </a:p>
          <a:p>
            <a:pPr lvl="1">
              <a:lnSpc>
                <a:spcPct val="90000"/>
              </a:lnSpc>
              <a:buClr>
                <a:schemeClr val="tx2"/>
              </a:buClr>
              <a:buFontTx/>
              <a:buChar char="o"/>
            </a:pPr>
            <a:r>
              <a:rPr lang="en-US" altLang="en-US" u="sng"/>
              <a:t>Slicing &amp; Dicing</a:t>
            </a:r>
            <a:r>
              <a:rPr lang="en-US" altLang="en-US"/>
              <a:t>:  produce different views from database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28600"/>
            <a:ext cx="7772400" cy="609600"/>
          </a:xfrm>
        </p:spPr>
        <p:txBody>
          <a:bodyPr/>
          <a:lstStyle/>
          <a:p>
            <a:r>
              <a:rPr lang="en-US" altLang="en-US" sz="4000"/>
              <a:t>Decision Support Systems</a:t>
            </a:r>
          </a:p>
        </p:txBody>
      </p:sp>
      <p:sp>
        <p:nvSpPr>
          <p:cNvPr id="34819" name="Rectangle 3"/>
          <p:cNvSpPr>
            <a:spLocks noGrp="1" noChangeArrowheads="1"/>
          </p:cNvSpPr>
          <p:nvPr>
            <p:ph type="body" idx="1"/>
          </p:nvPr>
        </p:nvSpPr>
        <p:spPr>
          <a:xfrm>
            <a:off x="304800" y="1066800"/>
            <a:ext cx="8686800" cy="4648200"/>
          </a:xfrm>
        </p:spPr>
        <p:txBody>
          <a:bodyPr/>
          <a:lstStyle/>
          <a:p>
            <a:r>
              <a:rPr lang="en-US" altLang="en-US" sz="2400"/>
              <a:t>Computer-based information systems that provide interactive information support to managers during the decision-making process </a:t>
            </a:r>
          </a:p>
          <a:p>
            <a:r>
              <a:rPr lang="en-US" altLang="en-US" sz="2400"/>
              <a:t>DSS use:</a:t>
            </a:r>
          </a:p>
          <a:p>
            <a:pPr lvl="1">
              <a:buClr>
                <a:schemeClr val="tx2"/>
              </a:buClr>
              <a:buFontTx/>
              <a:buChar char="o"/>
            </a:pPr>
            <a:r>
              <a:rPr lang="en-US" altLang="en-US" sz="2000"/>
              <a:t>Analytical models</a:t>
            </a:r>
          </a:p>
          <a:p>
            <a:pPr lvl="1">
              <a:buClr>
                <a:schemeClr val="tx2"/>
              </a:buClr>
              <a:buFontTx/>
              <a:buChar char="o"/>
            </a:pPr>
            <a:r>
              <a:rPr lang="en-US" altLang="en-US" sz="2000"/>
              <a:t>Specialized databases</a:t>
            </a:r>
          </a:p>
          <a:p>
            <a:pPr lvl="1">
              <a:buClr>
                <a:schemeClr val="tx2"/>
              </a:buClr>
              <a:buFontTx/>
              <a:buChar char="o"/>
            </a:pPr>
            <a:r>
              <a:rPr lang="en-US" altLang="en-US" sz="2000"/>
              <a:t>Decision makers’ own insights and judgements</a:t>
            </a:r>
          </a:p>
          <a:p>
            <a:pPr lvl="1">
              <a:buClr>
                <a:schemeClr val="tx2"/>
              </a:buClr>
              <a:buFontTx/>
              <a:buChar char="o"/>
            </a:pPr>
            <a:r>
              <a:rPr lang="en-US" altLang="en-US" sz="2000"/>
              <a:t>Interactive, computer-based modeling processes to support the making of semistructured and unstructured decisions by individual managers</a:t>
            </a:r>
          </a:p>
          <a:p>
            <a:pPr lvl="1">
              <a:buClr>
                <a:schemeClr val="tx2"/>
              </a:buClr>
              <a:buFontTx/>
              <a:buChar char="o"/>
            </a:pPr>
            <a:r>
              <a:rPr lang="en-US" altLang="en-US" sz="2000"/>
              <a:t>Data mining </a:t>
            </a:r>
            <a:r>
              <a:rPr lang="en-US" altLang="en-US" sz="2000">
                <a:sym typeface="Wingdings" panose="05000000000000000000" pitchFamily="2" charset="2"/>
              </a:rPr>
              <a:t>analysis of large pools of data to find patterns and rules that can be used to guide decision making and predict future behavior</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additive="base">
                                        <p:cTn id="31"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 calcmode="lin" valueType="num">
                                      <p:cBhvr additive="base">
                                        <p:cTn id="37"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48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4819">
                                            <p:txEl>
                                              <p:pRg st="6" end="6"/>
                                            </p:txEl>
                                          </p:spTgt>
                                        </p:tgtEl>
                                        <p:attrNameLst>
                                          <p:attrName>style.visibility</p:attrName>
                                        </p:attrNameLst>
                                      </p:cBhvr>
                                      <p:to>
                                        <p:strVal val="visible"/>
                                      </p:to>
                                    </p:set>
                                    <p:anim calcmode="lin" valueType="num">
                                      <p:cBhvr additive="base">
                                        <p:cTn id="43"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48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228600"/>
            <a:ext cx="7772400" cy="609600"/>
          </a:xfrm>
        </p:spPr>
        <p:txBody>
          <a:bodyPr/>
          <a:lstStyle/>
          <a:p>
            <a:r>
              <a:rPr lang="en-US" altLang="en-US" sz="4000"/>
              <a:t>Decision Support Systems</a:t>
            </a:r>
          </a:p>
        </p:txBody>
      </p:sp>
      <p:sp>
        <p:nvSpPr>
          <p:cNvPr id="52227" name="Rectangle 3"/>
          <p:cNvSpPr>
            <a:spLocks noGrp="1" noChangeArrowheads="1"/>
          </p:cNvSpPr>
          <p:nvPr>
            <p:ph type="body" idx="1"/>
          </p:nvPr>
        </p:nvSpPr>
        <p:spPr>
          <a:xfrm>
            <a:off x="304800" y="914400"/>
            <a:ext cx="8686800" cy="5105400"/>
          </a:xfrm>
        </p:spPr>
        <p:txBody>
          <a:bodyPr/>
          <a:lstStyle/>
          <a:p>
            <a:r>
              <a:rPr lang="en-US" altLang="en-US" sz="2400"/>
              <a:t>Using a DSS involves four basic types of modeling activities:</a:t>
            </a:r>
          </a:p>
          <a:p>
            <a:pPr lvl="1">
              <a:buClr>
                <a:schemeClr val="tx2"/>
              </a:buClr>
              <a:buFontTx/>
              <a:buChar char="o"/>
            </a:pPr>
            <a:r>
              <a:rPr lang="en-US" altLang="en-US" sz="2000" b="1">
                <a:solidFill>
                  <a:schemeClr val="tx2"/>
                </a:solidFill>
              </a:rPr>
              <a:t>What-if Analysis</a:t>
            </a:r>
            <a:r>
              <a:rPr lang="en-US" altLang="en-US" sz="2000">
                <a:sym typeface="Wingdings" panose="05000000000000000000" pitchFamily="2" charset="2"/>
              </a:rPr>
              <a:t>an end user makes changes to variables, or relationships among variables, and observes the resulting changes in the value of other variables</a:t>
            </a:r>
          </a:p>
          <a:p>
            <a:pPr lvl="1">
              <a:buClr>
                <a:schemeClr val="tx2"/>
              </a:buClr>
              <a:buFontTx/>
              <a:buNone/>
            </a:pPr>
            <a:endParaRPr lang="en-US" altLang="en-US" sz="2000"/>
          </a:p>
          <a:p>
            <a:pPr lvl="1">
              <a:buClr>
                <a:schemeClr val="tx2"/>
              </a:buClr>
              <a:buFontTx/>
              <a:buChar char="o"/>
            </a:pPr>
            <a:r>
              <a:rPr lang="en-US" altLang="en-US" sz="2000" b="1">
                <a:solidFill>
                  <a:schemeClr val="tx2"/>
                </a:solidFill>
              </a:rPr>
              <a:t>Sensitivitiy Analysis</a:t>
            </a:r>
            <a:r>
              <a:rPr lang="en-US" altLang="en-US" sz="2000">
                <a:sym typeface="Wingdings" panose="05000000000000000000" pitchFamily="2" charset="2"/>
              </a:rPr>
              <a:t>a special case of what-if analysis—the value of only one variable is changed repeatedly, and the resulting changes on other variables are observed.</a:t>
            </a:r>
          </a:p>
          <a:p>
            <a:pPr lvl="1">
              <a:buClr>
                <a:schemeClr val="tx2"/>
              </a:buClr>
              <a:buFontTx/>
              <a:buNone/>
            </a:pPr>
            <a:endParaRPr lang="en-US" altLang="en-US" sz="2000"/>
          </a:p>
          <a:p>
            <a:pPr lvl="1">
              <a:buClr>
                <a:schemeClr val="tx2"/>
              </a:buClr>
              <a:buFontTx/>
              <a:buChar char="o"/>
            </a:pPr>
            <a:r>
              <a:rPr lang="en-US" altLang="en-US" sz="2000" b="1">
                <a:solidFill>
                  <a:schemeClr val="tx2"/>
                </a:solidFill>
              </a:rPr>
              <a:t>Goal Seeking Analysis</a:t>
            </a:r>
            <a:r>
              <a:rPr lang="en-US" altLang="en-US" sz="2000">
                <a:sym typeface="Wingdings" panose="05000000000000000000" pitchFamily="2" charset="2"/>
              </a:rPr>
              <a:t>sets a target value for a variable and then repeatedly changes other variables until the target value is achieved </a:t>
            </a:r>
          </a:p>
          <a:p>
            <a:pPr lvl="1">
              <a:buClr>
                <a:schemeClr val="tx2"/>
              </a:buClr>
              <a:buFontTx/>
              <a:buNone/>
            </a:pPr>
            <a:endParaRPr lang="en-US" altLang="en-US" sz="2000"/>
          </a:p>
          <a:p>
            <a:pPr lvl="1">
              <a:buClr>
                <a:schemeClr val="tx2"/>
              </a:buClr>
              <a:buFontTx/>
              <a:buChar char="o"/>
            </a:pPr>
            <a:r>
              <a:rPr lang="en-US" altLang="en-US" sz="2000" b="1">
                <a:solidFill>
                  <a:schemeClr val="tx2"/>
                </a:solidFill>
              </a:rPr>
              <a:t>Optimization Analysis</a:t>
            </a:r>
            <a:r>
              <a:rPr lang="en-US" altLang="en-US" sz="2000">
                <a:sym typeface="Wingdings" panose="05000000000000000000" pitchFamily="2" charset="2"/>
              </a:rPr>
              <a:t>the goal is to find the optimum value for one or more target variables, given certain constraints</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anim calcmode="lin" valueType="num">
                                      <p:cBhvr additive="base">
                                        <p:cTn id="7"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anim calcmode="lin" valueType="num">
                                      <p:cBhvr additive="base">
                                        <p:cTn id="13"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anim calcmode="lin" valueType="num">
                                      <p:cBhvr additive="base">
                                        <p:cTn id="19"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2227">
                                            <p:txEl>
                                              <p:pRg st="7" end="7"/>
                                            </p:txEl>
                                          </p:spTgt>
                                        </p:tgtEl>
                                        <p:attrNameLst>
                                          <p:attrName>style.visibility</p:attrName>
                                        </p:attrNameLst>
                                      </p:cBhvr>
                                      <p:to>
                                        <p:strVal val="visible"/>
                                      </p:to>
                                    </p:set>
                                    <p:anim calcmode="lin" valueType="num">
                                      <p:cBhvr additive="base">
                                        <p:cTn id="25" dur="500" fill="hold"/>
                                        <p:tgtEl>
                                          <p:spTgt spid="52227">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914400"/>
          </a:xfrm>
          <a:noFill/>
          <a:ln/>
        </p:spPr>
        <p:txBody>
          <a:bodyPr/>
          <a:lstStyle/>
          <a:p>
            <a:r>
              <a:rPr lang="en-US" altLang="en-US"/>
              <a:t>DSS Applications</a:t>
            </a:r>
          </a:p>
        </p:txBody>
      </p:sp>
      <p:sp>
        <p:nvSpPr>
          <p:cNvPr id="10244" name="Line 4"/>
          <p:cNvSpPr>
            <a:spLocks noChangeShapeType="1"/>
          </p:cNvSpPr>
          <p:nvPr/>
        </p:nvSpPr>
        <p:spPr bwMode="auto">
          <a:xfrm>
            <a:off x="304800" y="1447800"/>
            <a:ext cx="8229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Text Box 6"/>
          <p:cNvSpPr txBox="1">
            <a:spLocks noChangeArrowheads="1"/>
          </p:cNvSpPr>
          <p:nvPr/>
        </p:nvSpPr>
        <p:spPr bwMode="auto">
          <a:xfrm>
            <a:off x="381000" y="1905000"/>
            <a:ext cx="8534400"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According to a recent survey, computer-based DSS are widely applied in both profit making and non-profit organizations.  In corporate functional management fields, production and operations management contain the largest number of application articles, followed by management information systems, marketing, finance, strategic management and multifunctional areas.  The following website list some of the important application examples from the survey.</a:t>
            </a:r>
          </a:p>
          <a:p>
            <a:pPr>
              <a:spcBef>
                <a:spcPct val="50000"/>
              </a:spcBef>
            </a:pPr>
            <a:r>
              <a:rPr lang="en-US" altLang="en-US"/>
              <a:t>	</a:t>
            </a:r>
            <a:r>
              <a:rPr lang="en-US" altLang="en-US">
                <a:hlinkClick r:id="rId2" action="ppaction://hlinkfile"/>
              </a:rPr>
              <a:t>http://cstl-hcb.semo.edu/eom/ORINSIHT.HTM</a:t>
            </a:r>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609600"/>
          </a:xfrm>
          <a:noFill/>
          <a:ln/>
        </p:spPr>
        <p:txBody>
          <a:bodyPr/>
          <a:lstStyle/>
          <a:p>
            <a:r>
              <a:rPr lang="en-US" altLang="en-US" sz="4000"/>
              <a:t>Management Science</a:t>
            </a:r>
          </a:p>
        </p:txBody>
      </p:sp>
      <p:sp>
        <p:nvSpPr>
          <p:cNvPr id="11270" name="Rectangle 6"/>
          <p:cNvSpPr>
            <a:spLocks noChangeArrowheads="1"/>
          </p:cNvSpPr>
          <p:nvPr/>
        </p:nvSpPr>
        <p:spPr bwMode="auto">
          <a:xfrm>
            <a:off x="685800" y="16764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3200" i="1"/>
              <a:t>The Problem Solving Process</a:t>
            </a:r>
          </a:p>
        </p:txBody>
      </p:sp>
      <p:sp>
        <p:nvSpPr>
          <p:cNvPr id="11271" name="Rectangle 7"/>
          <p:cNvSpPr>
            <a:spLocks noChangeArrowheads="1"/>
          </p:cNvSpPr>
          <p:nvPr/>
        </p:nvSpPr>
        <p:spPr bwMode="auto">
          <a:xfrm>
            <a:off x="215900" y="2590800"/>
            <a:ext cx="1371600" cy="727075"/>
          </a:xfrm>
          <a:prstGeom prst="rect">
            <a:avLst/>
          </a:prstGeom>
          <a:gradFill rotWithShape="0">
            <a:gsLst>
              <a:gs pos="0">
                <a:schemeClr val="accent2"/>
              </a:gs>
              <a:gs pos="100000">
                <a:schemeClr val="bg2"/>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2000" b="1"/>
              <a:t>Identify Problem</a:t>
            </a:r>
          </a:p>
        </p:txBody>
      </p:sp>
      <p:sp>
        <p:nvSpPr>
          <p:cNvPr id="11272" name="Rectangle 8"/>
          <p:cNvSpPr>
            <a:spLocks noChangeArrowheads="1"/>
          </p:cNvSpPr>
          <p:nvPr/>
        </p:nvSpPr>
        <p:spPr bwMode="auto">
          <a:xfrm>
            <a:off x="1968500" y="2362200"/>
            <a:ext cx="1828800" cy="1031875"/>
          </a:xfrm>
          <a:prstGeom prst="rect">
            <a:avLst/>
          </a:prstGeom>
          <a:gradFill rotWithShape="0">
            <a:gsLst>
              <a:gs pos="0">
                <a:schemeClr val="accent2"/>
              </a:gs>
              <a:gs pos="100000">
                <a:schemeClr val="bg2"/>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2000" b="1"/>
              <a:t>Formulate &amp; Implement Model</a:t>
            </a:r>
          </a:p>
        </p:txBody>
      </p:sp>
      <p:sp>
        <p:nvSpPr>
          <p:cNvPr id="11273" name="Rectangle 9"/>
          <p:cNvSpPr>
            <a:spLocks noChangeArrowheads="1"/>
          </p:cNvSpPr>
          <p:nvPr/>
        </p:nvSpPr>
        <p:spPr bwMode="auto">
          <a:xfrm>
            <a:off x="4178300" y="2667000"/>
            <a:ext cx="1219200" cy="727075"/>
          </a:xfrm>
          <a:prstGeom prst="rect">
            <a:avLst/>
          </a:prstGeom>
          <a:gradFill rotWithShape="0">
            <a:gsLst>
              <a:gs pos="0">
                <a:schemeClr val="accent2"/>
              </a:gs>
              <a:gs pos="100000">
                <a:schemeClr val="bg2"/>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2000" b="1"/>
              <a:t>Analyze Model</a:t>
            </a:r>
          </a:p>
        </p:txBody>
      </p:sp>
      <p:sp>
        <p:nvSpPr>
          <p:cNvPr id="11274" name="Rectangle 10"/>
          <p:cNvSpPr>
            <a:spLocks noChangeArrowheads="1"/>
          </p:cNvSpPr>
          <p:nvPr/>
        </p:nvSpPr>
        <p:spPr bwMode="auto">
          <a:xfrm>
            <a:off x="5778500" y="2667000"/>
            <a:ext cx="1143000" cy="727075"/>
          </a:xfrm>
          <a:prstGeom prst="rect">
            <a:avLst/>
          </a:prstGeom>
          <a:gradFill rotWithShape="0">
            <a:gsLst>
              <a:gs pos="0">
                <a:schemeClr val="accent2"/>
              </a:gs>
              <a:gs pos="100000">
                <a:schemeClr val="bg2"/>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2000" b="1"/>
              <a:t>Test Results</a:t>
            </a:r>
          </a:p>
        </p:txBody>
      </p:sp>
      <p:sp>
        <p:nvSpPr>
          <p:cNvPr id="11275" name="Rectangle 11"/>
          <p:cNvSpPr>
            <a:spLocks noChangeArrowheads="1"/>
          </p:cNvSpPr>
          <p:nvPr/>
        </p:nvSpPr>
        <p:spPr bwMode="auto">
          <a:xfrm>
            <a:off x="7302500" y="2667000"/>
            <a:ext cx="1600200" cy="727075"/>
          </a:xfrm>
          <a:prstGeom prst="rect">
            <a:avLst/>
          </a:prstGeom>
          <a:gradFill rotWithShape="0">
            <a:gsLst>
              <a:gs pos="0">
                <a:schemeClr val="accent2"/>
              </a:gs>
              <a:gs pos="100000">
                <a:schemeClr val="bg2"/>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2000" b="1"/>
              <a:t>Implement Solution</a:t>
            </a:r>
          </a:p>
        </p:txBody>
      </p:sp>
      <p:sp>
        <p:nvSpPr>
          <p:cNvPr id="11276" name="Rectangle 12"/>
          <p:cNvSpPr>
            <a:spLocks noChangeArrowheads="1"/>
          </p:cNvSpPr>
          <p:nvPr/>
        </p:nvSpPr>
        <p:spPr bwMode="auto">
          <a:xfrm>
            <a:off x="3657600" y="4127500"/>
            <a:ext cx="21336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a:t>unsatisfactory</a:t>
            </a:r>
          </a:p>
          <a:p>
            <a:pPr algn="ctr">
              <a:lnSpc>
                <a:spcPct val="30000"/>
              </a:lnSpc>
              <a:spcBef>
                <a:spcPct val="50000"/>
              </a:spcBef>
            </a:pPr>
            <a:r>
              <a:rPr lang="en-US" altLang="en-US"/>
              <a:t>results</a:t>
            </a:r>
          </a:p>
        </p:txBody>
      </p:sp>
      <p:sp>
        <p:nvSpPr>
          <p:cNvPr id="11277" name="Line 13"/>
          <p:cNvSpPr>
            <a:spLocks noChangeShapeType="1"/>
          </p:cNvSpPr>
          <p:nvPr/>
        </p:nvSpPr>
        <p:spPr bwMode="auto">
          <a:xfrm>
            <a:off x="6324600" y="3441700"/>
            <a:ext cx="0" cy="990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Line 14"/>
          <p:cNvSpPr>
            <a:spLocks noChangeShapeType="1"/>
          </p:cNvSpPr>
          <p:nvPr/>
        </p:nvSpPr>
        <p:spPr bwMode="auto">
          <a:xfrm flipH="1">
            <a:off x="5791200" y="4432300"/>
            <a:ext cx="5334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9" name="Line 15"/>
          <p:cNvSpPr>
            <a:spLocks noChangeShapeType="1"/>
          </p:cNvSpPr>
          <p:nvPr/>
        </p:nvSpPr>
        <p:spPr bwMode="auto">
          <a:xfrm flipH="1">
            <a:off x="2895600" y="4432300"/>
            <a:ext cx="762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0" name="Line 16"/>
          <p:cNvSpPr>
            <a:spLocks noChangeShapeType="1"/>
          </p:cNvSpPr>
          <p:nvPr/>
        </p:nvSpPr>
        <p:spPr bwMode="auto">
          <a:xfrm flipV="1">
            <a:off x="2895600" y="3441700"/>
            <a:ext cx="0" cy="9906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1" name="Line 17"/>
          <p:cNvSpPr>
            <a:spLocks noChangeShapeType="1"/>
          </p:cNvSpPr>
          <p:nvPr/>
        </p:nvSpPr>
        <p:spPr bwMode="auto">
          <a:xfrm>
            <a:off x="1600200" y="2908300"/>
            <a:ext cx="30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Line 18"/>
          <p:cNvSpPr>
            <a:spLocks noChangeShapeType="1"/>
          </p:cNvSpPr>
          <p:nvPr/>
        </p:nvSpPr>
        <p:spPr bwMode="auto">
          <a:xfrm>
            <a:off x="3810000" y="2908300"/>
            <a:ext cx="30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3" name="Line 19"/>
          <p:cNvSpPr>
            <a:spLocks noChangeShapeType="1"/>
          </p:cNvSpPr>
          <p:nvPr/>
        </p:nvSpPr>
        <p:spPr bwMode="auto">
          <a:xfrm>
            <a:off x="5410200" y="2984500"/>
            <a:ext cx="30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Line 20"/>
          <p:cNvSpPr>
            <a:spLocks noChangeShapeType="1"/>
          </p:cNvSpPr>
          <p:nvPr/>
        </p:nvSpPr>
        <p:spPr bwMode="auto">
          <a:xfrm>
            <a:off x="6934200" y="2984500"/>
            <a:ext cx="30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5" name="Text Box 21"/>
          <p:cNvSpPr txBox="1">
            <a:spLocks noChangeArrowheads="1"/>
          </p:cNvSpPr>
          <p:nvPr/>
        </p:nvSpPr>
        <p:spPr bwMode="auto">
          <a:xfrm>
            <a:off x="304800" y="762000"/>
            <a:ext cx="8839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field of study that uses computers, statistics, and mathematics to analyze and solve business problems</a:t>
            </a:r>
          </a:p>
        </p:txBody>
      </p:sp>
      <p:sp>
        <p:nvSpPr>
          <p:cNvPr id="11286" name="Text Box 22"/>
          <p:cNvSpPr txBox="1">
            <a:spLocks noChangeArrowheads="1"/>
          </p:cNvSpPr>
          <p:nvPr/>
        </p:nvSpPr>
        <p:spPr bwMode="auto">
          <a:xfrm>
            <a:off x="228600" y="4953000"/>
            <a:ext cx="8763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tx2"/>
                </a:solidFill>
              </a:rPr>
              <a:t>Computer Model</a:t>
            </a:r>
            <a:r>
              <a:rPr lang="en-US" altLang="en-US"/>
              <a:t>: A set of mathematical relationships and logical assumptions implemented in a computer as an abstract representation of a real-world object or phenomenon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85"/>
                                        </p:tgtEl>
                                        <p:attrNameLst>
                                          <p:attrName>style.visibility</p:attrName>
                                        </p:attrNameLst>
                                      </p:cBhvr>
                                      <p:to>
                                        <p:strVal val="visible"/>
                                      </p:to>
                                    </p:set>
                                    <p:anim calcmode="lin" valueType="num">
                                      <p:cBhvr additive="base">
                                        <p:cTn id="7" dur="500" fill="hold"/>
                                        <p:tgtEl>
                                          <p:spTgt spid="11285"/>
                                        </p:tgtEl>
                                        <p:attrNameLst>
                                          <p:attrName>ppt_x</p:attrName>
                                        </p:attrNameLst>
                                      </p:cBhvr>
                                      <p:tavLst>
                                        <p:tav tm="0">
                                          <p:val>
                                            <p:strVal val="#ppt_x"/>
                                          </p:val>
                                        </p:tav>
                                        <p:tav tm="100000">
                                          <p:val>
                                            <p:strVal val="#ppt_x"/>
                                          </p:val>
                                        </p:tav>
                                      </p:tavLst>
                                    </p:anim>
                                    <p:anim calcmode="lin" valueType="num">
                                      <p:cBhvr additive="base">
                                        <p:cTn id="8" dur="500" fill="hold"/>
                                        <p:tgtEl>
                                          <p:spTgt spid="1128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70"/>
                                        </p:tgtEl>
                                        <p:attrNameLst>
                                          <p:attrName>style.visibility</p:attrName>
                                        </p:attrNameLst>
                                      </p:cBhvr>
                                      <p:to>
                                        <p:strVal val="visible"/>
                                      </p:to>
                                    </p:set>
                                    <p:anim calcmode="lin" valueType="num">
                                      <p:cBhvr additive="base">
                                        <p:cTn id="13" dur="500" fill="hold"/>
                                        <p:tgtEl>
                                          <p:spTgt spid="11270"/>
                                        </p:tgtEl>
                                        <p:attrNameLst>
                                          <p:attrName>ppt_x</p:attrName>
                                        </p:attrNameLst>
                                      </p:cBhvr>
                                      <p:tavLst>
                                        <p:tav tm="0">
                                          <p:val>
                                            <p:strVal val="#ppt_x"/>
                                          </p:val>
                                        </p:tav>
                                        <p:tav tm="100000">
                                          <p:val>
                                            <p:strVal val="#ppt_x"/>
                                          </p:val>
                                        </p:tav>
                                      </p:tavLst>
                                    </p:anim>
                                    <p:anim calcmode="lin" valueType="num">
                                      <p:cBhvr additive="base">
                                        <p:cTn id="14"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71"/>
                                        </p:tgtEl>
                                        <p:attrNameLst>
                                          <p:attrName>style.visibility</p:attrName>
                                        </p:attrNameLst>
                                      </p:cBhvr>
                                      <p:to>
                                        <p:strVal val="visible"/>
                                      </p:to>
                                    </p:set>
                                    <p:anim calcmode="lin" valueType="num">
                                      <p:cBhvr additive="base">
                                        <p:cTn id="19" dur="500" fill="hold"/>
                                        <p:tgtEl>
                                          <p:spTgt spid="11271"/>
                                        </p:tgtEl>
                                        <p:attrNameLst>
                                          <p:attrName>ppt_x</p:attrName>
                                        </p:attrNameLst>
                                      </p:cBhvr>
                                      <p:tavLst>
                                        <p:tav tm="0">
                                          <p:val>
                                            <p:strVal val="0-#ppt_w/2"/>
                                          </p:val>
                                        </p:tav>
                                        <p:tav tm="100000">
                                          <p:val>
                                            <p:strVal val="#ppt_x"/>
                                          </p:val>
                                        </p:tav>
                                      </p:tavLst>
                                    </p:anim>
                                    <p:anim calcmode="lin" valueType="num">
                                      <p:cBhvr additive="base">
                                        <p:cTn id="20" dur="500" fill="hold"/>
                                        <p:tgtEl>
                                          <p:spTgt spid="1127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81"/>
                                        </p:tgtEl>
                                        <p:attrNameLst>
                                          <p:attrName>style.visibility</p:attrName>
                                        </p:attrNameLst>
                                      </p:cBhvr>
                                      <p:to>
                                        <p:strVal val="visible"/>
                                      </p:to>
                                    </p:set>
                                    <p:anim calcmode="lin" valueType="num">
                                      <p:cBhvr additive="base">
                                        <p:cTn id="25" dur="500" fill="hold"/>
                                        <p:tgtEl>
                                          <p:spTgt spid="11281"/>
                                        </p:tgtEl>
                                        <p:attrNameLst>
                                          <p:attrName>ppt_x</p:attrName>
                                        </p:attrNameLst>
                                      </p:cBhvr>
                                      <p:tavLst>
                                        <p:tav tm="0">
                                          <p:val>
                                            <p:strVal val="0-#ppt_w/2"/>
                                          </p:val>
                                        </p:tav>
                                        <p:tav tm="100000">
                                          <p:val>
                                            <p:strVal val="#ppt_x"/>
                                          </p:val>
                                        </p:tav>
                                      </p:tavLst>
                                    </p:anim>
                                    <p:anim calcmode="lin" valueType="num">
                                      <p:cBhvr additive="base">
                                        <p:cTn id="26" dur="500" fill="hold"/>
                                        <p:tgtEl>
                                          <p:spTgt spid="11281"/>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272"/>
                                        </p:tgtEl>
                                        <p:attrNameLst>
                                          <p:attrName>style.visibility</p:attrName>
                                        </p:attrNameLst>
                                      </p:cBhvr>
                                      <p:to>
                                        <p:strVal val="visible"/>
                                      </p:to>
                                    </p:set>
                                    <p:anim calcmode="lin" valueType="num">
                                      <p:cBhvr additive="base">
                                        <p:cTn id="29" dur="500" fill="hold"/>
                                        <p:tgtEl>
                                          <p:spTgt spid="11272"/>
                                        </p:tgtEl>
                                        <p:attrNameLst>
                                          <p:attrName>ppt_x</p:attrName>
                                        </p:attrNameLst>
                                      </p:cBhvr>
                                      <p:tavLst>
                                        <p:tav tm="0">
                                          <p:val>
                                            <p:strVal val="0-#ppt_w/2"/>
                                          </p:val>
                                        </p:tav>
                                        <p:tav tm="100000">
                                          <p:val>
                                            <p:strVal val="#ppt_x"/>
                                          </p:val>
                                        </p:tav>
                                      </p:tavLst>
                                    </p:anim>
                                    <p:anim calcmode="lin" valueType="num">
                                      <p:cBhvr additive="base">
                                        <p:cTn id="30" dur="500" fill="hold"/>
                                        <p:tgtEl>
                                          <p:spTgt spid="11272"/>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1282"/>
                                        </p:tgtEl>
                                        <p:attrNameLst>
                                          <p:attrName>style.visibility</p:attrName>
                                        </p:attrNameLst>
                                      </p:cBhvr>
                                      <p:to>
                                        <p:strVal val="visible"/>
                                      </p:to>
                                    </p:set>
                                    <p:anim calcmode="lin" valueType="num">
                                      <p:cBhvr additive="base">
                                        <p:cTn id="35" dur="500" fill="hold"/>
                                        <p:tgtEl>
                                          <p:spTgt spid="11282"/>
                                        </p:tgtEl>
                                        <p:attrNameLst>
                                          <p:attrName>ppt_x</p:attrName>
                                        </p:attrNameLst>
                                      </p:cBhvr>
                                      <p:tavLst>
                                        <p:tav tm="0">
                                          <p:val>
                                            <p:strVal val="0-#ppt_w/2"/>
                                          </p:val>
                                        </p:tav>
                                        <p:tav tm="100000">
                                          <p:val>
                                            <p:strVal val="#ppt_x"/>
                                          </p:val>
                                        </p:tav>
                                      </p:tavLst>
                                    </p:anim>
                                    <p:anim calcmode="lin" valueType="num">
                                      <p:cBhvr additive="base">
                                        <p:cTn id="36" dur="500" fill="hold"/>
                                        <p:tgtEl>
                                          <p:spTgt spid="1128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1273"/>
                                        </p:tgtEl>
                                        <p:attrNameLst>
                                          <p:attrName>style.visibility</p:attrName>
                                        </p:attrNameLst>
                                      </p:cBhvr>
                                      <p:to>
                                        <p:strVal val="visible"/>
                                      </p:to>
                                    </p:set>
                                    <p:anim calcmode="lin" valueType="num">
                                      <p:cBhvr additive="base">
                                        <p:cTn id="39" dur="500" fill="hold"/>
                                        <p:tgtEl>
                                          <p:spTgt spid="11273"/>
                                        </p:tgtEl>
                                        <p:attrNameLst>
                                          <p:attrName>ppt_x</p:attrName>
                                        </p:attrNameLst>
                                      </p:cBhvr>
                                      <p:tavLst>
                                        <p:tav tm="0">
                                          <p:val>
                                            <p:strVal val="0-#ppt_w/2"/>
                                          </p:val>
                                        </p:tav>
                                        <p:tav tm="100000">
                                          <p:val>
                                            <p:strVal val="#ppt_x"/>
                                          </p:val>
                                        </p:tav>
                                      </p:tavLst>
                                    </p:anim>
                                    <p:anim calcmode="lin" valueType="num">
                                      <p:cBhvr additive="base">
                                        <p:cTn id="40" dur="500" fill="hold"/>
                                        <p:tgtEl>
                                          <p:spTgt spid="11273"/>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1283"/>
                                        </p:tgtEl>
                                        <p:attrNameLst>
                                          <p:attrName>style.visibility</p:attrName>
                                        </p:attrNameLst>
                                      </p:cBhvr>
                                      <p:to>
                                        <p:strVal val="visible"/>
                                      </p:to>
                                    </p:set>
                                    <p:anim calcmode="lin" valueType="num">
                                      <p:cBhvr additive="base">
                                        <p:cTn id="45" dur="500" fill="hold"/>
                                        <p:tgtEl>
                                          <p:spTgt spid="11283"/>
                                        </p:tgtEl>
                                        <p:attrNameLst>
                                          <p:attrName>ppt_x</p:attrName>
                                        </p:attrNameLst>
                                      </p:cBhvr>
                                      <p:tavLst>
                                        <p:tav tm="0">
                                          <p:val>
                                            <p:strVal val="0-#ppt_w/2"/>
                                          </p:val>
                                        </p:tav>
                                        <p:tav tm="100000">
                                          <p:val>
                                            <p:strVal val="#ppt_x"/>
                                          </p:val>
                                        </p:tav>
                                      </p:tavLst>
                                    </p:anim>
                                    <p:anim calcmode="lin" valueType="num">
                                      <p:cBhvr additive="base">
                                        <p:cTn id="46" dur="500" fill="hold"/>
                                        <p:tgtEl>
                                          <p:spTgt spid="1128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1274"/>
                                        </p:tgtEl>
                                        <p:attrNameLst>
                                          <p:attrName>style.visibility</p:attrName>
                                        </p:attrNameLst>
                                      </p:cBhvr>
                                      <p:to>
                                        <p:strVal val="visible"/>
                                      </p:to>
                                    </p:set>
                                    <p:anim calcmode="lin" valueType="num">
                                      <p:cBhvr additive="base">
                                        <p:cTn id="49" dur="500" fill="hold"/>
                                        <p:tgtEl>
                                          <p:spTgt spid="11274"/>
                                        </p:tgtEl>
                                        <p:attrNameLst>
                                          <p:attrName>ppt_x</p:attrName>
                                        </p:attrNameLst>
                                      </p:cBhvr>
                                      <p:tavLst>
                                        <p:tav tm="0">
                                          <p:val>
                                            <p:strVal val="0-#ppt_w/2"/>
                                          </p:val>
                                        </p:tav>
                                        <p:tav tm="100000">
                                          <p:val>
                                            <p:strVal val="#ppt_x"/>
                                          </p:val>
                                        </p:tav>
                                      </p:tavLst>
                                    </p:anim>
                                    <p:anim calcmode="lin" valueType="num">
                                      <p:cBhvr additive="base">
                                        <p:cTn id="50" dur="500" fill="hold"/>
                                        <p:tgtEl>
                                          <p:spTgt spid="1127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277"/>
                                        </p:tgtEl>
                                        <p:attrNameLst>
                                          <p:attrName>style.visibility</p:attrName>
                                        </p:attrNameLst>
                                      </p:cBhvr>
                                      <p:to>
                                        <p:strVal val="visible"/>
                                      </p:to>
                                    </p:set>
                                    <p:anim calcmode="lin" valueType="num">
                                      <p:cBhvr additive="base">
                                        <p:cTn id="55" dur="500" fill="hold"/>
                                        <p:tgtEl>
                                          <p:spTgt spid="11277"/>
                                        </p:tgtEl>
                                        <p:attrNameLst>
                                          <p:attrName>ppt_x</p:attrName>
                                        </p:attrNameLst>
                                      </p:cBhvr>
                                      <p:tavLst>
                                        <p:tav tm="0">
                                          <p:val>
                                            <p:strVal val="#ppt_x"/>
                                          </p:val>
                                        </p:tav>
                                        <p:tav tm="100000">
                                          <p:val>
                                            <p:strVal val="#ppt_x"/>
                                          </p:val>
                                        </p:tav>
                                      </p:tavLst>
                                    </p:anim>
                                    <p:anim calcmode="lin" valueType="num">
                                      <p:cBhvr additive="base">
                                        <p:cTn id="56" dur="500" fill="hold"/>
                                        <p:tgtEl>
                                          <p:spTgt spid="112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1278"/>
                                        </p:tgtEl>
                                        <p:attrNameLst>
                                          <p:attrName>style.visibility</p:attrName>
                                        </p:attrNameLst>
                                      </p:cBhvr>
                                      <p:to>
                                        <p:strVal val="visible"/>
                                      </p:to>
                                    </p:set>
                                    <p:anim calcmode="lin" valueType="num">
                                      <p:cBhvr additive="base">
                                        <p:cTn id="59" dur="500" fill="hold"/>
                                        <p:tgtEl>
                                          <p:spTgt spid="11278"/>
                                        </p:tgtEl>
                                        <p:attrNameLst>
                                          <p:attrName>ppt_x</p:attrName>
                                        </p:attrNameLst>
                                      </p:cBhvr>
                                      <p:tavLst>
                                        <p:tav tm="0">
                                          <p:val>
                                            <p:strVal val="#ppt_x"/>
                                          </p:val>
                                        </p:tav>
                                        <p:tav tm="100000">
                                          <p:val>
                                            <p:strVal val="#ppt_x"/>
                                          </p:val>
                                        </p:tav>
                                      </p:tavLst>
                                    </p:anim>
                                    <p:anim calcmode="lin" valueType="num">
                                      <p:cBhvr additive="base">
                                        <p:cTn id="60" dur="500" fill="hold"/>
                                        <p:tgtEl>
                                          <p:spTgt spid="112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1276"/>
                                        </p:tgtEl>
                                        <p:attrNameLst>
                                          <p:attrName>style.visibility</p:attrName>
                                        </p:attrNameLst>
                                      </p:cBhvr>
                                      <p:to>
                                        <p:strVal val="visible"/>
                                      </p:to>
                                    </p:set>
                                    <p:anim calcmode="lin" valueType="num">
                                      <p:cBhvr additive="base">
                                        <p:cTn id="63" dur="500" fill="hold"/>
                                        <p:tgtEl>
                                          <p:spTgt spid="11276"/>
                                        </p:tgtEl>
                                        <p:attrNameLst>
                                          <p:attrName>ppt_x</p:attrName>
                                        </p:attrNameLst>
                                      </p:cBhvr>
                                      <p:tavLst>
                                        <p:tav tm="0">
                                          <p:val>
                                            <p:strVal val="#ppt_x"/>
                                          </p:val>
                                        </p:tav>
                                        <p:tav tm="100000">
                                          <p:val>
                                            <p:strVal val="#ppt_x"/>
                                          </p:val>
                                        </p:tav>
                                      </p:tavLst>
                                    </p:anim>
                                    <p:anim calcmode="lin" valueType="num">
                                      <p:cBhvr additive="base">
                                        <p:cTn id="64" dur="500" fill="hold"/>
                                        <p:tgtEl>
                                          <p:spTgt spid="1127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1279"/>
                                        </p:tgtEl>
                                        <p:attrNameLst>
                                          <p:attrName>style.visibility</p:attrName>
                                        </p:attrNameLst>
                                      </p:cBhvr>
                                      <p:to>
                                        <p:strVal val="visible"/>
                                      </p:to>
                                    </p:set>
                                    <p:anim calcmode="lin" valueType="num">
                                      <p:cBhvr additive="base">
                                        <p:cTn id="67" dur="500" fill="hold"/>
                                        <p:tgtEl>
                                          <p:spTgt spid="11279"/>
                                        </p:tgtEl>
                                        <p:attrNameLst>
                                          <p:attrName>ppt_x</p:attrName>
                                        </p:attrNameLst>
                                      </p:cBhvr>
                                      <p:tavLst>
                                        <p:tav tm="0">
                                          <p:val>
                                            <p:strVal val="#ppt_x"/>
                                          </p:val>
                                        </p:tav>
                                        <p:tav tm="100000">
                                          <p:val>
                                            <p:strVal val="#ppt_x"/>
                                          </p:val>
                                        </p:tav>
                                      </p:tavLst>
                                    </p:anim>
                                    <p:anim calcmode="lin" valueType="num">
                                      <p:cBhvr additive="base">
                                        <p:cTn id="68" dur="500" fill="hold"/>
                                        <p:tgtEl>
                                          <p:spTgt spid="11279"/>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1280"/>
                                        </p:tgtEl>
                                        <p:attrNameLst>
                                          <p:attrName>style.visibility</p:attrName>
                                        </p:attrNameLst>
                                      </p:cBhvr>
                                      <p:to>
                                        <p:strVal val="visible"/>
                                      </p:to>
                                    </p:set>
                                    <p:anim calcmode="lin" valueType="num">
                                      <p:cBhvr additive="base">
                                        <p:cTn id="71" dur="500" fill="hold"/>
                                        <p:tgtEl>
                                          <p:spTgt spid="11280"/>
                                        </p:tgtEl>
                                        <p:attrNameLst>
                                          <p:attrName>ppt_x</p:attrName>
                                        </p:attrNameLst>
                                      </p:cBhvr>
                                      <p:tavLst>
                                        <p:tav tm="0">
                                          <p:val>
                                            <p:strVal val="#ppt_x"/>
                                          </p:val>
                                        </p:tav>
                                        <p:tav tm="100000">
                                          <p:val>
                                            <p:strVal val="#ppt_x"/>
                                          </p:val>
                                        </p:tav>
                                      </p:tavLst>
                                    </p:anim>
                                    <p:anim calcmode="lin" valueType="num">
                                      <p:cBhvr additive="base">
                                        <p:cTn id="72" dur="500" fill="hold"/>
                                        <p:tgtEl>
                                          <p:spTgt spid="11280"/>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11284"/>
                                        </p:tgtEl>
                                        <p:attrNameLst>
                                          <p:attrName>style.visibility</p:attrName>
                                        </p:attrNameLst>
                                      </p:cBhvr>
                                      <p:to>
                                        <p:strVal val="visible"/>
                                      </p:to>
                                    </p:set>
                                    <p:anim calcmode="lin" valueType="num">
                                      <p:cBhvr additive="base">
                                        <p:cTn id="77" dur="500" fill="hold"/>
                                        <p:tgtEl>
                                          <p:spTgt spid="11284"/>
                                        </p:tgtEl>
                                        <p:attrNameLst>
                                          <p:attrName>ppt_x</p:attrName>
                                        </p:attrNameLst>
                                      </p:cBhvr>
                                      <p:tavLst>
                                        <p:tav tm="0">
                                          <p:val>
                                            <p:strVal val="0-#ppt_w/2"/>
                                          </p:val>
                                        </p:tav>
                                        <p:tav tm="100000">
                                          <p:val>
                                            <p:strVal val="#ppt_x"/>
                                          </p:val>
                                        </p:tav>
                                      </p:tavLst>
                                    </p:anim>
                                    <p:anim calcmode="lin" valueType="num">
                                      <p:cBhvr additive="base">
                                        <p:cTn id="78" dur="500" fill="hold"/>
                                        <p:tgtEl>
                                          <p:spTgt spid="11284"/>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1275"/>
                                        </p:tgtEl>
                                        <p:attrNameLst>
                                          <p:attrName>style.visibility</p:attrName>
                                        </p:attrNameLst>
                                      </p:cBhvr>
                                      <p:to>
                                        <p:strVal val="visible"/>
                                      </p:to>
                                    </p:set>
                                    <p:anim calcmode="lin" valueType="num">
                                      <p:cBhvr additive="base">
                                        <p:cTn id="81" dur="500" fill="hold"/>
                                        <p:tgtEl>
                                          <p:spTgt spid="11275"/>
                                        </p:tgtEl>
                                        <p:attrNameLst>
                                          <p:attrName>ppt_x</p:attrName>
                                        </p:attrNameLst>
                                      </p:cBhvr>
                                      <p:tavLst>
                                        <p:tav tm="0">
                                          <p:val>
                                            <p:strVal val="0-#ppt_w/2"/>
                                          </p:val>
                                        </p:tav>
                                        <p:tav tm="100000">
                                          <p:val>
                                            <p:strVal val="#ppt_x"/>
                                          </p:val>
                                        </p:tav>
                                      </p:tavLst>
                                    </p:anim>
                                    <p:anim calcmode="lin" valueType="num">
                                      <p:cBhvr additive="base">
                                        <p:cTn id="82" dur="500" fill="hold"/>
                                        <p:tgtEl>
                                          <p:spTgt spid="11275"/>
                                        </p:tgtEl>
                                        <p:attrNameLst>
                                          <p:attrName>ppt_y</p:attrName>
                                        </p:attrNameLst>
                                      </p:cBhvr>
                                      <p:tavLst>
                                        <p:tav tm="0">
                                          <p:val>
                                            <p:strVal val="#ppt_y"/>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1286"/>
                                        </p:tgtEl>
                                        <p:attrNameLst>
                                          <p:attrName>style.visibility</p:attrName>
                                        </p:attrNameLst>
                                      </p:cBhvr>
                                      <p:to>
                                        <p:strVal val="visible"/>
                                      </p:to>
                                    </p:set>
                                    <p:anim calcmode="lin" valueType="num">
                                      <p:cBhvr additive="base">
                                        <p:cTn id="87" dur="500" fill="hold"/>
                                        <p:tgtEl>
                                          <p:spTgt spid="11286"/>
                                        </p:tgtEl>
                                        <p:attrNameLst>
                                          <p:attrName>ppt_x</p:attrName>
                                        </p:attrNameLst>
                                      </p:cBhvr>
                                      <p:tavLst>
                                        <p:tav tm="0">
                                          <p:val>
                                            <p:strVal val="#ppt_x"/>
                                          </p:val>
                                        </p:tav>
                                        <p:tav tm="100000">
                                          <p:val>
                                            <p:strVal val="#ppt_x"/>
                                          </p:val>
                                        </p:tav>
                                      </p:tavLst>
                                    </p:anim>
                                    <p:anim calcmode="lin" valueType="num">
                                      <p:cBhvr additive="base">
                                        <p:cTn id="88" dur="500" fill="hold"/>
                                        <p:tgtEl>
                                          <p:spTgt spid="112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p:bldP spid="11271" grpId="0" animBg="1"/>
      <p:bldP spid="11272" grpId="0" animBg="1"/>
      <p:bldP spid="11273" grpId="0" animBg="1"/>
      <p:bldP spid="11274" grpId="0" animBg="1"/>
      <p:bldP spid="11275" grpId="0" animBg="1"/>
      <p:bldP spid="11276" grpId="0"/>
      <p:bldP spid="11277" grpId="0" animBg="1"/>
      <p:bldP spid="11278" grpId="0" animBg="1"/>
      <p:bldP spid="11279" grpId="0" animBg="1"/>
      <p:bldP spid="11280" grpId="0" animBg="1"/>
      <p:bldP spid="11281" grpId="0" animBg="1"/>
      <p:bldP spid="11282" grpId="0" animBg="1"/>
      <p:bldP spid="11283" grpId="0" animBg="1"/>
      <p:bldP spid="11284" grpId="0" animBg="1"/>
      <p:bldP spid="11285" grpId="0"/>
      <p:bldP spid="112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n-US" altLang="en-US" i="1"/>
              <a:t>A Generic Mathematical Model</a:t>
            </a:r>
          </a:p>
        </p:txBody>
      </p:sp>
      <p:sp>
        <p:nvSpPr>
          <p:cNvPr id="53251" name="Rectangle 3"/>
          <p:cNvSpPr>
            <a:spLocks noChangeArrowheads="1"/>
          </p:cNvSpPr>
          <p:nvPr/>
        </p:nvSpPr>
        <p:spPr bwMode="auto">
          <a:xfrm>
            <a:off x="1981200" y="1447800"/>
            <a:ext cx="51816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20000"/>
              </a:spcBef>
            </a:pPr>
            <a:r>
              <a:rPr lang="en-US" altLang="en-US" sz="3200"/>
              <a:t>Y = 	</a:t>
            </a:r>
            <a:r>
              <a:rPr lang="en-US" altLang="en-US" sz="3200" b="1" i="1">
                <a:latin typeface="Times New Roman" panose="02020603050405020304" pitchFamily="18" charset="0"/>
              </a:rPr>
              <a:t>f</a:t>
            </a:r>
            <a:r>
              <a:rPr lang="en-US" altLang="en-US" sz="3200"/>
              <a:t>(X</a:t>
            </a:r>
            <a:r>
              <a:rPr lang="en-US" altLang="en-US" sz="3200" baseline="-25000"/>
              <a:t>1</a:t>
            </a:r>
            <a:r>
              <a:rPr lang="en-US" altLang="en-US" sz="3200"/>
              <a:t>, X</a:t>
            </a:r>
            <a:r>
              <a:rPr lang="en-US" altLang="en-US" sz="3200" baseline="-25000"/>
              <a:t>2</a:t>
            </a:r>
            <a:r>
              <a:rPr lang="en-US" altLang="en-US" sz="3200"/>
              <a:t>,</a:t>
            </a:r>
            <a:r>
              <a:rPr lang="en-US" altLang="en-US" sz="3200" baseline="-25000"/>
              <a:t> </a:t>
            </a:r>
            <a:r>
              <a:rPr lang="en-US" altLang="en-US" sz="3200"/>
              <a:t>…,</a:t>
            </a:r>
            <a:r>
              <a:rPr lang="en-US" altLang="en-US" sz="3200" baseline="-25000"/>
              <a:t> </a:t>
            </a:r>
            <a:r>
              <a:rPr lang="en-US" altLang="en-US" sz="3200"/>
              <a:t>X</a:t>
            </a:r>
            <a:r>
              <a:rPr lang="en-US" altLang="en-US" sz="3200" baseline="-25000"/>
              <a:t>k</a:t>
            </a:r>
            <a:r>
              <a:rPr lang="en-US" altLang="en-US" sz="3200"/>
              <a:t>)</a:t>
            </a:r>
          </a:p>
        </p:txBody>
      </p:sp>
      <p:sp>
        <p:nvSpPr>
          <p:cNvPr id="53252" name="Rectangle 4"/>
          <p:cNvSpPr>
            <a:spLocks noChangeArrowheads="1"/>
          </p:cNvSpPr>
          <p:nvPr/>
        </p:nvSpPr>
        <p:spPr bwMode="auto">
          <a:xfrm>
            <a:off x="228600" y="2971800"/>
            <a:ext cx="8839200" cy="275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nSpc>
                <a:spcPct val="80000"/>
              </a:lnSpc>
              <a:spcBef>
                <a:spcPct val="50000"/>
              </a:spcBef>
            </a:pPr>
            <a:r>
              <a:rPr lang="en-US" altLang="en-US" sz="2500"/>
              <a:t>Y = dependent variable (a bottom line performance measure)</a:t>
            </a:r>
          </a:p>
          <a:p>
            <a:pPr>
              <a:lnSpc>
                <a:spcPct val="80000"/>
              </a:lnSpc>
              <a:spcBef>
                <a:spcPct val="50000"/>
              </a:spcBef>
            </a:pPr>
            <a:endParaRPr lang="en-US" altLang="en-US" sz="2500"/>
          </a:p>
          <a:p>
            <a:pPr>
              <a:lnSpc>
                <a:spcPct val="80000"/>
              </a:lnSpc>
              <a:spcBef>
                <a:spcPct val="50000"/>
              </a:spcBef>
            </a:pPr>
            <a:r>
              <a:rPr lang="en-US" altLang="en-US"/>
              <a:t>X</a:t>
            </a:r>
            <a:r>
              <a:rPr lang="en-US" altLang="en-US" sz="2800" i="1" baseline="-25000">
                <a:latin typeface="Times New Roman" panose="02020603050405020304" pitchFamily="18" charset="0"/>
              </a:rPr>
              <a:t>i</a:t>
            </a:r>
            <a:r>
              <a:rPr lang="en-US" altLang="en-US"/>
              <a:t> = independent variables (inputs having an impact on Y)</a:t>
            </a:r>
          </a:p>
          <a:p>
            <a:pPr>
              <a:lnSpc>
                <a:spcPct val="80000"/>
              </a:lnSpc>
              <a:spcBef>
                <a:spcPct val="50000"/>
              </a:spcBef>
            </a:pPr>
            <a:endParaRPr lang="en-US" altLang="en-US"/>
          </a:p>
          <a:p>
            <a:pPr>
              <a:lnSpc>
                <a:spcPct val="80000"/>
              </a:lnSpc>
              <a:spcBef>
                <a:spcPct val="50000"/>
              </a:spcBef>
            </a:pPr>
            <a:r>
              <a:rPr lang="en-US" altLang="en-US" b="1" i="1">
                <a:latin typeface="Times New Roman" panose="02020603050405020304" pitchFamily="18" charset="0"/>
              </a:rPr>
              <a:t> f</a:t>
            </a:r>
            <a:r>
              <a:rPr lang="en-US" altLang="en-US"/>
              <a:t>(</a:t>
            </a:r>
            <a:r>
              <a:rPr lang="en-US" altLang="en-US" sz="2800" b="1" baseline="24000"/>
              <a:t>.</a:t>
            </a:r>
            <a:r>
              <a:rPr lang="en-US" altLang="en-US"/>
              <a:t>) = function defining the relationship between the X</a:t>
            </a:r>
            <a:r>
              <a:rPr lang="en-US" altLang="en-US" sz="2800" i="1" baseline="-25000">
                <a:latin typeface="Times New Roman" panose="02020603050405020304" pitchFamily="18" charset="0"/>
              </a:rPr>
              <a:t>i</a:t>
            </a:r>
            <a:r>
              <a:rPr lang="en-US" altLang="en-US"/>
              <a:t> and Y</a:t>
            </a:r>
          </a:p>
          <a:p>
            <a:pPr>
              <a:lnSpc>
                <a:spcPct val="70000"/>
              </a:lnSpc>
              <a:spcBef>
                <a:spcPct val="50000"/>
              </a:spcBef>
            </a:pPr>
            <a:endParaRPr lang="en-US" altLang="en-US"/>
          </a:p>
        </p:txBody>
      </p:sp>
      <p:sp>
        <p:nvSpPr>
          <p:cNvPr id="53253" name="Rectangle 5"/>
          <p:cNvSpPr>
            <a:spLocks noChangeArrowheads="1"/>
          </p:cNvSpPr>
          <p:nvPr/>
        </p:nvSpPr>
        <p:spPr bwMode="auto">
          <a:xfrm>
            <a:off x="288925" y="2270125"/>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t>Where: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1030"/>
          <p:cNvSpPr>
            <a:spLocks noGrp="1" noChangeArrowheads="1"/>
          </p:cNvSpPr>
          <p:nvPr>
            <p:ph type="title"/>
          </p:nvPr>
        </p:nvSpPr>
        <p:spPr>
          <a:xfrm>
            <a:off x="304800" y="228600"/>
            <a:ext cx="8610600" cy="990600"/>
          </a:xfrm>
          <a:noFill/>
          <a:ln/>
        </p:spPr>
        <p:txBody>
          <a:bodyPr/>
          <a:lstStyle/>
          <a:p>
            <a:r>
              <a:rPr lang="en-US" altLang="en-US" i="1"/>
              <a:t>Categories of Mathematical Models</a:t>
            </a:r>
          </a:p>
        </p:txBody>
      </p:sp>
      <p:sp>
        <p:nvSpPr>
          <p:cNvPr id="12295" name="Rectangle 1031"/>
          <p:cNvSpPr>
            <a:spLocks noChangeArrowheads="1"/>
          </p:cNvSpPr>
          <p:nvPr/>
        </p:nvSpPr>
        <p:spPr bwMode="auto">
          <a:xfrm>
            <a:off x="533400" y="2057400"/>
            <a:ext cx="8534400"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defTabSz="1001713">
              <a:spcBef>
                <a:spcPct val="20000"/>
              </a:spcBef>
              <a:buClr>
                <a:schemeClr val="tx2"/>
              </a:buClr>
              <a:buSzPct val="75000"/>
              <a:buFont typeface="Monotype Sorts" pitchFamily="2" charset="2"/>
              <a:buChar char="u"/>
              <a:tabLst>
                <a:tab pos="119063" algn="l"/>
                <a:tab pos="2347913" algn="ctr"/>
                <a:tab pos="4286250" algn="ctr"/>
                <a:tab pos="6923088" algn="ctr"/>
              </a:tabLst>
              <a:defRPr sz="3200">
                <a:solidFill>
                  <a:schemeClr val="tx1"/>
                </a:solidFill>
                <a:latin typeface="Arial" panose="020B0604020202020204" pitchFamily="34" charset="0"/>
              </a:defRPr>
            </a:lvl1pPr>
            <a:lvl2pPr marL="742950" indent="-285750" defTabSz="1001713">
              <a:spcBef>
                <a:spcPct val="20000"/>
              </a:spcBef>
              <a:buClr>
                <a:schemeClr val="tx1"/>
              </a:buClr>
              <a:buChar char="–"/>
              <a:tabLst>
                <a:tab pos="119063" algn="l"/>
                <a:tab pos="2347913" algn="ctr"/>
                <a:tab pos="4286250" algn="ctr"/>
                <a:tab pos="6923088" algn="ctr"/>
              </a:tabLst>
              <a:defRPr sz="2800">
                <a:solidFill>
                  <a:schemeClr val="tx1"/>
                </a:solidFill>
                <a:latin typeface="Arial" panose="020B0604020202020204" pitchFamily="34" charset="0"/>
              </a:defRPr>
            </a:lvl2pPr>
            <a:lvl3pPr marL="1143000" indent="-228600" defTabSz="1001713">
              <a:spcBef>
                <a:spcPct val="20000"/>
              </a:spcBef>
              <a:buClr>
                <a:schemeClr val="tx2"/>
              </a:buClr>
              <a:buSzPct val="75000"/>
              <a:buFont typeface="Monotype Sorts" pitchFamily="2" charset="2"/>
              <a:buChar char="v"/>
              <a:tabLst>
                <a:tab pos="119063" algn="l"/>
                <a:tab pos="2347913" algn="ctr"/>
                <a:tab pos="4286250" algn="ctr"/>
                <a:tab pos="6923088" algn="ctr"/>
              </a:tabLst>
              <a:defRPr sz="2400">
                <a:solidFill>
                  <a:schemeClr val="tx1"/>
                </a:solidFill>
                <a:latin typeface="Arial" panose="020B0604020202020204" pitchFamily="34" charset="0"/>
              </a:defRPr>
            </a:lvl3pPr>
            <a:lvl4pPr marL="1600200" indent="-228600" defTabSz="1001713">
              <a:spcBef>
                <a:spcPct val="20000"/>
              </a:spcBef>
              <a:buClr>
                <a:schemeClr val="tx2"/>
              </a:buClr>
              <a:buSzPct val="100000"/>
              <a:buChar char="–"/>
              <a:tabLst>
                <a:tab pos="119063" algn="l"/>
                <a:tab pos="2347913" algn="ctr"/>
                <a:tab pos="4286250" algn="ctr"/>
                <a:tab pos="6923088" algn="ctr"/>
              </a:tabLst>
              <a:defRPr sz="2000">
                <a:solidFill>
                  <a:schemeClr val="tx1"/>
                </a:solidFill>
                <a:latin typeface="Arial" panose="020B0604020202020204" pitchFamily="34" charset="0"/>
              </a:defRPr>
            </a:lvl4pPr>
            <a:lvl5pPr marL="2057400" indent="-228600" defTabSz="1001713">
              <a:spcBef>
                <a:spcPct val="20000"/>
              </a:spcBef>
              <a:buClr>
                <a:schemeClr val="tx1"/>
              </a:buClr>
              <a:buChar char="–"/>
              <a:tabLst>
                <a:tab pos="119063" algn="l"/>
                <a:tab pos="2347913" algn="ctr"/>
                <a:tab pos="4286250" algn="ctr"/>
                <a:tab pos="6923088" algn="ctr"/>
              </a:tabLst>
              <a:defRPr sz="2000">
                <a:solidFill>
                  <a:schemeClr val="tx1"/>
                </a:solidFill>
                <a:latin typeface="Arial" panose="020B0604020202020204" pitchFamily="34" charset="0"/>
              </a:defRPr>
            </a:lvl5pPr>
            <a:lvl6pPr marL="2514600" indent="-228600" defTabSz="1001713" eaLnBrk="0" fontAlgn="base" hangingPunct="0">
              <a:spcBef>
                <a:spcPct val="20000"/>
              </a:spcBef>
              <a:spcAft>
                <a:spcPct val="0"/>
              </a:spcAft>
              <a:buClr>
                <a:schemeClr val="tx1"/>
              </a:buClr>
              <a:buChar char="–"/>
              <a:tabLst>
                <a:tab pos="119063" algn="l"/>
                <a:tab pos="2347913" algn="ctr"/>
                <a:tab pos="4286250" algn="ctr"/>
                <a:tab pos="6923088" algn="ctr"/>
              </a:tabLst>
              <a:defRPr sz="2000">
                <a:solidFill>
                  <a:schemeClr val="tx1"/>
                </a:solidFill>
                <a:latin typeface="Arial" panose="020B0604020202020204" pitchFamily="34" charset="0"/>
              </a:defRPr>
            </a:lvl6pPr>
            <a:lvl7pPr marL="2971800" indent="-228600" defTabSz="1001713" eaLnBrk="0" fontAlgn="base" hangingPunct="0">
              <a:spcBef>
                <a:spcPct val="20000"/>
              </a:spcBef>
              <a:spcAft>
                <a:spcPct val="0"/>
              </a:spcAft>
              <a:buClr>
                <a:schemeClr val="tx1"/>
              </a:buClr>
              <a:buChar char="–"/>
              <a:tabLst>
                <a:tab pos="119063" algn="l"/>
                <a:tab pos="2347913" algn="ctr"/>
                <a:tab pos="4286250" algn="ctr"/>
                <a:tab pos="6923088" algn="ctr"/>
              </a:tabLst>
              <a:defRPr sz="2000">
                <a:solidFill>
                  <a:schemeClr val="tx1"/>
                </a:solidFill>
                <a:latin typeface="Arial" panose="020B0604020202020204" pitchFamily="34" charset="0"/>
              </a:defRPr>
            </a:lvl7pPr>
            <a:lvl8pPr marL="3429000" indent="-228600" defTabSz="1001713" eaLnBrk="0" fontAlgn="base" hangingPunct="0">
              <a:spcBef>
                <a:spcPct val="20000"/>
              </a:spcBef>
              <a:spcAft>
                <a:spcPct val="0"/>
              </a:spcAft>
              <a:buClr>
                <a:schemeClr val="tx1"/>
              </a:buClr>
              <a:buChar char="–"/>
              <a:tabLst>
                <a:tab pos="119063" algn="l"/>
                <a:tab pos="2347913" algn="ctr"/>
                <a:tab pos="4286250" algn="ctr"/>
                <a:tab pos="6923088" algn="ctr"/>
              </a:tabLst>
              <a:defRPr sz="2000">
                <a:solidFill>
                  <a:schemeClr val="tx1"/>
                </a:solidFill>
                <a:latin typeface="Arial" panose="020B0604020202020204" pitchFamily="34" charset="0"/>
              </a:defRPr>
            </a:lvl8pPr>
            <a:lvl9pPr marL="3886200" indent="-228600" defTabSz="1001713" eaLnBrk="0" fontAlgn="base" hangingPunct="0">
              <a:spcBef>
                <a:spcPct val="20000"/>
              </a:spcBef>
              <a:spcAft>
                <a:spcPct val="0"/>
              </a:spcAft>
              <a:buClr>
                <a:schemeClr val="tx1"/>
              </a:buClr>
              <a:buChar char="–"/>
              <a:tabLst>
                <a:tab pos="119063" algn="l"/>
                <a:tab pos="2347913" algn="ctr"/>
                <a:tab pos="4286250" algn="ctr"/>
                <a:tab pos="6923088" algn="ctr"/>
              </a:tabLst>
              <a:defRPr sz="2000">
                <a:solidFill>
                  <a:schemeClr val="tx1"/>
                </a:solidFill>
                <a:latin typeface="Arial" panose="020B0604020202020204" pitchFamily="34" charset="0"/>
              </a:defRPr>
            </a:lvl9pPr>
          </a:lstStyle>
          <a:p>
            <a:pPr>
              <a:buFont typeface="Monotype Sorts" pitchFamily="2" charset="2"/>
              <a:buNone/>
            </a:pPr>
            <a:r>
              <a:rPr lang="en-US" altLang="en-US" sz="2000" b="1">
                <a:solidFill>
                  <a:schemeClr val="tx2"/>
                </a:solidFill>
              </a:rPr>
              <a:t>Prescriptive</a:t>
            </a:r>
            <a:r>
              <a:rPr lang="en-US" altLang="en-US" sz="2000"/>
              <a:t>	known,	known or under	LP, Networks, IP,</a:t>
            </a:r>
          </a:p>
          <a:p>
            <a:pPr>
              <a:buFont typeface="Monotype Sorts" pitchFamily="2" charset="2"/>
              <a:buNone/>
            </a:pPr>
            <a:r>
              <a:rPr lang="en-US" altLang="en-US" sz="2000"/>
              <a:t>		well-defined	decision maker’s	CPM, EOQ, NLP,</a:t>
            </a:r>
          </a:p>
          <a:p>
            <a:pPr>
              <a:buFont typeface="Monotype Sorts" pitchFamily="2" charset="2"/>
              <a:buNone/>
            </a:pPr>
            <a:r>
              <a:rPr lang="en-US" altLang="en-US" sz="2000"/>
              <a:t>			control	GP, MOLP</a:t>
            </a:r>
          </a:p>
          <a:p>
            <a:pPr>
              <a:buFont typeface="Monotype Sorts" pitchFamily="2" charset="2"/>
              <a:buNone/>
            </a:pPr>
            <a:endParaRPr lang="en-US" altLang="en-US" sz="2000"/>
          </a:p>
          <a:p>
            <a:pPr>
              <a:buFont typeface="Monotype Sorts" pitchFamily="2" charset="2"/>
              <a:buNone/>
            </a:pPr>
            <a:r>
              <a:rPr lang="en-US" altLang="en-US" sz="2000" b="1">
                <a:solidFill>
                  <a:schemeClr val="tx2"/>
                </a:solidFill>
              </a:rPr>
              <a:t>Predictive</a:t>
            </a:r>
            <a:r>
              <a:rPr lang="en-US" altLang="en-US" sz="2000"/>
              <a:t>	unknown,	known or under	Regression Analysis, </a:t>
            </a:r>
          </a:p>
          <a:p>
            <a:pPr>
              <a:buFont typeface="Monotype Sorts" pitchFamily="2" charset="2"/>
              <a:buNone/>
            </a:pPr>
            <a:r>
              <a:rPr lang="en-US" altLang="en-US" sz="2000"/>
              <a:t>		ill-defined	decision maker’s	Time Series Analysis,</a:t>
            </a:r>
          </a:p>
          <a:p>
            <a:pPr>
              <a:buFont typeface="Monotype Sorts" pitchFamily="2" charset="2"/>
              <a:buNone/>
            </a:pPr>
            <a:r>
              <a:rPr lang="en-US" altLang="en-US" sz="2000"/>
              <a:t>		 	control	 Discriminant Analysis</a:t>
            </a:r>
          </a:p>
          <a:p>
            <a:pPr>
              <a:buFont typeface="Monotype Sorts" pitchFamily="2" charset="2"/>
              <a:buNone/>
            </a:pPr>
            <a:endParaRPr lang="en-US" altLang="en-US" sz="2000"/>
          </a:p>
          <a:p>
            <a:pPr>
              <a:buFont typeface="Monotype Sorts" pitchFamily="2" charset="2"/>
              <a:buNone/>
            </a:pPr>
            <a:r>
              <a:rPr lang="en-US" altLang="en-US" sz="2000" b="1">
                <a:solidFill>
                  <a:schemeClr val="tx2"/>
                </a:solidFill>
              </a:rPr>
              <a:t>Descriptive</a:t>
            </a:r>
            <a:r>
              <a:rPr lang="en-US" altLang="en-US" sz="2000"/>
              <a:t>	known,	unknown or	Simulation, PERT,			well-defined	uncertain	Queueing, 					Inventory Models</a:t>
            </a:r>
          </a:p>
        </p:txBody>
      </p:sp>
      <p:sp>
        <p:nvSpPr>
          <p:cNvPr id="12296" name="Rectangle 1032"/>
          <p:cNvSpPr>
            <a:spLocks noChangeArrowheads="1"/>
          </p:cNvSpPr>
          <p:nvPr/>
        </p:nvSpPr>
        <p:spPr bwMode="auto">
          <a:xfrm>
            <a:off x="685800" y="1143000"/>
            <a:ext cx="8001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tabLst>
                <a:tab pos="628650" algn="ctr"/>
                <a:tab pos="2228850" algn="ctr"/>
                <a:tab pos="4167188" algn="ctr"/>
                <a:tab pos="6565900" algn="ctr"/>
              </a:tabLst>
              <a:defRPr sz="2400">
                <a:solidFill>
                  <a:schemeClr val="tx1"/>
                </a:solidFill>
                <a:latin typeface="Times New Roman" panose="02020603050405020304" pitchFamily="18" charset="0"/>
              </a:defRPr>
            </a:lvl1pPr>
            <a:lvl2pPr>
              <a:tabLst>
                <a:tab pos="628650" algn="ctr"/>
                <a:tab pos="2228850" algn="ctr"/>
                <a:tab pos="4167188" algn="ctr"/>
                <a:tab pos="6565900" algn="ctr"/>
              </a:tabLst>
              <a:defRPr sz="2400">
                <a:solidFill>
                  <a:schemeClr val="tx1"/>
                </a:solidFill>
                <a:latin typeface="Times New Roman" panose="02020603050405020304" pitchFamily="18" charset="0"/>
              </a:defRPr>
            </a:lvl2pPr>
            <a:lvl3pPr>
              <a:tabLst>
                <a:tab pos="628650" algn="ctr"/>
                <a:tab pos="2228850" algn="ctr"/>
                <a:tab pos="4167188" algn="ctr"/>
                <a:tab pos="6565900" algn="ctr"/>
              </a:tabLst>
              <a:defRPr sz="2400">
                <a:solidFill>
                  <a:schemeClr val="tx1"/>
                </a:solidFill>
                <a:latin typeface="Times New Roman" panose="02020603050405020304" pitchFamily="18" charset="0"/>
              </a:defRPr>
            </a:lvl3pPr>
            <a:lvl4pPr>
              <a:tabLst>
                <a:tab pos="628650" algn="ctr"/>
                <a:tab pos="2228850" algn="ctr"/>
                <a:tab pos="4167188" algn="ctr"/>
                <a:tab pos="6565900" algn="ctr"/>
              </a:tabLst>
              <a:defRPr sz="2400">
                <a:solidFill>
                  <a:schemeClr val="tx1"/>
                </a:solidFill>
                <a:latin typeface="Times New Roman" panose="02020603050405020304" pitchFamily="18" charset="0"/>
              </a:defRPr>
            </a:lvl4pPr>
            <a:lvl5pPr>
              <a:tabLst>
                <a:tab pos="628650" algn="ctr"/>
                <a:tab pos="2228850" algn="ctr"/>
                <a:tab pos="4167188" algn="ctr"/>
                <a:tab pos="6565900" algn="ct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628650" algn="ctr"/>
                <a:tab pos="2228850" algn="ctr"/>
                <a:tab pos="4167188" algn="ctr"/>
                <a:tab pos="6565900" algn="ct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628650" algn="ctr"/>
                <a:tab pos="2228850" algn="ctr"/>
                <a:tab pos="4167188" algn="ctr"/>
                <a:tab pos="6565900" algn="ct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628650" algn="ctr"/>
                <a:tab pos="2228850" algn="ctr"/>
                <a:tab pos="4167188" algn="ctr"/>
                <a:tab pos="6565900" algn="ct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628650" algn="ctr"/>
                <a:tab pos="2228850" algn="ctr"/>
                <a:tab pos="4167188" algn="ctr"/>
                <a:tab pos="6565900" algn="ctr"/>
              </a:tabLst>
              <a:defRPr sz="2400">
                <a:solidFill>
                  <a:schemeClr val="tx1"/>
                </a:solidFill>
                <a:latin typeface="Times New Roman" panose="02020603050405020304" pitchFamily="18" charset="0"/>
              </a:defRPr>
            </a:lvl9pPr>
          </a:lstStyle>
          <a:p>
            <a:pPr>
              <a:spcBef>
                <a:spcPct val="20000"/>
              </a:spcBef>
            </a:pPr>
            <a:r>
              <a:rPr lang="en-US" altLang="en-US" sz="2000" b="1">
                <a:latin typeface="Arial" panose="020B0604020202020204" pitchFamily="34" charset="0"/>
              </a:rPr>
              <a:t>	Model		Independent 	OR/MS</a:t>
            </a:r>
          </a:p>
          <a:p>
            <a:pPr>
              <a:spcBef>
                <a:spcPct val="20000"/>
              </a:spcBef>
            </a:pPr>
            <a:r>
              <a:rPr lang="en-US" altLang="en-US" sz="2000" b="1">
                <a:latin typeface="Arial" panose="020B0604020202020204" pitchFamily="34" charset="0"/>
              </a:rPr>
              <a:t>	Category	Form of </a:t>
            </a:r>
            <a:r>
              <a:rPr lang="en-US" altLang="en-US" sz="2000" b="1" i="1"/>
              <a:t>f</a:t>
            </a:r>
            <a:r>
              <a:rPr lang="en-US" altLang="en-US" sz="2000" b="1">
                <a:latin typeface="Arial" panose="020B0604020202020204" pitchFamily="34" charset="0"/>
              </a:rPr>
              <a:t>(</a:t>
            </a:r>
            <a:r>
              <a:rPr lang="en-US" altLang="en-US" sz="2000" b="1" baseline="24000">
                <a:latin typeface="Arial" panose="020B0604020202020204" pitchFamily="34" charset="0"/>
              </a:rPr>
              <a:t>.</a:t>
            </a:r>
            <a:r>
              <a:rPr lang="en-US" altLang="en-US" sz="2000" b="1">
                <a:latin typeface="Arial" panose="020B0604020202020204" pitchFamily="34" charset="0"/>
              </a:rPr>
              <a:t>)	Variables	 Techniques</a:t>
            </a:r>
          </a:p>
        </p:txBody>
      </p:sp>
      <p:sp>
        <p:nvSpPr>
          <p:cNvPr id="12297" name="Line 1033"/>
          <p:cNvSpPr>
            <a:spLocks noChangeShapeType="1"/>
          </p:cNvSpPr>
          <p:nvPr/>
        </p:nvSpPr>
        <p:spPr bwMode="auto">
          <a:xfrm>
            <a:off x="609600" y="1981200"/>
            <a:ext cx="8305800" cy="0"/>
          </a:xfrm>
          <a:prstGeom prst="line">
            <a:avLst/>
          </a:prstGeom>
          <a:noFill/>
          <a:ln w="47625" cmpd="thinThick">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 calcmode="lin" valueType="num">
                                      <p:cBhvr additive="base">
                                        <p:cTn id="7" dur="500" fill="hold"/>
                                        <p:tgtEl>
                                          <p:spTgt spid="122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5">
                                            <p:txEl>
                                              <p:pRg st="1" end="1"/>
                                            </p:txEl>
                                          </p:spTgt>
                                        </p:tgtEl>
                                        <p:attrNameLst>
                                          <p:attrName>style.visibility</p:attrName>
                                        </p:attrNameLst>
                                      </p:cBhvr>
                                      <p:to>
                                        <p:strVal val="visible"/>
                                      </p:to>
                                    </p:set>
                                    <p:anim calcmode="lin" valueType="num">
                                      <p:cBhvr additive="base">
                                        <p:cTn id="11" dur="500" fill="hold"/>
                                        <p:tgtEl>
                                          <p:spTgt spid="122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295">
                                            <p:txEl>
                                              <p:pRg st="2" end="2"/>
                                            </p:txEl>
                                          </p:spTgt>
                                        </p:tgtEl>
                                        <p:attrNameLst>
                                          <p:attrName>style.visibility</p:attrName>
                                        </p:attrNameLst>
                                      </p:cBhvr>
                                      <p:to>
                                        <p:strVal val="visible"/>
                                      </p:to>
                                    </p:set>
                                    <p:anim calcmode="lin" valueType="num">
                                      <p:cBhvr additive="base">
                                        <p:cTn id="15" dur="500" fill="hold"/>
                                        <p:tgtEl>
                                          <p:spTgt spid="1229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2295">
                                            <p:txEl>
                                              <p:pRg st="4" end="4"/>
                                            </p:txEl>
                                          </p:spTgt>
                                        </p:tgtEl>
                                        <p:attrNameLst>
                                          <p:attrName>style.visibility</p:attrName>
                                        </p:attrNameLst>
                                      </p:cBhvr>
                                      <p:to>
                                        <p:strVal val="visible"/>
                                      </p:to>
                                    </p:set>
                                    <p:anim calcmode="lin" valueType="num">
                                      <p:cBhvr additive="base">
                                        <p:cTn id="21" dur="500" fill="hold"/>
                                        <p:tgtEl>
                                          <p:spTgt spid="1229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295">
                                            <p:txEl>
                                              <p:pRg st="5" end="5"/>
                                            </p:txEl>
                                          </p:spTgt>
                                        </p:tgtEl>
                                        <p:attrNameLst>
                                          <p:attrName>style.visibility</p:attrName>
                                        </p:attrNameLst>
                                      </p:cBhvr>
                                      <p:to>
                                        <p:strVal val="visible"/>
                                      </p:to>
                                    </p:set>
                                    <p:anim calcmode="lin" valueType="num">
                                      <p:cBhvr additive="base">
                                        <p:cTn id="25" dur="500" fill="hold"/>
                                        <p:tgtEl>
                                          <p:spTgt spid="1229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295">
                                            <p:txEl>
                                              <p:pRg st="6" end="6"/>
                                            </p:txEl>
                                          </p:spTgt>
                                        </p:tgtEl>
                                        <p:attrNameLst>
                                          <p:attrName>style.visibility</p:attrName>
                                        </p:attrNameLst>
                                      </p:cBhvr>
                                      <p:to>
                                        <p:strVal val="visible"/>
                                      </p:to>
                                    </p:set>
                                    <p:anim calcmode="lin" valueType="num">
                                      <p:cBhvr additive="base">
                                        <p:cTn id="29" dur="500" fill="hold"/>
                                        <p:tgtEl>
                                          <p:spTgt spid="1229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12295">
                                            <p:txEl>
                                              <p:pRg st="8" end="8"/>
                                            </p:txEl>
                                          </p:spTgt>
                                        </p:tgtEl>
                                        <p:attrNameLst>
                                          <p:attrName>style.visibility</p:attrName>
                                        </p:attrNameLst>
                                      </p:cBhvr>
                                      <p:to>
                                        <p:strVal val="visible"/>
                                      </p:to>
                                    </p:set>
                                    <p:anim calcmode="lin" valueType="num">
                                      <p:cBhvr additive="base">
                                        <p:cTn id="35" dur="500" fill="hold"/>
                                        <p:tgtEl>
                                          <p:spTgt spid="12295">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29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8"/>
          <p:cNvSpPr>
            <a:spLocks noGrp="1" noChangeArrowheads="1"/>
          </p:cNvSpPr>
          <p:nvPr>
            <p:ph type="title"/>
          </p:nvPr>
        </p:nvSpPr>
        <p:spPr>
          <a:xfrm>
            <a:off x="428625" y="158751"/>
            <a:ext cx="8458200" cy="679450"/>
          </a:xfrm>
          <a:noFill/>
        </p:spPr>
        <p:txBody>
          <a:bodyPr/>
          <a:lstStyle/>
          <a:p>
            <a:pPr eaLnBrk="1" hangingPunct="1"/>
            <a:r>
              <a:rPr lang="en-US" altLang="en-US" sz="3900" dirty="0" smtClean="0"/>
              <a:t>Achieving Success with Analytics</a:t>
            </a:r>
          </a:p>
        </p:txBody>
      </p:sp>
      <p:grpSp>
        <p:nvGrpSpPr>
          <p:cNvPr id="20" name="Group 30"/>
          <p:cNvGrpSpPr>
            <a:grpSpLocks/>
          </p:cNvGrpSpPr>
          <p:nvPr/>
        </p:nvGrpSpPr>
        <p:grpSpPr bwMode="auto">
          <a:xfrm>
            <a:off x="428625" y="1169988"/>
            <a:ext cx="8334375" cy="4926012"/>
            <a:chOff x="866795" y="1170685"/>
            <a:chExt cx="8089738" cy="4502150"/>
          </a:xfrm>
        </p:grpSpPr>
        <p:sp>
          <p:nvSpPr>
            <p:cNvPr id="21" name="Rectangle 2"/>
            <p:cNvSpPr>
              <a:spLocks noChangeArrowheads="1"/>
            </p:cNvSpPr>
            <p:nvPr/>
          </p:nvSpPr>
          <p:spPr bwMode="auto">
            <a:xfrm>
              <a:off x="1676400" y="1170685"/>
              <a:ext cx="5986463" cy="3624263"/>
            </a:xfrm>
            <a:prstGeom prst="rect">
              <a:avLst/>
            </a:prstGeom>
            <a:gradFill rotWithShape="1">
              <a:gsLst>
                <a:gs pos="0">
                  <a:srgbClr val="CCFFFF"/>
                </a:gs>
                <a:gs pos="100000">
                  <a:srgbClr val="FFFFFF"/>
                </a:gs>
              </a:gsLst>
              <a:path path="rect">
                <a:fillToRect t="100000" r="100000"/>
              </a:path>
            </a:gradFill>
            <a:ln w="9525">
              <a:solidFill>
                <a:schemeClr val="tx1"/>
              </a:solidFill>
              <a:miter lim="800000"/>
              <a:headEnd/>
              <a:tailEnd/>
            </a:ln>
          </p:spPr>
          <p:txBody>
            <a:bodyPr wrap="none" lIns="471" tIns="235" rIns="471" bIns="235"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latin typeface="Times New Roman" panose="02020603050405020304" pitchFamily="18" charset="0"/>
              </a:endParaRPr>
            </a:p>
          </p:txBody>
        </p:sp>
        <p:sp>
          <p:nvSpPr>
            <p:cNvPr id="24" name="Oval 3"/>
            <p:cNvSpPr>
              <a:spLocks noChangeArrowheads="1"/>
            </p:cNvSpPr>
            <p:nvPr/>
          </p:nvSpPr>
          <p:spPr bwMode="auto">
            <a:xfrm flipV="1">
              <a:off x="1782765" y="4280597"/>
              <a:ext cx="409567" cy="414338"/>
            </a:xfrm>
            <a:prstGeom prst="ellipse">
              <a:avLst/>
            </a:prstGeom>
            <a:gradFill rotWithShape="0">
              <a:gsLst>
                <a:gs pos="0">
                  <a:srgbClr val="3333FF">
                    <a:gamma/>
                    <a:tint val="40392"/>
                    <a:invGamma/>
                  </a:srgbClr>
                </a:gs>
                <a:gs pos="100000">
                  <a:srgbClr val="3333FF"/>
                </a:gs>
              </a:gsLst>
              <a:path path="shape">
                <a:fillToRect l="50000" t="50000" r="50000" b="50000"/>
              </a:path>
            </a:gradFill>
            <a:ln w="12700">
              <a:noFill/>
              <a:round/>
              <a:headEnd type="none" w="sm" len="sm"/>
              <a:tailEnd type="none" w="sm" len="sm"/>
            </a:ln>
            <a:effectLst/>
          </p:spPr>
          <p:txBody>
            <a:bodyPr rot="10800000" wrap="none" lIns="471" tIns="235" rIns="471" bIns="235" anchor="ctr"/>
            <a:lstStyle/>
            <a:p>
              <a:pPr>
                <a:defRPr/>
              </a:pPr>
              <a:endParaRPr lang="en-US" sz="1800" b="1" dirty="0">
                <a:effectLst>
                  <a:outerShdw blurRad="38100" dist="38100" dir="2700000" algn="tl">
                    <a:srgbClr val="000000"/>
                  </a:outerShdw>
                </a:effectLst>
                <a:latin typeface="Helvetica" pitchFamily="34" charset="0"/>
              </a:endParaRPr>
            </a:p>
          </p:txBody>
        </p:sp>
        <p:sp>
          <p:nvSpPr>
            <p:cNvPr id="25" name="Oval 4"/>
            <p:cNvSpPr>
              <a:spLocks noChangeArrowheads="1"/>
            </p:cNvSpPr>
            <p:nvPr/>
          </p:nvSpPr>
          <p:spPr bwMode="auto">
            <a:xfrm>
              <a:off x="5899069" y="1231010"/>
              <a:ext cx="1295374" cy="1371600"/>
            </a:xfrm>
            <a:prstGeom prst="ellipse">
              <a:avLst/>
            </a:prstGeom>
            <a:gradFill rotWithShape="0">
              <a:gsLst>
                <a:gs pos="0">
                  <a:srgbClr val="3333FF">
                    <a:gamma/>
                    <a:tint val="33725"/>
                    <a:invGamma/>
                  </a:srgbClr>
                </a:gs>
                <a:gs pos="100000">
                  <a:srgbClr val="3333FF"/>
                </a:gs>
              </a:gsLst>
              <a:path path="shape">
                <a:fillToRect l="50000" t="50000" r="50000" b="50000"/>
              </a:path>
            </a:gradFill>
            <a:ln w="12700">
              <a:noFill/>
              <a:round/>
              <a:headEnd type="none" w="sm" len="sm"/>
              <a:tailEnd type="none" w="sm" len="sm"/>
            </a:ln>
            <a:effectLst/>
          </p:spPr>
          <p:txBody>
            <a:bodyPr wrap="none" lIns="471" tIns="235" rIns="471" bIns="235" anchor="ctr"/>
            <a:lstStyle/>
            <a:p>
              <a:pPr>
                <a:lnSpc>
                  <a:spcPts val="2188"/>
                </a:lnSpc>
                <a:defRPr/>
              </a:pPr>
              <a:endParaRPr lang="en-US" sz="1800" b="1" dirty="0">
                <a:effectLst>
                  <a:outerShdw blurRad="38100" dist="38100" dir="2700000" algn="tl">
                    <a:srgbClr val="000000"/>
                  </a:outerShdw>
                </a:effectLst>
                <a:latin typeface="Helvetica" pitchFamily="34" charset="0"/>
              </a:endParaRPr>
            </a:p>
          </p:txBody>
        </p:sp>
        <p:sp>
          <p:nvSpPr>
            <p:cNvPr id="26" name="Oval 5"/>
            <p:cNvSpPr>
              <a:spLocks noChangeArrowheads="1"/>
            </p:cNvSpPr>
            <p:nvPr/>
          </p:nvSpPr>
          <p:spPr bwMode="auto">
            <a:xfrm>
              <a:off x="5137084" y="2374010"/>
              <a:ext cx="1142977" cy="1068387"/>
            </a:xfrm>
            <a:prstGeom prst="ellipse">
              <a:avLst/>
            </a:prstGeom>
            <a:gradFill rotWithShape="0">
              <a:gsLst>
                <a:gs pos="0">
                  <a:srgbClr val="3333FF">
                    <a:gamma/>
                    <a:tint val="33725"/>
                    <a:invGamma/>
                  </a:srgbClr>
                </a:gs>
                <a:gs pos="100000">
                  <a:srgbClr val="3333FF"/>
                </a:gs>
              </a:gsLst>
              <a:path path="shape">
                <a:fillToRect l="50000" t="50000" r="50000" b="50000"/>
              </a:path>
            </a:gradFill>
            <a:ln w="12700">
              <a:noFill/>
              <a:round/>
              <a:headEnd type="none" w="sm" len="sm"/>
              <a:tailEnd type="none" w="sm" len="sm"/>
            </a:ln>
            <a:effectLst/>
          </p:spPr>
          <p:txBody>
            <a:bodyPr wrap="none" lIns="471" tIns="235" rIns="471" bIns="235" anchor="ctr"/>
            <a:lstStyle/>
            <a:p>
              <a:pPr>
                <a:lnSpc>
                  <a:spcPts val="2188"/>
                </a:lnSpc>
                <a:defRPr/>
              </a:pPr>
              <a:endParaRPr lang="en-US" sz="1800" b="1" dirty="0">
                <a:effectLst>
                  <a:outerShdw blurRad="38100" dist="38100" dir="2700000" algn="tl">
                    <a:srgbClr val="000000"/>
                  </a:outerShdw>
                </a:effectLst>
                <a:latin typeface="Helvetica" pitchFamily="34" charset="0"/>
              </a:endParaRPr>
            </a:p>
          </p:txBody>
        </p:sp>
        <p:sp>
          <p:nvSpPr>
            <p:cNvPr id="27" name="Oval 6"/>
            <p:cNvSpPr>
              <a:spLocks noChangeArrowheads="1"/>
            </p:cNvSpPr>
            <p:nvPr/>
          </p:nvSpPr>
          <p:spPr bwMode="auto">
            <a:xfrm flipV="1">
              <a:off x="3306734" y="3747197"/>
              <a:ext cx="650862" cy="655638"/>
            </a:xfrm>
            <a:prstGeom prst="ellipse">
              <a:avLst/>
            </a:prstGeom>
            <a:gradFill rotWithShape="1">
              <a:gsLst>
                <a:gs pos="0">
                  <a:srgbClr val="3333FF">
                    <a:gamma/>
                    <a:tint val="33725"/>
                    <a:invGamma/>
                  </a:srgbClr>
                </a:gs>
                <a:gs pos="100000">
                  <a:srgbClr val="3333FF"/>
                </a:gs>
              </a:gsLst>
              <a:path path="shape">
                <a:fillToRect l="50000" t="50000" r="50000" b="50000"/>
              </a:path>
            </a:gradFill>
            <a:ln w="12700">
              <a:noFill/>
              <a:round/>
              <a:headEnd type="none" w="sm" len="sm"/>
              <a:tailEnd type="none" w="sm" len="sm"/>
            </a:ln>
            <a:effectLst/>
          </p:spPr>
          <p:txBody>
            <a:bodyPr rot="10800000" wrap="none" lIns="471" tIns="235" rIns="471" bIns="235" anchor="ctr"/>
            <a:lstStyle/>
            <a:p>
              <a:pPr>
                <a:defRPr/>
              </a:pPr>
              <a:endParaRPr lang="en-US" sz="1800" b="1" dirty="0">
                <a:effectLst>
                  <a:outerShdw blurRad="38100" dist="38100" dir="2700000" algn="tl">
                    <a:srgbClr val="000000"/>
                  </a:outerShdw>
                </a:effectLst>
                <a:latin typeface="Helvetica" pitchFamily="34" charset="0"/>
              </a:endParaRPr>
            </a:p>
          </p:txBody>
        </p:sp>
        <p:sp>
          <p:nvSpPr>
            <p:cNvPr id="28" name="Oval 7"/>
            <p:cNvSpPr>
              <a:spLocks noChangeArrowheads="1"/>
            </p:cNvSpPr>
            <p:nvPr/>
          </p:nvSpPr>
          <p:spPr bwMode="auto">
            <a:xfrm flipV="1">
              <a:off x="2544749" y="4051997"/>
              <a:ext cx="522277" cy="525463"/>
            </a:xfrm>
            <a:prstGeom prst="ellipse">
              <a:avLst/>
            </a:prstGeom>
            <a:gradFill rotWithShape="0">
              <a:gsLst>
                <a:gs pos="0">
                  <a:srgbClr val="3333FF">
                    <a:gamma/>
                    <a:tint val="40000"/>
                    <a:invGamma/>
                  </a:srgbClr>
                </a:gs>
                <a:gs pos="100000">
                  <a:srgbClr val="3333FF"/>
                </a:gs>
              </a:gsLst>
              <a:path path="shape">
                <a:fillToRect l="50000" t="50000" r="50000" b="50000"/>
              </a:path>
            </a:gradFill>
            <a:ln w="12700">
              <a:noFill/>
              <a:round/>
              <a:headEnd type="none" w="sm" len="sm"/>
              <a:tailEnd type="none" w="sm" len="sm"/>
            </a:ln>
            <a:effectLst/>
          </p:spPr>
          <p:txBody>
            <a:bodyPr rot="10800000" wrap="none" lIns="471" tIns="235" rIns="471" bIns="235" anchor="ctr"/>
            <a:lstStyle/>
            <a:p>
              <a:pPr>
                <a:defRPr/>
              </a:pPr>
              <a:endParaRPr lang="en-US" sz="1800" b="1" dirty="0">
                <a:effectLst>
                  <a:outerShdw blurRad="38100" dist="38100" dir="2700000" algn="tl">
                    <a:srgbClr val="000000"/>
                  </a:outerShdw>
                </a:effectLst>
                <a:latin typeface="Helvetica" pitchFamily="34" charset="0"/>
              </a:endParaRPr>
            </a:p>
          </p:txBody>
        </p:sp>
        <p:sp>
          <p:nvSpPr>
            <p:cNvPr id="29" name="Text Box 8"/>
            <p:cNvSpPr txBox="1">
              <a:spLocks noChangeArrowheads="1"/>
            </p:cNvSpPr>
            <p:nvPr/>
          </p:nvSpPr>
          <p:spPr bwMode="auto">
            <a:xfrm>
              <a:off x="866795" y="2756473"/>
              <a:ext cx="523722" cy="19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71" tIns="235" rIns="471" bIns="235"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nSpc>
                  <a:spcPts val="1700"/>
                </a:lnSpc>
              </a:pPr>
              <a:r>
                <a:rPr lang="en-US" altLang="en-US" sz="1800" b="1" dirty="0">
                  <a:solidFill>
                    <a:schemeClr val="tx2"/>
                  </a:solidFill>
                </a:rPr>
                <a:t>$ROI</a:t>
              </a:r>
            </a:p>
          </p:txBody>
        </p:sp>
        <p:sp>
          <p:nvSpPr>
            <p:cNvPr id="30" name="Oval 9"/>
            <p:cNvSpPr>
              <a:spLocks noChangeArrowheads="1"/>
            </p:cNvSpPr>
            <p:nvPr/>
          </p:nvSpPr>
          <p:spPr bwMode="auto">
            <a:xfrm>
              <a:off x="4222703" y="3137597"/>
              <a:ext cx="923906" cy="942975"/>
            </a:xfrm>
            <a:prstGeom prst="ellipse">
              <a:avLst/>
            </a:prstGeom>
            <a:gradFill rotWithShape="0">
              <a:gsLst>
                <a:gs pos="0">
                  <a:srgbClr val="3333FF">
                    <a:gamma/>
                    <a:tint val="33725"/>
                    <a:invGamma/>
                  </a:srgbClr>
                </a:gs>
                <a:gs pos="100000">
                  <a:srgbClr val="3333FF"/>
                </a:gs>
              </a:gsLst>
              <a:path path="shape">
                <a:fillToRect l="50000" t="50000" r="50000" b="50000"/>
              </a:path>
            </a:gradFill>
            <a:ln w="12700">
              <a:noFill/>
              <a:round/>
              <a:headEnd type="none" w="sm" len="sm"/>
              <a:tailEnd type="none" w="sm" len="sm"/>
            </a:ln>
            <a:effectLst/>
          </p:spPr>
          <p:txBody>
            <a:bodyPr wrap="none" lIns="471" tIns="235" rIns="471" bIns="235" anchor="ctr"/>
            <a:lstStyle/>
            <a:p>
              <a:pPr>
                <a:lnSpc>
                  <a:spcPts val="2188"/>
                </a:lnSpc>
                <a:defRPr/>
              </a:pPr>
              <a:endParaRPr lang="en-US" sz="1800" b="1" dirty="0">
                <a:effectLst>
                  <a:outerShdw blurRad="38100" dist="38100" dir="2700000" algn="tl">
                    <a:srgbClr val="000000"/>
                  </a:outerShdw>
                </a:effectLst>
                <a:latin typeface="Helvetica" pitchFamily="34" charset="0"/>
              </a:endParaRPr>
            </a:p>
          </p:txBody>
        </p:sp>
        <p:sp>
          <p:nvSpPr>
            <p:cNvPr id="31" name="Text Box 10"/>
            <p:cNvSpPr txBox="1">
              <a:spLocks noChangeArrowheads="1"/>
            </p:cNvSpPr>
            <p:nvPr/>
          </p:nvSpPr>
          <p:spPr bwMode="auto">
            <a:xfrm>
              <a:off x="1583460" y="3726418"/>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471" tIns="235" rIns="471" bIns="235"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sz="1600" dirty="0">
                <a:latin typeface="Arial Narrow" panose="020B0606020202030204" pitchFamily="34" charset="0"/>
              </a:endParaRPr>
            </a:p>
            <a:p>
              <a:r>
                <a:rPr lang="en-US" altLang="en-US" sz="1600" dirty="0">
                  <a:latin typeface="Arial Narrow" panose="020B0606020202030204" pitchFamily="34" charset="0"/>
                </a:rPr>
                <a:t>  </a:t>
              </a:r>
              <a:br>
                <a:rPr lang="en-US" altLang="en-US" sz="1600" dirty="0">
                  <a:latin typeface="Arial Narrow" panose="020B0606020202030204" pitchFamily="34" charset="0"/>
                </a:rPr>
              </a:br>
              <a:r>
                <a:rPr lang="en-US" altLang="en-US" sz="1600" dirty="0">
                  <a:latin typeface="Arial Narrow" panose="020B0606020202030204" pitchFamily="34" charset="0"/>
                </a:rPr>
                <a:t>   </a:t>
              </a:r>
              <a:r>
                <a:rPr lang="en-US" altLang="en-US" sz="1600" b="1" dirty="0">
                  <a:solidFill>
                    <a:schemeClr val="bg1"/>
                  </a:solidFill>
                  <a:latin typeface="Arial Narrow" panose="020B0606020202030204" pitchFamily="34" charset="0"/>
                </a:rPr>
                <a:t>Raw</a:t>
              </a:r>
              <a:r>
                <a:rPr lang="en-US" altLang="en-US" sz="1600" dirty="0">
                  <a:solidFill>
                    <a:schemeClr val="bg1"/>
                  </a:solidFill>
                  <a:latin typeface="Arial Narrow" panose="020B0606020202030204" pitchFamily="34" charset="0"/>
                </a:rPr>
                <a:t> </a:t>
              </a:r>
              <a:r>
                <a:rPr lang="en-US" altLang="en-US" sz="1600" b="1" dirty="0">
                  <a:solidFill>
                    <a:schemeClr val="bg1"/>
                  </a:solidFill>
                  <a:latin typeface="Arial Narrow" panose="020B0606020202030204" pitchFamily="34" charset="0"/>
                </a:rPr>
                <a:t>Data</a:t>
              </a:r>
            </a:p>
          </p:txBody>
        </p:sp>
        <p:sp>
          <p:nvSpPr>
            <p:cNvPr id="32" name="Text Box 11"/>
            <p:cNvSpPr txBox="1">
              <a:spLocks noChangeArrowheads="1"/>
            </p:cNvSpPr>
            <p:nvPr/>
          </p:nvSpPr>
          <p:spPr bwMode="auto">
            <a:xfrm>
              <a:off x="2317750" y="3518598"/>
              <a:ext cx="914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471" tIns="235" rIns="471" bIns="235"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600" b="1" dirty="0">
                  <a:solidFill>
                    <a:schemeClr val="bg1"/>
                  </a:solidFill>
                  <a:latin typeface="Arial Narrow" panose="020B0606020202030204" pitchFamily="34" charset="0"/>
                </a:rPr>
                <a:t>Standard </a:t>
              </a:r>
              <a:br>
                <a:rPr lang="en-US" altLang="en-US" sz="1600" b="1" dirty="0">
                  <a:solidFill>
                    <a:schemeClr val="bg1"/>
                  </a:solidFill>
                  <a:latin typeface="Arial Narrow" panose="020B0606020202030204" pitchFamily="34" charset="0"/>
                </a:rPr>
              </a:br>
              <a:r>
                <a:rPr lang="en-US" altLang="en-US" sz="1600" b="1" dirty="0">
                  <a:solidFill>
                    <a:schemeClr val="bg1"/>
                  </a:solidFill>
                  <a:latin typeface="Arial Narrow" panose="020B0606020202030204" pitchFamily="34" charset="0"/>
                </a:rPr>
                <a:t>Reports</a:t>
              </a:r>
            </a:p>
          </p:txBody>
        </p:sp>
        <p:sp>
          <p:nvSpPr>
            <p:cNvPr id="33" name="Text Box 12"/>
            <p:cNvSpPr txBox="1">
              <a:spLocks noChangeArrowheads="1"/>
            </p:cNvSpPr>
            <p:nvPr/>
          </p:nvSpPr>
          <p:spPr bwMode="auto">
            <a:xfrm>
              <a:off x="3079750" y="2886625"/>
              <a:ext cx="10668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471" tIns="235" rIns="471" bIns="235"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600" b="1" dirty="0">
                  <a:solidFill>
                    <a:schemeClr val="bg1"/>
                  </a:solidFill>
                  <a:latin typeface="Arial Narrow" panose="020B0606020202030204" pitchFamily="34" charset="0"/>
                </a:rPr>
                <a:t>Ad Hoc Reports </a:t>
              </a:r>
              <a:br>
                <a:rPr lang="en-US" altLang="en-US" sz="1600" b="1" dirty="0">
                  <a:solidFill>
                    <a:schemeClr val="bg1"/>
                  </a:solidFill>
                  <a:latin typeface="Arial Narrow" panose="020B0606020202030204" pitchFamily="34" charset="0"/>
                </a:rPr>
              </a:br>
              <a:r>
                <a:rPr lang="en-US" altLang="en-US" sz="1600" b="1" dirty="0">
                  <a:solidFill>
                    <a:schemeClr val="bg1"/>
                  </a:solidFill>
                  <a:latin typeface="Arial Narrow" panose="020B0606020202030204" pitchFamily="34" charset="0"/>
                </a:rPr>
                <a:t>and OLAP</a:t>
              </a:r>
            </a:p>
          </p:txBody>
        </p:sp>
        <p:sp>
          <p:nvSpPr>
            <p:cNvPr id="34" name="Text Box 13"/>
            <p:cNvSpPr txBox="1">
              <a:spLocks noChangeArrowheads="1"/>
            </p:cNvSpPr>
            <p:nvPr/>
          </p:nvSpPr>
          <p:spPr bwMode="auto">
            <a:xfrm>
              <a:off x="3962400" y="2466085"/>
              <a:ext cx="12176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471" tIns="235" rIns="471" bIns="235"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600" b="1" dirty="0">
                  <a:solidFill>
                    <a:schemeClr val="bg1"/>
                  </a:solidFill>
                  <a:latin typeface="Arial Narrow" panose="020B0606020202030204" pitchFamily="34" charset="0"/>
                </a:rPr>
                <a:t>Descriptive </a:t>
              </a:r>
              <a:br>
                <a:rPr lang="en-US" altLang="en-US" sz="1600" b="1" dirty="0">
                  <a:solidFill>
                    <a:schemeClr val="bg1"/>
                  </a:solidFill>
                  <a:latin typeface="Arial Narrow" panose="020B0606020202030204" pitchFamily="34" charset="0"/>
                </a:rPr>
              </a:br>
              <a:r>
                <a:rPr lang="en-US" altLang="en-US" sz="1600" b="1" dirty="0">
                  <a:solidFill>
                    <a:schemeClr val="bg1"/>
                  </a:solidFill>
                  <a:latin typeface="Arial Narrow" panose="020B0606020202030204" pitchFamily="34" charset="0"/>
                </a:rPr>
                <a:t>Modeling</a:t>
              </a:r>
            </a:p>
          </p:txBody>
        </p:sp>
        <p:sp>
          <p:nvSpPr>
            <p:cNvPr id="35" name="Text Box 14"/>
            <p:cNvSpPr txBox="1">
              <a:spLocks noChangeArrowheads="1"/>
            </p:cNvSpPr>
            <p:nvPr/>
          </p:nvSpPr>
          <p:spPr bwMode="auto">
            <a:xfrm>
              <a:off x="4191000" y="1932685"/>
              <a:ext cx="1581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471" tIns="235" rIns="471" bIns="235"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600" b="1" dirty="0">
                  <a:solidFill>
                    <a:schemeClr val="bg1"/>
                  </a:solidFill>
                  <a:latin typeface="Arial Narrow" panose="020B0606020202030204" pitchFamily="34" charset="0"/>
                </a:rPr>
                <a:t>Predictive Modeling</a:t>
              </a:r>
              <a:r>
                <a:rPr lang="en-US" altLang="en-US" sz="1600" b="1" dirty="0">
                  <a:latin typeface="Arial Narrow" panose="020B0606020202030204" pitchFamily="34" charset="0"/>
                </a:rPr>
                <a:t> </a:t>
              </a:r>
            </a:p>
          </p:txBody>
        </p:sp>
        <p:sp>
          <p:nvSpPr>
            <p:cNvPr id="36" name="Text Box 15"/>
            <p:cNvSpPr txBox="1">
              <a:spLocks noChangeArrowheads="1"/>
            </p:cNvSpPr>
            <p:nvPr/>
          </p:nvSpPr>
          <p:spPr bwMode="auto">
            <a:xfrm>
              <a:off x="1712916" y="4812410"/>
              <a:ext cx="557201" cy="307975"/>
            </a:xfrm>
            <a:prstGeom prst="rect">
              <a:avLst/>
            </a:prstGeom>
            <a:noFill/>
            <a:ln w="38100">
              <a:noFill/>
              <a:miter lim="800000"/>
              <a:headEnd/>
              <a:tailEnd/>
            </a:ln>
          </p:spPr>
          <p:txBody>
            <a:bodyPr wrap="none" lIns="0" tIns="0" rIns="0" bIns="0">
              <a:spAutoFit/>
            </a:bodyPr>
            <a:lstStyle/>
            <a:p>
              <a:pPr>
                <a:defRPr/>
              </a:pPr>
              <a:r>
                <a:rPr lang="en-US" sz="2000" b="1" dirty="0">
                  <a:latin typeface="+mn-lt"/>
                </a:rPr>
                <a:t>Data</a:t>
              </a:r>
            </a:p>
          </p:txBody>
        </p:sp>
        <p:sp>
          <p:nvSpPr>
            <p:cNvPr id="37" name="Text Box 16"/>
            <p:cNvSpPr txBox="1">
              <a:spLocks noChangeArrowheads="1"/>
            </p:cNvSpPr>
            <p:nvPr/>
          </p:nvSpPr>
          <p:spPr bwMode="auto">
            <a:xfrm>
              <a:off x="3482943" y="4788597"/>
              <a:ext cx="1409672" cy="307975"/>
            </a:xfrm>
            <a:prstGeom prst="rect">
              <a:avLst/>
            </a:prstGeom>
            <a:noFill/>
            <a:ln w="38100">
              <a:noFill/>
              <a:miter lim="800000"/>
              <a:headEnd/>
              <a:tailEnd/>
            </a:ln>
          </p:spPr>
          <p:txBody>
            <a:bodyPr wrap="none" lIns="0" tIns="0" rIns="0" bIns="0">
              <a:spAutoFit/>
            </a:bodyPr>
            <a:lstStyle/>
            <a:p>
              <a:pPr>
                <a:defRPr/>
              </a:pPr>
              <a:r>
                <a:rPr lang="en-US" sz="2000" b="1" dirty="0">
                  <a:latin typeface="+mn-lt"/>
                </a:rPr>
                <a:t>Information</a:t>
              </a:r>
            </a:p>
          </p:txBody>
        </p:sp>
        <p:sp>
          <p:nvSpPr>
            <p:cNvPr id="38" name="Text Box 17"/>
            <p:cNvSpPr txBox="1">
              <a:spLocks noChangeArrowheads="1"/>
            </p:cNvSpPr>
            <p:nvPr/>
          </p:nvSpPr>
          <p:spPr bwMode="auto">
            <a:xfrm>
              <a:off x="6105440" y="4774310"/>
              <a:ext cx="1409672" cy="307975"/>
            </a:xfrm>
            <a:prstGeom prst="rect">
              <a:avLst/>
            </a:prstGeom>
            <a:noFill/>
            <a:ln w="38100">
              <a:noFill/>
              <a:miter lim="800000"/>
              <a:headEnd/>
              <a:tailEnd/>
            </a:ln>
          </p:spPr>
          <p:txBody>
            <a:bodyPr wrap="none" lIns="0" tIns="0" rIns="0" bIns="0">
              <a:spAutoFit/>
            </a:bodyPr>
            <a:lstStyle/>
            <a:p>
              <a:pPr>
                <a:defRPr/>
              </a:pPr>
              <a:r>
                <a:rPr lang="en-US" sz="2000" b="1" dirty="0">
                  <a:latin typeface="+mn-lt"/>
                </a:rPr>
                <a:t>Intelligence</a:t>
              </a:r>
            </a:p>
          </p:txBody>
        </p:sp>
        <p:sp>
          <p:nvSpPr>
            <p:cNvPr id="39" name="Text Box 18"/>
            <p:cNvSpPr txBox="1">
              <a:spLocks noChangeArrowheads="1"/>
            </p:cNvSpPr>
            <p:nvPr/>
          </p:nvSpPr>
          <p:spPr bwMode="auto">
            <a:xfrm>
              <a:off x="4218695" y="1170685"/>
              <a:ext cx="9906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471" tIns="235" rIns="471" bIns="235"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600" b="1" dirty="0">
                  <a:solidFill>
                    <a:schemeClr val="bg1"/>
                  </a:solidFill>
                  <a:latin typeface="Arial Narrow" panose="020B0606020202030204" pitchFamily="34" charset="0"/>
                </a:rPr>
                <a:t>Optimization Modeling</a:t>
              </a:r>
            </a:p>
          </p:txBody>
        </p:sp>
        <p:sp>
          <p:nvSpPr>
            <p:cNvPr id="40" name="Line 19"/>
            <p:cNvSpPr>
              <a:spLocks noChangeShapeType="1"/>
            </p:cNvSpPr>
            <p:nvPr/>
          </p:nvSpPr>
          <p:spPr bwMode="auto">
            <a:xfrm flipV="1">
              <a:off x="1488653" y="1724723"/>
              <a:ext cx="0" cy="24987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Text Box 20"/>
            <p:cNvSpPr txBox="1">
              <a:spLocks noChangeArrowheads="1"/>
            </p:cNvSpPr>
            <p:nvPr/>
          </p:nvSpPr>
          <p:spPr bwMode="auto">
            <a:xfrm>
              <a:off x="2338388" y="5371210"/>
              <a:ext cx="190658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nSpc>
                  <a:spcPts val="1600"/>
                </a:lnSpc>
                <a:buClr>
                  <a:srgbClr val="003399"/>
                </a:buClr>
                <a:buSzPct val="90000"/>
              </a:pPr>
              <a:r>
                <a:rPr lang="en-US" altLang="en-US" sz="2000" b="1" i="1">
                  <a:solidFill>
                    <a:schemeClr val="tx2"/>
                  </a:solidFill>
                  <a:latin typeface="Arial Narrow" panose="020B0606020202030204" pitchFamily="34" charset="0"/>
                </a:rPr>
                <a:t>Decision Support</a:t>
              </a:r>
            </a:p>
          </p:txBody>
        </p:sp>
        <p:sp>
          <p:nvSpPr>
            <p:cNvPr id="42" name="Text Box 21"/>
            <p:cNvSpPr txBox="1">
              <a:spLocks noChangeArrowheads="1"/>
            </p:cNvSpPr>
            <p:nvPr/>
          </p:nvSpPr>
          <p:spPr bwMode="auto">
            <a:xfrm>
              <a:off x="4429125" y="4371085"/>
              <a:ext cx="1535998" cy="338554"/>
            </a:xfrm>
            <a:prstGeom prst="rect">
              <a:avLst/>
            </a:prstGeom>
            <a:solidFill>
              <a:srgbClr val="CC0000"/>
            </a:solidFill>
            <a:ln w="12700" algn="ctr">
              <a:solidFill>
                <a:schemeClr val="tx1"/>
              </a:solidFill>
              <a:miter lim="800000"/>
              <a:headEnd/>
              <a:tailEnd/>
            </a:ln>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buClr>
                  <a:srgbClr val="003399"/>
                </a:buClr>
                <a:buSzPct val="90000"/>
              </a:pPr>
              <a:r>
                <a:rPr lang="en-US" altLang="en-US" sz="1600" b="1">
                  <a:solidFill>
                    <a:srgbClr val="F8F8F8"/>
                  </a:solidFill>
                  <a:latin typeface="Arial Narrow" panose="020B0606020202030204" pitchFamily="34" charset="0"/>
                </a:rPr>
                <a:t>What happened?</a:t>
              </a:r>
            </a:p>
          </p:txBody>
        </p:sp>
        <p:sp>
          <p:nvSpPr>
            <p:cNvPr id="43" name="Text Box 22"/>
            <p:cNvSpPr txBox="1">
              <a:spLocks noChangeArrowheads="1"/>
            </p:cNvSpPr>
            <p:nvPr/>
          </p:nvSpPr>
          <p:spPr bwMode="auto">
            <a:xfrm>
              <a:off x="6477000" y="3075685"/>
              <a:ext cx="1657826" cy="338554"/>
            </a:xfrm>
            <a:prstGeom prst="rect">
              <a:avLst/>
            </a:prstGeom>
            <a:solidFill>
              <a:srgbClr val="CC0000"/>
            </a:solidFill>
            <a:ln w="12700" algn="ctr">
              <a:solidFill>
                <a:schemeClr val="tx1"/>
              </a:solidFill>
              <a:miter lim="800000"/>
              <a:headEnd/>
              <a:tailEnd/>
            </a:ln>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buClr>
                  <a:srgbClr val="003399"/>
                </a:buClr>
                <a:buSzPct val="90000"/>
              </a:pPr>
              <a:r>
                <a:rPr lang="en-US" altLang="en-US" sz="1600" b="1">
                  <a:solidFill>
                    <a:srgbClr val="F8F8F8"/>
                  </a:solidFill>
                  <a:latin typeface="Arial Narrow" panose="020B0606020202030204" pitchFamily="34" charset="0"/>
                </a:rPr>
                <a:t>What will happen?</a:t>
              </a:r>
            </a:p>
          </p:txBody>
        </p:sp>
        <p:sp>
          <p:nvSpPr>
            <p:cNvPr id="44" name="Text Box 23"/>
            <p:cNvSpPr txBox="1">
              <a:spLocks noChangeArrowheads="1"/>
            </p:cNvSpPr>
            <p:nvPr/>
          </p:nvSpPr>
          <p:spPr bwMode="auto">
            <a:xfrm>
              <a:off x="7065820" y="2306760"/>
              <a:ext cx="1890713" cy="584775"/>
            </a:xfrm>
            <a:prstGeom prst="rect">
              <a:avLst/>
            </a:prstGeom>
            <a:solidFill>
              <a:srgbClr val="CC0000"/>
            </a:solidFill>
            <a:ln w="12700" algn="ctr">
              <a:solidFill>
                <a:schemeClr val="tx1"/>
              </a:solidFill>
              <a:miter lim="800000"/>
              <a:headEnd/>
              <a:tailEnd/>
            </a:ln>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buClr>
                  <a:srgbClr val="003399"/>
                </a:buClr>
                <a:buSzPct val="90000"/>
              </a:pPr>
              <a:r>
                <a:rPr lang="en-US" altLang="en-US" sz="1600" b="1">
                  <a:solidFill>
                    <a:srgbClr val="F8F8F8"/>
                  </a:solidFill>
                  <a:latin typeface="Arial Narrow" panose="020B0606020202030204" pitchFamily="34" charset="0"/>
                </a:rPr>
                <a:t>What is the best that could happen?</a:t>
              </a:r>
            </a:p>
          </p:txBody>
        </p:sp>
        <p:sp>
          <p:nvSpPr>
            <p:cNvPr id="45" name="Line 24"/>
            <p:cNvSpPr>
              <a:spLocks noChangeShapeType="1"/>
            </p:cNvSpPr>
            <p:nvPr/>
          </p:nvSpPr>
          <p:spPr bwMode="auto">
            <a:xfrm flipV="1">
              <a:off x="4300538" y="5498210"/>
              <a:ext cx="989012"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 name="Text Box 25"/>
            <p:cNvSpPr txBox="1">
              <a:spLocks noChangeArrowheads="1"/>
            </p:cNvSpPr>
            <p:nvPr/>
          </p:nvSpPr>
          <p:spPr bwMode="auto">
            <a:xfrm>
              <a:off x="5272088" y="5377560"/>
              <a:ext cx="205581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nSpc>
                  <a:spcPts val="1600"/>
                </a:lnSpc>
                <a:buClr>
                  <a:srgbClr val="003399"/>
                </a:buClr>
                <a:buSzPct val="90000"/>
              </a:pPr>
              <a:r>
                <a:rPr lang="en-US" altLang="en-US" sz="2000" b="1" i="1">
                  <a:solidFill>
                    <a:schemeClr val="tx2"/>
                  </a:solidFill>
                  <a:latin typeface="Arial Narrow" panose="020B0606020202030204" pitchFamily="34" charset="0"/>
                </a:rPr>
                <a:t>Decision Guidance</a:t>
              </a:r>
            </a:p>
          </p:txBody>
        </p:sp>
        <p:sp>
          <p:nvSpPr>
            <p:cNvPr id="47" name="Line 26"/>
            <p:cNvSpPr>
              <a:spLocks noChangeShapeType="1"/>
            </p:cNvSpPr>
            <p:nvPr/>
          </p:nvSpPr>
          <p:spPr bwMode="auto">
            <a:xfrm flipV="1">
              <a:off x="2381240" y="4983860"/>
              <a:ext cx="988993" cy="0"/>
            </a:xfrm>
            <a:prstGeom prst="line">
              <a:avLst/>
            </a:prstGeom>
            <a:noFill/>
            <a:ln w="28575">
              <a:solidFill>
                <a:schemeClr val="tx2"/>
              </a:solidFill>
              <a:round/>
              <a:headEnd/>
              <a:tailEnd type="triangle" w="med" len="med"/>
            </a:ln>
          </p:spPr>
          <p:txBody>
            <a:bodyPr wrap="none" lIns="0" tIns="0" rIns="0" bIns="0" anchor="ctr"/>
            <a:lstStyle/>
            <a:p>
              <a:pPr>
                <a:defRPr/>
              </a:pPr>
              <a:endParaRPr lang="en-US" sz="2000" dirty="0">
                <a:latin typeface="+mn-lt"/>
              </a:endParaRPr>
            </a:p>
          </p:txBody>
        </p:sp>
        <p:sp>
          <p:nvSpPr>
            <p:cNvPr id="48" name="Line 27"/>
            <p:cNvSpPr>
              <a:spLocks noChangeShapeType="1"/>
            </p:cNvSpPr>
            <p:nvPr/>
          </p:nvSpPr>
          <p:spPr bwMode="auto">
            <a:xfrm flipV="1">
              <a:off x="5003737" y="4964810"/>
              <a:ext cx="988993" cy="0"/>
            </a:xfrm>
            <a:prstGeom prst="line">
              <a:avLst/>
            </a:prstGeom>
            <a:noFill/>
            <a:ln w="28575">
              <a:solidFill>
                <a:schemeClr val="tx2"/>
              </a:solidFill>
              <a:round/>
              <a:headEnd/>
              <a:tailEnd type="triangle" w="med" len="med"/>
            </a:ln>
          </p:spPr>
          <p:txBody>
            <a:bodyPr wrap="none" lIns="0" tIns="0" rIns="0" bIns="0" anchor="ctr"/>
            <a:lstStyle/>
            <a:p>
              <a:pPr>
                <a:defRPr/>
              </a:pPr>
              <a:endParaRPr lang="en-US" sz="2000" dirty="0">
                <a:latin typeface="+mn-lt"/>
              </a:endParaRPr>
            </a:p>
          </p:txBody>
        </p:sp>
        <p:sp>
          <p:nvSpPr>
            <p:cNvPr id="49" name="Text Box 32"/>
            <p:cNvSpPr txBox="1">
              <a:spLocks noChangeArrowheads="1"/>
            </p:cNvSpPr>
            <p:nvPr/>
          </p:nvSpPr>
          <p:spPr bwMode="auto">
            <a:xfrm>
              <a:off x="5714923" y="3761485"/>
              <a:ext cx="1752565" cy="338137"/>
            </a:xfrm>
            <a:prstGeom prst="rect">
              <a:avLst/>
            </a:prstGeom>
            <a:solidFill>
              <a:srgbClr val="CC0000"/>
            </a:solidFill>
            <a:ln w="12700" algn="ctr">
              <a:solidFill>
                <a:schemeClr val="tx1"/>
              </a:solidFill>
              <a:miter lim="800000"/>
              <a:headEnd/>
              <a:tailEnd/>
            </a:ln>
            <a:effectLst/>
          </p:spPr>
          <p:txBody>
            <a:bodyPr>
              <a:spAutoFit/>
            </a:bodyPr>
            <a:lstStyle/>
            <a:p>
              <a:pPr>
                <a:buClr>
                  <a:srgbClr val="CC9900"/>
                </a:buClr>
                <a:buSzPct val="120000"/>
                <a:defRPr/>
              </a:pPr>
              <a:r>
                <a:rPr lang="en-US" sz="1600" b="1" dirty="0">
                  <a:solidFill>
                    <a:srgbClr val="FFFFFF"/>
                  </a:solidFill>
                  <a:effectLst>
                    <a:outerShdw blurRad="38100" dist="38100" dir="2700000" algn="tl">
                      <a:srgbClr val="000000"/>
                    </a:outerShdw>
                  </a:effectLst>
                  <a:latin typeface="Arial Narrow" pitchFamily="34" charset="0"/>
                </a:rPr>
                <a:t>Why did it happen?</a:t>
              </a:r>
              <a:endParaRPr lang="en-US" sz="1600" b="1" dirty="0">
                <a:solidFill>
                  <a:srgbClr val="F8F8F8"/>
                </a:solidFill>
                <a:latin typeface="Arial Narrow" pitchFamily="34" charset="0"/>
              </a:endParaRPr>
            </a:p>
          </p:txBody>
        </p:sp>
      </p:grpSp>
    </p:spTree>
    <p:extLst>
      <p:ext uri="{BB962C8B-B14F-4D97-AF65-F5344CB8AC3E}">
        <p14:creationId xmlns:p14="http://schemas.microsoft.com/office/powerpoint/2010/main" val="3216596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793750"/>
          </a:xfrm>
          <a:noFill/>
          <a:ln/>
        </p:spPr>
        <p:txBody>
          <a:bodyPr/>
          <a:lstStyle/>
          <a:p>
            <a:r>
              <a:rPr lang="en-US" altLang="en-US"/>
              <a:t>Introduction</a:t>
            </a:r>
          </a:p>
        </p:txBody>
      </p:sp>
      <p:sp>
        <p:nvSpPr>
          <p:cNvPr id="6147" name="Rectangle 3"/>
          <p:cNvSpPr>
            <a:spLocks noGrp="1" noChangeArrowheads="1"/>
          </p:cNvSpPr>
          <p:nvPr>
            <p:ph type="body" idx="1"/>
          </p:nvPr>
        </p:nvSpPr>
        <p:spPr>
          <a:xfrm>
            <a:off x="685800" y="1195388"/>
            <a:ext cx="7772400" cy="4443412"/>
          </a:xfrm>
          <a:noFill/>
          <a:ln/>
        </p:spPr>
        <p:txBody>
          <a:bodyPr/>
          <a:lstStyle/>
          <a:p>
            <a:pPr>
              <a:lnSpc>
                <a:spcPct val="90000"/>
              </a:lnSpc>
            </a:pPr>
            <a:r>
              <a:rPr lang="en-US" altLang="en-US" sz="2800"/>
              <a:t>Management</a:t>
            </a:r>
          </a:p>
          <a:p>
            <a:pPr lvl="1">
              <a:lnSpc>
                <a:spcPct val="90000"/>
              </a:lnSpc>
            </a:pPr>
            <a:r>
              <a:rPr lang="en-US" altLang="en-US"/>
              <a:t>A process by which organizational goals are achieved through the use of resources</a:t>
            </a:r>
          </a:p>
          <a:p>
            <a:pPr lvl="1">
              <a:lnSpc>
                <a:spcPct val="90000"/>
              </a:lnSpc>
            </a:pPr>
            <a:endParaRPr lang="en-US" altLang="en-US"/>
          </a:p>
          <a:p>
            <a:pPr lvl="1">
              <a:lnSpc>
                <a:spcPct val="90000"/>
              </a:lnSpc>
            </a:pPr>
            <a:endParaRPr lang="en-US" altLang="en-US"/>
          </a:p>
          <a:p>
            <a:pPr>
              <a:lnSpc>
                <a:spcPct val="90000"/>
              </a:lnSpc>
            </a:pPr>
            <a:r>
              <a:rPr lang="en-US" altLang="en-US" sz="2800"/>
              <a:t>Resources: </a:t>
            </a:r>
            <a:r>
              <a:rPr lang="en-US" altLang="en-US" sz="2800" b="1" i="1"/>
              <a:t>Inputs</a:t>
            </a:r>
          </a:p>
          <a:p>
            <a:pPr>
              <a:lnSpc>
                <a:spcPct val="90000"/>
              </a:lnSpc>
            </a:pPr>
            <a:r>
              <a:rPr lang="en-US" altLang="en-US" sz="2800"/>
              <a:t>Goal Attainment: </a:t>
            </a:r>
            <a:r>
              <a:rPr lang="en-US" altLang="en-US" sz="2800" b="1" i="1"/>
              <a:t>Output</a:t>
            </a:r>
          </a:p>
          <a:p>
            <a:pPr>
              <a:lnSpc>
                <a:spcPct val="90000"/>
              </a:lnSpc>
            </a:pPr>
            <a:r>
              <a:rPr lang="en-US" altLang="en-US" sz="2800"/>
              <a:t>Measuring Success:</a:t>
            </a:r>
          </a:p>
          <a:p>
            <a:pPr lvl="4">
              <a:lnSpc>
                <a:spcPct val="90000"/>
              </a:lnSpc>
              <a:buFontTx/>
              <a:buNone/>
            </a:pPr>
            <a:r>
              <a:rPr lang="en-US" altLang="en-US" sz="1800"/>
              <a:t>	</a:t>
            </a:r>
            <a:r>
              <a:rPr lang="en-US" altLang="en-US" sz="2800" b="1" i="1"/>
              <a:t>Productivity = Outputs / Inputs</a:t>
            </a:r>
          </a:p>
        </p:txBody>
      </p:sp>
      <p:sp>
        <p:nvSpPr>
          <p:cNvPr id="6148" name="Rectangle 4"/>
          <p:cNvSpPr>
            <a:spLocks noChangeArrowheads="1"/>
          </p:cNvSpPr>
          <p:nvPr/>
        </p:nvSpPr>
        <p:spPr bwMode="auto">
          <a:xfrm>
            <a:off x="4800600" y="2819400"/>
            <a:ext cx="9144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Line 5"/>
          <p:cNvSpPr>
            <a:spLocks noChangeShapeType="1"/>
          </p:cNvSpPr>
          <p:nvPr/>
        </p:nvSpPr>
        <p:spPr bwMode="auto">
          <a:xfrm>
            <a:off x="4191000" y="2895600"/>
            <a:ext cx="609600" cy="0"/>
          </a:xfrm>
          <a:prstGeom prst="line">
            <a:avLst/>
          </a:prstGeom>
          <a:noFill/>
          <a:ln w="38100">
            <a:solidFill>
              <a:srgbClr val="80000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0" name="Line 6"/>
          <p:cNvSpPr>
            <a:spLocks noChangeShapeType="1"/>
          </p:cNvSpPr>
          <p:nvPr/>
        </p:nvSpPr>
        <p:spPr bwMode="auto">
          <a:xfrm>
            <a:off x="4191000" y="3124200"/>
            <a:ext cx="609600" cy="0"/>
          </a:xfrm>
          <a:prstGeom prst="line">
            <a:avLst/>
          </a:prstGeom>
          <a:noFill/>
          <a:ln w="38100">
            <a:solidFill>
              <a:srgbClr val="80000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7"/>
          <p:cNvSpPr>
            <a:spLocks noChangeShapeType="1"/>
          </p:cNvSpPr>
          <p:nvPr/>
        </p:nvSpPr>
        <p:spPr bwMode="auto">
          <a:xfrm>
            <a:off x="4191000" y="3352800"/>
            <a:ext cx="609600" cy="0"/>
          </a:xfrm>
          <a:prstGeom prst="line">
            <a:avLst/>
          </a:prstGeom>
          <a:noFill/>
          <a:ln w="38100">
            <a:solidFill>
              <a:srgbClr val="80000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8"/>
          <p:cNvSpPr>
            <a:spLocks noChangeShapeType="1"/>
          </p:cNvSpPr>
          <p:nvPr/>
        </p:nvSpPr>
        <p:spPr bwMode="auto">
          <a:xfrm>
            <a:off x="5715000" y="3124200"/>
            <a:ext cx="838200" cy="0"/>
          </a:xfrm>
          <a:prstGeom prst="line">
            <a:avLst/>
          </a:prstGeom>
          <a:noFill/>
          <a:ln w="38100">
            <a:solidFill>
              <a:srgbClr val="80000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62000" y="152400"/>
            <a:ext cx="7772400" cy="685800"/>
          </a:xfrm>
        </p:spPr>
        <p:txBody>
          <a:bodyPr/>
          <a:lstStyle/>
          <a:p>
            <a:r>
              <a:rPr lang="en-US" altLang="en-US" sz="4000"/>
              <a:t>Introduction cont.</a:t>
            </a:r>
          </a:p>
        </p:txBody>
      </p:sp>
      <p:sp>
        <p:nvSpPr>
          <p:cNvPr id="40966" name="Rectangle 6"/>
          <p:cNvSpPr>
            <a:spLocks noGrp="1" noChangeArrowheads="1"/>
          </p:cNvSpPr>
          <p:nvPr>
            <p:ph idx="1"/>
          </p:nvPr>
        </p:nvSpPr>
        <p:spPr>
          <a:xfrm>
            <a:off x="0" y="838200"/>
            <a:ext cx="9144000" cy="4152900"/>
          </a:xfrm>
        </p:spPr>
        <p:txBody>
          <a:bodyPr/>
          <a:lstStyle/>
          <a:p>
            <a:pPr>
              <a:buSzTx/>
            </a:pPr>
            <a:r>
              <a:rPr lang="en-US" altLang="en-US"/>
              <a:t>Management is decision making</a:t>
            </a:r>
          </a:p>
          <a:p>
            <a:pPr>
              <a:buSzTx/>
            </a:pPr>
            <a:r>
              <a:rPr lang="en-US" altLang="en-US"/>
              <a:t>The manager is a decision maker</a:t>
            </a:r>
          </a:p>
          <a:p>
            <a:pPr>
              <a:buSzTx/>
            </a:pPr>
            <a:r>
              <a:rPr lang="en-US" altLang="en-US"/>
              <a:t>Now fast changing, complex environment</a:t>
            </a:r>
          </a:p>
          <a:p>
            <a:pPr>
              <a:buSzTx/>
            </a:pPr>
            <a:r>
              <a:rPr lang="en-US" altLang="en-US"/>
              <a:t>Factors affecting decision making	</a:t>
            </a:r>
          </a:p>
          <a:p>
            <a:pPr lvl="1">
              <a:buClr>
                <a:schemeClr val="tx2"/>
              </a:buClr>
              <a:buFontTx/>
              <a:buChar char="o"/>
            </a:pPr>
            <a:r>
              <a:rPr lang="en-US" altLang="en-US"/>
              <a:t>Technology/Information/Computers</a:t>
            </a:r>
          </a:p>
          <a:p>
            <a:pPr lvl="1">
              <a:buClr>
                <a:schemeClr val="tx2"/>
              </a:buClr>
              <a:buFontTx/>
              <a:buChar char="o"/>
            </a:pPr>
            <a:r>
              <a:rPr lang="en-US" altLang="en-US"/>
              <a:t>Structural Complexity/Competition</a:t>
            </a:r>
          </a:p>
          <a:p>
            <a:pPr lvl="1">
              <a:buClr>
                <a:schemeClr val="tx2"/>
              </a:buClr>
              <a:buFontTx/>
              <a:buChar char="o"/>
            </a:pPr>
            <a:r>
              <a:rPr lang="en-US" altLang="en-US"/>
              <a:t>International Markets/Political Stability</a:t>
            </a:r>
          </a:p>
          <a:p>
            <a:pPr lvl="1">
              <a:buClr>
                <a:schemeClr val="tx2"/>
              </a:buClr>
              <a:buFontTx/>
              <a:buChar char="o"/>
            </a:pPr>
            <a:r>
              <a:rPr lang="en-US" altLang="en-US"/>
              <a:t>Consumerism/Changes, Fluctuations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 calcmode="lin" valueType="num">
                                      <p:cBhvr additive="base">
                                        <p:cTn id="7" dur="500" fill="hold"/>
                                        <p:tgtEl>
                                          <p:spTgt spid="409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66">
                                            <p:txEl>
                                              <p:pRg st="1" end="1"/>
                                            </p:txEl>
                                          </p:spTgt>
                                        </p:tgtEl>
                                        <p:attrNameLst>
                                          <p:attrName>style.visibility</p:attrName>
                                        </p:attrNameLst>
                                      </p:cBhvr>
                                      <p:to>
                                        <p:strVal val="visible"/>
                                      </p:to>
                                    </p:set>
                                    <p:anim calcmode="lin" valueType="num">
                                      <p:cBhvr additive="base">
                                        <p:cTn id="13" dur="500" fill="hold"/>
                                        <p:tgtEl>
                                          <p:spTgt spid="409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66">
                                            <p:txEl>
                                              <p:pRg st="2" end="2"/>
                                            </p:txEl>
                                          </p:spTgt>
                                        </p:tgtEl>
                                        <p:attrNameLst>
                                          <p:attrName>style.visibility</p:attrName>
                                        </p:attrNameLst>
                                      </p:cBhvr>
                                      <p:to>
                                        <p:strVal val="visible"/>
                                      </p:to>
                                    </p:set>
                                    <p:anim calcmode="lin" valueType="num">
                                      <p:cBhvr additive="base">
                                        <p:cTn id="19" dur="500" fill="hold"/>
                                        <p:tgtEl>
                                          <p:spTgt spid="409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66">
                                            <p:txEl>
                                              <p:pRg st="3" end="3"/>
                                            </p:txEl>
                                          </p:spTgt>
                                        </p:tgtEl>
                                        <p:attrNameLst>
                                          <p:attrName>style.visibility</p:attrName>
                                        </p:attrNameLst>
                                      </p:cBhvr>
                                      <p:to>
                                        <p:strVal val="visible"/>
                                      </p:to>
                                    </p:set>
                                    <p:anim calcmode="lin" valueType="num">
                                      <p:cBhvr additive="base">
                                        <p:cTn id="25" dur="500" fill="hold"/>
                                        <p:tgtEl>
                                          <p:spTgt spid="409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0966">
                                            <p:txEl>
                                              <p:pRg st="4" end="4"/>
                                            </p:txEl>
                                          </p:spTgt>
                                        </p:tgtEl>
                                        <p:attrNameLst>
                                          <p:attrName>style.visibility</p:attrName>
                                        </p:attrNameLst>
                                      </p:cBhvr>
                                      <p:to>
                                        <p:strVal val="visible"/>
                                      </p:to>
                                    </p:set>
                                    <p:anim calcmode="lin" valueType="num">
                                      <p:cBhvr additive="base">
                                        <p:cTn id="31" dur="500" fill="hold"/>
                                        <p:tgtEl>
                                          <p:spTgt spid="4096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40966">
                                            <p:txEl>
                                              <p:pRg st="5" end="5"/>
                                            </p:txEl>
                                          </p:spTgt>
                                        </p:tgtEl>
                                        <p:attrNameLst>
                                          <p:attrName>style.visibility</p:attrName>
                                        </p:attrNameLst>
                                      </p:cBhvr>
                                      <p:to>
                                        <p:strVal val="visible"/>
                                      </p:to>
                                    </p:set>
                                    <p:anim calcmode="lin" valueType="num">
                                      <p:cBhvr additive="base">
                                        <p:cTn id="37" dur="500" fill="hold"/>
                                        <p:tgtEl>
                                          <p:spTgt spid="4096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40966">
                                            <p:txEl>
                                              <p:pRg st="6" end="6"/>
                                            </p:txEl>
                                          </p:spTgt>
                                        </p:tgtEl>
                                        <p:attrNameLst>
                                          <p:attrName>style.visibility</p:attrName>
                                        </p:attrNameLst>
                                      </p:cBhvr>
                                      <p:to>
                                        <p:strVal val="visible"/>
                                      </p:to>
                                    </p:set>
                                    <p:anim calcmode="lin" valueType="num">
                                      <p:cBhvr additive="base">
                                        <p:cTn id="43" dur="500" fill="hold"/>
                                        <p:tgtEl>
                                          <p:spTgt spid="4096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6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40966">
                                            <p:txEl>
                                              <p:pRg st="7" end="7"/>
                                            </p:txEl>
                                          </p:spTgt>
                                        </p:tgtEl>
                                        <p:attrNameLst>
                                          <p:attrName>style.visibility</p:attrName>
                                        </p:attrNameLst>
                                      </p:cBhvr>
                                      <p:to>
                                        <p:strVal val="visible"/>
                                      </p:to>
                                    </p:set>
                                    <p:anim calcmode="lin" valueType="num">
                                      <p:cBhvr additive="base">
                                        <p:cTn id="49" dur="500" fill="hold"/>
                                        <p:tgtEl>
                                          <p:spTgt spid="4096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6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52400"/>
            <a:ext cx="8915400" cy="762000"/>
          </a:xfrm>
        </p:spPr>
        <p:txBody>
          <a:bodyPr/>
          <a:lstStyle/>
          <a:p>
            <a:r>
              <a:rPr lang="en-US" altLang="en-US" sz="4000"/>
              <a:t>Information, Decisions, and Management</a:t>
            </a:r>
          </a:p>
        </p:txBody>
      </p:sp>
      <p:sp>
        <p:nvSpPr>
          <p:cNvPr id="41990" name="Rectangle 6"/>
          <p:cNvSpPr>
            <a:spLocks noGrp="1" noChangeArrowheads="1"/>
          </p:cNvSpPr>
          <p:nvPr>
            <p:ph idx="1"/>
          </p:nvPr>
        </p:nvSpPr>
        <p:spPr>
          <a:xfrm>
            <a:off x="152400" y="1143000"/>
            <a:ext cx="8991600" cy="4152900"/>
          </a:xfrm>
        </p:spPr>
        <p:txBody>
          <a:bodyPr/>
          <a:lstStyle/>
          <a:p>
            <a:r>
              <a:rPr lang="en-US" altLang="en-US"/>
              <a:t>Information</a:t>
            </a:r>
          </a:p>
          <a:p>
            <a:pPr lvl="1">
              <a:buClr>
                <a:schemeClr val="tx2"/>
              </a:buClr>
              <a:buFontTx/>
              <a:buChar char="o"/>
            </a:pPr>
            <a:r>
              <a:rPr lang="en-US" altLang="en-US"/>
              <a:t>Type of information required is directly related to the level of management and the amount of structure in the decision situation</a:t>
            </a:r>
          </a:p>
          <a:p>
            <a:pPr lvl="1">
              <a:buClr>
                <a:schemeClr val="tx2"/>
              </a:buClr>
              <a:buFontTx/>
              <a:buChar char="o"/>
            </a:pPr>
            <a:endParaRPr lang="en-US" altLang="en-US"/>
          </a:p>
          <a:p>
            <a:r>
              <a:rPr lang="en-US" altLang="en-US"/>
              <a:t>Levels of managerial decision-making</a:t>
            </a:r>
          </a:p>
          <a:p>
            <a:pPr lvl="1">
              <a:buClr>
                <a:schemeClr val="tx2"/>
              </a:buClr>
              <a:buFontTx/>
              <a:buChar char="o"/>
            </a:pPr>
            <a:r>
              <a:rPr lang="en-US" altLang="en-US"/>
              <a:t>Strategic Management</a:t>
            </a:r>
          </a:p>
          <a:p>
            <a:pPr lvl="1">
              <a:buClr>
                <a:schemeClr val="tx2"/>
              </a:buClr>
              <a:buFontTx/>
              <a:buChar char="o"/>
            </a:pPr>
            <a:r>
              <a:rPr lang="en-US" altLang="en-US"/>
              <a:t>Tactical Management</a:t>
            </a:r>
          </a:p>
          <a:p>
            <a:pPr lvl="1">
              <a:buClr>
                <a:schemeClr val="tx2"/>
              </a:buClr>
              <a:buFontTx/>
              <a:buChar char="o"/>
            </a:pPr>
            <a:r>
              <a:rPr lang="en-US" altLang="en-US"/>
              <a:t>Operational Management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1990">
                                            <p:txEl>
                                              <p:pRg st="1" end="1"/>
                                            </p:txEl>
                                          </p:spTgt>
                                        </p:tgtEl>
                                        <p:attrNameLst>
                                          <p:attrName>style.visibility</p:attrName>
                                        </p:attrNameLst>
                                      </p:cBhvr>
                                      <p:to>
                                        <p:strVal val="visible"/>
                                      </p:to>
                                    </p:set>
                                    <p:anim calcmode="lin" valueType="num">
                                      <p:cBhvr additive="base">
                                        <p:cTn id="7" dur="500" fill="hold"/>
                                        <p:tgtEl>
                                          <p:spTgt spid="4199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990">
                                            <p:txEl>
                                              <p:pRg st="3" end="3"/>
                                            </p:txEl>
                                          </p:spTgt>
                                        </p:tgtEl>
                                        <p:attrNameLst>
                                          <p:attrName>style.visibility</p:attrName>
                                        </p:attrNameLst>
                                      </p:cBhvr>
                                      <p:to>
                                        <p:strVal val="visible"/>
                                      </p:to>
                                    </p:set>
                                    <p:anim calcmode="lin" valueType="num">
                                      <p:cBhvr additive="base">
                                        <p:cTn id="13" dur="500" fill="hold"/>
                                        <p:tgtEl>
                                          <p:spTgt spid="4199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1990">
                                            <p:txEl>
                                              <p:pRg st="4" end="4"/>
                                            </p:txEl>
                                          </p:spTgt>
                                        </p:tgtEl>
                                        <p:attrNameLst>
                                          <p:attrName>style.visibility</p:attrName>
                                        </p:attrNameLst>
                                      </p:cBhvr>
                                      <p:to>
                                        <p:strVal val="visible"/>
                                      </p:to>
                                    </p:set>
                                    <p:anim calcmode="lin" valueType="num">
                                      <p:cBhvr additive="base">
                                        <p:cTn id="19" dur="500" fill="hold"/>
                                        <p:tgtEl>
                                          <p:spTgt spid="4199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1990">
                                            <p:txEl>
                                              <p:pRg st="5" end="5"/>
                                            </p:txEl>
                                          </p:spTgt>
                                        </p:tgtEl>
                                        <p:attrNameLst>
                                          <p:attrName>style.visibility</p:attrName>
                                        </p:attrNameLst>
                                      </p:cBhvr>
                                      <p:to>
                                        <p:strVal val="visible"/>
                                      </p:to>
                                    </p:set>
                                    <p:anim calcmode="lin" valueType="num">
                                      <p:cBhvr additive="base">
                                        <p:cTn id="25" dur="500" fill="hold"/>
                                        <p:tgtEl>
                                          <p:spTgt spid="41990">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9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1990">
                                            <p:txEl>
                                              <p:pRg st="6" end="6"/>
                                            </p:txEl>
                                          </p:spTgt>
                                        </p:tgtEl>
                                        <p:attrNameLst>
                                          <p:attrName>style.visibility</p:attrName>
                                        </p:attrNameLst>
                                      </p:cBhvr>
                                      <p:to>
                                        <p:strVal val="visible"/>
                                      </p:to>
                                    </p:set>
                                    <p:anim calcmode="lin" valueType="num">
                                      <p:cBhvr additive="base">
                                        <p:cTn id="31" dur="500" fill="hold"/>
                                        <p:tgtEl>
                                          <p:spTgt spid="41990">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9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152400"/>
            <a:ext cx="7772400" cy="685800"/>
          </a:xfrm>
        </p:spPr>
        <p:txBody>
          <a:bodyPr/>
          <a:lstStyle/>
          <a:p>
            <a:r>
              <a:rPr lang="en-US" altLang="en-US" sz="4000"/>
              <a:t>Strategic Management</a:t>
            </a:r>
          </a:p>
        </p:txBody>
      </p:sp>
      <p:sp>
        <p:nvSpPr>
          <p:cNvPr id="43014" name="Rectangle 6"/>
          <p:cNvSpPr>
            <a:spLocks noGrp="1" noChangeArrowheads="1"/>
          </p:cNvSpPr>
          <p:nvPr>
            <p:ph idx="1"/>
          </p:nvPr>
        </p:nvSpPr>
        <p:spPr>
          <a:xfrm>
            <a:off x="152400" y="914400"/>
            <a:ext cx="8991600" cy="5181600"/>
          </a:xfrm>
        </p:spPr>
        <p:txBody>
          <a:bodyPr/>
          <a:lstStyle/>
          <a:p>
            <a:r>
              <a:rPr lang="en-US" altLang="en-US" sz="2400"/>
              <a:t>Monitor the strategic performance of the organization and its overall direction in the political, economic, and competitive business environment</a:t>
            </a:r>
          </a:p>
          <a:p>
            <a:r>
              <a:rPr lang="en-US" altLang="en-US"/>
              <a:t>Unstructured Decisions</a:t>
            </a:r>
          </a:p>
          <a:p>
            <a:pPr lvl="1">
              <a:buClr>
                <a:schemeClr val="tx2"/>
              </a:buClr>
              <a:buFontTx/>
              <a:buChar char="o"/>
            </a:pPr>
            <a:r>
              <a:rPr lang="en-US" altLang="en-US" sz="2400"/>
              <a:t>Not possible to specify in advance most of the decision procedures to follow</a:t>
            </a:r>
          </a:p>
          <a:p>
            <a:pPr lvl="1">
              <a:buClr>
                <a:schemeClr val="tx2"/>
              </a:buClr>
              <a:buFontTx/>
              <a:buChar char="o"/>
            </a:pPr>
            <a:r>
              <a:rPr lang="en-US" altLang="en-US" sz="2400"/>
              <a:t>Decision maker must provide judgement, evaluation and insights to a novel, important and nonroutine-type decision</a:t>
            </a:r>
          </a:p>
          <a:p>
            <a:pPr lvl="1"/>
            <a:endParaRPr lang="en-US" altLang="en-US" sz="2400"/>
          </a:p>
          <a:p>
            <a:r>
              <a:rPr lang="en-US" altLang="en-US" sz="2400"/>
              <a:t>Require more summarized, ad hoc, unscheduled reports, forecasts, and external intelligence to support their more unstructured planning and policy-making responsibilities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14">
                                            <p:txEl>
                                              <p:pRg st="1" end="1"/>
                                            </p:txEl>
                                          </p:spTgt>
                                        </p:tgtEl>
                                        <p:attrNameLst>
                                          <p:attrName>style.visibility</p:attrName>
                                        </p:attrNameLst>
                                      </p:cBhvr>
                                      <p:to>
                                        <p:strVal val="visible"/>
                                      </p:to>
                                    </p:set>
                                    <p:anim calcmode="lin" valueType="num">
                                      <p:cBhvr additive="base">
                                        <p:cTn id="7" dur="500" fill="hold"/>
                                        <p:tgtEl>
                                          <p:spTgt spid="430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3014">
                                            <p:txEl>
                                              <p:pRg st="2" end="2"/>
                                            </p:txEl>
                                          </p:spTgt>
                                        </p:tgtEl>
                                        <p:attrNameLst>
                                          <p:attrName>style.visibility</p:attrName>
                                        </p:attrNameLst>
                                      </p:cBhvr>
                                      <p:to>
                                        <p:strVal val="visible"/>
                                      </p:to>
                                    </p:set>
                                    <p:anim calcmode="lin" valueType="num">
                                      <p:cBhvr additive="base">
                                        <p:cTn id="13" dur="500" fill="hold"/>
                                        <p:tgtEl>
                                          <p:spTgt spid="4301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3014">
                                            <p:txEl>
                                              <p:pRg st="3" end="3"/>
                                            </p:txEl>
                                          </p:spTgt>
                                        </p:tgtEl>
                                        <p:attrNameLst>
                                          <p:attrName>style.visibility</p:attrName>
                                        </p:attrNameLst>
                                      </p:cBhvr>
                                      <p:to>
                                        <p:strVal val="visible"/>
                                      </p:to>
                                    </p:set>
                                    <p:anim calcmode="lin" valueType="num">
                                      <p:cBhvr additive="base">
                                        <p:cTn id="19" dur="500" fill="hold"/>
                                        <p:tgtEl>
                                          <p:spTgt spid="4301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3014">
                                            <p:txEl>
                                              <p:pRg st="5" end="5"/>
                                            </p:txEl>
                                          </p:spTgt>
                                        </p:tgtEl>
                                        <p:attrNameLst>
                                          <p:attrName>style.visibility</p:attrName>
                                        </p:attrNameLst>
                                      </p:cBhvr>
                                      <p:to>
                                        <p:strVal val="visible"/>
                                      </p:to>
                                    </p:set>
                                    <p:anim calcmode="lin" valueType="num">
                                      <p:cBhvr additive="base">
                                        <p:cTn id="25" dur="500" fill="hold"/>
                                        <p:tgtEl>
                                          <p:spTgt spid="4301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152400"/>
            <a:ext cx="7772400" cy="685800"/>
          </a:xfrm>
        </p:spPr>
        <p:txBody>
          <a:bodyPr/>
          <a:lstStyle/>
          <a:p>
            <a:r>
              <a:rPr lang="en-US" altLang="en-US" sz="4000"/>
              <a:t>Tactical</a:t>
            </a:r>
            <a:r>
              <a:rPr lang="en-US" altLang="en-US"/>
              <a:t> </a:t>
            </a:r>
            <a:r>
              <a:rPr lang="en-US" altLang="en-US" sz="4000"/>
              <a:t>Management</a:t>
            </a:r>
          </a:p>
        </p:txBody>
      </p:sp>
      <p:sp>
        <p:nvSpPr>
          <p:cNvPr id="50179" name="Rectangle 3"/>
          <p:cNvSpPr>
            <a:spLocks noGrp="1" noChangeArrowheads="1"/>
          </p:cNvSpPr>
          <p:nvPr>
            <p:ph idx="1"/>
          </p:nvPr>
        </p:nvSpPr>
        <p:spPr>
          <a:xfrm>
            <a:off x="152400" y="914400"/>
            <a:ext cx="8991600" cy="5181600"/>
          </a:xfrm>
        </p:spPr>
        <p:txBody>
          <a:bodyPr/>
          <a:lstStyle/>
          <a:p>
            <a:r>
              <a:rPr lang="en-US" altLang="en-US" sz="2400"/>
              <a:t>Allocate resources and monitor the performance of their organizational subunits, including departments, divisions, process teams, and other workgroups</a:t>
            </a:r>
          </a:p>
          <a:p>
            <a:r>
              <a:rPr lang="en-US" altLang="en-US"/>
              <a:t>Semistructured Decisions</a:t>
            </a:r>
          </a:p>
          <a:p>
            <a:pPr lvl="1">
              <a:buClr>
                <a:schemeClr val="tx2"/>
              </a:buClr>
              <a:buFontTx/>
              <a:buChar char="o"/>
            </a:pPr>
            <a:r>
              <a:rPr lang="en-US" altLang="en-US" sz="2400"/>
              <a:t>Some decision procedures can be prespecified, but not enough to lead to a definite recommended decision</a:t>
            </a:r>
          </a:p>
          <a:p>
            <a:pPr lvl="1">
              <a:buClr>
                <a:schemeClr val="tx2"/>
              </a:buClr>
              <a:buFontTx/>
              <a:buChar char="o"/>
            </a:pPr>
            <a:r>
              <a:rPr lang="en-US" altLang="en-US" sz="2400"/>
              <a:t>Only part of the decision has a clear-cut answer provided by an accepted procedure</a:t>
            </a:r>
          </a:p>
          <a:p>
            <a:pPr lvl="1"/>
            <a:endParaRPr lang="en-US" altLang="en-US" sz="2400"/>
          </a:p>
          <a:p>
            <a:r>
              <a:rPr lang="en-US" altLang="en-US" sz="2400"/>
              <a:t>Require information from both the operational level and the strategic level to support their semistructured decision making responsibilities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 calcmode="lin" valueType="num">
                                      <p:cBhvr additive="base">
                                        <p:cTn id="7"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anim calcmode="lin" valueType="num">
                                      <p:cBhvr additive="base">
                                        <p:cTn id="13" dur="5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anim calcmode="lin" valueType="num">
                                      <p:cBhvr additive="base">
                                        <p:cTn id="19" dur="5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0179">
                                            <p:txEl>
                                              <p:pRg st="5" end="5"/>
                                            </p:txEl>
                                          </p:spTgt>
                                        </p:tgtEl>
                                        <p:attrNameLst>
                                          <p:attrName>style.visibility</p:attrName>
                                        </p:attrNameLst>
                                      </p:cBhvr>
                                      <p:to>
                                        <p:strVal val="visible"/>
                                      </p:to>
                                    </p:set>
                                    <p:anim calcmode="lin" valueType="num">
                                      <p:cBhvr additive="base">
                                        <p:cTn id="25"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0" y="152400"/>
            <a:ext cx="7772400" cy="685800"/>
          </a:xfrm>
        </p:spPr>
        <p:txBody>
          <a:bodyPr/>
          <a:lstStyle/>
          <a:p>
            <a:r>
              <a:rPr lang="en-US" altLang="en-US" sz="4000"/>
              <a:t>Operational Management</a:t>
            </a:r>
          </a:p>
        </p:txBody>
      </p:sp>
      <p:sp>
        <p:nvSpPr>
          <p:cNvPr id="51203" name="Rectangle 3"/>
          <p:cNvSpPr>
            <a:spLocks noGrp="1" noChangeArrowheads="1"/>
          </p:cNvSpPr>
          <p:nvPr>
            <p:ph idx="1"/>
          </p:nvPr>
        </p:nvSpPr>
        <p:spPr>
          <a:xfrm>
            <a:off x="152400" y="914400"/>
            <a:ext cx="8991600" cy="5181600"/>
          </a:xfrm>
        </p:spPr>
        <p:txBody>
          <a:bodyPr/>
          <a:lstStyle/>
          <a:p>
            <a:r>
              <a:rPr lang="en-US" altLang="en-US" sz="2400"/>
              <a:t>Direct the use of resources and the performance of tasks according to procedures and established budgets and schedules</a:t>
            </a:r>
          </a:p>
          <a:p>
            <a:r>
              <a:rPr lang="en-US" altLang="en-US"/>
              <a:t>Structured Decisions</a:t>
            </a:r>
          </a:p>
          <a:p>
            <a:pPr lvl="1">
              <a:buClr>
                <a:schemeClr val="tx2"/>
              </a:buClr>
              <a:buFontTx/>
              <a:buChar char="o"/>
            </a:pPr>
            <a:r>
              <a:rPr lang="en-US" altLang="en-US" sz="2400"/>
              <a:t>The procedures to follow when a decision is needed can be specified in advance</a:t>
            </a:r>
          </a:p>
          <a:p>
            <a:pPr lvl="1">
              <a:buClr>
                <a:schemeClr val="tx2"/>
              </a:buClr>
              <a:buFontTx/>
              <a:buChar char="o"/>
            </a:pPr>
            <a:r>
              <a:rPr lang="en-US" altLang="en-US" sz="2400"/>
              <a:t>Involves a repetitive and routine-type decision where there is a definite procedure to follow</a:t>
            </a:r>
          </a:p>
          <a:p>
            <a:pPr lvl="1"/>
            <a:endParaRPr lang="en-US" altLang="en-US" sz="2400"/>
          </a:p>
          <a:p>
            <a:r>
              <a:rPr lang="en-US" altLang="en-US" sz="2400"/>
              <a:t>Require more prespecified internal reports emphasizing detailed current and historical data comparisons that support day-to-day operations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 calcmode="lin" valueType="num">
                                      <p:cBhvr additive="base">
                                        <p:cTn id="7"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anim calcmode="lin" valueType="num">
                                      <p:cBhvr additive="base">
                                        <p:cTn id="13"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anim calcmode="lin" valueType="num">
                                      <p:cBhvr additive="base">
                                        <p:cTn id="19"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03">
                                            <p:txEl>
                                              <p:pRg st="5" end="5"/>
                                            </p:txEl>
                                          </p:spTgt>
                                        </p:tgtEl>
                                        <p:attrNameLst>
                                          <p:attrName>style.visibility</p:attrName>
                                        </p:attrNameLst>
                                      </p:cBhvr>
                                      <p:to>
                                        <p:strVal val="visible"/>
                                      </p:to>
                                    </p:set>
                                    <p:anim calcmode="lin" valueType="num">
                                      <p:cBhvr additive="base">
                                        <p:cTn id="25"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990600"/>
          </a:xfrm>
          <a:noFill/>
          <a:ln/>
        </p:spPr>
        <p:txBody>
          <a:bodyPr/>
          <a:lstStyle/>
          <a:p>
            <a:r>
              <a:rPr lang="en-US" altLang="en-US"/>
              <a:t>Decision Support Technologies</a:t>
            </a:r>
          </a:p>
        </p:txBody>
      </p:sp>
      <p:sp>
        <p:nvSpPr>
          <p:cNvPr id="7171" name="Rectangle 3"/>
          <p:cNvSpPr>
            <a:spLocks noGrp="1" noChangeArrowheads="1"/>
          </p:cNvSpPr>
          <p:nvPr>
            <p:ph type="body" idx="1"/>
          </p:nvPr>
        </p:nvSpPr>
        <p:spPr>
          <a:xfrm>
            <a:off x="152400" y="1333500"/>
            <a:ext cx="8839200" cy="4152900"/>
          </a:xfrm>
          <a:noFill/>
          <a:ln/>
        </p:spPr>
        <p:txBody>
          <a:bodyPr/>
          <a:lstStyle/>
          <a:p>
            <a:r>
              <a:rPr lang="en-US" altLang="en-US" sz="2800"/>
              <a:t>Management Information Systems (MIS)</a:t>
            </a:r>
          </a:p>
          <a:p>
            <a:r>
              <a:rPr lang="en-US" altLang="en-US" sz="2800"/>
              <a:t>Decision Support Systems (DSS)</a:t>
            </a:r>
          </a:p>
          <a:p>
            <a:r>
              <a:rPr lang="en-US" altLang="en-US" sz="2800"/>
              <a:t>Enterprise (Executive) Information Systems (EIS)</a:t>
            </a:r>
          </a:p>
          <a:p>
            <a:r>
              <a:rPr lang="en-US" altLang="en-US" sz="2800"/>
              <a:t>Enterprise Resource Planning (ERP) and Supply-Chain Management (SCM)</a:t>
            </a:r>
          </a:p>
          <a:p>
            <a:r>
              <a:rPr lang="en-US" altLang="en-US" sz="2800"/>
              <a:t>Knowledge Management Systems</a:t>
            </a:r>
          </a:p>
          <a:p>
            <a:r>
              <a:rPr lang="en-US" altLang="en-US" sz="2800"/>
              <a:t>Expert Systems (ES)</a:t>
            </a:r>
          </a:p>
          <a:p>
            <a:r>
              <a:rPr lang="en-US" altLang="en-US" sz="2800"/>
              <a:t>Artificial Neural Networks (ANN)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nes On Blue.pot">
  <a:themeElements>
    <a:clrScheme name="Lines On Blue.pot 1">
      <a:dk1>
        <a:srgbClr val="000000"/>
      </a:dk1>
      <a:lt1>
        <a:srgbClr val="FFFFFF"/>
      </a:lt1>
      <a:dk2>
        <a:srgbClr val="000000"/>
      </a:dk2>
      <a:lt2>
        <a:srgbClr val="FFFF00"/>
      </a:lt2>
      <a:accent1>
        <a:srgbClr val="FF9933"/>
      </a:accent1>
      <a:accent2>
        <a:srgbClr val="0000FF"/>
      </a:accent2>
      <a:accent3>
        <a:srgbClr val="AAAAAA"/>
      </a:accent3>
      <a:accent4>
        <a:srgbClr val="DADADA"/>
      </a:accent4>
      <a:accent5>
        <a:srgbClr val="FFCAAD"/>
      </a:accent5>
      <a:accent6>
        <a:srgbClr val="0000E7"/>
      </a:accent6>
      <a:hlink>
        <a:srgbClr val="FF33CC"/>
      </a:hlink>
      <a:folHlink>
        <a:srgbClr val="000080"/>
      </a:folHlink>
    </a:clrScheme>
    <a:fontScheme name="Lines On Blue.po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Lines On Blue.pot 1">
        <a:dk1>
          <a:srgbClr val="000000"/>
        </a:dk1>
        <a:lt1>
          <a:srgbClr val="FFFFFF"/>
        </a:lt1>
        <a:dk2>
          <a:srgbClr val="000000"/>
        </a:dk2>
        <a:lt2>
          <a:srgbClr val="FFFF00"/>
        </a:lt2>
        <a:accent1>
          <a:srgbClr val="FF9933"/>
        </a:accent1>
        <a:accent2>
          <a:srgbClr val="0000FF"/>
        </a:accent2>
        <a:accent3>
          <a:srgbClr val="AAAAAA"/>
        </a:accent3>
        <a:accent4>
          <a:srgbClr val="DADADA"/>
        </a:accent4>
        <a:accent5>
          <a:srgbClr val="FFCAAD"/>
        </a:accent5>
        <a:accent6>
          <a:srgbClr val="0000E7"/>
        </a:accent6>
        <a:hlink>
          <a:srgbClr val="FF33CC"/>
        </a:hlink>
        <a:folHlink>
          <a:srgbClr val="000080"/>
        </a:folHlink>
      </a:clrScheme>
      <a:clrMap bg1="dk2" tx1="lt1" bg2="dk1" tx2="lt2" accent1="accent1" accent2="accent2" accent3="accent3" accent4="accent4" accent5="accent5" accent6="accent6" hlink="hlink" folHlink="folHlink"/>
    </a:extraClrScheme>
    <a:extraClrScheme>
      <a:clrScheme name="Lines On Blue.pot 2">
        <a:dk1>
          <a:srgbClr val="000000"/>
        </a:dk1>
        <a:lt1>
          <a:srgbClr val="CCCCFF"/>
        </a:lt1>
        <a:dk2>
          <a:srgbClr val="660066"/>
        </a:dk2>
        <a:lt2>
          <a:srgbClr val="99CCFF"/>
        </a:lt2>
        <a:accent1>
          <a:srgbClr val="33CCFF"/>
        </a:accent1>
        <a:accent2>
          <a:srgbClr val="6699FF"/>
        </a:accent2>
        <a:accent3>
          <a:srgbClr val="E2E2FF"/>
        </a:accent3>
        <a:accent4>
          <a:srgbClr val="000000"/>
        </a:accent4>
        <a:accent5>
          <a:srgbClr val="ADE2FF"/>
        </a:accent5>
        <a:accent6>
          <a:srgbClr val="5C8AE7"/>
        </a:accent6>
        <a:hlink>
          <a:srgbClr val="6666FF"/>
        </a:hlink>
        <a:folHlink>
          <a:srgbClr val="CC99FF"/>
        </a:folHlink>
      </a:clrScheme>
      <a:clrMap bg1="lt1" tx1="dk1" bg2="lt2" tx2="dk2" accent1="accent1" accent2="accent2" accent3="accent3" accent4="accent4" accent5="accent5" accent6="accent6" hlink="hlink" folHlink="folHlink"/>
    </a:extraClrScheme>
    <a:extraClrScheme>
      <a:clrScheme name="Lines On Blue.pot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Lines On Blue.pot 4">
        <a:dk1>
          <a:srgbClr val="000066"/>
        </a:dk1>
        <a:lt1>
          <a:srgbClr val="EAEAEA"/>
        </a:lt1>
        <a:dk2>
          <a:srgbClr val="660066"/>
        </a:dk2>
        <a:lt2>
          <a:srgbClr val="CBCBCB"/>
        </a:lt2>
        <a:accent1>
          <a:srgbClr val="330099"/>
        </a:accent1>
        <a:accent2>
          <a:srgbClr val="FF7C80"/>
        </a:accent2>
        <a:accent3>
          <a:srgbClr val="B8AAB8"/>
        </a:accent3>
        <a:accent4>
          <a:srgbClr val="C8C8C8"/>
        </a:accent4>
        <a:accent5>
          <a:srgbClr val="ADAACA"/>
        </a:accent5>
        <a:accent6>
          <a:srgbClr val="E77073"/>
        </a:accent6>
        <a:hlink>
          <a:srgbClr val="6666FF"/>
        </a:hlink>
        <a:folHlink>
          <a:srgbClr val="D60093"/>
        </a:folHlink>
      </a:clrScheme>
      <a:clrMap bg1="dk2" tx1="lt1" bg2="dk1" tx2="lt2" accent1="accent1" accent2="accent2" accent3="accent3" accent4="accent4" accent5="accent5" accent6="accent6" hlink="hlink" folHlink="folHlink"/>
    </a:extraClrScheme>
    <a:extraClrScheme>
      <a:clrScheme name="Lines On Blue.pot 5">
        <a:dk1>
          <a:srgbClr val="000080"/>
        </a:dk1>
        <a:lt1>
          <a:srgbClr val="EAEAEA"/>
        </a:lt1>
        <a:dk2>
          <a:srgbClr val="9933FF"/>
        </a:dk2>
        <a:lt2>
          <a:srgbClr val="CBCBCB"/>
        </a:lt2>
        <a:accent1>
          <a:srgbClr val="00CC99"/>
        </a:accent1>
        <a:accent2>
          <a:srgbClr val="00CCFF"/>
        </a:accent2>
        <a:accent3>
          <a:srgbClr val="CAADFF"/>
        </a:accent3>
        <a:accent4>
          <a:srgbClr val="C8C8C8"/>
        </a:accent4>
        <a:accent5>
          <a:srgbClr val="AAE2CA"/>
        </a:accent5>
        <a:accent6>
          <a:srgbClr val="00B9E7"/>
        </a:accent6>
        <a:hlink>
          <a:srgbClr val="6666FF"/>
        </a:hlink>
        <a:folHlink>
          <a:srgbClr val="CC99FF"/>
        </a:folHlink>
      </a:clrScheme>
      <a:clrMap bg1="dk2" tx1="lt1" bg2="dk1" tx2="lt2" accent1="accent1" accent2="accent2" accent3="accent3" accent4="accent4" accent5="accent5" accent6="accent6" hlink="hlink" folHlink="folHlink"/>
    </a:extraClrScheme>
    <a:extraClrScheme>
      <a:clrScheme name="Lines On Blue.pot 6">
        <a:dk1>
          <a:srgbClr val="000000"/>
        </a:dk1>
        <a:lt1>
          <a:srgbClr val="FFFFCC"/>
        </a:lt1>
        <a:dk2>
          <a:srgbClr val="660066"/>
        </a:dk2>
        <a:lt2>
          <a:srgbClr val="FFFFFF"/>
        </a:lt2>
        <a:accent1>
          <a:srgbClr val="99CCFF"/>
        </a:accent1>
        <a:accent2>
          <a:srgbClr val="FFCC99"/>
        </a:accent2>
        <a:accent3>
          <a:srgbClr val="FFFFE2"/>
        </a:accent3>
        <a:accent4>
          <a:srgbClr val="000000"/>
        </a:accent4>
        <a:accent5>
          <a:srgbClr val="CAE2FF"/>
        </a:accent5>
        <a:accent6>
          <a:srgbClr val="E7B98A"/>
        </a:accent6>
        <a:hlink>
          <a:srgbClr val="CC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ines On Blue.pot 1">
    <a:dk1>
      <a:srgbClr val="000000"/>
    </a:dk1>
    <a:lt1>
      <a:srgbClr val="FFFFFF"/>
    </a:lt1>
    <a:dk2>
      <a:srgbClr val="000000"/>
    </a:dk2>
    <a:lt2>
      <a:srgbClr val="FFFF00"/>
    </a:lt2>
    <a:accent1>
      <a:srgbClr val="FF9933"/>
    </a:accent1>
    <a:accent2>
      <a:srgbClr val="0000FF"/>
    </a:accent2>
    <a:accent3>
      <a:srgbClr val="AAAAAA"/>
    </a:accent3>
    <a:accent4>
      <a:srgbClr val="DADADA"/>
    </a:accent4>
    <a:accent5>
      <a:srgbClr val="FFCAAD"/>
    </a:accent5>
    <a:accent6>
      <a:srgbClr val="0000E7"/>
    </a:accent6>
    <a:hlink>
      <a:srgbClr val="FF33CC"/>
    </a:hlink>
    <a:folHlink>
      <a:srgbClr val="000080"/>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Designs\Lines On Blue.pot</Template>
  <TotalTime>1345</TotalTime>
  <Words>858</Words>
  <Application>Microsoft Office PowerPoint</Application>
  <PresentationFormat>On-screen Show (4:3)</PresentationFormat>
  <Paragraphs>138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Narrow</vt:lpstr>
      <vt:lpstr>Helvetica</vt:lpstr>
      <vt:lpstr>Monotype Sorts</vt:lpstr>
      <vt:lpstr>Times New Roman</vt:lpstr>
      <vt:lpstr>Wingdings</vt:lpstr>
      <vt:lpstr>Lines On Blue.pot</vt:lpstr>
      <vt:lpstr>Information Systems for Managerial Decision Support</vt:lpstr>
      <vt:lpstr>Achieving Success with Analytics</vt:lpstr>
      <vt:lpstr>Introduction</vt:lpstr>
      <vt:lpstr>Introduction cont.</vt:lpstr>
      <vt:lpstr>Information, Decisions, and Management</vt:lpstr>
      <vt:lpstr>Strategic Management</vt:lpstr>
      <vt:lpstr>Tactical Management</vt:lpstr>
      <vt:lpstr>Operational Management</vt:lpstr>
      <vt:lpstr>Decision Support Technologies</vt:lpstr>
      <vt:lpstr>OLAP</vt:lpstr>
      <vt:lpstr>Decision Support Systems</vt:lpstr>
      <vt:lpstr>Decision Support Systems</vt:lpstr>
      <vt:lpstr>DSS Applications</vt:lpstr>
      <vt:lpstr>Management Science</vt:lpstr>
      <vt:lpstr>A Generic Mathematical Model</vt:lpstr>
      <vt:lpstr>Categories of Mathematical Models</vt:lpstr>
    </vt:vector>
  </TitlesOfParts>
  <Manager>BIT, MBA</Manager>
  <Company>Virginia 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 Systems for Managerial Decision Support</dc:title>
  <dc:subject>BIT 5474</dc:subject>
  <dc:creator>Raymond Major</dc:creator>
  <cp:lastModifiedBy>Raymond Major</cp:lastModifiedBy>
  <cp:revision>65</cp:revision>
  <cp:lastPrinted>1999-09-10T18:38:22Z</cp:lastPrinted>
  <dcterms:created xsi:type="dcterms:W3CDTF">1998-08-31T23:58:34Z</dcterms:created>
  <dcterms:modified xsi:type="dcterms:W3CDTF">2016-03-15T13:41:57Z</dcterms:modified>
</cp:coreProperties>
</file>