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</p:sldMasterIdLst>
  <p:notesMasterIdLst>
    <p:notesMasterId r:id="rId45"/>
  </p:notesMasterIdLst>
  <p:sldIdLst>
    <p:sldId id="360" r:id="rId2"/>
    <p:sldId id="373" r:id="rId3"/>
    <p:sldId id="388" r:id="rId4"/>
    <p:sldId id="389" r:id="rId5"/>
    <p:sldId id="390" r:id="rId6"/>
    <p:sldId id="318" r:id="rId7"/>
    <p:sldId id="265" r:id="rId8"/>
    <p:sldId id="268" r:id="rId9"/>
    <p:sldId id="269" r:id="rId10"/>
    <p:sldId id="391" r:id="rId11"/>
    <p:sldId id="392" r:id="rId12"/>
    <p:sldId id="393" r:id="rId13"/>
    <p:sldId id="396" r:id="rId14"/>
    <p:sldId id="397" r:id="rId15"/>
    <p:sldId id="398" r:id="rId16"/>
    <p:sldId id="270" r:id="rId17"/>
    <p:sldId id="368" r:id="rId18"/>
    <p:sldId id="352" r:id="rId19"/>
    <p:sldId id="353" r:id="rId20"/>
    <p:sldId id="340" r:id="rId21"/>
    <p:sldId id="341" r:id="rId22"/>
    <p:sldId id="342" r:id="rId23"/>
    <p:sldId id="343" r:id="rId24"/>
    <p:sldId id="400" r:id="rId25"/>
    <p:sldId id="417" r:id="rId26"/>
    <p:sldId id="418" r:id="rId27"/>
    <p:sldId id="406" r:id="rId28"/>
    <p:sldId id="344" r:id="rId29"/>
    <p:sldId id="407" r:id="rId30"/>
    <p:sldId id="411" r:id="rId31"/>
    <p:sldId id="412" r:id="rId32"/>
    <p:sldId id="413" r:id="rId33"/>
    <p:sldId id="272" r:id="rId34"/>
    <p:sldId id="354" r:id="rId35"/>
    <p:sldId id="355" r:id="rId36"/>
    <p:sldId id="356" r:id="rId37"/>
    <p:sldId id="384" r:id="rId38"/>
    <p:sldId id="401" r:id="rId39"/>
    <p:sldId id="402" r:id="rId40"/>
    <p:sldId id="408" r:id="rId41"/>
    <p:sldId id="348" r:id="rId42"/>
    <p:sldId id="380" r:id="rId43"/>
    <p:sldId id="4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889" autoAdjust="0"/>
  </p:normalViewPr>
  <p:slideViewPr>
    <p:cSldViewPr>
      <p:cViewPr varScale="1">
        <p:scale>
          <a:sx n="50" d="100"/>
          <a:sy n="50" d="100"/>
        </p:scale>
        <p:origin x="1279" y="4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36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E5BF0-5948-4D43-B21D-D6045280B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48BEED-B54D-422C-BDC8-D3F352CB63CE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Study and Documentation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C23AD7AD-BF1E-46E0-80A2-4C72B69E6A94}" type="par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E7A0C849-F34B-45C1-B8FC-DBA10402BE05}" type="sib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7203D333-F47D-4423-9C1A-C0DABA43755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Analysis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A52B8411-7499-4950-8E24-D80E35ED093C}" type="par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E55E5103-811D-4B95-A548-8F6C018B77F7}" type="sib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180C483C-B9FA-4F1A-9626-02529D7851F0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Reengineering &amp; Defining To-be processes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85E56DA0-73CC-44F9-8AE2-AA1DB8BFA4CF}" type="par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5264582D-B6C7-4C93-B6BC-2343A8F23005}" type="sib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B3B62AB7-D0EE-4A45-984C-DB38E9034C2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implementation  /IT enablement &amp; validation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E0EA01B9-A7A1-4ABB-B995-FB204F718310}" type="par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333CD1DE-F0BD-47D1-B14E-81084DC307CC}" type="sib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BEC41326-06AD-4007-A768-32EB78B96D4B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Problem Identification and Definition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49CC467-69FE-41E4-A54C-1C2B30A2A96F}" type="par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8F4F6B09-9C11-4688-BB28-70892C3CC0C0}" type="sib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756C87B1-6403-4A79-832E-A18CA3C40939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Define vision and objectives for GPR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5B1BF6C-4D02-41A8-B244-0439A468E662}" type="par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2C3FF973-2EDF-4605-9A99-7EE958A4D3CB}" type="sib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BFCC2AAB-BAD2-43A4-B6FC-22756B1588F4}" type="pres">
      <dgm:prSet presAssocID="{68CE5BF0-5948-4D43-B21D-D6045280BAA2}" presName="CompostProcess" presStyleCnt="0">
        <dgm:presLayoutVars>
          <dgm:dir/>
          <dgm:resizeHandles val="exact"/>
        </dgm:presLayoutVars>
      </dgm:prSet>
      <dgm:spPr/>
    </dgm:pt>
    <dgm:pt modelId="{53EFB1D1-8ADF-4EB7-9C48-AB47B97925F7}" type="pres">
      <dgm:prSet presAssocID="{68CE5BF0-5948-4D43-B21D-D6045280BAA2}" presName="arrow" presStyleLbl="bgShp" presStyleIdx="0" presStyleCnt="1"/>
      <dgm:spPr/>
    </dgm:pt>
    <dgm:pt modelId="{F06B7007-9579-4FED-BEDA-E835CAF4B6E3}" type="pres">
      <dgm:prSet presAssocID="{68CE5BF0-5948-4D43-B21D-D6045280BAA2}" presName="linearProcess" presStyleCnt="0"/>
      <dgm:spPr/>
    </dgm:pt>
    <dgm:pt modelId="{F36D76AA-7ABA-4B51-A0BC-0654BFA44B26}" type="pres">
      <dgm:prSet presAssocID="{BEC41326-06AD-4007-A768-32EB78B96D4B}" presName="textNode" presStyleLbl="node1" presStyleIdx="0" presStyleCnt="6" custLinFactNeighborX="-2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021E-907F-4816-84D6-4EECB88218DB}" type="pres">
      <dgm:prSet presAssocID="{8F4F6B09-9C11-4688-BB28-70892C3CC0C0}" presName="sibTrans" presStyleCnt="0"/>
      <dgm:spPr/>
    </dgm:pt>
    <dgm:pt modelId="{AAB7F9CF-83DE-4E6A-8554-907C85F96C48}" type="pres">
      <dgm:prSet presAssocID="{756C87B1-6403-4A79-832E-A18CA3C40939}" presName="textNode" presStyleLbl="node1" presStyleIdx="1" presStyleCnt="6" custLinFactNeighborX="79062" custLinFactNeighborY="2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7461C-3BCC-4362-91E1-DC45A2B93346}" type="pres">
      <dgm:prSet presAssocID="{2C3FF973-2EDF-4605-9A99-7EE958A4D3CB}" presName="sibTrans" presStyleCnt="0"/>
      <dgm:spPr/>
    </dgm:pt>
    <dgm:pt modelId="{32EA2B08-E5B8-4CE5-8838-D20FE49232C7}" type="pres">
      <dgm:prSet presAssocID="{1B48BEED-B54D-422C-BDC8-D3F352CB63CE}" presName="textNode" presStyleLbl="node1" presStyleIdx="2" presStyleCnt="6" custScaleX="123962" custLinFactNeighborX="33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7499-0ABA-4F1E-BE89-BB3A706912CF}" type="pres">
      <dgm:prSet presAssocID="{E7A0C849-F34B-45C1-B8FC-DBA10402BE05}" presName="sibTrans" presStyleCnt="0"/>
      <dgm:spPr/>
    </dgm:pt>
    <dgm:pt modelId="{27199129-94F2-4895-9BE4-DB092708CCF6}" type="pres">
      <dgm:prSet presAssocID="{7203D333-F47D-4423-9C1A-C0DABA43755F}" presName="textNode" presStyleLbl="node1" presStyleIdx="3" presStyleCnt="6" custLinFactNeighborX="20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E18E8-035C-4B11-8E34-959EDB704222}" type="pres">
      <dgm:prSet presAssocID="{E55E5103-811D-4B95-A548-8F6C018B77F7}" presName="sibTrans" presStyleCnt="0"/>
      <dgm:spPr/>
    </dgm:pt>
    <dgm:pt modelId="{D63DB03A-E832-410C-99A5-38316149A942}" type="pres">
      <dgm:prSet presAssocID="{180C483C-B9FA-4F1A-9626-02529D7851F0}" presName="textNode" presStyleLbl="node1" presStyleIdx="4" presStyleCnt="6" custScaleX="116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3528A-C6D7-41EF-A1DE-62A17FA1A4D1}" type="pres">
      <dgm:prSet presAssocID="{5264582D-B6C7-4C93-B6BC-2343A8F23005}" presName="sibTrans" presStyleCnt="0"/>
      <dgm:spPr/>
    </dgm:pt>
    <dgm:pt modelId="{E74CCD70-881C-4CEC-86BB-9FA10DE3F7CE}" type="pres">
      <dgm:prSet presAssocID="{B3B62AB7-D0EE-4A45-984C-DB38E9034C2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A954C-E736-4AFF-94A4-557E8AC8E949}" srcId="{68CE5BF0-5948-4D43-B21D-D6045280BAA2}" destId="{B3B62AB7-D0EE-4A45-984C-DB38E9034C2F}" srcOrd="5" destOrd="0" parTransId="{E0EA01B9-A7A1-4ABB-B995-FB204F718310}" sibTransId="{333CD1DE-F0BD-47D1-B14E-81084DC307CC}"/>
    <dgm:cxn modelId="{3243CBEE-1FE9-4A43-BD10-BC453827EDDD}" type="presOf" srcId="{1B48BEED-B54D-422C-BDC8-D3F352CB63CE}" destId="{32EA2B08-E5B8-4CE5-8838-D20FE49232C7}" srcOrd="0" destOrd="0" presId="urn:microsoft.com/office/officeart/2005/8/layout/hProcess9"/>
    <dgm:cxn modelId="{8D2B73A2-CB2E-4E0F-B0E6-CB862F677CAE}" srcId="{68CE5BF0-5948-4D43-B21D-D6045280BAA2}" destId="{7203D333-F47D-4423-9C1A-C0DABA43755F}" srcOrd="3" destOrd="0" parTransId="{A52B8411-7499-4950-8E24-D80E35ED093C}" sibTransId="{E55E5103-811D-4B95-A548-8F6C018B77F7}"/>
    <dgm:cxn modelId="{B3FD4FF3-69F9-479D-908F-4741A2661E1B}" srcId="{68CE5BF0-5948-4D43-B21D-D6045280BAA2}" destId="{1B48BEED-B54D-422C-BDC8-D3F352CB63CE}" srcOrd="2" destOrd="0" parTransId="{C23AD7AD-BF1E-46E0-80A2-4C72B69E6A94}" sibTransId="{E7A0C849-F34B-45C1-B8FC-DBA10402BE05}"/>
    <dgm:cxn modelId="{B668EB66-68C1-4E2E-B1D7-FAADE2A320F0}" srcId="{68CE5BF0-5948-4D43-B21D-D6045280BAA2}" destId="{180C483C-B9FA-4F1A-9626-02529D7851F0}" srcOrd="4" destOrd="0" parTransId="{85E56DA0-73CC-44F9-8AE2-AA1DB8BFA4CF}" sibTransId="{5264582D-B6C7-4C93-B6BC-2343A8F23005}"/>
    <dgm:cxn modelId="{2EA99E94-0011-41E5-9334-2839C8587474}" type="presOf" srcId="{7203D333-F47D-4423-9C1A-C0DABA43755F}" destId="{27199129-94F2-4895-9BE4-DB092708CCF6}" srcOrd="0" destOrd="0" presId="urn:microsoft.com/office/officeart/2005/8/layout/hProcess9"/>
    <dgm:cxn modelId="{EF204A09-64BE-425A-9468-AECA837C2A08}" type="presOf" srcId="{180C483C-B9FA-4F1A-9626-02529D7851F0}" destId="{D63DB03A-E832-410C-99A5-38316149A942}" srcOrd="0" destOrd="0" presId="urn:microsoft.com/office/officeart/2005/8/layout/hProcess9"/>
    <dgm:cxn modelId="{C898D50C-245A-4AE3-90E9-63DEF05151E6}" srcId="{68CE5BF0-5948-4D43-B21D-D6045280BAA2}" destId="{756C87B1-6403-4A79-832E-A18CA3C40939}" srcOrd="1" destOrd="0" parTransId="{15B1BF6C-4D02-41A8-B244-0439A468E662}" sibTransId="{2C3FF973-2EDF-4605-9A99-7EE958A4D3CB}"/>
    <dgm:cxn modelId="{6741ECC4-6C16-45F3-92D9-2223D1182414}" type="presOf" srcId="{756C87B1-6403-4A79-832E-A18CA3C40939}" destId="{AAB7F9CF-83DE-4E6A-8554-907C85F96C48}" srcOrd="0" destOrd="0" presId="urn:microsoft.com/office/officeart/2005/8/layout/hProcess9"/>
    <dgm:cxn modelId="{732948E8-F147-4238-931A-7D07F39D4A3C}" type="presOf" srcId="{BEC41326-06AD-4007-A768-32EB78B96D4B}" destId="{F36D76AA-7ABA-4B51-A0BC-0654BFA44B26}" srcOrd="0" destOrd="0" presId="urn:microsoft.com/office/officeart/2005/8/layout/hProcess9"/>
    <dgm:cxn modelId="{B12D42E6-CDEE-4AF6-B807-5FCD515A7B8D}" type="presOf" srcId="{B3B62AB7-D0EE-4A45-984C-DB38E9034C2F}" destId="{E74CCD70-881C-4CEC-86BB-9FA10DE3F7CE}" srcOrd="0" destOrd="0" presId="urn:microsoft.com/office/officeart/2005/8/layout/hProcess9"/>
    <dgm:cxn modelId="{4C78528F-2C29-4925-AABB-09F8BE8D93E9}" srcId="{68CE5BF0-5948-4D43-B21D-D6045280BAA2}" destId="{BEC41326-06AD-4007-A768-32EB78B96D4B}" srcOrd="0" destOrd="0" parTransId="{149CC467-69FE-41E4-A54C-1C2B30A2A96F}" sibTransId="{8F4F6B09-9C11-4688-BB28-70892C3CC0C0}"/>
    <dgm:cxn modelId="{06600301-76AB-412D-A4E2-EB8C2F6D66DB}" type="presOf" srcId="{68CE5BF0-5948-4D43-B21D-D6045280BAA2}" destId="{BFCC2AAB-BAD2-43A4-B6FC-22756B1588F4}" srcOrd="0" destOrd="0" presId="urn:microsoft.com/office/officeart/2005/8/layout/hProcess9"/>
    <dgm:cxn modelId="{5AF1C21D-48DB-4CDC-9154-EC9EAC706179}" type="presParOf" srcId="{BFCC2AAB-BAD2-43A4-B6FC-22756B1588F4}" destId="{53EFB1D1-8ADF-4EB7-9C48-AB47B97925F7}" srcOrd="0" destOrd="0" presId="urn:microsoft.com/office/officeart/2005/8/layout/hProcess9"/>
    <dgm:cxn modelId="{57C8FAFE-22E2-4F63-A2F0-4D5BFF33E0AD}" type="presParOf" srcId="{BFCC2AAB-BAD2-43A4-B6FC-22756B1588F4}" destId="{F06B7007-9579-4FED-BEDA-E835CAF4B6E3}" srcOrd="1" destOrd="0" presId="urn:microsoft.com/office/officeart/2005/8/layout/hProcess9"/>
    <dgm:cxn modelId="{77AB98F7-3DE7-4BFD-A62C-09207924F8FD}" type="presParOf" srcId="{F06B7007-9579-4FED-BEDA-E835CAF4B6E3}" destId="{F36D76AA-7ABA-4B51-A0BC-0654BFA44B26}" srcOrd="0" destOrd="0" presId="urn:microsoft.com/office/officeart/2005/8/layout/hProcess9"/>
    <dgm:cxn modelId="{0D4364BF-BE83-45AC-A0C4-2FCEB364E7CB}" type="presParOf" srcId="{F06B7007-9579-4FED-BEDA-E835CAF4B6E3}" destId="{66A6021E-907F-4816-84D6-4EECB88218DB}" srcOrd="1" destOrd="0" presId="urn:microsoft.com/office/officeart/2005/8/layout/hProcess9"/>
    <dgm:cxn modelId="{EB129AC9-5864-4AC8-9273-D5EA9471CE07}" type="presParOf" srcId="{F06B7007-9579-4FED-BEDA-E835CAF4B6E3}" destId="{AAB7F9CF-83DE-4E6A-8554-907C85F96C48}" srcOrd="2" destOrd="0" presId="urn:microsoft.com/office/officeart/2005/8/layout/hProcess9"/>
    <dgm:cxn modelId="{9860648E-50B1-45F0-9655-3DF66A574D67}" type="presParOf" srcId="{F06B7007-9579-4FED-BEDA-E835CAF4B6E3}" destId="{57B7461C-3BCC-4362-91E1-DC45A2B93346}" srcOrd="3" destOrd="0" presId="urn:microsoft.com/office/officeart/2005/8/layout/hProcess9"/>
    <dgm:cxn modelId="{9AAA846E-83F3-4834-8BD1-75A5326A943D}" type="presParOf" srcId="{F06B7007-9579-4FED-BEDA-E835CAF4B6E3}" destId="{32EA2B08-E5B8-4CE5-8838-D20FE49232C7}" srcOrd="4" destOrd="0" presId="urn:microsoft.com/office/officeart/2005/8/layout/hProcess9"/>
    <dgm:cxn modelId="{078FAAB0-0626-4A83-97F5-84659EB8E53E}" type="presParOf" srcId="{F06B7007-9579-4FED-BEDA-E835CAF4B6E3}" destId="{10E67499-0ABA-4F1E-BE89-BB3A706912CF}" srcOrd="5" destOrd="0" presId="urn:microsoft.com/office/officeart/2005/8/layout/hProcess9"/>
    <dgm:cxn modelId="{869C31EB-539E-4AF2-B434-230427E9F35E}" type="presParOf" srcId="{F06B7007-9579-4FED-BEDA-E835CAF4B6E3}" destId="{27199129-94F2-4895-9BE4-DB092708CCF6}" srcOrd="6" destOrd="0" presId="urn:microsoft.com/office/officeart/2005/8/layout/hProcess9"/>
    <dgm:cxn modelId="{4AA6654D-A15B-4CD1-97BF-003F3CD04F9F}" type="presParOf" srcId="{F06B7007-9579-4FED-BEDA-E835CAF4B6E3}" destId="{AA2E18E8-035C-4B11-8E34-959EDB704222}" srcOrd="7" destOrd="0" presId="urn:microsoft.com/office/officeart/2005/8/layout/hProcess9"/>
    <dgm:cxn modelId="{1FF840A0-0823-4BF0-A4C4-CBA253E9410C}" type="presParOf" srcId="{F06B7007-9579-4FED-BEDA-E835CAF4B6E3}" destId="{D63DB03A-E832-410C-99A5-38316149A942}" srcOrd="8" destOrd="0" presId="urn:microsoft.com/office/officeart/2005/8/layout/hProcess9"/>
    <dgm:cxn modelId="{679A63F2-C8D2-4FE6-BFD8-2D8C90A5FE83}" type="presParOf" srcId="{F06B7007-9579-4FED-BEDA-E835CAF4B6E3}" destId="{9043528A-C6D7-41EF-A1DE-62A17FA1A4D1}" srcOrd="9" destOrd="0" presId="urn:microsoft.com/office/officeart/2005/8/layout/hProcess9"/>
    <dgm:cxn modelId="{0760794B-9913-4F0A-8C95-420D491FA4B1}" type="presParOf" srcId="{F06B7007-9579-4FED-BEDA-E835CAF4B6E3}" destId="{E74CCD70-881C-4CEC-86BB-9FA10DE3F7C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E5BF0-5948-4D43-B21D-D6045280B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48BEED-B54D-422C-BDC8-D3F352CB63CE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Study and Documentation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C23AD7AD-BF1E-46E0-80A2-4C72B69E6A94}" type="par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E7A0C849-F34B-45C1-B8FC-DBA10402BE05}" type="sib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7203D333-F47D-4423-9C1A-C0DABA43755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Analysis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A52B8411-7499-4950-8E24-D80E35ED093C}" type="par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E55E5103-811D-4B95-A548-8F6C018B77F7}" type="sib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180C483C-B9FA-4F1A-9626-02529D7851F0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Reengineering &amp; Defining To-be processes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85E56DA0-73CC-44F9-8AE2-AA1DB8BFA4CF}" type="par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5264582D-B6C7-4C93-B6BC-2343A8F23005}" type="sib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B3B62AB7-D0EE-4A45-984C-DB38E9034C2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implementation  / IT enablement &amp; validation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E0EA01B9-A7A1-4ABB-B995-FB204F718310}" type="par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333CD1DE-F0BD-47D1-B14E-81084DC307CC}" type="sib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BEC41326-06AD-4007-A768-32EB78B96D4B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Problem Identification and Definition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49CC467-69FE-41E4-A54C-1C2B30A2A96F}" type="par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8F4F6B09-9C11-4688-BB28-70892C3CC0C0}" type="sib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756C87B1-6403-4A79-832E-A18CA3C40939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Define vision and objectives for GPR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5B1BF6C-4D02-41A8-B244-0439A468E662}" type="par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2C3FF973-2EDF-4605-9A99-7EE958A4D3CB}" type="sib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BFCC2AAB-BAD2-43A4-B6FC-22756B1588F4}" type="pres">
      <dgm:prSet presAssocID="{68CE5BF0-5948-4D43-B21D-D6045280BAA2}" presName="CompostProcess" presStyleCnt="0">
        <dgm:presLayoutVars>
          <dgm:dir/>
          <dgm:resizeHandles val="exact"/>
        </dgm:presLayoutVars>
      </dgm:prSet>
      <dgm:spPr/>
    </dgm:pt>
    <dgm:pt modelId="{53EFB1D1-8ADF-4EB7-9C48-AB47B97925F7}" type="pres">
      <dgm:prSet presAssocID="{68CE5BF0-5948-4D43-B21D-D6045280BAA2}" presName="arrow" presStyleLbl="bgShp" presStyleIdx="0" presStyleCnt="1"/>
      <dgm:spPr/>
    </dgm:pt>
    <dgm:pt modelId="{F06B7007-9579-4FED-BEDA-E835CAF4B6E3}" type="pres">
      <dgm:prSet presAssocID="{68CE5BF0-5948-4D43-B21D-D6045280BAA2}" presName="linearProcess" presStyleCnt="0"/>
      <dgm:spPr/>
    </dgm:pt>
    <dgm:pt modelId="{F36D76AA-7ABA-4B51-A0BC-0654BFA44B26}" type="pres">
      <dgm:prSet presAssocID="{BEC41326-06AD-4007-A768-32EB78B96D4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021E-907F-4816-84D6-4EECB88218DB}" type="pres">
      <dgm:prSet presAssocID="{8F4F6B09-9C11-4688-BB28-70892C3CC0C0}" presName="sibTrans" presStyleCnt="0"/>
      <dgm:spPr/>
    </dgm:pt>
    <dgm:pt modelId="{AAB7F9CF-83DE-4E6A-8554-907C85F96C48}" type="pres">
      <dgm:prSet presAssocID="{756C87B1-6403-4A79-832E-A18CA3C40939}" presName="textNode" presStyleLbl="node1" presStyleIdx="1" presStyleCnt="6" custLinFactNeighborX="20177" custLinFactNeighborY="2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7461C-3BCC-4362-91E1-DC45A2B93346}" type="pres">
      <dgm:prSet presAssocID="{2C3FF973-2EDF-4605-9A99-7EE958A4D3CB}" presName="sibTrans" presStyleCnt="0"/>
      <dgm:spPr/>
    </dgm:pt>
    <dgm:pt modelId="{32EA2B08-E5B8-4CE5-8838-D20FE49232C7}" type="pres">
      <dgm:prSet presAssocID="{1B48BEED-B54D-422C-BDC8-D3F352CB63CE}" presName="textNode" presStyleLbl="node1" presStyleIdx="2" presStyleCnt="6" custScaleX="117225" custLinFactNeighborX="12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7499-0ABA-4F1E-BE89-BB3A706912CF}" type="pres">
      <dgm:prSet presAssocID="{E7A0C849-F34B-45C1-B8FC-DBA10402BE05}" presName="sibTrans" presStyleCnt="0"/>
      <dgm:spPr/>
    </dgm:pt>
    <dgm:pt modelId="{27199129-94F2-4895-9BE4-DB092708CCF6}" type="pres">
      <dgm:prSet presAssocID="{7203D333-F47D-4423-9C1A-C0DABA43755F}" presName="textNode" presStyleLbl="node1" presStyleIdx="3" presStyleCnt="6" custScaleX="111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E18E8-035C-4B11-8E34-959EDB704222}" type="pres">
      <dgm:prSet presAssocID="{E55E5103-811D-4B95-A548-8F6C018B77F7}" presName="sibTrans" presStyleCnt="0"/>
      <dgm:spPr/>
    </dgm:pt>
    <dgm:pt modelId="{D63DB03A-E832-410C-99A5-38316149A942}" type="pres">
      <dgm:prSet presAssocID="{180C483C-B9FA-4F1A-9626-02529D7851F0}" presName="textNode" presStyleLbl="node1" presStyleIdx="4" presStyleCnt="6" custScaleX="113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3528A-C6D7-41EF-A1DE-62A17FA1A4D1}" type="pres">
      <dgm:prSet presAssocID="{5264582D-B6C7-4C93-B6BC-2343A8F23005}" presName="sibTrans" presStyleCnt="0"/>
      <dgm:spPr/>
    </dgm:pt>
    <dgm:pt modelId="{E74CCD70-881C-4CEC-86BB-9FA10DE3F7CE}" type="pres">
      <dgm:prSet presAssocID="{B3B62AB7-D0EE-4A45-984C-DB38E9034C2F}" presName="textNode" presStyleLbl="node1" presStyleIdx="5" presStyleCnt="6" custScaleX="122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DE501-C7EF-4337-9EFE-8CB2778A2FB6}" type="presOf" srcId="{1B48BEED-B54D-422C-BDC8-D3F352CB63CE}" destId="{32EA2B08-E5B8-4CE5-8838-D20FE49232C7}" srcOrd="0" destOrd="0" presId="urn:microsoft.com/office/officeart/2005/8/layout/hProcess9"/>
    <dgm:cxn modelId="{B58A954C-E736-4AFF-94A4-557E8AC8E949}" srcId="{68CE5BF0-5948-4D43-B21D-D6045280BAA2}" destId="{B3B62AB7-D0EE-4A45-984C-DB38E9034C2F}" srcOrd="5" destOrd="0" parTransId="{E0EA01B9-A7A1-4ABB-B995-FB204F718310}" sibTransId="{333CD1DE-F0BD-47D1-B14E-81084DC307CC}"/>
    <dgm:cxn modelId="{8D2B73A2-CB2E-4E0F-B0E6-CB862F677CAE}" srcId="{68CE5BF0-5948-4D43-B21D-D6045280BAA2}" destId="{7203D333-F47D-4423-9C1A-C0DABA43755F}" srcOrd="3" destOrd="0" parTransId="{A52B8411-7499-4950-8E24-D80E35ED093C}" sibTransId="{E55E5103-811D-4B95-A548-8F6C018B77F7}"/>
    <dgm:cxn modelId="{B3FD4FF3-69F9-479D-908F-4741A2661E1B}" srcId="{68CE5BF0-5948-4D43-B21D-D6045280BAA2}" destId="{1B48BEED-B54D-422C-BDC8-D3F352CB63CE}" srcOrd="2" destOrd="0" parTransId="{C23AD7AD-BF1E-46E0-80A2-4C72B69E6A94}" sibTransId="{E7A0C849-F34B-45C1-B8FC-DBA10402BE05}"/>
    <dgm:cxn modelId="{B668EB66-68C1-4E2E-B1D7-FAADE2A320F0}" srcId="{68CE5BF0-5948-4D43-B21D-D6045280BAA2}" destId="{180C483C-B9FA-4F1A-9626-02529D7851F0}" srcOrd="4" destOrd="0" parTransId="{85E56DA0-73CC-44F9-8AE2-AA1DB8BFA4CF}" sibTransId="{5264582D-B6C7-4C93-B6BC-2343A8F23005}"/>
    <dgm:cxn modelId="{C898D50C-245A-4AE3-90E9-63DEF05151E6}" srcId="{68CE5BF0-5948-4D43-B21D-D6045280BAA2}" destId="{756C87B1-6403-4A79-832E-A18CA3C40939}" srcOrd="1" destOrd="0" parTransId="{15B1BF6C-4D02-41A8-B244-0439A468E662}" sibTransId="{2C3FF973-2EDF-4605-9A99-7EE958A4D3CB}"/>
    <dgm:cxn modelId="{F38BDC29-7989-4076-BA23-D141497A0D51}" type="presOf" srcId="{7203D333-F47D-4423-9C1A-C0DABA43755F}" destId="{27199129-94F2-4895-9BE4-DB092708CCF6}" srcOrd="0" destOrd="0" presId="urn:microsoft.com/office/officeart/2005/8/layout/hProcess9"/>
    <dgm:cxn modelId="{0F5ABECE-45D0-4101-BBDA-5B66CFFA7A59}" type="presOf" srcId="{180C483C-B9FA-4F1A-9626-02529D7851F0}" destId="{D63DB03A-E832-410C-99A5-38316149A942}" srcOrd="0" destOrd="0" presId="urn:microsoft.com/office/officeart/2005/8/layout/hProcess9"/>
    <dgm:cxn modelId="{4C78528F-2C29-4925-AABB-09F8BE8D93E9}" srcId="{68CE5BF0-5948-4D43-B21D-D6045280BAA2}" destId="{BEC41326-06AD-4007-A768-32EB78B96D4B}" srcOrd="0" destOrd="0" parTransId="{149CC467-69FE-41E4-A54C-1C2B30A2A96F}" sibTransId="{8F4F6B09-9C11-4688-BB28-70892C3CC0C0}"/>
    <dgm:cxn modelId="{4A58A8AC-0168-46C3-8CD4-80510C30C6EA}" type="presOf" srcId="{BEC41326-06AD-4007-A768-32EB78B96D4B}" destId="{F36D76AA-7ABA-4B51-A0BC-0654BFA44B26}" srcOrd="0" destOrd="0" presId="urn:microsoft.com/office/officeart/2005/8/layout/hProcess9"/>
    <dgm:cxn modelId="{35E3484B-12CD-499A-90A3-972742B99B01}" type="presOf" srcId="{68CE5BF0-5948-4D43-B21D-D6045280BAA2}" destId="{BFCC2AAB-BAD2-43A4-B6FC-22756B1588F4}" srcOrd="0" destOrd="0" presId="urn:microsoft.com/office/officeart/2005/8/layout/hProcess9"/>
    <dgm:cxn modelId="{9E892731-7E3B-4000-8F9E-A394EDE34989}" type="presOf" srcId="{B3B62AB7-D0EE-4A45-984C-DB38E9034C2F}" destId="{E74CCD70-881C-4CEC-86BB-9FA10DE3F7CE}" srcOrd="0" destOrd="0" presId="urn:microsoft.com/office/officeart/2005/8/layout/hProcess9"/>
    <dgm:cxn modelId="{43E56F5F-DD23-40AF-9EB9-845C2DE2030E}" type="presOf" srcId="{756C87B1-6403-4A79-832E-A18CA3C40939}" destId="{AAB7F9CF-83DE-4E6A-8554-907C85F96C48}" srcOrd="0" destOrd="0" presId="urn:microsoft.com/office/officeart/2005/8/layout/hProcess9"/>
    <dgm:cxn modelId="{CA8B2042-6F8E-4F4B-83C0-18C85D02A78C}" type="presParOf" srcId="{BFCC2AAB-BAD2-43A4-B6FC-22756B1588F4}" destId="{53EFB1D1-8ADF-4EB7-9C48-AB47B97925F7}" srcOrd="0" destOrd="0" presId="urn:microsoft.com/office/officeart/2005/8/layout/hProcess9"/>
    <dgm:cxn modelId="{F211CF52-0678-47E7-93BF-C50D39190C60}" type="presParOf" srcId="{BFCC2AAB-BAD2-43A4-B6FC-22756B1588F4}" destId="{F06B7007-9579-4FED-BEDA-E835CAF4B6E3}" srcOrd="1" destOrd="0" presId="urn:microsoft.com/office/officeart/2005/8/layout/hProcess9"/>
    <dgm:cxn modelId="{AAC2ED21-62C4-4124-AFA0-CB5ABA7ED4C5}" type="presParOf" srcId="{F06B7007-9579-4FED-BEDA-E835CAF4B6E3}" destId="{F36D76AA-7ABA-4B51-A0BC-0654BFA44B26}" srcOrd="0" destOrd="0" presId="urn:microsoft.com/office/officeart/2005/8/layout/hProcess9"/>
    <dgm:cxn modelId="{F0647605-2E87-49EC-B4FC-615F75B9288C}" type="presParOf" srcId="{F06B7007-9579-4FED-BEDA-E835CAF4B6E3}" destId="{66A6021E-907F-4816-84D6-4EECB88218DB}" srcOrd="1" destOrd="0" presId="urn:microsoft.com/office/officeart/2005/8/layout/hProcess9"/>
    <dgm:cxn modelId="{50158834-CFD9-463A-8CB0-3E8599DA56F1}" type="presParOf" srcId="{F06B7007-9579-4FED-BEDA-E835CAF4B6E3}" destId="{AAB7F9CF-83DE-4E6A-8554-907C85F96C48}" srcOrd="2" destOrd="0" presId="urn:microsoft.com/office/officeart/2005/8/layout/hProcess9"/>
    <dgm:cxn modelId="{A311E241-1181-4821-8D1E-AA66DF2E7FBA}" type="presParOf" srcId="{F06B7007-9579-4FED-BEDA-E835CAF4B6E3}" destId="{57B7461C-3BCC-4362-91E1-DC45A2B93346}" srcOrd="3" destOrd="0" presId="urn:microsoft.com/office/officeart/2005/8/layout/hProcess9"/>
    <dgm:cxn modelId="{9E5AA441-D52F-47F5-99D5-977D2820DC09}" type="presParOf" srcId="{F06B7007-9579-4FED-BEDA-E835CAF4B6E3}" destId="{32EA2B08-E5B8-4CE5-8838-D20FE49232C7}" srcOrd="4" destOrd="0" presId="urn:microsoft.com/office/officeart/2005/8/layout/hProcess9"/>
    <dgm:cxn modelId="{6BA9ADB7-7439-4F5A-A69A-3F1EE787CA3A}" type="presParOf" srcId="{F06B7007-9579-4FED-BEDA-E835CAF4B6E3}" destId="{10E67499-0ABA-4F1E-BE89-BB3A706912CF}" srcOrd="5" destOrd="0" presId="urn:microsoft.com/office/officeart/2005/8/layout/hProcess9"/>
    <dgm:cxn modelId="{786B98AE-4776-4D50-8BCC-288407C92378}" type="presParOf" srcId="{F06B7007-9579-4FED-BEDA-E835CAF4B6E3}" destId="{27199129-94F2-4895-9BE4-DB092708CCF6}" srcOrd="6" destOrd="0" presId="urn:microsoft.com/office/officeart/2005/8/layout/hProcess9"/>
    <dgm:cxn modelId="{EFF61977-813E-4F8C-9DEF-C41FE814FA48}" type="presParOf" srcId="{F06B7007-9579-4FED-BEDA-E835CAF4B6E3}" destId="{AA2E18E8-035C-4B11-8E34-959EDB704222}" srcOrd="7" destOrd="0" presId="urn:microsoft.com/office/officeart/2005/8/layout/hProcess9"/>
    <dgm:cxn modelId="{7733DDBB-DAEF-4F8F-AE77-215A9A6286EE}" type="presParOf" srcId="{F06B7007-9579-4FED-BEDA-E835CAF4B6E3}" destId="{D63DB03A-E832-410C-99A5-38316149A942}" srcOrd="8" destOrd="0" presId="urn:microsoft.com/office/officeart/2005/8/layout/hProcess9"/>
    <dgm:cxn modelId="{C370F671-6149-4D45-B9C7-917BE29B5738}" type="presParOf" srcId="{F06B7007-9579-4FED-BEDA-E835CAF4B6E3}" destId="{9043528A-C6D7-41EF-A1DE-62A17FA1A4D1}" srcOrd="9" destOrd="0" presId="urn:microsoft.com/office/officeart/2005/8/layout/hProcess9"/>
    <dgm:cxn modelId="{7687B550-39AC-4695-A5F1-F6055D9246DF}" type="presParOf" srcId="{F06B7007-9579-4FED-BEDA-E835CAF4B6E3}" destId="{E74CCD70-881C-4CEC-86BB-9FA10DE3F7C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E5BF0-5948-4D43-B21D-D6045280B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48BEED-B54D-422C-BDC8-D3F352CB63CE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Study and Documentation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C23AD7AD-BF1E-46E0-80A2-4C72B69E6A94}" type="par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E7A0C849-F34B-45C1-B8FC-DBA10402BE05}" type="sib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7203D333-F47D-4423-9C1A-C0DABA43755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Analysis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A52B8411-7499-4950-8E24-D80E35ED093C}" type="par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E55E5103-811D-4B95-A548-8F6C018B77F7}" type="sib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180C483C-B9FA-4F1A-9626-02529D7851F0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Reengineering &amp; Defining To-be processes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85E56DA0-73CC-44F9-8AE2-AA1DB8BFA4CF}" type="par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5264582D-B6C7-4C93-B6BC-2343A8F23005}" type="sib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B3B62AB7-D0EE-4A45-984C-DB38E9034C2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implementation  / IT enablement &amp; validation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E0EA01B9-A7A1-4ABB-B995-FB204F718310}" type="par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333CD1DE-F0BD-47D1-B14E-81084DC307CC}" type="sib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BEC41326-06AD-4007-A768-32EB78B96D4B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Problem Identification and Definition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49CC467-69FE-41E4-A54C-1C2B30A2A96F}" type="par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8F4F6B09-9C11-4688-BB28-70892C3CC0C0}" type="sib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756C87B1-6403-4A79-832E-A18CA3C40939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Define vision and objectives for GPR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5B1BF6C-4D02-41A8-B244-0439A468E662}" type="par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2C3FF973-2EDF-4605-9A99-7EE958A4D3CB}" type="sib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BFCC2AAB-BAD2-43A4-B6FC-22756B1588F4}" type="pres">
      <dgm:prSet presAssocID="{68CE5BF0-5948-4D43-B21D-D6045280BAA2}" presName="CompostProcess" presStyleCnt="0">
        <dgm:presLayoutVars>
          <dgm:dir/>
          <dgm:resizeHandles val="exact"/>
        </dgm:presLayoutVars>
      </dgm:prSet>
      <dgm:spPr/>
    </dgm:pt>
    <dgm:pt modelId="{53EFB1D1-8ADF-4EB7-9C48-AB47B97925F7}" type="pres">
      <dgm:prSet presAssocID="{68CE5BF0-5948-4D43-B21D-D6045280BAA2}" presName="arrow" presStyleLbl="bgShp" presStyleIdx="0" presStyleCnt="1"/>
      <dgm:spPr/>
    </dgm:pt>
    <dgm:pt modelId="{F06B7007-9579-4FED-BEDA-E835CAF4B6E3}" type="pres">
      <dgm:prSet presAssocID="{68CE5BF0-5948-4D43-B21D-D6045280BAA2}" presName="linearProcess" presStyleCnt="0"/>
      <dgm:spPr/>
    </dgm:pt>
    <dgm:pt modelId="{F36D76AA-7ABA-4B51-A0BC-0654BFA44B26}" type="pres">
      <dgm:prSet presAssocID="{BEC41326-06AD-4007-A768-32EB78B96D4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021E-907F-4816-84D6-4EECB88218DB}" type="pres">
      <dgm:prSet presAssocID="{8F4F6B09-9C11-4688-BB28-70892C3CC0C0}" presName="sibTrans" presStyleCnt="0"/>
      <dgm:spPr/>
    </dgm:pt>
    <dgm:pt modelId="{AAB7F9CF-83DE-4E6A-8554-907C85F96C48}" type="pres">
      <dgm:prSet presAssocID="{756C87B1-6403-4A79-832E-A18CA3C40939}" presName="textNode" presStyleLbl="node1" presStyleIdx="1" presStyleCnt="6" custLinFactNeighborX="20177" custLinFactNeighborY="2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7461C-3BCC-4362-91E1-DC45A2B93346}" type="pres">
      <dgm:prSet presAssocID="{2C3FF973-2EDF-4605-9A99-7EE958A4D3CB}" presName="sibTrans" presStyleCnt="0"/>
      <dgm:spPr/>
    </dgm:pt>
    <dgm:pt modelId="{32EA2B08-E5B8-4CE5-8838-D20FE49232C7}" type="pres">
      <dgm:prSet presAssocID="{1B48BEED-B54D-422C-BDC8-D3F352CB63CE}" presName="textNode" presStyleLbl="node1" presStyleIdx="2" presStyleCnt="6" custLinFactNeighborX="12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7499-0ABA-4F1E-BE89-BB3A706912CF}" type="pres">
      <dgm:prSet presAssocID="{E7A0C849-F34B-45C1-B8FC-DBA10402BE05}" presName="sibTrans" presStyleCnt="0"/>
      <dgm:spPr/>
    </dgm:pt>
    <dgm:pt modelId="{27199129-94F2-4895-9BE4-DB092708CCF6}" type="pres">
      <dgm:prSet presAssocID="{7203D333-F47D-4423-9C1A-C0DABA43755F}" presName="textNode" presStyleLbl="node1" presStyleIdx="3" presStyleCnt="6" custLinFactNeighborX="46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E18E8-035C-4B11-8E34-959EDB704222}" type="pres">
      <dgm:prSet presAssocID="{E55E5103-811D-4B95-A548-8F6C018B77F7}" presName="sibTrans" presStyleCnt="0"/>
      <dgm:spPr/>
    </dgm:pt>
    <dgm:pt modelId="{D63DB03A-E832-410C-99A5-38316149A942}" type="pres">
      <dgm:prSet presAssocID="{180C483C-B9FA-4F1A-9626-02529D7851F0}" presName="textNode" presStyleLbl="node1" presStyleIdx="4" presStyleCnt="6" custScaleX="121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3528A-C6D7-41EF-A1DE-62A17FA1A4D1}" type="pres">
      <dgm:prSet presAssocID="{5264582D-B6C7-4C93-B6BC-2343A8F23005}" presName="sibTrans" presStyleCnt="0"/>
      <dgm:spPr/>
    </dgm:pt>
    <dgm:pt modelId="{E74CCD70-881C-4CEC-86BB-9FA10DE3F7CE}" type="pres">
      <dgm:prSet presAssocID="{B3B62AB7-D0EE-4A45-984C-DB38E9034C2F}" presName="textNode" presStyleLbl="node1" presStyleIdx="5" presStyleCnt="6" custScaleX="109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71E5EF-DB32-4A40-8E4F-B472584B10F5}" type="presOf" srcId="{7203D333-F47D-4423-9C1A-C0DABA43755F}" destId="{27199129-94F2-4895-9BE4-DB092708CCF6}" srcOrd="0" destOrd="0" presId="urn:microsoft.com/office/officeart/2005/8/layout/hProcess9"/>
    <dgm:cxn modelId="{42945D85-DE4C-43F6-9E72-DEC25E897EF9}" type="presOf" srcId="{B3B62AB7-D0EE-4A45-984C-DB38E9034C2F}" destId="{E74CCD70-881C-4CEC-86BB-9FA10DE3F7CE}" srcOrd="0" destOrd="0" presId="urn:microsoft.com/office/officeart/2005/8/layout/hProcess9"/>
    <dgm:cxn modelId="{41AF99CB-B78A-4D94-8232-03D03FA2B658}" type="presOf" srcId="{BEC41326-06AD-4007-A768-32EB78B96D4B}" destId="{F36D76AA-7ABA-4B51-A0BC-0654BFA44B26}" srcOrd="0" destOrd="0" presId="urn:microsoft.com/office/officeart/2005/8/layout/hProcess9"/>
    <dgm:cxn modelId="{99F369A9-271D-43A4-B652-D0B90A69A9E7}" type="presOf" srcId="{180C483C-B9FA-4F1A-9626-02529D7851F0}" destId="{D63DB03A-E832-410C-99A5-38316149A942}" srcOrd="0" destOrd="0" presId="urn:microsoft.com/office/officeart/2005/8/layout/hProcess9"/>
    <dgm:cxn modelId="{9358A8B2-3500-44D5-A59C-C81A22F0A2CE}" type="presOf" srcId="{756C87B1-6403-4A79-832E-A18CA3C40939}" destId="{AAB7F9CF-83DE-4E6A-8554-907C85F96C48}" srcOrd="0" destOrd="0" presId="urn:microsoft.com/office/officeart/2005/8/layout/hProcess9"/>
    <dgm:cxn modelId="{C898D50C-245A-4AE3-90E9-63DEF05151E6}" srcId="{68CE5BF0-5948-4D43-B21D-D6045280BAA2}" destId="{756C87B1-6403-4A79-832E-A18CA3C40939}" srcOrd="1" destOrd="0" parTransId="{15B1BF6C-4D02-41A8-B244-0439A468E662}" sibTransId="{2C3FF973-2EDF-4605-9A99-7EE958A4D3CB}"/>
    <dgm:cxn modelId="{B58A954C-E736-4AFF-94A4-557E8AC8E949}" srcId="{68CE5BF0-5948-4D43-B21D-D6045280BAA2}" destId="{B3B62AB7-D0EE-4A45-984C-DB38E9034C2F}" srcOrd="5" destOrd="0" parTransId="{E0EA01B9-A7A1-4ABB-B995-FB204F718310}" sibTransId="{333CD1DE-F0BD-47D1-B14E-81084DC307CC}"/>
    <dgm:cxn modelId="{95DDFC34-C009-4B6B-AF08-4D36B1D6DC9D}" type="presOf" srcId="{1B48BEED-B54D-422C-BDC8-D3F352CB63CE}" destId="{32EA2B08-E5B8-4CE5-8838-D20FE49232C7}" srcOrd="0" destOrd="0" presId="urn:microsoft.com/office/officeart/2005/8/layout/hProcess9"/>
    <dgm:cxn modelId="{29970799-2561-4A29-857A-D498CF002C74}" type="presOf" srcId="{68CE5BF0-5948-4D43-B21D-D6045280BAA2}" destId="{BFCC2AAB-BAD2-43A4-B6FC-22756B1588F4}" srcOrd="0" destOrd="0" presId="urn:microsoft.com/office/officeart/2005/8/layout/hProcess9"/>
    <dgm:cxn modelId="{B668EB66-68C1-4E2E-B1D7-FAADE2A320F0}" srcId="{68CE5BF0-5948-4D43-B21D-D6045280BAA2}" destId="{180C483C-B9FA-4F1A-9626-02529D7851F0}" srcOrd="4" destOrd="0" parTransId="{85E56DA0-73CC-44F9-8AE2-AA1DB8BFA4CF}" sibTransId="{5264582D-B6C7-4C93-B6BC-2343A8F23005}"/>
    <dgm:cxn modelId="{B3FD4FF3-69F9-479D-908F-4741A2661E1B}" srcId="{68CE5BF0-5948-4D43-B21D-D6045280BAA2}" destId="{1B48BEED-B54D-422C-BDC8-D3F352CB63CE}" srcOrd="2" destOrd="0" parTransId="{C23AD7AD-BF1E-46E0-80A2-4C72B69E6A94}" sibTransId="{E7A0C849-F34B-45C1-B8FC-DBA10402BE05}"/>
    <dgm:cxn modelId="{4C78528F-2C29-4925-AABB-09F8BE8D93E9}" srcId="{68CE5BF0-5948-4D43-B21D-D6045280BAA2}" destId="{BEC41326-06AD-4007-A768-32EB78B96D4B}" srcOrd="0" destOrd="0" parTransId="{149CC467-69FE-41E4-A54C-1C2B30A2A96F}" sibTransId="{8F4F6B09-9C11-4688-BB28-70892C3CC0C0}"/>
    <dgm:cxn modelId="{8D2B73A2-CB2E-4E0F-B0E6-CB862F677CAE}" srcId="{68CE5BF0-5948-4D43-B21D-D6045280BAA2}" destId="{7203D333-F47D-4423-9C1A-C0DABA43755F}" srcOrd="3" destOrd="0" parTransId="{A52B8411-7499-4950-8E24-D80E35ED093C}" sibTransId="{E55E5103-811D-4B95-A548-8F6C018B77F7}"/>
    <dgm:cxn modelId="{61B81E5E-59A0-494A-B117-FFA0FBD9B15F}" type="presParOf" srcId="{BFCC2AAB-BAD2-43A4-B6FC-22756B1588F4}" destId="{53EFB1D1-8ADF-4EB7-9C48-AB47B97925F7}" srcOrd="0" destOrd="0" presId="urn:microsoft.com/office/officeart/2005/8/layout/hProcess9"/>
    <dgm:cxn modelId="{BBBDBAAE-E54B-4E12-A959-31A3E2C1BC70}" type="presParOf" srcId="{BFCC2AAB-BAD2-43A4-B6FC-22756B1588F4}" destId="{F06B7007-9579-4FED-BEDA-E835CAF4B6E3}" srcOrd="1" destOrd="0" presId="urn:microsoft.com/office/officeart/2005/8/layout/hProcess9"/>
    <dgm:cxn modelId="{1F48B3D3-6395-4E9F-8B35-6B93509D1C75}" type="presParOf" srcId="{F06B7007-9579-4FED-BEDA-E835CAF4B6E3}" destId="{F36D76AA-7ABA-4B51-A0BC-0654BFA44B26}" srcOrd="0" destOrd="0" presId="urn:microsoft.com/office/officeart/2005/8/layout/hProcess9"/>
    <dgm:cxn modelId="{28BF37F4-A3CE-4DFD-8647-040E33F16EDF}" type="presParOf" srcId="{F06B7007-9579-4FED-BEDA-E835CAF4B6E3}" destId="{66A6021E-907F-4816-84D6-4EECB88218DB}" srcOrd="1" destOrd="0" presId="urn:microsoft.com/office/officeart/2005/8/layout/hProcess9"/>
    <dgm:cxn modelId="{DF84C154-8380-4A2A-91F4-9DE5C0072487}" type="presParOf" srcId="{F06B7007-9579-4FED-BEDA-E835CAF4B6E3}" destId="{AAB7F9CF-83DE-4E6A-8554-907C85F96C48}" srcOrd="2" destOrd="0" presId="urn:microsoft.com/office/officeart/2005/8/layout/hProcess9"/>
    <dgm:cxn modelId="{5195C643-D0C6-4CAD-A45F-9065CB3C8066}" type="presParOf" srcId="{F06B7007-9579-4FED-BEDA-E835CAF4B6E3}" destId="{57B7461C-3BCC-4362-91E1-DC45A2B93346}" srcOrd="3" destOrd="0" presId="urn:microsoft.com/office/officeart/2005/8/layout/hProcess9"/>
    <dgm:cxn modelId="{C938CAC6-47B5-441B-A5CA-BB91DD31D212}" type="presParOf" srcId="{F06B7007-9579-4FED-BEDA-E835CAF4B6E3}" destId="{32EA2B08-E5B8-4CE5-8838-D20FE49232C7}" srcOrd="4" destOrd="0" presId="urn:microsoft.com/office/officeart/2005/8/layout/hProcess9"/>
    <dgm:cxn modelId="{A56C6A10-B074-46A2-8F49-D608297293BE}" type="presParOf" srcId="{F06B7007-9579-4FED-BEDA-E835CAF4B6E3}" destId="{10E67499-0ABA-4F1E-BE89-BB3A706912CF}" srcOrd="5" destOrd="0" presId="urn:microsoft.com/office/officeart/2005/8/layout/hProcess9"/>
    <dgm:cxn modelId="{BE28ED39-E717-40EB-B9BA-D3669A9B18E3}" type="presParOf" srcId="{F06B7007-9579-4FED-BEDA-E835CAF4B6E3}" destId="{27199129-94F2-4895-9BE4-DB092708CCF6}" srcOrd="6" destOrd="0" presId="urn:microsoft.com/office/officeart/2005/8/layout/hProcess9"/>
    <dgm:cxn modelId="{776F1F9A-DA8B-4F4A-9FD7-17AD0C238B2C}" type="presParOf" srcId="{F06B7007-9579-4FED-BEDA-E835CAF4B6E3}" destId="{AA2E18E8-035C-4B11-8E34-959EDB704222}" srcOrd="7" destOrd="0" presId="urn:microsoft.com/office/officeart/2005/8/layout/hProcess9"/>
    <dgm:cxn modelId="{DFBB1D42-3A1F-4EB0-AF3D-119A950CB123}" type="presParOf" srcId="{F06B7007-9579-4FED-BEDA-E835CAF4B6E3}" destId="{D63DB03A-E832-410C-99A5-38316149A942}" srcOrd="8" destOrd="0" presId="urn:microsoft.com/office/officeart/2005/8/layout/hProcess9"/>
    <dgm:cxn modelId="{33EC2150-5DBC-49AB-BDD8-FD0C8B6DEC5C}" type="presParOf" srcId="{F06B7007-9579-4FED-BEDA-E835CAF4B6E3}" destId="{9043528A-C6D7-41EF-A1DE-62A17FA1A4D1}" srcOrd="9" destOrd="0" presId="urn:microsoft.com/office/officeart/2005/8/layout/hProcess9"/>
    <dgm:cxn modelId="{8C5CDA91-174E-46C0-82AA-B9138A31845D}" type="presParOf" srcId="{F06B7007-9579-4FED-BEDA-E835CAF4B6E3}" destId="{E74CCD70-881C-4CEC-86BB-9FA10DE3F7C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BDCB1-2330-4CC0-ACE9-2C31572B08E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1C24E-6F48-45E8-8C6D-390825E3610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Book Antiqua" panose="02040602050305030304" pitchFamily="18" charset="0"/>
            </a:rPr>
            <a:t>AS-IS ASSESSMENT</a:t>
          </a:r>
          <a:endParaRPr lang="en-US" sz="18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E4703AEF-90AB-41A2-925A-574AFD0BC613}" type="parTrans" cxnId="{A6324242-340C-49B6-8210-14DEB1A7EB3C}">
      <dgm:prSet/>
      <dgm:spPr/>
      <dgm:t>
        <a:bodyPr/>
        <a:lstStyle/>
        <a:p>
          <a:endParaRPr lang="en-US"/>
        </a:p>
      </dgm:t>
    </dgm:pt>
    <dgm:pt modelId="{B5B6844D-353E-45AD-831B-DB92DB54E4BC}" type="sibTrans" cxnId="{A6324242-340C-49B6-8210-14DEB1A7EB3C}">
      <dgm:prSet/>
      <dgm:spPr/>
      <dgm:t>
        <a:bodyPr/>
        <a:lstStyle/>
        <a:p>
          <a:endParaRPr lang="en-US"/>
        </a:p>
      </dgm:t>
    </dgm:pt>
    <dgm:pt modelId="{B3024E73-00A8-4E2B-84B6-7F2C0A5780CF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IT Systems</a:t>
          </a:r>
          <a:endParaRPr lang="en-US" dirty="0">
            <a:latin typeface="Book Antiqua" panose="02040602050305030304" pitchFamily="18" charset="0"/>
          </a:endParaRPr>
        </a:p>
      </dgm:t>
    </dgm:pt>
    <dgm:pt modelId="{4289DB28-2E0A-492E-A459-F2C6765DE3FC}" type="sibTrans" cxnId="{B863085C-C98A-45E8-AD3C-820FE31F7FB7}">
      <dgm:prSet/>
      <dgm:spPr/>
      <dgm:t>
        <a:bodyPr/>
        <a:lstStyle/>
        <a:p>
          <a:endParaRPr lang="en-US"/>
        </a:p>
      </dgm:t>
    </dgm:pt>
    <dgm:pt modelId="{760D35D0-6FE8-43FD-A20F-45D675512073}" type="parTrans" cxnId="{B863085C-C98A-45E8-AD3C-820FE31F7FB7}">
      <dgm:prSet/>
      <dgm:spPr/>
      <dgm:t>
        <a:bodyPr/>
        <a:lstStyle/>
        <a:p>
          <a:endParaRPr lang="en-US"/>
        </a:p>
      </dgm:t>
    </dgm:pt>
    <dgm:pt modelId="{462EAF7F-4A52-408C-B765-B4CBE2489ACE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Business Processes</a:t>
          </a:r>
          <a:endParaRPr lang="en-US" dirty="0">
            <a:latin typeface="Book Antiqua" panose="02040602050305030304" pitchFamily="18" charset="0"/>
          </a:endParaRPr>
        </a:p>
      </dgm:t>
    </dgm:pt>
    <dgm:pt modelId="{581366EF-CA97-4010-9D61-20905A22D18E}" type="sibTrans" cxnId="{7F1307FF-A84C-429E-916E-63F51AEAC9C9}">
      <dgm:prSet/>
      <dgm:spPr/>
      <dgm:t>
        <a:bodyPr/>
        <a:lstStyle/>
        <a:p>
          <a:endParaRPr lang="en-US"/>
        </a:p>
      </dgm:t>
    </dgm:pt>
    <dgm:pt modelId="{9DE8D1E9-D716-4964-9708-EEDD88A3F345}" type="parTrans" cxnId="{7F1307FF-A84C-429E-916E-63F51AEAC9C9}">
      <dgm:prSet/>
      <dgm:spPr/>
      <dgm:t>
        <a:bodyPr/>
        <a:lstStyle/>
        <a:p>
          <a:endParaRPr lang="en-US"/>
        </a:p>
      </dgm:t>
    </dgm:pt>
    <dgm:pt modelId="{6C747E9B-A0CA-49A5-B1D1-31F5911843B4}">
      <dgm:prSet phldrT="[Text]"/>
      <dgm:spPr/>
      <dgm:t>
        <a:bodyPr/>
        <a:lstStyle/>
        <a:p>
          <a:r>
            <a:rPr lang="en-US" dirty="0" smtClean="0">
              <a:latin typeface="Book Antiqua" panose="02040602050305030304" pitchFamily="18" charset="0"/>
            </a:rPr>
            <a:t>People</a:t>
          </a:r>
          <a:endParaRPr lang="en-US" dirty="0">
            <a:latin typeface="Book Antiqua" panose="02040602050305030304" pitchFamily="18" charset="0"/>
          </a:endParaRPr>
        </a:p>
      </dgm:t>
    </dgm:pt>
    <dgm:pt modelId="{4EEBC1E8-5C17-4EF8-ACDC-A1CE71ABE588}" type="sibTrans" cxnId="{162A9511-06CC-4433-8442-A84F1466D97D}">
      <dgm:prSet/>
      <dgm:spPr/>
      <dgm:t>
        <a:bodyPr/>
        <a:lstStyle/>
        <a:p>
          <a:endParaRPr lang="en-US"/>
        </a:p>
      </dgm:t>
    </dgm:pt>
    <dgm:pt modelId="{C5E96C16-EA07-46D7-9159-B12DF6FADF35}" type="parTrans" cxnId="{162A9511-06CC-4433-8442-A84F1466D97D}">
      <dgm:prSet/>
      <dgm:spPr/>
      <dgm:t>
        <a:bodyPr/>
        <a:lstStyle/>
        <a:p>
          <a:endParaRPr lang="en-US"/>
        </a:p>
      </dgm:t>
    </dgm:pt>
    <dgm:pt modelId="{492BC883-D6E4-421D-885F-9BC8F8ACCC35}" type="pres">
      <dgm:prSet presAssocID="{4CABDCB1-2330-4CC0-ACE9-2C31572B08E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4E08C-F0BE-40AD-B533-D96E5A089465}" type="pres">
      <dgm:prSet presAssocID="{4CABDCB1-2330-4CC0-ACE9-2C31572B08E9}" presName="ellipse" presStyleLbl="trBgShp" presStyleIdx="0" presStyleCnt="1"/>
      <dgm:spPr/>
    </dgm:pt>
    <dgm:pt modelId="{125AFBE5-185C-4CD4-99F8-4E38C24ADCD2}" type="pres">
      <dgm:prSet presAssocID="{4CABDCB1-2330-4CC0-ACE9-2C31572B08E9}" presName="arrow1" presStyleLbl="fgShp" presStyleIdx="0" presStyleCnt="1" custLinFactNeighborX="4000" custLinFactNeighborY="5000"/>
      <dgm:spPr/>
      <dgm:t>
        <a:bodyPr/>
        <a:lstStyle/>
        <a:p>
          <a:endParaRPr lang="en-US"/>
        </a:p>
      </dgm:t>
    </dgm:pt>
    <dgm:pt modelId="{32D74E0C-E6D2-477F-81E3-9CAC5799FA86}" type="pres">
      <dgm:prSet presAssocID="{4CABDCB1-2330-4CC0-ACE9-2C31572B08E9}" presName="rectangle" presStyleLbl="revTx" presStyleIdx="0" presStyleCnt="1" custLinFactNeighborX="2500" custLinFactNeighborY="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291AE-9789-4F06-86B1-E944663021F9}" type="pres">
      <dgm:prSet presAssocID="{462EAF7F-4A52-408C-B765-B4CBE2489AC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02259-C293-4B53-9C06-676FA7FF6773}" type="pres">
      <dgm:prSet presAssocID="{B3024E73-00A8-4E2B-84B6-7F2C0A5780C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3AB34-949A-46B8-9BB0-0C142D7FE2D2}" type="pres">
      <dgm:prSet presAssocID="{F111C24E-6F48-45E8-8C6D-390825E3610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9E157-7B57-45F7-A0D7-EAC12F0A0F0D}" type="pres">
      <dgm:prSet presAssocID="{4CABDCB1-2330-4CC0-ACE9-2C31572B08E9}" presName="funnel" presStyleLbl="trAlignAcc1" presStyleIdx="0" presStyleCnt="1" custLinFactNeighborX="179"/>
      <dgm:spPr/>
      <dgm:t>
        <a:bodyPr/>
        <a:lstStyle/>
        <a:p>
          <a:endParaRPr lang="en-US"/>
        </a:p>
      </dgm:t>
    </dgm:pt>
  </dgm:ptLst>
  <dgm:cxnLst>
    <dgm:cxn modelId="{B863085C-C98A-45E8-AD3C-820FE31F7FB7}" srcId="{4CABDCB1-2330-4CC0-ACE9-2C31572B08E9}" destId="{B3024E73-00A8-4E2B-84B6-7F2C0A5780CF}" srcOrd="2" destOrd="0" parTransId="{760D35D0-6FE8-43FD-A20F-45D675512073}" sibTransId="{4289DB28-2E0A-492E-A459-F2C6765DE3FC}"/>
    <dgm:cxn modelId="{162A9511-06CC-4433-8442-A84F1466D97D}" srcId="{4CABDCB1-2330-4CC0-ACE9-2C31572B08E9}" destId="{6C747E9B-A0CA-49A5-B1D1-31F5911843B4}" srcOrd="0" destOrd="0" parTransId="{C5E96C16-EA07-46D7-9159-B12DF6FADF35}" sibTransId="{4EEBC1E8-5C17-4EF8-ACDC-A1CE71ABE588}"/>
    <dgm:cxn modelId="{024CBC8E-3FE9-42C6-909B-04685509D92B}" type="presOf" srcId="{462EAF7F-4A52-408C-B765-B4CBE2489ACE}" destId="{ABA02259-C293-4B53-9C06-676FA7FF6773}" srcOrd="0" destOrd="0" presId="urn:microsoft.com/office/officeart/2005/8/layout/funnel1"/>
    <dgm:cxn modelId="{4C90D25A-E197-4425-AD28-87EEF57419B4}" type="presOf" srcId="{6C747E9B-A0CA-49A5-B1D1-31F5911843B4}" destId="{C463AB34-949A-46B8-9BB0-0C142D7FE2D2}" srcOrd="0" destOrd="0" presId="urn:microsoft.com/office/officeart/2005/8/layout/funnel1"/>
    <dgm:cxn modelId="{A6324242-340C-49B6-8210-14DEB1A7EB3C}" srcId="{4CABDCB1-2330-4CC0-ACE9-2C31572B08E9}" destId="{F111C24E-6F48-45E8-8C6D-390825E3610D}" srcOrd="3" destOrd="0" parTransId="{E4703AEF-90AB-41A2-925A-574AFD0BC613}" sibTransId="{B5B6844D-353E-45AD-831B-DB92DB54E4BC}"/>
    <dgm:cxn modelId="{7F1307FF-A84C-429E-916E-63F51AEAC9C9}" srcId="{4CABDCB1-2330-4CC0-ACE9-2C31572B08E9}" destId="{462EAF7F-4A52-408C-B765-B4CBE2489ACE}" srcOrd="1" destOrd="0" parTransId="{9DE8D1E9-D716-4964-9708-EEDD88A3F345}" sibTransId="{581366EF-CA97-4010-9D61-20905A22D18E}"/>
    <dgm:cxn modelId="{7954890A-6E02-464E-BDA5-04DA69C32AEC}" type="presOf" srcId="{B3024E73-00A8-4E2B-84B6-7F2C0A5780CF}" destId="{C56291AE-9789-4F06-86B1-E944663021F9}" srcOrd="0" destOrd="0" presId="urn:microsoft.com/office/officeart/2005/8/layout/funnel1"/>
    <dgm:cxn modelId="{62720CC6-F5E2-469D-A8A7-85C8F46B21FE}" type="presOf" srcId="{4CABDCB1-2330-4CC0-ACE9-2C31572B08E9}" destId="{492BC883-D6E4-421D-885F-9BC8F8ACCC35}" srcOrd="0" destOrd="0" presId="urn:microsoft.com/office/officeart/2005/8/layout/funnel1"/>
    <dgm:cxn modelId="{B314C6B7-22A4-4CBE-8FE9-306535D5B8E7}" type="presOf" srcId="{F111C24E-6F48-45E8-8C6D-390825E3610D}" destId="{32D74E0C-E6D2-477F-81E3-9CAC5799FA86}" srcOrd="0" destOrd="0" presId="urn:microsoft.com/office/officeart/2005/8/layout/funnel1"/>
    <dgm:cxn modelId="{4E7F4BF3-C753-4457-A530-59D5746D085D}" type="presParOf" srcId="{492BC883-D6E4-421D-885F-9BC8F8ACCC35}" destId="{6264E08C-F0BE-40AD-B533-D96E5A089465}" srcOrd="0" destOrd="0" presId="urn:microsoft.com/office/officeart/2005/8/layout/funnel1"/>
    <dgm:cxn modelId="{200DE81C-0EDB-48CD-8A88-19AC3011E858}" type="presParOf" srcId="{492BC883-D6E4-421D-885F-9BC8F8ACCC35}" destId="{125AFBE5-185C-4CD4-99F8-4E38C24ADCD2}" srcOrd="1" destOrd="0" presId="urn:microsoft.com/office/officeart/2005/8/layout/funnel1"/>
    <dgm:cxn modelId="{CD09ADA5-4D1B-4D67-BEAD-5575E675A5E4}" type="presParOf" srcId="{492BC883-D6E4-421D-885F-9BC8F8ACCC35}" destId="{32D74E0C-E6D2-477F-81E3-9CAC5799FA86}" srcOrd="2" destOrd="0" presId="urn:microsoft.com/office/officeart/2005/8/layout/funnel1"/>
    <dgm:cxn modelId="{B8D5EC88-7059-4CB0-8C0E-82819BEB1366}" type="presParOf" srcId="{492BC883-D6E4-421D-885F-9BC8F8ACCC35}" destId="{C56291AE-9789-4F06-86B1-E944663021F9}" srcOrd="3" destOrd="0" presId="urn:microsoft.com/office/officeart/2005/8/layout/funnel1"/>
    <dgm:cxn modelId="{7A0EA621-2CF9-49CC-BC70-D8F7E4B9D10F}" type="presParOf" srcId="{492BC883-D6E4-421D-885F-9BC8F8ACCC35}" destId="{ABA02259-C293-4B53-9C06-676FA7FF6773}" srcOrd="4" destOrd="0" presId="urn:microsoft.com/office/officeart/2005/8/layout/funnel1"/>
    <dgm:cxn modelId="{AC43147D-7DD2-4FF8-9B0D-1B25EAC44E32}" type="presParOf" srcId="{492BC883-D6E4-421D-885F-9BC8F8ACCC35}" destId="{C463AB34-949A-46B8-9BB0-0C142D7FE2D2}" srcOrd="5" destOrd="0" presId="urn:microsoft.com/office/officeart/2005/8/layout/funnel1"/>
    <dgm:cxn modelId="{AF11BD50-2D24-4BEF-9A14-5823DAECF9EE}" type="presParOf" srcId="{492BC883-D6E4-421D-885F-9BC8F8ACCC35}" destId="{D019E157-7B57-45F7-A0D7-EAC12F0A0F0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CE5BF0-5948-4D43-B21D-D6045280B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48BEED-B54D-422C-BDC8-D3F352CB63CE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Study and Documentation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C23AD7AD-BF1E-46E0-80A2-4C72B69E6A94}" type="par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E7A0C849-F34B-45C1-B8FC-DBA10402BE05}" type="sib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7203D333-F47D-4423-9C1A-C0DABA43755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Analysis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A52B8411-7499-4950-8E24-D80E35ED093C}" type="par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E55E5103-811D-4B95-A548-8F6C018B77F7}" type="sib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180C483C-B9FA-4F1A-9626-02529D7851F0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Reengineering &amp; Defining To-be processes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85E56DA0-73CC-44F9-8AE2-AA1DB8BFA4CF}" type="par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5264582D-B6C7-4C93-B6BC-2343A8F23005}" type="sib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B3B62AB7-D0EE-4A45-984C-DB38E9034C2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implementation  / IT enablement &amp; validation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E0EA01B9-A7A1-4ABB-B995-FB204F718310}" type="par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333CD1DE-F0BD-47D1-B14E-81084DC307CC}" type="sib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BEC41326-06AD-4007-A768-32EB78B96D4B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Problem Identification and Definition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49CC467-69FE-41E4-A54C-1C2B30A2A96F}" type="par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8F4F6B09-9C11-4688-BB28-70892C3CC0C0}" type="sib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756C87B1-6403-4A79-832E-A18CA3C40939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Define vision and objectives for GPR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5B1BF6C-4D02-41A8-B244-0439A468E662}" type="par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2C3FF973-2EDF-4605-9A99-7EE958A4D3CB}" type="sib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BFCC2AAB-BAD2-43A4-B6FC-22756B1588F4}" type="pres">
      <dgm:prSet presAssocID="{68CE5BF0-5948-4D43-B21D-D6045280BAA2}" presName="CompostProcess" presStyleCnt="0">
        <dgm:presLayoutVars>
          <dgm:dir/>
          <dgm:resizeHandles val="exact"/>
        </dgm:presLayoutVars>
      </dgm:prSet>
      <dgm:spPr/>
    </dgm:pt>
    <dgm:pt modelId="{53EFB1D1-8ADF-4EB7-9C48-AB47B97925F7}" type="pres">
      <dgm:prSet presAssocID="{68CE5BF0-5948-4D43-B21D-D6045280BAA2}" presName="arrow" presStyleLbl="bgShp" presStyleIdx="0" presStyleCnt="1"/>
      <dgm:spPr/>
    </dgm:pt>
    <dgm:pt modelId="{F06B7007-9579-4FED-BEDA-E835CAF4B6E3}" type="pres">
      <dgm:prSet presAssocID="{68CE5BF0-5948-4D43-B21D-D6045280BAA2}" presName="linearProcess" presStyleCnt="0"/>
      <dgm:spPr/>
    </dgm:pt>
    <dgm:pt modelId="{F36D76AA-7ABA-4B51-A0BC-0654BFA44B26}" type="pres">
      <dgm:prSet presAssocID="{BEC41326-06AD-4007-A768-32EB78B96D4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021E-907F-4816-84D6-4EECB88218DB}" type="pres">
      <dgm:prSet presAssocID="{8F4F6B09-9C11-4688-BB28-70892C3CC0C0}" presName="sibTrans" presStyleCnt="0"/>
      <dgm:spPr/>
    </dgm:pt>
    <dgm:pt modelId="{AAB7F9CF-83DE-4E6A-8554-907C85F96C48}" type="pres">
      <dgm:prSet presAssocID="{756C87B1-6403-4A79-832E-A18CA3C40939}" presName="textNode" presStyleLbl="node1" presStyleIdx="1" presStyleCnt="6" custLinFactNeighborX="20177" custLinFactNeighborY="2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7461C-3BCC-4362-91E1-DC45A2B93346}" type="pres">
      <dgm:prSet presAssocID="{2C3FF973-2EDF-4605-9A99-7EE958A4D3CB}" presName="sibTrans" presStyleCnt="0"/>
      <dgm:spPr/>
    </dgm:pt>
    <dgm:pt modelId="{32EA2B08-E5B8-4CE5-8838-D20FE49232C7}" type="pres">
      <dgm:prSet presAssocID="{1B48BEED-B54D-422C-BDC8-D3F352CB63CE}" presName="textNode" presStyleLbl="node1" presStyleIdx="2" presStyleCnt="6" custScaleX="114819" custLinFactNeighborX="12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7499-0ABA-4F1E-BE89-BB3A706912CF}" type="pres">
      <dgm:prSet presAssocID="{E7A0C849-F34B-45C1-B8FC-DBA10402BE05}" presName="sibTrans" presStyleCnt="0"/>
      <dgm:spPr/>
    </dgm:pt>
    <dgm:pt modelId="{27199129-94F2-4895-9BE4-DB092708CCF6}" type="pres">
      <dgm:prSet presAssocID="{7203D333-F47D-4423-9C1A-C0DABA43755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E18E8-035C-4B11-8E34-959EDB704222}" type="pres">
      <dgm:prSet presAssocID="{E55E5103-811D-4B95-A548-8F6C018B77F7}" presName="sibTrans" presStyleCnt="0"/>
      <dgm:spPr/>
    </dgm:pt>
    <dgm:pt modelId="{D63DB03A-E832-410C-99A5-38316149A942}" type="pres">
      <dgm:prSet presAssocID="{180C483C-B9FA-4F1A-9626-02529D7851F0}" presName="textNode" presStyleLbl="node1" presStyleIdx="4" presStyleCnt="6" custScaleX="128663" custLinFactNeighborX="51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3528A-C6D7-41EF-A1DE-62A17FA1A4D1}" type="pres">
      <dgm:prSet presAssocID="{5264582D-B6C7-4C93-B6BC-2343A8F23005}" presName="sibTrans" presStyleCnt="0"/>
      <dgm:spPr/>
    </dgm:pt>
    <dgm:pt modelId="{E74CCD70-881C-4CEC-86BB-9FA10DE3F7CE}" type="pres">
      <dgm:prSet presAssocID="{B3B62AB7-D0EE-4A45-984C-DB38E9034C2F}" presName="textNode" presStyleLbl="node1" presStyleIdx="5" presStyleCnt="6" custScaleX="129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A954C-E736-4AFF-94A4-557E8AC8E949}" srcId="{68CE5BF0-5948-4D43-B21D-D6045280BAA2}" destId="{B3B62AB7-D0EE-4A45-984C-DB38E9034C2F}" srcOrd="5" destOrd="0" parTransId="{E0EA01B9-A7A1-4ABB-B995-FB204F718310}" sibTransId="{333CD1DE-F0BD-47D1-B14E-81084DC307CC}"/>
    <dgm:cxn modelId="{CBB21E75-E286-4BA7-8630-F56784A18FEB}" type="presOf" srcId="{756C87B1-6403-4A79-832E-A18CA3C40939}" destId="{AAB7F9CF-83DE-4E6A-8554-907C85F96C48}" srcOrd="0" destOrd="0" presId="urn:microsoft.com/office/officeart/2005/8/layout/hProcess9"/>
    <dgm:cxn modelId="{6B68EAB6-D52D-44D9-93D6-2DAEC891E1F5}" type="presOf" srcId="{BEC41326-06AD-4007-A768-32EB78B96D4B}" destId="{F36D76AA-7ABA-4B51-A0BC-0654BFA44B26}" srcOrd="0" destOrd="0" presId="urn:microsoft.com/office/officeart/2005/8/layout/hProcess9"/>
    <dgm:cxn modelId="{689316D0-4D46-478D-8610-C8047A96B87A}" type="presOf" srcId="{B3B62AB7-D0EE-4A45-984C-DB38E9034C2F}" destId="{E74CCD70-881C-4CEC-86BB-9FA10DE3F7CE}" srcOrd="0" destOrd="0" presId="urn:microsoft.com/office/officeart/2005/8/layout/hProcess9"/>
    <dgm:cxn modelId="{8D2B73A2-CB2E-4E0F-B0E6-CB862F677CAE}" srcId="{68CE5BF0-5948-4D43-B21D-D6045280BAA2}" destId="{7203D333-F47D-4423-9C1A-C0DABA43755F}" srcOrd="3" destOrd="0" parTransId="{A52B8411-7499-4950-8E24-D80E35ED093C}" sibTransId="{E55E5103-811D-4B95-A548-8F6C018B77F7}"/>
    <dgm:cxn modelId="{B3FD4FF3-69F9-479D-908F-4741A2661E1B}" srcId="{68CE5BF0-5948-4D43-B21D-D6045280BAA2}" destId="{1B48BEED-B54D-422C-BDC8-D3F352CB63CE}" srcOrd="2" destOrd="0" parTransId="{C23AD7AD-BF1E-46E0-80A2-4C72B69E6A94}" sibTransId="{E7A0C849-F34B-45C1-B8FC-DBA10402BE05}"/>
    <dgm:cxn modelId="{D23D9C25-A759-47AA-9AC0-E9C27A87E0AE}" type="presOf" srcId="{7203D333-F47D-4423-9C1A-C0DABA43755F}" destId="{27199129-94F2-4895-9BE4-DB092708CCF6}" srcOrd="0" destOrd="0" presId="urn:microsoft.com/office/officeart/2005/8/layout/hProcess9"/>
    <dgm:cxn modelId="{B668EB66-68C1-4E2E-B1D7-FAADE2A320F0}" srcId="{68CE5BF0-5948-4D43-B21D-D6045280BAA2}" destId="{180C483C-B9FA-4F1A-9626-02529D7851F0}" srcOrd="4" destOrd="0" parTransId="{85E56DA0-73CC-44F9-8AE2-AA1DB8BFA4CF}" sibTransId="{5264582D-B6C7-4C93-B6BC-2343A8F23005}"/>
    <dgm:cxn modelId="{C898D50C-245A-4AE3-90E9-63DEF05151E6}" srcId="{68CE5BF0-5948-4D43-B21D-D6045280BAA2}" destId="{756C87B1-6403-4A79-832E-A18CA3C40939}" srcOrd="1" destOrd="0" parTransId="{15B1BF6C-4D02-41A8-B244-0439A468E662}" sibTransId="{2C3FF973-2EDF-4605-9A99-7EE958A4D3CB}"/>
    <dgm:cxn modelId="{3E483171-E00A-455D-81BD-492D86C2D9A2}" type="presOf" srcId="{1B48BEED-B54D-422C-BDC8-D3F352CB63CE}" destId="{32EA2B08-E5B8-4CE5-8838-D20FE49232C7}" srcOrd="0" destOrd="0" presId="urn:microsoft.com/office/officeart/2005/8/layout/hProcess9"/>
    <dgm:cxn modelId="{4C78528F-2C29-4925-AABB-09F8BE8D93E9}" srcId="{68CE5BF0-5948-4D43-B21D-D6045280BAA2}" destId="{BEC41326-06AD-4007-A768-32EB78B96D4B}" srcOrd="0" destOrd="0" parTransId="{149CC467-69FE-41E4-A54C-1C2B30A2A96F}" sibTransId="{8F4F6B09-9C11-4688-BB28-70892C3CC0C0}"/>
    <dgm:cxn modelId="{B575EC3E-52A0-4CF0-BBDB-5D8F764F6A63}" type="presOf" srcId="{68CE5BF0-5948-4D43-B21D-D6045280BAA2}" destId="{BFCC2AAB-BAD2-43A4-B6FC-22756B1588F4}" srcOrd="0" destOrd="0" presId="urn:microsoft.com/office/officeart/2005/8/layout/hProcess9"/>
    <dgm:cxn modelId="{D1154605-22ED-4130-A763-A5C38FC22921}" type="presOf" srcId="{180C483C-B9FA-4F1A-9626-02529D7851F0}" destId="{D63DB03A-E832-410C-99A5-38316149A942}" srcOrd="0" destOrd="0" presId="urn:microsoft.com/office/officeart/2005/8/layout/hProcess9"/>
    <dgm:cxn modelId="{914D4C13-4699-4152-AD43-EDCB3D8E4087}" type="presParOf" srcId="{BFCC2AAB-BAD2-43A4-B6FC-22756B1588F4}" destId="{53EFB1D1-8ADF-4EB7-9C48-AB47B97925F7}" srcOrd="0" destOrd="0" presId="urn:microsoft.com/office/officeart/2005/8/layout/hProcess9"/>
    <dgm:cxn modelId="{FD7D7DA9-580A-44D2-84FD-B0474AC61DB3}" type="presParOf" srcId="{BFCC2AAB-BAD2-43A4-B6FC-22756B1588F4}" destId="{F06B7007-9579-4FED-BEDA-E835CAF4B6E3}" srcOrd="1" destOrd="0" presId="urn:microsoft.com/office/officeart/2005/8/layout/hProcess9"/>
    <dgm:cxn modelId="{E6C52241-41AD-46F6-9658-1DC6F661ADED}" type="presParOf" srcId="{F06B7007-9579-4FED-BEDA-E835CAF4B6E3}" destId="{F36D76AA-7ABA-4B51-A0BC-0654BFA44B26}" srcOrd="0" destOrd="0" presId="urn:microsoft.com/office/officeart/2005/8/layout/hProcess9"/>
    <dgm:cxn modelId="{BD9E028C-EE73-45DF-BDE5-6AAC1E43A590}" type="presParOf" srcId="{F06B7007-9579-4FED-BEDA-E835CAF4B6E3}" destId="{66A6021E-907F-4816-84D6-4EECB88218DB}" srcOrd="1" destOrd="0" presId="urn:microsoft.com/office/officeart/2005/8/layout/hProcess9"/>
    <dgm:cxn modelId="{E3289B6F-D522-469D-9445-D07D20B9E502}" type="presParOf" srcId="{F06B7007-9579-4FED-BEDA-E835CAF4B6E3}" destId="{AAB7F9CF-83DE-4E6A-8554-907C85F96C48}" srcOrd="2" destOrd="0" presId="urn:microsoft.com/office/officeart/2005/8/layout/hProcess9"/>
    <dgm:cxn modelId="{0C755465-8710-4F73-B09C-4CDCDC4EE7FA}" type="presParOf" srcId="{F06B7007-9579-4FED-BEDA-E835CAF4B6E3}" destId="{57B7461C-3BCC-4362-91E1-DC45A2B93346}" srcOrd="3" destOrd="0" presId="urn:microsoft.com/office/officeart/2005/8/layout/hProcess9"/>
    <dgm:cxn modelId="{CF5875AE-1342-4A9F-8D6E-4F8633AA7555}" type="presParOf" srcId="{F06B7007-9579-4FED-BEDA-E835CAF4B6E3}" destId="{32EA2B08-E5B8-4CE5-8838-D20FE49232C7}" srcOrd="4" destOrd="0" presId="urn:microsoft.com/office/officeart/2005/8/layout/hProcess9"/>
    <dgm:cxn modelId="{21A01CCC-9E4E-4827-A291-F485F259AEF4}" type="presParOf" srcId="{F06B7007-9579-4FED-BEDA-E835CAF4B6E3}" destId="{10E67499-0ABA-4F1E-BE89-BB3A706912CF}" srcOrd="5" destOrd="0" presId="urn:microsoft.com/office/officeart/2005/8/layout/hProcess9"/>
    <dgm:cxn modelId="{ADDE31D4-1ED1-4EA8-B711-B7928CB5F895}" type="presParOf" srcId="{F06B7007-9579-4FED-BEDA-E835CAF4B6E3}" destId="{27199129-94F2-4895-9BE4-DB092708CCF6}" srcOrd="6" destOrd="0" presId="urn:microsoft.com/office/officeart/2005/8/layout/hProcess9"/>
    <dgm:cxn modelId="{18B0DF2D-2811-4BAD-BBAD-27C4EDFCF02E}" type="presParOf" srcId="{F06B7007-9579-4FED-BEDA-E835CAF4B6E3}" destId="{AA2E18E8-035C-4B11-8E34-959EDB704222}" srcOrd="7" destOrd="0" presId="urn:microsoft.com/office/officeart/2005/8/layout/hProcess9"/>
    <dgm:cxn modelId="{96A20788-B4CE-4D36-A048-7A79E018D0EC}" type="presParOf" srcId="{F06B7007-9579-4FED-BEDA-E835CAF4B6E3}" destId="{D63DB03A-E832-410C-99A5-38316149A942}" srcOrd="8" destOrd="0" presId="urn:microsoft.com/office/officeart/2005/8/layout/hProcess9"/>
    <dgm:cxn modelId="{2493F010-4544-4FE4-93C2-B01AF981DFB6}" type="presParOf" srcId="{F06B7007-9579-4FED-BEDA-E835CAF4B6E3}" destId="{9043528A-C6D7-41EF-A1DE-62A17FA1A4D1}" srcOrd="9" destOrd="0" presId="urn:microsoft.com/office/officeart/2005/8/layout/hProcess9"/>
    <dgm:cxn modelId="{4305B947-851B-401E-8A2F-3C9BFDBA1003}" type="presParOf" srcId="{F06B7007-9579-4FED-BEDA-E835CAF4B6E3}" destId="{E74CCD70-881C-4CEC-86BB-9FA10DE3F7C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DA80C2-CBD9-4F8D-B280-B64AD97C523E}" type="doc">
      <dgm:prSet loTypeId="urn:microsoft.com/office/officeart/2005/8/layout/radial1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49FF079-E289-4964-814D-90B15855DFD9}">
      <dgm:prSet phldrT="[Text]"/>
      <dgm:spPr/>
      <dgm:t>
        <a:bodyPr/>
        <a:lstStyle/>
        <a:p>
          <a:r>
            <a:rPr lang="en-US" b="1" dirty="0">
              <a:latin typeface="Book Antiqua" panose="02040602050305030304" pitchFamily="18" charset="0"/>
            </a:rPr>
            <a:t>PIEs</a:t>
          </a:r>
        </a:p>
      </dgm:t>
    </dgm:pt>
    <dgm:pt modelId="{A2920891-5D54-40C6-8BED-C37B87ED9A43}" type="parTrans" cxnId="{9643384B-2746-4457-967F-157AD86D20FC}">
      <dgm:prSet/>
      <dgm:spPr/>
      <dgm:t>
        <a:bodyPr/>
        <a:lstStyle/>
        <a:p>
          <a:endParaRPr lang="en-US"/>
        </a:p>
      </dgm:t>
    </dgm:pt>
    <dgm:pt modelId="{AD712E4D-E4A4-4E57-AB77-8B03CBE102EA}" type="sibTrans" cxnId="{9643384B-2746-4457-967F-157AD86D20FC}">
      <dgm:prSet/>
      <dgm:spPr/>
      <dgm:t>
        <a:bodyPr/>
        <a:lstStyle/>
        <a:p>
          <a:endParaRPr lang="en-US"/>
        </a:p>
      </dgm:t>
    </dgm:pt>
    <dgm:pt modelId="{65B45321-4BF0-4119-A321-3E5E7815CE11}">
      <dgm:prSet phldrT="[Text]"/>
      <dgm:spPr/>
      <dgm:t>
        <a:bodyPr/>
        <a:lstStyle/>
        <a:p>
          <a:r>
            <a:rPr lang="en-US" b="1" dirty="0">
              <a:latin typeface="Book Antiqua" panose="02040602050305030304" pitchFamily="18" charset="0"/>
            </a:rPr>
            <a:t>Process</a:t>
          </a:r>
        </a:p>
      </dgm:t>
    </dgm:pt>
    <dgm:pt modelId="{0B374ACA-12C9-4FB4-8EC6-092FA25108C4}" type="parTrans" cxnId="{52530E8F-8886-4039-9E0D-7496C0F5330D}">
      <dgm:prSet/>
      <dgm:spPr/>
      <dgm:t>
        <a:bodyPr/>
        <a:lstStyle/>
        <a:p>
          <a:endParaRPr lang="en-US"/>
        </a:p>
      </dgm:t>
    </dgm:pt>
    <dgm:pt modelId="{C68CD54C-7190-443B-A11E-EBC85F796397}" type="sibTrans" cxnId="{52530E8F-8886-4039-9E0D-7496C0F5330D}">
      <dgm:prSet/>
      <dgm:spPr/>
      <dgm:t>
        <a:bodyPr/>
        <a:lstStyle/>
        <a:p>
          <a:endParaRPr lang="en-US"/>
        </a:p>
      </dgm:t>
    </dgm:pt>
    <dgm:pt modelId="{2E100DA3-35F2-4211-AD5E-C773BCF8291C}">
      <dgm:prSet phldrT="[Text]"/>
      <dgm:spPr/>
      <dgm:t>
        <a:bodyPr/>
        <a:lstStyle/>
        <a:p>
          <a:r>
            <a:rPr lang="en-US" b="1" dirty="0">
              <a:latin typeface="Book Antiqua" panose="02040602050305030304" pitchFamily="18" charset="0"/>
            </a:rPr>
            <a:t>Policy</a:t>
          </a:r>
        </a:p>
      </dgm:t>
    </dgm:pt>
    <dgm:pt modelId="{2888BE0E-9866-4F6C-97D5-F49FB59AF41C}" type="parTrans" cxnId="{AAF36644-04DA-45F2-A2CC-79C01CC30622}">
      <dgm:prSet/>
      <dgm:spPr/>
      <dgm:t>
        <a:bodyPr/>
        <a:lstStyle/>
        <a:p>
          <a:endParaRPr lang="en-US"/>
        </a:p>
      </dgm:t>
    </dgm:pt>
    <dgm:pt modelId="{E63AECA1-EC5B-41DA-BDCA-54B369D544D1}" type="sibTrans" cxnId="{AAF36644-04DA-45F2-A2CC-79C01CC30622}">
      <dgm:prSet/>
      <dgm:spPr/>
      <dgm:t>
        <a:bodyPr/>
        <a:lstStyle/>
        <a:p>
          <a:endParaRPr lang="en-US"/>
        </a:p>
      </dgm:t>
    </dgm:pt>
    <dgm:pt modelId="{8404336D-EE1C-4603-B526-AADCCBA5753E}">
      <dgm:prSet phldrT="[Text]"/>
      <dgm:spPr/>
      <dgm:t>
        <a:bodyPr/>
        <a:lstStyle/>
        <a:p>
          <a:r>
            <a:rPr lang="en-US" b="1" dirty="0">
              <a:latin typeface="Book Antiqua" panose="02040602050305030304" pitchFamily="18" charset="0"/>
            </a:rPr>
            <a:t>Skills</a:t>
          </a:r>
        </a:p>
      </dgm:t>
    </dgm:pt>
    <dgm:pt modelId="{1D37E94E-5BED-437B-9F3C-DE4FE5919F21}" type="parTrans" cxnId="{B819DEDC-7BC1-432F-A342-71C37F337F11}">
      <dgm:prSet/>
      <dgm:spPr/>
      <dgm:t>
        <a:bodyPr/>
        <a:lstStyle/>
        <a:p>
          <a:endParaRPr lang="en-US"/>
        </a:p>
      </dgm:t>
    </dgm:pt>
    <dgm:pt modelId="{47465B76-F008-4F2C-B8D1-5FDE1366AA7A}" type="sibTrans" cxnId="{B819DEDC-7BC1-432F-A342-71C37F337F11}">
      <dgm:prSet/>
      <dgm:spPr/>
      <dgm:t>
        <a:bodyPr/>
        <a:lstStyle/>
        <a:p>
          <a:endParaRPr lang="en-US"/>
        </a:p>
      </dgm:t>
    </dgm:pt>
    <dgm:pt modelId="{39A0C5C6-8DCC-4685-AD3C-E5CA60DC5410}">
      <dgm:prSet phldrT="[Text]"/>
      <dgm:spPr/>
      <dgm:t>
        <a:bodyPr/>
        <a:lstStyle/>
        <a:p>
          <a:r>
            <a:rPr lang="en-US" b="1" dirty="0">
              <a:latin typeface="Book Antiqua" panose="02040602050305030304" pitchFamily="18" charset="0"/>
            </a:rPr>
            <a:t>Structure</a:t>
          </a:r>
        </a:p>
      </dgm:t>
    </dgm:pt>
    <dgm:pt modelId="{33E34A36-0604-4B2D-A223-C6E23487F1D5}" type="parTrans" cxnId="{B60EB3FB-FB19-4F0C-AE6C-353A89813810}">
      <dgm:prSet/>
      <dgm:spPr/>
      <dgm:t>
        <a:bodyPr/>
        <a:lstStyle/>
        <a:p>
          <a:endParaRPr lang="en-US"/>
        </a:p>
      </dgm:t>
    </dgm:pt>
    <dgm:pt modelId="{C11FAC4F-ADE4-4E59-9CF6-5867A75465B0}" type="sibTrans" cxnId="{B60EB3FB-FB19-4F0C-AE6C-353A89813810}">
      <dgm:prSet/>
      <dgm:spPr/>
      <dgm:t>
        <a:bodyPr/>
        <a:lstStyle/>
        <a:p>
          <a:endParaRPr lang="en-US"/>
        </a:p>
      </dgm:t>
    </dgm:pt>
    <dgm:pt modelId="{53E6F3FE-0FB6-41C2-927C-9BD49391B4FC}">
      <dgm:prSet phldrT="[Text]"/>
      <dgm:spPr/>
      <dgm:t>
        <a:bodyPr/>
        <a:lstStyle/>
        <a:p>
          <a:r>
            <a:rPr lang="en-US" b="1" dirty="0">
              <a:latin typeface="Book Antiqua" panose="02040602050305030304" pitchFamily="18" charset="0"/>
            </a:rPr>
            <a:t>Infra.</a:t>
          </a:r>
        </a:p>
      </dgm:t>
    </dgm:pt>
    <dgm:pt modelId="{EBA250D1-F97E-4207-9BD1-1A42C9F5E8DE}" type="parTrans" cxnId="{1037DB45-66DF-44AE-9245-07CC062488C7}">
      <dgm:prSet/>
      <dgm:spPr/>
      <dgm:t>
        <a:bodyPr/>
        <a:lstStyle/>
        <a:p>
          <a:endParaRPr lang="en-US"/>
        </a:p>
      </dgm:t>
    </dgm:pt>
    <dgm:pt modelId="{93297371-2EE9-477D-A7AD-C0F418C447C2}" type="sibTrans" cxnId="{1037DB45-66DF-44AE-9245-07CC062488C7}">
      <dgm:prSet/>
      <dgm:spPr/>
      <dgm:t>
        <a:bodyPr/>
        <a:lstStyle/>
        <a:p>
          <a:endParaRPr lang="en-US"/>
        </a:p>
      </dgm:t>
    </dgm:pt>
    <dgm:pt modelId="{58971D65-076C-4301-9ED0-B6944E62282D}">
      <dgm:prSet phldrT="[Text]"/>
      <dgm:spPr/>
      <dgm:t>
        <a:bodyPr/>
        <a:lstStyle/>
        <a:p>
          <a:r>
            <a:rPr lang="en-US" b="1" dirty="0">
              <a:latin typeface="Book Antiqua" panose="02040602050305030304" pitchFamily="18" charset="0"/>
            </a:rPr>
            <a:t>IT</a:t>
          </a:r>
        </a:p>
      </dgm:t>
    </dgm:pt>
    <dgm:pt modelId="{434FBF75-9F68-42C1-8AAD-45BDA311FC65}" type="parTrans" cxnId="{04D7C7E7-038A-4581-8B2B-66E400B18254}">
      <dgm:prSet/>
      <dgm:spPr/>
      <dgm:t>
        <a:bodyPr/>
        <a:lstStyle/>
        <a:p>
          <a:endParaRPr lang="en-US"/>
        </a:p>
      </dgm:t>
    </dgm:pt>
    <dgm:pt modelId="{1ABA582C-2312-4D35-8853-153B714ED49B}" type="sibTrans" cxnId="{04D7C7E7-038A-4581-8B2B-66E400B18254}">
      <dgm:prSet/>
      <dgm:spPr/>
      <dgm:t>
        <a:bodyPr/>
        <a:lstStyle/>
        <a:p>
          <a:endParaRPr lang="en-US"/>
        </a:p>
      </dgm:t>
    </dgm:pt>
    <dgm:pt modelId="{A975827E-9EDE-46A1-89DC-435A78E601AD}" type="pres">
      <dgm:prSet presAssocID="{FFDA80C2-CBD9-4F8D-B280-B64AD97C52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CB524F-370D-4333-90A5-E7065745D5C7}" type="pres">
      <dgm:prSet presAssocID="{949FF079-E289-4964-814D-90B15855DFD9}" presName="centerShape" presStyleLbl="node0" presStyleIdx="0" presStyleCnt="1"/>
      <dgm:spPr/>
      <dgm:t>
        <a:bodyPr/>
        <a:lstStyle/>
        <a:p>
          <a:endParaRPr lang="en-US"/>
        </a:p>
      </dgm:t>
    </dgm:pt>
    <dgm:pt modelId="{8AACA26B-C441-4A48-8806-A8D85AA9A286}" type="pres">
      <dgm:prSet presAssocID="{0B374ACA-12C9-4FB4-8EC6-092FA25108C4}" presName="Name9" presStyleLbl="parChTrans1D2" presStyleIdx="0" presStyleCnt="6"/>
      <dgm:spPr/>
      <dgm:t>
        <a:bodyPr/>
        <a:lstStyle/>
        <a:p>
          <a:endParaRPr lang="en-US"/>
        </a:p>
      </dgm:t>
    </dgm:pt>
    <dgm:pt modelId="{97AC4D99-71EE-4371-B333-AB120052DCDB}" type="pres">
      <dgm:prSet presAssocID="{0B374ACA-12C9-4FB4-8EC6-092FA25108C4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8EADA81-70F7-4ACD-81EC-6487554F49B1}" type="pres">
      <dgm:prSet presAssocID="{65B45321-4BF0-4119-A321-3E5E7815CE1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00FFC-477F-4696-8D18-6380A95E6E8B}" type="pres">
      <dgm:prSet presAssocID="{2888BE0E-9866-4F6C-97D5-F49FB59AF41C}" presName="Name9" presStyleLbl="parChTrans1D2" presStyleIdx="1" presStyleCnt="6"/>
      <dgm:spPr/>
      <dgm:t>
        <a:bodyPr/>
        <a:lstStyle/>
        <a:p>
          <a:endParaRPr lang="en-US"/>
        </a:p>
      </dgm:t>
    </dgm:pt>
    <dgm:pt modelId="{54A58D86-7A21-4136-8B1B-97326FD4802B}" type="pres">
      <dgm:prSet presAssocID="{2888BE0E-9866-4F6C-97D5-F49FB59AF41C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0427752-02AC-4A09-8AAA-44395DA7648C}" type="pres">
      <dgm:prSet presAssocID="{2E100DA3-35F2-4211-AD5E-C773BCF829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73517-EC87-4FA8-8E83-80EDA7CDD040}" type="pres">
      <dgm:prSet presAssocID="{1D37E94E-5BED-437B-9F3C-DE4FE5919F2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B46DFCF-6462-4325-9E16-72AC4041E878}" type="pres">
      <dgm:prSet presAssocID="{1D37E94E-5BED-437B-9F3C-DE4FE5919F2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98E291A8-2BFB-4CE1-9336-B70EA2B5961C}" type="pres">
      <dgm:prSet presAssocID="{8404336D-EE1C-4603-B526-AADCCBA5753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CB82C-25A1-4ECB-B1AB-1F16E7D92894}" type="pres">
      <dgm:prSet presAssocID="{33E34A36-0604-4B2D-A223-C6E23487F1D5}" presName="Name9" presStyleLbl="parChTrans1D2" presStyleIdx="3" presStyleCnt="6"/>
      <dgm:spPr/>
      <dgm:t>
        <a:bodyPr/>
        <a:lstStyle/>
        <a:p>
          <a:endParaRPr lang="en-US"/>
        </a:p>
      </dgm:t>
    </dgm:pt>
    <dgm:pt modelId="{E76EB940-512E-4D88-9F59-A485DD1E5FFE}" type="pres">
      <dgm:prSet presAssocID="{33E34A36-0604-4B2D-A223-C6E23487F1D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CF5000E-1082-4021-A950-BBBFA8CF6CAF}" type="pres">
      <dgm:prSet presAssocID="{39A0C5C6-8DCC-4685-AD3C-E5CA60DC54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22E8D-02E0-42C2-B889-5103A1E01FCA}" type="pres">
      <dgm:prSet presAssocID="{434FBF75-9F68-42C1-8AAD-45BDA311FC65}" presName="Name9" presStyleLbl="parChTrans1D2" presStyleIdx="4" presStyleCnt="6"/>
      <dgm:spPr/>
      <dgm:t>
        <a:bodyPr/>
        <a:lstStyle/>
        <a:p>
          <a:endParaRPr lang="en-US"/>
        </a:p>
      </dgm:t>
    </dgm:pt>
    <dgm:pt modelId="{4D4BBB92-691D-4615-BA39-568C1C8646BD}" type="pres">
      <dgm:prSet presAssocID="{434FBF75-9F68-42C1-8AAD-45BDA311FC65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4E7F7A7-DFAF-4289-B26F-17C9421DD6F6}" type="pres">
      <dgm:prSet presAssocID="{58971D65-076C-4301-9ED0-B6944E6228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2DA36-39A0-46F7-9C63-7271C22F9770}" type="pres">
      <dgm:prSet presAssocID="{EBA250D1-F97E-4207-9BD1-1A42C9F5E8DE}" presName="Name9" presStyleLbl="parChTrans1D2" presStyleIdx="5" presStyleCnt="6"/>
      <dgm:spPr/>
      <dgm:t>
        <a:bodyPr/>
        <a:lstStyle/>
        <a:p>
          <a:endParaRPr lang="en-US"/>
        </a:p>
      </dgm:t>
    </dgm:pt>
    <dgm:pt modelId="{5E1F92A4-8484-41FA-A334-23277BA5387C}" type="pres">
      <dgm:prSet presAssocID="{EBA250D1-F97E-4207-9BD1-1A42C9F5E8DE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328571F-C4B3-4484-A347-85FAF241AADF}" type="pres">
      <dgm:prSet presAssocID="{53E6F3FE-0FB6-41C2-927C-9BD49391B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F21B8-DEE4-49AE-B9F9-B818B5E00DAB}" type="presOf" srcId="{0B374ACA-12C9-4FB4-8EC6-092FA25108C4}" destId="{97AC4D99-71EE-4371-B333-AB120052DCDB}" srcOrd="1" destOrd="0" presId="urn:microsoft.com/office/officeart/2005/8/layout/radial1"/>
    <dgm:cxn modelId="{1037DB45-66DF-44AE-9245-07CC062488C7}" srcId="{949FF079-E289-4964-814D-90B15855DFD9}" destId="{53E6F3FE-0FB6-41C2-927C-9BD49391B4FC}" srcOrd="5" destOrd="0" parTransId="{EBA250D1-F97E-4207-9BD1-1A42C9F5E8DE}" sibTransId="{93297371-2EE9-477D-A7AD-C0F418C447C2}"/>
    <dgm:cxn modelId="{EA1A1E29-3997-405F-80B4-9F841B8032A5}" type="presOf" srcId="{0B374ACA-12C9-4FB4-8EC6-092FA25108C4}" destId="{8AACA26B-C441-4A48-8806-A8D85AA9A286}" srcOrd="0" destOrd="0" presId="urn:microsoft.com/office/officeart/2005/8/layout/radial1"/>
    <dgm:cxn modelId="{1E6832CE-80BC-428E-9B5F-CA7B0395C4CB}" type="presOf" srcId="{58971D65-076C-4301-9ED0-B6944E62282D}" destId="{04E7F7A7-DFAF-4289-B26F-17C9421DD6F6}" srcOrd="0" destOrd="0" presId="urn:microsoft.com/office/officeart/2005/8/layout/radial1"/>
    <dgm:cxn modelId="{AA01F4F1-1C64-417E-9808-186A8B0E74DA}" type="presOf" srcId="{1D37E94E-5BED-437B-9F3C-DE4FE5919F21}" destId="{AF873517-EC87-4FA8-8E83-80EDA7CDD040}" srcOrd="0" destOrd="0" presId="urn:microsoft.com/office/officeart/2005/8/layout/radial1"/>
    <dgm:cxn modelId="{04D7C7E7-038A-4581-8B2B-66E400B18254}" srcId="{949FF079-E289-4964-814D-90B15855DFD9}" destId="{58971D65-076C-4301-9ED0-B6944E62282D}" srcOrd="4" destOrd="0" parTransId="{434FBF75-9F68-42C1-8AAD-45BDA311FC65}" sibTransId="{1ABA582C-2312-4D35-8853-153B714ED49B}"/>
    <dgm:cxn modelId="{0A5EF602-88D2-4BF6-8949-4B73465381DF}" type="presOf" srcId="{434FBF75-9F68-42C1-8AAD-45BDA311FC65}" destId="{8A722E8D-02E0-42C2-B889-5103A1E01FCA}" srcOrd="0" destOrd="0" presId="urn:microsoft.com/office/officeart/2005/8/layout/radial1"/>
    <dgm:cxn modelId="{C589E8D1-1286-4F72-A4C1-F28416FF27CA}" type="presOf" srcId="{FFDA80C2-CBD9-4F8D-B280-B64AD97C523E}" destId="{A975827E-9EDE-46A1-89DC-435A78E601AD}" srcOrd="0" destOrd="0" presId="urn:microsoft.com/office/officeart/2005/8/layout/radial1"/>
    <dgm:cxn modelId="{B8C546E0-DA2E-4435-94F8-A01CF712ECD3}" type="presOf" srcId="{EBA250D1-F97E-4207-9BD1-1A42C9F5E8DE}" destId="{5E1F92A4-8484-41FA-A334-23277BA5387C}" srcOrd="1" destOrd="0" presId="urn:microsoft.com/office/officeart/2005/8/layout/radial1"/>
    <dgm:cxn modelId="{AAD79547-039E-4950-9F97-047165EAFA08}" type="presOf" srcId="{1D37E94E-5BED-437B-9F3C-DE4FE5919F21}" destId="{0B46DFCF-6462-4325-9E16-72AC4041E878}" srcOrd="1" destOrd="0" presId="urn:microsoft.com/office/officeart/2005/8/layout/radial1"/>
    <dgm:cxn modelId="{B60EB3FB-FB19-4F0C-AE6C-353A89813810}" srcId="{949FF079-E289-4964-814D-90B15855DFD9}" destId="{39A0C5C6-8DCC-4685-AD3C-E5CA60DC5410}" srcOrd="3" destOrd="0" parTransId="{33E34A36-0604-4B2D-A223-C6E23487F1D5}" sibTransId="{C11FAC4F-ADE4-4E59-9CF6-5867A75465B0}"/>
    <dgm:cxn modelId="{5529890D-7781-4C57-9E08-4EDAEFABE5B2}" type="presOf" srcId="{33E34A36-0604-4B2D-A223-C6E23487F1D5}" destId="{1CDCB82C-25A1-4ECB-B1AB-1F16E7D92894}" srcOrd="0" destOrd="0" presId="urn:microsoft.com/office/officeart/2005/8/layout/radial1"/>
    <dgm:cxn modelId="{9643384B-2746-4457-967F-157AD86D20FC}" srcId="{FFDA80C2-CBD9-4F8D-B280-B64AD97C523E}" destId="{949FF079-E289-4964-814D-90B15855DFD9}" srcOrd="0" destOrd="0" parTransId="{A2920891-5D54-40C6-8BED-C37B87ED9A43}" sibTransId="{AD712E4D-E4A4-4E57-AB77-8B03CBE102EA}"/>
    <dgm:cxn modelId="{D533A062-D44E-48DA-8151-5EA74B748092}" type="presOf" srcId="{2E100DA3-35F2-4211-AD5E-C773BCF8291C}" destId="{F0427752-02AC-4A09-8AAA-44395DA7648C}" srcOrd="0" destOrd="0" presId="urn:microsoft.com/office/officeart/2005/8/layout/radial1"/>
    <dgm:cxn modelId="{A118BAA2-2A03-48AA-9DA5-DB8A5B838C02}" type="presOf" srcId="{65B45321-4BF0-4119-A321-3E5E7815CE11}" destId="{D8EADA81-70F7-4ACD-81EC-6487554F49B1}" srcOrd="0" destOrd="0" presId="urn:microsoft.com/office/officeart/2005/8/layout/radial1"/>
    <dgm:cxn modelId="{91AA4599-FB9C-4DFB-A440-167E64BE4D74}" type="presOf" srcId="{33E34A36-0604-4B2D-A223-C6E23487F1D5}" destId="{E76EB940-512E-4D88-9F59-A485DD1E5FFE}" srcOrd="1" destOrd="0" presId="urn:microsoft.com/office/officeart/2005/8/layout/radial1"/>
    <dgm:cxn modelId="{50D28610-DF7C-4E6C-B0EA-7BC90B95D2DE}" type="presOf" srcId="{2888BE0E-9866-4F6C-97D5-F49FB59AF41C}" destId="{54A58D86-7A21-4136-8B1B-97326FD4802B}" srcOrd="1" destOrd="0" presId="urn:microsoft.com/office/officeart/2005/8/layout/radial1"/>
    <dgm:cxn modelId="{2A30A4D3-1EF7-42AC-8899-ECD40683A838}" type="presOf" srcId="{434FBF75-9F68-42C1-8AAD-45BDA311FC65}" destId="{4D4BBB92-691D-4615-BA39-568C1C8646BD}" srcOrd="1" destOrd="0" presId="urn:microsoft.com/office/officeart/2005/8/layout/radial1"/>
    <dgm:cxn modelId="{F8A557AA-BFA4-4225-A0C2-7DCA8AFC332A}" type="presOf" srcId="{EBA250D1-F97E-4207-9BD1-1A42C9F5E8DE}" destId="{F042DA36-39A0-46F7-9C63-7271C22F9770}" srcOrd="0" destOrd="0" presId="urn:microsoft.com/office/officeart/2005/8/layout/radial1"/>
    <dgm:cxn modelId="{67357AAA-2584-41DF-B727-2C696BDA67DE}" type="presOf" srcId="{949FF079-E289-4964-814D-90B15855DFD9}" destId="{16CB524F-370D-4333-90A5-E7065745D5C7}" srcOrd="0" destOrd="0" presId="urn:microsoft.com/office/officeart/2005/8/layout/radial1"/>
    <dgm:cxn modelId="{8EC4C9C1-60DB-456C-ACBF-E74BE6D070F5}" type="presOf" srcId="{2888BE0E-9866-4F6C-97D5-F49FB59AF41C}" destId="{9D700FFC-477F-4696-8D18-6380A95E6E8B}" srcOrd="0" destOrd="0" presId="urn:microsoft.com/office/officeart/2005/8/layout/radial1"/>
    <dgm:cxn modelId="{0F9FF0F4-2B84-4382-B347-470721C8336D}" type="presOf" srcId="{8404336D-EE1C-4603-B526-AADCCBA5753E}" destId="{98E291A8-2BFB-4CE1-9336-B70EA2B5961C}" srcOrd="0" destOrd="0" presId="urn:microsoft.com/office/officeart/2005/8/layout/radial1"/>
    <dgm:cxn modelId="{594CFD31-7CD2-4C4B-82C1-BB5E38B1BA6C}" type="presOf" srcId="{53E6F3FE-0FB6-41C2-927C-9BD49391B4FC}" destId="{F328571F-C4B3-4484-A347-85FAF241AADF}" srcOrd="0" destOrd="0" presId="urn:microsoft.com/office/officeart/2005/8/layout/radial1"/>
    <dgm:cxn modelId="{91EEF39B-DBB8-4081-9CB5-A17C69E68023}" type="presOf" srcId="{39A0C5C6-8DCC-4685-AD3C-E5CA60DC5410}" destId="{4CF5000E-1082-4021-A950-BBBFA8CF6CAF}" srcOrd="0" destOrd="0" presId="urn:microsoft.com/office/officeart/2005/8/layout/radial1"/>
    <dgm:cxn modelId="{AAF36644-04DA-45F2-A2CC-79C01CC30622}" srcId="{949FF079-E289-4964-814D-90B15855DFD9}" destId="{2E100DA3-35F2-4211-AD5E-C773BCF8291C}" srcOrd="1" destOrd="0" parTransId="{2888BE0E-9866-4F6C-97D5-F49FB59AF41C}" sibTransId="{E63AECA1-EC5B-41DA-BDCA-54B369D544D1}"/>
    <dgm:cxn modelId="{B819DEDC-7BC1-432F-A342-71C37F337F11}" srcId="{949FF079-E289-4964-814D-90B15855DFD9}" destId="{8404336D-EE1C-4603-B526-AADCCBA5753E}" srcOrd="2" destOrd="0" parTransId="{1D37E94E-5BED-437B-9F3C-DE4FE5919F21}" sibTransId="{47465B76-F008-4F2C-B8D1-5FDE1366AA7A}"/>
    <dgm:cxn modelId="{52530E8F-8886-4039-9E0D-7496C0F5330D}" srcId="{949FF079-E289-4964-814D-90B15855DFD9}" destId="{65B45321-4BF0-4119-A321-3E5E7815CE11}" srcOrd="0" destOrd="0" parTransId="{0B374ACA-12C9-4FB4-8EC6-092FA25108C4}" sibTransId="{C68CD54C-7190-443B-A11E-EBC85F796397}"/>
    <dgm:cxn modelId="{2F13A36E-7D59-41CE-B2AE-AD46E035409F}" type="presParOf" srcId="{A975827E-9EDE-46A1-89DC-435A78E601AD}" destId="{16CB524F-370D-4333-90A5-E7065745D5C7}" srcOrd="0" destOrd="0" presId="urn:microsoft.com/office/officeart/2005/8/layout/radial1"/>
    <dgm:cxn modelId="{B9BBB9A8-95C3-4D36-8D57-EBE0E938A978}" type="presParOf" srcId="{A975827E-9EDE-46A1-89DC-435A78E601AD}" destId="{8AACA26B-C441-4A48-8806-A8D85AA9A286}" srcOrd="1" destOrd="0" presId="urn:microsoft.com/office/officeart/2005/8/layout/radial1"/>
    <dgm:cxn modelId="{AB4017DA-993F-49CC-906C-807336BF900E}" type="presParOf" srcId="{8AACA26B-C441-4A48-8806-A8D85AA9A286}" destId="{97AC4D99-71EE-4371-B333-AB120052DCDB}" srcOrd="0" destOrd="0" presId="urn:microsoft.com/office/officeart/2005/8/layout/radial1"/>
    <dgm:cxn modelId="{1C333509-9FAD-40C8-B37E-E80CCDFEA2AF}" type="presParOf" srcId="{A975827E-9EDE-46A1-89DC-435A78E601AD}" destId="{D8EADA81-70F7-4ACD-81EC-6487554F49B1}" srcOrd="2" destOrd="0" presId="urn:microsoft.com/office/officeart/2005/8/layout/radial1"/>
    <dgm:cxn modelId="{8EB2BBB5-E67E-4FF6-9F85-EA5350FFBC06}" type="presParOf" srcId="{A975827E-9EDE-46A1-89DC-435A78E601AD}" destId="{9D700FFC-477F-4696-8D18-6380A95E6E8B}" srcOrd="3" destOrd="0" presId="urn:microsoft.com/office/officeart/2005/8/layout/radial1"/>
    <dgm:cxn modelId="{02BF805F-D64A-418C-8E8A-B01B7974AA2A}" type="presParOf" srcId="{9D700FFC-477F-4696-8D18-6380A95E6E8B}" destId="{54A58D86-7A21-4136-8B1B-97326FD4802B}" srcOrd="0" destOrd="0" presId="urn:microsoft.com/office/officeart/2005/8/layout/radial1"/>
    <dgm:cxn modelId="{3F0F6297-E4D5-4CC6-948B-3CCF00F019F3}" type="presParOf" srcId="{A975827E-9EDE-46A1-89DC-435A78E601AD}" destId="{F0427752-02AC-4A09-8AAA-44395DA7648C}" srcOrd="4" destOrd="0" presId="urn:microsoft.com/office/officeart/2005/8/layout/radial1"/>
    <dgm:cxn modelId="{35D055DF-9A1F-4ED6-A31A-1D5E23C3D185}" type="presParOf" srcId="{A975827E-9EDE-46A1-89DC-435A78E601AD}" destId="{AF873517-EC87-4FA8-8E83-80EDA7CDD040}" srcOrd="5" destOrd="0" presId="urn:microsoft.com/office/officeart/2005/8/layout/radial1"/>
    <dgm:cxn modelId="{9FAFCED7-C12B-46E3-9B86-488A679FE6DF}" type="presParOf" srcId="{AF873517-EC87-4FA8-8E83-80EDA7CDD040}" destId="{0B46DFCF-6462-4325-9E16-72AC4041E878}" srcOrd="0" destOrd="0" presId="urn:microsoft.com/office/officeart/2005/8/layout/radial1"/>
    <dgm:cxn modelId="{67672AB1-1426-4659-8B4E-71BF713E2DCF}" type="presParOf" srcId="{A975827E-9EDE-46A1-89DC-435A78E601AD}" destId="{98E291A8-2BFB-4CE1-9336-B70EA2B5961C}" srcOrd="6" destOrd="0" presId="urn:microsoft.com/office/officeart/2005/8/layout/radial1"/>
    <dgm:cxn modelId="{C55968AC-17B8-42D7-8A8B-4F6C86279F85}" type="presParOf" srcId="{A975827E-9EDE-46A1-89DC-435A78E601AD}" destId="{1CDCB82C-25A1-4ECB-B1AB-1F16E7D92894}" srcOrd="7" destOrd="0" presId="urn:microsoft.com/office/officeart/2005/8/layout/radial1"/>
    <dgm:cxn modelId="{A81B4B84-D41C-4BDD-A1B4-53FA3AC85FC6}" type="presParOf" srcId="{1CDCB82C-25A1-4ECB-B1AB-1F16E7D92894}" destId="{E76EB940-512E-4D88-9F59-A485DD1E5FFE}" srcOrd="0" destOrd="0" presId="urn:microsoft.com/office/officeart/2005/8/layout/radial1"/>
    <dgm:cxn modelId="{778FB3B6-52C2-4CB2-BFE8-E45E88B973BA}" type="presParOf" srcId="{A975827E-9EDE-46A1-89DC-435A78E601AD}" destId="{4CF5000E-1082-4021-A950-BBBFA8CF6CAF}" srcOrd="8" destOrd="0" presId="urn:microsoft.com/office/officeart/2005/8/layout/radial1"/>
    <dgm:cxn modelId="{AFE8C18A-B763-4099-8B01-7F39B1DA7519}" type="presParOf" srcId="{A975827E-9EDE-46A1-89DC-435A78E601AD}" destId="{8A722E8D-02E0-42C2-B889-5103A1E01FCA}" srcOrd="9" destOrd="0" presId="urn:microsoft.com/office/officeart/2005/8/layout/radial1"/>
    <dgm:cxn modelId="{CA9150F6-BD8C-4BA1-804D-F52AB1CE5D2C}" type="presParOf" srcId="{8A722E8D-02E0-42C2-B889-5103A1E01FCA}" destId="{4D4BBB92-691D-4615-BA39-568C1C8646BD}" srcOrd="0" destOrd="0" presId="urn:microsoft.com/office/officeart/2005/8/layout/radial1"/>
    <dgm:cxn modelId="{84017D1E-E343-428C-B07F-907BC3D55948}" type="presParOf" srcId="{A975827E-9EDE-46A1-89DC-435A78E601AD}" destId="{04E7F7A7-DFAF-4289-B26F-17C9421DD6F6}" srcOrd="10" destOrd="0" presId="urn:microsoft.com/office/officeart/2005/8/layout/radial1"/>
    <dgm:cxn modelId="{5B0561B7-5120-4EAD-9E0D-9CDCB6844528}" type="presParOf" srcId="{A975827E-9EDE-46A1-89DC-435A78E601AD}" destId="{F042DA36-39A0-46F7-9C63-7271C22F9770}" srcOrd="11" destOrd="0" presId="urn:microsoft.com/office/officeart/2005/8/layout/radial1"/>
    <dgm:cxn modelId="{5CD73788-E524-4521-AE9D-A7A273F93304}" type="presParOf" srcId="{F042DA36-39A0-46F7-9C63-7271C22F9770}" destId="{5E1F92A4-8484-41FA-A334-23277BA5387C}" srcOrd="0" destOrd="0" presId="urn:microsoft.com/office/officeart/2005/8/layout/radial1"/>
    <dgm:cxn modelId="{4741DEA1-9ECF-4F96-B84A-F647184D38AD}" type="presParOf" srcId="{A975827E-9EDE-46A1-89DC-435A78E601AD}" destId="{F328571F-C4B3-4484-A347-85FAF241AAD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E5BF0-5948-4D43-B21D-D6045280B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B48BEED-B54D-422C-BDC8-D3F352CB63CE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Study and Documentation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C23AD7AD-BF1E-46E0-80A2-4C72B69E6A94}" type="par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E7A0C849-F34B-45C1-B8FC-DBA10402BE05}" type="sibTrans" cxnId="{B3FD4FF3-69F9-479D-908F-4741A2661E1B}">
      <dgm:prSet/>
      <dgm:spPr/>
      <dgm:t>
        <a:bodyPr/>
        <a:lstStyle/>
        <a:p>
          <a:endParaRPr lang="en-US" sz="1400" b="1"/>
        </a:p>
      </dgm:t>
    </dgm:pt>
    <dgm:pt modelId="{7203D333-F47D-4423-9C1A-C0DABA43755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Analysis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A52B8411-7499-4950-8E24-D80E35ED093C}" type="par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E55E5103-811D-4B95-A548-8F6C018B77F7}" type="sibTrans" cxnId="{8D2B73A2-CB2E-4E0F-B0E6-CB862F677CAE}">
      <dgm:prSet/>
      <dgm:spPr/>
      <dgm:t>
        <a:bodyPr/>
        <a:lstStyle/>
        <a:p>
          <a:endParaRPr lang="en-US" sz="1400" b="1"/>
        </a:p>
      </dgm:t>
    </dgm:pt>
    <dgm:pt modelId="{180C483C-B9FA-4F1A-9626-02529D7851F0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Reengineering &amp; Defining To-be processes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85E56DA0-73CC-44F9-8AE2-AA1DB8BFA4CF}" type="par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5264582D-B6C7-4C93-B6BC-2343A8F23005}" type="sibTrans" cxnId="{B668EB66-68C1-4E2E-B1D7-FAADE2A320F0}">
      <dgm:prSet/>
      <dgm:spPr/>
      <dgm:t>
        <a:bodyPr/>
        <a:lstStyle/>
        <a:p>
          <a:endParaRPr lang="en-US" sz="1400" b="1"/>
        </a:p>
      </dgm:t>
    </dgm:pt>
    <dgm:pt modelId="{B3B62AB7-D0EE-4A45-984C-DB38E9034C2F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Process implementation  / IT enablement &amp; validation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E0EA01B9-A7A1-4ABB-B995-FB204F718310}" type="par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333CD1DE-F0BD-47D1-B14E-81084DC307CC}" type="sibTrans" cxnId="{B58A954C-E736-4AFF-94A4-557E8AC8E949}">
      <dgm:prSet/>
      <dgm:spPr/>
      <dgm:t>
        <a:bodyPr/>
        <a:lstStyle/>
        <a:p>
          <a:endParaRPr lang="en-US" sz="1400" b="1"/>
        </a:p>
      </dgm:t>
    </dgm:pt>
    <dgm:pt modelId="{BEC41326-06AD-4007-A768-32EB78B96D4B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Problem Identification and Definition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49CC467-69FE-41E4-A54C-1C2B30A2A96F}" type="par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8F4F6B09-9C11-4688-BB28-70892C3CC0C0}" type="sibTrans" cxnId="{4C78528F-2C29-4925-AABB-09F8BE8D93E9}">
      <dgm:prSet/>
      <dgm:spPr/>
      <dgm:t>
        <a:bodyPr/>
        <a:lstStyle/>
        <a:p>
          <a:endParaRPr lang="en-US" sz="1400" b="1"/>
        </a:p>
      </dgm:t>
    </dgm:pt>
    <dgm:pt modelId="{756C87B1-6403-4A79-832E-A18CA3C40939}">
      <dgm:prSet phldrT="[Text]" custT="1"/>
      <dgm:spPr/>
      <dgm:t>
        <a:bodyPr/>
        <a:lstStyle/>
        <a:p>
          <a:r>
            <a:rPr lang="en-US" sz="1400" b="1" dirty="0" smtClean="0">
              <a:latin typeface="Book Antiqua" panose="02040602050305030304" pitchFamily="18" charset="0"/>
            </a:rPr>
            <a:t>Define vision and objectives for GPR</a:t>
          </a:r>
          <a:endParaRPr lang="en-US" sz="1400" b="1" dirty="0">
            <a:latin typeface="Book Antiqua" panose="02040602050305030304" pitchFamily="18" charset="0"/>
          </a:endParaRPr>
        </a:p>
      </dgm:t>
    </dgm:pt>
    <dgm:pt modelId="{15B1BF6C-4D02-41A8-B244-0439A468E662}" type="par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2C3FF973-2EDF-4605-9A99-7EE958A4D3CB}" type="sibTrans" cxnId="{C898D50C-245A-4AE3-90E9-63DEF05151E6}">
      <dgm:prSet/>
      <dgm:spPr/>
      <dgm:t>
        <a:bodyPr/>
        <a:lstStyle/>
        <a:p>
          <a:endParaRPr lang="en-US" sz="1400" b="1"/>
        </a:p>
      </dgm:t>
    </dgm:pt>
    <dgm:pt modelId="{BFCC2AAB-BAD2-43A4-B6FC-22756B1588F4}" type="pres">
      <dgm:prSet presAssocID="{68CE5BF0-5948-4D43-B21D-D6045280BAA2}" presName="CompostProcess" presStyleCnt="0">
        <dgm:presLayoutVars>
          <dgm:dir/>
          <dgm:resizeHandles val="exact"/>
        </dgm:presLayoutVars>
      </dgm:prSet>
      <dgm:spPr/>
    </dgm:pt>
    <dgm:pt modelId="{53EFB1D1-8ADF-4EB7-9C48-AB47B97925F7}" type="pres">
      <dgm:prSet presAssocID="{68CE5BF0-5948-4D43-B21D-D6045280BAA2}" presName="arrow" presStyleLbl="bgShp" presStyleIdx="0" presStyleCnt="1"/>
      <dgm:spPr/>
    </dgm:pt>
    <dgm:pt modelId="{F06B7007-9579-4FED-BEDA-E835CAF4B6E3}" type="pres">
      <dgm:prSet presAssocID="{68CE5BF0-5948-4D43-B21D-D6045280BAA2}" presName="linearProcess" presStyleCnt="0"/>
      <dgm:spPr/>
    </dgm:pt>
    <dgm:pt modelId="{F36D76AA-7ABA-4B51-A0BC-0654BFA44B26}" type="pres">
      <dgm:prSet presAssocID="{BEC41326-06AD-4007-A768-32EB78B96D4B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6021E-907F-4816-84D6-4EECB88218DB}" type="pres">
      <dgm:prSet presAssocID="{8F4F6B09-9C11-4688-BB28-70892C3CC0C0}" presName="sibTrans" presStyleCnt="0"/>
      <dgm:spPr/>
    </dgm:pt>
    <dgm:pt modelId="{AAB7F9CF-83DE-4E6A-8554-907C85F96C48}" type="pres">
      <dgm:prSet presAssocID="{756C87B1-6403-4A79-832E-A18CA3C40939}" presName="textNode" presStyleLbl="node1" presStyleIdx="1" presStyleCnt="6" custLinFactNeighborX="20177" custLinFactNeighborY="2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7461C-3BCC-4362-91E1-DC45A2B93346}" type="pres">
      <dgm:prSet presAssocID="{2C3FF973-2EDF-4605-9A99-7EE958A4D3CB}" presName="sibTrans" presStyleCnt="0"/>
      <dgm:spPr/>
    </dgm:pt>
    <dgm:pt modelId="{32EA2B08-E5B8-4CE5-8838-D20FE49232C7}" type="pres">
      <dgm:prSet presAssocID="{1B48BEED-B54D-422C-BDC8-D3F352CB63CE}" presName="textNode" presStyleLbl="node1" presStyleIdx="2" presStyleCnt="6" custScaleX="114819" custLinFactNeighborX="12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7499-0ABA-4F1E-BE89-BB3A706912CF}" type="pres">
      <dgm:prSet presAssocID="{E7A0C849-F34B-45C1-B8FC-DBA10402BE05}" presName="sibTrans" presStyleCnt="0"/>
      <dgm:spPr/>
    </dgm:pt>
    <dgm:pt modelId="{27199129-94F2-4895-9BE4-DB092708CCF6}" type="pres">
      <dgm:prSet presAssocID="{7203D333-F47D-4423-9C1A-C0DABA43755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E18E8-035C-4B11-8E34-959EDB704222}" type="pres">
      <dgm:prSet presAssocID="{E55E5103-811D-4B95-A548-8F6C018B77F7}" presName="sibTrans" presStyleCnt="0"/>
      <dgm:spPr/>
    </dgm:pt>
    <dgm:pt modelId="{D63DB03A-E832-410C-99A5-38316149A942}" type="pres">
      <dgm:prSet presAssocID="{180C483C-B9FA-4F1A-9626-02529D7851F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3528A-C6D7-41EF-A1DE-62A17FA1A4D1}" type="pres">
      <dgm:prSet presAssocID="{5264582D-B6C7-4C93-B6BC-2343A8F23005}" presName="sibTrans" presStyleCnt="0"/>
      <dgm:spPr/>
    </dgm:pt>
    <dgm:pt modelId="{E74CCD70-881C-4CEC-86BB-9FA10DE3F7CE}" type="pres">
      <dgm:prSet presAssocID="{B3B62AB7-D0EE-4A45-984C-DB38E9034C2F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A954C-E736-4AFF-94A4-557E8AC8E949}" srcId="{68CE5BF0-5948-4D43-B21D-D6045280BAA2}" destId="{B3B62AB7-D0EE-4A45-984C-DB38E9034C2F}" srcOrd="5" destOrd="0" parTransId="{E0EA01B9-A7A1-4ABB-B995-FB204F718310}" sibTransId="{333CD1DE-F0BD-47D1-B14E-81084DC307CC}"/>
    <dgm:cxn modelId="{8D2B73A2-CB2E-4E0F-B0E6-CB862F677CAE}" srcId="{68CE5BF0-5948-4D43-B21D-D6045280BAA2}" destId="{7203D333-F47D-4423-9C1A-C0DABA43755F}" srcOrd="3" destOrd="0" parTransId="{A52B8411-7499-4950-8E24-D80E35ED093C}" sibTransId="{E55E5103-811D-4B95-A548-8F6C018B77F7}"/>
    <dgm:cxn modelId="{B3FD4FF3-69F9-479D-908F-4741A2661E1B}" srcId="{68CE5BF0-5948-4D43-B21D-D6045280BAA2}" destId="{1B48BEED-B54D-422C-BDC8-D3F352CB63CE}" srcOrd="2" destOrd="0" parTransId="{C23AD7AD-BF1E-46E0-80A2-4C72B69E6A94}" sibTransId="{E7A0C849-F34B-45C1-B8FC-DBA10402BE05}"/>
    <dgm:cxn modelId="{B668EB66-68C1-4E2E-B1D7-FAADE2A320F0}" srcId="{68CE5BF0-5948-4D43-B21D-D6045280BAA2}" destId="{180C483C-B9FA-4F1A-9626-02529D7851F0}" srcOrd="4" destOrd="0" parTransId="{85E56DA0-73CC-44F9-8AE2-AA1DB8BFA4CF}" sibTransId="{5264582D-B6C7-4C93-B6BC-2343A8F23005}"/>
    <dgm:cxn modelId="{C898D50C-245A-4AE3-90E9-63DEF05151E6}" srcId="{68CE5BF0-5948-4D43-B21D-D6045280BAA2}" destId="{756C87B1-6403-4A79-832E-A18CA3C40939}" srcOrd="1" destOrd="0" parTransId="{15B1BF6C-4D02-41A8-B244-0439A468E662}" sibTransId="{2C3FF973-2EDF-4605-9A99-7EE958A4D3CB}"/>
    <dgm:cxn modelId="{E53981F3-AE95-49BB-AD3F-4881E7D8DD7C}" type="presOf" srcId="{B3B62AB7-D0EE-4A45-984C-DB38E9034C2F}" destId="{E74CCD70-881C-4CEC-86BB-9FA10DE3F7CE}" srcOrd="0" destOrd="0" presId="urn:microsoft.com/office/officeart/2005/8/layout/hProcess9"/>
    <dgm:cxn modelId="{5885F750-45E5-4869-A915-027F53CC27E3}" type="presOf" srcId="{BEC41326-06AD-4007-A768-32EB78B96D4B}" destId="{F36D76AA-7ABA-4B51-A0BC-0654BFA44B26}" srcOrd="0" destOrd="0" presId="urn:microsoft.com/office/officeart/2005/8/layout/hProcess9"/>
    <dgm:cxn modelId="{AF199F00-B4C5-44AD-BBC0-9D57A07AF0E1}" type="presOf" srcId="{7203D333-F47D-4423-9C1A-C0DABA43755F}" destId="{27199129-94F2-4895-9BE4-DB092708CCF6}" srcOrd="0" destOrd="0" presId="urn:microsoft.com/office/officeart/2005/8/layout/hProcess9"/>
    <dgm:cxn modelId="{4C78528F-2C29-4925-AABB-09F8BE8D93E9}" srcId="{68CE5BF0-5948-4D43-B21D-D6045280BAA2}" destId="{BEC41326-06AD-4007-A768-32EB78B96D4B}" srcOrd="0" destOrd="0" parTransId="{149CC467-69FE-41E4-A54C-1C2B30A2A96F}" sibTransId="{8F4F6B09-9C11-4688-BB28-70892C3CC0C0}"/>
    <dgm:cxn modelId="{B90C7D20-CF87-4595-8182-769FED18A029}" type="presOf" srcId="{756C87B1-6403-4A79-832E-A18CA3C40939}" destId="{AAB7F9CF-83DE-4E6A-8554-907C85F96C48}" srcOrd="0" destOrd="0" presId="urn:microsoft.com/office/officeart/2005/8/layout/hProcess9"/>
    <dgm:cxn modelId="{CB04AF61-C295-48A5-B0BE-86972B513F11}" type="presOf" srcId="{1B48BEED-B54D-422C-BDC8-D3F352CB63CE}" destId="{32EA2B08-E5B8-4CE5-8838-D20FE49232C7}" srcOrd="0" destOrd="0" presId="urn:microsoft.com/office/officeart/2005/8/layout/hProcess9"/>
    <dgm:cxn modelId="{E6ECE056-9240-40C1-BFE9-C22883A99FAD}" type="presOf" srcId="{68CE5BF0-5948-4D43-B21D-D6045280BAA2}" destId="{BFCC2AAB-BAD2-43A4-B6FC-22756B1588F4}" srcOrd="0" destOrd="0" presId="urn:microsoft.com/office/officeart/2005/8/layout/hProcess9"/>
    <dgm:cxn modelId="{8304C150-3993-4A89-80E8-9A2B7CB492B0}" type="presOf" srcId="{180C483C-B9FA-4F1A-9626-02529D7851F0}" destId="{D63DB03A-E832-410C-99A5-38316149A942}" srcOrd="0" destOrd="0" presId="urn:microsoft.com/office/officeart/2005/8/layout/hProcess9"/>
    <dgm:cxn modelId="{D49B8C6D-D179-4056-B8CF-64C1AEDABBDE}" type="presParOf" srcId="{BFCC2AAB-BAD2-43A4-B6FC-22756B1588F4}" destId="{53EFB1D1-8ADF-4EB7-9C48-AB47B97925F7}" srcOrd="0" destOrd="0" presId="urn:microsoft.com/office/officeart/2005/8/layout/hProcess9"/>
    <dgm:cxn modelId="{18E14D92-4EEA-411F-82EE-E1107312890D}" type="presParOf" srcId="{BFCC2AAB-BAD2-43A4-B6FC-22756B1588F4}" destId="{F06B7007-9579-4FED-BEDA-E835CAF4B6E3}" srcOrd="1" destOrd="0" presId="urn:microsoft.com/office/officeart/2005/8/layout/hProcess9"/>
    <dgm:cxn modelId="{4C4885EB-19E9-489F-8010-7EA372EE4689}" type="presParOf" srcId="{F06B7007-9579-4FED-BEDA-E835CAF4B6E3}" destId="{F36D76AA-7ABA-4B51-A0BC-0654BFA44B26}" srcOrd="0" destOrd="0" presId="urn:microsoft.com/office/officeart/2005/8/layout/hProcess9"/>
    <dgm:cxn modelId="{9D315748-EEF2-4445-9F99-21E711FBBB21}" type="presParOf" srcId="{F06B7007-9579-4FED-BEDA-E835CAF4B6E3}" destId="{66A6021E-907F-4816-84D6-4EECB88218DB}" srcOrd="1" destOrd="0" presId="urn:microsoft.com/office/officeart/2005/8/layout/hProcess9"/>
    <dgm:cxn modelId="{A926FD83-6690-419E-9634-C62B907CC750}" type="presParOf" srcId="{F06B7007-9579-4FED-BEDA-E835CAF4B6E3}" destId="{AAB7F9CF-83DE-4E6A-8554-907C85F96C48}" srcOrd="2" destOrd="0" presId="urn:microsoft.com/office/officeart/2005/8/layout/hProcess9"/>
    <dgm:cxn modelId="{3A304333-A9B1-45CA-B4B5-5559E1E09CEE}" type="presParOf" srcId="{F06B7007-9579-4FED-BEDA-E835CAF4B6E3}" destId="{57B7461C-3BCC-4362-91E1-DC45A2B93346}" srcOrd="3" destOrd="0" presId="urn:microsoft.com/office/officeart/2005/8/layout/hProcess9"/>
    <dgm:cxn modelId="{DC577CE3-7020-42E5-B87B-99F88C94B12E}" type="presParOf" srcId="{F06B7007-9579-4FED-BEDA-E835CAF4B6E3}" destId="{32EA2B08-E5B8-4CE5-8838-D20FE49232C7}" srcOrd="4" destOrd="0" presId="urn:microsoft.com/office/officeart/2005/8/layout/hProcess9"/>
    <dgm:cxn modelId="{B5DD010C-DD03-459B-B7D6-652758C3491A}" type="presParOf" srcId="{F06B7007-9579-4FED-BEDA-E835CAF4B6E3}" destId="{10E67499-0ABA-4F1E-BE89-BB3A706912CF}" srcOrd="5" destOrd="0" presId="urn:microsoft.com/office/officeart/2005/8/layout/hProcess9"/>
    <dgm:cxn modelId="{5F0836A3-965E-4B48-85B6-0BBB4440CAB9}" type="presParOf" srcId="{F06B7007-9579-4FED-BEDA-E835CAF4B6E3}" destId="{27199129-94F2-4895-9BE4-DB092708CCF6}" srcOrd="6" destOrd="0" presId="urn:microsoft.com/office/officeart/2005/8/layout/hProcess9"/>
    <dgm:cxn modelId="{D099AF57-BEA2-4094-A584-8263831DAA14}" type="presParOf" srcId="{F06B7007-9579-4FED-BEDA-E835CAF4B6E3}" destId="{AA2E18E8-035C-4B11-8E34-959EDB704222}" srcOrd="7" destOrd="0" presId="urn:microsoft.com/office/officeart/2005/8/layout/hProcess9"/>
    <dgm:cxn modelId="{D8DDBC9D-BBEA-4E3B-9CC4-F527DDF17FB4}" type="presParOf" srcId="{F06B7007-9579-4FED-BEDA-E835CAF4B6E3}" destId="{D63DB03A-E832-410C-99A5-38316149A942}" srcOrd="8" destOrd="0" presId="urn:microsoft.com/office/officeart/2005/8/layout/hProcess9"/>
    <dgm:cxn modelId="{2D576692-36DA-437E-801F-03BECD914A8F}" type="presParOf" srcId="{F06B7007-9579-4FED-BEDA-E835CAF4B6E3}" destId="{9043528A-C6D7-41EF-A1DE-62A17FA1A4D1}" srcOrd="9" destOrd="0" presId="urn:microsoft.com/office/officeart/2005/8/layout/hProcess9"/>
    <dgm:cxn modelId="{42E23F99-BC33-41AF-8169-50FF8F34A49E}" type="presParOf" srcId="{F06B7007-9579-4FED-BEDA-E835CAF4B6E3}" destId="{E74CCD70-881C-4CEC-86BB-9FA10DE3F7C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ABDCB1-2330-4CC0-ACE9-2C31572B08E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1C24E-6F48-45E8-8C6D-390825E3610D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TO-BE DEFINITION</a:t>
          </a:r>
          <a:endParaRPr lang="en-US" sz="20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E4703AEF-90AB-41A2-925A-574AFD0BC613}" type="parTrans" cxnId="{A6324242-340C-49B6-8210-14DEB1A7EB3C}">
      <dgm:prSet/>
      <dgm:spPr/>
      <dgm:t>
        <a:bodyPr/>
        <a:lstStyle/>
        <a:p>
          <a:endParaRPr lang="en-US"/>
        </a:p>
      </dgm:t>
    </dgm:pt>
    <dgm:pt modelId="{B5B6844D-353E-45AD-831B-DB92DB54E4BC}" type="sibTrans" cxnId="{A6324242-340C-49B6-8210-14DEB1A7EB3C}">
      <dgm:prSet/>
      <dgm:spPr/>
      <dgm:t>
        <a:bodyPr/>
        <a:lstStyle/>
        <a:p>
          <a:endParaRPr lang="en-US"/>
        </a:p>
      </dgm:t>
    </dgm:pt>
    <dgm:pt modelId="{B3024E73-00A8-4E2B-84B6-7F2C0A5780CF}">
      <dgm:prSet phldrT="[Text]"/>
      <dgm:spPr/>
      <dgm:t>
        <a:bodyPr/>
        <a:lstStyle/>
        <a:p>
          <a:r>
            <a:rPr lang="en-US" dirty="0" smtClean="0">
              <a:latin typeface="Bookman Old Style" panose="02050604050505020204" pitchFamily="18" charset="0"/>
            </a:rPr>
            <a:t>IT Systems</a:t>
          </a:r>
          <a:endParaRPr lang="en-US" dirty="0">
            <a:latin typeface="Bookman Old Style" panose="02050604050505020204" pitchFamily="18" charset="0"/>
          </a:endParaRPr>
        </a:p>
      </dgm:t>
    </dgm:pt>
    <dgm:pt modelId="{4289DB28-2E0A-492E-A459-F2C6765DE3FC}" type="sibTrans" cxnId="{B863085C-C98A-45E8-AD3C-820FE31F7FB7}">
      <dgm:prSet/>
      <dgm:spPr/>
      <dgm:t>
        <a:bodyPr/>
        <a:lstStyle/>
        <a:p>
          <a:endParaRPr lang="en-US"/>
        </a:p>
      </dgm:t>
    </dgm:pt>
    <dgm:pt modelId="{760D35D0-6FE8-43FD-A20F-45D675512073}" type="parTrans" cxnId="{B863085C-C98A-45E8-AD3C-820FE31F7FB7}">
      <dgm:prSet/>
      <dgm:spPr/>
      <dgm:t>
        <a:bodyPr/>
        <a:lstStyle/>
        <a:p>
          <a:endParaRPr lang="en-US"/>
        </a:p>
      </dgm:t>
    </dgm:pt>
    <dgm:pt modelId="{462EAF7F-4A52-408C-B765-B4CBE2489ACE}">
      <dgm:prSet phldrT="[Text]"/>
      <dgm:spPr/>
      <dgm:t>
        <a:bodyPr/>
        <a:lstStyle/>
        <a:p>
          <a:r>
            <a:rPr lang="en-US" dirty="0" smtClean="0">
              <a:latin typeface="Bookman Old Style" panose="02050604050505020204" pitchFamily="18" charset="0"/>
            </a:rPr>
            <a:t>Business Processes</a:t>
          </a:r>
          <a:endParaRPr lang="en-US" dirty="0">
            <a:latin typeface="Bookman Old Style" panose="02050604050505020204" pitchFamily="18" charset="0"/>
          </a:endParaRPr>
        </a:p>
      </dgm:t>
    </dgm:pt>
    <dgm:pt modelId="{581366EF-CA97-4010-9D61-20905A22D18E}" type="sibTrans" cxnId="{7F1307FF-A84C-429E-916E-63F51AEAC9C9}">
      <dgm:prSet/>
      <dgm:spPr/>
      <dgm:t>
        <a:bodyPr/>
        <a:lstStyle/>
        <a:p>
          <a:endParaRPr lang="en-US"/>
        </a:p>
      </dgm:t>
    </dgm:pt>
    <dgm:pt modelId="{9DE8D1E9-D716-4964-9708-EEDD88A3F345}" type="parTrans" cxnId="{7F1307FF-A84C-429E-916E-63F51AEAC9C9}">
      <dgm:prSet/>
      <dgm:spPr/>
      <dgm:t>
        <a:bodyPr/>
        <a:lstStyle/>
        <a:p>
          <a:endParaRPr lang="en-US"/>
        </a:p>
      </dgm:t>
    </dgm:pt>
    <dgm:pt modelId="{6C747E9B-A0CA-49A5-B1D1-31F5911843B4}">
      <dgm:prSet phldrT="[Text]"/>
      <dgm:spPr/>
      <dgm:t>
        <a:bodyPr/>
        <a:lstStyle/>
        <a:p>
          <a:r>
            <a:rPr lang="en-US" dirty="0" smtClean="0">
              <a:latin typeface="Bookman Old Style" panose="02050604050505020204" pitchFamily="18" charset="0"/>
            </a:rPr>
            <a:t>People</a:t>
          </a:r>
          <a:endParaRPr lang="en-US" dirty="0">
            <a:latin typeface="Bookman Old Style" panose="02050604050505020204" pitchFamily="18" charset="0"/>
          </a:endParaRPr>
        </a:p>
      </dgm:t>
    </dgm:pt>
    <dgm:pt modelId="{4EEBC1E8-5C17-4EF8-ACDC-A1CE71ABE588}" type="sibTrans" cxnId="{162A9511-06CC-4433-8442-A84F1466D97D}">
      <dgm:prSet/>
      <dgm:spPr/>
      <dgm:t>
        <a:bodyPr/>
        <a:lstStyle/>
        <a:p>
          <a:endParaRPr lang="en-US"/>
        </a:p>
      </dgm:t>
    </dgm:pt>
    <dgm:pt modelId="{C5E96C16-EA07-46D7-9159-B12DF6FADF35}" type="parTrans" cxnId="{162A9511-06CC-4433-8442-A84F1466D97D}">
      <dgm:prSet/>
      <dgm:spPr/>
      <dgm:t>
        <a:bodyPr/>
        <a:lstStyle/>
        <a:p>
          <a:endParaRPr lang="en-US"/>
        </a:p>
      </dgm:t>
    </dgm:pt>
    <dgm:pt modelId="{492BC883-D6E4-421D-885F-9BC8F8ACCC35}" type="pres">
      <dgm:prSet presAssocID="{4CABDCB1-2330-4CC0-ACE9-2C31572B08E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64E08C-F0BE-40AD-B533-D96E5A089465}" type="pres">
      <dgm:prSet presAssocID="{4CABDCB1-2330-4CC0-ACE9-2C31572B08E9}" presName="ellipse" presStyleLbl="trBgShp" presStyleIdx="0" presStyleCnt="1"/>
      <dgm:spPr/>
    </dgm:pt>
    <dgm:pt modelId="{125AFBE5-185C-4CD4-99F8-4E38C24ADCD2}" type="pres">
      <dgm:prSet presAssocID="{4CABDCB1-2330-4CC0-ACE9-2C31572B08E9}" presName="arrow1" presStyleLbl="fgShp" presStyleIdx="0" presStyleCnt="1" custLinFactNeighborX="4000" custLinFactNeighborY="5000"/>
      <dgm:spPr/>
      <dgm:t>
        <a:bodyPr/>
        <a:lstStyle/>
        <a:p>
          <a:endParaRPr lang="en-US"/>
        </a:p>
      </dgm:t>
    </dgm:pt>
    <dgm:pt modelId="{32D74E0C-E6D2-477F-81E3-9CAC5799FA86}" type="pres">
      <dgm:prSet presAssocID="{4CABDCB1-2330-4CC0-ACE9-2C31572B08E9}" presName="rectangle" presStyleLbl="revTx" presStyleIdx="0" presStyleCnt="1" custLinFactNeighborX="2500" custLinFactNeighborY="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291AE-9789-4F06-86B1-E944663021F9}" type="pres">
      <dgm:prSet presAssocID="{462EAF7F-4A52-408C-B765-B4CBE2489ACE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02259-C293-4B53-9C06-676FA7FF6773}" type="pres">
      <dgm:prSet presAssocID="{B3024E73-00A8-4E2B-84B6-7F2C0A5780C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63AB34-949A-46B8-9BB0-0C142D7FE2D2}" type="pres">
      <dgm:prSet presAssocID="{F111C24E-6F48-45E8-8C6D-390825E3610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9E157-7B57-45F7-A0D7-EAC12F0A0F0D}" type="pres">
      <dgm:prSet presAssocID="{4CABDCB1-2330-4CC0-ACE9-2C31572B08E9}" presName="funnel" presStyleLbl="trAlignAcc1" presStyleIdx="0" presStyleCnt="1" custLinFactNeighborX="179"/>
      <dgm:spPr/>
      <dgm:t>
        <a:bodyPr/>
        <a:lstStyle/>
        <a:p>
          <a:endParaRPr lang="en-US"/>
        </a:p>
      </dgm:t>
    </dgm:pt>
  </dgm:ptLst>
  <dgm:cxnLst>
    <dgm:cxn modelId="{A6324242-340C-49B6-8210-14DEB1A7EB3C}" srcId="{4CABDCB1-2330-4CC0-ACE9-2C31572B08E9}" destId="{F111C24E-6F48-45E8-8C6D-390825E3610D}" srcOrd="3" destOrd="0" parTransId="{E4703AEF-90AB-41A2-925A-574AFD0BC613}" sibTransId="{B5B6844D-353E-45AD-831B-DB92DB54E4BC}"/>
    <dgm:cxn modelId="{162A9511-06CC-4433-8442-A84F1466D97D}" srcId="{4CABDCB1-2330-4CC0-ACE9-2C31572B08E9}" destId="{6C747E9B-A0CA-49A5-B1D1-31F5911843B4}" srcOrd="0" destOrd="0" parTransId="{C5E96C16-EA07-46D7-9159-B12DF6FADF35}" sibTransId="{4EEBC1E8-5C17-4EF8-ACDC-A1CE71ABE588}"/>
    <dgm:cxn modelId="{FDA2A962-0B47-4BFF-9695-BFBC7DDBAB77}" type="presOf" srcId="{462EAF7F-4A52-408C-B765-B4CBE2489ACE}" destId="{ABA02259-C293-4B53-9C06-676FA7FF6773}" srcOrd="0" destOrd="0" presId="urn:microsoft.com/office/officeart/2005/8/layout/funnel1"/>
    <dgm:cxn modelId="{DF2D5DB2-F4DE-4630-8148-E8F13962AE2A}" type="presOf" srcId="{6C747E9B-A0CA-49A5-B1D1-31F5911843B4}" destId="{C463AB34-949A-46B8-9BB0-0C142D7FE2D2}" srcOrd="0" destOrd="0" presId="urn:microsoft.com/office/officeart/2005/8/layout/funnel1"/>
    <dgm:cxn modelId="{B6FAD605-853D-4582-B978-1FE4089089BE}" type="presOf" srcId="{B3024E73-00A8-4E2B-84B6-7F2C0A5780CF}" destId="{C56291AE-9789-4F06-86B1-E944663021F9}" srcOrd="0" destOrd="0" presId="urn:microsoft.com/office/officeart/2005/8/layout/funnel1"/>
    <dgm:cxn modelId="{B863085C-C98A-45E8-AD3C-820FE31F7FB7}" srcId="{4CABDCB1-2330-4CC0-ACE9-2C31572B08E9}" destId="{B3024E73-00A8-4E2B-84B6-7F2C0A5780CF}" srcOrd="2" destOrd="0" parTransId="{760D35D0-6FE8-43FD-A20F-45D675512073}" sibTransId="{4289DB28-2E0A-492E-A459-F2C6765DE3FC}"/>
    <dgm:cxn modelId="{7F1307FF-A84C-429E-916E-63F51AEAC9C9}" srcId="{4CABDCB1-2330-4CC0-ACE9-2C31572B08E9}" destId="{462EAF7F-4A52-408C-B765-B4CBE2489ACE}" srcOrd="1" destOrd="0" parTransId="{9DE8D1E9-D716-4964-9708-EEDD88A3F345}" sibTransId="{581366EF-CA97-4010-9D61-20905A22D18E}"/>
    <dgm:cxn modelId="{E758C26F-68B4-4EEC-92A7-E23E3DF4ADC5}" type="presOf" srcId="{F111C24E-6F48-45E8-8C6D-390825E3610D}" destId="{32D74E0C-E6D2-477F-81E3-9CAC5799FA86}" srcOrd="0" destOrd="0" presId="urn:microsoft.com/office/officeart/2005/8/layout/funnel1"/>
    <dgm:cxn modelId="{F578FE8A-BFF9-418E-9830-0D5CF63F4AA0}" type="presOf" srcId="{4CABDCB1-2330-4CC0-ACE9-2C31572B08E9}" destId="{492BC883-D6E4-421D-885F-9BC8F8ACCC35}" srcOrd="0" destOrd="0" presId="urn:microsoft.com/office/officeart/2005/8/layout/funnel1"/>
    <dgm:cxn modelId="{0D8AD04F-036F-47D8-A5D1-A4A7DE9D9A0F}" type="presParOf" srcId="{492BC883-D6E4-421D-885F-9BC8F8ACCC35}" destId="{6264E08C-F0BE-40AD-B533-D96E5A089465}" srcOrd="0" destOrd="0" presId="urn:microsoft.com/office/officeart/2005/8/layout/funnel1"/>
    <dgm:cxn modelId="{9DD4C897-F299-4348-B4CD-A9E49FAEAFC4}" type="presParOf" srcId="{492BC883-D6E4-421D-885F-9BC8F8ACCC35}" destId="{125AFBE5-185C-4CD4-99F8-4E38C24ADCD2}" srcOrd="1" destOrd="0" presId="urn:microsoft.com/office/officeart/2005/8/layout/funnel1"/>
    <dgm:cxn modelId="{EB6F2ABE-6914-43A5-94F6-405DCD4F2249}" type="presParOf" srcId="{492BC883-D6E4-421D-885F-9BC8F8ACCC35}" destId="{32D74E0C-E6D2-477F-81E3-9CAC5799FA86}" srcOrd="2" destOrd="0" presId="urn:microsoft.com/office/officeart/2005/8/layout/funnel1"/>
    <dgm:cxn modelId="{32D290AA-4E30-4BEC-BE5A-56097BC4A702}" type="presParOf" srcId="{492BC883-D6E4-421D-885F-9BC8F8ACCC35}" destId="{C56291AE-9789-4F06-86B1-E944663021F9}" srcOrd="3" destOrd="0" presId="urn:microsoft.com/office/officeart/2005/8/layout/funnel1"/>
    <dgm:cxn modelId="{E76D6B73-4677-4760-8535-BEE4C41723D4}" type="presParOf" srcId="{492BC883-D6E4-421D-885F-9BC8F8ACCC35}" destId="{ABA02259-C293-4B53-9C06-676FA7FF6773}" srcOrd="4" destOrd="0" presId="urn:microsoft.com/office/officeart/2005/8/layout/funnel1"/>
    <dgm:cxn modelId="{48917ED3-45A0-46F1-8282-E0D3316721FE}" type="presParOf" srcId="{492BC883-D6E4-421D-885F-9BC8F8ACCC35}" destId="{C463AB34-949A-46B8-9BB0-0C142D7FE2D2}" srcOrd="5" destOrd="0" presId="urn:microsoft.com/office/officeart/2005/8/layout/funnel1"/>
    <dgm:cxn modelId="{710ACCA3-7493-46E3-9A47-D6E8DAA9BAF7}" type="presParOf" srcId="{492BC883-D6E4-421D-885F-9BC8F8ACCC35}" destId="{D019E157-7B57-45F7-A0D7-EAC12F0A0F0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FB1D1-8ADF-4EB7-9C48-AB47B97925F7}">
      <dsp:nvSpPr>
        <dsp:cNvPr id="0" name=""/>
        <dsp:cNvSpPr/>
      </dsp:nvSpPr>
      <dsp:spPr>
        <a:xfrm>
          <a:off x="651509" y="0"/>
          <a:ext cx="7383780" cy="2819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D76AA-7ABA-4B51-A0BC-0654BFA44B26}">
      <dsp:nvSpPr>
        <dsp:cNvPr id="0" name=""/>
        <dsp:cNvSpPr/>
      </dsp:nvSpPr>
      <dsp:spPr>
        <a:xfrm>
          <a:off x="747" y="845820"/>
          <a:ext cx="1147777" cy="112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ook Antiqua" panose="02040602050305030304" pitchFamily="18" charset="0"/>
            </a:rPr>
            <a:t>Problem Identification and Definition</a:t>
          </a:r>
          <a:endParaRPr lang="en-US" sz="1400" b="1" kern="1200" dirty="0">
            <a:latin typeface="Book Antiqua" panose="02040602050305030304" pitchFamily="18" charset="0"/>
          </a:endParaRPr>
        </a:p>
      </dsp:txBody>
      <dsp:txXfrm>
        <a:off x="55800" y="900873"/>
        <a:ext cx="1037671" cy="1017654"/>
      </dsp:txXfrm>
    </dsp:sp>
    <dsp:sp modelId="{AAB7F9CF-83DE-4E6A-8554-907C85F96C48}">
      <dsp:nvSpPr>
        <dsp:cNvPr id="0" name=""/>
        <dsp:cNvSpPr/>
      </dsp:nvSpPr>
      <dsp:spPr>
        <a:xfrm>
          <a:off x="1378419" y="870529"/>
          <a:ext cx="1147777" cy="112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ook Antiqua" panose="02040602050305030304" pitchFamily="18" charset="0"/>
            </a:rPr>
            <a:t>Define vision and objectives for GPR</a:t>
          </a:r>
          <a:endParaRPr lang="en-US" sz="1400" b="1" kern="1200" dirty="0">
            <a:latin typeface="Book Antiqua" panose="02040602050305030304" pitchFamily="18" charset="0"/>
          </a:endParaRPr>
        </a:p>
      </dsp:txBody>
      <dsp:txXfrm>
        <a:off x="1433472" y="925582"/>
        <a:ext cx="1037671" cy="1017654"/>
      </dsp:txXfrm>
    </dsp:sp>
    <dsp:sp modelId="{32EA2B08-E5B8-4CE5-8838-D20FE49232C7}">
      <dsp:nvSpPr>
        <dsp:cNvPr id="0" name=""/>
        <dsp:cNvSpPr/>
      </dsp:nvSpPr>
      <dsp:spPr>
        <a:xfrm>
          <a:off x="2703430" y="845820"/>
          <a:ext cx="1317866" cy="112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ook Antiqua" panose="02040602050305030304" pitchFamily="18" charset="0"/>
            </a:rPr>
            <a:t>Process Study and Documentation</a:t>
          </a:r>
          <a:endParaRPr lang="en-US" sz="1400" b="1" kern="1200" dirty="0">
            <a:latin typeface="Book Antiqua" panose="02040602050305030304" pitchFamily="18" charset="0"/>
          </a:endParaRPr>
        </a:p>
      </dsp:txBody>
      <dsp:txXfrm>
        <a:off x="2758483" y="900873"/>
        <a:ext cx="1207760" cy="1017654"/>
      </dsp:txXfrm>
    </dsp:sp>
    <dsp:sp modelId="{27199129-94F2-4895-9BE4-DB092708CCF6}">
      <dsp:nvSpPr>
        <dsp:cNvPr id="0" name=""/>
        <dsp:cNvSpPr/>
      </dsp:nvSpPr>
      <dsp:spPr>
        <a:xfrm>
          <a:off x="4188057" y="845820"/>
          <a:ext cx="1147777" cy="112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ook Antiqua" panose="02040602050305030304" pitchFamily="18" charset="0"/>
            </a:rPr>
            <a:t>Process Analysis</a:t>
          </a:r>
          <a:endParaRPr lang="en-US" sz="1400" b="1" kern="1200" dirty="0">
            <a:latin typeface="Book Antiqua" panose="02040602050305030304" pitchFamily="18" charset="0"/>
          </a:endParaRPr>
        </a:p>
      </dsp:txBody>
      <dsp:txXfrm>
        <a:off x="4243110" y="900873"/>
        <a:ext cx="1037671" cy="1017654"/>
      </dsp:txXfrm>
    </dsp:sp>
    <dsp:sp modelId="{D63DB03A-E832-410C-99A5-38316149A942}">
      <dsp:nvSpPr>
        <dsp:cNvPr id="0" name=""/>
        <dsp:cNvSpPr/>
      </dsp:nvSpPr>
      <dsp:spPr>
        <a:xfrm>
          <a:off x="5626102" y="845820"/>
          <a:ext cx="1476764" cy="112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ook Antiqua" panose="02040602050305030304" pitchFamily="18" charset="0"/>
            </a:rPr>
            <a:t>Process Reengineering &amp; Defining To-be processes</a:t>
          </a:r>
          <a:endParaRPr lang="en-US" sz="1400" b="1" kern="1200" dirty="0">
            <a:latin typeface="Book Antiqua" panose="02040602050305030304" pitchFamily="18" charset="0"/>
          </a:endParaRPr>
        </a:p>
      </dsp:txBody>
      <dsp:txXfrm>
        <a:off x="5681155" y="900873"/>
        <a:ext cx="1366658" cy="1017654"/>
      </dsp:txXfrm>
    </dsp:sp>
    <dsp:sp modelId="{E74CCD70-881C-4CEC-86BB-9FA10DE3F7CE}">
      <dsp:nvSpPr>
        <dsp:cNvPr id="0" name=""/>
        <dsp:cNvSpPr/>
      </dsp:nvSpPr>
      <dsp:spPr>
        <a:xfrm>
          <a:off x="7195192" y="845820"/>
          <a:ext cx="1490859" cy="112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ook Antiqua" panose="02040602050305030304" pitchFamily="18" charset="0"/>
            </a:rPr>
            <a:t>Process implementation  / IT enablement &amp; validation</a:t>
          </a:r>
          <a:endParaRPr lang="en-US" sz="1400" b="1" kern="1200" dirty="0">
            <a:latin typeface="Book Antiqua" panose="02040602050305030304" pitchFamily="18" charset="0"/>
          </a:endParaRPr>
        </a:p>
      </dsp:txBody>
      <dsp:txXfrm>
        <a:off x="7250245" y="900873"/>
        <a:ext cx="1380753" cy="1017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CEF1-ABED-4456-B822-DE9B5007ED76}" type="datetimeFigureOut">
              <a:rPr lang="en-IN" smtClean="0"/>
              <a:pPr/>
              <a:t>30-09-2016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5E6FA-C310-4166-8AFE-D23E282717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5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DA216-DCBC-416F-B308-000A663069C1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092" y="6943900"/>
            <a:ext cx="5163426" cy="33582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179562">
              <a:spcBef>
                <a:spcPct val="5000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692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77C150-A304-477E-A6BA-B489D2BF2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44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F61D3-2A79-4923-9731-B8C9C9CF3D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1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These are the key out puts and deliverables of the exercise on ‘current state assessment.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They provide an insight into ‘what is wrong’ in terms</a:t>
            </a:r>
            <a:r>
              <a:rPr lang="en-US" baseline="0" dirty="0" smtClean="0"/>
              <a:t> of the process, technology and people.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opens up the directions for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7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5164A-EA05-4786-941B-761845AFAF87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Process mapping allows to ‘document’ the current process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so that it could be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analysed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0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03E6E-E044-4C11-A187-3AEE8499EDD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15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03E6E-E044-4C11-A187-3AEE8499EDD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57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Explain the various sections of the template and their importance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03E6E-E044-4C11-A187-3AEE8499EDD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25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03E6E-E044-4C11-A187-3AEE8499EDD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5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3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03E6E-E044-4C11-A187-3AEE8499EDD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8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2F5C0-48A0-4A04-B69C-4CA475BC1648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One of the outcomes of the analysis of the flow process map is an understanding of the problems, issues and the expectations from the current delivery process.</a:t>
            </a:r>
          </a:p>
          <a:p>
            <a:pPr marL="228600" indent="-228600"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context in which the analysis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needs to be done is in terms of  technology, skills, policy, process it self, infrastructure needed etc.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39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03E6E-E044-4C11-A187-3AEE8499EDDE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718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BA218-1974-4774-9C39-421FB8206BC8}" type="slidenum">
              <a:rPr lang="en-GB"/>
              <a:pPr/>
              <a:t>30</a:t>
            </a:fld>
            <a:endParaRPr lang="en-GB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0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193AF-6F39-4EEF-A4D6-5BA8D230815E}" type="slidenum">
              <a:rPr lang="en-GB"/>
              <a:pPr/>
              <a:t>31</a:t>
            </a:fld>
            <a:endParaRPr lang="en-GB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6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914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F61D3-2A79-4923-9731-B8C9C9CF3D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49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F61D3-2A79-4923-9731-B8C9C9CF3D0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GB"/>
              <a:t>Date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2D61D-4C5B-441A-82BC-50D4F4A4C21D}" type="slidenum">
              <a:rPr lang="en-GB"/>
              <a:pPr/>
              <a:t>5</a:t>
            </a:fld>
            <a:endParaRPr lang="en-GB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6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These are the key out puts and deliverables of the exercise on defining the ‘future state’.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They provide an insight into ‘what needs to be </a:t>
            </a:r>
            <a:r>
              <a:rPr lang="en-US" dirty="0" err="1" smtClean="0"/>
              <a:t>doen</a:t>
            </a:r>
            <a:r>
              <a:rPr lang="en-US" dirty="0" smtClean="0"/>
              <a:t>’ in terms</a:t>
            </a:r>
            <a:r>
              <a:rPr lang="en-US" baseline="0" dirty="0" smtClean="0"/>
              <a:t> of the process, technology and people.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This leads the way for improvement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6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98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84C9C-400E-41A6-B56A-28F82A572FD6}" type="slidenum">
              <a:rPr lang="en-GB"/>
              <a:pPr/>
              <a:t>38</a:t>
            </a:fld>
            <a:endParaRPr lang="en-GB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7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44C8A-2B1E-4966-8D44-5B080BC22EAD}" type="slidenum">
              <a:rPr lang="en-GB"/>
              <a:pPr/>
              <a:t>39</a:t>
            </a:fld>
            <a:endParaRPr lang="en-GB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41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Date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F03E6E-E044-4C11-A187-3AEE8499ED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6D9A5-55B8-4BF6-A73A-A55560565807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7913" y="46038"/>
            <a:ext cx="9013826" cy="6761162"/>
          </a:xfrm>
          <a:ln/>
        </p:spPr>
      </p:sp>
      <p:sp>
        <p:nvSpPr>
          <p:cNvPr id="162820" name="Text Box 3"/>
          <p:cNvSpPr txBox="1">
            <a:spLocks noChangeArrowheads="1"/>
          </p:cNvSpPr>
          <p:nvPr/>
        </p:nvSpPr>
        <p:spPr bwMode="auto">
          <a:xfrm>
            <a:off x="108908" y="6864581"/>
            <a:ext cx="7775299" cy="12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650" tIns="84650" rIns="86004" bIns="84650">
            <a:spAutoFit/>
          </a:bodyPr>
          <a:lstStyle/>
          <a:p>
            <a:pPr eaLnBrk="0" hangingPunct="0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1300" b="1" dirty="0"/>
              <a:t>Ensure early involvement by asking people for their expectations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1300" b="1" dirty="0"/>
              <a:t>Remove the word training from the slide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1300" b="1" dirty="0"/>
              <a:t>Convey our expectations to the group and dwell on them for a couple of minutes. Normal expectations will be</a:t>
            </a:r>
          </a:p>
          <a:p>
            <a:pPr eaLnBrk="0" hangingPunct="0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1300" b="1" dirty="0"/>
              <a:t>An interactive session, active participation, no holding back from asking doubts, speak out any apprehensions</a:t>
            </a:r>
          </a:p>
        </p:txBody>
      </p:sp>
    </p:spTree>
    <p:extLst>
      <p:ext uri="{BB962C8B-B14F-4D97-AF65-F5344CB8AC3E}">
        <p14:creationId xmlns:p14="http://schemas.microsoft.com/office/powerpoint/2010/main" val="447051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978CD-1131-4BA3-95B7-8295B078C0A3}" type="slidenum">
              <a:rPr lang="en-GB"/>
              <a:pPr/>
              <a:t>42</a:t>
            </a:fld>
            <a:endParaRPr lang="en-GB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27FF18-E437-479D-B9A4-86DF223113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DBAB7-D912-48B6-94BE-7033CBE82D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1AFC4F-635D-4881-9BFA-5217AFC7F5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8CECF-47A6-4D7F-917C-F0D4F352AE8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7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E43DA6-F535-4FE8-8D49-EDDD9CF395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5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rs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60648"/>
            <a:ext cx="1795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hape 14"/>
          <p:cNvSpPr/>
          <p:nvPr/>
        </p:nvSpPr>
        <p:spPr>
          <a:xfrm>
            <a:off x="0" y="1"/>
            <a:ext cx="9144000" cy="116631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5"/>
          <p:cNvSpPr txBox="1">
            <a:spLocks noGrp="1"/>
          </p:cNvSpPr>
          <p:nvPr>
            <p:ph type="ctrTitle"/>
          </p:nvPr>
        </p:nvSpPr>
        <p:spPr>
          <a:xfrm>
            <a:off x="323528" y="3056685"/>
            <a:ext cx="8496944" cy="58032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defRPr sz="3300" b="1" baseline="0">
                <a:solidFill>
                  <a:srgbClr val="00588E"/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IN" dirty="0" smtClean="0"/>
          </a:p>
        </p:txBody>
      </p:sp>
      <p:sp>
        <p:nvSpPr>
          <p:cNvPr id="9" name="Shape 16"/>
          <p:cNvSpPr txBox="1">
            <a:spLocks noGrp="1"/>
          </p:cNvSpPr>
          <p:nvPr>
            <p:ph type="subTitle" idx="1"/>
          </p:nvPr>
        </p:nvSpPr>
        <p:spPr>
          <a:xfrm>
            <a:off x="685785" y="3709020"/>
            <a:ext cx="7772400" cy="471906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None/>
              <a:tabLst/>
              <a:defRPr b="1" dirty="0">
                <a:solidFill>
                  <a:srgbClr val="00B0F0"/>
                </a:solidFill>
                <a:latin typeface="Bookman Old Style" panose="02050604050505020204" pitchFamily="18" charset="0"/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0" name="Shape 17"/>
          <p:cNvSpPr/>
          <p:nvPr/>
        </p:nvSpPr>
        <p:spPr>
          <a:xfrm>
            <a:off x="3047703" y="6786998"/>
            <a:ext cx="3047700" cy="1028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8"/>
          <p:cNvSpPr/>
          <p:nvPr/>
        </p:nvSpPr>
        <p:spPr>
          <a:xfrm>
            <a:off x="6096270" y="6786998"/>
            <a:ext cx="3047700" cy="1028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9"/>
          <p:cNvSpPr/>
          <p:nvPr/>
        </p:nvSpPr>
        <p:spPr>
          <a:xfrm>
            <a:off x="1" y="6786998"/>
            <a:ext cx="30477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04640" y="6443303"/>
            <a:ext cx="7781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08-09-2015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5949280"/>
            <a:ext cx="914397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2" descr="G:\madhu\Logos\Three lions\Three Lions PNG format in Black and 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8263" cy="6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7584" y="37504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800" dirty="0" smtClean="0"/>
              <a:t>Department of </a:t>
            </a:r>
            <a:r>
              <a:rPr lang="en-IN" sz="800" baseline="0" dirty="0" smtClean="0"/>
              <a:t> </a:t>
            </a:r>
            <a:r>
              <a:rPr lang="en-IN" sz="800" dirty="0" smtClean="0"/>
              <a:t>Electronics  &amp; Information</a:t>
            </a:r>
            <a:r>
              <a:rPr lang="en-IN" sz="800" baseline="0" dirty="0" smtClean="0"/>
              <a:t> Technology </a:t>
            </a:r>
          </a:p>
          <a:p>
            <a:pPr algn="l"/>
            <a:r>
              <a:rPr lang="en-IN" sz="800" baseline="0" dirty="0" smtClean="0"/>
              <a:t>Ministry of communications Information Technology </a:t>
            </a:r>
          </a:p>
          <a:p>
            <a:pPr algn="l"/>
            <a:r>
              <a:rPr lang="en-IN" sz="800" baseline="0" dirty="0" smtClean="0"/>
              <a:t>Government of India</a:t>
            </a:r>
            <a:endParaRPr lang="en-IN" sz="800" dirty="0"/>
          </a:p>
        </p:txBody>
      </p:sp>
      <p:sp>
        <p:nvSpPr>
          <p:cNvPr id="16" name="Rectangle 15"/>
          <p:cNvSpPr/>
          <p:nvPr/>
        </p:nvSpPr>
        <p:spPr>
          <a:xfrm>
            <a:off x="1" y="183504"/>
            <a:ext cx="339919" cy="84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" name="Picture 2" descr="G:\madhu\CB &amp; KM\CBKM MATERIAL\NISG PPT Presentation\Logos\NISG Architecting 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00" y="6107703"/>
            <a:ext cx="996711" cy="5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madhu\Logos\Architecting e-Government\NeGD-Png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2" y="6086321"/>
            <a:ext cx="1279951" cy="5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260648"/>
            <a:ext cx="1795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Shape 14"/>
          <p:cNvSpPr/>
          <p:nvPr/>
        </p:nvSpPr>
        <p:spPr>
          <a:xfrm>
            <a:off x="0" y="1"/>
            <a:ext cx="9144000" cy="116631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17"/>
          <p:cNvSpPr/>
          <p:nvPr/>
        </p:nvSpPr>
        <p:spPr>
          <a:xfrm>
            <a:off x="3047703" y="6786998"/>
            <a:ext cx="3047700" cy="1028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18"/>
          <p:cNvSpPr/>
          <p:nvPr/>
        </p:nvSpPr>
        <p:spPr>
          <a:xfrm>
            <a:off x="6096270" y="6786998"/>
            <a:ext cx="3047700" cy="1028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19"/>
          <p:cNvSpPr/>
          <p:nvPr/>
        </p:nvSpPr>
        <p:spPr>
          <a:xfrm>
            <a:off x="1" y="6786998"/>
            <a:ext cx="30477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04640" y="6443303"/>
            <a:ext cx="7781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08-09-2015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5949280"/>
            <a:ext cx="914397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8" name="Picture 2" descr="G:\madhu\Logos\Three lions\Three Lions PNG format in Black and 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68263" cy="6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27584" y="37504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800" dirty="0" smtClean="0"/>
              <a:t>Department of </a:t>
            </a:r>
            <a:r>
              <a:rPr lang="en-IN" sz="800" baseline="0" dirty="0" smtClean="0"/>
              <a:t> </a:t>
            </a:r>
            <a:r>
              <a:rPr lang="en-IN" sz="800" dirty="0" smtClean="0"/>
              <a:t>Electronics  &amp; Information</a:t>
            </a:r>
            <a:r>
              <a:rPr lang="en-IN" sz="800" baseline="0" dirty="0" smtClean="0"/>
              <a:t> Technology </a:t>
            </a:r>
          </a:p>
          <a:p>
            <a:pPr algn="l"/>
            <a:r>
              <a:rPr lang="en-IN" sz="800" baseline="0" dirty="0" smtClean="0"/>
              <a:t>Ministry of communications Information Technology </a:t>
            </a:r>
          </a:p>
          <a:p>
            <a:pPr algn="l"/>
            <a:r>
              <a:rPr lang="en-IN" sz="800" baseline="0" dirty="0" smtClean="0"/>
              <a:t>Government of India</a:t>
            </a:r>
            <a:endParaRPr lang="en-IN" sz="800" dirty="0"/>
          </a:p>
        </p:txBody>
      </p:sp>
      <p:pic>
        <p:nvPicPr>
          <p:cNvPr id="30" name="Picture 5" descr="G:\madhu\Logos\Digital Ind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63" y="318074"/>
            <a:ext cx="1296144" cy="6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" y="183504"/>
            <a:ext cx="339919" cy="84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" name="Picture 2" descr="G:\madhu\CB &amp; KM\CBKM MATERIAL\NISG PPT Presentation\Logos\NISG Architecting 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00" y="6107703"/>
            <a:ext cx="996711" cy="5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G:\madhu\Logos\Architecting e-Government\NeGD-Png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71" y="401257"/>
            <a:ext cx="1279951" cy="5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3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4929411"/>
          </a:xfrm>
        </p:spPr>
        <p:txBody>
          <a:bodyPr/>
          <a:lstStyle>
            <a:lvl1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716016" y="1124744"/>
            <a:ext cx="3898776" cy="4929411"/>
          </a:xfrm>
        </p:spPr>
        <p:txBody>
          <a:bodyPr/>
          <a:lstStyle>
            <a:lvl1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102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B8A10D-A6E8-43D9-BA76-6E6CF9EEA170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5291-9A20-467F-A718-BF8E4D7F9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buClr>
                <a:srgbClr val="0070C0"/>
              </a:buClr>
              <a:defRPr>
                <a:latin typeface="Bookman Old Style" panose="02050604050505020204" pitchFamily="18" charset="0"/>
              </a:defRPr>
            </a:lvl1pPr>
            <a:lvl2pPr algn="just">
              <a:buClr>
                <a:srgbClr val="0070C0"/>
              </a:buClr>
              <a:defRPr>
                <a:latin typeface="Bookman Old Style" panose="02050604050505020204" pitchFamily="18" charset="0"/>
              </a:defRPr>
            </a:lvl2pPr>
            <a:lvl3pPr algn="just">
              <a:buClr>
                <a:srgbClr val="0070C0"/>
              </a:buClr>
              <a:defRPr>
                <a:latin typeface="Bookman Old Style" panose="02050604050505020204" pitchFamily="18" charset="0"/>
              </a:defRPr>
            </a:lvl3pPr>
            <a:lvl4pPr algn="just">
              <a:buClr>
                <a:srgbClr val="0070C0"/>
              </a:buClr>
              <a:defRPr>
                <a:latin typeface="Bookman Old Style" panose="02050604050505020204" pitchFamily="18" charset="0"/>
              </a:defRPr>
            </a:lvl4pPr>
            <a:lvl5pPr algn="just">
              <a:buClr>
                <a:srgbClr val="0070C0"/>
              </a:buCl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0" name="Shape 18"/>
          <p:cNvSpPr/>
          <p:nvPr/>
        </p:nvSpPr>
        <p:spPr>
          <a:xfrm>
            <a:off x="0" y="6782485"/>
            <a:ext cx="9143970" cy="10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Shape 18"/>
          <p:cNvSpPr/>
          <p:nvPr/>
        </p:nvSpPr>
        <p:spPr>
          <a:xfrm>
            <a:off x="0" y="6782485"/>
            <a:ext cx="9143970" cy="10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1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4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7"/>
          <p:cNvSpPr/>
          <p:nvPr/>
        </p:nvSpPr>
        <p:spPr>
          <a:xfrm>
            <a:off x="3047701" y="5301208"/>
            <a:ext cx="5412729" cy="1028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19"/>
          <p:cNvSpPr/>
          <p:nvPr/>
        </p:nvSpPr>
        <p:spPr>
          <a:xfrm>
            <a:off x="-1" y="5301208"/>
            <a:ext cx="541272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852" y="1143000"/>
            <a:ext cx="7772400" cy="1575614"/>
          </a:xfrm>
        </p:spPr>
        <p:txBody>
          <a:bodyPr anchor="t">
            <a:normAutofit/>
          </a:bodyPr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030" y="4343400"/>
            <a:ext cx="7772400" cy="50405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hape 17"/>
          <p:cNvSpPr/>
          <p:nvPr/>
        </p:nvSpPr>
        <p:spPr>
          <a:xfrm>
            <a:off x="3047701" y="5301208"/>
            <a:ext cx="5412729" cy="1028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19"/>
          <p:cNvSpPr/>
          <p:nvPr/>
        </p:nvSpPr>
        <p:spPr>
          <a:xfrm>
            <a:off x="-1" y="5301208"/>
            <a:ext cx="541272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83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5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51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86200" cy="4929411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600" y="1219200"/>
            <a:ext cx="3886200" cy="4929411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64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89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038600" cy="4824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CC8E-57D0-4310-84E4-B7CB9EA3736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19" name="Shape 18"/>
          <p:cNvSpPr/>
          <p:nvPr/>
        </p:nvSpPr>
        <p:spPr>
          <a:xfrm>
            <a:off x="30" y="6796170"/>
            <a:ext cx="9143970" cy="1029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>
              <a:solidFill>
                <a:srgbClr val="2185C5"/>
              </a:solidFill>
            </a:endParaRPr>
          </a:p>
        </p:txBody>
      </p:sp>
      <p:pic>
        <p:nvPicPr>
          <p:cNvPr id="21" name="Picture 2" descr="G:\madhu\CB &amp; KM\CBKM MATERIAL\NISG PPT Presentation\Logos\NISG Architecting 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416972"/>
            <a:ext cx="506627" cy="2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468246" y="6395176"/>
            <a:ext cx="4103769" cy="24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9" tIns="45714" rIns="91429" bIns="45714" anchor="ctr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Copyright 2015-2017, Government of India (</a:t>
            </a:r>
            <a:r>
              <a:rPr lang="en-US" sz="1000" kern="1200" dirty="0" err="1" smtClean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DietY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) All rights reserved </a:t>
            </a:r>
          </a:p>
        </p:txBody>
      </p:sp>
      <p:sp>
        <p:nvSpPr>
          <p:cNvPr id="24" name="Shape 18"/>
          <p:cNvSpPr/>
          <p:nvPr/>
        </p:nvSpPr>
        <p:spPr>
          <a:xfrm>
            <a:off x="30" y="274638"/>
            <a:ext cx="104400" cy="6934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>
              <a:solidFill>
                <a:srgbClr val="2185C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29400" y="63089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EDAF6A8-5A69-4365-AC8B-D5B6E8F7A2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1" r:id="rId8"/>
    <p:sldLayoutId id="2147483672" r:id="rId9"/>
    <p:sldLayoutId id="2147483673" r:id="rId10"/>
    <p:sldLayoutId id="214748367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000" b="0" kern="1200">
          <a:solidFill>
            <a:schemeClr val="tx1">
              <a:lumMod val="50000"/>
            </a:schemeClr>
          </a:solidFill>
          <a:latin typeface="Garamond" panose="02020404030301010803" pitchFamily="18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Clr>
          <a:srgbClr val="2185C5"/>
        </a:buClr>
        <a:buSzPct val="80000"/>
        <a:buFont typeface="Wingdings" panose="05000000000000000000" pitchFamily="2" charset="2"/>
        <a:buChar char="v"/>
        <a:defRPr sz="2400" kern="1200">
          <a:solidFill>
            <a:schemeClr val="accent4">
              <a:lumMod val="75000"/>
            </a:schemeClr>
          </a:solidFill>
          <a:latin typeface="Bookman Old Style" panose="02050604050505020204" pitchFamily="18" charset="0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Clr>
          <a:srgbClr val="2185C5"/>
        </a:buClr>
        <a:buFont typeface="Wingdings" panose="05000000000000000000" pitchFamily="2" charset="2"/>
        <a:buChar char="§"/>
        <a:defRPr sz="2400" kern="1200">
          <a:solidFill>
            <a:schemeClr val="accent4">
              <a:lumMod val="75000"/>
            </a:schemeClr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Clr>
          <a:srgbClr val="2185C5"/>
        </a:buClr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Bookman Old Style" panose="02050604050505020204" pitchFamily="18" charset="0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Clr>
          <a:srgbClr val="2185C5"/>
        </a:buClr>
        <a:buFont typeface="Arial" panose="020B0604020202020204" pitchFamily="34" charset="0"/>
        <a:buChar char="–"/>
        <a:defRPr sz="2400" kern="1200">
          <a:solidFill>
            <a:schemeClr val="accent4">
              <a:lumMod val="75000"/>
            </a:schemeClr>
          </a:solidFill>
          <a:latin typeface="Bookman Old Style" panose="02050604050505020204" pitchFamily="18" charset="0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ct val="20000"/>
        </a:spcBef>
        <a:buClr>
          <a:srgbClr val="2185C5"/>
        </a:buClr>
        <a:buFont typeface="Arial" panose="020B0604020202020204" pitchFamily="34" charset="0"/>
        <a:buChar char="»"/>
        <a:defRPr sz="2400" kern="1200">
          <a:solidFill>
            <a:schemeClr val="accent4">
              <a:lumMod val="75000"/>
            </a:schemeClr>
          </a:solidFill>
          <a:latin typeface="Bookman Old Style" panose="0205060405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bkmurthy@bkms.in" TargetMode="External"/><Relationship Id="rId2" Type="http://schemas.openxmlformats.org/officeDocument/2006/relationships/hyperlink" Target="mailto:bkm.krishnamurthy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13" y="2514600"/>
            <a:ext cx="8496944" cy="580327"/>
          </a:xfrm>
        </p:spPr>
        <p:txBody>
          <a:bodyPr/>
          <a:lstStyle/>
          <a:p>
            <a:r>
              <a:rPr lang="en-US" sz="4000" dirty="0" smtClean="0"/>
              <a:t>Government Process Reengineering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772400" cy="634380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>
                <a:solidFill>
                  <a:srgbClr val="0070C0"/>
                </a:solidFill>
              </a:rPr>
              <a:t>29</a:t>
            </a:r>
            <a:r>
              <a:rPr lang="en-US" b="0" baseline="30000" dirty="0" smtClean="0">
                <a:solidFill>
                  <a:srgbClr val="0070C0"/>
                </a:solidFill>
              </a:rPr>
              <a:t>th</a:t>
            </a:r>
            <a:r>
              <a:rPr lang="en-US" b="0" dirty="0" smtClean="0">
                <a:solidFill>
                  <a:srgbClr val="0070C0"/>
                </a:solidFill>
              </a:rPr>
              <a:t> September, 2016</a:t>
            </a:r>
          </a:p>
          <a:p>
            <a:r>
              <a:rPr lang="en-US" b="0" dirty="0" smtClean="0">
                <a:solidFill>
                  <a:srgbClr val="0070C0"/>
                </a:solidFill>
              </a:rPr>
              <a:t>B Krishnamurthy (BKM)</a:t>
            </a:r>
            <a:endParaRPr lang="en-US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‘Vision’?</a:t>
            </a:r>
            <a:endParaRPr lang="en-US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Before embarking on GPR initiative, make sure you have a vision that provides a roadmap and guidance for the GPR exercise</a:t>
            </a:r>
          </a:p>
          <a:p>
            <a:r>
              <a:rPr lang="en-US" dirty="0" smtClean="0"/>
              <a:t>A vision statement takes into account the current status of the organization, and serves to point the direction of where the organization wishes to go</a:t>
            </a:r>
          </a:p>
          <a:p>
            <a:r>
              <a:rPr lang="en-US" dirty="0" smtClean="0"/>
              <a:t>The vision statement provides the direction for the organization, while not inhibiting the approach or strategy to reach the desired goal</a:t>
            </a:r>
          </a:p>
          <a:p>
            <a:r>
              <a:rPr lang="en-US" dirty="0" smtClean="0"/>
              <a:t>Vision is about ‘what’ will be achieved through GPR</a:t>
            </a:r>
          </a:p>
          <a:p>
            <a:r>
              <a:rPr lang="en-CA" dirty="0" smtClean="0"/>
              <a:t>To provide direction and guidance to the GPR</a:t>
            </a:r>
          </a:p>
          <a:p>
            <a:r>
              <a:rPr lang="en-CA" dirty="0" smtClean="0"/>
              <a:t>To clearly identify the measurable benefits from performing GPR</a:t>
            </a:r>
          </a:p>
          <a:p>
            <a:r>
              <a:rPr lang="en-CA" dirty="0" smtClean="0"/>
              <a:t>To clearly identify the actionable and measurable initiatives for achieving the stated goals/benefits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181D-E751-4A5A-8212-4CC780EA8B2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932340"/>
            <a:ext cx="8077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Bookman Old Style" panose="02050604050505020204" pitchFamily="18" charset="0"/>
                <a:cs typeface="Arial" pitchFamily="34" charset="0"/>
              </a:rPr>
              <a:t>Vision is a succinct and inspiring statement of what the organization intends to become and to achieve at some point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18644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9817"/>
            <a:ext cx="8229600" cy="706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>
              <a:defRPr/>
            </a:pPr>
            <a:r>
              <a:rPr lang="en-US" b="1" kern="1200" dirty="0" smtClean="0">
                <a:solidFill>
                  <a:srgbClr val="1C1C1C"/>
                </a:solidFill>
              </a:rPr>
              <a:t>Why Vision for GPR?</a:t>
            </a:r>
          </a:p>
        </p:txBody>
      </p:sp>
      <p:sp>
        <p:nvSpPr>
          <p:cNvPr id="772100" name="AutoShape 4"/>
          <p:cNvSpPr>
            <a:spLocks noGrp="1" noChangeArrowheads="1"/>
          </p:cNvSpPr>
          <p:nvPr>
            <p:ph sz="half" idx="1"/>
          </p:nvPr>
        </p:nvSpPr>
        <p:spPr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shade val="85882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solidFill>
              <a:schemeClr val="tx1"/>
            </a:solidFill>
            <a:round/>
          </a:ln>
        </p:spPr>
        <p:txBody>
          <a:bodyPr vert="horz" lIns="91440" tIns="91440" rIns="91440" bIns="91440" rtlCol="0"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endParaRPr lang="en-US" sz="1600" b="1" dirty="0"/>
          </a:p>
          <a:p>
            <a:pPr>
              <a:lnSpc>
                <a:spcPct val="120000"/>
              </a:lnSpc>
              <a:defRPr/>
            </a:pPr>
            <a:r>
              <a:rPr lang="en-US" sz="1800" b="1" dirty="0"/>
              <a:t>Why are we doing this GPR for?</a:t>
            </a:r>
          </a:p>
          <a:p>
            <a:pPr>
              <a:lnSpc>
                <a:spcPct val="120000"/>
              </a:lnSpc>
              <a:defRPr/>
            </a:pPr>
            <a:r>
              <a:rPr lang="en-US" sz="1800" b="1" dirty="0"/>
              <a:t>What are we going to do?</a:t>
            </a:r>
          </a:p>
          <a:p>
            <a:pPr>
              <a:lnSpc>
                <a:spcPct val="120000"/>
              </a:lnSpc>
              <a:defRPr/>
            </a:pPr>
            <a:r>
              <a:rPr lang="en-US" sz="1800" b="1" dirty="0"/>
              <a:t>How will we know that we are successful </a:t>
            </a:r>
            <a:r>
              <a:rPr lang="en-US" sz="1800" dirty="0"/>
              <a:t>(at the end of the project)</a:t>
            </a:r>
            <a:r>
              <a:rPr lang="en-US" sz="1800" b="1" dirty="0"/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1800" b="1" dirty="0"/>
              <a:t>How could we fail </a:t>
            </a:r>
            <a:r>
              <a:rPr lang="en-US" sz="1800" dirty="0"/>
              <a:t>(&amp; what must we do to avoid that)</a:t>
            </a:r>
            <a:r>
              <a:rPr lang="en-US" sz="1800" b="1" dirty="0"/>
              <a:t>?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eriod"/>
              <a:defRPr/>
            </a:pPr>
            <a:endParaRPr lang="en-US" sz="1600" b="1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4000"/>
              </a:lnSpc>
              <a:defRPr/>
            </a:pPr>
            <a:r>
              <a:rPr lang="en-US" sz="1600" dirty="0">
                <a:solidFill>
                  <a:srgbClr val="1C1C1C"/>
                </a:solidFill>
              </a:rPr>
              <a:t>Why have a GPR Vision?</a:t>
            </a:r>
          </a:p>
          <a:p>
            <a:pPr lvl="2">
              <a:lnSpc>
                <a:spcPct val="114000"/>
              </a:lnSpc>
              <a:defRPr/>
            </a:pPr>
            <a:r>
              <a:rPr lang="en-US" dirty="0">
                <a:solidFill>
                  <a:srgbClr val="1C1C1C"/>
                </a:solidFill>
              </a:rPr>
              <a:t>To develop a shared understanding of the desired end-state amongst the </a:t>
            </a:r>
            <a:r>
              <a:rPr lang="en-US" dirty="0" smtClean="0">
                <a:solidFill>
                  <a:srgbClr val="1C1C1C"/>
                </a:solidFill>
              </a:rPr>
              <a:t>Organization and team</a:t>
            </a:r>
            <a:endParaRPr lang="en-US" dirty="0">
              <a:solidFill>
                <a:srgbClr val="1C1C1C"/>
              </a:solidFill>
            </a:endParaRPr>
          </a:p>
          <a:p>
            <a:pPr lvl="2">
              <a:lnSpc>
                <a:spcPct val="114000"/>
              </a:lnSpc>
              <a:defRPr/>
            </a:pPr>
            <a:r>
              <a:rPr lang="en-US" dirty="0">
                <a:solidFill>
                  <a:srgbClr val="1C1C1C"/>
                </a:solidFill>
              </a:rPr>
              <a:t>To drive achievement orientation in the </a:t>
            </a:r>
            <a:r>
              <a:rPr lang="en-US" dirty="0" smtClean="0">
                <a:solidFill>
                  <a:srgbClr val="1C1C1C"/>
                </a:solidFill>
              </a:rPr>
              <a:t>organization</a:t>
            </a:r>
            <a:endParaRPr lang="en-US" dirty="0">
              <a:solidFill>
                <a:srgbClr val="1C1C1C"/>
              </a:solidFill>
            </a:endParaRPr>
          </a:p>
          <a:p>
            <a:pPr>
              <a:lnSpc>
                <a:spcPct val="114000"/>
              </a:lnSpc>
              <a:defRPr/>
            </a:pPr>
            <a:endParaRPr lang="en-US" sz="1600" dirty="0">
              <a:solidFill>
                <a:srgbClr val="1C1C1C"/>
              </a:solidFill>
            </a:endParaRPr>
          </a:p>
          <a:p>
            <a:pPr>
              <a:lnSpc>
                <a:spcPct val="114000"/>
              </a:lnSpc>
              <a:defRPr/>
            </a:pPr>
            <a:r>
              <a:rPr lang="en-US" sz="1600" dirty="0">
                <a:solidFill>
                  <a:srgbClr val="1C1C1C"/>
                </a:solidFill>
              </a:rPr>
              <a:t>A good GPR Vision is one which:</a:t>
            </a:r>
          </a:p>
          <a:p>
            <a:pPr lvl="2">
              <a:lnSpc>
                <a:spcPct val="114000"/>
              </a:lnSpc>
              <a:defRPr/>
            </a:pPr>
            <a:r>
              <a:rPr lang="en-US" dirty="0" smtClean="0">
                <a:solidFill>
                  <a:srgbClr val="1C1C1C"/>
                </a:solidFill>
              </a:rPr>
              <a:t>Is in line with the organizational vision &amp; e-Gov vision</a:t>
            </a:r>
          </a:p>
          <a:p>
            <a:pPr lvl="2">
              <a:lnSpc>
                <a:spcPct val="114000"/>
              </a:lnSpc>
              <a:defRPr/>
            </a:pPr>
            <a:r>
              <a:rPr lang="en-US" dirty="0" smtClean="0">
                <a:solidFill>
                  <a:srgbClr val="1C1C1C"/>
                </a:solidFill>
              </a:rPr>
              <a:t>Provides </a:t>
            </a:r>
            <a:r>
              <a:rPr lang="en-US" dirty="0">
                <a:solidFill>
                  <a:srgbClr val="1C1C1C"/>
                </a:solidFill>
              </a:rPr>
              <a:t>clarity to the </a:t>
            </a:r>
            <a:r>
              <a:rPr lang="en-US" dirty="0" smtClean="0">
                <a:solidFill>
                  <a:srgbClr val="1C1C1C"/>
                </a:solidFill>
              </a:rPr>
              <a:t>organization and GPR team </a:t>
            </a:r>
            <a:r>
              <a:rPr lang="en-US" dirty="0">
                <a:solidFill>
                  <a:srgbClr val="1C1C1C"/>
                </a:solidFill>
              </a:rPr>
              <a:t>on goals and objectives</a:t>
            </a:r>
          </a:p>
          <a:p>
            <a:pPr lvl="2">
              <a:lnSpc>
                <a:spcPct val="114000"/>
              </a:lnSpc>
              <a:defRPr/>
            </a:pPr>
            <a:r>
              <a:rPr lang="en-US" dirty="0">
                <a:solidFill>
                  <a:srgbClr val="1C1C1C"/>
                </a:solidFill>
              </a:rPr>
              <a:t>Sets </a:t>
            </a:r>
            <a:r>
              <a:rPr lang="en-US" dirty="0" smtClean="0">
                <a:solidFill>
                  <a:srgbClr val="1C1C1C"/>
                </a:solidFill>
              </a:rPr>
              <a:t>goals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2101" name="Text Box 5"/>
          <p:cNvSpPr txBox="1">
            <a:spLocks noChangeArrowheads="1"/>
          </p:cNvSpPr>
          <p:nvPr/>
        </p:nvSpPr>
        <p:spPr bwMode="auto">
          <a:xfrm>
            <a:off x="1391865" y="1135907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spcAft>
                <a:spcPct val="20000"/>
              </a:spcAft>
              <a:buSzPct val="90000"/>
              <a:defRPr/>
            </a:pPr>
            <a:r>
              <a:rPr lang="en-US" b="1" dirty="0">
                <a:latin typeface="+mj-lt"/>
              </a:rPr>
              <a:t>4 Key Questions</a:t>
            </a:r>
          </a:p>
        </p:txBody>
      </p:sp>
    </p:spTree>
    <p:extLst>
      <p:ext uri="{BB962C8B-B14F-4D97-AF65-F5344CB8AC3E}">
        <p14:creationId xmlns:p14="http://schemas.microsoft.com/office/powerpoint/2010/main" val="2262142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7500"/>
          </a:bodyPr>
          <a:lstStyle/>
          <a:p>
            <a:pPr>
              <a:defRPr/>
            </a:pPr>
            <a:r>
              <a:rPr lang="en-US" b="1" kern="1200" dirty="0" smtClean="0">
                <a:solidFill>
                  <a:srgbClr val="1C1C1C"/>
                </a:solidFill>
              </a:rPr>
              <a:t>GPR Vision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4181D-E751-4A5A-8212-4CC780EA8B22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1600200"/>
            <a:ext cx="7391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lvl="1">
              <a:defRPr/>
            </a:pPr>
            <a:r>
              <a:rPr lang="en-US" sz="2000" dirty="0">
                <a:latin typeface="Bookman Old Style" panose="02050604050505020204" pitchFamily="18" charset="0"/>
                <a:cs typeface="Arial" pitchFamily="34" charset="0"/>
              </a:rPr>
              <a:t>Be clear, intuitive and simple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2133600"/>
            <a:ext cx="7391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lvl="1">
              <a:defRPr/>
            </a:pPr>
            <a:r>
              <a:rPr lang="en-US" sz="1600" dirty="0">
                <a:latin typeface="Bookman Old Style" panose="02050604050505020204" pitchFamily="18" charset="0"/>
                <a:cs typeface="Arial" pitchFamily="34" charset="0"/>
              </a:rPr>
              <a:t>Reflect the specific conditions and ambitions of the organization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2667000"/>
            <a:ext cx="7391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lvl="1">
              <a:defRPr/>
            </a:pPr>
            <a:r>
              <a:rPr lang="en-US" sz="2000" dirty="0">
                <a:latin typeface="Bookman Old Style" panose="02050604050505020204" pitchFamily="18" charset="0"/>
                <a:cs typeface="Arial" pitchFamily="34" charset="0"/>
              </a:rPr>
              <a:t>State what will be and will not be done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3200400"/>
            <a:ext cx="7391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lvl="1">
              <a:defRPr/>
            </a:pPr>
            <a:r>
              <a:rPr lang="en-US" sz="2000" dirty="0">
                <a:latin typeface="Bookman Old Style" panose="02050604050505020204" pitchFamily="18" charset="0"/>
                <a:cs typeface="Arial" pitchFamily="34" charset="0"/>
              </a:rPr>
              <a:t>Consider needs and opportunities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3733800"/>
            <a:ext cx="7391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lvl="1">
              <a:defRPr/>
            </a:pPr>
            <a:r>
              <a:rPr lang="en-US" sz="2000" dirty="0">
                <a:latin typeface="Bookman Old Style" panose="02050604050505020204" pitchFamily="18" charset="0"/>
                <a:cs typeface="Arial" pitchFamily="34" charset="0"/>
              </a:rPr>
              <a:t>Be aligned with overall development strategy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4267200"/>
            <a:ext cx="7391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lvl="1">
              <a:defRPr/>
            </a:pPr>
            <a:r>
              <a:rPr lang="en-US" sz="2000" dirty="0">
                <a:latin typeface="Bookman Old Style" panose="02050604050505020204" pitchFamily="18" charset="0"/>
                <a:cs typeface="Arial" pitchFamily="34" charset="0"/>
              </a:rPr>
              <a:t>Involve consensus building by stakeholders</a:t>
            </a:r>
          </a:p>
        </p:txBody>
      </p:sp>
      <p:cxnSp>
        <p:nvCxnSpPr>
          <p:cNvPr id="15" name="Elbow Connector 14"/>
          <p:cNvCxnSpPr>
            <a:endCxn id="8" idx="1"/>
          </p:cNvCxnSpPr>
          <p:nvPr/>
        </p:nvCxnSpPr>
        <p:spPr>
          <a:xfrm>
            <a:off x="609600" y="1524000"/>
            <a:ext cx="609600" cy="266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endCxn id="9" idx="1"/>
          </p:cNvCxnSpPr>
          <p:nvPr/>
        </p:nvCxnSpPr>
        <p:spPr>
          <a:xfrm rot="16200000" flipH="1">
            <a:off x="514350" y="1619250"/>
            <a:ext cx="800100" cy="609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endCxn id="10" idx="1"/>
          </p:cNvCxnSpPr>
          <p:nvPr/>
        </p:nvCxnSpPr>
        <p:spPr>
          <a:xfrm rot="16200000" flipH="1">
            <a:off x="247650" y="1885950"/>
            <a:ext cx="1333500" cy="609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endCxn id="11" idx="1"/>
          </p:cNvCxnSpPr>
          <p:nvPr/>
        </p:nvCxnSpPr>
        <p:spPr>
          <a:xfrm rot="16200000" flipH="1">
            <a:off x="-19050" y="2152650"/>
            <a:ext cx="1866900" cy="609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endCxn id="12" idx="1"/>
          </p:cNvCxnSpPr>
          <p:nvPr/>
        </p:nvCxnSpPr>
        <p:spPr>
          <a:xfrm rot="16200000" flipH="1">
            <a:off x="-285750" y="2419350"/>
            <a:ext cx="2400300" cy="609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endCxn id="13" idx="1"/>
          </p:cNvCxnSpPr>
          <p:nvPr/>
        </p:nvCxnSpPr>
        <p:spPr>
          <a:xfrm rot="16200000" flipH="1">
            <a:off x="-552450" y="2686050"/>
            <a:ext cx="2933700" cy="609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14399" y="980728"/>
            <a:ext cx="633191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>
              <a:buFont typeface="Arial" charset="0"/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A vision statement should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0636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C1C1C"/>
                </a:solidFill>
              </a:rPr>
              <a:t>GPR </a:t>
            </a:r>
            <a:r>
              <a:rPr lang="en-US" b="1" dirty="0" smtClean="0">
                <a:solidFill>
                  <a:srgbClr val="1C1C1C"/>
                </a:solidFill>
              </a:rPr>
              <a:t>Vision</a:t>
            </a:r>
            <a:endParaRPr lang="en-US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Example</a:t>
            </a:r>
          </a:p>
          <a:p>
            <a:r>
              <a:rPr lang="en-GB" b="1" dirty="0" smtClean="0"/>
              <a:t>E-Biz India</a:t>
            </a:r>
          </a:p>
          <a:p>
            <a:r>
              <a:rPr lang="en-US" dirty="0" smtClean="0"/>
              <a:t>Establish One-stop-service delivery </a:t>
            </a:r>
            <a:r>
              <a:rPr lang="en-US" dirty="0" err="1" smtClean="0"/>
              <a:t>centre</a:t>
            </a:r>
            <a:r>
              <a:rPr lang="en-US" dirty="0" smtClean="0"/>
              <a:t> for G2B Services in India, provide services in simplified and convenient manner and thereby improving the investment climate in the country</a:t>
            </a:r>
          </a:p>
          <a:p>
            <a:endParaRPr lang="en-US" dirty="0" smtClean="0"/>
          </a:p>
          <a:p>
            <a:r>
              <a:rPr lang="en-US" b="1" dirty="0" smtClean="0"/>
              <a:t>E-Procurement </a:t>
            </a:r>
            <a:r>
              <a:rPr lang="en-US" b="1" dirty="0" err="1" smtClean="0"/>
              <a:t>GoAP</a:t>
            </a:r>
            <a:r>
              <a:rPr lang="en-US" b="1" dirty="0" smtClean="0"/>
              <a:t>:</a:t>
            </a:r>
          </a:p>
          <a:p>
            <a:r>
              <a:rPr lang="en-GB" dirty="0" smtClean="0"/>
              <a:t> </a:t>
            </a:r>
            <a:r>
              <a:rPr lang="en-US" dirty="0" smtClean="0"/>
              <a:t>Establish common procurement platform for realizing the right value for the goods &amp; services, minimizing the cost of procurement and providing equal opportunities for businesses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"/>
          <a:stretch/>
        </p:blipFill>
        <p:spPr>
          <a:xfrm>
            <a:off x="4850707" y="1104090"/>
            <a:ext cx="3557387" cy="2256453"/>
          </a:xfrm>
          <a:prstGeom prst="rect">
            <a:avLst/>
          </a:prstGeom>
          <a:ln w="2286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29400" y="6308988"/>
            <a:ext cx="2133600" cy="365125"/>
          </a:xfrm>
          <a:prstGeom prst="rect">
            <a:avLst/>
          </a:prstGeom>
        </p:spPr>
        <p:txBody>
          <a:bodyPr/>
          <a:lstStyle/>
          <a:p>
            <a:fld id="{80C4181D-E751-4A5A-8212-4CC780EA8B2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21" y="3811780"/>
            <a:ext cx="3120895" cy="2280570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858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7500"/>
          </a:bodyPr>
          <a:lstStyle/>
          <a:p>
            <a:pPr>
              <a:defRPr/>
            </a:pPr>
            <a:r>
              <a:rPr lang="en-US" b="1" kern="1200" dirty="0" smtClean="0">
                <a:solidFill>
                  <a:srgbClr val="1C1C1C"/>
                </a:solidFill>
              </a:rPr>
              <a:t>GPR Objectives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349267" indent="-349267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C1C1C"/>
                </a:solidFill>
                <a:cs typeface="Arial" charset="0"/>
              </a:rPr>
              <a:t>An objective is a specific and usually quantifiable statement of program achievement</a:t>
            </a:r>
          </a:p>
          <a:p>
            <a:pPr marL="349267" indent="-349267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C1C1C"/>
                </a:solidFill>
                <a:cs typeface="Arial" charset="0"/>
              </a:rPr>
              <a:t>It is a statement of measurable outcome which can be used to determine program progress towards the goal</a:t>
            </a:r>
          </a:p>
          <a:p>
            <a:pPr marL="349267" indent="-349267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C1C1C"/>
                </a:solidFill>
                <a:cs typeface="Arial" charset="0"/>
              </a:rPr>
              <a:t>Collectively, objectives represent a quantification of the program goal</a:t>
            </a:r>
          </a:p>
          <a:p>
            <a:pPr marL="349267" indent="-349267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C1C1C"/>
                </a:solidFill>
                <a:cs typeface="Arial" charset="0"/>
              </a:rPr>
              <a:t>GPR objectives translate the broad values within a GPR vision into more real and tangible outcomes, with stronger operational basis, reflecting actual process, procedures and measurable outputs</a:t>
            </a:r>
          </a:p>
          <a:p>
            <a:pPr marL="349267" indent="-349267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C1C1C"/>
                </a:solidFill>
                <a:cs typeface="Arial" charset="0"/>
              </a:rPr>
              <a:t>Should have measurable criteria for achieving success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06" y="1726489"/>
            <a:ext cx="3048000" cy="3048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629400" y="6308988"/>
            <a:ext cx="2133600" cy="365125"/>
          </a:xfrm>
          <a:prstGeom prst="rect">
            <a:avLst/>
          </a:prstGeom>
        </p:spPr>
        <p:txBody>
          <a:bodyPr/>
          <a:lstStyle/>
          <a:p>
            <a:fld id="{80C4181D-E751-4A5A-8212-4CC780EA8B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4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C1C1C"/>
                </a:solidFill>
              </a:rPr>
              <a:t>GPR Objectives – bad examples</a:t>
            </a:r>
            <a:r>
              <a:rPr lang="en-US" b="1" dirty="0" smtClean="0">
                <a:solidFill>
                  <a:srgbClr val="1C1C1C"/>
                </a:solidFill>
              </a:rPr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r="12196"/>
          <a:stretch/>
        </p:blipFill>
        <p:spPr>
          <a:xfrm>
            <a:off x="946826" y="1568714"/>
            <a:ext cx="3169920" cy="2684922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9267" indent="-349267" defTabSz="695360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133" kern="0" dirty="0">
                <a:solidFill>
                  <a:srgbClr val="1C1C1C"/>
                </a:solidFill>
              </a:rPr>
              <a:t>To ensure that welfare benefits of government are reaching the eligible families</a:t>
            </a:r>
          </a:p>
          <a:p>
            <a:pPr marL="349267" indent="-349267" defTabSz="695360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133" kern="0" dirty="0">
                <a:solidFill>
                  <a:srgbClr val="1C1C1C"/>
                </a:solidFill>
              </a:rPr>
              <a:t>To ensure that Land records management framework provides ownership of the properties</a:t>
            </a:r>
          </a:p>
          <a:p>
            <a:pPr marL="349267" indent="-349267" defTabSz="695360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2133" kern="0" dirty="0">
                <a:solidFill>
                  <a:srgbClr val="1C1C1C"/>
                </a:solidFill>
              </a:rPr>
              <a:t>To minimize time to receive the welfare benefits…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29400" y="6308988"/>
            <a:ext cx="2133600" cy="365125"/>
          </a:xfrm>
          <a:prstGeom prst="rect">
            <a:avLst/>
          </a:prstGeom>
        </p:spPr>
        <p:txBody>
          <a:bodyPr/>
          <a:lstStyle/>
          <a:p>
            <a:fld id="{80C4181D-E751-4A5A-8212-4CC780EA8B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0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to GPR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16</a:t>
            </a:fld>
            <a:endParaRPr lang="en-I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8055254"/>
              </p:ext>
            </p:extLst>
          </p:nvPr>
        </p:nvGraphicFramePr>
        <p:xfrm>
          <a:off x="455534" y="314140"/>
          <a:ext cx="8686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648030" y="2420888"/>
            <a:ext cx="291457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  <a:cs typeface="Arial" charset="0"/>
              </a:rPr>
              <a:t>Study process flow, actors, policies, process stages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  <a:cs typeface="Arial" charset="0"/>
              </a:rPr>
              <a:t>Documenting as-is processes and creating Process Maps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</a:rPr>
              <a:t>Recording time and other data elements for each process step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</a:rPr>
              <a:t>Validation of process documentation from dept.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</a:rPr>
              <a:t>Identify and classify PIEs for the processes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 smtClean="0">
              <a:latin typeface="Bookman Old Style" panose="02050604050505020204" pitchFamily="18" charset="0"/>
              <a:cs typeface="Arial" charset="0"/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3275856" y="1171595"/>
            <a:ext cx="1427307" cy="1100137"/>
          </a:xfrm>
          <a:prstGeom prst="flowChartAlternateProces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1" kern="0" dirty="0" smtClean="0">
                <a:latin typeface="Book Antiqua" panose="02040602050305030304" pitchFamily="18" charset="0"/>
              </a:rPr>
              <a:t>Process Study and Documentation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6090"/>
          </a:xfrm>
        </p:spPr>
        <p:txBody>
          <a:bodyPr>
            <a:noAutofit/>
          </a:bodyPr>
          <a:lstStyle/>
          <a:p>
            <a:r>
              <a:rPr lang="en-US" dirty="0" smtClean="0"/>
              <a:t>Current State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To perform an in-depth assessment of business functions and services identified for coverage under e-Governance project to understand: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Current approach for performing the business functions and service delivery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The key challenges and to identify improvement areas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Stakeholder needs and expectations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Good practices and learnings from similar implementations in similar domains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Current systems (IT) implemented in the department, coverage and gaps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Organization structures and people capacities </a:t>
            </a:r>
            <a:r>
              <a:rPr lang="en-US" sz="2200" dirty="0" err="1" smtClean="0">
                <a:solidFill>
                  <a:schemeClr val="tx1"/>
                </a:solidFill>
              </a:rPr>
              <a:t>etc</a:t>
            </a:r>
            <a:endParaRPr lang="en-U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19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1950922"/>
              </p:ext>
            </p:extLst>
          </p:nvPr>
        </p:nvGraphicFramePr>
        <p:xfrm>
          <a:off x="1676400" y="2165350"/>
          <a:ext cx="558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State (As-Is) Assessment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658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As-Is Assessment is carried out along the following dimensions: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812800" y="2895600"/>
            <a:ext cx="2489200" cy="2712887"/>
            <a:chOff x="693528" y="1771912"/>
            <a:chExt cx="1299353" cy="907451"/>
          </a:xfrm>
        </p:grpSpPr>
        <p:sp>
          <p:nvSpPr>
            <p:cNvPr id="25" name="Rectangle 24"/>
            <p:cNvSpPr/>
            <p:nvPr/>
          </p:nvSpPr>
          <p:spPr>
            <a:xfrm>
              <a:off x="693528" y="1771912"/>
              <a:ext cx="1299353" cy="86666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67286" y="1812695"/>
              <a:ext cx="1208896" cy="86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9784" rIns="49784" bIns="49784" numCol="1" spcCol="1270" anchor="ctr" anchorCtr="0">
              <a:noAutofit/>
            </a:bodyPr>
            <a:lstStyle/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Process maps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Pain points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latin typeface="Bookman Old Style" panose="02050604050505020204" pitchFamily="18" charset="0"/>
                </a:rPr>
                <a:t>Initial improvement areas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latin typeface="Bookman Old Style" panose="02050604050505020204" pitchFamily="18" charset="0"/>
                </a:rPr>
                <a:t>Stakeholder </a:t>
              </a:r>
              <a:r>
                <a:rPr lang="en-US" sz="1500" dirty="0" smtClean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needs</a:t>
              </a:r>
              <a:endParaRPr lang="en-US" sz="1500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76200" y="1803316"/>
            <a:ext cx="1630122" cy="1549076"/>
            <a:chOff x="540" y="1425418"/>
            <a:chExt cx="866235" cy="866235"/>
          </a:xfrm>
        </p:grpSpPr>
        <p:sp>
          <p:nvSpPr>
            <p:cNvPr id="23" name="Oval 22"/>
            <p:cNvSpPr/>
            <p:nvPr/>
          </p:nvSpPr>
          <p:spPr>
            <a:xfrm>
              <a:off x="540" y="1425418"/>
              <a:ext cx="866235" cy="8662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6"/>
            <p:cNvSpPr/>
            <p:nvPr/>
          </p:nvSpPr>
          <p:spPr>
            <a:xfrm>
              <a:off x="540" y="1552275"/>
              <a:ext cx="824468" cy="62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latin typeface="Bookman Old Style" panose="02050604050505020204" pitchFamily="18" charset="0"/>
                </a:rPr>
                <a:t>As-Is Processes</a:t>
              </a:r>
              <a:endParaRPr lang="en-US" sz="15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3968664" y="2895600"/>
            <a:ext cx="2314426" cy="2840230"/>
            <a:chOff x="2859117" y="1771912"/>
            <a:chExt cx="1319124" cy="950047"/>
          </a:xfrm>
        </p:grpSpPr>
        <p:sp>
          <p:nvSpPr>
            <p:cNvPr id="21" name="Rectangle 20"/>
            <p:cNvSpPr/>
            <p:nvPr/>
          </p:nvSpPr>
          <p:spPr>
            <a:xfrm>
              <a:off x="2859117" y="1771912"/>
              <a:ext cx="1299353" cy="86666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918749" y="1855291"/>
              <a:ext cx="1259492" cy="86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9784" rIns="49784" bIns="49784" numCol="1" spcCol="1270" anchor="ctr" anchorCtr="0">
              <a:noAutofit/>
            </a:bodyPr>
            <a:lstStyle/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latin typeface="Bookman Old Style" panose="02050604050505020204" pitchFamily="18" charset="0"/>
                </a:rPr>
                <a:t>IT Systems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latin typeface="Bookman Old Style" panose="02050604050505020204" pitchFamily="18" charset="0"/>
                </a:rPr>
                <a:t>Scope and functionality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Strengths and gaps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latin typeface="Bookman Old Style" panose="02050604050505020204" pitchFamily="18" charset="0"/>
                </a:rPr>
                <a:t>IT Infrastructure (network, security,   data center)</a:t>
              </a:r>
              <a:endParaRPr lang="en-US" sz="1500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844801" y="1515567"/>
            <a:ext cx="2068965" cy="1836826"/>
            <a:chOff x="2033767" y="1223225"/>
            <a:chExt cx="1119207" cy="1068428"/>
          </a:xfrm>
        </p:grpSpPr>
        <p:sp>
          <p:nvSpPr>
            <p:cNvPr id="19" name="Oval 18"/>
            <p:cNvSpPr/>
            <p:nvPr/>
          </p:nvSpPr>
          <p:spPr>
            <a:xfrm>
              <a:off x="2166129" y="1425418"/>
              <a:ext cx="866235" cy="8662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0"/>
            <p:cNvSpPr/>
            <p:nvPr/>
          </p:nvSpPr>
          <p:spPr>
            <a:xfrm>
              <a:off x="2033767" y="1223225"/>
              <a:ext cx="1119207" cy="1039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dirty="0" smtClean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As-Is </a:t>
              </a:r>
            </a:p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IT </a:t>
              </a:r>
            </a:p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solidFill>
                    <a:schemeClr val="bg1"/>
                  </a:solidFill>
                  <a:latin typeface="Bookman Old Style" panose="02050604050505020204" pitchFamily="18" charset="0"/>
                </a:rPr>
                <a:t>Environment</a:t>
              </a:r>
              <a:endParaRPr lang="en-US" sz="1500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6665238" y="2857499"/>
            <a:ext cx="2275563" cy="2628900"/>
            <a:chOff x="5024706" y="1759222"/>
            <a:chExt cx="1299353" cy="879358"/>
          </a:xfrm>
        </p:grpSpPr>
        <p:sp>
          <p:nvSpPr>
            <p:cNvPr id="17" name="Rectangle 16"/>
            <p:cNvSpPr/>
            <p:nvPr/>
          </p:nvSpPr>
          <p:spPr>
            <a:xfrm>
              <a:off x="5024706" y="1771912"/>
              <a:ext cx="1299353" cy="86666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091263" y="1759222"/>
              <a:ext cx="1181384" cy="86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9784" rIns="49784" bIns="49784" numCol="1" spcCol="1270" anchor="ctr" anchorCtr="0">
              <a:noAutofit/>
            </a:bodyPr>
            <a:lstStyle/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latin typeface="Bookman Old Style" panose="02050604050505020204" pitchFamily="18" charset="0"/>
                </a:rPr>
                <a:t>Organizational structures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latin typeface="Bookman Old Style" panose="02050604050505020204" pitchFamily="18" charset="0"/>
                </a:rPr>
                <a:t>Roles and responsibilities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Capacities and skill sets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500" dirty="0" smtClean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Change barriers..</a:t>
              </a: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5689600" y="1803316"/>
            <a:ext cx="1778000" cy="1573034"/>
            <a:chOff x="4320679" y="1425418"/>
            <a:chExt cx="877273" cy="866235"/>
          </a:xfrm>
        </p:grpSpPr>
        <p:sp>
          <p:nvSpPr>
            <p:cNvPr id="15" name="Oval 14"/>
            <p:cNvSpPr/>
            <p:nvPr/>
          </p:nvSpPr>
          <p:spPr>
            <a:xfrm>
              <a:off x="4331717" y="1425418"/>
              <a:ext cx="866235" cy="8662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4"/>
            <p:cNvSpPr/>
            <p:nvPr/>
          </p:nvSpPr>
          <p:spPr>
            <a:xfrm>
              <a:off x="4320679" y="1570761"/>
              <a:ext cx="873530" cy="62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latin typeface="Bookman Old Style" panose="02050604050505020204" pitchFamily="18" charset="0"/>
                </a:rPr>
                <a:t>As-Is</a:t>
              </a:r>
            </a:p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>
                  <a:latin typeface="Bookman Old Style" panose="02050604050505020204" pitchFamily="18" charset="0"/>
                </a:rPr>
                <a:t> People Environment</a:t>
              </a:r>
              <a:endParaRPr lang="en-US" sz="15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State Assessment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01875"/>
            <a:ext cx="8229600" cy="7555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Key Outputs/Deliverables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D188E-692E-4A78-872D-0307075B42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1327546" y="1607971"/>
            <a:ext cx="8165307" cy="706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07268" rtl="0" eaLnBrk="1" latinLnBrk="0" hangingPunct="1">
              <a:spcBef>
                <a:spcPct val="0"/>
              </a:spcBef>
              <a:buNone/>
              <a:defRPr sz="3175" b="0" kern="1200">
                <a:solidFill>
                  <a:schemeClr val="tx1">
                    <a:lumMod val="50000"/>
                  </a:schemeClr>
                </a:solidFill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>
          <a:xfrm>
            <a:off x="762000" y="1684171"/>
            <a:ext cx="4419600" cy="357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0225" indent="-340225" algn="just" defTabSz="907268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v"/>
              <a:defRPr sz="2381" kern="120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737155" indent="-283521" algn="just" defTabSz="907268" rtl="0" eaLnBrk="1" latinLnBrk="0" hangingPunct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381" kern="120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34085" indent="-226817" algn="just" defTabSz="907268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381" kern="120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587718" indent="-226817" algn="just" defTabSz="907268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381" kern="120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41352" indent="-226817" algn="just" defTabSz="907268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381" kern="120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494986" indent="-226817" algn="l" defTabSz="9072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8620" indent="-226817" algn="l" defTabSz="9072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2254" indent="-226817" algn="l" defTabSz="9072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5888" indent="-226817" algn="l" defTabSz="90726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0225" lvl="1" indent="-340225" algn="l">
              <a:spcBef>
                <a:spcPts val="1190"/>
              </a:spcBef>
              <a:spcAft>
                <a:spcPts val="1190"/>
              </a:spcAft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Introduction to Process Re-engineering</a:t>
            </a:r>
          </a:p>
          <a:p>
            <a:pPr marL="340225" lvl="1" indent="-340225" algn="l">
              <a:spcBef>
                <a:spcPts val="1190"/>
              </a:spcBef>
              <a:spcAft>
                <a:spcPts val="1190"/>
              </a:spcAft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Context of Process reengineering with reference to Government services</a:t>
            </a:r>
          </a:p>
          <a:p>
            <a:pPr marL="340225" lvl="1" indent="-340225" algn="l">
              <a:spcBef>
                <a:spcPts val="1190"/>
              </a:spcBef>
              <a:spcAft>
                <a:spcPts val="1190"/>
              </a:spcAft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GPR life cycle</a:t>
            </a:r>
          </a:p>
          <a:p>
            <a:pPr marL="340225" lvl="1" indent="-340225" algn="l">
              <a:spcBef>
                <a:spcPts val="1190"/>
              </a:spcBef>
              <a:spcAft>
                <a:spcPts val="1190"/>
              </a:spcAft>
              <a:buClr>
                <a:schemeClr val="accent1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Metrics to measure</a:t>
            </a:r>
          </a:p>
          <a:p>
            <a:pPr marL="340225" lvl="1" indent="-340225" algn="l">
              <a:spcBef>
                <a:spcPts val="1190"/>
              </a:spcBef>
              <a:spcAft>
                <a:spcPts val="1190"/>
              </a:spcAft>
              <a:buClr>
                <a:schemeClr val="accent1"/>
              </a:buClr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1750238"/>
            <a:ext cx="2995402" cy="3340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622227" y="284532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Garamond" panose="02020404030301010803" pitchFamily="18" charset="0"/>
              </a:rPr>
              <a:t>Agenda</a:t>
            </a:r>
            <a:br>
              <a:rPr lang="en-US" sz="4000" dirty="0">
                <a:latin typeface="Garamond" panose="02020404030301010803" pitchFamily="18" charset="0"/>
              </a:rPr>
            </a:br>
            <a:endParaRPr lang="en-IN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Mapping</a:t>
            </a:r>
            <a:br>
              <a:rPr lang="en-US" dirty="0" smtClean="0"/>
            </a:br>
            <a:r>
              <a:rPr lang="en-US" dirty="0" smtClean="0"/>
              <a:t>Understanding How Things Happen “Actually”</a:t>
            </a:r>
          </a:p>
        </p:txBody>
      </p:sp>
      <p:sp>
        <p:nvSpPr>
          <p:cNvPr id="78950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95189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Why Process Mapping?</a:t>
            </a:r>
          </a:p>
          <a:p>
            <a:pPr marL="0" indent="0">
              <a:buNone/>
            </a:pPr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2300" dirty="0" smtClean="0">
                <a:solidFill>
                  <a:schemeClr val="tx1"/>
                </a:solidFill>
              </a:rPr>
              <a:t>To understand “how do we actually work” as opposed to “how are we supposed to work”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To understand the four attributes of process: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Players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Process flow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Policies, Standards and Responsibilities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Phases with clear start &amp; end-points and process time-lines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To identify the Critical to Process  metrics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To identify “Quick Wins” in the process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To understand response time &amp; cycle time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To determine process efficiency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Value-added activities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Non value-added activities</a:t>
            </a:r>
          </a:p>
          <a:p>
            <a:r>
              <a:rPr lang="en-US" sz="2300" dirty="0" smtClean="0">
                <a:solidFill>
                  <a:schemeClr val="tx1"/>
                </a:solidFill>
              </a:rPr>
              <a:t>To estimate the cost of the process</a:t>
            </a:r>
          </a:p>
          <a:p>
            <a:pPr lvl="1"/>
            <a:r>
              <a:rPr lang="en-US" sz="2300" dirty="0" smtClean="0">
                <a:solidFill>
                  <a:schemeClr val="tx1"/>
                </a:solidFill>
              </a:rPr>
              <a:t>The concept of waste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Process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Process mapping can be done at various levels of detail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Value Stream Mapping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Mapping the entire value stream of the process on a single page</a:t>
            </a:r>
          </a:p>
          <a:p>
            <a:pPr marL="457200" lvl="1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SIPOC Map (Supplier – Input – Process – Output – Customer)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Mapping the key constituents of the process and their interactions</a:t>
            </a:r>
          </a:p>
          <a:p>
            <a:pPr marL="457200" lvl="1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Flowcharting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Detailed activity / task level graphical representation of the process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Flow Diagrams</a:t>
            </a:r>
            <a:endParaRPr lang="en-US" sz="3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2355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" Draw a flowchart for whatever you do.  Until you do, you do not know what you are doing, you just have a job.”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75638"/>
            <a:ext cx="257175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788024" y="4653136"/>
            <a:ext cx="400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buFontTx/>
              <a:buNone/>
            </a:pPr>
            <a:r>
              <a:rPr lang="en-US" b="1" dirty="0">
                <a:latin typeface="Bookman Old Style" panose="02050604050505020204" pitchFamily="18" charset="0"/>
              </a:rPr>
              <a:t>Dr. W. Edwards </a:t>
            </a:r>
            <a:r>
              <a:rPr lang="en-US" b="1" dirty="0" smtClean="0">
                <a:latin typeface="Bookman Old Style" panose="02050604050505020204" pitchFamily="18" charset="0"/>
              </a:rPr>
              <a:t>Deming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6090"/>
          </a:xfrm>
        </p:spPr>
        <p:txBody>
          <a:bodyPr anchor="t"/>
          <a:lstStyle/>
          <a:p>
            <a:r>
              <a:rPr lang="en-US" dirty="0" smtClean="0"/>
              <a:t>The Four Field Mapping Template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0994" y="1196975"/>
            <a:ext cx="8022011" cy="492918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23</a:t>
            </a:fld>
            <a:endParaRPr lang="en-IN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963" y="1814513"/>
            <a:ext cx="7437437" cy="982662"/>
            <a:chOff x="461963" y="1815153"/>
            <a:chExt cx="7437437" cy="982638"/>
          </a:xfrm>
        </p:grpSpPr>
        <p:sp>
          <p:nvSpPr>
            <p:cNvPr id="38930" name="Rounded Rectangle 4"/>
            <p:cNvSpPr>
              <a:spLocks noChangeArrowheads="1"/>
            </p:cNvSpPr>
            <p:nvPr/>
          </p:nvSpPr>
          <p:spPr bwMode="auto">
            <a:xfrm>
              <a:off x="461963" y="1815153"/>
              <a:ext cx="7437437" cy="982638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US"/>
            </a:p>
          </p:txBody>
        </p:sp>
        <p:sp>
          <p:nvSpPr>
            <p:cNvPr id="38931" name="Rounded Rectangular Callout 5"/>
            <p:cNvSpPr>
              <a:spLocks noChangeArrowheads="1"/>
            </p:cNvSpPr>
            <p:nvPr/>
          </p:nvSpPr>
          <p:spPr bwMode="auto">
            <a:xfrm>
              <a:off x="4230807" y="1978925"/>
              <a:ext cx="2142699" cy="559558"/>
            </a:xfrm>
            <a:prstGeom prst="wedgeRoundRectCallout">
              <a:avLst>
                <a:gd name="adj1" fmla="val -89625"/>
                <a:gd name="adj2" fmla="val 55185"/>
                <a:gd name="adj3" fmla="val 16667"/>
              </a:avLst>
            </a:prstGeom>
            <a:solidFill>
              <a:srgbClr val="00518E"/>
            </a:solidFill>
            <a:ln w="9525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US" sz="12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(2)  Standards / Policies / Templates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813490"/>
            <a:ext cx="6292850" cy="942975"/>
            <a:chOff x="421019" y="900752"/>
            <a:chExt cx="6292093" cy="941696"/>
          </a:xfrm>
        </p:grpSpPr>
        <p:sp>
          <p:nvSpPr>
            <p:cNvPr id="38928" name="Rounded Rectangle 8"/>
            <p:cNvSpPr>
              <a:spLocks noChangeArrowheads="1"/>
            </p:cNvSpPr>
            <p:nvPr/>
          </p:nvSpPr>
          <p:spPr bwMode="auto">
            <a:xfrm>
              <a:off x="421019" y="1269242"/>
              <a:ext cx="3291171" cy="573206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8929" name="Rounded Rectangular Callout 9"/>
            <p:cNvSpPr>
              <a:spLocks noChangeArrowheads="1"/>
            </p:cNvSpPr>
            <p:nvPr/>
          </p:nvSpPr>
          <p:spPr bwMode="auto">
            <a:xfrm>
              <a:off x="4570413" y="900752"/>
              <a:ext cx="2142699" cy="559558"/>
            </a:xfrm>
            <a:prstGeom prst="wedgeRoundRectCallout">
              <a:avLst>
                <a:gd name="adj1" fmla="val -89625"/>
                <a:gd name="adj2" fmla="val 55185"/>
                <a:gd name="adj3" fmla="val 16667"/>
              </a:avLst>
            </a:prstGeom>
            <a:solidFill>
              <a:srgbClr val="00518E"/>
            </a:solidFill>
            <a:ln w="9525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US" sz="1200" b="1">
                  <a:solidFill>
                    <a:schemeClr val="bg1"/>
                  </a:solidFill>
                  <a:latin typeface="Book Antiqua" panose="02040602050305030304" pitchFamily="18" charset="0"/>
                </a:rPr>
                <a:t>(1) Phase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61963" y="2757488"/>
            <a:ext cx="3087687" cy="3140075"/>
            <a:chOff x="461963" y="2756847"/>
            <a:chExt cx="3086930" cy="3140715"/>
          </a:xfrm>
        </p:grpSpPr>
        <p:sp>
          <p:nvSpPr>
            <p:cNvPr id="38926" name="Rounded Rectangle 12"/>
            <p:cNvSpPr>
              <a:spLocks noChangeArrowheads="1"/>
            </p:cNvSpPr>
            <p:nvPr/>
          </p:nvSpPr>
          <p:spPr bwMode="auto">
            <a:xfrm>
              <a:off x="461963" y="2756847"/>
              <a:ext cx="493380" cy="3140715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US"/>
            </a:p>
          </p:txBody>
        </p:sp>
        <p:sp>
          <p:nvSpPr>
            <p:cNvPr id="38927" name="Rounded Rectangular Callout 13"/>
            <p:cNvSpPr>
              <a:spLocks noChangeArrowheads="1"/>
            </p:cNvSpPr>
            <p:nvPr/>
          </p:nvSpPr>
          <p:spPr bwMode="auto">
            <a:xfrm>
              <a:off x="1406194" y="2866267"/>
              <a:ext cx="2142699" cy="559558"/>
            </a:xfrm>
            <a:prstGeom prst="wedgeRoundRectCallout">
              <a:avLst>
                <a:gd name="adj1" fmla="val -69880"/>
                <a:gd name="adj2" fmla="val 103963"/>
                <a:gd name="adj3" fmla="val 16667"/>
              </a:avLst>
            </a:prstGeom>
            <a:solidFill>
              <a:srgbClr val="00518E"/>
            </a:solidFill>
            <a:ln w="9525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US" sz="1200" b="1">
                  <a:solidFill>
                    <a:schemeClr val="bg1"/>
                  </a:solidFill>
                </a:rPr>
                <a:t>(3) The players involved in the process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03300" y="2921000"/>
            <a:ext cx="7645400" cy="2976563"/>
            <a:chOff x="1064526" y="2920621"/>
            <a:chExt cx="7644500" cy="2976942"/>
          </a:xfrm>
        </p:grpSpPr>
        <p:sp>
          <p:nvSpPr>
            <p:cNvPr id="38924" name="Rounded Rectangle 16"/>
            <p:cNvSpPr>
              <a:spLocks noChangeArrowheads="1"/>
            </p:cNvSpPr>
            <p:nvPr/>
          </p:nvSpPr>
          <p:spPr bwMode="auto">
            <a:xfrm>
              <a:off x="1064526" y="2920621"/>
              <a:ext cx="7644500" cy="2976942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US">
                <a:latin typeface="Book Antiqua" panose="02040602050305030304" pitchFamily="18" charset="0"/>
              </a:endParaRPr>
            </a:p>
          </p:txBody>
        </p:sp>
        <p:sp>
          <p:nvSpPr>
            <p:cNvPr id="38925" name="Rounded Rectangular Callout 17"/>
            <p:cNvSpPr>
              <a:spLocks noChangeArrowheads="1"/>
            </p:cNvSpPr>
            <p:nvPr/>
          </p:nvSpPr>
          <p:spPr bwMode="auto">
            <a:xfrm>
              <a:off x="5040432" y="4246728"/>
              <a:ext cx="2142699" cy="559558"/>
            </a:xfrm>
            <a:prstGeom prst="wedgeRoundRectCallout">
              <a:avLst>
                <a:gd name="adj1" fmla="val -89625"/>
                <a:gd name="adj2" fmla="val 55185"/>
                <a:gd name="adj3" fmla="val 16667"/>
              </a:avLst>
            </a:prstGeom>
            <a:solidFill>
              <a:srgbClr val="00518E"/>
            </a:solidFill>
            <a:ln w="9525" algn="ctr">
              <a:solidFill>
                <a:srgbClr val="00518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US" sz="1200" b="1">
                  <a:solidFill>
                    <a:schemeClr val="bg1"/>
                  </a:solidFill>
                  <a:latin typeface="Book Antiqua" panose="02040602050305030304" pitchFamily="18" charset="0"/>
                </a:rPr>
                <a:t>(4)  The actual process activity wise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74626" y="-40943"/>
            <a:ext cx="8805862" cy="7556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kern="1200" dirty="0" smtClean="0">
                <a:solidFill>
                  <a:srgbClr val="1C1C1C"/>
                </a:solidFill>
              </a:rPr>
              <a:t>Sample </a:t>
            </a:r>
            <a:r>
              <a:rPr lang="en-US" sz="2000" kern="1200" dirty="0" smtClean="0">
                <a:solidFill>
                  <a:srgbClr val="1C1C1C"/>
                </a:solidFill>
              </a:rPr>
              <a:t>Process</a:t>
            </a:r>
            <a:r>
              <a:rPr lang="en-US" sz="2400" kern="1200" dirty="0" smtClean="0">
                <a:solidFill>
                  <a:srgbClr val="1C1C1C"/>
                </a:solidFill>
              </a:rPr>
              <a:t> Map with Problems, Issues &amp; Expectations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92" y="639486"/>
            <a:ext cx="8851896" cy="564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4710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GPR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25</a:t>
            </a:fld>
            <a:endParaRPr lang="en-IN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88534" y="871512"/>
          <a:ext cx="8686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3779912" y="3100392"/>
            <a:ext cx="316835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Bookman Old Style" panose="02050604050505020204" pitchFamily="18" charset="0"/>
                <a:cs typeface="Arial" charset="0"/>
              </a:rPr>
              <a:t>Root cause analysis of process issues and identification of root causes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Bookman Old Style" panose="02050604050505020204" pitchFamily="18" charset="0"/>
              </a:rPr>
              <a:t>Analyzing process efficiency - Value Adding and Non Value Adding steps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Bookman Old Style" panose="02050604050505020204" pitchFamily="18" charset="0"/>
              </a:rPr>
              <a:t>Analyzing process complexity – Data entry points, Hands off points etc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latin typeface="Bookman Old Style" panose="02050604050505020204" pitchFamily="18" charset="0"/>
              </a:rPr>
              <a:t>Definition of key metrics and arriving at baseline indicators (TAT, error rate etc)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1400" dirty="0" smtClean="0">
              <a:latin typeface="Bookman Old Style" panose="02050604050505020204" pitchFamily="18" charset="0"/>
              <a:cs typeface="Arial" charset="0"/>
            </a:endParaRPr>
          </a:p>
        </p:txBody>
      </p:sp>
      <p:sp>
        <p:nvSpPr>
          <p:cNvPr id="5" name="Flowchart: Alternate Process 4"/>
          <p:cNvSpPr/>
          <p:nvPr/>
        </p:nvSpPr>
        <p:spPr bwMode="auto">
          <a:xfrm>
            <a:off x="4419600" y="1721664"/>
            <a:ext cx="1368816" cy="1100137"/>
          </a:xfrm>
          <a:prstGeom prst="flowChartAlternateProces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Tx/>
            </a:pPr>
            <a:r>
              <a:rPr lang="en-US" sz="1400" b="1" kern="0" dirty="0" smtClean="0">
                <a:latin typeface="Book Antiqua" panose="02040602050305030304" pitchFamily="18" charset="0"/>
              </a:rPr>
              <a:t>Process Analysis</a:t>
            </a:r>
          </a:p>
        </p:txBody>
      </p:sp>
    </p:spTree>
    <p:extLst>
      <p:ext uri="{BB962C8B-B14F-4D97-AF65-F5344CB8AC3E}">
        <p14:creationId xmlns:p14="http://schemas.microsoft.com/office/powerpoint/2010/main" val="138652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of Poor Process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Too much movement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Too much re-entry and or copying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Standard formats not easily available 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Process too much disintegrated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Process needs many manual inputs requiring references from other documents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Customers need to provide same information and or data multiple times 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Activities, information, data that does not serve any purpose and can be eliminated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Activities, information, data, documents  that can be  integrated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Activities, process can be simplified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Activities, process, information, data that can be automated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Process where 3 major benefits of Information Technology viz. Independence from PLACE, TIME &amp; PERSON can be utilized. 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The process is ‘MULTIPLE WINDOW’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2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46" y="228600"/>
            <a:ext cx="8805600" cy="7560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002060"/>
                </a:solidFill>
              </a:rPr>
              <a:t>Identify the Problems, Issues and </a:t>
            </a:r>
            <a:br>
              <a:rPr lang="en-GB" sz="3200" dirty="0" smtClean="0">
                <a:solidFill>
                  <a:srgbClr val="002060"/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</a:rPr>
              <a:t>Expectations with the process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546" y="1609200"/>
            <a:ext cx="8823600" cy="4334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</a:rPr>
              <a:t>Problems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</a:rPr>
              <a:t>Non-conformance to defined processes and procedures due to skill gaps, lack of common understanding, resource constraints, etc.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</a:rPr>
              <a:t>e.g. documentation not completed as per guidelines/checklist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</a:rPr>
              <a:t>Issues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</a:rPr>
              <a:t>Systemic gaps where processes and procedures are not defined or are ill-defined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</a:rPr>
              <a:t>e.g. </a:t>
            </a:r>
            <a:r>
              <a:rPr lang="en-GB" sz="1800" dirty="0" smtClean="0">
                <a:solidFill>
                  <a:srgbClr val="002060"/>
                </a:solidFill>
              </a:rPr>
              <a:t>lack of clarity of process</a:t>
            </a:r>
            <a:endParaRPr lang="en-GB" sz="18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</a:rPr>
              <a:t>Expectations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</a:rPr>
              <a:t>Expectations that process owners, users and other stakeholders have from world-class best practices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002060"/>
                </a:solidFill>
              </a:rPr>
              <a:t>e.g. Service delivery within minutes/self services/online services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07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Problems, Issues &amp; Expectations (PIES)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28</a:t>
            </a:fld>
            <a:endParaRPr lang="en-IN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After generating the PIEs for the process, they are logically grouped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The next step is to brain-storm ‘Quick Wins’ &amp; change possibilities in the process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Key PIEs, especially related to process, are analyzed for root causes in the Analyze phase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Other PIEs are reviewed in the Improve phase to ensure that the new process addresses all or most of them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716016" y="1215232"/>
            <a:ext cx="4040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 defTabSz="695325" eaLnBrk="0" hangingPunct="0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r>
              <a:rPr lang="en-US" sz="2800" kern="0" dirty="0">
                <a:latin typeface="Book Antiqua" panose="02040602050305030304" pitchFamily="18" charset="0"/>
              </a:rPr>
              <a:t>PIE Grouping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630826"/>
              </p:ext>
            </p:extLst>
          </p:nvPr>
        </p:nvGraphicFramePr>
        <p:xfrm>
          <a:off x="4732071" y="2060848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74626" y="-40943"/>
            <a:ext cx="8805862" cy="7556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kern="1200" dirty="0" smtClean="0">
                <a:solidFill>
                  <a:srgbClr val="1C1C1C"/>
                </a:solidFill>
              </a:rPr>
              <a:t>Sample </a:t>
            </a:r>
            <a:r>
              <a:rPr lang="en-US" sz="2000" kern="1200" dirty="0" smtClean="0">
                <a:solidFill>
                  <a:srgbClr val="1C1C1C"/>
                </a:solidFill>
              </a:rPr>
              <a:t>Process</a:t>
            </a:r>
            <a:r>
              <a:rPr lang="en-US" sz="2400" kern="1200" dirty="0" smtClean="0">
                <a:solidFill>
                  <a:srgbClr val="1C1C1C"/>
                </a:solidFill>
              </a:rPr>
              <a:t> Map with Problems, Issues &amp; Expectations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92" y="639486"/>
            <a:ext cx="8851896" cy="564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539048" y="654034"/>
          <a:ext cx="1448367" cy="11338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385"/>
                <a:gridCol w="1119982"/>
              </a:tblGrid>
              <a:tr h="0">
                <a:tc>
                  <a:txBody>
                    <a:bodyPr/>
                    <a:lstStyle/>
                    <a:p>
                      <a:endParaRPr lang="en-US" sz="1000" kern="0" baseline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0" baseline="0" dirty="0"/>
                        <a:t>Process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kern="0" baseline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0" baseline="0" dirty="0"/>
                        <a:t>Policy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kern="0" baseline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0" baseline="0" dirty="0"/>
                        <a:t>Skills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kern="0" baseline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0" baseline="0" dirty="0"/>
                        <a:t>Structure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kern="0" baseline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0" baseline="0" dirty="0"/>
                        <a:t>IT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kern="0" baseline="0" dirty="0"/>
                    </a:p>
                  </a:txBody>
                  <a:tcPr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0" baseline="0" dirty="0"/>
                        <a:t>Infrastructure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 bwMode="auto">
          <a:xfrm>
            <a:off x="5307012" y="4114785"/>
            <a:ext cx="1189038" cy="468310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Check done at final stage</a:t>
            </a:r>
            <a:endParaRPr lang="en-US" sz="12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49450" y="5661009"/>
            <a:ext cx="1189038" cy="446088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charset="0"/>
              </a:rPr>
              <a:t>Manual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data entry</a:t>
            </a:r>
            <a:endParaRPr lang="en-US" sz="12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44924" y="1787890"/>
            <a:ext cx="1189038" cy="794955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Absence of token system</a:t>
            </a:r>
            <a:endParaRPr lang="en-US" sz="12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60412" y="3186096"/>
            <a:ext cx="1189038" cy="728663"/>
          </a:xfrm>
          <a:prstGeom prst="round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cs typeface="Arial" charset="0"/>
              </a:rPr>
              <a:t>Physical presence required</a:t>
            </a:r>
            <a:endParaRPr lang="en-US" sz="1200" b="1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30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546" y="310800"/>
            <a:ext cx="8805600" cy="75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C1C1C"/>
                </a:solidFill>
              </a:rPr>
              <a:t>Defining Business Process Reengineering (BPR)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0546" y="855785"/>
            <a:ext cx="8823600" cy="5229225"/>
          </a:xfrm>
        </p:spPr>
        <p:txBody>
          <a:bodyPr>
            <a:normAutofit lnSpcReduction="10000"/>
          </a:bodyPr>
          <a:lstStyle/>
          <a:p>
            <a:pPr algn="ctr"/>
            <a:endParaRPr lang="en-US" i="1" u="sng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BPR is fundamental rethinking and radical redesign of business processes to achieve dramatic improvements in critical, contemporary measures of performance, such as cost, quality, service and speed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pPr algn="r">
              <a:buNone/>
            </a:pPr>
            <a:r>
              <a:rPr lang="en-GB" sz="1800" dirty="0" smtClean="0">
                <a:solidFill>
                  <a:srgbClr val="000000"/>
                </a:solidFill>
              </a:rPr>
              <a:t>Michael Hammer and James </a:t>
            </a:r>
            <a:r>
              <a:rPr lang="en-GB" sz="1800" dirty="0" err="1" smtClean="0">
                <a:solidFill>
                  <a:srgbClr val="000000"/>
                </a:solidFill>
              </a:rPr>
              <a:t>Champy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‘Changing’/’redesigning’/’replacing’/’eliminating’ the </a:t>
            </a:r>
            <a:r>
              <a:rPr lang="en-US" sz="1600" u="sng" dirty="0" smtClean="0">
                <a:solidFill>
                  <a:srgbClr val="000000"/>
                </a:solidFill>
              </a:rPr>
              <a:t>activities</a:t>
            </a:r>
            <a:r>
              <a:rPr lang="en-US" sz="1600" dirty="0" smtClean="0">
                <a:solidFill>
                  <a:srgbClr val="000000"/>
                </a:solidFill>
              </a:rPr>
              <a:t>  and/or </a:t>
            </a:r>
            <a:r>
              <a:rPr lang="en-US" sz="1600" u="sng" dirty="0" smtClean="0">
                <a:solidFill>
                  <a:srgbClr val="000000"/>
                </a:solidFill>
              </a:rPr>
              <a:t>sub-processes </a:t>
            </a:r>
            <a:r>
              <a:rPr lang="en-US" sz="1600" dirty="0" smtClean="0">
                <a:solidFill>
                  <a:srgbClr val="000000"/>
                </a:solidFill>
              </a:rPr>
              <a:t>and/or </a:t>
            </a:r>
            <a:r>
              <a:rPr lang="en-US" sz="1600" u="sng" dirty="0" smtClean="0">
                <a:solidFill>
                  <a:srgbClr val="000000"/>
                </a:solidFill>
              </a:rPr>
              <a:t>processes </a:t>
            </a:r>
            <a:r>
              <a:rPr lang="en-US" sz="1600" dirty="0" smtClean="0">
                <a:solidFill>
                  <a:srgbClr val="000000"/>
                </a:solidFill>
              </a:rPr>
              <a:t>related to a </a:t>
            </a:r>
            <a:r>
              <a:rPr lang="en-US" sz="1600" b="1" dirty="0" smtClean="0">
                <a:solidFill>
                  <a:srgbClr val="000000"/>
                </a:solidFill>
              </a:rPr>
              <a:t>service </a:t>
            </a:r>
            <a:r>
              <a:rPr lang="en-US" sz="1600" dirty="0" smtClean="0">
                <a:solidFill>
                  <a:srgbClr val="000000"/>
                </a:solidFill>
              </a:rPr>
              <a:t>to improve </a:t>
            </a:r>
            <a:r>
              <a:rPr lang="en-US" sz="1600" b="1" dirty="0" smtClean="0">
                <a:solidFill>
                  <a:srgbClr val="000000"/>
                </a:solidFill>
              </a:rPr>
              <a:t>service quality </a:t>
            </a:r>
            <a:r>
              <a:rPr lang="en-US" sz="1600" dirty="0" smtClean="0">
                <a:solidFill>
                  <a:srgbClr val="000000"/>
                </a:solidFill>
              </a:rPr>
              <a:t>i.e.</a:t>
            </a:r>
          </a:p>
          <a:p>
            <a:pPr marL="663775" lvl="3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Minimize Time, Cost, Complexity</a:t>
            </a:r>
          </a:p>
          <a:p>
            <a:pPr marL="663775" lvl="3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Improve Transparency, Convenience and Experience</a:t>
            </a: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GPR may address all or some of the service quality attributes</a:t>
            </a: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Government Process Re-engineering (GPR) has evolved from applying Business Process Re-engineering (BPR) concepts to Government Services</a:t>
            </a: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85" name="Text Box 9"/>
          <p:cNvSpPr txBox="1">
            <a:spLocks noChangeArrowheads="1"/>
          </p:cNvSpPr>
          <p:nvPr/>
        </p:nvSpPr>
        <p:spPr bwMode="auto">
          <a:xfrm>
            <a:off x="3124200" y="17526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/>
          <a:lstStyle/>
          <a:p>
            <a:pPr algn="just" eaLnBrk="0" hangingPunct="0"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b="1" dirty="0">
              <a:solidFill>
                <a:srgbClr val="336699"/>
              </a:solidFill>
              <a:latin typeface="Arial Narrow" pitchFamily="34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85800" y="3033713"/>
            <a:ext cx="8229600" cy="2363787"/>
            <a:chOff x="432" y="1911"/>
            <a:chExt cx="5184" cy="1489"/>
          </a:xfrm>
        </p:grpSpPr>
        <p:sp>
          <p:nvSpPr>
            <p:cNvPr id="741387" name="Rectangle 11"/>
            <p:cNvSpPr>
              <a:spLocks noChangeArrowheads="1"/>
            </p:cNvSpPr>
            <p:nvPr/>
          </p:nvSpPr>
          <p:spPr bwMode="auto">
            <a:xfrm>
              <a:off x="432" y="1911"/>
              <a:ext cx="5088" cy="14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sz="2800" dirty="0">
                <a:solidFill>
                  <a:srgbClr val="336699"/>
                </a:solidFill>
                <a:latin typeface="Arial Narrow" pitchFamily="34" charset="0"/>
              </a:endParaRPr>
            </a:p>
          </p:txBody>
        </p:sp>
        <p:sp>
          <p:nvSpPr>
            <p:cNvPr id="741388" name="Text Box 12"/>
            <p:cNvSpPr txBox="1">
              <a:spLocks noChangeArrowheads="1"/>
            </p:cNvSpPr>
            <p:nvPr/>
          </p:nvSpPr>
          <p:spPr bwMode="auto">
            <a:xfrm>
              <a:off x="1968" y="3028"/>
              <a:ext cx="3552" cy="37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Arial Narrow" pitchFamily="34" charset="0"/>
                </a:rPr>
                <a:t>Getting ready to perform a task / Prepare to do work</a:t>
              </a:r>
            </a:p>
          </p:txBody>
        </p:sp>
        <p:sp>
          <p:nvSpPr>
            <p:cNvPr id="741389" name="Line 13"/>
            <p:cNvSpPr>
              <a:spLocks noChangeShapeType="1"/>
            </p:cNvSpPr>
            <p:nvPr/>
          </p:nvSpPr>
          <p:spPr bwMode="auto">
            <a:xfrm>
              <a:off x="432" y="2283"/>
              <a:ext cx="50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90" name="Text Box 14"/>
            <p:cNvSpPr txBox="1">
              <a:spLocks noChangeArrowheads="1"/>
            </p:cNvSpPr>
            <p:nvPr/>
          </p:nvSpPr>
          <p:spPr bwMode="auto">
            <a:xfrm>
              <a:off x="1968" y="2283"/>
              <a:ext cx="3600" cy="3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endParaRPr lang="en-US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41391" name="Line 15"/>
            <p:cNvSpPr>
              <a:spLocks noChangeShapeType="1"/>
            </p:cNvSpPr>
            <p:nvPr/>
          </p:nvSpPr>
          <p:spPr bwMode="auto">
            <a:xfrm>
              <a:off x="432" y="2656"/>
              <a:ext cx="50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92" name="Text Box 16"/>
            <p:cNvSpPr txBox="1">
              <a:spLocks noChangeArrowheads="1"/>
            </p:cNvSpPr>
            <p:nvPr/>
          </p:nvSpPr>
          <p:spPr bwMode="auto">
            <a:xfrm>
              <a:off x="1968" y="1911"/>
              <a:ext cx="3600" cy="37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Arial Narrow" pitchFamily="34" charset="0"/>
                </a:rPr>
                <a:t>Moving people, information and/or things from one location to another</a:t>
              </a:r>
            </a:p>
          </p:txBody>
        </p:sp>
        <p:sp>
          <p:nvSpPr>
            <p:cNvPr id="741393" name="Line 17"/>
            <p:cNvSpPr>
              <a:spLocks noChangeShapeType="1"/>
            </p:cNvSpPr>
            <p:nvPr/>
          </p:nvSpPr>
          <p:spPr bwMode="auto">
            <a:xfrm>
              <a:off x="432" y="3028"/>
              <a:ext cx="50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94" name="Text Box 18"/>
            <p:cNvSpPr txBox="1">
              <a:spLocks noChangeArrowheads="1"/>
            </p:cNvSpPr>
            <p:nvPr/>
          </p:nvSpPr>
          <p:spPr bwMode="auto">
            <a:xfrm>
              <a:off x="1968" y="2656"/>
              <a:ext cx="3648" cy="37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Arial Narrow" pitchFamily="34" charset="0"/>
                </a:rPr>
                <a:t>Ensuring a task was performed correctly / Checking / Reviewing</a:t>
              </a:r>
            </a:p>
          </p:txBody>
        </p:sp>
        <p:sp>
          <p:nvSpPr>
            <p:cNvPr id="741395" name="Line 19"/>
            <p:cNvSpPr>
              <a:spLocks noChangeShapeType="1"/>
            </p:cNvSpPr>
            <p:nvPr/>
          </p:nvSpPr>
          <p:spPr bwMode="auto">
            <a:xfrm>
              <a:off x="432" y="3400"/>
              <a:ext cx="50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96" name="Text Box 20"/>
            <p:cNvSpPr txBox="1">
              <a:spLocks noChangeArrowheads="1"/>
            </p:cNvSpPr>
            <p:nvPr/>
          </p:nvSpPr>
          <p:spPr bwMode="auto">
            <a:xfrm>
              <a:off x="1968" y="2283"/>
              <a:ext cx="3600" cy="37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Arial Narrow" pitchFamily="34" charset="0"/>
                </a:rPr>
                <a:t>Rework; unnecessary or duplicate performance of a task </a:t>
              </a:r>
            </a:p>
          </p:txBody>
        </p:sp>
        <p:sp>
          <p:nvSpPr>
            <p:cNvPr id="741397" name="Line 21"/>
            <p:cNvSpPr>
              <a:spLocks noChangeShapeType="1"/>
            </p:cNvSpPr>
            <p:nvPr/>
          </p:nvSpPr>
          <p:spPr bwMode="auto">
            <a:xfrm>
              <a:off x="1584" y="1911"/>
              <a:ext cx="0" cy="14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398" name="Text Box 22"/>
            <p:cNvSpPr txBox="1">
              <a:spLocks noChangeArrowheads="1"/>
            </p:cNvSpPr>
            <p:nvPr/>
          </p:nvSpPr>
          <p:spPr bwMode="auto">
            <a:xfrm>
              <a:off x="472" y="3028"/>
              <a:ext cx="115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Preparation</a:t>
              </a:r>
            </a:p>
          </p:txBody>
        </p:sp>
        <p:sp>
          <p:nvSpPr>
            <p:cNvPr id="741399" name="Text Box 23"/>
            <p:cNvSpPr txBox="1">
              <a:spLocks noChangeArrowheads="1"/>
            </p:cNvSpPr>
            <p:nvPr/>
          </p:nvSpPr>
          <p:spPr bwMode="auto">
            <a:xfrm>
              <a:off x="1632" y="1911"/>
              <a:ext cx="33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 Narrow" pitchFamily="34" charset="0"/>
                </a:rPr>
                <a:t>T</a:t>
              </a:r>
            </a:p>
          </p:txBody>
        </p:sp>
        <p:sp>
          <p:nvSpPr>
            <p:cNvPr id="741400" name="Text Box 24"/>
            <p:cNvSpPr txBox="1">
              <a:spLocks noChangeArrowheads="1"/>
            </p:cNvSpPr>
            <p:nvPr/>
          </p:nvSpPr>
          <p:spPr bwMode="auto">
            <a:xfrm>
              <a:off x="1632" y="2283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endParaRPr lang="en-US" sz="24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41401" name="Text Box 25"/>
            <p:cNvSpPr txBox="1">
              <a:spLocks noChangeArrowheads="1"/>
            </p:cNvSpPr>
            <p:nvPr/>
          </p:nvSpPr>
          <p:spPr bwMode="auto">
            <a:xfrm>
              <a:off x="1632" y="2283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 Narrow" pitchFamily="34" charset="0"/>
                </a:rPr>
                <a:t>R</a:t>
              </a:r>
            </a:p>
          </p:txBody>
        </p:sp>
        <p:sp>
          <p:nvSpPr>
            <p:cNvPr id="741402" name="Text Box 26"/>
            <p:cNvSpPr txBox="1">
              <a:spLocks noChangeArrowheads="1"/>
            </p:cNvSpPr>
            <p:nvPr/>
          </p:nvSpPr>
          <p:spPr bwMode="auto">
            <a:xfrm>
              <a:off x="1640" y="3028"/>
              <a:ext cx="33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 Narrow" pitchFamily="34" charset="0"/>
                </a:rPr>
                <a:t>P</a:t>
              </a:r>
            </a:p>
          </p:txBody>
        </p:sp>
        <p:sp>
          <p:nvSpPr>
            <p:cNvPr id="741403" name="Text Box 27"/>
            <p:cNvSpPr txBox="1">
              <a:spLocks noChangeArrowheads="1"/>
            </p:cNvSpPr>
            <p:nvPr/>
          </p:nvSpPr>
          <p:spPr bwMode="auto">
            <a:xfrm>
              <a:off x="1632" y="2656"/>
              <a:ext cx="33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Arial Narrow" pitchFamily="34" charset="0"/>
                </a:rPr>
                <a:t>I</a:t>
              </a:r>
            </a:p>
          </p:txBody>
        </p:sp>
        <p:sp>
          <p:nvSpPr>
            <p:cNvPr id="741404" name="Text Box 28"/>
            <p:cNvSpPr txBox="1">
              <a:spLocks noChangeArrowheads="1"/>
            </p:cNvSpPr>
            <p:nvPr/>
          </p:nvSpPr>
          <p:spPr bwMode="auto">
            <a:xfrm>
              <a:off x="432" y="2283"/>
              <a:ext cx="115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741405" name="Text Box 29"/>
            <p:cNvSpPr txBox="1">
              <a:spLocks noChangeArrowheads="1"/>
            </p:cNvSpPr>
            <p:nvPr/>
          </p:nvSpPr>
          <p:spPr bwMode="auto">
            <a:xfrm>
              <a:off x="480" y="1911"/>
              <a:ext cx="1152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Transport / Handling	</a:t>
              </a:r>
            </a:p>
          </p:txBody>
        </p:sp>
        <p:sp>
          <p:nvSpPr>
            <p:cNvPr id="741406" name="Text Box 30"/>
            <p:cNvSpPr txBox="1">
              <a:spLocks noChangeArrowheads="1"/>
            </p:cNvSpPr>
            <p:nvPr/>
          </p:nvSpPr>
          <p:spPr bwMode="auto">
            <a:xfrm>
              <a:off x="480" y="2656"/>
              <a:ext cx="115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Inspect ion / Verification </a:t>
              </a:r>
            </a:p>
          </p:txBody>
        </p:sp>
        <p:sp>
          <p:nvSpPr>
            <p:cNvPr id="741407" name="Text Box 31"/>
            <p:cNvSpPr txBox="1">
              <a:spLocks noChangeArrowheads="1"/>
            </p:cNvSpPr>
            <p:nvPr/>
          </p:nvSpPr>
          <p:spPr bwMode="auto">
            <a:xfrm>
              <a:off x="472" y="2283"/>
              <a:ext cx="1056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b="1" dirty="0">
                  <a:solidFill>
                    <a:schemeClr val="bg1"/>
                  </a:solidFill>
                  <a:latin typeface="Arial Narrow" pitchFamily="34" charset="0"/>
                </a:rPr>
                <a:t>Redundancy  /           Duplication</a:t>
              </a:r>
            </a:p>
          </p:txBody>
        </p:sp>
        <p:sp>
          <p:nvSpPr>
            <p:cNvPr id="741408" name="Text Box 32"/>
            <p:cNvSpPr txBox="1">
              <a:spLocks noChangeArrowheads="1"/>
            </p:cNvSpPr>
            <p:nvPr/>
          </p:nvSpPr>
          <p:spPr bwMode="auto">
            <a:xfrm>
              <a:off x="432" y="2609"/>
              <a:ext cx="115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spcBef>
                  <a:spcPct val="50000"/>
                </a:spcBef>
                <a:spcAft>
                  <a:spcPct val="0"/>
                </a:spcAft>
                <a:buSzTx/>
                <a:buFontTx/>
                <a:buNone/>
              </a:pPr>
              <a:endParaRPr lang="en-US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741418" name="Rectangle 42"/>
          <p:cNvSpPr>
            <a:spLocks noChangeArrowheads="1"/>
          </p:cNvSpPr>
          <p:nvPr/>
        </p:nvSpPr>
        <p:spPr bwMode="black">
          <a:xfrm>
            <a:off x="109538" y="269876"/>
            <a:ext cx="88058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0"/>
              </a:spcBef>
              <a:spcAft>
                <a:spcPct val="0"/>
              </a:spcAft>
              <a:buSzTx/>
            </a:pPr>
            <a:r>
              <a:rPr lang="en-US" sz="2400" dirty="0">
                <a:latin typeface="+mj-lt"/>
                <a:ea typeface="+mj-ea"/>
                <a:cs typeface="+mj-cs"/>
              </a:rPr>
              <a:t>Non-Value Added activities</a:t>
            </a:r>
          </a:p>
        </p:txBody>
      </p:sp>
      <p:sp>
        <p:nvSpPr>
          <p:cNvPr id="741420" name="Rectangle 44"/>
          <p:cNvSpPr>
            <a:spLocks noChangeArrowheads="1"/>
          </p:cNvSpPr>
          <p:nvPr/>
        </p:nvSpPr>
        <p:spPr bwMode="blackWhite">
          <a:xfrm>
            <a:off x="98426" y="1350964"/>
            <a:ext cx="8214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497" tIns="0" rIns="64797" bIns="0">
            <a:spAutoFit/>
          </a:bodyPr>
          <a:lstStyle/>
          <a:p>
            <a:pPr algn="l" ea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2000" dirty="0"/>
              <a:t>An activity that provides the business process with </a:t>
            </a:r>
            <a:r>
              <a:rPr lang="en-US" sz="2000" u="sng" dirty="0">
                <a:solidFill>
                  <a:srgbClr val="C00000"/>
                </a:solidFill>
              </a:rPr>
              <a:t>no competitive advantage </a:t>
            </a:r>
          </a:p>
          <a:p>
            <a:pPr algn="l" ea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sz="2000" dirty="0"/>
              <a:t>and which </a:t>
            </a:r>
            <a:r>
              <a:rPr lang="en-US" sz="2000" u="sng" dirty="0">
                <a:solidFill>
                  <a:srgbClr val="C00000"/>
                </a:solidFill>
              </a:rPr>
              <a:t>can be </a:t>
            </a:r>
            <a:r>
              <a:rPr lang="en-ZA" sz="2000" u="sng" dirty="0">
                <a:solidFill>
                  <a:srgbClr val="C00000"/>
                </a:solidFill>
              </a:rPr>
              <a:t>discarded without influencing the final outcome</a:t>
            </a:r>
            <a:endParaRPr lang="en-US" sz="2000" u="sng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066800"/>
            <a:ext cx="9098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185739"/>
            <a:ext cx="8805862" cy="423862"/>
          </a:xfrm>
        </p:spPr>
        <p:txBody>
          <a:bodyPr vert="horz" lIns="0" tIns="0" rIns="91435" bIns="45718" rtlCol="0" anchor="t" anchorCtr="0"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Reengineering objectives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304800" y="1447800"/>
          <a:ext cx="8610600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/>
                <a:gridCol w="609600"/>
                <a:gridCol w="63246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Integrate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Divisions, Customers (internal and external) &amp; Suppliers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Automate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Repetitive tasks, data capture or entry &amp; error check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Simplify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Forms, Procedures, Communication &amp; Work Flow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0" y="1066800"/>
            <a:ext cx="9098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61926" y="1295401"/>
            <a:ext cx="8804275" cy="4338638"/>
          </a:xfrm>
        </p:spPr>
        <p:txBody>
          <a:bodyPr/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200" dirty="0">
                <a:solidFill>
                  <a:srgbClr val="002060"/>
                </a:solidFill>
                <a:ea typeface="Times New Roman"/>
                <a:cs typeface="Times New Roman"/>
              </a:rPr>
              <a:t>Replacing processes completely;</a:t>
            </a:r>
            <a:endParaRPr lang="en-US" sz="2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200" dirty="0">
                <a:solidFill>
                  <a:srgbClr val="002060"/>
                </a:solidFill>
                <a:ea typeface="Times New Roman"/>
                <a:cs typeface="Times New Roman"/>
              </a:rPr>
              <a:t>Removing the </a:t>
            </a:r>
            <a:r>
              <a:rPr lang="en-GB" sz="2200" dirty="0" smtClean="0">
                <a:solidFill>
                  <a:srgbClr val="002060"/>
                </a:solidFill>
                <a:ea typeface="Times New Roman"/>
                <a:cs typeface="Times New Roman"/>
              </a:rPr>
              <a:t>process</a:t>
            </a:r>
            <a:endParaRPr lang="en-US" sz="2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200" dirty="0">
                <a:solidFill>
                  <a:srgbClr val="002060"/>
                </a:solidFill>
                <a:ea typeface="Times New Roman"/>
                <a:cs typeface="Times New Roman"/>
              </a:rPr>
              <a:t>Outsourcing the process</a:t>
            </a:r>
            <a:endParaRPr lang="en-US" sz="2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200" dirty="0">
                <a:solidFill>
                  <a:srgbClr val="002060"/>
                </a:solidFill>
                <a:ea typeface="Times New Roman"/>
                <a:cs typeface="Times New Roman"/>
              </a:rPr>
              <a:t>Automate the process</a:t>
            </a:r>
            <a:endParaRPr lang="en-US" sz="22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6" y="196851"/>
            <a:ext cx="8804275" cy="82073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Process Reengineering Principles (contd..)</a:t>
            </a:r>
            <a:endParaRPr lang="en-GB" sz="32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098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to GPR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33</a:t>
            </a:fld>
            <a:endParaRPr lang="en-I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6095969"/>
              </p:ext>
            </p:extLst>
          </p:nvPr>
        </p:nvGraphicFramePr>
        <p:xfrm>
          <a:off x="457200" y="692696"/>
          <a:ext cx="8686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5436096" y="2764614"/>
            <a:ext cx="324036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Bookman Old Style" panose="02050604050505020204" pitchFamily="18" charset="0"/>
              </a:rPr>
              <a:t>Elimination or automation of Non Value Adding / redundant activities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Bookman Old Style" panose="02050604050505020204" pitchFamily="18" charset="0"/>
              </a:rPr>
              <a:t>Identification of solutions (re-engineered process)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Bookman Old Style" panose="02050604050505020204" pitchFamily="18" charset="0"/>
              </a:rPr>
              <a:t>Evaluation and selection of best solution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Bookman Old Style" panose="02050604050505020204" pitchFamily="18" charset="0"/>
              </a:rPr>
              <a:t>Definition of To-be processes based on the evaluation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Bookman Old Style" panose="02050604050505020204" pitchFamily="18" charset="0"/>
              </a:rPr>
              <a:t>Finalization of To-be processes with department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Bookman Old Style" panose="02050604050505020204" pitchFamily="18" charset="0"/>
              </a:rPr>
              <a:t>Setting of target KPIs</a:t>
            </a:r>
            <a:endParaRPr lang="en-US" sz="1600" dirty="0" smtClean="0">
              <a:latin typeface="Bookman Old Style" panose="02050604050505020204" pitchFamily="18" charset="0"/>
              <a:cs typeface="Arial" charset="0"/>
            </a:endParaRPr>
          </a:p>
        </p:txBody>
      </p:sp>
      <p:sp>
        <p:nvSpPr>
          <p:cNvPr id="5" name="Flowchart: Alternate Process 4"/>
          <p:cNvSpPr/>
          <p:nvPr/>
        </p:nvSpPr>
        <p:spPr bwMode="auto">
          <a:xfrm>
            <a:off x="6302066" y="1566863"/>
            <a:ext cx="1508419" cy="1100137"/>
          </a:xfrm>
          <a:prstGeom prst="flowChartAlternateProces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Book Antiqua" panose="02040602050305030304" pitchFamily="18" charset="0"/>
              </a:rPr>
              <a:t>Process Reengineering &amp; Defining To-be processes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Define Future State (To-be Definition)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 define how the identified business functions and services shall be performed going forward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define the new business processes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define IT solutions and services for automation of new business processes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define people change management, capacity building and communication requirements for project implementation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371600"/>
            <a:ext cx="85344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883" indent="-342883"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Arial" charset="0"/>
              </a:rPr>
              <a:t>To-be definition is performed along the following dimensions:</a:t>
            </a:r>
          </a:p>
          <a:p>
            <a:pPr marL="800060" lvl="1" indent="-342883" algn="ctr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solidFill>
                <a:srgbClr val="0070C0"/>
              </a:solidFill>
              <a:latin typeface="Bookman Old Style" panose="02050604050505020204" pitchFamily="18" charset="0"/>
              <a:cs typeface="Arial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8329545"/>
              </p:ext>
            </p:extLst>
          </p:nvPr>
        </p:nvGraphicFramePr>
        <p:xfrm>
          <a:off x="1676400" y="2165350"/>
          <a:ext cx="558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1500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Define Future State (To-be Definition)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1000" y="1143000"/>
            <a:ext cx="8305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0" bIns="0" rtlCol="0" anchor="ctr" anchorCtr="0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Key Outputs /Deliverables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990600" y="2666838"/>
            <a:ext cx="2083753" cy="3410276"/>
            <a:chOff x="597450" y="1771912"/>
            <a:chExt cx="1530283" cy="866668"/>
          </a:xfrm>
        </p:grpSpPr>
        <p:sp>
          <p:nvSpPr>
            <p:cNvPr id="25" name="Rectangle 24"/>
            <p:cNvSpPr/>
            <p:nvPr/>
          </p:nvSpPr>
          <p:spPr>
            <a:xfrm>
              <a:off x="597450" y="1771912"/>
              <a:ext cx="1530283" cy="86666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631231" y="1771912"/>
              <a:ext cx="1381070" cy="86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9784" rIns="49784" bIns="49784" numCol="1" spcCol="1270" anchor="ctr" anchorCtr="0">
              <a:noAutofit/>
            </a:bodyPr>
            <a:lstStyle/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To-be business processes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New process KPIs/metrics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Changes to the legal and policy environment</a:t>
              </a:r>
              <a:endParaRPr lang="en-US" sz="16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177800" y="1981200"/>
            <a:ext cx="1440000" cy="1440000"/>
            <a:chOff x="540" y="1425418"/>
            <a:chExt cx="866235" cy="866235"/>
          </a:xfrm>
        </p:grpSpPr>
        <p:sp>
          <p:nvSpPr>
            <p:cNvPr id="23" name="Oval 22"/>
            <p:cNvSpPr/>
            <p:nvPr/>
          </p:nvSpPr>
          <p:spPr>
            <a:xfrm>
              <a:off x="540" y="1425418"/>
              <a:ext cx="866235" cy="8662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6"/>
            <p:cNvSpPr/>
            <p:nvPr/>
          </p:nvSpPr>
          <p:spPr>
            <a:xfrm>
              <a:off x="540" y="1552275"/>
              <a:ext cx="824468" cy="62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dirty="0" smtClean="0">
                  <a:latin typeface="Book Antiqua" panose="02040602050305030304" pitchFamily="18" charset="0"/>
                </a:rPr>
                <a:t>To-be Processes</a:t>
              </a:r>
              <a:endParaRPr lang="en-US" sz="1700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3276600" y="2686051"/>
            <a:ext cx="2897359" cy="3562349"/>
            <a:chOff x="2841264" y="1771912"/>
            <a:chExt cx="1669224" cy="1106539"/>
          </a:xfrm>
        </p:grpSpPr>
        <p:sp>
          <p:nvSpPr>
            <p:cNvPr id="21" name="Rectangle 20"/>
            <p:cNvSpPr/>
            <p:nvPr/>
          </p:nvSpPr>
          <p:spPr>
            <a:xfrm>
              <a:off x="2841264" y="1771912"/>
              <a:ext cx="1636104" cy="105920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922505" y="1909829"/>
              <a:ext cx="1587983" cy="96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9784" rIns="49784" bIns="49784" numCol="1" spcCol="1270" anchor="ctr" anchorCtr="0">
              <a:noAutofit/>
            </a:bodyPr>
            <a:lstStyle/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Functional Architecture and Requirements specifications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Enterprise Architecture covering Application, data, network, security, data center architecture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Data digitization and migration strategy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SLAs</a:t>
              </a: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n-US" sz="1600" dirty="0" smtClean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pPr marL="231764" indent="-231764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n-US" sz="16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2907322" y="1885951"/>
            <a:ext cx="1439999" cy="1440000"/>
            <a:chOff x="2166129" y="1425418"/>
            <a:chExt cx="900453" cy="963233"/>
          </a:xfrm>
        </p:grpSpPr>
        <p:sp>
          <p:nvSpPr>
            <p:cNvPr id="19" name="Oval 18"/>
            <p:cNvSpPr/>
            <p:nvPr/>
          </p:nvSpPr>
          <p:spPr>
            <a:xfrm>
              <a:off x="2166129" y="1425418"/>
              <a:ext cx="900453" cy="9632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0"/>
            <p:cNvSpPr/>
            <p:nvPr/>
          </p:nvSpPr>
          <p:spPr>
            <a:xfrm>
              <a:off x="2197895" y="1486488"/>
              <a:ext cx="866235" cy="818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latin typeface="Book Antiqua" panose="02040602050305030304" pitchFamily="18" charset="0"/>
                </a:rPr>
                <a:t>To-Be </a:t>
              </a:r>
            </a:p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latin typeface="Book Antiqua" panose="02040602050305030304" pitchFamily="18" charset="0"/>
                </a:rPr>
                <a:t>IT Environment</a:t>
              </a:r>
              <a:endParaRPr lang="en-US" sz="1600" b="1" dirty="0">
                <a:latin typeface="Book Antiqua" panose="02040602050305030304" pitchFamily="18" charset="0"/>
              </a:endParaRPr>
            </a:p>
          </p:txBody>
        </p:sp>
      </p:grpSp>
      <p:grpSp>
        <p:nvGrpSpPr>
          <p:cNvPr id="6" name="Group 12"/>
          <p:cNvGrpSpPr/>
          <p:nvPr/>
        </p:nvGrpSpPr>
        <p:grpSpPr>
          <a:xfrm>
            <a:off x="6257487" y="2666838"/>
            <a:ext cx="2734116" cy="3429161"/>
            <a:chOff x="4516948" y="1820073"/>
            <a:chExt cx="1807111" cy="1084831"/>
          </a:xfrm>
        </p:grpSpPr>
        <p:sp>
          <p:nvSpPr>
            <p:cNvPr id="17" name="Rectangle 16"/>
            <p:cNvSpPr/>
            <p:nvPr/>
          </p:nvSpPr>
          <p:spPr>
            <a:xfrm>
              <a:off x="4516948" y="1820073"/>
              <a:ext cx="1807111" cy="107885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650843" y="1984820"/>
              <a:ext cx="1622850" cy="920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9784" rIns="49784" bIns="49784" numCol="1" spcCol="1270" anchor="ctr" anchorCtr="0">
              <a:noAutofit/>
            </a:bodyPr>
            <a:lstStyle/>
            <a:p>
              <a:pPr marL="285736" indent="-285736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Institutional structures needed for project implementation</a:t>
              </a:r>
            </a:p>
            <a:p>
              <a:pPr marL="285736" indent="-285736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Training and Capacity building plan</a:t>
              </a:r>
            </a:p>
            <a:p>
              <a:pPr marL="285736" indent="-285736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Change Management Plan</a:t>
              </a:r>
            </a:p>
            <a:p>
              <a:pPr marL="285736" indent="-285736" defTabSz="31113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Communications Management Plan</a:t>
              </a: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5943600" y="1836600"/>
            <a:ext cx="1548000" cy="1440000"/>
            <a:chOff x="4323035" y="1425418"/>
            <a:chExt cx="874917" cy="866235"/>
          </a:xfrm>
        </p:grpSpPr>
        <p:sp>
          <p:nvSpPr>
            <p:cNvPr id="15" name="Oval 14"/>
            <p:cNvSpPr/>
            <p:nvPr/>
          </p:nvSpPr>
          <p:spPr>
            <a:xfrm>
              <a:off x="4331717" y="1425418"/>
              <a:ext cx="866235" cy="86623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4"/>
            <p:cNvSpPr/>
            <p:nvPr/>
          </p:nvSpPr>
          <p:spPr>
            <a:xfrm>
              <a:off x="4323035" y="1508312"/>
              <a:ext cx="873530" cy="624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dirty="0" smtClean="0">
                  <a:latin typeface="Book Antiqua" panose="02040602050305030304" pitchFamily="18" charset="0"/>
                </a:rPr>
                <a:t>To-be </a:t>
              </a:r>
            </a:p>
            <a:p>
              <a:pPr algn="ctr" defTabSz="3555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b="1" dirty="0" smtClean="0">
                  <a:latin typeface="Book Antiqua" panose="02040602050305030304" pitchFamily="18" charset="0"/>
                </a:rPr>
                <a:t>People Environment</a:t>
              </a:r>
              <a:endParaRPr lang="en-US" sz="1700" b="1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9100" y="260648"/>
            <a:ext cx="8229600" cy="70609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Define Future State (To-be Definition)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78600" y="6308987"/>
            <a:ext cx="2133600" cy="365125"/>
          </a:xfrm>
        </p:spPr>
        <p:txBody>
          <a:bodyPr/>
          <a:lstStyle/>
          <a:p>
            <a:fld id="{BEDAF6A8-5A69-4365-AC8B-D5B6E8F7A2F8}" type="slidenum">
              <a:rPr lang="en-IN" smtClean="0"/>
              <a:pPr/>
              <a:t>36</a:t>
            </a:fld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61926" y="1143001"/>
            <a:ext cx="8804275" cy="4338638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000" dirty="0">
                <a:solidFill>
                  <a:srgbClr val="002060"/>
                </a:solidFill>
                <a:ea typeface="Times New Roman"/>
                <a:cs typeface="Times New Roman"/>
              </a:rPr>
              <a:t>Redesigning existing processes</a:t>
            </a:r>
          </a:p>
          <a:p>
            <a:pPr marL="725469" lvl="2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000" dirty="0">
                <a:solidFill>
                  <a:srgbClr val="002060"/>
                </a:solidFill>
                <a:ea typeface="Times New Roman"/>
                <a:cs typeface="Times New Roman"/>
              </a:rPr>
              <a:t>Elimination of non-value added activities, </a:t>
            </a:r>
          </a:p>
          <a:p>
            <a:pPr marL="725469" lvl="2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000" dirty="0">
                <a:solidFill>
                  <a:srgbClr val="002060"/>
                </a:solidFill>
                <a:ea typeface="Times New Roman"/>
                <a:cs typeface="Times New Roman"/>
              </a:rPr>
              <a:t>organize the process around the outcomes</a:t>
            </a:r>
          </a:p>
          <a:p>
            <a:pPr marL="725469" lvl="2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000" dirty="0">
                <a:solidFill>
                  <a:srgbClr val="002060"/>
                </a:solidFill>
                <a:ea typeface="Times New Roman"/>
                <a:cs typeface="Times New Roman"/>
              </a:rPr>
              <a:t>Building quality in the source…</a:t>
            </a:r>
            <a:endParaRPr lang="en-US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000" dirty="0">
                <a:solidFill>
                  <a:srgbClr val="002060"/>
                </a:solidFill>
                <a:ea typeface="Times New Roman"/>
                <a:cs typeface="Times New Roman"/>
              </a:rPr>
              <a:t>Reworking the way a process is executed;</a:t>
            </a:r>
          </a:p>
          <a:p>
            <a:pPr marL="725469" lvl="2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process tasks and steps may remain largely the same but how and where the process is executed may be changed</a:t>
            </a:r>
          </a:p>
          <a:p>
            <a:pPr marL="725469" lvl="2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r>
              <a:rPr lang="en-GB" sz="2000" dirty="0">
                <a:solidFill>
                  <a:srgbClr val="002060"/>
                </a:solidFill>
              </a:rPr>
              <a:t>E.g. where several different personnel who undertake different tasks in a process are located in different areas of a building, co-locating these individuals into work cells or work groups to facilitate closer cooperation, reduce errors and speed up throughput</a:t>
            </a:r>
            <a:endParaRPr lang="en-US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28589" algn="l"/>
              </a:tabLst>
            </a:pPr>
            <a:endParaRPr lang="en-US" sz="2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6" y="169863"/>
            <a:ext cx="8804275" cy="8207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Process Reengineering Principles</a:t>
            </a:r>
            <a:endParaRPr lang="en-GB" sz="36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098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77826"/>
            <a:ext cx="7961312" cy="75565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Identifying Non-Value Add activities</a:t>
            </a:r>
          </a:p>
        </p:txBody>
      </p:sp>
      <p:sp>
        <p:nvSpPr>
          <p:cNvPr id="891908" name="Rectangle 4"/>
          <p:cNvSpPr>
            <a:spLocks noChangeArrowheads="1"/>
          </p:cNvSpPr>
          <p:nvPr/>
        </p:nvSpPr>
        <p:spPr bwMode="blackWhite">
          <a:xfrm>
            <a:off x="0" y="1211692"/>
            <a:ext cx="1296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3497" tIns="0" rIns="64797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28650" y="1412875"/>
            <a:ext cx="7926388" cy="5105401"/>
            <a:chOff x="396" y="890"/>
            <a:chExt cx="4993" cy="3216"/>
          </a:xfrm>
        </p:grpSpPr>
        <p:sp>
          <p:nvSpPr>
            <p:cNvPr id="891907" name="Rectangle 3"/>
            <p:cNvSpPr>
              <a:spLocks noChangeArrowheads="1"/>
            </p:cNvSpPr>
            <p:nvPr/>
          </p:nvSpPr>
          <p:spPr bwMode="auto">
            <a:xfrm>
              <a:off x="576" y="3815"/>
              <a:ext cx="8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2400" b="1" dirty="0">
                  <a:solidFill>
                    <a:srgbClr val="002060"/>
                  </a:solidFill>
                </a:rPr>
                <a:t>Before</a:t>
              </a:r>
            </a:p>
          </p:txBody>
        </p:sp>
        <p:sp>
          <p:nvSpPr>
            <p:cNvPr id="891909" name="Rectangle 5"/>
            <p:cNvSpPr>
              <a:spLocks noChangeArrowheads="1"/>
            </p:cNvSpPr>
            <p:nvPr/>
          </p:nvSpPr>
          <p:spPr bwMode="auto">
            <a:xfrm>
              <a:off x="437" y="890"/>
              <a:ext cx="4952" cy="27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78" y="2564"/>
              <a:ext cx="1091" cy="821"/>
              <a:chOff x="2520" y="4680"/>
              <a:chExt cx="2181" cy="1643"/>
            </a:xfrm>
          </p:grpSpPr>
          <p:sp>
            <p:nvSpPr>
              <p:cNvPr id="891912" name="Freeform 8"/>
              <p:cNvSpPr>
                <a:spLocks/>
              </p:cNvSpPr>
              <p:nvPr/>
            </p:nvSpPr>
            <p:spPr bwMode="auto">
              <a:xfrm>
                <a:off x="2520" y="4680"/>
                <a:ext cx="2181" cy="1643"/>
              </a:xfrm>
              <a:custGeom>
                <a:avLst/>
                <a:gdLst/>
                <a:ahLst/>
                <a:cxnLst>
                  <a:cxn ang="0">
                    <a:pos x="632" y="287"/>
                  </a:cxn>
                  <a:cxn ang="0">
                    <a:pos x="451" y="219"/>
                  </a:cxn>
                  <a:cxn ang="0">
                    <a:pos x="425" y="315"/>
                  </a:cxn>
                  <a:cxn ang="0">
                    <a:pos x="48" y="201"/>
                  </a:cxn>
                  <a:cxn ang="0">
                    <a:pos x="322" y="431"/>
                  </a:cxn>
                  <a:cxn ang="0">
                    <a:pos x="110" y="467"/>
                  </a:cxn>
                  <a:cxn ang="0">
                    <a:pos x="307" y="565"/>
                  </a:cxn>
                  <a:cxn ang="0">
                    <a:pos x="0" y="708"/>
                  </a:cxn>
                  <a:cxn ang="0">
                    <a:pos x="404" y="642"/>
                  </a:cxn>
                  <a:cxn ang="0">
                    <a:pos x="290" y="796"/>
                  </a:cxn>
                  <a:cxn ang="0">
                    <a:pos x="530" y="731"/>
                  </a:cxn>
                  <a:cxn ang="0">
                    <a:pos x="596" y="947"/>
                  </a:cxn>
                  <a:cxn ang="0">
                    <a:pos x="661" y="731"/>
                  </a:cxn>
                  <a:cxn ang="0">
                    <a:pos x="845" y="825"/>
                  </a:cxn>
                  <a:cxn ang="0">
                    <a:pos x="876" y="690"/>
                  </a:cxn>
                  <a:cxn ang="0">
                    <a:pos x="1271" y="840"/>
                  </a:cxn>
                  <a:cxn ang="0">
                    <a:pos x="943" y="586"/>
                  </a:cxn>
                  <a:cxn ang="0">
                    <a:pos x="1127" y="524"/>
                  </a:cxn>
                  <a:cxn ang="0">
                    <a:pos x="983" y="448"/>
                  </a:cxn>
                  <a:cxn ang="0">
                    <a:pos x="1181" y="286"/>
                  </a:cxn>
                  <a:cxn ang="0">
                    <a:pos x="894" y="330"/>
                  </a:cxn>
                  <a:cxn ang="0">
                    <a:pos x="889" y="216"/>
                  </a:cxn>
                  <a:cxn ang="0">
                    <a:pos x="770" y="267"/>
                  </a:cxn>
                  <a:cxn ang="0">
                    <a:pos x="717" y="0"/>
                  </a:cxn>
                  <a:cxn ang="0">
                    <a:pos x="632" y="287"/>
                  </a:cxn>
                </a:cxnLst>
                <a:rect l="0" t="0" r="r" b="b"/>
                <a:pathLst>
                  <a:path w="1272" h="948">
                    <a:moveTo>
                      <a:pt x="632" y="287"/>
                    </a:moveTo>
                    <a:lnTo>
                      <a:pt x="451" y="219"/>
                    </a:lnTo>
                    <a:lnTo>
                      <a:pt x="425" y="315"/>
                    </a:lnTo>
                    <a:lnTo>
                      <a:pt x="48" y="201"/>
                    </a:lnTo>
                    <a:lnTo>
                      <a:pt x="322" y="431"/>
                    </a:lnTo>
                    <a:lnTo>
                      <a:pt x="110" y="467"/>
                    </a:lnTo>
                    <a:lnTo>
                      <a:pt x="307" y="565"/>
                    </a:lnTo>
                    <a:lnTo>
                      <a:pt x="0" y="708"/>
                    </a:lnTo>
                    <a:lnTo>
                      <a:pt x="404" y="642"/>
                    </a:lnTo>
                    <a:lnTo>
                      <a:pt x="290" y="796"/>
                    </a:lnTo>
                    <a:lnTo>
                      <a:pt x="530" y="731"/>
                    </a:lnTo>
                    <a:lnTo>
                      <a:pt x="596" y="947"/>
                    </a:lnTo>
                    <a:lnTo>
                      <a:pt x="661" y="731"/>
                    </a:lnTo>
                    <a:lnTo>
                      <a:pt x="845" y="825"/>
                    </a:lnTo>
                    <a:lnTo>
                      <a:pt x="876" y="690"/>
                    </a:lnTo>
                    <a:lnTo>
                      <a:pt x="1271" y="840"/>
                    </a:lnTo>
                    <a:lnTo>
                      <a:pt x="943" y="586"/>
                    </a:lnTo>
                    <a:lnTo>
                      <a:pt x="1127" y="524"/>
                    </a:lnTo>
                    <a:lnTo>
                      <a:pt x="983" y="448"/>
                    </a:lnTo>
                    <a:lnTo>
                      <a:pt x="1181" y="286"/>
                    </a:lnTo>
                    <a:lnTo>
                      <a:pt x="894" y="330"/>
                    </a:lnTo>
                    <a:lnTo>
                      <a:pt x="889" y="216"/>
                    </a:lnTo>
                    <a:lnTo>
                      <a:pt x="770" y="267"/>
                    </a:lnTo>
                    <a:lnTo>
                      <a:pt x="717" y="0"/>
                    </a:lnTo>
                    <a:lnTo>
                      <a:pt x="632" y="287"/>
                    </a:lnTo>
                  </a:path>
                </a:pathLst>
              </a:custGeom>
              <a:gradFill rotWithShape="0">
                <a:gsLst>
                  <a:gs pos="0">
                    <a:srgbClr val="990000">
                      <a:gamma/>
                      <a:shade val="46275"/>
                      <a:invGamma/>
                    </a:srgbClr>
                  </a:gs>
                  <a:gs pos="100000">
                    <a:srgbClr val="990000"/>
                  </a:gs>
                </a:gsLst>
                <a:path path="rect">
                  <a:fillToRect l="50000" t="50000" r="50000" b="50000"/>
                </a:path>
              </a:gradFill>
              <a:ln w="12700" cap="rnd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B2B2B2"/>
                </a:outerShdw>
              </a:effectLst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891913" name="Rectangle 9"/>
              <p:cNvSpPr>
                <a:spLocks noChangeArrowheads="1"/>
              </p:cNvSpPr>
              <p:nvPr/>
            </p:nvSpPr>
            <p:spPr bwMode="auto">
              <a:xfrm>
                <a:off x="3000" y="5280"/>
                <a:ext cx="129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59849" tIns="29925" rIns="59849" bIns="29925">
                <a:spAutoFit/>
              </a:bodyPr>
              <a:lstStyle/>
              <a:p>
                <a:pPr algn="l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en-GB" sz="1500" b="1" dirty="0">
                    <a:solidFill>
                      <a:srgbClr val="002060"/>
                    </a:solidFill>
                    <a:cs typeface="Times New Roman" pitchFamily="18" charset="0"/>
                  </a:rPr>
                  <a:t>Existing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891914" name="Rectangle 10"/>
            <p:cNvSpPr>
              <a:spLocks noChangeArrowheads="1"/>
            </p:cNvSpPr>
            <p:nvPr/>
          </p:nvSpPr>
          <p:spPr bwMode="auto">
            <a:xfrm>
              <a:off x="2946" y="1048"/>
              <a:ext cx="901" cy="5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15" name="Line 11"/>
            <p:cNvSpPr>
              <a:spLocks noChangeShapeType="1"/>
            </p:cNvSpPr>
            <p:nvPr/>
          </p:nvSpPr>
          <p:spPr bwMode="auto">
            <a:xfrm flipH="1">
              <a:off x="2741" y="2200"/>
              <a:ext cx="338" cy="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16" name="Line 12"/>
            <p:cNvSpPr>
              <a:spLocks noChangeShapeType="1"/>
            </p:cNvSpPr>
            <p:nvPr/>
          </p:nvSpPr>
          <p:spPr bwMode="auto">
            <a:xfrm>
              <a:off x="4551" y="1577"/>
              <a:ext cx="2" cy="356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17" name="Rectangle 13"/>
            <p:cNvSpPr>
              <a:spLocks noChangeArrowheads="1"/>
            </p:cNvSpPr>
            <p:nvPr/>
          </p:nvSpPr>
          <p:spPr bwMode="auto">
            <a:xfrm>
              <a:off x="2952" y="2801"/>
              <a:ext cx="947" cy="62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18" name="Rectangle 14"/>
            <p:cNvSpPr>
              <a:spLocks noChangeArrowheads="1"/>
            </p:cNvSpPr>
            <p:nvPr/>
          </p:nvSpPr>
          <p:spPr bwMode="auto">
            <a:xfrm>
              <a:off x="2945" y="1937"/>
              <a:ext cx="901" cy="58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19" name="Rectangle 15"/>
            <p:cNvSpPr>
              <a:spLocks noChangeArrowheads="1"/>
            </p:cNvSpPr>
            <p:nvPr/>
          </p:nvSpPr>
          <p:spPr bwMode="auto">
            <a:xfrm>
              <a:off x="4114" y="1923"/>
              <a:ext cx="901" cy="5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0" name="Freeform 16"/>
            <p:cNvSpPr>
              <a:spLocks/>
            </p:cNvSpPr>
            <p:nvPr/>
          </p:nvSpPr>
          <p:spPr bwMode="auto">
            <a:xfrm>
              <a:off x="2347" y="2177"/>
              <a:ext cx="103" cy="49"/>
            </a:xfrm>
            <a:custGeom>
              <a:avLst/>
              <a:gdLst/>
              <a:ahLst/>
              <a:cxnLst>
                <a:cxn ang="0">
                  <a:pos x="119" y="55"/>
                </a:cxn>
                <a:cxn ang="0">
                  <a:pos x="0" y="27"/>
                </a:cxn>
                <a:cxn ang="0">
                  <a:pos x="119" y="0"/>
                </a:cxn>
                <a:cxn ang="0">
                  <a:pos x="119" y="55"/>
                </a:cxn>
              </a:cxnLst>
              <a:rect l="0" t="0" r="r" b="b"/>
              <a:pathLst>
                <a:path w="120" h="56">
                  <a:moveTo>
                    <a:pt x="119" y="55"/>
                  </a:moveTo>
                  <a:lnTo>
                    <a:pt x="0" y="27"/>
                  </a:lnTo>
                  <a:lnTo>
                    <a:pt x="119" y="0"/>
                  </a:lnTo>
                  <a:lnTo>
                    <a:pt x="119" y="55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1" name="Line 17"/>
            <p:cNvSpPr>
              <a:spLocks noChangeShapeType="1"/>
            </p:cNvSpPr>
            <p:nvPr/>
          </p:nvSpPr>
          <p:spPr bwMode="auto">
            <a:xfrm flipH="1">
              <a:off x="1661" y="2200"/>
              <a:ext cx="277" cy="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2" name="Line 18"/>
            <p:cNvSpPr>
              <a:spLocks noChangeShapeType="1"/>
            </p:cNvSpPr>
            <p:nvPr/>
          </p:nvSpPr>
          <p:spPr bwMode="auto">
            <a:xfrm>
              <a:off x="3842" y="1365"/>
              <a:ext cx="21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3" name="Line 19"/>
            <p:cNvSpPr>
              <a:spLocks noChangeShapeType="1"/>
            </p:cNvSpPr>
            <p:nvPr/>
          </p:nvSpPr>
          <p:spPr bwMode="auto">
            <a:xfrm>
              <a:off x="2708" y="1365"/>
              <a:ext cx="235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4" name="Rectangle 20"/>
            <p:cNvSpPr>
              <a:spLocks noChangeArrowheads="1"/>
            </p:cNvSpPr>
            <p:nvPr/>
          </p:nvSpPr>
          <p:spPr bwMode="auto">
            <a:xfrm>
              <a:off x="1852" y="1033"/>
              <a:ext cx="900" cy="63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5" name="Rectangle 21"/>
            <p:cNvSpPr>
              <a:spLocks noChangeArrowheads="1"/>
            </p:cNvSpPr>
            <p:nvPr/>
          </p:nvSpPr>
          <p:spPr bwMode="auto">
            <a:xfrm>
              <a:off x="723" y="1933"/>
              <a:ext cx="899" cy="58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6" name="Rectangle 22"/>
            <p:cNvSpPr>
              <a:spLocks noChangeArrowheads="1"/>
            </p:cNvSpPr>
            <p:nvPr/>
          </p:nvSpPr>
          <p:spPr bwMode="auto">
            <a:xfrm>
              <a:off x="1810" y="1933"/>
              <a:ext cx="901" cy="58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27" name="Rectangle 23"/>
            <p:cNvSpPr>
              <a:spLocks noChangeArrowheads="1"/>
            </p:cNvSpPr>
            <p:nvPr/>
          </p:nvSpPr>
          <p:spPr bwMode="auto">
            <a:xfrm>
              <a:off x="1849" y="1133"/>
              <a:ext cx="90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9849" tIns="29925" rIns="59849" bIns="29925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Collection and filling of application form by customer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891928" name="Rectangle 24"/>
            <p:cNvSpPr>
              <a:spLocks noChangeArrowheads="1"/>
            </p:cNvSpPr>
            <p:nvPr/>
          </p:nvSpPr>
          <p:spPr bwMode="auto">
            <a:xfrm>
              <a:off x="4151" y="1962"/>
              <a:ext cx="852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9849" tIns="29925" rIns="59849" bIns="29925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Confirmation of ticket details from customer by clerk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891929" name="Rectangle 25"/>
            <p:cNvSpPr>
              <a:spLocks noChangeArrowheads="1"/>
            </p:cNvSpPr>
            <p:nvPr/>
          </p:nvSpPr>
          <p:spPr bwMode="auto">
            <a:xfrm>
              <a:off x="723" y="1966"/>
              <a:ext cx="904" cy="52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9849" tIns="29925" rIns="59849" bIns="29925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Booking</a:t>
              </a:r>
              <a:r>
                <a:rPr lang="en-GB" sz="1000" dirty="0">
                  <a:solidFill>
                    <a:srgbClr val="002060"/>
                  </a:solidFill>
                  <a:cs typeface="Times New Roman" pitchFamily="18" charset="0"/>
                </a:rPr>
                <a:t> and </a:t>
              </a: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printing of ticket on government stationary by clerk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891930" name="Rectangle 26"/>
            <p:cNvSpPr>
              <a:spLocks noChangeArrowheads="1"/>
            </p:cNvSpPr>
            <p:nvPr/>
          </p:nvSpPr>
          <p:spPr bwMode="auto">
            <a:xfrm>
              <a:off x="1820" y="2017"/>
              <a:ext cx="931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9849" tIns="29925" rIns="59849" bIns="29925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Clerk receiving payment from customer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891931" name="Rectangle 27"/>
            <p:cNvSpPr>
              <a:spLocks noChangeArrowheads="1"/>
            </p:cNvSpPr>
            <p:nvPr/>
          </p:nvSpPr>
          <p:spPr bwMode="auto">
            <a:xfrm>
              <a:off x="2952" y="2036"/>
              <a:ext cx="816" cy="37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9849" tIns="29925" rIns="59849" bIns="29925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Checking availability </a:t>
              </a:r>
              <a:endParaRPr lang="en-GB" sz="1200" dirty="0">
                <a:solidFill>
                  <a:srgbClr val="002060"/>
                </a:solidFill>
              </a:endParaRPr>
            </a:p>
            <a:p>
              <a:pPr ea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of ticket by clerk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891932" name="Rectangle 28"/>
            <p:cNvSpPr>
              <a:spLocks noChangeArrowheads="1"/>
            </p:cNvSpPr>
            <p:nvPr/>
          </p:nvSpPr>
          <p:spPr bwMode="auto">
            <a:xfrm>
              <a:off x="3039" y="2864"/>
              <a:ext cx="729" cy="3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9849" tIns="29925" rIns="59849" bIns="29925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Customer plans alternate ticket</a:t>
              </a:r>
              <a:r>
                <a:rPr lang="en-GB" sz="1000" dirty="0">
                  <a:solidFill>
                    <a:srgbClr val="002060"/>
                  </a:solidFill>
                  <a:cs typeface="Times New Roman" pitchFamily="18" charset="0"/>
                </a:rPr>
                <a:t> 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891933" name="Text Box 29"/>
            <p:cNvSpPr txBox="1">
              <a:spLocks noChangeArrowheads="1"/>
            </p:cNvSpPr>
            <p:nvPr/>
          </p:nvSpPr>
          <p:spPr bwMode="auto">
            <a:xfrm>
              <a:off x="2934" y="1123"/>
              <a:ext cx="930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Waiting in queue by customer to submit form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891934" name="Rectangle 30"/>
            <p:cNvSpPr>
              <a:spLocks noChangeArrowheads="1"/>
            </p:cNvSpPr>
            <p:nvPr/>
          </p:nvSpPr>
          <p:spPr bwMode="auto">
            <a:xfrm>
              <a:off x="700" y="1048"/>
              <a:ext cx="876" cy="5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lIns="59436" tIns="29718" rIns="59436" bIns="29718" anchor="ctr"/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Customer goes to</a:t>
              </a:r>
              <a:endParaRPr lang="en-GB" sz="1000" dirty="0">
                <a:solidFill>
                  <a:srgbClr val="002060"/>
                </a:solidFill>
              </a:endParaRPr>
            </a:p>
            <a:p>
              <a:pPr algn="l" eaLnBrk="0" hangingPunct="0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Railway Ticket </a:t>
              </a:r>
              <a:endParaRPr lang="en-GB" sz="1000" dirty="0">
                <a:solidFill>
                  <a:srgbClr val="002060"/>
                </a:solidFill>
              </a:endParaRPr>
            </a:p>
            <a:p>
              <a:pPr algn="l" eaLnBrk="0" hangingPunct="0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booking counter</a:t>
              </a:r>
              <a:endParaRPr lang="en-GB" sz="1000" dirty="0">
                <a:solidFill>
                  <a:srgbClr val="002060"/>
                </a:solidFill>
              </a:endParaRPr>
            </a:p>
            <a:p>
              <a:pPr algn="l" eaLnBrk="0" hangingPunct="0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891935" name="Line 31"/>
            <p:cNvSpPr>
              <a:spLocks noChangeShapeType="1"/>
            </p:cNvSpPr>
            <p:nvPr/>
          </p:nvSpPr>
          <p:spPr bwMode="auto">
            <a:xfrm>
              <a:off x="1581" y="1363"/>
              <a:ext cx="271" cy="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36" name="Line 32"/>
            <p:cNvSpPr>
              <a:spLocks noChangeShapeType="1"/>
            </p:cNvSpPr>
            <p:nvPr/>
          </p:nvSpPr>
          <p:spPr bwMode="auto">
            <a:xfrm>
              <a:off x="3402" y="2534"/>
              <a:ext cx="2" cy="26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37" name="Text Box 33"/>
            <p:cNvSpPr txBox="1">
              <a:spLocks noChangeArrowheads="1"/>
            </p:cNvSpPr>
            <p:nvPr/>
          </p:nvSpPr>
          <p:spPr bwMode="auto">
            <a:xfrm>
              <a:off x="2741" y="2198"/>
              <a:ext cx="443" cy="2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000" dirty="0">
                  <a:solidFill>
                    <a:srgbClr val="002060"/>
                  </a:solidFill>
                  <a:cs typeface="Times New Roman" pitchFamily="18" charset="0"/>
                </a:rPr>
                <a:t>Yes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891938" name="Text Box 34"/>
            <p:cNvSpPr txBox="1">
              <a:spLocks noChangeArrowheads="1"/>
            </p:cNvSpPr>
            <p:nvPr/>
          </p:nvSpPr>
          <p:spPr bwMode="auto">
            <a:xfrm>
              <a:off x="4553" y="2534"/>
              <a:ext cx="360" cy="2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000" dirty="0">
                  <a:solidFill>
                    <a:srgbClr val="002060"/>
                  </a:solidFill>
                  <a:cs typeface="Times New Roman" pitchFamily="18" charset="0"/>
                </a:rPr>
                <a:t>No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891939" name="Line 35"/>
            <p:cNvSpPr>
              <a:spLocks noChangeShapeType="1"/>
            </p:cNvSpPr>
            <p:nvPr/>
          </p:nvSpPr>
          <p:spPr bwMode="auto">
            <a:xfrm flipH="1">
              <a:off x="4553" y="1753"/>
              <a:ext cx="675" cy="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40" name="Line 36"/>
            <p:cNvSpPr>
              <a:spLocks noChangeShapeType="1"/>
            </p:cNvSpPr>
            <p:nvPr/>
          </p:nvSpPr>
          <p:spPr bwMode="auto">
            <a:xfrm flipV="1">
              <a:off x="5228" y="1753"/>
              <a:ext cx="0" cy="139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41" name="Rectangle 37"/>
            <p:cNvSpPr>
              <a:spLocks noChangeArrowheads="1"/>
            </p:cNvSpPr>
            <p:nvPr/>
          </p:nvSpPr>
          <p:spPr bwMode="auto">
            <a:xfrm>
              <a:off x="4060" y="1049"/>
              <a:ext cx="901" cy="583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42" name="Text Box 38"/>
            <p:cNvSpPr txBox="1">
              <a:spLocks noChangeArrowheads="1"/>
            </p:cNvSpPr>
            <p:nvPr/>
          </p:nvSpPr>
          <p:spPr bwMode="auto">
            <a:xfrm>
              <a:off x="4048" y="1124"/>
              <a:ext cx="930" cy="52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9436" tIns="29718" rIns="59436" bIns="29718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GB" sz="1200" dirty="0">
                  <a:solidFill>
                    <a:srgbClr val="002060"/>
                  </a:solidFill>
                  <a:cs typeface="Times New Roman" pitchFamily="18" charset="0"/>
                </a:rPr>
                <a:t>Submission of filled application form to clerk at booking counter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  <p:sp>
          <p:nvSpPr>
            <p:cNvPr id="891943" name="Line 39"/>
            <p:cNvSpPr>
              <a:spLocks noChangeShapeType="1"/>
            </p:cNvSpPr>
            <p:nvPr/>
          </p:nvSpPr>
          <p:spPr bwMode="auto">
            <a:xfrm flipH="1">
              <a:off x="3864" y="2218"/>
              <a:ext cx="263" cy="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44" name="Line 40"/>
            <p:cNvSpPr>
              <a:spLocks noChangeShapeType="1"/>
            </p:cNvSpPr>
            <p:nvPr/>
          </p:nvSpPr>
          <p:spPr bwMode="blackWhite">
            <a:xfrm flipH="1">
              <a:off x="3864" y="3148"/>
              <a:ext cx="1364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lIns="63500" tIns="0" rIns="64800" bIns="0"/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1946" name="Text Box 42"/>
            <p:cNvSpPr txBox="1">
              <a:spLocks noChangeArrowheads="1"/>
            </p:cNvSpPr>
            <p:nvPr/>
          </p:nvSpPr>
          <p:spPr bwMode="blackWhite">
            <a:xfrm>
              <a:off x="396" y="3685"/>
              <a:ext cx="415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3500" tIns="0" rIns="64800" bIns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GB" sz="2000" dirty="0">
                  <a:solidFill>
                    <a:srgbClr val="002060"/>
                  </a:solidFill>
                </a:rPr>
                <a:t>Average time taken to book a ticket: 2 to 3 hours</a:t>
              </a:r>
            </a:p>
          </p:txBody>
        </p:sp>
      </p:grpSp>
      <p:sp>
        <p:nvSpPr>
          <p:cNvPr id="891947" name="Line 43"/>
          <p:cNvSpPr>
            <a:spLocks noChangeShapeType="1"/>
          </p:cNvSpPr>
          <p:nvPr/>
        </p:nvSpPr>
        <p:spPr bwMode="auto">
          <a:xfrm flipV="1">
            <a:off x="914400" y="1639888"/>
            <a:ext cx="1722438" cy="950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49" name="Line 45"/>
          <p:cNvSpPr>
            <a:spLocks noChangeShapeType="1"/>
          </p:cNvSpPr>
          <p:nvPr/>
        </p:nvSpPr>
        <p:spPr bwMode="auto">
          <a:xfrm>
            <a:off x="1022350" y="1601788"/>
            <a:ext cx="1614488" cy="1039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0" name="Line 46"/>
          <p:cNvSpPr>
            <a:spLocks noChangeShapeType="1"/>
          </p:cNvSpPr>
          <p:nvPr/>
        </p:nvSpPr>
        <p:spPr bwMode="auto">
          <a:xfrm>
            <a:off x="4624389" y="1690688"/>
            <a:ext cx="1614487" cy="1039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1" name="Line 47"/>
          <p:cNvSpPr>
            <a:spLocks noChangeShapeType="1"/>
          </p:cNvSpPr>
          <p:nvPr/>
        </p:nvSpPr>
        <p:spPr bwMode="auto">
          <a:xfrm flipV="1">
            <a:off x="4541839" y="1690689"/>
            <a:ext cx="1722437" cy="950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2" name="Line 48"/>
          <p:cNvSpPr>
            <a:spLocks noChangeShapeType="1"/>
          </p:cNvSpPr>
          <p:nvPr/>
        </p:nvSpPr>
        <p:spPr bwMode="auto">
          <a:xfrm>
            <a:off x="6492875" y="3076576"/>
            <a:ext cx="1614488" cy="1039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3" name="Line 49"/>
          <p:cNvSpPr>
            <a:spLocks noChangeShapeType="1"/>
          </p:cNvSpPr>
          <p:nvPr/>
        </p:nvSpPr>
        <p:spPr bwMode="auto">
          <a:xfrm flipV="1">
            <a:off x="6410326" y="3076576"/>
            <a:ext cx="1722438" cy="950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4" name="Line 50"/>
          <p:cNvSpPr>
            <a:spLocks noChangeShapeType="1"/>
          </p:cNvSpPr>
          <p:nvPr/>
        </p:nvSpPr>
        <p:spPr bwMode="auto">
          <a:xfrm>
            <a:off x="2860675" y="3127376"/>
            <a:ext cx="1614488" cy="10398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5" name="Line 51"/>
          <p:cNvSpPr>
            <a:spLocks noChangeShapeType="1"/>
          </p:cNvSpPr>
          <p:nvPr/>
        </p:nvSpPr>
        <p:spPr bwMode="auto">
          <a:xfrm flipV="1">
            <a:off x="2778126" y="3127376"/>
            <a:ext cx="1722438" cy="950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8" name="Line 54"/>
          <p:cNvSpPr>
            <a:spLocks noChangeShapeType="1"/>
          </p:cNvSpPr>
          <p:nvPr/>
        </p:nvSpPr>
        <p:spPr bwMode="auto">
          <a:xfrm>
            <a:off x="1096964" y="3065463"/>
            <a:ext cx="1614487" cy="1039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sp>
        <p:nvSpPr>
          <p:cNvPr id="891959" name="Line 55"/>
          <p:cNvSpPr>
            <a:spLocks noChangeShapeType="1"/>
          </p:cNvSpPr>
          <p:nvPr/>
        </p:nvSpPr>
        <p:spPr bwMode="auto">
          <a:xfrm flipV="1">
            <a:off x="1014413" y="3065464"/>
            <a:ext cx="1722437" cy="950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0" tIns="0" rIns="91435" bIns="45718" anchor="ctr"/>
          <a:lstStyle/>
          <a:p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1066800"/>
            <a:ext cx="9098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33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9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9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9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9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9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9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9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9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9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47" grpId="0" animBg="1"/>
      <p:bldP spid="891949" grpId="0" animBg="1"/>
      <p:bldP spid="891950" grpId="0" animBg="1"/>
      <p:bldP spid="891951" grpId="0" animBg="1"/>
      <p:bldP spid="891952" grpId="0" animBg="1"/>
      <p:bldP spid="891953" grpId="0" animBg="1"/>
      <p:bldP spid="891954" grpId="0" animBg="1"/>
      <p:bldP spid="891955" grpId="0" animBg="1"/>
      <p:bldP spid="891958" grpId="0" animBg="1"/>
      <p:bldP spid="8919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230189"/>
            <a:ext cx="8805862" cy="75565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Definition of To-Be Business Process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87" y="1524000"/>
            <a:ext cx="895904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1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546" y="310800"/>
            <a:ext cx="8805600" cy="7560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Need for GPR in e-Governance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23600" cy="4334400"/>
          </a:xfrm>
        </p:spPr>
        <p:txBody>
          <a:bodyPr/>
          <a:lstStyle/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IT enablement (without) GPR provides results to the stakeholders, but may not address all the attributes of service quality</a:t>
            </a: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In particular, IT enablement of an inefficient business process can only lead to ‘inefficient IT enabled process’ – delivering the same results with marginal improvement</a:t>
            </a:r>
          </a:p>
          <a:p>
            <a:pPr marL="231775" lvl="1" indent="-231775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GPR may support organizations in dramatic improvement of performance and application of IT on reengineered processes will yield better results for stakeholders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619025" y="3124200"/>
            <a:ext cx="5400775" cy="3349625"/>
            <a:chOff x="466625" y="1772444"/>
            <a:chExt cx="7260054" cy="4777581"/>
          </a:xfrm>
        </p:grpSpPr>
        <p:cxnSp>
          <p:nvCxnSpPr>
            <p:cNvPr id="4" name="Straight Arrow Connector 3"/>
            <p:cNvCxnSpPr/>
            <p:nvPr/>
          </p:nvCxnSpPr>
          <p:spPr bwMode="auto">
            <a:xfrm rot="5400000" flipH="1" flipV="1">
              <a:off x="-1257300" y="4057650"/>
              <a:ext cx="4572000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777239" y="6105525"/>
              <a:ext cx="6949440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 rot="16200000">
              <a:off x="-407973" y="3797481"/>
              <a:ext cx="2056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C1C1C"/>
                  </a:solidFill>
                </a:rPr>
                <a:t>Performance Measure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483298" y="2161046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High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03335" y="5660531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Low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87180" y="6242248"/>
              <a:ext cx="2056973" cy="3077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rgbClr val="1C1C1C"/>
                  </a:solidFill>
                </a:rPr>
                <a:t>Time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1661160" y="3029563"/>
              <a:ext cx="5501640" cy="26204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 flipH="1" flipV="1">
              <a:off x="3214953" y="3338461"/>
              <a:ext cx="1798107" cy="91281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4570413" y="1772444"/>
              <a:ext cx="2189162" cy="11504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 rot="20117249">
              <a:off x="2910259" y="4290494"/>
              <a:ext cx="3912756" cy="30448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rgbClr val="1C1C1C"/>
                  </a:solidFill>
                </a:rPr>
                <a:t>Benefits through Typical Quality Initiatives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7800630">
              <a:off x="2685336" y="3414076"/>
              <a:ext cx="2205282" cy="6432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rgbClr val="1C1C1C"/>
                  </a:solidFill>
                </a:rPr>
                <a:t>Dramatic Improvement through BPR</a:t>
              </a:r>
              <a:endParaRPr lang="en-US" sz="1400" b="1" dirty="0">
                <a:solidFill>
                  <a:srgbClr val="1C1C1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4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/>
          </p:nvPr>
        </p:nvSpPr>
        <p:spPr>
          <a:xfrm>
            <a:off x="174626" y="-40943"/>
            <a:ext cx="8805862" cy="7556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kern="1200" dirty="0" smtClean="0">
                <a:solidFill>
                  <a:srgbClr val="1C1C1C"/>
                </a:solidFill>
              </a:rPr>
              <a:t>Sample </a:t>
            </a:r>
            <a:r>
              <a:rPr lang="en-US" sz="2000" kern="1200" dirty="0" smtClean="0">
                <a:solidFill>
                  <a:srgbClr val="1C1C1C"/>
                </a:solidFill>
              </a:rPr>
              <a:t>Process</a:t>
            </a:r>
            <a:r>
              <a:rPr lang="en-US" sz="2400" kern="1200" dirty="0" smtClean="0">
                <a:solidFill>
                  <a:srgbClr val="1C1C1C"/>
                </a:solidFill>
              </a:rPr>
              <a:t> Map with Problems, Issues &amp; Expectations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92" y="639486"/>
            <a:ext cx="8851896" cy="564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726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Key Metrics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The key metrics (CTQs &amp; CTPs) of the process acts as indicators of how the process has improved post GPR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From the data collected on the CTQs and CTPs, the baseline metrics can be obtained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Post roll-out of GPR, these metrics can be tracked for continuous improvement using Process Quality Information Systems (PQIS)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46" y="310800"/>
            <a:ext cx="8805600" cy="756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Performance </a:t>
            </a:r>
            <a:r>
              <a:rPr lang="en-GB" sz="3200" dirty="0">
                <a:solidFill>
                  <a:srgbClr val="002060"/>
                </a:solidFill>
              </a:rPr>
              <a:t>Indicators </a:t>
            </a:r>
          </a:p>
        </p:txBody>
      </p:sp>
      <p:sp>
        <p:nvSpPr>
          <p:cNvPr id="830469" name="Rectangle 5"/>
          <p:cNvSpPr>
            <a:spLocks noChangeArrowheads="1"/>
          </p:cNvSpPr>
          <p:nvPr/>
        </p:nvSpPr>
        <p:spPr bwMode="blackWhite">
          <a:xfrm>
            <a:off x="368300" y="1604963"/>
            <a:ext cx="8445500" cy="26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7" tIns="0" rIns="64797" bIns="0">
            <a:spAutoFit/>
          </a:bodyPr>
          <a:lstStyle/>
          <a:p>
            <a:pPr algn="l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Cost </a:t>
            </a:r>
            <a:r>
              <a:rPr lang="en-US" sz="2400" b="1" dirty="0" smtClean="0">
                <a:solidFill>
                  <a:srgbClr val="002060"/>
                </a:solidFill>
              </a:rPr>
              <a:t>indicator</a:t>
            </a:r>
            <a:endParaRPr lang="en-US" sz="2400" dirty="0">
              <a:solidFill>
                <a:srgbClr val="002060"/>
              </a:solidFill>
            </a:endParaRPr>
          </a:p>
          <a:p>
            <a:pPr algn="l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Time </a:t>
            </a:r>
            <a:r>
              <a:rPr lang="en-US" sz="2400" b="1" dirty="0" smtClean="0">
                <a:solidFill>
                  <a:srgbClr val="002060"/>
                </a:solidFill>
              </a:rPr>
              <a:t>indicator</a:t>
            </a:r>
          </a:p>
          <a:p>
            <a:pPr algn="l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Demand indicator</a:t>
            </a:r>
          </a:p>
          <a:p>
            <a:pPr algn="l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Productivity indicator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30470" name="Text Box 6"/>
          <p:cNvSpPr txBox="1">
            <a:spLocks noChangeArrowheads="1"/>
          </p:cNvSpPr>
          <p:nvPr/>
        </p:nvSpPr>
        <p:spPr bwMode="blackWhite">
          <a:xfrm>
            <a:off x="515938" y="4651375"/>
            <a:ext cx="82851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497" tIns="0" rIns="64797" bIns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2000" dirty="0">
                <a:solidFill>
                  <a:srgbClr val="002060"/>
                </a:solidFill>
              </a:rPr>
              <a:t>A comparison of these measures for the old and redesigned process will show the improvement achieved in performance.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0989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3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9" grpId="0"/>
      <p:bldP spid="8304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 </a:t>
            </a:r>
            <a:fld id="{39F99DE5-4B76-4ED6-8585-D70092255017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4780"/>
            <a:ext cx="7874000" cy="43816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4800" dirty="0"/>
              <a:t>Thank you</a:t>
            </a:r>
          </a:p>
          <a:p>
            <a:endParaRPr lang="en-IN" dirty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pPr marL="0" indent="0" algn="ctr">
              <a:buNone/>
            </a:pPr>
            <a:r>
              <a:rPr lang="en-IN" dirty="0" smtClean="0">
                <a:hlinkClick r:id="rId2"/>
              </a:rPr>
              <a:t>bkm.krishnamurthy@gmail.com</a:t>
            </a:r>
            <a:endParaRPr lang="en-IN" dirty="0" smtClean="0"/>
          </a:p>
          <a:p>
            <a:pPr marL="0" indent="0" algn="ctr">
              <a:buNone/>
            </a:pPr>
            <a:r>
              <a:rPr lang="en-IN" dirty="0" smtClean="0">
                <a:hlinkClick r:id="rId3"/>
              </a:rPr>
              <a:t>bkmurthy@bkms.in</a:t>
            </a:r>
            <a:endParaRPr lang="en-IN" dirty="0" smtClean="0"/>
          </a:p>
          <a:p>
            <a:pPr marL="0" indent="0" algn="ctr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58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9" name="Rectangle 5"/>
          <p:cNvSpPr>
            <a:spLocks noGrp="1" noChangeArrowheads="1"/>
          </p:cNvSpPr>
          <p:nvPr>
            <p:ph type="title"/>
          </p:nvPr>
        </p:nvSpPr>
        <p:spPr>
          <a:xfrm>
            <a:off x="84138" y="376238"/>
            <a:ext cx="8805862" cy="75565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0000"/>
                </a:solidFill>
              </a:rPr>
              <a:t>BPR/GPR </a:t>
            </a:r>
            <a:r>
              <a:rPr lang="en-GB" sz="3200" b="1" dirty="0">
                <a:solidFill>
                  <a:srgbClr val="000000"/>
                </a:solidFill>
              </a:rPr>
              <a:t>success </a:t>
            </a:r>
            <a:r>
              <a:rPr lang="en-GB" sz="3200" b="1" dirty="0" smtClean="0">
                <a:solidFill>
                  <a:srgbClr val="000000"/>
                </a:solidFill>
              </a:rPr>
              <a:t>stories 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idx="1"/>
          </p:nvPr>
        </p:nvSpPr>
        <p:spPr>
          <a:xfrm>
            <a:off x="160338" y="1435100"/>
            <a:ext cx="8821737" cy="492125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Passport Seva Project</a:t>
            </a:r>
            <a:endParaRPr lang="en-GB" sz="2800" dirty="0"/>
          </a:p>
          <a:p>
            <a:pPr lvl="4"/>
            <a:endParaRPr lang="en-GB" sz="2800" dirty="0"/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blackWhite">
          <a:xfrm>
            <a:off x="84138" y="2244725"/>
            <a:ext cx="845026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500" tIns="0" rIns="64800" bIns="0">
            <a:spAutoFit/>
          </a:bodyPr>
          <a:lstStyle/>
          <a:p>
            <a:pPr marL="342900" indent="-342900" algn="l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Passport Application and Issuance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smtClean="0">
                <a:solidFill>
                  <a:srgbClr val="000000"/>
                </a:solidFill>
              </a:rPr>
              <a:t>passport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Physically going to the Regional Passport Office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Filling up and submitting form, at the counter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Verification of documents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Payment of requisite fee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Sending request to jurisdictional police station for verification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Physical verification by police at a later date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Sending of police verification report to RPO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Approval of passport and delivery through post office</a:t>
            </a: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1257300" lvl="2" indent="-342900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800" dirty="0">
              <a:solidFill>
                <a:srgbClr val="000000"/>
              </a:solidFill>
            </a:endParaRPr>
          </a:p>
          <a:p>
            <a:pPr lvl="1" algn="l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49197" name="Rectangle 13"/>
          <p:cNvSpPr>
            <a:spLocks noChangeArrowheads="1"/>
          </p:cNvSpPr>
          <p:nvPr/>
        </p:nvSpPr>
        <p:spPr bwMode="auto">
          <a:xfrm>
            <a:off x="631825" y="5237163"/>
            <a:ext cx="7902575" cy="88554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anchor="ctr">
            <a:noAutofit/>
          </a:bodyPr>
          <a:lstStyle/>
          <a:p>
            <a:pPr lvl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Total time could be between </a:t>
            </a:r>
            <a:r>
              <a:rPr lang="en-US" sz="1800" dirty="0" smtClean="0">
                <a:solidFill>
                  <a:schemeClr val="bg1"/>
                </a:solidFill>
              </a:rPr>
              <a:t>30 </a:t>
            </a:r>
            <a:r>
              <a:rPr lang="en-US" sz="1800" dirty="0">
                <a:solidFill>
                  <a:schemeClr val="bg1"/>
                </a:solidFill>
              </a:rPr>
              <a:t>to </a:t>
            </a:r>
            <a:r>
              <a:rPr lang="en-US" sz="1800" dirty="0" smtClean="0">
                <a:solidFill>
                  <a:schemeClr val="bg1"/>
                </a:solidFill>
              </a:rPr>
              <a:t>45 days from submission of application to delivery of passport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Government Process Re-engineering Can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IN" sz="1800" dirty="0" smtClean="0">
                <a:solidFill>
                  <a:schemeClr val="tx1"/>
                </a:solidFill>
              </a:rPr>
              <a:t>Increase the speed at which document intensive processes are conducted and reduce associated costs and administrative burdens</a:t>
            </a:r>
          </a:p>
          <a:p>
            <a:pPr marL="0" lvl="0" indent="0">
              <a:buNone/>
            </a:pPr>
            <a:endParaRPr lang="en-IN" sz="1800" dirty="0" smtClean="0">
              <a:solidFill>
                <a:schemeClr val="tx1"/>
              </a:solidFill>
            </a:endParaRPr>
          </a:p>
          <a:p>
            <a:pPr lvl="0"/>
            <a:r>
              <a:rPr lang="en-IN" sz="1800" dirty="0" smtClean="0">
                <a:solidFill>
                  <a:schemeClr val="tx1"/>
                </a:solidFill>
              </a:rPr>
              <a:t>Add flexibility to organisational processes, allowing your business to scale up or down as required by customer or internal demand</a:t>
            </a:r>
          </a:p>
          <a:p>
            <a:pPr lvl="0"/>
            <a:endParaRPr lang="en-IN" sz="1800" dirty="0" smtClean="0">
              <a:solidFill>
                <a:schemeClr val="tx1"/>
              </a:solidFill>
            </a:endParaRPr>
          </a:p>
          <a:p>
            <a:pPr lvl="0"/>
            <a:r>
              <a:rPr lang="en-IN" sz="1800" dirty="0" smtClean="0">
                <a:solidFill>
                  <a:schemeClr val="tx1"/>
                </a:solidFill>
              </a:rPr>
              <a:t>Help reduce capital expenditure by reducing the need to invest in the assets required to perform a service internally</a:t>
            </a:r>
          </a:p>
          <a:p>
            <a:pPr lvl="0"/>
            <a:endParaRPr lang="en-IN" sz="1800" dirty="0" smtClean="0">
              <a:solidFill>
                <a:schemeClr val="tx1"/>
              </a:solidFill>
            </a:endParaRPr>
          </a:p>
          <a:p>
            <a:pPr lvl="0"/>
            <a:r>
              <a:rPr lang="en-IN" sz="1800" dirty="0" smtClean="0">
                <a:solidFill>
                  <a:schemeClr val="tx1"/>
                </a:solidFill>
              </a:rPr>
              <a:t>Organise information and documents with electronic document management systems and processes, for example transition to electronic invoicing</a:t>
            </a:r>
          </a:p>
          <a:p>
            <a:pPr lvl="0"/>
            <a:endParaRPr lang="en-IN" sz="1800" dirty="0" smtClean="0">
              <a:solidFill>
                <a:schemeClr val="tx1"/>
              </a:solidFill>
            </a:endParaRPr>
          </a:p>
          <a:p>
            <a:pPr lvl="0"/>
            <a:r>
              <a:rPr lang="en-IN" sz="1800" dirty="0" smtClean="0">
                <a:solidFill>
                  <a:schemeClr val="tx1"/>
                </a:solidFill>
              </a:rPr>
              <a:t>Minimise document loss and information leakage</a:t>
            </a:r>
          </a:p>
          <a:p>
            <a:pPr lvl="0"/>
            <a:endParaRPr lang="en-IN" sz="1800" dirty="0" smtClean="0">
              <a:solidFill>
                <a:schemeClr val="tx1"/>
              </a:solidFill>
            </a:endParaRPr>
          </a:p>
          <a:p>
            <a:pPr lvl="0"/>
            <a:r>
              <a:rPr lang="en-IN" sz="1800" dirty="0" smtClean="0">
                <a:solidFill>
                  <a:schemeClr val="tx1"/>
                </a:solidFill>
              </a:rPr>
              <a:t>Utilise electronic document formats more often in internal and customer transactions</a:t>
            </a:r>
          </a:p>
          <a:p>
            <a:pPr lvl="0"/>
            <a:endParaRPr lang="en-IN" sz="1800" dirty="0" smtClean="0">
              <a:solidFill>
                <a:schemeClr val="tx1"/>
              </a:solidFill>
            </a:endParaRPr>
          </a:p>
          <a:p>
            <a:pPr lvl="0"/>
            <a:r>
              <a:rPr lang="en-IN" sz="1800" dirty="0" smtClean="0">
                <a:solidFill>
                  <a:schemeClr val="tx1"/>
                </a:solidFill>
              </a:rPr>
              <a:t>Improve operational efficiency and customer service levels</a:t>
            </a:r>
          </a:p>
          <a:p>
            <a:pPr lvl="0"/>
            <a:endParaRPr lang="en-IN" sz="1800" dirty="0" smtClean="0">
              <a:solidFill>
                <a:schemeClr val="tx1"/>
              </a:solidFill>
            </a:endParaRPr>
          </a:p>
          <a:p>
            <a:pPr lvl="0"/>
            <a:r>
              <a:rPr lang="en-IN" sz="1800" dirty="0" smtClean="0">
                <a:solidFill>
                  <a:schemeClr val="tx1"/>
                </a:solidFill>
              </a:rPr>
              <a:t>Mitigate risk by improving compliance to legal requirement</a:t>
            </a:r>
            <a:r>
              <a:rPr lang="en-IN" sz="1800" dirty="0" smtClean="0"/>
              <a:t> </a:t>
            </a:r>
          </a:p>
          <a:p>
            <a:endParaRPr lang="en-IN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GPR In e-Governance Project Lifecycle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781050" y="1371600"/>
            <a:ext cx="7581900" cy="2286000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76200" y="2057400"/>
            <a:ext cx="1566842" cy="914400"/>
            <a:chOff x="2176" y="640080"/>
            <a:chExt cx="1392851" cy="853440"/>
          </a:xfrm>
        </p:grpSpPr>
        <p:sp>
          <p:nvSpPr>
            <p:cNvPr id="8" name="Rounded Rectangle 7"/>
            <p:cNvSpPr/>
            <p:nvPr/>
          </p:nvSpPr>
          <p:spPr>
            <a:xfrm>
              <a:off x="2176" y="640080"/>
              <a:ext cx="1267271" cy="853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5"/>
            <p:cNvSpPr/>
            <p:nvPr/>
          </p:nvSpPr>
          <p:spPr>
            <a:xfrm>
              <a:off x="43102" y="681567"/>
              <a:ext cx="1351925" cy="77046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 smtClean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1. E-Governance Strategy </a:t>
              </a:r>
              <a:r>
                <a:rPr lang="en-US" sz="1400" b="1" dirty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Development</a:t>
              </a: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643041" y="2057400"/>
            <a:ext cx="1357333" cy="914400"/>
            <a:chOff x="1394816" y="640080"/>
            <a:chExt cx="1205265" cy="853440"/>
          </a:xfrm>
          <a:solidFill>
            <a:srgbClr val="92D05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394816" y="640080"/>
              <a:ext cx="1205265" cy="853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7"/>
            <p:cNvSpPr/>
            <p:nvPr/>
          </p:nvSpPr>
          <p:spPr>
            <a:xfrm>
              <a:off x="1521686" y="681567"/>
              <a:ext cx="1037517" cy="770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 smtClean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2. Current </a:t>
              </a:r>
              <a:r>
                <a:rPr lang="en-US" sz="1400" b="1" dirty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State Assessment</a:t>
              </a:r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3117849" y="2057400"/>
            <a:ext cx="1381124" cy="914400"/>
            <a:chOff x="2704325" y="640080"/>
            <a:chExt cx="1226391" cy="853440"/>
          </a:xfrm>
          <a:solidFill>
            <a:srgbClr val="92D050"/>
          </a:solidFill>
        </p:grpSpPr>
        <p:sp>
          <p:nvSpPr>
            <p:cNvPr id="14" name="Rounded Rectangle 13"/>
            <p:cNvSpPr/>
            <p:nvPr/>
          </p:nvSpPr>
          <p:spPr>
            <a:xfrm>
              <a:off x="2726870" y="640080"/>
              <a:ext cx="1203846" cy="853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9"/>
            <p:cNvSpPr/>
            <p:nvPr/>
          </p:nvSpPr>
          <p:spPr>
            <a:xfrm>
              <a:off x="2704325" y="681567"/>
              <a:ext cx="1185512" cy="770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smtClean="0">
                  <a:ln/>
                  <a:solidFill>
                    <a:srgbClr val="FF0000"/>
                  </a:solidFill>
                  <a:latin typeface="Book Antiqua" panose="02040602050305030304" pitchFamily="18" charset="0"/>
                </a:rPr>
                <a:t>3. Future </a:t>
              </a:r>
              <a:r>
                <a:rPr lang="en-US" sz="1600" b="1" dirty="0">
                  <a:ln/>
                  <a:solidFill>
                    <a:srgbClr val="FF0000"/>
                  </a:solidFill>
                  <a:latin typeface="Book Antiqua" panose="02040602050305030304" pitchFamily="18" charset="0"/>
                </a:rPr>
                <a:t>State Definition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4570413" y="2057400"/>
            <a:ext cx="1430347" cy="914400"/>
            <a:chOff x="3994081" y="640080"/>
            <a:chExt cx="1271513" cy="8534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3994081" y="640080"/>
              <a:ext cx="1267271" cy="853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1"/>
            <p:cNvSpPr/>
            <p:nvPr/>
          </p:nvSpPr>
          <p:spPr>
            <a:xfrm>
              <a:off x="3995492" y="681567"/>
              <a:ext cx="1270102" cy="770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 smtClean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4. Implementation </a:t>
              </a:r>
              <a:r>
                <a:rPr lang="en-US" sz="1400" b="1" dirty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approach and sourcing</a:t>
              </a:r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6067425" y="2057400"/>
            <a:ext cx="1427163" cy="914400"/>
            <a:chOff x="5324716" y="640080"/>
            <a:chExt cx="1267271" cy="85344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5324716" y="640080"/>
              <a:ext cx="1267271" cy="853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3"/>
            <p:cNvSpPr/>
            <p:nvPr/>
          </p:nvSpPr>
          <p:spPr>
            <a:xfrm>
              <a:off x="5365596" y="681567"/>
              <a:ext cx="1185511" cy="770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 smtClean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5. Develop and implement IT </a:t>
              </a:r>
              <a:r>
                <a:rPr lang="en-US" sz="1400" b="1" dirty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system</a:t>
              </a:r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7566025" y="2057400"/>
            <a:ext cx="1425575" cy="914400"/>
            <a:chOff x="6655351" y="640080"/>
            <a:chExt cx="1267271" cy="85344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6655351" y="640080"/>
              <a:ext cx="1267271" cy="853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5"/>
            <p:cNvSpPr/>
            <p:nvPr/>
          </p:nvSpPr>
          <p:spPr>
            <a:xfrm>
              <a:off x="6696277" y="681567"/>
              <a:ext cx="1185421" cy="770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1" dirty="0" smtClean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6. Operate and </a:t>
              </a:r>
              <a:r>
                <a:rPr lang="en-US" sz="1400" b="1" dirty="0">
                  <a:ln/>
                  <a:solidFill>
                    <a:srgbClr val="000000"/>
                  </a:solidFill>
                  <a:latin typeface="Book Antiqua" panose="02040602050305030304" pitchFamily="18" charset="0"/>
                </a:rPr>
                <a:t>sustain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28600" y="3733800"/>
            <a:ext cx="8610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C1C1C"/>
                </a:solidFill>
                <a:latin typeface="Book Antiqua" panose="02040602050305030304" pitchFamily="18" charset="0"/>
              </a:rPr>
              <a:t>Project Management Office/Unit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8600" y="4267200"/>
            <a:ext cx="8610600" cy="381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1C1C1C"/>
                </a:solidFill>
                <a:latin typeface="Book Antiqua" panose="02040602050305030304" pitchFamily="18" charset="0"/>
              </a:rPr>
              <a:t>Change Management and Communications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9278" y="5438907"/>
            <a:ext cx="716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GPR is undertaken during stages 2 and 3 of </a:t>
            </a:r>
            <a:r>
              <a:rPr lang="en-US" sz="2400" b="1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eGLC</a:t>
            </a:r>
            <a:endParaRPr lang="en-US" sz="2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71604" y="1357298"/>
            <a:ext cx="3143272" cy="2143140"/>
            <a:chOff x="4143372" y="4572008"/>
            <a:chExt cx="3143272" cy="2143140"/>
          </a:xfrm>
        </p:grpSpPr>
        <p:sp>
          <p:nvSpPr>
            <p:cNvPr id="30" name="Oval 29"/>
            <p:cNvSpPr/>
            <p:nvPr/>
          </p:nvSpPr>
          <p:spPr>
            <a:xfrm>
              <a:off x="4143372" y="4572008"/>
              <a:ext cx="3143272" cy="2143140"/>
            </a:xfrm>
            <a:prstGeom prst="ellipse">
              <a:avLst/>
            </a:prstGeom>
            <a:noFill/>
            <a:ln w="762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3504" y="4572008"/>
              <a:ext cx="10727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</a:rPr>
                <a:t>GPR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to GPR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8</a:t>
            </a:fld>
            <a:endParaRPr lang="en-I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2379534"/>
              </p:ext>
            </p:extLst>
          </p:nvPr>
        </p:nvGraphicFramePr>
        <p:xfrm>
          <a:off x="288534" y="871512"/>
          <a:ext cx="8686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88534" y="3100392"/>
            <a:ext cx="268326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  <a:cs typeface="Arial" charset="0"/>
              </a:rPr>
              <a:t>Analysis of citizen grievances &amp; complaints and pro-active Voice of Customer surveys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</a:rPr>
              <a:t>Analysis of issues raised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</a:rPr>
              <a:t>Identification of problem and defining unambiguous problem statements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1600" b="1" dirty="0" smtClean="0">
              <a:cs typeface="Arial" charset="0"/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383784" y="1728788"/>
            <a:ext cx="1368816" cy="1100137"/>
          </a:xfrm>
          <a:prstGeom prst="flowChartAlternateProces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Book Antiqua" panose="02040602050305030304" pitchFamily="18" charset="0"/>
              </a:rPr>
              <a:t>Problem Identification and Definition</a:t>
            </a:r>
            <a:endParaRPr lang="en-US" sz="1400" b="1" kern="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to GPR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6A8-5A69-4365-AC8B-D5B6E8F7A2F8}" type="slidenum">
              <a:rPr lang="en-IN" smtClean="0"/>
              <a:pPr/>
              <a:t>9</a:t>
            </a:fld>
            <a:endParaRPr lang="en-I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1568823"/>
              </p:ext>
            </p:extLst>
          </p:nvPr>
        </p:nvGraphicFramePr>
        <p:xfrm>
          <a:off x="288534" y="871512"/>
          <a:ext cx="8686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1262094" y="3100392"/>
            <a:ext cx="270030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Bookman Old Style" panose="02050604050505020204" pitchFamily="18" charset="0"/>
              </a:rPr>
              <a:t>Analyse</a:t>
            </a:r>
            <a:r>
              <a:rPr lang="en-US" sz="1600" dirty="0" smtClean="0">
                <a:latin typeface="Bookman Old Style" panose="02050604050505020204" pitchFamily="18" charset="0"/>
              </a:rPr>
              <a:t> services portfolio and undertake service </a:t>
            </a:r>
            <a:r>
              <a:rPr lang="en-US" sz="1600" dirty="0" err="1" smtClean="0">
                <a:latin typeface="Bookman Old Style" panose="02050604050505020204" pitchFamily="18" charset="0"/>
              </a:rPr>
              <a:t>prioritisation</a:t>
            </a:r>
            <a:r>
              <a:rPr lang="en-US" sz="1600" dirty="0" smtClean="0">
                <a:latin typeface="Bookman Old Style" panose="02050604050505020204" pitchFamily="18" charset="0"/>
              </a:rPr>
              <a:t> exercise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</a:rPr>
              <a:t>Define vision for GPR, from problems identified, service priority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Bookman Old Style" panose="02050604050505020204" pitchFamily="18" charset="0"/>
              </a:rPr>
              <a:t>Define measurable objectives for the GPR exercise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1600200" y="1757365"/>
            <a:ext cx="1368816" cy="1100137"/>
          </a:xfrm>
          <a:prstGeom prst="flowChartAlternateProcess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3500" tIns="0" rIns="6480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Book Antiqua" panose="02040602050305030304" pitchFamily="18" charset="0"/>
              </a:rPr>
              <a:t>Define vision and objectives for GPR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4"/>
      <p:bldP spid="13" grpId="0" animBg="1"/>
    </p:bldLst>
  </p:timing>
</p:sld>
</file>

<file path=ppt/theme/theme1.xml><?xml version="1.0" encoding="utf-8"?>
<a:theme xmlns:a="http://schemas.openxmlformats.org/drawingml/2006/main" name="NISG">
  <a:themeElements>
    <a:clrScheme name="NISG">
      <a:dk1>
        <a:srgbClr val="5F5F5F"/>
      </a:dk1>
      <a:lt1>
        <a:sysClr val="window" lastClr="FFFFFF"/>
      </a:lt1>
      <a:dk2>
        <a:srgbClr val="0071B7"/>
      </a:dk2>
      <a:lt2>
        <a:srgbClr val="EEECE1"/>
      </a:lt2>
      <a:accent1>
        <a:srgbClr val="0071B7"/>
      </a:accent1>
      <a:accent2>
        <a:srgbClr val="E36C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3695</TotalTime>
  <Words>2895</Words>
  <Application>Microsoft Office PowerPoint</Application>
  <PresentationFormat>On-screen Show (4:3)</PresentationFormat>
  <Paragraphs>501</Paragraphs>
  <Slides>43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Angsana New</vt:lpstr>
      <vt:lpstr>Arial</vt:lpstr>
      <vt:lpstr>Arial Narrow</vt:lpstr>
      <vt:lpstr>Book Antiqua</vt:lpstr>
      <vt:lpstr>Bookman Old Style</vt:lpstr>
      <vt:lpstr>Calibri</vt:lpstr>
      <vt:lpstr>Garamond</vt:lpstr>
      <vt:lpstr>Tahoma</vt:lpstr>
      <vt:lpstr>Times New Roman</vt:lpstr>
      <vt:lpstr>Wingdings</vt:lpstr>
      <vt:lpstr>NISG</vt:lpstr>
      <vt:lpstr>Government Process Reengineering</vt:lpstr>
      <vt:lpstr>PowerPoint Presentation</vt:lpstr>
      <vt:lpstr>Defining Business Process Reengineering (BPR)</vt:lpstr>
      <vt:lpstr>Need for GPR in e-Governance</vt:lpstr>
      <vt:lpstr>BPR/GPR success stories </vt:lpstr>
      <vt:lpstr>Government Process Re-engineering Can</vt:lpstr>
      <vt:lpstr>GPR In e-Governance Project Lifecycle</vt:lpstr>
      <vt:lpstr>Approach to GPR</vt:lpstr>
      <vt:lpstr>Approach to GPR</vt:lpstr>
      <vt:lpstr>What is ‘Vision’?</vt:lpstr>
      <vt:lpstr>Why Vision for GPR?</vt:lpstr>
      <vt:lpstr>GPR Vision</vt:lpstr>
      <vt:lpstr>GPR Vision</vt:lpstr>
      <vt:lpstr>GPR Objectives</vt:lpstr>
      <vt:lpstr>GPR Objectives – bad examples…</vt:lpstr>
      <vt:lpstr>Approach to GPR</vt:lpstr>
      <vt:lpstr>Current State Assessment</vt:lpstr>
      <vt:lpstr>Current State (As-Is) Assessment</vt:lpstr>
      <vt:lpstr>Current State Assessment</vt:lpstr>
      <vt:lpstr>Process Mapping Understanding How Things Happen “Actually”</vt:lpstr>
      <vt:lpstr>Types of Process Mapping</vt:lpstr>
      <vt:lpstr>Flow Diagrams</vt:lpstr>
      <vt:lpstr>The Four Field Mapping Template</vt:lpstr>
      <vt:lpstr>Sample Process Map with Problems, Issues &amp; Expectations</vt:lpstr>
      <vt:lpstr>Approach to GPR</vt:lpstr>
      <vt:lpstr>Indicators of Poor Process</vt:lpstr>
      <vt:lpstr>Identify the Problems, Issues and  Expectations with the process</vt:lpstr>
      <vt:lpstr>Problems, Issues &amp; Expectations (PIES)</vt:lpstr>
      <vt:lpstr>Sample Process Map with Problems, Issues &amp; Expectations</vt:lpstr>
      <vt:lpstr>PowerPoint Presentation</vt:lpstr>
      <vt:lpstr>Reengineering objectives</vt:lpstr>
      <vt:lpstr>Process Reengineering Principles (contd..)</vt:lpstr>
      <vt:lpstr>Approach to GPR</vt:lpstr>
      <vt:lpstr>Define Future State (To-be Definition) </vt:lpstr>
      <vt:lpstr>Define Future State (To-be Definition)</vt:lpstr>
      <vt:lpstr>Define Future State (To-be Definition) </vt:lpstr>
      <vt:lpstr>Process Reengineering Principles</vt:lpstr>
      <vt:lpstr>Identifying Non-Value Add activities</vt:lpstr>
      <vt:lpstr>Definition of To-Be Business Process</vt:lpstr>
      <vt:lpstr>Sample Process Map with Problems, Issues &amp; Expectations</vt:lpstr>
      <vt:lpstr>Definition Of Key Metrics</vt:lpstr>
      <vt:lpstr>Performance Indicators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B. G. GUPTA</dc:creator>
  <cp:lastModifiedBy>BKM</cp:lastModifiedBy>
  <cp:revision>92</cp:revision>
  <dcterms:created xsi:type="dcterms:W3CDTF">2013-02-04T00:50:32Z</dcterms:created>
  <dcterms:modified xsi:type="dcterms:W3CDTF">2016-09-30T03:28:17Z</dcterms:modified>
</cp:coreProperties>
</file>