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90" r:id="rId3"/>
    <p:sldId id="257" r:id="rId4"/>
    <p:sldId id="258" r:id="rId5"/>
    <p:sldId id="259" r:id="rId6"/>
    <p:sldId id="260" r:id="rId7"/>
    <p:sldId id="261" r:id="rId8"/>
    <p:sldId id="262" r:id="rId9"/>
    <p:sldId id="284" r:id="rId10"/>
    <p:sldId id="288" r:id="rId11"/>
    <p:sldId id="263" r:id="rId12"/>
    <p:sldId id="264" r:id="rId13"/>
    <p:sldId id="265" r:id="rId14"/>
    <p:sldId id="266" r:id="rId15"/>
    <p:sldId id="267" r:id="rId16"/>
    <p:sldId id="280" r:id="rId17"/>
    <p:sldId id="268" r:id="rId18"/>
    <p:sldId id="281" r:id="rId19"/>
    <p:sldId id="270" r:id="rId20"/>
    <p:sldId id="271" r:id="rId21"/>
    <p:sldId id="272" r:id="rId22"/>
    <p:sldId id="274" r:id="rId23"/>
    <p:sldId id="273" r:id="rId24"/>
    <p:sldId id="275" r:id="rId25"/>
    <p:sldId id="282" r:id="rId26"/>
    <p:sldId id="287" r:id="rId27"/>
    <p:sldId id="285" r:id="rId28"/>
    <p:sldId id="286" r:id="rId29"/>
    <p:sldId id="276" r:id="rId30"/>
    <p:sldId id="289" r:id="rId31"/>
    <p:sldId id="291" r:id="rId32"/>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snapToObjects="1">
      <p:cViewPr>
        <p:scale>
          <a:sx n="90" d="100"/>
          <a:sy n="90" d="100"/>
        </p:scale>
        <p:origin x="-2888" y="-14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ヒラギノ角ゴ Pro W3" pitchFamily="-1" charset="-128"/>
                <a:cs typeface="ヒラギノ角ゴ Pro W3" pitchFamily="-1" charset="-128"/>
              </a:defRPr>
            </a:lvl1pPr>
          </a:lstStyle>
          <a:p>
            <a:pPr>
              <a:defRPr/>
            </a:pPr>
            <a:endParaRPr lang="en-US"/>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C8F4B5-8DE2-5747-83BB-DE4CC8769145}" type="datetime1">
              <a:rPr lang="it-IT"/>
              <a:pPr/>
              <a:t>19/05/2014</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ヒラギノ角ゴ Pro W3" pitchFamily="-1" charset="-128"/>
                <a:cs typeface="ヒラギノ角ゴ Pro W3" pitchFamily="-1" charset="-128"/>
              </a:defRPr>
            </a:lvl1pPr>
          </a:lstStyle>
          <a:p>
            <a:pPr>
              <a:defRPr/>
            </a:pPr>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20C97BB-C8C0-514A-92B3-7D78FF5DAD38}" type="slidenum">
              <a:rPr lang="en-US"/>
              <a:pPr/>
              <a:t>‹nº›</a:t>
            </a:fld>
            <a:endParaRPr lang="en-US"/>
          </a:p>
        </p:txBody>
      </p:sp>
    </p:spTree>
    <p:extLst>
      <p:ext uri="{BB962C8B-B14F-4D97-AF65-F5344CB8AC3E}">
        <p14:creationId xmlns="" xmlns:p14="http://schemas.microsoft.com/office/powerpoint/2010/main" xmlns:mv="urn:schemas-microsoft-com:mac:vml" xmlns:mc="http://schemas.openxmlformats.org/markup-compatibility/2006" val="7331055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8" charset="-128"/>
        <a:cs typeface="ヒラギノ角ゴ Pro W3" pitchFamily="8"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8"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8"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8"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8"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15363" name="Segnaposto note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spcBef>
                <a:spcPct val="0"/>
              </a:spcBef>
            </a:pPr>
            <a:endParaRPr lang="en-US">
              <a:latin typeface="Calibri" charset="0"/>
              <a:ea typeface="ヒラギノ角ゴ Pro W3" charset="0"/>
              <a:cs typeface="ヒラギノ角ゴ Pro W3" charset="0"/>
            </a:endParaRPr>
          </a:p>
        </p:txBody>
      </p:sp>
      <p:sp>
        <p:nvSpPr>
          <p:cNvPr id="15364" name="Segnaposto numero diapositiva 3"/>
          <p:cNvSpPr>
            <a:spLocks noGrp="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6593E3C-9586-8C49-BCFC-76B05D4F885F}" type="slidenum">
              <a:rPr lang="en-US" sz="1200"/>
              <a:pPr eaLnBrk="1" hangingPunct="1"/>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2577369A-D927-2343-A36E-DBC48088475A}" type="datetime1">
              <a:rPr lang="it-IT"/>
              <a:pPr/>
              <a:t>19/05/2014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A0775133-CD3A-A74C-B185-3EF220019BE5}"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138184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E9407CD0-B279-D94D-ABFC-DADAFF08AA9D}" type="datetime1">
              <a:rPr lang="it-IT"/>
              <a:pPr/>
              <a:t>19/05/2014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8A79EDF7-E76D-6F43-8688-A4FC05790C78}"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343911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E07A053-C126-A84E-82D2-F96D577F3229}" type="datetime1">
              <a:rPr lang="it-IT"/>
              <a:pPr/>
              <a:t>19/05/2014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E21D461A-C7A1-E247-BDE5-5D735E5DA671}"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412498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3FC449DF-E32E-8F48-9C8A-3627CC4070CC}" type="datetime1">
              <a:rPr lang="it-IT"/>
              <a:pPr/>
              <a:t>19/05/2014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D54BF2BA-FE93-C047-B0BA-0ADA6AE8BF48}"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164455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5C46C16B-181C-0043-8EE5-F6EF7542BE58}" type="datetime1">
              <a:rPr lang="it-IT"/>
              <a:pPr/>
              <a:t>19/05/2014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3F9CBD86-F8A1-7D43-8B21-E970D84E32D1}"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348837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AFEDB3B3-C9F1-9448-9533-8D82E2841B6E}" type="datetime1">
              <a:rPr lang="it-IT"/>
              <a:pPr/>
              <a:t>19/05/2014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0E4295FB-E475-2B41-AC53-EC9D7B77DA1B}"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70260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A5C06911-2265-9844-BC4C-A57EBE4063E8}" type="datetime1">
              <a:rPr lang="it-IT"/>
              <a:pPr/>
              <a:t>19/05/2014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C73F3CE1-6B06-174C-81CF-CDBDF04A2926}"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318235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fld id="{5D1BBBFD-63A5-B342-88E4-3C410C6A6834}" type="datetime1">
              <a:rPr lang="it-IT"/>
              <a:pPr/>
              <a:t>19/05/2014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FEFEEF69-9913-B548-9E31-98C7740DFD33}"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189306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C744A562-04D6-DC46-8BAF-8F5D0AA988AB}" type="datetime1">
              <a:rPr lang="it-IT"/>
              <a:pPr/>
              <a:t>19/05/2014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D81B1A2E-0A22-EA4A-AC37-CFA14A72D2A3}"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140234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3F4CA5EB-42F7-2842-B14B-D84BDFDED454}" type="datetime1">
              <a:rPr lang="it-IT"/>
              <a:pPr/>
              <a:t>19/05/2014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AF85E939-1CA9-504D-8D96-CFEDE574FBB7}"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314905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A0E8CB3C-A853-0346-9240-1BAAAAB32F88}" type="datetime1">
              <a:rPr lang="it-IT"/>
              <a:pPr/>
              <a:t>19/05/2014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BB97EB89-CC05-BB40-91F3-0F4C8DA8417F}" type="slidenum">
              <a:rPr lang="it-IT"/>
              <a:pPr/>
              <a:t>‹nº›</a:t>
            </a:fld>
            <a:endParaRPr lang="it-IT"/>
          </a:p>
        </p:txBody>
      </p:sp>
    </p:spTree>
    <p:extLst>
      <p:ext uri="{BB962C8B-B14F-4D97-AF65-F5344CB8AC3E}">
        <p14:creationId xmlns="" xmlns:p14="http://schemas.microsoft.com/office/powerpoint/2010/main" xmlns:mv="urn:schemas-microsoft-com:mac:vml" xmlns:mc="http://schemas.openxmlformats.org/markup-compatibility/2006" val="309231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8F917E6-3831-3B46-A02B-D9D774D0DAA8}" type="datetime1">
              <a:rPr lang="it-IT"/>
              <a:pPr/>
              <a:t>19/05/2014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322CCB4F-EFDC-C348-81F6-A592D5E5112C}" type="slidenum">
              <a:rPr lang="it-IT"/>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fraunhofer.de/e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ctrTitle"/>
          </p:nvPr>
        </p:nvSpPr>
        <p:spPr>
          <a:xfrm>
            <a:off x="3753556" y="1488545"/>
            <a:ext cx="5415430" cy="2626256"/>
          </a:xfrm>
          <a:solidFill>
            <a:srgbClr val="000090"/>
          </a:solidFill>
          <a:ln>
            <a:solidFill>
              <a:srgbClr val="008000"/>
            </a:solidFill>
            <a:miter lim="800000"/>
            <a:headEnd/>
            <a:tailEnd/>
          </a:ln>
        </p:spPr>
        <p:txBody>
          <a:bodyPr/>
          <a:lstStyle/>
          <a:p>
            <a:pPr eaLnBrk="1" hangingPunct="1"/>
            <a:r>
              <a:rPr lang="en-US" dirty="0" smtClean="0">
                <a:solidFill>
                  <a:schemeClr val="bg1"/>
                </a:solidFill>
                <a:latin typeface="Calibri" charset="0"/>
                <a:ea typeface="ヒラギノ角ゴ Pro W3" charset="0"/>
                <a:cs typeface="ヒラギノ角ゴ Pro W3" charset="0"/>
              </a:rPr>
              <a:t>            The Crisis of Intellectual Monopoly Capitalism</a:t>
            </a:r>
            <a:r>
              <a:rPr lang="en-US" dirty="0">
                <a:solidFill>
                  <a:schemeClr val="bg1"/>
                </a:solidFill>
                <a:latin typeface="Calibri" charset="0"/>
                <a:ea typeface="ヒラギノ角ゴ Pro W3" charset="0"/>
                <a:cs typeface="ヒラギノ角ゴ Pro W3" charset="0"/>
              </a:rPr>
              <a:t/>
            </a:r>
            <a:br>
              <a:rPr lang="en-US" dirty="0">
                <a:solidFill>
                  <a:schemeClr val="bg1"/>
                </a:solidFill>
                <a:latin typeface="Calibri" charset="0"/>
                <a:ea typeface="ヒラギノ角ゴ Pro W3" charset="0"/>
                <a:cs typeface="ヒラギノ角ゴ Pro W3" charset="0"/>
              </a:rPr>
            </a:br>
            <a:endParaRPr lang="en-US" dirty="0">
              <a:solidFill>
                <a:schemeClr val="bg1"/>
              </a:solidFill>
              <a:latin typeface="Calibri" charset="0"/>
              <a:ea typeface="ヒラギノ角ゴ Pro W3" charset="0"/>
              <a:cs typeface="ヒラギノ角ゴ Pro W3" charset="0"/>
            </a:endParaRPr>
          </a:p>
        </p:txBody>
      </p:sp>
      <p:sp>
        <p:nvSpPr>
          <p:cNvPr id="3" name="Sottotitolo 2"/>
          <p:cNvSpPr>
            <a:spLocks noGrp="1"/>
          </p:cNvSpPr>
          <p:nvPr>
            <p:ph type="subTitle" idx="1"/>
          </p:nvPr>
        </p:nvSpPr>
        <p:spPr>
          <a:xfrm>
            <a:off x="3753556" y="4114801"/>
            <a:ext cx="5390444" cy="2743199"/>
          </a:xfrm>
          <a:solidFill>
            <a:srgbClr val="008000"/>
          </a:solidFill>
          <a:ln>
            <a:solidFill>
              <a:srgbClr val="FF0000"/>
            </a:solidFill>
          </a:ln>
        </p:spPr>
        <p:txBody>
          <a:bodyPr rtlCol="0">
            <a:normAutofit/>
          </a:bodyPr>
          <a:lstStyle/>
          <a:p>
            <a:pPr eaLnBrk="1" fontAlgn="auto" hangingPunct="1">
              <a:spcAft>
                <a:spcPts val="0"/>
              </a:spcAft>
              <a:buFont typeface="Arial"/>
              <a:buNone/>
              <a:defRPr/>
            </a:pPr>
            <a:endParaRPr lang="it-IT" dirty="0" smtClean="0">
              <a:solidFill>
                <a:srgbClr val="FFFFFF"/>
              </a:solidFill>
              <a:ea typeface="+mn-ea"/>
              <a:cs typeface="+mn-cs"/>
            </a:endParaRPr>
          </a:p>
          <a:p>
            <a:pPr eaLnBrk="1" fontAlgn="auto" hangingPunct="1">
              <a:spcAft>
                <a:spcPts val="0"/>
              </a:spcAft>
              <a:buFont typeface="Arial"/>
              <a:buNone/>
              <a:defRPr/>
            </a:pPr>
            <a:r>
              <a:rPr lang="it-IT" dirty="0" smtClean="0">
                <a:solidFill>
                  <a:srgbClr val="FFFFFF"/>
                </a:solidFill>
                <a:ea typeface="+mn-ea"/>
                <a:cs typeface="+mn-cs"/>
              </a:rPr>
              <a:t>Ugo Pagano</a:t>
            </a:r>
          </a:p>
          <a:p>
            <a:pPr eaLnBrk="1" fontAlgn="auto" hangingPunct="1">
              <a:spcAft>
                <a:spcPts val="0"/>
              </a:spcAft>
              <a:buFont typeface="Arial"/>
              <a:buNone/>
              <a:defRPr/>
            </a:pPr>
            <a:r>
              <a:rPr lang="it-IT" sz="2400" dirty="0" err="1" smtClean="0">
                <a:solidFill>
                  <a:srgbClr val="FFFFFF"/>
                </a:solidFill>
                <a:ea typeface="+mn-ea"/>
                <a:cs typeface="+mn-cs"/>
              </a:rPr>
              <a:t>Universityof</a:t>
            </a:r>
            <a:r>
              <a:rPr lang="it-IT" sz="2400" dirty="0" smtClean="0">
                <a:solidFill>
                  <a:srgbClr val="FFFFFF"/>
                </a:solidFill>
                <a:ea typeface="+mn-ea"/>
                <a:cs typeface="+mn-cs"/>
              </a:rPr>
              <a:t> Siena </a:t>
            </a:r>
          </a:p>
          <a:p>
            <a:pPr eaLnBrk="1" fontAlgn="auto" hangingPunct="1">
              <a:spcAft>
                <a:spcPts val="0"/>
              </a:spcAft>
              <a:buFont typeface="Arial"/>
              <a:buNone/>
              <a:defRPr/>
            </a:pPr>
            <a:r>
              <a:rPr lang="it-IT" sz="2400" dirty="0" smtClean="0">
                <a:solidFill>
                  <a:srgbClr val="FFFFFF"/>
                </a:solidFill>
                <a:ea typeface="+mn-ea"/>
                <a:cs typeface="+mn-cs"/>
              </a:rPr>
              <a:t>and </a:t>
            </a:r>
            <a:r>
              <a:rPr lang="it-IT" sz="2400" dirty="0" err="1" smtClean="0">
                <a:solidFill>
                  <a:srgbClr val="FFFFFF"/>
                </a:solidFill>
                <a:ea typeface="+mn-ea"/>
                <a:cs typeface="+mn-cs"/>
              </a:rPr>
              <a:t>CentralEuropeanUniversity</a:t>
            </a:r>
            <a:endParaRPr lang="it-IT" sz="2400" dirty="0" smtClean="0">
              <a:solidFill>
                <a:srgbClr val="FFFFFF"/>
              </a:solidFill>
              <a:ea typeface="+mn-ea"/>
              <a:cs typeface="+mn-cs"/>
            </a:endParaRPr>
          </a:p>
        </p:txBody>
      </p:sp>
      <p:sp>
        <p:nvSpPr>
          <p:cNvPr id="14340" name="CasellaDiTesto 3"/>
          <p:cNvSpPr txBox="1">
            <a:spLocks noChangeArrowheads="1"/>
          </p:cNvSpPr>
          <p:nvPr/>
        </p:nvSpPr>
        <p:spPr bwMode="auto">
          <a:xfrm>
            <a:off x="0" y="0"/>
            <a:ext cx="9144000" cy="954107"/>
          </a:xfrm>
          <a:prstGeom prst="rect">
            <a:avLst/>
          </a:prstGeom>
          <a:solidFill>
            <a:srgbClr val="F2DCDB"/>
          </a:solidFill>
          <a:ln w="9525">
            <a:solidFill>
              <a:srgbClr val="660066"/>
            </a:solidFill>
            <a:miter lim="800000"/>
            <a:headEnd/>
            <a:tailEnd/>
          </a:ln>
        </p:spPr>
        <p:txBody>
          <a:bodyPr>
            <a:spAutoFit/>
          </a:bodyPr>
          <a:lstStyle/>
          <a:p>
            <a:pPr>
              <a:defRPr/>
            </a:pPr>
            <a:r>
              <a:rPr lang="it-IT" sz="2800" dirty="0" smtClean="0">
                <a:solidFill>
                  <a:srgbClr val="FF0000"/>
                </a:solidFill>
                <a:latin typeface="Arial" pitchFamily="8" charset="0"/>
                <a:ea typeface="ヒラギノ角ゴ Pro W3" pitchFamily="8" charset="-128"/>
                <a:cs typeface="ヒラギノ角ゴ Pro W3" pitchFamily="8" charset="-128"/>
              </a:rPr>
              <a:t>Innovazione Istituzioni Crescita</a:t>
            </a:r>
          </a:p>
          <a:p>
            <a:pPr>
              <a:defRPr/>
            </a:pPr>
            <a:r>
              <a:rPr lang="it-IT" sz="2800" smtClean="0">
                <a:solidFill>
                  <a:srgbClr val="FF0000"/>
                </a:solidFill>
                <a:latin typeface="Arial" pitchFamily="8" charset="0"/>
                <a:ea typeface="ヒラギノ角ゴ Pro W3" pitchFamily="8" charset="-128"/>
                <a:cs typeface="ヒラギノ角ゴ Pro W3" pitchFamily="8" charset="-128"/>
              </a:rPr>
              <a:t>Siena, </a:t>
            </a:r>
            <a:r>
              <a:rPr lang="it-IT" sz="2800" dirty="0" err="1" smtClean="0">
                <a:solidFill>
                  <a:srgbClr val="FF0000"/>
                </a:solidFill>
                <a:latin typeface="Arial" pitchFamily="8" charset="0"/>
                <a:ea typeface="ヒラギノ角ゴ Pro W3" pitchFamily="8" charset="-128"/>
                <a:cs typeface="ヒラギノ角ゴ Pro W3" pitchFamily="8" charset="-128"/>
              </a:rPr>
              <a:t>6</a:t>
            </a:r>
            <a:r>
              <a:rPr lang="it-IT" sz="2800" dirty="0" smtClean="0">
                <a:solidFill>
                  <a:srgbClr val="FF0000"/>
                </a:solidFill>
                <a:latin typeface="Arial" pitchFamily="8" charset="0"/>
                <a:ea typeface="ヒラギノ角ゴ Pro W3" pitchFamily="8" charset="-128"/>
                <a:cs typeface="ヒラギノ角ゴ Pro W3" pitchFamily="8" charset="-128"/>
              </a:rPr>
              <a:t> Maggio 2014</a:t>
            </a:r>
            <a:endParaRPr lang="it-IT" sz="2800" dirty="0">
              <a:solidFill>
                <a:srgbClr val="FF0000"/>
              </a:solidFill>
              <a:latin typeface="Arial" pitchFamily="8" charset="0"/>
              <a:ea typeface="ヒラギノ角ゴ Pro W3" pitchFamily="8" charset="-128"/>
              <a:cs typeface="ヒラギノ角ゴ Pro W3" pitchFamily="8" charset="-128"/>
            </a:endParaRPr>
          </a:p>
        </p:txBody>
      </p:sp>
      <p:sp>
        <p:nvSpPr>
          <p:cNvPr id="14341" name="CasellaDiTesto 9"/>
          <p:cNvSpPr txBox="1">
            <a:spLocks noChangeArrowheads="1"/>
          </p:cNvSpPr>
          <p:nvPr/>
        </p:nvSpPr>
        <p:spPr bwMode="auto">
          <a:xfrm>
            <a:off x="-558800" y="4427538"/>
            <a:ext cx="184150" cy="3698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1800"/>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1384995"/>
            <a:ext cx="3644278" cy="2729806"/>
          </a:xfrm>
          <a:prstGeom prst="rect">
            <a:avLst/>
          </a:prstGeom>
          <a:noFill/>
          <a:ln w="9525">
            <a:solidFill>
              <a:srgbClr val="C0504D"/>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112485" y="4590698"/>
            <a:ext cx="1150937" cy="11509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961467" cy="1325562"/>
          </a:xfrm>
        </p:spPr>
        <p:txBody>
          <a:bodyPr/>
          <a:lstStyle/>
          <a:p>
            <a:r>
              <a:rPr lang="it-IT" b="1" dirty="0" smtClean="0">
                <a:solidFill>
                  <a:srgbClr val="FF0000"/>
                </a:solidFill>
              </a:rPr>
              <a:t>IPR </a:t>
            </a:r>
            <a:r>
              <a:rPr lang="it-IT" b="1" dirty="0" err="1" smtClean="0">
                <a:solidFill>
                  <a:srgbClr val="FF0000"/>
                </a:solidFill>
              </a:rPr>
              <a:t>as</a:t>
            </a:r>
            <a:r>
              <a:rPr lang="it-IT" b="1" dirty="0" smtClean="0">
                <a:solidFill>
                  <a:srgbClr val="FF0000"/>
                </a:solidFill>
              </a:rPr>
              <a:t> global </a:t>
            </a:r>
            <a:r>
              <a:rPr lang="it-IT" b="1" dirty="0" err="1" smtClean="0">
                <a:solidFill>
                  <a:srgbClr val="FF0000"/>
                </a:solidFill>
              </a:rPr>
              <a:t>tariffs</a:t>
            </a:r>
            <a:endParaRPr lang="it-IT" b="1" dirty="0">
              <a:solidFill>
                <a:srgbClr val="FF0000"/>
              </a:solidFill>
            </a:endParaRPr>
          </a:p>
        </p:txBody>
      </p:sp>
      <p:sp>
        <p:nvSpPr>
          <p:cNvPr id="3" name="Segnaposto contenuto 2"/>
          <p:cNvSpPr>
            <a:spLocks noGrp="1"/>
          </p:cNvSpPr>
          <p:nvPr>
            <p:ph idx="1"/>
          </p:nvPr>
        </p:nvSpPr>
        <p:spPr>
          <a:xfrm>
            <a:off x="457200" y="1600200"/>
            <a:ext cx="8229600" cy="4820356"/>
          </a:xfrm>
        </p:spPr>
        <p:txBody>
          <a:bodyPr/>
          <a:lstStyle/>
          <a:p>
            <a:pPr marL="0" indent="0">
              <a:buNone/>
            </a:pPr>
            <a:r>
              <a:rPr lang="en-US" dirty="0" smtClean="0"/>
              <a:t>IPRs can be seen as global tariffs.</a:t>
            </a:r>
          </a:p>
          <a:p>
            <a:pPr marL="0" indent="0">
              <a:buNone/>
            </a:pPr>
            <a:r>
              <a:rPr lang="en-US" dirty="0" smtClean="0"/>
              <a:t>While a tariff limits the imports of the good in a single country, an IPR involves that the good cannot be produced by other firms and in other countries. </a:t>
            </a:r>
          </a:p>
          <a:p>
            <a:pPr marL="0" indent="0">
              <a:buNone/>
            </a:pPr>
            <a:r>
              <a:rPr lang="en-US" dirty="0" smtClean="0"/>
              <a:t>IPRs involve a new type of specialization and international division of labor in which countries </a:t>
            </a:r>
            <a:r>
              <a:rPr lang="en-US" dirty="0" smtClean="0">
                <a:solidFill>
                  <a:srgbClr val="FF0000"/>
                </a:solidFill>
              </a:rPr>
              <a:t>may be forced not to specialize </a:t>
            </a:r>
            <a:r>
              <a:rPr lang="en-US" dirty="0" smtClean="0"/>
              <a:t>in the areas where they do not own IPR. </a:t>
            </a:r>
            <a:endParaRPr lang="en-US" dirty="0"/>
          </a:p>
        </p:txBody>
      </p:sp>
      <p:pic>
        <p:nvPicPr>
          <p:cNvPr id="4" name="Immagine 3" descr="imgres.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861935" y="0"/>
            <a:ext cx="2282065" cy="1961444"/>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85944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07950" y="115888"/>
            <a:ext cx="8578850" cy="1301750"/>
          </a:xfrm>
          <a:ln>
            <a:miter lim="800000"/>
            <a:headEnd/>
            <a:tailEnd/>
          </a:ln>
        </p:spPr>
        <p:txBody>
          <a:bodyPr/>
          <a:lstStyle/>
          <a:p>
            <a:pPr eaLnBrk="1" hangingPunct="1">
              <a:defRPr/>
            </a:pPr>
            <a:r>
              <a:rPr lang="it-IT" dirty="0" smtClean="0">
                <a:ln>
                  <a:solidFill>
                    <a:srgbClr val="008000"/>
                  </a:solidFill>
                </a:ln>
              </a:rPr>
              <a:t>Global </a:t>
            </a:r>
            <a:r>
              <a:rPr lang="it-IT" dirty="0" err="1" smtClean="0">
                <a:ln>
                  <a:solidFill>
                    <a:srgbClr val="008000"/>
                  </a:solidFill>
                </a:ln>
              </a:rPr>
              <a:t>Patents</a:t>
            </a:r>
            <a:r>
              <a:rPr lang="it-IT" dirty="0" smtClean="0">
                <a:ln>
                  <a:solidFill>
                    <a:srgbClr val="008000"/>
                  </a:solidFill>
                </a:ln>
              </a:rPr>
              <a:t> and </a:t>
            </a:r>
            <a:r>
              <a:rPr lang="it-IT" dirty="0" err="1" smtClean="0">
                <a:ln>
                  <a:solidFill>
                    <a:srgbClr val="008000"/>
                  </a:solidFill>
                </a:ln>
              </a:rPr>
              <a:t>Investments</a:t>
            </a:r>
            <a:r>
              <a:rPr lang="it-IT" dirty="0" smtClean="0">
                <a:ln>
                  <a:solidFill>
                    <a:srgbClr val="008000"/>
                  </a:solidFill>
                </a:ln>
              </a:rPr>
              <a:t>.</a:t>
            </a:r>
          </a:p>
        </p:txBody>
      </p:sp>
      <p:sp>
        <p:nvSpPr>
          <p:cNvPr id="23555" name="Segnaposto contenuto 2"/>
          <p:cNvSpPr>
            <a:spLocks noGrp="1"/>
          </p:cNvSpPr>
          <p:nvPr>
            <p:ph idx="1"/>
          </p:nvPr>
        </p:nvSpPr>
        <p:spPr/>
        <p:txBody>
          <a:bodyPr/>
          <a:lstStyle/>
          <a:p>
            <a:pPr eaLnBrk="1" hangingPunct="1">
              <a:buFont typeface="Arial" charset="0"/>
              <a:buNone/>
            </a:pPr>
            <a:endParaRPr lang="it-IT">
              <a:latin typeface="Calibri" charset="0"/>
              <a:ea typeface="ヒラギノ角ゴ Pro W3" charset="0"/>
              <a:cs typeface="ヒラギノ角ゴ Pro W3" charset="0"/>
            </a:endParaRPr>
          </a:p>
          <a:p>
            <a:pPr eaLnBrk="1" hangingPunct="1"/>
            <a:endParaRPr lang="it-IT">
              <a:latin typeface="Calibri" charset="0"/>
              <a:ea typeface="ヒラギノ角ゴ Pro W3" charset="0"/>
              <a:cs typeface="ヒラギノ角ゴ Pro W3" charset="0"/>
            </a:endParaRPr>
          </a:p>
        </p:txBody>
      </p:sp>
      <p:pic>
        <p:nvPicPr>
          <p:cNvPr id="23556" name="Immagin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7950" y="1566863"/>
            <a:ext cx="8837613" cy="4956175"/>
          </a:xfrm>
          <a:prstGeom prst="rect">
            <a:avLst/>
          </a:prstGeom>
          <a:noFill/>
          <a:ln w="9525">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1463288"/>
          </a:xfrm>
          <a:solidFill>
            <a:schemeClr val="accent5">
              <a:lumMod val="20000"/>
              <a:lumOff val="80000"/>
            </a:schemeClr>
          </a:solidFill>
          <a:ln>
            <a:solidFill>
              <a:srgbClr val="FF0000"/>
            </a:solidFill>
            <a:miter lim="800000"/>
            <a:headEnd/>
            <a:tailEnd/>
          </a:ln>
        </p:spPr>
        <p:txBody>
          <a:bodyPr rtlCol="0">
            <a:normAutofit/>
          </a:bodyPr>
          <a:lstStyle/>
          <a:p>
            <a:pPr eaLnBrk="1" fontAlgn="auto" hangingPunct="1">
              <a:spcAft>
                <a:spcPts val="0"/>
              </a:spcAft>
              <a:defRPr/>
            </a:pPr>
            <a:r>
              <a:rPr lang="it-IT" dirty="0" smtClean="0">
                <a:ln>
                  <a:solidFill>
                    <a:srgbClr val="008000"/>
                  </a:solidFill>
                </a:ln>
                <a:solidFill>
                  <a:srgbClr val="FF0000"/>
                </a:solidFill>
                <a:ea typeface="+mj-ea"/>
                <a:cs typeface="+mj-cs"/>
              </a:rPr>
              <a:t>Dynamics of Intellectual </a:t>
            </a:r>
            <a:br>
              <a:rPr lang="it-IT" dirty="0" smtClean="0">
                <a:ln>
                  <a:solidFill>
                    <a:srgbClr val="008000"/>
                  </a:solidFill>
                </a:ln>
                <a:solidFill>
                  <a:srgbClr val="FF0000"/>
                </a:solidFill>
                <a:ea typeface="+mj-ea"/>
                <a:cs typeface="+mj-cs"/>
              </a:rPr>
            </a:br>
            <a:r>
              <a:rPr lang="it-IT" dirty="0" err="1" smtClean="0">
                <a:ln>
                  <a:solidFill>
                    <a:srgbClr val="008000"/>
                  </a:solidFill>
                </a:ln>
                <a:solidFill>
                  <a:srgbClr val="FF0000"/>
                </a:solidFill>
                <a:ea typeface="+mj-ea"/>
                <a:cs typeface="+mj-cs"/>
              </a:rPr>
              <a:t>MonopolyCapitalism</a:t>
            </a:r>
            <a:endParaRPr lang="it-IT" dirty="0" smtClean="0">
              <a:ln>
                <a:solidFill>
                  <a:srgbClr val="008000"/>
                </a:solidFill>
              </a:ln>
              <a:solidFill>
                <a:srgbClr val="FF0000"/>
              </a:solidFill>
              <a:ea typeface="+mj-ea"/>
              <a:cs typeface="+mj-cs"/>
            </a:endParaRPr>
          </a:p>
        </p:txBody>
      </p:sp>
      <p:sp>
        <p:nvSpPr>
          <p:cNvPr id="3" name="Segnaposto contenuto 2"/>
          <p:cNvSpPr>
            <a:spLocks noGrp="1"/>
          </p:cNvSpPr>
          <p:nvPr>
            <p:ph idx="1"/>
          </p:nvPr>
        </p:nvSpPr>
        <p:spPr>
          <a:xfrm>
            <a:off x="457200" y="1600200"/>
            <a:ext cx="8531578" cy="5144911"/>
          </a:xfrm>
          <a:noFill/>
          <a:ln>
            <a:solidFill>
              <a:srgbClr val="FF0000"/>
            </a:solidFill>
          </a:ln>
        </p:spPr>
        <p:txBody>
          <a:bodyPr>
            <a:normAutofit lnSpcReduction="10000"/>
          </a:bodyPr>
          <a:lstStyle/>
          <a:p>
            <a:pPr eaLnBrk="1" hangingPunct="1">
              <a:lnSpc>
                <a:spcPct val="80000"/>
              </a:lnSpc>
            </a:pPr>
            <a:r>
              <a:rPr lang="en-US" sz="2500" dirty="0">
                <a:latin typeface="Calibri" charset="0"/>
                <a:ea typeface="ヒラギノ角ゴ Pro W3" charset="0"/>
                <a:cs typeface="ヒラギノ角ゴ Pro W3" charset="0"/>
              </a:rPr>
              <a:t>While the some countries and firms may gain from intellectual protectionism, the </a:t>
            </a:r>
            <a:r>
              <a:rPr lang="en-US" sz="2500" dirty="0">
                <a:solidFill>
                  <a:srgbClr val="FF0000"/>
                </a:solidFill>
                <a:latin typeface="Calibri" charset="0"/>
                <a:ea typeface="ヒラギノ角ゴ Pro W3" charset="0"/>
                <a:cs typeface="ヒラギノ角ゴ Pro W3" charset="0"/>
              </a:rPr>
              <a:t>overall restriction of investment opportunities</a:t>
            </a:r>
            <a:r>
              <a:rPr lang="en-US" sz="2500" dirty="0">
                <a:latin typeface="Calibri" charset="0"/>
                <a:ea typeface="ヒラギノ角ゴ Pro W3" charset="0"/>
                <a:cs typeface="ヒラギノ角ゴ Pro W3" charset="0"/>
              </a:rPr>
              <a:t> generates a dynamic process shown in the preceding figure. </a:t>
            </a:r>
            <a:endParaRPr lang="en-US" sz="2500" dirty="0" smtClean="0">
              <a:latin typeface="Calibri" charset="0"/>
              <a:ea typeface="ヒラギノ角ゴ Pro W3" charset="0"/>
              <a:cs typeface="ヒラギノ角ゴ Pro W3" charset="0"/>
            </a:endParaRPr>
          </a:p>
          <a:p>
            <a:pPr eaLnBrk="1" hangingPunct="1">
              <a:lnSpc>
                <a:spcPct val="80000"/>
              </a:lnSpc>
            </a:pPr>
            <a:endParaRPr lang="en-US" sz="2500" dirty="0">
              <a:latin typeface="Calibri" charset="0"/>
              <a:ea typeface="ヒラギノ角ゴ Pro W3" charset="0"/>
              <a:cs typeface="ヒラギノ角ゴ Pro W3" charset="0"/>
            </a:endParaRPr>
          </a:p>
          <a:p>
            <a:pPr eaLnBrk="1" hangingPunct="1">
              <a:lnSpc>
                <a:spcPct val="80000"/>
              </a:lnSpc>
            </a:pPr>
            <a:r>
              <a:rPr lang="en-US" sz="2500" dirty="0">
                <a:latin typeface="Calibri" charset="0"/>
                <a:ea typeface="ヒラギノ角ゴ Pro W3" charset="0"/>
                <a:cs typeface="ヒラギノ角ゴ Pro W3" charset="0"/>
              </a:rPr>
              <a:t>In </a:t>
            </a:r>
            <a:r>
              <a:rPr lang="en-US" sz="2500" dirty="0" smtClean="0">
                <a:latin typeface="Calibri" charset="0"/>
                <a:ea typeface="ヒラギノ角ゴ Pro W3" charset="0"/>
                <a:cs typeface="ヒラギノ角ゴ Pro W3" charset="0"/>
              </a:rPr>
              <a:t>the figure of the preceding slide, </a:t>
            </a:r>
            <a:r>
              <a:rPr lang="en-US" sz="2500" dirty="0">
                <a:latin typeface="Calibri" charset="0"/>
                <a:ea typeface="ヒラギノ角ゴ Pro W3" charset="0"/>
                <a:cs typeface="ヒラギノ角ゴ Pro W3" charset="0"/>
              </a:rPr>
              <a:t>we can observe a total world  increase of investments for about five years after the TRIPs but, after this initial phase, a </a:t>
            </a:r>
            <a:r>
              <a:rPr lang="en-US" sz="2500" dirty="0">
                <a:solidFill>
                  <a:srgbClr val="FF0000"/>
                </a:solidFill>
                <a:latin typeface="Calibri" charset="0"/>
                <a:ea typeface="ヒラギノ角ゴ Pro W3" charset="0"/>
                <a:cs typeface="ヒラギノ角ゴ Pro W3" charset="0"/>
              </a:rPr>
              <a:t>continuous decline starting in 1999 and culminating with the recent global financial </a:t>
            </a:r>
            <a:r>
              <a:rPr lang="en-US" sz="2500" dirty="0">
                <a:latin typeface="Calibri" charset="0"/>
                <a:ea typeface="ヒラギノ角ゴ Pro W3" charset="0"/>
                <a:cs typeface="ヒラギノ角ゴ Pro W3" charset="0"/>
              </a:rPr>
              <a:t>crisis. </a:t>
            </a:r>
            <a:endParaRPr lang="en-US" sz="2500" dirty="0" smtClean="0">
              <a:latin typeface="Calibri" charset="0"/>
              <a:ea typeface="ヒラギノ角ゴ Pro W3" charset="0"/>
              <a:cs typeface="ヒラギノ角ゴ Pro W3" charset="0"/>
            </a:endParaRPr>
          </a:p>
          <a:p>
            <a:pPr eaLnBrk="1" hangingPunct="1">
              <a:lnSpc>
                <a:spcPct val="80000"/>
              </a:lnSpc>
            </a:pPr>
            <a:endParaRPr lang="en-US" sz="2500" dirty="0">
              <a:latin typeface="Calibri" charset="0"/>
              <a:ea typeface="ヒラギノ角ゴ Pro W3" charset="0"/>
              <a:cs typeface="ヒラギノ角ゴ Pro W3" charset="0"/>
            </a:endParaRPr>
          </a:p>
          <a:p>
            <a:pPr eaLnBrk="1" hangingPunct="1">
              <a:lnSpc>
                <a:spcPct val="80000"/>
              </a:lnSpc>
            </a:pPr>
            <a:r>
              <a:rPr lang="en-US" sz="2500" dirty="0">
                <a:latin typeface="Calibri" charset="0"/>
                <a:ea typeface="ヒラギノ角ゴ Pro W3" charset="0"/>
                <a:cs typeface="ヒラギノ角ゴ Pro W3" charset="0"/>
              </a:rPr>
              <a:t>The interactions between productive forces and production relations is likely to have produced </a:t>
            </a:r>
            <a:r>
              <a:rPr lang="en-US" sz="2500" dirty="0">
                <a:solidFill>
                  <a:srgbClr val="FF0000"/>
                </a:solidFill>
                <a:latin typeface="Calibri" charset="0"/>
                <a:ea typeface="ヒラギノ角ゴ Pro W3" charset="0"/>
                <a:cs typeface="ヒラギノ角ゴ Pro W3" charset="0"/>
              </a:rPr>
              <a:t>two different dynamics </a:t>
            </a:r>
            <a:r>
              <a:rPr lang="en-US" sz="2500" dirty="0">
                <a:latin typeface="Calibri" charset="0"/>
                <a:ea typeface="ヒラギノ角ゴ Pro W3" charset="0"/>
                <a:cs typeface="ヒラギノ角ゴ Pro W3" charset="0"/>
              </a:rPr>
              <a:t>of </a:t>
            </a:r>
            <a:r>
              <a:rPr lang="en-US" sz="2500" i="1" dirty="0">
                <a:latin typeface="Calibri" charset="0"/>
                <a:ea typeface="ヒラギノ角ゴ Pro W3" charset="0"/>
                <a:cs typeface="ヒラギノ角ゴ Pro W3" charset="0"/>
              </a:rPr>
              <a:t>Intellectual Monopoly Capitalism</a:t>
            </a:r>
            <a:r>
              <a:rPr lang="en-US" sz="2500" dirty="0">
                <a:latin typeface="Calibri" charset="0"/>
                <a:ea typeface="ヒラギノ角ゴ Pro W3" charset="0"/>
                <a:cs typeface="ヒラギノ角ゴ Pro W3" charset="0"/>
              </a:rPr>
              <a:t>, the first characterizing the </a:t>
            </a:r>
            <a:r>
              <a:rPr lang="en-US" sz="2500" dirty="0">
                <a:solidFill>
                  <a:srgbClr val="FF0000"/>
                </a:solidFill>
                <a:latin typeface="Calibri" charset="0"/>
                <a:ea typeface="ヒラギノ角ゴ Pro W3" charset="0"/>
                <a:cs typeface="ヒラギノ角ゴ Pro W3" charset="0"/>
              </a:rPr>
              <a:t>roaring nineties</a:t>
            </a:r>
            <a:r>
              <a:rPr lang="en-US" sz="2500" dirty="0">
                <a:latin typeface="Calibri" charset="0"/>
                <a:ea typeface="ヒラギノ角ゴ Pro W3" charset="0"/>
                <a:cs typeface="ヒラギノ角ゴ Pro W3" charset="0"/>
              </a:rPr>
              <a:t> and the second the much less glamorous </a:t>
            </a:r>
            <a:r>
              <a:rPr lang="en-US" sz="2500" dirty="0">
                <a:solidFill>
                  <a:srgbClr val="FF0000"/>
                </a:solidFill>
                <a:latin typeface="Calibri" charset="0"/>
                <a:ea typeface="ヒラギノ角ゴ Pro W3" charset="0"/>
                <a:cs typeface="ヒラギノ角ゴ Pro W3" charset="0"/>
              </a:rPr>
              <a:t>first decade</a:t>
            </a:r>
            <a:r>
              <a:rPr lang="en-US" sz="2500" dirty="0">
                <a:latin typeface="Calibri" charset="0"/>
                <a:ea typeface="ヒラギノ角ゴ Pro W3" charset="0"/>
                <a:cs typeface="ヒラギノ角ゴ Pro W3" charset="0"/>
              </a:rPr>
              <a:t> of the new millennium.</a:t>
            </a:r>
            <a:endParaRPr lang="it-IT" sz="2500" dirty="0">
              <a:latin typeface="Calibri" charset="0"/>
              <a:ea typeface="ヒラギノ角ゴ Pro W3" charset="0"/>
              <a:cs typeface="ヒラギノ角ゴ Pro W3" charset="0"/>
            </a:endParaRPr>
          </a:p>
          <a:p>
            <a:pPr eaLnBrk="1" hangingPunct="1">
              <a:lnSpc>
                <a:spcPct val="80000"/>
              </a:lnSpc>
            </a:pPr>
            <a:endParaRPr lang="it-IT" sz="2500" dirty="0">
              <a:latin typeface="Calibri" charset="0"/>
              <a:ea typeface="ヒラギノ角ゴ Pro W3" charset="0"/>
              <a:cs typeface="ヒラギノ角ゴ Pro W3" charset="0"/>
            </a:endParaRPr>
          </a:p>
        </p:txBody>
      </p:sp>
      <p:pic>
        <p:nvPicPr>
          <p:cNvPr id="4" name="Immagine 3" descr="imgres.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55222" y="0"/>
            <a:ext cx="1524000" cy="1524000"/>
          </a:xfrm>
          <a:prstGeom prst="rect">
            <a:avLst/>
          </a:prstGeom>
        </p:spPr>
      </p:pic>
      <p:pic>
        <p:nvPicPr>
          <p:cNvPr id="5" name="Immagine 4" descr="images.jp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7309556" y="0"/>
            <a:ext cx="1834444" cy="14632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665109"/>
          </a:xfrm>
          <a:solidFill>
            <a:srgbClr val="DBEEF4"/>
          </a:solidFill>
          <a:ln>
            <a:miter lim="800000"/>
            <a:headEnd/>
            <a:tailEnd/>
          </a:ln>
        </p:spPr>
        <p:txBody>
          <a:bodyPr rtlCol="0">
            <a:normAutofit fontScale="90000"/>
          </a:bodyPr>
          <a:lstStyle/>
          <a:p>
            <a:pPr algn="r" eaLnBrk="1" fontAlgn="auto" hangingPunct="1">
              <a:spcAft>
                <a:spcPts val="0"/>
              </a:spcAft>
              <a:defRPr/>
            </a:pPr>
            <a:r>
              <a:rPr lang="it-IT" dirty="0" smtClean="0">
                <a:ln>
                  <a:solidFill>
                    <a:srgbClr val="008000"/>
                  </a:solidFill>
                </a:ln>
                <a:ea typeface="+mj-ea"/>
                <a:cs typeface="+mj-cs"/>
              </a:rPr>
              <a:t>The Birth of the </a:t>
            </a:r>
            <a:r>
              <a:rPr lang="it-IT" dirty="0" err="1" smtClean="0">
                <a:ln>
                  <a:solidFill>
                    <a:srgbClr val="008000"/>
                  </a:solidFill>
                </a:ln>
                <a:ea typeface="+mj-ea"/>
                <a:cs typeface="+mj-cs"/>
              </a:rPr>
              <a:t>Institutions</a:t>
            </a:r>
            <a:r>
              <a:rPr lang="it-IT" dirty="0" smtClean="0">
                <a:ln>
                  <a:solidFill>
                    <a:srgbClr val="008000"/>
                  </a:solidFill>
                </a:ln>
                <a:ea typeface="+mj-ea"/>
                <a:cs typeface="+mj-cs"/>
              </a:rPr>
              <a:t> of</a:t>
            </a:r>
            <a:br>
              <a:rPr lang="it-IT" dirty="0" smtClean="0">
                <a:ln>
                  <a:solidFill>
                    <a:srgbClr val="008000"/>
                  </a:solidFill>
                </a:ln>
                <a:ea typeface="+mj-ea"/>
                <a:cs typeface="+mj-cs"/>
              </a:rPr>
            </a:br>
            <a:r>
              <a:rPr lang="it-IT" i="1" dirty="0" smtClean="0">
                <a:ln>
                  <a:solidFill>
                    <a:srgbClr val="008000"/>
                  </a:solidFill>
                </a:ln>
                <a:ea typeface="+mj-ea"/>
                <a:cs typeface="+mj-cs"/>
              </a:rPr>
              <a:t>Intellectual </a:t>
            </a:r>
            <a:r>
              <a:rPr lang="it-IT" i="1" dirty="0" err="1" smtClean="0">
                <a:ln>
                  <a:solidFill>
                    <a:srgbClr val="008000"/>
                  </a:solidFill>
                </a:ln>
                <a:ea typeface="+mj-ea"/>
                <a:cs typeface="+mj-cs"/>
              </a:rPr>
              <a:t>MonopolyCapitalism</a:t>
            </a:r>
            <a:r>
              <a:rPr lang="it-IT" i="1" dirty="0" smtClean="0">
                <a:ln>
                  <a:solidFill>
                    <a:srgbClr val="008000"/>
                  </a:solidFill>
                </a:ln>
                <a:ea typeface="+mj-ea"/>
                <a:cs typeface="+mj-cs"/>
              </a:rPr>
              <a:t>.</a:t>
            </a:r>
          </a:p>
        </p:txBody>
      </p:sp>
      <p:sp>
        <p:nvSpPr>
          <p:cNvPr id="3" name="Segnaposto contenuto 2"/>
          <p:cNvSpPr>
            <a:spLocks noGrp="1"/>
          </p:cNvSpPr>
          <p:nvPr>
            <p:ph idx="1"/>
          </p:nvPr>
        </p:nvSpPr>
        <p:spPr>
          <a:xfrm>
            <a:off x="0" y="1665109"/>
            <a:ext cx="9144000" cy="5192891"/>
          </a:xfrm>
        </p:spPr>
        <p:txBody>
          <a:bodyPr>
            <a:normAutofit/>
          </a:bodyPr>
          <a:lstStyle/>
          <a:p>
            <a:pPr eaLnBrk="1" hangingPunct="1">
              <a:lnSpc>
                <a:spcPct val="80000"/>
              </a:lnSpc>
            </a:pPr>
            <a:endParaRPr lang="en-US" sz="2200" dirty="0" smtClean="0">
              <a:latin typeface="Calibri" charset="0"/>
              <a:ea typeface="ヒラギノ角ゴ Pro W3" charset="0"/>
              <a:cs typeface="ヒラギノ角ゴ Pro W3" charset="0"/>
            </a:endParaRPr>
          </a:p>
          <a:p>
            <a:pPr eaLnBrk="1" hangingPunct="1">
              <a:lnSpc>
                <a:spcPct val="80000"/>
              </a:lnSpc>
            </a:pPr>
            <a:r>
              <a:rPr lang="en-US" sz="2200" dirty="0" smtClean="0">
                <a:latin typeface="Calibri" charset="0"/>
                <a:ea typeface="ヒラギノ角ゴ Pro W3" charset="0"/>
                <a:cs typeface="ヒラギノ角ゴ Pro W3" charset="0"/>
              </a:rPr>
              <a:t>The </a:t>
            </a:r>
            <a:r>
              <a:rPr lang="en-US" sz="2200" dirty="0">
                <a:latin typeface="Calibri" charset="0"/>
                <a:ea typeface="ヒラギノ角ゴ Pro W3" charset="0"/>
                <a:cs typeface="ヒラギノ角ゴ Pro W3" charset="0"/>
              </a:rPr>
              <a:t>first phase (1990-1999) marked the expansion of the so-called </a:t>
            </a:r>
            <a:r>
              <a:rPr lang="en-US" sz="2200" i="1" dirty="0">
                <a:solidFill>
                  <a:srgbClr val="FF0000"/>
                </a:solidFill>
                <a:latin typeface="Calibri" charset="0"/>
                <a:ea typeface="ヒラギノ角ゴ Pro W3" charset="0"/>
                <a:cs typeface="ヒラギノ角ゴ Pro W3" charset="0"/>
              </a:rPr>
              <a:t>knowledge economy.</a:t>
            </a:r>
            <a:r>
              <a:rPr lang="en-US" sz="2200" dirty="0" smtClean="0">
                <a:latin typeface="Calibri" charset="0"/>
                <a:ea typeface="ヒラギノ角ゴ Pro W3" charset="0"/>
                <a:cs typeface="ヒラギノ角ゴ Pro W3" charset="0"/>
              </a:rPr>
              <a:t>In </a:t>
            </a:r>
            <a:r>
              <a:rPr lang="en-US" sz="2200" dirty="0">
                <a:latin typeface="Calibri" charset="0"/>
                <a:ea typeface="ヒラギノ角ゴ Pro W3" charset="0"/>
                <a:cs typeface="ヒラギノ角ゴ Pro W3" charset="0"/>
              </a:rPr>
              <a:t>the new world under American dominance, internet and computers – to whose development </a:t>
            </a:r>
            <a:r>
              <a:rPr lang="en-US" sz="2200" dirty="0">
                <a:solidFill>
                  <a:srgbClr val="FF0000"/>
                </a:solidFill>
                <a:latin typeface="Calibri" charset="0"/>
                <a:ea typeface="ヒラギノ角ゴ Pro W3" charset="0"/>
                <a:cs typeface="ヒラギノ角ゴ Pro W3" charset="0"/>
              </a:rPr>
              <a:t>military and public research </a:t>
            </a:r>
            <a:r>
              <a:rPr lang="en-US" sz="2200" dirty="0">
                <a:latin typeface="Calibri" charset="0"/>
                <a:ea typeface="ヒラギノ角ゴ Pro W3" charset="0"/>
                <a:cs typeface="ヒラギノ角ゴ Pro W3" charset="0"/>
              </a:rPr>
              <a:t>had substantially contributed – became cheaply and often freely available, opening up numerous new technological possibilities for the entire world economy. </a:t>
            </a:r>
          </a:p>
          <a:p>
            <a:pPr eaLnBrk="1" hangingPunct="1">
              <a:lnSpc>
                <a:spcPct val="80000"/>
              </a:lnSpc>
            </a:pPr>
            <a:endParaRPr lang="en-US" sz="2200" dirty="0">
              <a:latin typeface="Calibri" charset="0"/>
              <a:ea typeface="ヒラギノ角ゴ Pro W3" charset="0"/>
              <a:cs typeface="ヒラギノ角ゴ Pro W3" charset="0"/>
            </a:endParaRPr>
          </a:p>
          <a:p>
            <a:pPr eaLnBrk="1" hangingPunct="1">
              <a:lnSpc>
                <a:spcPct val="80000"/>
              </a:lnSpc>
            </a:pPr>
            <a:r>
              <a:rPr lang="en-US" sz="2200" dirty="0">
                <a:latin typeface="Calibri" charset="0"/>
                <a:ea typeface="ヒラギノ角ゴ Pro W3" charset="0"/>
                <a:cs typeface="ヒラギノ角ゴ Pro W3" charset="0"/>
              </a:rPr>
              <a:t>However, </a:t>
            </a:r>
            <a:r>
              <a:rPr lang="en-US" sz="2200" dirty="0" smtClean="0">
                <a:latin typeface="Calibri" charset="0"/>
                <a:ea typeface="ヒラギノ角ゴ Pro W3" charset="0"/>
                <a:cs typeface="ヒラギノ角ゴ Pro W3" charset="0"/>
              </a:rPr>
              <a:t>this </a:t>
            </a:r>
            <a:r>
              <a:rPr lang="en-US" sz="2200" dirty="0">
                <a:latin typeface="Calibri" charset="0"/>
                <a:ea typeface="ヒラギノ角ゴ Pro W3" charset="0"/>
                <a:cs typeface="ヒラギノ角ゴ Pro W3" charset="0"/>
              </a:rPr>
              <a:t>technological generosity did not last for long. The </a:t>
            </a:r>
            <a:r>
              <a:rPr lang="en-US" sz="2200" dirty="0">
                <a:solidFill>
                  <a:srgbClr val="FF0000"/>
                </a:solidFill>
                <a:latin typeface="Calibri" charset="0"/>
                <a:ea typeface="ヒラギノ角ゴ Pro W3" charset="0"/>
                <a:cs typeface="ヒラギノ角ゴ Pro W3" charset="0"/>
              </a:rPr>
              <a:t>1994 Marrakesh agreements </a:t>
            </a:r>
            <a:r>
              <a:rPr lang="en-US" sz="2200" dirty="0">
                <a:latin typeface="Calibri" charset="0"/>
                <a:ea typeface="ヒラギノ角ゴ Pro W3" charset="0"/>
                <a:cs typeface="ヒラギノ角ゴ Pro W3" charset="0"/>
              </a:rPr>
              <a:t>marked the beginning of a new era of the world economy where few giant firms could own a disproportionate share of the global knowledge. </a:t>
            </a:r>
          </a:p>
          <a:p>
            <a:pPr eaLnBrk="1" hangingPunct="1">
              <a:lnSpc>
                <a:spcPct val="80000"/>
              </a:lnSpc>
            </a:pPr>
            <a:endParaRPr lang="en-US" sz="2200" dirty="0">
              <a:latin typeface="Calibri" charset="0"/>
              <a:ea typeface="ヒラギノ角ゴ Pro W3" charset="0"/>
              <a:cs typeface="ヒラギノ角ゴ Pro W3" charset="0"/>
            </a:endParaRPr>
          </a:p>
          <a:p>
            <a:pPr eaLnBrk="1" hangingPunct="1">
              <a:lnSpc>
                <a:spcPct val="80000"/>
              </a:lnSpc>
            </a:pPr>
            <a:r>
              <a:rPr lang="en-US" sz="2200" dirty="0">
                <a:latin typeface="Calibri" charset="0"/>
                <a:ea typeface="ヒラギノ角ゴ Pro W3" charset="0"/>
                <a:cs typeface="ヒラギノ角ゴ Pro W3" charset="0"/>
              </a:rPr>
              <a:t>The creation of the </a:t>
            </a:r>
            <a:r>
              <a:rPr lang="en-US" sz="2200" dirty="0">
                <a:solidFill>
                  <a:srgbClr val="FF0000"/>
                </a:solidFill>
                <a:latin typeface="Calibri" charset="0"/>
                <a:ea typeface="ヒラギノ角ゴ Pro W3" charset="0"/>
                <a:cs typeface="ヒラギノ角ゴ Pro W3" charset="0"/>
              </a:rPr>
              <a:t>WTO</a:t>
            </a:r>
            <a:r>
              <a:rPr lang="en-US" sz="2200" dirty="0">
                <a:latin typeface="Calibri" charset="0"/>
                <a:ea typeface="ヒラギノ角ゴ Pro W3" charset="0"/>
                <a:cs typeface="ヒラギノ角ゴ Pro W3" charset="0"/>
              </a:rPr>
              <a:t>, with the associated 1994 </a:t>
            </a:r>
            <a:r>
              <a:rPr lang="en-US" sz="2200" dirty="0">
                <a:solidFill>
                  <a:srgbClr val="FF0000"/>
                </a:solidFill>
                <a:latin typeface="Calibri" charset="0"/>
                <a:ea typeface="ヒラギノ角ゴ Pro W3" charset="0"/>
                <a:cs typeface="ヒラギノ角ゴ Pro W3" charset="0"/>
              </a:rPr>
              <a:t>TRIPs</a:t>
            </a:r>
            <a:r>
              <a:rPr lang="en-US" sz="2200" dirty="0">
                <a:latin typeface="Calibri" charset="0"/>
                <a:ea typeface="ヒラギノ角ゴ Pro W3" charset="0"/>
                <a:cs typeface="ヒラギノ角ゴ Pro W3" charset="0"/>
              </a:rPr>
              <a:t> agreements, marked a structural break in the world economy that saw the birth of the institutions of </a:t>
            </a:r>
            <a:r>
              <a:rPr lang="en-US" sz="2200" i="1" dirty="0">
                <a:solidFill>
                  <a:srgbClr val="FF0000"/>
                </a:solidFill>
                <a:latin typeface="Calibri" charset="0"/>
                <a:ea typeface="ヒラギノ角ゴ Pro W3" charset="0"/>
                <a:cs typeface="ヒラギノ角ゴ Pro W3" charset="0"/>
              </a:rPr>
              <a:t>intellectual monopoly capitalism</a:t>
            </a:r>
            <a:r>
              <a:rPr lang="en-US" sz="2200" dirty="0">
                <a:solidFill>
                  <a:srgbClr val="FF0000"/>
                </a:solidFill>
                <a:latin typeface="Calibri" charset="0"/>
                <a:ea typeface="ヒラギノ角ゴ Pro W3" charset="0"/>
                <a:cs typeface="ヒラギノ角ゴ Pro W3" charset="0"/>
              </a:rPr>
              <a:t>. </a:t>
            </a:r>
            <a:endParaRPr lang="it-IT" sz="2200" dirty="0">
              <a:solidFill>
                <a:srgbClr val="FF0000"/>
              </a:solidFill>
              <a:latin typeface="Calibri" charset="0"/>
              <a:ea typeface="ヒラギノ角ゴ Pro W3" charset="0"/>
              <a:cs typeface="ヒラギノ角ゴ Pro W3" charset="0"/>
            </a:endParaRPr>
          </a:p>
        </p:txBody>
      </p:sp>
      <p:pic>
        <p:nvPicPr>
          <p:cNvPr id="4" name="Immagine 3" descr="depositphotos_26844007-Stamp-Marrakech.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4111" y="-14113"/>
            <a:ext cx="2060222" cy="2060222"/>
          </a:xfrm>
          <a:prstGeom prst="rect">
            <a:avLst/>
          </a:prstGeom>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2241006" y="0"/>
            <a:ext cx="6902993" cy="1382888"/>
          </a:xfrm>
          <a:solidFill>
            <a:schemeClr val="accent3">
              <a:lumMod val="20000"/>
              <a:lumOff val="80000"/>
            </a:schemeClr>
          </a:solidFill>
          <a:ln>
            <a:miter lim="800000"/>
            <a:headEnd/>
            <a:tailEnd/>
          </a:ln>
        </p:spPr>
        <p:txBody>
          <a:bodyPr/>
          <a:lstStyle/>
          <a:p>
            <a:pPr eaLnBrk="1" hangingPunct="1">
              <a:defRPr/>
            </a:pPr>
            <a:r>
              <a:rPr lang="it-IT" dirty="0" smtClean="0">
                <a:ln>
                  <a:solidFill>
                    <a:srgbClr val="008000"/>
                  </a:solidFill>
                </a:ln>
                <a:solidFill>
                  <a:srgbClr val="FF0000"/>
                </a:solidFill>
              </a:rPr>
              <a:t>The </a:t>
            </a:r>
            <a:r>
              <a:rPr lang="it-IT" dirty="0" err="1" smtClean="0">
                <a:ln>
                  <a:solidFill>
                    <a:srgbClr val="008000"/>
                  </a:solidFill>
                </a:ln>
                <a:solidFill>
                  <a:srgbClr val="FF0000"/>
                </a:solidFill>
              </a:rPr>
              <a:t>RoaringNinties</a:t>
            </a:r>
            <a:r>
              <a:rPr lang="it-IT" dirty="0" smtClean="0">
                <a:ln>
                  <a:solidFill>
                    <a:srgbClr val="008000"/>
                  </a:solidFill>
                </a:ln>
                <a:solidFill>
                  <a:srgbClr val="FF0000"/>
                </a:solidFill>
              </a:rPr>
              <a:t>.</a:t>
            </a:r>
          </a:p>
        </p:txBody>
      </p:sp>
      <p:sp>
        <p:nvSpPr>
          <p:cNvPr id="3" name="Segnaposto contenuto 2"/>
          <p:cNvSpPr>
            <a:spLocks noGrp="1"/>
          </p:cNvSpPr>
          <p:nvPr>
            <p:ph idx="1"/>
          </p:nvPr>
        </p:nvSpPr>
        <p:spPr>
          <a:xfrm>
            <a:off x="169334" y="1382888"/>
            <a:ext cx="8833556" cy="5314691"/>
          </a:xfrm>
          <a:ln>
            <a:solidFill>
              <a:srgbClr val="FF0000"/>
            </a:solidFill>
            <a:miter lim="800000"/>
            <a:headEnd/>
            <a:tailEnd/>
          </a:ln>
        </p:spPr>
        <p:txBody>
          <a:bodyPr rtlCol="0">
            <a:normAutofit fontScale="77500" lnSpcReduction="20000"/>
          </a:bodyPr>
          <a:lstStyle/>
          <a:p>
            <a:pPr eaLnBrk="1" fontAlgn="auto" hangingPunct="1">
              <a:spcAft>
                <a:spcPts val="0"/>
              </a:spcAft>
              <a:buFont typeface="Arial"/>
              <a:buChar char="•"/>
              <a:defRPr/>
            </a:pPr>
            <a:r>
              <a:rPr lang="en-US" dirty="0" smtClean="0">
                <a:ea typeface="+mn-ea"/>
                <a:cs typeface="+mn-cs"/>
              </a:rPr>
              <a:t> The second half of the nineties could enjoy the past fruits of </a:t>
            </a:r>
            <a:r>
              <a:rPr lang="en-US" dirty="0" smtClean="0">
                <a:solidFill>
                  <a:srgbClr val="FF0000"/>
                </a:solidFill>
                <a:ea typeface="+mn-ea"/>
                <a:cs typeface="+mn-cs"/>
              </a:rPr>
              <a:t>public </a:t>
            </a:r>
            <a:r>
              <a:rPr lang="en-US" dirty="0" smtClean="0">
                <a:ea typeface="+mn-ea"/>
                <a:cs typeface="+mn-cs"/>
              </a:rPr>
              <a:t>investment in knowledge as well as the incentives of knowledge </a:t>
            </a:r>
            <a:r>
              <a:rPr lang="en-US" dirty="0" smtClean="0">
                <a:solidFill>
                  <a:srgbClr val="FF0000"/>
                </a:solidFill>
                <a:ea typeface="+mn-ea"/>
                <a:cs typeface="+mn-cs"/>
              </a:rPr>
              <a:t>privatization.</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The </a:t>
            </a:r>
            <a:r>
              <a:rPr lang="en-US" dirty="0" smtClean="0">
                <a:solidFill>
                  <a:srgbClr val="000090"/>
                </a:solidFill>
                <a:ea typeface="+mn-ea"/>
                <a:cs typeface="+mn-cs"/>
              </a:rPr>
              <a:t>public availability of information and communication technology </a:t>
            </a:r>
            <a:r>
              <a:rPr lang="en-US" dirty="0" smtClean="0">
                <a:ea typeface="+mn-ea"/>
                <a:cs typeface="+mn-cs"/>
              </a:rPr>
              <a:t>and </a:t>
            </a:r>
            <a:r>
              <a:rPr lang="en-US" dirty="0" smtClean="0"/>
              <a:t>the </a:t>
            </a:r>
            <a:r>
              <a:rPr lang="en-US" dirty="0" smtClean="0">
                <a:solidFill>
                  <a:srgbClr val="000090"/>
                </a:solidFill>
              </a:rPr>
              <a:t>possibility of acquiring new secure private intellectual property rights</a:t>
            </a:r>
            <a:r>
              <a:rPr lang="en-US" dirty="0" smtClean="0">
                <a:ea typeface="+mn-ea"/>
                <a:cs typeface="+mn-cs"/>
              </a:rPr>
              <a:t>opened numerous investment opportunities. </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The reinforcement of private intellectual property rights happened on a </a:t>
            </a:r>
            <a:r>
              <a:rPr lang="en-US" dirty="0" smtClean="0">
                <a:ln>
                  <a:solidFill>
                    <a:srgbClr val="008000"/>
                  </a:solidFill>
                </a:ln>
                <a:ea typeface="+mn-ea"/>
                <a:cs typeface="+mn-cs"/>
              </a:rPr>
              <a:t>virgin territory </a:t>
            </a:r>
            <a:r>
              <a:rPr lang="en-US" dirty="0" smtClean="0">
                <a:ea typeface="+mn-ea"/>
                <a:cs typeface="+mn-cs"/>
              </a:rPr>
              <a:t>that had just been fertilized by the ICT innovations which had been made publically available to everybody. The incentives of intellectual monopoly were </a:t>
            </a:r>
            <a:r>
              <a:rPr lang="en-US" dirty="0" smtClean="0">
                <a:solidFill>
                  <a:srgbClr val="FF0000"/>
                </a:solidFill>
                <a:ea typeface="+mn-ea"/>
                <a:cs typeface="+mn-cs"/>
              </a:rPr>
              <a:t>strong</a:t>
            </a:r>
            <a:r>
              <a:rPr lang="en-US" dirty="0" smtClean="0">
                <a:ea typeface="+mn-ea"/>
                <a:cs typeface="+mn-cs"/>
              </a:rPr>
              <a:t> while its blocking effects were </a:t>
            </a:r>
            <a:r>
              <a:rPr lang="en-US" dirty="0" smtClean="0">
                <a:solidFill>
                  <a:srgbClr val="FF0000"/>
                </a:solidFill>
                <a:ea typeface="+mn-ea"/>
                <a:cs typeface="+mn-cs"/>
              </a:rPr>
              <a:t>weak</a:t>
            </a:r>
            <a:r>
              <a:rPr lang="en-US" dirty="0" smtClean="0">
                <a:ea typeface="+mn-ea"/>
                <a:cs typeface="+mn-cs"/>
              </a:rPr>
              <a:t>. </a:t>
            </a:r>
            <a:endParaRPr lang="it-IT" dirty="0" smtClean="0">
              <a:ea typeface="+mn-ea"/>
              <a:cs typeface="+mn-cs"/>
            </a:endParaRPr>
          </a:p>
          <a:p>
            <a:pPr eaLnBrk="1" fontAlgn="auto" hangingPunct="1">
              <a:spcAft>
                <a:spcPts val="0"/>
              </a:spcAft>
              <a:buFont typeface="Arial"/>
              <a:buChar char="•"/>
              <a:defRPr/>
            </a:pPr>
            <a:endParaRPr lang="it-IT" dirty="0" smtClean="0">
              <a:ea typeface="+mn-ea"/>
              <a:cs typeface="+mn-cs"/>
            </a:endParaRPr>
          </a:p>
        </p:txBody>
      </p:sp>
      <p:pic>
        <p:nvPicPr>
          <p:cNvPr id="26629" name="Picture 5"/>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69334" y="0"/>
            <a:ext cx="2500703" cy="1382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110" y="0"/>
            <a:ext cx="7055027" cy="1791380"/>
          </a:xfrm>
          <a:solidFill>
            <a:srgbClr val="F2DCDB"/>
          </a:solidFill>
          <a:ln>
            <a:miter lim="800000"/>
            <a:headEnd/>
            <a:tailEnd/>
          </a:ln>
        </p:spPr>
        <p:txBody>
          <a:bodyPr rtlCol="0">
            <a:normAutofit/>
          </a:bodyPr>
          <a:lstStyle/>
          <a:p>
            <a:pPr eaLnBrk="1" fontAlgn="auto" hangingPunct="1">
              <a:spcAft>
                <a:spcPts val="0"/>
              </a:spcAft>
              <a:defRPr/>
            </a:pPr>
            <a:r>
              <a:rPr lang="it-IT" dirty="0" smtClean="0">
                <a:ln>
                  <a:solidFill>
                    <a:srgbClr val="008000"/>
                  </a:solidFill>
                </a:ln>
                <a:ea typeface="+mj-ea"/>
                <a:cs typeface="+mj-cs"/>
              </a:rPr>
              <a:t>The </a:t>
            </a:r>
            <a:r>
              <a:rPr lang="it-IT" dirty="0" err="1" smtClean="0">
                <a:ln>
                  <a:solidFill>
                    <a:srgbClr val="008000"/>
                  </a:solidFill>
                </a:ln>
                <a:ea typeface="+mj-ea"/>
                <a:cs typeface="+mj-cs"/>
              </a:rPr>
              <a:t>depressedbeginning</a:t>
            </a:r>
            <a:r>
              <a:rPr lang="it-IT" dirty="0" smtClean="0">
                <a:ln>
                  <a:solidFill>
                    <a:srgbClr val="008000"/>
                  </a:solidFill>
                </a:ln>
                <a:ea typeface="+mj-ea"/>
                <a:cs typeface="+mj-cs"/>
              </a:rPr>
              <a:t/>
            </a:r>
            <a:br>
              <a:rPr lang="it-IT" dirty="0" smtClean="0">
                <a:ln>
                  <a:solidFill>
                    <a:srgbClr val="008000"/>
                  </a:solidFill>
                </a:ln>
                <a:ea typeface="+mj-ea"/>
                <a:cs typeface="+mj-cs"/>
              </a:rPr>
            </a:br>
            <a:r>
              <a:rPr lang="it-IT" dirty="0" err="1" smtClean="0">
                <a:ln>
                  <a:solidFill>
                    <a:srgbClr val="008000"/>
                  </a:solidFill>
                </a:ln>
                <a:ea typeface="+mj-ea"/>
                <a:cs typeface="+mj-cs"/>
              </a:rPr>
              <a:t>of</a:t>
            </a:r>
            <a:r>
              <a:rPr lang="it-IT" dirty="0" smtClean="0">
                <a:ln>
                  <a:solidFill>
                    <a:srgbClr val="008000"/>
                  </a:solidFill>
                </a:ln>
                <a:ea typeface="+mj-ea"/>
                <a:cs typeface="+mj-cs"/>
              </a:rPr>
              <a:t> the </a:t>
            </a:r>
            <a:r>
              <a:rPr lang="it-IT" dirty="0" err="1" smtClean="0">
                <a:ln>
                  <a:solidFill>
                    <a:srgbClr val="008000"/>
                  </a:solidFill>
                </a:ln>
                <a:ea typeface="+mj-ea"/>
                <a:cs typeface="+mj-cs"/>
              </a:rPr>
              <a:t>newmillemnium</a:t>
            </a:r>
            <a:endParaRPr lang="it-IT" dirty="0" smtClean="0">
              <a:ln>
                <a:solidFill>
                  <a:srgbClr val="008000"/>
                </a:solidFill>
              </a:ln>
              <a:ea typeface="+mj-ea"/>
              <a:cs typeface="+mj-cs"/>
            </a:endParaRPr>
          </a:p>
        </p:txBody>
      </p:sp>
      <p:sp>
        <p:nvSpPr>
          <p:cNvPr id="3" name="Segnaposto contenuto 2"/>
          <p:cNvSpPr>
            <a:spLocks noGrp="1"/>
          </p:cNvSpPr>
          <p:nvPr>
            <p:ph idx="1"/>
          </p:nvPr>
        </p:nvSpPr>
        <p:spPr>
          <a:xfrm>
            <a:off x="287338" y="1854200"/>
            <a:ext cx="8686800" cy="4589463"/>
          </a:xfrm>
          <a:ln>
            <a:solidFill>
              <a:srgbClr val="FF0000"/>
            </a:solidFill>
          </a:ln>
        </p:spPr>
        <p:txBody>
          <a:bodyPr>
            <a:normAutofit/>
          </a:bodyPr>
          <a:lstStyle/>
          <a:p>
            <a:pPr eaLnBrk="1" hangingPunct="1">
              <a:lnSpc>
                <a:spcPct val="80000"/>
              </a:lnSpc>
            </a:pPr>
            <a:r>
              <a:rPr lang="en-US" sz="2200" dirty="0">
                <a:latin typeface="Calibri" charset="0"/>
                <a:ea typeface="ヒラギノ角ゴ Pro W3" charset="0"/>
                <a:cs typeface="ヒラギノ角ゴ Pro W3" charset="0"/>
              </a:rPr>
              <a:t> With the end of the nineties, the new </a:t>
            </a:r>
            <a:r>
              <a:rPr lang="en-US" sz="2200" dirty="0">
                <a:solidFill>
                  <a:srgbClr val="FF0000"/>
                </a:solidFill>
                <a:latin typeface="Calibri" charset="0"/>
                <a:ea typeface="ヒラギノ角ゴ Pro W3" charset="0"/>
                <a:cs typeface="ヒラギノ角ゴ Pro W3" charset="0"/>
              </a:rPr>
              <a:t>gold-rush </a:t>
            </a:r>
            <a:r>
              <a:rPr lang="en-US" sz="2200" dirty="0">
                <a:latin typeface="Calibri" charset="0"/>
                <a:ea typeface="ヒラギノ角ゴ Pro W3" charset="0"/>
                <a:cs typeface="ヒラギノ角ゴ Pro W3" charset="0"/>
              </a:rPr>
              <a:t>towards the acquisition of intellectual property rights (coupled by a decline of public investment in knowledge) started to have </a:t>
            </a:r>
            <a:r>
              <a:rPr lang="en-US" sz="2200" dirty="0">
                <a:solidFill>
                  <a:srgbClr val="FF0000"/>
                </a:solidFill>
                <a:latin typeface="Calibri" charset="0"/>
                <a:ea typeface="ヒラギノ角ゴ Pro W3" charset="0"/>
                <a:cs typeface="ヒラギノ角ゴ Pro W3" charset="0"/>
              </a:rPr>
              <a:t>negative effects</a:t>
            </a:r>
            <a:r>
              <a:rPr lang="en-US" sz="2200" dirty="0">
                <a:latin typeface="Calibri" charset="0"/>
                <a:ea typeface="ヒラギノ角ゴ Pro W3" charset="0"/>
                <a:cs typeface="ヒラギノ角ゴ Pro W3" charset="0"/>
              </a:rPr>
              <a:t> on investment opportunities and the blocking effects of intellectual monopoly became stronger than its incentive effects. </a:t>
            </a:r>
          </a:p>
          <a:p>
            <a:pPr eaLnBrk="1" hangingPunct="1">
              <a:lnSpc>
                <a:spcPct val="80000"/>
              </a:lnSpc>
            </a:pPr>
            <a:endParaRPr lang="en-US" sz="2200" dirty="0">
              <a:latin typeface="Calibri" charset="0"/>
              <a:ea typeface="ヒラギノ角ゴ Pro W3" charset="0"/>
              <a:cs typeface="ヒラギノ角ゴ Pro W3" charset="0"/>
            </a:endParaRPr>
          </a:p>
          <a:p>
            <a:pPr eaLnBrk="1" hangingPunct="1">
              <a:lnSpc>
                <a:spcPct val="80000"/>
              </a:lnSpc>
            </a:pPr>
            <a:r>
              <a:rPr lang="en-US" sz="2200" dirty="0">
                <a:latin typeface="Calibri" charset="0"/>
                <a:ea typeface="ヒラギノ角ゴ Pro W3" charset="0"/>
                <a:cs typeface="ヒラギノ角ゴ Pro W3" charset="0"/>
              </a:rPr>
              <a:t>This substantial decrease in investments, in turn, explains the existence of </a:t>
            </a:r>
            <a:r>
              <a:rPr lang="en-US" sz="2200" dirty="0">
                <a:solidFill>
                  <a:srgbClr val="FF0000"/>
                </a:solidFill>
                <a:latin typeface="Calibri" charset="0"/>
                <a:ea typeface="ヒラギノ角ゴ Pro W3" charset="0"/>
                <a:cs typeface="ヒラギノ角ゴ Pro W3" charset="0"/>
              </a:rPr>
              <a:t>global imbalances </a:t>
            </a:r>
            <a:r>
              <a:rPr lang="en-US" sz="2200" dirty="0">
                <a:latin typeface="Calibri" charset="0"/>
                <a:ea typeface="ヒラギノ角ゴ Pro W3" charset="0"/>
                <a:cs typeface="ヒラギノ角ゴ Pro W3" charset="0"/>
              </a:rPr>
              <a:t>better than the hypothesis of a "</a:t>
            </a:r>
            <a:r>
              <a:rPr lang="en-US" sz="2200" dirty="0">
                <a:solidFill>
                  <a:srgbClr val="FF0000"/>
                </a:solidFill>
                <a:latin typeface="Calibri" charset="0"/>
                <a:ea typeface="ヒラギノ角ゴ Pro W3" charset="0"/>
                <a:cs typeface="ヒラギノ角ゴ Pro W3" charset="0"/>
              </a:rPr>
              <a:t>saving glut"</a:t>
            </a:r>
            <a:r>
              <a:rPr lang="en-US" sz="2200" dirty="0">
                <a:latin typeface="Calibri" charset="0"/>
                <a:ea typeface="ヒラギノ角ゴ Pro W3" charset="0"/>
                <a:cs typeface="ヒラギノ角ゴ Pro W3" charset="0"/>
              </a:rPr>
              <a:t>, on which much emphasis has been placed to explain the 2008 financial crisis. </a:t>
            </a:r>
          </a:p>
          <a:p>
            <a:pPr eaLnBrk="1" hangingPunct="1">
              <a:lnSpc>
                <a:spcPct val="80000"/>
              </a:lnSpc>
            </a:pPr>
            <a:endParaRPr lang="en-US" sz="2200" dirty="0">
              <a:latin typeface="Calibri" charset="0"/>
              <a:ea typeface="ヒラギノ角ゴ Pro W3" charset="0"/>
              <a:cs typeface="ヒラギノ角ゴ Pro W3" charset="0"/>
            </a:endParaRPr>
          </a:p>
          <a:p>
            <a:pPr eaLnBrk="1" hangingPunct="1">
              <a:lnSpc>
                <a:spcPct val="80000"/>
              </a:lnSpc>
            </a:pPr>
            <a:r>
              <a:rPr lang="en-US" sz="2200" dirty="0">
                <a:latin typeface="Calibri" charset="0"/>
                <a:ea typeface="ヒラギノ角ゴ Pro W3" charset="0"/>
                <a:cs typeface="ヒラギノ角ゴ Pro W3" charset="0"/>
              </a:rPr>
              <a:t>The </a:t>
            </a:r>
            <a:r>
              <a:rPr lang="en-US" sz="2200" dirty="0">
                <a:solidFill>
                  <a:srgbClr val="FF0000"/>
                </a:solidFill>
                <a:latin typeface="Calibri" charset="0"/>
                <a:ea typeface="ヒラギノ角ゴ Pro W3" charset="0"/>
                <a:cs typeface="ヒラギノ角ゴ Pro W3" charset="0"/>
              </a:rPr>
              <a:t>“famine” of good productive investment opportunities</a:t>
            </a:r>
            <a:r>
              <a:rPr lang="en-US" sz="2200" dirty="0">
                <a:latin typeface="Calibri" charset="0"/>
                <a:ea typeface="ヒラギノ角ゴ Pro W3" charset="0"/>
                <a:cs typeface="ヒラギノ角ゴ Pro W3" charset="0"/>
              </a:rPr>
              <a:t>, coupled with poor financial regulations, produced a flood of easy money that became both a cause and an effect of the housing bubble and of the following subprime crisis. </a:t>
            </a:r>
            <a:endParaRPr lang="it-IT" sz="2200" dirty="0">
              <a:latin typeface="Calibri" charset="0"/>
              <a:ea typeface="ヒラギノ角ゴ Pro W3" charset="0"/>
              <a:cs typeface="ヒラギノ角ゴ Pro W3" charset="0"/>
            </a:endParaRPr>
          </a:p>
          <a:p>
            <a:pPr eaLnBrk="1" hangingPunct="1">
              <a:lnSpc>
                <a:spcPct val="80000"/>
              </a:lnSpc>
            </a:pPr>
            <a:endParaRPr lang="it-IT" sz="2200" dirty="0">
              <a:latin typeface="Calibri" charset="0"/>
              <a:ea typeface="ヒラギノ角ゴ Pro W3" charset="0"/>
              <a:cs typeface="ヒラギノ角ゴ Pro W3" charset="0"/>
            </a:endParaRPr>
          </a:p>
        </p:txBody>
      </p:sp>
      <p:pic>
        <p:nvPicPr>
          <p:cNvPr id="27653" name="Picture 6"/>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30352" y="-1"/>
            <a:ext cx="1788759" cy="179138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olo 1"/>
          <p:cNvSpPr>
            <a:spLocks noGrp="1"/>
          </p:cNvSpPr>
          <p:nvPr>
            <p:ph type="title"/>
          </p:nvPr>
        </p:nvSpPr>
        <p:spPr>
          <a:xfrm>
            <a:off x="0" y="0"/>
            <a:ext cx="9144000" cy="1408113"/>
          </a:xfrm>
          <a:solidFill>
            <a:schemeClr val="accent2">
              <a:lumMod val="20000"/>
              <a:lumOff val="80000"/>
            </a:schemeClr>
          </a:solidFill>
        </p:spPr>
        <p:txBody>
          <a:bodyPr/>
          <a:lstStyle/>
          <a:p>
            <a:pPr eaLnBrk="1" hangingPunct="1">
              <a:defRPr/>
            </a:pPr>
            <a:r>
              <a:rPr lang="it-IT" sz="4000" b="1">
                <a:ea typeface="ＭＳ Ｐゴシック" pitchFamily="112" charset="-128"/>
                <a:cs typeface="ＭＳ Ｐゴシック" pitchFamily="112" charset="-128"/>
              </a:rPr>
              <a:t>Financial Times </a:t>
            </a:r>
            <a:br>
              <a:rPr lang="it-IT" sz="4000" b="1">
                <a:ea typeface="ＭＳ Ｐゴシック" pitchFamily="112" charset="-128"/>
                <a:cs typeface="ＭＳ Ｐゴシック" pitchFamily="112" charset="-128"/>
              </a:rPr>
            </a:br>
            <a:r>
              <a:rPr lang="it-IT" sz="4000" b="1">
                <a:ea typeface="ＭＳ Ｐゴシック" pitchFamily="112" charset="-128"/>
                <a:cs typeface="ＭＳ Ｐゴシック" pitchFamily="112" charset="-128"/>
              </a:rPr>
              <a:t>of March 6 2009</a:t>
            </a:r>
          </a:p>
        </p:txBody>
      </p:sp>
      <p:sp>
        <p:nvSpPr>
          <p:cNvPr id="28675" name="Segnaposto contenuto 2"/>
          <p:cNvSpPr>
            <a:spLocks noGrp="1"/>
          </p:cNvSpPr>
          <p:nvPr>
            <p:ph idx="1"/>
          </p:nvPr>
        </p:nvSpPr>
        <p:spPr>
          <a:xfrm>
            <a:off x="457200" y="1524000"/>
            <a:ext cx="8229600" cy="4800600"/>
          </a:xfrm>
          <a:solidFill>
            <a:srgbClr val="000000"/>
          </a:solidFill>
        </p:spPr>
        <p:txBody>
          <a:bodyPr/>
          <a:lstStyle/>
          <a:p>
            <a:pPr eaLnBrk="1" hangingPunct="1">
              <a:lnSpc>
                <a:spcPct val="90000"/>
              </a:lnSpc>
              <a:buFont typeface="Wingdings 2" charset="0"/>
              <a:buNone/>
            </a:pPr>
            <a:r>
              <a:rPr lang="en-US" sz="2400">
                <a:solidFill>
                  <a:srgbClr val="FDEADA"/>
                </a:solidFill>
                <a:latin typeface="Calibri" charset="0"/>
                <a:ea typeface="ＭＳ Ｐゴシック" charset="0"/>
                <a:cs typeface="ＭＳ Ｐゴシック" charset="0"/>
              </a:rPr>
              <a:t>“</a:t>
            </a:r>
            <a:r>
              <a:rPr lang="en-US" sz="2400" i="1">
                <a:solidFill>
                  <a:srgbClr val="FDEADA"/>
                </a:solidFill>
                <a:latin typeface="Calibri" charset="0"/>
                <a:ea typeface="ＭＳ Ｐゴシック" charset="0"/>
                <a:cs typeface="ＭＳ Ｐゴシック" charset="0"/>
              </a:rPr>
              <a:t>Our impression is that Opel has not freed itself from GM’s influence and that it is not being serious about becoming more autonomous as a business,” the insider said, confirming that both Mr. Guttenberg and Ms Merkel were losing patience with the companies.</a:t>
            </a:r>
            <a:endParaRPr lang="it-IT" sz="2400">
              <a:solidFill>
                <a:srgbClr val="FDEADA"/>
              </a:solidFill>
              <a:latin typeface="Calibri" charset="0"/>
              <a:ea typeface="ＭＳ Ｐゴシック" charset="0"/>
              <a:cs typeface="ＭＳ Ｐゴシック" charset="0"/>
            </a:endParaRPr>
          </a:p>
          <a:p>
            <a:pPr eaLnBrk="1" hangingPunct="1">
              <a:lnSpc>
                <a:spcPct val="90000"/>
              </a:lnSpc>
              <a:buFont typeface="Wingdings 2" charset="0"/>
              <a:buNone/>
            </a:pPr>
            <a:r>
              <a:rPr lang="en-US" sz="2400" i="1">
                <a:solidFill>
                  <a:srgbClr val="FDEADA"/>
                </a:solidFill>
                <a:latin typeface="Calibri" charset="0"/>
                <a:ea typeface="ＭＳ Ｐゴシック" charset="0"/>
                <a:cs typeface="ＭＳ Ｐゴシック" charset="0"/>
              </a:rPr>
              <a:t>Berlin has refused to assist Opel without cast-iron guarantees that the money will not flow to GM or be lost in the wake of a GM insolvency. Officials say Opel’s restructuring suggestions so far have failed to provide this guarantee.</a:t>
            </a:r>
            <a:endParaRPr lang="it-IT" sz="2400">
              <a:solidFill>
                <a:srgbClr val="FDEADA"/>
              </a:solidFill>
              <a:latin typeface="Calibri" charset="0"/>
              <a:ea typeface="ＭＳ Ｐゴシック" charset="0"/>
              <a:cs typeface="ＭＳ Ｐゴシック" charset="0"/>
            </a:endParaRPr>
          </a:p>
          <a:p>
            <a:pPr eaLnBrk="1" hangingPunct="1">
              <a:lnSpc>
                <a:spcPct val="90000"/>
              </a:lnSpc>
              <a:buFont typeface="Wingdings 2" charset="0"/>
              <a:buNone/>
            </a:pPr>
            <a:r>
              <a:rPr lang="en-US" sz="2400" i="1">
                <a:solidFill>
                  <a:srgbClr val="FDEADA"/>
                </a:solidFill>
                <a:latin typeface="Calibri" charset="0"/>
                <a:ea typeface="ＭＳ Ｐゴシック" charset="0"/>
                <a:cs typeface="ＭＳ Ｐゴシック" charset="0"/>
              </a:rPr>
              <a:t>The government suspects GM has provided some of Opel’s patents as collateral to the US Treasury in exchange for financial assistance. Berlin therefore doubts Opel would be shielded against an GM insolvency.”</a:t>
            </a:r>
            <a:endParaRPr lang="it-IT" sz="2400">
              <a:solidFill>
                <a:srgbClr val="FDEADA"/>
              </a:solidFill>
              <a:latin typeface="Calibri" charset="0"/>
              <a:ea typeface="ＭＳ Ｐゴシック" charset="0"/>
              <a:cs typeface="ＭＳ Ｐゴシック" charset="0"/>
            </a:endParaRPr>
          </a:p>
          <a:p>
            <a:pPr eaLnBrk="1" hangingPunct="1">
              <a:lnSpc>
                <a:spcPct val="90000"/>
              </a:lnSpc>
            </a:pPr>
            <a:endParaRPr lang="it-IT" sz="2400">
              <a:latin typeface="Calibri" charset="0"/>
              <a:ea typeface="ＭＳ Ｐゴシック" charset="0"/>
              <a:cs typeface="ＭＳ Ｐゴシック" charset="0"/>
            </a:endParaRPr>
          </a:p>
        </p:txBody>
      </p:sp>
      <p:pic>
        <p:nvPicPr>
          <p:cNvPr id="25604" name="Picture 4"/>
          <p:cNvPicPr>
            <a:picLocks noChangeAspect="1" noChangeArrowheads="1"/>
          </p:cNvPicPr>
          <p:nvPr/>
        </p:nvPicPr>
        <p:blipFill>
          <a:blip r:embed="rId2"/>
          <a:srcRect/>
          <a:stretch>
            <a:fillRect/>
          </a:stretch>
        </p:blipFill>
        <p:spPr bwMode="auto">
          <a:xfrm>
            <a:off x="812800" y="100013"/>
            <a:ext cx="1290638" cy="1308100"/>
          </a:xfrm>
          <a:prstGeom prst="rect">
            <a:avLst/>
          </a:prstGeom>
          <a:solidFill>
            <a:schemeClr val="tx2">
              <a:lumMod val="40000"/>
              <a:lumOff val="60000"/>
            </a:schemeClr>
          </a:solidFill>
          <a:ln w="9525">
            <a:solidFill>
              <a:srgbClr val="000000"/>
            </a:solidFill>
            <a:miter lim="800000"/>
            <a:headEnd/>
            <a:tailEnd/>
          </a:ln>
          <a:effectLst/>
        </p:spPr>
      </p:pic>
      <p:pic>
        <p:nvPicPr>
          <p:cNvPr id="28677" name="Immagine 4"/>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107238" y="100013"/>
            <a:ext cx="1308100" cy="13081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0" y="0"/>
            <a:ext cx="9144000" cy="823913"/>
          </a:xfrm>
          <a:solidFill>
            <a:schemeClr val="tx1"/>
          </a:solidFill>
          <a:ln>
            <a:miter lim="800000"/>
            <a:headEnd/>
            <a:tailEnd/>
          </a:ln>
        </p:spPr>
        <p:txBody>
          <a:bodyPr/>
          <a:lstStyle/>
          <a:p>
            <a:pPr eaLnBrk="1" hangingPunct="1">
              <a:defRPr/>
            </a:pPr>
            <a:r>
              <a:rPr lang="it-IT" sz="3200" dirty="0" smtClean="0">
                <a:ln>
                  <a:solidFill>
                    <a:srgbClr val="008000"/>
                  </a:solidFill>
                </a:ln>
                <a:solidFill>
                  <a:srgbClr val="FDEADA"/>
                </a:solidFill>
              </a:rPr>
              <a:t>http://www.alliedsecuritytrust.com/</a:t>
            </a:r>
          </a:p>
        </p:txBody>
      </p:sp>
      <p:sp>
        <p:nvSpPr>
          <p:cNvPr id="3" name="Segnaposto contenuto 2"/>
          <p:cNvSpPr>
            <a:spLocks noGrp="1"/>
          </p:cNvSpPr>
          <p:nvPr>
            <p:ph idx="1"/>
          </p:nvPr>
        </p:nvSpPr>
        <p:spPr>
          <a:xfrm>
            <a:off x="0" y="823913"/>
            <a:ext cx="9144000" cy="5838825"/>
          </a:xfrm>
          <a:solidFill>
            <a:srgbClr val="EEECE1"/>
          </a:solidFill>
        </p:spPr>
        <p:txBody>
          <a:bodyPr>
            <a:normAutofit/>
          </a:bodyPr>
          <a:lstStyle/>
          <a:p>
            <a:pPr eaLnBrk="1" hangingPunct="1">
              <a:lnSpc>
                <a:spcPct val="80000"/>
              </a:lnSpc>
              <a:buFont typeface="Arial" charset="0"/>
              <a:buNone/>
            </a:pPr>
            <a:r>
              <a:rPr lang="en-US" sz="2200">
                <a:latin typeface="Calibri" charset="0"/>
                <a:ea typeface="ヒラギノ角ゴ Pro W3" charset="0"/>
                <a:cs typeface="ヒラギノ角ゴ Pro W3" charset="0"/>
              </a:rPr>
              <a:t> Patent pools and pre-emptive patenting have created a situation in which only some large interconnected firms are able to limit the damage caused by intellectual monopoly and, in particular, by patent trolls.</a:t>
            </a:r>
          </a:p>
          <a:p>
            <a:pPr eaLnBrk="1" hangingPunct="1">
              <a:lnSpc>
                <a:spcPct val="80000"/>
              </a:lnSpc>
              <a:buFont typeface="Arial" charset="0"/>
              <a:buNone/>
            </a:pPr>
            <a:endParaRPr/>
          </a:p>
          <a:p>
            <a:pPr eaLnBrk="1" hangingPunct="1">
              <a:lnSpc>
                <a:spcPct val="80000"/>
              </a:lnSpc>
              <a:buFont typeface="Arial" charset="0"/>
              <a:buNone/>
            </a:pPr>
            <a:r>
              <a:rPr lang="en-US" sz="2200">
                <a:latin typeface="Calibri" charset="0"/>
                <a:ea typeface="ヒラギノ角ゴ Pro W3" charset="0"/>
                <a:cs typeface="ヒラギノ角ゴ Pro W3" charset="0"/>
              </a:rPr>
              <a:t>Such firms, including Sun Microsystems, Motorola, Hewlet-Packard, Verizon Communications, Cisco Systems, Google and Ericsson, have become members of AST (Allied Security Trust), a joint trust which is a patent holding company that helps protect members against patent infringement lawsuits. </a:t>
            </a:r>
          </a:p>
          <a:p>
            <a:pPr eaLnBrk="1" hangingPunct="1">
              <a:lnSpc>
                <a:spcPct val="80000"/>
              </a:lnSpc>
              <a:buFont typeface="Arial" charset="0"/>
              <a:buNone/>
            </a:pPr>
            <a:endParaRPr lang="en-US" sz="2200">
              <a:latin typeface="Calibri" charset="0"/>
              <a:ea typeface="ヒラギノ角ゴ Pro W3" charset="0"/>
              <a:cs typeface="ヒラギノ角ゴ Pro W3" charset="0"/>
            </a:endParaRPr>
          </a:p>
          <a:p>
            <a:pPr eaLnBrk="1" hangingPunct="1">
              <a:lnSpc>
                <a:spcPct val="80000"/>
              </a:lnSpc>
              <a:buFont typeface="Arial" charset="0"/>
              <a:buNone/>
            </a:pPr>
            <a:r>
              <a:rPr lang="en-US" sz="2200" b="1">
                <a:latin typeface="Calibri" charset="0"/>
                <a:ea typeface="ヒラギノ角ゴ Pro W3" charset="0"/>
                <a:cs typeface="ヒラギノ角ゴ Pro W3" charset="0"/>
              </a:rPr>
              <a:t>Allied Security Trust (2010) claims that:</a:t>
            </a:r>
          </a:p>
          <a:p>
            <a:pPr eaLnBrk="1" hangingPunct="1">
              <a:lnSpc>
                <a:spcPct val="80000"/>
              </a:lnSpc>
              <a:buFont typeface="Arial" charset="0"/>
              <a:buNone/>
            </a:pPr>
            <a:r>
              <a:rPr lang="en-US" sz="2200" i="1">
                <a:solidFill>
                  <a:srgbClr val="660066"/>
                </a:solidFill>
                <a:latin typeface="Calibri" charset="0"/>
                <a:ea typeface="ヒラギノ角ゴ Pro W3" charset="0"/>
                <a:cs typeface="ヒラギノ角ゴ Pro W3" charset="0"/>
              </a:rPr>
              <a:t>AST operates under a “catch and release” model that is unique among defensive patent organizations. AST members purchase patents for defensive purposes, secure the necessary licenses to ensure freedom of operation, and then return the patents to the marketplace for sale. These sale proceeds help to reimburse AST members for their investment in acquiring a license. Under the rules of Trust, AST or its affiliated companies seek to sell all acquired patents within one year of the date of acquisition.</a:t>
            </a:r>
            <a:endParaRPr lang="it-IT" sz="2200">
              <a:solidFill>
                <a:srgbClr val="660066"/>
              </a:solidFill>
              <a:latin typeface="Calibri" charset="0"/>
              <a:ea typeface="ヒラギノ角ゴ Pro W3" charset="0"/>
              <a:cs typeface="ヒラギノ角ゴ Pro W3" charset="0"/>
            </a:endParaRPr>
          </a:p>
          <a:p>
            <a:pPr eaLnBrk="1" hangingPunct="1">
              <a:lnSpc>
                <a:spcPct val="80000"/>
              </a:lnSpc>
            </a:pPr>
            <a:endParaRPr lang="it-IT" sz="2200">
              <a:latin typeface="Calibri"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457200" y="127000"/>
            <a:ext cx="8229600" cy="1143000"/>
          </a:xfrm>
          <a:solidFill>
            <a:srgbClr val="FF0000"/>
          </a:solidFill>
        </p:spPr>
        <p:txBody>
          <a:bodyPr/>
          <a:lstStyle/>
          <a:p>
            <a:r>
              <a:rPr lang="en-US">
                <a:solidFill>
                  <a:srgbClr val="DCE6F2"/>
                </a:solidFill>
                <a:latin typeface="Calibri" charset="0"/>
                <a:ea typeface="ヒラギノ角ゴ Pro W3" charset="0"/>
                <a:cs typeface="ヒラギノ角ゴ Pro W3" charset="0"/>
              </a:rPr>
              <a:t>The ownership of round corners</a:t>
            </a:r>
          </a:p>
        </p:txBody>
      </p:sp>
      <p:sp>
        <p:nvSpPr>
          <p:cNvPr id="30723" name="Segnaposto contenuto 2"/>
          <p:cNvSpPr>
            <a:spLocks noGrp="1"/>
          </p:cNvSpPr>
          <p:nvPr>
            <p:ph idx="1"/>
          </p:nvPr>
        </p:nvSpPr>
        <p:spPr>
          <a:xfrm>
            <a:off x="457200" y="4106863"/>
            <a:ext cx="8686800" cy="2260600"/>
          </a:xfrm>
          <a:solidFill>
            <a:schemeClr val="bg2"/>
          </a:solidFill>
          <a:ln>
            <a:solidFill>
              <a:srgbClr val="008000"/>
            </a:solidFill>
            <a:miter lim="800000"/>
            <a:headEnd/>
            <a:tailEnd/>
          </a:ln>
        </p:spPr>
        <p:txBody>
          <a:bodyPr/>
          <a:lstStyle/>
          <a:p>
            <a:pPr>
              <a:buFont typeface="Arial" charset="0"/>
              <a:buNone/>
            </a:pPr>
            <a:r>
              <a:rPr lang="en-US">
                <a:latin typeface="Calibri" charset="0"/>
                <a:ea typeface="ヒラギノ角ゴ Pro W3" charset="0"/>
                <a:cs typeface="ヒラギノ角ゴ Pro W3" charset="0"/>
              </a:rPr>
              <a:t>According to Samsung:</a:t>
            </a:r>
          </a:p>
          <a:p>
            <a:pPr>
              <a:buFont typeface="Arial" charset="0"/>
              <a:buNone/>
            </a:pPr>
            <a:r>
              <a:rPr lang="en-US" i="1">
                <a:latin typeface="Calibri" charset="0"/>
                <a:ea typeface="ヒラギノ角ゴ Pro W3" charset="0"/>
                <a:cs typeface="ヒラギノ角ゴ Pro W3" charset="0"/>
              </a:rPr>
              <a:t>“Apple could not claim the rights for all rectangles with rounded corners or other basic design used for phones or tablets”.</a:t>
            </a:r>
          </a:p>
        </p:txBody>
      </p:sp>
      <p:pic>
        <p:nvPicPr>
          <p:cNvPr id="49154" name="Picture 2"/>
          <p:cNvPicPr>
            <a:picLocks noChangeAspect="1" noChangeArrowheads="1"/>
          </p:cNvPicPr>
          <p:nvPr/>
        </p:nvPicPr>
        <p:blipFill>
          <a:blip r:embed="rId2"/>
          <a:srcRect/>
          <a:stretch>
            <a:fillRect/>
          </a:stretch>
        </p:blipFill>
        <p:spPr bwMode="auto">
          <a:xfrm>
            <a:off x="1920875" y="1066800"/>
            <a:ext cx="5013325" cy="2822575"/>
          </a:xfrm>
          <a:prstGeom prst="rect">
            <a:avLst/>
          </a:prstGeom>
          <a:solidFill>
            <a:schemeClr val="accent1">
              <a:lumMod val="20000"/>
              <a:lumOff val="80000"/>
            </a:schemeClr>
          </a:solid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a:solidFill>
            <a:srgbClr val="660066"/>
          </a:solidFill>
        </p:spPr>
        <p:txBody>
          <a:bodyPr rtlCol="0">
            <a:normAutofit fontScale="90000"/>
          </a:bodyPr>
          <a:lstStyle/>
          <a:p>
            <a:pPr eaLnBrk="1" fontAlgn="auto" hangingPunct="1">
              <a:spcAft>
                <a:spcPts val="0"/>
              </a:spcAft>
              <a:defRPr/>
            </a:pPr>
            <a:r>
              <a:rPr lang="en-US" dirty="0" smtClean="0">
                <a:solidFill>
                  <a:srgbClr val="F2DCDB"/>
                </a:solidFill>
                <a:ea typeface="+mj-ea"/>
                <a:cs typeface="+mj-cs"/>
              </a:rPr>
              <a:t>Privatizing </a:t>
            </a:r>
            <a:br>
              <a:rPr lang="en-US" dirty="0" smtClean="0">
                <a:solidFill>
                  <a:srgbClr val="F2DCDB"/>
                </a:solidFill>
                <a:ea typeface="+mj-ea"/>
                <a:cs typeface="+mj-cs"/>
              </a:rPr>
            </a:br>
            <a:r>
              <a:rPr lang="en-US" dirty="0" smtClean="0">
                <a:solidFill>
                  <a:srgbClr val="F2DCDB"/>
                </a:solidFill>
                <a:ea typeface="+mj-ea"/>
                <a:cs typeface="+mj-cs"/>
              </a:rPr>
              <a:t> disembodied knowledge.</a:t>
            </a:r>
          </a:p>
        </p:txBody>
      </p:sp>
      <p:sp>
        <p:nvSpPr>
          <p:cNvPr id="3" name="Segnaposto contenuto 2"/>
          <p:cNvSpPr>
            <a:spLocks noGrp="1"/>
          </p:cNvSpPr>
          <p:nvPr>
            <p:ph idx="1"/>
          </p:nvPr>
        </p:nvSpPr>
        <p:spPr>
          <a:xfrm>
            <a:off x="457200" y="1600200"/>
            <a:ext cx="8229600" cy="5018541"/>
          </a:xfrm>
          <a:ln>
            <a:miter lim="800000"/>
            <a:headEnd/>
            <a:tailEnd/>
          </a:ln>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The hypothesis that the knowledge-intensive economy should involve a fundamental discontinuity in the capitalist organization of the economy relies on the idea that, unlike physical goods, </a:t>
            </a:r>
            <a:r>
              <a:rPr lang="en-US" i="1" dirty="0" smtClean="0">
                <a:ln>
                  <a:solidFill>
                    <a:srgbClr val="008000"/>
                  </a:solidFill>
                </a:ln>
                <a:ea typeface="+mn-ea"/>
                <a:cs typeface="+mn-cs"/>
              </a:rPr>
              <a:t>disembodied knowledge</a:t>
            </a:r>
            <a:r>
              <a:rPr lang="en-US" dirty="0" smtClean="0">
                <a:ln>
                  <a:solidFill>
                    <a:srgbClr val="008000"/>
                  </a:solidFill>
                </a:ln>
                <a:ea typeface="+mn-ea"/>
                <a:cs typeface="+mn-cs"/>
              </a:rPr>
              <a:t> is a public good. </a:t>
            </a:r>
          </a:p>
          <a:p>
            <a:pPr eaLnBrk="1" fontAlgn="auto" hangingPunct="1">
              <a:spcAft>
                <a:spcPts val="0"/>
              </a:spcAft>
              <a:buFont typeface="Arial"/>
              <a:buChar char="•"/>
              <a:defRPr/>
            </a:pPr>
            <a:r>
              <a:rPr lang="en-US" dirty="0" smtClean="0">
                <a:ea typeface="+mn-ea"/>
                <a:cs typeface="+mn-cs"/>
              </a:rPr>
              <a:t> However, pure public goods are a mix of two ingredients: </a:t>
            </a:r>
            <a:r>
              <a:rPr lang="en-US" dirty="0" smtClean="0">
                <a:solidFill>
                  <a:srgbClr val="FF0000"/>
                </a:solidFill>
                <a:ea typeface="+mn-ea"/>
                <a:cs typeface="+mn-cs"/>
              </a:rPr>
              <a:t>non-rivalry</a:t>
            </a:r>
            <a:r>
              <a:rPr lang="en-US" dirty="0" smtClean="0">
                <a:ea typeface="+mn-ea"/>
                <a:cs typeface="+mn-cs"/>
              </a:rPr>
              <a:t> in consumption and </a:t>
            </a:r>
            <a:r>
              <a:rPr lang="en-US" dirty="0" smtClean="0">
                <a:solidFill>
                  <a:srgbClr val="FF0000"/>
                </a:solidFill>
                <a:ea typeface="+mn-ea"/>
                <a:cs typeface="+mn-cs"/>
              </a:rPr>
              <a:t>impossibility of exclusion </a:t>
            </a:r>
            <a:r>
              <a:rPr lang="en-US" dirty="0" smtClean="0">
                <a:ea typeface="+mn-ea"/>
                <a:cs typeface="+mn-cs"/>
              </a:rPr>
              <a:t>from consumption. </a:t>
            </a:r>
          </a:p>
          <a:p>
            <a:pPr eaLnBrk="1" fontAlgn="auto" hangingPunct="1">
              <a:spcAft>
                <a:spcPts val="0"/>
              </a:spcAft>
              <a:buFont typeface="Arial"/>
              <a:buChar char="•"/>
              <a:defRPr/>
            </a:pPr>
            <a:r>
              <a:rPr lang="en-US" i="1" dirty="0" smtClean="0">
                <a:ea typeface="+mn-ea"/>
                <a:cs typeface="+mn-cs"/>
              </a:rPr>
              <a:t>Disembodied knowledge</a:t>
            </a:r>
            <a:r>
              <a:rPr lang="en-US" dirty="0" smtClean="0">
                <a:ea typeface="+mn-ea"/>
                <a:cs typeface="+mn-cs"/>
              </a:rPr>
              <a:t> is a public good in the sense that it is a non-rival good</a:t>
            </a:r>
            <a:r>
              <a:rPr lang="en-US" dirty="0" smtClean="0">
                <a:solidFill>
                  <a:srgbClr val="660066"/>
                </a:solidFill>
                <a:ea typeface="+mn-ea"/>
                <a:cs typeface="+mn-cs"/>
              </a:rPr>
              <a:t> but </a:t>
            </a:r>
            <a:r>
              <a:rPr lang="en-US" dirty="0" smtClean="0">
                <a:ea typeface="+mn-ea"/>
                <a:cs typeface="+mn-cs"/>
              </a:rPr>
              <a:t>exclusion of others from intellectual ownership is well possible. </a:t>
            </a:r>
            <a:endParaRPr lang="it-IT" dirty="0" smtClean="0">
              <a:ea typeface="+mn-ea"/>
              <a:cs typeface="+mn-cs"/>
            </a:endParaRPr>
          </a:p>
        </p:txBody>
      </p:sp>
      <p:pic>
        <p:nvPicPr>
          <p:cNvPr id="4" name="Immagine 3" descr="privatization.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27000" y="92997"/>
            <a:ext cx="1397000" cy="10500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1721556"/>
          </a:xfrm>
          <a:solidFill>
            <a:srgbClr val="333399"/>
          </a:solidFill>
        </p:spPr>
        <p:txBody>
          <a:bodyPr/>
          <a:lstStyle/>
          <a:p>
            <a:r>
              <a:rPr lang="en-US" dirty="0" smtClean="0">
                <a:ln>
                  <a:solidFill>
                    <a:schemeClr val="bg1"/>
                  </a:solidFill>
                </a:ln>
                <a:solidFill>
                  <a:schemeClr val="bg1"/>
                </a:solidFill>
              </a:rPr>
              <a:t>Focus on three issues linked to the research on State Capacity Building</a:t>
            </a:r>
            <a:endParaRPr lang="en-US" dirty="0">
              <a:ln>
                <a:solidFill>
                  <a:schemeClr val="bg1"/>
                </a:solidFill>
              </a:ln>
              <a:solidFill>
                <a:schemeClr val="bg1"/>
              </a:solidFill>
            </a:endParaRPr>
          </a:p>
        </p:txBody>
      </p:sp>
      <p:sp>
        <p:nvSpPr>
          <p:cNvPr id="3" name="Segnaposto contenuto 2"/>
          <p:cNvSpPr>
            <a:spLocks noGrp="1"/>
          </p:cNvSpPr>
          <p:nvPr>
            <p:ph idx="1"/>
          </p:nvPr>
        </p:nvSpPr>
        <p:spPr>
          <a:xfrm>
            <a:off x="457200" y="1989667"/>
            <a:ext cx="8229600" cy="4525963"/>
          </a:xfrm>
          <a:solidFill>
            <a:schemeClr val="accent4">
              <a:lumMod val="20000"/>
              <a:lumOff val="80000"/>
            </a:schemeClr>
          </a:solidFill>
          <a:ln>
            <a:solidFill>
              <a:srgbClr val="660066"/>
            </a:solidFill>
          </a:ln>
        </p:spPr>
        <p:txBody>
          <a:bodyPr/>
          <a:lstStyle/>
          <a:p>
            <a:r>
              <a:rPr lang="en-US" dirty="0" smtClean="0"/>
              <a:t> Privatization of </a:t>
            </a:r>
            <a:r>
              <a:rPr lang="en-US" smtClean="0"/>
              <a:t>knowledge and nature </a:t>
            </a:r>
            <a:r>
              <a:rPr lang="en-US" dirty="0" smtClean="0"/>
              <a:t>of modern capitalism with particular reference to inequality and exclusion</a:t>
            </a:r>
          </a:p>
          <a:p>
            <a:r>
              <a:rPr lang="en-US" dirty="0" smtClean="0"/>
              <a:t>The role of State Capacity under Modern Intellectual Monopoly Capitalism.</a:t>
            </a:r>
          </a:p>
          <a:p>
            <a:r>
              <a:rPr lang="en-US" dirty="0" smtClean="0"/>
              <a:t>The role of International Organizations and the limits of National States.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solidFill>
            <a:schemeClr val="accent5">
              <a:lumMod val="75000"/>
            </a:schemeClr>
          </a:solidFill>
        </p:spPr>
        <p:txBody>
          <a:bodyPr rtlCol="0">
            <a:normAutofit fontScale="90000"/>
          </a:bodyPr>
          <a:lstStyle/>
          <a:p>
            <a:pPr eaLnBrk="1" fontAlgn="auto" hangingPunct="1">
              <a:spcAft>
                <a:spcPts val="0"/>
              </a:spcAft>
              <a:defRPr/>
            </a:pPr>
            <a:r>
              <a:rPr lang="it-IT" dirty="0" err="1" smtClean="0">
                <a:solidFill>
                  <a:schemeClr val="accent6">
                    <a:lumMod val="20000"/>
                    <a:lumOff val="80000"/>
                  </a:schemeClr>
                </a:solidFill>
                <a:ea typeface="+mj-ea"/>
                <a:cs typeface="+mj-cs"/>
              </a:rPr>
              <a:t>Privatization</a:t>
            </a:r>
            <a:r>
              <a:rPr lang="it-IT" dirty="0" smtClean="0">
                <a:solidFill>
                  <a:schemeClr val="accent6">
                    <a:lumMod val="20000"/>
                    <a:lumOff val="80000"/>
                  </a:schemeClr>
                </a:solidFill>
                <a:ea typeface="+mj-ea"/>
                <a:cs typeface="+mj-cs"/>
              </a:rPr>
              <a:t> of </a:t>
            </a:r>
            <a:r>
              <a:rPr lang="it-IT" dirty="0" err="1" smtClean="0">
                <a:solidFill>
                  <a:schemeClr val="accent6">
                    <a:lumMod val="20000"/>
                    <a:lumOff val="80000"/>
                  </a:schemeClr>
                </a:solidFill>
                <a:ea typeface="+mj-ea"/>
                <a:cs typeface="+mj-cs"/>
              </a:rPr>
              <a:t>knowledge</a:t>
            </a:r>
            <a:r>
              <a:rPr lang="it-IT" dirty="0" smtClean="0">
                <a:solidFill>
                  <a:schemeClr val="accent6">
                    <a:lumMod val="20000"/>
                    <a:lumOff val="80000"/>
                  </a:schemeClr>
                </a:solidFill>
                <a:ea typeface="+mj-ea"/>
                <a:cs typeface="+mj-cs"/>
              </a:rPr>
              <a:t/>
            </a:r>
            <a:br>
              <a:rPr lang="it-IT" dirty="0" smtClean="0">
                <a:solidFill>
                  <a:schemeClr val="accent6">
                    <a:lumMod val="20000"/>
                    <a:lumOff val="80000"/>
                  </a:schemeClr>
                </a:solidFill>
                <a:ea typeface="+mj-ea"/>
                <a:cs typeface="+mj-cs"/>
              </a:rPr>
            </a:br>
            <a:r>
              <a:rPr lang="it-IT" dirty="0" smtClean="0">
                <a:solidFill>
                  <a:schemeClr val="accent6">
                    <a:lumMod val="20000"/>
                    <a:lumOff val="80000"/>
                  </a:schemeClr>
                </a:solidFill>
                <a:ea typeface="+mj-ea"/>
                <a:cs typeface="+mj-cs"/>
              </a:rPr>
              <a:t>and </a:t>
            </a:r>
            <a:r>
              <a:rPr lang="it-IT" dirty="0" err="1" smtClean="0">
                <a:solidFill>
                  <a:schemeClr val="accent6">
                    <a:lumMod val="20000"/>
                    <a:lumOff val="80000"/>
                  </a:schemeClr>
                </a:solidFill>
                <a:ea typeface="+mj-ea"/>
                <a:cs typeface="+mj-cs"/>
              </a:rPr>
              <a:t>intellectualmonopoly</a:t>
            </a:r>
          </a:p>
        </p:txBody>
      </p:sp>
      <p:sp>
        <p:nvSpPr>
          <p:cNvPr id="3" name="Segnaposto contenuto 2"/>
          <p:cNvSpPr>
            <a:spLocks noGrp="1"/>
          </p:cNvSpPr>
          <p:nvPr>
            <p:ph idx="1"/>
          </p:nvPr>
        </p:nvSpPr>
        <p:spPr>
          <a:xfrm>
            <a:off x="0" y="1417638"/>
            <a:ext cx="9144000" cy="5440362"/>
          </a:xfrm>
          <a:ln>
            <a:solidFill>
              <a:srgbClr val="008000"/>
            </a:solidFill>
            <a:miter lim="800000"/>
            <a:headEnd/>
            <a:tailEnd/>
          </a:ln>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Excludability from </a:t>
            </a:r>
            <a:r>
              <a:rPr lang="en-US" dirty="0" smtClean="0">
                <a:ln>
                  <a:solidFill>
                    <a:srgbClr val="008000"/>
                  </a:solidFill>
                </a:ln>
                <a:solidFill>
                  <a:srgbClr val="FF0000"/>
                </a:solidFill>
                <a:ea typeface="+mn-ea"/>
                <a:cs typeface="+mn-cs"/>
              </a:rPr>
              <a:t>knowledge</a:t>
            </a:r>
            <a:r>
              <a:rPr lang="en-US" dirty="0" smtClean="0">
                <a:ea typeface="+mn-ea"/>
                <a:cs typeface="+mn-cs"/>
              </a:rPr>
              <a:t> is possible and has more dramatic consequences than exclusion from access to </a:t>
            </a:r>
            <a:r>
              <a:rPr lang="en-US" dirty="0" smtClean="0">
                <a:solidFill>
                  <a:srgbClr val="FF0000"/>
                </a:solidFill>
                <a:ea typeface="+mn-ea"/>
                <a:cs typeface="+mn-cs"/>
              </a:rPr>
              <a:t>physical objects</a:t>
            </a:r>
            <a:r>
              <a:rPr lang="en-US" dirty="0" smtClean="0">
                <a:ea typeface="+mn-ea"/>
                <a:cs typeface="+mn-cs"/>
              </a:rPr>
              <a:t>. </a:t>
            </a:r>
          </a:p>
          <a:p>
            <a:pPr eaLnBrk="1" fontAlgn="auto" hangingPunct="1">
              <a:spcAft>
                <a:spcPts val="0"/>
              </a:spcAft>
              <a:buFont typeface="Arial"/>
              <a:buChar char="•"/>
              <a:defRPr/>
            </a:pPr>
            <a:r>
              <a:rPr lang="en-US" dirty="0" smtClean="0">
                <a:ea typeface="+mn-ea"/>
                <a:cs typeface="+mn-cs"/>
              </a:rPr>
              <a:t>In the case of </a:t>
            </a:r>
            <a:r>
              <a:rPr lang="en-US" dirty="0" smtClean="0">
                <a:solidFill>
                  <a:srgbClr val="FF0000"/>
                </a:solidFill>
                <a:ea typeface="+mn-ea"/>
                <a:cs typeface="+mn-cs"/>
              </a:rPr>
              <a:t>physical objects</a:t>
            </a:r>
            <a:r>
              <a:rPr lang="en-US" dirty="0" smtClean="0">
                <a:ea typeface="+mn-ea"/>
                <a:cs typeface="+mn-cs"/>
              </a:rPr>
              <a:t>, both the definition and the enforcement of private property rights are specified at the local level. They are unlikely to have any relevant implication in distant locations. </a:t>
            </a:r>
          </a:p>
          <a:p>
            <a:pPr eaLnBrk="1" fontAlgn="auto" hangingPunct="1">
              <a:spcAft>
                <a:spcPts val="0"/>
              </a:spcAft>
              <a:buFont typeface="Arial"/>
              <a:buChar char="•"/>
              <a:defRPr/>
            </a:pPr>
            <a:r>
              <a:rPr lang="en-US" dirty="0" smtClean="0">
                <a:ea typeface="+mn-ea"/>
                <a:cs typeface="+mn-cs"/>
              </a:rPr>
              <a:t>The legal positions defining the private ownership of </a:t>
            </a:r>
            <a:r>
              <a:rPr lang="en-US" i="1" dirty="0" smtClean="0">
                <a:ln>
                  <a:solidFill>
                    <a:srgbClr val="008000"/>
                  </a:solidFill>
                </a:ln>
                <a:solidFill>
                  <a:srgbClr val="FF0000"/>
                </a:solidFill>
                <a:ea typeface="+mn-ea"/>
                <a:cs typeface="+mn-cs"/>
              </a:rPr>
              <a:t>disembodied knowledge</a:t>
            </a:r>
            <a:r>
              <a:rPr lang="en-US" dirty="0" smtClean="0">
                <a:ea typeface="+mn-ea"/>
                <a:cs typeface="+mn-cs"/>
              </a:rPr>
              <a:t>have a global nature and involve restrictions for many  individuals.</a:t>
            </a:r>
          </a:p>
          <a:p>
            <a:pPr eaLnBrk="1" fontAlgn="auto" hangingPunct="1">
              <a:spcAft>
                <a:spcPts val="0"/>
              </a:spcAft>
              <a:buFont typeface="Arial"/>
              <a:buChar char="•"/>
              <a:defRPr/>
            </a:pPr>
            <a:r>
              <a:rPr lang="en-US" b="1" dirty="0" smtClean="0">
                <a:ea typeface="+mn-ea"/>
                <a:cs typeface="+mn-cs"/>
              </a:rPr>
              <a:t>Thus, not only </a:t>
            </a:r>
            <a:r>
              <a:rPr lang="en-US" b="1" i="1" dirty="0" smtClean="0">
                <a:ln>
                  <a:solidFill>
                    <a:srgbClr val="008000"/>
                  </a:solidFill>
                </a:ln>
                <a:solidFill>
                  <a:srgbClr val="FF0000"/>
                </a:solidFill>
                <a:ea typeface="+mn-ea"/>
                <a:cs typeface="+mn-cs"/>
              </a:rPr>
              <a:t>disembodied knowledge</a:t>
            </a:r>
            <a:r>
              <a:rPr lang="en-US" b="1" dirty="0" smtClean="0">
                <a:ea typeface="+mn-ea"/>
                <a:cs typeface="+mn-cs"/>
              </a:rPr>
              <a:t>can become capital but, when it becomes capital, it does necessarily become </a:t>
            </a:r>
            <a:r>
              <a:rPr lang="en-US" b="1" dirty="0" smtClean="0">
                <a:ln>
                  <a:solidFill>
                    <a:srgbClr val="008000"/>
                  </a:solidFill>
                </a:ln>
                <a:ea typeface="+mn-ea"/>
                <a:cs typeface="+mn-cs"/>
              </a:rPr>
              <a:t>intellectual </a:t>
            </a:r>
            <a:r>
              <a:rPr lang="en-US" b="1" i="1" dirty="0" smtClean="0">
                <a:ln>
                  <a:solidFill>
                    <a:srgbClr val="008000"/>
                  </a:solidFill>
                </a:ln>
                <a:ea typeface="+mn-ea"/>
                <a:cs typeface="+mn-cs"/>
              </a:rPr>
              <a:t>monopoly </a:t>
            </a:r>
            <a:r>
              <a:rPr lang="en-US" b="1" dirty="0" smtClean="0">
                <a:ln>
                  <a:solidFill>
                    <a:srgbClr val="008000"/>
                  </a:solidFill>
                </a:ln>
                <a:ea typeface="+mn-ea"/>
                <a:cs typeface="+mn-cs"/>
              </a:rPr>
              <a:t>capital. </a:t>
            </a:r>
            <a:endParaRPr lang="it-IT" b="1" dirty="0" smtClean="0">
              <a:ln>
                <a:solidFill>
                  <a:srgbClr val="008000"/>
                </a:solidFill>
              </a:ln>
              <a:ea typeface="+mn-ea"/>
              <a:cs typeface="+mn-cs"/>
            </a:endParaRPr>
          </a:p>
          <a:p>
            <a:pPr eaLnBrk="1" fontAlgn="auto" hangingPunct="1">
              <a:spcAft>
                <a:spcPts val="0"/>
              </a:spcAft>
              <a:buFont typeface="Arial"/>
              <a:buChar char="•"/>
              <a:defRPr/>
            </a:pPr>
            <a:endParaRPr lang="it-IT" dirty="0" smtClean="0">
              <a:ea typeface="+mn-ea"/>
              <a:cs typeface="+mn-cs"/>
            </a:endParaRPr>
          </a:p>
        </p:txBody>
      </p:sp>
      <p:pic>
        <p:nvPicPr>
          <p:cNvPr id="6" name="Immagine 5" descr="images.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77082"/>
            <a:ext cx="1389944" cy="1079251"/>
          </a:xfrm>
          <a:prstGeom prst="rect">
            <a:avLst/>
          </a:prstGeom>
        </p:spPr>
      </p:pic>
      <p:pic>
        <p:nvPicPr>
          <p:cNvPr id="7" name="Immagine 6" descr="13411807-nucleobase-timina-formula-strutturale.jp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flipV="1">
            <a:off x="7688420" y="77082"/>
            <a:ext cx="1300358" cy="11150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0" y="11112"/>
            <a:ext cx="8001000" cy="1230665"/>
          </a:xfrm>
          <a:solidFill>
            <a:srgbClr val="632523"/>
          </a:solidFill>
        </p:spPr>
        <p:txBody>
          <a:bodyPr rtlCol="0">
            <a:normAutofit fontScale="90000"/>
          </a:bodyPr>
          <a:lstStyle/>
          <a:p>
            <a:pPr eaLnBrk="1" fontAlgn="auto" hangingPunct="1">
              <a:spcAft>
                <a:spcPts val="0"/>
              </a:spcAft>
              <a:defRPr/>
            </a:pPr>
            <a:r>
              <a:rPr lang="it-IT" dirty="0" smtClean="0">
                <a:solidFill>
                  <a:schemeClr val="bg1"/>
                </a:solidFill>
                <a:ea typeface="+mj-ea"/>
                <a:cs typeface="+mj-cs"/>
              </a:rPr>
              <a:t>The Fate</a:t>
            </a:r>
            <a:br>
              <a:rPr lang="it-IT" dirty="0" smtClean="0">
                <a:solidFill>
                  <a:schemeClr val="bg1"/>
                </a:solidFill>
                <a:ea typeface="+mj-ea"/>
                <a:cs typeface="+mj-cs"/>
              </a:rPr>
            </a:br>
            <a:r>
              <a:rPr lang="it-IT" dirty="0" smtClean="0">
                <a:solidFill>
                  <a:schemeClr val="bg1"/>
                </a:solidFill>
                <a:ea typeface="+mj-ea"/>
                <a:cs typeface="+mj-cs"/>
              </a:rPr>
              <a:t> of </a:t>
            </a:r>
            <a:r>
              <a:rPr lang="it-IT" dirty="0" err="1" smtClean="0">
                <a:solidFill>
                  <a:schemeClr val="bg1"/>
                </a:solidFill>
                <a:ea typeface="+mj-ea"/>
                <a:cs typeface="+mj-cs"/>
              </a:rPr>
              <a:t>Embodied</a:t>
            </a:r>
            <a:r>
              <a:rPr lang="it-IT" dirty="0" smtClean="0">
                <a:solidFill>
                  <a:schemeClr val="bg1"/>
                </a:solidFill>
                <a:ea typeface="+mj-ea"/>
                <a:cs typeface="+mj-cs"/>
              </a:rPr>
              <a:t> Knowledge.</a:t>
            </a:r>
          </a:p>
        </p:txBody>
      </p:sp>
      <p:sp>
        <p:nvSpPr>
          <p:cNvPr id="3" name="Segnaposto contenuto 2"/>
          <p:cNvSpPr>
            <a:spLocks noGrp="1"/>
          </p:cNvSpPr>
          <p:nvPr>
            <p:ph idx="1"/>
          </p:nvPr>
        </p:nvSpPr>
        <p:spPr>
          <a:xfrm>
            <a:off x="330200" y="1495777"/>
            <a:ext cx="8503356" cy="5235223"/>
          </a:xfrm>
          <a:ln>
            <a:miter lim="800000"/>
            <a:headEnd/>
            <a:tailEnd/>
          </a:ln>
        </p:spPr>
        <p:txBody>
          <a:bodyPr rtlCol="0">
            <a:normAutofit fontScale="62500" lnSpcReduction="20000"/>
          </a:bodyPr>
          <a:lstStyle/>
          <a:p>
            <a:pPr eaLnBrk="1" fontAlgn="auto" hangingPunct="1">
              <a:spcAft>
                <a:spcPts val="0"/>
              </a:spcAft>
              <a:buFont typeface="Arial" charset="0"/>
              <a:buNone/>
              <a:defRPr/>
            </a:pPr>
            <a:r>
              <a:rPr lang="en-US" sz="3840" dirty="0">
                <a:ea typeface="+mn-ea"/>
                <a:cs typeface="+mn-cs"/>
              </a:rPr>
              <a:t>P</a:t>
            </a:r>
            <a:r>
              <a:rPr lang="en-US" sz="3840" dirty="0" smtClean="0">
                <a:ea typeface="+mn-ea"/>
                <a:cs typeface="+mn-cs"/>
              </a:rPr>
              <a:t>rivate knowledge  increases the agency costs of small labor-hiring-capital firms. This is true also in comparison to tangible capital. Thus </a:t>
            </a:r>
            <a:r>
              <a:rPr lang="en-US" sz="3840" dirty="0" smtClean="0">
                <a:solidFill>
                  <a:srgbClr val="FF0000"/>
                </a:solidFill>
                <a:ea typeface="+mn-ea"/>
                <a:cs typeface="+mn-cs"/>
              </a:rPr>
              <a:t>the fate of embodied knowledge depends on the state of disembodied knowledge.</a:t>
            </a:r>
          </a:p>
          <a:p>
            <a:pPr eaLnBrk="1" fontAlgn="auto" hangingPunct="1">
              <a:spcAft>
                <a:spcPts val="0"/>
              </a:spcAft>
              <a:buFont typeface="Arial" charset="0"/>
              <a:buNone/>
              <a:defRPr/>
            </a:pPr>
            <a:r>
              <a:rPr lang="en-US" sz="3840" dirty="0" smtClean="0">
                <a:ea typeface="+mn-ea"/>
                <a:cs typeface="+mn-cs"/>
              </a:rPr>
              <a:t> When knowledge is privatized, </a:t>
            </a:r>
            <a:r>
              <a:rPr lang="en-US" sz="3840" dirty="0" smtClean="0">
                <a:ln>
                  <a:solidFill>
                    <a:srgbClr val="008000"/>
                  </a:solidFill>
                </a:ln>
                <a:ea typeface="+mn-ea"/>
                <a:cs typeface="+mn-cs"/>
              </a:rPr>
              <a:t>firm size matters:</a:t>
            </a:r>
          </a:p>
          <a:p>
            <a:pPr eaLnBrk="1" fontAlgn="auto" hangingPunct="1">
              <a:spcAft>
                <a:spcPts val="0"/>
              </a:spcAft>
              <a:buFont typeface="Arial"/>
              <a:buNone/>
              <a:defRPr/>
            </a:pPr>
            <a:r>
              <a:rPr lang="en-US" sz="3840" dirty="0" smtClean="0">
                <a:ea typeface="+mn-ea"/>
                <a:cs typeface="+mn-cs"/>
              </a:rPr>
              <a:t> Each unit of proprietary knowledge can be used an infinite number of times, involving a dramatic form of (firm-level artificially-restricted) </a:t>
            </a:r>
            <a:r>
              <a:rPr lang="en-US" sz="3840" dirty="0" smtClean="0">
                <a:solidFill>
                  <a:srgbClr val="FF0000"/>
                </a:solidFill>
                <a:ea typeface="+mn-ea"/>
                <a:cs typeface="+mn-cs"/>
              </a:rPr>
              <a:t>increasing returns</a:t>
            </a:r>
            <a:r>
              <a:rPr lang="en-US" sz="3840" dirty="0" smtClean="0">
                <a:solidFill>
                  <a:srgbClr val="632523"/>
                </a:solidFill>
                <a:ea typeface="+mn-ea"/>
                <a:cs typeface="+mn-cs"/>
              </a:rPr>
              <a:t>. </a:t>
            </a:r>
          </a:p>
          <a:p>
            <a:pPr eaLnBrk="1" fontAlgn="auto" hangingPunct="1">
              <a:spcAft>
                <a:spcPts val="0"/>
              </a:spcAft>
              <a:buFont typeface="Arial"/>
              <a:buNone/>
              <a:defRPr/>
            </a:pPr>
            <a:r>
              <a:rPr lang="en-US" sz="3840" dirty="0" smtClean="0">
                <a:solidFill>
                  <a:srgbClr val="FF0000"/>
                </a:solidFill>
                <a:ea typeface="+mn-ea"/>
                <a:cs typeface="+mn-cs"/>
              </a:rPr>
              <a:t>Knowledge complementarities </a:t>
            </a:r>
            <a:r>
              <a:rPr lang="en-US" sz="3840" dirty="0" smtClean="0">
                <a:ea typeface="+mn-ea"/>
                <a:cs typeface="+mn-cs"/>
              </a:rPr>
              <a:t>involve huge economies of scope, limiting the anti-commons tragedy.</a:t>
            </a:r>
          </a:p>
          <a:p>
            <a:pPr eaLnBrk="1" fontAlgn="auto" hangingPunct="1">
              <a:spcAft>
                <a:spcPts val="0"/>
              </a:spcAft>
              <a:buFont typeface="Arial"/>
              <a:buNone/>
              <a:defRPr/>
            </a:pPr>
            <a:r>
              <a:rPr lang="en-US" sz="3840" dirty="0" smtClean="0">
                <a:ea typeface="+mn-ea"/>
                <a:cs typeface="+mn-cs"/>
              </a:rPr>
              <a:t>The greater the concentration of knowledge, the lower the </a:t>
            </a:r>
            <a:r>
              <a:rPr lang="en-US" sz="3840" dirty="0" smtClean="0">
                <a:solidFill>
                  <a:srgbClr val="632523"/>
                </a:solidFill>
                <a:ea typeface="+mn-ea"/>
                <a:cs typeface="+mn-cs"/>
              </a:rPr>
              <a:t>unit cost of defending the exclusive ownership </a:t>
            </a:r>
            <a:r>
              <a:rPr lang="en-US" sz="3840" dirty="0" smtClean="0">
                <a:ea typeface="+mn-ea"/>
                <a:cs typeface="+mn-cs"/>
              </a:rPr>
              <a:t>rights on each unit of knowledge. </a:t>
            </a:r>
            <a:r>
              <a:rPr lang="en-US" sz="3840" dirty="0" smtClean="0">
                <a:solidFill>
                  <a:srgbClr val="FF0000"/>
                </a:solidFill>
                <a:ea typeface="+mn-ea"/>
                <a:cs typeface="+mn-cs"/>
              </a:rPr>
              <a:t>Legal economies to scale </a:t>
            </a:r>
            <a:r>
              <a:rPr lang="en-US" sz="3840" dirty="0" smtClean="0">
                <a:ea typeface="+mn-ea"/>
                <a:cs typeface="+mn-cs"/>
              </a:rPr>
              <a:t>are an important characteristic of  contemporary capitalism.</a:t>
            </a:r>
            <a:endParaRPr lang="it-IT" sz="3840" dirty="0" smtClean="0">
              <a:ea typeface="+mn-ea"/>
              <a:cs typeface="+mn-cs"/>
            </a:endParaRPr>
          </a:p>
        </p:txBody>
      </p:sp>
      <p:pic>
        <p:nvPicPr>
          <p:cNvPr id="4" name="Immagine 3" descr="trades-person.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 y="11111"/>
            <a:ext cx="1735666" cy="155061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1961444" y="28220"/>
            <a:ext cx="4783667" cy="1467557"/>
          </a:xfrm>
          <a:noFill/>
        </p:spPr>
        <p:txBody>
          <a:bodyPr/>
          <a:lstStyle/>
          <a:p>
            <a:pPr eaLnBrk="1" hangingPunct="1"/>
            <a:r>
              <a:rPr lang="it-IT" dirty="0" smtClean="0">
                <a:solidFill>
                  <a:srgbClr val="FF0000"/>
                </a:solidFill>
                <a:latin typeface="Calibri" charset="0"/>
                <a:ea typeface="ヒラギノ角ゴ Pro W3" charset="0"/>
                <a:cs typeface="ヒラギノ角ゴ Pro W3" charset="0"/>
              </a:rPr>
              <a:t>Vicious  and </a:t>
            </a:r>
            <a:br>
              <a:rPr lang="it-IT" dirty="0" smtClean="0">
                <a:solidFill>
                  <a:srgbClr val="FF0000"/>
                </a:solidFill>
                <a:latin typeface="Calibri" charset="0"/>
                <a:ea typeface="ヒラギノ角ゴ Pro W3" charset="0"/>
                <a:cs typeface="ヒラギノ角ゴ Pro W3" charset="0"/>
              </a:rPr>
            </a:br>
            <a:r>
              <a:rPr lang="it-IT" dirty="0" err="1" smtClean="0">
                <a:solidFill>
                  <a:srgbClr val="FF0000"/>
                </a:solidFill>
                <a:latin typeface="Calibri" charset="0"/>
                <a:ea typeface="ヒラギノ角ゴ Pro W3" charset="0"/>
                <a:cs typeface="ヒラギノ角ゴ Pro W3" charset="0"/>
              </a:rPr>
              <a:t>virtuos</a:t>
            </a:r>
            <a:r>
              <a:rPr lang="en-US" i="1" dirty="0" smtClean="0">
                <a:solidFill>
                  <a:srgbClr val="FF0000"/>
                </a:solidFill>
                <a:latin typeface="Calibri" charset="0"/>
                <a:ea typeface="ヒラギノ角ゴ Pro W3" charset="0"/>
                <a:cs typeface="ヒラギノ角ゴ Pro W3" charset="0"/>
              </a:rPr>
              <a:t>circles</a:t>
            </a:r>
            <a:endParaRPr lang="it-IT" i="1" dirty="0">
              <a:solidFill>
                <a:srgbClr val="FF0000"/>
              </a:solidFill>
              <a:latin typeface="Calibri" charset="0"/>
              <a:ea typeface="ヒラギノ角ゴ Pro W3" charset="0"/>
              <a:cs typeface="ヒラギノ角ゴ Pro W3" charset="0"/>
            </a:endParaRPr>
          </a:p>
        </p:txBody>
      </p:sp>
      <p:sp>
        <p:nvSpPr>
          <p:cNvPr id="3" name="Segnaposto contenuto 2"/>
          <p:cNvSpPr>
            <a:spLocks noGrp="1"/>
          </p:cNvSpPr>
          <p:nvPr>
            <p:ph idx="1"/>
          </p:nvPr>
        </p:nvSpPr>
        <p:spPr>
          <a:xfrm>
            <a:off x="0" y="1765652"/>
            <a:ext cx="9144000" cy="5362222"/>
          </a:xfrm>
        </p:spPr>
        <p:txBody>
          <a:bodyPr>
            <a:normAutofit lnSpcReduction="10000"/>
          </a:bodyPr>
          <a:lstStyle/>
          <a:p>
            <a:pPr eaLnBrk="1" hangingPunct="1">
              <a:lnSpc>
                <a:spcPct val="80000"/>
              </a:lnSpc>
              <a:buFont typeface="Arial" charset="0"/>
              <a:buNone/>
            </a:pPr>
            <a:r>
              <a:rPr lang="en-US" sz="2400" dirty="0">
                <a:latin typeface="Calibri" charset="0"/>
                <a:ea typeface="ヒラギノ角ゴ Pro W3" charset="0"/>
                <a:cs typeface="ヒラギノ角ゴ Pro W3" charset="0"/>
              </a:rPr>
              <a:t>The monopolization of knowledge inhibits investments in human capital or, to use a Marxian expression </a:t>
            </a:r>
            <a:r>
              <a:rPr lang="en-US" sz="2400" i="1" dirty="0">
                <a:solidFill>
                  <a:srgbClr val="FF0000"/>
                </a:solidFill>
                <a:latin typeface="Calibri" charset="0"/>
                <a:ea typeface="ヒラギノ角ゴ Pro W3" charset="0"/>
                <a:cs typeface="ヒラギノ角ゴ Pro W3" charset="0"/>
              </a:rPr>
              <a:t>dead intellectual capital</a:t>
            </a:r>
            <a:r>
              <a:rPr lang="en-US" sz="2400" dirty="0">
                <a:latin typeface="Calibri" charset="0"/>
                <a:ea typeface="ヒラギノ角ゴ Pro W3" charset="0"/>
                <a:cs typeface="ヒラギノ角ゴ Pro W3" charset="0"/>
              </a:rPr>
              <a:t>is likely to increase with respect to </a:t>
            </a:r>
            <a:r>
              <a:rPr lang="en-US" sz="2400" i="1" dirty="0">
                <a:solidFill>
                  <a:srgbClr val="FF0000"/>
                </a:solidFill>
                <a:latin typeface="Calibri" charset="0"/>
                <a:ea typeface="ヒラギノ角ゴ Pro W3" charset="0"/>
                <a:cs typeface="ヒラギノ角ゴ Pro W3" charset="0"/>
              </a:rPr>
              <a:t>living intellectual </a:t>
            </a:r>
            <a:r>
              <a:rPr lang="en-US" sz="2400" i="1" dirty="0" smtClean="0">
                <a:solidFill>
                  <a:srgbClr val="FF0000"/>
                </a:solidFill>
                <a:latin typeface="Calibri" charset="0"/>
                <a:ea typeface="ヒラギノ角ゴ Pro W3" charset="0"/>
                <a:cs typeface="ヒラギノ角ゴ Pro W3" charset="0"/>
              </a:rPr>
              <a:t>capital</a:t>
            </a:r>
            <a:r>
              <a:rPr lang="en-US" sz="2400" dirty="0" smtClean="0">
                <a:latin typeface="Calibri" charset="0"/>
                <a:ea typeface="ヒラギノ角ゴ Pro W3" charset="0"/>
                <a:cs typeface="ヒラギノ角ゴ Pro W3" charset="0"/>
              </a:rPr>
              <a:t>. The </a:t>
            </a:r>
            <a:r>
              <a:rPr lang="en-US" sz="2400" dirty="0">
                <a:latin typeface="Calibri" charset="0"/>
                <a:ea typeface="ヒラギノ角ゴ Pro W3" charset="0"/>
                <a:cs typeface="ヒラギノ角ゴ Pro W3" charset="0"/>
              </a:rPr>
              <a:t>owners of </a:t>
            </a:r>
            <a:r>
              <a:rPr lang="en-US" sz="2400" i="1" dirty="0">
                <a:solidFill>
                  <a:srgbClr val="FF0000"/>
                </a:solidFill>
                <a:latin typeface="Calibri" charset="0"/>
                <a:ea typeface="ヒラギノ角ゴ Pro W3" charset="0"/>
                <a:cs typeface="ヒラギノ角ゴ Pro W3" charset="0"/>
              </a:rPr>
              <a:t>dead intellectual capital </a:t>
            </a:r>
            <a:r>
              <a:rPr lang="en-US" sz="2400" dirty="0">
                <a:latin typeface="Calibri" charset="0"/>
                <a:ea typeface="ヒラギノ角ゴ Pro W3" charset="0"/>
                <a:cs typeface="ヒラギノ角ゴ Pro W3" charset="0"/>
              </a:rPr>
              <a:t>have greater incentives to develop their capabilities and, for this reason, tend to become the best owners. </a:t>
            </a:r>
          </a:p>
          <a:p>
            <a:pPr eaLnBrk="1" hangingPunct="1">
              <a:lnSpc>
                <a:spcPct val="80000"/>
              </a:lnSpc>
              <a:buFont typeface="Arial" charset="0"/>
              <a:buNone/>
            </a:pPr>
            <a:endParaRPr lang="en-US" sz="2400" dirty="0">
              <a:latin typeface="Calibri" charset="0"/>
              <a:ea typeface="ヒラギノ角ゴ Pro W3" charset="0"/>
              <a:cs typeface="ヒラギノ角ゴ Pro W3" charset="0"/>
            </a:endParaRPr>
          </a:p>
          <a:p>
            <a:pPr eaLnBrk="1" hangingPunct="1">
              <a:lnSpc>
                <a:spcPct val="80000"/>
              </a:lnSpc>
              <a:buFont typeface="Arial" charset="0"/>
              <a:buNone/>
            </a:pPr>
            <a:r>
              <a:rPr lang="en-US" sz="2400" dirty="0">
                <a:latin typeface="Calibri" charset="0"/>
                <a:ea typeface="ヒラギノ角ゴ Pro W3" charset="0"/>
                <a:cs typeface="ヒラギノ角ゴ Pro W3" charset="0"/>
              </a:rPr>
              <a:t>The monopolistic </a:t>
            </a:r>
            <a:r>
              <a:rPr lang="en-US" sz="2400" dirty="0">
                <a:solidFill>
                  <a:srgbClr val="FF0000"/>
                </a:solidFill>
                <a:latin typeface="Calibri" charset="0"/>
                <a:ea typeface="ヒラギノ角ゴ Pro W3" charset="0"/>
                <a:cs typeface="ヒラギノ角ゴ Pro W3" charset="0"/>
              </a:rPr>
              <a:t>ownership</a:t>
            </a:r>
            <a:r>
              <a:rPr lang="en-US" sz="2400" dirty="0">
                <a:latin typeface="Calibri" charset="0"/>
                <a:ea typeface="ヒラギノ角ゴ Pro W3" charset="0"/>
                <a:cs typeface="ヒラギノ角ゴ Pro W3" charset="0"/>
              </a:rPr>
              <a:t> of intellectual property encourages investment in the </a:t>
            </a:r>
            <a:r>
              <a:rPr lang="en-US" sz="2400" dirty="0">
                <a:solidFill>
                  <a:srgbClr val="FF0000"/>
                </a:solidFill>
                <a:latin typeface="Calibri" charset="0"/>
                <a:ea typeface="ヒラギノ角ゴ Pro W3" charset="0"/>
                <a:cs typeface="ヒラギノ角ゴ Pro W3" charset="0"/>
              </a:rPr>
              <a:t>skills</a:t>
            </a:r>
            <a:r>
              <a:rPr lang="en-US" sz="2400" dirty="0">
                <a:latin typeface="Calibri" charset="0"/>
                <a:ea typeface="ヒラギノ角ゴ Pro W3" charset="0"/>
                <a:cs typeface="ヒラギノ角ゴ Pro W3" charset="0"/>
              </a:rPr>
              <a:t> necessary to improve the knowledge that one owns and the skills that are developed make it even more convenient to acquire and </a:t>
            </a:r>
            <a:r>
              <a:rPr lang="en-US" sz="2400" dirty="0">
                <a:solidFill>
                  <a:srgbClr val="FF0000"/>
                </a:solidFill>
                <a:latin typeface="Calibri" charset="0"/>
                <a:ea typeface="ヒラギノ角ゴ Pro W3" charset="0"/>
                <a:cs typeface="ヒラギノ角ゴ Pro W3" charset="0"/>
              </a:rPr>
              <a:t>produce more private </a:t>
            </a:r>
            <a:r>
              <a:rPr lang="en-US" sz="2400" dirty="0" smtClean="0">
                <a:solidFill>
                  <a:srgbClr val="FF0000"/>
                </a:solidFill>
                <a:latin typeface="Calibri" charset="0"/>
                <a:ea typeface="ヒラギノ角ゴ Pro W3" charset="0"/>
                <a:cs typeface="ヒラギノ角ゴ Pro W3" charset="0"/>
              </a:rPr>
              <a:t>knowledge: a virtuous circle!</a:t>
            </a:r>
            <a:endParaRPr lang="en-US" sz="2400" dirty="0">
              <a:solidFill>
                <a:srgbClr val="FF0000"/>
              </a:solidFill>
              <a:latin typeface="Calibri" charset="0"/>
              <a:ea typeface="ヒラギノ角ゴ Pro W3" charset="0"/>
              <a:cs typeface="ヒラギノ角ゴ Pro W3" charset="0"/>
            </a:endParaRPr>
          </a:p>
          <a:p>
            <a:pPr eaLnBrk="1" hangingPunct="1">
              <a:lnSpc>
                <a:spcPct val="80000"/>
              </a:lnSpc>
              <a:buFont typeface="Arial" charset="0"/>
              <a:buNone/>
            </a:pPr>
            <a:endParaRPr/>
          </a:p>
          <a:p>
            <a:pPr eaLnBrk="1" hangingPunct="1">
              <a:lnSpc>
                <a:spcPct val="80000"/>
              </a:lnSpc>
              <a:buFont typeface="Arial" charset="0"/>
              <a:buNone/>
            </a:pPr>
            <a:r>
              <a:rPr lang="en-US" sz="2400" dirty="0">
                <a:latin typeface="Calibri" charset="0"/>
                <a:ea typeface="ヒラギノ角ゴ Pro W3" charset="0"/>
                <a:cs typeface="ヒラギノ角ゴ Pro W3" charset="0"/>
              </a:rPr>
              <a:t>Other individuals may be trapped in </a:t>
            </a:r>
            <a:r>
              <a:rPr lang="en-US" sz="2400" dirty="0">
                <a:solidFill>
                  <a:srgbClr val="FF0000"/>
                </a:solidFill>
                <a:latin typeface="Calibri" charset="0"/>
                <a:ea typeface="ヒラギノ角ゴ Pro W3" charset="0"/>
                <a:cs typeface="ヒラギノ角ゴ Pro W3" charset="0"/>
              </a:rPr>
              <a:t>vicious circles of under-investment </a:t>
            </a:r>
            <a:r>
              <a:rPr lang="en-US" sz="2400" dirty="0">
                <a:latin typeface="Calibri" charset="0"/>
                <a:ea typeface="ヒラギノ角ゴ Pro W3" charset="0"/>
                <a:cs typeface="ヒラギノ角ゴ Pro W3" charset="0"/>
              </a:rPr>
              <a:t>in human capital where the lack of intellectual property discourages the acquisition of skills and the lack of skills discourages the acquisition of intellectual </a:t>
            </a:r>
            <a:r>
              <a:rPr lang="en-US" sz="2400" dirty="0" smtClean="0">
                <a:latin typeface="Calibri" charset="0"/>
                <a:ea typeface="ヒラギノ角ゴ Pro W3" charset="0"/>
                <a:cs typeface="ヒラギノ角ゴ Pro W3" charset="0"/>
              </a:rPr>
              <a:t>property. </a:t>
            </a:r>
            <a:r>
              <a:rPr lang="en-US" sz="2400" dirty="0" smtClean="0">
                <a:solidFill>
                  <a:srgbClr val="FF0000"/>
                </a:solidFill>
                <a:latin typeface="Calibri" charset="0"/>
                <a:ea typeface="ヒラギノ角ゴ Pro W3" charset="0"/>
                <a:cs typeface="ヒラギノ角ゴ Pro W3" charset="0"/>
              </a:rPr>
              <a:t>This adds to the causes of increasing global inequality!</a:t>
            </a:r>
            <a:endParaRPr lang="it-IT" sz="2400" dirty="0">
              <a:solidFill>
                <a:srgbClr val="FF0000"/>
              </a:solidFill>
              <a:latin typeface="Calibri" charset="0"/>
              <a:ea typeface="ヒラギノ角ゴ Pro W3" charset="0"/>
              <a:cs typeface="ヒラギノ角ゴ Pro W3" charset="0"/>
            </a:endParaRPr>
          </a:p>
        </p:txBody>
      </p:sp>
      <p:pic>
        <p:nvPicPr>
          <p:cNvPr id="4"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142874"/>
            <a:ext cx="1622778" cy="1622778"/>
          </a:xfrm>
          <a:prstGeom prst="rect">
            <a:avLst/>
          </a:prstGeom>
          <a:solidFill>
            <a:schemeClr val="bg2"/>
          </a:solidFill>
          <a:ln w="9525">
            <a:solidFill>
              <a:srgbClr val="FFFFFF"/>
            </a:solidFill>
            <a:miter lim="800000"/>
            <a:headEnd/>
            <a:tailEnd/>
          </a:ln>
        </p:spPr>
      </p:pic>
      <p:pic>
        <p:nvPicPr>
          <p:cNvPr id="5" name="Picture 5"/>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632222" y="56441"/>
            <a:ext cx="2398889" cy="1531731"/>
          </a:xfrm>
          <a:prstGeom prst="rect">
            <a:avLst/>
          </a:prstGeom>
          <a:noFill/>
          <a:ln w="9525">
            <a:solidFill>
              <a:srgbClr val="FFFFFF"/>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0" y="0"/>
            <a:ext cx="9144000" cy="1199444"/>
          </a:xfrm>
          <a:solidFill>
            <a:srgbClr val="C0504D"/>
          </a:solidFill>
        </p:spPr>
        <p:txBody>
          <a:bodyPr/>
          <a:lstStyle/>
          <a:p>
            <a:pPr eaLnBrk="1" hangingPunct="1"/>
            <a:r>
              <a:rPr lang="it-IT" dirty="0" smtClean="0">
                <a:solidFill>
                  <a:srgbClr val="FFFFFF"/>
                </a:solidFill>
                <a:latin typeface="Calibri" charset="0"/>
                <a:ea typeface="ヒラギノ角ゴ Pro W3" charset="0"/>
                <a:cs typeface="ヒラギノ角ゴ Pro W3" charset="0"/>
              </a:rPr>
              <a:t>            The </a:t>
            </a:r>
            <a:r>
              <a:rPr lang="it-IT" dirty="0">
                <a:solidFill>
                  <a:srgbClr val="FFFFFF"/>
                </a:solidFill>
                <a:latin typeface="Calibri" charset="0"/>
                <a:ea typeface="ヒラギノ角ゴ Pro W3" charset="0"/>
                <a:cs typeface="ヒラギノ角ゴ Pro W3" charset="0"/>
              </a:rPr>
              <a:t>Knowledge-Economy </a:t>
            </a:r>
            <a:r>
              <a:rPr lang="it-IT" dirty="0" smtClean="0">
                <a:solidFill>
                  <a:srgbClr val="FFFFFF"/>
                </a:solidFill>
                <a:latin typeface="Calibri" charset="0"/>
                <a:ea typeface="ヒラギノ角ゴ Pro W3" charset="0"/>
                <a:cs typeface="ヒラギノ角ゴ Pro W3" charset="0"/>
              </a:rPr>
              <a:t/>
            </a:r>
            <a:br>
              <a:rPr lang="it-IT" dirty="0" smtClean="0">
                <a:solidFill>
                  <a:srgbClr val="FFFFFF"/>
                </a:solidFill>
                <a:latin typeface="Calibri" charset="0"/>
                <a:ea typeface="ヒラギノ角ゴ Pro W3" charset="0"/>
                <a:cs typeface="ヒラギノ角ゴ Pro W3" charset="0"/>
              </a:rPr>
            </a:br>
            <a:r>
              <a:rPr lang="it-IT" dirty="0" err="1" smtClean="0">
                <a:solidFill>
                  <a:srgbClr val="FFFFFF"/>
                </a:solidFill>
                <a:latin typeface="Calibri" charset="0"/>
                <a:ea typeface="ヒラギノ角ゴ Pro W3" charset="0"/>
                <a:cs typeface="ヒラギノ角ゴ Pro W3" charset="0"/>
              </a:rPr>
              <a:t>Paradox</a:t>
            </a:r>
            <a:r>
              <a:rPr lang="it-IT" dirty="0">
                <a:solidFill>
                  <a:srgbClr val="FFFFFF"/>
                </a:solidFill>
                <a:latin typeface="Calibri" charset="0"/>
                <a:ea typeface="ヒラギノ角ゴ Pro W3" charset="0"/>
                <a:cs typeface="ヒラギノ角ゴ Pro W3" charset="0"/>
              </a:rPr>
              <a:t>.</a:t>
            </a:r>
          </a:p>
        </p:txBody>
      </p:sp>
      <p:sp>
        <p:nvSpPr>
          <p:cNvPr id="3" name="Segnaposto contenuto 2"/>
          <p:cNvSpPr>
            <a:spLocks noGrp="1"/>
          </p:cNvSpPr>
          <p:nvPr>
            <p:ph idx="1"/>
          </p:nvPr>
        </p:nvSpPr>
        <p:spPr>
          <a:xfrm>
            <a:off x="1" y="1199444"/>
            <a:ext cx="9144000" cy="5658556"/>
          </a:xfrm>
          <a:ln>
            <a:miter lim="800000"/>
            <a:headEnd/>
            <a:tailEnd/>
          </a:ln>
        </p:spPr>
        <p:txBody>
          <a:bodyPr rtlCol="0">
            <a:normAutofit fontScale="92500" lnSpcReduction="10000"/>
          </a:bodyPr>
          <a:lstStyle/>
          <a:p>
            <a:pPr eaLnBrk="1" fontAlgn="auto" hangingPunct="1">
              <a:spcAft>
                <a:spcPts val="0"/>
              </a:spcAft>
              <a:buFont typeface="Arial"/>
              <a:buChar char="•"/>
              <a:defRPr/>
            </a:pPr>
            <a:r>
              <a:rPr lang="en-US" dirty="0" smtClean="0">
                <a:ln>
                  <a:solidFill>
                    <a:srgbClr val="008000"/>
                  </a:solidFill>
                </a:ln>
                <a:ea typeface="+mn-ea"/>
                <a:cs typeface="+mn-cs"/>
              </a:rPr>
              <a:t>Thenon-rival nature of knowledge, </a:t>
            </a:r>
            <a:r>
              <a:rPr lang="en-US" dirty="0" smtClean="0">
                <a:solidFill>
                  <a:srgbClr val="C0504D"/>
                </a:solidFill>
                <a:ea typeface="+mn-ea"/>
                <a:cs typeface="+mn-cs"/>
              </a:rPr>
              <a:t>which could in principle favor small, and even self-managed, firms</a:t>
            </a:r>
            <a:r>
              <a:rPr lang="en-US" dirty="0" smtClean="0">
                <a:ea typeface="+mn-ea"/>
                <a:cs typeface="+mn-cs"/>
              </a:rPr>
              <a:t>, </a:t>
            </a:r>
            <a:r>
              <a:rPr lang="en-US" dirty="0" smtClean="0">
                <a:ln>
                  <a:solidFill>
                    <a:srgbClr val="008000"/>
                  </a:solidFill>
                </a:ln>
                <a:ea typeface="+mn-ea"/>
                <a:cs typeface="+mn-cs"/>
              </a:rPr>
              <a:t>is used to create artificial economies of size which make a cheap acquisition and the defense of property rights possible only for big business</a:t>
            </a:r>
            <a:r>
              <a:rPr lang="en-US" dirty="0" smtClean="0">
                <a:ea typeface="+mn-ea"/>
                <a:cs typeface="+mn-cs"/>
              </a:rPr>
              <a:t>. </a:t>
            </a:r>
          </a:p>
          <a:p>
            <a:pPr eaLnBrk="1" fontAlgn="auto" hangingPunct="1">
              <a:spcAft>
                <a:spcPts val="0"/>
              </a:spcAft>
              <a:buFont typeface="Arial"/>
              <a:buChar char="•"/>
              <a:defRPr/>
            </a:pPr>
            <a:r>
              <a:rPr lang="en-US" dirty="0" smtClean="0">
                <a:solidFill>
                  <a:srgbClr val="FF0000"/>
                </a:solidFill>
                <a:ea typeface="+mn-ea"/>
                <a:cs typeface="+mn-cs"/>
              </a:rPr>
              <a:t>Absent knowledge privatization,</a:t>
            </a:r>
            <a:r>
              <a:rPr lang="en-US" dirty="0" smtClean="0">
                <a:ea typeface="+mn-ea"/>
                <a:cs typeface="+mn-cs"/>
              </a:rPr>
              <a:t> the need to provide incentives to invest in human capital would be an argument favoring the labor-hiring-capital solution. </a:t>
            </a:r>
          </a:p>
          <a:p>
            <a:pPr eaLnBrk="1" fontAlgn="auto" hangingPunct="1">
              <a:spcAft>
                <a:spcPts val="0"/>
              </a:spcAft>
              <a:buFont typeface="Arial"/>
              <a:buChar char="•"/>
              <a:defRPr/>
            </a:pPr>
            <a:r>
              <a:rPr lang="en-US" dirty="0" smtClean="0">
                <a:solidFill>
                  <a:srgbClr val="FF0000"/>
                </a:solidFill>
                <a:ea typeface="+mn-ea"/>
                <a:cs typeface="+mn-cs"/>
              </a:rPr>
              <a:t>Because of the monopolization of intellectual capital </a:t>
            </a:r>
            <a:r>
              <a:rPr lang="en-US" dirty="0" smtClean="0">
                <a:ea typeface="+mn-ea"/>
                <a:cs typeface="+mn-cs"/>
              </a:rPr>
              <a:t>the knowledge economy can become the </a:t>
            </a:r>
            <a:r>
              <a:rPr lang="en-US" dirty="0" smtClean="0">
                <a:ln>
                  <a:solidFill>
                    <a:srgbClr val="008000"/>
                  </a:solidFill>
                </a:ln>
                <a:ea typeface="+mn-ea"/>
                <a:cs typeface="+mn-cs"/>
              </a:rPr>
              <a:t>most unfriendly environment for small labor-managed firms. </a:t>
            </a:r>
            <a:endParaRPr lang="it-IT" dirty="0" smtClean="0">
              <a:ln>
                <a:solidFill>
                  <a:srgbClr val="008000"/>
                </a:solidFill>
              </a:ln>
              <a:ea typeface="+mn-ea"/>
              <a:cs typeface="+mn-cs"/>
            </a:endParaRPr>
          </a:p>
          <a:p>
            <a:pPr eaLnBrk="1" fontAlgn="auto" hangingPunct="1">
              <a:spcAft>
                <a:spcPts val="0"/>
              </a:spcAft>
              <a:buFont typeface="Arial"/>
              <a:buChar char="•"/>
              <a:defRPr/>
            </a:pPr>
            <a:endParaRPr lang="it-IT" dirty="0" smtClean="0">
              <a:ea typeface="+mn-ea"/>
              <a:cs typeface="+mn-cs"/>
            </a:endParaRPr>
          </a:p>
        </p:txBody>
      </p:sp>
      <p:pic>
        <p:nvPicPr>
          <p:cNvPr id="2" name="Immagine 1" descr="paradox_logical-300x250.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0"/>
            <a:ext cx="1439333" cy="11994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95400"/>
          </a:xfrm>
          <a:solidFill>
            <a:schemeClr val="accent2">
              <a:lumMod val="50000"/>
            </a:schemeClr>
          </a:solidFill>
        </p:spPr>
        <p:txBody>
          <a:bodyPr rtlCol="0">
            <a:normAutofit fontScale="90000"/>
          </a:bodyPr>
          <a:lstStyle/>
          <a:p>
            <a:pPr eaLnBrk="1" fontAlgn="auto" hangingPunct="1">
              <a:spcAft>
                <a:spcPts val="0"/>
              </a:spcAft>
              <a:defRPr/>
            </a:pPr>
            <a:r>
              <a:rPr lang="it-IT" dirty="0" err="1" smtClean="0">
                <a:solidFill>
                  <a:schemeClr val="bg2"/>
                </a:solidFill>
                <a:ea typeface="+mj-ea"/>
                <a:cs typeface="+mj-cs"/>
              </a:rPr>
              <a:t>Closed</a:t>
            </a:r>
            <a:r>
              <a:rPr lang="it-IT" dirty="0" smtClean="0">
                <a:solidFill>
                  <a:schemeClr val="bg2"/>
                </a:solidFill>
                <a:ea typeface="+mj-ea"/>
                <a:cs typeface="+mj-cs"/>
              </a:rPr>
              <a:t> Science </a:t>
            </a:r>
            <a:br>
              <a:rPr lang="it-IT" dirty="0" smtClean="0">
                <a:solidFill>
                  <a:schemeClr val="bg2"/>
                </a:solidFill>
                <a:ea typeface="+mj-ea"/>
                <a:cs typeface="+mj-cs"/>
              </a:rPr>
            </a:br>
            <a:r>
              <a:rPr lang="it-IT" dirty="0" smtClean="0">
                <a:solidFill>
                  <a:schemeClr val="bg2"/>
                </a:solidFill>
                <a:ea typeface="+mj-ea"/>
                <a:cs typeface="+mj-cs"/>
              </a:rPr>
              <a:t>and </a:t>
            </a:r>
            <a:r>
              <a:rPr lang="it-IT" dirty="0" err="1" smtClean="0">
                <a:solidFill>
                  <a:schemeClr val="bg2"/>
                </a:solidFill>
                <a:ea typeface="+mj-ea"/>
                <a:cs typeface="+mj-cs"/>
              </a:rPr>
              <a:t>ClosedMarkets</a:t>
            </a:r>
            <a:endParaRPr lang="it-IT" dirty="0" smtClean="0">
              <a:solidFill>
                <a:schemeClr val="bg2"/>
              </a:solidFill>
              <a:ea typeface="+mj-ea"/>
              <a:cs typeface="+mj-cs"/>
            </a:endParaRPr>
          </a:p>
        </p:txBody>
      </p:sp>
      <p:sp>
        <p:nvSpPr>
          <p:cNvPr id="3" name="Segnaposto contenuto 2"/>
          <p:cNvSpPr>
            <a:spLocks noGrp="1"/>
          </p:cNvSpPr>
          <p:nvPr>
            <p:ph idx="1"/>
          </p:nvPr>
        </p:nvSpPr>
        <p:spPr>
          <a:xfrm>
            <a:off x="0" y="1295400"/>
            <a:ext cx="9144000" cy="5562600"/>
          </a:xfrm>
          <a:ln>
            <a:miter lim="800000"/>
            <a:headEnd/>
            <a:tailEnd/>
          </a:ln>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Under </a:t>
            </a:r>
            <a:r>
              <a:rPr lang="en-US" i="1" dirty="0" smtClean="0">
                <a:ln>
                  <a:solidFill>
                    <a:srgbClr val="008000"/>
                  </a:solidFill>
                </a:ln>
                <a:ea typeface="+mn-ea"/>
                <a:cs typeface="+mn-cs"/>
              </a:rPr>
              <a:t>intellectual monopoly capital</a:t>
            </a:r>
            <a:r>
              <a:rPr lang="en-US" dirty="0" smtClean="0">
                <a:ea typeface="+mn-ea"/>
                <a:cs typeface="+mn-cs"/>
              </a:rPr>
              <a:t>, there is an evident </a:t>
            </a:r>
            <a:r>
              <a:rPr lang="en-US" dirty="0" smtClean="0">
                <a:ln>
                  <a:solidFill>
                    <a:srgbClr val="008000"/>
                  </a:solidFill>
                </a:ln>
                <a:ea typeface="+mn-ea"/>
                <a:cs typeface="+mn-cs"/>
              </a:rPr>
              <a:t>complementarity</a:t>
            </a:r>
            <a:r>
              <a:rPr lang="en-US" dirty="0" smtClean="0">
                <a:ea typeface="+mn-ea"/>
                <a:cs typeface="+mn-cs"/>
              </a:rPr>
              <a:t> between </a:t>
            </a:r>
            <a:r>
              <a:rPr lang="en-US" i="1" dirty="0" smtClean="0">
                <a:ln>
                  <a:solidFill>
                    <a:srgbClr val="008000"/>
                  </a:solidFill>
                </a:ln>
                <a:ea typeface="+mn-ea"/>
                <a:cs typeface="+mn-cs"/>
              </a:rPr>
              <a:t>closed marketsand closed science</a:t>
            </a:r>
            <a:r>
              <a:rPr lang="en-US" dirty="0" smtClean="0">
                <a:ea typeface="+mn-ea"/>
                <a:cs typeface="+mn-cs"/>
              </a:rPr>
              <a:t>and the selection of the organizational form is  biased in favor of the capital-hiring-labor solution. </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i="1" dirty="0" smtClean="0">
                <a:ea typeface="+mn-ea"/>
                <a:cs typeface="+mn-cs"/>
              </a:rPr>
              <a:t>Intellectual monopoly capitalism</a:t>
            </a:r>
            <a:r>
              <a:rPr lang="en-US" dirty="0" smtClean="0">
                <a:ea typeface="+mn-ea"/>
                <a:cs typeface="+mn-cs"/>
              </a:rPr>
              <a:t> is not a world of </a:t>
            </a:r>
            <a:r>
              <a:rPr lang="en-US" i="1" dirty="0" smtClean="0">
                <a:ea typeface="+mn-ea"/>
                <a:cs typeface="+mn-cs"/>
              </a:rPr>
              <a:t>open science</a:t>
            </a:r>
            <a:r>
              <a:rPr lang="en-US" dirty="0" smtClean="0">
                <a:ea typeface="+mn-ea"/>
                <a:cs typeface="+mn-cs"/>
              </a:rPr>
              <a:t> and </a:t>
            </a:r>
            <a:r>
              <a:rPr lang="en-US" i="1" dirty="0" smtClean="0">
                <a:ea typeface="+mn-ea"/>
                <a:cs typeface="+mn-cs"/>
              </a:rPr>
              <a:t>open markets</a:t>
            </a:r>
            <a:r>
              <a:rPr lang="en-US" dirty="0" smtClean="0">
                <a:ea typeface="+mn-ea"/>
                <a:cs typeface="+mn-cs"/>
              </a:rPr>
              <a:t> but a world suffering an </a:t>
            </a:r>
            <a:r>
              <a:rPr lang="en-US" dirty="0" smtClean="0">
                <a:ln>
                  <a:solidFill>
                    <a:srgbClr val="008000"/>
                  </a:solidFill>
                </a:ln>
                <a:ea typeface="+mn-ea"/>
                <a:cs typeface="+mn-cs"/>
              </a:rPr>
              <a:t>unhealthy alliance </a:t>
            </a:r>
            <a:r>
              <a:rPr lang="en-US" dirty="0" smtClean="0">
                <a:ea typeface="+mn-ea"/>
                <a:cs typeface="+mn-cs"/>
              </a:rPr>
              <a:t>between </a:t>
            </a:r>
            <a:r>
              <a:rPr lang="en-US" i="1" dirty="0" smtClean="0">
                <a:ln>
                  <a:solidFill>
                    <a:srgbClr val="008000"/>
                  </a:solidFill>
                </a:ln>
                <a:ea typeface="+mn-ea"/>
                <a:cs typeface="+mn-cs"/>
              </a:rPr>
              <a:t>closed science</a:t>
            </a:r>
            <a:r>
              <a:rPr lang="en-US" dirty="0" smtClean="0">
                <a:ea typeface="+mn-ea"/>
                <a:cs typeface="+mn-cs"/>
              </a:rPr>
              <a:t>and </a:t>
            </a:r>
            <a:r>
              <a:rPr lang="en-US" i="1" dirty="0" smtClean="0">
                <a:ea typeface="+mn-ea"/>
                <a:cs typeface="+mn-cs"/>
              </a:rPr>
              <a:t>closed markets</a:t>
            </a:r>
            <a:r>
              <a:rPr lang="en-US" dirty="0" smtClean="0">
                <a:ea typeface="+mn-ea"/>
                <a:cs typeface="+mn-cs"/>
              </a:rPr>
              <a:t>.</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The </a:t>
            </a:r>
            <a:r>
              <a:rPr lang="en-US" dirty="0" smtClean="0">
                <a:ln>
                  <a:solidFill>
                    <a:srgbClr val="008000"/>
                  </a:solidFill>
                </a:ln>
                <a:ea typeface="+mn-ea"/>
                <a:cs typeface="+mn-cs"/>
              </a:rPr>
              <a:t>exit strategy </a:t>
            </a:r>
            <a:r>
              <a:rPr lang="en-US" dirty="0" smtClean="0">
                <a:ea typeface="+mn-ea"/>
                <a:cs typeface="+mn-cs"/>
              </a:rPr>
              <a:t>from the crisis and an </a:t>
            </a:r>
            <a:r>
              <a:rPr lang="en-US" dirty="0" smtClean="0">
                <a:ln>
                  <a:solidFill>
                    <a:srgbClr val="008000"/>
                  </a:solidFill>
                </a:ln>
                <a:ea typeface="+mn-ea"/>
                <a:cs typeface="+mn-cs"/>
              </a:rPr>
              <a:t>entry strategy </a:t>
            </a:r>
            <a:r>
              <a:rPr lang="en-US" dirty="0" smtClean="0">
                <a:ea typeface="+mn-ea"/>
                <a:cs typeface="+mn-cs"/>
              </a:rPr>
              <a:t>in a more democratic economy require that we move to a world of </a:t>
            </a:r>
            <a:r>
              <a:rPr lang="en-US" dirty="0" smtClean="0">
                <a:ln>
                  <a:solidFill>
                    <a:srgbClr val="008000"/>
                  </a:solidFill>
                </a:ln>
                <a:ea typeface="+mn-ea"/>
                <a:cs typeface="+mn-cs"/>
              </a:rPr>
              <a:t>open science and open markets.</a:t>
            </a:r>
          </a:p>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buFont typeface="Arial"/>
              <a:buChar char="•"/>
              <a:defRPr/>
            </a:pPr>
            <a:endParaRPr lang="it-IT" dirty="0" smtClean="0">
              <a:ea typeface="+mn-ea"/>
              <a:cs typeface="+mn-cs"/>
            </a:endParaRPr>
          </a:p>
        </p:txBody>
      </p:sp>
      <p:pic>
        <p:nvPicPr>
          <p:cNvPr id="4" name="Immagine 3" descr="imgres.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70556" y="0"/>
            <a:ext cx="1714500" cy="1295400"/>
          </a:xfrm>
          <a:prstGeom prst="rect">
            <a:avLst/>
          </a:prstGeom>
        </p:spPr>
      </p:pic>
      <p:pic>
        <p:nvPicPr>
          <p:cNvPr id="5" name="Immagine 4" descr="imgres.jp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7820377" y="0"/>
            <a:ext cx="1295399" cy="12953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684867"/>
          </a:xfrm>
          <a:solidFill>
            <a:srgbClr val="F79646"/>
          </a:solidFill>
          <a:ln>
            <a:solidFill>
              <a:srgbClr val="660066"/>
            </a:solidFill>
            <a:miter lim="800000"/>
            <a:headEnd/>
            <a:tailEnd/>
          </a:ln>
        </p:spPr>
        <p:txBody>
          <a:bodyPr/>
          <a:lstStyle/>
          <a:p>
            <a:pPr>
              <a:defRPr/>
            </a:pPr>
            <a:r>
              <a:rPr lang="en-US" sz="3200" dirty="0" err="1" smtClean="0">
                <a:ln>
                  <a:solidFill>
                    <a:srgbClr val="660066"/>
                  </a:solidFill>
                </a:ln>
              </a:rPr>
              <a:t>Commodification</a:t>
            </a:r>
            <a:r>
              <a:rPr lang="en-US" sz="3200" dirty="0" smtClean="0">
                <a:ln>
                  <a:solidFill>
                    <a:srgbClr val="660066"/>
                  </a:solidFill>
                </a:ln>
              </a:rPr>
              <a:t> of knowledge </a:t>
            </a:r>
            <a:br>
              <a:rPr lang="en-US" sz="3200" dirty="0" smtClean="0">
                <a:ln>
                  <a:solidFill>
                    <a:srgbClr val="660066"/>
                  </a:solidFill>
                </a:ln>
              </a:rPr>
            </a:br>
            <a:r>
              <a:rPr lang="en-US" sz="3200" dirty="0" err="1" smtClean="0">
                <a:ln>
                  <a:solidFill>
                    <a:srgbClr val="660066"/>
                  </a:solidFill>
                </a:ln>
              </a:rPr>
              <a:t>Financialization</a:t>
            </a:r>
            <a:r>
              <a:rPr lang="en-US" sz="3200" dirty="0" smtClean="0">
                <a:ln>
                  <a:solidFill>
                    <a:srgbClr val="660066"/>
                  </a:solidFill>
                </a:ln>
              </a:rPr>
              <a:t> of the economy </a:t>
            </a:r>
            <a:endParaRPr lang="en-US" sz="3200" dirty="0">
              <a:ln>
                <a:solidFill>
                  <a:srgbClr val="660066"/>
                </a:solidFill>
              </a:ln>
            </a:endParaRPr>
          </a:p>
        </p:txBody>
      </p:sp>
      <p:sp>
        <p:nvSpPr>
          <p:cNvPr id="37891" name="Segnaposto contenuto 2"/>
          <p:cNvSpPr>
            <a:spLocks noGrp="1"/>
          </p:cNvSpPr>
          <p:nvPr>
            <p:ph idx="1"/>
          </p:nvPr>
        </p:nvSpPr>
        <p:spPr>
          <a:xfrm>
            <a:off x="1270000" y="3352800"/>
            <a:ext cx="7772400" cy="2773363"/>
          </a:xfrm>
          <a:solidFill>
            <a:srgbClr val="FDEADA"/>
          </a:solidFill>
          <a:ln>
            <a:solidFill>
              <a:srgbClr val="FF6600"/>
            </a:solidFill>
            <a:miter lim="800000"/>
            <a:headEnd/>
            <a:tailEnd/>
          </a:ln>
        </p:spPr>
        <p:txBody>
          <a:bodyPr/>
          <a:lstStyle/>
          <a:p>
            <a:pPr>
              <a:buFont typeface="Arial" charset="0"/>
              <a:buNone/>
            </a:pPr>
            <a:r>
              <a:rPr lang="en-US" sz="2400" dirty="0">
                <a:latin typeface="Calibri" charset="0"/>
                <a:ea typeface="ヒラギノ角ゴ Pro W3" charset="0"/>
                <a:cs typeface="ヒラギノ角ゴ Pro W3" charset="0"/>
              </a:rPr>
              <a:t>           The </a:t>
            </a:r>
            <a:r>
              <a:rPr lang="en-US" sz="2400" b="1" dirty="0">
                <a:latin typeface="Calibri" charset="0"/>
                <a:ea typeface="ヒラギノ角ゴ Pro W3" charset="0"/>
                <a:cs typeface="ヒラギノ角ゴ Pro W3" charset="0"/>
              </a:rPr>
              <a:t>commodification of </a:t>
            </a:r>
            <a:r>
              <a:rPr lang="en-US" sz="2400" b="1" dirty="0" err="1">
                <a:latin typeface="Calibri" charset="0"/>
                <a:ea typeface="ヒラギノ角ゴ Pro W3" charset="0"/>
                <a:cs typeface="ヒラギノ角ゴ Pro W3" charset="0"/>
              </a:rPr>
              <a:t>kwowledge</a:t>
            </a:r>
            <a:r>
              <a:rPr lang="en-US" sz="2400" dirty="0">
                <a:latin typeface="Calibri" charset="0"/>
                <a:ea typeface="ヒラギノ角ゴ Pro W3" charset="0"/>
                <a:cs typeface="ヒラギノ角ゴ Pro W3" charset="0"/>
              </a:rPr>
              <a:t>allows the firm to be traded as a thing of financial markets (not equally possible for knowledge embodied in human beings).</a:t>
            </a:r>
          </a:p>
          <a:p>
            <a:pPr>
              <a:buFont typeface="Arial" charset="0"/>
              <a:buNone/>
            </a:pPr>
            <a:r>
              <a:rPr lang="en-US" sz="2400" dirty="0">
                <a:latin typeface="Calibri" charset="0"/>
                <a:ea typeface="ヒラギノ角ゴ Pro W3" charset="0"/>
                <a:cs typeface="ヒラギノ角ゴ Pro W3" charset="0"/>
              </a:rPr>
              <a:t>            In turn, </a:t>
            </a:r>
            <a:r>
              <a:rPr lang="en-US" sz="2400" b="1" dirty="0">
                <a:latin typeface="Calibri" charset="0"/>
                <a:ea typeface="ヒラギノ角ゴ Pro W3" charset="0"/>
                <a:cs typeface="ヒラギノ角ゴ Pro W3" charset="0"/>
              </a:rPr>
              <a:t>the </a:t>
            </a:r>
            <a:r>
              <a:rPr lang="en-US" sz="2400" b="1" dirty="0" err="1">
                <a:latin typeface="Calibri" charset="0"/>
                <a:ea typeface="ヒラギノ角ゴ Pro W3" charset="0"/>
                <a:cs typeface="ヒラギノ角ゴ Pro W3" charset="0"/>
              </a:rPr>
              <a:t>financialization</a:t>
            </a:r>
            <a:r>
              <a:rPr lang="en-US" sz="2400" b="1" dirty="0">
                <a:latin typeface="Calibri" charset="0"/>
                <a:ea typeface="ヒラギノ角ゴ Pro W3" charset="0"/>
                <a:cs typeface="ヒラギノ角ゴ Pro W3" charset="0"/>
              </a:rPr>
              <a:t>  of the economy</a:t>
            </a:r>
            <a:r>
              <a:rPr lang="en-US" sz="2400" dirty="0">
                <a:latin typeface="Calibri" charset="0"/>
                <a:ea typeface="ヒラギノ角ゴ Pro W3" charset="0"/>
                <a:cs typeface="ヒラギノ角ゴ Pro W3" charset="0"/>
              </a:rPr>
              <a:t> induces companies to </a:t>
            </a:r>
            <a:r>
              <a:rPr lang="en-US" sz="2400" dirty="0" err="1">
                <a:latin typeface="Calibri" charset="0"/>
                <a:ea typeface="ヒラギノ角ゴ Pro W3" charset="0"/>
                <a:cs typeface="ヒラギノ角ゴ Pro W3" charset="0"/>
              </a:rPr>
              <a:t>commodify</a:t>
            </a:r>
            <a:r>
              <a:rPr lang="en-US" sz="2400" dirty="0">
                <a:latin typeface="Calibri" charset="0"/>
                <a:ea typeface="ヒラギノ角ゴ Pro W3" charset="0"/>
                <a:cs typeface="ヒラギノ角ゴ Pro W3" charset="0"/>
              </a:rPr>
              <a:t> their intellectual capital because they need to attract cheap finance.</a:t>
            </a:r>
          </a:p>
          <a:p>
            <a:pPr>
              <a:buFont typeface="Arial" charset="0"/>
              <a:buNone/>
            </a:pPr>
            <a:endParaRPr lang="en-US" sz="2400" dirty="0">
              <a:latin typeface="Calibri" charset="0"/>
              <a:ea typeface="ヒラギノ角ゴ Pro W3" charset="0"/>
              <a:cs typeface="ヒラギノ角ゴ Pro W3" charset="0"/>
            </a:endParaRPr>
          </a:p>
        </p:txBody>
      </p:sp>
      <p:sp>
        <p:nvSpPr>
          <p:cNvPr id="6" name="Freccia destra 5"/>
          <p:cNvSpPr/>
          <p:nvPr/>
        </p:nvSpPr>
        <p:spPr>
          <a:xfrm>
            <a:off x="185738" y="3495675"/>
            <a:ext cx="977900" cy="284163"/>
          </a:xfrm>
          <a:prstGeom prst="rightArrow">
            <a:avLst/>
          </a:prstGeom>
          <a:solidFill>
            <a:srgbClr val="6600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ttangolo 6"/>
          <p:cNvSpPr/>
          <p:nvPr/>
        </p:nvSpPr>
        <p:spPr>
          <a:xfrm>
            <a:off x="185738" y="2192338"/>
            <a:ext cx="3192462"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err="1"/>
              <a:t>Commodification</a:t>
            </a:r>
          </a:p>
          <a:p>
            <a:pPr algn="ctr">
              <a:defRPr/>
            </a:pPr>
            <a:r>
              <a:rPr lang="en-US" sz="2400" dirty="0"/>
              <a:t>of knowledge</a:t>
            </a:r>
          </a:p>
        </p:txBody>
      </p:sp>
      <p:sp>
        <p:nvSpPr>
          <p:cNvPr id="8" name="Rettangolo 7"/>
          <p:cNvSpPr/>
          <p:nvPr/>
        </p:nvSpPr>
        <p:spPr>
          <a:xfrm>
            <a:off x="6053138" y="2220913"/>
            <a:ext cx="3040062" cy="885825"/>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err="1"/>
              <a:t>Financialization</a:t>
            </a:r>
          </a:p>
          <a:p>
            <a:pPr algn="ctr">
              <a:defRPr/>
            </a:pPr>
            <a:r>
              <a:rPr lang="en-US" sz="2400" dirty="0"/>
              <a:t>of the economy</a:t>
            </a:r>
          </a:p>
        </p:txBody>
      </p:sp>
      <p:sp>
        <p:nvSpPr>
          <p:cNvPr id="9" name="Freccia destra 8"/>
          <p:cNvSpPr/>
          <p:nvPr/>
        </p:nvSpPr>
        <p:spPr>
          <a:xfrm>
            <a:off x="3598863" y="2192338"/>
            <a:ext cx="2032000" cy="485775"/>
          </a:xfrm>
          <a:prstGeom prst="rightArrow">
            <a:avLst/>
          </a:prstGeom>
          <a:solidFill>
            <a:srgbClr val="6600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ccia sinistra 9"/>
          <p:cNvSpPr/>
          <p:nvPr/>
        </p:nvSpPr>
        <p:spPr>
          <a:xfrm>
            <a:off x="3598863" y="2678113"/>
            <a:ext cx="2032000" cy="485775"/>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Freccia sinistra 10"/>
          <p:cNvSpPr/>
          <p:nvPr/>
        </p:nvSpPr>
        <p:spPr>
          <a:xfrm>
            <a:off x="184151" y="4600575"/>
            <a:ext cx="979487" cy="301625"/>
          </a:xfrm>
          <a:prstGeom prst="leftArrow">
            <a:avLst/>
          </a:prstGeom>
          <a:solidFill>
            <a:srgbClr val="F7964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a:p>
        </p:txBody>
      </p:sp>
      <p:pic>
        <p:nvPicPr>
          <p:cNvPr id="37898" name="Picture 2"/>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594600" y="371475"/>
            <a:ext cx="1277938" cy="1154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7899" name="Picture 3"/>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22263" y="371475"/>
            <a:ext cx="1150937" cy="11509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03325"/>
          </a:xfrm>
        </p:spPr>
        <p:txBody>
          <a:bodyPr>
            <a:normAutofit/>
          </a:bodyPr>
          <a:lstStyle/>
          <a:p>
            <a:r>
              <a:rPr lang="it-IT" sz="2400">
                <a:latin typeface="Calibri" charset="0"/>
                <a:ea typeface="ヒラギノ角ゴ Pro W3" charset="0"/>
                <a:cs typeface="ヒラギノ角ゴ Pro W3" charset="0"/>
              </a:rPr>
              <a:t/>
            </a:r>
            <a:br>
              <a:rPr lang="it-IT" sz="2400">
                <a:latin typeface="Calibri" charset="0"/>
                <a:ea typeface="ヒラギノ角ゴ Pro W3" charset="0"/>
                <a:cs typeface="ヒラギノ角ゴ Pro W3" charset="0"/>
              </a:rPr>
            </a:br>
            <a:r>
              <a:rPr lang="it-IT" sz="2400">
                <a:latin typeface="Calibri" charset="0"/>
                <a:ea typeface="ヒラギノ角ゴ Pro W3" charset="0"/>
                <a:cs typeface="ヒラギノ角ゴ Pro W3" charset="0"/>
              </a:rPr>
              <a:t/>
            </a:r>
            <a:br>
              <a:rPr lang="it-IT" sz="2400">
                <a:latin typeface="Calibri" charset="0"/>
                <a:ea typeface="ヒラギノ角ゴ Pro W3" charset="0"/>
                <a:cs typeface="ヒラギノ角ゴ Pro W3" charset="0"/>
              </a:rPr>
            </a:br>
            <a:endParaRPr lang="en-US" sz="2400">
              <a:latin typeface="Calibri" charset="0"/>
              <a:ea typeface="ヒラギノ角ゴ Pro W3" charset="0"/>
              <a:cs typeface="ヒラギノ角ゴ Pro W3" charset="0"/>
            </a:endParaRPr>
          </a:p>
        </p:txBody>
      </p:sp>
      <p:sp>
        <p:nvSpPr>
          <p:cNvPr id="3" name="Segnaposto contenuto 2"/>
          <p:cNvSpPr>
            <a:spLocks noGrp="1"/>
          </p:cNvSpPr>
          <p:nvPr>
            <p:ph idx="1"/>
          </p:nvPr>
        </p:nvSpPr>
        <p:spPr>
          <a:xfrm>
            <a:off x="0" y="750888"/>
            <a:ext cx="9144000" cy="1376362"/>
          </a:xfrm>
        </p:spPr>
        <p:txBody>
          <a:bodyPr rtlCol="0">
            <a:normAutofit fontScale="92500"/>
          </a:bodyPr>
          <a:lstStyle/>
          <a:p>
            <a:pPr fontAlgn="auto">
              <a:spcAft>
                <a:spcPts val="0"/>
              </a:spcAft>
              <a:buFont typeface="Arial"/>
              <a:buNone/>
              <a:defRPr/>
            </a:pPr>
            <a:r>
              <a:rPr lang="en-US" sz="2400" dirty="0" smtClean="0">
                <a:ea typeface="+mn-ea"/>
                <a:cs typeface="+mn-cs"/>
              </a:rPr>
              <a:t>Intangible assets are taken as a proxy of intellectual property.  </a:t>
            </a:r>
          </a:p>
          <a:p>
            <a:pPr fontAlgn="auto">
              <a:spcAft>
                <a:spcPts val="0"/>
              </a:spcAft>
              <a:buFont typeface="Arial"/>
              <a:buNone/>
              <a:defRPr/>
            </a:pPr>
            <a:r>
              <a:rPr lang="en-US" sz="2400" dirty="0" smtClean="0">
                <a:ea typeface="+mn-ea"/>
                <a:cs typeface="+mn-cs"/>
              </a:rPr>
              <a:t>Even with all the benefits of the doubt for this heroic approximation, one can say that there is a boom of the share of intellectual property.</a:t>
            </a:r>
          </a:p>
        </p:txBody>
      </p:sp>
      <p:pic>
        <p:nvPicPr>
          <p:cNvPr id="4" name="Immagine 3"/>
          <p:cNvPicPr/>
          <p:nvPr/>
        </p:nvPicPr>
        <p:blipFill>
          <a:blip r:embed="rId2"/>
          <a:srcRect/>
          <a:stretch>
            <a:fillRect/>
          </a:stretch>
        </p:blipFill>
        <p:spPr bwMode="auto">
          <a:xfrm>
            <a:off x="288925" y="2127250"/>
            <a:ext cx="8518525" cy="3686175"/>
          </a:xfrm>
          <a:prstGeom prst="rect">
            <a:avLst/>
          </a:prstGeom>
          <a:solidFill>
            <a:schemeClr val="tx2">
              <a:lumMod val="20000"/>
              <a:lumOff val="80000"/>
            </a:schemeClr>
          </a:solidFill>
          <a:ln w="9525">
            <a:solidFill>
              <a:schemeClr val="accent1">
                <a:lumMod val="20000"/>
                <a:lumOff val="80000"/>
              </a:schemeClr>
            </a:solidFill>
            <a:miter lim="800000"/>
            <a:headEnd/>
            <a:tailEnd/>
          </a:ln>
        </p:spPr>
      </p:pic>
      <p:sp>
        <p:nvSpPr>
          <p:cNvPr id="39941" name="CasellaDiTesto 4"/>
          <p:cNvSpPr txBox="1">
            <a:spLocks noChangeArrowheads="1"/>
          </p:cNvSpPr>
          <p:nvPr/>
        </p:nvSpPr>
        <p:spPr bwMode="auto">
          <a:xfrm>
            <a:off x="173038" y="5813425"/>
            <a:ext cx="7158037" cy="646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it-IT" sz="1800" b="1">
                <a:latin typeface="Calibri" charset="0"/>
              </a:rPr>
              <a:t>Ocean Tomo</a:t>
            </a:r>
            <a:r>
              <a:rPr lang="it-IT" sz="1800">
                <a:latin typeface="Calibri" charset="0"/>
              </a:rPr>
              <a:t/>
            </a:r>
            <a:br>
              <a:rPr lang="it-IT" sz="1800">
                <a:latin typeface="Calibri" charset="0"/>
              </a:rPr>
            </a:br>
            <a:r>
              <a:rPr lang="it-IT" sz="1800">
                <a:latin typeface="Calibri" charset="0"/>
              </a:rPr>
              <a:t>The Intellectual Capital Merchant Banc™ Firm Established in 2003</a:t>
            </a:r>
            <a:endParaRPr lang="en-US" sz="1800">
              <a:latin typeface="Calibri" charset="0"/>
            </a:endParaRPr>
          </a:p>
        </p:txBody>
      </p:sp>
      <p:sp>
        <p:nvSpPr>
          <p:cNvPr id="39942" name="CasellaDiTesto 6"/>
          <p:cNvSpPr txBox="1">
            <a:spLocks noChangeArrowheads="1"/>
          </p:cNvSpPr>
          <p:nvPr/>
        </p:nvSpPr>
        <p:spPr bwMode="auto">
          <a:xfrm>
            <a:off x="0" y="0"/>
            <a:ext cx="9144000" cy="646113"/>
          </a:xfrm>
          <a:prstGeom prst="rect">
            <a:avLst/>
          </a:prstGeom>
          <a:solidFill>
            <a:schemeClr val="bg2"/>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3600" b="1">
                <a:latin typeface="Calibri" charset="0"/>
              </a:rPr>
              <a:t>The Intellectual Property Boom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1530350" y="0"/>
            <a:ext cx="7613650" cy="1285875"/>
          </a:xfrm>
          <a:solidFill>
            <a:schemeClr val="bg2"/>
          </a:solidFill>
        </p:spPr>
        <p:txBody>
          <a:bodyPr/>
          <a:lstStyle/>
          <a:p>
            <a:r>
              <a:rPr lang="en-US" dirty="0">
                <a:latin typeface="Calibri" charset="0"/>
                <a:ea typeface="ヒラギノ角ゴ Pro W3" charset="0"/>
                <a:cs typeface="ヒラギノ角ゴ Pro W3" charset="0"/>
              </a:rPr>
              <a:t>An Intellectual </a:t>
            </a:r>
            <a:r>
              <a:rPr lang="en-US" dirty="0" smtClean="0">
                <a:latin typeface="Calibri" charset="0"/>
                <a:ea typeface="ヒラギノ角ゴ Pro W3" charset="0"/>
                <a:cs typeface="ヒラギノ角ゴ Pro W3" charset="0"/>
              </a:rPr>
              <a:t>property </a:t>
            </a:r>
            <a:br>
              <a:rPr lang="en-US" dirty="0" smtClean="0">
                <a:latin typeface="Calibri" charset="0"/>
                <a:ea typeface="ヒラギノ角ゴ Pro W3" charset="0"/>
                <a:cs typeface="ヒラギノ角ゴ Pro W3" charset="0"/>
              </a:rPr>
            </a:br>
            <a:r>
              <a:rPr lang="en-US" dirty="0" smtClean="0">
                <a:latin typeface="Calibri" charset="0"/>
                <a:ea typeface="ヒラギノ角ゴ Pro W3" charset="0"/>
                <a:cs typeface="ヒラギノ角ゴ Pro W3" charset="0"/>
              </a:rPr>
              <a:t>(</a:t>
            </a:r>
            <a:r>
              <a:rPr lang="en-US" dirty="0">
                <a:latin typeface="Calibri" charset="0"/>
                <a:ea typeface="ヒラギノ角ゴ Pro W3" charset="0"/>
                <a:cs typeface="ヒラギノ角ゴ Pro W3" charset="0"/>
              </a:rPr>
              <a:t>under</a:t>
            </a:r>
            <a:r>
              <a:rPr lang="en-US" dirty="0" smtClean="0">
                <a:latin typeface="Calibri" charset="0"/>
                <a:ea typeface="ヒラギノ角ゴ Pro W3" charset="0"/>
                <a:cs typeface="ヒラギノ角ゴ Pro W3" charset="0"/>
              </a:rPr>
              <a:t>-ground) bubble</a:t>
            </a:r>
            <a:r>
              <a:rPr lang="en-US" dirty="0">
                <a:latin typeface="Calibri" charset="0"/>
                <a:ea typeface="ヒラギノ角ゴ Pro W3" charset="0"/>
                <a:cs typeface="ヒラギノ角ゴ Pro W3" charset="0"/>
              </a:rPr>
              <a:t>?</a:t>
            </a:r>
          </a:p>
        </p:txBody>
      </p:sp>
      <p:sp>
        <p:nvSpPr>
          <p:cNvPr id="3" name="Segnaposto contenuto 2"/>
          <p:cNvSpPr>
            <a:spLocks noGrp="1"/>
          </p:cNvSpPr>
          <p:nvPr>
            <p:ph idx="1"/>
          </p:nvPr>
        </p:nvSpPr>
        <p:spPr>
          <a:xfrm>
            <a:off x="0" y="1286455"/>
            <a:ext cx="9014108" cy="5220038"/>
          </a:xfrm>
          <a:solidFill>
            <a:schemeClr val="accent1">
              <a:lumMod val="20000"/>
              <a:lumOff val="80000"/>
            </a:schemeClr>
          </a:solidFill>
          <a:ln>
            <a:miter lim="800000"/>
            <a:headEnd/>
            <a:tailEnd/>
          </a:ln>
        </p:spPr>
        <p:txBody>
          <a:bodyPr rtlCol="0">
            <a:normAutofit fontScale="92500" lnSpcReduction="20000"/>
          </a:bodyPr>
          <a:lstStyle/>
          <a:p>
            <a:pPr fontAlgn="auto">
              <a:spcAft>
                <a:spcPts val="0"/>
              </a:spcAft>
              <a:buFont typeface="Arial"/>
              <a:buChar char="•"/>
              <a:defRPr/>
            </a:pPr>
            <a:r>
              <a:rPr lang="en-US" dirty="0" smtClean="0">
                <a:ea typeface="+mn-ea"/>
                <a:cs typeface="+mn-cs"/>
              </a:rPr>
              <a:t>Since the incentive effect is immediate (the blocking effect comes later), the intellectual property institutions  are reinforced by the the investments induced by the </a:t>
            </a:r>
            <a:r>
              <a:rPr lang="en-US" dirty="0" smtClean="0">
                <a:ln>
                  <a:solidFill>
                    <a:srgbClr val="FF0000"/>
                  </a:solidFill>
                </a:ln>
                <a:ea typeface="+mn-ea"/>
                <a:cs typeface="+mn-cs"/>
              </a:rPr>
              <a:t>initial rush</a:t>
            </a:r>
            <a:r>
              <a:rPr lang="en-US" dirty="0" smtClean="0">
                <a:ea typeface="+mn-ea"/>
                <a:cs typeface="+mn-cs"/>
              </a:rPr>
              <a:t> to acquire positions of intellectual monopoly. </a:t>
            </a:r>
          </a:p>
          <a:p>
            <a:pPr fontAlgn="auto">
              <a:spcAft>
                <a:spcPts val="0"/>
              </a:spcAft>
              <a:buFont typeface="Arial"/>
              <a:buChar char="•"/>
              <a:defRPr/>
            </a:pPr>
            <a:r>
              <a:rPr lang="en-US" dirty="0" smtClean="0">
                <a:ea typeface="+mn-ea"/>
                <a:cs typeface="+mn-cs"/>
              </a:rPr>
              <a:t>Thus, in an initial phase, intellectual property enforcement and investments’ growth reinforce each other as well as </a:t>
            </a:r>
            <a:r>
              <a:rPr lang="en-US" dirty="0" smtClean="0">
                <a:ln>
                  <a:solidFill>
                    <a:srgbClr val="FF0000"/>
                  </a:solidFill>
                </a:ln>
                <a:ea typeface="+mn-ea"/>
                <a:cs typeface="+mn-cs"/>
              </a:rPr>
              <a:t>the institutions of intellectual property.</a:t>
            </a:r>
          </a:p>
          <a:p>
            <a:pPr fontAlgn="auto">
              <a:spcAft>
                <a:spcPts val="0"/>
              </a:spcAft>
              <a:buFont typeface="Arial"/>
              <a:buChar char="•"/>
              <a:defRPr/>
            </a:pPr>
            <a:r>
              <a:rPr lang="en-US" dirty="0" smtClean="0">
                <a:ln>
                  <a:solidFill>
                    <a:srgbClr val="FF0000"/>
                  </a:solidFill>
                </a:ln>
                <a:ea typeface="+mn-ea"/>
                <a:cs typeface="+mn-cs"/>
              </a:rPr>
              <a:t>The complementary </a:t>
            </a:r>
            <a:r>
              <a:rPr lang="en-US" dirty="0" err="1" smtClean="0">
                <a:ln>
                  <a:solidFill>
                    <a:srgbClr val="FF0000"/>
                  </a:solidFill>
                </a:ln>
                <a:ea typeface="+mn-ea"/>
                <a:cs typeface="+mn-cs"/>
              </a:rPr>
              <a:t>financialization</a:t>
            </a:r>
            <a:r>
              <a:rPr lang="en-US" dirty="0" smtClean="0"/>
              <a:t>of the economy reinforces and is reinforced by the bubble while the commodification of knowledge contributes to </a:t>
            </a:r>
            <a:r>
              <a:rPr lang="en-US" dirty="0" smtClean="0">
                <a:solidFill>
                  <a:srgbClr val="FF0000"/>
                </a:solidFill>
              </a:rPr>
              <a:t>financial instability.</a:t>
            </a:r>
          </a:p>
          <a:p>
            <a:pPr fontAlgn="auto">
              <a:spcAft>
                <a:spcPts val="0"/>
              </a:spcAft>
              <a:buFont typeface="Arial"/>
              <a:buChar char="•"/>
              <a:defRPr/>
            </a:pPr>
            <a:endParaRPr lang="en-US" dirty="0" smtClean="0">
              <a:ea typeface="+mn-ea"/>
              <a:cs typeface="+mn-cs"/>
            </a:endParaRPr>
          </a:p>
        </p:txBody>
      </p:sp>
      <p:pic>
        <p:nvPicPr>
          <p:cNvPr id="40964" name="Immagine 3"/>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0"/>
            <a:ext cx="1530350" cy="12858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2051050" y="0"/>
            <a:ext cx="7092950" cy="1177925"/>
          </a:xfrm>
          <a:solidFill>
            <a:srgbClr val="D9D9D9"/>
          </a:solidFill>
          <a:ln>
            <a:miter lim="800000"/>
            <a:headEnd/>
            <a:tailEnd/>
          </a:ln>
        </p:spPr>
        <p:txBody>
          <a:bodyPr/>
          <a:lstStyle/>
          <a:p>
            <a:pPr>
              <a:defRPr/>
            </a:pPr>
            <a:r>
              <a:rPr lang="en-US" dirty="0" smtClean="0">
                <a:ln>
                  <a:solidFill>
                    <a:srgbClr val="FF0000"/>
                  </a:solidFill>
                </a:ln>
              </a:rPr>
              <a:t>Will the (under-ground)Bubble Burst?</a:t>
            </a:r>
          </a:p>
        </p:txBody>
      </p:sp>
      <p:sp>
        <p:nvSpPr>
          <p:cNvPr id="3" name="Segnaposto contenuto 2"/>
          <p:cNvSpPr>
            <a:spLocks noGrp="1"/>
          </p:cNvSpPr>
          <p:nvPr>
            <p:ph idx="1"/>
          </p:nvPr>
        </p:nvSpPr>
        <p:spPr>
          <a:xfrm>
            <a:off x="0" y="1177666"/>
            <a:ext cx="9144000" cy="5680334"/>
          </a:xfrm>
          <a:ln>
            <a:solidFill>
              <a:srgbClr val="1F497D"/>
            </a:solidFill>
            <a:miter lim="800000"/>
            <a:headEnd/>
            <a:tailEnd/>
          </a:ln>
        </p:spPr>
        <p:txBody>
          <a:bodyPr rtlCol="0">
            <a:normAutofit fontScale="85000" lnSpcReduction="10000"/>
          </a:bodyPr>
          <a:lstStyle/>
          <a:p>
            <a:pPr fontAlgn="auto">
              <a:spcAft>
                <a:spcPts val="0"/>
              </a:spcAft>
              <a:buFont typeface="Arial" pitchFamily="-83" charset="0"/>
              <a:buNone/>
              <a:defRPr/>
            </a:pPr>
            <a:endParaRPr lang="en-US" dirty="0" smtClean="0">
              <a:ea typeface="+mn-ea"/>
              <a:cs typeface="+mn-cs"/>
            </a:endParaRPr>
          </a:p>
          <a:p>
            <a:pPr fontAlgn="auto">
              <a:spcAft>
                <a:spcPts val="0"/>
              </a:spcAft>
              <a:buFont typeface="Arial"/>
              <a:buChar char="•"/>
              <a:defRPr/>
            </a:pPr>
            <a:r>
              <a:rPr lang="en-US" dirty="0" smtClean="0">
                <a:ea typeface="+mn-ea"/>
                <a:cs typeface="+mn-cs"/>
              </a:rPr>
              <a:t>If, in spite of a slump, investments in intellectual property continue to boom, the </a:t>
            </a:r>
            <a:r>
              <a:rPr lang="en-US" dirty="0" smtClean="0">
                <a:ln>
                  <a:solidFill>
                    <a:srgbClr val="660066"/>
                  </a:solidFill>
                </a:ln>
                <a:ea typeface="+mn-ea"/>
                <a:cs typeface="+mn-cs"/>
              </a:rPr>
              <a:t>lobbies</a:t>
            </a:r>
            <a:r>
              <a:rPr lang="en-US" dirty="0" smtClean="0">
                <a:ea typeface="+mn-ea"/>
                <a:cs typeface="+mn-cs"/>
              </a:rPr>
              <a:t>, favoring  its preservation, become stronger.</a:t>
            </a:r>
          </a:p>
          <a:p>
            <a:pPr fontAlgn="auto">
              <a:spcAft>
                <a:spcPts val="0"/>
              </a:spcAft>
              <a:buFont typeface="Arial"/>
              <a:buChar char="•"/>
              <a:defRPr/>
            </a:pPr>
            <a:r>
              <a:rPr lang="en-US" dirty="0" smtClean="0">
                <a:ea typeface="+mn-ea"/>
                <a:cs typeface="+mn-cs"/>
              </a:rPr>
              <a:t>Moreover, firms endowed with more intellectual property have still </a:t>
            </a:r>
            <a:r>
              <a:rPr lang="en-US" dirty="0" smtClean="0">
                <a:ln>
                  <a:solidFill>
                    <a:srgbClr val="660066"/>
                  </a:solidFill>
                </a:ln>
                <a:ea typeface="+mn-ea"/>
                <a:cs typeface="+mn-cs"/>
              </a:rPr>
              <a:t>a better time than the ones blocked by monopolies</a:t>
            </a:r>
            <a:r>
              <a:rPr lang="en-US" dirty="0" smtClean="0">
                <a:ea typeface="+mn-ea"/>
                <a:cs typeface="+mn-cs"/>
              </a:rPr>
              <a:t>. This reinforces the idea the intellectual property increases efficiency.</a:t>
            </a:r>
          </a:p>
          <a:p>
            <a:pPr fontAlgn="auto">
              <a:spcAft>
                <a:spcPts val="0"/>
              </a:spcAft>
              <a:buFont typeface="Arial"/>
              <a:buChar char="•"/>
              <a:defRPr/>
            </a:pPr>
            <a:r>
              <a:rPr lang="en-US" dirty="0" smtClean="0">
                <a:ea typeface="+mn-ea"/>
                <a:cs typeface="+mn-cs"/>
              </a:rPr>
              <a:t>Unlike the case of the housing market, the intellectual property bubble can be seen only through the slump of the entire economy and/or as an “</a:t>
            </a:r>
            <a:r>
              <a:rPr lang="en-US" dirty="0" smtClean="0">
                <a:solidFill>
                  <a:srgbClr val="FF0000"/>
                </a:solidFill>
                <a:ea typeface="+mn-ea"/>
                <a:cs typeface="+mn-cs"/>
              </a:rPr>
              <a:t>under-ground bubble</a:t>
            </a:r>
            <a:r>
              <a:rPr lang="en-US" dirty="0" smtClean="0">
                <a:ea typeface="+mn-ea"/>
                <a:cs typeface="+mn-cs"/>
              </a:rPr>
              <a:t>” feeding other bubbles of the economy.......... </a:t>
            </a:r>
          </a:p>
          <a:p>
            <a:pPr fontAlgn="auto">
              <a:spcAft>
                <a:spcPts val="0"/>
              </a:spcAft>
              <a:buFont typeface="Arial"/>
              <a:buChar char="•"/>
              <a:defRPr/>
            </a:pPr>
            <a:r>
              <a:rPr lang="en-US" dirty="0" smtClean="0">
                <a:ea typeface="+mn-ea"/>
                <a:cs typeface="+mn-cs"/>
              </a:rPr>
              <a:t>It is a major constraint of relations of productions on productive forces!</a:t>
            </a:r>
          </a:p>
        </p:txBody>
      </p:sp>
      <p:pic>
        <p:nvPicPr>
          <p:cNvPr id="41988" name="Immagine 4"/>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0"/>
            <a:ext cx="2051050" cy="11779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61532"/>
          </a:xfrm>
          <a:solidFill>
            <a:srgbClr val="008000"/>
          </a:solidFill>
          <a:ln>
            <a:miter lim="800000"/>
            <a:headEnd/>
            <a:tailEnd/>
          </a:ln>
        </p:spPr>
        <p:txBody>
          <a:bodyPr rtlCol="0">
            <a:noAutofit/>
          </a:bodyPr>
          <a:lstStyle/>
          <a:p>
            <a:pPr eaLnBrk="1" fontAlgn="auto" hangingPunct="1">
              <a:spcAft>
                <a:spcPts val="0"/>
              </a:spcAft>
              <a:defRPr/>
            </a:pPr>
            <a:r>
              <a:rPr lang="en-US" dirty="0" smtClean="0">
                <a:ln>
                  <a:solidFill>
                    <a:srgbClr val="C0504D"/>
                  </a:solidFill>
                </a:ln>
                <a:solidFill>
                  <a:srgbClr val="EEECE1"/>
                </a:solidFill>
                <a:ea typeface="+mj-ea"/>
                <a:cs typeface="+mj-cs"/>
              </a:rPr>
              <a:t>After the crisis: </a:t>
            </a:r>
            <a:br>
              <a:rPr lang="en-US" dirty="0" smtClean="0">
                <a:ln>
                  <a:solidFill>
                    <a:srgbClr val="C0504D"/>
                  </a:solidFill>
                </a:ln>
                <a:solidFill>
                  <a:srgbClr val="EEECE1"/>
                </a:solidFill>
                <a:ea typeface="+mj-ea"/>
                <a:cs typeface="+mj-cs"/>
              </a:rPr>
            </a:br>
            <a:r>
              <a:rPr lang="en-US" dirty="0" smtClean="0">
                <a:ln>
                  <a:solidFill>
                    <a:srgbClr val="C0504D"/>
                  </a:solidFill>
                </a:ln>
                <a:solidFill>
                  <a:srgbClr val="EEECE1"/>
                </a:solidFill>
                <a:ea typeface="+mj-ea"/>
                <a:cs typeface="+mj-cs"/>
              </a:rPr>
              <a:t>an eclectic approach……</a:t>
            </a:r>
            <a:endParaRPr lang="en-US" dirty="0" smtClean="0">
              <a:ln>
                <a:solidFill>
                  <a:srgbClr val="C0504D"/>
                </a:solidFill>
              </a:ln>
              <a:ea typeface="+mj-ea"/>
              <a:cs typeface="+mj-cs"/>
            </a:endParaRPr>
          </a:p>
        </p:txBody>
      </p:sp>
      <p:sp>
        <p:nvSpPr>
          <p:cNvPr id="3" name="Segnaposto contenuto 2"/>
          <p:cNvSpPr>
            <a:spLocks noGrp="1"/>
          </p:cNvSpPr>
          <p:nvPr>
            <p:ph idx="1"/>
          </p:nvPr>
        </p:nvSpPr>
        <p:spPr>
          <a:xfrm>
            <a:off x="0" y="1261532"/>
            <a:ext cx="9144000" cy="5596467"/>
          </a:xfrm>
          <a:solidFill>
            <a:schemeClr val="accent3">
              <a:lumMod val="20000"/>
              <a:lumOff val="80000"/>
            </a:schemeClr>
          </a:solidFill>
          <a:ln>
            <a:solidFill>
              <a:srgbClr val="008000"/>
            </a:solidFill>
            <a:miter lim="800000"/>
            <a:headEnd/>
            <a:tailEnd/>
          </a:ln>
        </p:spPr>
        <p:txBody>
          <a:bodyPr rtlCol="0">
            <a:normAutofit fontScale="92500" lnSpcReduction="10000"/>
          </a:bodyPr>
          <a:lstStyle/>
          <a:p>
            <a:pPr eaLnBrk="1" fontAlgn="auto" hangingPunct="1">
              <a:spcAft>
                <a:spcPts val="0"/>
              </a:spcAft>
              <a:buFont typeface="Arial"/>
              <a:buChar char="•"/>
              <a:defRPr/>
            </a:pPr>
            <a:r>
              <a:rPr lang="en-US" dirty="0" smtClean="0">
                <a:ea typeface="+mn-ea"/>
                <a:cs typeface="+mn-cs"/>
              </a:rPr>
              <a:t>The </a:t>
            </a:r>
            <a:r>
              <a:rPr lang="en-US" b="1" u="sng" dirty="0" smtClean="0">
                <a:solidFill>
                  <a:srgbClr val="FF0000"/>
                </a:solidFill>
                <a:ea typeface="+mn-ea"/>
                <a:cs typeface="+mn-cs"/>
              </a:rPr>
              <a:t>Marxian</a:t>
            </a:r>
            <a:r>
              <a:rPr lang="en-US" u="sng" dirty="0" smtClean="0">
                <a:ln>
                  <a:solidFill>
                    <a:srgbClr val="C0504D"/>
                  </a:solidFill>
                </a:ln>
                <a:ea typeface="+mn-ea"/>
                <a:cs typeface="+mn-cs"/>
              </a:rPr>
              <a:t>ingredient</a:t>
            </a:r>
            <a:r>
              <a:rPr lang="en-US" dirty="0" smtClean="0">
                <a:ea typeface="+mn-ea"/>
                <a:cs typeface="+mn-cs"/>
              </a:rPr>
              <a:t>: </a:t>
            </a:r>
          </a:p>
          <a:p>
            <a:pPr eaLnBrk="1" fontAlgn="auto" hangingPunct="1">
              <a:spcAft>
                <a:spcPts val="0"/>
              </a:spcAft>
              <a:buFont typeface="Arial" pitchFamily="-83" charset="0"/>
              <a:buNone/>
              <a:defRPr/>
            </a:pPr>
            <a:r>
              <a:rPr lang="en-US" dirty="0" smtClean="0">
                <a:ea typeface="+mn-ea"/>
                <a:cs typeface="+mn-cs"/>
              </a:rPr>
              <a:t>the relation of production of intellectual monopoly capitalism fetter the productive forces of the knowledge economy.</a:t>
            </a:r>
          </a:p>
          <a:p>
            <a:pPr eaLnBrk="1" fontAlgn="auto" hangingPunct="1">
              <a:spcAft>
                <a:spcPts val="0"/>
              </a:spcAft>
              <a:buFont typeface="Arial"/>
              <a:buChar char="•"/>
              <a:defRPr/>
            </a:pPr>
            <a:r>
              <a:rPr lang="en-US" dirty="0" smtClean="0">
                <a:ea typeface="+mn-ea"/>
                <a:cs typeface="+mn-cs"/>
              </a:rPr>
              <a:t>The </a:t>
            </a:r>
            <a:r>
              <a:rPr lang="en-US" b="1" u="sng" dirty="0" smtClean="0">
                <a:ln>
                  <a:solidFill>
                    <a:srgbClr val="660066"/>
                  </a:solidFill>
                </a:ln>
                <a:solidFill>
                  <a:srgbClr val="660066"/>
                </a:solidFill>
                <a:ea typeface="+mn-ea"/>
                <a:cs typeface="+mn-cs"/>
              </a:rPr>
              <a:t>Liberal</a:t>
            </a:r>
            <a:r>
              <a:rPr lang="en-US" u="sng" dirty="0" smtClean="0">
                <a:ln>
                  <a:solidFill>
                    <a:srgbClr val="C0504D"/>
                  </a:solidFill>
                </a:ln>
                <a:ea typeface="+mn-ea"/>
                <a:cs typeface="+mn-cs"/>
              </a:rPr>
              <a:t>ingredient</a:t>
            </a:r>
            <a:r>
              <a:rPr lang="en-US" dirty="0" smtClean="0">
                <a:ea typeface="+mn-ea"/>
                <a:cs typeface="+mn-cs"/>
              </a:rPr>
              <a:t>: </a:t>
            </a:r>
          </a:p>
          <a:p>
            <a:pPr eaLnBrk="1" fontAlgn="auto" hangingPunct="1">
              <a:spcAft>
                <a:spcPts val="0"/>
              </a:spcAft>
              <a:buFont typeface="Arial" pitchFamily="-83" charset="0"/>
              <a:buNone/>
              <a:defRPr/>
            </a:pPr>
            <a:r>
              <a:rPr lang="en-US" dirty="0" smtClean="0">
                <a:ea typeface="+mn-ea"/>
                <a:cs typeface="+mn-cs"/>
              </a:rPr>
              <a:t>open markets should replace intellectual monopolies.</a:t>
            </a:r>
          </a:p>
          <a:p>
            <a:pPr eaLnBrk="1" fontAlgn="auto" hangingPunct="1">
              <a:spcAft>
                <a:spcPts val="0"/>
              </a:spcAft>
              <a:buFont typeface="Arial"/>
              <a:buChar char="•"/>
              <a:defRPr/>
            </a:pPr>
            <a:r>
              <a:rPr lang="en-US" dirty="0" smtClean="0">
                <a:ea typeface="+mn-ea"/>
                <a:cs typeface="+mn-cs"/>
              </a:rPr>
              <a:t>The </a:t>
            </a:r>
            <a:r>
              <a:rPr lang="en-US" b="1" u="sng" dirty="0" smtClean="0">
                <a:solidFill>
                  <a:schemeClr val="accent3">
                    <a:lumMod val="50000"/>
                  </a:schemeClr>
                </a:solidFill>
                <a:ea typeface="+mn-ea"/>
                <a:cs typeface="+mn-cs"/>
              </a:rPr>
              <a:t>Keynesian</a:t>
            </a:r>
            <a:r>
              <a:rPr lang="en-US" u="sng" dirty="0" smtClean="0">
                <a:ln>
                  <a:solidFill>
                    <a:srgbClr val="C0504D"/>
                  </a:solidFill>
                </a:ln>
                <a:ea typeface="+mn-ea"/>
                <a:cs typeface="+mn-cs"/>
              </a:rPr>
              <a:t>ingredient</a:t>
            </a:r>
            <a:r>
              <a:rPr lang="en-US" dirty="0" smtClean="0">
                <a:ea typeface="+mn-ea"/>
                <a:cs typeface="+mn-cs"/>
              </a:rPr>
              <a:t>: </a:t>
            </a:r>
          </a:p>
          <a:p>
            <a:pPr eaLnBrk="1" fontAlgn="auto" hangingPunct="1">
              <a:spcAft>
                <a:spcPts val="0"/>
              </a:spcAft>
              <a:buFont typeface="Arial" pitchFamily="-83" charset="0"/>
              <a:buNone/>
              <a:defRPr/>
            </a:pPr>
            <a:r>
              <a:rPr lang="en-US" dirty="0" smtClean="0">
                <a:ea typeface="+mn-ea"/>
                <a:cs typeface="+mn-cs"/>
              </a:rPr>
              <a:t>open science should greatly expand its domain and a public buy-out of blocking private knowledge. The multiple use characteristics of public knowledge should produce a Keynesian super-multiplier.</a:t>
            </a:r>
          </a:p>
        </p:txBody>
      </p:sp>
      <p:pic>
        <p:nvPicPr>
          <p:cNvPr id="43012"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44463" y="127000"/>
            <a:ext cx="1333500" cy="889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704138" y="127000"/>
            <a:ext cx="1109662" cy="900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3014" name="Picture 6"/>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778500" y="4261027"/>
            <a:ext cx="665163" cy="695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3015" name="Picture 7"/>
          <p:cNvPicPr>
            <a:picLocks noChangeAspect="1" noChangeArrowheads="1"/>
          </p:cNvPicPr>
          <p:nvPr/>
        </p:nvPicPr>
        <p:blipFill>
          <a:blip r:embed="rId5">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895850" y="3190875"/>
            <a:ext cx="617538" cy="3984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3016" name="Picture 8"/>
          <p:cNvPicPr>
            <a:picLocks noChangeAspect="1" noChangeArrowheads="1"/>
          </p:cNvPicPr>
          <p:nvPr/>
        </p:nvPicPr>
        <p:blipFill>
          <a:blip r:embed="rId6">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248275" y="1284288"/>
            <a:ext cx="530225" cy="527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336800" y="1"/>
            <a:ext cx="4851400" cy="1193799"/>
          </a:xfrm>
          <a:solidFill>
            <a:srgbClr val="000090"/>
          </a:solidFill>
          <a:ln>
            <a:solidFill>
              <a:srgbClr val="000090"/>
            </a:solidFill>
            <a:miter lim="800000"/>
            <a:headEnd/>
            <a:tailEnd/>
          </a:ln>
        </p:spPr>
        <p:txBody>
          <a:bodyPr/>
          <a:lstStyle/>
          <a:p>
            <a:pPr eaLnBrk="1" hangingPunct="1">
              <a:defRPr/>
            </a:pPr>
            <a:r>
              <a:rPr lang="it-IT" dirty="0" err="1" smtClean="0">
                <a:ln>
                  <a:solidFill>
                    <a:srgbClr val="C0504D"/>
                  </a:solidFill>
                </a:ln>
                <a:solidFill>
                  <a:schemeClr val="bg1"/>
                </a:solidFill>
                <a:ea typeface="ヒラギノ角ゴ Pro W3" pitchFamily="-83" charset="-128"/>
                <a:cs typeface="ヒラギノ角ゴ Pro W3" pitchFamily="-83" charset="-128"/>
              </a:rPr>
              <a:t>Vampires</a:t>
            </a:r>
            <a:r>
              <a:rPr lang="it-IT" dirty="0" smtClean="0">
                <a:ln>
                  <a:solidFill>
                    <a:srgbClr val="C0504D"/>
                  </a:solidFill>
                </a:ln>
                <a:solidFill>
                  <a:schemeClr val="bg1"/>
                </a:solidFill>
                <a:ea typeface="ヒラギノ角ゴ Pro W3" pitchFamily="-83" charset="-128"/>
                <a:cs typeface="ヒラギノ角ゴ Pro W3" pitchFamily="-83" charset="-128"/>
              </a:rPr>
              <a:t/>
            </a:r>
            <a:br>
              <a:rPr lang="it-IT" dirty="0" smtClean="0">
                <a:ln>
                  <a:solidFill>
                    <a:srgbClr val="C0504D"/>
                  </a:solidFill>
                </a:ln>
                <a:solidFill>
                  <a:schemeClr val="bg1"/>
                </a:solidFill>
                <a:ea typeface="ヒラギノ角ゴ Pro W3" pitchFamily="-83" charset="-128"/>
                <a:cs typeface="ヒラギノ角ゴ Pro W3" pitchFamily="-83" charset="-128"/>
              </a:rPr>
            </a:br>
            <a:r>
              <a:rPr lang="it-IT" dirty="0" smtClean="0">
                <a:ln>
                  <a:solidFill>
                    <a:srgbClr val="C0504D"/>
                  </a:solidFill>
                </a:ln>
                <a:solidFill>
                  <a:schemeClr val="bg1"/>
                </a:solidFill>
                <a:ea typeface="ヒラギノ角ゴ Pro W3" pitchFamily="-83" charset="-128"/>
                <a:cs typeface="ヒラギノ角ゴ Pro W3" pitchFamily="-83" charset="-128"/>
              </a:rPr>
              <a:t> and </a:t>
            </a:r>
            <a:r>
              <a:rPr lang="it-IT" dirty="0" err="1" smtClean="0">
                <a:ln>
                  <a:solidFill>
                    <a:srgbClr val="C0504D"/>
                  </a:solidFill>
                </a:ln>
                <a:solidFill>
                  <a:schemeClr val="bg1"/>
                </a:solidFill>
                <a:ea typeface="ヒラギノ角ゴ Pro W3" pitchFamily="-83" charset="-128"/>
                <a:cs typeface="ヒラギノ角ゴ Pro W3" pitchFamily="-83" charset="-128"/>
              </a:rPr>
              <a:t>Machines</a:t>
            </a:r>
            <a:endParaRPr lang="it-IT" dirty="0" smtClean="0">
              <a:ln>
                <a:solidFill>
                  <a:srgbClr val="C0504D"/>
                </a:solidFill>
              </a:ln>
              <a:solidFill>
                <a:schemeClr val="bg1"/>
              </a:solidFill>
              <a:ea typeface="ヒラギノ角ゴ Pro W3" pitchFamily="-83" charset="-128"/>
              <a:cs typeface="ヒラギノ角ゴ Pro W3" pitchFamily="-83" charset="-128"/>
            </a:endParaRPr>
          </a:p>
        </p:txBody>
      </p:sp>
      <p:sp>
        <p:nvSpPr>
          <p:cNvPr id="3" name="Segnaposto contenuto 2"/>
          <p:cNvSpPr>
            <a:spLocks noGrp="1"/>
          </p:cNvSpPr>
          <p:nvPr>
            <p:ph idx="1"/>
          </p:nvPr>
        </p:nvSpPr>
        <p:spPr>
          <a:xfrm>
            <a:off x="200025" y="1676400"/>
            <a:ext cx="8767763" cy="4940300"/>
          </a:xfrm>
          <a:solidFill>
            <a:srgbClr val="FDEADA"/>
          </a:solidFill>
          <a:ln>
            <a:solidFill>
              <a:srgbClr val="FF6600"/>
            </a:solidFill>
            <a:miter lim="800000"/>
            <a:headEnd/>
            <a:tailEnd/>
          </a:ln>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In the Marxian tradition, under capitalism machines can have </a:t>
            </a:r>
            <a:r>
              <a:rPr lang="en-US" dirty="0" smtClean="0">
                <a:ln>
                  <a:solidFill>
                    <a:schemeClr val="tx1"/>
                  </a:solidFill>
                </a:ln>
                <a:solidFill>
                  <a:srgbClr val="FF0000"/>
                </a:solidFill>
                <a:ea typeface="+mn-ea"/>
                <a:cs typeface="+mn-cs"/>
              </a:rPr>
              <a:t>a perverse role. </a:t>
            </a:r>
            <a:r>
              <a:rPr lang="en-US" dirty="0" smtClean="0">
                <a:ea typeface="+mn-ea"/>
                <a:cs typeface="+mn-cs"/>
              </a:rPr>
              <a:t>Since their owners employ labor, living humans become means for their valorization. </a:t>
            </a:r>
          </a:p>
          <a:p>
            <a:pPr eaLnBrk="1" fontAlgn="auto" hangingPunct="1">
              <a:spcAft>
                <a:spcPts val="0"/>
              </a:spcAft>
              <a:buFont typeface="Arial"/>
              <a:buChar char="•"/>
              <a:defRPr/>
            </a:pPr>
            <a:r>
              <a:rPr lang="en-US" dirty="0" smtClean="0">
                <a:ea typeface="+mn-ea"/>
                <a:cs typeface="+mn-cs"/>
              </a:rPr>
              <a:t>Embodying past effort, they behave like vampires: </a:t>
            </a:r>
            <a:r>
              <a:rPr lang="en-US" dirty="0" smtClean="0">
                <a:ln>
                  <a:solidFill>
                    <a:srgbClr val="000000"/>
                  </a:solidFill>
                </a:ln>
                <a:solidFill>
                  <a:srgbClr val="FF0000"/>
                </a:solidFill>
                <a:ea typeface="+mn-ea"/>
                <a:cs typeface="+mn-cs"/>
              </a:rPr>
              <a:t>their dead labor sucks the living labor and the skills of the workers. </a:t>
            </a:r>
            <a:r>
              <a:rPr lang="en-US" dirty="0" smtClean="0">
                <a:ea typeface="+mn-ea"/>
                <a:cs typeface="+mn-cs"/>
              </a:rPr>
              <a:t>“Machines’ skills” do not develop together with human capabilities but they tend rather to displace them. </a:t>
            </a:r>
          </a:p>
          <a:p>
            <a:pPr eaLnBrk="1" fontAlgn="auto" hangingPunct="1">
              <a:spcAft>
                <a:spcPts val="0"/>
              </a:spcAft>
              <a:buFont typeface="Arial"/>
              <a:buChar char="•"/>
              <a:defRPr/>
            </a:pPr>
            <a:r>
              <a:rPr lang="en-US" dirty="0" smtClean="0">
                <a:ea typeface="+mn-ea"/>
                <a:cs typeface="+mn-cs"/>
              </a:rPr>
              <a:t>Moreover, machines embody not only past labor but also </a:t>
            </a:r>
            <a:r>
              <a:rPr lang="en-US" dirty="0" smtClean="0">
                <a:ln>
                  <a:solidFill>
                    <a:srgbClr val="000000"/>
                  </a:solidFill>
                </a:ln>
                <a:solidFill>
                  <a:srgbClr val="FF0000"/>
                </a:solidFill>
                <a:ea typeface="+mn-ea"/>
                <a:cs typeface="+mn-cs"/>
              </a:rPr>
              <a:t>past effort in science and ideas </a:t>
            </a:r>
            <a:r>
              <a:rPr lang="en-US" dirty="0" smtClean="0">
                <a:ea typeface="+mn-ea"/>
                <a:cs typeface="+mn-cs"/>
              </a:rPr>
              <a:t>which also become oppressive powers ruling the labor process.</a:t>
            </a:r>
          </a:p>
        </p:txBody>
      </p:sp>
      <p:pic>
        <p:nvPicPr>
          <p:cNvPr id="17412"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0"/>
            <a:ext cx="1908175" cy="14303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485063" y="-46038"/>
            <a:ext cx="1482725" cy="15954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3778" y="0"/>
            <a:ext cx="7140222" cy="1692198"/>
          </a:xfrm>
          <a:solidFill>
            <a:srgbClr val="008000"/>
          </a:solidFill>
        </p:spPr>
        <p:txBody>
          <a:bodyPr/>
          <a:lstStyle/>
          <a:p>
            <a:r>
              <a:rPr lang="en-US" sz="4000" dirty="0" smtClean="0">
                <a:solidFill>
                  <a:srgbClr val="EBF1DE"/>
                </a:solidFill>
              </a:rPr>
              <a:t>……. possible general therapies……. </a:t>
            </a:r>
            <a:endParaRPr lang="en-US" sz="4000" dirty="0">
              <a:solidFill>
                <a:srgbClr val="EBF1DE"/>
              </a:solidFill>
            </a:endParaRPr>
          </a:p>
        </p:txBody>
      </p:sp>
      <p:sp>
        <p:nvSpPr>
          <p:cNvPr id="3" name="Segnaposto contenuto 2"/>
          <p:cNvSpPr>
            <a:spLocks noGrp="1"/>
          </p:cNvSpPr>
          <p:nvPr>
            <p:ph idx="1"/>
          </p:nvPr>
        </p:nvSpPr>
        <p:spPr>
          <a:xfrm>
            <a:off x="0" y="1692198"/>
            <a:ext cx="9144000" cy="5208135"/>
          </a:xfrm>
          <a:solidFill>
            <a:schemeClr val="accent3">
              <a:lumMod val="20000"/>
              <a:lumOff val="80000"/>
            </a:schemeClr>
          </a:solidFill>
        </p:spPr>
        <p:txBody>
          <a:bodyPr/>
          <a:lstStyle/>
          <a:p>
            <a:r>
              <a:rPr lang="en-US" dirty="0" smtClean="0"/>
              <a:t>Besides the “Keynesian Knowledge Super-Multiplier”, </a:t>
            </a:r>
            <a:r>
              <a:rPr lang="en-US" smtClean="0"/>
              <a:t>we need at least </a:t>
            </a:r>
            <a:r>
              <a:rPr lang="en-US" dirty="0" smtClean="0"/>
              <a:t>another remedy. </a:t>
            </a:r>
          </a:p>
          <a:p>
            <a:r>
              <a:rPr lang="en-US" dirty="0" smtClean="0"/>
              <a:t>The post-WTO world pushes each country to over-invest in </a:t>
            </a:r>
            <a:r>
              <a:rPr lang="en-US" dirty="0" err="1" smtClean="0"/>
              <a:t>commodified</a:t>
            </a:r>
            <a:r>
              <a:rPr lang="en-US" dirty="0" smtClean="0"/>
              <a:t> knowledge and to free-ride on public knowledge. </a:t>
            </a:r>
          </a:p>
          <a:p>
            <a:r>
              <a:rPr lang="en-US" dirty="0" smtClean="0"/>
              <a:t>This free-riding can be seen a form of unfair competition  damaging international trade. </a:t>
            </a:r>
          </a:p>
          <a:p>
            <a:r>
              <a:rPr lang="en-US" dirty="0" smtClean="0"/>
              <a:t>We need that participation to WTO be conditional on a progressive share of GNP to be invested in public research!</a:t>
            </a:r>
            <a:endParaRPr lang="en-US" dirty="0"/>
          </a:p>
        </p:txBody>
      </p:sp>
      <p:pic>
        <p:nvPicPr>
          <p:cNvPr id="4" name="Immagine 3" descr="search.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0"/>
            <a:ext cx="2003778" cy="1692197"/>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4086677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3778" y="0"/>
            <a:ext cx="7140222" cy="1692198"/>
          </a:xfrm>
          <a:solidFill>
            <a:srgbClr val="008000"/>
          </a:solidFill>
        </p:spPr>
        <p:txBody>
          <a:bodyPr/>
          <a:lstStyle/>
          <a:p>
            <a:r>
              <a:rPr lang="en-US" sz="4000" dirty="0" smtClean="0">
                <a:solidFill>
                  <a:srgbClr val="EBF1DE"/>
                </a:solidFill>
              </a:rPr>
              <a:t>……..and  local remedies.</a:t>
            </a:r>
            <a:endParaRPr lang="en-US" sz="4000" dirty="0">
              <a:solidFill>
                <a:srgbClr val="EBF1DE"/>
              </a:solidFill>
            </a:endParaRPr>
          </a:p>
        </p:txBody>
      </p:sp>
      <p:sp>
        <p:nvSpPr>
          <p:cNvPr id="3" name="Segnaposto contenuto 2"/>
          <p:cNvSpPr>
            <a:spLocks noGrp="1"/>
          </p:cNvSpPr>
          <p:nvPr>
            <p:ph idx="1"/>
          </p:nvPr>
        </p:nvSpPr>
        <p:spPr>
          <a:xfrm>
            <a:off x="0" y="1692198"/>
            <a:ext cx="9144000" cy="5208135"/>
          </a:xfrm>
          <a:solidFill>
            <a:schemeClr val="accent3">
              <a:lumMod val="20000"/>
              <a:lumOff val="80000"/>
            </a:schemeClr>
          </a:solidFill>
        </p:spPr>
        <p:txBody>
          <a:bodyPr/>
          <a:lstStyle/>
          <a:p>
            <a:pPr>
              <a:buNone/>
            </a:pPr>
            <a:r>
              <a:rPr lang="en-US" dirty="0" smtClean="0"/>
              <a:t>The example of the German </a:t>
            </a:r>
            <a:r>
              <a:rPr lang="en-US" dirty="0" err="1" smtClean="0"/>
              <a:t>FraunhoferIstitute</a:t>
            </a:r>
            <a:r>
              <a:rPr lang="en-US" dirty="0" smtClean="0"/>
              <a:t>:</a:t>
            </a:r>
          </a:p>
          <a:p>
            <a:pPr>
              <a:buNone/>
            </a:pPr>
            <a:r>
              <a:rPr lang="it-IT" dirty="0" smtClean="0">
                <a:hlinkClick r:id="rId2"/>
              </a:rPr>
              <a:t>http://www.fraunhofer.de/en.html</a:t>
            </a:r>
            <a:endParaRPr lang="en-US" dirty="0" smtClean="0"/>
          </a:p>
          <a:p>
            <a:pPr>
              <a:buNone/>
            </a:pPr>
            <a:r>
              <a:rPr lang="en-US" dirty="0" smtClean="0"/>
              <a:t>Open science within national boundaries and exclusion of others (doubtful role of the new European courts).</a:t>
            </a:r>
          </a:p>
          <a:p>
            <a:pPr>
              <a:buNone/>
            </a:pPr>
            <a:endParaRPr lang="en-US" dirty="0" smtClean="0"/>
          </a:p>
          <a:p>
            <a:pPr>
              <a:buNone/>
            </a:pPr>
            <a:r>
              <a:rPr lang="en-US" dirty="0" smtClean="0"/>
              <a:t>Changing the role of the Universities?</a:t>
            </a:r>
          </a:p>
          <a:p>
            <a:pPr>
              <a:buNone/>
            </a:pPr>
            <a:endParaRPr lang="en-US" dirty="0" smtClean="0"/>
          </a:p>
          <a:p>
            <a:pPr>
              <a:buNone/>
            </a:pPr>
            <a:r>
              <a:rPr lang="en-US" dirty="0" smtClean="0"/>
              <a:t>Intellectual districts and local authorities.</a:t>
            </a:r>
          </a:p>
          <a:p>
            <a:pPr>
              <a:buNone/>
            </a:pPr>
            <a:endParaRPr lang="en-US" dirty="0" smtClean="0"/>
          </a:p>
          <a:p>
            <a:pPr>
              <a:buNone/>
            </a:pPr>
            <a:endParaRPr lang="en-US" dirty="0" smtClean="0"/>
          </a:p>
          <a:p>
            <a:pPr>
              <a:buNone/>
            </a:pPr>
            <a:endParaRP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Immagine 3" descr="search.jp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0"/>
            <a:ext cx="2003778" cy="1692197"/>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408667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0" y="0"/>
            <a:ext cx="9144000" cy="1143000"/>
          </a:xfrm>
          <a:solidFill>
            <a:schemeClr val="bg2"/>
          </a:solidFill>
        </p:spPr>
        <p:txBody>
          <a:bodyPr/>
          <a:lstStyle/>
          <a:p>
            <a:pPr eaLnBrk="1" hangingPunct="1"/>
            <a:r>
              <a:rPr lang="it-IT" b="1">
                <a:solidFill>
                  <a:srgbClr val="000090"/>
                </a:solidFill>
                <a:latin typeface="Calibri" charset="0"/>
                <a:ea typeface="ヒラギノ角ゴ Pro W3" charset="0"/>
                <a:cs typeface="ヒラギノ角ゴ Pro W3" charset="0"/>
              </a:rPr>
              <a:t>Science and Labor</a:t>
            </a:r>
            <a:endParaRPr lang="it-IT">
              <a:solidFill>
                <a:srgbClr val="000090"/>
              </a:solidFill>
              <a:latin typeface="Calibri" charset="0"/>
              <a:ea typeface="ヒラギノ角ゴ Pro W3" charset="0"/>
              <a:cs typeface="ヒラギノ角ゴ Pro W3" charset="0"/>
            </a:endParaRPr>
          </a:p>
        </p:txBody>
      </p:sp>
      <p:sp>
        <p:nvSpPr>
          <p:cNvPr id="3" name="Segnaposto contenuto 2"/>
          <p:cNvSpPr>
            <a:spLocks noGrp="1"/>
          </p:cNvSpPr>
          <p:nvPr>
            <p:ph idx="1"/>
          </p:nvPr>
        </p:nvSpPr>
        <p:spPr>
          <a:xfrm>
            <a:off x="173038" y="1309688"/>
            <a:ext cx="8850312" cy="5133975"/>
          </a:xfrm>
          <a:solidFill>
            <a:srgbClr val="008000"/>
          </a:solidFill>
          <a:ln>
            <a:solidFill>
              <a:srgbClr val="660066"/>
            </a:solidFill>
          </a:ln>
        </p:spPr>
        <p:txBody>
          <a:bodyPr>
            <a:normAutofit/>
          </a:bodyPr>
          <a:lstStyle/>
          <a:p>
            <a:pPr eaLnBrk="1" hangingPunct="1">
              <a:lnSpc>
                <a:spcPct val="80000"/>
              </a:lnSpc>
              <a:buFont typeface="Arial" charset="0"/>
              <a:buNone/>
            </a:pPr>
            <a:r>
              <a:rPr lang="en-US" sz="2700" i="1">
                <a:solidFill>
                  <a:schemeClr val="bg1"/>
                </a:solidFill>
                <a:latin typeface="Calibri" charset="0"/>
                <a:ea typeface="ヒラギノ角ゴ Pro W3" charset="0"/>
                <a:cs typeface="ヒラギノ角ゴ Pro W3" charset="0"/>
              </a:rPr>
              <a:t>It is a result of the division of labor in manufactures, that the laborer is brought face to face with the intellectual potencies of the material process of production, as the property of another, and as a ruling power. This separation begins in simple co-operation, where the capitalist represents to the single workman, the oneness and the will of the associated labor. It is developed in manufacture which cuts down the laborer into a detail laborer. It is completed in modern industry, which makes science a productive force distinct from labor and presses it into the service of capital.</a:t>
            </a:r>
          </a:p>
          <a:p>
            <a:pPr eaLnBrk="1" hangingPunct="1">
              <a:lnSpc>
                <a:spcPct val="80000"/>
              </a:lnSpc>
              <a:buFont typeface="Arial" charset="0"/>
              <a:buNone/>
            </a:pPr>
            <a:endParaRPr lang="en-US" sz="2700" i="1">
              <a:solidFill>
                <a:schemeClr val="bg1"/>
              </a:solidFill>
              <a:latin typeface="Calibri" charset="0"/>
              <a:ea typeface="ヒラギノ角ゴ Pro W3" charset="0"/>
              <a:cs typeface="ヒラギノ角ゴ Pro W3" charset="0"/>
            </a:endParaRPr>
          </a:p>
          <a:p>
            <a:pPr eaLnBrk="1" hangingPunct="1">
              <a:lnSpc>
                <a:spcPct val="80000"/>
              </a:lnSpc>
              <a:buFont typeface="Arial" charset="0"/>
              <a:buNone/>
            </a:pPr>
            <a:endParaRPr/>
          </a:p>
          <a:p>
            <a:pPr eaLnBrk="1" hangingPunct="1">
              <a:lnSpc>
                <a:spcPct val="80000"/>
              </a:lnSpc>
              <a:buFont typeface="Arial" charset="0"/>
              <a:buNone/>
            </a:pPr>
            <a:r>
              <a:rPr lang="en-US" sz="2700">
                <a:solidFill>
                  <a:schemeClr val="bg1"/>
                </a:solidFill>
                <a:latin typeface="Calibri" charset="0"/>
                <a:ea typeface="ヒラギノ角ゴ Pro W3" charset="0"/>
                <a:cs typeface="ヒラギノ角ゴ Pro W3" charset="0"/>
              </a:rPr>
              <a:t>(Marx 1967, ch. 14, section 5)</a:t>
            </a:r>
            <a:endParaRPr lang="it-IT" sz="2700">
              <a:solidFill>
                <a:schemeClr val="bg1"/>
              </a:solidFill>
              <a:latin typeface="Calibri" charset="0"/>
              <a:ea typeface="ヒラギノ角ゴ Pro W3" charset="0"/>
              <a:cs typeface="ヒラギノ角ゴ Pro W3" charset="0"/>
            </a:endParaRPr>
          </a:p>
          <a:p>
            <a:pPr eaLnBrk="1" hangingPunct="1">
              <a:lnSpc>
                <a:spcPct val="80000"/>
              </a:lnSpc>
            </a:pPr>
            <a:endParaRPr lang="it-IT" sz="2700">
              <a:solidFill>
                <a:schemeClr val="bg1"/>
              </a:solidFill>
              <a:latin typeface="Calibri" charset="0"/>
              <a:ea typeface="ヒラギノ角ゴ Pro W3" charset="0"/>
              <a:cs typeface="ヒラギノ角ゴ Pro W3" charset="0"/>
            </a:endParaRPr>
          </a:p>
        </p:txBody>
      </p:sp>
      <p:pic>
        <p:nvPicPr>
          <p:cNvPr id="18436"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780338" y="5168900"/>
            <a:ext cx="1293812" cy="16811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73038" y="68263"/>
            <a:ext cx="1092200" cy="10223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958138" y="120650"/>
            <a:ext cx="965200" cy="969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1117600" y="0"/>
            <a:ext cx="5392737" cy="1669416"/>
          </a:xfrm>
          <a:solidFill>
            <a:schemeClr val="bg2"/>
          </a:solidFill>
          <a:ln>
            <a:solidFill>
              <a:srgbClr val="008000"/>
            </a:solidFill>
            <a:miter lim="800000"/>
            <a:headEnd/>
            <a:tailEnd/>
          </a:ln>
        </p:spPr>
        <p:txBody>
          <a:bodyPr/>
          <a:lstStyle/>
          <a:p>
            <a:pPr eaLnBrk="1" hangingPunct="1">
              <a:defRPr/>
            </a:pPr>
            <a:r>
              <a:rPr lang="en-US" dirty="0" smtClean="0">
                <a:ln>
                  <a:solidFill>
                    <a:srgbClr val="008000"/>
                  </a:solidFill>
                </a:ln>
              </a:rPr>
              <a:t>Scientific </a:t>
            </a:r>
            <a:br>
              <a:rPr lang="en-US" dirty="0" smtClean="0">
                <a:ln>
                  <a:solidFill>
                    <a:srgbClr val="008000"/>
                  </a:solidFill>
                </a:ln>
              </a:rPr>
            </a:br>
            <a:r>
              <a:rPr lang="en-US" dirty="0" smtClean="0">
                <a:ln>
                  <a:solidFill>
                    <a:srgbClr val="008000"/>
                  </a:solidFill>
                </a:ln>
              </a:rPr>
              <a:t>Management</a:t>
            </a:r>
          </a:p>
        </p:txBody>
      </p:sp>
      <p:sp>
        <p:nvSpPr>
          <p:cNvPr id="3" name="Segnaposto contenuto 2"/>
          <p:cNvSpPr>
            <a:spLocks noGrp="1"/>
          </p:cNvSpPr>
          <p:nvPr>
            <p:ph idx="1"/>
          </p:nvPr>
        </p:nvSpPr>
        <p:spPr>
          <a:xfrm>
            <a:off x="338138" y="2344738"/>
            <a:ext cx="8229600" cy="4129087"/>
          </a:xfrm>
          <a:solidFill>
            <a:srgbClr val="EEECE1"/>
          </a:solidFill>
        </p:spPr>
        <p:txBody>
          <a:bodyPr>
            <a:normAutofit/>
          </a:bodyPr>
          <a:lstStyle/>
          <a:p>
            <a:pPr eaLnBrk="1" hangingPunct="1">
              <a:lnSpc>
                <a:spcPct val="90000"/>
              </a:lnSpc>
              <a:buFont typeface="Arial" charset="0"/>
              <a:buNone/>
            </a:pPr>
            <a:r>
              <a:rPr lang="en-US" sz="3000" dirty="0" err="1">
                <a:latin typeface="Calibri" charset="0"/>
                <a:ea typeface="ヒラギノ角ゴ Pro W3" charset="0"/>
                <a:cs typeface="ヒラギノ角ゴ Pro W3" charset="0"/>
              </a:rPr>
              <a:t>Braverman</a:t>
            </a:r>
            <a:r>
              <a:rPr lang="en-US" sz="3000" dirty="0">
                <a:latin typeface="Calibri" charset="0"/>
                <a:ea typeface="ヒラギノ角ゴ Pro W3" charset="0"/>
                <a:cs typeface="ヒラギノ角ゴ Pro W3" charset="0"/>
              </a:rPr>
              <a:t> summarized the content of </a:t>
            </a:r>
            <a:r>
              <a:rPr lang="en-US" sz="3000" dirty="0" err="1">
                <a:latin typeface="Calibri" charset="0"/>
                <a:ea typeface="ヒラギノ角ゴ Pro W3" charset="0"/>
                <a:cs typeface="ヒラギノ角ゴ Pro W3" charset="0"/>
              </a:rPr>
              <a:t>Taylorism</a:t>
            </a:r>
            <a:r>
              <a:rPr lang="en-US" sz="3000" dirty="0">
                <a:latin typeface="Calibri" charset="0"/>
                <a:ea typeface="ヒラギノ角ゴ Pro W3" charset="0"/>
                <a:cs typeface="ヒラギノ角ゴ Pro W3" charset="0"/>
              </a:rPr>
              <a:t> in three different principles:</a:t>
            </a:r>
            <a:endParaRPr lang="it-IT" sz="3000" dirty="0">
              <a:latin typeface="Calibri" charset="0"/>
              <a:ea typeface="ヒラギノ角ゴ Pro W3" charset="0"/>
              <a:cs typeface="ヒラギノ角ゴ Pro W3" charset="0"/>
            </a:endParaRPr>
          </a:p>
          <a:p>
            <a:pPr eaLnBrk="1" hangingPunct="1">
              <a:lnSpc>
                <a:spcPct val="90000"/>
              </a:lnSpc>
            </a:pPr>
            <a:r>
              <a:rPr lang="en-US" sz="3000" dirty="0">
                <a:solidFill>
                  <a:srgbClr val="FF0000"/>
                </a:solidFill>
                <a:latin typeface="Calibri" charset="0"/>
                <a:ea typeface="ヒラギノ角ゴ Pro W3" charset="0"/>
                <a:cs typeface="ヒラギノ角ゴ Pro W3" charset="0"/>
              </a:rPr>
              <a:t>1) </a:t>
            </a:r>
            <a:r>
              <a:rPr lang="en-US" sz="3000" i="1" dirty="0">
                <a:solidFill>
                  <a:srgbClr val="FF0000"/>
                </a:solidFill>
                <a:latin typeface="Calibri" charset="0"/>
                <a:ea typeface="ヒラギノ角ゴ Pro W3" charset="0"/>
                <a:cs typeface="ヒラギノ角ゴ Pro W3" charset="0"/>
              </a:rPr>
              <a:t>dissociation </a:t>
            </a:r>
            <a:r>
              <a:rPr lang="en-US" sz="3000" i="1" dirty="0">
                <a:latin typeface="Calibri" charset="0"/>
                <a:ea typeface="ヒラギノ角ゴ Pro W3" charset="0"/>
                <a:cs typeface="ヒラギノ角ゴ Pro W3" charset="0"/>
              </a:rPr>
              <a:t>of the labor process from the skills of the workers</a:t>
            </a:r>
            <a:r>
              <a:rPr lang="en-US" sz="3000" dirty="0">
                <a:latin typeface="Calibri" charset="0"/>
                <a:ea typeface="ヒラギノ角ゴ Pro W3" charset="0"/>
                <a:cs typeface="ヒラギノ角ゴ Pro W3" charset="0"/>
              </a:rPr>
              <a:t>. </a:t>
            </a:r>
            <a:endParaRPr lang="it-IT" sz="3000" dirty="0">
              <a:latin typeface="Calibri" charset="0"/>
              <a:ea typeface="ヒラギノ角ゴ Pro W3" charset="0"/>
              <a:cs typeface="ヒラギノ角ゴ Pro W3" charset="0"/>
            </a:endParaRPr>
          </a:p>
          <a:p>
            <a:pPr eaLnBrk="1" hangingPunct="1">
              <a:lnSpc>
                <a:spcPct val="90000"/>
              </a:lnSpc>
            </a:pPr>
            <a:r>
              <a:rPr lang="en-US" sz="3000" dirty="0">
                <a:solidFill>
                  <a:srgbClr val="FF0000"/>
                </a:solidFill>
                <a:latin typeface="Calibri" charset="0"/>
                <a:ea typeface="ヒラギノ角ゴ Pro W3" charset="0"/>
                <a:cs typeface="ヒラギノ角ゴ Pro W3" charset="0"/>
              </a:rPr>
              <a:t>2) </a:t>
            </a:r>
            <a:r>
              <a:rPr lang="en-US" sz="3000" i="1" dirty="0">
                <a:solidFill>
                  <a:srgbClr val="FF0000"/>
                </a:solidFill>
                <a:latin typeface="Calibri" charset="0"/>
                <a:ea typeface="ヒラギノ角ゴ Pro W3" charset="0"/>
                <a:cs typeface="ヒラギノ角ゴ Pro W3" charset="0"/>
              </a:rPr>
              <a:t>separation </a:t>
            </a:r>
            <a:r>
              <a:rPr lang="en-US" sz="3000" i="1" dirty="0">
                <a:latin typeface="Calibri" charset="0"/>
                <a:ea typeface="ヒラギノ角ゴ Pro W3" charset="0"/>
                <a:cs typeface="ヒラギノ角ゴ Pro W3" charset="0"/>
              </a:rPr>
              <a:t>of conception from execution.</a:t>
            </a:r>
            <a:endParaRPr lang="it-IT" sz="3000" dirty="0">
              <a:latin typeface="Calibri" charset="0"/>
              <a:ea typeface="ヒラギノ角ゴ Pro W3" charset="0"/>
              <a:cs typeface="ヒラギノ角ゴ Pro W3" charset="0"/>
            </a:endParaRPr>
          </a:p>
          <a:p>
            <a:pPr eaLnBrk="1" hangingPunct="1">
              <a:lnSpc>
                <a:spcPct val="90000"/>
              </a:lnSpc>
            </a:pPr>
            <a:r>
              <a:rPr lang="en-US" sz="3000" dirty="0">
                <a:solidFill>
                  <a:srgbClr val="FF0000"/>
                </a:solidFill>
                <a:latin typeface="Calibri" charset="0"/>
                <a:ea typeface="ヒラギノ角ゴ Pro W3" charset="0"/>
                <a:cs typeface="ヒラギノ角ゴ Pro W3" charset="0"/>
              </a:rPr>
              <a:t>3) </a:t>
            </a:r>
            <a:r>
              <a:rPr lang="en-US" sz="3000" i="1" dirty="0">
                <a:solidFill>
                  <a:srgbClr val="FF0000"/>
                </a:solidFill>
                <a:latin typeface="Calibri" charset="0"/>
                <a:ea typeface="ヒラギノ角ゴ Pro W3" charset="0"/>
                <a:cs typeface="ヒラギノ角ゴ Pro W3" charset="0"/>
              </a:rPr>
              <a:t>use of monopoly over knowledge</a:t>
            </a:r>
            <a:r>
              <a:rPr lang="en-US" sz="3000" i="1" dirty="0">
                <a:latin typeface="Calibri" charset="0"/>
                <a:ea typeface="ヒラギノ角ゴ Pro W3" charset="0"/>
                <a:cs typeface="ヒラギノ角ゴ Pro W3" charset="0"/>
              </a:rPr>
              <a:t> to control each step of the labor process and its mode of execution</a:t>
            </a:r>
            <a:r>
              <a:rPr lang="en-US" sz="3000" dirty="0">
                <a:latin typeface="Calibri" charset="0"/>
                <a:ea typeface="ヒラギノ角ゴ Pro W3" charset="0"/>
                <a:cs typeface="ヒラギノ角ゴ Pro W3" charset="0"/>
              </a:rPr>
              <a:t>.  	</a:t>
            </a:r>
            <a:endParaRPr lang="it-IT" sz="3000" dirty="0">
              <a:latin typeface="Calibri" charset="0"/>
              <a:ea typeface="ヒラギノ角ゴ Pro W3" charset="0"/>
              <a:cs typeface="ヒラギノ角ゴ Pro W3" charset="0"/>
            </a:endParaRPr>
          </a:p>
          <a:p>
            <a:pPr eaLnBrk="1" hangingPunct="1">
              <a:lnSpc>
                <a:spcPct val="90000"/>
              </a:lnSpc>
            </a:pPr>
            <a:endParaRPr lang="it-IT" sz="3000" dirty="0">
              <a:latin typeface="Calibri" charset="0"/>
              <a:ea typeface="ヒラギノ角ゴ Pro W3" charset="0"/>
              <a:cs typeface="ヒラギノ角ゴ Pro W3" charset="0"/>
            </a:endParaRPr>
          </a:p>
        </p:txBody>
      </p:sp>
      <p:pic>
        <p:nvPicPr>
          <p:cNvPr id="19460"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0"/>
            <a:ext cx="111760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853113" y="0"/>
            <a:ext cx="3290887" cy="23447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16665" y="211667"/>
            <a:ext cx="5023556" cy="1030111"/>
          </a:xfrm>
          <a:solidFill>
            <a:schemeClr val="bg2"/>
          </a:solidFill>
          <a:ln>
            <a:solidFill>
              <a:srgbClr val="FF0000"/>
            </a:solidFill>
            <a:miter lim="800000"/>
            <a:headEnd/>
            <a:tailEnd/>
          </a:ln>
        </p:spPr>
        <p:txBody>
          <a:bodyPr rtlCol="0">
            <a:noAutofit/>
          </a:bodyPr>
          <a:lstStyle/>
          <a:p>
            <a:pPr eaLnBrk="1" fontAlgn="auto" hangingPunct="1">
              <a:spcAft>
                <a:spcPts val="0"/>
              </a:spcAft>
              <a:defRPr/>
            </a:pPr>
            <a:r>
              <a:rPr lang="it-IT" sz="3600" b="1" dirty="0" err="1" smtClean="0">
                <a:ln>
                  <a:solidFill>
                    <a:srgbClr val="008000"/>
                  </a:solidFill>
                </a:ln>
                <a:solidFill>
                  <a:srgbClr val="660066"/>
                </a:solidFill>
                <a:ea typeface="+mj-ea"/>
                <a:cs typeface="+mj-cs"/>
              </a:rPr>
              <a:t>Machines</a:t>
            </a:r>
            <a:r>
              <a:rPr lang="it-IT" sz="3600" b="1" dirty="0" smtClean="0">
                <a:ln>
                  <a:solidFill>
                    <a:srgbClr val="008000"/>
                  </a:solidFill>
                </a:ln>
                <a:solidFill>
                  <a:srgbClr val="660066"/>
                </a:solidFill>
                <a:ea typeface="+mj-ea"/>
                <a:cs typeface="+mj-cs"/>
              </a:rPr>
              <a:t/>
            </a:r>
            <a:br>
              <a:rPr lang="it-IT" sz="3600" b="1" dirty="0" smtClean="0">
                <a:ln>
                  <a:solidFill>
                    <a:srgbClr val="008000"/>
                  </a:solidFill>
                </a:ln>
                <a:solidFill>
                  <a:srgbClr val="660066"/>
                </a:solidFill>
                <a:ea typeface="+mj-ea"/>
                <a:cs typeface="+mj-cs"/>
              </a:rPr>
            </a:br>
            <a:r>
              <a:rPr lang="it-IT" sz="3600" b="1" dirty="0" smtClean="0">
                <a:ln>
                  <a:solidFill>
                    <a:srgbClr val="008000"/>
                  </a:solidFill>
                </a:ln>
                <a:solidFill>
                  <a:srgbClr val="660066"/>
                </a:solidFill>
                <a:ea typeface="+mj-ea"/>
                <a:cs typeface="+mj-cs"/>
              </a:rPr>
              <a:t>vs. </a:t>
            </a:r>
            <a:r>
              <a:rPr lang="it-IT" sz="3600" b="1" dirty="0" err="1" smtClean="0">
                <a:ln>
                  <a:solidFill>
                    <a:srgbClr val="008000"/>
                  </a:solidFill>
                </a:ln>
                <a:solidFill>
                  <a:srgbClr val="660066"/>
                </a:solidFill>
                <a:ea typeface="+mj-ea"/>
                <a:cs typeface="+mj-cs"/>
              </a:rPr>
              <a:t>Workers</a:t>
            </a:r>
          </a:p>
        </p:txBody>
      </p:sp>
      <p:sp>
        <p:nvSpPr>
          <p:cNvPr id="3" name="Segnaposto contenuto 2"/>
          <p:cNvSpPr>
            <a:spLocks noGrp="1"/>
          </p:cNvSpPr>
          <p:nvPr>
            <p:ph idx="1"/>
          </p:nvPr>
        </p:nvSpPr>
        <p:spPr>
          <a:xfrm>
            <a:off x="457200" y="1600200"/>
            <a:ext cx="8513763" cy="5030788"/>
          </a:xfrm>
          <a:solidFill>
            <a:schemeClr val="bg1">
              <a:lumMod val="95000"/>
            </a:schemeClr>
          </a:solidFill>
          <a:ln>
            <a:solidFill>
              <a:srgbClr val="FF0000"/>
            </a:solidFill>
          </a:ln>
        </p:spPr>
        <p:txBody>
          <a:bodyPr rtlCol="0">
            <a:normAutofit fontScale="85000" lnSpcReduction="20000"/>
          </a:bodyPr>
          <a:lstStyle/>
          <a:p>
            <a:pPr eaLnBrk="1" fontAlgn="auto" hangingPunct="1">
              <a:spcAft>
                <a:spcPts val="0"/>
              </a:spcAft>
              <a:buFont typeface="Arial"/>
              <a:buChar char="•"/>
              <a:defRPr/>
            </a:pPr>
            <a:r>
              <a:rPr lang="en-US" dirty="0" smtClean="0">
                <a:ea typeface="+mn-ea"/>
                <a:cs typeface="+mn-cs"/>
              </a:rPr>
              <a:t> Excessive job </a:t>
            </a:r>
            <a:r>
              <a:rPr lang="en-US" dirty="0" smtClean="0">
                <a:solidFill>
                  <a:srgbClr val="FF0000"/>
                </a:solidFill>
                <a:ea typeface="+mn-ea"/>
                <a:cs typeface="+mn-cs"/>
              </a:rPr>
              <a:t>de-skilling </a:t>
            </a:r>
            <a:r>
              <a:rPr lang="en-US" dirty="0" smtClean="0">
                <a:ea typeface="+mn-ea"/>
                <a:cs typeface="+mn-cs"/>
              </a:rPr>
              <a:t>and capital </a:t>
            </a:r>
            <a:r>
              <a:rPr lang="en-US" dirty="0" smtClean="0">
                <a:solidFill>
                  <a:srgbClr val="FF0000"/>
                </a:solidFill>
                <a:ea typeface="+mn-ea"/>
                <a:cs typeface="+mn-cs"/>
              </a:rPr>
              <a:t>up-skilling </a:t>
            </a:r>
            <a:r>
              <a:rPr lang="en-US" dirty="0" smtClean="0">
                <a:ea typeface="+mn-ea"/>
                <a:cs typeface="+mn-cs"/>
              </a:rPr>
              <a:t>are salient characteristics of capitalism because this system involves well-defined property rights on machines and ill-defined rights over labor. </a:t>
            </a:r>
          </a:p>
          <a:p>
            <a:pPr eaLnBrk="1" fontAlgn="auto" hangingPunct="1">
              <a:spcAft>
                <a:spcPts val="0"/>
              </a:spcAft>
              <a:buFont typeface="Arial"/>
              <a:buChar char="•"/>
              <a:defRPr/>
            </a:pPr>
            <a:r>
              <a:rPr lang="en-US" dirty="0" smtClean="0">
                <a:ea typeface="+mn-ea"/>
                <a:cs typeface="+mn-cs"/>
              </a:rPr>
              <a:t>While the “</a:t>
            </a:r>
            <a:r>
              <a:rPr lang="en-US" i="1" dirty="0" smtClean="0">
                <a:ea typeface="+mn-ea"/>
                <a:cs typeface="+mn-cs"/>
              </a:rPr>
              <a:t>skills” </a:t>
            </a:r>
            <a:r>
              <a:rPr lang="en-US" dirty="0" smtClean="0">
                <a:ea typeface="+mn-ea"/>
                <a:cs typeface="+mn-cs"/>
              </a:rPr>
              <a:t>of machines can be clearly included among the assets of the firms, the firm-specific skills of the workers </a:t>
            </a:r>
            <a:r>
              <a:rPr lang="en-US" dirty="0" smtClean="0">
                <a:solidFill>
                  <a:srgbClr val="FF0000"/>
                </a:solidFill>
                <a:ea typeface="+mn-ea"/>
                <a:cs typeface="+mn-cs"/>
              </a:rPr>
              <a:t>cannot be </a:t>
            </a:r>
            <a:r>
              <a:rPr lang="en-US" dirty="0" smtClean="0">
                <a:ea typeface="+mn-ea"/>
                <a:cs typeface="+mn-cs"/>
              </a:rPr>
              <a:t>unambiguously </a:t>
            </a:r>
            <a:r>
              <a:rPr lang="en-US" dirty="0" smtClean="0">
                <a:solidFill>
                  <a:srgbClr val="FF0000"/>
                </a:solidFill>
                <a:ea typeface="+mn-ea"/>
                <a:cs typeface="+mn-cs"/>
              </a:rPr>
              <a:t>included</a:t>
            </a:r>
            <a:r>
              <a:rPr lang="en-US" dirty="0" smtClean="0">
                <a:ea typeface="+mn-ea"/>
                <a:cs typeface="+mn-cs"/>
              </a:rPr>
              <a:t> among these assets nor among those of the workers. </a:t>
            </a:r>
          </a:p>
          <a:p>
            <a:pPr eaLnBrk="1" fontAlgn="auto" hangingPunct="1">
              <a:spcAft>
                <a:spcPts val="0"/>
              </a:spcAft>
              <a:buFont typeface="Arial"/>
              <a:buChar char="•"/>
              <a:defRPr/>
            </a:pPr>
            <a:r>
              <a:rPr lang="en-US" dirty="0" smtClean="0">
                <a:ea typeface="+mn-ea"/>
                <a:cs typeface="+mn-cs"/>
              </a:rPr>
              <a:t>For this reason capitalism may have a similar tendency to </a:t>
            </a:r>
            <a:r>
              <a:rPr lang="en-US" dirty="0" smtClean="0">
                <a:solidFill>
                  <a:srgbClr val="FF0000"/>
                </a:solidFill>
                <a:ea typeface="+mn-ea"/>
                <a:cs typeface="+mn-cs"/>
              </a:rPr>
              <a:t>over-invest in intellectual assets </a:t>
            </a:r>
            <a:r>
              <a:rPr lang="en-US" i="1" u="sng" dirty="0" smtClean="0">
                <a:solidFill>
                  <a:srgbClr val="FF0000"/>
                </a:solidFill>
                <a:ea typeface="+mn-ea"/>
                <a:cs typeface="+mn-cs"/>
              </a:rPr>
              <a:t>disembodied from the workers </a:t>
            </a:r>
            <a:r>
              <a:rPr lang="en-US" dirty="0" smtClean="0">
                <a:solidFill>
                  <a:srgbClr val="FF0000"/>
                </a:solidFill>
                <a:ea typeface="+mn-ea"/>
                <a:cs typeface="+mn-cs"/>
              </a:rPr>
              <a:t>and make them a clearly defined part of the firms’ capital.</a:t>
            </a:r>
          </a:p>
        </p:txBody>
      </p:sp>
      <p:pic>
        <p:nvPicPr>
          <p:cNvPr id="5" name="Picture 5"/>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47637" y="0"/>
            <a:ext cx="1482725" cy="15954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 name="Immagine 5" descr="images.jp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7464778" y="0"/>
            <a:ext cx="1679222" cy="13622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5663" y="0"/>
            <a:ext cx="7018337" cy="1592263"/>
          </a:xfrm>
          <a:solidFill>
            <a:schemeClr val="accent6">
              <a:lumMod val="40000"/>
              <a:lumOff val="60000"/>
            </a:schemeClr>
          </a:solidFill>
        </p:spPr>
        <p:txBody>
          <a:bodyPr rtlCol="0">
            <a:normAutofit/>
          </a:bodyPr>
          <a:lstStyle/>
          <a:p>
            <a:pPr eaLnBrk="1" fontAlgn="auto" hangingPunct="1">
              <a:spcAft>
                <a:spcPts val="0"/>
              </a:spcAft>
              <a:defRPr/>
            </a:pPr>
            <a:r>
              <a:rPr lang="it-IT" dirty="0" smtClean="0">
                <a:solidFill>
                  <a:srgbClr val="FF0000"/>
                </a:solidFill>
                <a:ea typeface="+mj-ea"/>
                <a:cs typeface="+mj-cs"/>
              </a:rPr>
              <a:t>Intellectual </a:t>
            </a:r>
            <a:r>
              <a:rPr lang="it-IT" i="1" dirty="0" err="1" smtClean="0">
                <a:solidFill>
                  <a:srgbClr val="FF0000"/>
                </a:solidFill>
                <a:ea typeface="+mj-ea"/>
                <a:cs typeface="+mj-cs"/>
              </a:rPr>
              <a:t>MonopolyCapitalism</a:t>
            </a:r>
            <a:r>
              <a:rPr lang="it-IT" dirty="0" smtClean="0">
                <a:solidFill>
                  <a:srgbClr val="FF0000"/>
                </a:solidFill>
                <a:ea typeface="+mj-ea"/>
                <a:cs typeface="+mj-cs"/>
              </a:rPr>
              <a:t>.</a:t>
            </a:r>
          </a:p>
        </p:txBody>
      </p:sp>
      <p:sp>
        <p:nvSpPr>
          <p:cNvPr id="3" name="Segnaposto contenuto 2"/>
          <p:cNvSpPr>
            <a:spLocks noGrp="1"/>
          </p:cNvSpPr>
          <p:nvPr>
            <p:ph idx="1"/>
          </p:nvPr>
        </p:nvSpPr>
        <p:spPr>
          <a:xfrm>
            <a:off x="457200" y="1879534"/>
            <a:ext cx="8559800" cy="4837355"/>
          </a:xfrm>
          <a:solidFill>
            <a:srgbClr val="EEECE1"/>
          </a:solidFill>
          <a:ln>
            <a:solidFill>
              <a:srgbClr val="C0504D"/>
            </a:solidFill>
            <a:miter lim="800000"/>
            <a:headEnd/>
            <a:tailEnd/>
          </a:ln>
        </p:spPr>
        <p:txBody>
          <a:bodyPr rtlCol="0">
            <a:normAutofit fontScale="92500" lnSpcReduction="20000"/>
          </a:bodyPr>
          <a:lstStyle/>
          <a:p>
            <a:pPr marL="0" indent="0" eaLnBrk="1" fontAlgn="auto" hangingPunct="1">
              <a:spcAft>
                <a:spcPts val="0"/>
              </a:spcAft>
              <a:buNone/>
              <a:defRPr/>
            </a:pPr>
            <a:r>
              <a:rPr lang="en-US" dirty="0" smtClean="0">
                <a:ea typeface="+mn-ea"/>
                <a:cs typeface="+mn-cs"/>
              </a:rPr>
              <a:t>Indeed one can well argue that, in spite of his considerable foresight, </a:t>
            </a:r>
            <a:r>
              <a:rPr lang="en-US" dirty="0" smtClean="0">
                <a:ln>
                  <a:solidFill>
                    <a:srgbClr val="660066"/>
                  </a:solidFill>
                </a:ln>
                <a:ea typeface="+mn-ea"/>
                <a:cs typeface="+mn-cs"/>
              </a:rPr>
              <a:t>Marx </a:t>
            </a:r>
            <a:r>
              <a:rPr lang="en-US" dirty="0" smtClean="0">
                <a:ea typeface="+mn-ea"/>
                <a:cs typeface="+mn-cs"/>
              </a:rPr>
              <a:t>could not see the most extreme and most meaningful step of this monopolization process: </a:t>
            </a:r>
          </a:p>
          <a:p>
            <a:pPr eaLnBrk="1" fontAlgn="auto" hangingPunct="1">
              <a:spcAft>
                <a:spcPts val="0"/>
              </a:spcAft>
              <a:buFont typeface="Arial"/>
              <a:buNone/>
              <a:defRPr/>
            </a:pPr>
            <a:r>
              <a:rPr lang="en-US" i="1" dirty="0" smtClean="0">
                <a:ea typeface="+mn-ea"/>
                <a:cs typeface="+mn-cs"/>
              </a:rPr>
              <a:t>the privatization of </a:t>
            </a:r>
            <a:r>
              <a:rPr lang="en-US" i="1" dirty="0" smtClean="0">
                <a:solidFill>
                  <a:srgbClr val="FF0000"/>
                </a:solidFill>
                <a:ea typeface="+mn-ea"/>
                <a:cs typeface="+mn-cs"/>
              </a:rPr>
              <a:t>knowledge</a:t>
            </a:r>
            <a:r>
              <a:rPr lang="en-US" i="1" dirty="0" smtClean="0">
                <a:ea typeface="+mn-ea"/>
                <a:cs typeface="+mn-cs"/>
              </a:rPr>
              <a:t> and  its direct transformation into the </a:t>
            </a:r>
            <a:r>
              <a:rPr lang="en-US" i="1" dirty="0" smtClean="0">
                <a:ln>
                  <a:solidFill>
                    <a:srgbClr val="660066"/>
                  </a:solidFill>
                </a:ln>
                <a:solidFill>
                  <a:srgbClr val="FF0000"/>
                </a:solidFill>
                <a:ea typeface="+mn-ea"/>
                <a:cs typeface="+mn-cs"/>
              </a:rPr>
              <a:t>most valuable proprietary </a:t>
            </a:r>
            <a:r>
              <a:rPr lang="en-US" i="1" dirty="0" smtClean="0">
                <a:ln>
                  <a:solidFill>
                    <a:srgbClr val="660066"/>
                  </a:solidFill>
                </a:ln>
                <a:ea typeface="+mn-ea"/>
                <a:cs typeface="+mn-cs"/>
              </a:rPr>
              <a:t>asset of the firm. </a:t>
            </a:r>
          </a:p>
          <a:p>
            <a:pPr eaLnBrk="1" fontAlgn="auto" hangingPunct="1">
              <a:spcAft>
                <a:spcPts val="0"/>
              </a:spcAft>
              <a:buFont typeface="Arial"/>
              <a:buNone/>
              <a:defRPr/>
            </a:pPr>
            <a:endParaRPr lang="en-US" i="1" dirty="0" smtClean="0">
              <a:ln>
                <a:solidFill>
                  <a:srgbClr val="660066"/>
                </a:solidFill>
              </a:ln>
              <a:ea typeface="+mn-ea"/>
              <a:cs typeface="+mn-cs"/>
            </a:endParaRPr>
          </a:p>
          <a:p>
            <a:pPr marL="0" indent="0" eaLnBrk="1" fontAlgn="auto" hangingPunct="1">
              <a:spcAft>
                <a:spcPts val="0"/>
              </a:spcAft>
              <a:buNone/>
              <a:defRPr/>
            </a:pPr>
            <a:r>
              <a:rPr lang="en-US" dirty="0" smtClean="0">
                <a:ea typeface="+mn-ea"/>
                <a:cs typeface="+mn-cs"/>
              </a:rPr>
              <a:t>This process, which characterizes the last two decades, motivates </a:t>
            </a:r>
            <a:r>
              <a:rPr lang="en-US" dirty="0" smtClean="0">
                <a:solidFill>
                  <a:srgbClr val="008000"/>
                </a:solidFill>
                <a:ea typeface="+mn-ea"/>
                <a:cs typeface="+mn-cs"/>
              </a:rPr>
              <a:t>our addition of the word </a:t>
            </a:r>
            <a:r>
              <a:rPr lang="en-US" i="1" dirty="0" smtClean="0">
                <a:solidFill>
                  <a:srgbClr val="008000"/>
                </a:solidFill>
                <a:ea typeface="+mn-ea"/>
                <a:cs typeface="+mn-cs"/>
              </a:rPr>
              <a:t>intellectual </a:t>
            </a:r>
            <a:r>
              <a:rPr lang="en-US" dirty="0" smtClean="0">
                <a:solidFill>
                  <a:srgbClr val="008000"/>
                </a:solidFill>
                <a:ea typeface="+mn-ea"/>
                <a:cs typeface="+mn-cs"/>
              </a:rPr>
              <a:t>to the term </a:t>
            </a:r>
            <a:r>
              <a:rPr lang="en-US" i="1" dirty="0" smtClean="0">
                <a:solidFill>
                  <a:srgbClr val="008000"/>
                </a:solidFill>
                <a:ea typeface="+mn-ea"/>
                <a:cs typeface="+mn-cs"/>
              </a:rPr>
              <a:t>monopoly capitalism</a:t>
            </a:r>
            <a:r>
              <a:rPr lang="en-US" dirty="0" smtClean="0">
                <a:ea typeface="+mn-ea"/>
                <a:cs typeface="+mn-cs"/>
              </a:rPr>
              <a:t>used by Harry </a:t>
            </a:r>
            <a:r>
              <a:rPr lang="en-US" dirty="0" err="1" smtClean="0">
                <a:ea typeface="+mn-ea"/>
                <a:cs typeface="+mn-cs"/>
              </a:rPr>
              <a:t>Braverman</a:t>
            </a:r>
            <a:r>
              <a:rPr lang="en-US" dirty="0" smtClean="0">
                <a:ea typeface="+mn-ea"/>
                <a:cs typeface="+mn-cs"/>
              </a:rPr>
              <a:t>.</a:t>
            </a:r>
            <a:endParaRPr lang="it-IT" dirty="0" smtClean="0">
              <a:ea typeface="+mn-ea"/>
              <a:cs typeface="+mn-cs"/>
            </a:endParaRPr>
          </a:p>
        </p:txBody>
      </p:sp>
      <p:pic>
        <p:nvPicPr>
          <p:cNvPr id="21508"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0"/>
            <a:ext cx="2125663" cy="1592263"/>
          </a:xfrm>
          <a:prstGeom prst="rect">
            <a:avLst/>
          </a:prstGeom>
          <a:noFill/>
          <a:ln w="9525">
            <a:solidFill>
              <a:srgbClr val="C0504D"/>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1418" y="-1"/>
            <a:ext cx="7122582" cy="1495426"/>
          </a:xfrm>
          <a:solidFill>
            <a:srgbClr val="F2F2F2"/>
          </a:solidFill>
          <a:ln>
            <a:miter lim="800000"/>
            <a:headEnd/>
            <a:tailEnd/>
          </a:ln>
        </p:spPr>
        <p:txBody>
          <a:bodyPr rtlCol="0">
            <a:normAutofit/>
          </a:bodyPr>
          <a:lstStyle/>
          <a:p>
            <a:pPr eaLnBrk="1" fontAlgn="auto" hangingPunct="1">
              <a:spcAft>
                <a:spcPts val="0"/>
              </a:spcAft>
              <a:defRPr/>
            </a:pPr>
            <a:r>
              <a:rPr lang="it-IT" dirty="0">
                <a:ln>
                  <a:solidFill>
                    <a:srgbClr val="008000"/>
                  </a:solidFill>
                </a:ln>
                <a:ea typeface="+mj-ea"/>
                <a:cs typeface="+mj-cs"/>
              </a:rPr>
              <a:t>Land </a:t>
            </a:r>
            <a:r>
              <a:rPr lang="it-IT" dirty="0" smtClean="0">
                <a:ln>
                  <a:solidFill>
                    <a:srgbClr val="008000"/>
                  </a:solidFill>
                </a:ln>
                <a:ea typeface="+mj-ea"/>
                <a:cs typeface="+mj-cs"/>
              </a:rPr>
              <a:t>and Knowledge Enclosures.</a:t>
            </a:r>
          </a:p>
        </p:txBody>
      </p:sp>
      <p:sp>
        <p:nvSpPr>
          <p:cNvPr id="3" name="Segnaposto contenuto 2"/>
          <p:cNvSpPr>
            <a:spLocks noGrp="1"/>
          </p:cNvSpPr>
          <p:nvPr>
            <p:ph idx="1"/>
          </p:nvPr>
        </p:nvSpPr>
        <p:spPr>
          <a:xfrm>
            <a:off x="211667" y="1795463"/>
            <a:ext cx="8805333" cy="4881562"/>
          </a:xfrm>
        </p:spPr>
        <p:txBody>
          <a:bodyPr>
            <a:normAutofit lnSpcReduction="10000"/>
          </a:bodyPr>
          <a:lstStyle/>
          <a:p>
            <a:pPr marL="0" indent="0" eaLnBrk="1" hangingPunct="1">
              <a:lnSpc>
                <a:spcPct val="80000"/>
              </a:lnSpc>
              <a:buNone/>
            </a:pPr>
            <a:r>
              <a:rPr lang="en-US" sz="2500" dirty="0">
                <a:latin typeface="Calibri" charset="0"/>
                <a:ea typeface="ヒラギノ角ゴ Pro W3" charset="0"/>
                <a:cs typeface="ヒラギノ角ゴ Pro W3" charset="0"/>
              </a:rPr>
              <a:t>While </a:t>
            </a:r>
            <a:r>
              <a:rPr lang="en-US" sz="2500" i="1" dirty="0">
                <a:latin typeface="Calibri" charset="0"/>
                <a:ea typeface="ヒラギノ角ゴ Pro W3" charset="0"/>
                <a:cs typeface="ヒラギノ角ゴ Pro W3" charset="0"/>
              </a:rPr>
              <a:t>industrial capitalism</a:t>
            </a:r>
            <a:r>
              <a:rPr lang="en-US" sz="2500" dirty="0">
                <a:latin typeface="Calibri" charset="0"/>
                <a:ea typeface="ヒラギノ角ゴ Pro W3" charset="0"/>
                <a:cs typeface="ヒラギノ角ゴ Pro W3" charset="0"/>
              </a:rPr>
              <a:t> was preceded by the </a:t>
            </a:r>
            <a:r>
              <a:rPr lang="en-US" sz="2500" dirty="0">
                <a:solidFill>
                  <a:srgbClr val="FF0000"/>
                </a:solidFill>
                <a:latin typeface="Calibri" charset="0"/>
                <a:ea typeface="ヒラギノ角ゴ Pro W3" charset="0"/>
                <a:cs typeface="ヒラギノ角ゴ Pro W3" charset="0"/>
              </a:rPr>
              <a:t>enclosure of lands</a:t>
            </a:r>
            <a:r>
              <a:rPr lang="en-US" sz="2500" dirty="0">
                <a:latin typeface="Calibri" charset="0"/>
                <a:ea typeface="ヒラギノ角ゴ Pro W3" charset="0"/>
                <a:cs typeface="ヒラギノ角ゴ Pro W3" charset="0"/>
              </a:rPr>
              <a:t>, </a:t>
            </a:r>
            <a:r>
              <a:rPr lang="en-US" sz="2500" i="1" dirty="0">
                <a:latin typeface="Calibri" charset="0"/>
                <a:ea typeface="ヒラギノ角ゴ Pro W3" charset="0"/>
                <a:cs typeface="ヒラギノ角ゴ Pro W3" charset="0"/>
              </a:rPr>
              <a:t>intellectual monopoly capitalism</a:t>
            </a:r>
            <a:r>
              <a:rPr lang="en-US" sz="2500" dirty="0">
                <a:latin typeface="Calibri" charset="0"/>
                <a:ea typeface="ヒラギノ角ゴ Pro W3" charset="0"/>
                <a:cs typeface="ヒラギノ角ゴ Pro W3" charset="0"/>
              </a:rPr>
              <a:t> has been made possible by the </a:t>
            </a:r>
            <a:r>
              <a:rPr lang="en-US" sz="2500" dirty="0">
                <a:solidFill>
                  <a:srgbClr val="FF0000"/>
                </a:solidFill>
                <a:latin typeface="Calibri" charset="0"/>
                <a:ea typeface="ヒラギノ角ゴ Pro W3" charset="0"/>
                <a:cs typeface="ヒラギノ角ゴ Pro W3" charset="0"/>
              </a:rPr>
              <a:t>enclosure of ideas </a:t>
            </a:r>
            <a:r>
              <a:rPr lang="en-US" sz="2500" dirty="0">
                <a:latin typeface="Calibri" charset="0"/>
                <a:ea typeface="ヒラギノ角ゴ Pro W3" charset="0"/>
                <a:cs typeface="ヒラギノ角ゴ Pro W3" charset="0"/>
              </a:rPr>
              <a:t>in privately owned fields</a:t>
            </a:r>
            <a:r>
              <a:rPr lang="en-US" sz="2500" dirty="0" smtClean="0">
                <a:latin typeface="Calibri" charset="0"/>
                <a:ea typeface="ヒラギノ角ゴ Pro W3" charset="0"/>
                <a:cs typeface="ヒラギノ角ゴ Pro W3" charset="0"/>
              </a:rPr>
              <a:t>.</a:t>
            </a:r>
          </a:p>
          <a:p>
            <a:pPr marL="0" indent="0" eaLnBrk="1" hangingPunct="1">
              <a:lnSpc>
                <a:spcPct val="80000"/>
              </a:lnSpc>
              <a:buNone/>
            </a:pPr>
            <a:r>
              <a:rPr lang="en-US" sz="2500" dirty="0" smtClean="0">
                <a:solidFill>
                  <a:srgbClr val="FF0000"/>
                </a:solidFill>
                <a:latin typeface="Calibri" charset="0"/>
                <a:ea typeface="ヒラギノ角ゴ Pro W3" charset="0"/>
                <a:cs typeface="ヒラギノ角ゴ Pro W3" charset="0"/>
              </a:rPr>
              <a:t>Land </a:t>
            </a:r>
            <a:r>
              <a:rPr lang="en-US" sz="2500" dirty="0">
                <a:solidFill>
                  <a:srgbClr val="FF0000"/>
                </a:solidFill>
                <a:latin typeface="Calibri" charset="0"/>
                <a:ea typeface="ヒラギノ角ゴ Pro W3" charset="0"/>
                <a:cs typeface="ヒラギノ角ゴ Pro W3" charset="0"/>
              </a:rPr>
              <a:t>enclosures </a:t>
            </a:r>
            <a:r>
              <a:rPr lang="en-US" sz="2500" dirty="0">
                <a:latin typeface="Calibri" charset="0"/>
                <a:ea typeface="ヒラギノ角ゴ Pro W3" charset="0"/>
                <a:cs typeface="ヒラギノ角ゴ Pro W3" charset="0"/>
              </a:rPr>
              <a:t>may have even prevented the over-exploitation of </a:t>
            </a:r>
            <a:r>
              <a:rPr lang="en-US" sz="2500" dirty="0" smtClean="0">
                <a:latin typeface="Calibri" charset="0"/>
                <a:ea typeface="ヒラギノ角ゴ Pro W3" charset="0"/>
                <a:cs typeface="ヒラギノ角ゴ Pro W3" charset="0"/>
              </a:rPr>
              <a:t> natural resource </a:t>
            </a:r>
            <a:r>
              <a:rPr lang="en-US" sz="2500" dirty="0">
                <a:latin typeface="Calibri" charset="0"/>
                <a:ea typeface="ヒラギノ角ゴ Pro W3" charset="0"/>
                <a:cs typeface="ヒラギノ角ゴ Pro W3" charset="0"/>
              </a:rPr>
              <a:t>(but there is some evidence against this thesis) . </a:t>
            </a:r>
            <a:endParaRPr lang="en-US" sz="2500" dirty="0" smtClean="0">
              <a:latin typeface="Calibri" charset="0"/>
              <a:ea typeface="ヒラギノ角ゴ Pro W3" charset="0"/>
              <a:cs typeface="ヒラギノ角ゴ Pro W3" charset="0"/>
            </a:endParaRPr>
          </a:p>
          <a:p>
            <a:pPr marL="0" indent="0" eaLnBrk="1" hangingPunct="1">
              <a:lnSpc>
                <a:spcPct val="80000"/>
              </a:lnSpc>
              <a:buNone/>
            </a:pPr>
            <a:endParaRPr lang="en-US" sz="2500" dirty="0">
              <a:latin typeface="Calibri" charset="0"/>
              <a:ea typeface="ヒラギノ角ゴ Pro W3" charset="0"/>
              <a:cs typeface="ヒラギノ角ゴ Pro W3" charset="0"/>
            </a:endParaRPr>
          </a:p>
          <a:p>
            <a:pPr marL="0" indent="0" eaLnBrk="1" hangingPunct="1">
              <a:lnSpc>
                <a:spcPct val="80000"/>
              </a:lnSpc>
              <a:buNone/>
            </a:pPr>
            <a:r>
              <a:rPr lang="en-US" sz="2500" dirty="0">
                <a:latin typeface="Calibri" charset="0"/>
                <a:ea typeface="ヒラギノ角ゴ Pro W3" charset="0"/>
                <a:cs typeface="ヒラギノ角ゴ Pro W3" charset="0"/>
              </a:rPr>
              <a:t>No similar claim can be made for the case of </a:t>
            </a:r>
            <a:r>
              <a:rPr lang="en-US" sz="2500" dirty="0">
                <a:solidFill>
                  <a:srgbClr val="FF0000"/>
                </a:solidFill>
                <a:latin typeface="Calibri" charset="0"/>
                <a:ea typeface="ヒラギノ角ゴ Pro W3" charset="0"/>
                <a:cs typeface="ヒラギノ角ゴ Pro W3" charset="0"/>
              </a:rPr>
              <a:t>intellectual enclosures</a:t>
            </a:r>
            <a:r>
              <a:rPr lang="en-US" sz="2500" dirty="0">
                <a:latin typeface="Calibri" charset="0"/>
                <a:ea typeface="ヒラギノ角ゴ Pro W3" charset="0"/>
                <a:cs typeface="ヒラギノ角ゴ Pro W3" charset="0"/>
              </a:rPr>
              <a:t>.  The fields of knowledge are not subject to overcrowding</a:t>
            </a:r>
            <a:r>
              <a:rPr lang="en-US" sz="2500" dirty="0" smtClean="0">
                <a:latin typeface="Calibri" charset="0"/>
                <a:ea typeface="ヒラギノ角ゴ Pro W3" charset="0"/>
                <a:cs typeface="ヒラギノ角ゴ Pro W3" charset="0"/>
              </a:rPr>
              <a:t>.</a:t>
            </a:r>
          </a:p>
          <a:p>
            <a:pPr marL="0" indent="0" eaLnBrk="1" hangingPunct="1">
              <a:lnSpc>
                <a:spcPct val="80000"/>
              </a:lnSpc>
              <a:buNone/>
            </a:pPr>
            <a:endParaRPr lang="en-US" sz="2500" dirty="0" smtClean="0">
              <a:latin typeface="Calibri" charset="0"/>
              <a:ea typeface="ヒラギノ角ゴ Pro W3" charset="0"/>
              <a:cs typeface="ヒラギノ角ゴ Pro W3" charset="0"/>
            </a:endParaRPr>
          </a:p>
          <a:p>
            <a:pPr marL="0" indent="0" eaLnBrk="1" hangingPunct="1">
              <a:lnSpc>
                <a:spcPct val="80000"/>
              </a:lnSpc>
              <a:buNone/>
            </a:pPr>
            <a:r>
              <a:rPr lang="en-US" sz="2500" dirty="0" smtClean="0">
                <a:latin typeface="Calibri" charset="0"/>
                <a:ea typeface="ヒラギノ角ゴ Pro W3" charset="0"/>
                <a:cs typeface="ヒラギノ角ゴ Pro W3" charset="0"/>
              </a:rPr>
              <a:t>By </a:t>
            </a:r>
            <a:r>
              <a:rPr lang="en-US" sz="2500" dirty="0">
                <a:latin typeface="Calibri" charset="0"/>
                <a:ea typeface="ヒラギノ角ゴ Pro W3" charset="0"/>
                <a:cs typeface="ヒラギノ角ゴ Pro W3" charset="0"/>
              </a:rPr>
              <a:t>contrast,  the access to knowledge is seriously limited  by the fields privatized by </a:t>
            </a:r>
            <a:r>
              <a:rPr lang="en-US" sz="2500" dirty="0" smtClean="0">
                <a:latin typeface="Calibri" charset="0"/>
                <a:ea typeface="ヒラギノ角ゴ Pro W3" charset="0"/>
                <a:cs typeface="ヒラギノ角ゴ Pro W3" charset="0"/>
              </a:rPr>
              <a:t>others. Many agents </a:t>
            </a:r>
            <a:r>
              <a:rPr lang="en-US" sz="2500" dirty="0">
                <a:latin typeface="Calibri" charset="0"/>
                <a:ea typeface="ヒラギノ角ゴ Pro W3" charset="0"/>
                <a:cs typeface="ヒラギノ角ゴ Pro W3" charset="0"/>
              </a:rPr>
              <a:t>are forced </a:t>
            </a:r>
            <a:r>
              <a:rPr lang="en-US" sz="2500" dirty="0" smtClean="0">
                <a:latin typeface="Calibri" charset="0"/>
                <a:ea typeface="ヒラギノ角ゴ Pro W3" charset="0"/>
                <a:cs typeface="ヒラギノ角ゴ Pro W3" charset="0"/>
              </a:rPr>
              <a:t>to </a:t>
            </a:r>
            <a:r>
              <a:rPr lang="en-US" sz="2500" dirty="0">
                <a:latin typeface="Calibri" charset="0"/>
                <a:ea typeface="ヒラギノ角ゴ Pro W3" charset="0"/>
                <a:cs typeface="ヒラギノ角ゴ Pro W3" charset="0"/>
              </a:rPr>
              <a:t>specialize in narrow fields is </a:t>
            </a:r>
            <a:r>
              <a:rPr lang="en-US" sz="2500" dirty="0" smtClean="0">
                <a:latin typeface="Calibri" charset="0"/>
                <a:ea typeface="ヒラギノ角ゴ Pro W3" charset="0"/>
                <a:cs typeface="ヒラギノ角ゴ Pro W3" charset="0"/>
              </a:rPr>
              <a:t>likely. The economy is likely to </a:t>
            </a:r>
            <a:r>
              <a:rPr lang="en-US" sz="2500" dirty="0">
                <a:latin typeface="Calibri" charset="0"/>
                <a:ea typeface="ヒラギノ角ゴ Pro W3" charset="0"/>
                <a:cs typeface="ヒラギノ角ゴ Pro W3" charset="0"/>
              </a:rPr>
              <a:t>suffer a dramatic </a:t>
            </a:r>
            <a:r>
              <a:rPr lang="en-US" sz="2500" dirty="0">
                <a:solidFill>
                  <a:srgbClr val="FF0000"/>
                </a:solidFill>
                <a:latin typeface="Calibri" charset="0"/>
                <a:ea typeface="ヒラギノ角ゴ Pro W3" charset="0"/>
                <a:cs typeface="ヒラギノ角ゴ Pro W3" charset="0"/>
              </a:rPr>
              <a:t>squeeze of investment opportunities</a:t>
            </a:r>
            <a:r>
              <a:rPr lang="en-US" sz="2500" dirty="0">
                <a:latin typeface="Calibri" charset="0"/>
                <a:ea typeface="ヒラギノ角ゴ Pro W3" charset="0"/>
                <a:cs typeface="ヒラギノ角ゴ Pro W3" charset="0"/>
              </a:rPr>
              <a:t>.</a:t>
            </a:r>
            <a:endParaRPr lang="it-IT" sz="2500" dirty="0">
              <a:latin typeface="Calibri" charset="0"/>
              <a:ea typeface="ヒラギノ角ゴ Pro W3" charset="0"/>
              <a:cs typeface="ヒラギノ角ゴ Pro W3" charset="0"/>
            </a:endParaRPr>
          </a:p>
          <a:p>
            <a:pPr eaLnBrk="1" hangingPunct="1">
              <a:lnSpc>
                <a:spcPct val="80000"/>
              </a:lnSpc>
            </a:pPr>
            <a:endParaRPr lang="it-IT" sz="2500" dirty="0">
              <a:latin typeface="Calibri" charset="0"/>
              <a:ea typeface="ヒラギノ角ゴ Pro W3" charset="0"/>
              <a:cs typeface="ヒラギノ角ゴ Pro W3" charset="0"/>
            </a:endParaRPr>
          </a:p>
          <a:p>
            <a:pPr eaLnBrk="1" hangingPunct="1">
              <a:lnSpc>
                <a:spcPct val="80000"/>
              </a:lnSpc>
            </a:pPr>
            <a:endParaRPr lang="it-IT" sz="2500" dirty="0">
              <a:latin typeface="Calibri" charset="0"/>
              <a:ea typeface="ヒラギノ角ゴ Pro W3" charset="0"/>
              <a:cs typeface="ヒラギノ角ゴ Pro W3" charset="0"/>
            </a:endParaRPr>
          </a:p>
        </p:txBody>
      </p:sp>
      <p:pic>
        <p:nvPicPr>
          <p:cNvPr id="22532" name="Picture 4"/>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0"/>
            <a:ext cx="2020888" cy="1495425"/>
          </a:xfrm>
          <a:prstGeom prst="rect">
            <a:avLst/>
          </a:prstGeom>
          <a:noFill/>
          <a:ln w="9525">
            <a:solidFill>
              <a:srgbClr val="C0504D"/>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98538"/>
          </a:xfrm>
          <a:solidFill>
            <a:schemeClr val="tx1"/>
          </a:solidFill>
        </p:spPr>
        <p:txBody>
          <a:bodyPr rtlCol="0">
            <a:normAutofit/>
          </a:bodyPr>
          <a:lstStyle/>
          <a:p>
            <a:pPr fontAlgn="auto">
              <a:spcAft>
                <a:spcPts val="0"/>
              </a:spcAft>
              <a:defRPr/>
            </a:pPr>
            <a:r>
              <a:rPr lang="en-US" dirty="0" smtClean="0">
                <a:solidFill>
                  <a:schemeClr val="accent2">
                    <a:lumMod val="20000"/>
                    <a:lumOff val="80000"/>
                  </a:schemeClr>
                </a:solidFill>
                <a:ea typeface="+mj-ea"/>
                <a:cs typeface="+mj-cs"/>
              </a:rPr>
              <a:t>      Intellectual Monopoly</a:t>
            </a:r>
          </a:p>
        </p:txBody>
      </p:sp>
      <p:sp>
        <p:nvSpPr>
          <p:cNvPr id="3" name="Segnaposto contenuto 2"/>
          <p:cNvSpPr>
            <a:spLocks noGrp="1"/>
          </p:cNvSpPr>
          <p:nvPr>
            <p:ph idx="1"/>
          </p:nvPr>
        </p:nvSpPr>
        <p:spPr>
          <a:xfrm>
            <a:off x="0" y="997827"/>
            <a:ext cx="9144000" cy="5860173"/>
          </a:xfrm>
          <a:solidFill>
            <a:schemeClr val="bg2"/>
          </a:solidFill>
          <a:ln>
            <a:miter lim="800000"/>
            <a:headEnd/>
            <a:tailEnd/>
          </a:ln>
        </p:spPr>
        <p:txBody>
          <a:bodyPr rtlCol="0">
            <a:normAutofit fontScale="92500" lnSpcReduction="20000"/>
          </a:bodyPr>
          <a:lstStyle/>
          <a:p>
            <a:pPr fontAlgn="auto">
              <a:spcAft>
                <a:spcPts val="0"/>
              </a:spcAft>
              <a:buFont typeface="Arial"/>
              <a:buChar char="•"/>
              <a:defRPr/>
            </a:pPr>
            <a:r>
              <a:rPr lang="en-US" dirty="0" smtClean="0">
                <a:ea typeface="+mn-ea"/>
                <a:cs typeface="+mn-cs"/>
              </a:rPr>
              <a:t>Intellectual property is a temporary intellectual monopoly, restricting temporarily the liberty of others to use the good . </a:t>
            </a:r>
          </a:p>
          <a:p>
            <a:pPr fontAlgn="auto">
              <a:spcAft>
                <a:spcPts val="0"/>
              </a:spcAft>
              <a:buFont typeface="Arial"/>
              <a:buChar char="•"/>
              <a:defRPr/>
            </a:pPr>
            <a:r>
              <a:rPr lang="en-US" dirty="0" smtClean="0">
                <a:ea typeface="+mn-ea"/>
                <a:cs typeface="+mn-cs"/>
              </a:rPr>
              <a:t>This restriction involves always some </a:t>
            </a:r>
            <a:r>
              <a:rPr lang="en-US" dirty="0" smtClean="0">
                <a:ln>
                  <a:solidFill>
                    <a:srgbClr val="FF0000"/>
                  </a:solidFill>
                </a:ln>
                <a:ea typeface="+mn-ea"/>
                <a:cs typeface="+mn-cs"/>
              </a:rPr>
              <a:t>inefficiency</a:t>
            </a:r>
            <a:r>
              <a:rPr lang="en-US" dirty="0" smtClean="0">
                <a:ea typeface="+mn-ea"/>
                <a:cs typeface="+mn-cs"/>
              </a:rPr>
              <a:t> but it may be compensated by the incentives that the acquisition of a monopoly gives to the producers of new knowledge (</a:t>
            </a:r>
            <a:r>
              <a:rPr lang="en-US" dirty="0" smtClean="0">
                <a:ln>
                  <a:solidFill>
                    <a:srgbClr val="FF0000"/>
                  </a:solidFill>
                </a:ln>
                <a:ea typeface="+mn-ea"/>
                <a:cs typeface="+mn-cs"/>
              </a:rPr>
              <a:t>incentive effect</a:t>
            </a:r>
            <a:r>
              <a:rPr lang="en-US" dirty="0" smtClean="0">
                <a:ea typeface="+mn-ea"/>
                <a:cs typeface="+mn-cs"/>
              </a:rPr>
              <a:t>).</a:t>
            </a:r>
          </a:p>
          <a:p>
            <a:pPr fontAlgn="auto">
              <a:spcAft>
                <a:spcPts val="0"/>
              </a:spcAft>
              <a:buFont typeface="Arial"/>
              <a:buChar char="•"/>
              <a:defRPr/>
            </a:pPr>
            <a:r>
              <a:rPr lang="en-US" dirty="0" smtClean="0">
                <a:ea typeface="+mn-ea"/>
                <a:cs typeface="+mn-cs"/>
              </a:rPr>
              <a:t>However, against this positive incentive effect, one should consider the negative effect that intellectual monopoly has on the intellectual investments of other firms (</a:t>
            </a:r>
            <a:r>
              <a:rPr lang="en-US" dirty="0" smtClean="0">
                <a:ln>
                  <a:solidFill>
                    <a:srgbClr val="FF0000"/>
                  </a:solidFill>
                </a:ln>
                <a:ea typeface="+mn-ea"/>
                <a:cs typeface="+mn-cs"/>
              </a:rPr>
              <a:t>blocking effect</a:t>
            </a:r>
            <a:r>
              <a:rPr lang="en-US" dirty="0" smtClean="0">
                <a:ea typeface="+mn-ea"/>
                <a:cs typeface="+mn-cs"/>
              </a:rPr>
              <a:t>).</a:t>
            </a:r>
          </a:p>
          <a:p>
            <a:pPr fontAlgn="auto">
              <a:spcAft>
                <a:spcPts val="0"/>
              </a:spcAft>
              <a:buFont typeface="Arial"/>
              <a:buChar char="•"/>
              <a:defRPr/>
            </a:pPr>
            <a:r>
              <a:rPr lang="en-US" dirty="0" smtClean="0">
                <a:ea typeface="+mn-ea"/>
                <a:cs typeface="+mn-cs"/>
              </a:rPr>
              <a:t>Observe that when “intellectual property” is enforced with greater vigor, the </a:t>
            </a:r>
            <a:r>
              <a:rPr lang="en-US" dirty="0" smtClean="0">
                <a:ln>
                  <a:solidFill>
                    <a:srgbClr val="FF0000"/>
                  </a:solidFill>
                </a:ln>
                <a:ea typeface="+mn-ea"/>
                <a:cs typeface="+mn-cs"/>
              </a:rPr>
              <a:t>incentive</a:t>
            </a:r>
            <a:r>
              <a:rPr lang="en-US" dirty="0" smtClean="0">
                <a:ea typeface="+mn-ea"/>
                <a:cs typeface="+mn-cs"/>
              </a:rPr>
              <a:t> effect is </a:t>
            </a:r>
            <a:r>
              <a:rPr lang="en-US" dirty="0" smtClean="0">
                <a:ln>
                  <a:solidFill>
                    <a:srgbClr val="FF0000"/>
                  </a:solidFill>
                </a:ln>
                <a:ea typeface="+mn-ea"/>
                <a:cs typeface="+mn-cs"/>
              </a:rPr>
              <a:t>immediate</a:t>
            </a:r>
            <a:r>
              <a:rPr lang="en-US" dirty="0" smtClean="0">
                <a:ea typeface="+mn-ea"/>
                <a:cs typeface="+mn-cs"/>
              </a:rPr>
              <a:t> whereas the </a:t>
            </a:r>
            <a:r>
              <a:rPr lang="en-US" dirty="0" smtClean="0">
                <a:ln>
                  <a:solidFill>
                    <a:srgbClr val="FF0000"/>
                  </a:solidFill>
                </a:ln>
                <a:ea typeface="+mn-ea"/>
                <a:cs typeface="+mn-cs"/>
              </a:rPr>
              <a:t>blocking</a:t>
            </a:r>
            <a:r>
              <a:rPr lang="en-US" dirty="0" smtClean="0">
                <a:ea typeface="+mn-ea"/>
                <a:cs typeface="+mn-cs"/>
              </a:rPr>
              <a:t> effect comes </a:t>
            </a:r>
            <a:r>
              <a:rPr lang="en-US" dirty="0" smtClean="0">
                <a:ln>
                  <a:solidFill>
                    <a:srgbClr val="FF0000"/>
                  </a:solidFill>
                </a:ln>
                <a:ea typeface="+mn-ea"/>
                <a:cs typeface="+mn-cs"/>
              </a:rPr>
              <a:t>later</a:t>
            </a:r>
            <a:r>
              <a:rPr lang="en-US" dirty="0" smtClean="0">
                <a:ea typeface="+mn-ea"/>
                <a:cs typeface="+mn-cs"/>
              </a:rPr>
              <a:t>. </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endParaRPr lang="en-US" dirty="0" smtClean="0">
              <a:ea typeface="+mn-ea"/>
              <a:cs typeface="+mn-cs"/>
            </a:endParaRPr>
          </a:p>
        </p:txBody>
      </p:sp>
      <p:pic>
        <p:nvPicPr>
          <p:cNvPr id="38916" name="Picture 2"/>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46113" y="103188"/>
            <a:ext cx="687387" cy="7937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49747</TotalTime>
  <Words>2773</Words>
  <Application>Microsoft Macintosh PowerPoint</Application>
  <PresentationFormat>Apresentação na tela (4:3)</PresentationFormat>
  <Paragraphs>169</Paragraphs>
  <Slides>31</Slides>
  <Notes>1</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di Office</vt:lpstr>
      <vt:lpstr>            The Crisis of Intellectual Monopoly Capitalism </vt:lpstr>
      <vt:lpstr>Focus on three issues linked to the research on State Capacity Building</vt:lpstr>
      <vt:lpstr>Vampires  and Machines</vt:lpstr>
      <vt:lpstr>Science and Labor</vt:lpstr>
      <vt:lpstr>Scientific  Management</vt:lpstr>
      <vt:lpstr>Machines vs. Workers</vt:lpstr>
      <vt:lpstr>Intellectual MonopolyCapitalism.</vt:lpstr>
      <vt:lpstr>Land and Knowledge Enclosures.</vt:lpstr>
      <vt:lpstr>      Intellectual Monopoly</vt:lpstr>
      <vt:lpstr>IPR as global tariffs</vt:lpstr>
      <vt:lpstr>Global Patents and Investments.</vt:lpstr>
      <vt:lpstr>Dynamics of Intellectual  MonopolyCapitalism</vt:lpstr>
      <vt:lpstr>The Birth of the Institutions of Intellectual MonopolyCapitalism.</vt:lpstr>
      <vt:lpstr>The RoaringNinties.</vt:lpstr>
      <vt:lpstr>The depressedbeginning of the newmillemnium</vt:lpstr>
      <vt:lpstr>Financial Times  of March 6 2009</vt:lpstr>
      <vt:lpstr>http://www.alliedsecuritytrust.com/</vt:lpstr>
      <vt:lpstr>The ownership of round corners</vt:lpstr>
      <vt:lpstr>Privatizing   disembodied knowledge.</vt:lpstr>
      <vt:lpstr>Privatization of knowledge and intellectualmonopoly</vt:lpstr>
      <vt:lpstr>The Fate  of Embodied Knowledge.</vt:lpstr>
      <vt:lpstr>Vicious  and  virtuoscircles</vt:lpstr>
      <vt:lpstr>            The Knowledge-Economy  Paradox.</vt:lpstr>
      <vt:lpstr>Closed Science  and ClosedMarkets</vt:lpstr>
      <vt:lpstr>Commodification of knowledge  Financialization of the economy </vt:lpstr>
      <vt:lpstr>  </vt:lpstr>
      <vt:lpstr>An Intellectual property  (under-ground) bubble?</vt:lpstr>
      <vt:lpstr>Will the (under-ground)Bubble Burst?</vt:lpstr>
      <vt:lpstr>After the crisis:  an eclectic approach……</vt:lpstr>
      <vt:lpstr>……. possible general therapies……. </vt:lpstr>
      <vt:lpstr>……..and  local remedies.</vt:lpstr>
    </vt:vector>
  </TitlesOfParts>
  <Company>Università di 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Crisis of Intellectual Monopoly Capitalism</dc:title>
  <dc:creator>pagano ugo</dc:creator>
  <cp:lastModifiedBy>anacelia</cp:lastModifiedBy>
  <cp:revision>58</cp:revision>
  <dcterms:created xsi:type="dcterms:W3CDTF">2014-05-07T08:21:13Z</dcterms:created>
  <dcterms:modified xsi:type="dcterms:W3CDTF">2014-05-19T19:10:57Z</dcterms:modified>
</cp:coreProperties>
</file>