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9677-CEDC-40F6-BFE5-CA5E807B846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8BF0-596E-4CA3-B8D9-01754E0E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4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9677-CEDC-40F6-BFE5-CA5E807B846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8BF0-596E-4CA3-B8D9-01754E0E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0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9677-CEDC-40F6-BFE5-CA5E807B846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8BF0-596E-4CA3-B8D9-01754E0E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88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9677-CEDC-40F6-BFE5-CA5E807B846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8BF0-596E-4CA3-B8D9-01754E0E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85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9677-CEDC-40F6-BFE5-CA5E807B846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8BF0-596E-4CA3-B8D9-01754E0E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92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9677-CEDC-40F6-BFE5-CA5E807B846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8BF0-596E-4CA3-B8D9-01754E0E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32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9677-CEDC-40F6-BFE5-CA5E807B846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8BF0-596E-4CA3-B8D9-01754E0E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40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9677-CEDC-40F6-BFE5-CA5E807B846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8BF0-596E-4CA3-B8D9-01754E0E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91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9677-CEDC-40F6-BFE5-CA5E807B846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8BF0-596E-4CA3-B8D9-01754E0E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6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9677-CEDC-40F6-BFE5-CA5E807B846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E1D8BF0-596E-4CA3-B8D9-01754E0E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0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9677-CEDC-40F6-BFE5-CA5E807B846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8BF0-596E-4CA3-B8D9-01754E0E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9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9677-CEDC-40F6-BFE5-CA5E807B846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8BF0-596E-4CA3-B8D9-01754E0E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9677-CEDC-40F6-BFE5-CA5E807B846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8BF0-596E-4CA3-B8D9-01754E0E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8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9677-CEDC-40F6-BFE5-CA5E807B846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8BF0-596E-4CA3-B8D9-01754E0E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4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9677-CEDC-40F6-BFE5-CA5E807B846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8BF0-596E-4CA3-B8D9-01754E0E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7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9677-CEDC-40F6-BFE5-CA5E807B846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8BF0-596E-4CA3-B8D9-01754E0E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6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9677-CEDC-40F6-BFE5-CA5E807B846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8BF0-596E-4CA3-B8D9-01754E0E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3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BE9677-CEDC-40F6-BFE5-CA5E807B846A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E1D8BF0-596E-4CA3-B8D9-01754E0E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4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606844"/>
            <a:ext cx="6913418" cy="4921119"/>
          </a:xfrm>
        </p:spPr>
        <p:txBody>
          <a:bodyPr>
            <a:normAutofit fontScale="90000"/>
          </a:bodyPr>
          <a:lstStyle/>
          <a:p>
            <a:r>
              <a:rPr lang="en-US" dirty="0"/>
              <a:t>Sources of import and export </a:t>
            </a:r>
            <a:br>
              <a:rPr lang="en-US" dirty="0"/>
            </a:br>
            <a:r>
              <a:rPr lang="en-US" dirty="0"/>
              <a:t>NEPAL AND SRI LANKA</a:t>
            </a:r>
            <a:br>
              <a:rPr lang="en-US" dirty="0"/>
            </a:br>
            <a:r>
              <a:rPr lang="en-US" dirty="0"/>
              <a:t>ISA 2016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3382" y="5799542"/>
            <a:ext cx="6506297" cy="931011"/>
          </a:xfrm>
        </p:spPr>
        <p:txBody>
          <a:bodyPr>
            <a:normAutofit/>
          </a:bodyPr>
          <a:lstStyle/>
          <a:p>
            <a:r>
              <a:rPr lang="en-US" sz="1700" b="1" i="1" dirty="0"/>
              <a:t>B/BORALANDA DHARMAPALA VIDYALAYA, SRI LANKA &amp;</a:t>
            </a:r>
          </a:p>
          <a:p>
            <a:r>
              <a:rPr lang="en-US" sz="1700" b="1" i="1" dirty="0"/>
              <a:t> DELHI PUBLIC SCHOOL, BIRATNAGAR, NEPAL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409" y="606844"/>
            <a:ext cx="5168591" cy="514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573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en-US" dirty="0" err="1"/>
              <a:t>Boralanda</a:t>
            </a:r>
            <a:r>
              <a:rPr lang="en-US" dirty="0"/>
              <a:t> </a:t>
            </a:r>
            <a:r>
              <a:rPr lang="en-US" dirty="0" err="1"/>
              <a:t>Dharmapala</a:t>
            </a:r>
            <a:r>
              <a:rPr lang="en-US" dirty="0"/>
              <a:t> </a:t>
            </a:r>
            <a:r>
              <a:rPr lang="en-US" dirty="0" err="1"/>
              <a:t>vidyalaya</a:t>
            </a:r>
            <a:r>
              <a:rPr lang="en-US" dirty="0"/>
              <a:t>,</a:t>
            </a:r>
          </a:p>
          <a:p>
            <a:pPr marL="0" indent="0" algn="r">
              <a:buNone/>
            </a:pPr>
            <a:r>
              <a:rPr lang="en-US" dirty="0"/>
              <a:t>Sri Lanka.</a:t>
            </a:r>
          </a:p>
        </p:txBody>
      </p:sp>
    </p:spTree>
    <p:extLst>
      <p:ext uri="{BB962C8B-B14F-4D97-AF65-F5344CB8AC3E}">
        <p14:creationId xmlns:p14="http://schemas.microsoft.com/office/powerpoint/2010/main" val="298724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348175"/>
            <a:ext cx="10018713" cy="805375"/>
          </a:xfrm>
        </p:spPr>
        <p:txBody>
          <a:bodyPr/>
          <a:lstStyle/>
          <a:p>
            <a:pPr algn="l"/>
            <a:r>
              <a:rPr lang="en-US" dirty="0"/>
              <a:t>What is International trade??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91175"/>
            <a:ext cx="10018713" cy="4300025"/>
          </a:xfrm>
        </p:spPr>
        <p:txBody>
          <a:bodyPr>
            <a:noAutofit/>
          </a:bodyPr>
          <a:lstStyle/>
          <a:p>
            <a:r>
              <a:rPr lang="en-US" sz="3200" b="1" dirty="0"/>
              <a:t>The exchange of goods or services along international borders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r>
              <a:rPr lang="en-US" sz="3200" dirty="0"/>
              <a:t>A country requires a market for its goods. Markets are available locally as well as internationally.</a:t>
            </a:r>
          </a:p>
          <a:p>
            <a:pPr marL="0" indent="0">
              <a:buNone/>
            </a:pPr>
            <a:r>
              <a:rPr lang="en-US" sz="3200" dirty="0"/>
              <a:t>This could involve the activities of the government and individual. </a:t>
            </a:r>
          </a:p>
        </p:txBody>
      </p:sp>
    </p:spTree>
    <p:extLst>
      <p:ext uri="{BB962C8B-B14F-4D97-AF65-F5344CB8AC3E}">
        <p14:creationId xmlns:p14="http://schemas.microsoft.com/office/powerpoint/2010/main" val="893615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263770"/>
            <a:ext cx="10018713" cy="1157068"/>
          </a:xfrm>
        </p:spPr>
        <p:txBody>
          <a:bodyPr/>
          <a:lstStyle/>
          <a:p>
            <a:r>
              <a:rPr lang="en-US" b="1" dirty="0"/>
              <a:t>Benefits of International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20837"/>
            <a:ext cx="10018713" cy="4370363"/>
          </a:xfrm>
        </p:spPr>
        <p:txBody>
          <a:bodyPr/>
          <a:lstStyle/>
          <a:p>
            <a:r>
              <a:rPr lang="en-US" dirty="0"/>
              <a:t>Monetary gains to the respective country indulging in trade.</a:t>
            </a:r>
          </a:p>
          <a:p>
            <a:r>
              <a:rPr lang="en-US" dirty="0"/>
              <a:t>More variety of goods available for consumers.</a:t>
            </a:r>
          </a:p>
          <a:p>
            <a:r>
              <a:rPr lang="en-US" dirty="0"/>
              <a:t>Better quality of goods.</a:t>
            </a:r>
          </a:p>
          <a:p>
            <a:r>
              <a:rPr lang="en-US" dirty="0"/>
              <a:t>Competition both at the international level as well as local level.</a:t>
            </a:r>
          </a:p>
          <a:p>
            <a:r>
              <a:rPr lang="en-US" dirty="0"/>
              <a:t>Closer ties between nations.</a:t>
            </a:r>
          </a:p>
          <a:p>
            <a:r>
              <a:rPr lang="en-US" dirty="0"/>
              <a:t>More exchange of technical know-how.</a:t>
            </a:r>
          </a:p>
          <a:p>
            <a:r>
              <a:rPr lang="en-US" dirty="0"/>
              <a:t>Local producers will try to improve the quality of their products.</a:t>
            </a:r>
          </a:p>
          <a:p>
            <a:r>
              <a:rPr lang="en-US" dirty="0"/>
              <a:t>Increase in employment locally.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263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07963"/>
            <a:ext cx="10018713" cy="1139483"/>
          </a:xfrm>
        </p:spPr>
        <p:txBody>
          <a:bodyPr/>
          <a:lstStyle/>
          <a:p>
            <a:r>
              <a:rPr lang="en-US" b="1" dirty="0"/>
              <a:t>Disadvantages of International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280161"/>
            <a:ext cx="10018713" cy="4511040"/>
          </a:xfrm>
        </p:spPr>
        <p:txBody>
          <a:bodyPr/>
          <a:lstStyle/>
          <a:p>
            <a:r>
              <a:rPr lang="en-US" dirty="0"/>
              <a:t>Local production may suffer</a:t>
            </a:r>
          </a:p>
          <a:p>
            <a:r>
              <a:rPr lang="en-US" dirty="0"/>
              <a:t>Local industries may be overshadowed by their international competitors</a:t>
            </a:r>
          </a:p>
          <a:p>
            <a:r>
              <a:rPr lang="en-US" dirty="0"/>
              <a:t>Rich countries may influence political matters in other countries and gain control over weaker nations.</a:t>
            </a:r>
          </a:p>
          <a:p>
            <a:r>
              <a:rPr lang="en-US" dirty="0"/>
              <a:t>Ideological differences may emerge between nations with regard to the procedures in trade practices.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479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Import</a:t>
            </a:r>
            <a:br>
              <a:rPr lang="en-US" dirty="0"/>
            </a:br>
            <a:r>
              <a:rPr lang="en-US" dirty="0"/>
              <a:t>A good or service brought into one country from another.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+mj-lt"/>
              </a:rPr>
              <a:t>Export</a:t>
            </a:r>
          </a:p>
          <a:p>
            <a:pPr marL="0" indent="0">
              <a:buNone/>
            </a:pPr>
            <a:r>
              <a:rPr lang="en-US" sz="3600" dirty="0"/>
              <a:t>Send goods or services across national borders for the purpose of selling and realizing foreign exchange.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1039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65296"/>
            <a:ext cx="10018713" cy="1030458"/>
          </a:xfrm>
        </p:spPr>
        <p:txBody>
          <a:bodyPr/>
          <a:lstStyle/>
          <a:p>
            <a:r>
              <a:rPr lang="en-US" b="1" dirty="0"/>
              <a:t>Major Exports Commodities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602952"/>
              </p:ext>
            </p:extLst>
          </p:nvPr>
        </p:nvGraphicFramePr>
        <p:xfrm>
          <a:off x="2405574" y="1625991"/>
          <a:ext cx="8975190" cy="4683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7595">
                  <a:extLst>
                    <a:ext uri="{9D8B030D-6E8A-4147-A177-3AD203B41FA5}">
                      <a16:colId xmlns:a16="http://schemas.microsoft.com/office/drawing/2014/main" val="240082388"/>
                    </a:ext>
                  </a:extLst>
                </a:gridCol>
                <a:gridCol w="4487595">
                  <a:extLst>
                    <a:ext uri="{9D8B030D-6E8A-4147-A177-3AD203B41FA5}">
                      <a16:colId xmlns:a16="http://schemas.microsoft.com/office/drawing/2014/main" val="4097598371"/>
                    </a:ext>
                  </a:extLst>
                </a:gridCol>
              </a:tblGrid>
              <a:tr h="568569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Sri Lanka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Nepal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530086"/>
                  </a:ext>
                </a:extLst>
              </a:tr>
              <a:tr h="2173224"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>
                          <a:effectLst/>
                        </a:rPr>
                        <a:t>Textiles and apparel</a:t>
                      </a: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>
                          <a:effectLst/>
                        </a:rPr>
                        <a:t>Tea and spices</a:t>
                      </a: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>
                          <a:effectLst/>
                        </a:rPr>
                        <a:t>Diamonds</a:t>
                      </a: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>
                          <a:effectLst/>
                        </a:rPr>
                        <a:t>Emeralds</a:t>
                      </a: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>
                          <a:effectLst/>
                        </a:rPr>
                        <a:t>Rubies</a:t>
                      </a: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>
                          <a:effectLst/>
                        </a:rPr>
                        <a:t>Coconut products</a:t>
                      </a: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>
                          <a:effectLst/>
                        </a:rPr>
                        <a:t>Rubber manufactures</a:t>
                      </a: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>
                          <a:effectLst/>
                        </a:rPr>
                        <a:t>Fish </a:t>
                      </a: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>
                          <a:effectLst/>
                        </a:rPr>
                        <a:t>Vegetables</a:t>
                      </a:r>
                    </a:p>
                    <a:p>
                      <a:r>
                        <a:rPr lang="en-US" sz="2400" kern="1200" dirty="0">
                          <a:effectLst/>
                        </a:rPr>
                        <a:t> 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u="none" kern="1200" dirty="0">
                          <a:effectLst/>
                        </a:rPr>
                        <a:t>Knotted Carpets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u="none" kern="1200" dirty="0">
                          <a:effectLst/>
                        </a:rPr>
                        <a:t>Iron and steel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u="none" kern="1200" dirty="0">
                          <a:effectLst/>
                        </a:rPr>
                        <a:t>Flavored Water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u="none" kern="1200" dirty="0">
                          <a:effectLst/>
                        </a:rPr>
                        <a:t>Synthetic Filament Yarn Woven Fabric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u="none" kern="1200" dirty="0">
                          <a:effectLst/>
                        </a:rPr>
                        <a:t>Fruit Juice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u="none" kern="1200" dirty="0">
                          <a:effectLst/>
                        </a:rPr>
                        <a:t>Non-Retail Synthetic Staple Fibers Yarn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u="none" kern="1200" dirty="0" err="1">
                          <a:effectLst/>
                        </a:rPr>
                        <a:t>Vegitables</a:t>
                      </a:r>
                      <a:endParaRPr lang="en-US" sz="24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905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296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5295"/>
            <a:ext cx="10018713" cy="917917"/>
          </a:xfrm>
        </p:spPr>
        <p:txBody>
          <a:bodyPr/>
          <a:lstStyle/>
          <a:p>
            <a:r>
              <a:rPr lang="en-US" b="1" dirty="0"/>
              <a:t>Major Imports Commodities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4238"/>
              </p:ext>
            </p:extLst>
          </p:nvPr>
        </p:nvGraphicFramePr>
        <p:xfrm>
          <a:off x="1484313" y="1443111"/>
          <a:ext cx="10018712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9356">
                  <a:extLst>
                    <a:ext uri="{9D8B030D-6E8A-4147-A177-3AD203B41FA5}">
                      <a16:colId xmlns:a16="http://schemas.microsoft.com/office/drawing/2014/main" val="3289936765"/>
                    </a:ext>
                  </a:extLst>
                </a:gridCol>
                <a:gridCol w="5009356">
                  <a:extLst>
                    <a:ext uri="{9D8B030D-6E8A-4147-A177-3AD203B41FA5}">
                      <a16:colId xmlns:a16="http://schemas.microsoft.com/office/drawing/2014/main" val="21688636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Sri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Lanka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Nepal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320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i="1" dirty="0"/>
                        <a:t>Consumer goods</a:t>
                      </a:r>
                      <a:r>
                        <a:rPr lang="en-US" sz="2400" dirty="0"/>
                        <a:t>: Rice, Sugar,</a:t>
                      </a:r>
                      <a:r>
                        <a:rPr lang="en-US" sz="2400" baseline="0" dirty="0"/>
                        <a:t> Wheat, Other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i="1" baseline="0" dirty="0"/>
                        <a:t>Intermediate goods</a:t>
                      </a:r>
                      <a:r>
                        <a:rPr lang="en-US" sz="2400" baseline="0" dirty="0"/>
                        <a:t>: Petroleum, Fertilizer,       Chemicals, Textile, Other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i="1" baseline="0" dirty="0"/>
                        <a:t>Investment Goods</a:t>
                      </a:r>
                      <a:r>
                        <a:rPr lang="en-US" sz="2400" baseline="0" dirty="0"/>
                        <a:t>: Machinery and equipment, Transport equipment, Building material, Other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i="1" baseline="0" dirty="0"/>
                        <a:t>Unclassified Imports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Refined Petroleum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Gold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Soybean Oil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Petroleum Gas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Semi-Finished Iron</a:t>
                      </a:r>
                      <a:endParaRPr lang="en-US" sz="24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97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332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3973" y="123093"/>
            <a:ext cx="10018713" cy="1410286"/>
          </a:xfrm>
        </p:spPr>
        <p:txBody>
          <a:bodyPr/>
          <a:lstStyle/>
          <a:p>
            <a:r>
              <a:rPr lang="en-US" b="1" dirty="0"/>
              <a:t>Main Import and Export destinations of </a:t>
            </a:r>
            <a:br>
              <a:rPr lang="en-US" b="1" dirty="0"/>
            </a:br>
            <a:r>
              <a:rPr lang="en-US" b="1" dirty="0"/>
              <a:t>Sri Lanka</a:t>
            </a:r>
          </a:p>
        </p:txBody>
      </p:sp>
      <p:pic>
        <p:nvPicPr>
          <p:cNvPr id="4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478" y="1533379"/>
            <a:ext cx="8159291" cy="5249145"/>
          </a:xfrm>
        </p:spPr>
      </p:pic>
    </p:spTree>
    <p:extLst>
      <p:ext uri="{BB962C8B-B14F-4D97-AF65-F5344CB8AC3E}">
        <p14:creationId xmlns:p14="http://schemas.microsoft.com/office/powerpoint/2010/main" val="939576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752599"/>
          </a:xfrm>
        </p:spPr>
        <p:txBody>
          <a:bodyPr/>
          <a:lstStyle/>
          <a:p>
            <a:r>
              <a:rPr lang="en-US" b="1" dirty="0"/>
              <a:t>Main Import and Export destinations of Nepal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403128"/>
              </p:ext>
            </p:extLst>
          </p:nvPr>
        </p:nvGraphicFramePr>
        <p:xfrm>
          <a:off x="1519310" y="1828800"/>
          <a:ext cx="9983714" cy="4044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4358">
                  <a:extLst>
                    <a:ext uri="{9D8B030D-6E8A-4147-A177-3AD203B41FA5}">
                      <a16:colId xmlns:a16="http://schemas.microsoft.com/office/drawing/2014/main" val="3868735059"/>
                    </a:ext>
                  </a:extLst>
                </a:gridCol>
                <a:gridCol w="5009356">
                  <a:extLst>
                    <a:ext uri="{9D8B030D-6E8A-4147-A177-3AD203B41FA5}">
                      <a16:colId xmlns:a16="http://schemas.microsoft.com/office/drawing/2014/main" val="2602860450"/>
                    </a:ext>
                  </a:extLst>
                </a:gridCol>
              </a:tblGrid>
              <a:tr h="661182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Top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Export Origins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Top Import Origins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030477"/>
                  </a:ext>
                </a:extLst>
              </a:tr>
              <a:tr h="2311864">
                <a:tc>
                  <a:txBody>
                    <a:bodyPr/>
                    <a:lstStyle/>
                    <a:p>
                      <a:r>
                        <a:rPr lang="en-US" sz="2400" dirty="0"/>
                        <a:t>India</a:t>
                      </a:r>
                    </a:p>
                    <a:p>
                      <a:r>
                        <a:rPr lang="en-US" sz="2400" dirty="0"/>
                        <a:t>The United States</a:t>
                      </a:r>
                    </a:p>
                    <a:p>
                      <a:r>
                        <a:rPr lang="en-US" sz="2400" dirty="0"/>
                        <a:t>Germany</a:t>
                      </a:r>
                    </a:p>
                    <a:p>
                      <a:r>
                        <a:rPr lang="en-US" sz="2400" dirty="0"/>
                        <a:t>China</a:t>
                      </a:r>
                    </a:p>
                    <a:p>
                      <a:r>
                        <a:rPr lang="en-US" sz="2400" dirty="0"/>
                        <a:t>The United Kingdom</a:t>
                      </a:r>
                    </a:p>
                    <a:p>
                      <a:r>
                        <a:rPr lang="en-US" sz="2400" dirty="0"/>
                        <a:t>Bangladesh</a:t>
                      </a:r>
                    </a:p>
                    <a:p>
                      <a:r>
                        <a:rPr lang="en-US" sz="2400" dirty="0"/>
                        <a:t>France</a:t>
                      </a:r>
                    </a:p>
                    <a:p>
                      <a:r>
                        <a:rPr lang="en-US" sz="2400" dirty="0"/>
                        <a:t>Canada</a:t>
                      </a:r>
                    </a:p>
                    <a:p>
                      <a:r>
                        <a:rPr lang="en-US" sz="2400" dirty="0"/>
                        <a:t>Japan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400" dirty="0"/>
                        <a:t>India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dirty="0"/>
                        <a:t>China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dirty="0"/>
                        <a:t>The United Arab Emirates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dirty="0"/>
                        <a:t>Indonesia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dirty="0"/>
                        <a:t>Argentina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10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339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170</TotalTime>
  <Words>297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Corbel</vt:lpstr>
      <vt:lpstr>Parallax</vt:lpstr>
      <vt:lpstr>Sources of import and export  NEPAL AND SRI LANKA ISA 2016 </vt:lpstr>
      <vt:lpstr>What is International trade??</vt:lpstr>
      <vt:lpstr>Benefits of International Trade</vt:lpstr>
      <vt:lpstr>Disadvantages of International Trade</vt:lpstr>
      <vt:lpstr>Import A good or service brought into one country from another.</vt:lpstr>
      <vt:lpstr>Major Exports Commodities</vt:lpstr>
      <vt:lpstr>Major Imports Commodities</vt:lpstr>
      <vt:lpstr>Main Import and Export destinations of  Sri Lanka</vt:lpstr>
      <vt:lpstr>Main Import and Export destinations of Nepal</vt:lpstr>
      <vt:lpstr>Thank you..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imports and exports  NEPAL AND SRI LANKA ISA 2016</dc:title>
  <dc:creator>Windows 7</dc:creator>
  <cp:lastModifiedBy>Windows 7</cp:lastModifiedBy>
  <cp:revision>20</cp:revision>
  <dcterms:created xsi:type="dcterms:W3CDTF">2016-02-27T19:03:49Z</dcterms:created>
  <dcterms:modified xsi:type="dcterms:W3CDTF">2016-02-28T13:43:52Z</dcterms:modified>
</cp:coreProperties>
</file>