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6" r:id="rId2"/>
    <p:sldId id="257" r:id="rId3"/>
    <p:sldId id="259" r:id="rId4"/>
    <p:sldId id="260" r:id="rId5"/>
    <p:sldId id="292" r:id="rId6"/>
    <p:sldId id="261" r:id="rId7"/>
    <p:sldId id="262" r:id="rId8"/>
    <p:sldId id="263" r:id="rId9"/>
    <p:sldId id="271" r:id="rId10"/>
    <p:sldId id="264" r:id="rId11"/>
    <p:sldId id="265" r:id="rId12"/>
    <p:sldId id="280" r:id="rId13"/>
    <p:sldId id="283" r:id="rId14"/>
    <p:sldId id="284" r:id="rId15"/>
    <p:sldId id="285" r:id="rId16"/>
    <p:sldId id="286" r:id="rId17"/>
    <p:sldId id="287" r:id="rId18"/>
    <p:sldId id="288" r:id="rId19"/>
    <p:sldId id="289" r:id="rId20"/>
    <p:sldId id="290" r:id="rId21"/>
    <p:sldId id="291" r:id="rId22"/>
    <p:sldId id="294" r:id="rId23"/>
    <p:sldId id="29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F64586-9359-4DEA-80A9-3EB942025E5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2E7B2-1A4D-483E-99A0-7C3C304F97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5A81234-57EF-4B2D-9D60-ECDF6CCA6DD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3D4C3E-F9B4-42A6-BADB-1DAFDA8D43C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4E177-4788-4AC2-A176-C516CAB330F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143BF-7CE0-4BA6-9B7D-159C888D4FF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A56CF3-2BDF-4845-B8B9-D6B29700CF0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ACDD76F-6C08-4F15-B542-78D0BCF0B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18AA722-C85E-420E-92A9-C4DA100B4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DF2920D-E5FA-4FC5-8E7D-9261B77163F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5948B06-9121-487E-9D31-ABEFABEBB84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68398D-2EC2-4E75-92E2-D2546316054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5715000"/>
            <a:ext cx="6400800" cy="685800"/>
          </a:xfrm>
        </p:spPr>
        <p:txBody>
          <a:bodyPr>
            <a:normAutofit/>
          </a:bodyPr>
          <a:lstStyle/>
          <a:p>
            <a:r>
              <a:rPr lang="en-CA" sz="1800" dirty="0" smtClean="0"/>
              <a:t>Dr. </a:t>
            </a:r>
            <a:r>
              <a:rPr lang="en-CA" sz="1800" dirty="0" err="1" smtClean="0"/>
              <a:t>Bhupinder</a:t>
            </a:r>
            <a:r>
              <a:rPr lang="en-CA" sz="1800" dirty="0" smtClean="0"/>
              <a:t> p s </a:t>
            </a:r>
            <a:r>
              <a:rPr lang="en-CA" sz="1800" dirty="0" err="1" smtClean="0"/>
              <a:t>chahal</a:t>
            </a:r>
            <a:endParaRPr lang="en-CA" sz="1800" dirty="0"/>
          </a:p>
        </p:txBody>
      </p:sp>
      <p:sp>
        <p:nvSpPr>
          <p:cNvPr id="2050" name="Rectangle 2"/>
          <p:cNvSpPr>
            <a:spLocks noGrp="1" noChangeArrowheads="1"/>
          </p:cNvSpPr>
          <p:nvPr>
            <p:ph type="ctrTitle"/>
          </p:nvPr>
        </p:nvSpPr>
        <p:spPr/>
        <p:txBody>
          <a:bodyPr>
            <a:normAutofit/>
          </a:bodyPr>
          <a:lstStyle/>
          <a:p>
            <a:r>
              <a:rPr lang="en-US" sz="4000" b="1" i="1" dirty="0" smtClean="0"/>
              <a:t>Export-Import </a:t>
            </a:r>
            <a:r>
              <a:rPr lang="en-US" sz="4000" b="1" i="1" dirty="0"/>
              <a:t>Documentation </a:t>
            </a:r>
            <a:r>
              <a:rPr lang="en-US" sz="4000" b="1" i="1" smtClean="0"/>
              <a:t>in India</a:t>
            </a:r>
            <a:endParaRPr lang="en-US" sz="40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838200"/>
          </a:xfrm>
        </p:spPr>
        <p:txBody>
          <a:bodyPr/>
          <a:lstStyle/>
          <a:p>
            <a:r>
              <a:rPr lang="en-US" sz="4000" i="1" dirty="0">
                <a:solidFill>
                  <a:srgbClr val="C00000"/>
                </a:solidFill>
              </a:rPr>
              <a:t>Classification of Export Documents</a:t>
            </a:r>
          </a:p>
        </p:txBody>
      </p:sp>
      <p:sp>
        <p:nvSpPr>
          <p:cNvPr id="25603" name="Rectangle 3"/>
          <p:cNvSpPr>
            <a:spLocks noGrp="1" noChangeArrowheads="1"/>
          </p:cNvSpPr>
          <p:nvPr>
            <p:ph sz="quarter" idx="1"/>
          </p:nvPr>
        </p:nvSpPr>
        <p:spPr>
          <a:xfrm>
            <a:off x="228600" y="1371600"/>
            <a:ext cx="8686800" cy="5334000"/>
          </a:xfrm>
        </p:spPr>
        <p:txBody>
          <a:bodyPr>
            <a:normAutofit fontScale="92500"/>
          </a:bodyPr>
          <a:lstStyle/>
          <a:p>
            <a:pPr algn="just">
              <a:buFont typeface="Wingdings" pitchFamily="2" charset="2"/>
              <a:buNone/>
            </a:pPr>
            <a:r>
              <a:rPr lang="en-US" sz="2800" b="1" dirty="0">
                <a:latin typeface="Tahoma" pitchFamily="34" charset="0"/>
              </a:rPr>
              <a:t>(ii) Auxiliary Commercial Documents: </a:t>
            </a:r>
            <a:r>
              <a:rPr lang="en-US" sz="2800" dirty="0">
                <a:latin typeface="Tahoma" pitchFamily="34" charset="0"/>
              </a:rPr>
              <a:t>These Documents are required to prepare /procure the principal commercial documents and include:</a:t>
            </a:r>
          </a:p>
          <a:p>
            <a:pPr algn="just"/>
            <a:r>
              <a:rPr lang="en-US" sz="2800" dirty="0" err="1">
                <a:latin typeface="Tahoma" pitchFamily="34" charset="0"/>
              </a:rPr>
              <a:t>Proforma</a:t>
            </a:r>
            <a:r>
              <a:rPr lang="en-US" sz="2800" dirty="0">
                <a:latin typeface="Tahoma" pitchFamily="34" charset="0"/>
              </a:rPr>
              <a:t> Invoice</a:t>
            </a:r>
          </a:p>
          <a:p>
            <a:pPr algn="just"/>
            <a:r>
              <a:rPr lang="en-US" sz="2800" dirty="0">
                <a:latin typeface="Tahoma" pitchFamily="34" charset="0"/>
              </a:rPr>
              <a:t>Shipping Instructions</a:t>
            </a:r>
          </a:p>
          <a:p>
            <a:pPr algn="just"/>
            <a:r>
              <a:rPr lang="en-US" sz="2800" dirty="0">
                <a:latin typeface="Tahoma" pitchFamily="34" charset="0"/>
              </a:rPr>
              <a:t>Insurance Declaration</a:t>
            </a:r>
          </a:p>
          <a:p>
            <a:pPr algn="just"/>
            <a:r>
              <a:rPr lang="en-US" sz="2800" dirty="0">
                <a:latin typeface="Tahoma" pitchFamily="34" charset="0"/>
              </a:rPr>
              <a:t>Intimation for Inspection</a:t>
            </a:r>
          </a:p>
          <a:p>
            <a:pPr algn="just"/>
            <a:r>
              <a:rPr lang="en-US" sz="2800" dirty="0">
                <a:latin typeface="Tahoma" pitchFamily="34" charset="0"/>
              </a:rPr>
              <a:t>Shipping Order</a:t>
            </a:r>
          </a:p>
          <a:p>
            <a:pPr algn="just"/>
            <a:r>
              <a:rPr lang="en-US" sz="2800" dirty="0">
                <a:latin typeface="Tahoma" pitchFamily="34" charset="0"/>
              </a:rPr>
              <a:t>Mates Receipt</a:t>
            </a:r>
          </a:p>
          <a:p>
            <a:pPr algn="just"/>
            <a:r>
              <a:rPr lang="en-US" sz="2800" dirty="0">
                <a:latin typeface="Tahoma" pitchFamily="34" charset="0"/>
              </a:rPr>
              <a:t>Application for Certificate of Origin</a:t>
            </a:r>
          </a:p>
          <a:p>
            <a:pPr algn="just"/>
            <a:r>
              <a:rPr lang="en-US" sz="2800" dirty="0">
                <a:latin typeface="Tahoma" pitchFamily="34" charset="0"/>
              </a:rPr>
              <a:t>Letter to bank for negotiation /collection of </a:t>
            </a:r>
            <a:r>
              <a:rPr lang="en-US" sz="2800" dirty="0" smtClean="0">
                <a:latin typeface="Tahoma" pitchFamily="34" charset="0"/>
              </a:rPr>
              <a:t>documents</a:t>
            </a:r>
            <a:endParaRPr lang="en-US" sz="2800" dirty="0">
              <a:latin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81000"/>
            <a:ext cx="8229600" cy="609600"/>
          </a:xfrm>
        </p:spPr>
        <p:txBody>
          <a:bodyPr>
            <a:normAutofit fontScale="90000"/>
          </a:bodyPr>
          <a:lstStyle/>
          <a:p>
            <a:r>
              <a:rPr lang="en-US" sz="4000" i="1" dirty="0">
                <a:solidFill>
                  <a:srgbClr val="C00000"/>
                </a:solidFill>
              </a:rPr>
              <a:t>Classification of Export Documents</a:t>
            </a:r>
          </a:p>
        </p:txBody>
      </p:sp>
      <p:sp>
        <p:nvSpPr>
          <p:cNvPr id="26627" name="Rectangle 3"/>
          <p:cNvSpPr>
            <a:spLocks noGrp="1" noChangeArrowheads="1"/>
          </p:cNvSpPr>
          <p:nvPr>
            <p:ph sz="quarter" idx="1"/>
          </p:nvPr>
        </p:nvSpPr>
        <p:spPr>
          <a:xfrm>
            <a:off x="228600" y="1371600"/>
            <a:ext cx="8686800" cy="5181600"/>
          </a:xfrm>
        </p:spPr>
        <p:txBody>
          <a:bodyPr>
            <a:normAutofit fontScale="92500" lnSpcReduction="10000"/>
          </a:bodyPr>
          <a:lstStyle/>
          <a:p>
            <a:pPr algn="just">
              <a:lnSpc>
                <a:spcPct val="90000"/>
              </a:lnSpc>
              <a:buFont typeface="Wingdings" pitchFamily="2" charset="2"/>
              <a:buNone/>
            </a:pPr>
            <a:r>
              <a:rPr lang="en-US" sz="2800" b="1" dirty="0">
                <a:latin typeface="Tahoma" pitchFamily="34" charset="0"/>
              </a:rPr>
              <a:t>(2) Regulatory Documents: </a:t>
            </a:r>
            <a:r>
              <a:rPr lang="en-US" sz="2800" dirty="0">
                <a:latin typeface="Tahoma" pitchFamily="34" charset="0"/>
              </a:rPr>
              <a:t>These are prescribed by various Government Departments/Bodies for compliance of formalities under relevant laws governing export transactions. These include: </a:t>
            </a:r>
          </a:p>
          <a:p>
            <a:pPr algn="just">
              <a:lnSpc>
                <a:spcPct val="90000"/>
              </a:lnSpc>
              <a:buFont typeface="Wingdings" pitchFamily="2" charset="2"/>
              <a:buNone/>
            </a:pPr>
            <a:r>
              <a:rPr lang="en-US" sz="2800" dirty="0">
                <a:latin typeface="Tahoma" pitchFamily="34" charset="0"/>
              </a:rPr>
              <a:t>(</a:t>
            </a:r>
            <a:r>
              <a:rPr lang="en-US" sz="2800" dirty="0" err="1">
                <a:latin typeface="Tahoma" pitchFamily="34" charset="0"/>
              </a:rPr>
              <a:t>i</a:t>
            </a:r>
            <a:r>
              <a:rPr lang="en-US" sz="2800" dirty="0">
                <a:latin typeface="Tahoma" pitchFamily="34" charset="0"/>
              </a:rPr>
              <a:t>) Exchange Control Declaration Form-GR Form</a:t>
            </a:r>
          </a:p>
          <a:p>
            <a:pPr algn="just">
              <a:lnSpc>
                <a:spcPct val="90000"/>
              </a:lnSpc>
              <a:buFont typeface="Wingdings" pitchFamily="2" charset="2"/>
              <a:buNone/>
            </a:pPr>
            <a:r>
              <a:rPr lang="en-US" sz="2800" dirty="0">
                <a:latin typeface="Tahoma" pitchFamily="34" charset="0"/>
              </a:rPr>
              <a:t>(ii) Freight Payment Certificate</a:t>
            </a:r>
          </a:p>
          <a:p>
            <a:pPr algn="just">
              <a:lnSpc>
                <a:spcPct val="90000"/>
              </a:lnSpc>
              <a:buFont typeface="Wingdings" pitchFamily="2" charset="2"/>
              <a:buNone/>
            </a:pPr>
            <a:r>
              <a:rPr lang="en-US" sz="2800" dirty="0">
                <a:latin typeface="Tahoma" pitchFamily="34" charset="0"/>
              </a:rPr>
              <a:t>(iii) Insurance Premium Payment Certificate</a:t>
            </a:r>
          </a:p>
          <a:p>
            <a:pPr algn="just">
              <a:lnSpc>
                <a:spcPct val="90000"/>
              </a:lnSpc>
              <a:buFont typeface="Wingdings" pitchFamily="2" charset="2"/>
              <a:buNone/>
            </a:pPr>
            <a:r>
              <a:rPr lang="en-US" sz="2800" dirty="0">
                <a:latin typeface="Tahoma" pitchFamily="34" charset="0"/>
              </a:rPr>
              <a:t>(iv) ARE I/ARE II Forms</a:t>
            </a:r>
          </a:p>
          <a:p>
            <a:pPr algn="just">
              <a:lnSpc>
                <a:spcPct val="90000"/>
              </a:lnSpc>
              <a:buFont typeface="Wingdings" pitchFamily="2" charset="2"/>
              <a:buNone/>
            </a:pPr>
            <a:r>
              <a:rPr lang="en-US" sz="2800" dirty="0">
                <a:latin typeface="Tahoma" pitchFamily="34" charset="0"/>
              </a:rPr>
              <a:t>(v) Shipping Bill/Bill of Export</a:t>
            </a:r>
          </a:p>
          <a:p>
            <a:pPr algn="just">
              <a:lnSpc>
                <a:spcPct val="90000"/>
              </a:lnSpc>
              <a:buFont typeface="Wingdings" pitchFamily="2" charset="2"/>
              <a:buNone/>
            </a:pPr>
            <a:r>
              <a:rPr lang="en-US" sz="2800" dirty="0">
                <a:latin typeface="Tahoma" pitchFamily="34" charset="0"/>
              </a:rPr>
              <a:t>(vi) Port Trust Copy of Shipping Bill/Export Application/Dock </a:t>
            </a:r>
            <a:r>
              <a:rPr lang="en-US" sz="2800" dirty="0" err="1">
                <a:latin typeface="Tahoma" pitchFamily="34" charset="0"/>
              </a:rPr>
              <a:t>Challan</a:t>
            </a:r>
            <a:endParaRPr lang="en-US" sz="2800" dirty="0">
              <a:latin typeface="Tahoma" pitchFamily="34" charset="0"/>
            </a:endParaRPr>
          </a:p>
          <a:p>
            <a:pPr algn="just">
              <a:lnSpc>
                <a:spcPct val="90000"/>
              </a:lnSpc>
              <a:buFont typeface="Wingdings" pitchFamily="2" charset="2"/>
              <a:buNone/>
            </a:pPr>
            <a:r>
              <a:rPr lang="en-US" sz="2800" dirty="0">
                <a:latin typeface="Tahoma" pitchFamily="34" charset="0"/>
              </a:rPr>
              <a:t>(vii) Receipt of Payment of Port Charges</a:t>
            </a:r>
          </a:p>
          <a:p>
            <a:pPr algn="just">
              <a:lnSpc>
                <a:spcPct val="90000"/>
              </a:lnSpc>
              <a:buFont typeface="Wingdings" pitchFamily="2" charset="2"/>
              <a:buNone/>
            </a:pPr>
            <a:r>
              <a:rPr lang="en-US" sz="2800" dirty="0">
                <a:latin typeface="Tahoma" pitchFamily="34" charset="0"/>
              </a:rPr>
              <a:t>(viii) Vehicle Ticket</a:t>
            </a:r>
            <a:r>
              <a:rPr lang="en-US" sz="2800" dirty="0" smtClean="0">
                <a:latin typeface="Tahoma" pitchFamily="34" charset="0"/>
              </a:rPr>
              <a:t>.</a:t>
            </a:r>
            <a:endParaRPr lang="en-US" sz="2800" dirty="0">
              <a:latin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04800"/>
            <a:ext cx="8229600" cy="685800"/>
          </a:xfrm>
        </p:spPr>
        <p:txBody>
          <a:bodyPr>
            <a:normAutofit fontScale="90000"/>
          </a:bodyPr>
          <a:lstStyle/>
          <a:p>
            <a:r>
              <a:rPr lang="en-US" sz="4000" i="1" dirty="0">
                <a:solidFill>
                  <a:srgbClr val="C00000"/>
                </a:solidFill>
              </a:rPr>
              <a:t>Classification of Export Documents</a:t>
            </a:r>
          </a:p>
        </p:txBody>
      </p:sp>
      <p:sp>
        <p:nvSpPr>
          <p:cNvPr id="41987" name="Rectangle 3"/>
          <p:cNvSpPr>
            <a:spLocks noGrp="1" noChangeArrowheads="1"/>
          </p:cNvSpPr>
          <p:nvPr>
            <p:ph sz="quarter" idx="1"/>
          </p:nvPr>
        </p:nvSpPr>
        <p:spPr>
          <a:xfrm>
            <a:off x="228600" y="1600200"/>
            <a:ext cx="8686800" cy="4800600"/>
          </a:xfrm>
        </p:spPr>
        <p:txBody>
          <a:bodyPr>
            <a:normAutofit/>
          </a:bodyPr>
          <a:lstStyle/>
          <a:p>
            <a:pPr algn="just">
              <a:lnSpc>
                <a:spcPct val="90000"/>
              </a:lnSpc>
              <a:buFont typeface="Wingdings" pitchFamily="2" charset="2"/>
              <a:buNone/>
            </a:pPr>
            <a:r>
              <a:rPr lang="en-US" sz="2800" b="1" dirty="0">
                <a:latin typeface="Tahoma" pitchFamily="34" charset="0"/>
              </a:rPr>
              <a:t>(3)</a:t>
            </a:r>
            <a:r>
              <a:rPr lang="en-US" sz="2800" dirty="0">
                <a:latin typeface="Tahoma" pitchFamily="34" charset="0"/>
              </a:rPr>
              <a:t> </a:t>
            </a:r>
            <a:r>
              <a:rPr lang="en-US" sz="2800" b="1" dirty="0">
                <a:latin typeface="Tahoma" pitchFamily="34" charset="0"/>
              </a:rPr>
              <a:t>Export Assistance Documents</a:t>
            </a:r>
            <a:r>
              <a:rPr lang="en-US" sz="2800" dirty="0">
                <a:latin typeface="Tahoma" pitchFamily="34" charset="0"/>
              </a:rPr>
              <a:t>: These are the documents which are required for claiming assistance under the various export assistance measures as may be in operation from to time. Currently, these refer to drawbacks of central excise and customs duties, packing credit facilities etc</a:t>
            </a:r>
          </a:p>
          <a:p>
            <a:pPr algn="just">
              <a:lnSpc>
                <a:spcPct val="90000"/>
              </a:lnSpc>
              <a:buFont typeface="Wingdings" pitchFamily="2" charset="2"/>
              <a:buNone/>
            </a:pPr>
            <a:r>
              <a:rPr lang="en-US" sz="2800" b="1" dirty="0">
                <a:latin typeface="Tahoma" pitchFamily="34" charset="0"/>
              </a:rPr>
              <a:t>(4)</a:t>
            </a:r>
            <a:r>
              <a:rPr lang="en-US" sz="2800" dirty="0">
                <a:latin typeface="Tahoma" pitchFamily="34" charset="0"/>
              </a:rPr>
              <a:t> </a:t>
            </a:r>
            <a:r>
              <a:rPr lang="en-US" sz="2800" b="1" dirty="0">
                <a:latin typeface="Tahoma" pitchFamily="34" charset="0"/>
              </a:rPr>
              <a:t>Documentation required by Importing Countries:</a:t>
            </a:r>
            <a:r>
              <a:rPr lang="en-US" sz="2800" dirty="0">
                <a:latin typeface="Tahoma" pitchFamily="34" charset="0"/>
              </a:rPr>
              <a:t> These are the documents which are required by the importer in order to satisfy the requirements of his Government. These include certificates of origin, consular invoice, quality control certificate etc</a:t>
            </a:r>
            <a:r>
              <a:rPr lang="en-US" sz="2800" dirty="0" smtClean="0">
                <a:latin typeface="Tahoma" pitchFamily="34" charset="0"/>
              </a:rPr>
              <a:t>.</a:t>
            </a:r>
            <a:endParaRPr lang="en-US" sz="2800" dirty="0">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81000"/>
            <a:ext cx="8229600" cy="685800"/>
          </a:xfrm>
        </p:spPr>
        <p:txBody>
          <a:bodyPr/>
          <a:lstStyle/>
          <a:p>
            <a:r>
              <a:rPr lang="en-US" b="1" i="1" dirty="0">
                <a:solidFill>
                  <a:srgbClr val="C00000"/>
                </a:solidFill>
              </a:rPr>
              <a:t>Commercial Documents</a:t>
            </a:r>
          </a:p>
        </p:txBody>
      </p:sp>
      <p:sp>
        <p:nvSpPr>
          <p:cNvPr id="46083" name="Rectangle 3"/>
          <p:cNvSpPr>
            <a:spLocks noGrp="1" noChangeArrowheads="1"/>
          </p:cNvSpPr>
          <p:nvPr>
            <p:ph sz="quarter" idx="1"/>
          </p:nvPr>
        </p:nvSpPr>
        <p:spPr>
          <a:xfrm>
            <a:off x="228600" y="1371600"/>
            <a:ext cx="8686800" cy="5334000"/>
          </a:xfrm>
        </p:spPr>
        <p:txBody>
          <a:bodyPr>
            <a:normAutofit fontScale="62500" lnSpcReduction="20000"/>
          </a:bodyPr>
          <a:lstStyle/>
          <a:p>
            <a:pPr algn="just">
              <a:lnSpc>
                <a:spcPct val="80000"/>
              </a:lnSpc>
              <a:buFont typeface="Wingdings" pitchFamily="2" charset="2"/>
              <a:buNone/>
            </a:pPr>
            <a:r>
              <a:rPr lang="en-US" sz="2800" b="1" dirty="0">
                <a:latin typeface="Tahoma" pitchFamily="34" charset="0"/>
              </a:rPr>
              <a:t>(1) Commercial Invoice</a:t>
            </a:r>
            <a:r>
              <a:rPr lang="en-US" sz="2800" dirty="0">
                <a:latin typeface="Tahoma" pitchFamily="34" charset="0"/>
              </a:rPr>
              <a:t>: </a:t>
            </a:r>
          </a:p>
          <a:p>
            <a:pPr algn="just">
              <a:lnSpc>
                <a:spcPct val="80000"/>
              </a:lnSpc>
            </a:pPr>
            <a:r>
              <a:rPr lang="en-US" sz="2800" dirty="0">
                <a:latin typeface="Tahoma" pitchFamily="34" charset="0"/>
              </a:rPr>
              <a:t>It is the basic and most important document in an export transaction and extreme care has to be taken by the exporter to prepare this document. </a:t>
            </a:r>
          </a:p>
          <a:p>
            <a:pPr algn="just">
              <a:lnSpc>
                <a:spcPct val="80000"/>
              </a:lnSpc>
            </a:pPr>
            <a:r>
              <a:rPr lang="en-US" sz="2800" dirty="0">
                <a:latin typeface="Tahoma" pitchFamily="34" charset="0"/>
              </a:rPr>
              <a:t>This document requires the exporter to submit details such as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his </a:t>
            </a:r>
            <a:r>
              <a:rPr lang="en-US" sz="2800" dirty="0">
                <a:latin typeface="Tahoma" pitchFamily="34" charset="0"/>
              </a:rPr>
              <a:t>own details,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Invoice </a:t>
            </a:r>
            <a:r>
              <a:rPr lang="en-US" sz="2800" dirty="0">
                <a:latin typeface="Tahoma" pitchFamily="34" charset="0"/>
              </a:rPr>
              <a:t>number with date,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details </a:t>
            </a:r>
            <a:r>
              <a:rPr lang="en-US" sz="2800" dirty="0">
                <a:latin typeface="Tahoma" pitchFamily="34" charset="0"/>
              </a:rPr>
              <a:t>of the consignee and buyer (if the buyer is other than consignee),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buyer’s </a:t>
            </a:r>
            <a:r>
              <a:rPr lang="en-US" sz="2800" dirty="0">
                <a:latin typeface="Tahoma" pitchFamily="34" charset="0"/>
              </a:rPr>
              <a:t>order number with date,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country </a:t>
            </a:r>
            <a:r>
              <a:rPr lang="en-US" sz="2800" dirty="0">
                <a:latin typeface="Tahoma" pitchFamily="34" charset="0"/>
              </a:rPr>
              <a:t>of origin of the goods,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country </a:t>
            </a:r>
            <a:r>
              <a:rPr lang="en-US" sz="2800" dirty="0">
                <a:latin typeface="Tahoma" pitchFamily="34" charset="0"/>
              </a:rPr>
              <a:t>of final destination,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terms </a:t>
            </a:r>
            <a:r>
              <a:rPr lang="en-US" sz="2800" dirty="0">
                <a:latin typeface="Tahoma" pitchFamily="34" charset="0"/>
              </a:rPr>
              <a:t>of payment and delivery,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pre-carriage </a:t>
            </a:r>
            <a:r>
              <a:rPr lang="en-US" sz="2800" dirty="0">
                <a:latin typeface="Tahoma" pitchFamily="34" charset="0"/>
              </a:rPr>
              <a:t>details (Road/Rail),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vessel/flight </a:t>
            </a:r>
            <a:r>
              <a:rPr lang="en-US" sz="2800" dirty="0">
                <a:latin typeface="Tahoma" pitchFamily="34" charset="0"/>
              </a:rPr>
              <a:t>number,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port </a:t>
            </a:r>
            <a:r>
              <a:rPr lang="en-US" sz="2800" dirty="0">
                <a:latin typeface="Tahoma" pitchFamily="34" charset="0"/>
              </a:rPr>
              <a:t>of loading,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port </a:t>
            </a:r>
            <a:r>
              <a:rPr lang="en-US" sz="2800" dirty="0">
                <a:latin typeface="Tahoma" pitchFamily="34" charset="0"/>
              </a:rPr>
              <a:t>of discharge,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final </a:t>
            </a:r>
            <a:r>
              <a:rPr lang="en-US" sz="2800" dirty="0">
                <a:latin typeface="Tahoma" pitchFamily="34" charset="0"/>
              </a:rPr>
              <a:t>destination,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container </a:t>
            </a:r>
            <a:r>
              <a:rPr lang="en-US" sz="2800" dirty="0">
                <a:latin typeface="Tahoma" pitchFamily="34" charset="0"/>
              </a:rPr>
              <a:t>number,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number </a:t>
            </a:r>
            <a:r>
              <a:rPr lang="en-US" sz="2800" dirty="0">
                <a:latin typeface="Tahoma" pitchFamily="34" charset="0"/>
              </a:rPr>
              <a:t>and kind of packaging,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detailed </a:t>
            </a:r>
            <a:r>
              <a:rPr lang="en-US" sz="2800" dirty="0">
                <a:latin typeface="Tahoma" pitchFamily="34" charset="0"/>
              </a:rPr>
              <a:t>description of goods,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quantity</a:t>
            </a:r>
            <a:r>
              <a:rPr lang="en-US" sz="2800" dirty="0">
                <a:latin typeface="Tahoma" pitchFamily="34" charset="0"/>
              </a:rPr>
              <a:t>,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rate </a:t>
            </a:r>
            <a:r>
              <a:rPr lang="en-US" sz="2800" dirty="0">
                <a:latin typeface="Tahoma" pitchFamily="34" charset="0"/>
              </a:rPr>
              <a:t>and </a:t>
            </a:r>
            <a:endParaRPr lang="en-US" sz="2800" dirty="0" smtClean="0">
              <a:latin typeface="Tahoma" pitchFamily="34" charset="0"/>
            </a:endParaRPr>
          </a:p>
          <a:p>
            <a:pPr marL="514350" indent="-514350" algn="just">
              <a:lnSpc>
                <a:spcPct val="80000"/>
              </a:lnSpc>
              <a:buFont typeface="+mj-lt"/>
              <a:buAutoNum type="arabicPeriod"/>
            </a:pPr>
            <a:r>
              <a:rPr lang="en-US" sz="2800" dirty="0" smtClean="0">
                <a:latin typeface="Tahoma" pitchFamily="34" charset="0"/>
              </a:rPr>
              <a:t>total </a:t>
            </a:r>
            <a:r>
              <a:rPr lang="en-US" sz="2800" dirty="0">
                <a:latin typeface="Tahoma" pitchFamily="34" charset="0"/>
              </a:rPr>
              <a:t>amount chargeable </a:t>
            </a:r>
            <a:r>
              <a:rPr lang="en-US" sz="2800" dirty="0" smtClean="0">
                <a:latin typeface="Tahoma" pitchFamily="34" charset="0"/>
              </a:rPr>
              <a:t>etc</a:t>
            </a:r>
            <a:endParaRPr lang="en-US" sz="2800" dirty="0">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29600" cy="712787"/>
          </a:xfrm>
        </p:spPr>
        <p:txBody>
          <a:bodyPr/>
          <a:lstStyle/>
          <a:p>
            <a:r>
              <a:rPr lang="en-US" sz="4000" i="1" dirty="0">
                <a:solidFill>
                  <a:srgbClr val="C00000"/>
                </a:solidFill>
              </a:rPr>
              <a:t>Commercial Documents</a:t>
            </a:r>
          </a:p>
        </p:txBody>
      </p:sp>
      <p:sp>
        <p:nvSpPr>
          <p:cNvPr id="47107" name="Rectangle 3"/>
          <p:cNvSpPr>
            <a:spLocks noGrp="1" noChangeArrowheads="1"/>
          </p:cNvSpPr>
          <p:nvPr>
            <p:ph sz="quarter" idx="1"/>
          </p:nvPr>
        </p:nvSpPr>
        <p:spPr>
          <a:xfrm>
            <a:off x="228600" y="1447800"/>
            <a:ext cx="8458200" cy="4953000"/>
          </a:xfrm>
        </p:spPr>
        <p:txBody>
          <a:bodyPr>
            <a:normAutofit lnSpcReduction="10000"/>
          </a:bodyPr>
          <a:lstStyle/>
          <a:p>
            <a:pPr algn="just"/>
            <a:r>
              <a:rPr lang="en-US" sz="2800" dirty="0">
                <a:latin typeface="Tahoma" pitchFamily="34" charset="0"/>
              </a:rPr>
              <a:t>Therefore, a Commercial Invoice contains the complete details of the export order.</a:t>
            </a:r>
          </a:p>
          <a:p>
            <a:pPr algn="just"/>
            <a:r>
              <a:rPr lang="en-US" sz="2800" dirty="0">
                <a:latin typeface="Tahoma" pitchFamily="34" charset="0"/>
              </a:rPr>
              <a:t>Normally, the trade practice is to raise and send a </a:t>
            </a:r>
            <a:r>
              <a:rPr lang="en-US" sz="2800" dirty="0" err="1">
                <a:latin typeface="Tahoma" pitchFamily="34" charset="0"/>
              </a:rPr>
              <a:t>Proforma</a:t>
            </a:r>
            <a:r>
              <a:rPr lang="en-US" sz="2800" dirty="0">
                <a:latin typeface="Tahoma" pitchFamily="34" charset="0"/>
              </a:rPr>
              <a:t> Invoice to the buyer for his approval, once the order has been finalized.</a:t>
            </a:r>
          </a:p>
          <a:p>
            <a:pPr algn="just"/>
            <a:r>
              <a:rPr lang="en-US" sz="2800" dirty="0">
                <a:latin typeface="Tahoma" pitchFamily="34" charset="0"/>
              </a:rPr>
              <a:t>On receipt of the approved </a:t>
            </a:r>
            <a:r>
              <a:rPr lang="en-US" sz="2800" dirty="0" err="1">
                <a:latin typeface="Tahoma" pitchFamily="34" charset="0"/>
              </a:rPr>
              <a:t>Proforma</a:t>
            </a:r>
            <a:r>
              <a:rPr lang="en-US" sz="2800" dirty="0">
                <a:latin typeface="Tahoma" pitchFamily="34" charset="0"/>
              </a:rPr>
              <a:t> Invoice, the exporter can use it as a part of the export contract.</a:t>
            </a:r>
          </a:p>
          <a:p>
            <a:pPr algn="just"/>
            <a:r>
              <a:rPr lang="en-US" sz="2800" dirty="0">
                <a:latin typeface="Tahoma" pitchFamily="34" charset="0"/>
              </a:rPr>
              <a:t>The Commercial Invoice then becomes easier to prepare on the basis of the approved </a:t>
            </a:r>
            <a:r>
              <a:rPr lang="en-US" sz="2800" dirty="0" err="1">
                <a:latin typeface="Tahoma" pitchFamily="34" charset="0"/>
              </a:rPr>
              <a:t>Proforma</a:t>
            </a:r>
            <a:r>
              <a:rPr lang="en-US" sz="2800" dirty="0">
                <a:latin typeface="Tahoma" pitchFamily="34" charset="0"/>
              </a:rPr>
              <a:t> Invoice.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8229600" cy="838200"/>
          </a:xfrm>
        </p:spPr>
        <p:txBody>
          <a:bodyPr/>
          <a:lstStyle/>
          <a:p>
            <a:r>
              <a:rPr lang="en-US" i="1" dirty="0">
                <a:solidFill>
                  <a:srgbClr val="C00000"/>
                </a:solidFill>
              </a:rPr>
              <a:t>Commercial Documents</a:t>
            </a:r>
          </a:p>
        </p:txBody>
      </p:sp>
      <p:sp>
        <p:nvSpPr>
          <p:cNvPr id="48131" name="Rectangle 3"/>
          <p:cNvSpPr>
            <a:spLocks noGrp="1" noChangeArrowheads="1"/>
          </p:cNvSpPr>
          <p:nvPr>
            <p:ph sz="quarter" idx="1"/>
          </p:nvPr>
        </p:nvSpPr>
        <p:spPr>
          <a:xfrm>
            <a:off x="152400" y="1371600"/>
            <a:ext cx="8763000" cy="5181600"/>
          </a:xfrm>
        </p:spPr>
        <p:txBody>
          <a:bodyPr>
            <a:normAutofit lnSpcReduction="10000"/>
          </a:bodyPr>
          <a:lstStyle/>
          <a:p>
            <a:pPr>
              <a:buFont typeface="Wingdings" pitchFamily="2" charset="2"/>
              <a:buNone/>
            </a:pPr>
            <a:r>
              <a:rPr lang="en-US" sz="2800" b="1" dirty="0">
                <a:latin typeface="Tahoma" pitchFamily="34" charset="0"/>
              </a:rPr>
              <a:t>(2) Packing List: </a:t>
            </a:r>
          </a:p>
          <a:p>
            <a:pPr algn="just"/>
            <a:r>
              <a:rPr lang="en-US" sz="2800" dirty="0">
                <a:latin typeface="Tahoma" pitchFamily="34" charset="0"/>
              </a:rPr>
              <a:t>This document provides the details of number of packages; quantity packed in each of them; the weight and measurement of each of the package and the net and gross weight of the total consignment.</a:t>
            </a:r>
          </a:p>
          <a:p>
            <a:pPr algn="just"/>
            <a:r>
              <a:rPr lang="en-US" sz="2800" dirty="0">
                <a:latin typeface="Tahoma" pitchFamily="34" charset="0"/>
              </a:rPr>
              <a:t>Net weight refers to the actual weight of the items and the gross weight means the weight of the items plus the weight of the packing material.</a:t>
            </a:r>
          </a:p>
          <a:p>
            <a:pPr algn="just"/>
            <a:r>
              <a:rPr lang="en-US" sz="2800" dirty="0">
                <a:latin typeface="Tahoma" pitchFamily="34" charset="0"/>
              </a:rPr>
              <a:t>The packing list serves a useful purpose of the exporter while dispatching the consignment as a cross check of goods sent.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28600"/>
            <a:ext cx="8229600" cy="838200"/>
          </a:xfrm>
        </p:spPr>
        <p:txBody>
          <a:bodyPr/>
          <a:lstStyle/>
          <a:p>
            <a:r>
              <a:rPr lang="en-US" i="1" dirty="0">
                <a:solidFill>
                  <a:srgbClr val="C00000"/>
                </a:solidFill>
              </a:rPr>
              <a:t>Commercial Documents</a:t>
            </a:r>
          </a:p>
        </p:txBody>
      </p:sp>
      <p:sp>
        <p:nvSpPr>
          <p:cNvPr id="49155" name="Rectangle 3"/>
          <p:cNvSpPr>
            <a:spLocks noGrp="1" noChangeArrowheads="1"/>
          </p:cNvSpPr>
          <p:nvPr>
            <p:ph sz="quarter" idx="1"/>
          </p:nvPr>
        </p:nvSpPr>
        <p:spPr>
          <a:xfrm>
            <a:off x="228600" y="1524000"/>
            <a:ext cx="8686800" cy="4800600"/>
          </a:xfrm>
        </p:spPr>
        <p:txBody>
          <a:bodyPr>
            <a:normAutofit fontScale="92500" lnSpcReduction="20000"/>
          </a:bodyPr>
          <a:lstStyle/>
          <a:p>
            <a:pPr algn="just">
              <a:lnSpc>
                <a:spcPct val="90000"/>
              </a:lnSpc>
            </a:pPr>
            <a:r>
              <a:rPr lang="en-US" sz="2800" dirty="0">
                <a:latin typeface="Tahoma" pitchFamily="34" charset="0"/>
              </a:rPr>
              <a:t>For the port personnel, it comes handy while planning the loading and offloading of cargo.</a:t>
            </a:r>
          </a:p>
          <a:p>
            <a:pPr algn="just">
              <a:lnSpc>
                <a:spcPct val="90000"/>
              </a:lnSpc>
            </a:pPr>
            <a:r>
              <a:rPr lang="en-US" sz="2800" dirty="0">
                <a:latin typeface="Tahoma" pitchFamily="34" charset="0"/>
              </a:rPr>
              <a:t>It is also an essential document for the customs authorities as they as they can carry out the physical examination of the cargo and conduct checks on the weight and measurements of the goods smoothly against the declarations made by the exporter in the packing list.</a:t>
            </a:r>
          </a:p>
          <a:p>
            <a:pPr algn="just">
              <a:lnSpc>
                <a:spcPct val="120000"/>
              </a:lnSpc>
              <a:spcBef>
                <a:spcPts val="0"/>
              </a:spcBef>
              <a:buFont typeface="Wingdings" pitchFamily="2" charset="2"/>
              <a:buNone/>
            </a:pPr>
            <a:r>
              <a:rPr lang="en-US" sz="2800" b="1" dirty="0">
                <a:latin typeface="Tahoma" pitchFamily="34" charset="0"/>
              </a:rPr>
              <a:t>(3) Certificate of Inspection: </a:t>
            </a:r>
            <a:r>
              <a:rPr lang="en-US" sz="2800" dirty="0">
                <a:latin typeface="Tahoma" pitchFamily="34" charset="0"/>
              </a:rPr>
              <a:t>This is the Certificate issued by the Export Inspection Agency after it has conducted the pre-shipment inspection of goods for export provided the goods fall under the notified category of goods requiring compulsory shipment of inspection.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28600"/>
            <a:ext cx="8229600" cy="762000"/>
          </a:xfrm>
        </p:spPr>
        <p:txBody>
          <a:bodyPr/>
          <a:lstStyle/>
          <a:p>
            <a:r>
              <a:rPr lang="en-US" i="1" dirty="0">
                <a:solidFill>
                  <a:srgbClr val="C00000"/>
                </a:solidFill>
              </a:rPr>
              <a:t>Commercial Documents</a:t>
            </a:r>
          </a:p>
        </p:txBody>
      </p:sp>
      <p:sp>
        <p:nvSpPr>
          <p:cNvPr id="50179" name="Rectangle 3"/>
          <p:cNvSpPr>
            <a:spLocks noGrp="1" noChangeArrowheads="1"/>
          </p:cNvSpPr>
          <p:nvPr>
            <p:ph sz="quarter" idx="1"/>
          </p:nvPr>
        </p:nvSpPr>
        <p:spPr>
          <a:xfrm>
            <a:off x="228600" y="1371600"/>
            <a:ext cx="8686800" cy="5029200"/>
          </a:xfrm>
        </p:spPr>
        <p:txBody>
          <a:bodyPr>
            <a:normAutofit fontScale="92500" lnSpcReduction="10000"/>
          </a:bodyPr>
          <a:lstStyle/>
          <a:p>
            <a:pPr algn="just">
              <a:lnSpc>
                <a:spcPct val="90000"/>
              </a:lnSpc>
              <a:buFont typeface="Wingdings" pitchFamily="2" charset="2"/>
              <a:buNone/>
            </a:pPr>
            <a:r>
              <a:rPr lang="en-US" sz="2800" b="1" dirty="0">
                <a:latin typeface="Tahoma" pitchFamily="34" charset="0"/>
              </a:rPr>
              <a:t>(4) Certificate of Insurance/Insurance Policy:</a:t>
            </a:r>
          </a:p>
          <a:p>
            <a:pPr algn="just">
              <a:lnSpc>
                <a:spcPct val="90000"/>
              </a:lnSpc>
            </a:pPr>
            <a:r>
              <a:rPr lang="en-US" sz="2800" b="1" dirty="0">
                <a:latin typeface="Tahoma" pitchFamily="34" charset="0"/>
              </a:rPr>
              <a:t> </a:t>
            </a:r>
            <a:r>
              <a:rPr lang="en-US" sz="2800" dirty="0">
                <a:latin typeface="Tahoma" pitchFamily="34" charset="0"/>
              </a:rPr>
              <a:t>Insurance is an important area in the export business as the stakes are usually very high.</a:t>
            </a:r>
          </a:p>
          <a:p>
            <a:pPr algn="just">
              <a:lnSpc>
                <a:spcPct val="90000"/>
              </a:lnSpc>
            </a:pPr>
            <a:r>
              <a:rPr lang="en-US" sz="2800" dirty="0">
                <a:latin typeface="Tahoma" pitchFamily="34" charset="0"/>
              </a:rPr>
              <a:t> Protection needs to be taken in the form of insurance cover for the duration of transit of goods  from the exporter to the importer.</a:t>
            </a:r>
          </a:p>
          <a:p>
            <a:pPr algn="just">
              <a:lnSpc>
                <a:spcPct val="90000"/>
              </a:lnSpc>
              <a:buFont typeface="Wingdings" pitchFamily="2" charset="2"/>
              <a:buNone/>
            </a:pPr>
            <a:r>
              <a:rPr lang="en-US" sz="2800" b="1" dirty="0">
                <a:latin typeface="Tahoma" pitchFamily="34" charset="0"/>
              </a:rPr>
              <a:t>(5) Bill of Lading: </a:t>
            </a:r>
          </a:p>
          <a:p>
            <a:pPr algn="just">
              <a:lnSpc>
                <a:spcPct val="90000"/>
              </a:lnSpc>
            </a:pPr>
            <a:r>
              <a:rPr lang="en-US" sz="2800" dirty="0">
                <a:latin typeface="Tahoma" pitchFamily="34" charset="0"/>
              </a:rPr>
              <a:t>This is issued when the goods are shipped using ocean (marine) transport. </a:t>
            </a:r>
          </a:p>
          <a:p>
            <a:pPr algn="just">
              <a:lnSpc>
                <a:spcPct val="90000"/>
              </a:lnSpc>
            </a:pPr>
            <a:r>
              <a:rPr lang="en-US" sz="2800" dirty="0">
                <a:latin typeface="Tahoma" pitchFamily="34" charset="0"/>
              </a:rPr>
              <a:t>When the exporter finally hand over the goods to the shipping company for loading on board the ship for transport to their final destination, the shipping company issues a set of Bills of Lading to the exporter.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788987"/>
          </a:xfrm>
        </p:spPr>
        <p:txBody>
          <a:bodyPr/>
          <a:lstStyle/>
          <a:p>
            <a:r>
              <a:rPr lang="en-US" i="1" dirty="0">
                <a:solidFill>
                  <a:srgbClr val="C00000"/>
                </a:solidFill>
              </a:rPr>
              <a:t>Commercial Documents</a:t>
            </a:r>
          </a:p>
        </p:txBody>
      </p:sp>
      <p:sp>
        <p:nvSpPr>
          <p:cNvPr id="51203" name="Rectangle 3"/>
          <p:cNvSpPr>
            <a:spLocks noGrp="1" noChangeArrowheads="1"/>
          </p:cNvSpPr>
          <p:nvPr>
            <p:ph sz="quarter" idx="1"/>
          </p:nvPr>
        </p:nvSpPr>
        <p:spPr>
          <a:xfrm>
            <a:off x="228600" y="1371600"/>
            <a:ext cx="8686800" cy="5029200"/>
          </a:xfrm>
        </p:spPr>
        <p:txBody>
          <a:bodyPr>
            <a:normAutofit lnSpcReduction="10000"/>
          </a:bodyPr>
          <a:lstStyle/>
          <a:p>
            <a:pPr algn="just">
              <a:buFont typeface="Wingdings" pitchFamily="2" charset="2"/>
              <a:buNone/>
            </a:pPr>
            <a:r>
              <a:rPr lang="en-US" sz="2800" b="1" dirty="0">
                <a:latin typeface="Tahoma" pitchFamily="34" charset="0"/>
              </a:rPr>
              <a:t>(6) Airway Bill: </a:t>
            </a:r>
          </a:p>
          <a:p>
            <a:pPr algn="just"/>
            <a:r>
              <a:rPr lang="en-US" sz="2800" dirty="0">
                <a:latin typeface="Tahoma" pitchFamily="34" charset="0"/>
              </a:rPr>
              <a:t>Airway Bill is a bill of lading when the goods are shipped using air transport. </a:t>
            </a:r>
          </a:p>
          <a:p>
            <a:pPr algn="just"/>
            <a:r>
              <a:rPr lang="en-US" sz="2800" dirty="0">
                <a:latin typeface="Tahoma" pitchFamily="34" charset="0"/>
              </a:rPr>
              <a:t>It is also known as air consignment note or airway bill of lading. </a:t>
            </a:r>
          </a:p>
          <a:p>
            <a:pPr algn="just">
              <a:buFont typeface="Wingdings" pitchFamily="2" charset="2"/>
              <a:buNone/>
            </a:pPr>
            <a:r>
              <a:rPr lang="en-US" sz="2800" b="1" dirty="0">
                <a:latin typeface="Tahoma" pitchFamily="34" charset="0"/>
              </a:rPr>
              <a:t>(7) Combined Transport Document: </a:t>
            </a:r>
          </a:p>
          <a:p>
            <a:pPr algn="just"/>
            <a:r>
              <a:rPr lang="en-US" sz="2800" dirty="0">
                <a:latin typeface="Tahoma" pitchFamily="34" charset="0"/>
              </a:rPr>
              <a:t>This is also known as Multi-modal Transport Document. </a:t>
            </a:r>
          </a:p>
          <a:p>
            <a:pPr algn="just"/>
            <a:r>
              <a:rPr lang="en-US" sz="2800" dirty="0">
                <a:latin typeface="Tahoma" pitchFamily="34" charset="0"/>
              </a:rPr>
              <a:t>Ever since containers have become popular, the concept of Combined Transport Document has gained solid ground.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0"/>
            <a:ext cx="8229600" cy="838200"/>
          </a:xfrm>
        </p:spPr>
        <p:txBody>
          <a:bodyPr/>
          <a:lstStyle/>
          <a:p>
            <a:r>
              <a:rPr lang="en-US" i="1" dirty="0">
                <a:solidFill>
                  <a:srgbClr val="C00000"/>
                </a:solidFill>
              </a:rPr>
              <a:t>Commercial Documents</a:t>
            </a:r>
          </a:p>
        </p:txBody>
      </p:sp>
      <p:sp>
        <p:nvSpPr>
          <p:cNvPr id="52227" name="Rectangle 3"/>
          <p:cNvSpPr>
            <a:spLocks noGrp="1" noChangeArrowheads="1"/>
          </p:cNvSpPr>
          <p:nvPr>
            <p:ph sz="quarter" idx="1"/>
          </p:nvPr>
        </p:nvSpPr>
        <p:spPr>
          <a:xfrm>
            <a:off x="228600" y="1447800"/>
            <a:ext cx="8686800" cy="5029200"/>
          </a:xfrm>
        </p:spPr>
        <p:txBody>
          <a:bodyPr>
            <a:normAutofit lnSpcReduction="10000"/>
          </a:bodyPr>
          <a:lstStyle/>
          <a:p>
            <a:pPr>
              <a:lnSpc>
                <a:spcPct val="80000"/>
              </a:lnSpc>
              <a:buFont typeface="Wingdings" pitchFamily="2" charset="2"/>
              <a:buNone/>
            </a:pPr>
            <a:r>
              <a:rPr lang="en-US" sz="2800" b="1" dirty="0">
                <a:latin typeface="Tahoma" pitchFamily="34" charset="0"/>
              </a:rPr>
              <a:t>(8) Certificate Of Origin:</a:t>
            </a:r>
          </a:p>
          <a:p>
            <a:pPr algn="just">
              <a:lnSpc>
                <a:spcPct val="80000"/>
              </a:lnSpc>
            </a:pPr>
            <a:r>
              <a:rPr lang="en-US" sz="2800" dirty="0">
                <a:latin typeface="Tahoma" pitchFamily="34" charset="0"/>
              </a:rPr>
              <a:t>This document serves as a proof of the country of origin of goods for the importer in his country.</a:t>
            </a:r>
          </a:p>
          <a:p>
            <a:pPr algn="just">
              <a:lnSpc>
                <a:spcPct val="80000"/>
              </a:lnSpc>
            </a:pPr>
            <a:r>
              <a:rPr lang="en-US" sz="2800" dirty="0">
                <a:latin typeface="Tahoma" pitchFamily="34" charset="0"/>
              </a:rPr>
              <a:t>Imported countries usually require this to be produced at the time customs clearance of import cargo.</a:t>
            </a:r>
          </a:p>
          <a:p>
            <a:pPr algn="just">
              <a:lnSpc>
                <a:spcPct val="80000"/>
              </a:lnSpc>
            </a:pPr>
            <a:r>
              <a:rPr lang="en-US" sz="2800" dirty="0">
                <a:latin typeface="Tahoma" pitchFamily="34" charset="0"/>
              </a:rPr>
              <a:t>It also plays an important part in computing the liability  and the rate of import duty in the country of import.</a:t>
            </a:r>
          </a:p>
          <a:p>
            <a:pPr algn="just">
              <a:lnSpc>
                <a:spcPct val="80000"/>
              </a:lnSpc>
            </a:pPr>
            <a:r>
              <a:rPr lang="en-US" sz="2800" dirty="0">
                <a:latin typeface="Tahoma" pitchFamily="34" charset="0"/>
              </a:rPr>
              <a:t>This certificate declares the details of goods to be shipped and the country where these goods are grown, manufactured or produced.</a:t>
            </a:r>
          </a:p>
          <a:p>
            <a:pPr algn="just">
              <a:lnSpc>
                <a:spcPct val="80000"/>
              </a:lnSpc>
            </a:pPr>
            <a:r>
              <a:rPr lang="en-US" sz="2800" dirty="0">
                <a:latin typeface="Tahoma" pitchFamily="34" charset="0"/>
              </a:rPr>
              <a:t>Such goods needs to have substantial value addition so as to become eligible to certification of this nature.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762000"/>
          </a:xfrm>
        </p:spPr>
        <p:txBody>
          <a:bodyPr/>
          <a:lstStyle/>
          <a:p>
            <a:r>
              <a:rPr lang="en-US" b="1" i="1" dirty="0">
                <a:solidFill>
                  <a:schemeClr val="accent1"/>
                </a:solidFill>
              </a:rPr>
              <a:t>Role of Export Documentation</a:t>
            </a:r>
            <a:r>
              <a:rPr lang="en-US" b="1" dirty="0">
                <a:solidFill>
                  <a:schemeClr val="accent1"/>
                </a:solidFill>
              </a:rPr>
              <a:t> </a:t>
            </a:r>
          </a:p>
        </p:txBody>
      </p:sp>
      <p:sp>
        <p:nvSpPr>
          <p:cNvPr id="18435" name="Rectangle 3"/>
          <p:cNvSpPr>
            <a:spLocks noGrp="1" noChangeArrowheads="1"/>
          </p:cNvSpPr>
          <p:nvPr>
            <p:ph sz="quarter" idx="1"/>
          </p:nvPr>
        </p:nvSpPr>
        <p:spPr>
          <a:xfrm>
            <a:off x="228600" y="1371600"/>
            <a:ext cx="8686800" cy="5257800"/>
          </a:xfrm>
        </p:spPr>
        <p:txBody>
          <a:bodyPr>
            <a:normAutofit lnSpcReduction="10000"/>
          </a:bodyPr>
          <a:lstStyle/>
          <a:p>
            <a:pPr algn="just"/>
            <a:r>
              <a:rPr lang="en-US" sz="2800" dirty="0">
                <a:latin typeface="Tahoma" pitchFamily="34" charset="0"/>
              </a:rPr>
              <a:t>Export documentation plays a vital role in international marketing as it facilitates the smooth flow of goods and payments thereof across national frontiers.</a:t>
            </a:r>
          </a:p>
          <a:p>
            <a:pPr algn="just"/>
            <a:r>
              <a:rPr lang="en-US" sz="2800" dirty="0">
                <a:latin typeface="Tahoma" pitchFamily="34" charset="0"/>
              </a:rPr>
              <a:t> Exporters are required to follow certain formalities and procedures, using a number of documents.</a:t>
            </a:r>
          </a:p>
          <a:p>
            <a:pPr algn="just"/>
            <a:r>
              <a:rPr lang="en-US" sz="2800" dirty="0">
                <a:latin typeface="Tahoma" pitchFamily="34" charset="0"/>
              </a:rPr>
              <a:t> Each of these documents serves a specific purpose and hence carries its own significance.</a:t>
            </a:r>
          </a:p>
          <a:p>
            <a:pPr algn="just"/>
            <a:r>
              <a:rPr lang="en-US" sz="2800" dirty="0">
                <a:latin typeface="Tahoma" pitchFamily="34" charset="0"/>
              </a:rPr>
              <a:t>A clear understanding of all documents and their purpose, how to prepare these, number of copies required, when and where to file, is a must for all export professionals</a:t>
            </a:r>
            <a:r>
              <a:rPr lang="en-US" sz="2800" dirty="0" smtClean="0">
                <a:latin typeface="Tahoma" pitchFamily="34" charset="0"/>
              </a:rPr>
              <a:t>.</a:t>
            </a:r>
            <a:endParaRPr lang="en-US" sz="2800" dirty="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838200"/>
          </a:xfrm>
        </p:spPr>
        <p:txBody>
          <a:bodyPr/>
          <a:lstStyle/>
          <a:p>
            <a:r>
              <a:rPr lang="en-US" i="1" dirty="0">
                <a:solidFill>
                  <a:srgbClr val="C00000"/>
                </a:solidFill>
              </a:rPr>
              <a:t>Commercial Documents</a:t>
            </a:r>
          </a:p>
        </p:txBody>
      </p:sp>
      <p:sp>
        <p:nvSpPr>
          <p:cNvPr id="53251" name="Rectangle 3"/>
          <p:cNvSpPr>
            <a:spLocks noGrp="1" noChangeArrowheads="1"/>
          </p:cNvSpPr>
          <p:nvPr>
            <p:ph sz="quarter" idx="1"/>
          </p:nvPr>
        </p:nvSpPr>
        <p:spPr>
          <a:xfrm>
            <a:off x="228600" y="1371600"/>
            <a:ext cx="8686800" cy="5257800"/>
          </a:xfrm>
        </p:spPr>
        <p:txBody>
          <a:bodyPr>
            <a:normAutofit fontScale="92500"/>
          </a:bodyPr>
          <a:lstStyle/>
          <a:p>
            <a:pPr>
              <a:buFont typeface="Wingdings" pitchFamily="2" charset="2"/>
              <a:buNone/>
            </a:pPr>
            <a:r>
              <a:rPr lang="en-US" sz="2800" b="1" dirty="0">
                <a:latin typeface="Tahoma" pitchFamily="34" charset="0"/>
              </a:rPr>
              <a:t>(9) Bill of Exchange: </a:t>
            </a:r>
          </a:p>
          <a:p>
            <a:pPr algn="just"/>
            <a:r>
              <a:rPr lang="en-US" sz="2800" dirty="0">
                <a:latin typeface="Tahoma" pitchFamily="34" charset="0"/>
              </a:rPr>
              <a:t>Also known as Draft, this is an instruments for payment realization. </a:t>
            </a:r>
          </a:p>
          <a:p>
            <a:pPr algn="just"/>
            <a:r>
              <a:rPr lang="en-US" sz="2800" dirty="0">
                <a:latin typeface="Tahoma" pitchFamily="34" charset="0"/>
              </a:rPr>
              <a:t>It is a written unconditional order for payment from a drawer to a </a:t>
            </a:r>
            <a:r>
              <a:rPr lang="en-US" sz="2800" dirty="0" err="1">
                <a:latin typeface="Tahoma" pitchFamily="34" charset="0"/>
              </a:rPr>
              <a:t>drawee</a:t>
            </a:r>
            <a:r>
              <a:rPr lang="en-US" sz="2800" dirty="0">
                <a:latin typeface="Tahoma" pitchFamily="34" charset="0"/>
              </a:rPr>
              <a:t>, directing the </a:t>
            </a:r>
            <a:r>
              <a:rPr lang="en-US" sz="2800" dirty="0" err="1">
                <a:latin typeface="Tahoma" pitchFamily="34" charset="0"/>
              </a:rPr>
              <a:t>drawee</a:t>
            </a:r>
            <a:r>
              <a:rPr lang="en-US" sz="2800" dirty="0">
                <a:latin typeface="Tahoma" pitchFamily="34" charset="0"/>
              </a:rPr>
              <a:t> to pay a specified amount of money in a given currency to the drawer or a named payee at a fixed or determinable future date. </a:t>
            </a:r>
          </a:p>
          <a:p>
            <a:pPr algn="just"/>
            <a:r>
              <a:rPr lang="en-US" sz="2800" dirty="0">
                <a:latin typeface="Tahoma" pitchFamily="34" charset="0"/>
              </a:rPr>
              <a:t>The exporter is the drawer and he draws (prepares and signs)  this unconditional order in writing upon the importer (</a:t>
            </a:r>
            <a:r>
              <a:rPr lang="en-US" sz="2800" dirty="0" err="1">
                <a:latin typeface="Tahoma" pitchFamily="34" charset="0"/>
              </a:rPr>
              <a:t>drawee</a:t>
            </a:r>
            <a:r>
              <a:rPr lang="en-US" sz="2800" dirty="0">
                <a:latin typeface="Tahoma" pitchFamily="34" charset="0"/>
              </a:rPr>
              <a:t>)  asking him to pay a certain sum of money either to himself or his nominee (endorsee).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1066800"/>
          </a:xfrm>
        </p:spPr>
        <p:txBody>
          <a:bodyPr/>
          <a:lstStyle/>
          <a:p>
            <a:r>
              <a:rPr lang="en-US" i="1" dirty="0">
                <a:solidFill>
                  <a:srgbClr val="C00000"/>
                </a:solidFill>
              </a:rPr>
              <a:t>Commercial Documents</a:t>
            </a:r>
          </a:p>
        </p:txBody>
      </p:sp>
      <p:sp>
        <p:nvSpPr>
          <p:cNvPr id="54275" name="Rectangle 3"/>
          <p:cNvSpPr>
            <a:spLocks noGrp="1" noChangeArrowheads="1"/>
          </p:cNvSpPr>
          <p:nvPr>
            <p:ph sz="quarter" idx="1"/>
          </p:nvPr>
        </p:nvSpPr>
        <p:spPr>
          <a:xfrm>
            <a:off x="228600" y="1371600"/>
            <a:ext cx="8686800" cy="5257800"/>
          </a:xfrm>
        </p:spPr>
        <p:txBody>
          <a:bodyPr/>
          <a:lstStyle/>
          <a:p>
            <a:pPr algn="just"/>
            <a:r>
              <a:rPr lang="en-US" sz="2800" dirty="0">
                <a:latin typeface="Tahoma" pitchFamily="34" charset="0"/>
              </a:rPr>
              <a:t>This order could be made for payment on demand, called a bill of exchange at sight or payment at a future date, called a </a:t>
            </a:r>
            <a:r>
              <a:rPr lang="en-US" sz="2800" dirty="0" err="1">
                <a:latin typeface="Tahoma" pitchFamily="34" charset="0"/>
              </a:rPr>
              <a:t>usance</a:t>
            </a:r>
            <a:r>
              <a:rPr lang="en-US" sz="2800" dirty="0">
                <a:latin typeface="Tahoma" pitchFamily="34" charset="0"/>
              </a:rPr>
              <a:t> bill of exchange.</a:t>
            </a:r>
          </a:p>
          <a:p>
            <a:pPr algn="just">
              <a:buFont typeface="Wingdings" pitchFamily="2" charset="2"/>
              <a:buNone/>
            </a:pPr>
            <a:r>
              <a:rPr lang="en-US" sz="2800" b="1" dirty="0">
                <a:latin typeface="Tahoma" pitchFamily="34" charset="0"/>
              </a:rPr>
              <a:t>(10) Shipping Advice: </a:t>
            </a:r>
          </a:p>
          <a:p>
            <a:pPr algn="just"/>
            <a:r>
              <a:rPr lang="en-US" sz="2800" dirty="0">
                <a:latin typeface="Tahoma" pitchFamily="34" charset="0"/>
              </a:rPr>
              <a:t>The exporter sends this document , called shipping advice, to the buyer soon after the shipment is made to provide him all the shipment details. </a:t>
            </a:r>
          </a:p>
          <a:p>
            <a:pPr algn="just"/>
            <a:r>
              <a:rPr lang="en-US" sz="2800" dirty="0">
                <a:latin typeface="Tahoma" pitchFamily="34" charset="0"/>
              </a:rPr>
              <a:t>This serves as an advance intimation of the shipment and allows the importer to arrange for delivery of the same.        </a:t>
            </a:r>
          </a:p>
          <a:p>
            <a:endParaRPr lang="en-US" sz="2800" dirty="0">
              <a:latin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14536"/>
            <a:ext cx="8229600" cy="838200"/>
          </a:xfrm>
        </p:spPr>
        <p:txBody>
          <a:bodyPr/>
          <a:lstStyle/>
          <a:p>
            <a:r>
              <a:rPr lang="en-US" sz="4000" i="1" dirty="0">
                <a:solidFill>
                  <a:schemeClr val="accent1"/>
                </a:solidFill>
                <a:latin typeface="Tahoma" pitchFamily="34" charset="0"/>
              </a:rPr>
              <a:t>Suggested Readings</a:t>
            </a:r>
          </a:p>
        </p:txBody>
      </p:sp>
      <p:sp>
        <p:nvSpPr>
          <p:cNvPr id="44035" name="Rectangle 3"/>
          <p:cNvSpPr>
            <a:spLocks noGrp="1" noChangeArrowheads="1"/>
          </p:cNvSpPr>
          <p:nvPr>
            <p:ph idx="1"/>
          </p:nvPr>
        </p:nvSpPr>
        <p:spPr>
          <a:xfrm>
            <a:off x="228600" y="1484784"/>
            <a:ext cx="8686800" cy="5144616"/>
          </a:xfrm>
        </p:spPr>
        <p:txBody>
          <a:bodyPr>
            <a:normAutofit lnSpcReduction="10000"/>
          </a:bodyPr>
          <a:lstStyle/>
          <a:p>
            <a:pPr algn="just">
              <a:lnSpc>
                <a:spcPct val="80000"/>
              </a:lnSpc>
              <a:buFont typeface="Wingdings" pitchFamily="2" charset="2"/>
              <a:buNone/>
            </a:pPr>
            <a:r>
              <a:rPr lang="en-US" sz="2400" dirty="0">
                <a:latin typeface="Tahoma" pitchFamily="34" charset="0"/>
              </a:rPr>
              <a:t>(1) International Marketing Management-an Indian perspective by R.L </a:t>
            </a:r>
            <a:r>
              <a:rPr lang="en-US" sz="2400" dirty="0" err="1">
                <a:latin typeface="Tahoma" pitchFamily="34" charset="0"/>
              </a:rPr>
              <a:t>Varshney</a:t>
            </a:r>
            <a:r>
              <a:rPr lang="en-US" sz="2400" dirty="0">
                <a:latin typeface="Tahoma" pitchFamily="34" charset="0"/>
              </a:rPr>
              <a:t> and </a:t>
            </a:r>
            <a:r>
              <a:rPr lang="en-US" sz="2400" dirty="0" err="1">
                <a:latin typeface="Tahoma" pitchFamily="34" charset="0"/>
              </a:rPr>
              <a:t>B.Bhattacharya</a:t>
            </a:r>
            <a:r>
              <a:rPr lang="en-US" sz="2400" dirty="0">
                <a:latin typeface="Tahoma" pitchFamily="34" charset="0"/>
              </a:rPr>
              <a:t>, Sixth Edition, 2006 published by Sultan </a:t>
            </a:r>
            <a:r>
              <a:rPr lang="en-US" sz="2400" dirty="0" err="1">
                <a:latin typeface="Tahoma" pitchFamily="34" charset="0"/>
              </a:rPr>
              <a:t>Chand</a:t>
            </a:r>
            <a:r>
              <a:rPr lang="en-US" sz="2400" dirty="0">
                <a:latin typeface="Tahoma" pitchFamily="34" charset="0"/>
              </a:rPr>
              <a:t> and Sons, New Delhi.</a:t>
            </a:r>
          </a:p>
          <a:p>
            <a:pPr algn="just">
              <a:lnSpc>
                <a:spcPct val="80000"/>
              </a:lnSpc>
              <a:buFont typeface="Wingdings" pitchFamily="2" charset="2"/>
              <a:buNone/>
            </a:pPr>
            <a:r>
              <a:rPr lang="en-US" sz="2400" dirty="0">
                <a:latin typeface="Tahoma" pitchFamily="34" charset="0"/>
              </a:rPr>
              <a:t>(2) International Business Law and its Environment by Richard Schaffer, Beverley and </a:t>
            </a:r>
            <a:r>
              <a:rPr lang="en-US" sz="2400" dirty="0" err="1">
                <a:latin typeface="Tahoma" pitchFamily="34" charset="0"/>
              </a:rPr>
              <a:t>Filiberto</a:t>
            </a:r>
            <a:r>
              <a:rPr lang="en-US" sz="2400" dirty="0">
                <a:latin typeface="Tahoma" pitchFamily="34" charset="0"/>
              </a:rPr>
              <a:t> </a:t>
            </a:r>
            <a:r>
              <a:rPr lang="en-US" sz="2400" dirty="0" err="1">
                <a:latin typeface="Tahoma" pitchFamily="34" charset="0"/>
              </a:rPr>
              <a:t>Augsti</a:t>
            </a:r>
            <a:r>
              <a:rPr lang="en-US" sz="2400" dirty="0">
                <a:latin typeface="Tahoma" pitchFamily="34" charset="0"/>
              </a:rPr>
              <a:t>, Sixth Edition, 2005 published by Thomson South-Western United States.</a:t>
            </a:r>
          </a:p>
          <a:p>
            <a:pPr algn="just">
              <a:lnSpc>
                <a:spcPct val="80000"/>
              </a:lnSpc>
              <a:buFont typeface="Wingdings" pitchFamily="2" charset="2"/>
              <a:buNone/>
            </a:pPr>
            <a:r>
              <a:rPr lang="en-US" sz="2400" dirty="0">
                <a:latin typeface="Tahoma" pitchFamily="34" charset="0"/>
              </a:rPr>
              <a:t>(3) Manual on Export Documentation published by Commercial Law Publishers (India) Private Limited, NREW Delhi, 2006.</a:t>
            </a:r>
          </a:p>
          <a:p>
            <a:pPr algn="just">
              <a:lnSpc>
                <a:spcPct val="80000"/>
              </a:lnSpc>
              <a:buFont typeface="Wingdings" pitchFamily="2" charset="2"/>
              <a:buNone/>
            </a:pPr>
            <a:r>
              <a:rPr lang="en-US" sz="2400" dirty="0">
                <a:latin typeface="Tahoma" pitchFamily="34" charset="0"/>
              </a:rPr>
              <a:t> (4) International Business Law, Text, Cases and Readings, Fourth Edition, 2004. Published by Prentice Hall, U.S.A</a:t>
            </a:r>
          </a:p>
          <a:p>
            <a:pPr algn="just">
              <a:lnSpc>
                <a:spcPct val="80000"/>
              </a:lnSpc>
              <a:buFont typeface="Wingdings" pitchFamily="2" charset="2"/>
              <a:buNone/>
            </a:pPr>
            <a:r>
              <a:rPr lang="en-US" sz="2400" dirty="0">
                <a:latin typeface="Tahoma" pitchFamily="34" charset="0"/>
              </a:rPr>
              <a:t>(5) International Marketing by Philips </a:t>
            </a:r>
            <a:r>
              <a:rPr lang="en-US" sz="2400" dirty="0" err="1">
                <a:latin typeface="Tahoma" pitchFamily="34" charset="0"/>
              </a:rPr>
              <a:t>R.Cateora</a:t>
            </a:r>
            <a:r>
              <a:rPr lang="en-US" sz="2400" dirty="0">
                <a:latin typeface="Tahoma" pitchFamily="34" charset="0"/>
              </a:rPr>
              <a:t> and John L. Graham published by Tata McGraw Hill </a:t>
            </a:r>
          </a:p>
          <a:p>
            <a:pPr algn="just">
              <a:lnSpc>
                <a:spcPct val="80000"/>
              </a:lnSpc>
              <a:buFont typeface="Wingdings" pitchFamily="2" charset="2"/>
              <a:buNone/>
            </a:pPr>
            <a:r>
              <a:rPr lang="en-US" sz="2400" dirty="0">
                <a:latin typeface="Tahoma" pitchFamily="34" charset="0"/>
              </a:rPr>
              <a:t>(6) International  Business by Charles W.L Hill and </a:t>
            </a:r>
            <a:r>
              <a:rPr lang="en-US" sz="2400" dirty="0" err="1">
                <a:latin typeface="Tahoma" pitchFamily="34" charset="0"/>
              </a:rPr>
              <a:t>Arun</a:t>
            </a:r>
            <a:r>
              <a:rPr lang="en-US" sz="2400" dirty="0">
                <a:latin typeface="Tahoma" pitchFamily="34" charset="0"/>
              </a:rPr>
              <a:t> </a:t>
            </a:r>
            <a:r>
              <a:rPr lang="en-US" sz="2400" dirty="0" err="1">
                <a:latin typeface="Tahoma" pitchFamily="34" charset="0"/>
              </a:rPr>
              <a:t>K.Jain</a:t>
            </a:r>
            <a:r>
              <a:rPr lang="en-US" sz="2400" dirty="0">
                <a:latin typeface="Tahoma" pitchFamily="34" charset="0"/>
              </a:rPr>
              <a:t> published by Tata McGraw-Hill Publishing Company Limited, New Delhi.</a:t>
            </a:r>
          </a:p>
          <a:p>
            <a:pPr algn="just">
              <a:lnSpc>
                <a:spcPct val="80000"/>
              </a:lnSpc>
              <a:buFont typeface="Wingdings" pitchFamily="2" charset="2"/>
              <a:buNone/>
            </a:pPr>
            <a:r>
              <a:rPr lang="en-US" sz="2400" dirty="0">
                <a:latin typeface="Tahoma" pitchFamily="34" charset="0"/>
              </a:rPr>
              <a:t>(7) Export and import Management by </a:t>
            </a:r>
            <a:r>
              <a:rPr lang="en-US" sz="2400" dirty="0" err="1">
                <a:latin typeface="Tahoma" pitchFamily="34" charset="0"/>
              </a:rPr>
              <a:t>Aseem</a:t>
            </a:r>
            <a:r>
              <a:rPr lang="en-US" sz="2400" dirty="0">
                <a:latin typeface="Tahoma" pitchFamily="34" charset="0"/>
              </a:rPr>
              <a:t> Kumar published by Excel Books, 2007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229600" cy="762000"/>
          </a:xfrm>
        </p:spPr>
        <p:txBody>
          <a:bodyPr/>
          <a:lstStyle/>
          <a:p>
            <a:r>
              <a:rPr lang="en-US" b="1" i="1" dirty="0">
                <a:solidFill>
                  <a:schemeClr val="accent1"/>
                </a:solidFill>
              </a:rPr>
              <a:t>Export Documentation in India</a:t>
            </a:r>
          </a:p>
        </p:txBody>
      </p:sp>
      <p:sp>
        <p:nvSpPr>
          <p:cNvPr id="20483" name="Rectangle 3"/>
          <p:cNvSpPr>
            <a:spLocks noGrp="1" noChangeArrowheads="1"/>
          </p:cNvSpPr>
          <p:nvPr>
            <p:ph sz="quarter" idx="1"/>
          </p:nvPr>
        </p:nvSpPr>
        <p:spPr>
          <a:xfrm>
            <a:off x="228600" y="1371600"/>
            <a:ext cx="8763000" cy="5257800"/>
          </a:xfrm>
        </p:spPr>
        <p:txBody>
          <a:bodyPr/>
          <a:lstStyle/>
          <a:p>
            <a:pPr algn="just">
              <a:lnSpc>
                <a:spcPct val="90000"/>
              </a:lnSpc>
            </a:pPr>
            <a:r>
              <a:rPr lang="en-US" sz="2800" dirty="0"/>
              <a:t> </a:t>
            </a:r>
            <a:r>
              <a:rPr lang="en-US" sz="2800" dirty="0">
                <a:latin typeface="Tahoma" pitchFamily="34" charset="0"/>
              </a:rPr>
              <a:t>Export Documentation in India has evolved a great deal of interest  since 1990.</a:t>
            </a:r>
          </a:p>
          <a:p>
            <a:pPr algn="just">
              <a:lnSpc>
                <a:spcPct val="90000"/>
              </a:lnSpc>
            </a:pPr>
            <a:r>
              <a:rPr lang="en-US" sz="2800" dirty="0" smtClean="0">
                <a:latin typeface="Tahoma" pitchFamily="34" charset="0"/>
              </a:rPr>
              <a:t>Prior </a:t>
            </a:r>
            <a:r>
              <a:rPr lang="en-US" sz="2800" dirty="0">
                <a:latin typeface="Tahoma" pitchFamily="34" charset="0"/>
              </a:rPr>
              <a:t>to 1990, documentation was manual and it lacked proper  co-ordination.</a:t>
            </a:r>
          </a:p>
          <a:p>
            <a:pPr algn="just">
              <a:lnSpc>
                <a:spcPct val="90000"/>
              </a:lnSpc>
            </a:pPr>
            <a:r>
              <a:rPr lang="en-US" sz="2800" dirty="0">
                <a:latin typeface="Tahoma" pitchFamily="34" charset="0"/>
              </a:rPr>
              <a:t>The result was lot of delays and mistakes, rendering the task very clumsy, tiresome, repetitive, and truly frustrating. </a:t>
            </a:r>
          </a:p>
          <a:p>
            <a:pPr algn="just">
              <a:lnSpc>
                <a:spcPct val="90000"/>
              </a:lnSpc>
            </a:pPr>
            <a:r>
              <a:rPr lang="en-US" sz="2800" dirty="0">
                <a:latin typeface="Tahoma" pitchFamily="34" charset="0"/>
              </a:rPr>
              <a:t>India adopted the ADS (Aligned Documentation System) in 1991 which is the Internationally accepted documentation system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762000"/>
          </a:xfrm>
        </p:spPr>
        <p:txBody>
          <a:bodyPr/>
          <a:lstStyle/>
          <a:p>
            <a:r>
              <a:rPr lang="en-US" b="1" i="1" dirty="0">
                <a:solidFill>
                  <a:schemeClr val="accent1"/>
                </a:solidFill>
              </a:rPr>
              <a:t>Export Documentation in India</a:t>
            </a:r>
          </a:p>
        </p:txBody>
      </p:sp>
      <p:sp>
        <p:nvSpPr>
          <p:cNvPr id="21507" name="Rectangle 3"/>
          <p:cNvSpPr>
            <a:spLocks noGrp="1" noChangeArrowheads="1"/>
          </p:cNvSpPr>
          <p:nvPr>
            <p:ph sz="quarter" idx="1"/>
          </p:nvPr>
        </p:nvSpPr>
        <p:spPr>
          <a:xfrm>
            <a:off x="228600" y="1371600"/>
            <a:ext cx="8686800" cy="5257800"/>
          </a:xfrm>
        </p:spPr>
        <p:txBody>
          <a:bodyPr>
            <a:normAutofit/>
          </a:bodyPr>
          <a:lstStyle/>
          <a:p>
            <a:pPr algn="just">
              <a:lnSpc>
                <a:spcPct val="80000"/>
              </a:lnSpc>
            </a:pPr>
            <a:r>
              <a:rPr lang="en-US" sz="2800" dirty="0">
                <a:latin typeface="Tahoma" pitchFamily="34" charset="0"/>
              </a:rPr>
              <a:t>Export documentation is complex in nature as the number of documents to be filled-in is very large, so also is the number of the concerned authorities to whom the relevant documents to be submitted. </a:t>
            </a:r>
            <a:endParaRPr lang="en-US" sz="2800" dirty="0" smtClean="0">
              <a:latin typeface="Tahoma" pitchFamily="34" charset="0"/>
            </a:endParaRPr>
          </a:p>
          <a:p>
            <a:pPr algn="just">
              <a:lnSpc>
                <a:spcPct val="80000"/>
              </a:lnSpc>
            </a:pPr>
            <a:r>
              <a:rPr lang="en-US" sz="2800" dirty="0" smtClean="0">
                <a:latin typeface="Tahoma" pitchFamily="34" charset="0"/>
              </a:rPr>
              <a:t>It </a:t>
            </a:r>
            <a:r>
              <a:rPr lang="en-US" sz="2800" dirty="0">
                <a:latin typeface="Tahoma" pitchFamily="34" charset="0"/>
              </a:rPr>
              <a:t>is, therefore, advisable to take the help of shipping and forwarding agents who will obtain and fill out the documents correctly as well as arrange for transportation</a:t>
            </a:r>
            <a:r>
              <a:rPr lang="en-US" sz="2800" dirty="0" smtClean="0">
                <a:latin typeface="Tahoma" pitchFamily="34" charset="0"/>
              </a:rPr>
              <a:t>.</a:t>
            </a:r>
            <a:endParaRPr lang="en-US" sz="2800" dirty="0">
              <a:latin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219200"/>
          </a:xfrm>
        </p:spPr>
        <p:txBody>
          <a:bodyPr>
            <a:normAutofit/>
          </a:bodyPr>
          <a:lstStyle/>
          <a:p>
            <a:r>
              <a:rPr lang="en-CA" b="1" dirty="0" smtClean="0">
                <a:solidFill>
                  <a:schemeClr val="accent1"/>
                </a:solidFill>
              </a:rPr>
              <a:t>Parties: Interested in export documentation in India</a:t>
            </a:r>
            <a:endParaRPr lang="en-CA" b="1" dirty="0">
              <a:solidFill>
                <a:schemeClr val="accent1"/>
              </a:solidFill>
            </a:endParaRPr>
          </a:p>
        </p:txBody>
      </p:sp>
      <p:sp>
        <p:nvSpPr>
          <p:cNvPr id="3" name="Content Placeholder 2"/>
          <p:cNvSpPr>
            <a:spLocks noGrp="1"/>
          </p:cNvSpPr>
          <p:nvPr>
            <p:ph sz="quarter" idx="1"/>
          </p:nvPr>
        </p:nvSpPr>
        <p:spPr>
          <a:xfrm>
            <a:off x="301752" y="1447800"/>
            <a:ext cx="8503920" cy="4953000"/>
          </a:xfrm>
        </p:spPr>
        <p:txBody>
          <a:bodyPr>
            <a:normAutofit fontScale="92500" lnSpcReduction="20000"/>
          </a:bodyPr>
          <a:lstStyle/>
          <a:p>
            <a:r>
              <a:rPr lang="en-US" sz="2400" dirty="0" smtClean="0">
                <a:latin typeface="Tahoma" pitchFamily="34" charset="0"/>
              </a:rPr>
              <a:t>Parties interested in the documentation of exports in India are:</a:t>
            </a:r>
          </a:p>
          <a:p>
            <a:pPr marL="457200" indent="-457200">
              <a:buFont typeface="+mj-lt"/>
              <a:buAutoNum type="arabicPeriod"/>
            </a:pPr>
            <a:r>
              <a:rPr lang="en-US" sz="2400" dirty="0" smtClean="0">
                <a:latin typeface="Tahoma" pitchFamily="34" charset="0"/>
              </a:rPr>
              <a:t>Buyers and exporters, </a:t>
            </a:r>
          </a:p>
          <a:p>
            <a:pPr marL="457200" indent="-457200">
              <a:buFont typeface="+mj-lt"/>
              <a:buAutoNum type="arabicPeriod"/>
            </a:pPr>
            <a:r>
              <a:rPr lang="en-US" sz="2400" dirty="0" smtClean="0">
                <a:latin typeface="Tahoma" pitchFamily="34" charset="0"/>
              </a:rPr>
              <a:t>Buying agents, </a:t>
            </a:r>
          </a:p>
          <a:p>
            <a:pPr marL="457200" indent="-457200">
              <a:buFont typeface="+mj-lt"/>
              <a:buAutoNum type="arabicPeriod"/>
            </a:pPr>
            <a:r>
              <a:rPr lang="en-US" sz="2400" dirty="0" smtClean="0">
                <a:latin typeface="Tahoma" pitchFamily="34" charset="0"/>
              </a:rPr>
              <a:t>RBI, </a:t>
            </a:r>
          </a:p>
          <a:p>
            <a:pPr marL="457200" indent="-457200">
              <a:buFont typeface="+mj-lt"/>
              <a:buAutoNum type="arabicPeriod"/>
            </a:pPr>
            <a:r>
              <a:rPr lang="en-US" sz="2400" dirty="0" smtClean="0">
                <a:latin typeface="Tahoma" pitchFamily="34" charset="0"/>
              </a:rPr>
              <a:t>Authorized dealers (where the exporter has his bank Account), </a:t>
            </a:r>
          </a:p>
          <a:p>
            <a:pPr marL="457200" indent="-457200">
              <a:buFont typeface="+mj-lt"/>
              <a:buAutoNum type="arabicPeriod"/>
            </a:pPr>
            <a:r>
              <a:rPr lang="en-US" sz="2400" dirty="0" smtClean="0">
                <a:latin typeface="Tahoma" pitchFamily="34" charset="0"/>
              </a:rPr>
              <a:t>Buyer’s bank (foreign bank), </a:t>
            </a:r>
          </a:p>
          <a:p>
            <a:pPr marL="457200" indent="-457200">
              <a:buFont typeface="+mj-lt"/>
              <a:buAutoNum type="arabicPeriod"/>
            </a:pPr>
            <a:r>
              <a:rPr lang="en-US" sz="2400" dirty="0" smtClean="0">
                <a:latin typeface="Tahoma" pitchFamily="34" charset="0"/>
              </a:rPr>
              <a:t>DGFT, </a:t>
            </a:r>
          </a:p>
          <a:p>
            <a:pPr marL="457200" indent="-457200">
              <a:buFont typeface="+mj-lt"/>
              <a:buAutoNum type="arabicPeriod"/>
            </a:pPr>
            <a:r>
              <a:rPr lang="en-US" sz="2400" dirty="0" smtClean="0">
                <a:latin typeface="Tahoma" pitchFamily="34" charset="0"/>
              </a:rPr>
              <a:t>Customs and Port Authorities, </a:t>
            </a:r>
          </a:p>
          <a:p>
            <a:pPr marL="457200" indent="-457200">
              <a:buFont typeface="+mj-lt"/>
              <a:buAutoNum type="arabicPeriod"/>
            </a:pPr>
            <a:r>
              <a:rPr lang="en-US" sz="2400" dirty="0" smtClean="0">
                <a:latin typeface="Tahoma" pitchFamily="34" charset="0"/>
              </a:rPr>
              <a:t>VAT and Excise Authorities, </a:t>
            </a:r>
          </a:p>
          <a:p>
            <a:pPr marL="457200" indent="-457200">
              <a:buFont typeface="+mj-lt"/>
              <a:buAutoNum type="arabicPeriod"/>
            </a:pPr>
            <a:r>
              <a:rPr lang="en-US" sz="2400" dirty="0" smtClean="0">
                <a:latin typeface="Tahoma" pitchFamily="34" charset="0"/>
              </a:rPr>
              <a:t>EPC’s, </a:t>
            </a:r>
          </a:p>
          <a:p>
            <a:pPr marL="457200" indent="-457200">
              <a:buFont typeface="+mj-lt"/>
              <a:buAutoNum type="arabicPeriod"/>
            </a:pPr>
            <a:r>
              <a:rPr lang="en-US" sz="2400" dirty="0" smtClean="0">
                <a:latin typeface="Tahoma" pitchFamily="34" charset="0"/>
              </a:rPr>
              <a:t>Insurance Companies, </a:t>
            </a:r>
          </a:p>
          <a:p>
            <a:pPr marL="457200" indent="-457200">
              <a:buFont typeface="+mj-lt"/>
              <a:buAutoNum type="arabicPeriod"/>
            </a:pPr>
            <a:r>
              <a:rPr lang="en-US" sz="2400" dirty="0" smtClean="0">
                <a:latin typeface="Tahoma" pitchFamily="34" charset="0"/>
              </a:rPr>
              <a:t>Inspection Agencies, </a:t>
            </a:r>
          </a:p>
          <a:p>
            <a:pPr marL="457200" indent="-457200">
              <a:buFont typeface="+mj-lt"/>
              <a:buAutoNum type="arabicPeriod"/>
            </a:pPr>
            <a:r>
              <a:rPr lang="en-US" sz="2400" dirty="0" smtClean="0">
                <a:latin typeface="Tahoma" pitchFamily="34" charset="0"/>
              </a:rPr>
              <a:t>Clearing and Forwarding Agents, </a:t>
            </a:r>
          </a:p>
          <a:p>
            <a:pPr marL="457200" indent="-457200">
              <a:buFont typeface="+mj-lt"/>
              <a:buAutoNum type="arabicPeriod"/>
            </a:pPr>
            <a:r>
              <a:rPr lang="en-US" sz="2400" dirty="0" smtClean="0">
                <a:latin typeface="Tahoma" pitchFamily="34" charset="0"/>
              </a:rPr>
              <a:t>Shipping Companies/Airlines and Inland Carriers etc</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914400"/>
          </a:xfrm>
        </p:spPr>
        <p:txBody>
          <a:bodyPr/>
          <a:lstStyle/>
          <a:p>
            <a:r>
              <a:rPr lang="en-US" b="1" i="1" dirty="0">
                <a:solidFill>
                  <a:schemeClr val="accent1"/>
                </a:solidFill>
              </a:rPr>
              <a:t>Export Documentation in India</a:t>
            </a:r>
          </a:p>
        </p:txBody>
      </p:sp>
      <p:sp>
        <p:nvSpPr>
          <p:cNvPr id="22531" name="Rectangle 3"/>
          <p:cNvSpPr>
            <a:spLocks noGrp="1" noChangeArrowheads="1"/>
          </p:cNvSpPr>
          <p:nvPr>
            <p:ph sz="quarter" idx="1"/>
          </p:nvPr>
        </p:nvSpPr>
        <p:spPr>
          <a:xfrm>
            <a:off x="152400" y="1371600"/>
            <a:ext cx="8839200" cy="5257800"/>
          </a:xfrm>
        </p:spPr>
        <p:txBody>
          <a:bodyPr>
            <a:normAutofit fontScale="92500"/>
          </a:bodyPr>
          <a:lstStyle/>
          <a:p>
            <a:pPr algn="just"/>
            <a:r>
              <a:rPr lang="en-US" sz="2800" dirty="0">
                <a:latin typeface="Tahoma" pitchFamily="34" charset="0"/>
              </a:rPr>
              <a:t>Proper Documentation will ensure smooth sailing with the requirements of the above  agencies and the resulting transaction will be a successful one.</a:t>
            </a:r>
          </a:p>
          <a:p>
            <a:pPr algn="just"/>
            <a:r>
              <a:rPr lang="en-US" sz="2800" dirty="0">
                <a:latin typeface="Tahoma" pitchFamily="34" charset="0"/>
              </a:rPr>
              <a:t>Inaccurate or incomplete documentation will result in serious financial and goodwill losses.</a:t>
            </a:r>
          </a:p>
          <a:p>
            <a:pPr algn="just"/>
            <a:r>
              <a:rPr lang="en-US" sz="2800" dirty="0">
                <a:latin typeface="Tahoma" pitchFamily="34" charset="0"/>
              </a:rPr>
              <a:t>Such losses can be completely avoided by understanding clearly the documentation requirements of all concerned parties and then meticulously planning to get the right documents in the right numbers, at the right places and at the right time.    </a:t>
            </a:r>
          </a:p>
          <a:p>
            <a:pPr algn="just"/>
            <a:endParaRPr lang="en-US" sz="2800" dirty="0">
              <a:latin typeface="Tahoma" pitchFamily="34" charset="0"/>
            </a:endParaRPr>
          </a:p>
          <a:p>
            <a:pPr algn="just">
              <a:buFont typeface="Wingdings" pitchFamily="2" charset="2"/>
              <a:buNone/>
            </a:pPr>
            <a:r>
              <a:rPr lang="en-US" sz="2800" dirty="0">
                <a:latin typeface="Tahoma" pitchFamily="34" charset="0"/>
              </a:rPr>
              <a:t>  </a:t>
            </a:r>
          </a:p>
          <a:p>
            <a:endParaRPr lang="en-US" sz="2800" dirty="0">
              <a:latin typeface="Tahoma" pitchFamily="34" charset="0"/>
            </a:endParaRPr>
          </a:p>
          <a:p>
            <a:endParaRPr lang="en-US" sz="2400" dirty="0">
              <a:latin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066800"/>
          </a:xfrm>
        </p:spPr>
        <p:txBody>
          <a:bodyPr/>
          <a:lstStyle/>
          <a:p>
            <a:r>
              <a:rPr lang="en-US" sz="4000" i="1" dirty="0">
                <a:solidFill>
                  <a:schemeClr val="accent1"/>
                </a:solidFill>
              </a:rPr>
              <a:t>Classification of Export Documents</a:t>
            </a:r>
          </a:p>
        </p:txBody>
      </p:sp>
      <p:sp>
        <p:nvSpPr>
          <p:cNvPr id="23555" name="Rectangle 3"/>
          <p:cNvSpPr>
            <a:spLocks noGrp="1" noChangeArrowheads="1"/>
          </p:cNvSpPr>
          <p:nvPr>
            <p:ph sz="quarter" idx="1"/>
          </p:nvPr>
        </p:nvSpPr>
        <p:spPr>
          <a:xfrm>
            <a:off x="228600" y="1371600"/>
            <a:ext cx="8763000" cy="5257800"/>
          </a:xfrm>
        </p:spPr>
        <p:txBody>
          <a:bodyPr>
            <a:normAutofit lnSpcReduction="10000"/>
          </a:bodyPr>
          <a:lstStyle/>
          <a:p>
            <a:pPr algn="just"/>
            <a:r>
              <a:rPr lang="en-US" sz="2800" dirty="0">
                <a:latin typeface="Tahoma" pitchFamily="34" charset="0"/>
              </a:rPr>
              <a:t>Export Documents can be classified into following four  categories:</a:t>
            </a:r>
          </a:p>
          <a:p>
            <a:pPr algn="just">
              <a:buFont typeface="Wingdings" pitchFamily="2" charset="2"/>
              <a:buNone/>
            </a:pPr>
            <a:r>
              <a:rPr lang="en-US" sz="2800" dirty="0">
                <a:solidFill>
                  <a:srgbClr val="C00000"/>
                </a:solidFill>
                <a:latin typeface="Tahoma" pitchFamily="34" charset="0"/>
              </a:rPr>
              <a:t>(1) Commercial Documents</a:t>
            </a:r>
          </a:p>
          <a:p>
            <a:pPr algn="just">
              <a:buFont typeface="Wingdings" pitchFamily="2" charset="2"/>
              <a:buNone/>
            </a:pPr>
            <a:r>
              <a:rPr lang="en-US" sz="2800" dirty="0">
                <a:solidFill>
                  <a:srgbClr val="C00000"/>
                </a:solidFill>
                <a:latin typeface="Tahoma" pitchFamily="34" charset="0"/>
              </a:rPr>
              <a:t>(2) Regulatory Documents</a:t>
            </a:r>
          </a:p>
          <a:p>
            <a:pPr algn="just">
              <a:buFont typeface="Wingdings" pitchFamily="2" charset="2"/>
              <a:buNone/>
            </a:pPr>
            <a:r>
              <a:rPr lang="en-US" sz="2800" dirty="0">
                <a:solidFill>
                  <a:srgbClr val="C00000"/>
                </a:solidFill>
                <a:latin typeface="Tahoma" pitchFamily="34" charset="0"/>
              </a:rPr>
              <a:t>(3) Export Assistance Documents</a:t>
            </a:r>
          </a:p>
          <a:p>
            <a:pPr algn="just">
              <a:buFont typeface="Wingdings" pitchFamily="2" charset="2"/>
              <a:buNone/>
            </a:pPr>
            <a:r>
              <a:rPr lang="en-US" sz="2800" dirty="0">
                <a:solidFill>
                  <a:srgbClr val="C00000"/>
                </a:solidFill>
                <a:latin typeface="Tahoma" pitchFamily="34" charset="0"/>
              </a:rPr>
              <a:t>(4) Documents Required by Importing Countries</a:t>
            </a:r>
          </a:p>
          <a:p>
            <a:pPr algn="just">
              <a:buFont typeface="Wingdings" pitchFamily="2" charset="2"/>
              <a:buNone/>
            </a:pPr>
            <a:endParaRPr lang="en-US" sz="2800" dirty="0">
              <a:latin typeface="Tahoma" pitchFamily="34" charset="0"/>
            </a:endParaRPr>
          </a:p>
          <a:p>
            <a:pPr algn="just">
              <a:buFont typeface="Wingdings" pitchFamily="2" charset="2"/>
              <a:buNone/>
            </a:pPr>
            <a:r>
              <a:rPr lang="en-US" sz="2800" b="1" dirty="0">
                <a:latin typeface="Tahoma" pitchFamily="34" charset="0"/>
              </a:rPr>
              <a:t>(1) Commercial Documents: </a:t>
            </a:r>
            <a:r>
              <a:rPr lang="en-US" sz="2800" dirty="0">
                <a:latin typeface="Tahoma" pitchFamily="34" charset="0"/>
              </a:rPr>
              <a:t>These documents are used by exporters/importers to discharge their respective legal and other incidental responsibilities under sales contract.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229600" cy="762000"/>
          </a:xfrm>
        </p:spPr>
        <p:txBody>
          <a:bodyPr/>
          <a:lstStyle/>
          <a:p>
            <a:r>
              <a:rPr lang="en-US" sz="4000" i="1" dirty="0">
                <a:solidFill>
                  <a:srgbClr val="C00000"/>
                </a:solidFill>
              </a:rPr>
              <a:t>Classification of Export Documents</a:t>
            </a:r>
          </a:p>
        </p:txBody>
      </p:sp>
      <p:sp>
        <p:nvSpPr>
          <p:cNvPr id="24579" name="Rectangle 3"/>
          <p:cNvSpPr>
            <a:spLocks noGrp="1" noChangeArrowheads="1"/>
          </p:cNvSpPr>
          <p:nvPr>
            <p:ph sz="quarter" idx="1"/>
          </p:nvPr>
        </p:nvSpPr>
        <p:spPr>
          <a:xfrm>
            <a:off x="457200" y="1447800"/>
            <a:ext cx="8229600" cy="5181600"/>
          </a:xfrm>
        </p:spPr>
        <p:txBody>
          <a:bodyPr/>
          <a:lstStyle/>
          <a:p>
            <a:pPr algn="just">
              <a:buFont typeface="Wingdings" pitchFamily="2" charset="2"/>
              <a:buNone/>
            </a:pPr>
            <a:r>
              <a:rPr lang="en-US" sz="2800">
                <a:latin typeface="Tahoma" pitchFamily="34" charset="0"/>
              </a:rPr>
              <a:t>Commercial documents can be further sub-divided into:</a:t>
            </a:r>
          </a:p>
          <a:p>
            <a:pPr algn="just">
              <a:buFont typeface="Wingdings" pitchFamily="2" charset="2"/>
              <a:buNone/>
            </a:pPr>
            <a:r>
              <a:rPr lang="en-US" sz="2800">
                <a:latin typeface="Tahoma" pitchFamily="34" charset="0"/>
              </a:rPr>
              <a:t>(i) Principal Commercial Documents</a:t>
            </a:r>
          </a:p>
          <a:p>
            <a:pPr algn="just">
              <a:buFont typeface="Wingdings" pitchFamily="2" charset="2"/>
              <a:buNone/>
            </a:pPr>
            <a:r>
              <a:rPr lang="en-US" sz="2800">
                <a:latin typeface="Tahoma" pitchFamily="34" charset="0"/>
              </a:rPr>
              <a:t>(ii) Auxiliary Commercial Documents      </a:t>
            </a:r>
          </a:p>
          <a:p>
            <a:pPr algn="just">
              <a:buFont typeface="Wingdings" pitchFamily="2" charset="2"/>
              <a:buNone/>
            </a:pPr>
            <a:r>
              <a:rPr lang="en-US" sz="2800" b="1">
                <a:latin typeface="Tahoma" pitchFamily="34" charset="0"/>
              </a:rPr>
              <a:t>(i) Principal Commercial Documents: </a:t>
            </a:r>
            <a:r>
              <a:rPr lang="en-US" sz="2800">
                <a:latin typeface="Tahoma" pitchFamily="34" charset="0"/>
              </a:rPr>
              <a:t>These documents serves the following purposes:</a:t>
            </a:r>
          </a:p>
          <a:p>
            <a:pPr algn="just">
              <a:buFont typeface="Wingdings" pitchFamily="2" charset="2"/>
              <a:buNone/>
            </a:pPr>
            <a:r>
              <a:rPr lang="en-US" sz="2800">
                <a:latin typeface="Tahoma" pitchFamily="34" charset="0"/>
              </a:rPr>
              <a:t>(a) To effect physical transfer of goods and title of the goods from exporter to the buyer.</a:t>
            </a:r>
          </a:p>
          <a:p>
            <a:pPr algn="just">
              <a:buFont typeface="Wingdings" pitchFamily="2" charset="2"/>
              <a:buNone/>
            </a:pPr>
            <a:r>
              <a:rPr lang="en-US" sz="2800">
                <a:latin typeface="Tahoma" pitchFamily="34" charset="0"/>
              </a:rPr>
              <a:t>(b) To realize export sales proceeds.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990600"/>
          </a:xfrm>
        </p:spPr>
        <p:txBody>
          <a:bodyPr/>
          <a:lstStyle/>
          <a:p>
            <a:r>
              <a:rPr lang="en-US" sz="4000" i="1" dirty="0">
                <a:solidFill>
                  <a:srgbClr val="C00000"/>
                </a:solidFill>
              </a:rPr>
              <a:t>Classification of Export Documents</a:t>
            </a:r>
          </a:p>
        </p:txBody>
      </p:sp>
      <p:sp>
        <p:nvSpPr>
          <p:cNvPr id="32771" name="Rectangle 3"/>
          <p:cNvSpPr>
            <a:spLocks noGrp="1" noChangeArrowheads="1"/>
          </p:cNvSpPr>
          <p:nvPr>
            <p:ph sz="quarter" idx="1"/>
          </p:nvPr>
        </p:nvSpPr>
        <p:spPr>
          <a:xfrm>
            <a:off x="228600" y="1371600"/>
            <a:ext cx="8686800" cy="5257800"/>
          </a:xfrm>
        </p:spPr>
        <p:txBody>
          <a:bodyPr>
            <a:normAutofit lnSpcReduction="10000"/>
          </a:bodyPr>
          <a:lstStyle/>
          <a:p>
            <a:pPr algn="just">
              <a:buFont typeface="Wingdings" pitchFamily="2" charset="2"/>
              <a:buNone/>
            </a:pPr>
            <a:r>
              <a:rPr lang="en-US" sz="2800" dirty="0">
                <a:latin typeface="Tahoma" pitchFamily="34" charset="0"/>
              </a:rPr>
              <a:t>Principal Documents include:</a:t>
            </a:r>
          </a:p>
          <a:p>
            <a:pPr algn="just"/>
            <a:r>
              <a:rPr lang="en-US" sz="2800" dirty="0">
                <a:latin typeface="Tahoma" pitchFamily="34" charset="0"/>
              </a:rPr>
              <a:t>Commercial Invoice (and the invoice prescribed by the importer)</a:t>
            </a:r>
          </a:p>
          <a:p>
            <a:pPr algn="just"/>
            <a:r>
              <a:rPr lang="en-US" sz="2800" dirty="0">
                <a:latin typeface="Tahoma" pitchFamily="34" charset="0"/>
              </a:rPr>
              <a:t>Packing list</a:t>
            </a:r>
          </a:p>
          <a:p>
            <a:pPr algn="just"/>
            <a:r>
              <a:rPr lang="en-US" sz="2800" dirty="0">
                <a:latin typeface="Tahoma" pitchFamily="34" charset="0"/>
              </a:rPr>
              <a:t>Certificate of Inspection</a:t>
            </a:r>
          </a:p>
          <a:p>
            <a:pPr algn="just"/>
            <a:r>
              <a:rPr lang="en-US" sz="2800" dirty="0">
                <a:latin typeface="Tahoma" pitchFamily="34" charset="0"/>
              </a:rPr>
              <a:t>Certificate of Insurance/Insurance Policy</a:t>
            </a:r>
          </a:p>
          <a:p>
            <a:pPr algn="just"/>
            <a:r>
              <a:rPr lang="en-US" sz="2800" dirty="0">
                <a:latin typeface="Tahoma" pitchFamily="34" charset="0"/>
              </a:rPr>
              <a:t>Bill of Lading/Airway bill/Combined Transport Documents</a:t>
            </a:r>
          </a:p>
          <a:p>
            <a:pPr algn="just"/>
            <a:r>
              <a:rPr lang="en-US" sz="2800" dirty="0">
                <a:latin typeface="Tahoma" pitchFamily="34" charset="0"/>
              </a:rPr>
              <a:t>Certificate of Origin</a:t>
            </a:r>
          </a:p>
          <a:p>
            <a:pPr algn="just"/>
            <a:r>
              <a:rPr lang="en-US" sz="2800" dirty="0">
                <a:latin typeface="Tahoma" pitchFamily="34" charset="0"/>
              </a:rPr>
              <a:t>Bill of Exchange</a:t>
            </a:r>
          </a:p>
          <a:p>
            <a:pPr algn="just"/>
            <a:r>
              <a:rPr lang="en-US" sz="2800" dirty="0">
                <a:latin typeface="Tahoma" pitchFamily="34" charset="0"/>
              </a:rPr>
              <a:t>Shipment </a:t>
            </a:r>
            <a:r>
              <a:rPr lang="en-US" sz="2800" dirty="0" smtClean="0">
                <a:latin typeface="Tahoma" pitchFamily="34" charset="0"/>
              </a:rPr>
              <a:t>Advice     </a:t>
            </a:r>
            <a:endParaRPr lang="en-US" sz="2800" dirty="0">
              <a:latin typeface="Tahoma" pitchFamily="34" charset="0"/>
            </a:endParaRPr>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340</TotalTime>
  <Words>1895</Words>
  <Application>Microsoft Office PowerPoint</Application>
  <PresentationFormat>On-screen Show (4:3)</PresentationFormat>
  <Paragraphs>159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Export-Import Documentation in India</vt:lpstr>
      <vt:lpstr>Role of Export Documentation </vt:lpstr>
      <vt:lpstr>Export Documentation in India</vt:lpstr>
      <vt:lpstr>Export Documentation in India</vt:lpstr>
      <vt:lpstr>Parties: Interested in export documentation in India</vt:lpstr>
      <vt:lpstr>Export Documentation in India</vt:lpstr>
      <vt:lpstr>Classification of Export Documents</vt:lpstr>
      <vt:lpstr>Classification of Export Documents</vt:lpstr>
      <vt:lpstr>Classification of Export Documents</vt:lpstr>
      <vt:lpstr>Classification of Export Documents</vt:lpstr>
      <vt:lpstr>Classification of Export Documents</vt:lpstr>
      <vt:lpstr>Classification of Export Documents</vt:lpstr>
      <vt:lpstr>Commercial Documents</vt:lpstr>
      <vt:lpstr>Commercial Documents</vt:lpstr>
      <vt:lpstr>Commercial Documents</vt:lpstr>
      <vt:lpstr>Commercial Documents</vt:lpstr>
      <vt:lpstr>Commercial Documents</vt:lpstr>
      <vt:lpstr>Commercial Documents</vt:lpstr>
      <vt:lpstr>Commercial Documents</vt:lpstr>
      <vt:lpstr>Commercial Documents</vt:lpstr>
      <vt:lpstr>Commercial Documents</vt:lpstr>
      <vt:lpstr>Suggested Readings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Export-Import Documentation and Risk Management in Export-Import Business</dc:title>
  <dc:creator>a</dc:creator>
  <cp:lastModifiedBy>Kavita</cp:lastModifiedBy>
  <cp:revision>22</cp:revision>
  <dcterms:created xsi:type="dcterms:W3CDTF">2007-11-22T14:39:49Z</dcterms:created>
  <dcterms:modified xsi:type="dcterms:W3CDTF">2013-06-24T05:49:59Z</dcterms:modified>
</cp:coreProperties>
</file>