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2" autoAdjust="0"/>
    <p:restoredTop sz="94660"/>
  </p:normalViewPr>
  <p:slideViewPr>
    <p:cSldViewPr>
      <p:cViewPr varScale="1">
        <p:scale>
          <a:sx n="81" d="100"/>
          <a:sy n="81" d="100"/>
        </p:scale>
        <p:origin x="-1062"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EEAC897-CC4E-415D-86BF-7018419A5555}" type="datetimeFigureOut">
              <a:rPr lang="en-US" smtClean="0"/>
              <a:pPr/>
              <a:t>5/24/2013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018BD11-F42C-4A0D-961B-022183167C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EAC897-CC4E-415D-86BF-7018419A5555}" type="datetimeFigureOut">
              <a:rPr lang="en-US" smtClean="0"/>
              <a:pPr/>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8BD11-F42C-4A0D-961B-022183167C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EAC897-CC4E-415D-86BF-7018419A5555}" type="datetimeFigureOut">
              <a:rPr lang="en-US" smtClean="0"/>
              <a:pPr/>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8BD11-F42C-4A0D-961B-022183167C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EAC897-CC4E-415D-86BF-7018419A5555}" type="datetimeFigureOut">
              <a:rPr lang="en-US" smtClean="0"/>
              <a:pPr/>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8BD11-F42C-4A0D-961B-022183167C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EEAC897-CC4E-415D-86BF-7018419A5555}" type="datetimeFigureOut">
              <a:rPr lang="en-US" smtClean="0"/>
              <a:pPr/>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8BD11-F42C-4A0D-961B-022183167C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EAC897-CC4E-415D-86BF-7018419A5555}" type="datetimeFigureOut">
              <a:rPr lang="en-US" smtClean="0"/>
              <a:pPr/>
              <a:t>5/24/2013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18BD11-F42C-4A0D-961B-022183167C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EEAC897-CC4E-415D-86BF-7018419A5555}" type="datetimeFigureOut">
              <a:rPr lang="en-US" smtClean="0"/>
              <a:pPr/>
              <a:t>5/24/2013</a:t>
            </a:fld>
            <a:endParaRPr lang="en-US"/>
          </a:p>
        </p:txBody>
      </p:sp>
      <p:sp>
        <p:nvSpPr>
          <p:cNvPr id="27" name="Slide Number Placeholder 26"/>
          <p:cNvSpPr>
            <a:spLocks noGrp="1"/>
          </p:cNvSpPr>
          <p:nvPr>
            <p:ph type="sldNum" sz="quarter" idx="11"/>
          </p:nvPr>
        </p:nvSpPr>
        <p:spPr/>
        <p:txBody>
          <a:bodyPr rtlCol="0"/>
          <a:lstStyle/>
          <a:p>
            <a:fld id="{B018BD11-F42C-4A0D-961B-022183167CD7}"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EEAC897-CC4E-415D-86BF-7018419A5555}" type="datetimeFigureOut">
              <a:rPr lang="en-US" smtClean="0"/>
              <a:pPr/>
              <a:t>5/24/2013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018BD11-F42C-4A0D-961B-022183167C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EAC897-CC4E-415D-86BF-7018419A5555}" type="datetimeFigureOut">
              <a:rPr lang="en-US" smtClean="0"/>
              <a:pPr/>
              <a:t>5/24/2013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18BD11-F42C-4A0D-961B-022183167C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EAC897-CC4E-415D-86BF-7018419A5555}" type="datetimeFigureOut">
              <a:rPr lang="en-US" smtClean="0"/>
              <a:pPr/>
              <a:t>5/24/2013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18BD11-F42C-4A0D-961B-022183167C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EAC897-CC4E-415D-86BF-7018419A5555}" type="datetimeFigureOut">
              <a:rPr lang="en-US" smtClean="0"/>
              <a:pPr/>
              <a:t>5/24/2013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18BD11-F42C-4A0D-961B-022183167C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EEAC897-CC4E-415D-86BF-7018419A5555}" type="datetimeFigureOut">
              <a:rPr lang="en-US" smtClean="0"/>
              <a:pPr/>
              <a:t>5/24/2013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018BD11-F42C-4A0D-961B-022183167C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8153400" cy="2286000"/>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6">
                      <a:satMod val="175000"/>
                      <a:alpha val="40000"/>
                    </a:schemeClr>
                  </a:glow>
                  <a:outerShdw blurRad="80000" dist="40000" dir="5040000" algn="tl">
                    <a:srgbClr val="000000">
                      <a:alpha val="30000"/>
                    </a:srgbClr>
                  </a:outerShdw>
                </a:effectLst>
                <a:latin typeface="Segoe Print" pitchFamily="2" charset="0"/>
              </a:rPr>
              <a:t>Procedures/ Prohibitions/ Restrictions on Import and Export</a:t>
            </a:r>
            <a:endParaRPr 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6">
                    <a:satMod val="175000"/>
                    <a:alpha val="40000"/>
                  </a:schemeClr>
                </a:glow>
                <a:outerShdw blurRad="80000" dist="40000" dir="5040000" algn="tl">
                  <a:srgbClr val="000000">
                    <a:alpha val="30000"/>
                  </a:srgbClr>
                </a:outerShdw>
              </a:effectLst>
              <a:latin typeface="Segoe Prin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1"/>
            <a:ext cx="8229600" cy="4038600"/>
          </a:xfrm>
        </p:spPr>
        <p:txBody>
          <a:bodyPr/>
          <a:lstStyle/>
          <a:p>
            <a:pPr marL="457200" indent="-457200">
              <a:buFont typeface="+mj-lt"/>
              <a:buAutoNum type="arabicPeriod" startAt="4"/>
            </a:pPr>
            <a:r>
              <a:rPr lang="en-US" b="1" u="sng" dirty="0" smtClean="0"/>
              <a:t>Quality Certification</a:t>
            </a:r>
          </a:p>
          <a:p>
            <a:pPr marL="0" indent="0">
              <a:buNone/>
            </a:pPr>
            <a:r>
              <a:rPr lang="en-US" dirty="0" smtClean="0"/>
              <a:t>The import of a large of products are required to be comply with the mandatory Indian Quality Standards (IQS) and for this purpose exporters of these products to India are required to register themselves with the Bureau of Indian Standards (BIS). Non fulfillment of the above requirements can render such goods prohibited for import.</a:t>
            </a:r>
            <a:endParaRPr lang="en-US" dirty="0"/>
          </a:p>
        </p:txBody>
      </p:sp>
    </p:spTree>
    <p:extLst>
      <p:ext uri="{BB962C8B-B14F-4D97-AF65-F5344CB8AC3E}">
        <p14:creationId xmlns:p14="http://schemas.microsoft.com/office/powerpoint/2010/main" xmlns="" val="1982457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457200" indent="-457200">
              <a:buFont typeface="+mj-lt"/>
              <a:buAutoNum type="arabicPeriod" startAt="5"/>
            </a:pPr>
            <a:r>
              <a:rPr lang="en-US" dirty="0" smtClean="0"/>
              <a:t> </a:t>
            </a:r>
            <a:r>
              <a:rPr lang="en-US" b="1" u="sng" dirty="0" smtClean="0"/>
              <a:t>Prohibited Goods under other laws</a:t>
            </a:r>
          </a:p>
          <a:p>
            <a:pPr marL="0" indent="0">
              <a:buNone/>
            </a:pPr>
            <a:r>
              <a:rPr lang="en-US" dirty="0" smtClean="0"/>
              <a:t>Import and Export of some specified goods may be restricted/prohibited under other laws such as Environment Protection Act, Wildlife Act, Arms Act, Indian Trade and Merchandise Marks Act, etc.</a:t>
            </a:r>
          </a:p>
          <a:p>
            <a:pPr marL="457200" indent="-457200">
              <a:buFont typeface="+mj-lt"/>
              <a:buAutoNum type="arabicPeriod" startAt="6"/>
            </a:pPr>
            <a:r>
              <a:rPr lang="en-US" b="1" u="sng" dirty="0" smtClean="0"/>
              <a:t>Punishment</a:t>
            </a:r>
          </a:p>
          <a:p>
            <a:pPr marL="0" indent="0">
              <a:buNone/>
            </a:pPr>
            <a:r>
              <a:rPr lang="en-US" dirty="0" smtClean="0"/>
              <a:t>Any importer or exporter for being knowingly concerned in any fraudulent evasion of any prohibition under the Customs Act or any other law for the time being in force in respect to any import or export of goods hall be liable to punishment with imprisonment for a maximum term of 3 years(7 years in respect of notified goods) under the Section 135 of the Customs Act.</a:t>
            </a:r>
            <a:endParaRPr lang="en-US" dirty="0"/>
          </a:p>
        </p:txBody>
      </p:sp>
    </p:spTree>
    <p:extLst>
      <p:ext uri="{BB962C8B-B14F-4D97-AF65-F5344CB8AC3E}">
        <p14:creationId xmlns:p14="http://schemas.microsoft.com/office/powerpoint/2010/main" xmlns="" val="3774406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dirty="0" smtClean="0"/>
              <a:t>Section 11 of the Customs Act 1962 grants powers to Central Government to prohibit importation or exportation of goods. It says</a:t>
            </a:r>
          </a:p>
          <a:p>
            <a:pPr marL="754380" lvl="1" indent="-457200">
              <a:buFont typeface="+mj-lt"/>
              <a:buAutoNum type="alphaLcParenR"/>
            </a:pPr>
            <a:r>
              <a:rPr lang="en-US" dirty="0" smtClean="0"/>
              <a:t>If the Central Govt. is satisfied that it is necessary so to o for any of the purposes specified in sub section (2), it may, by notification in the official gazette, prohibit either absolutely or subject to such conditions as may be specified, the import or export of goods of any specified description. </a:t>
            </a:r>
            <a:r>
              <a:rPr lang="en-US" i="1" dirty="0" smtClean="0"/>
              <a:t>Examples of items prohibited imports are explosives animals, narcotic drugs, arms, etc.</a:t>
            </a:r>
            <a:endParaRPr lang="en-US" i="1" dirty="0"/>
          </a:p>
        </p:txBody>
      </p:sp>
    </p:spTree>
    <p:extLst>
      <p:ext uri="{BB962C8B-B14F-4D97-AF65-F5344CB8AC3E}">
        <p14:creationId xmlns:p14="http://schemas.microsoft.com/office/powerpoint/2010/main" xmlns="" val="458743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rPr>
              <a:t>Purposes referred in sub section (1) are:</a:t>
            </a:r>
            <a:endParaRPr lang="en-US" dirty="0">
              <a:latin typeface="Algerian" pitchFamily="82" charset="0"/>
            </a:endParaRPr>
          </a:p>
        </p:txBody>
      </p:sp>
      <p:sp>
        <p:nvSpPr>
          <p:cNvPr id="3" name="Content Placeholder 2"/>
          <p:cNvSpPr>
            <a:spLocks noGrp="1"/>
          </p:cNvSpPr>
          <p:nvPr>
            <p:ph idx="1"/>
          </p:nvPr>
        </p:nvSpPr>
        <p:spPr/>
        <p:txBody>
          <a:bodyPr>
            <a:normAutofit/>
          </a:bodyPr>
          <a:lstStyle/>
          <a:p>
            <a:r>
              <a:rPr lang="en-US" dirty="0" smtClean="0"/>
              <a:t>The maintenance of the security of India.</a:t>
            </a:r>
          </a:p>
          <a:p>
            <a:r>
              <a:rPr lang="en-US" dirty="0" smtClean="0"/>
              <a:t>The maintenance of public order and standards of decency.</a:t>
            </a:r>
          </a:p>
          <a:p>
            <a:r>
              <a:rPr lang="en-US" dirty="0" smtClean="0"/>
              <a:t>The prevention of smuggling.</a:t>
            </a:r>
          </a:p>
          <a:p>
            <a:r>
              <a:rPr lang="en-US" dirty="0" smtClean="0"/>
              <a:t>The prevention of shortage of goods of any description.</a:t>
            </a:r>
          </a:p>
          <a:p>
            <a:r>
              <a:rPr lang="en-US" dirty="0" smtClean="0"/>
              <a:t>The conversion of foreign exchange and the safeguarding of balance of payments.</a:t>
            </a:r>
          </a:p>
          <a:p>
            <a:endParaRPr lang="en-US" dirty="0"/>
          </a:p>
        </p:txBody>
      </p:sp>
    </p:spTree>
    <p:extLst>
      <p:ext uri="{BB962C8B-B14F-4D97-AF65-F5344CB8AC3E}">
        <p14:creationId xmlns:p14="http://schemas.microsoft.com/office/powerpoint/2010/main" xmlns="" val="28587658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1"/>
            <a:ext cx="8229600" cy="4800600"/>
          </a:xfrm>
        </p:spPr>
        <p:txBody>
          <a:bodyPr/>
          <a:lstStyle/>
          <a:p>
            <a:r>
              <a:rPr lang="en-US" dirty="0" smtClean="0"/>
              <a:t>The prevention of injury to the economy of the country by the uncontrolled import or export of gold or silver.</a:t>
            </a:r>
          </a:p>
          <a:p>
            <a:r>
              <a:rPr lang="en-US" dirty="0" smtClean="0"/>
              <a:t>The maintenance of standards for the classification, grading or marketing of goods in international trade.</a:t>
            </a:r>
          </a:p>
          <a:p>
            <a:r>
              <a:rPr lang="en-US" dirty="0" smtClean="0"/>
              <a:t>The establishment of any industry.</a:t>
            </a:r>
          </a:p>
          <a:p>
            <a:r>
              <a:rPr lang="en-US" dirty="0" smtClean="0"/>
              <a:t>The protection of human, animal or plant life or health.</a:t>
            </a:r>
          </a:p>
          <a:p>
            <a:r>
              <a:rPr lang="en-US" dirty="0" smtClean="0"/>
              <a:t>The prevention of any deceptive practices.</a:t>
            </a:r>
          </a:p>
          <a:p>
            <a:endParaRPr lang="en-US" dirty="0"/>
          </a:p>
        </p:txBody>
      </p:sp>
    </p:spTree>
    <p:extLst>
      <p:ext uri="{BB962C8B-B14F-4D97-AF65-F5344CB8AC3E}">
        <p14:creationId xmlns:p14="http://schemas.microsoft.com/office/powerpoint/2010/main" xmlns="" val="25124448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r>
              <a:rPr lang="en-US" dirty="0" smtClean="0"/>
              <a:t>The conservation of exhaustible natural resources.</a:t>
            </a:r>
          </a:p>
          <a:p>
            <a:r>
              <a:rPr lang="en-US" dirty="0" smtClean="0"/>
              <a:t>The implementation of any treaty, agreement or convention with the country.</a:t>
            </a:r>
          </a:p>
          <a:p>
            <a:r>
              <a:rPr lang="en-US" dirty="0" smtClean="0"/>
              <a:t>The protection of patents, trademarks and copyrights.</a:t>
            </a:r>
          </a:p>
          <a:p>
            <a:r>
              <a:rPr lang="en-US" dirty="0" smtClean="0"/>
              <a:t>Prevention of serious injury to domestic production of goods.</a:t>
            </a:r>
            <a:endParaRPr lang="en-US" dirty="0"/>
          </a:p>
        </p:txBody>
      </p:sp>
    </p:spTree>
    <p:extLst>
      <p:ext uri="{BB962C8B-B14F-4D97-AF65-F5344CB8AC3E}">
        <p14:creationId xmlns:p14="http://schemas.microsoft.com/office/powerpoint/2010/main" xmlns="" val="3162200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49424"/>
            <a:ext cx="8229600" cy="2170176"/>
          </a:xfrm>
        </p:spPr>
        <p:txBody>
          <a:bodyPr/>
          <a:lstStyle/>
          <a:p>
            <a:r>
              <a:rPr lang="en-US" b="1" u="sng" dirty="0" smtClean="0"/>
              <a:t>IMPORT </a:t>
            </a:r>
            <a:r>
              <a:rPr lang="en-US" dirty="0" smtClean="0"/>
              <a:t>means bringing goods into India from a place outside India.</a:t>
            </a:r>
          </a:p>
          <a:p>
            <a:r>
              <a:rPr lang="en-US" b="1" u="sng" dirty="0" smtClean="0"/>
              <a:t>EXPORT</a:t>
            </a:r>
            <a:r>
              <a:rPr lang="en-US" dirty="0" smtClean="0"/>
              <a:t> means taking good out of India to a place outside India.</a:t>
            </a:r>
            <a:endParaRPr lang="en-US" dirty="0"/>
          </a:p>
        </p:txBody>
      </p:sp>
    </p:spTree>
    <p:extLst>
      <p:ext uri="{BB962C8B-B14F-4D97-AF65-F5344CB8AC3E}">
        <p14:creationId xmlns:p14="http://schemas.microsoft.com/office/powerpoint/2010/main" xmlns="" val="2486798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1600200"/>
          </a:xfrm>
        </p:spPr>
        <p:txBody>
          <a:bodyPr>
            <a:normAutofit/>
          </a:bodyPr>
          <a:lstStyle/>
          <a:p>
            <a:r>
              <a:rPr lang="en-US" sz="3200" dirty="0" smtClean="0">
                <a:latin typeface="Algerian" pitchFamily="82" charset="0"/>
              </a:rPr>
              <a:t>APPOINTMENT OF CUSTOM PORTS, AIRPORTS, WAREHOUSING STATIONS</a:t>
            </a:r>
            <a:endParaRPr lang="en-US" sz="3200" dirty="0">
              <a:latin typeface="Algerian" pitchFamily="82" charset="0"/>
            </a:endParaRPr>
          </a:p>
        </p:txBody>
      </p:sp>
      <p:sp>
        <p:nvSpPr>
          <p:cNvPr id="3" name="Content Placeholder 2"/>
          <p:cNvSpPr>
            <a:spLocks noGrp="1"/>
          </p:cNvSpPr>
          <p:nvPr>
            <p:ph idx="1"/>
          </p:nvPr>
        </p:nvSpPr>
        <p:spPr>
          <a:xfrm>
            <a:off x="457200" y="1828800"/>
            <a:ext cx="8382000" cy="4648200"/>
          </a:xfrm>
        </p:spPr>
        <p:txBody>
          <a:bodyPr>
            <a:normAutofit lnSpcReduction="10000"/>
          </a:bodyPr>
          <a:lstStyle/>
          <a:p>
            <a:pPr marL="0" indent="0">
              <a:buNone/>
            </a:pPr>
            <a:r>
              <a:rPr lang="en-US" dirty="0" smtClean="0"/>
              <a:t>Section 7 of customs act 1962 empowers the CBEC (central board of excise and custom) to appoint by notification in official gazette :</a:t>
            </a:r>
          </a:p>
          <a:p>
            <a:r>
              <a:rPr lang="en-US" dirty="0" smtClean="0"/>
              <a:t>Customs Ports, Customs airports</a:t>
            </a:r>
          </a:p>
          <a:p>
            <a:r>
              <a:rPr lang="en-US" dirty="0" smtClean="0"/>
              <a:t>Inland container depots for unloading of imported cargo and loading of export goods.</a:t>
            </a:r>
          </a:p>
          <a:p>
            <a:r>
              <a:rPr lang="en-US" dirty="0" smtClean="0"/>
              <a:t>Land customs stations for clearance of goods.</a:t>
            </a:r>
          </a:p>
          <a:p>
            <a:r>
              <a:rPr lang="en-US" dirty="0" smtClean="0"/>
              <a:t>The routes by which such notified goods may pass by land or inland water.</a:t>
            </a:r>
          </a:p>
          <a:p>
            <a:r>
              <a:rPr lang="en-US" dirty="0" smtClean="0"/>
              <a:t>The coastal ports for carrying on trade in coastal goods.</a:t>
            </a:r>
          </a:p>
          <a:p>
            <a:endParaRPr lang="en-US" dirty="0"/>
          </a:p>
        </p:txBody>
      </p:sp>
    </p:spTree>
    <p:extLst>
      <p:ext uri="{BB962C8B-B14F-4D97-AF65-F5344CB8AC3E}">
        <p14:creationId xmlns:p14="http://schemas.microsoft.com/office/powerpoint/2010/main" xmlns="" val="862208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686800" cy="6553200"/>
          </a:xfrm>
        </p:spPr>
        <p:txBody>
          <a:bodyPr>
            <a:normAutofit/>
          </a:bodyPr>
          <a:lstStyle/>
          <a:p>
            <a:r>
              <a:rPr lang="en-US" b="1" u="sng" dirty="0" smtClean="0"/>
              <a:t>CUSTOM ROUTES</a:t>
            </a:r>
          </a:p>
          <a:p>
            <a:pPr marL="0" indent="0">
              <a:buNone/>
            </a:pPr>
            <a:r>
              <a:rPr lang="en-US" dirty="0" smtClean="0"/>
              <a:t>Custom routes carry relevance as they ensure that imported goods are not legally taken out/into the country without paying custom duty. They are necessary where the entry/exit points of India are away from the station.</a:t>
            </a:r>
          </a:p>
          <a:p>
            <a:pPr marL="0" indent="0">
              <a:buNone/>
            </a:pPr>
            <a:r>
              <a:rPr lang="en-US" i="1" dirty="0" smtClean="0"/>
              <a:t>Examples are </a:t>
            </a:r>
            <a:r>
              <a:rPr lang="en-US" dirty="0" smtClean="0"/>
              <a:t>:</a:t>
            </a:r>
          </a:p>
          <a:p>
            <a:pPr marL="0" indent="0">
              <a:buNone/>
            </a:pPr>
            <a:r>
              <a:rPr lang="en-US" u="sng" dirty="0" smtClean="0"/>
              <a:t>Land </a:t>
            </a:r>
            <a:r>
              <a:rPr lang="en-US" u="sng" dirty="0"/>
              <a:t>C</a:t>
            </a:r>
            <a:r>
              <a:rPr lang="en-US" u="sng" dirty="0" smtClean="0"/>
              <a:t>ustom Station</a:t>
            </a:r>
            <a:r>
              <a:rPr lang="en-US" dirty="0" smtClean="0"/>
              <a:t>	</a:t>
            </a:r>
            <a:r>
              <a:rPr lang="en-US" u="sng" dirty="0" smtClean="0"/>
              <a:t>Route Approved</a:t>
            </a:r>
          </a:p>
          <a:p>
            <a:pPr marL="514350" indent="-514350">
              <a:buFont typeface="+mj-lt"/>
              <a:buAutoNum type="arabicPeriod"/>
            </a:pPr>
            <a:r>
              <a:rPr lang="en-US" dirty="0" smtClean="0"/>
              <a:t>Amritsar Railway	Amritsar-</a:t>
            </a:r>
            <a:r>
              <a:rPr lang="en-US" dirty="0" err="1" smtClean="0"/>
              <a:t>Attari</a:t>
            </a:r>
            <a:r>
              <a:rPr lang="en-US" dirty="0" smtClean="0"/>
              <a:t>-Lahore Railway 	 Station 			Line. </a:t>
            </a:r>
          </a:p>
          <a:p>
            <a:pPr marL="514350" indent="-514350">
              <a:buAutoNum type="arabicPeriod" startAt="2"/>
            </a:pPr>
            <a:r>
              <a:rPr lang="en-US" dirty="0" err="1" smtClean="0"/>
              <a:t>Jagbani</a:t>
            </a:r>
            <a:r>
              <a:rPr lang="en-US" dirty="0" smtClean="0"/>
              <a:t>			Road connecting </a:t>
            </a:r>
            <a:r>
              <a:rPr lang="en-US" dirty="0" err="1" smtClean="0"/>
              <a:t>Jagbani</a:t>
            </a:r>
            <a:r>
              <a:rPr lang="en-US" dirty="0" smtClean="0"/>
              <a:t> in 					India with </a:t>
            </a:r>
            <a:r>
              <a:rPr lang="en-US" dirty="0" err="1" smtClean="0"/>
              <a:t>Biratnagar</a:t>
            </a:r>
            <a:r>
              <a:rPr lang="en-US" dirty="0" smtClean="0"/>
              <a:t> in Nepal.</a:t>
            </a:r>
            <a:endParaRPr lang="en-US" dirty="0"/>
          </a:p>
        </p:txBody>
      </p:sp>
    </p:spTree>
    <p:extLst>
      <p:ext uri="{BB962C8B-B14F-4D97-AF65-F5344CB8AC3E}">
        <p14:creationId xmlns:p14="http://schemas.microsoft.com/office/powerpoint/2010/main" xmlns="" val="3033640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Warehousing Stations</a:t>
            </a:r>
            <a:endParaRPr lang="en-US" dirty="0">
              <a:latin typeface="Algerian" pitchFamily="82" charset="0"/>
            </a:endParaRPr>
          </a:p>
        </p:txBody>
      </p:sp>
      <p:sp>
        <p:nvSpPr>
          <p:cNvPr id="3" name="Content Placeholder 2"/>
          <p:cNvSpPr>
            <a:spLocks noGrp="1"/>
          </p:cNvSpPr>
          <p:nvPr>
            <p:ph idx="1"/>
          </p:nvPr>
        </p:nvSpPr>
        <p:spPr/>
        <p:txBody>
          <a:bodyPr>
            <a:normAutofit/>
          </a:bodyPr>
          <a:lstStyle/>
          <a:p>
            <a:pPr marL="0" indent="0">
              <a:buNone/>
            </a:pPr>
            <a:r>
              <a:rPr lang="en-US" dirty="0" smtClean="0"/>
              <a:t>A </a:t>
            </a:r>
            <a:r>
              <a:rPr lang="en-US" b="1" dirty="0" smtClean="0"/>
              <a:t>“Warehouse” </a:t>
            </a:r>
            <a:r>
              <a:rPr lang="en-US" dirty="0" smtClean="0"/>
              <a:t>has been defined under </a:t>
            </a:r>
            <a:r>
              <a:rPr lang="en-US" b="1" dirty="0" smtClean="0"/>
              <a:t>section 2 (43) </a:t>
            </a:r>
            <a:r>
              <a:rPr lang="en-US" dirty="0" smtClean="0"/>
              <a:t>as a public warehouse appointed under </a:t>
            </a:r>
            <a:r>
              <a:rPr lang="en-US" b="1" dirty="0" smtClean="0"/>
              <a:t>section 57</a:t>
            </a:r>
            <a:r>
              <a:rPr lang="en-US" dirty="0" smtClean="0"/>
              <a:t> or a private warehouse licensed under </a:t>
            </a:r>
            <a:r>
              <a:rPr lang="en-US" b="1" dirty="0" smtClean="0"/>
              <a:t>section 58.</a:t>
            </a:r>
          </a:p>
          <a:p>
            <a:pPr marL="0" indent="0">
              <a:buNone/>
            </a:pPr>
            <a:r>
              <a:rPr lang="en-US" dirty="0" smtClean="0"/>
              <a:t>Once the stag of payment of duty coms the importer may not be able t pay whole import custom duty in one stroke, so he chooses to store the goods partially, pending payment of duty.</a:t>
            </a:r>
            <a:endParaRPr lang="en-US" dirty="0"/>
          </a:p>
        </p:txBody>
      </p:sp>
    </p:spTree>
    <p:extLst>
      <p:ext uri="{BB962C8B-B14F-4D97-AF65-F5344CB8AC3E}">
        <p14:creationId xmlns:p14="http://schemas.microsoft.com/office/powerpoint/2010/main" xmlns="" val="3347157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rPr>
              <a:t>IMPORT/EXPORT PROHIBITIONS/RESTRICTIONS</a:t>
            </a:r>
            <a:endParaRPr lang="en-US" dirty="0">
              <a:latin typeface="Algerian" pitchFamily="82" charset="0"/>
            </a:endParaRPr>
          </a:p>
        </p:txBody>
      </p:sp>
      <p:sp>
        <p:nvSpPr>
          <p:cNvPr id="3" name="Content Placeholder 2"/>
          <p:cNvSpPr>
            <a:spLocks noGrp="1"/>
          </p:cNvSpPr>
          <p:nvPr>
            <p:ph idx="1"/>
          </p:nvPr>
        </p:nvSpPr>
        <p:spPr/>
        <p:txBody>
          <a:bodyPr/>
          <a:lstStyle/>
          <a:p>
            <a:r>
              <a:rPr lang="en-US" b="1" dirty="0" smtClean="0"/>
              <a:t>Section112</a:t>
            </a:r>
            <a:r>
              <a:rPr lang="en-US" dirty="0" smtClean="0"/>
              <a:t> of the customs Act provides for penalty for improper importation an </a:t>
            </a:r>
            <a:r>
              <a:rPr lang="en-US" b="1" dirty="0" smtClean="0"/>
              <a:t>Section 114 </a:t>
            </a:r>
            <a:r>
              <a:rPr lang="en-US" dirty="0" smtClean="0"/>
              <a:t>of the Customs Act provides for penalty r attempt to export good improperly. In respect of prohibited goods the adjudicating officer may impose penalty up to five times the value of the goods.</a:t>
            </a:r>
            <a:endParaRPr lang="en-US" dirty="0"/>
          </a:p>
        </p:txBody>
      </p:sp>
    </p:spTree>
    <p:extLst>
      <p:ext uri="{BB962C8B-B14F-4D97-AF65-F5344CB8AC3E}">
        <p14:creationId xmlns:p14="http://schemas.microsoft.com/office/powerpoint/2010/main" xmlns="" val="1991869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PROHIBITED GOODS</a:t>
            </a:r>
            <a:endParaRPr lang="en-US" dirty="0">
              <a:latin typeface="Algerian" pitchFamily="82" charset="0"/>
            </a:endParaRPr>
          </a:p>
        </p:txBody>
      </p:sp>
      <p:sp>
        <p:nvSpPr>
          <p:cNvPr id="3" name="Content Placeholder 2"/>
          <p:cNvSpPr>
            <a:spLocks noGrp="1"/>
          </p:cNvSpPr>
          <p:nvPr>
            <p:ph idx="1"/>
          </p:nvPr>
        </p:nvSpPr>
        <p:spPr/>
        <p:txBody>
          <a:bodyPr/>
          <a:lstStyle/>
          <a:p>
            <a:r>
              <a:rPr lang="en-US" dirty="0" smtClean="0"/>
              <a:t>According to </a:t>
            </a:r>
            <a:r>
              <a:rPr lang="en-US" b="1" dirty="0" smtClean="0"/>
              <a:t>Section 2(33), </a:t>
            </a:r>
            <a:r>
              <a:rPr lang="en-US" dirty="0" smtClean="0"/>
              <a:t>of the customs act </a:t>
            </a:r>
            <a:r>
              <a:rPr lang="en-US" i="1" dirty="0" smtClean="0"/>
              <a:t>“any goods the import or export of which is subject to any prohibition under the Custom Act or any other law for the time being in force.”</a:t>
            </a:r>
            <a:endParaRPr lang="en-US" i="1" dirty="0"/>
          </a:p>
        </p:txBody>
      </p:sp>
    </p:spTree>
    <p:extLst>
      <p:ext uri="{BB962C8B-B14F-4D97-AF65-F5344CB8AC3E}">
        <p14:creationId xmlns:p14="http://schemas.microsoft.com/office/powerpoint/2010/main" xmlns="" val="3276599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lgerian" pitchFamily="82" charset="0"/>
              </a:rPr>
              <a:t>RULES REGARDING PROHIBITION</a:t>
            </a:r>
            <a:endParaRPr lang="en-US" dirty="0">
              <a:latin typeface="Algerian" pitchFamily="82"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Absolute or Conditional Prohibition</a:t>
            </a:r>
          </a:p>
          <a:p>
            <a:pPr marL="0" indent="0">
              <a:buNone/>
            </a:pPr>
            <a:r>
              <a:rPr lang="en-US" dirty="0"/>
              <a:t> </a:t>
            </a:r>
            <a:r>
              <a:rPr lang="en-US" dirty="0" smtClean="0"/>
              <a:t>Under </a:t>
            </a:r>
            <a:r>
              <a:rPr lang="en-US" b="1" dirty="0" smtClean="0"/>
              <a:t>Section 11 </a:t>
            </a:r>
            <a:r>
              <a:rPr lang="en-US" dirty="0" smtClean="0"/>
              <a:t>of the Customs Act, the Central Government has the power to issue notification under which export or import of any goods can be declared as prohibited. The prohibition  can either be absolute or conditional. The Central Govt. ha issued notification to prohibit sensitive goods such as coins, obscene books, rock salt, fictitious stamps,etc.</a:t>
            </a:r>
            <a:endParaRPr lang="en-US" dirty="0"/>
          </a:p>
        </p:txBody>
      </p:sp>
    </p:spTree>
    <p:extLst>
      <p:ext uri="{BB962C8B-B14F-4D97-AF65-F5344CB8AC3E}">
        <p14:creationId xmlns:p14="http://schemas.microsoft.com/office/powerpoint/2010/main" xmlns="" val="3760997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334000"/>
          </a:xfrm>
        </p:spPr>
        <p:txBody>
          <a:bodyPr>
            <a:normAutofit lnSpcReduction="10000"/>
          </a:bodyPr>
          <a:lstStyle/>
          <a:p>
            <a:pPr marL="457200" indent="-457200">
              <a:buFont typeface="+mj-lt"/>
              <a:buAutoNum type="arabicPeriod" startAt="2"/>
            </a:pPr>
            <a:r>
              <a:rPr lang="en-US" b="1" u="sng" dirty="0" smtClean="0"/>
              <a:t>Restricted Category Goods</a:t>
            </a:r>
          </a:p>
          <a:p>
            <a:pPr marL="0" indent="0">
              <a:buNone/>
            </a:pPr>
            <a:r>
              <a:rPr lang="en-US" dirty="0" smtClean="0"/>
              <a:t>The Central Govt. can make provisions for prohibiting, restricting or otherwise regulating the import or export of the goods. For example, import of second hand goods and second hand capital goods is restricted.</a:t>
            </a:r>
          </a:p>
          <a:p>
            <a:pPr marL="457200" indent="-457200">
              <a:buFont typeface="+mj-lt"/>
              <a:buAutoNum type="arabicPeriod" startAt="3"/>
            </a:pPr>
            <a:r>
              <a:rPr lang="en-US" b="1" u="sng" dirty="0" smtClean="0"/>
              <a:t>Import/Export against a license</a:t>
            </a:r>
          </a:p>
          <a:p>
            <a:pPr marL="0" indent="0">
              <a:buNone/>
            </a:pPr>
            <a:r>
              <a:rPr lang="en-US" dirty="0" smtClean="0"/>
              <a:t>Some goods can be imported or exported against a license. Example, export of cattle allowed against an export license, import of packaged products into India subject to compliance of all the provisions of the Standards of Weights and Measures Rules,1997.</a:t>
            </a:r>
          </a:p>
          <a:p>
            <a:pPr marL="0" indent="0">
              <a:buNone/>
            </a:pPr>
            <a:endParaRPr lang="en-US" dirty="0"/>
          </a:p>
        </p:txBody>
      </p:sp>
    </p:spTree>
    <p:extLst>
      <p:ext uri="{BB962C8B-B14F-4D97-AF65-F5344CB8AC3E}">
        <p14:creationId xmlns:p14="http://schemas.microsoft.com/office/powerpoint/2010/main" xmlns="" val="25970938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153</TotalTime>
  <Words>914</Words>
  <Application>Microsoft Office PowerPoint</Application>
  <PresentationFormat>On-screen Show (4:3)</PresentationFormat>
  <Paragraphs>53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Urban</vt:lpstr>
      <vt:lpstr>Procedures/ Prohibitions/ Restrictions on Import and Export</vt:lpstr>
      <vt:lpstr>Slide 2</vt:lpstr>
      <vt:lpstr>APPOINTMENT OF CUSTOM PORTS, AIRPORTS, WAREHOUSING STATIONS</vt:lpstr>
      <vt:lpstr>Slide 4</vt:lpstr>
      <vt:lpstr>Warehousing Stations</vt:lpstr>
      <vt:lpstr>IMPORT/EXPORT PROHIBITIONS/RESTRICTIONS</vt:lpstr>
      <vt:lpstr>PROHIBITED GOODS</vt:lpstr>
      <vt:lpstr>RULES REGARDING PROHIBITION</vt:lpstr>
      <vt:lpstr>Slide 9</vt:lpstr>
      <vt:lpstr>Slide 10</vt:lpstr>
      <vt:lpstr>Slide 11</vt:lpstr>
      <vt:lpstr>Slide 12</vt:lpstr>
      <vt:lpstr>Purposes referred in sub section (1) are:</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PROCEDURES, PROHIBITION/RESTRICTIONS ON IMPORTS AND EXPORTS</dc:title>
  <dc:creator>Home</dc:creator>
  <cp:lastModifiedBy>ahir</cp:lastModifiedBy>
  <cp:revision>36</cp:revision>
  <dcterms:created xsi:type="dcterms:W3CDTF">2012-02-02T13:40:47Z</dcterms:created>
  <dcterms:modified xsi:type="dcterms:W3CDTF">2013-05-24T17:19:12Z</dcterms:modified>
</cp:coreProperties>
</file>