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BC690-E3AB-41BA-94B4-37FAD4154EA5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C468B-B8B2-4E93-858F-BD690B99A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80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ORCHID Research Group</a:t>
            </a:r>
          </a:p>
          <a:p>
            <a:r>
              <a:rPr lang="en-US" altLang="en-US" smtClean="0"/>
              <a:t>Department of Computer Science, University of Illinois at Urbana-Champaign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F559A0-89D0-4C70-9327-C57C531DFB0E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1750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A6CF88-5658-40B0-AF62-FFA929086CB5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500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FF3BFE-EE32-4BA9-997F-D339C74B1AA3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570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468B-B8B2-4E93-858F-BD690B99AB0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52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C6DFA4-19C3-4F35-BFF9-C4F0C2060F62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434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ORCHID Research Group</a:t>
            </a:r>
          </a:p>
          <a:p>
            <a:r>
              <a:rPr lang="en-US" altLang="en-US" smtClean="0"/>
              <a:t>Department of Computer Science, University of Illinois at Urbana-Champaign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072ED0-FDC9-44B5-9B09-E8A1CEFE5B6D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980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ORCHID Research Group</a:t>
            </a:r>
          </a:p>
          <a:p>
            <a:r>
              <a:rPr lang="en-US" altLang="en-US" smtClean="0"/>
              <a:t>Department of Computer Science, University of Illinois at Urbana-Champaign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196553-EA79-4BF3-8E3D-48AB0B9116C3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138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ORCHID Research Group</a:t>
            </a:r>
          </a:p>
          <a:p>
            <a:r>
              <a:rPr lang="en-US" altLang="en-US" smtClean="0"/>
              <a:t>Department of Computer Science, University of Illinois at Urbana-Champaign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13C3DC-6081-4956-8FF7-F02249EED620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540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6138B8-3843-4A14-A8C8-9A3D17FE6B56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198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F5B19F-3B4B-4C02-AF10-CFD28B0689AF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94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D6C0EE-6D57-4A70-9C52-715BB70FE1C7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775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B0AD63-014C-476A-9CDF-B4B7033910D1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660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B6FD6E-2D67-4656-B366-5FF54D029ECC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86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32B-98EB-4D62-A2E7-2A6C572F9EF9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140D-26C7-4C1D-A00E-1F57645C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7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0350-70BE-4CB3-B9BE-7606C8323499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140D-26C7-4C1D-A00E-1F57645C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9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9242-6372-4A59-B1A0-0ADB43FA2387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140D-26C7-4C1D-A00E-1F57645C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C087-5ED8-4715-A4F7-BFB4A5FEF32C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140D-26C7-4C1D-A00E-1F57645C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6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8AB7-C5FE-4C37-BF6D-61CA362B0508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140D-26C7-4C1D-A00E-1F57645C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2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7008-D6E9-4610-8952-4B734B42DF48}" type="datetime1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140D-26C7-4C1D-A00E-1F57645C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0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4504-EFAD-4306-B93D-501A72C6048A}" type="datetime1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140D-26C7-4C1D-A00E-1F57645C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0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A71-89D8-4DBB-887F-6E96646A1ACF}" type="datetime1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140D-26C7-4C1D-A00E-1F57645C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6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42BB-62C8-4B3B-A929-6303DAEA5644}" type="datetime1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140D-26C7-4C1D-A00E-1F57645C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8069-0A85-4AD9-B2F9-70CF6E7E226E}" type="datetime1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140D-26C7-4C1D-A00E-1F57645C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2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9DEF-5B0D-484E-BB60-1AD3702878C0}" type="datetime1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140D-26C7-4C1D-A00E-1F57645C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1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3B455-DEE9-4A78-B552-AEB80BE2E877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7140D-26C7-4C1D-A00E-1F57645C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3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jpeg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5" Type="http://schemas.openxmlformats.org/officeDocument/2006/relationships/image" Target="../media/image13.png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Relationship Id="rId14" Type="http://schemas.openxmlformats.org/officeDocument/2006/relationships/image" Target="../media/image1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jpeg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5" Type="http://schemas.openxmlformats.org/officeDocument/2006/relationships/image" Target="../media/image13.png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jpeg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5" Type="http://schemas.openxmlformats.org/officeDocument/2006/relationships/image" Target="../media/image13.png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jpeg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5" Type="http://schemas.openxmlformats.org/officeDocument/2006/relationships/image" Target="../media/image13.png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Quality of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Klara </a:t>
            </a:r>
            <a:r>
              <a:rPr lang="en-US" dirty="0" err="1" smtClean="0"/>
              <a:t>Nahrstedt</a:t>
            </a:r>
            <a:endParaRPr lang="en-US" dirty="0" smtClean="0"/>
          </a:p>
          <a:p>
            <a:r>
              <a:rPr lang="en-US" dirty="0" smtClean="0"/>
              <a:t>CS 538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17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Result of AV Requirements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FF0000"/>
                </a:solidFill>
              </a:rPr>
              <a:t>Need Resource Management </a:t>
            </a:r>
            <a:r>
              <a:rPr lang="en-US" altLang="en-US" smtClean="0"/>
              <a:t>to coordinate </a:t>
            </a:r>
          </a:p>
          <a:p>
            <a:pPr lvl="1"/>
            <a:r>
              <a:rPr lang="en-US" altLang="en-US" smtClean="0"/>
              <a:t>Transport/Network Resources, </a:t>
            </a:r>
          </a:p>
          <a:p>
            <a:pPr lvl="1"/>
            <a:r>
              <a:rPr lang="en-US" altLang="en-US" smtClean="0"/>
              <a:t>CPU/OS Resources</a:t>
            </a:r>
          </a:p>
          <a:p>
            <a:pPr lvl="1"/>
            <a:r>
              <a:rPr lang="en-US" altLang="en-US" smtClean="0"/>
              <a:t>Memory/Buffer Resources</a:t>
            </a:r>
          </a:p>
          <a:p>
            <a:pPr lvl="1"/>
            <a:r>
              <a:rPr lang="en-US" altLang="en-US" smtClean="0"/>
              <a:t>Storage/Disk Resources</a:t>
            </a:r>
          </a:p>
          <a:p>
            <a:pPr lvl="1"/>
            <a:r>
              <a:rPr lang="en-US" altLang="en-US" smtClean="0"/>
              <a:t>Device Resources</a:t>
            </a:r>
          </a:p>
        </p:txBody>
      </p:sp>
    </p:spTree>
    <p:extLst>
      <p:ext uri="{BB962C8B-B14F-4D97-AF65-F5344CB8AC3E}">
        <p14:creationId xmlns:p14="http://schemas.microsoft.com/office/powerpoint/2010/main" val="24621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057400" y="457200"/>
            <a:ext cx="8229600" cy="1371600"/>
          </a:xfrm>
        </p:spPr>
        <p:txBody>
          <a:bodyPr/>
          <a:lstStyle/>
          <a:p>
            <a:r>
              <a:rPr lang="en-US" altLang="en-US" smtClean="0"/>
              <a:t>Resource Management (</a:t>
            </a:r>
            <a:r>
              <a:rPr lang="en-US" altLang="en-US" sz="4000"/>
              <a:t>Why do we need resource management?)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Limited capacity </a:t>
            </a:r>
            <a:r>
              <a:rPr lang="en-US" altLang="en-US" smtClean="0"/>
              <a:t>in digital distributed systems despite data compression and usage of new technologies</a:t>
            </a:r>
          </a:p>
          <a:p>
            <a:r>
              <a:rPr lang="en-US" altLang="en-US" smtClean="0"/>
              <a:t>Need </a:t>
            </a:r>
            <a:r>
              <a:rPr lang="en-US" altLang="en-US" smtClean="0">
                <a:solidFill>
                  <a:srgbClr val="FF0000"/>
                </a:solidFill>
              </a:rPr>
              <a:t>adherence</a:t>
            </a:r>
            <a:r>
              <a:rPr lang="en-US" altLang="en-US" smtClean="0"/>
              <a:t> for processing of continuous data by every hardware and software component along the data path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Competition for resources </a:t>
            </a:r>
            <a:r>
              <a:rPr lang="en-US" altLang="en-US" smtClean="0"/>
              <a:t>exist in an integrated multimedia system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12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Window of Resources</a:t>
            </a:r>
          </a:p>
        </p:txBody>
      </p:sp>
      <p:grpSp>
        <p:nvGrpSpPr>
          <p:cNvPr id="19460" name="Group 50"/>
          <p:cNvGrpSpPr>
            <a:grpSpLocks/>
          </p:cNvGrpSpPr>
          <p:nvPr/>
        </p:nvGrpSpPr>
        <p:grpSpPr bwMode="auto">
          <a:xfrm>
            <a:off x="2362201" y="2209800"/>
            <a:ext cx="7021513" cy="4027488"/>
            <a:chOff x="1828800" y="228600"/>
            <a:chExt cx="7022227" cy="4026932"/>
          </a:xfrm>
        </p:grpSpPr>
        <p:cxnSp>
          <p:nvCxnSpPr>
            <p:cNvPr id="19469" name="Straight Arrow Connector 17"/>
            <p:cNvCxnSpPr>
              <a:cxnSpLocks noChangeShapeType="1"/>
            </p:cNvCxnSpPr>
            <p:nvPr/>
          </p:nvCxnSpPr>
          <p:spPr bwMode="auto">
            <a:xfrm rot="10800000">
              <a:off x="3962400" y="3581400"/>
              <a:ext cx="4572000" cy="1588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0" name="Straight Arrow Connector 19"/>
            <p:cNvCxnSpPr>
              <a:cxnSpLocks noChangeShapeType="1"/>
            </p:cNvCxnSpPr>
            <p:nvPr/>
          </p:nvCxnSpPr>
          <p:spPr bwMode="auto">
            <a:xfrm rot="5400000" flipH="1" flipV="1">
              <a:off x="2285206" y="1905000"/>
              <a:ext cx="3353594" cy="794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1" name="Straight Connector 21"/>
            <p:cNvCxnSpPr>
              <a:cxnSpLocks noChangeShapeType="1"/>
            </p:cNvCxnSpPr>
            <p:nvPr/>
          </p:nvCxnSpPr>
          <p:spPr bwMode="auto">
            <a:xfrm flipV="1">
              <a:off x="4038600" y="2895600"/>
              <a:ext cx="4343400" cy="685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2" name="Straight Connector 23"/>
            <p:cNvCxnSpPr>
              <a:cxnSpLocks noChangeShapeType="1"/>
            </p:cNvCxnSpPr>
            <p:nvPr/>
          </p:nvCxnSpPr>
          <p:spPr bwMode="auto">
            <a:xfrm flipV="1">
              <a:off x="3962400" y="1600200"/>
              <a:ext cx="4419600" cy="1981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3" name="Straight Connector 25"/>
            <p:cNvCxnSpPr>
              <a:cxnSpLocks noChangeShapeType="1"/>
            </p:cNvCxnSpPr>
            <p:nvPr/>
          </p:nvCxnSpPr>
          <p:spPr bwMode="auto">
            <a:xfrm flipV="1">
              <a:off x="3962400" y="457200"/>
              <a:ext cx="4419600" cy="3124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4" name="Rectangle 28"/>
            <p:cNvSpPr>
              <a:spLocks noChangeArrowheads="1"/>
            </p:cNvSpPr>
            <p:nvPr/>
          </p:nvSpPr>
          <p:spPr bwMode="auto">
            <a:xfrm>
              <a:off x="3962400" y="228600"/>
              <a:ext cx="4419600" cy="33528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475" name="TextBox 31"/>
            <p:cNvSpPr txBox="1">
              <a:spLocks noChangeArrowheads="1"/>
            </p:cNvSpPr>
            <p:nvPr/>
          </p:nvSpPr>
          <p:spPr bwMode="auto">
            <a:xfrm>
              <a:off x="1828800" y="2819400"/>
              <a:ext cx="127951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Network</a:t>
              </a:r>
            </a:p>
            <a:p>
              <a:r>
                <a:rPr lang="en-US" altLang="en-US" sz="1600" b="1"/>
                <a:t>File access</a:t>
              </a:r>
            </a:p>
          </p:txBody>
        </p:sp>
        <p:sp>
          <p:nvSpPr>
            <p:cNvPr id="19476" name="TextBox 32"/>
            <p:cNvSpPr txBox="1">
              <a:spLocks noChangeArrowheads="1"/>
            </p:cNvSpPr>
            <p:nvPr/>
          </p:nvSpPr>
          <p:spPr bwMode="auto">
            <a:xfrm>
              <a:off x="1828800" y="1981200"/>
              <a:ext cx="137088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bg2"/>
                  </a:solidFill>
                </a:rPr>
                <a:t>High-quality</a:t>
              </a:r>
            </a:p>
            <a:p>
              <a:r>
                <a:rPr lang="en-US" altLang="en-US" sz="1600" b="1">
                  <a:solidFill>
                    <a:schemeClr val="bg2"/>
                  </a:solidFill>
                </a:rPr>
                <a:t>Audio </a:t>
              </a:r>
            </a:p>
          </p:txBody>
        </p:sp>
        <p:sp>
          <p:nvSpPr>
            <p:cNvPr id="19477" name="TextBox 33"/>
            <p:cNvSpPr txBox="1">
              <a:spLocks noChangeArrowheads="1"/>
            </p:cNvSpPr>
            <p:nvPr/>
          </p:nvSpPr>
          <p:spPr bwMode="auto">
            <a:xfrm>
              <a:off x="1905000" y="1447800"/>
              <a:ext cx="6735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>
                  <a:solidFill>
                    <a:srgbClr val="00B050"/>
                  </a:solidFill>
                </a:rPr>
                <a:t>HDTV</a:t>
              </a:r>
            </a:p>
          </p:txBody>
        </p:sp>
        <p:sp>
          <p:nvSpPr>
            <p:cNvPr id="19478" name="TextBox 34"/>
            <p:cNvSpPr txBox="1">
              <a:spLocks noChangeArrowheads="1"/>
            </p:cNvSpPr>
            <p:nvPr/>
          </p:nvSpPr>
          <p:spPr bwMode="auto">
            <a:xfrm>
              <a:off x="1905000" y="457200"/>
              <a:ext cx="1784463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rgbClr val="FF0000"/>
                  </a:solidFill>
                </a:rPr>
                <a:t>Interactive </a:t>
              </a:r>
            </a:p>
            <a:p>
              <a:r>
                <a:rPr lang="en-US" altLang="en-US" sz="1600" b="1">
                  <a:solidFill>
                    <a:srgbClr val="FF0000"/>
                  </a:solidFill>
                </a:rPr>
                <a:t>HDTV-quality </a:t>
              </a:r>
            </a:p>
            <a:p>
              <a:r>
                <a:rPr lang="en-US" altLang="en-US" sz="1600" b="1">
                  <a:solidFill>
                    <a:srgbClr val="FF0000"/>
                  </a:solidFill>
                </a:rPr>
                <a:t>multi-view video</a:t>
              </a:r>
            </a:p>
          </p:txBody>
        </p:sp>
        <p:sp>
          <p:nvSpPr>
            <p:cNvPr id="19479" name="TextBox 35"/>
            <p:cNvSpPr txBox="1">
              <a:spLocks noChangeArrowheads="1"/>
            </p:cNvSpPr>
            <p:nvPr/>
          </p:nvSpPr>
          <p:spPr bwMode="auto">
            <a:xfrm>
              <a:off x="7010400" y="3200400"/>
              <a:ext cx="87876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1"/>
                <a:t>abundant</a:t>
              </a:r>
            </a:p>
          </p:txBody>
        </p:sp>
        <p:sp>
          <p:nvSpPr>
            <p:cNvPr id="19480" name="TextBox 36"/>
            <p:cNvSpPr txBox="1">
              <a:spLocks noChangeArrowheads="1"/>
            </p:cNvSpPr>
            <p:nvPr/>
          </p:nvSpPr>
          <p:spPr bwMode="auto">
            <a:xfrm>
              <a:off x="6324600" y="2667000"/>
              <a:ext cx="88678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1" dirty="0"/>
                <a:t>Sufficient</a:t>
              </a:r>
            </a:p>
          </p:txBody>
        </p:sp>
        <p:sp>
          <p:nvSpPr>
            <p:cNvPr id="19481" name="TextBox 37"/>
            <p:cNvSpPr txBox="1">
              <a:spLocks noChangeArrowheads="1"/>
            </p:cNvSpPr>
            <p:nvPr/>
          </p:nvSpPr>
          <p:spPr bwMode="auto">
            <a:xfrm>
              <a:off x="6324600" y="1676400"/>
              <a:ext cx="117051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1">
                  <a:solidFill>
                    <a:srgbClr val="00B050"/>
                  </a:solidFill>
                </a:rPr>
                <a:t>Sufficient but</a:t>
              </a:r>
            </a:p>
            <a:p>
              <a:r>
                <a:rPr lang="en-US" altLang="en-US" sz="1200" b="1">
                  <a:solidFill>
                    <a:srgbClr val="00B050"/>
                  </a:solidFill>
                </a:rPr>
                <a:t>Scarce to</a:t>
              </a:r>
            </a:p>
            <a:p>
              <a:r>
                <a:rPr lang="en-US" altLang="en-US" sz="1200" b="1">
                  <a:solidFill>
                    <a:srgbClr val="00B050"/>
                  </a:solidFill>
                </a:rPr>
                <a:t>Sufficient </a:t>
              </a:r>
            </a:p>
          </p:txBody>
        </p:sp>
        <p:sp>
          <p:nvSpPr>
            <p:cNvPr id="19482" name="TextBox 38"/>
            <p:cNvSpPr txBox="1">
              <a:spLocks noChangeArrowheads="1"/>
            </p:cNvSpPr>
            <p:nvPr/>
          </p:nvSpPr>
          <p:spPr bwMode="auto">
            <a:xfrm>
              <a:off x="6248400" y="381000"/>
              <a:ext cx="1101696" cy="646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1">
                  <a:solidFill>
                    <a:srgbClr val="FF0000"/>
                  </a:solidFill>
                </a:rPr>
                <a:t>Insufficient -</a:t>
              </a:r>
            </a:p>
            <a:p>
              <a:r>
                <a:rPr lang="en-US" altLang="en-US" sz="1200" b="1">
                  <a:solidFill>
                    <a:srgbClr val="FF0000"/>
                  </a:solidFill>
                </a:rPr>
                <a:t>Sufficient</a:t>
              </a:r>
            </a:p>
            <a:p>
              <a:r>
                <a:rPr lang="en-US" altLang="en-US" sz="1200" b="1">
                  <a:solidFill>
                    <a:srgbClr val="FF0000"/>
                  </a:solidFill>
                </a:rPr>
                <a:t>But scarce</a:t>
              </a:r>
            </a:p>
          </p:txBody>
        </p:sp>
        <p:sp>
          <p:nvSpPr>
            <p:cNvPr id="19483" name="TextBox 39"/>
            <p:cNvSpPr txBox="1">
              <a:spLocks noChangeArrowheads="1"/>
            </p:cNvSpPr>
            <p:nvPr/>
          </p:nvSpPr>
          <p:spPr bwMode="auto">
            <a:xfrm>
              <a:off x="3886200" y="3886200"/>
              <a:ext cx="6976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1980</a:t>
              </a:r>
            </a:p>
          </p:txBody>
        </p:sp>
        <p:sp>
          <p:nvSpPr>
            <p:cNvPr id="19484" name="TextBox 40"/>
            <p:cNvSpPr txBox="1">
              <a:spLocks noChangeArrowheads="1"/>
            </p:cNvSpPr>
            <p:nvPr/>
          </p:nvSpPr>
          <p:spPr bwMode="auto">
            <a:xfrm>
              <a:off x="4800600" y="3886200"/>
              <a:ext cx="6976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1990</a:t>
              </a:r>
            </a:p>
          </p:txBody>
        </p:sp>
        <p:sp>
          <p:nvSpPr>
            <p:cNvPr id="19485" name="TextBox 41"/>
            <p:cNvSpPr txBox="1">
              <a:spLocks noChangeArrowheads="1"/>
            </p:cNvSpPr>
            <p:nvPr/>
          </p:nvSpPr>
          <p:spPr bwMode="auto">
            <a:xfrm>
              <a:off x="5867400" y="3886200"/>
              <a:ext cx="6976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2000</a:t>
              </a:r>
            </a:p>
          </p:txBody>
        </p:sp>
        <p:sp>
          <p:nvSpPr>
            <p:cNvPr id="19486" name="TextBox 42"/>
            <p:cNvSpPr txBox="1">
              <a:spLocks noChangeArrowheads="1"/>
            </p:cNvSpPr>
            <p:nvPr/>
          </p:nvSpPr>
          <p:spPr bwMode="auto">
            <a:xfrm>
              <a:off x="4038600" y="2362200"/>
              <a:ext cx="100700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1">
                  <a:solidFill>
                    <a:srgbClr val="FF0000"/>
                  </a:solidFill>
                </a:rPr>
                <a:t>insufficient</a:t>
              </a:r>
            </a:p>
          </p:txBody>
        </p:sp>
        <p:sp>
          <p:nvSpPr>
            <p:cNvPr id="19487" name="TextBox 43"/>
            <p:cNvSpPr txBox="1">
              <a:spLocks noChangeArrowheads="1"/>
            </p:cNvSpPr>
            <p:nvPr/>
          </p:nvSpPr>
          <p:spPr bwMode="auto">
            <a:xfrm>
              <a:off x="5181941" y="2895232"/>
              <a:ext cx="96853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1" dirty="0"/>
                <a:t>Sufficient</a:t>
              </a:r>
            </a:p>
            <a:p>
              <a:r>
                <a:rPr lang="en-US" altLang="en-US" sz="1200" b="1" dirty="0"/>
                <a:t>But scarce</a:t>
              </a:r>
            </a:p>
          </p:txBody>
        </p:sp>
        <p:sp>
          <p:nvSpPr>
            <p:cNvPr id="19488" name="TextBox 44"/>
            <p:cNvSpPr txBox="1">
              <a:spLocks noChangeArrowheads="1"/>
            </p:cNvSpPr>
            <p:nvPr/>
          </p:nvSpPr>
          <p:spPr bwMode="auto">
            <a:xfrm>
              <a:off x="5257800" y="2438400"/>
              <a:ext cx="100700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1">
                  <a:solidFill>
                    <a:srgbClr val="00B050"/>
                  </a:solidFill>
                </a:rPr>
                <a:t>insufficient</a:t>
              </a:r>
            </a:p>
          </p:txBody>
        </p:sp>
        <p:sp>
          <p:nvSpPr>
            <p:cNvPr id="19489" name="TextBox 46"/>
            <p:cNvSpPr txBox="1">
              <a:spLocks noChangeArrowheads="1"/>
            </p:cNvSpPr>
            <p:nvPr/>
          </p:nvSpPr>
          <p:spPr bwMode="auto">
            <a:xfrm>
              <a:off x="7086600" y="3886200"/>
              <a:ext cx="6976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2010</a:t>
              </a:r>
            </a:p>
          </p:txBody>
        </p:sp>
        <p:sp>
          <p:nvSpPr>
            <p:cNvPr id="19490" name="TextBox 47"/>
            <p:cNvSpPr txBox="1">
              <a:spLocks noChangeArrowheads="1"/>
            </p:cNvSpPr>
            <p:nvPr/>
          </p:nvSpPr>
          <p:spPr bwMode="auto">
            <a:xfrm>
              <a:off x="8153400" y="3886200"/>
              <a:ext cx="6976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2020</a:t>
              </a:r>
            </a:p>
          </p:txBody>
        </p:sp>
        <p:sp>
          <p:nvSpPr>
            <p:cNvPr id="19491" name="TextBox 48"/>
            <p:cNvSpPr txBox="1">
              <a:spLocks noChangeArrowheads="1"/>
            </p:cNvSpPr>
            <p:nvPr/>
          </p:nvSpPr>
          <p:spPr bwMode="auto">
            <a:xfrm>
              <a:off x="7467600" y="990600"/>
              <a:ext cx="88678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1">
                  <a:solidFill>
                    <a:srgbClr val="00B050"/>
                  </a:solidFill>
                </a:rPr>
                <a:t>Sufficient</a:t>
              </a:r>
            </a:p>
            <a:p>
              <a:r>
                <a:rPr lang="en-US" altLang="en-US" sz="1200" b="1">
                  <a:solidFill>
                    <a:srgbClr val="00B050"/>
                  </a:solidFill>
                </a:rPr>
                <a:t>To </a:t>
              </a:r>
            </a:p>
            <a:p>
              <a:r>
                <a:rPr lang="en-US" altLang="en-US" sz="1200" b="1">
                  <a:solidFill>
                    <a:srgbClr val="00B050"/>
                  </a:solidFill>
                </a:rPr>
                <a:t>abundant</a:t>
              </a:r>
            </a:p>
          </p:txBody>
        </p:sp>
      </p:grpSp>
      <p:cxnSp>
        <p:nvCxnSpPr>
          <p:cNvPr id="19461" name="Straight Connector 52"/>
          <p:cNvCxnSpPr>
            <a:cxnSpLocks noChangeShapeType="1"/>
          </p:cNvCxnSpPr>
          <p:nvPr/>
        </p:nvCxnSpPr>
        <p:spPr bwMode="auto">
          <a:xfrm rot="5400000" flipH="1" flipV="1">
            <a:off x="4038600" y="3886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2" name="Straight Connector 54"/>
          <p:cNvCxnSpPr>
            <a:cxnSpLocks noChangeShapeType="1"/>
            <a:stCxn id="19474" idx="2"/>
            <a:endCxn id="19474" idx="0"/>
          </p:cNvCxnSpPr>
          <p:nvPr/>
        </p:nvCxnSpPr>
        <p:spPr bwMode="auto">
          <a:xfrm rot="5400000" flipH="1">
            <a:off x="5029200" y="3886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3" name="Straight Connector 56"/>
          <p:cNvCxnSpPr>
            <a:cxnSpLocks noChangeShapeType="1"/>
          </p:cNvCxnSpPr>
          <p:nvPr/>
        </p:nvCxnSpPr>
        <p:spPr bwMode="auto">
          <a:xfrm rot="5400000" flipH="1" flipV="1">
            <a:off x="6324600" y="3886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4" name="TextBox 68"/>
          <p:cNvSpPr txBox="1">
            <a:spLocks noChangeArrowheads="1"/>
          </p:cNvSpPr>
          <p:nvPr/>
        </p:nvSpPr>
        <p:spPr bwMode="auto">
          <a:xfrm>
            <a:off x="8077201" y="4191001"/>
            <a:ext cx="879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1" dirty="0"/>
              <a:t>abundant</a:t>
            </a:r>
          </a:p>
        </p:txBody>
      </p:sp>
      <p:sp>
        <p:nvSpPr>
          <p:cNvPr id="19465" name="TextBox 69"/>
          <p:cNvSpPr txBox="1">
            <a:spLocks noChangeArrowheads="1"/>
          </p:cNvSpPr>
          <p:nvPr/>
        </p:nvSpPr>
        <p:spPr bwMode="auto">
          <a:xfrm>
            <a:off x="5715001" y="3124201"/>
            <a:ext cx="1006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1">
                <a:solidFill>
                  <a:srgbClr val="FF0000"/>
                </a:solidFill>
              </a:rPr>
              <a:t>insufficient</a:t>
            </a:r>
          </a:p>
        </p:txBody>
      </p:sp>
      <p:sp>
        <p:nvSpPr>
          <p:cNvPr id="19466" name="TextBox 70"/>
          <p:cNvSpPr txBox="1">
            <a:spLocks noChangeArrowheads="1"/>
          </p:cNvSpPr>
          <p:nvPr/>
        </p:nvSpPr>
        <p:spPr bwMode="auto">
          <a:xfrm>
            <a:off x="8153401" y="2209801"/>
            <a:ext cx="8683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1">
                <a:solidFill>
                  <a:srgbClr val="FF0000"/>
                </a:solidFill>
              </a:rPr>
              <a:t>sufficient</a:t>
            </a:r>
          </a:p>
        </p:txBody>
      </p:sp>
      <p:sp>
        <p:nvSpPr>
          <p:cNvPr id="19467" name="TextBox 71"/>
          <p:cNvSpPr txBox="1">
            <a:spLocks noChangeArrowheads="1"/>
          </p:cNvSpPr>
          <p:nvPr/>
        </p:nvSpPr>
        <p:spPr bwMode="auto">
          <a:xfrm>
            <a:off x="3733801" y="1676400"/>
            <a:ext cx="1552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Requirements</a:t>
            </a:r>
          </a:p>
        </p:txBody>
      </p:sp>
      <p:sp>
        <p:nvSpPr>
          <p:cNvPr id="19468" name="TextBox 72"/>
          <p:cNvSpPr txBox="1">
            <a:spLocks noChangeArrowheads="1"/>
          </p:cNvSpPr>
          <p:nvPr/>
        </p:nvSpPr>
        <p:spPr bwMode="auto">
          <a:xfrm>
            <a:off x="9548814" y="5791200"/>
            <a:ext cx="1119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Hardware</a:t>
            </a:r>
          </a:p>
          <a:p>
            <a:r>
              <a:rPr lang="en-US" altLang="en-US" sz="1600" b="1"/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81700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686800" cy="1371600"/>
          </a:xfrm>
        </p:spPr>
        <p:txBody>
          <a:bodyPr/>
          <a:lstStyle/>
          <a:p>
            <a:r>
              <a:rPr lang="en-US" altLang="en-US" sz="3600"/>
              <a:t>Quality of Service (How to parameterize services?)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458200" cy="4572000"/>
          </a:xfrm>
        </p:spPr>
        <p:txBody>
          <a:bodyPr/>
          <a:lstStyle/>
          <a:p>
            <a:r>
              <a:rPr lang="en-US" altLang="en-US" sz="2400">
                <a:solidFill>
                  <a:srgbClr val="FF0000"/>
                </a:solidFill>
              </a:rPr>
              <a:t>To manage resources, we need services over resources </a:t>
            </a:r>
          </a:p>
          <a:p>
            <a:pPr lvl="1"/>
            <a:r>
              <a:rPr lang="en-US" altLang="en-US" sz="2000"/>
              <a:t>to  schedule AV data, to shape access for AV data, to process AV data, to move AV data, etc.</a:t>
            </a:r>
          </a:p>
          <a:p>
            <a:r>
              <a:rPr lang="en-US" altLang="en-US" sz="2400"/>
              <a:t>Multimedia systems consist of set of AV-specific services </a:t>
            </a:r>
          </a:p>
          <a:p>
            <a:pPr lvl="1"/>
            <a:r>
              <a:rPr lang="en-US" altLang="en-US" sz="2000" b="1"/>
              <a:t>Processing (media-related) services</a:t>
            </a:r>
            <a:r>
              <a:rPr lang="en-US" altLang="en-US" sz="2000"/>
              <a:t>: retrieve audio/video, record video/audio, compress audio/video, fast forward video, rewind video</a:t>
            </a:r>
          </a:p>
          <a:p>
            <a:pPr lvl="1"/>
            <a:r>
              <a:rPr lang="en-US" altLang="en-US" sz="2000" b="1"/>
              <a:t>Transport (network) services</a:t>
            </a:r>
            <a:r>
              <a:rPr lang="en-US" altLang="en-US" sz="2000"/>
              <a:t>: Stream video, fast forward video, rewind video</a:t>
            </a:r>
          </a:p>
          <a:p>
            <a:r>
              <a:rPr lang="en-US" altLang="en-US" sz="2400"/>
              <a:t>To provide multimedia services, services get </a:t>
            </a:r>
            <a:r>
              <a:rPr lang="en-US" altLang="en-US" sz="2400">
                <a:solidFill>
                  <a:srgbClr val="FF0000"/>
                </a:solidFill>
              </a:rPr>
              <a:t>parameterized with quality levels </a:t>
            </a:r>
            <a:r>
              <a:rPr lang="en-US" altLang="en-US" sz="2400"/>
              <a:t>called </a:t>
            </a:r>
            <a:r>
              <a:rPr lang="en-US" altLang="en-US" sz="2400">
                <a:solidFill>
                  <a:srgbClr val="FF0000"/>
                </a:solidFill>
              </a:rPr>
              <a:t>Quality of Service</a:t>
            </a:r>
          </a:p>
          <a:p>
            <a:r>
              <a:rPr lang="en-US" altLang="en-US" sz="2400" b="1">
                <a:solidFill>
                  <a:srgbClr val="FF0000"/>
                </a:solidFill>
              </a:rPr>
              <a:t>QoS parameters versus performance metrics!!</a:t>
            </a:r>
          </a:p>
        </p:txBody>
      </p:sp>
    </p:spTree>
    <p:extLst>
      <p:ext uri="{BB962C8B-B14F-4D97-AF65-F5344CB8AC3E}">
        <p14:creationId xmlns:p14="http://schemas.microsoft.com/office/powerpoint/2010/main" val="3456523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Layered Model for QoS</a:t>
            </a:r>
          </a:p>
        </p:txBody>
      </p:sp>
      <p:pic>
        <p:nvPicPr>
          <p:cNvPr id="2150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1676400"/>
            <a:ext cx="8153400" cy="4724400"/>
          </a:xfrm>
          <a:noFill/>
        </p:spPr>
      </p:pic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8991601" y="1676401"/>
            <a:ext cx="1338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Quality of </a:t>
            </a:r>
          </a:p>
          <a:p>
            <a:r>
              <a:rPr lang="en-US" altLang="en-US"/>
              <a:t>Experience</a:t>
            </a:r>
          </a:p>
        </p:txBody>
      </p: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9144001" y="4038601"/>
            <a:ext cx="1158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Quality of</a:t>
            </a:r>
          </a:p>
          <a:p>
            <a:r>
              <a:rPr lang="en-US" altLang="en-US"/>
              <a:t>Service</a:t>
            </a:r>
          </a:p>
        </p:txBody>
      </p:sp>
      <p:sp>
        <p:nvSpPr>
          <p:cNvPr id="21511" name="Right Brace 6"/>
          <p:cNvSpPr>
            <a:spLocks/>
          </p:cNvSpPr>
          <p:nvPr/>
        </p:nvSpPr>
        <p:spPr bwMode="auto">
          <a:xfrm>
            <a:off x="8534400" y="2438400"/>
            <a:ext cx="533400" cy="3733800"/>
          </a:xfrm>
          <a:prstGeom prst="rightBrace">
            <a:avLst>
              <a:gd name="adj1" fmla="val 8329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2" name="Right Brace 7"/>
          <p:cNvSpPr>
            <a:spLocks/>
          </p:cNvSpPr>
          <p:nvPr/>
        </p:nvSpPr>
        <p:spPr bwMode="auto">
          <a:xfrm>
            <a:off x="8534400" y="1752600"/>
            <a:ext cx="457200" cy="6096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867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686800" cy="1219200"/>
          </a:xfrm>
        </p:spPr>
        <p:txBody>
          <a:bodyPr/>
          <a:lstStyle/>
          <a:p>
            <a:r>
              <a:rPr lang="en-US" altLang="en-US" smtClean="0"/>
              <a:t>Application AV QoS Parameters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828800" y="1524000"/>
            <a:ext cx="8229600" cy="4876800"/>
          </a:xfrm>
        </p:spPr>
        <p:txBody>
          <a:bodyPr/>
          <a:lstStyle/>
          <a:p>
            <a:r>
              <a:rPr lang="en-US" altLang="en-US" b="1"/>
              <a:t>QoS for Audio service: </a:t>
            </a:r>
          </a:p>
          <a:p>
            <a:pPr lvl="2"/>
            <a:r>
              <a:rPr lang="en-US" altLang="en-US" b="1"/>
              <a:t>Sample rate </a:t>
            </a:r>
            <a:r>
              <a:rPr lang="en-US" altLang="en-US"/>
              <a:t>– 8000 samples/second (8KHz), 44.1 KHz</a:t>
            </a:r>
          </a:p>
          <a:p>
            <a:pPr lvl="2"/>
            <a:r>
              <a:rPr lang="en-US" altLang="en-US" b="1"/>
              <a:t>Sample resolution </a:t>
            </a:r>
            <a:r>
              <a:rPr lang="en-US" altLang="en-US"/>
              <a:t>– 8 bits per sample, 16 bits per sample</a:t>
            </a:r>
          </a:p>
          <a:p>
            <a:r>
              <a:rPr lang="en-US" altLang="en-US" b="1"/>
              <a:t>QoS for Video service:</a:t>
            </a:r>
          </a:p>
          <a:p>
            <a:pPr lvl="2"/>
            <a:r>
              <a:rPr lang="en-US" altLang="en-US" b="1"/>
              <a:t>Video frame rate </a:t>
            </a:r>
            <a:r>
              <a:rPr lang="en-US" altLang="en-US"/>
              <a:t>– 25 frames per second, 30 frames per second</a:t>
            </a:r>
          </a:p>
          <a:p>
            <a:pPr lvl="2"/>
            <a:r>
              <a:rPr lang="en-US" altLang="en-US" b="1"/>
              <a:t>Frame Period </a:t>
            </a:r>
            <a:r>
              <a:rPr lang="en-US" altLang="en-US"/>
              <a:t>– 40 ms, 30 ms, 25 ms, …</a:t>
            </a:r>
          </a:p>
          <a:p>
            <a:pPr lvl="2"/>
            <a:r>
              <a:rPr lang="en-US" altLang="en-US" b="1"/>
              <a:t>Frame resolution </a:t>
            </a:r>
            <a:r>
              <a:rPr lang="en-US" altLang="en-US"/>
              <a:t>– 320x240 pixels, 640x480 pixels, 1920x1080 pixels, …</a:t>
            </a:r>
          </a:p>
          <a:p>
            <a:pPr lvl="2"/>
            <a:r>
              <a:rPr lang="en-US" altLang="en-US" b="1"/>
              <a:t>Pixel resolution </a:t>
            </a:r>
            <a:r>
              <a:rPr lang="en-US" altLang="en-US"/>
              <a:t>– 24 bits per pixel, 8 bits per pixel</a:t>
            </a:r>
          </a:p>
          <a:p>
            <a:pPr lvl="2"/>
            <a:r>
              <a:rPr lang="en-US" altLang="en-US" b="1"/>
              <a:t>Frame size </a:t>
            </a:r>
            <a:r>
              <a:rPr lang="en-US" altLang="en-US"/>
              <a:t>– 64KB</a:t>
            </a:r>
          </a:p>
          <a:p>
            <a:pPr lvl="2"/>
            <a:r>
              <a:rPr lang="en-US" altLang="en-US" b="1"/>
              <a:t>Compression rate </a:t>
            </a:r>
            <a:r>
              <a:rPr lang="en-US" altLang="en-US"/>
              <a:t>– 8:1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2463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371600"/>
          </a:xfrm>
        </p:spPr>
        <p:txBody>
          <a:bodyPr/>
          <a:lstStyle/>
          <a:p>
            <a:r>
              <a:rPr lang="en-US" altLang="en-US" smtClean="0"/>
              <a:t>Network QoS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8229600" cy="4953000"/>
          </a:xfrm>
        </p:spPr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Bandwidth </a:t>
            </a:r>
            <a:r>
              <a:rPr lang="en-US" altLang="en-US" dirty="0"/>
              <a:t>–  Rate of data transfer, Bit Rate </a:t>
            </a:r>
          </a:p>
          <a:p>
            <a:pPr lvl="3"/>
            <a:r>
              <a:rPr lang="en-US" altLang="en-US" dirty="0" smtClean="0"/>
              <a:t>e.g., 1 </a:t>
            </a:r>
            <a:r>
              <a:rPr lang="en-US" altLang="en-US" dirty="0" err="1" smtClean="0"/>
              <a:t>Gbps</a:t>
            </a:r>
            <a:r>
              <a:rPr lang="en-US" altLang="en-US" dirty="0" smtClean="0"/>
              <a:t> (Ethernet throughput) – level 1</a:t>
            </a:r>
          </a:p>
          <a:p>
            <a:pPr lvl="3"/>
            <a:r>
              <a:rPr lang="en-US" altLang="en-US" dirty="0" smtClean="0"/>
              <a:t>e.g., 100 Mbps (</a:t>
            </a:r>
            <a:r>
              <a:rPr lang="en-US" altLang="en-US" dirty="0" err="1" smtClean="0"/>
              <a:t>WiFi</a:t>
            </a:r>
            <a:r>
              <a:rPr lang="en-US" altLang="en-US" dirty="0" smtClean="0"/>
              <a:t> throughput) – level 2</a:t>
            </a:r>
          </a:p>
          <a:p>
            <a:pPr lvl="3"/>
            <a:r>
              <a:rPr lang="en-US" altLang="en-US" dirty="0" smtClean="0"/>
              <a:t>e.g., 128 kbps (ISDN throughput) – level 3</a:t>
            </a:r>
          </a:p>
          <a:p>
            <a:pPr lvl="1"/>
            <a:r>
              <a:rPr lang="en-US" altLang="en-US" dirty="0" smtClean="0"/>
              <a:t>measured in bits per second</a:t>
            </a: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Throughput</a:t>
            </a:r>
            <a:r>
              <a:rPr lang="en-US" altLang="en-US" dirty="0" smtClean="0"/>
              <a:t> – rate of successful message delivery over communication channel</a:t>
            </a:r>
          </a:p>
          <a:p>
            <a:pPr lvl="1"/>
            <a:r>
              <a:rPr lang="en-US" altLang="en-US" dirty="0" smtClean="0"/>
              <a:t>Measured in packets per second, data packets per time slot, or bits per second </a:t>
            </a:r>
          </a:p>
          <a:p>
            <a:pPr lvl="3"/>
            <a:r>
              <a:rPr lang="en-US" altLang="en-US" dirty="0" smtClean="0"/>
              <a:t>30 packets per second; 128 kbps, 10 packets per time slot</a:t>
            </a:r>
          </a:p>
        </p:txBody>
      </p:sp>
    </p:spTree>
    <p:extLst>
      <p:ext uri="{BB962C8B-B14F-4D97-AF65-F5344CB8AC3E}">
        <p14:creationId xmlns:p14="http://schemas.microsoft.com/office/powerpoint/2010/main" val="340529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Network QoS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FF0000"/>
                </a:solidFill>
              </a:rPr>
              <a:t>Connection setup time </a:t>
            </a:r>
            <a:endParaRPr lang="en-US" altLang="en-US" smtClean="0"/>
          </a:p>
          <a:p>
            <a:pPr lvl="3"/>
            <a:r>
              <a:rPr lang="en-US" altLang="en-US" smtClean="0"/>
              <a:t>time how long it take to connect the sender and receiver</a:t>
            </a:r>
          </a:p>
          <a:p>
            <a:pPr lvl="3"/>
            <a:r>
              <a:rPr lang="en-US" altLang="en-US" smtClean="0"/>
              <a:t>e.g.,  50 ms, 10 ms, …</a:t>
            </a:r>
          </a:p>
          <a:p>
            <a:r>
              <a:rPr lang="en-US" altLang="en-US" b="1">
                <a:solidFill>
                  <a:srgbClr val="FF0000"/>
                </a:solidFill>
              </a:rPr>
              <a:t>Error Rate </a:t>
            </a:r>
          </a:p>
          <a:p>
            <a:pPr lvl="1"/>
            <a:r>
              <a:rPr lang="en-US" altLang="en-US"/>
              <a:t>Measures the total number of bits (packets) that were corrupted or incorrectly received compared with the total number of transmitted bits (packets)</a:t>
            </a:r>
          </a:p>
          <a:p>
            <a:pPr lvl="2"/>
            <a:r>
              <a:rPr lang="en-US" altLang="en-US"/>
              <a:t>Bit Error Rate (BER) – at physical/MAC layer </a:t>
            </a:r>
          </a:p>
          <a:p>
            <a:pPr lvl="3"/>
            <a:r>
              <a:rPr lang="en-US" altLang="en-US" sz="1600"/>
              <a:t>In fiber optics, bit error rate (BER) is of the order of 10-8 to 10-12. </a:t>
            </a:r>
          </a:p>
          <a:p>
            <a:pPr lvl="3"/>
            <a:r>
              <a:rPr lang="en-US" altLang="en-US" sz="1600"/>
              <a:t>In satellite networks, BER is of the order 10-7 </a:t>
            </a:r>
          </a:p>
          <a:p>
            <a:pPr lvl="2"/>
            <a:r>
              <a:rPr lang="en-US" altLang="en-US"/>
              <a:t>Packet Error Rate (PER) – at IP/transport/application layer – also called Packet Loss Rate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3820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Network QoS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8229600" cy="4191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Delay </a:t>
            </a:r>
          </a:p>
          <a:p>
            <a:pPr lvl="1"/>
            <a:r>
              <a:rPr lang="en-US" altLang="en-US" dirty="0" smtClean="0"/>
              <a:t>Latency </a:t>
            </a:r>
          </a:p>
          <a:p>
            <a:pPr lvl="2"/>
            <a:r>
              <a:rPr lang="en-US" altLang="en-US" dirty="0" smtClean="0"/>
              <a:t>End-to-end delay in telecommunication </a:t>
            </a:r>
          </a:p>
          <a:p>
            <a:pPr lvl="1"/>
            <a:r>
              <a:rPr lang="en-US" altLang="en-US" dirty="0" smtClean="0"/>
              <a:t>Response time </a:t>
            </a:r>
          </a:p>
          <a:p>
            <a:pPr lvl="2"/>
            <a:r>
              <a:rPr lang="en-US" altLang="en-US" dirty="0" smtClean="0"/>
              <a:t>Round-trip delay in telecommunication</a:t>
            </a:r>
          </a:p>
          <a:p>
            <a:r>
              <a:rPr lang="en-US" altLang="en-US" b="1" dirty="0">
                <a:solidFill>
                  <a:srgbClr val="FF0000"/>
                </a:solidFill>
              </a:rPr>
              <a:t>End-to-End Delay</a:t>
            </a:r>
          </a:p>
          <a:p>
            <a:pPr lvl="3"/>
            <a:r>
              <a:rPr lang="en-US" altLang="en-US" dirty="0" smtClean="0"/>
              <a:t>time interval from the time packet is sent from the sender until the time it is received at the receiver (</a:t>
            </a:r>
            <a:r>
              <a:rPr lang="en-US" altLang="en-US" dirty="0" err="1" smtClean="0"/>
              <a:t>T</a:t>
            </a:r>
            <a:r>
              <a:rPr lang="en-US" altLang="en-US" baseline="-25000" dirty="0" err="1" smtClean="0"/>
              <a:t>receive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T</a:t>
            </a:r>
            <a:r>
              <a:rPr lang="en-US" altLang="en-US" baseline="-25000" dirty="0" err="1" smtClean="0"/>
              <a:t>send</a:t>
            </a:r>
            <a:r>
              <a:rPr lang="en-US" altLang="en-US" dirty="0" smtClean="0"/>
              <a:t>) </a:t>
            </a:r>
          </a:p>
          <a:p>
            <a:pPr lvl="3"/>
            <a:r>
              <a:rPr lang="en-US" altLang="en-US" dirty="0" smtClean="0"/>
              <a:t>e.g., 80 </a:t>
            </a:r>
            <a:r>
              <a:rPr lang="en-US" altLang="en-US" dirty="0" err="1" smtClean="0"/>
              <a:t>ms</a:t>
            </a:r>
            <a:r>
              <a:rPr lang="en-US" altLang="en-US" dirty="0" smtClean="0"/>
              <a:t>, 100 </a:t>
            </a:r>
            <a:r>
              <a:rPr lang="en-US" altLang="en-US" dirty="0" err="1" smtClean="0"/>
              <a:t>ms</a:t>
            </a:r>
            <a:r>
              <a:rPr lang="en-US" altLang="en-US" dirty="0" smtClean="0"/>
              <a:t>, 160 </a:t>
            </a:r>
            <a:r>
              <a:rPr lang="en-US" altLang="en-US" dirty="0" err="1" smtClean="0"/>
              <a:t>ms</a:t>
            </a:r>
            <a:endParaRPr lang="en-US" altLang="en-US" dirty="0" smtClean="0"/>
          </a:p>
          <a:p>
            <a:pPr lvl="3"/>
            <a:endParaRPr lang="en-US" altLang="en-US" dirty="0" smtClean="0"/>
          </a:p>
          <a:p>
            <a:endParaRPr lang="en-US" altLang="en-US" dirty="0" smtClean="0"/>
          </a:p>
          <a:p>
            <a:pPr lvl="3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082983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8229600" cy="1371600"/>
          </a:xfrm>
        </p:spPr>
        <p:txBody>
          <a:bodyPr/>
          <a:lstStyle/>
          <a:p>
            <a:r>
              <a:rPr lang="en-US" altLang="en-US" smtClean="0"/>
              <a:t>Network QoS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en-US" altLang="en-US" b="1" smtClean="0">
                <a:solidFill>
                  <a:srgbClr val="FF0000"/>
                </a:solidFill>
              </a:rPr>
              <a:t>Response Time </a:t>
            </a:r>
          </a:p>
          <a:p>
            <a:pPr lvl="1"/>
            <a:r>
              <a:rPr lang="en-US" altLang="en-US"/>
              <a:t>Measured as </a:t>
            </a:r>
            <a:r>
              <a:rPr lang="en-US" altLang="en-US" b="1"/>
              <a:t>round-trip delay </a:t>
            </a:r>
            <a:r>
              <a:rPr lang="en-US" altLang="en-US"/>
              <a:t>and is the total time required for sender to send a packet and receive an acknowledgement from the receiver. It can be described as sum of network delay and interface delay. </a:t>
            </a:r>
          </a:p>
          <a:p>
            <a:pPr lvl="2"/>
            <a:r>
              <a:rPr lang="en-US" altLang="en-US"/>
              <a:t>Network delay – composed of transit delay and transmission delay </a:t>
            </a:r>
          </a:p>
          <a:p>
            <a:pPr lvl="3"/>
            <a:r>
              <a:rPr lang="en-US" altLang="en-US" sz="1600"/>
              <a:t>Transit delay is caused by time needed to send data on a physical connection between sender and receiver</a:t>
            </a:r>
          </a:p>
          <a:p>
            <a:pPr lvl="3"/>
            <a:r>
              <a:rPr lang="en-US" altLang="en-US" sz="1600"/>
              <a:t>Transmission delay is time needed to transmit packet through network as result of processing delays (e.g., look up routing tables) </a:t>
            </a:r>
          </a:p>
          <a:p>
            <a:pPr lvl="2"/>
            <a:r>
              <a:rPr lang="en-US" altLang="en-US"/>
              <a:t>Interface delay – incurred between the time a sender is ready to begin sending and the time a network is ready to accept and transmit the data (due to traffic policing and shaping)  </a:t>
            </a:r>
          </a:p>
          <a:p>
            <a:pPr lvl="4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436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686800" cy="76835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Distributed Multimedia Applications</a:t>
            </a:r>
            <a:endParaRPr lang="en-US" altLang="en-US" sz="3600" dirty="0"/>
          </a:p>
        </p:txBody>
      </p:sp>
      <p:pic>
        <p:nvPicPr>
          <p:cNvPr id="6148" name="Picture 14" descr="C:\Users\klara\AppData\Local\Microsoft\Windows\Temporary Internet Files\Content.IE5\L7EDHQAN\MC900398491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 flipV="1">
            <a:off x="2438401" y="1925638"/>
            <a:ext cx="1128713" cy="1003300"/>
          </a:xfrm>
        </p:spPr>
      </p:pic>
      <p:pic>
        <p:nvPicPr>
          <p:cNvPr id="6149" name="Picture 6" descr="C:\Users\klara\AppData\Local\Microsoft\Windows\Temporary Internet Files\Content.IE5\5ZS0TCTT\MC90043251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639888"/>
            <a:ext cx="17621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8" descr="C:\Users\klara\AppData\Local\Microsoft\Windows\Temporary Internet Files\Content.IE5\L7EDHQAN\MC90032363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1" y="5221288"/>
            <a:ext cx="815975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0" descr="C:\Users\klara\AppData\Local\Microsoft\Windows\Temporary Internet Files\Content.IE5\5ZS0TCTT\MP900402013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13" y="3527426"/>
            <a:ext cx="194945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2" descr="C:\Users\klara\AppData\Local\Microsoft\Windows\Temporary Internet Files\Content.IE5\PKWQAGLU\MC90028575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638" y="4902200"/>
            <a:ext cx="912812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4" descr="C:\Users\klara\AppData\Local\Microsoft\Windows\Temporary Internet Files\Content.IE5\L7EDHQAN\MC90039844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1" y="4011614"/>
            <a:ext cx="101917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6" descr="C:\Users\klara\AppData\Local\Microsoft\Windows\Temporary Internet Files\Content.IE5\X37R7TTZ\MC90042477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64" y="5268914"/>
            <a:ext cx="1049337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8" descr="C:\Users\klara\AppData\Local\Microsoft\Windows\Temporary Internet Files\Content.IE5\X37R7TTZ\MC90031117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088" y="3590925"/>
            <a:ext cx="103981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9" descr="C:\Users\klara\AppData\Local\Microsoft\Windows\Temporary Internet Files\Content.IE5\L7EDHQAN\MC90039850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238" y="2201863"/>
            <a:ext cx="1160462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3" descr="C:\Users\klara\AppData\Local\Microsoft\Windows\Temporary Internet Files\Content.IE5\PKWQAGLU\MP900442409[1]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9589"/>
            <a:ext cx="11430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24" descr="C:\Users\klara\AppData\Local\Microsoft\Windows\Temporary Internet Files\Content.IE5\X37R7TTZ\MP900442345[1]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5295900"/>
            <a:ext cx="9509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59" name="Elbow Connector 4"/>
          <p:cNvCxnSpPr>
            <a:cxnSpLocks noChangeShapeType="1"/>
            <a:stCxn id="6150" idx="3"/>
            <a:endCxn id="6155" idx="2"/>
          </p:cNvCxnSpPr>
          <p:nvPr/>
        </p:nvCxnSpPr>
        <p:spPr bwMode="auto">
          <a:xfrm flipV="1">
            <a:off x="3273426" y="4530725"/>
            <a:ext cx="1628775" cy="1100138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Elbow Connector 7"/>
          <p:cNvCxnSpPr>
            <a:cxnSpLocks noChangeShapeType="1"/>
            <a:stCxn id="6148" idx="2"/>
            <a:endCxn id="6155" idx="1"/>
          </p:cNvCxnSpPr>
          <p:nvPr/>
        </p:nvCxnSpPr>
        <p:spPr bwMode="auto">
          <a:xfrm rot="16200000" flipH="1">
            <a:off x="3127376" y="2805113"/>
            <a:ext cx="1131887" cy="1379538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Elbow Connector 9"/>
          <p:cNvCxnSpPr>
            <a:cxnSpLocks noChangeShapeType="1"/>
            <a:stCxn id="6149" idx="2"/>
          </p:cNvCxnSpPr>
          <p:nvPr/>
        </p:nvCxnSpPr>
        <p:spPr bwMode="auto">
          <a:xfrm rot="5400000">
            <a:off x="6639720" y="3094832"/>
            <a:ext cx="687387" cy="5969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Elbow Connector 11"/>
          <p:cNvCxnSpPr>
            <a:cxnSpLocks noChangeShapeType="1"/>
            <a:stCxn id="6156" idx="2"/>
          </p:cNvCxnSpPr>
          <p:nvPr/>
        </p:nvCxnSpPr>
        <p:spPr bwMode="auto">
          <a:xfrm rot="5400000">
            <a:off x="8216107" y="2639219"/>
            <a:ext cx="768350" cy="1731963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Elbow Connector 13"/>
          <p:cNvCxnSpPr>
            <a:cxnSpLocks noChangeShapeType="1"/>
            <a:stCxn id="6153" idx="1"/>
          </p:cNvCxnSpPr>
          <p:nvPr/>
        </p:nvCxnSpPr>
        <p:spPr bwMode="auto">
          <a:xfrm rot="10800000">
            <a:off x="7870826" y="4178300"/>
            <a:ext cx="1292225" cy="2413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Elbow Connector 15"/>
          <p:cNvCxnSpPr>
            <a:cxnSpLocks noChangeShapeType="1"/>
            <a:stCxn id="6153" idx="2"/>
            <a:endCxn id="6152" idx="3"/>
          </p:cNvCxnSpPr>
          <p:nvPr/>
        </p:nvCxnSpPr>
        <p:spPr bwMode="auto">
          <a:xfrm rot="5400000">
            <a:off x="9306719" y="4963319"/>
            <a:ext cx="501650" cy="230188"/>
          </a:xfrm>
          <a:prstGeom prst="bentConnector2">
            <a:avLst/>
          </a:prstGeom>
          <a:noFill/>
          <a:ln w="57150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Elbow Connector 18"/>
          <p:cNvCxnSpPr>
            <a:cxnSpLocks noChangeShapeType="1"/>
            <a:stCxn id="6154" idx="0"/>
          </p:cNvCxnSpPr>
          <p:nvPr/>
        </p:nvCxnSpPr>
        <p:spPr bwMode="auto">
          <a:xfrm rot="5400000" flipH="1" flipV="1">
            <a:off x="7131844" y="4666457"/>
            <a:ext cx="679450" cy="525462"/>
          </a:xfrm>
          <a:prstGeom prst="bentConnector3">
            <a:avLst>
              <a:gd name="adj1" fmla="val 50000"/>
            </a:avLst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6" name="TextBox 19"/>
          <p:cNvSpPr txBox="1">
            <a:spLocks noChangeArrowheads="1"/>
          </p:cNvSpPr>
          <p:nvPr/>
        </p:nvSpPr>
        <p:spPr bwMode="auto">
          <a:xfrm>
            <a:off x="2292351" y="1412876"/>
            <a:ext cx="1539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Image/Video</a:t>
            </a:r>
          </a:p>
          <a:p>
            <a:r>
              <a:rPr lang="en-US" altLang="en-US" b="1">
                <a:cs typeface="Arial" panose="020B0604020202020204" pitchFamily="34" charset="0"/>
              </a:rPr>
              <a:t>Capture</a:t>
            </a:r>
          </a:p>
        </p:txBody>
      </p:sp>
      <p:sp>
        <p:nvSpPr>
          <p:cNvPr id="6167" name="TextBox 20"/>
          <p:cNvSpPr txBox="1">
            <a:spLocks noChangeArrowheads="1"/>
          </p:cNvSpPr>
          <p:nvPr/>
        </p:nvSpPr>
        <p:spPr bwMode="auto">
          <a:xfrm>
            <a:off x="3432176" y="2725738"/>
            <a:ext cx="2809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cs typeface="Arial" panose="020B0604020202020204" pitchFamily="34" charset="0"/>
              </a:rPr>
              <a:t>Image/Video </a:t>
            </a:r>
            <a:r>
              <a:rPr lang="en-US" altLang="en-US" b="1">
                <a:cs typeface="Arial" panose="020B0604020202020204" pitchFamily="34" charset="0"/>
              </a:rPr>
              <a:t>Information</a:t>
            </a:r>
          </a:p>
          <a:p>
            <a:r>
              <a:rPr lang="en-US" altLang="en-US" b="1">
                <a:cs typeface="Arial" panose="020B0604020202020204" pitchFamily="34" charset="0"/>
              </a:rPr>
              <a:t>Representation</a:t>
            </a:r>
          </a:p>
        </p:txBody>
      </p:sp>
      <p:sp>
        <p:nvSpPr>
          <p:cNvPr id="6168" name="TextBox 21"/>
          <p:cNvSpPr txBox="1">
            <a:spLocks noChangeArrowheads="1"/>
          </p:cNvSpPr>
          <p:nvPr/>
        </p:nvSpPr>
        <p:spPr bwMode="auto">
          <a:xfrm>
            <a:off x="5721350" y="5576889"/>
            <a:ext cx="10429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Media</a:t>
            </a:r>
          </a:p>
          <a:p>
            <a:r>
              <a:rPr lang="en-US" altLang="en-US" b="1">
                <a:cs typeface="Arial" panose="020B0604020202020204" pitchFamily="34" charset="0"/>
              </a:rPr>
              <a:t>Server</a:t>
            </a:r>
          </a:p>
          <a:p>
            <a:r>
              <a:rPr lang="en-US" altLang="en-US" b="1">
                <a:cs typeface="Arial" panose="020B0604020202020204" pitchFamily="34" charset="0"/>
              </a:rPr>
              <a:t>Storage</a:t>
            </a:r>
          </a:p>
        </p:txBody>
      </p:sp>
      <p:sp>
        <p:nvSpPr>
          <p:cNvPr id="6169" name="TextBox 22"/>
          <p:cNvSpPr txBox="1">
            <a:spLocks noChangeArrowheads="1"/>
          </p:cNvSpPr>
          <p:nvPr/>
        </p:nvSpPr>
        <p:spPr bwMode="auto">
          <a:xfrm>
            <a:off x="6146801" y="3876675"/>
            <a:ext cx="1673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bg1"/>
                </a:solidFill>
                <a:cs typeface="Arial" panose="020B0604020202020204" pitchFamily="34" charset="0"/>
              </a:rPr>
              <a:t>Transmission</a:t>
            </a:r>
          </a:p>
        </p:txBody>
      </p:sp>
      <p:sp>
        <p:nvSpPr>
          <p:cNvPr id="6170" name="TextBox 24"/>
          <p:cNvSpPr txBox="1">
            <a:spLocks noChangeArrowheads="1"/>
          </p:cNvSpPr>
          <p:nvPr/>
        </p:nvSpPr>
        <p:spPr bwMode="auto">
          <a:xfrm>
            <a:off x="4095751" y="4419601"/>
            <a:ext cx="1660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Compression</a:t>
            </a:r>
          </a:p>
          <a:p>
            <a:r>
              <a:rPr lang="en-US" altLang="en-US" b="1">
                <a:cs typeface="Arial" panose="020B0604020202020204" pitchFamily="34" charset="0"/>
              </a:rPr>
              <a:t>Processing</a:t>
            </a:r>
          </a:p>
        </p:txBody>
      </p:sp>
      <p:sp>
        <p:nvSpPr>
          <p:cNvPr id="6171" name="TextBox 26"/>
          <p:cNvSpPr txBox="1">
            <a:spLocks noChangeArrowheads="1"/>
          </p:cNvSpPr>
          <p:nvPr/>
        </p:nvSpPr>
        <p:spPr bwMode="auto">
          <a:xfrm>
            <a:off x="8766175" y="1279526"/>
            <a:ext cx="1582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Audio/Video</a:t>
            </a:r>
          </a:p>
          <a:p>
            <a:r>
              <a:rPr lang="en-US" altLang="en-US" b="1">
                <a:cs typeface="Arial" panose="020B0604020202020204" pitchFamily="34" charset="0"/>
              </a:rPr>
              <a:t>Presentation</a:t>
            </a:r>
          </a:p>
          <a:p>
            <a:r>
              <a:rPr lang="en-US" altLang="en-US" b="1">
                <a:cs typeface="Arial" panose="020B0604020202020204" pitchFamily="34" charset="0"/>
              </a:rPr>
              <a:t>Playback</a:t>
            </a:r>
          </a:p>
        </p:txBody>
      </p:sp>
      <p:sp>
        <p:nvSpPr>
          <p:cNvPr id="6172" name="TextBox 27"/>
          <p:cNvSpPr txBox="1">
            <a:spLocks noChangeArrowheads="1"/>
          </p:cNvSpPr>
          <p:nvPr/>
        </p:nvSpPr>
        <p:spPr bwMode="auto">
          <a:xfrm>
            <a:off x="6503989" y="1790700"/>
            <a:ext cx="17351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bg1"/>
                </a:solidFill>
                <a:cs typeface="Arial" panose="020B0604020202020204" pitchFamily="34" charset="0"/>
              </a:rPr>
              <a:t>Audio/Video </a:t>
            </a:r>
          </a:p>
          <a:p>
            <a:r>
              <a:rPr lang="en-US" altLang="en-US" b="1">
                <a:solidFill>
                  <a:schemeClr val="bg1"/>
                </a:solidFill>
                <a:cs typeface="Arial" panose="020B0604020202020204" pitchFamily="34" charset="0"/>
              </a:rPr>
              <a:t>Perception/ Playback</a:t>
            </a:r>
          </a:p>
        </p:txBody>
      </p:sp>
      <p:sp>
        <p:nvSpPr>
          <p:cNvPr id="6173" name="TextBox 56"/>
          <p:cNvSpPr txBox="1">
            <a:spLocks noChangeArrowheads="1"/>
          </p:cNvSpPr>
          <p:nvPr/>
        </p:nvSpPr>
        <p:spPr bwMode="auto">
          <a:xfrm>
            <a:off x="3462338" y="5640388"/>
            <a:ext cx="210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cs typeface="Arial" panose="020B0604020202020204" pitchFamily="34" charset="0"/>
              </a:rPr>
              <a:t>Audio </a:t>
            </a:r>
            <a:r>
              <a:rPr lang="en-US" altLang="en-US" b="1">
                <a:cs typeface="Arial" panose="020B0604020202020204" pitchFamily="34" charset="0"/>
              </a:rPr>
              <a:t>Information</a:t>
            </a:r>
          </a:p>
          <a:p>
            <a:r>
              <a:rPr lang="en-US" altLang="en-US" b="1">
                <a:cs typeface="Arial" panose="020B0604020202020204" pitchFamily="34" charset="0"/>
              </a:rPr>
              <a:t>Representation</a:t>
            </a:r>
          </a:p>
        </p:txBody>
      </p:sp>
      <p:cxnSp>
        <p:nvCxnSpPr>
          <p:cNvPr id="6174" name="Elbow Connector 31769"/>
          <p:cNvCxnSpPr>
            <a:cxnSpLocks noChangeShapeType="1"/>
            <a:stCxn id="6155" idx="3"/>
          </p:cNvCxnSpPr>
          <p:nvPr/>
        </p:nvCxnSpPr>
        <p:spPr bwMode="auto">
          <a:xfrm flipV="1">
            <a:off x="5422900" y="3889375"/>
            <a:ext cx="977900" cy="17145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175" name="Picture 25" descr="C:\Users\klara\AppData\Local\Microsoft\Windows\Temporary Internet Files\Content.IE5\5ZS0TCTT\MC900424794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650" y="1790700"/>
            <a:ext cx="66833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6" name="Picture 26" descr="C:\Users\klara\AppData\Local\Microsoft\Windows\Temporary Internet Files\Content.IE5\PKWQAGLU\MC900432629[1]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5773739"/>
            <a:ext cx="8572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77" name="Elbow Connector 33"/>
          <p:cNvCxnSpPr>
            <a:cxnSpLocks noChangeShapeType="1"/>
            <a:stCxn id="6153" idx="3"/>
          </p:cNvCxnSpPr>
          <p:nvPr/>
        </p:nvCxnSpPr>
        <p:spPr bwMode="auto">
          <a:xfrm flipH="1">
            <a:off x="9871075" y="4419601"/>
            <a:ext cx="311150" cy="1527175"/>
          </a:xfrm>
          <a:prstGeom prst="bentConnector4">
            <a:avLst>
              <a:gd name="adj1" fmla="val -73269"/>
              <a:gd name="adj2" fmla="val 63375"/>
            </a:avLst>
          </a:prstGeom>
          <a:noFill/>
          <a:ln w="28575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8" name="TextBox 34"/>
          <p:cNvSpPr txBox="1">
            <a:spLocks noChangeArrowheads="1"/>
          </p:cNvSpPr>
          <p:nvPr/>
        </p:nvSpPr>
        <p:spPr bwMode="auto">
          <a:xfrm>
            <a:off x="9272589" y="3975100"/>
            <a:ext cx="15065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cs typeface="Arial" panose="020B0604020202020204" pitchFamily="34" charset="0"/>
              </a:rPr>
              <a:t>Transmission</a:t>
            </a:r>
          </a:p>
        </p:txBody>
      </p:sp>
      <p:sp>
        <p:nvSpPr>
          <p:cNvPr id="6179" name="TextBox 68"/>
          <p:cNvSpPr txBox="1">
            <a:spLocks noChangeArrowheads="1"/>
          </p:cNvSpPr>
          <p:nvPr/>
        </p:nvSpPr>
        <p:spPr bwMode="auto">
          <a:xfrm>
            <a:off x="2298701" y="4622801"/>
            <a:ext cx="1057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Audio</a:t>
            </a:r>
          </a:p>
          <a:p>
            <a:r>
              <a:rPr lang="en-US" altLang="en-US" b="1">
                <a:cs typeface="Arial" panose="020B0604020202020204" pitchFamily="34" charset="0"/>
              </a:rPr>
              <a:t>Capture</a:t>
            </a:r>
          </a:p>
        </p:txBody>
      </p:sp>
      <p:sp>
        <p:nvSpPr>
          <p:cNvPr id="6180" name="TextBox 36"/>
          <p:cNvSpPr txBox="1">
            <a:spLocks noChangeArrowheads="1"/>
          </p:cNvSpPr>
          <p:nvPr/>
        </p:nvSpPr>
        <p:spPr bwMode="auto">
          <a:xfrm>
            <a:off x="8840789" y="5715001"/>
            <a:ext cx="118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A/V </a:t>
            </a:r>
          </a:p>
          <a:p>
            <a:r>
              <a:rPr lang="en-US" altLang="en-US" b="1">
                <a:cs typeface="Arial" panose="020B0604020202020204" pitchFamily="34" charset="0"/>
              </a:rPr>
              <a:t>Playback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976439" y="4530726"/>
            <a:ext cx="1716087" cy="1978025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86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Network </a:t>
            </a:r>
            <a:r>
              <a:rPr lang="en-US" altLang="en-US" dirty="0" err="1" smtClean="0"/>
              <a:t>QoS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Jitter</a:t>
            </a:r>
          </a:p>
          <a:p>
            <a:pPr lvl="1"/>
            <a:r>
              <a:rPr lang="en-US" altLang="en-US" dirty="0" smtClean="0"/>
              <a:t>Undesired deviation from true periodicity in telecommunication </a:t>
            </a:r>
          </a:p>
          <a:p>
            <a:pPr lvl="2"/>
            <a:r>
              <a:rPr lang="en-US" altLang="en-US" dirty="0" smtClean="0"/>
              <a:t>Also called packet delay variation – important  </a:t>
            </a:r>
            <a:r>
              <a:rPr lang="en-US" altLang="en-US" dirty="0" err="1" smtClean="0"/>
              <a:t>QoS</a:t>
            </a:r>
            <a:r>
              <a:rPr lang="en-US" altLang="en-US" dirty="0" smtClean="0"/>
              <a:t> factor in assessment of network performance</a:t>
            </a: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Packet jitter</a:t>
            </a:r>
            <a:r>
              <a:rPr lang="en-US" altLang="en-US" b="1" dirty="0" smtClean="0"/>
              <a:t> </a:t>
            </a:r>
            <a:endParaRPr lang="en-US" altLang="en-US" dirty="0"/>
          </a:p>
          <a:p>
            <a:pPr lvl="1"/>
            <a:r>
              <a:rPr lang="en-US" altLang="en-US" dirty="0" smtClean="0"/>
              <a:t>Variation </a:t>
            </a:r>
            <a:r>
              <a:rPr lang="en-US" altLang="en-US" dirty="0" smtClean="0"/>
              <a:t>in latency as measured in the variability over time of the packet latency across network. </a:t>
            </a:r>
          </a:p>
        </p:txBody>
      </p:sp>
    </p:spTree>
    <p:extLst>
      <p:ext uri="{BB962C8B-B14F-4D97-AF65-F5344CB8AC3E}">
        <p14:creationId xmlns:p14="http://schemas.microsoft.com/office/powerpoint/2010/main" val="4011857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Conclusion 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3886200"/>
          </a:xfrm>
        </p:spPr>
        <p:txBody>
          <a:bodyPr/>
          <a:lstStyle/>
          <a:p>
            <a:r>
              <a:rPr lang="en-US" altLang="en-US" smtClean="0"/>
              <a:t>QoS – an </a:t>
            </a:r>
            <a:r>
              <a:rPr lang="en-US" altLang="en-US" smtClean="0">
                <a:solidFill>
                  <a:srgbClr val="FF0000"/>
                </a:solidFill>
              </a:rPr>
              <a:t>important concept </a:t>
            </a:r>
            <a:r>
              <a:rPr lang="en-US" altLang="en-US" smtClean="0"/>
              <a:t>in multimedia systems</a:t>
            </a:r>
          </a:p>
          <a:p>
            <a:r>
              <a:rPr lang="en-US" altLang="en-US" smtClean="0"/>
              <a:t>Very </a:t>
            </a:r>
            <a:r>
              <a:rPr lang="en-US" altLang="en-US" smtClean="0">
                <a:solidFill>
                  <a:srgbClr val="FF0000"/>
                </a:solidFill>
              </a:rPr>
              <a:t>different types of QoS </a:t>
            </a:r>
            <a:r>
              <a:rPr lang="en-US" altLang="en-US" smtClean="0"/>
              <a:t>parameters and values</a:t>
            </a:r>
          </a:p>
          <a:p>
            <a:r>
              <a:rPr lang="en-US" altLang="en-US" smtClean="0"/>
              <a:t>Important </a:t>
            </a:r>
            <a:r>
              <a:rPr lang="en-US" altLang="en-US" smtClean="0">
                <a:solidFill>
                  <a:srgbClr val="FF0000"/>
                </a:solidFill>
              </a:rPr>
              <a:t>relation between QoS and Resources</a:t>
            </a:r>
          </a:p>
          <a:p>
            <a:r>
              <a:rPr lang="en-US" altLang="en-US" smtClean="0"/>
              <a:t>Need to </a:t>
            </a:r>
            <a:r>
              <a:rPr lang="en-US" altLang="en-US" smtClean="0">
                <a:solidFill>
                  <a:srgbClr val="FF0000"/>
                </a:solidFill>
              </a:rPr>
              <a:t>understand operations </a:t>
            </a:r>
            <a:r>
              <a:rPr lang="en-US" altLang="en-US" smtClean="0"/>
              <a:t>on QoS and their impact on resource management </a:t>
            </a:r>
          </a:p>
        </p:txBody>
      </p:sp>
    </p:spTree>
    <p:extLst>
      <p:ext uri="{BB962C8B-B14F-4D97-AF65-F5344CB8AC3E}">
        <p14:creationId xmlns:p14="http://schemas.microsoft.com/office/powerpoint/2010/main" val="210036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24050" y="217489"/>
            <a:ext cx="8686800" cy="76835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Distributed Multimedia Applications</a:t>
            </a:r>
            <a:endParaRPr lang="en-US" altLang="en-US" sz="3600" dirty="0"/>
          </a:p>
        </p:txBody>
      </p:sp>
      <p:pic>
        <p:nvPicPr>
          <p:cNvPr id="7172" name="Picture 14" descr="C:\Users\klara\AppData\Local\Microsoft\Windows\Temporary Internet Files\Content.IE5\L7EDHQAN\MC900398491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 flipV="1">
            <a:off x="2438401" y="1925638"/>
            <a:ext cx="1128713" cy="1003300"/>
          </a:xfrm>
        </p:spPr>
      </p:pic>
      <p:pic>
        <p:nvPicPr>
          <p:cNvPr id="7173" name="Picture 6" descr="C:\Users\klara\AppData\Local\Microsoft\Windows\Temporary Internet Files\Content.IE5\5ZS0TCTT\MC90043251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639888"/>
            <a:ext cx="17621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8" descr="C:\Users\klara\AppData\Local\Microsoft\Windows\Temporary Internet Files\Content.IE5\L7EDHQAN\MC90032363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1" y="5221288"/>
            <a:ext cx="815975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0" descr="C:\Users\klara\AppData\Local\Microsoft\Windows\Temporary Internet Files\Content.IE5\5ZS0TCTT\MP900402013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13" y="3527426"/>
            <a:ext cx="194945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2" descr="C:\Users\klara\AppData\Local\Microsoft\Windows\Temporary Internet Files\Content.IE5\PKWQAGLU\MC90028575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638" y="4902200"/>
            <a:ext cx="912812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4" descr="C:\Users\klara\AppData\Local\Microsoft\Windows\Temporary Internet Files\Content.IE5\L7EDHQAN\MC90039844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1" y="4011614"/>
            <a:ext cx="101917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6" descr="C:\Users\klara\AppData\Local\Microsoft\Windows\Temporary Internet Files\Content.IE5\X37R7TTZ\MC90042477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64" y="5268914"/>
            <a:ext cx="1049337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8" descr="C:\Users\klara\AppData\Local\Microsoft\Windows\Temporary Internet Files\Content.IE5\X37R7TTZ\MC90031117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088" y="3590925"/>
            <a:ext cx="103981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9" descr="C:\Users\klara\AppData\Local\Microsoft\Windows\Temporary Internet Files\Content.IE5\L7EDHQAN\MC90039850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238" y="2201863"/>
            <a:ext cx="1160462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23" descr="C:\Users\klara\AppData\Local\Microsoft\Windows\Temporary Internet Files\Content.IE5\PKWQAGLU\MP900442409[1]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9589"/>
            <a:ext cx="11430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24" descr="C:\Users\klara\AppData\Local\Microsoft\Windows\Temporary Internet Files\Content.IE5\X37R7TTZ\MP900442345[1]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5295900"/>
            <a:ext cx="9509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83" name="Elbow Connector 4"/>
          <p:cNvCxnSpPr>
            <a:cxnSpLocks noChangeShapeType="1"/>
            <a:stCxn id="7174" idx="3"/>
            <a:endCxn id="7179" idx="2"/>
          </p:cNvCxnSpPr>
          <p:nvPr/>
        </p:nvCxnSpPr>
        <p:spPr bwMode="auto">
          <a:xfrm flipV="1">
            <a:off x="3273426" y="4530725"/>
            <a:ext cx="1628775" cy="1100138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4" name="Elbow Connector 7"/>
          <p:cNvCxnSpPr>
            <a:cxnSpLocks noChangeShapeType="1"/>
            <a:stCxn id="7172" idx="2"/>
            <a:endCxn id="7179" idx="1"/>
          </p:cNvCxnSpPr>
          <p:nvPr/>
        </p:nvCxnSpPr>
        <p:spPr bwMode="auto">
          <a:xfrm rot="16200000" flipH="1">
            <a:off x="3127376" y="2805113"/>
            <a:ext cx="1131887" cy="1379538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5" name="Elbow Connector 9"/>
          <p:cNvCxnSpPr>
            <a:cxnSpLocks noChangeShapeType="1"/>
            <a:stCxn id="7173" idx="2"/>
          </p:cNvCxnSpPr>
          <p:nvPr/>
        </p:nvCxnSpPr>
        <p:spPr bwMode="auto">
          <a:xfrm rot="5400000">
            <a:off x="6639720" y="3094832"/>
            <a:ext cx="687387" cy="5969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6" name="Elbow Connector 11"/>
          <p:cNvCxnSpPr>
            <a:cxnSpLocks noChangeShapeType="1"/>
            <a:stCxn id="7180" idx="2"/>
          </p:cNvCxnSpPr>
          <p:nvPr/>
        </p:nvCxnSpPr>
        <p:spPr bwMode="auto">
          <a:xfrm rot="5400000">
            <a:off x="8216107" y="2639219"/>
            <a:ext cx="768350" cy="1731963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7" name="Elbow Connector 13"/>
          <p:cNvCxnSpPr>
            <a:cxnSpLocks noChangeShapeType="1"/>
            <a:stCxn id="7177" idx="1"/>
          </p:cNvCxnSpPr>
          <p:nvPr/>
        </p:nvCxnSpPr>
        <p:spPr bwMode="auto">
          <a:xfrm rot="10800000">
            <a:off x="7870826" y="4178300"/>
            <a:ext cx="1292225" cy="2413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8" name="Elbow Connector 15"/>
          <p:cNvCxnSpPr>
            <a:cxnSpLocks noChangeShapeType="1"/>
            <a:stCxn id="7177" idx="2"/>
            <a:endCxn id="7176" idx="3"/>
          </p:cNvCxnSpPr>
          <p:nvPr/>
        </p:nvCxnSpPr>
        <p:spPr bwMode="auto">
          <a:xfrm rot="5400000">
            <a:off x="9306719" y="4963319"/>
            <a:ext cx="501650" cy="230188"/>
          </a:xfrm>
          <a:prstGeom prst="bentConnector2">
            <a:avLst/>
          </a:prstGeom>
          <a:noFill/>
          <a:ln w="57150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9" name="Elbow Connector 18"/>
          <p:cNvCxnSpPr>
            <a:cxnSpLocks noChangeShapeType="1"/>
            <a:stCxn id="7178" idx="0"/>
          </p:cNvCxnSpPr>
          <p:nvPr/>
        </p:nvCxnSpPr>
        <p:spPr bwMode="auto">
          <a:xfrm rot="5400000" flipH="1" flipV="1">
            <a:off x="7131844" y="4666457"/>
            <a:ext cx="679450" cy="525462"/>
          </a:xfrm>
          <a:prstGeom prst="bentConnector3">
            <a:avLst>
              <a:gd name="adj1" fmla="val 50000"/>
            </a:avLst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0" name="TextBox 19"/>
          <p:cNvSpPr txBox="1">
            <a:spLocks noChangeArrowheads="1"/>
          </p:cNvSpPr>
          <p:nvPr/>
        </p:nvSpPr>
        <p:spPr bwMode="auto">
          <a:xfrm>
            <a:off x="2292351" y="1412876"/>
            <a:ext cx="1539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Image/Video</a:t>
            </a:r>
          </a:p>
          <a:p>
            <a:r>
              <a:rPr lang="en-US" altLang="en-US" b="1">
                <a:cs typeface="Arial" panose="020B0604020202020204" pitchFamily="34" charset="0"/>
              </a:rPr>
              <a:t>Capture</a:t>
            </a:r>
          </a:p>
        </p:txBody>
      </p:sp>
      <p:sp>
        <p:nvSpPr>
          <p:cNvPr id="7191" name="TextBox 20"/>
          <p:cNvSpPr txBox="1">
            <a:spLocks noChangeArrowheads="1"/>
          </p:cNvSpPr>
          <p:nvPr/>
        </p:nvSpPr>
        <p:spPr bwMode="auto">
          <a:xfrm>
            <a:off x="3432176" y="2725738"/>
            <a:ext cx="2809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cs typeface="Arial" panose="020B0604020202020204" pitchFamily="34" charset="0"/>
              </a:rPr>
              <a:t>Image/Video </a:t>
            </a:r>
            <a:r>
              <a:rPr lang="en-US" altLang="en-US" b="1">
                <a:cs typeface="Arial" panose="020B0604020202020204" pitchFamily="34" charset="0"/>
              </a:rPr>
              <a:t>Information</a:t>
            </a:r>
          </a:p>
          <a:p>
            <a:r>
              <a:rPr lang="en-US" altLang="en-US" b="1">
                <a:cs typeface="Arial" panose="020B0604020202020204" pitchFamily="34" charset="0"/>
              </a:rPr>
              <a:t>Representation</a:t>
            </a:r>
          </a:p>
        </p:txBody>
      </p:sp>
      <p:sp>
        <p:nvSpPr>
          <p:cNvPr id="7192" name="TextBox 21"/>
          <p:cNvSpPr txBox="1">
            <a:spLocks noChangeArrowheads="1"/>
          </p:cNvSpPr>
          <p:nvPr/>
        </p:nvSpPr>
        <p:spPr bwMode="auto">
          <a:xfrm>
            <a:off x="5721350" y="5576889"/>
            <a:ext cx="10429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Media</a:t>
            </a:r>
          </a:p>
          <a:p>
            <a:r>
              <a:rPr lang="en-US" altLang="en-US" b="1">
                <a:cs typeface="Arial" panose="020B0604020202020204" pitchFamily="34" charset="0"/>
              </a:rPr>
              <a:t>Server</a:t>
            </a:r>
          </a:p>
          <a:p>
            <a:r>
              <a:rPr lang="en-US" altLang="en-US" b="1">
                <a:cs typeface="Arial" panose="020B0604020202020204" pitchFamily="34" charset="0"/>
              </a:rPr>
              <a:t>Storage</a:t>
            </a:r>
          </a:p>
        </p:txBody>
      </p:sp>
      <p:sp>
        <p:nvSpPr>
          <p:cNvPr id="7193" name="TextBox 22"/>
          <p:cNvSpPr txBox="1">
            <a:spLocks noChangeArrowheads="1"/>
          </p:cNvSpPr>
          <p:nvPr/>
        </p:nvSpPr>
        <p:spPr bwMode="auto">
          <a:xfrm>
            <a:off x="6146801" y="3876675"/>
            <a:ext cx="1673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bg1"/>
                </a:solidFill>
                <a:cs typeface="Arial" panose="020B0604020202020204" pitchFamily="34" charset="0"/>
              </a:rPr>
              <a:t>Transmission</a:t>
            </a:r>
          </a:p>
        </p:txBody>
      </p:sp>
      <p:sp>
        <p:nvSpPr>
          <p:cNvPr id="7194" name="TextBox 24"/>
          <p:cNvSpPr txBox="1">
            <a:spLocks noChangeArrowheads="1"/>
          </p:cNvSpPr>
          <p:nvPr/>
        </p:nvSpPr>
        <p:spPr bwMode="auto">
          <a:xfrm>
            <a:off x="4095751" y="4419601"/>
            <a:ext cx="1660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Compression</a:t>
            </a:r>
          </a:p>
          <a:p>
            <a:r>
              <a:rPr lang="en-US" altLang="en-US" b="1">
                <a:cs typeface="Arial" panose="020B0604020202020204" pitchFamily="34" charset="0"/>
              </a:rPr>
              <a:t>Processing</a:t>
            </a:r>
          </a:p>
        </p:txBody>
      </p:sp>
      <p:sp>
        <p:nvSpPr>
          <p:cNvPr id="7195" name="TextBox 26"/>
          <p:cNvSpPr txBox="1">
            <a:spLocks noChangeArrowheads="1"/>
          </p:cNvSpPr>
          <p:nvPr/>
        </p:nvSpPr>
        <p:spPr bwMode="auto">
          <a:xfrm>
            <a:off x="8766175" y="1279526"/>
            <a:ext cx="1582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Audio/Video</a:t>
            </a:r>
          </a:p>
          <a:p>
            <a:r>
              <a:rPr lang="en-US" altLang="en-US" b="1">
                <a:cs typeface="Arial" panose="020B0604020202020204" pitchFamily="34" charset="0"/>
              </a:rPr>
              <a:t>Presentation</a:t>
            </a:r>
          </a:p>
          <a:p>
            <a:r>
              <a:rPr lang="en-US" altLang="en-US" b="1">
                <a:cs typeface="Arial" panose="020B0604020202020204" pitchFamily="34" charset="0"/>
              </a:rPr>
              <a:t>Playback</a:t>
            </a:r>
          </a:p>
        </p:txBody>
      </p:sp>
      <p:sp>
        <p:nvSpPr>
          <p:cNvPr id="7196" name="TextBox 27"/>
          <p:cNvSpPr txBox="1">
            <a:spLocks noChangeArrowheads="1"/>
          </p:cNvSpPr>
          <p:nvPr/>
        </p:nvSpPr>
        <p:spPr bwMode="auto">
          <a:xfrm>
            <a:off x="6503989" y="1790700"/>
            <a:ext cx="17351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bg1"/>
                </a:solidFill>
                <a:cs typeface="Arial" panose="020B0604020202020204" pitchFamily="34" charset="0"/>
              </a:rPr>
              <a:t>Audio/Video </a:t>
            </a:r>
          </a:p>
          <a:p>
            <a:r>
              <a:rPr lang="en-US" altLang="en-US" b="1">
                <a:solidFill>
                  <a:schemeClr val="bg1"/>
                </a:solidFill>
                <a:cs typeface="Arial" panose="020B0604020202020204" pitchFamily="34" charset="0"/>
              </a:rPr>
              <a:t>Perception/ Playback</a:t>
            </a:r>
          </a:p>
        </p:txBody>
      </p:sp>
      <p:sp>
        <p:nvSpPr>
          <p:cNvPr id="7197" name="TextBox 56"/>
          <p:cNvSpPr txBox="1">
            <a:spLocks noChangeArrowheads="1"/>
          </p:cNvSpPr>
          <p:nvPr/>
        </p:nvSpPr>
        <p:spPr bwMode="auto">
          <a:xfrm>
            <a:off x="3462338" y="5640388"/>
            <a:ext cx="210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cs typeface="Arial" panose="020B0604020202020204" pitchFamily="34" charset="0"/>
              </a:rPr>
              <a:t>Audio </a:t>
            </a:r>
            <a:r>
              <a:rPr lang="en-US" altLang="en-US" b="1">
                <a:cs typeface="Arial" panose="020B0604020202020204" pitchFamily="34" charset="0"/>
              </a:rPr>
              <a:t>Information</a:t>
            </a:r>
          </a:p>
          <a:p>
            <a:r>
              <a:rPr lang="en-US" altLang="en-US" b="1">
                <a:cs typeface="Arial" panose="020B0604020202020204" pitchFamily="34" charset="0"/>
              </a:rPr>
              <a:t>Representation</a:t>
            </a:r>
          </a:p>
        </p:txBody>
      </p:sp>
      <p:cxnSp>
        <p:nvCxnSpPr>
          <p:cNvPr id="7198" name="Elbow Connector 31769"/>
          <p:cNvCxnSpPr>
            <a:cxnSpLocks noChangeShapeType="1"/>
            <a:stCxn id="7179" idx="3"/>
          </p:cNvCxnSpPr>
          <p:nvPr/>
        </p:nvCxnSpPr>
        <p:spPr bwMode="auto">
          <a:xfrm flipV="1">
            <a:off x="5422900" y="3889375"/>
            <a:ext cx="977900" cy="17145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199" name="Picture 25" descr="C:\Users\klara\AppData\Local\Microsoft\Windows\Temporary Internet Files\Content.IE5\5ZS0TCTT\MC900424794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650" y="1790700"/>
            <a:ext cx="66833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0" name="Picture 26" descr="C:\Users\klara\AppData\Local\Microsoft\Windows\Temporary Internet Files\Content.IE5\PKWQAGLU\MC900432629[1]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5773739"/>
            <a:ext cx="8572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201" name="Elbow Connector 33"/>
          <p:cNvCxnSpPr>
            <a:cxnSpLocks noChangeShapeType="1"/>
            <a:stCxn id="7177" idx="3"/>
          </p:cNvCxnSpPr>
          <p:nvPr/>
        </p:nvCxnSpPr>
        <p:spPr bwMode="auto">
          <a:xfrm flipH="1">
            <a:off x="9871075" y="4419601"/>
            <a:ext cx="311150" cy="1527175"/>
          </a:xfrm>
          <a:prstGeom prst="bentConnector4">
            <a:avLst>
              <a:gd name="adj1" fmla="val -73269"/>
              <a:gd name="adj2" fmla="val 63375"/>
            </a:avLst>
          </a:prstGeom>
          <a:noFill/>
          <a:ln w="28575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02" name="TextBox 34"/>
          <p:cNvSpPr txBox="1">
            <a:spLocks noChangeArrowheads="1"/>
          </p:cNvSpPr>
          <p:nvPr/>
        </p:nvSpPr>
        <p:spPr bwMode="auto">
          <a:xfrm>
            <a:off x="9272589" y="3975100"/>
            <a:ext cx="15065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cs typeface="Arial" panose="020B0604020202020204" pitchFamily="34" charset="0"/>
              </a:rPr>
              <a:t>Transmission</a:t>
            </a:r>
          </a:p>
        </p:txBody>
      </p:sp>
      <p:sp>
        <p:nvSpPr>
          <p:cNvPr id="7203" name="TextBox 68"/>
          <p:cNvSpPr txBox="1">
            <a:spLocks noChangeArrowheads="1"/>
          </p:cNvSpPr>
          <p:nvPr/>
        </p:nvSpPr>
        <p:spPr bwMode="auto">
          <a:xfrm>
            <a:off x="2298701" y="4622801"/>
            <a:ext cx="1057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Audio</a:t>
            </a:r>
          </a:p>
          <a:p>
            <a:r>
              <a:rPr lang="en-US" altLang="en-US" b="1">
                <a:cs typeface="Arial" panose="020B0604020202020204" pitchFamily="34" charset="0"/>
              </a:rPr>
              <a:t>Capture</a:t>
            </a:r>
          </a:p>
        </p:txBody>
      </p:sp>
      <p:sp>
        <p:nvSpPr>
          <p:cNvPr id="7204" name="TextBox 36"/>
          <p:cNvSpPr txBox="1">
            <a:spLocks noChangeArrowheads="1"/>
          </p:cNvSpPr>
          <p:nvPr/>
        </p:nvSpPr>
        <p:spPr bwMode="auto">
          <a:xfrm>
            <a:off x="8840789" y="5715001"/>
            <a:ext cx="118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A/V </a:t>
            </a:r>
          </a:p>
          <a:p>
            <a:r>
              <a:rPr lang="en-US" altLang="en-US" b="1">
                <a:cs typeface="Arial" panose="020B0604020202020204" pitchFamily="34" charset="0"/>
              </a:rPr>
              <a:t>Playback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905000" y="1066801"/>
            <a:ext cx="2478088" cy="2987675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40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92325" y="450850"/>
            <a:ext cx="8686800" cy="76835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Distributed Multimedia Applications</a:t>
            </a:r>
            <a:endParaRPr lang="en-US" altLang="en-US" sz="3600" dirty="0"/>
          </a:p>
        </p:txBody>
      </p:sp>
      <p:pic>
        <p:nvPicPr>
          <p:cNvPr id="8196" name="Picture 14" descr="C:\Users\klara\AppData\Local\Microsoft\Windows\Temporary Internet Files\Content.IE5\L7EDHQAN\MC900398491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 flipV="1">
            <a:off x="2438401" y="1925638"/>
            <a:ext cx="1128713" cy="1003300"/>
          </a:xfrm>
        </p:spPr>
      </p:pic>
      <p:pic>
        <p:nvPicPr>
          <p:cNvPr id="8197" name="Picture 6" descr="C:\Users\klara\AppData\Local\Microsoft\Windows\Temporary Internet Files\Content.IE5\5ZS0TCTT\MC90043251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639888"/>
            <a:ext cx="17621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 descr="C:\Users\klara\AppData\Local\Microsoft\Windows\Temporary Internet Files\Content.IE5\L7EDHQAN\MC90032363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1" y="5221288"/>
            <a:ext cx="815975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0" descr="C:\Users\klara\AppData\Local\Microsoft\Windows\Temporary Internet Files\Content.IE5\5ZS0TCTT\MP900402013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13" y="3527426"/>
            <a:ext cx="194945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2" descr="C:\Users\klara\AppData\Local\Microsoft\Windows\Temporary Internet Files\Content.IE5\PKWQAGLU\MC90028575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638" y="4902200"/>
            <a:ext cx="912812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4" descr="C:\Users\klara\AppData\Local\Microsoft\Windows\Temporary Internet Files\Content.IE5\L7EDHQAN\MC90039844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1" y="4011614"/>
            <a:ext cx="101917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6" descr="C:\Users\klara\AppData\Local\Microsoft\Windows\Temporary Internet Files\Content.IE5\X37R7TTZ\MC90042477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64" y="5268914"/>
            <a:ext cx="1049337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8" descr="C:\Users\klara\AppData\Local\Microsoft\Windows\Temporary Internet Files\Content.IE5\X37R7TTZ\MC90031117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088" y="3590925"/>
            <a:ext cx="103981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9" descr="C:\Users\klara\AppData\Local\Microsoft\Windows\Temporary Internet Files\Content.IE5\L7EDHQAN\MC90039850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238" y="2201863"/>
            <a:ext cx="1160462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23" descr="C:\Users\klara\AppData\Local\Microsoft\Windows\Temporary Internet Files\Content.IE5\PKWQAGLU\MP900442409[1]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9589"/>
            <a:ext cx="11430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24" descr="C:\Users\klara\AppData\Local\Microsoft\Windows\Temporary Internet Files\Content.IE5\X37R7TTZ\MP900442345[1]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5295900"/>
            <a:ext cx="9509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207" name="Elbow Connector 4"/>
          <p:cNvCxnSpPr>
            <a:cxnSpLocks noChangeShapeType="1"/>
            <a:stCxn id="8198" idx="3"/>
            <a:endCxn id="8203" idx="2"/>
          </p:cNvCxnSpPr>
          <p:nvPr/>
        </p:nvCxnSpPr>
        <p:spPr bwMode="auto">
          <a:xfrm flipV="1">
            <a:off x="3273426" y="4530725"/>
            <a:ext cx="1628775" cy="1100138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8" name="Elbow Connector 7"/>
          <p:cNvCxnSpPr>
            <a:cxnSpLocks noChangeShapeType="1"/>
            <a:stCxn id="8196" idx="2"/>
            <a:endCxn id="8203" idx="1"/>
          </p:cNvCxnSpPr>
          <p:nvPr/>
        </p:nvCxnSpPr>
        <p:spPr bwMode="auto">
          <a:xfrm rot="16200000" flipH="1">
            <a:off x="3127376" y="2805113"/>
            <a:ext cx="1131887" cy="1379538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9" name="Elbow Connector 9"/>
          <p:cNvCxnSpPr>
            <a:cxnSpLocks noChangeShapeType="1"/>
            <a:stCxn id="8197" idx="2"/>
          </p:cNvCxnSpPr>
          <p:nvPr/>
        </p:nvCxnSpPr>
        <p:spPr bwMode="auto">
          <a:xfrm rot="5400000">
            <a:off x="6639720" y="3094832"/>
            <a:ext cx="687387" cy="5969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0" name="Elbow Connector 11"/>
          <p:cNvCxnSpPr>
            <a:cxnSpLocks noChangeShapeType="1"/>
            <a:stCxn id="8204" idx="2"/>
          </p:cNvCxnSpPr>
          <p:nvPr/>
        </p:nvCxnSpPr>
        <p:spPr bwMode="auto">
          <a:xfrm rot="5400000">
            <a:off x="8216107" y="2639219"/>
            <a:ext cx="768350" cy="1731963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Elbow Connector 13"/>
          <p:cNvCxnSpPr>
            <a:cxnSpLocks noChangeShapeType="1"/>
            <a:stCxn id="8201" idx="1"/>
          </p:cNvCxnSpPr>
          <p:nvPr/>
        </p:nvCxnSpPr>
        <p:spPr bwMode="auto">
          <a:xfrm rot="10800000">
            <a:off x="7870826" y="4178300"/>
            <a:ext cx="1292225" cy="2413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2" name="Elbow Connector 15"/>
          <p:cNvCxnSpPr>
            <a:cxnSpLocks noChangeShapeType="1"/>
            <a:stCxn id="8201" idx="2"/>
            <a:endCxn id="8200" idx="3"/>
          </p:cNvCxnSpPr>
          <p:nvPr/>
        </p:nvCxnSpPr>
        <p:spPr bwMode="auto">
          <a:xfrm rot="5400000">
            <a:off x="9306719" y="4963319"/>
            <a:ext cx="501650" cy="230188"/>
          </a:xfrm>
          <a:prstGeom prst="bentConnector2">
            <a:avLst/>
          </a:prstGeom>
          <a:noFill/>
          <a:ln w="57150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Elbow Connector 18"/>
          <p:cNvCxnSpPr>
            <a:cxnSpLocks noChangeShapeType="1"/>
            <a:stCxn id="8202" idx="0"/>
          </p:cNvCxnSpPr>
          <p:nvPr/>
        </p:nvCxnSpPr>
        <p:spPr bwMode="auto">
          <a:xfrm rot="5400000" flipH="1" flipV="1">
            <a:off x="7131844" y="4666457"/>
            <a:ext cx="679450" cy="525462"/>
          </a:xfrm>
          <a:prstGeom prst="bentConnector3">
            <a:avLst>
              <a:gd name="adj1" fmla="val 50000"/>
            </a:avLst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4" name="TextBox 19"/>
          <p:cNvSpPr txBox="1">
            <a:spLocks noChangeArrowheads="1"/>
          </p:cNvSpPr>
          <p:nvPr/>
        </p:nvSpPr>
        <p:spPr bwMode="auto">
          <a:xfrm>
            <a:off x="2292351" y="1412876"/>
            <a:ext cx="1539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Image/Video</a:t>
            </a:r>
          </a:p>
          <a:p>
            <a:r>
              <a:rPr lang="en-US" altLang="en-US" b="1">
                <a:cs typeface="Arial" panose="020B0604020202020204" pitchFamily="34" charset="0"/>
              </a:rPr>
              <a:t>Capture</a:t>
            </a:r>
          </a:p>
        </p:txBody>
      </p:sp>
      <p:sp>
        <p:nvSpPr>
          <p:cNvPr id="8215" name="TextBox 20"/>
          <p:cNvSpPr txBox="1">
            <a:spLocks noChangeArrowheads="1"/>
          </p:cNvSpPr>
          <p:nvPr/>
        </p:nvSpPr>
        <p:spPr bwMode="auto">
          <a:xfrm>
            <a:off x="3432176" y="2725738"/>
            <a:ext cx="2809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cs typeface="Arial" panose="020B0604020202020204" pitchFamily="34" charset="0"/>
              </a:rPr>
              <a:t>Image/Video </a:t>
            </a:r>
            <a:r>
              <a:rPr lang="en-US" altLang="en-US" b="1">
                <a:cs typeface="Arial" panose="020B0604020202020204" pitchFamily="34" charset="0"/>
              </a:rPr>
              <a:t>Information</a:t>
            </a:r>
          </a:p>
          <a:p>
            <a:r>
              <a:rPr lang="en-US" altLang="en-US" b="1">
                <a:cs typeface="Arial" panose="020B0604020202020204" pitchFamily="34" charset="0"/>
              </a:rPr>
              <a:t>Representation</a:t>
            </a:r>
          </a:p>
        </p:txBody>
      </p:sp>
      <p:sp>
        <p:nvSpPr>
          <p:cNvPr id="8216" name="TextBox 21"/>
          <p:cNvSpPr txBox="1">
            <a:spLocks noChangeArrowheads="1"/>
          </p:cNvSpPr>
          <p:nvPr/>
        </p:nvSpPr>
        <p:spPr bwMode="auto">
          <a:xfrm>
            <a:off x="5721350" y="5576889"/>
            <a:ext cx="10429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Media</a:t>
            </a:r>
          </a:p>
          <a:p>
            <a:r>
              <a:rPr lang="en-US" altLang="en-US" b="1">
                <a:cs typeface="Arial" panose="020B0604020202020204" pitchFamily="34" charset="0"/>
              </a:rPr>
              <a:t>Server</a:t>
            </a:r>
          </a:p>
          <a:p>
            <a:r>
              <a:rPr lang="en-US" altLang="en-US" b="1">
                <a:cs typeface="Arial" panose="020B0604020202020204" pitchFamily="34" charset="0"/>
              </a:rPr>
              <a:t>Storage</a:t>
            </a:r>
          </a:p>
        </p:txBody>
      </p:sp>
      <p:sp>
        <p:nvSpPr>
          <p:cNvPr id="8217" name="TextBox 22"/>
          <p:cNvSpPr txBox="1">
            <a:spLocks noChangeArrowheads="1"/>
          </p:cNvSpPr>
          <p:nvPr/>
        </p:nvSpPr>
        <p:spPr bwMode="auto">
          <a:xfrm>
            <a:off x="6146801" y="3876675"/>
            <a:ext cx="1673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bg1"/>
                </a:solidFill>
                <a:cs typeface="Arial" panose="020B0604020202020204" pitchFamily="34" charset="0"/>
              </a:rPr>
              <a:t>Transmission</a:t>
            </a:r>
          </a:p>
        </p:txBody>
      </p:sp>
      <p:sp>
        <p:nvSpPr>
          <p:cNvPr id="8218" name="TextBox 24"/>
          <p:cNvSpPr txBox="1">
            <a:spLocks noChangeArrowheads="1"/>
          </p:cNvSpPr>
          <p:nvPr/>
        </p:nvSpPr>
        <p:spPr bwMode="auto">
          <a:xfrm>
            <a:off x="4095751" y="4419601"/>
            <a:ext cx="1660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Compression</a:t>
            </a:r>
          </a:p>
          <a:p>
            <a:r>
              <a:rPr lang="en-US" altLang="en-US" b="1">
                <a:cs typeface="Arial" panose="020B0604020202020204" pitchFamily="34" charset="0"/>
              </a:rPr>
              <a:t>Processing</a:t>
            </a:r>
          </a:p>
        </p:txBody>
      </p:sp>
      <p:sp>
        <p:nvSpPr>
          <p:cNvPr id="8219" name="TextBox 26"/>
          <p:cNvSpPr txBox="1">
            <a:spLocks noChangeArrowheads="1"/>
          </p:cNvSpPr>
          <p:nvPr/>
        </p:nvSpPr>
        <p:spPr bwMode="auto">
          <a:xfrm>
            <a:off x="8766175" y="1279526"/>
            <a:ext cx="1582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Audio/Video</a:t>
            </a:r>
          </a:p>
          <a:p>
            <a:r>
              <a:rPr lang="en-US" altLang="en-US" b="1">
                <a:cs typeface="Arial" panose="020B0604020202020204" pitchFamily="34" charset="0"/>
              </a:rPr>
              <a:t>Presentation</a:t>
            </a:r>
          </a:p>
          <a:p>
            <a:r>
              <a:rPr lang="en-US" altLang="en-US" b="1">
                <a:cs typeface="Arial" panose="020B0604020202020204" pitchFamily="34" charset="0"/>
              </a:rPr>
              <a:t>Playback</a:t>
            </a:r>
          </a:p>
        </p:txBody>
      </p:sp>
      <p:sp>
        <p:nvSpPr>
          <p:cNvPr id="8220" name="TextBox 27"/>
          <p:cNvSpPr txBox="1">
            <a:spLocks noChangeArrowheads="1"/>
          </p:cNvSpPr>
          <p:nvPr/>
        </p:nvSpPr>
        <p:spPr bwMode="auto">
          <a:xfrm>
            <a:off x="6503989" y="1790700"/>
            <a:ext cx="17351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bg1"/>
                </a:solidFill>
                <a:cs typeface="Arial" panose="020B0604020202020204" pitchFamily="34" charset="0"/>
              </a:rPr>
              <a:t>Audio/Video </a:t>
            </a:r>
          </a:p>
          <a:p>
            <a:r>
              <a:rPr lang="en-US" altLang="en-US" b="1">
                <a:solidFill>
                  <a:schemeClr val="bg1"/>
                </a:solidFill>
                <a:cs typeface="Arial" panose="020B0604020202020204" pitchFamily="34" charset="0"/>
              </a:rPr>
              <a:t>Perception/ Playback</a:t>
            </a:r>
          </a:p>
        </p:txBody>
      </p:sp>
      <p:sp>
        <p:nvSpPr>
          <p:cNvPr id="8221" name="TextBox 56"/>
          <p:cNvSpPr txBox="1">
            <a:spLocks noChangeArrowheads="1"/>
          </p:cNvSpPr>
          <p:nvPr/>
        </p:nvSpPr>
        <p:spPr bwMode="auto">
          <a:xfrm>
            <a:off x="3462338" y="5640388"/>
            <a:ext cx="210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cs typeface="Arial" panose="020B0604020202020204" pitchFamily="34" charset="0"/>
              </a:rPr>
              <a:t>Audio </a:t>
            </a:r>
            <a:r>
              <a:rPr lang="en-US" altLang="en-US" b="1">
                <a:cs typeface="Arial" panose="020B0604020202020204" pitchFamily="34" charset="0"/>
              </a:rPr>
              <a:t>Information</a:t>
            </a:r>
          </a:p>
          <a:p>
            <a:r>
              <a:rPr lang="en-US" altLang="en-US" b="1">
                <a:cs typeface="Arial" panose="020B0604020202020204" pitchFamily="34" charset="0"/>
              </a:rPr>
              <a:t>Representation</a:t>
            </a:r>
          </a:p>
        </p:txBody>
      </p:sp>
      <p:cxnSp>
        <p:nvCxnSpPr>
          <p:cNvPr id="8222" name="Elbow Connector 31769"/>
          <p:cNvCxnSpPr>
            <a:cxnSpLocks noChangeShapeType="1"/>
            <a:stCxn id="8203" idx="3"/>
          </p:cNvCxnSpPr>
          <p:nvPr/>
        </p:nvCxnSpPr>
        <p:spPr bwMode="auto">
          <a:xfrm flipV="1">
            <a:off x="5422900" y="3889375"/>
            <a:ext cx="977900" cy="17145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223" name="Picture 25" descr="C:\Users\klara\AppData\Local\Microsoft\Windows\Temporary Internet Files\Content.IE5\5ZS0TCTT\MC900424794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650" y="1790700"/>
            <a:ext cx="66833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4" name="Picture 26" descr="C:\Users\klara\AppData\Local\Microsoft\Windows\Temporary Internet Files\Content.IE5\PKWQAGLU\MC900432629[1]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5773739"/>
            <a:ext cx="8572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225" name="Elbow Connector 33"/>
          <p:cNvCxnSpPr>
            <a:cxnSpLocks noChangeShapeType="1"/>
            <a:stCxn id="8201" idx="3"/>
          </p:cNvCxnSpPr>
          <p:nvPr/>
        </p:nvCxnSpPr>
        <p:spPr bwMode="auto">
          <a:xfrm flipH="1">
            <a:off x="9871075" y="4419601"/>
            <a:ext cx="311150" cy="1527175"/>
          </a:xfrm>
          <a:prstGeom prst="bentConnector4">
            <a:avLst>
              <a:gd name="adj1" fmla="val -73269"/>
              <a:gd name="adj2" fmla="val 63375"/>
            </a:avLst>
          </a:prstGeom>
          <a:noFill/>
          <a:ln w="28575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26" name="TextBox 34"/>
          <p:cNvSpPr txBox="1">
            <a:spLocks noChangeArrowheads="1"/>
          </p:cNvSpPr>
          <p:nvPr/>
        </p:nvSpPr>
        <p:spPr bwMode="auto">
          <a:xfrm>
            <a:off x="9272589" y="3975100"/>
            <a:ext cx="15065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cs typeface="Arial" panose="020B0604020202020204" pitchFamily="34" charset="0"/>
              </a:rPr>
              <a:t>Transmission</a:t>
            </a:r>
          </a:p>
        </p:txBody>
      </p:sp>
      <p:sp>
        <p:nvSpPr>
          <p:cNvPr id="8227" name="TextBox 68"/>
          <p:cNvSpPr txBox="1">
            <a:spLocks noChangeArrowheads="1"/>
          </p:cNvSpPr>
          <p:nvPr/>
        </p:nvSpPr>
        <p:spPr bwMode="auto">
          <a:xfrm>
            <a:off x="2298701" y="4622801"/>
            <a:ext cx="1057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Audio</a:t>
            </a:r>
          </a:p>
          <a:p>
            <a:r>
              <a:rPr lang="en-US" altLang="en-US" b="1">
                <a:cs typeface="Arial" panose="020B0604020202020204" pitchFamily="34" charset="0"/>
              </a:rPr>
              <a:t>Capture</a:t>
            </a:r>
          </a:p>
        </p:txBody>
      </p:sp>
      <p:sp>
        <p:nvSpPr>
          <p:cNvPr id="8228" name="TextBox 36"/>
          <p:cNvSpPr txBox="1">
            <a:spLocks noChangeArrowheads="1"/>
          </p:cNvSpPr>
          <p:nvPr/>
        </p:nvSpPr>
        <p:spPr bwMode="auto">
          <a:xfrm>
            <a:off x="8840789" y="5715001"/>
            <a:ext cx="118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A/V </a:t>
            </a:r>
          </a:p>
          <a:p>
            <a:r>
              <a:rPr lang="en-US" altLang="en-US" b="1">
                <a:cs typeface="Arial" panose="020B0604020202020204" pitchFamily="34" charset="0"/>
              </a:rPr>
              <a:t>Playback</a:t>
            </a:r>
          </a:p>
        </p:txBody>
      </p: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3873501" y="3371851"/>
            <a:ext cx="2238375" cy="2017713"/>
          </a:xfrm>
          <a:prstGeom prst="ellips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19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2325" y="450850"/>
            <a:ext cx="8686800" cy="7683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Distributed Multimedia Applications </a:t>
            </a:r>
            <a:endParaRPr lang="en-US" altLang="en-US" sz="3200" dirty="0"/>
          </a:p>
        </p:txBody>
      </p:sp>
      <p:pic>
        <p:nvPicPr>
          <p:cNvPr id="9220" name="Picture 14" descr="C:\Users\klara\AppData\Local\Microsoft\Windows\Temporary Internet Files\Content.IE5\L7EDHQAN\MC900398491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 flipV="1">
            <a:off x="2425701" y="1925638"/>
            <a:ext cx="1128713" cy="1003300"/>
          </a:xfrm>
        </p:spPr>
      </p:pic>
      <p:pic>
        <p:nvPicPr>
          <p:cNvPr id="9221" name="Picture 6" descr="C:\Users\klara\AppData\Local\Microsoft\Windows\Temporary Internet Files\Content.IE5\5ZS0TCTT\MC90043251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639888"/>
            <a:ext cx="17621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 descr="C:\Users\klara\AppData\Local\Microsoft\Windows\Temporary Internet Files\Content.IE5\L7EDHQAN\MC90032363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1" y="5221288"/>
            <a:ext cx="815975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0" descr="C:\Users\klara\AppData\Local\Microsoft\Windows\Temporary Internet Files\Content.IE5\5ZS0TCTT\MP900402013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13" y="3527426"/>
            <a:ext cx="194945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2" descr="C:\Users\klara\AppData\Local\Microsoft\Windows\Temporary Internet Files\Content.IE5\PKWQAGLU\MC90028575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638" y="4902200"/>
            <a:ext cx="912812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4" descr="C:\Users\klara\AppData\Local\Microsoft\Windows\Temporary Internet Files\Content.IE5\L7EDHQAN\MC90039844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1" y="4011614"/>
            <a:ext cx="101917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6" descr="C:\Users\klara\AppData\Local\Microsoft\Windows\Temporary Internet Files\Content.IE5\X37R7TTZ\MC90042477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64" y="5268914"/>
            <a:ext cx="1049337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8" descr="C:\Users\klara\AppData\Local\Microsoft\Windows\Temporary Internet Files\Content.IE5\X37R7TTZ\MC90031117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088" y="3590925"/>
            <a:ext cx="103981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9" descr="C:\Users\klara\AppData\Local\Microsoft\Windows\Temporary Internet Files\Content.IE5\L7EDHQAN\MC90039850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238" y="2201863"/>
            <a:ext cx="1160462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23" descr="C:\Users\klara\AppData\Local\Microsoft\Windows\Temporary Internet Files\Content.IE5\PKWQAGLU\MP900442409[1]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9589"/>
            <a:ext cx="11430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24" descr="C:\Users\klara\AppData\Local\Microsoft\Windows\Temporary Internet Files\Content.IE5\X37R7TTZ\MP900442345[1]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5295900"/>
            <a:ext cx="9509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31" name="Elbow Connector 4"/>
          <p:cNvCxnSpPr>
            <a:cxnSpLocks noChangeShapeType="1"/>
            <a:stCxn id="9222" idx="3"/>
            <a:endCxn id="9227" idx="2"/>
          </p:cNvCxnSpPr>
          <p:nvPr/>
        </p:nvCxnSpPr>
        <p:spPr bwMode="auto">
          <a:xfrm flipV="1">
            <a:off x="3273426" y="4530725"/>
            <a:ext cx="1628775" cy="1100138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Elbow Connector 7"/>
          <p:cNvCxnSpPr>
            <a:cxnSpLocks noChangeShapeType="1"/>
            <a:stCxn id="9220" idx="2"/>
            <a:endCxn id="9227" idx="1"/>
          </p:cNvCxnSpPr>
          <p:nvPr/>
        </p:nvCxnSpPr>
        <p:spPr bwMode="auto">
          <a:xfrm rot="16200000" flipH="1">
            <a:off x="3121026" y="2798763"/>
            <a:ext cx="1131887" cy="1392238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3" name="Elbow Connector 9"/>
          <p:cNvCxnSpPr>
            <a:cxnSpLocks noChangeShapeType="1"/>
            <a:stCxn id="9221" idx="2"/>
          </p:cNvCxnSpPr>
          <p:nvPr/>
        </p:nvCxnSpPr>
        <p:spPr bwMode="auto">
          <a:xfrm rot="5400000">
            <a:off x="6639720" y="3094832"/>
            <a:ext cx="687387" cy="5969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Elbow Connector 11"/>
          <p:cNvCxnSpPr>
            <a:cxnSpLocks noChangeShapeType="1"/>
            <a:stCxn id="9228" idx="2"/>
          </p:cNvCxnSpPr>
          <p:nvPr/>
        </p:nvCxnSpPr>
        <p:spPr bwMode="auto">
          <a:xfrm rot="5400000">
            <a:off x="8216107" y="2639219"/>
            <a:ext cx="768350" cy="1731963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Elbow Connector 13"/>
          <p:cNvCxnSpPr>
            <a:cxnSpLocks noChangeShapeType="1"/>
            <a:stCxn id="9225" idx="1"/>
          </p:cNvCxnSpPr>
          <p:nvPr/>
        </p:nvCxnSpPr>
        <p:spPr bwMode="auto">
          <a:xfrm rot="10800000">
            <a:off x="7870826" y="4178300"/>
            <a:ext cx="1292225" cy="2413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Elbow Connector 15"/>
          <p:cNvCxnSpPr>
            <a:cxnSpLocks noChangeShapeType="1"/>
            <a:stCxn id="9225" idx="2"/>
            <a:endCxn id="9224" idx="3"/>
          </p:cNvCxnSpPr>
          <p:nvPr/>
        </p:nvCxnSpPr>
        <p:spPr bwMode="auto">
          <a:xfrm rot="5400000">
            <a:off x="9306719" y="4963319"/>
            <a:ext cx="501650" cy="230188"/>
          </a:xfrm>
          <a:prstGeom prst="bentConnector2">
            <a:avLst/>
          </a:prstGeom>
          <a:noFill/>
          <a:ln w="57150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Elbow Connector 18"/>
          <p:cNvCxnSpPr>
            <a:cxnSpLocks noChangeShapeType="1"/>
            <a:stCxn id="9226" idx="0"/>
          </p:cNvCxnSpPr>
          <p:nvPr/>
        </p:nvCxnSpPr>
        <p:spPr bwMode="auto">
          <a:xfrm rot="5400000" flipH="1" flipV="1">
            <a:off x="7131844" y="4666457"/>
            <a:ext cx="679450" cy="525462"/>
          </a:xfrm>
          <a:prstGeom prst="bentConnector3">
            <a:avLst>
              <a:gd name="adj1" fmla="val 50000"/>
            </a:avLst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8" name="TextBox 19"/>
          <p:cNvSpPr txBox="1">
            <a:spLocks noChangeArrowheads="1"/>
          </p:cNvSpPr>
          <p:nvPr/>
        </p:nvSpPr>
        <p:spPr bwMode="auto">
          <a:xfrm>
            <a:off x="2292351" y="1412876"/>
            <a:ext cx="1539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Image/Video</a:t>
            </a:r>
          </a:p>
          <a:p>
            <a:r>
              <a:rPr lang="en-US" altLang="en-US" b="1">
                <a:cs typeface="Arial" panose="020B0604020202020204" pitchFamily="34" charset="0"/>
              </a:rPr>
              <a:t>Capture</a:t>
            </a:r>
          </a:p>
        </p:txBody>
      </p:sp>
      <p:sp>
        <p:nvSpPr>
          <p:cNvPr id="9239" name="TextBox 20"/>
          <p:cNvSpPr txBox="1">
            <a:spLocks noChangeArrowheads="1"/>
          </p:cNvSpPr>
          <p:nvPr/>
        </p:nvSpPr>
        <p:spPr bwMode="auto">
          <a:xfrm>
            <a:off x="3432176" y="2725738"/>
            <a:ext cx="2809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cs typeface="Arial" panose="020B0604020202020204" pitchFamily="34" charset="0"/>
              </a:rPr>
              <a:t>Image/Video </a:t>
            </a:r>
            <a:r>
              <a:rPr lang="en-US" altLang="en-US" b="1">
                <a:cs typeface="Arial" panose="020B0604020202020204" pitchFamily="34" charset="0"/>
              </a:rPr>
              <a:t>Information</a:t>
            </a:r>
          </a:p>
          <a:p>
            <a:r>
              <a:rPr lang="en-US" altLang="en-US" b="1">
                <a:cs typeface="Arial" panose="020B0604020202020204" pitchFamily="34" charset="0"/>
              </a:rPr>
              <a:t>Representation</a:t>
            </a:r>
          </a:p>
        </p:txBody>
      </p:sp>
      <p:sp>
        <p:nvSpPr>
          <p:cNvPr id="9240" name="TextBox 21"/>
          <p:cNvSpPr txBox="1">
            <a:spLocks noChangeArrowheads="1"/>
          </p:cNvSpPr>
          <p:nvPr/>
        </p:nvSpPr>
        <p:spPr bwMode="auto">
          <a:xfrm>
            <a:off x="5721350" y="5576889"/>
            <a:ext cx="10429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Media</a:t>
            </a:r>
          </a:p>
          <a:p>
            <a:r>
              <a:rPr lang="en-US" altLang="en-US" b="1">
                <a:cs typeface="Arial" panose="020B0604020202020204" pitchFamily="34" charset="0"/>
              </a:rPr>
              <a:t>Server</a:t>
            </a:r>
          </a:p>
          <a:p>
            <a:r>
              <a:rPr lang="en-US" altLang="en-US" b="1">
                <a:cs typeface="Arial" panose="020B0604020202020204" pitchFamily="34" charset="0"/>
              </a:rPr>
              <a:t>Storage</a:t>
            </a:r>
          </a:p>
        </p:txBody>
      </p:sp>
      <p:sp>
        <p:nvSpPr>
          <p:cNvPr id="9241" name="TextBox 22"/>
          <p:cNvSpPr txBox="1">
            <a:spLocks noChangeArrowheads="1"/>
          </p:cNvSpPr>
          <p:nvPr/>
        </p:nvSpPr>
        <p:spPr bwMode="auto">
          <a:xfrm>
            <a:off x="6146801" y="3876675"/>
            <a:ext cx="1673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bg1"/>
                </a:solidFill>
                <a:cs typeface="Arial" panose="020B0604020202020204" pitchFamily="34" charset="0"/>
              </a:rPr>
              <a:t>Transmission</a:t>
            </a:r>
          </a:p>
        </p:txBody>
      </p:sp>
      <p:sp>
        <p:nvSpPr>
          <p:cNvPr id="9242" name="TextBox 24"/>
          <p:cNvSpPr txBox="1">
            <a:spLocks noChangeArrowheads="1"/>
          </p:cNvSpPr>
          <p:nvPr/>
        </p:nvSpPr>
        <p:spPr bwMode="auto">
          <a:xfrm>
            <a:off x="4095751" y="4419601"/>
            <a:ext cx="1660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Compression</a:t>
            </a:r>
          </a:p>
          <a:p>
            <a:r>
              <a:rPr lang="en-US" altLang="en-US" b="1">
                <a:cs typeface="Arial" panose="020B0604020202020204" pitchFamily="34" charset="0"/>
              </a:rPr>
              <a:t>Processing</a:t>
            </a:r>
          </a:p>
        </p:txBody>
      </p:sp>
      <p:sp>
        <p:nvSpPr>
          <p:cNvPr id="9243" name="TextBox 26"/>
          <p:cNvSpPr txBox="1">
            <a:spLocks noChangeArrowheads="1"/>
          </p:cNvSpPr>
          <p:nvPr/>
        </p:nvSpPr>
        <p:spPr bwMode="auto">
          <a:xfrm>
            <a:off x="8766175" y="1279526"/>
            <a:ext cx="1582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Audio/Video</a:t>
            </a:r>
          </a:p>
          <a:p>
            <a:r>
              <a:rPr lang="en-US" altLang="en-US" b="1">
                <a:cs typeface="Arial" panose="020B0604020202020204" pitchFamily="34" charset="0"/>
              </a:rPr>
              <a:t>Presentation</a:t>
            </a:r>
          </a:p>
          <a:p>
            <a:r>
              <a:rPr lang="en-US" altLang="en-US" b="1">
                <a:cs typeface="Arial" panose="020B0604020202020204" pitchFamily="34" charset="0"/>
              </a:rPr>
              <a:t>Playback</a:t>
            </a:r>
          </a:p>
        </p:txBody>
      </p:sp>
      <p:sp>
        <p:nvSpPr>
          <p:cNvPr id="9244" name="TextBox 27"/>
          <p:cNvSpPr txBox="1">
            <a:spLocks noChangeArrowheads="1"/>
          </p:cNvSpPr>
          <p:nvPr/>
        </p:nvSpPr>
        <p:spPr bwMode="auto">
          <a:xfrm>
            <a:off x="6503989" y="1790700"/>
            <a:ext cx="17351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bg1"/>
                </a:solidFill>
                <a:cs typeface="Arial" panose="020B0604020202020204" pitchFamily="34" charset="0"/>
              </a:rPr>
              <a:t>Audio/Video </a:t>
            </a:r>
          </a:p>
          <a:p>
            <a:r>
              <a:rPr lang="en-US" altLang="en-US" b="1">
                <a:solidFill>
                  <a:schemeClr val="bg1"/>
                </a:solidFill>
                <a:cs typeface="Arial" panose="020B0604020202020204" pitchFamily="34" charset="0"/>
              </a:rPr>
              <a:t>Perception/ Playback</a:t>
            </a:r>
          </a:p>
        </p:txBody>
      </p:sp>
      <p:sp>
        <p:nvSpPr>
          <p:cNvPr id="9245" name="TextBox 56"/>
          <p:cNvSpPr txBox="1">
            <a:spLocks noChangeArrowheads="1"/>
          </p:cNvSpPr>
          <p:nvPr/>
        </p:nvSpPr>
        <p:spPr bwMode="auto">
          <a:xfrm>
            <a:off x="3462338" y="5640388"/>
            <a:ext cx="210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cs typeface="Arial" panose="020B0604020202020204" pitchFamily="34" charset="0"/>
              </a:rPr>
              <a:t>Audio </a:t>
            </a:r>
            <a:r>
              <a:rPr lang="en-US" altLang="en-US" b="1">
                <a:cs typeface="Arial" panose="020B0604020202020204" pitchFamily="34" charset="0"/>
              </a:rPr>
              <a:t>Information</a:t>
            </a:r>
          </a:p>
          <a:p>
            <a:r>
              <a:rPr lang="en-US" altLang="en-US" b="1">
                <a:cs typeface="Arial" panose="020B0604020202020204" pitchFamily="34" charset="0"/>
              </a:rPr>
              <a:t>Representation</a:t>
            </a:r>
          </a:p>
        </p:txBody>
      </p:sp>
      <p:cxnSp>
        <p:nvCxnSpPr>
          <p:cNvPr id="9246" name="Elbow Connector 31769"/>
          <p:cNvCxnSpPr>
            <a:cxnSpLocks noChangeShapeType="1"/>
            <a:stCxn id="9227" idx="3"/>
          </p:cNvCxnSpPr>
          <p:nvPr/>
        </p:nvCxnSpPr>
        <p:spPr bwMode="auto">
          <a:xfrm flipV="1">
            <a:off x="5422900" y="3889375"/>
            <a:ext cx="977900" cy="17145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247" name="Picture 25" descr="C:\Users\klara\AppData\Local\Microsoft\Windows\Temporary Internet Files\Content.IE5\5ZS0TCTT\MC900424794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650" y="1790700"/>
            <a:ext cx="66833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8" name="Picture 26" descr="C:\Users\klara\AppData\Local\Microsoft\Windows\Temporary Internet Files\Content.IE5\PKWQAGLU\MC900432629[1]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5773739"/>
            <a:ext cx="8572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49" name="Elbow Connector 33"/>
          <p:cNvCxnSpPr>
            <a:cxnSpLocks noChangeShapeType="1"/>
            <a:stCxn id="9225" idx="3"/>
          </p:cNvCxnSpPr>
          <p:nvPr/>
        </p:nvCxnSpPr>
        <p:spPr bwMode="auto">
          <a:xfrm flipH="1">
            <a:off x="9871075" y="4419601"/>
            <a:ext cx="311150" cy="1527175"/>
          </a:xfrm>
          <a:prstGeom prst="bentConnector4">
            <a:avLst>
              <a:gd name="adj1" fmla="val -73269"/>
              <a:gd name="adj2" fmla="val 63375"/>
            </a:avLst>
          </a:prstGeom>
          <a:noFill/>
          <a:ln w="28575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0" name="TextBox 34"/>
          <p:cNvSpPr txBox="1">
            <a:spLocks noChangeArrowheads="1"/>
          </p:cNvSpPr>
          <p:nvPr/>
        </p:nvSpPr>
        <p:spPr bwMode="auto">
          <a:xfrm>
            <a:off x="9272589" y="3975100"/>
            <a:ext cx="15065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cs typeface="Arial" panose="020B0604020202020204" pitchFamily="34" charset="0"/>
              </a:rPr>
              <a:t>Transmission</a:t>
            </a:r>
          </a:p>
        </p:txBody>
      </p:sp>
      <p:sp>
        <p:nvSpPr>
          <p:cNvPr id="9251" name="TextBox 68"/>
          <p:cNvSpPr txBox="1">
            <a:spLocks noChangeArrowheads="1"/>
          </p:cNvSpPr>
          <p:nvPr/>
        </p:nvSpPr>
        <p:spPr bwMode="auto">
          <a:xfrm>
            <a:off x="2298701" y="4622801"/>
            <a:ext cx="1057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Audio</a:t>
            </a:r>
          </a:p>
          <a:p>
            <a:r>
              <a:rPr lang="en-US" altLang="en-US" b="1">
                <a:cs typeface="Arial" panose="020B0604020202020204" pitchFamily="34" charset="0"/>
              </a:rPr>
              <a:t>Capture</a:t>
            </a:r>
          </a:p>
        </p:txBody>
      </p:sp>
      <p:sp>
        <p:nvSpPr>
          <p:cNvPr id="9252" name="TextBox 36"/>
          <p:cNvSpPr txBox="1">
            <a:spLocks noChangeArrowheads="1"/>
          </p:cNvSpPr>
          <p:nvPr/>
        </p:nvSpPr>
        <p:spPr bwMode="auto">
          <a:xfrm>
            <a:off x="8840789" y="5715001"/>
            <a:ext cx="118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cs typeface="Arial" panose="020B0604020202020204" pitchFamily="34" charset="0"/>
              </a:rPr>
              <a:t>A/V </a:t>
            </a:r>
          </a:p>
          <a:p>
            <a:r>
              <a:rPr lang="en-US" altLang="en-US" b="1">
                <a:cs typeface="Arial" panose="020B0604020202020204" pitchFamily="34" charset="0"/>
              </a:rPr>
              <a:t>Playback</a:t>
            </a:r>
          </a:p>
        </p:txBody>
      </p: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5976939" y="3121026"/>
            <a:ext cx="2238375" cy="2017713"/>
          </a:xfrm>
          <a:prstGeom prst="ellips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5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Multimedia Distributed System and Network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209800" y="2133600"/>
            <a:ext cx="1905000" cy="1219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8001000" y="2133600"/>
            <a:ext cx="1981200" cy="1371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" name="Cloud 7"/>
          <p:cNvSpPr/>
          <p:nvPr/>
        </p:nvSpPr>
        <p:spPr bwMode="auto">
          <a:xfrm>
            <a:off x="4724400" y="4191000"/>
            <a:ext cx="2514600" cy="1447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  <a:p>
            <a:pPr>
              <a:defRPr/>
            </a:pPr>
            <a:r>
              <a:rPr lang="en-US" dirty="0">
                <a:latin typeface="Arial" charset="0"/>
              </a:rPr>
              <a:t>       </a:t>
            </a:r>
            <a:r>
              <a:rPr lang="en-US" b="1" dirty="0">
                <a:latin typeface="Arial" charset="0"/>
              </a:rPr>
              <a:t>Network</a:t>
            </a:r>
          </a:p>
        </p:txBody>
      </p:sp>
      <p:cxnSp>
        <p:nvCxnSpPr>
          <p:cNvPr id="10247" name="Straight Connector 9"/>
          <p:cNvCxnSpPr>
            <a:cxnSpLocks noChangeShapeType="1"/>
            <a:stCxn id="10244" idx="1"/>
            <a:endCxn id="10244" idx="3"/>
          </p:cNvCxnSpPr>
          <p:nvPr/>
        </p:nvCxnSpPr>
        <p:spPr bwMode="auto">
          <a:xfrm rot="10800000" flipH="1">
            <a:off x="2209800" y="2743200"/>
            <a:ext cx="1905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Straight Connector 11"/>
          <p:cNvCxnSpPr>
            <a:cxnSpLocks noChangeShapeType="1"/>
            <a:stCxn id="10245" idx="1"/>
            <a:endCxn id="10245" idx="3"/>
          </p:cNvCxnSpPr>
          <p:nvPr/>
        </p:nvCxnSpPr>
        <p:spPr bwMode="auto">
          <a:xfrm rot="10800000" flipH="1">
            <a:off x="8001000" y="2819400"/>
            <a:ext cx="1981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9" name="TextBox 12"/>
          <p:cNvSpPr txBox="1">
            <a:spLocks noChangeArrowheads="1"/>
          </p:cNvSpPr>
          <p:nvPr/>
        </p:nvSpPr>
        <p:spPr bwMode="auto">
          <a:xfrm>
            <a:off x="2362200" y="2133601"/>
            <a:ext cx="1441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MM</a:t>
            </a:r>
          </a:p>
          <a:p>
            <a:r>
              <a:rPr lang="en-US" altLang="en-US" b="1">
                <a:solidFill>
                  <a:srgbClr val="FF0000"/>
                </a:solidFill>
              </a:rPr>
              <a:t>Application</a:t>
            </a:r>
          </a:p>
        </p:txBody>
      </p:sp>
      <p:sp>
        <p:nvSpPr>
          <p:cNvPr id="10250" name="TextBox 13"/>
          <p:cNvSpPr txBox="1">
            <a:spLocks noChangeArrowheads="1"/>
          </p:cNvSpPr>
          <p:nvPr/>
        </p:nvSpPr>
        <p:spPr bwMode="auto">
          <a:xfrm>
            <a:off x="2286000" y="2819401"/>
            <a:ext cx="1677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 dirty="0"/>
              <a:t>OS/Distributed</a:t>
            </a:r>
          </a:p>
          <a:p>
            <a:r>
              <a:rPr lang="en-US" altLang="en-US" sz="1400" b="1" dirty="0"/>
              <a:t>Systems/Network</a:t>
            </a:r>
          </a:p>
        </p:txBody>
      </p:sp>
      <p:sp>
        <p:nvSpPr>
          <p:cNvPr id="10251" name="TextBox 15"/>
          <p:cNvSpPr txBox="1">
            <a:spLocks noChangeArrowheads="1"/>
          </p:cNvSpPr>
          <p:nvPr/>
        </p:nvSpPr>
        <p:spPr bwMode="auto">
          <a:xfrm>
            <a:off x="8229600" y="2133601"/>
            <a:ext cx="1441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MM</a:t>
            </a:r>
          </a:p>
          <a:p>
            <a:r>
              <a:rPr lang="en-US" altLang="en-US" b="1">
                <a:solidFill>
                  <a:srgbClr val="FF0000"/>
                </a:solidFill>
              </a:rPr>
              <a:t>Application</a:t>
            </a:r>
          </a:p>
        </p:txBody>
      </p:sp>
      <p:sp>
        <p:nvSpPr>
          <p:cNvPr id="10252" name="TextBox 16"/>
          <p:cNvSpPr txBox="1">
            <a:spLocks noChangeArrowheads="1"/>
          </p:cNvSpPr>
          <p:nvPr/>
        </p:nvSpPr>
        <p:spPr bwMode="auto">
          <a:xfrm>
            <a:off x="8077201" y="2971800"/>
            <a:ext cx="1878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 dirty="0"/>
              <a:t>OS/DS/Network</a:t>
            </a:r>
          </a:p>
        </p:txBody>
      </p:sp>
      <p:cxnSp>
        <p:nvCxnSpPr>
          <p:cNvPr id="10253" name="Shape 18"/>
          <p:cNvCxnSpPr>
            <a:cxnSpLocks noChangeShapeType="1"/>
            <a:stCxn id="10244" idx="2"/>
            <a:endCxn id="8" idx="2"/>
          </p:cNvCxnSpPr>
          <p:nvPr/>
        </p:nvCxnSpPr>
        <p:spPr bwMode="auto">
          <a:xfrm rot="16200000" flipH="1">
            <a:off x="3166269" y="3348831"/>
            <a:ext cx="1562100" cy="1570038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Shape 20"/>
          <p:cNvCxnSpPr>
            <a:cxnSpLocks noChangeShapeType="1"/>
            <a:stCxn id="10245" idx="2"/>
            <a:endCxn id="8" idx="0"/>
          </p:cNvCxnSpPr>
          <p:nvPr/>
        </p:nvCxnSpPr>
        <p:spPr bwMode="auto">
          <a:xfrm rot="5400000">
            <a:off x="7409657" y="3332957"/>
            <a:ext cx="1409700" cy="1754187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5" name="TextBox 21"/>
          <p:cNvSpPr txBox="1">
            <a:spLocks noChangeArrowheads="1"/>
          </p:cNvSpPr>
          <p:nvPr/>
        </p:nvSpPr>
        <p:spPr bwMode="auto">
          <a:xfrm>
            <a:off x="2209801" y="1676400"/>
            <a:ext cx="174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Sender/Server</a:t>
            </a:r>
          </a:p>
        </p:txBody>
      </p:sp>
      <p:sp>
        <p:nvSpPr>
          <p:cNvPr id="10256" name="TextBox 22"/>
          <p:cNvSpPr txBox="1">
            <a:spLocks noChangeArrowheads="1"/>
          </p:cNvSpPr>
          <p:nvPr/>
        </p:nvSpPr>
        <p:spPr bwMode="auto">
          <a:xfrm>
            <a:off x="8077201" y="1752600"/>
            <a:ext cx="1851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Receiver/Client</a:t>
            </a:r>
          </a:p>
        </p:txBody>
      </p:sp>
      <p:sp>
        <p:nvSpPr>
          <p:cNvPr id="10257" name="TextBox 16"/>
          <p:cNvSpPr txBox="1">
            <a:spLocks noChangeArrowheads="1"/>
          </p:cNvSpPr>
          <p:nvPr/>
        </p:nvSpPr>
        <p:spPr bwMode="auto">
          <a:xfrm>
            <a:off x="4191001" y="2057400"/>
            <a:ext cx="1262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Capture AV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Code AV</a:t>
            </a:r>
          </a:p>
        </p:txBody>
      </p:sp>
      <p:sp>
        <p:nvSpPr>
          <p:cNvPr id="10258" name="TextBox 17"/>
          <p:cNvSpPr txBox="1">
            <a:spLocks noChangeArrowheads="1"/>
          </p:cNvSpPr>
          <p:nvPr/>
        </p:nvSpPr>
        <p:spPr bwMode="auto">
          <a:xfrm>
            <a:off x="6781800" y="2133600"/>
            <a:ext cx="119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Display AV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Decode AV</a:t>
            </a:r>
          </a:p>
        </p:txBody>
      </p:sp>
      <p:sp>
        <p:nvSpPr>
          <p:cNvPr id="10259" name="TextBox 18"/>
          <p:cNvSpPr txBox="1">
            <a:spLocks noChangeArrowheads="1"/>
          </p:cNvSpPr>
          <p:nvPr/>
        </p:nvSpPr>
        <p:spPr bwMode="auto">
          <a:xfrm>
            <a:off x="4114801" y="2895600"/>
            <a:ext cx="3840163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/>
              <a:t>Stream AV,  Sync AV, Schedule AV,</a:t>
            </a:r>
          </a:p>
          <a:p>
            <a:r>
              <a:rPr lang="en-US" altLang="en-US" sz="1600" dirty="0"/>
              <a:t>Queue/Buffer  AV, Shape AV, </a:t>
            </a:r>
          </a:p>
          <a:p>
            <a:r>
              <a:rPr lang="en-US" altLang="en-US" sz="1600" dirty="0"/>
              <a:t>Manage AV, </a:t>
            </a:r>
            <a:r>
              <a:rPr lang="en-US" altLang="en-US" sz="1600" b="1" u="sng" dirty="0">
                <a:solidFill>
                  <a:srgbClr val="00B050"/>
                </a:solidFill>
              </a:rPr>
              <a:t>Route AV</a:t>
            </a:r>
            <a:r>
              <a:rPr lang="en-US" altLang="en-US" sz="1600" b="1" u="sng" dirty="0"/>
              <a:t>, </a:t>
            </a:r>
            <a:r>
              <a:rPr lang="en-US" altLang="en-US" sz="1600" dirty="0"/>
              <a:t>Retrieve AV, </a:t>
            </a:r>
          </a:p>
          <a:p>
            <a:r>
              <a:rPr lang="en-US" altLang="en-US" sz="1600" dirty="0"/>
              <a:t>Pre-fetch/Cache AV, Record AV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91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720215" y="196850"/>
            <a:ext cx="8751570" cy="1371600"/>
          </a:xfrm>
        </p:spPr>
        <p:txBody>
          <a:bodyPr/>
          <a:lstStyle/>
          <a:p>
            <a:r>
              <a:rPr lang="en-US" altLang="en-US" sz="3600" dirty="0"/>
              <a:t>AV Requirements: Real-Time and Multimedia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8229600" cy="3886200"/>
          </a:xfrm>
        </p:spPr>
        <p:txBody>
          <a:bodyPr/>
          <a:lstStyle/>
          <a:p>
            <a:r>
              <a:rPr lang="en-US" altLang="en-US" smtClean="0"/>
              <a:t>Difference between RT requirements for traditional RT systems and Multimedia systems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Soft deadlines </a:t>
            </a:r>
            <a:r>
              <a:rPr lang="en-US" altLang="en-US" smtClean="0"/>
              <a:t>versus hard deadlines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Periodic behavior </a:t>
            </a:r>
            <a:r>
              <a:rPr lang="en-US" altLang="en-US" smtClean="0"/>
              <a:t>versus random behavior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Bandwidth requirements</a:t>
            </a:r>
          </a:p>
        </p:txBody>
      </p:sp>
    </p:spTree>
    <p:extLst>
      <p:ext uri="{BB962C8B-B14F-4D97-AF65-F5344CB8AC3E}">
        <p14:creationId xmlns:p14="http://schemas.microsoft.com/office/powerpoint/2010/main" val="381895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057400" y="4572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/>
              <a:t>AV Requirements on MM Systems and </a:t>
            </a:r>
            <a:r>
              <a:rPr lang="en-US" altLang="en-US" sz="3600" dirty="0" smtClean="0"/>
              <a:t>Networks (1)</a:t>
            </a:r>
            <a:endParaRPr lang="en-US" altLang="en-US" sz="36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382000" cy="3886200"/>
          </a:xfrm>
        </p:spPr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Transport system </a:t>
            </a:r>
            <a:r>
              <a:rPr lang="en-US" altLang="en-US" smtClean="0"/>
              <a:t>– guaranteed delivery with respect to metrics such as delay, reliability, bandwidth requirements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OS process management </a:t>
            </a:r>
            <a:r>
              <a:rPr lang="en-US" altLang="en-US" smtClean="0"/>
              <a:t>– real-time processing of continuous data, communication and synchronization between processes/ threads</a:t>
            </a:r>
          </a:p>
        </p:txBody>
      </p:sp>
    </p:spTree>
    <p:extLst>
      <p:ext uri="{BB962C8B-B14F-4D97-AF65-F5344CB8AC3E}">
        <p14:creationId xmlns:p14="http://schemas.microsoft.com/office/powerpoint/2010/main" val="34914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 Requirements on MM Systems and Networks (2)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Memory/Buffer management </a:t>
            </a:r>
            <a:r>
              <a:rPr lang="en-US" altLang="en-US" smtClean="0"/>
              <a:t>– guaranteed timing delay and efficient data manipulation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File system/Media Servers </a:t>
            </a:r>
            <a:r>
              <a:rPr lang="en-US" altLang="en-US" smtClean="0"/>
              <a:t>– transparent and guaranteed continuous retrieval of audio/video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Device management </a:t>
            </a:r>
            <a:r>
              <a:rPr lang="en-US" altLang="en-US" smtClean="0"/>
              <a:t>– integration of audio and video</a:t>
            </a:r>
          </a:p>
        </p:txBody>
      </p:sp>
    </p:spTree>
    <p:extLst>
      <p:ext uri="{BB962C8B-B14F-4D97-AF65-F5344CB8AC3E}">
        <p14:creationId xmlns:p14="http://schemas.microsoft.com/office/powerpoint/2010/main" val="13002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1133</Words>
  <Application>Microsoft Office PowerPoint</Application>
  <PresentationFormat>Widescreen</PresentationFormat>
  <Paragraphs>265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Introduction to Quality of Service</vt:lpstr>
      <vt:lpstr>Distributed Multimedia Applications</vt:lpstr>
      <vt:lpstr>Distributed Multimedia Applications</vt:lpstr>
      <vt:lpstr>Distributed Multimedia Applications</vt:lpstr>
      <vt:lpstr>Distributed Multimedia Applications </vt:lpstr>
      <vt:lpstr>Multimedia Distributed System and Network</vt:lpstr>
      <vt:lpstr>AV Requirements: Real-Time and Multimedia </vt:lpstr>
      <vt:lpstr>AV Requirements on MM Systems and Networks (1)</vt:lpstr>
      <vt:lpstr>AV Requirements on MM Systems and Networks (2)</vt:lpstr>
      <vt:lpstr>Result of AV Requirements</vt:lpstr>
      <vt:lpstr>Resource Management (Why do we need resource management?)</vt:lpstr>
      <vt:lpstr>Window of Resources</vt:lpstr>
      <vt:lpstr>Quality of Service (How to parameterize services?)</vt:lpstr>
      <vt:lpstr>Layered Model for QoS</vt:lpstr>
      <vt:lpstr>Application AV QoS Parameters</vt:lpstr>
      <vt:lpstr>Network QoS </vt:lpstr>
      <vt:lpstr>Network QoS</vt:lpstr>
      <vt:lpstr>Network QoS</vt:lpstr>
      <vt:lpstr>Network QoS</vt:lpstr>
      <vt:lpstr>Network QoS </vt:lpstr>
      <vt:lpstr>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Quality of Service</dc:title>
  <dc:creator>Nahrstedt, Klara</dc:creator>
  <cp:lastModifiedBy>Nahrstedt, Klara</cp:lastModifiedBy>
  <cp:revision>5</cp:revision>
  <dcterms:created xsi:type="dcterms:W3CDTF">2016-02-15T17:03:29Z</dcterms:created>
  <dcterms:modified xsi:type="dcterms:W3CDTF">2016-02-15T17:29:12Z</dcterms:modified>
</cp:coreProperties>
</file>