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9" r:id="rId7"/>
    <p:sldId id="261" r:id="rId8"/>
    <p:sldId id="258" r:id="rId9"/>
    <p:sldId id="260"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varScale="1">
        <p:scale>
          <a:sx n="81" d="100"/>
          <a:sy n="81" d="100"/>
        </p:scale>
        <p:origin x="10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B675C51-2C3A-46B9-BA34-80A6390A68CF}" type="datetimeFigureOut">
              <a:rPr lang="ar-SA" smtClean="0"/>
              <a:pPr/>
              <a:t>07/07/1438</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7F5C3-F255-4093-8FEC-3233FEDD6128}"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A17F5C3-F255-4093-8FEC-3233FEDD612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A17F5C3-F255-4093-8FEC-3233FEDD612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A17F5C3-F255-4093-8FEC-3233FEDD6128}"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CA17F5C3-F255-4093-8FEC-3233FEDD6128}"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A17F5C3-F255-4093-8FEC-3233FEDD6128}"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CA17F5C3-F255-4093-8FEC-3233FEDD6128}"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CA17F5C3-F255-4093-8FEC-3233FEDD6128}"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675C51-2C3A-46B9-BA34-80A6390A68CF}" type="datetimeFigureOut">
              <a:rPr lang="ar-SA" smtClean="0"/>
              <a:pPr/>
              <a:t>07/07/1438</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CA17F5C3-F255-4093-8FEC-3233FEDD612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675C51-2C3A-46B9-BA34-80A6390A68CF}" type="datetimeFigureOut">
              <a:rPr lang="ar-SA" smtClean="0"/>
              <a:pPr/>
              <a:t>07/07/1438</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CA17F5C3-F255-4093-8FEC-3233FEDD6128}"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675C51-2C3A-46B9-BA34-80A6390A68CF}" type="datetimeFigureOut">
              <a:rPr lang="ar-SA" smtClean="0"/>
              <a:pPr/>
              <a:t>07/07/1438</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A17F5C3-F255-4093-8FEC-3233FEDD6128}"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675C51-2C3A-46B9-BA34-80A6390A68CF}" type="datetimeFigureOut">
              <a:rPr lang="ar-SA" smtClean="0"/>
              <a:pPr/>
              <a:t>07/07/1438</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A17F5C3-F255-4093-8FEC-3233FEDD6128}"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l" rtl="0">
              <a:buFontTx/>
              <a:buChar char="•"/>
            </a:pPr>
            <a:endParaRPr lang="en-US" sz="2400" dirty="0" smtClean="0"/>
          </a:p>
          <a:p>
            <a:pPr algn="l" rtl="0">
              <a:buFontTx/>
              <a:buChar char="•"/>
            </a:pPr>
            <a:r>
              <a:rPr lang="en-US" sz="3200" dirty="0" smtClean="0"/>
              <a:t>Requirements</a:t>
            </a:r>
          </a:p>
          <a:p>
            <a:pPr algn="l" rtl="0">
              <a:buFontTx/>
              <a:buChar char="•"/>
            </a:pPr>
            <a:r>
              <a:rPr lang="en-US" sz="3200" dirty="0" smtClean="0"/>
              <a:t>Techniques for Achieving Good Quality of Service</a:t>
            </a:r>
          </a:p>
          <a:p>
            <a:pPr algn="l" rtl="0">
              <a:buFontTx/>
              <a:buChar char="•"/>
            </a:pPr>
            <a:r>
              <a:rPr lang="en-US" sz="3200" dirty="0" smtClean="0"/>
              <a:t>Integrated Services</a:t>
            </a:r>
          </a:p>
          <a:p>
            <a:pPr algn="l" rtl="0">
              <a:buFontTx/>
              <a:buChar char="•"/>
            </a:pPr>
            <a:r>
              <a:rPr lang="en-US" sz="3200" dirty="0" smtClean="0"/>
              <a:t>Differentiated Services</a:t>
            </a:r>
          </a:p>
          <a:p>
            <a:pPr algn="l" rtl="0">
              <a:buFontTx/>
              <a:buChar char="•"/>
            </a:pPr>
            <a:r>
              <a:rPr lang="en-US" sz="3200" dirty="0" smtClean="0"/>
              <a:t>Label Switching and MPLS</a:t>
            </a:r>
          </a:p>
          <a:p>
            <a:pPr algn="l" rtl="0"/>
            <a:endParaRPr lang="ar-SA" dirty="0"/>
          </a:p>
        </p:txBody>
      </p:sp>
      <p:sp>
        <p:nvSpPr>
          <p:cNvPr id="4" name="Title 3"/>
          <p:cNvSpPr>
            <a:spLocks noGrp="1"/>
          </p:cNvSpPr>
          <p:nvPr>
            <p:ph type="title"/>
          </p:nvPr>
        </p:nvSpPr>
        <p:spPr/>
        <p:txBody>
          <a:bodyPr/>
          <a:lstStyle/>
          <a:p>
            <a:r>
              <a:rPr lang="en-US" dirty="0" smtClean="0"/>
              <a:t>Quality of Service</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leaky Bucket Algorithm</a:t>
            </a:r>
          </a:p>
          <a:p>
            <a:pPr algn="just" rtl="0" eaLnBrk="0" hangingPunct="0">
              <a:lnSpc>
                <a:spcPct val="170000"/>
              </a:lnSpc>
              <a:buFontTx/>
              <a:buChar char="•"/>
            </a:pPr>
            <a:r>
              <a:rPr lang="en-US" sz="2900" dirty="0" smtClean="0">
                <a:ea typeface="Times New Roman" pitchFamily="18" charset="0"/>
                <a:cs typeface="Traditional Arabic" pitchFamily="2" charset="-78"/>
              </a:rPr>
              <a:t>The same idea can be applied to packets. Each host is connected to the network by an interface containing a leaky bucket, that is, a finite internal queue. When a packet arrives, if there is room on the queue it is appended to the queue; otherwise, it is discarded. At every clock tick, one packet is transmitted (unless the queue is empty).</a:t>
            </a:r>
            <a:endParaRPr lang="en-US" sz="2900" dirty="0" smtClean="0"/>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leaky Bucket Algorithm</a:t>
            </a:r>
          </a:p>
          <a:p>
            <a:pPr algn="just" rtl="0" eaLnBrk="0" hangingPunct="0"/>
            <a:r>
              <a:rPr lang="en-US" dirty="0" smtClean="0">
                <a:ea typeface="Times New Roman" pitchFamily="18" charset="0"/>
                <a:cs typeface="Traditional Arabic" pitchFamily="2" charset="-78"/>
              </a:rPr>
              <a:t>The byte-counting leaky bucket is implemented almost the same way. At each tick, a counter is initialized to n.  If the first packet on the queue has fewer bytes than the current value of the counter, it is transmitted, and the counter is decremented, by that number of bytes. Additional packets may be sent as long as the counter is high enough. When the counter drops below the length of the next packet on the queue, transmission stops until the next tick </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leaky Bucket Algorithm</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pic>
        <p:nvPicPr>
          <p:cNvPr id="4" name="Picture 8" descr="5-33"/>
          <p:cNvPicPr>
            <a:picLocks noChangeAspect="1" noChangeArrowheads="1"/>
          </p:cNvPicPr>
          <p:nvPr/>
        </p:nvPicPr>
        <p:blipFill>
          <a:blip r:embed="rId2" cstate="print"/>
          <a:srcRect/>
          <a:stretch>
            <a:fillRect/>
          </a:stretch>
        </p:blipFill>
        <p:spPr bwMode="auto">
          <a:xfrm>
            <a:off x="4340225" y="1981200"/>
            <a:ext cx="4556125" cy="3933825"/>
          </a:xfrm>
          <a:prstGeom prst="rect">
            <a:avLst/>
          </a:prstGeom>
          <a:noFill/>
          <a:ln w="9525">
            <a:noFill/>
            <a:miter lim="800000"/>
            <a:headEnd/>
            <a:tailEnd/>
          </a:ln>
        </p:spPr>
      </p:pic>
      <p:sp>
        <p:nvSpPr>
          <p:cNvPr id="5" name="Rectangle 4"/>
          <p:cNvSpPr/>
          <p:nvPr/>
        </p:nvSpPr>
        <p:spPr>
          <a:xfrm>
            <a:off x="228600" y="2743200"/>
            <a:ext cx="3733800" cy="2585323"/>
          </a:xfrm>
          <a:prstGeom prst="rect">
            <a:avLst/>
          </a:prstGeom>
        </p:spPr>
        <p:txBody>
          <a:bodyPr wrap="square">
            <a:spAutoFit/>
          </a:bodyPr>
          <a:lstStyle/>
          <a:p>
            <a:pPr marL="342900" indent="-342900" algn="l" rtl="0" eaLnBrk="0" hangingPunct="0">
              <a:spcBef>
                <a:spcPct val="50000"/>
              </a:spcBef>
              <a:buAutoNum type="alphaLcParenBoth"/>
            </a:pPr>
            <a:r>
              <a:rPr lang="en-US" dirty="0" smtClean="0">
                <a:latin typeface="Times New Roman" pitchFamily="18" charset="0"/>
              </a:rPr>
              <a:t>Input to a leaky bucket. </a:t>
            </a:r>
          </a:p>
          <a:p>
            <a:pPr marL="342900" indent="-342900" algn="l" rtl="0" eaLnBrk="0" hangingPunct="0">
              <a:spcBef>
                <a:spcPct val="50000"/>
              </a:spcBef>
            </a:pPr>
            <a:r>
              <a:rPr lang="en-US" dirty="0" smtClean="0">
                <a:latin typeface="Times New Roman" pitchFamily="18" charset="0"/>
              </a:rPr>
              <a:t> </a:t>
            </a:r>
            <a:r>
              <a:rPr lang="en-US" dirty="0" smtClean="0">
                <a:solidFill>
                  <a:schemeClr val="accent2"/>
                </a:solidFill>
                <a:latin typeface="Times New Roman" pitchFamily="18" charset="0"/>
              </a:rPr>
              <a:t>(b)</a:t>
            </a:r>
            <a:r>
              <a:rPr lang="en-US" dirty="0" smtClean="0">
                <a:latin typeface="Times New Roman" pitchFamily="18" charset="0"/>
              </a:rPr>
              <a:t> Output from a leaky bucket.  Output from a token bucket with capacities of </a:t>
            </a:r>
            <a:r>
              <a:rPr lang="en-US" dirty="0" smtClean="0">
                <a:solidFill>
                  <a:schemeClr val="accent2"/>
                </a:solidFill>
                <a:latin typeface="Times New Roman" pitchFamily="18" charset="0"/>
              </a:rPr>
              <a:t>(c)</a:t>
            </a:r>
            <a:r>
              <a:rPr lang="en-US" dirty="0" smtClean="0">
                <a:latin typeface="Times New Roman" pitchFamily="18" charset="0"/>
              </a:rPr>
              <a:t> 250 KB, </a:t>
            </a:r>
            <a:r>
              <a:rPr lang="en-US" dirty="0" smtClean="0">
                <a:solidFill>
                  <a:schemeClr val="accent2"/>
                </a:solidFill>
                <a:latin typeface="Times New Roman" pitchFamily="18" charset="0"/>
              </a:rPr>
              <a:t>(d)</a:t>
            </a:r>
            <a:r>
              <a:rPr lang="en-US" dirty="0" smtClean="0">
                <a:latin typeface="Times New Roman" pitchFamily="18" charset="0"/>
              </a:rPr>
              <a:t> 500 KB,  </a:t>
            </a:r>
            <a:r>
              <a:rPr lang="en-US" dirty="0" smtClean="0">
                <a:solidFill>
                  <a:schemeClr val="accent2"/>
                </a:solidFill>
                <a:latin typeface="Times New Roman" pitchFamily="18" charset="0"/>
              </a:rPr>
              <a:t>(e)</a:t>
            </a:r>
            <a:r>
              <a:rPr lang="en-US" dirty="0" smtClean="0">
                <a:latin typeface="Times New Roman" pitchFamily="18" charset="0"/>
              </a:rPr>
              <a:t> 750 KB,   </a:t>
            </a:r>
            <a:r>
              <a:rPr lang="en-US" dirty="0" smtClean="0">
                <a:solidFill>
                  <a:schemeClr val="accent2"/>
                </a:solidFill>
                <a:latin typeface="Times New Roman" pitchFamily="18" charset="0"/>
              </a:rPr>
              <a:t>(f)</a:t>
            </a:r>
            <a:r>
              <a:rPr lang="en-US" dirty="0" smtClean="0">
                <a:latin typeface="Times New Roman" pitchFamily="18" charset="0"/>
              </a:rPr>
              <a:t> Output from a 500KB token bucket feeding a 10-MB/sec leaky bucket.</a:t>
            </a:r>
          </a:p>
          <a:p>
            <a:pPr marL="342900" indent="-342900" algn="l" rtl="0" eaLnBrk="0" hangingPunct="0">
              <a:spcBef>
                <a:spcPct val="50000"/>
              </a:spcBef>
              <a:buAutoNum type="alphaLcParenBoth"/>
            </a:pPr>
            <a:endParaRPr lang="en-US" dirty="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Token Bucket Algorithm</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pic>
        <p:nvPicPr>
          <p:cNvPr id="6" name="Picture 5" descr="5-34"/>
          <p:cNvPicPr>
            <a:picLocks noChangeAspect="1" noChangeArrowheads="1"/>
          </p:cNvPicPr>
          <p:nvPr/>
        </p:nvPicPr>
        <p:blipFill>
          <a:blip r:embed="rId2" cstate="print"/>
          <a:srcRect/>
          <a:stretch>
            <a:fillRect/>
          </a:stretch>
        </p:blipFill>
        <p:spPr bwMode="auto">
          <a:xfrm>
            <a:off x="1765300" y="2133600"/>
            <a:ext cx="5118100" cy="3886200"/>
          </a:xfrm>
          <a:prstGeom prst="rect">
            <a:avLst/>
          </a:prstGeom>
          <a:noFill/>
          <a:ln w="9525">
            <a:noFill/>
            <a:miter lim="800000"/>
            <a:headEnd/>
            <a:tailEnd/>
          </a:ln>
        </p:spPr>
      </p:pic>
      <p:sp>
        <p:nvSpPr>
          <p:cNvPr id="7" name="Rectangle 3"/>
          <p:cNvSpPr txBox="1">
            <a:spLocks noChangeArrowheads="1"/>
          </p:cNvSpPr>
          <p:nvPr/>
        </p:nvSpPr>
        <p:spPr>
          <a:xfrm>
            <a:off x="0" y="6134100"/>
            <a:ext cx="9144000" cy="536575"/>
          </a:xfrm>
          <a:prstGeom prst="rect">
            <a:avLst/>
          </a:prstGeom>
        </p:spPr>
        <p:txBody>
          <a:bodyPr vert="horz">
            <a:normAutofit/>
          </a:bodyPr>
          <a:lstStyle/>
          <a:p>
            <a:pPr marL="365760" marR="0" lvl="0" indent="-256032" algn="ctr" defTabSz="914400" rtl="1" eaLnBrk="1" fontAlgn="auto" latinLnBrk="0" hangingPunct="1">
              <a:lnSpc>
                <a:spcPct val="100000"/>
              </a:lnSpc>
              <a:spcBef>
                <a:spcPts val="400"/>
              </a:spcBef>
              <a:spcAft>
                <a:spcPts val="0"/>
              </a:spcAft>
              <a:buClr>
                <a:schemeClr val="accent1"/>
              </a:buClr>
              <a:buSzPct val="68000"/>
              <a:buFontTx/>
              <a:buNone/>
              <a:tabLst/>
              <a:defRPr/>
            </a:pPr>
            <a:r>
              <a:rPr kumimoji="0" lang="en-US" sz="2700" b="0" i="0" u="none" strike="noStrike" kern="1200" cap="none" spc="0" normalizeH="0" baseline="0" noProof="0" smtClean="0">
                <a:ln>
                  <a:noFill/>
                </a:ln>
                <a:solidFill>
                  <a:schemeClr val="accent2"/>
                </a:solidFill>
                <a:effectLst/>
                <a:uLnTx/>
                <a:uFillTx/>
                <a:latin typeface="+mn-lt"/>
                <a:ea typeface="+mn-ea"/>
                <a:cs typeface="+mn-cs"/>
              </a:rPr>
              <a:t>(a)</a:t>
            </a:r>
            <a:r>
              <a:rPr kumimoji="0" lang="en-US" sz="2700" b="0" i="0" u="none" strike="noStrike" kern="1200" cap="none" spc="0" normalizeH="0" baseline="0" noProof="0" smtClean="0">
                <a:ln>
                  <a:noFill/>
                </a:ln>
                <a:solidFill>
                  <a:schemeClr val="tx1"/>
                </a:solidFill>
                <a:effectLst/>
                <a:uLnTx/>
                <a:uFillTx/>
                <a:latin typeface="+mn-lt"/>
                <a:ea typeface="+mn-ea"/>
                <a:cs typeface="+mn-cs"/>
              </a:rPr>
              <a:t> Before.      </a:t>
            </a:r>
            <a:r>
              <a:rPr kumimoji="0" lang="en-US" sz="2700" b="0" i="0" u="none" strike="noStrike" kern="1200" cap="none" spc="0" normalizeH="0" baseline="0" noProof="0" smtClean="0">
                <a:ln>
                  <a:noFill/>
                </a:ln>
                <a:solidFill>
                  <a:schemeClr val="accent2"/>
                </a:solidFill>
                <a:effectLst/>
                <a:uLnTx/>
                <a:uFillTx/>
                <a:latin typeface="+mn-lt"/>
                <a:ea typeface="+mn-ea"/>
                <a:cs typeface="+mn-cs"/>
              </a:rPr>
              <a:t>(b)</a:t>
            </a:r>
            <a:r>
              <a:rPr kumimoji="0" lang="en-US" sz="2700" b="0" i="0" u="none" strike="noStrike" kern="1200" cap="none" spc="0" normalizeH="0" baseline="0" noProof="0" smtClean="0">
                <a:ln>
                  <a:noFill/>
                </a:ln>
                <a:solidFill>
                  <a:schemeClr val="tx1"/>
                </a:solidFill>
                <a:effectLst/>
                <a:uLnTx/>
                <a:uFillTx/>
                <a:latin typeface="+mn-lt"/>
                <a:ea typeface="+mn-ea"/>
                <a:cs typeface="+mn-cs"/>
              </a:rPr>
              <a:t>   After.</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Token Bucket Algorithm</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lvl="1" algn="l" rtl="0" eaLnBrk="0" hangingPunct="0">
              <a:buFontTx/>
              <a:buChar char="•"/>
            </a:pPr>
            <a:r>
              <a:rPr lang="en-US" sz="2000" dirty="0" smtClean="0">
                <a:ea typeface="Times New Roman" pitchFamily="18" charset="0"/>
                <a:cs typeface="Traditional Arabic" pitchFamily="2" charset="-78"/>
              </a:rPr>
              <a:t>If we call the burst length </a:t>
            </a:r>
            <a:r>
              <a:rPr lang="en-US" sz="2000" i="1" dirty="0" smtClean="0">
                <a:ea typeface="Times New Roman" pitchFamily="18" charset="0"/>
                <a:cs typeface="Traditional Arabic" pitchFamily="2" charset="-78"/>
              </a:rPr>
              <a:t>S</a:t>
            </a:r>
            <a:r>
              <a:rPr lang="en-US" sz="2000" dirty="0" smtClean="0">
                <a:ea typeface="Times New Roman" pitchFamily="18" charset="0"/>
                <a:cs typeface="Traditional Arabic" pitchFamily="2" charset="-78"/>
              </a:rPr>
              <a:t> sec, the token bucket capacity </a:t>
            </a:r>
            <a:r>
              <a:rPr lang="en-US" sz="2000" i="1" dirty="0" smtClean="0">
                <a:ea typeface="Times New Roman" pitchFamily="18" charset="0"/>
                <a:cs typeface="Traditional Arabic" pitchFamily="2" charset="-78"/>
              </a:rPr>
              <a:t>C</a:t>
            </a:r>
            <a:r>
              <a:rPr lang="en-US" sz="2000" dirty="0" smtClean="0">
                <a:ea typeface="Times New Roman" pitchFamily="18" charset="0"/>
                <a:cs typeface="Traditional Arabic" pitchFamily="2" charset="-78"/>
              </a:rPr>
              <a:t> bytes, the token arrival rate </a:t>
            </a:r>
            <a:r>
              <a:rPr lang="en-US" sz="2000" i="1" dirty="0" smtClean="0">
                <a:latin typeface="Symbol" pitchFamily="18" charset="2"/>
                <a:ea typeface="Times New Roman" pitchFamily="18" charset="0"/>
                <a:cs typeface="Traditional Arabic" pitchFamily="2" charset="-78"/>
              </a:rPr>
              <a:t>r</a:t>
            </a:r>
            <a:r>
              <a:rPr lang="en-US" sz="2000" dirty="0" smtClean="0">
                <a:ea typeface="Times New Roman" pitchFamily="18" charset="0"/>
                <a:cs typeface="Traditional Arabic" pitchFamily="2" charset="-78"/>
              </a:rPr>
              <a:t> bytes/sec, and the maximum output rate </a:t>
            </a:r>
            <a:r>
              <a:rPr lang="en-US" sz="2000" i="1" dirty="0" smtClean="0">
                <a:ea typeface="Times New Roman" pitchFamily="18" charset="0"/>
                <a:cs typeface="Traditional Arabic" pitchFamily="2" charset="-78"/>
              </a:rPr>
              <a:t>M</a:t>
            </a:r>
            <a:r>
              <a:rPr lang="en-US" sz="2000" dirty="0" smtClean="0">
                <a:ea typeface="Times New Roman" pitchFamily="18" charset="0"/>
                <a:cs typeface="Traditional Arabic" pitchFamily="2" charset="-78"/>
              </a:rPr>
              <a:t> bytes/sec, then the output burst contains a maximum of </a:t>
            </a:r>
            <a:r>
              <a:rPr lang="en-US" sz="2000" i="1" dirty="0" smtClean="0">
                <a:ea typeface="Times New Roman" pitchFamily="18" charset="0"/>
                <a:cs typeface="Traditional Arabic" pitchFamily="2" charset="-78"/>
              </a:rPr>
              <a:t>C + </a:t>
            </a:r>
            <a:r>
              <a:rPr lang="en-US" sz="2000" i="1" dirty="0" err="1" smtClean="0">
                <a:latin typeface="Symbol" pitchFamily="18" charset="2"/>
                <a:ea typeface="Times New Roman" pitchFamily="18" charset="0"/>
                <a:cs typeface="Traditional Arabic" pitchFamily="2" charset="-78"/>
              </a:rPr>
              <a:t>r</a:t>
            </a:r>
            <a:r>
              <a:rPr lang="en-US" sz="2000" i="1" dirty="0" err="1" smtClean="0">
                <a:ea typeface="Times New Roman" pitchFamily="18" charset="0"/>
                <a:cs typeface="Traditional Arabic" pitchFamily="2" charset="-78"/>
              </a:rPr>
              <a:t>S</a:t>
            </a:r>
            <a:r>
              <a:rPr lang="en-US" sz="2000" i="1" dirty="0" smtClean="0">
                <a:ea typeface="Times New Roman" pitchFamily="18" charset="0"/>
                <a:cs typeface="Traditional Arabic" pitchFamily="2" charset="-78"/>
              </a:rPr>
              <a:t> </a:t>
            </a:r>
            <a:r>
              <a:rPr lang="en-US" sz="2000" dirty="0" smtClean="0">
                <a:ea typeface="Times New Roman" pitchFamily="18" charset="0"/>
                <a:cs typeface="Traditional Arabic" pitchFamily="2" charset="-78"/>
              </a:rPr>
              <a:t>bytes.</a:t>
            </a:r>
            <a:endParaRPr lang="en-US" sz="800" dirty="0" smtClean="0"/>
          </a:p>
          <a:p>
            <a:pPr lvl="1" algn="l" rtl="0" eaLnBrk="0" hangingPunct="0">
              <a:buFontTx/>
              <a:buChar char="•"/>
            </a:pPr>
            <a:r>
              <a:rPr lang="en-US" sz="2000" dirty="0" smtClean="0">
                <a:cs typeface="Times New Roman" pitchFamily="18" charset="0"/>
              </a:rPr>
              <a:t>We know that the number of bytes in a maximum-speed burst of length </a:t>
            </a:r>
            <a:r>
              <a:rPr lang="en-US" sz="2000" i="1" dirty="0" smtClean="0">
                <a:cs typeface="Times New Roman" pitchFamily="18" charset="0"/>
              </a:rPr>
              <a:t>S</a:t>
            </a:r>
            <a:r>
              <a:rPr lang="en-US" sz="2000" dirty="0" smtClean="0">
                <a:cs typeface="Times New Roman" pitchFamily="18" charset="0"/>
              </a:rPr>
              <a:t> seconds is </a:t>
            </a:r>
            <a:r>
              <a:rPr lang="en-US" sz="2000" i="1" dirty="0" smtClean="0">
                <a:cs typeface="Times New Roman" pitchFamily="18" charset="0"/>
              </a:rPr>
              <a:t>MS</a:t>
            </a:r>
            <a:r>
              <a:rPr lang="en-US" sz="2000" dirty="0" smtClean="0">
                <a:cs typeface="Times New Roman" pitchFamily="18" charset="0"/>
              </a:rPr>
              <a:t>.</a:t>
            </a:r>
          </a:p>
          <a:p>
            <a:pPr lvl="1" algn="l" rtl="0" eaLnBrk="0" hangingPunct="0">
              <a:buFontTx/>
              <a:buChar char="•"/>
            </a:pPr>
            <a:endParaRPr lang="en-US" sz="800" dirty="0" smtClean="0"/>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grpSp>
        <p:nvGrpSpPr>
          <p:cNvPr id="8" name="Group 4"/>
          <p:cNvGrpSpPr>
            <a:grpSpLocks/>
          </p:cNvGrpSpPr>
          <p:nvPr/>
        </p:nvGrpSpPr>
        <p:grpSpPr bwMode="auto">
          <a:xfrm>
            <a:off x="3657600" y="4572000"/>
            <a:ext cx="1790700" cy="544513"/>
            <a:chOff x="6618" y="6540"/>
            <a:chExt cx="2820" cy="858"/>
          </a:xfrm>
        </p:grpSpPr>
        <p:sp>
          <p:nvSpPr>
            <p:cNvPr id="9" name="Rectangle 6"/>
            <p:cNvSpPr>
              <a:spLocks noChangeArrowheads="1"/>
            </p:cNvSpPr>
            <p:nvPr/>
          </p:nvSpPr>
          <p:spPr bwMode="auto">
            <a:xfrm>
              <a:off x="6618" y="6540"/>
              <a:ext cx="2820" cy="858"/>
            </a:xfrm>
            <a:prstGeom prst="rect">
              <a:avLst/>
            </a:prstGeom>
            <a:solidFill>
              <a:srgbClr val="FFFFFF"/>
            </a:solidFill>
            <a:ln w="9525">
              <a:solidFill>
                <a:srgbClr val="000000"/>
              </a:solidFill>
              <a:miter lim="800000"/>
              <a:headEnd/>
              <a:tailEnd/>
            </a:ln>
          </p:spPr>
          <p:txBody>
            <a:bodyPr/>
            <a:lstStyle/>
            <a:p>
              <a:pPr algn="l" rtl="0" eaLnBrk="0" hangingPunct="0"/>
              <a:endParaRPr lang="ar-SA">
                <a:cs typeface="Times New Roman" pitchFamily="18" charset="0"/>
              </a:endParaRPr>
            </a:p>
          </p:txBody>
        </p:sp>
        <p:graphicFrame>
          <p:nvGraphicFramePr>
            <p:cNvPr id="10" name="Object 5"/>
            <p:cNvGraphicFramePr>
              <a:graphicFrameLocks noChangeAspect="1"/>
            </p:cNvGraphicFramePr>
            <p:nvPr/>
          </p:nvGraphicFramePr>
          <p:xfrm>
            <a:off x="6756" y="6654"/>
            <a:ext cx="2467" cy="580"/>
          </p:xfrm>
          <a:graphic>
            <a:graphicData uri="http://schemas.openxmlformats.org/presentationml/2006/ole">
              <mc:AlternateContent xmlns:mc="http://schemas.openxmlformats.org/markup-compatibility/2006">
                <mc:Choice xmlns:v="urn:schemas-microsoft-com:vml" Requires="v">
                  <p:oleObj spid="_x0000_s1030" name="Equation" r:id="rId3" imgW="863225" imgH="203112" progId="Equation.3">
                    <p:embed/>
                  </p:oleObj>
                </mc:Choice>
                <mc:Fallback>
                  <p:oleObj name="Equation" r:id="rId3" imgW="863225" imgH="20311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 y="6654"/>
                          <a:ext cx="2467" cy="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1"/>
          <p:cNvGrpSpPr>
            <a:grpSpLocks/>
          </p:cNvGrpSpPr>
          <p:nvPr/>
        </p:nvGrpSpPr>
        <p:grpSpPr bwMode="auto">
          <a:xfrm>
            <a:off x="3810000" y="5334000"/>
            <a:ext cx="1730375" cy="731838"/>
            <a:chOff x="6696" y="9163"/>
            <a:chExt cx="2724" cy="1152"/>
          </a:xfrm>
        </p:grpSpPr>
        <p:sp>
          <p:nvSpPr>
            <p:cNvPr id="12" name="Rectangle 3"/>
            <p:cNvSpPr>
              <a:spLocks noChangeArrowheads="1"/>
            </p:cNvSpPr>
            <p:nvPr/>
          </p:nvSpPr>
          <p:spPr bwMode="auto">
            <a:xfrm>
              <a:off x="6696" y="9163"/>
              <a:ext cx="2724" cy="1152"/>
            </a:xfrm>
            <a:prstGeom prst="rect">
              <a:avLst/>
            </a:prstGeom>
            <a:solidFill>
              <a:srgbClr val="FFFFFF"/>
            </a:solidFill>
            <a:ln w="9525">
              <a:solidFill>
                <a:srgbClr val="000000"/>
              </a:solidFill>
              <a:miter lim="800000"/>
              <a:headEnd/>
              <a:tailEnd/>
            </a:ln>
          </p:spPr>
          <p:txBody>
            <a:bodyPr/>
            <a:lstStyle/>
            <a:p>
              <a:pPr algn="l" rtl="0" eaLnBrk="0" hangingPunct="0"/>
              <a:endParaRPr lang="ar-SA">
                <a:cs typeface="Times New Roman" pitchFamily="18" charset="0"/>
              </a:endParaRPr>
            </a:p>
          </p:txBody>
        </p:sp>
        <p:graphicFrame>
          <p:nvGraphicFramePr>
            <p:cNvPr id="13" name="Object 2"/>
            <p:cNvGraphicFramePr>
              <a:graphicFrameLocks noChangeAspect="1"/>
            </p:cNvGraphicFramePr>
            <p:nvPr/>
          </p:nvGraphicFramePr>
          <p:xfrm>
            <a:off x="7116" y="9198"/>
            <a:ext cx="1772" cy="1025"/>
          </p:xfrm>
          <a:graphic>
            <a:graphicData uri="http://schemas.openxmlformats.org/presentationml/2006/ole">
              <mc:AlternateContent xmlns:mc="http://schemas.openxmlformats.org/markup-compatibility/2006">
                <mc:Choice xmlns:v="urn:schemas-microsoft-com:vml" Requires="v">
                  <p:oleObj spid="_x0000_s1031" name="Equation" r:id="rId5" imgW="723600" imgH="419040" progId="Equation.3">
                    <p:embed/>
                  </p:oleObj>
                </mc:Choice>
                <mc:Fallback>
                  <p:oleObj name="Equation" r:id="rId5" imgW="723600" imgH="4190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6" y="9198"/>
                          <a:ext cx="1772" cy="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l" rtl="0"/>
            <a:r>
              <a:rPr lang="en-US" sz="40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Token Bucket Algorithm</a:t>
            </a:r>
          </a:p>
          <a:p>
            <a:pPr algn="just" rtl="0" eaLnBrk="0" hangingPunct="0">
              <a:buFontTx/>
              <a:buChar char="•"/>
            </a:pPr>
            <a:r>
              <a:rPr lang="en-US" sz="3800" dirty="0" smtClean="0">
                <a:ea typeface="Times New Roman" pitchFamily="18" charset="0"/>
                <a:cs typeface="Traditional Arabic" pitchFamily="2" charset="-78"/>
              </a:rPr>
              <a:t>It is better to allow the output to speed up somewhat when large burst arrives, so a more flexible algorithm is needed. One such algorithm is the </a:t>
            </a:r>
            <a:r>
              <a:rPr lang="en-US" sz="3800" b="1" dirty="0" smtClean="0">
                <a:ea typeface="Times New Roman" pitchFamily="18" charset="0"/>
                <a:cs typeface="Traditional Arabic" pitchFamily="2" charset="-78"/>
              </a:rPr>
              <a:t>token bucket algorithm.</a:t>
            </a:r>
          </a:p>
          <a:p>
            <a:pPr algn="just" rtl="0" eaLnBrk="0" hangingPunct="0">
              <a:buNone/>
            </a:pPr>
            <a:endParaRPr lang="en-US" sz="3800" dirty="0" smtClean="0"/>
          </a:p>
          <a:p>
            <a:pPr algn="just" rtl="0" eaLnBrk="0" hangingPunct="0">
              <a:buFontTx/>
              <a:buChar char="•"/>
            </a:pPr>
            <a:r>
              <a:rPr lang="en-US" sz="3800" dirty="0" smtClean="0">
                <a:ea typeface="Times New Roman" pitchFamily="18" charset="0"/>
                <a:cs typeface="Traditional Arabic" pitchFamily="2" charset="-78"/>
              </a:rPr>
              <a:t>In this algorithm, the leaky bucket holds tokens, generated by a clock at the rate of one token every DT sec.</a:t>
            </a:r>
          </a:p>
          <a:p>
            <a:pPr algn="just" rtl="0" eaLnBrk="0" hangingPunct="0">
              <a:buFontTx/>
              <a:buChar char="•"/>
            </a:pPr>
            <a:endParaRPr lang="en-US" sz="3800" dirty="0" smtClean="0">
              <a:ea typeface="Times New Roman" pitchFamily="18" charset="0"/>
              <a:cs typeface="Traditional Arabic" pitchFamily="2" charset="-78"/>
            </a:endParaRPr>
          </a:p>
          <a:p>
            <a:pPr algn="just" rtl="0" eaLnBrk="0" hangingPunct="0">
              <a:buFontTx/>
              <a:buChar char="•"/>
            </a:pPr>
            <a:r>
              <a:rPr lang="en-US" sz="3800" dirty="0" smtClean="0">
                <a:ea typeface="Times New Roman" pitchFamily="18" charset="0"/>
                <a:cs typeface="Traditional Arabic" pitchFamily="2" charset="-78"/>
              </a:rPr>
              <a:t>The implementation of the basic token bucket algorithm is a variable that counts tokens. The counter is incremented by one every DT and decremented by one whenever a packet is sent. When the counter is zero, no packets may be sent.</a:t>
            </a:r>
            <a:r>
              <a:rPr lang="en-US" sz="3800" dirty="0" smtClean="0"/>
              <a:t> </a:t>
            </a:r>
          </a:p>
          <a:p>
            <a:pPr algn="just" rtl="0" eaLnBrk="0" hangingPunct="0">
              <a:buFontTx/>
              <a:buChar char="•"/>
            </a:pPr>
            <a:r>
              <a:rPr lang="en-US" sz="3800" dirty="0" smtClean="0">
                <a:ea typeface="Times New Roman" pitchFamily="18" charset="0"/>
                <a:cs typeface="Traditional Arabic" pitchFamily="2" charset="-78"/>
              </a:rPr>
              <a:t>In the byte-count variant, the counter is incremented by k bytes every DT and decremented by the length of each packet sent.</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sz="33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Token Bucket Algorithm</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eaLnBrk="0" hangingPunct="0">
              <a:buFont typeface="Arial" pitchFamily="34" charset="0"/>
              <a:buChar char="•"/>
            </a:pPr>
            <a:r>
              <a:rPr lang="en-US" sz="2800" dirty="0" smtClean="0"/>
              <a:t>The token bucket algorithm allows saving, up to the maximum size of the bucket, </a:t>
            </a:r>
            <a:r>
              <a:rPr lang="en-US" sz="2800" i="1" dirty="0" smtClean="0"/>
              <a:t>n</a:t>
            </a:r>
            <a:r>
              <a:rPr lang="en-US" sz="2800" dirty="0" smtClean="0"/>
              <a:t>. This property means that bursts up to </a:t>
            </a:r>
            <a:r>
              <a:rPr lang="en-US" sz="2800" i="1" dirty="0" smtClean="0"/>
              <a:t>n</a:t>
            </a:r>
            <a:r>
              <a:rPr lang="en-US" sz="2800" dirty="0" smtClean="0"/>
              <a:t> packets can be sent at once, allowing some </a:t>
            </a:r>
            <a:r>
              <a:rPr lang="en-US" sz="2800" dirty="0" err="1" smtClean="0"/>
              <a:t>burstiness</a:t>
            </a:r>
            <a:r>
              <a:rPr lang="en-US" sz="2800" dirty="0" smtClean="0"/>
              <a:t> in the output stream and giving faster response to sudden burst input. </a:t>
            </a:r>
          </a:p>
          <a:p>
            <a:pPr algn="l" rtl="0" eaLnBrk="0" hangingPunct="0">
              <a:buFont typeface="Arial" pitchFamily="34" charset="0"/>
              <a:buChar char="•"/>
            </a:pPr>
            <a:endParaRPr lang="en-US" sz="2800" dirty="0" smtClean="0"/>
          </a:p>
          <a:p>
            <a:pPr algn="l" rtl="0" eaLnBrk="0" hangingPunct="0">
              <a:buFont typeface="Arial" pitchFamily="34" charset="0"/>
              <a:buChar char="•"/>
            </a:pPr>
            <a:r>
              <a:rPr lang="en-US" sz="2800" dirty="0" smtClean="0"/>
              <a:t>The token bucket algorithm throws away tokens when the bucket fills up but never discard packets. In contrast, the leaky bucket algorithm discards packets when the bucket fills up.</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3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Resource Reservation</a:t>
            </a:r>
          </a:p>
          <a:p>
            <a:pPr algn="l" rtl="0">
              <a:lnSpc>
                <a:spcPct val="90000"/>
              </a:lnSpc>
            </a:pPr>
            <a:r>
              <a:rPr lang="en-US" sz="2400" dirty="0" smtClean="0"/>
              <a:t>Three different kinds of resources can potentially be reserved : </a:t>
            </a:r>
          </a:p>
          <a:p>
            <a:pPr algn="l" rtl="0">
              <a:lnSpc>
                <a:spcPct val="90000"/>
              </a:lnSpc>
            </a:pPr>
            <a:endParaRPr lang="en-US" sz="2400" dirty="0" smtClean="0"/>
          </a:p>
          <a:p>
            <a:pPr lvl="2" algn="l" rtl="0">
              <a:lnSpc>
                <a:spcPct val="90000"/>
              </a:lnSpc>
              <a:buClr>
                <a:schemeClr val="accent1"/>
              </a:buClr>
            </a:pPr>
            <a:r>
              <a:rPr lang="en-US" sz="2400" dirty="0" smtClean="0"/>
              <a:t>1) Bandwidth</a:t>
            </a:r>
          </a:p>
          <a:p>
            <a:pPr lvl="2" algn="l" rtl="0">
              <a:lnSpc>
                <a:spcPct val="90000"/>
              </a:lnSpc>
              <a:buClr>
                <a:schemeClr val="accent1"/>
              </a:buClr>
            </a:pPr>
            <a:r>
              <a:rPr lang="en-US" sz="2400" dirty="0" smtClean="0"/>
              <a:t>2) Buffer space</a:t>
            </a:r>
          </a:p>
          <a:p>
            <a:pPr lvl="2" algn="l" rtl="0">
              <a:lnSpc>
                <a:spcPct val="90000"/>
              </a:lnSpc>
              <a:buClr>
                <a:schemeClr val="accent1"/>
              </a:buClr>
            </a:pPr>
            <a:r>
              <a:rPr lang="en-US" sz="2400" dirty="0" smtClean="0"/>
              <a:t>CPU cycles</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3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Admission Control</a:t>
            </a:r>
          </a:p>
          <a:p>
            <a:pPr algn="ctr" rtl="0"/>
            <a:r>
              <a:rPr lang="en-US" sz="2800" dirty="0" smtClean="0"/>
              <a:t>An example of flow specification.</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pic>
        <p:nvPicPr>
          <p:cNvPr id="4" name="Picture 5" descr="5-35"/>
          <p:cNvPicPr>
            <a:picLocks noChangeAspect="1" noChangeArrowheads="1"/>
          </p:cNvPicPr>
          <p:nvPr/>
        </p:nvPicPr>
        <p:blipFill>
          <a:blip r:embed="rId2" cstate="print"/>
          <a:srcRect/>
          <a:stretch>
            <a:fillRect/>
          </a:stretch>
        </p:blipFill>
        <p:spPr bwMode="auto">
          <a:xfrm>
            <a:off x="2286000" y="2514600"/>
            <a:ext cx="5113338" cy="2987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3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Proportional Routing</a:t>
            </a:r>
          </a:p>
          <a:p>
            <a:pPr algn="l" rtl="0">
              <a:buNone/>
            </a:pPr>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495800"/>
          </a:xfrm>
        </p:spPr>
        <p:txBody>
          <a:bodyPr/>
          <a:lstStyle/>
          <a:p>
            <a:pPr algn="l" rtl="0"/>
            <a:r>
              <a:rPr lang="en-US" sz="3200" b="1" dirty="0" smtClean="0">
                <a:solidFill>
                  <a:schemeClr val="bg2">
                    <a:lumMod val="25000"/>
                  </a:schemeClr>
                </a:solidFill>
              </a:rPr>
              <a:t>Requirements</a:t>
            </a:r>
          </a:p>
          <a:p>
            <a:pPr algn="l" rtl="0"/>
            <a:endParaRPr lang="en-US" sz="3200" b="1" dirty="0" smtClean="0">
              <a:solidFill>
                <a:schemeClr val="bg2">
                  <a:lumMod val="25000"/>
                </a:schemeClr>
              </a:solidFill>
            </a:endParaRPr>
          </a:p>
          <a:p>
            <a:pPr algn="l" rtl="0"/>
            <a:endParaRPr lang="ar-SA" dirty="0"/>
          </a:p>
        </p:txBody>
      </p:sp>
      <p:sp>
        <p:nvSpPr>
          <p:cNvPr id="3" name="Title 2"/>
          <p:cNvSpPr>
            <a:spLocks noGrp="1"/>
          </p:cNvSpPr>
          <p:nvPr>
            <p:ph type="title"/>
          </p:nvPr>
        </p:nvSpPr>
        <p:spPr/>
        <p:txBody>
          <a:bodyPr/>
          <a:lstStyle/>
          <a:p>
            <a:pPr rtl="0"/>
            <a:r>
              <a:rPr lang="en-US" dirty="0" smtClean="0"/>
              <a:t>Quality of Service-Continued</a:t>
            </a:r>
            <a:endParaRPr lang="ar-SA" dirty="0"/>
          </a:p>
        </p:txBody>
      </p:sp>
      <p:pic>
        <p:nvPicPr>
          <p:cNvPr id="4" name="Picture 5" descr="5-30"/>
          <p:cNvPicPr>
            <a:picLocks noChangeAspect="1" noChangeArrowheads="1"/>
          </p:cNvPicPr>
          <p:nvPr/>
        </p:nvPicPr>
        <p:blipFill>
          <a:blip r:embed="rId2" cstate="print"/>
          <a:srcRect/>
          <a:stretch>
            <a:fillRect/>
          </a:stretch>
        </p:blipFill>
        <p:spPr bwMode="auto">
          <a:xfrm>
            <a:off x="609600" y="2209800"/>
            <a:ext cx="7532688" cy="3381375"/>
          </a:xfrm>
          <a:prstGeom prst="rect">
            <a:avLst/>
          </a:prstGeom>
          <a:noFill/>
          <a:ln w="9525">
            <a:noFill/>
            <a:miter lim="800000"/>
            <a:headEnd/>
            <a:tailEnd/>
          </a:ln>
        </p:spPr>
      </p:pic>
      <p:sp>
        <p:nvSpPr>
          <p:cNvPr id="5" name="Rectangle 4"/>
          <p:cNvSpPr/>
          <p:nvPr/>
        </p:nvSpPr>
        <p:spPr>
          <a:xfrm>
            <a:off x="990600" y="5715000"/>
            <a:ext cx="6934200" cy="369332"/>
          </a:xfrm>
          <a:prstGeom prst="rect">
            <a:avLst/>
          </a:prstGeom>
        </p:spPr>
        <p:txBody>
          <a:bodyPr wrap="square">
            <a:spAutoFit/>
          </a:bodyPr>
          <a:lstStyle/>
          <a:p>
            <a:pPr algn="ctr"/>
            <a:r>
              <a:rPr lang="en-US" b="1" dirty="0" smtClean="0"/>
              <a:t>How stringent the quality-of-service requirements are</a:t>
            </a:r>
            <a:endParaRPr lang="ar-SA"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33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Packet Scheduling</a:t>
            </a:r>
          </a:p>
          <a:p>
            <a:pPr algn="l" rtl="0">
              <a:buNone/>
            </a:pPr>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pic>
        <p:nvPicPr>
          <p:cNvPr id="4" name="Picture 5" descr="5-36"/>
          <p:cNvPicPr>
            <a:picLocks noChangeAspect="1" noChangeArrowheads="1"/>
          </p:cNvPicPr>
          <p:nvPr/>
        </p:nvPicPr>
        <p:blipFill>
          <a:blip r:embed="rId2" cstate="print"/>
          <a:srcRect/>
          <a:stretch>
            <a:fillRect/>
          </a:stretch>
        </p:blipFill>
        <p:spPr bwMode="auto">
          <a:xfrm>
            <a:off x="574675" y="2039938"/>
            <a:ext cx="8243888" cy="2760662"/>
          </a:xfrm>
          <a:prstGeom prst="rect">
            <a:avLst/>
          </a:prstGeom>
          <a:noFill/>
          <a:ln w="9525">
            <a:noFill/>
            <a:miter lim="800000"/>
            <a:headEnd/>
            <a:tailEnd/>
          </a:ln>
        </p:spPr>
      </p:pic>
      <p:sp>
        <p:nvSpPr>
          <p:cNvPr id="5" name="Rectangle 3"/>
          <p:cNvSpPr txBox="1">
            <a:spLocks noChangeArrowheads="1"/>
          </p:cNvSpPr>
          <p:nvPr/>
        </p:nvSpPr>
        <p:spPr>
          <a:xfrm>
            <a:off x="990600" y="5105400"/>
            <a:ext cx="7542212" cy="838200"/>
          </a:xfrm>
          <a:prstGeom prst="rect">
            <a:avLst/>
          </a:prstGeom>
        </p:spPr>
        <p:txBody>
          <a:bodyPr vert="horz">
            <a:normAutofit fontScale="85000" lnSpcReduction="10000"/>
          </a:bodyPr>
          <a:lstStyle/>
          <a:p>
            <a:pPr marL="365760" marR="0" lvl="0" indent="-256032" algn="l" defTabSz="914400" rtl="1" eaLnBrk="1" fontAlgn="auto" latinLnBrk="0" hangingPunct="1">
              <a:lnSpc>
                <a:spcPct val="90000"/>
              </a:lnSpc>
              <a:spcBef>
                <a:spcPts val="400"/>
              </a:spcBef>
              <a:spcAft>
                <a:spcPts val="0"/>
              </a:spcAft>
              <a:buClr>
                <a:schemeClr val="accent1"/>
              </a:buClr>
              <a:buSzPct val="68000"/>
              <a:buFontTx/>
              <a:buNone/>
              <a:tabLst/>
              <a:defRPr/>
            </a:pPr>
            <a:r>
              <a:rPr kumimoji="0" lang="en-US" sz="2700" b="0" i="0" u="none" strike="noStrike" kern="1200" cap="none" spc="0" normalizeH="0" baseline="0" noProof="0" dirty="0" smtClean="0">
                <a:ln>
                  <a:noFill/>
                </a:ln>
                <a:solidFill>
                  <a:schemeClr val="bg2">
                    <a:lumMod val="25000"/>
                  </a:schemeClr>
                </a:solidFill>
                <a:effectLst/>
                <a:uLnTx/>
                <a:uFillTx/>
                <a:latin typeface="+mn-lt"/>
                <a:ea typeface="+mn-ea"/>
                <a:cs typeface="+mn-cs"/>
              </a:rPr>
              <a:t>(a) </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A router with five packets queued for line O.</a:t>
            </a:r>
          </a:p>
          <a:p>
            <a:pPr marL="365760" marR="0" lvl="0" indent="-256032" algn="l" defTabSz="914400" rtl="1" eaLnBrk="1" fontAlgn="auto" latinLnBrk="0" hangingPunct="1">
              <a:lnSpc>
                <a:spcPct val="90000"/>
              </a:lnSpc>
              <a:spcBef>
                <a:spcPts val="400"/>
              </a:spcBef>
              <a:spcAft>
                <a:spcPts val="0"/>
              </a:spcAft>
              <a:buClr>
                <a:schemeClr val="accent1"/>
              </a:buClr>
              <a:buSzPct val="68000"/>
              <a:buFontTx/>
              <a:buNone/>
              <a:tabLst/>
              <a:defRPr/>
            </a:pPr>
            <a:r>
              <a:rPr kumimoji="0" lang="en-US" sz="2700" b="0" i="0" u="none" strike="noStrike" kern="1200" cap="none" spc="0" normalizeH="0" baseline="0" noProof="0" dirty="0" smtClean="0">
                <a:ln>
                  <a:noFill/>
                </a:ln>
                <a:solidFill>
                  <a:schemeClr val="bg2">
                    <a:lumMod val="25000"/>
                  </a:schemeClr>
                </a:solidFill>
                <a:effectLst/>
                <a:uLnTx/>
                <a:uFillTx/>
                <a:latin typeface="+mn-lt"/>
                <a:ea typeface="+mn-ea"/>
                <a:cs typeface="+mn-cs"/>
              </a:rPr>
              <a:t>(b) </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Finishing times for the five packets.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algn="l" rtl="0"/>
            <a:r>
              <a:rPr lang="en-US" sz="1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RSVP – The Resource </a:t>
            </a:r>
            <a:r>
              <a:rPr lang="en-US" sz="1800" b="1" dirty="0" err="1"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reServation</a:t>
            </a:r>
            <a:r>
              <a:rPr lang="en-US" sz="1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 Protocol</a:t>
            </a:r>
          </a:p>
          <a:p>
            <a:pPr algn="l" rtl="0"/>
            <a:endParaRPr lang="ar-SA" dirty="0"/>
          </a:p>
        </p:txBody>
      </p:sp>
      <p:sp>
        <p:nvSpPr>
          <p:cNvPr id="3" name="Title 2"/>
          <p:cNvSpPr>
            <a:spLocks noGrp="1"/>
          </p:cNvSpPr>
          <p:nvPr>
            <p:ph type="title"/>
          </p:nvPr>
        </p:nvSpPr>
        <p:spPr/>
        <p:txBody>
          <a:bodyPr/>
          <a:lstStyle/>
          <a:p>
            <a:r>
              <a:rPr lang="en-US" dirty="0" smtClean="0"/>
              <a:t>Integrated Services </a:t>
            </a:r>
            <a:endParaRPr lang="ar-SA" dirty="0"/>
          </a:p>
        </p:txBody>
      </p:sp>
      <p:pic>
        <p:nvPicPr>
          <p:cNvPr id="4" name="Picture 6" descr="5-37"/>
          <p:cNvPicPr>
            <a:picLocks noChangeAspect="1" noChangeArrowheads="1"/>
          </p:cNvPicPr>
          <p:nvPr/>
        </p:nvPicPr>
        <p:blipFill>
          <a:blip r:embed="rId2" cstate="print"/>
          <a:srcRect/>
          <a:stretch>
            <a:fillRect/>
          </a:stretch>
        </p:blipFill>
        <p:spPr bwMode="auto">
          <a:xfrm>
            <a:off x="685800" y="1600200"/>
            <a:ext cx="7848600" cy="3962400"/>
          </a:xfrm>
          <a:prstGeom prst="rect">
            <a:avLst/>
          </a:prstGeom>
          <a:noFill/>
          <a:ln w="9525">
            <a:noFill/>
            <a:miter lim="800000"/>
            <a:headEnd/>
            <a:tailEnd/>
          </a:ln>
        </p:spPr>
      </p:pic>
      <p:sp>
        <p:nvSpPr>
          <p:cNvPr id="5" name="Text Box 5"/>
          <p:cNvSpPr txBox="1">
            <a:spLocks noChangeArrowheads="1"/>
          </p:cNvSpPr>
          <p:nvPr/>
        </p:nvSpPr>
        <p:spPr bwMode="auto">
          <a:xfrm>
            <a:off x="1524000" y="5638800"/>
            <a:ext cx="7620000" cy="830997"/>
          </a:xfrm>
          <a:prstGeom prst="rect">
            <a:avLst/>
          </a:prstGeom>
          <a:noFill/>
          <a:ln w="9525">
            <a:noFill/>
            <a:miter lim="800000"/>
            <a:headEnd/>
            <a:tailEnd/>
          </a:ln>
        </p:spPr>
        <p:txBody>
          <a:bodyPr wrap="square">
            <a:spAutoFit/>
          </a:bodyPr>
          <a:lstStyle/>
          <a:p>
            <a:pPr algn="ctr">
              <a:spcBef>
                <a:spcPct val="20000"/>
              </a:spcBef>
              <a:buClr>
                <a:schemeClr val="accent2"/>
              </a:buClr>
            </a:pPr>
            <a:r>
              <a:rPr lang="en-US" sz="2400" dirty="0">
                <a:solidFill>
                  <a:schemeClr val="accent2"/>
                </a:solidFill>
                <a:latin typeface="Times New Roman" pitchFamily="18" charset="0"/>
              </a:rPr>
              <a:t>(a)</a:t>
            </a:r>
            <a:r>
              <a:rPr lang="en-US" sz="2400" dirty="0">
                <a:latin typeface="Times New Roman" pitchFamily="18" charset="0"/>
              </a:rPr>
              <a:t> A network,   </a:t>
            </a:r>
            <a:r>
              <a:rPr lang="en-US" sz="2400" dirty="0">
                <a:solidFill>
                  <a:schemeClr val="accent2"/>
                </a:solidFill>
                <a:latin typeface="Times New Roman" pitchFamily="18" charset="0"/>
              </a:rPr>
              <a:t>(b)</a:t>
            </a:r>
            <a:r>
              <a:rPr lang="en-US" sz="2400" dirty="0">
                <a:latin typeface="Times New Roman" pitchFamily="18" charset="0"/>
              </a:rPr>
              <a:t> The multicast spanning tree for host 1.  </a:t>
            </a:r>
            <a:br>
              <a:rPr lang="en-US" sz="2400" dirty="0">
                <a:latin typeface="Times New Roman" pitchFamily="18" charset="0"/>
              </a:rPr>
            </a:br>
            <a:r>
              <a:rPr lang="en-US" sz="2400" dirty="0">
                <a:solidFill>
                  <a:schemeClr val="accent2"/>
                </a:solidFill>
                <a:latin typeface="Times New Roman" pitchFamily="18" charset="0"/>
              </a:rPr>
              <a:t>(c)</a:t>
            </a:r>
            <a:r>
              <a:rPr lang="en-US" sz="2400" dirty="0">
                <a:latin typeface="Times New Roman" pitchFamily="18" charset="0"/>
              </a:rPr>
              <a:t>  The multicast spanning tree for host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419600"/>
          </a:xfrm>
        </p:spPr>
        <p:txBody>
          <a:bodyPr/>
          <a:lstStyle/>
          <a:p>
            <a:pPr algn="l" rtl="0"/>
            <a:r>
              <a:rPr lang="en-US" sz="1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RSVP – The Resource </a:t>
            </a:r>
            <a:r>
              <a:rPr lang="en-US" sz="1800" b="1" dirty="0" err="1"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reServation</a:t>
            </a:r>
            <a:r>
              <a:rPr lang="en-US" sz="1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 Protocol</a:t>
            </a:r>
          </a:p>
          <a:p>
            <a:pPr algn="l" rtl="0"/>
            <a:endParaRPr lang="ar-SA" dirty="0"/>
          </a:p>
        </p:txBody>
      </p:sp>
      <p:sp>
        <p:nvSpPr>
          <p:cNvPr id="3" name="Title 2"/>
          <p:cNvSpPr>
            <a:spLocks noGrp="1"/>
          </p:cNvSpPr>
          <p:nvPr>
            <p:ph type="title"/>
          </p:nvPr>
        </p:nvSpPr>
        <p:spPr/>
        <p:txBody>
          <a:bodyPr/>
          <a:lstStyle/>
          <a:p>
            <a:r>
              <a:rPr lang="en-US" dirty="0" smtClean="0"/>
              <a:t>Integrated Services </a:t>
            </a:r>
            <a:endParaRPr lang="ar-SA" dirty="0"/>
          </a:p>
        </p:txBody>
      </p:sp>
      <p:pic>
        <p:nvPicPr>
          <p:cNvPr id="6" name="Picture 6" descr="5-38"/>
          <p:cNvPicPr>
            <a:picLocks noChangeAspect="1" noChangeArrowheads="1"/>
          </p:cNvPicPr>
          <p:nvPr/>
        </p:nvPicPr>
        <p:blipFill>
          <a:blip r:embed="rId2" cstate="print"/>
          <a:srcRect/>
          <a:stretch>
            <a:fillRect/>
          </a:stretch>
        </p:blipFill>
        <p:spPr bwMode="auto">
          <a:xfrm>
            <a:off x="647700" y="1676400"/>
            <a:ext cx="7842250" cy="3783013"/>
          </a:xfrm>
          <a:prstGeom prst="rect">
            <a:avLst/>
          </a:prstGeom>
          <a:noFill/>
          <a:ln w="9525">
            <a:noFill/>
            <a:miter lim="800000"/>
            <a:headEnd/>
            <a:tailEnd/>
          </a:ln>
        </p:spPr>
      </p:pic>
      <p:sp>
        <p:nvSpPr>
          <p:cNvPr id="7" name="Text Box 5"/>
          <p:cNvSpPr txBox="1">
            <a:spLocks noChangeArrowheads="1"/>
          </p:cNvSpPr>
          <p:nvPr/>
        </p:nvSpPr>
        <p:spPr bwMode="auto">
          <a:xfrm>
            <a:off x="2667000" y="5486400"/>
            <a:ext cx="6477000" cy="1200329"/>
          </a:xfrm>
          <a:prstGeom prst="rect">
            <a:avLst/>
          </a:prstGeom>
          <a:noFill/>
          <a:ln w="9525">
            <a:noFill/>
            <a:miter lim="800000"/>
            <a:headEnd/>
            <a:tailEnd/>
          </a:ln>
        </p:spPr>
        <p:txBody>
          <a:bodyPr wrap="square">
            <a:spAutoFit/>
          </a:bodyPr>
          <a:lstStyle/>
          <a:p>
            <a:pPr algn="l">
              <a:spcBef>
                <a:spcPct val="20000"/>
              </a:spcBef>
              <a:buClr>
                <a:schemeClr val="accent2"/>
              </a:buClr>
            </a:pPr>
            <a:r>
              <a:rPr lang="en-US" sz="2400" dirty="0">
                <a:solidFill>
                  <a:schemeClr val="accent2"/>
                </a:solidFill>
                <a:latin typeface="Times New Roman" pitchFamily="18" charset="0"/>
              </a:rPr>
              <a:t>(a) </a:t>
            </a:r>
            <a:r>
              <a:rPr lang="en-US" sz="2400" dirty="0">
                <a:latin typeface="Times New Roman" pitchFamily="18" charset="0"/>
              </a:rPr>
              <a:t>Host 3 requests a channel to host 1.  </a:t>
            </a:r>
            <a:r>
              <a:rPr lang="en-US" sz="2400" dirty="0">
                <a:solidFill>
                  <a:schemeClr val="accent2"/>
                </a:solidFill>
                <a:latin typeface="Times New Roman" pitchFamily="18" charset="0"/>
              </a:rPr>
              <a:t>(b)</a:t>
            </a:r>
            <a:r>
              <a:rPr lang="en-US" sz="2400" dirty="0">
                <a:latin typeface="Times New Roman" pitchFamily="18" charset="0"/>
              </a:rPr>
              <a:t> Host 3 then requests a second channel, to host 2.  </a:t>
            </a:r>
            <a:r>
              <a:rPr lang="en-US" sz="2400" dirty="0">
                <a:solidFill>
                  <a:schemeClr val="accent2"/>
                </a:solidFill>
                <a:latin typeface="Times New Roman" pitchFamily="18" charset="0"/>
              </a:rPr>
              <a:t>(c)</a:t>
            </a:r>
            <a:r>
              <a:rPr lang="en-US" sz="2400" dirty="0">
                <a:latin typeface="Times New Roman" pitchFamily="18" charset="0"/>
              </a:rPr>
              <a:t> Host 5 requests a channel to host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Expedited Forwarding</a:t>
            </a:r>
          </a:p>
          <a:p>
            <a:pPr algn="l" rtl="0"/>
            <a:r>
              <a:rPr lang="en-US" dirty="0" smtClean="0"/>
              <a:t>Assured Forwarding</a:t>
            </a:r>
            <a:endParaRPr lang="ar-SA" dirty="0" smtClean="0"/>
          </a:p>
          <a:p>
            <a:pPr algn="l" rtl="0"/>
            <a:endParaRPr lang="ar-SA" dirty="0"/>
          </a:p>
        </p:txBody>
      </p:sp>
      <p:sp>
        <p:nvSpPr>
          <p:cNvPr id="3" name="Title 2"/>
          <p:cNvSpPr>
            <a:spLocks noGrp="1"/>
          </p:cNvSpPr>
          <p:nvPr>
            <p:ph type="title"/>
          </p:nvPr>
        </p:nvSpPr>
        <p:spPr/>
        <p:txBody>
          <a:bodyPr/>
          <a:lstStyle/>
          <a:p>
            <a:r>
              <a:rPr lang="en-US" dirty="0" smtClean="0"/>
              <a:t>Differentiated Services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Expedited Forwarding</a:t>
            </a:r>
            <a:endParaRPr lang="ar-SA" dirty="0"/>
          </a:p>
        </p:txBody>
      </p:sp>
      <p:pic>
        <p:nvPicPr>
          <p:cNvPr id="4" name="Picture 5" descr="5-39"/>
          <p:cNvPicPr>
            <a:picLocks noGrp="1" noChangeAspect="1" noChangeArrowheads="1"/>
          </p:cNvPicPr>
          <p:nvPr>
            <p:ph idx="1"/>
          </p:nvPr>
        </p:nvPicPr>
        <p:blipFill>
          <a:blip r:embed="rId2" cstate="print"/>
          <a:srcRect/>
          <a:stretch>
            <a:fillRect/>
          </a:stretch>
        </p:blipFill>
        <p:spPr bwMode="auto">
          <a:xfrm>
            <a:off x="838200" y="1905000"/>
            <a:ext cx="7239000" cy="3962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 possible implementation of the data flow for assured forwarding.</a:t>
            </a:r>
          </a:p>
          <a:p>
            <a:pPr algn="l" rtl="0"/>
            <a:endParaRPr lang="ar-SA" dirty="0"/>
          </a:p>
        </p:txBody>
      </p:sp>
      <p:sp>
        <p:nvSpPr>
          <p:cNvPr id="3" name="Title 2"/>
          <p:cNvSpPr>
            <a:spLocks noGrp="1"/>
          </p:cNvSpPr>
          <p:nvPr>
            <p:ph type="title"/>
          </p:nvPr>
        </p:nvSpPr>
        <p:spPr/>
        <p:txBody>
          <a:bodyPr/>
          <a:lstStyle/>
          <a:p>
            <a:r>
              <a:rPr lang="en-US" dirty="0" smtClean="0"/>
              <a:t>Assured Forwarding</a:t>
            </a:r>
            <a:endParaRPr lang="ar-SA" dirty="0"/>
          </a:p>
        </p:txBody>
      </p:sp>
      <p:pic>
        <p:nvPicPr>
          <p:cNvPr id="4" name="Picture 5" descr="5-40"/>
          <p:cNvPicPr>
            <a:picLocks noChangeAspect="1" noChangeArrowheads="1"/>
          </p:cNvPicPr>
          <p:nvPr/>
        </p:nvPicPr>
        <p:blipFill>
          <a:blip r:embed="rId2" cstate="print"/>
          <a:srcRect/>
          <a:stretch>
            <a:fillRect/>
          </a:stretch>
        </p:blipFill>
        <p:spPr bwMode="auto">
          <a:xfrm>
            <a:off x="685800" y="2895600"/>
            <a:ext cx="7866063" cy="2638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000" dirty="0" smtClean="0"/>
              <a:t>Transmitting a TCP segment using IP, MPLS, and PPP.</a:t>
            </a:r>
          </a:p>
          <a:p>
            <a:endParaRPr lang="ar-SA" dirty="0"/>
          </a:p>
        </p:txBody>
      </p:sp>
      <p:sp>
        <p:nvSpPr>
          <p:cNvPr id="3" name="Title 2"/>
          <p:cNvSpPr>
            <a:spLocks noGrp="1"/>
          </p:cNvSpPr>
          <p:nvPr>
            <p:ph type="title"/>
          </p:nvPr>
        </p:nvSpPr>
        <p:spPr/>
        <p:txBody>
          <a:bodyPr/>
          <a:lstStyle/>
          <a:p>
            <a:r>
              <a:rPr lang="en-US" dirty="0" smtClean="0"/>
              <a:t>Label Switching and MPLS</a:t>
            </a:r>
            <a:endParaRPr lang="ar-SA" dirty="0"/>
          </a:p>
        </p:txBody>
      </p:sp>
      <p:pic>
        <p:nvPicPr>
          <p:cNvPr id="4" name="Picture 5" descr="5-41"/>
          <p:cNvPicPr>
            <a:picLocks noChangeAspect="1" noChangeArrowheads="1"/>
          </p:cNvPicPr>
          <p:nvPr/>
        </p:nvPicPr>
        <p:blipFill>
          <a:blip r:embed="rId2" cstate="print"/>
          <a:srcRect/>
          <a:stretch>
            <a:fillRect/>
          </a:stretch>
        </p:blipFill>
        <p:spPr bwMode="auto">
          <a:xfrm>
            <a:off x="990600" y="2057400"/>
            <a:ext cx="7348538" cy="34575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lnSpc>
                <a:spcPct val="90000"/>
              </a:lnSpc>
            </a:pPr>
            <a:r>
              <a:rPr lang="en-US" sz="2800" dirty="0" smtClean="0"/>
              <a:t>How Networks Differ</a:t>
            </a:r>
          </a:p>
          <a:p>
            <a:pPr algn="l" rtl="0">
              <a:lnSpc>
                <a:spcPct val="90000"/>
              </a:lnSpc>
            </a:pPr>
            <a:r>
              <a:rPr lang="en-US" sz="2800" dirty="0" smtClean="0"/>
              <a:t>How Networks Can Be Connected</a:t>
            </a:r>
          </a:p>
          <a:p>
            <a:pPr algn="l" rtl="0">
              <a:lnSpc>
                <a:spcPct val="90000"/>
              </a:lnSpc>
            </a:pPr>
            <a:r>
              <a:rPr lang="en-US" sz="2800" dirty="0" smtClean="0"/>
              <a:t>Concatenated Virtual Circuits</a:t>
            </a:r>
          </a:p>
          <a:p>
            <a:pPr algn="l" rtl="0">
              <a:lnSpc>
                <a:spcPct val="90000"/>
              </a:lnSpc>
            </a:pPr>
            <a:r>
              <a:rPr lang="en-US" sz="2800" dirty="0" smtClean="0"/>
              <a:t>Connectionless Internetworking</a:t>
            </a:r>
          </a:p>
          <a:p>
            <a:pPr algn="l" rtl="0">
              <a:lnSpc>
                <a:spcPct val="90000"/>
              </a:lnSpc>
            </a:pPr>
            <a:r>
              <a:rPr lang="en-US" sz="2800" dirty="0" smtClean="0"/>
              <a:t>Tunneling</a:t>
            </a:r>
          </a:p>
          <a:p>
            <a:pPr algn="l" rtl="0">
              <a:lnSpc>
                <a:spcPct val="90000"/>
              </a:lnSpc>
            </a:pPr>
            <a:r>
              <a:rPr lang="en-US" sz="2800" dirty="0" smtClean="0"/>
              <a:t>Internetwork Routing</a:t>
            </a:r>
          </a:p>
          <a:p>
            <a:pPr algn="l" rtl="0">
              <a:lnSpc>
                <a:spcPct val="90000"/>
              </a:lnSpc>
            </a:pPr>
            <a:r>
              <a:rPr lang="en-US" sz="2800" dirty="0" smtClean="0"/>
              <a:t>Fragmentation</a:t>
            </a:r>
          </a:p>
          <a:p>
            <a:pPr algn="l" rtl="0"/>
            <a:endParaRPr lang="ar-SA" dirty="0"/>
          </a:p>
        </p:txBody>
      </p:sp>
      <p:sp>
        <p:nvSpPr>
          <p:cNvPr id="3" name="Title 2"/>
          <p:cNvSpPr>
            <a:spLocks noGrp="1"/>
          </p:cNvSpPr>
          <p:nvPr>
            <p:ph type="title"/>
          </p:nvPr>
        </p:nvSpPr>
        <p:spPr/>
        <p:txBody>
          <a:bodyPr/>
          <a:lstStyle/>
          <a:p>
            <a:r>
              <a:rPr lang="en-US" dirty="0" smtClean="0"/>
              <a:t>Internetworking</a:t>
            </a: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400" dirty="0" smtClean="0"/>
              <a:t>Two or more networks are connected to form an </a:t>
            </a:r>
            <a:r>
              <a:rPr lang="en-US" sz="2400" b="1" dirty="0" smtClean="0"/>
              <a:t>internet</a:t>
            </a:r>
            <a:r>
              <a:rPr lang="en-US" sz="2400" dirty="0" smtClean="0"/>
              <a:t>.</a:t>
            </a:r>
          </a:p>
          <a:p>
            <a:pPr algn="l" rtl="0"/>
            <a:r>
              <a:rPr lang="en-US" sz="2400" dirty="0" smtClean="0"/>
              <a:t>A variety of different networks will always be around, for the following reasons:</a:t>
            </a:r>
          </a:p>
          <a:p>
            <a:pPr lvl="1" algn="l" rtl="0"/>
            <a:r>
              <a:rPr lang="en-US" sz="2400" dirty="0" smtClean="0"/>
              <a:t>The installed base of different networks is large and growing.</a:t>
            </a:r>
          </a:p>
          <a:p>
            <a:pPr lvl="1" algn="l" rtl="0"/>
            <a:r>
              <a:rPr lang="en-US" sz="2400" dirty="0" smtClean="0"/>
              <a:t>As computers and networks get cheaper, the place where decisions get made moves downward.</a:t>
            </a:r>
          </a:p>
          <a:p>
            <a:pPr lvl="1" algn="l" rtl="0"/>
            <a:r>
              <a:rPr lang="en-US" sz="2400" dirty="0" smtClean="0"/>
              <a:t>Different networks (e.g., ATM and wireless) have radically different technology.</a:t>
            </a:r>
          </a:p>
          <a:p>
            <a:endParaRPr lang="ar-SA" dirty="0"/>
          </a:p>
        </p:txBody>
      </p:sp>
      <p:sp>
        <p:nvSpPr>
          <p:cNvPr id="3" name="Title 2"/>
          <p:cNvSpPr>
            <a:spLocks noGrp="1"/>
          </p:cNvSpPr>
          <p:nvPr>
            <p:ph type="title"/>
          </p:nvPr>
        </p:nvSpPr>
        <p:spPr/>
        <p:txBody>
          <a:bodyPr/>
          <a:lstStyle/>
          <a:p>
            <a:r>
              <a:rPr lang="en-US" dirty="0" smtClean="0"/>
              <a:t>Internetworking</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dirty="0"/>
          </a:p>
        </p:txBody>
      </p:sp>
      <p:sp>
        <p:nvSpPr>
          <p:cNvPr id="3" name="Title 2"/>
          <p:cNvSpPr>
            <a:spLocks noGrp="1"/>
          </p:cNvSpPr>
          <p:nvPr>
            <p:ph type="title"/>
          </p:nvPr>
        </p:nvSpPr>
        <p:spPr/>
        <p:txBody>
          <a:bodyPr/>
          <a:lstStyle/>
          <a:p>
            <a:r>
              <a:rPr lang="en-US" dirty="0" smtClean="0"/>
              <a:t>Internetworking</a:t>
            </a:r>
            <a:endParaRPr lang="ar-SA" dirty="0"/>
          </a:p>
        </p:txBody>
      </p:sp>
      <p:pic>
        <p:nvPicPr>
          <p:cNvPr id="4" name="Picture 2"/>
          <p:cNvPicPr>
            <a:picLocks noChangeAspect="1" noChangeArrowheads="1"/>
          </p:cNvPicPr>
          <p:nvPr/>
        </p:nvPicPr>
        <p:blipFill>
          <a:blip r:embed="rId2" cstate="print"/>
          <a:srcRect/>
          <a:stretch>
            <a:fillRect/>
          </a:stretch>
        </p:blipFill>
        <p:spPr bwMode="auto">
          <a:xfrm>
            <a:off x="533400" y="1524000"/>
            <a:ext cx="8077200" cy="4343400"/>
          </a:xfrm>
          <a:prstGeom prst="rect">
            <a:avLst/>
          </a:prstGeom>
          <a:noFill/>
          <a:ln w="9525">
            <a:noFill/>
            <a:miter lim="800000"/>
            <a:headEnd/>
            <a:tailEnd/>
          </a:ln>
        </p:spPr>
      </p:pic>
      <p:sp>
        <p:nvSpPr>
          <p:cNvPr id="5" name="Rectangle 4"/>
          <p:cNvSpPr/>
          <p:nvPr/>
        </p:nvSpPr>
        <p:spPr>
          <a:xfrm>
            <a:off x="2057400" y="6019800"/>
            <a:ext cx="5410200" cy="369332"/>
          </a:xfrm>
          <a:prstGeom prst="rect">
            <a:avLst/>
          </a:prstGeom>
        </p:spPr>
        <p:txBody>
          <a:bodyPr wrap="square">
            <a:spAutoFit/>
          </a:bodyPr>
          <a:lstStyle/>
          <a:p>
            <a:pPr algn="ctr"/>
            <a:r>
              <a:rPr lang="en-US" dirty="0" smtClean="0"/>
              <a:t>A collection of interconnected networks</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rmAutofit fontScale="47500" lnSpcReduction="20000"/>
          </a:bodyPr>
          <a:lstStyle/>
          <a:p>
            <a:pPr algn="l" rtl="0"/>
            <a:r>
              <a:rPr lang="en-US" sz="5800" b="1" dirty="0" smtClean="0">
                <a:solidFill>
                  <a:schemeClr val="bg2">
                    <a:lumMod val="25000"/>
                  </a:schemeClr>
                </a:solidFill>
              </a:rPr>
              <a:t>Techniques for achieving Good quality of Service : </a:t>
            </a:r>
          </a:p>
          <a:p>
            <a:pPr algn="l" rtl="0">
              <a:lnSpc>
                <a:spcPct val="170000"/>
              </a:lnSpc>
            </a:pPr>
            <a:r>
              <a:rPr lang="en-US" sz="3200" dirty="0" err="1" smtClean="0"/>
              <a:t>Overprovisioning</a:t>
            </a:r>
            <a:endParaRPr lang="en-US" sz="3200" dirty="0" smtClean="0"/>
          </a:p>
          <a:p>
            <a:pPr algn="l" rtl="0">
              <a:lnSpc>
                <a:spcPct val="170000"/>
              </a:lnSpc>
            </a:pPr>
            <a:r>
              <a:rPr lang="en-US" sz="3200" dirty="0" smtClean="0"/>
              <a:t>Buffering</a:t>
            </a:r>
          </a:p>
          <a:p>
            <a:pPr algn="l" rtl="0">
              <a:lnSpc>
                <a:spcPct val="170000"/>
              </a:lnSpc>
            </a:pPr>
            <a:r>
              <a:rPr lang="en-US" sz="3200" dirty="0" smtClean="0"/>
              <a:t>Traffic shaping</a:t>
            </a:r>
          </a:p>
          <a:p>
            <a:pPr algn="l" rtl="0">
              <a:lnSpc>
                <a:spcPct val="170000"/>
              </a:lnSpc>
            </a:pPr>
            <a:r>
              <a:rPr lang="en-US" sz="3200" dirty="0" smtClean="0"/>
              <a:t>The leaky Bucket Algorithm</a:t>
            </a:r>
          </a:p>
          <a:p>
            <a:pPr algn="l" rtl="0">
              <a:lnSpc>
                <a:spcPct val="170000"/>
              </a:lnSpc>
            </a:pPr>
            <a:r>
              <a:rPr lang="en-US" sz="3200" dirty="0" smtClean="0"/>
              <a:t>The Token Bucket Algorithm</a:t>
            </a:r>
          </a:p>
          <a:p>
            <a:pPr algn="l" rtl="0">
              <a:lnSpc>
                <a:spcPct val="170000"/>
              </a:lnSpc>
            </a:pPr>
            <a:r>
              <a:rPr lang="en-US" sz="3200" dirty="0" smtClean="0"/>
              <a:t>Resource Reservation</a:t>
            </a:r>
          </a:p>
          <a:p>
            <a:pPr algn="l" rtl="0">
              <a:lnSpc>
                <a:spcPct val="170000"/>
              </a:lnSpc>
            </a:pPr>
            <a:r>
              <a:rPr lang="en-US" sz="3200" dirty="0" smtClean="0"/>
              <a:t>Admission Control</a:t>
            </a:r>
          </a:p>
          <a:p>
            <a:pPr algn="l" rtl="0">
              <a:lnSpc>
                <a:spcPct val="170000"/>
              </a:lnSpc>
            </a:pPr>
            <a:r>
              <a:rPr lang="en-US" sz="3200" dirty="0" smtClean="0"/>
              <a:t>Proportional Routing</a:t>
            </a:r>
          </a:p>
          <a:p>
            <a:pPr algn="l" rtl="0">
              <a:lnSpc>
                <a:spcPct val="170000"/>
              </a:lnSpc>
            </a:pPr>
            <a:r>
              <a:rPr lang="en-US" sz="3200" dirty="0" smtClean="0"/>
              <a:t>Packet Scheduling </a:t>
            </a:r>
            <a:endParaRPr lang="ar-SA" sz="3200" dirty="0" smtClean="0"/>
          </a:p>
          <a:p>
            <a:pPr algn="l" rtl="0"/>
            <a:endParaRPr lang="ar-SA" sz="3200" b="1" dirty="0" smtClean="0">
              <a:solidFill>
                <a:schemeClr val="bg2">
                  <a:lumMod val="25000"/>
                </a:schemeClr>
              </a:solidFill>
            </a:endParaRPr>
          </a:p>
        </p:txBody>
      </p:sp>
      <p:sp>
        <p:nvSpPr>
          <p:cNvPr id="3" name="Title 2"/>
          <p:cNvSpPr>
            <a:spLocks noGrp="1"/>
          </p:cNvSpPr>
          <p:nvPr>
            <p:ph type="title"/>
          </p:nvPr>
        </p:nvSpPr>
        <p:spPr>
          <a:xfrm>
            <a:off x="457200" y="274638"/>
            <a:ext cx="8229600" cy="1020762"/>
          </a:xfrm>
        </p:spPr>
        <p:txBody>
          <a:bodyPr/>
          <a:lstStyle/>
          <a:p>
            <a:r>
              <a:rPr lang="en-US" dirty="0" smtClean="0"/>
              <a:t>Quality of Service-Continued</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l" rtl="0" eaLnBrk="0" hangingPunct="0"/>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An </a:t>
            </a:r>
            <a:r>
              <a:rPr lang="en-US" sz="2800" b="1" dirty="0" smtClean="0">
                <a:ea typeface="Times New Roman" pitchFamily="18" charset="0"/>
                <a:cs typeface="Traditional Arabic" pitchFamily="2" charset="-78"/>
              </a:rPr>
              <a:t>internetworking device</a:t>
            </a:r>
            <a:r>
              <a:rPr lang="en-US" sz="2800" dirty="0" smtClean="0">
                <a:ea typeface="Times New Roman" pitchFamily="18" charset="0"/>
                <a:cs typeface="Traditional Arabic" pitchFamily="2" charset="-78"/>
              </a:rPr>
              <a:t> is inserted at the junction between two networks to handle the necessary conversions as packets move from one network to the other.</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The name used for the interconnecting device depends on the layer that does the work. Some common names are:</a:t>
            </a:r>
            <a:endParaRPr lang="en-US" sz="1050" dirty="0" smtClean="0">
              <a:ea typeface="Times New Roman" pitchFamily="18" charset="0"/>
              <a:cs typeface="Traditional Arabic" pitchFamily="2" charset="-78"/>
            </a:endParaRPr>
          </a:p>
          <a:p>
            <a:pPr algn="just" rtl="0" eaLnBrk="0" hangingPunct="0">
              <a:buFontTx/>
              <a:buChar char="•"/>
            </a:pPr>
            <a:r>
              <a:rPr lang="en-US" sz="2800" b="1" dirty="0" smtClean="0">
                <a:ea typeface="Times New Roman" pitchFamily="18" charset="0"/>
                <a:cs typeface="Traditional Arabic" pitchFamily="2" charset="-78"/>
              </a:rPr>
              <a:t>Layer 1: Repeaters </a:t>
            </a:r>
            <a:r>
              <a:rPr lang="en-US" sz="2800" dirty="0" smtClean="0">
                <a:ea typeface="Times New Roman" pitchFamily="18" charset="0"/>
                <a:cs typeface="Traditional Arabic" pitchFamily="2" charset="-78"/>
              </a:rPr>
              <a:t>copy individual bits between cable segments.</a:t>
            </a:r>
            <a:endParaRPr lang="en-US" sz="1050" dirty="0" smtClean="0">
              <a:ea typeface="Times New Roman" pitchFamily="18" charset="0"/>
              <a:cs typeface="Traditional Arabic" pitchFamily="2" charset="-78"/>
            </a:endParaRPr>
          </a:p>
          <a:p>
            <a:pPr algn="just" rtl="0" eaLnBrk="0" hangingPunct="0">
              <a:buFontTx/>
              <a:buChar char="•"/>
            </a:pPr>
            <a:r>
              <a:rPr lang="en-US" sz="2800" b="1" dirty="0" smtClean="0">
                <a:ea typeface="Times New Roman" pitchFamily="18" charset="0"/>
                <a:cs typeface="Traditional Arabic" pitchFamily="2" charset="-78"/>
              </a:rPr>
              <a:t>Layer 2: Bridges </a:t>
            </a:r>
            <a:r>
              <a:rPr lang="en-US" sz="2800" dirty="0" smtClean="0">
                <a:ea typeface="Times New Roman" pitchFamily="18" charset="0"/>
                <a:cs typeface="Traditional Arabic" pitchFamily="2" charset="-78"/>
              </a:rPr>
              <a:t>store and forward data link frames between LANs.</a:t>
            </a:r>
            <a:r>
              <a:rPr lang="en-US" sz="2800" b="1" dirty="0" smtClean="0">
                <a:ea typeface="Times New Roman" pitchFamily="18" charset="0"/>
                <a:cs typeface="Traditional Arabic" pitchFamily="2" charset="-78"/>
              </a:rPr>
              <a:t> </a:t>
            </a:r>
            <a:endParaRPr lang="en-US" sz="1050" dirty="0" smtClean="0">
              <a:ea typeface="Times New Roman" pitchFamily="18" charset="0"/>
              <a:cs typeface="Traditional Arabic" pitchFamily="2" charset="-78"/>
            </a:endParaRPr>
          </a:p>
          <a:p>
            <a:pPr algn="just" rtl="0" eaLnBrk="0" hangingPunct="0">
              <a:buFontTx/>
              <a:buChar char="•"/>
            </a:pPr>
            <a:r>
              <a:rPr lang="en-US" sz="2800" b="1" dirty="0" smtClean="0">
                <a:ea typeface="Times New Roman" pitchFamily="18" charset="0"/>
                <a:cs typeface="Traditional Arabic" pitchFamily="2" charset="-78"/>
              </a:rPr>
              <a:t>Layer 3: Multiprotocol Routers</a:t>
            </a:r>
            <a:r>
              <a:rPr lang="en-US" sz="2800" dirty="0" smtClean="0">
                <a:ea typeface="Times New Roman" pitchFamily="18" charset="0"/>
                <a:cs typeface="Traditional Arabic" pitchFamily="2" charset="-78"/>
              </a:rPr>
              <a:t> forward packets between dissimilar networks.</a:t>
            </a:r>
            <a:endParaRPr lang="en-US" sz="1050" dirty="0" smtClean="0">
              <a:ea typeface="Times New Roman" pitchFamily="18" charset="0"/>
              <a:cs typeface="Traditional Arabic" pitchFamily="2" charset="-78"/>
            </a:endParaRPr>
          </a:p>
          <a:p>
            <a:pPr algn="just" rtl="0" eaLnBrk="0" hangingPunct="0">
              <a:buFontTx/>
              <a:buChar char="•"/>
            </a:pPr>
            <a:r>
              <a:rPr lang="en-US" sz="2800" b="1" dirty="0" smtClean="0">
                <a:ea typeface="Times New Roman" pitchFamily="18" charset="0"/>
                <a:cs typeface="Traditional Arabic" pitchFamily="2" charset="-78"/>
              </a:rPr>
              <a:t>Layer 4: Transport gateways</a:t>
            </a:r>
            <a:r>
              <a:rPr lang="en-US" sz="2800" dirty="0" smtClean="0">
                <a:ea typeface="Times New Roman" pitchFamily="18" charset="0"/>
                <a:cs typeface="Traditional Arabic" pitchFamily="2" charset="-78"/>
              </a:rPr>
              <a:t> connect byte streams in the transport layer.</a:t>
            </a:r>
            <a:endParaRPr lang="en-US" sz="1050" dirty="0" smtClean="0">
              <a:ea typeface="Times New Roman" pitchFamily="18" charset="0"/>
              <a:cs typeface="Traditional Arabic" pitchFamily="2" charset="-78"/>
            </a:endParaRPr>
          </a:p>
          <a:p>
            <a:pPr algn="just" rtl="0" eaLnBrk="0" hangingPunct="0">
              <a:buFontTx/>
              <a:buChar char="•"/>
            </a:pPr>
            <a:r>
              <a:rPr lang="en-US" sz="2800" b="1" dirty="0" smtClean="0">
                <a:ea typeface="Times New Roman" pitchFamily="18" charset="0"/>
                <a:cs typeface="Traditional Arabic" pitchFamily="2" charset="-78"/>
              </a:rPr>
              <a:t>Above 4: Application gateways</a:t>
            </a:r>
            <a:r>
              <a:rPr lang="en-US" sz="2800" dirty="0" smtClean="0">
                <a:ea typeface="Times New Roman" pitchFamily="18" charset="0"/>
                <a:cs typeface="Traditional Arabic" pitchFamily="2" charset="-78"/>
              </a:rPr>
              <a:t> allow internetworking above layer 4.</a:t>
            </a:r>
            <a:r>
              <a:rPr lang="en-US" sz="2800" b="1" dirty="0" smtClean="0">
                <a:ea typeface="Times New Roman" pitchFamily="18" charset="0"/>
                <a:cs typeface="Traditional Arabic" pitchFamily="2" charset="-78"/>
              </a:rPr>
              <a:t> </a:t>
            </a:r>
            <a:endParaRPr lang="en-US"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lstStyle/>
          <a:p>
            <a:r>
              <a:rPr lang="en-US" dirty="0" smtClean="0"/>
              <a:t>Internetworking</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953000"/>
          </a:xfrm>
        </p:spPr>
        <p:txBody>
          <a:bodyPr>
            <a:noAutofit/>
          </a:bodyPr>
          <a:lstStyle/>
          <a:p>
            <a:pPr algn="just" rtl="0" eaLnBrk="0" hangingPunct="0">
              <a:buFontTx/>
              <a:buChar char="•"/>
            </a:pPr>
            <a:r>
              <a:rPr lang="en-US" sz="1800" dirty="0" smtClean="0">
                <a:ea typeface="Times New Roman" pitchFamily="18" charset="0"/>
                <a:cs typeface="Traditional Arabic" pitchFamily="2" charset="-78"/>
              </a:rPr>
              <a:t>A</a:t>
            </a:r>
            <a:r>
              <a:rPr lang="en-US" sz="1800" b="1" dirty="0" smtClean="0">
                <a:ea typeface="Times New Roman" pitchFamily="18" charset="0"/>
                <a:cs typeface="Traditional Arabic" pitchFamily="2" charset="-78"/>
              </a:rPr>
              <a:t> repeater</a:t>
            </a:r>
            <a:r>
              <a:rPr lang="en-US" sz="1800" dirty="0" smtClean="0">
                <a:ea typeface="Times New Roman" pitchFamily="18" charset="0"/>
                <a:cs typeface="Traditional Arabic" pitchFamily="2" charset="-78"/>
              </a:rPr>
              <a:t> is a low-level device that just amplifies or regenerates weak signals.</a:t>
            </a:r>
          </a:p>
          <a:p>
            <a:pPr algn="just" rtl="0" eaLnBrk="0" hangingPunct="0">
              <a:buFontTx/>
              <a:buChar char="•"/>
            </a:pPr>
            <a:r>
              <a:rPr lang="en-US" sz="1800" dirty="0" smtClean="0">
                <a:ea typeface="Times New Roman" pitchFamily="18" charset="0"/>
                <a:cs typeface="Traditional Arabic" pitchFamily="2" charset="-78"/>
              </a:rPr>
              <a:t>A</a:t>
            </a:r>
            <a:r>
              <a:rPr lang="en-US" sz="1800" b="1" dirty="0" smtClean="0">
                <a:ea typeface="Times New Roman" pitchFamily="18" charset="0"/>
                <a:cs typeface="Traditional Arabic" pitchFamily="2" charset="-78"/>
              </a:rPr>
              <a:t> bridge</a:t>
            </a:r>
            <a:r>
              <a:rPr lang="en-US" sz="1800" dirty="0" smtClean="0">
                <a:ea typeface="Times New Roman" pitchFamily="18" charset="0"/>
                <a:cs typeface="Traditional Arabic" pitchFamily="2" charset="-78"/>
              </a:rPr>
              <a:t> accepts an entire frame and passes it up to the data link layer where the checksum is verified. Then the frame is sent down to the physical layer for forwarding on different network. Bridges can make minor changes to the frame before forwarding it, such adding or deleting some fields from the frame header.</a:t>
            </a:r>
          </a:p>
          <a:p>
            <a:pPr algn="just" rtl="0" eaLnBrk="0" hangingPunct="0">
              <a:buFontTx/>
              <a:buChar char="•"/>
            </a:pPr>
            <a:r>
              <a:rPr lang="en-US" sz="1800" dirty="0" smtClean="0">
                <a:ea typeface="Times New Roman" pitchFamily="18" charset="0"/>
                <a:cs typeface="Traditional Arabic" pitchFamily="2" charset="-78"/>
              </a:rPr>
              <a:t>A</a:t>
            </a:r>
            <a:r>
              <a:rPr lang="en-US" sz="1800" b="1" dirty="0" smtClean="0">
                <a:ea typeface="Times New Roman" pitchFamily="18" charset="0"/>
                <a:cs typeface="Traditional Arabic" pitchFamily="2" charset="-78"/>
              </a:rPr>
              <a:t> multiprotocol router </a:t>
            </a:r>
            <a:r>
              <a:rPr lang="en-US" sz="1800" dirty="0" smtClean="0">
                <a:ea typeface="Times New Roman" pitchFamily="18" charset="0"/>
                <a:cs typeface="Traditional Arabic" pitchFamily="2" charset="-78"/>
              </a:rPr>
              <a:t>takes the incoming packets from one line and forwards them on another. They lines may belong to different networks and use different protocols. Multiprotocol routers operate at the level of the network layer.</a:t>
            </a:r>
          </a:p>
          <a:p>
            <a:pPr algn="just" rtl="0" eaLnBrk="0" hangingPunct="0">
              <a:buFontTx/>
              <a:buChar char="•"/>
            </a:pPr>
            <a:r>
              <a:rPr lang="en-US" sz="1800" dirty="0" smtClean="0">
                <a:ea typeface="Times New Roman" pitchFamily="18" charset="0"/>
                <a:cs typeface="Traditional Arabic" pitchFamily="2" charset="-78"/>
              </a:rPr>
              <a:t>A </a:t>
            </a:r>
            <a:r>
              <a:rPr lang="en-US" sz="1800" b="1" dirty="0" smtClean="0">
                <a:ea typeface="Times New Roman" pitchFamily="18" charset="0"/>
                <a:cs typeface="Traditional Arabic" pitchFamily="2" charset="-78"/>
              </a:rPr>
              <a:t>transport gateway</a:t>
            </a:r>
            <a:r>
              <a:rPr lang="en-US" sz="1800" dirty="0" smtClean="0">
                <a:ea typeface="Times New Roman" pitchFamily="18" charset="0"/>
                <a:cs typeface="Traditional Arabic" pitchFamily="2" charset="-78"/>
              </a:rPr>
              <a:t> makes a connection between two networks at the transport layer.</a:t>
            </a:r>
          </a:p>
          <a:p>
            <a:pPr algn="just" rtl="0" eaLnBrk="0" hangingPunct="0">
              <a:buFontTx/>
              <a:buChar char="•"/>
            </a:pPr>
            <a:r>
              <a:rPr lang="en-US" sz="1800" dirty="0" smtClean="0">
                <a:ea typeface="Times New Roman" pitchFamily="18" charset="0"/>
                <a:cs typeface="Traditional Arabic" pitchFamily="2" charset="-78"/>
              </a:rPr>
              <a:t>An </a:t>
            </a:r>
            <a:r>
              <a:rPr lang="en-US" sz="1800" b="1" dirty="0" smtClean="0">
                <a:ea typeface="Times New Roman" pitchFamily="18" charset="0"/>
                <a:cs typeface="Traditional Arabic" pitchFamily="2" charset="-78"/>
              </a:rPr>
              <a:t>Application gateway</a:t>
            </a:r>
            <a:r>
              <a:rPr lang="en-US" sz="1800" dirty="0" smtClean="0">
                <a:ea typeface="Times New Roman" pitchFamily="18" charset="0"/>
                <a:cs typeface="Traditional Arabic" pitchFamily="2" charset="-78"/>
              </a:rPr>
              <a:t> connects two parts of an application in the application layer. For example, The mail gateway would unpack the message, convert it to the different format used by the other network</a:t>
            </a:r>
            <a:endParaRPr lang="ar-SA" sz="1800" dirty="0"/>
          </a:p>
        </p:txBody>
      </p:sp>
      <p:sp>
        <p:nvSpPr>
          <p:cNvPr id="3" name="Title 2"/>
          <p:cNvSpPr>
            <a:spLocks noGrp="1"/>
          </p:cNvSpPr>
          <p:nvPr>
            <p:ph type="title"/>
          </p:nvPr>
        </p:nvSpPr>
        <p:spPr/>
        <p:txBody>
          <a:bodyPr>
            <a:normAutofit fontScale="90000"/>
          </a:bodyPr>
          <a:lstStyle/>
          <a:p>
            <a:pPr rtl="0"/>
            <a:r>
              <a:rPr lang="en-US" sz="4400" dirty="0" smtClean="0">
                <a:ea typeface="Times New Roman" pitchFamily="18" charset="0"/>
                <a:cs typeface="Traditional Arabic" pitchFamily="2" charset="-78"/>
              </a:rPr>
              <a:t>Internetworking</a:t>
            </a:r>
            <a:r>
              <a:rPr lang="en-US" sz="1400" dirty="0" smtClean="0">
                <a:ea typeface="Times New Roman" pitchFamily="18" charset="0"/>
                <a:cs typeface="Traditional Arabic" pitchFamily="2" charset="-78"/>
              </a:rPr>
              <a:t/>
            </a:r>
            <a:br>
              <a:rPr lang="en-US" sz="1400" dirty="0" smtClean="0">
                <a:ea typeface="Times New Roman" pitchFamily="18" charset="0"/>
                <a:cs typeface="Traditional Arabic" pitchFamily="2" charset="-78"/>
              </a:rPr>
            </a:b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Internetworking</a:t>
            </a:r>
            <a:endParaRPr lang="ar-SA" dirty="0"/>
          </a:p>
        </p:txBody>
      </p:sp>
      <p:pic>
        <p:nvPicPr>
          <p:cNvPr id="4" name="Picture 4"/>
          <p:cNvPicPr>
            <a:picLocks noGrp="1" noChangeAspect="1" noChangeArrowheads="1"/>
          </p:cNvPicPr>
          <p:nvPr>
            <p:ph idx="1"/>
          </p:nvPr>
        </p:nvPicPr>
        <p:blipFill>
          <a:blip r:embed="rId2" cstate="print"/>
          <a:srcRect l="15957" t="12500" r="17173" b="1786"/>
          <a:stretch>
            <a:fillRect/>
          </a:stretch>
        </p:blipFill>
        <p:spPr bwMode="auto">
          <a:xfrm>
            <a:off x="762000" y="1524000"/>
            <a:ext cx="7639372" cy="4953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lang="en-US" dirty="0" smtClean="0"/>
              <a:t>How Networks Can Be Connected</a:t>
            </a:r>
            <a:endParaRPr lang="ar-SA" dirty="0"/>
          </a:p>
        </p:txBody>
      </p:sp>
      <p:pic>
        <p:nvPicPr>
          <p:cNvPr id="4" name="Picture 4" descr="5-44"/>
          <p:cNvPicPr>
            <a:picLocks noGrp="1" noChangeAspect="1" noChangeArrowheads="1"/>
          </p:cNvPicPr>
          <p:nvPr>
            <p:ph idx="1"/>
          </p:nvPr>
        </p:nvPicPr>
        <p:blipFill>
          <a:blip r:embed="rId2" cstate="print"/>
          <a:srcRect/>
          <a:stretch>
            <a:fillRect/>
          </a:stretch>
        </p:blipFill>
        <p:spPr>
          <a:xfrm>
            <a:off x="457200" y="1371600"/>
            <a:ext cx="7924800" cy="4343400"/>
          </a:xfrm>
        </p:spPr>
      </p:pic>
      <p:sp>
        <p:nvSpPr>
          <p:cNvPr id="5" name="Rectangle 5"/>
          <p:cNvSpPr>
            <a:spLocks noChangeArrowheads="1"/>
          </p:cNvSpPr>
          <p:nvPr/>
        </p:nvSpPr>
        <p:spPr bwMode="auto">
          <a:xfrm>
            <a:off x="2743200" y="5943600"/>
            <a:ext cx="6248400" cy="641350"/>
          </a:xfrm>
          <a:prstGeom prst="rect">
            <a:avLst/>
          </a:prstGeom>
          <a:noFill/>
          <a:ln w="9525">
            <a:noFill/>
            <a:miter lim="800000"/>
            <a:headEnd/>
            <a:tailEnd/>
          </a:ln>
        </p:spPr>
        <p:txBody>
          <a:bodyPr wrap="square">
            <a:spAutoFit/>
          </a:bodyPr>
          <a:lstStyle/>
          <a:p>
            <a:pPr algn="l" rtl="0" eaLnBrk="0" hangingPunct="0"/>
            <a:r>
              <a:rPr lang="en-US" dirty="0">
                <a:solidFill>
                  <a:schemeClr val="accent2"/>
                </a:solidFill>
              </a:rPr>
              <a:t>(a)</a:t>
            </a:r>
            <a:r>
              <a:rPr lang="en-US" dirty="0"/>
              <a:t> Two Ethernets connected  by a switch.   </a:t>
            </a:r>
          </a:p>
          <a:p>
            <a:pPr algn="l" rtl="0" eaLnBrk="0" hangingPunct="0"/>
            <a:r>
              <a:rPr lang="en-US" dirty="0">
                <a:solidFill>
                  <a:schemeClr val="accent2"/>
                </a:solidFill>
              </a:rPr>
              <a:t>(b)</a:t>
            </a:r>
            <a:r>
              <a:rPr lang="en-US" dirty="0"/>
              <a:t> Two Ethernets connected by routers.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rtl="0" eaLnBrk="0" hangingPunct="0"/>
            <a:r>
              <a:rPr lang="en-US" sz="2800" b="1" u="sng" dirty="0" smtClean="0">
                <a:ea typeface="Times New Roman" pitchFamily="18" charset="0"/>
                <a:cs typeface="Traditional Arabic" pitchFamily="2" charset="-78"/>
              </a:rPr>
              <a:t>Procedure:</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When a connection to a host in a distant network is established, the subnet sees that the destination is remote, and builds a virtual circuit to the router nearest the destination network. Then it constructs a virtual circuit from that router to an external "gateway". The gateway records the existence of the virtual circuit in its tables and proceeds to build another virtual circuit to a router in the next subnet. This process continues until the destination host has been reached.</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Once Data packets begin flowing along the path, each gateway relays incoming packets, converting between packets formats and virtual circuit numbers as needed. Clearly, all data packets must traverse the same sequence of gateways, and thus arrive </a:t>
            </a:r>
            <a:r>
              <a:rPr lang="en-US" sz="2800" b="1" dirty="0" smtClean="0">
                <a:ea typeface="Times New Roman" pitchFamily="18" charset="0"/>
                <a:cs typeface="Traditional Arabic" pitchFamily="2" charset="-78"/>
              </a:rPr>
              <a:t>in order</a:t>
            </a:r>
            <a:r>
              <a:rPr lang="en-US" sz="2800" dirty="0" smtClean="0">
                <a:ea typeface="Times New Roman" pitchFamily="18" charset="0"/>
                <a:cs typeface="Traditional Arabic" pitchFamily="2" charset="-78"/>
              </a:rPr>
              <a:t>.</a:t>
            </a:r>
            <a:endParaRPr lang="en-US"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normAutofit/>
          </a:bodyPr>
          <a:lstStyle/>
          <a:p>
            <a:pPr algn="r" rtl="0"/>
            <a:r>
              <a:rPr lang="en-US" sz="4400" dirty="0" smtClean="0">
                <a:ea typeface="Times New Roman" pitchFamily="18" charset="0"/>
                <a:cs typeface="Traditional Arabic" pitchFamily="2" charset="-78"/>
              </a:rPr>
              <a:t>Concatenated Virtual Circuits</a:t>
            </a: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Concatenated Virtual Circuits</a:t>
            </a:r>
            <a:endParaRPr lang="ar-SA" dirty="0"/>
          </a:p>
        </p:txBody>
      </p:sp>
      <p:pic>
        <p:nvPicPr>
          <p:cNvPr id="4" name="Picture 1" descr="5-45.jpg"/>
          <p:cNvPicPr>
            <a:picLocks noGrp="1" noChangeAspect="1"/>
          </p:cNvPicPr>
          <p:nvPr>
            <p:ph idx="1"/>
          </p:nvPr>
        </p:nvPicPr>
        <p:blipFill>
          <a:blip r:embed="rId2" cstate="print"/>
          <a:srcRect/>
          <a:stretch>
            <a:fillRect/>
          </a:stretch>
        </p:blipFill>
        <p:spPr bwMode="auto">
          <a:xfrm>
            <a:off x="228600" y="1905000"/>
            <a:ext cx="8692930" cy="380999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rtl="0" eaLnBrk="0" hangingPunct="0">
              <a:buFontTx/>
              <a:buChar char="•"/>
            </a:pPr>
            <a:r>
              <a:rPr lang="en-US" sz="2800" dirty="0" smtClean="0">
                <a:ea typeface="Times New Roman" pitchFamily="18" charset="0"/>
                <a:cs typeface="Traditional Arabic" pitchFamily="2" charset="-78"/>
              </a:rPr>
              <a:t>In datagram model, the only service the network layer offers to the transport layer is the ability to inject </a:t>
            </a:r>
            <a:r>
              <a:rPr lang="en-US" sz="2800" dirty="0" err="1" smtClean="0">
                <a:ea typeface="Times New Roman" pitchFamily="18" charset="0"/>
                <a:cs typeface="Traditional Arabic" pitchFamily="2" charset="-78"/>
              </a:rPr>
              <a:t>datagrams</a:t>
            </a:r>
            <a:r>
              <a:rPr lang="en-US" sz="2800" dirty="0" smtClean="0">
                <a:ea typeface="Times New Roman" pitchFamily="18" charset="0"/>
                <a:cs typeface="Traditional Arabic" pitchFamily="2" charset="-78"/>
              </a:rPr>
              <a:t> into the subnet.</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This model does not require all packets belonging to one connection to traverse the same sequence of gateways.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Routing decision is made separately for each packet, possibly depending on the traffic at the moment the packet is sent.</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There is no guarantee that the packets arrive at the destination in order.</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This model is not quite as simple as it looks. Some issues have to be considered such as: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The multiprotocol routers can translate from packet format to another when the two formats are close. Otherwise, the conversion is always incomplete.</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Different addressing system.</a:t>
            </a:r>
            <a:endParaRPr lang="en-US"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normAutofit fontScale="90000"/>
          </a:bodyPr>
          <a:lstStyle/>
          <a:p>
            <a:pPr rtl="0" eaLnBrk="0" hangingPunct="0"/>
            <a:r>
              <a:rPr lang="en-US" sz="4400" dirty="0" smtClean="0">
                <a:ea typeface="Times New Roman" pitchFamily="18" charset="0"/>
                <a:cs typeface="Traditional Arabic" pitchFamily="2" charset="-78"/>
              </a:rPr>
              <a:t>Connectionless Internetworking</a:t>
            </a:r>
            <a:endParaRPr lang="en-US" sz="1400" dirty="0">
              <a:ea typeface="Times New Roman" pitchFamily="18" charset="0"/>
              <a:cs typeface="Traditional Arabic"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Connectionless Internetworking</a:t>
            </a:r>
            <a:endParaRPr lang="ar-SA" dirty="0"/>
          </a:p>
        </p:txBody>
      </p:sp>
      <p:pic>
        <p:nvPicPr>
          <p:cNvPr id="4" name="Picture 1" descr="5-46.jpg"/>
          <p:cNvPicPr>
            <a:picLocks noGrp="1" noChangeAspect="1"/>
          </p:cNvPicPr>
          <p:nvPr>
            <p:ph idx="1"/>
          </p:nvPr>
        </p:nvPicPr>
        <p:blipFill>
          <a:blip r:embed="rId2" cstate="print"/>
          <a:srcRect/>
          <a:stretch>
            <a:fillRect/>
          </a:stretch>
        </p:blipFill>
        <p:spPr bwMode="auto">
          <a:xfrm>
            <a:off x="457200" y="1600200"/>
            <a:ext cx="8229600" cy="4648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eaLnBrk="0" hangingPunct="0">
              <a:buFontTx/>
              <a:buChar char="•"/>
            </a:pPr>
            <a:r>
              <a:rPr lang="en-US" sz="2800" dirty="0" smtClean="0">
                <a:ea typeface="Times New Roman" pitchFamily="18" charset="0"/>
                <a:cs typeface="Traditional Arabic" pitchFamily="2" charset="-78"/>
              </a:rPr>
              <a:t>Tunneling is used when both source and destination hosts are on the same type of networks, but there is a different network in between.</a:t>
            </a:r>
            <a:endParaRPr lang="en-US" sz="1050" dirty="0" smtClean="0">
              <a:ea typeface="Times New Roman" pitchFamily="18" charset="0"/>
              <a:cs typeface="Traditional Arabic" pitchFamily="2" charset="-78"/>
            </a:endParaRPr>
          </a:p>
          <a:p>
            <a:pPr algn="l" rtl="0" eaLnBrk="0" hangingPunct="0"/>
            <a:r>
              <a:rPr lang="en-US" sz="2800" b="1" u="sng" dirty="0" smtClean="0">
                <a:ea typeface="Times New Roman" pitchFamily="18" charset="0"/>
                <a:cs typeface="Traditional Arabic" pitchFamily="2" charset="-78"/>
              </a:rPr>
              <a:t>Example:</a:t>
            </a:r>
            <a:endParaRPr lang="en-US" sz="1050" dirty="0" smtClean="0">
              <a:ea typeface="Times New Roman" pitchFamily="18" charset="0"/>
              <a:cs typeface="Traditional Arabic" pitchFamily="2" charset="-78"/>
            </a:endParaRPr>
          </a:p>
          <a:p>
            <a:pPr algn="l" rtl="0" eaLnBrk="0" hangingPunct="0"/>
            <a:r>
              <a:rPr lang="en-US" sz="2800" dirty="0" smtClean="0">
                <a:ea typeface="Times New Roman" pitchFamily="18" charset="0"/>
                <a:cs typeface="Traditional Arabic" pitchFamily="2" charset="-78"/>
              </a:rPr>
              <a:t>Assume an international bank with TCP/IP based Ethernet in Paris, a TCP/IP based Ethernet in London, and a WAN in between.</a:t>
            </a:r>
            <a:endParaRPr lang="en-US" sz="1050"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ea typeface="Times New Roman" pitchFamily="18" charset="0"/>
                <a:cs typeface="Traditional Arabic" pitchFamily="2" charset="-78"/>
              </a:rPr>
              <a:t>Tunneling</a:t>
            </a:r>
            <a:r>
              <a:rPr lang="en-US" sz="1400" dirty="0" smtClean="0">
                <a:ea typeface="Times New Roman" pitchFamily="18" charset="0"/>
                <a:cs typeface="Traditional Arabic" pitchFamily="2" charset="-78"/>
              </a:rPr>
              <a:t/>
            </a:r>
            <a:br>
              <a:rPr lang="en-US" sz="1400" dirty="0" smtClean="0">
                <a:ea typeface="Times New Roman" pitchFamily="18" charset="0"/>
                <a:cs typeface="Traditional Arabic" pitchFamily="2" charset="-78"/>
              </a:rPr>
            </a:b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Tunneling</a:t>
            </a:r>
            <a:endParaRPr lang="ar-SA" dirty="0"/>
          </a:p>
        </p:txBody>
      </p:sp>
      <p:pic>
        <p:nvPicPr>
          <p:cNvPr id="4" name="Picture 2" descr="5-47.jpg"/>
          <p:cNvPicPr>
            <a:picLocks noGrp="1" noChangeAspect="1"/>
          </p:cNvPicPr>
          <p:nvPr>
            <p:ph idx="1"/>
          </p:nvPr>
        </p:nvPicPr>
        <p:blipFill>
          <a:blip r:embed="rId2" cstate="print"/>
          <a:srcRect/>
          <a:stretch>
            <a:fillRect/>
          </a:stretch>
        </p:blipFill>
        <p:spPr bwMode="auto">
          <a:xfrm>
            <a:off x="685800" y="1752600"/>
            <a:ext cx="7772400" cy="3962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dirty="0"/>
          </a:p>
        </p:txBody>
      </p:sp>
      <p:sp>
        <p:nvSpPr>
          <p:cNvPr id="3" name="Title 2"/>
          <p:cNvSpPr>
            <a:spLocks noGrp="1"/>
          </p:cNvSpPr>
          <p:nvPr>
            <p:ph type="title"/>
          </p:nvPr>
        </p:nvSpPr>
        <p:spPr/>
        <p:txBody>
          <a:bodyPr/>
          <a:lstStyle/>
          <a:p>
            <a:r>
              <a:rPr lang="en-US" dirty="0" err="1" smtClean="0"/>
              <a:t>Overprovisioning</a:t>
            </a:r>
            <a:endParaRPr lang="ar-S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eaLnBrk="0" hangingPunct="0"/>
            <a:r>
              <a:rPr lang="en-US" sz="2800" b="1" u="sng" dirty="0" smtClean="0">
                <a:ea typeface="Times New Roman" pitchFamily="18" charset="0"/>
                <a:cs typeface="Traditional Arabic" pitchFamily="2" charset="-78"/>
              </a:rPr>
              <a:t>Procedure of Tunneling:</a:t>
            </a:r>
            <a:endParaRPr lang="en-US" sz="1050" dirty="0" smtClean="0">
              <a:ea typeface="Times New Roman" pitchFamily="18" charset="0"/>
              <a:cs typeface="Traditional Arabic" pitchFamily="2" charset="-78"/>
            </a:endParaRPr>
          </a:p>
          <a:p>
            <a:pPr algn="l" rtl="0" eaLnBrk="0" hangingPunct="0">
              <a:buFontTx/>
              <a:buChar char="•"/>
            </a:pPr>
            <a:r>
              <a:rPr lang="en-US" sz="2800" dirty="0" smtClean="0">
                <a:ea typeface="Times New Roman" pitchFamily="18" charset="0"/>
                <a:cs typeface="Traditional Arabic" pitchFamily="2" charset="-78"/>
              </a:rPr>
              <a:t>To send an IP packet to host 2, host 1 constructs the packet containing IP address of host 2, inserts it into an Ethernet frame addresses to Paris multiprotocol router, and puts it on the Ethernet.</a:t>
            </a:r>
            <a:endParaRPr lang="en-US" sz="1050" dirty="0" smtClean="0">
              <a:ea typeface="Times New Roman" pitchFamily="18" charset="0"/>
              <a:cs typeface="Traditional Arabic" pitchFamily="2" charset="-78"/>
            </a:endParaRPr>
          </a:p>
          <a:p>
            <a:pPr algn="l" rtl="0" eaLnBrk="0" hangingPunct="0">
              <a:buFontTx/>
              <a:buChar char="•"/>
            </a:pPr>
            <a:r>
              <a:rPr lang="en-US" sz="2800" dirty="0" smtClean="0">
                <a:ea typeface="Times New Roman" pitchFamily="18" charset="0"/>
                <a:cs typeface="Traditional Arabic" pitchFamily="2" charset="-78"/>
              </a:rPr>
              <a:t>When the multiprotocol router gets the frame, it removes the IP packet, inserts it in the payload field of the WAN network layer packet, and addressed the later to the WAN address of the London multiprotocol router. When it gets there, the London router removes the IP packet and sends it to host 2 inside an Ethernet frame.</a:t>
            </a:r>
            <a:endParaRPr lang="en-US" sz="1050" dirty="0" smtClean="0">
              <a:ea typeface="Times New Roman" pitchFamily="18" charset="0"/>
              <a:cs typeface="Traditional Arabic" pitchFamily="2" charset="-78"/>
            </a:endParaRPr>
          </a:p>
          <a:p>
            <a:endParaRPr lang="ar-SA" dirty="0"/>
          </a:p>
        </p:txBody>
      </p:sp>
      <p:sp>
        <p:nvSpPr>
          <p:cNvPr id="3" name="Title 2"/>
          <p:cNvSpPr>
            <a:spLocks noGrp="1"/>
          </p:cNvSpPr>
          <p:nvPr>
            <p:ph type="title"/>
          </p:nvPr>
        </p:nvSpPr>
        <p:spPr/>
        <p:txBody>
          <a:bodyPr/>
          <a:lstStyle/>
          <a:p>
            <a:r>
              <a:rPr lang="en-US" sz="4400" dirty="0" smtClean="0">
                <a:ea typeface="Times New Roman" pitchFamily="18" charset="0"/>
                <a:cs typeface="Traditional Arabic" pitchFamily="2" charset="-78"/>
              </a:rPr>
              <a:t>Tunneling</a:t>
            </a: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Tunneling</a:t>
            </a:r>
            <a:endParaRPr lang="ar-SA" dirty="0"/>
          </a:p>
        </p:txBody>
      </p:sp>
      <p:pic>
        <p:nvPicPr>
          <p:cNvPr id="4" name="Picture 2" descr="5-48.jpg"/>
          <p:cNvPicPr>
            <a:picLocks noGrp="1" noChangeAspect="1"/>
          </p:cNvPicPr>
          <p:nvPr>
            <p:ph idx="1"/>
          </p:nvPr>
        </p:nvPicPr>
        <p:blipFill>
          <a:blip r:embed="rId2" cstate="print"/>
          <a:srcRect/>
          <a:stretch>
            <a:fillRect/>
          </a:stretch>
        </p:blipFill>
        <p:spPr bwMode="auto">
          <a:xfrm>
            <a:off x="533400" y="2438400"/>
            <a:ext cx="8305800" cy="3276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eaLnBrk="0" hangingPunct="0">
              <a:buFontTx/>
              <a:buChar char="•"/>
            </a:pPr>
            <a:r>
              <a:rPr lang="en-US" sz="2800" dirty="0" smtClean="0">
                <a:ea typeface="Times New Roman" pitchFamily="18" charset="0"/>
                <a:cs typeface="Traditional Arabic" pitchFamily="2" charset="-78"/>
              </a:rPr>
              <a:t>Consider, for example, the internetwork in which five networks are connected by six multiprotocol routers.</a:t>
            </a:r>
            <a:endParaRPr lang="en-US" sz="1050" dirty="0" smtClean="0">
              <a:ea typeface="Times New Roman" pitchFamily="18" charset="0"/>
              <a:cs typeface="Traditional Arabic" pitchFamily="2" charset="-78"/>
            </a:endParaRPr>
          </a:p>
          <a:p>
            <a:pPr algn="l" rtl="0" eaLnBrk="0" hangingPunct="0">
              <a:buFontTx/>
              <a:buChar char="•"/>
            </a:pPr>
            <a:r>
              <a:rPr lang="en-US" sz="2800" dirty="0" smtClean="0">
                <a:ea typeface="Times New Roman" pitchFamily="18" charset="0"/>
                <a:cs typeface="Traditional Arabic" pitchFamily="2" charset="-78"/>
              </a:rPr>
              <a:t>The procedure for internetwork routing is:</a:t>
            </a:r>
            <a:endParaRPr lang="en-US" sz="1050" dirty="0" smtClean="0">
              <a:ea typeface="Times New Roman" pitchFamily="18" charset="0"/>
              <a:cs typeface="Traditional Arabic" pitchFamily="2" charset="-78"/>
            </a:endParaRPr>
          </a:p>
          <a:p>
            <a:pPr algn="l" rtl="0" eaLnBrk="0" hangingPunct="0"/>
            <a:r>
              <a:rPr lang="en-US" sz="2800" dirty="0" smtClean="0">
                <a:ea typeface="Times New Roman" pitchFamily="18" charset="0"/>
                <a:cs typeface="Traditional Arabic" pitchFamily="2" charset="-78"/>
              </a:rPr>
              <a:t>1. Construct a graph of the internetwork.</a:t>
            </a:r>
          </a:p>
          <a:p>
            <a:pPr algn="l" rtl="0" eaLnBrk="0" hangingPunct="0"/>
            <a:r>
              <a:rPr lang="en-US" sz="2800" dirty="0" smtClean="0">
                <a:ea typeface="Times New Roman" pitchFamily="18" charset="0"/>
                <a:cs typeface="Traditional Arabic" pitchFamily="2" charset="-78"/>
              </a:rPr>
              <a:t>2. Any known routing algorithm, such as the </a:t>
            </a:r>
            <a:r>
              <a:rPr lang="en-US" sz="2800" b="1" dirty="0" smtClean="0">
                <a:ea typeface="Times New Roman" pitchFamily="18" charset="0"/>
                <a:cs typeface="Traditional Arabic" pitchFamily="2" charset="-78"/>
              </a:rPr>
              <a:t>distance vector</a:t>
            </a:r>
            <a:r>
              <a:rPr lang="en-US" sz="2800" dirty="0" smtClean="0">
                <a:ea typeface="Times New Roman" pitchFamily="18" charset="0"/>
                <a:cs typeface="Traditional Arabic" pitchFamily="2" charset="-78"/>
              </a:rPr>
              <a:t> and </a:t>
            </a:r>
            <a:r>
              <a:rPr lang="en-US" sz="2800" b="1" dirty="0" smtClean="0">
                <a:ea typeface="Times New Roman" pitchFamily="18" charset="0"/>
                <a:cs typeface="Traditional Arabic" pitchFamily="2" charset="-78"/>
              </a:rPr>
              <a:t>link state</a:t>
            </a:r>
            <a:r>
              <a:rPr lang="en-US" sz="2800" dirty="0" smtClean="0">
                <a:ea typeface="Times New Roman" pitchFamily="18" charset="0"/>
                <a:cs typeface="Traditional Arabic" pitchFamily="2" charset="-78"/>
              </a:rPr>
              <a:t> algorithms, can be applied to the set of multiprotocol routers</a:t>
            </a:r>
            <a:r>
              <a:rPr lang="en-US" sz="1050" dirty="0" smtClean="0">
                <a:ea typeface="Times New Roman" pitchFamily="18" charset="0"/>
                <a:cs typeface="Traditional Arabic" pitchFamily="2" charset="-78"/>
              </a:rPr>
              <a:t> </a:t>
            </a:r>
            <a:endParaRPr lang="en-US"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ea typeface="Times New Roman" pitchFamily="18" charset="0"/>
                <a:cs typeface="Traditional Arabic" pitchFamily="2" charset="-78"/>
              </a:rPr>
              <a:t>Internetwork Routing</a:t>
            </a:r>
            <a:r>
              <a:rPr lang="en-US" sz="1400" dirty="0" smtClean="0">
                <a:ea typeface="Times New Roman" pitchFamily="18" charset="0"/>
                <a:cs typeface="Traditional Arabic" pitchFamily="2" charset="-78"/>
              </a:rPr>
              <a:t/>
            </a:r>
            <a:br>
              <a:rPr lang="en-US" sz="1400" dirty="0" smtClean="0">
                <a:ea typeface="Times New Roman" pitchFamily="18" charset="0"/>
                <a:cs typeface="Traditional Arabic" pitchFamily="2" charset="-78"/>
              </a:rPr>
            </a:br>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Internetwork Routing</a:t>
            </a:r>
            <a:endParaRPr lang="ar-SA" dirty="0"/>
          </a:p>
        </p:txBody>
      </p:sp>
      <p:pic>
        <p:nvPicPr>
          <p:cNvPr id="4" name="Picture 2" descr="5-49.jpg"/>
          <p:cNvPicPr>
            <a:picLocks noGrp="1" noChangeAspect="1"/>
          </p:cNvPicPr>
          <p:nvPr>
            <p:ph idx="1"/>
          </p:nvPr>
        </p:nvPicPr>
        <p:blipFill>
          <a:blip r:embed="rId2" cstate="print"/>
          <a:srcRect/>
          <a:stretch>
            <a:fillRect/>
          </a:stretch>
        </p:blipFill>
        <p:spPr bwMode="auto">
          <a:xfrm>
            <a:off x="914400" y="1905000"/>
            <a:ext cx="6858000" cy="3962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eaLnBrk="0" hangingPunct="0">
              <a:buFontTx/>
              <a:buChar char="•"/>
            </a:pPr>
            <a:r>
              <a:rPr lang="en-US" sz="2800" dirty="0" smtClean="0">
                <a:ea typeface="Times New Roman" pitchFamily="18" charset="0"/>
                <a:cs typeface="Traditional Arabic" pitchFamily="2" charset="-78"/>
              </a:rPr>
              <a:t>The solution to this problem is to allow gateways to break packets up into </a:t>
            </a:r>
            <a:r>
              <a:rPr lang="en-US" sz="2800" b="1" dirty="0" smtClean="0">
                <a:ea typeface="Times New Roman" pitchFamily="18" charset="0"/>
                <a:cs typeface="Traditional Arabic" pitchFamily="2" charset="-78"/>
              </a:rPr>
              <a:t>fragments</a:t>
            </a:r>
            <a:r>
              <a:rPr lang="en-US" sz="2800" dirty="0" smtClean="0">
                <a:ea typeface="Times New Roman" pitchFamily="18" charset="0"/>
                <a:cs typeface="Traditional Arabic" pitchFamily="2" charset="-78"/>
              </a:rPr>
              <a:t>, sending each fragment as a separate internet packet.</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Two opposing strategies exist for </a:t>
            </a:r>
            <a:r>
              <a:rPr lang="en-US" sz="2800" b="1" dirty="0" smtClean="0">
                <a:ea typeface="Times New Roman" pitchFamily="18" charset="0"/>
                <a:cs typeface="Traditional Arabic" pitchFamily="2" charset="-78"/>
              </a:rPr>
              <a:t>recombining the fragments</a:t>
            </a:r>
            <a:r>
              <a:rPr lang="en-US" sz="2800" dirty="0" smtClean="0">
                <a:ea typeface="Times New Roman" pitchFamily="18" charset="0"/>
                <a:cs typeface="Traditional Arabic" pitchFamily="2" charset="-78"/>
              </a:rPr>
              <a:t> back into the original packet.</a:t>
            </a:r>
            <a:endParaRPr lang="en-US" dirty="0" smtClean="0">
              <a:ea typeface="Times New Roman" pitchFamily="18" charset="0"/>
              <a:cs typeface="Traditional Arabic" pitchFamily="2" charset="-78"/>
            </a:endParaRPr>
          </a:p>
          <a:p>
            <a:endParaRPr lang="ar-SA" dirty="0"/>
          </a:p>
        </p:txBody>
      </p:sp>
      <p:sp>
        <p:nvSpPr>
          <p:cNvPr id="3" name="Title 2"/>
          <p:cNvSpPr>
            <a:spLocks noGrp="1"/>
          </p:cNvSpPr>
          <p:nvPr>
            <p:ph type="title"/>
          </p:nvPr>
        </p:nvSpPr>
        <p:spPr/>
        <p:txBody>
          <a:bodyPr>
            <a:normAutofit fontScale="90000"/>
          </a:bodyPr>
          <a:lstStyle/>
          <a:p>
            <a:r>
              <a:rPr lang="en-US" sz="4400" dirty="0" smtClean="0">
                <a:ea typeface="Times New Roman" pitchFamily="18" charset="0"/>
                <a:cs typeface="Traditional Arabic" pitchFamily="2" charset="-78"/>
              </a:rPr>
              <a:t>Fragmentation</a:t>
            </a:r>
            <a:r>
              <a:rPr lang="en-US" sz="1400" dirty="0" smtClean="0">
                <a:ea typeface="Times New Roman" pitchFamily="18" charset="0"/>
                <a:cs typeface="Traditional Arabic" pitchFamily="2" charset="-78"/>
              </a:rPr>
              <a:t/>
            </a:r>
            <a:br>
              <a:rPr lang="en-US" sz="1400" dirty="0" smtClean="0">
                <a:ea typeface="Times New Roman" pitchFamily="18" charset="0"/>
                <a:cs typeface="Traditional Arabic" pitchFamily="2" charset="-78"/>
              </a:rPr>
            </a:b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ea typeface="Times New Roman" pitchFamily="18" charset="0"/>
                <a:cs typeface="Traditional Arabic" pitchFamily="2" charset="-78"/>
              </a:rPr>
              <a:t>Fragmentation</a:t>
            </a:r>
            <a:endParaRPr lang="ar-SA" dirty="0"/>
          </a:p>
        </p:txBody>
      </p:sp>
      <p:pic>
        <p:nvPicPr>
          <p:cNvPr id="4" name="Content Placeholder 3" descr="5-50.jpg"/>
          <p:cNvPicPr>
            <a:picLocks noGrp="1" noChangeAspect="1"/>
          </p:cNvPicPr>
          <p:nvPr>
            <p:ph idx="1"/>
          </p:nvPr>
        </p:nvPicPr>
        <p:blipFill>
          <a:blip r:embed="rId2" cstate="print"/>
          <a:srcRect/>
          <a:stretch>
            <a:fillRect/>
          </a:stretch>
        </p:blipFill>
        <p:spPr bwMode="auto">
          <a:xfrm>
            <a:off x="1600200" y="1524000"/>
            <a:ext cx="6477000" cy="360543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rtl="0" eaLnBrk="0" hangingPunct="0">
              <a:buFontTx/>
              <a:buChar char="•"/>
            </a:pPr>
            <a:r>
              <a:rPr lang="en-US" sz="2800" dirty="0" smtClean="0">
                <a:ea typeface="Times New Roman" pitchFamily="18" charset="0"/>
                <a:cs typeface="Traditional Arabic" pitchFamily="2" charset="-78"/>
              </a:rPr>
              <a:t>Each network imposes some maximum size on its packets. These limits have various causes, among them:</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Hardware (e.g., the width of a TDM transmission slot).</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Operating system (e.g., all buffers are 512 bytes).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Protocols (e.g., the number of bits in the packet length field).</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Compliance with some (inter)national standard.</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Desire to reduce error induced retransmissions to some levels.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Desire to prevent one packet from occupying the channel to long.</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Maximum payloads range from 48 bytes (ATM cells) to 65,515 bytes (IP packets).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An obvious problem appears when a large packet wants to travel through a network whose maximum packet size is too small.</a:t>
            </a:r>
            <a:endParaRPr lang="en-US" dirty="0" smtClean="0">
              <a:ea typeface="Times New Roman" pitchFamily="18" charset="0"/>
              <a:cs typeface="Traditional Arabic" pitchFamily="2" charset="-78"/>
            </a:endParaRP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ea typeface="Times New Roman" pitchFamily="18" charset="0"/>
                <a:cs typeface="Traditional Arabic" pitchFamily="2" charset="-78"/>
              </a:rPr>
              <a:t>Fragmentation</a:t>
            </a:r>
            <a:r>
              <a:rPr lang="en-US" sz="1400" dirty="0" smtClean="0">
                <a:ea typeface="Times New Roman" pitchFamily="18" charset="0"/>
                <a:cs typeface="Traditional Arabic" pitchFamily="2" charset="-78"/>
              </a:rPr>
              <a:t/>
            </a:r>
            <a:br>
              <a:rPr lang="en-US" sz="1400" dirty="0" smtClean="0">
                <a:ea typeface="Times New Roman" pitchFamily="18" charset="0"/>
                <a:cs typeface="Traditional Arabic" pitchFamily="2" charset="-78"/>
              </a:rPr>
            </a:br>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rtl="0" eaLnBrk="0" hangingPunct="0"/>
            <a:r>
              <a:rPr lang="en-US" sz="2800" b="1" u="sng" dirty="0" smtClean="0">
                <a:ea typeface="Times New Roman" pitchFamily="18" charset="0"/>
                <a:cs typeface="Traditional Arabic" pitchFamily="2" charset="-78"/>
              </a:rPr>
              <a:t>First: Transparent Fragmentation</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When oversized packet arrives at a gateway, the gateway breaks it up into fragments. Each fragment is addressed to the same exit gateway, where the pieces are recombined.</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ATM networks have special hardware to provide transparent fragmentation (segmentation) of packets into cells and then reassembly of cells into packets.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Transparent fragmentation is simple but  has some problems such as:</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The exit gateway must know when it has received all the pieces, so that either a count field or an "end of packet" bit must be included in each packet.</a:t>
            </a: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All packets must exit via the same gateway. Therefore, some performance may be lost.</a:t>
            </a:r>
          </a:p>
          <a:p>
            <a:pPr algn="just" rtl="0" eaLnBrk="0" hangingPunct="0">
              <a:buFontTx/>
              <a:buChar char="•"/>
            </a:pPr>
            <a:r>
              <a:rPr lang="en-US" dirty="0" smtClean="0">
                <a:ea typeface="Times New Roman" pitchFamily="18" charset="0"/>
                <a:cs typeface="Traditional Arabic" pitchFamily="2" charset="-78"/>
              </a:rPr>
              <a:t>The overhead required  to repeatedly reassemble and then </a:t>
            </a:r>
            <a:r>
              <a:rPr lang="en-US" dirty="0" err="1" smtClean="0">
                <a:ea typeface="Times New Roman" pitchFamily="18" charset="0"/>
                <a:cs typeface="Traditional Arabic" pitchFamily="2" charset="-78"/>
              </a:rPr>
              <a:t>refragment</a:t>
            </a:r>
            <a:r>
              <a:rPr lang="en-US" dirty="0" smtClean="0">
                <a:ea typeface="Times New Roman" pitchFamily="18" charset="0"/>
                <a:cs typeface="Traditional Arabic" pitchFamily="2" charset="-78"/>
              </a:rPr>
              <a:t> a large packet passing through a series of small-packet networks.</a:t>
            </a:r>
          </a:p>
          <a:p>
            <a:pPr algn="l" rtl="0"/>
            <a:endParaRPr lang="ar-SA" dirty="0"/>
          </a:p>
        </p:txBody>
      </p:sp>
      <p:sp>
        <p:nvSpPr>
          <p:cNvPr id="3" name="Title 2"/>
          <p:cNvSpPr>
            <a:spLocks noGrp="1"/>
          </p:cNvSpPr>
          <p:nvPr>
            <p:ph type="title"/>
          </p:nvPr>
        </p:nvSpPr>
        <p:spPr/>
        <p:txBody>
          <a:bodyPr>
            <a:normAutofit fontScale="90000"/>
          </a:bodyPr>
          <a:lstStyle/>
          <a:p>
            <a:r>
              <a:rPr lang="en-US" sz="4000" dirty="0" smtClean="0">
                <a:ea typeface="Times New Roman" pitchFamily="18" charset="0"/>
                <a:cs typeface="Traditional Arabic" pitchFamily="2" charset="-78"/>
              </a:rPr>
              <a:t>Fragmentation</a:t>
            </a:r>
            <a:r>
              <a:rPr lang="en-US" sz="1200" dirty="0" smtClean="0">
                <a:ea typeface="Times New Roman" pitchFamily="18" charset="0"/>
                <a:cs typeface="Traditional Arabic" pitchFamily="2" charset="-78"/>
              </a:rPr>
              <a:t/>
            </a:r>
            <a:br>
              <a:rPr lang="en-US" sz="1200" dirty="0" smtClean="0">
                <a:ea typeface="Times New Roman" pitchFamily="18" charset="0"/>
                <a:cs typeface="Traditional Arabic" pitchFamily="2" charset="-78"/>
              </a:rPr>
            </a:b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rtl="0" eaLnBrk="0" hangingPunct="0"/>
            <a:r>
              <a:rPr lang="en-US" sz="2800" b="1" u="sng" dirty="0" smtClean="0">
                <a:ea typeface="Times New Roman" pitchFamily="18" charset="0"/>
                <a:cs typeface="Traditional Arabic" pitchFamily="2" charset="-78"/>
              </a:rPr>
              <a:t>Second: Nontransparent Fragmentation</a:t>
            </a:r>
          </a:p>
          <a:p>
            <a:pPr algn="just" rtl="0" eaLnBrk="0" hangingPunct="0"/>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It refrains from recombining fragments at any intermediate gateways. Once the packet has been fragmented, each fragment is treated as though it were an original packet. Recombination occurs only at the destination host.</a:t>
            </a: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Nontransparent fragmentation also have some problems:</a:t>
            </a: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It requires every host to be able to do reassembly.</a:t>
            </a: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When a large packet is fragmented, the total overhead increases, because every fragment must have a header.</a:t>
            </a: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endParaRPr lang="en-US" sz="1050" dirty="0" smtClean="0">
              <a:ea typeface="Times New Roman" pitchFamily="18" charset="0"/>
              <a:cs typeface="Traditional Arabic" pitchFamily="2" charset="-78"/>
            </a:endParaRPr>
          </a:p>
          <a:p>
            <a:pPr algn="just" rtl="0" eaLnBrk="0" hangingPunct="0">
              <a:buFontTx/>
              <a:buChar char="•"/>
            </a:pPr>
            <a:r>
              <a:rPr lang="en-US" sz="2800" dirty="0" smtClean="0">
                <a:ea typeface="Times New Roman" pitchFamily="18" charset="0"/>
                <a:cs typeface="Traditional Arabic" pitchFamily="2" charset="-78"/>
              </a:rPr>
              <a:t>The </a:t>
            </a:r>
            <a:r>
              <a:rPr lang="en-US" sz="2800" b="1" dirty="0" smtClean="0">
                <a:ea typeface="Times New Roman" pitchFamily="18" charset="0"/>
                <a:cs typeface="Traditional Arabic" pitchFamily="2" charset="-78"/>
              </a:rPr>
              <a:t>advantage</a:t>
            </a:r>
            <a:r>
              <a:rPr lang="en-US" sz="2800" dirty="0" smtClean="0">
                <a:ea typeface="Times New Roman" pitchFamily="18" charset="0"/>
                <a:cs typeface="Traditional Arabic" pitchFamily="2" charset="-78"/>
              </a:rPr>
              <a:t> of this method is that multiple exit gateways can be used and higher performance can be achieved.</a:t>
            </a: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ea typeface="Times New Roman" pitchFamily="18" charset="0"/>
                <a:cs typeface="Traditional Arabic" pitchFamily="2" charset="-78"/>
              </a:rPr>
              <a:t>Fragmentation</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ea typeface="Times New Roman" pitchFamily="18" charset="0"/>
                <a:cs typeface="Traditional Arabic" pitchFamily="2" charset="-78"/>
              </a:rPr>
              <a:t>Fragmentation</a:t>
            </a:r>
            <a:br>
              <a:rPr lang="en-US" sz="4000" dirty="0" smtClean="0">
                <a:ea typeface="Times New Roman" pitchFamily="18" charset="0"/>
                <a:cs typeface="Traditional Arabic" pitchFamily="2" charset="-78"/>
              </a:rPr>
            </a:br>
            <a:endParaRPr lang="ar-SA" dirty="0"/>
          </a:p>
        </p:txBody>
      </p:sp>
      <p:pic>
        <p:nvPicPr>
          <p:cNvPr id="4" name="Picture 4" descr="5-51"/>
          <p:cNvPicPr>
            <a:picLocks noGrp="1" noChangeAspect="1" noChangeArrowheads="1"/>
          </p:cNvPicPr>
          <p:nvPr>
            <p:ph idx="1"/>
          </p:nvPr>
        </p:nvPicPr>
        <p:blipFill>
          <a:blip r:embed="rId2" cstate="print"/>
          <a:srcRect/>
          <a:stretch>
            <a:fillRect/>
          </a:stretch>
        </p:blipFill>
        <p:spPr>
          <a:xfrm>
            <a:off x="381000" y="2133600"/>
            <a:ext cx="5791200" cy="3927698"/>
          </a:xfrm>
        </p:spPr>
      </p:pic>
      <p:sp>
        <p:nvSpPr>
          <p:cNvPr id="5" name="Rectangle 5"/>
          <p:cNvSpPr>
            <a:spLocks noChangeArrowheads="1"/>
          </p:cNvSpPr>
          <p:nvPr/>
        </p:nvSpPr>
        <p:spPr bwMode="auto">
          <a:xfrm>
            <a:off x="6248400" y="2133600"/>
            <a:ext cx="2667000" cy="3970338"/>
          </a:xfrm>
          <a:prstGeom prst="rect">
            <a:avLst/>
          </a:prstGeom>
          <a:noFill/>
          <a:ln w="9525">
            <a:noFill/>
            <a:miter lim="800000"/>
            <a:headEnd/>
            <a:tailEnd/>
          </a:ln>
        </p:spPr>
        <p:txBody>
          <a:bodyPr>
            <a:spAutoFit/>
          </a:bodyPr>
          <a:lstStyle/>
          <a:p>
            <a:pPr algn="l" rtl="0" eaLnBrk="0" hangingPunct="0"/>
            <a:r>
              <a:rPr lang="en-US" dirty="0"/>
              <a:t>Fragmentation when the elementary data size is 1 byte.</a:t>
            </a:r>
          </a:p>
          <a:p>
            <a:pPr algn="l" rtl="0" eaLnBrk="0" hangingPunct="0"/>
            <a:r>
              <a:rPr lang="en-US" dirty="0">
                <a:solidFill>
                  <a:schemeClr val="accent2"/>
                </a:solidFill>
              </a:rPr>
              <a:t>(a)</a:t>
            </a:r>
            <a:r>
              <a:rPr lang="en-US" dirty="0"/>
              <a:t> Original packet, containing 10 data bytes.</a:t>
            </a:r>
          </a:p>
          <a:p>
            <a:pPr algn="l" rtl="0" eaLnBrk="0" hangingPunct="0"/>
            <a:r>
              <a:rPr lang="en-US" dirty="0">
                <a:solidFill>
                  <a:schemeClr val="accent2"/>
                </a:solidFill>
              </a:rPr>
              <a:t>(b)</a:t>
            </a:r>
            <a:r>
              <a:rPr lang="en-US" dirty="0"/>
              <a:t> Fragments after passing through a network with maximum packet size of 8 payload bytes plus header.</a:t>
            </a:r>
          </a:p>
          <a:p>
            <a:pPr algn="l" rtl="0" eaLnBrk="0" hangingPunct="0"/>
            <a:r>
              <a:rPr lang="en-US" dirty="0">
                <a:solidFill>
                  <a:schemeClr val="accent2"/>
                </a:solidFill>
              </a:rPr>
              <a:t>(c)</a:t>
            </a:r>
            <a:r>
              <a:rPr lang="en-US" dirty="0"/>
              <a:t> Fragments after passing through a size 5 gateway.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990600"/>
          </a:xfrm>
        </p:spPr>
        <p:txBody>
          <a:bodyPr>
            <a:normAutofit fontScale="90000"/>
          </a:bodyPr>
          <a:lstStyle/>
          <a:p>
            <a:pPr rtl="0"/>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a:t>
            </a:r>
            <a:br>
              <a:rPr lang="en-US" sz="4400" dirty="0" smtClean="0">
                <a:solidFill>
                  <a:schemeClr val="bg2">
                    <a:lumMod val="25000"/>
                  </a:schemeClr>
                </a:solidFill>
              </a:rPr>
            </a:br>
            <a:r>
              <a:rPr lang="en-US" sz="3100" dirty="0" smtClean="0">
                <a:solidFill>
                  <a:schemeClr val="bg2">
                    <a:lumMod val="25000"/>
                  </a:schemeClr>
                </a:solidFill>
              </a:rPr>
              <a:t>Buffering </a:t>
            </a:r>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
            </a:r>
            <a:br>
              <a:rPr lang="en-US" sz="4400" dirty="0" smtClean="0">
                <a:solidFill>
                  <a:schemeClr val="bg2">
                    <a:lumMod val="25000"/>
                  </a:schemeClr>
                </a:solidFill>
              </a:rPr>
            </a:br>
            <a:endParaRPr lang="ar-SA" dirty="0"/>
          </a:p>
        </p:txBody>
      </p:sp>
      <p:pic>
        <p:nvPicPr>
          <p:cNvPr id="4" name="Picture 5" descr="5-31"/>
          <p:cNvPicPr>
            <a:picLocks noGrp="1" noChangeAspect="1" noChangeArrowheads="1"/>
          </p:cNvPicPr>
          <p:nvPr>
            <p:ph idx="1"/>
          </p:nvPr>
        </p:nvPicPr>
        <p:blipFill>
          <a:blip r:embed="rId2" cstate="print"/>
          <a:srcRect/>
          <a:stretch>
            <a:fillRect/>
          </a:stretch>
        </p:blipFill>
        <p:spPr bwMode="auto">
          <a:xfrm>
            <a:off x="609600" y="1981200"/>
            <a:ext cx="8077200" cy="3200400"/>
          </a:xfrm>
          <a:prstGeom prst="rect">
            <a:avLst/>
          </a:prstGeom>
          <a:noFill/>
          <a:ln w="9525">
            <a:noFill/>
            <a:miter lim="800000"/>
            <a:headEnd/>
            <a:tailEnd/>
          </a:ln>
        </p:spPr>
      </p:pic>
      <p:sp>
        <p:nvSpPr>
          <p:cNvPr id="5" name="Rectangle 5"/>
          <p:cNvSpPr>
            <a:spLocks noChangeArrowheads="1"/>
          </p:cNvSpPr>
          <p:nvPr/>
        </p:nvSpPr>
        <p:spPr bwMode="auto">
          <a:xfrm>
            <a:off x="1905000" y="5181600"/>
            <a:ext cx="5943600" cy="366713"/>
          </a:xfrm>
          <a:prstGeom prst="rect">
            <a:avLst/>
          </a:prstGeom>
          <a:noFill/>
          <a:ln w="9525">
            <a:noFill/>
            <a:miter lim="800000"/>
            <a:headEnd/>
            <a:tailEnd/>
          </a:ln>
        </p:spPr>
        <p:txBody>
          <a:bodyPr wrap="square">
            <a:spAutoFit/>
          </a:bodyPr>
          <a:lstStyle/>
          <a:p>
            <a:pPr algn="l" rtl="0">
              <a:spcBef>
                <a:spcPct val="20000"/>
              </a:spcBef>
              <a:buClr>
                <a:schemeClr val="accent2"/>
              </a:buClr>
            </a:pPr>
            <a:r>
              <a:rPr lang="en-US" dirty="0"/>
              <a:t>Smoothing the output stream by buffering packets.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Traffic Shaping</a:t>
            </a:r>
          </a:p>
          <a:p>
            <a:pPr lvl="1" algn="just" rtl="0" eaLnBrk="0" hangingPunct="0">
              <a:buFontTx/>
              <a:buChar char="•"/>
            </a:pPr>
            <a:r>
              <a:rPr lang="en-US" sz="2400" dirty="0" err="1" smtClean="0">
                <a:ea typeface="Times New Roman" pitchFamily="18" charset="0"/>
                <a:cs typeface="Traditional Arabic" pitchFamily="2" charset="-78"/>
              </a:rPr>
              <a:t>Bursty</a:t>
            </a:r>
            <a:r>
              <a:rPr lang="en-US" sz="2400" dirty="0" smtClean="0">
                <a:ea typeface="Times New Roman" pitchFamily="18" charset="0"/>
                <a:cs typeface="Traditional Arabic" pitchFamily="2" charset="-78"/>
              </a:rPr>
              <a:t> traffic is one of the main causes of congestion. If hosts could be made to transmit at a uniform rate, congestion would be less common.</a:t>
            </a:r>
            <a:endParaRPr lang="en-US" sz="900" dirty="0" smtClean="0">
              <a:ea typeface="Times New Roman" pitchFamily="18" charset="0"/>
              <a:cs typeface="Traditional Arabic" pitchFamily="2" charset="-78"/>
            </a:endParaRPr>
          </a:p>
          <a:p>
            <a:pPr lvl="1" algn="just" rtl="0" eaLnBrk="0" hangingPunct="0">
              <a:buFontTx/>
              <a:buChar char="•"/>
            </a:pPr>
            <a:r>
              <a:rPr lang="en-US" sz="2400" b="1" dirty="0" smtClean="0">
                <a:ea typeface="Times New Roman" pitchFamily="18" charset="0"/>
                <a:cs typeface="Traditional Arabic" pitchFamily="2" charset="-78"/>
              </a:rPr>
              <a:t>Traffic shaping</a:t>
            </a:r>
            <a:r>
              <a:rPr lang="en-US" sz="2400" dirty="0" smtClean="0">
                <a:ea typeface="Times New Roman" pitchFamily="18" charset="0"/>
                <a:cs typeface="Traditional Arabic" pitchFamily="2" charset="-78"/>
              </a:rPr>
              <a:t> is about regulating the average rate of data transmission.</a:t>
            </a:r>
            <a:endParaRPr lang="en-US" sz="900" dirty="0" smtClean="0">
              <a:ea typeface="Times New Roman" pitchFamily="18" charset="0"/>
              <a:cs typeface="Traditional Arabic" pitchFamily="2" charset="-78"/>
            </a:endParaRPr>
          </a:p>
          <a:p>
            <a:pPr lvl="1" algn="just" rtl="0" eaLnBrk="0" hangingPunct="0">
              <a:buSzPct val="68000"/>
              <a:buFontTx/>
              <a:buChar char="•"/>
            </a:pPr>
            <a:r>
              <a:rPr lang="en-US" sz="2400" b="1" dirty="0" smtClean="0">
                <a:ea typeface="Times New Roman" pitchFamily="18" charset="0"/>
                <a:cs typeface="Traditional Arabic" pitchFamily="2" charset="-78"/>
              </a:rPr>
              <a:t>When a virtual-circuit is set up, the user and the subnet (carrier) agree on a certain traffic shape for that circuit. This agreement is called traffic contract. </a:t>
            </a: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Traffic Shaping</a:t>
            </a:r>
          </a:p>
          <a:p>
            <a:pPr lvl="1" algn="just" rtl="0" eaLnBrk="0" hangingPunct="0">
              <a:buFontTx/>
              <a:buChar char="•"/>
            </a:pPr>
            <a:r>
              <a:rPr lang="en-US" sz="2400" dirty="0" smtClean="0">
                <a:ea typeface="Times New Roman" pitchFamily="18" charset="0"/>
                <a:cs typeface="Traditional Arabic" pitchFamily="2" charset="-78"/>
              </a:rPr>
              <a:t>As long as the customer sends packets according to the agreed upon contract, the carrier promises to deliver them all in timely fashion.</a:t>
            </a:r>
            <a:endParaRPr lang="en-US" sz="900" dirty="0" smtClean="0">
              <a:ea typeface="Times New Roman" pitchFamily="18" charset="0"/>
              <a:cs typeface="Traditional Arabic" pitchFamily="2" charset="-78"/>
            </a:endParaRPr>
          </a:p>
          <a:p>
            <a:pPr lvl="1" algn="just" rtl="0" eaLnBrk="0" hangingPunct="0">
              <a:buFontTx/>
              <a:buChar char="•"/>
            </a:pPr>
            <a:r>
              <a:rPr lang="en-US" sz="2400" dirty="0" smtClean="0">
                <a:ea typeface="Times New Roman" pitchFamily="18" charset="0"/>
                <a:cs typeface="Traditional Arabic" pitchFamily="2" charset="-78"/>
              </a:rPr>
              <a:t>Traffic shaping is very important for real-time data, such as audio and video.</a:t>
            </a:r>
            <a:endParaRPr lang="en-US" sz="900" dirty="0" smtClean="0">
              <a:ea typeface="Times New Roman" pitchFamily="18" charset="0"/>
              <a:cs typeface="Traditional Arabic" pitchFamily="2" charset="-78"/>
            </a:endParaRPr>
          </a:p>
          <a:p>
            <a:pPr lvl="1" algn="just" rtl="0" eaLnBrk="0" hangingPunct="0">
              <a:buFontTx/>
              <a:buChar char="•"/>
            </a:pPr>
            <a:r>
              <a:rPr lang="en-US" sz="2400" b="1" dirty="0" smtClean="0">
                <a:ea typeface="Times New Roman" pitchFamily="18" charset="0"/>
                <a:cs typeface="Traditional Arabic" pitchFamily="2" charset="-78"/>
              </a:rPr>
              <a:t>Traffic policing</a:t>
            </a:r>
            <a:r>
              <a:rPr lang="en-US" sz="2400" dirty="0" smtClean="0">
                <a:ea typeface="Times New Roman" pitchFamily="18" charset="0"/>
                <a:cs typeface="Traditional Arabic" pitchFamily="2" charset="-78"/>
              </a:rPr>
              <a:t> is to monitor the traffic flow.</a:t>
            </a:r>
            <a:endParaRPr lang="en-US" sz="900" dirty="0" smtClean="0">
              <a:ea typeface="Times New Roman" pitchFamily="18" charset="0"/>
              <a:cs typeface="Traditional Arabic" pitchFamily="2" charset="-78"/>
            </a:endParaRPr>
          </a:p>
          <a:p>
            <a:pPr lvl="1" algn="just" rtl="0" eaLnBrk="0" hangingPunct="0">
              <a:buFontTx/>
              <a:buChar char="•"/>
            </a:pPr>
            <a:r>
              <a:rPr lang="en-US" sz="2400" b="1" dirty="0" smtClean="0">
                <a:ea typeface="Times New Roman" pitchFamily="18" charset="0"/>
                <a:cs typeface="Traditional Arabic" pitchFamily="2" charset="-78"/>
              </a:rPr>
              <a:t>Traffic shaping and policing mechanisms are easier with 	virtual circuit subnets than with datagram subnets. </a:t>
            </a:r>
          </a:p>
          <a:p>
            <a:pPr algn="l" rtl="0"/>
            <a:endParaRPr lang="ar-SA" dirty="0"/>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leaky Bucket Algorithm</a:t>
            </a:r>
          </a:p>
          <a:p>
            <a:pPr algn="l" rtl="0"/>
            <a:r>
              <a:rPr lang="en-US" sz="2400" dirty="0" smtClean="0">
                <a:ea typeface="Times New Roman" pitchFamily="18" charset="0"/>
                <a:cs typeface="Traditional Arabic" pitchFamily="2" charset="-78"/>
              </a:rPr>
              <a:t>Imagine a bucket with a small hole in the bottom. No matter at what rate water enters the bucket, the outflow is at a constant rate, </a:t>
            </a:r>
            <a:r>
              <a:rPr lang="en-US" sz="2400" dirty="0" smtClean="0">
                <a:ea typeface="Times New Roman" pitchFamily="18" charset="0"/>
                <a:cs typeface="Traditional Arabic" pitchFamily="2" charset="-78"/>
                <a:sym typeface="Symbol" pitchFamily="18" charset="2"/>
              </a:rPr>
              <a:t>, when there is any water in the bucket, and zero when the bucket is empty. Also, once the bucket is full, any additional water entering is spills over the sides and is lost</a:t>
            </a:r>
            <a:endParaRPr lang="ar-SA" sz="2400" dirty="0" smtClean="0">
              <a:ea typeface="Times New Roman" pitchFamily="18" charset="0"/>
              <a:cs typeface="Traditional Arabic" pitchFamily="2" charset="-78"/>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rPr>
              <a:t>The leaky Bucket Algorithm</a:t>
            </a:r>
          </a:p>
          <a:p>
            <a:pPr algn="l" rtl="0"/>
            <a:endParaRPr lang="en-US" sz="2800" b="1" dirty="0" smtClean="0">
              <a:solidFill>
                <a:schemeClr val="bg2">
                  <a:lumMod val="25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p:txBody>
          <a:bodyPr>
            <a:normAutofit fontScale="90000"/>
          </a:bodyPr>
          <a:lstStyle/>
          <a:p>
            <a:r>
              <a:rPr lang="en-US" sz="4400" dirty="0" smtClean="0">
                <a:solidFill>
                  <a:schemeClr val="bg2">
                    <a:lumMod val="25000"/>
                  </a:schemeClr>
                </a:solidFill>
              </a:rPr>
              <a:t/>
            </a:r>
            <a:br>
              <a:rPr lang="en-US" sz="4400" dirty="0" smtClean="0">
                <a:solidFill>
                  <a:schemeClr val="bg2">
                    <a:lumMod val="25000"/>
                  </a:schemeClr>
                </a:solidFill>
              </a:rPr>
            </a:br>
            <a:r>
              <a:rPr lang="en-US" sz="4400" dirty="0" smtClean="0">
                <a:solidFill>
                  <a:schemeClr val="bg2">
                    <a:lumMod val="25000"/>
                  </a:schemeClr>
                </a:solidFill>
              </a:rPr>
              <a:t>Techniques for achieving Good-quality of Service - Continued </a:t>
            </a:r>
            <a:r>
              <a:rPr lang="en-US" sz="4400" dirty="0" smtClean="0">
                <a:ea typeface="Times New Roman" pitchFamily="18" charset="0"/>
                <a:cs typeface="Traditional Arabic" pitchFamily="2" charset="-78"/>
              </a:rPr>
              <a:t/>
            </a:r>
            <a:br>
              <a:rPr lang="en-US" sz="4400" dirty="0" smtClean="0">
                <a:ea typeface="Times New Roman" pitchFamily="18" charset="0"/>
                <a:cs typeface="Traditional Arabic" pitchFamily="2" charset="-78"/>
              </a:rPr>
            </a:br>
            <a:endParaRPr lang="ar-SA" dirty="0"/>
          </a:p>
        </p:txBody>
      </p:sp>
      <p:pic>
        <p:nvPicPr>
          <p:cNvPr id="4" name="Picture 5" descr="5-32"/>
          <p:cNvPicPr>
            <a:picLocks noChangeAspect="1" noChangeArrowheads="1"/>
          </p:cNvPicPr>
          <p:nvPr/>
        </p:nvPicPr>
        <p:blipFill>
          <a:blip r:embed="rId2" cstate="print"/>
          <a:srcRect/>
          <a:stretch>
            <a:fillRect/>
          </a:stretch>
        </p:blipFill>
        <p:spPr bwMode="auto">
          <a:xfrm>
            <a:off x="762000" y="2209800"/>
            <a:ext cx="7315200" cy="38671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3D145DE86FAA42B4C8580C81137720" ma:contentTypeVersion="0" ma:contentTypeDescription="Create a new document." ma:contentTypeScope="" ma:versionID="8ac05f078379209961ed75ac1fb9560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0CF19D-4E66-4DCD-9AB5-3461634F5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E9909A5-1065-4B1B-913B-4FB22064EEDB}">
  <ds:schemaRefs>
    <ds:schemaRef ds:uri="http://schemas.microsoft.com/office/2006/metadata/properties"/>
  </ds:schemaRefs>
</ds:datastoreItem>
</file>

<file path=customXml/itemProps3.xml><?xml version="1.0" encoding="utf-8"?>
<ds:datastoreItem xmlns:ds="http://schemas.openxmlformats.org/officeDocument/2006/customXml" ds:itemID="{22AFED3C-99ED-4A4E-A576-4831C0CCD7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TotalTime>
  <Words>2301</Words>
  <Application>Microsoft Office PowerPoint</Application>
  <PresentationFormat>On-screen Show (4:3)</PresentationFormat>
  <Paragraphs>216</Paragraphs>
  <Slides>49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Arial</vt:lpstr>
      <vt:lpstr>Lucida Sans Unicode</vt:lpstr>
      <vt:lpstr>Symbol</vt:lpstr>
      <vt:lpstr>Times New Roman</vt:lpstr>
      <vt:lpstr>Traditional Arabic</vt:lpstr>
      <vt:lpstr>Verdana</vt:lpstr>
      <vt:lpstr>Wingdings 2</vt:lpstr>
      <vt:lpstr>Wingdings 3</vt:lpstr>
      <vt:lpstr>Concourse</vt:lpstr>
      <vt:lpstr>Equation</vt:lpstr>
      <vt:lpstr>Quality of Service</vt:lpstr>
      <vt:lpstr>Quality of Service-Continued</vt:lpstr>
      <vt:lpstr>Quality of Service-Continued</vt:lpstr>
      <vt:lpstr>Overprovisioning</vt:lpstr>
      <vt:lpstr>  Techniques for achieving Good-quality of Service - Continued Buffering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 Techniques for achieving Good-quality of Service - Continued  </vt:lpstr>
      <vt:lpstr>Integrated Services </vt:lpstr>
      <vt:lpstr>Integrated Services </vt:lpstr>
      <vt:lpstr>Differentiated Services </vt:lpstr>
      <vt:lpstr>Expedited Forwarding</vt:lpstr>
      <vt:lpstr>Assured Forwarding</vt:lpstr>
      <vt:lpstr>Label Switching and MPLS</vt:lpstr>
      <vt:lpstr>Internetworking</vt:lpstr>
      <vt:lpstr>Internetworking</vt:lpstr>
      <vt:lpstr>Internetworking</vt:lpstr>
      <vt:lpstr>Internetworking</vt:lpstr>
      <vt:lpstr>Internetworking </vt:lpstr>
      <vt:lpstr>Internetworking</vt:lpstr>
      <vt:lpstr>How Networks Can Be Connected</vt:lpstr>
      <vt:lpstr>Concatenated Virtual Circuits</vt:lpstr>
      <vt:lpstr>Concatenated Virtual Circuits</vt:lpstr>
      <vt:lpstr>Connectionless Internetworking</vt:lpstr>
      <vt:lpstr>Connectionless Internetworking</vt:lpstr>
      <vt:lpstr>Tunneling </vt:lpstr>
      <vt:lpstr>Tunneling</vt:lpstr>
      <vt:lpstr>Tunneling</vt:lpstr>
      <vt:lpstr>Tunneling</vt:lpstr>
      <vt:lpstr>Internetwork Routing </vt:lpstr>
      <vt:lpstr>Internetwork Routing</vt:lpstr>
      <vt:lpstr>Fragmentation </vt:lpstr>
      <vt:lpstr>Fragmentation</vt:lpstr>
      <vt:lpstr>Fragmentation </vt:lpstr>
      <vt:lpstr>Fragmentation </vt:lpstr>
      <vt:lpstr>Fragmentation </vt:lpstr>
      <vt:lpstr>Fragmentation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Service</dc:title>
  <dc:creator>User</dc:creator>
  <cp:lastModifiedBy>8p</cp:lastModifiedBy>
  <cp:revision>28</cp:revision>
  <dcterms:created xsi:type="dcterms:W3CDTF">2011-03-13T17:28:49Z</dcterms:created>
  <dcterms:modified xsi:type="dcterms:W3CDTF">2017-04-03T07:52:39Z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0x010100DE3D145DE86FAA42B4C8580C81137720</vt:lpwstr>
  </property>
</Properties>
</file>