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57" r:id="rId4"/>
    <p:sldId id="268" r:id="rId5"/>
    <p:sldId id="280" r:id="rId6"/>
    <p:sldId id="272" r:id="rId7"/>
    <p:sldId id="273" r:id="rId8"/>
    <p:sldId id="291" r:id="rId9"/>
    <p:sldId id="292" r:id="rId10"/>
    <p:sldId id="278" r:id="rId11"/>
    <p:sldId id="277" r:id="rId12"/>
    <p:sldId id="286" r:id="rId13"/>
    <p:sldId id="299" r:id="rId14"/>
    <p:sldId id="274" r:id="rId15"/>
    <p:sldId id="298" r:id="rId16"/>
    <p:sldId id="275" r:id="rId17"/>
    <p:sldId id="297" r:id="rId18"/>
    <p:sldId id="301" r:id="rId19"/>
    <p:sldId id="276" r:id="rId20"/>
    <p:sldId id="293" r:id="rId21"/>
    <p:sldId id="294" r:id="rId22"/>
    <p:sldId id="295" r:id="rId23"/>
    <p:sldId id="300" r:id="rId24"/>
    <p:sldId id="264" r:id="rId25"/>
    <p:sldId id="283" r:id="rId26"/>
    <p:sldId id="284" r:id="rId27"/>
    <p:sldId id="287" r:id="rId28"/>
    <p:sldId id="288" r:id="rId29"/>
    <p:sldId id="285" r:id="rId30"/>
    <p:sldId id="289" r:id="rId31"/>
    <p:sldId id="290" r:id="rId32"/>
    <p:sldId id="262" r:id="rId33"/>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h-T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4019F15E-F744-407C-AE37-9A7F43B8E245}" type="datetimeFigureOut">
              <a:rPr lang="th-TH" smtClean="0"/>
              <a:t>04/04/60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187419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4019F15E-F744-407C-AE37-9A7F43B8E245}" type="datetimeFigureOut">
              <a:rPr lang="th-TH" smtClean="0"/>
              <a:t>04/04/60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165546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4019F15E-F744-407C-AE37-9A7F43B8E245}" type="datetimeFigureOut">
              <a:rPr lang="th-TH" smtClean="0"/>
              <a:t>04/04/60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1870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solidFill>
                  <a:srgbClr val="0070C0"/>
                </a:solidFill>
                <a:latin typeface="TH Niramit AS" panose="02000506000000020004" pitchFamily="2" charset="-34"/>
                <a:cs typeface="TH Niramit AS" panose="02000506000000020004" pitchFamily="2" charset="-34"/>
              </a:defRPr>
            </a:lvl1pPr>
          </a:lstStyle>
          <a:p>
            <a:r>
              <a:rPr lang="en-US" smtClean="0"/>
              <a:t>Click to edit Master title style</a:t>
            </a:r>
            <a:endParaRPr lang="th-TH"/>
          </a:p>
        </p:txBody>
      </p:sp>
      <p:sp>
        <p:nvSpPr>
          <p:cNvPr id="3" name="Content Placeholder 2"/>
          <p:cNvSpPr>
            <a:spLocks noGrp="1"/>
          </p:cNvSpPr>
          <p:nvPr>
            <p:ph idx="1"/>
          </p:nvPr>
        </p:nvSpPr>
        <p:spPr/>
        <p:txBody>
          <a:bodyPr/>
          <a:lstStyle>
            <a:lvl1pPr>
              <a:defRPr sz="3600">
                <a:latin typeface="TH Niramit AS" panose="02000506000000020004" pitchFamily="2" charset="-34"/>
                <a:cs typeface="TH Niramit AS" panose="02000506000000020004" pitchFamily="2" charset="-34"/>
              </a:defRPr>
            </a:lvl1pPr>
            <a:lvl2pPr>
              <a:defRPr sz="3200">
                <a:latin typeface="TH Niramit AS" panose="02000506000000020004" pitchFamily="2" charset="-34"/>
                <a:cs typeface="TH Niramit AS" panose="02000506000000020004" pitchFamily="2" charset="-34"/>
              </a:defRPr>
            </a:lvl2pPr>
            <a:lvl3pPr>
              <a:defRPr sz="2800">
                <a:latin typeface="TH Niramit AS" panose="02000506000000020004" pitchFamily="2" charset="-34"/>
                <a:cs typeface="TH Niramit AS" panose="02000506000000020004" pitchFamily="2" charset="-34"/>
              </a:defRPr>
            </a:lvl3pPr>
            <a:lvl4pPr>
              <a:defRPr sz="2400">
                <a:latin typeface="TH Niramit AS" panose="02000506000000020004" pitchFamily="2" charset="-34"/>
                <a:cs typeface="TH Niramit AS" panose="02000506000000020004" pitchFamily="2" charset="-34"/>
              </a:defRPr>
            </a:lvl4pPr>
            <a:lvl5pPr>
              <a:defRPr sz="2400">
                <a:latin typeface="TH Niramit AS" panose="02000506000000020004" pitchFamily="2" charset="-34"/>
                <a:cs typeface="TH Niramit AS" panose="02000506000000020004" pitchFamily="2" charset="-34"/>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sz="1600">
                <a:latin typeface="TH Niramit AS" panose="02000506000000020004" pitchFamily="2" charset="-34"/>
                <a:cs typeface="TH Niramit AS" panose="02000506000000020004" pitchFamily="2" charset="-34"/>
              </a:defRPr>
            </a:lvl1pPr>
          </a:lstStyle>
          <a:p>
            <a:fld id="{4019F15E-F744-407C-AE37-9A7F43B8E245}" type="datetimeFigureOut">
              <a:rPr lang="th-TH" smtClean="0"/>
              <a:pPr/>
              <a:t>04/04/60</a:t>
            </a:fld>
            <a:endParaRPr lang="th-TH"/>
          </a:p>
        </p:txBody>
      </p:sp>
      <p:sp>
        <p:nvSpPr>
          <p:cNvPr id="5" name="Footer Placeholder 4"/>
          <p:cNvSpPr>
            <a:spLocks noGrp="1"/>
          </p:cNvSpPr>
          <p:nvPr>
            <p:ph type="ftr" sz="quarter" idx="11"/>
          </p:nvPr>
        </p:nvSpPr>
        <p:spPr/>
        <p:txBody>
          <a:bodyPr/>
          <a:lstStyle>
            <a:lvl1pPr>
              <a:defRPr sz="1600">
                <a:latin typeface="TH Niramit AS" panose="02000506000000020004" pitchFamily="2" charset="-34"/>
                <a:cs typeface="TH Niramit AS" panose="02000506000000020004" pitchFamily="2" charset="-34"/>
              </a:defRPr>
            </a:lvl1pPr>
          </a:lstStyle>
          <a:p>
            <a:endParaRPr lang="th-TH"/>
          </a:p>
        </p:txBody>
      </p:sp>
      <p:sp>
        <p:nvSpPr>
          <p:cNvPr id="6" name="Slide Number Placeholder 5"/>
          <p:cNvSpPr>
            <a:spLocks noGrp="1"/>
          </p:cNvSpPr>
          <p:nvPr>
            <p:ph type="sldNum" sz="quarter" idx="12"/>
          </p:nvPr>
        </p:nvSpPr>
        <p:spPr/>
        <p:txBody>
          <a:bodyPr/>
          <a:lstStyle>
            <a:lvl1pPr>
              <a:defRPr sz="1600">
                <a:latin typeface="TH Niramit AS" panose="02000506000000020004" pitchFamily="2" charset="-34"/>
                <a:cs typeface="TH Niramit AS" panose="02000506000000020004" pitchFamily="2" charset="-34"/>
              </a:defRPr>
            </a:lvl1pPr>
          </a:lstStyle>
          <a:p>
            <a:fld id="{C49B3C77-E0A4-4AF6-AB4A-563540793858}" type="slidenum">
              <a:rPr lang="th-TH" smtClean="0"/>
              <a:pPr/>
              <a:t>‹#›</a:t>
            </a:fld>
            <a:endParaRPr lang="th-TH"/>
          </a:p>
        </p:txBody>
      </p:sp>
    </p:spTree>
    <p:extLst>
      <p:ext uri="{BB962C8B-B14F-4D97-AF65-F5344CB8AC3E}">
        <p14:creationId xmlns:p14="http://schemas.microsoft.com/office/powerpoint/2010/main" val="409791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h-T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19F15E-F744-407C-AE37-9A7F43B8E245}" type="datetimeFigureOut">
              <a:rPr lang="th-TH" smtClean="0"/>
              <a:t>04/04/60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6547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4019F15E-F744-407C-AE37-9A7F43B8E245}" type="datetimeFigureOut">
              <a:rPr lang="th-TH" smtClean="0"/>
              <a:t>04/04/60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268806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h-T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4019F15E-F744-407C-AE37-9A7F43B8E245}" type="datetimeFigureOut">
              <a:rPr lang="th-TH" smtClean="0"/>
              <a:t>04/04/60</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161619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4019F15E-F744-407C-AE37-9A7F43B8E245}" type="datetimeFigureOut">
              <a:rPr lang="th-TH" smtClean="0"/>
              <a:t>04/04/60</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427975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9F15E-F744-407C-AE37-9A7F43B8E245}" type="datetimeFigureOut">
              <a:rPr lang="th-TH" smtClean="0"/>
              <a:t>04/04/60</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42131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9F15E-F744-407C-AE37-9A7F43B8E245}" type="datetimeFigureOut">
              <a:rPr lang="th-TH" smtClean="0"/>
              <a:t>04/04/60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284298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9F15E-F744-407C-AE37-9A7F43B8E245}" type="datetimeFigureOut">
              <a:rPr lang="th-TH" smtClean="0"/>
              <a:t>04/04/60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9B3C77-E0A4-4AF6-AB4A-563540793858}" type="slidenum">
              <a:rPr lang="th-TH" smtClean="0"/>
              <a:t>‹#›</a:t>
            </a:fld>
            <a:endParaRPr lang="th-TH"/>
          </a:p>
        </p:txBody>
      </p:sp>
    </p:spTree>
    <p:extLst>
      <p:ext uri="{BB962C8B-B14F-4D97-AF65-F5344CB8AC3E}">
        <p14:creationId xmlns:p14="http://schemas.microsoft.com/office/powerpoint/2010/main" val="267346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9F15E-F744-407C-AE37-9A7F43B8E245}" type="datetimeFigureOut">
              <a:rPr lang="th-TH" smtClean="0"/>
              <a:t>04/04/60</a:t>
            </a:fld>
            <a:endParaRPr lang="th-T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B3C77-E0A4-4AF6-AB4A-563540793858}" type="slidenum">
              <a:rPr lang="th-TH" smtClean="0"/>
              <a:t>‹#›</a:t>
            </a:fld>
            <a:endParaRPr lang="th-TH"/>
          </a:p>
        </p:txBody>
      </p:sp>
    </p:spTree>
    <p:extLst>
      <p:ext uri="{BB962C8B-B14F-4D97-AF65-F5344CB8AC3E}">
        <p14:creationId xmlns:p14="http://schemas.microsoft.com/office/powerpoint/2010/main" val="220792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tutorialspoint.com/e_commerce/e_commerce_payment_system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E-Commerce Payment System</a:t>
            </a:r>
            <a:endParaRPr lang="th-TH" dirty="0"/>
          </a:p>
        </p:txBody>
      </p:sp>
      <p:sp>
        <p:nvSpPr>
          <p:cNvPr id="3" name="Subtitle 2"/>
          <p:cNvSpPr>
            <a:spLocks noGrp="1"/>
          </p:cNvSpPr>
          <p:nvPr>
            <p:ph type="subTitle" idx="1"/>
          </p:nvPr>
        </p:nvSpPr>
        <p:spPr/>
        <p:txBody>
          <a:bodyPr/>
          <a:lstStyle/>
          <a:p>
            <a:endParaRPr lang="th-TH"/>
          </a:p>
        </p:txBody>
      </p:sp>
    </p:spTree>
    <p:extLst>
      <p:ext uri="{BB962C8B-B14F-4D97-AF65-F5344CB8AC3E}">
        <p14:creationId xmlns:p14="http://schemas.microsoft.com/office/powerpoint/2010/main" val="298714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Micropayment</a:t>
            </a:r>
            <a:endParaRPr lang="th-TH" dirty="0"/>
          </a:p>
        </p:txBody>
      </p:sp>
      <p:sp>
        <p:nvSpPr>
          <p:cNvPr id="3" name="Content Placeholder 2"/>
          <p:cNvSpPr>
            <a:spLocks noGrp="1"/>
          </p:cNvSpPr>
          <p:nvPr>
            <p:ph idx="1"/>
          </p:nvPr>
        </p:nvSpPr>
        <p:spPr/>
        <p:txBody>
          <a:bodyPr/>
          <a:lstStyle/>
          <a:p>
            <a:r>
              <a:rPr lang="en-US" b="1" dirty="0"/>
              <a:t>Micropayment </a:t>
            </a:r>
            <a:r>
              <a:rPr lang="en-US" dirty="0"/>
              <a:t>systems have been developed for purchases of less than $10, such as downloads of individual articles or music clips, which would be too small for conventional credit card payments. </a:t>
            </a:r>
            <a:endParaRPr lang="en-US" dirty="0" smtClean="0">
              <a:effectLst/>
            </a:endParaRPr>
          </a:p>
          <a:p>
            <a:endParaRPr lang="th-TH" dirty="0"/>
          </a:p>
        </p:txBody>
      </p:sp>
    </p:spTree>
    <p:extLst>
      <p:ext uri="{BB962C8B-B14F-4D97-AF65-F5344CB8AC3E}">
        <p14:creationId xmlns:p14="http://schemas.microsoft.com/office/powerpoint/2010/main" val="179942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Accumulated balance digital payment systems</a:t>
            </a:r>
            <a:endParaRPr lang="th-TH" dirty="0"/>
          </a:p>
        </p:txBody>
      </p:sp>
      <p:sp>
        <p:nvSpPr>
          <p:cNvPr id="3" name="Content Placeholder 2"/>
          <p:cNvSpPr>
            <a:spLocks noGrp="1"/>
          </p:cNvSpPr>
          <p:nvPr>
            <p:ph idx="1"/>
          </p:nvPr>
        </p:nvSpPr>
        <p:spPr/>
        <p:txBody>
          <a:bodyPr/>
          <a:lstStyle/>
          <a:p>
            <a:r>
              <a:rPr lang="en-US" b="1" dirty="0"/>
              <a:t>Accumulated balance </a:t>
            </a:r>
            <a:r>
              <a:rPr lang="en-US" b="1" dirty="0" smtClean="0"/>
              <a:t>digital </a:t>
            </a:r>
            <a:r>
              <a:rPr lang="en-US" b="1" dirty="0"/>
              <a:t>payment systems </a:t>
            </a:r>
            <a:r>
              <a:rPr lang="en-US" dirty="0"/>
              <a:t>enable users to make micropayments and purchases on the Web, accumulating a debit balance that they must pay periodically on their credit card or telephone bills. Examples are </a:t>
            </a:r>
            <a:r>
              <a:rPr lang="en-US" dirty="0" err="1"/>
              <a:t>Valista’s</a:t>
            </a:r>
            <a:r>
              <a:rPr lang="en-US" dirty="0"/>
              <a:t> </a:t>
            </a:r>
            <a:r>
              <a:rPr lang="en-US" dirty="0" err="1"/>
              <a:t>PaymentsPlus</a:t>
            </a:r>
            <a:r>
              <a:rPr lang="en-US" dirty="0"/>
              <a:t> used by AOL, Vodafone, and NTT DoCoMo, and </a:t>
            </a:r>
            <a:r>
              <a:rPr lang="en-US" dirty="0" err="1"/>
              <a:t>Clickshare</a:t>
            </a:r>
            <a:r>
              <a:rPr lang="en-US" dirty="0"/>
              <a:t>, which is widely used by the online newspaper and publishing industry. </a:t>
            </a:r>
            <a:endParaRPr lang="en-US" dirty="0" smtClean="0">
              <a:effectLst/>
            </a:endParaRPr>
          </a:p>
          <a:p>
            <a:endParaRPr lang="th-TH" dirty="0"/>
          </a:p>
        </p:txBody>
      </p:sp>
    </p:spTree>
    <p:extLst>
      <p:ext uri="{BB962C8B-B14F-4D97-AF65-F5344CB8AC3E}">
        <p14:creationId xmlns:p14="http://schemas.microsoft.com/office/powerpoint/2010/main" val="385821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Accumulated balance</a:t>
            </a:r>
            <a:endParaRPr lang="th-TH" dirty="0"/>
          </a:p>
        </p:txBody>
      </p:sp>
      <p:sp>
        <p:nvSpPr>
          <p:cNvPr id="3" name="Content Placeholder 2"/>
          <p:cNvSpPr>
            <a:spLocks noGrp="1"/>
          </p:cNvSpPr>
          <p:nvPr>
            <p:ph idx="1"/>
          </p:nvPr>
        </p:nvSpPr>
        <p:spPr/>
        <p:txBody>
          <a:bodyPr/>
          <a:lstStyle/>
          <a:p>
            <a:r>
              <a:rPr lang="en-US" dirty="0"/>
              <a:t>Accounts that accumulate expenditures and to which consumers make period payments </a:t>
            </a:r>
            <a:endParaRPr lang="en-US" dirty="0" smtClean="0">
              <a:effectLst/>
            </a:endParaRPr>
          </a:p>
          <a:p>
            <a:r>
              <a:rPr lang="en-US" dirty="0" smtClean="0"/>
              <a:t>Examples</a:t>
            </a:r>
            <a:r>
              <a:rPr lang="en-US" dirty="0"/>
              <a:t>: utility, phone, American Express </a:t>
            </a:r>
            <a:r>
              <a:rPr lang="en-US" dirty="0" smtClean="0"/>
              <a:t>accounts</a:t>
            </a:r>
          </a:p>
          <a:p>
            <a:r>
              <a:rPr lang="en-US" dirty="0" smtClean="0"/>
              <a:t>Allows users to make micropayments and purchases on the Web, accumulating a debit balance for which they are billed at the end of the month</a:t>
            </a:r>
          </a:p>
          <a:p>
            <a:r>
              <a:rPr lang="en-US" dirty="0" smtClean="0"/>
              <a:t>Examples: </a:t>
            </a:r>
            <a:r>
              <a:rPr lang="en-US" dirty="0" err="1" smtClean="0"/>
              <a:t>Qpass</a:t>
            </a:r>
            <a:r>
              <a:rPr lang="en-US" dirty="0" smtClean="0"/>
              <a:t> and </a:t>
            </a:r>
            <a:r>
              <a:rPr lang="en-US" dirty="0" err="1" smtClean="0"/>
              <a:t>iPin</a:t>
            </a:r>
            <a:r>
              <a:rPr lang="en-US" dirty="0" smtClean="0"/>
              <a:t> </a:t>
            </a:r>
            <a:endParaRPr lang="en-US" dirty="0" smtClean="0">
              <a:effectLst/>
            </a:endParaRPr>
          </a:p>
          <a:p>
            <a:endParaRPr lang="th-TH" dirty="0"/>
          </a:p>
        </p:txBody>
      </p:sp>
    </p:spTree>
    <p:extLst>
      <p:ext uri="{BB962C8B-B14F-4D97-AF65-F5344CB8AC3E}">
        <p14:creationId xmlns:p14="http://schemas.microsoft.com/office/powerpoint/2010/main" val="158821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Accumulating Balance Payment Systems</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268" y="1873327"/>
            <a:ext cx="8960074" cy="3560681"/>
          </a:xfrm>
        </p:spPr>
      </p:pic>
    </p:spTree>
    <p:extLst>
      <p:ext uri="{BB962C8B-B14F-4D97-AF65-F5344CB8AC3E}">
        <p14:creationId xmlns:p14="http://schemas.microsoft.com/office/powerpoint/2010/main" val="288676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Online stored value payment systems</a:t>
            </a:r>
            <a:endParaRPr lang="th-TH" dirty="0"/>
          </a:p>
        </p:txBody>
      </p:sp>
      <p:sp>
        <p:nvSpPr>
          <p:cNvPr id="3" name="Content Placeholder 2"/>
          <p:cNvSpPr>
            <a:spLocks noGrp="1"/>
          </p:cNvSpPr>
          <p:nvPr>
            <p:ph idx="1"/>
          </p:nvPr>
        </p:nvSpPr>
        <p:spPr/>
        <p:txBody>
          <a:bodyPr>
            <a:normAutofit lnSpcReduction="10000"/>
          </a:bodyPr>
          <a:lstStyle/>
          <a:p>
            <a:r>
              <a:rPr lang="en-US" b="1" dirty="0"/>
              <a:t>Online stored value payment systems </a:t>
            </a:r>
            <a:r>
              <a:rPr lang="en-US" dirty="0"/>
              <a:t>enable consumers to make instant online payments to merchants and other individuals based on value stored in an online digital account. Some online stored value payment systems such as </a:t>
            </a:r>
            <a:r>
              <a:rPr lang="en-US" dirty="0" err="1"/>
              <a:t>Valista</a:t>
            </a:r>
            <a:r>
              <a:rPr lang="en-US" dirty="0"/>
              <a:t> are merchant platforms. Others are focused on peer-to-peer payments, such as PayPal. PayPal is owned by eBay and makes it possible for people to send money to vendors or individuals who are not set up to accept credit card payments. </a:t>
            </a:r>
            <a:endParaRPr lang="en-US" dirty="0" smtClean="0">
              <a:effectLst/>
            </a:endParaRPr>
          </a:p>
          <a:p>
            <a:endParaRPr lang="th-TH" dirty="0"/>
          </a:p>
        </p:txBody>
      </p:sp>
    </p:spTree>
    <p:extLst>
      <p:ext uri="{BB962C8B-B14F-4D97-AF65-F5344CB8AC3E}">
        <p14:creationId xmlns:p14="http://schemas.microsoft.com/office/powerpoint/2010/main" val="1435756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Stored Value Systems</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741" y="1317322"/>
            <a:ext cx="7559897" cy="4890295"/>
          </a:xfrm>
        </p:spPr>
      </p:pic>
    </p:spTree>
    <p:extLst>
      <p:ext uri="{BB962C8B-B14F-4D97-AF65-F5344CB8AC3E}">
        <p14:creationId xmlns:p14="http://schemas.microsoft.com/office/powerpoint/2010/main" val="2318661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checking systems</a:t>
            </a:r>
            <a:endParaRPr lang="th-TH" dirty="0"/>
          </a:p>
        </p:txBody>
      </p:sp>
      <p:sp>
        <p:nvSpPr>
          <p:cNvPr id="3" name="Content Placeholder 2"/>
          <p:cNvSpPr>
            <a:spLocks noGrp="1"/>
          </p:cNvSpPr>
          <p:nvPr>
            <p:ph idx="1"/>
          </p:nvPr>
        </p:nvSpPr>
        <p:spPr/>
        <p:txBody>
          <a:bodyPr/>
          <a:lstStyle/>
          <a:p>
            <a:r>
              <a:rPr lang="en-US" b="1" dirty="0"/>
              <a:t>Digital checking systems </a:t>
            </a:r>
            <a:r>
              <a:rPr lang="en-US" dirty="0"/>
              <a:t>such as </a:t>
            </a:r>
            <a:r>
              <a:rPr lang="en-US" dirty="0" err="1"/>
              <a:t>PayByCheck</a:t>
            </a:r>
            <a:r>
              <a:rPr lang="en-US" dirty="0"/>
              <a:t> extend the functionality of existing checking accounts so they can be used for online shopping payments. Digital checks are processed much faster than traditional paper-based </a:t>
            </a:r>
            <a:r>
              <a:rPr lang="en-US" dirty="0" smtClean="0"/>
              <a:t>checking</a:t>
            </a:r>
            <a:r>
              <a:rPr lang="en-US" dirty="0"/>
              <a:t>. </a:t>
            </a:r>
            <a:endParaRPr lang="en-US" dirty="0" smtClean="0"/>
          </a:p>
          <a:p>
            <a:r>
              <a:rPr lang="en-US" dirty="0" smtClean="0">
                <a:effectLst/>
              </a:rPr>
              <a:t>Extend the functionality of existing checking accounts for use as online shopping payment tools</a:t>
            </a:r>
          </a:p>
          <a:p>
            <a:r>
              <a:rPr lang="en-US" dirty="0" smtClean="0">
                <a:effectLst/>
              </a:rPr>
              <a:t>Examples: </a:t>
            </a:r>
            <a:r>
              <a:rPr lang="en-US" dirty="0" err="1" smtClean="0">
                <a:effectLst/>
              </a:rPr>
              <a:t>eCheck</a:t>
            </a:r>
            <a:r>
              <a:rPr lang="en-US" dirty="0" smtClean="0">
                <a:effectLst/>
              </a:rPr>
              <a:t>, </a:t>
            </a:r>
            <a:r>
              <a:rPr lang="en-US" dirty="0" err="1" smtClean="0">
                <a:effectLst/>
              </a:rPr>
              <a:t>Achex</a:t>
            </a:r>
            <a:r>
              <a:rPr lang="en-US" dirty="0" smtClean="0">
                <a:effectLst/>
              </a:rPr>
              <a:t> (</a:t>
            </a:r>
            <a:r>
              <a:rPr lang="en-US" dirty="0" err="1" smtClean="0">
                <a:effectLst/>
              </a:rPr>
              <a:t>MoneyZap</a:t>
            </a:r>
            <a:r>
              <a:rPr lang="en-US" dirty="0" smtClean="0">
                <a:effectLst/>
              </a:rPr>
              <a:t>)</a:t>
            </a:r>
          </a:p>
          <a:p>
            <a:endParaRPr lang="th-TH" dirty="0"/>
          </a:p>
        </p:txBody>
      </p:sp>
    </p:spTree>
    <p:extLst>
      <p:ext uri="{BB962C8B-B14F-4D97-AF65-F5344CB8AC3E}">
        <p14:creationId xmlns:p14="http://schemas.microsoft.com/office/powerpoint/2010/main" val="1183994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Checking: </a:t>
            </a:r>
            <a:r>
              <a:rPr lang="en-US" dirty="0" err="1" smtClean="0"/>
              <a:t>eCheck</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550" y="1206145"/>
            <a:ext cx="8566636" cy="5086728"/>
          </a:xfrm>
        </p:spPr>
      </p:pic>
    </p:spTree>
    <p:extLst>
      <p:ext uri="{BB962C8B-B14F-4D97-AF65-F5344CB8AC3E}">
        <p14:creationId xmlns:p14="http://schemas.microsoft.com/office/powerpoint/2010/main" val="289749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Checking Payment Systems</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663" y="1884261"/>
            <a:ext cx="8775007" cy="3421251"/>
          </a:xfrm>
        </p:spPr>
      </p:pic>
    </p:spTree>
    <p:extLst>
      <p:ext uri="{BB962C8B-B14F-4D97-AF65-F5344CB8AC3E}">
        <p14:creationId xmlns:p14="http://schemas.microsoft.com/office/powerpoint/2010/main" val="47769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Electronic billing presentment and payment systems</a:t>
            </a:r>
            <a:endParaRPr lang="th-TH" sz="4800" dirty="0"/>
          </a:p>
        </p:txBody>
      </p:sp>
      <p:sp>
        <p:nvSpPr>
          <p:cNvPr id="3" name="Content Placeholder 2"/>
          <p:cNvSpPr>
            <a:spLocks noGrp="1"/>
          </p:cNvSpPr>
          <p:nvPr>
            <p:ph idx="1"/>
          </p:nvPr>
        </p:nvSpPr>
        <p:spPr/>
        <p:txBody>
          <a:bodyPr/>
          <a:lstStyle/>
          <a:p>
            <a:r>
              <a:rPr lang="en-US" b="1" dirty="0"/>
              <a:t>Electronic billing presentment and payment systems </a:t>
            </a:r>
            <a:r>
              <a:rPr lang="en-US" dirty="0"/>
              <a:t>are used for paying routine monthly bills. They enable users to view their bills </a:t>
            </a:r>
            <a:r>
              <a:rPr lang="en-US" dirty="0" err="1"/>
              <a:t>electroni</a:t>
            </a:r>
            <a:r>
              <a:rPr lang="en-US" dirty="0"/>
              <a:t>- </a:t>
            </a:r>
            <a:r>
              <a:rPr lang="en-US" dirty="0" err="1"/>
              <a:t>cally</a:t>
            </a:r>
            <a:r>
              <a:rPr lang="en-US" dirty="0"/>
              <a:t> and pay them through electronic fund transfers from bank or credit card accounts. These services notify purchasers about bills that are due, present the bills, and process the payments. Some of these services, such as </a:t>
            </a:r>
            <a:r>
              <a:rPr lang="en-US" dirty="0" err="1"/>
              <a:t>CheckFree</a:t>
            </a:r>
            <a:r>
              <a:rPr lang="en-US" dirty="0"/>
              <a:t>, consolidate subscribers’ bills from various sources so that they can all be paid at one time. </a:t>
            </a:r>
            <a:endParaRPr lang="en-US" dirty="0" smtClean="0">
              <a:effectLst/>
            </a:endParaRPr>
          </a:p>
          <a:p>
            <a:endParaRPr lang="en-US" dirty="0" smtClean="0">
              <a:effectLst/>
            </a:endParaRPr>
          </a:p>
          <a:p>
            <a:endParaRPr lang="th-TH" dirty="0"/>
          </a:p>
        </p:txBody>
      </p:sp>
    </p:spTree>
    <p:extLst>
      <p:ext uri="{BB962C8B-B14F-4D97-AF65-F5344CB8AC3E}">
        <p14:creationId xmlns:p14="http://schemas.microsoft.com/office/powerpoint/2010/main" val="320133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th-TH" dirty="0"/>
          </a:p>
        </p:txBody>
      </p:sp>
      <p:sp>
        <p:nvSpPr>
          <p:cNvPr id="3" name="Content Placeholder 2"/>
          <p:cNvSpPr>
            <a:spLocks noGrp="1"/>
          </p:cNvSpPr>
          <p:nvPr>
            <p:ph idx="1"/>
          </p:nvPr>
        </p:nvSpPr>
        <p:spPr/>
        <p:txBody>
          <a:bodyPr/>
          <a:lstStyle/>
          <a:p>
            <a:r>
              <a:rPr lang="en-US" dirty="0" smtClean="0"/>
              <a:t>Electronic Payments</a:t>
            </a:r>
          </a:p>
          <a:p>
            <a:r>
              <a:rPr lang="en-US" dirty="0" smtClean="0"/>
              <a:t>E-Commerce Transaction</a:t>
            </a:r>
          </a:p>
          <a:p>
            <a:r>
              <a:rPr lang="en-US" dirty="0" smtClean="0"/>
              <a:t>EXAMPLES OF ELECTRONIC PAYMENT SYSTEMS FOR E-COMMERCE</a:t>
            </a:r>
          </a:p>
          <a:p>
            <a:r>
              <a:rPr lang="en-US" dirty="0" smtClean="0"/>
              <a:t>Examples of online payment systems</a:t>
            </a:r>
          </a:p>
          <a:p>
            <a:endParaRPr lang="th-TH" dirty="0"/>
          </a:p>
        </p:txBody>
      </p:sp>
    </p:spTree>
    <p:extLst>
      <p:ext uri="{BB962C8B-B14F-4D97-AF65-F5344CB8AC3E}">
        <p14:creationId xmlns:p14="http://schemas.microsoft.com/office/powerpoint/2010/main" val="128962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xamples of online payment systems</a:t>
            </a:r>
            <a:endParaRPr lang="th-TH" dirty="0"/>
          </a:p>
        </p:txBody>
      </p:sp>
      <p:sp>
        <p:nvSpPr>
          <p:cNvPr id="3" name="Content Placeholder 2"/>
          <p:cNvSpPr>
            <a:spLocks noGrp="1"/>
          </p:cNvSpPr>
          <p:nvPr>
            <p:ph idx="1"/>
          </p:nvPr>
        </p:nvSpPr>
        <p:spPr/>
        <p:txBody>
          <a:bodyPr/>
          <a:lstStyle/>
          <a:p>
            <a:r>
              <a:rPr lang="en-US" b="1" dirty="0"/>
              <a:t>Virtual </a:t>
            </a:r>
            <a:r>
              <a:rPr lang="en-US" b="1" dirty="0" smtClean="0"/>
              <a:t>PIN</a:t>
            </a:r>
            <a:endParaRPr lang="th-TH" b="1" dirty="0" smtClean="0"/>
          </a:p>
          <a:p>
            <a:r>
              <a:rPr lang="en-US" b="1" dirty="0" err="1"/>
              <a:t>DigiCash</a:t>
            </a:r>
            <a:r>
              <a:rPr lang="en-US" b="1" dirty="0"/>
              <a:t> (or E-cash</a:t>
            </a:r>
            <a:r>
              <a:rPr lang="en-US" b="1" dirty="0" smtClean="0"/>
              <a:t>)</a:t>
            </a:r>
            <a:endParaRPr lang="th-TH" b="1" dirty="0" smtClean="0"/>
          </a:p>
          <a:p>
            <a:r>
              <a:rPr lang="en-US" b="1" dirty="0" err="1" smtClean="0"/>
              <a:t>CyberCash</a:t>
            </a:r>
            <a:r>
              <a:rPr lang="en-US" b="1" dirty="0" smtClean="0"/>
              <a:t>/</a:t>
            </a:r>
            <a:r>
              <a:rPr lang="en-US" b="1" dirty="0" err="1" smtClean="0"/>
              <a:t>CyberCoin</a:t>
            </a:r>
            <a:endParaRPr lang="th-TH" b="1" dirty="0" smtClean="0"/>
          </a:p>
          <a:p>
            <a:r>
              <a:rPr lang="en-US" b="1" dirty="0"/>
              <a:t>SET (Secure Electronic Transactions</a:t>
            </a:r>
            <a:r>
              <a:rPr lang="en-US" b="1" dirty="0" smtClean="0"/>
              <a:t>)</a:t>
            </a:r>
            <a:endParaRPr lang="th-TH" b="1" dirty="0" smtClean="0"/>
          </a:p>
          <a:p>
            <a:r>
              <a:rPr lang="en-US" b="1" dirty="0" smtClean="0"/>
              <a:t>PayPal</a:t>
            </a:r>
            <a:endParaRPr lang="th-TH" b="1" dirty="0" smtClean="0"/>
          </a:p>
          <a:p>
            <a:r>
              <a:rPr lang="en-US" b="1" dirty="0"/>
              <a:t>Smart cards</a:t>
            </a:r>
            <a:endParaRPr lang="th-TH" dirty="0"/>
          </a:p>
        </p:txBody>
      </p:sp>
    </p:spTree>
    <p:extLst>
      <p:ext uri="{BB962C8B-B14F-4D97-AF65-F5344CB8AC3E}">
        <p14:creationId xmlns:p14="http://schemas.microsoft.com/office/powerpoint/2010/main" val="110523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Digital Cash</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6386" y="1516532"/>
            <a:ext cx="8202769" cy="5137182"/>
          </a:xfrm>
        </p:spPr>
      </p:pic>
    </p:spTree>
    <p:extLst>
      <p:ext uri="{BB962C8B-B14F-4D97-AF65-F5344CB8AC3E}">
        <p14:creationId xmlns:p14="http://schemas.microsoft.com/office/powerpoint/2010/main" val="41899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th-TH" dirty="0" smtClean="0"/>
              <a:t>Online Credit Card Use</a:t>
            </a:r>
            <a:endParaRPr lang="th-TH" dirty="0"/>
          </a:p>
        </p:txBody>
      </p:sp>
      <p:sp>
        <p:nvSpPr>
          <p:cNvPr id="3" name="Content Placeholder 2"/>
          <p:cNvSpPr>
            <a:spLocks noGrp="1"/>
          </p:cNvSpPr>
          <p:nvPr>
            <p:ph idx="1"/>
          </p:nvPr>
        </p:nvSpPr>
        <p:spPr/>
        <p:txBody>
          <a:bodyPr/>
          <a:lstStyle/>
          <a:p>
            <a:endParaRPr lang="th-TH"/>
          </a:p>
        </p:txBody>
      </p:sp>
      <p:pic>
        <p:nvPicPr>
          <p:cNvPr id="4" name="Picture 5" descr="06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68345" y="1368380"/>
            <a:ext cx="7062787" cy="4694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447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Credit Card Payment Systems</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257" y="2124197"/>
            <a:ext cx="8750658" cy="3409347"/>
          </a:xfrm>
        </p:spPr>
      </p:pic>
    </p:spTree>
    <p:extLst>
      <p:ext uri="{BB962C8B-B14F-4D97-AF65-F5344CB8AC3E}">
        <p14:creationId xmlns:p14="http://schemas.microsoft.com/office/powerpoint/2010/main" val="111866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PayPal</a:t>
            </a:r>
            <a:endParaRPr lang="th-TH" dirty="0"/>
          </a:p>
        </p:txBody>
      </p:sp>
      <p:sp>
        <p:nvSpPr>
          <p:cNvPr id="3" name="Content Placeholder 2"/>
          <p:cNvSpPr>
            <a:spLocks noGrp="1"/>
          </p:cNvSpPr>
          <p:nvPr>
            <p:ph idx="1"/>
          </p:nvPr>
        </p:nvSpPr>
        <p:spPr>
          <a:xfrm>
            <a:off x="838200" y="1352282"/>
            <a:ext cx="10907332" cy="5138670"/>
          </a:xfrm>
        </p:spPr>
        <p:txBody>
          <a:bodyPr>
            <a:normAutofit/>
          </a:bodyPr>
          <a:lstStyle/>
          <a:p>
            <a:r>
              <a:rPr lang="en-US" dirty="0"/>
              <a:t>PayPal is an electronic payment system which can transfer money between its accounts. In order to use PayPal, one has to obtain a PayPal account, which is associated either with the customer's credit card or with their regular bank account. </a:t>
            </a:r>
            <a:endParaRPr lang="en-US" dirty="0" smtClean="0"/>
          </a:p>
          <a:p>
            <a:r>
              <a:rPr lang="en-US" dirty="0" smtClean="0"/>
              <a:t>To </a:t>
            </a:r>
            <a:r>
              <a:rPr lang="en-US" dirty="0"/>
              <a:t>avoid fraud, PayPal sends an e-mail message to both the initiator and the recipient of the transaction</a:t>
            </a:r>
            <a:r>
              <a:rPr lang="en-US" dirty="0" smtClean="0"/>
              <a:t>.</a:t>
            </a:r>
          </a:p>
          <a:p>
            <a:r>
              <a:rPr lang="en-US" dirty="0" smtClean="0"/>
              <a:t>PayPal </a:t>
            </a:r>
            <a:r>
              <a:rPr lang="en-US" dirty="0"/>
              <a:t>is used to settle online auctions, such as eBay auctions. The ease of use and the fact that no credit card is required to use it makes PayPal increasingly popular.</a:t>
            </a:r>
            <a:endParaRPr lang="th-TH" dirty="0"/>
          </a:p>
        </p:txBody>
      </p:sp>
    </p:spTree>
    <p:extLst>
      <p:ext uri="{BB962C8B-B14F-4D97-AF65-F5344CB8AC3E}">
        <p14:creationId xmlns:p14="http://schemas.microsoft.com/office/powerpoint/2010/main" val="112320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a:t>
            </a:r>
            <a:r>
              <a:rPr lang="en-US" dirty="0" smtClean="0">
                <a:solidFill>
                  <a:srgbClr val="00B0F0"/>
                </a:solidFill>
              </a:rPr>
              <a:t>Pal</a:t>
            </a:r>
            <a:endParaRPr lang="th-TH" dirty="0">
              <a:solidFill>
                <a:srgbClr val="00B0F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702" y="1825625"/>
            <a:ext cx="7676596" cy="4351338"/>
          </a:xfrm>
        </p:spPr>
      </p:pic>
    </p:spTree>
    <p:extLst>
      <p:ext uri="{BB962C8B-B14F-4D97-AF65-F5344CB8AC3E}">
        <p14:creationId xmlns:p14="http://schemas.microsoft.com/office/powerpoint/2010/main" val="2734548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a:t>
            </a:r>
            <a:endParaRPr lang="th-TH" dirty="0"/>
          </a:p>
        </p:txBody>
      </p:sp>
      <p:sp>
        <p:nvSpPr>
          <p:cNvPr id="3" name="Content Placeholder 2"/>
          <p:cNvSpPr>
            <a:spLocks noGrp="1"/>
          </p:cNvSpPr>
          <p:nvPr>
            <p:ph idx="1"/>
          </p:nvPr>
        </p:nvSpPr>
        <p:spPr>
          <a:xfrm>
            <a:off x="838200" y="1378039"/>
            <a:ext cx="10515600" cy="5267460"/>
          </a:xfrm>
        </p:spPr>
        <p:txBody>
          <a:bodyPr>
            <a:normAutofit fontScale="92500"/>
          </a:bodyPr>
          <a:lstStyle/>
          <a:p>
            <a:r>
              <a:rPr lang="en-US" sz="4000" dirty="0"/>
              <a:t>Represents an account that extends credit to consumers, permitting consumers to purchase items while deferring payment, and allows consumers to make payments to multiple vendors at one time </a:t>
            </a:r>
            <a:endParaRPr lang="en-US" sz="4000" dirty="0" smtClean="0">
              <a:effectLst/>
            </a:endParaRPr>
          </a:p>
          <a:p>
            <a:r>
              <a:rPr lang="en-US" sz="4000" dirty="0" smtClean="0"/>
              <a:t>Credit </a:t>
            </a:r>
            <a:r>
              <a:rPr lang="en-US" sz="4000" dirty="0"/>
              <a:t>card associations – Nonprofit associations (Visa, MasterCard) that set standards for issuing banks </a:t>
            </a:r>
            <a:endParaRPr lang="en-US" sz="4000" dirty="0" smtClean="0">
              <a:effectLst/>
            </a:endParaRPr>
          </a:p>
          <a:p>
            <a:r>
              <a:rPr lang="en-US" sz="4000" dirty="0" smtClean="0"/>
              <a:t>Issuing </a:t>
            </a:r>
            <a:r>
              <a:rPr lang="en-US" sz="4000" dirty="0"/>
              <a:t>banks – Issue cards and process transactions </a:t>
            </a:r>
            <a:endParaRPr lang="en-US" sz="4000" dirty="0" smtClean="0">
              <a:effectLst/>
            </a:endParaRPr>
          </a:p>
          <a:p>
            <a:r>
              <a:rPr lang="en-US" sz="4000" dirty="0" smtClean="0"/>
              <a:t>Processing </a:t>
            </a:r>
            <a:r>
              <a:rPr lang="en-US" sz="4000" dirty="0"/>
              <a:t>centers (clearinghouses) – Handle verification of accounts and balances </a:t>
            </a:r>
            <a:endParaRPr lang="en-US" sz="4000" dirty="0" smtClean="0">
              <a:effectLst/>
            </a:endParaRPr>
          </a:p>
          <a:p>
            <a:endParaRPr lang="th-TH" sz="4000" dirty="0"/>
          </a:p>
        </p:txBody>
      </p:sp>
    </p:spTree>
    <p:extLst>
      <p:ext uri="{BB962C8B-B14F-4D97-AF65-F5344CB8AC3E}">
        <p14:creationId xmlns:p14="http://schemas.microsoft.com/office/powerpoint/2010/main" val="3723927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 online credit transaction works</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0506" y="1825625"/>
            <a:ext cx="6170988" cy="4351338"/>
          </a:xfrm>
        </p:spPr>
      </p:pic>
    </p:spTree>
    <p:extLst>
      <p:ext uri="{BB962C8B-B14F-4D97-AF65-F5344CB8AC3E}">
        <p14:creationId xmlns:p14="http://schemas.microsoft.com/office/powerpoint/2010/main" val="110770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of Online Credit Card Payment Systems</a:t>
            </a:r>
            <a:endParaRPr lang="th-TH" dirty="0"/>
          </a:p>
        </p:txBody>
      </p:sp>
      <p:sp>
        <p:nvSpPr>
          <p:cNvPr id="3" name="Content Placeholder 2"/>
          <p:cNvSpPr>
            <a:spLocks noGrp="1"/>
          </p:cNvSpPr>
          <p:nvPr>
            <p:ph idx="1"/>
          </p:nvPr>
        </p:nvSpPr>
        <p:spPr/>
        <p:txBody>
          <a:bodyPr/>
          <a:lstStyle/>
          <a:p>
            <a:r>
              <a:rPr lang="en-US" dirty="0"/>
              <a:t>Security – neither merchant nor consumer can be fully authenticated </a:t>
            </a:r>
            <a:endParaRPr lang="en-US" dirty="0" smtClean="0">
              <a:effectLst/>
            </a:endParaRPr>
          </a:p>
          <a:p>
            <a:r>
              <a:rPr lang="en-US" dirty="0" smtClean="0"/>
              <a:t>Cost </a:t>
            </a:r>
            <a:r>
              <a:rPr lang="en-US" dirty="0"/>
              <a:t>– for merchants, around 3.5% of purchase price plus transaction fee of 20-30 cents per transaction </a:t>
            </a:r>
            <a:endParaRPr lang="en-US" dirty="0" smtClean="0">
              <a:effectLst/>
            </a:endParaRPr>
          </a:p>
          <a:p>
            <a:r>
              <a:rPr lang="en-US" dirty="0" smtClean="0"/>
              <a:t>Social </a:t>
            </a:r>
            <a:r>
              <a:rPr lang="en-US" dirty="0"/>
              <a:t>equity – many people do not have access to credit cards (young adults, plus almost 100 million other adult Americans who cannot afford cards or are considered poor risk) </a:t>
            </a:r>
            <a:endParaRPr lang="en-US" dirty="0" smtClean="0">
              <a:effectLst/>
            </a:endParaRPr>
          </a:p>
          <a:p>
            <a:endParaRPr lang="th-TH" dirty="0"/>
          </a:p>
        </p:txBody>
      </p:sp>
    </p:spTree>
    <p:extLst>
      <p:ext uri="{BB962C8B-B14F-4D97-AF65-F5344CB8AC3E}">
        <p14:creationId xmlns:p14="http://schemas.microsoft.com/office/powerpoint/2010/main" val="2705125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337"/>
          </a:xfrm>
        </p:spPr>
        <p:txBody>
          <a:bodyPr>
            <a:normAutofit fontScale="90000"/>
          </a:bodyPr>
          <a:lstStyle/>
          <a:p>
            <a:r>
              <a:rPr lang="en-US" dirty="0" smtClean="0"/>
              <a:t>Stored Value</a:t>
            </a:r>
            <a:endParaRPr lang="th-TH" dirty="0"/>
          </a:p>
        </p:txBody>
      </p:sp>
      <p:sp>
        <p:nvSpPr>
          <p:cNvPr id="3" name="Content Placeholder 2"/>
          <p:cNvSpPr>
            <a:spLocks noGrp="1"/>
          </p:cNvSpPr>
          <p:nvPr>
            <p:ph idx="1"/>
          </p:nvPr>
        </p:nvSpPr>
        <p:spPr>
          <a:xfrm>
            <a:off x="838200" y="1120462"/>
            <a:ext cx="10515600" cy="5422006"/>
          </a:xfrm>
        </p:spPr>
        <p:txBody>
          <a:bodyPr>
            <a:normAutofit fontScale="92500" lnSpcReduction="10000"/>
          </a:bodyPr>
          <a:lstStyle/>
          <a:p>
            <a:r>
              <a:rPr lang="en-US" dirty="0"/>
              <a:t>Accounts created by depositing funds into an account and from which funds are paid out or withdrawn as needed </a:t>
            </a:r>
            <a:endParaRPr lang="en-US" dirty="0" smtClean="0">
              <a:effectLst/>
            </a:endParaRPr>
          </a:p>
          <a:p>
            <a:r>
              <a:rPr lang="en-US" dirty="0" smtClean="0"/>
              <a:t>Examples</a:t>
            </a:r>
            <a:r>
              <a:rPr lang="en-US" dirty="0"/>
              <a:t>: Debit cards, gift certificates, prepaid cards, smart cards </a:t>
            </a:r>
            <a:endParaRPr lang="en-US" dirty="0" smtClean="0">
              <a:effectLst/>
            </a:endParaRPr>
          </a:p>
          <a:p>
            <a:r>
              <a:rPr lang="en-US" dirty="0" smtClean="0"/>
              <a:t>Debit </a:t>
            </a:r>
            <a:r>
              <a:rPr lang="en-US" dirty="0"/>
              <a:t>cards: Immediately debit a checking or other demand-deposit account </a:t>
            </a:r>
            <a:endParaRPr lang="en-US" dirty="0" smtClean="0">
              <a:effectLst/>
            </a:endParaRPr>
          </a:p>
          <a:p>
            <a:r>
              <a:rPr lang="en-US" dirty="0" smtClean="0"/>
              <a:t>Peer-to-peer </a:t>
            </a:r>
            <a:r>
              <a:rPr lang="en-US" dirty="0"/>
              <a:t>payment systems such as PayPal a variation </a:t>
            </a:r>
            <a:endParaRPr lang="en-US" dirty="0" smtClean="0"/>
          </a:p>
          <a:p>
            <a:r>
              <a:rPr lang="en-US" dirty="0" smtClean="0"/>
              <a:t>An example of an online stored value system</a:t>
            </a:r>
          </a:p>
          <a:p>
            <a:r>
              <a:rPr lang="en-US" dirty="0" smtClean="0"/>
              <a:t>Aimed at teenagers</a:t>
            </a:r>
          </a:p>
          <a:p>
            <a:r>
              <a:rPr lang="en-US" dirty="0" smtClean="0"/>
              <a:t>Funds can be deposited in a </a:t>
            </a:r>
            <a:r>
              <a:rPr lang="en-US" dirty="0" err="1" smtClean="0"/>
              <a:t>RocketCash</a:t>
            </a:r>
            <a:r>
              <a:rPr lang="en-US" dirty="0" smtClean="0"/>
              <a:t> account, which functions like a credit card and allows teens to buy products online</a:t>
            </a:r>
            <a:endParaRPr lang="th-TH" dirty="0" smtClean="0"/>
          </a:p>
          <a:p>
            <a:endParaRPr lang="en-US" dirty="0" smtClean="0">
              <a:effectLst/>
            </a:endParaRPr>
          </a:p>
          <a:p>
            <a:endParaRPr lang="th-TH" dirty="0"/>
          </a:p>
        </p:txBody>
      </p:sp>
    </p:spTree>
    <p:extLst>
      <p:ext uri="{BB962C8B-B14F-4D97-AF65-F5344CB8AC3E}">
        <p14:creationId xmlns:p14="http://schemas.microsoft.com/office/powerpoint/2010/main" val="378175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Payments</a:t>
            </a:r>
            <a:endParaRPr lang="th-TH" dirty="0"/>
          </a:p>
        </p:txBody>
      </p:sp>
      <p:sp>
        <p:nvSpPr>
          <p:cNvPr id="3" name="Content Placeholder 2"/>
          <p:cNvSpPr>
            <a:spLocks noGrp="1"/>
          </p:cNvSpPr>
          <p:nvPr>
            <p:ph idx="1"/>
          </p:nvPr>
        </p:nvSpPr>
        <p:spPr/>
        <p:txBody>
          <a:bodyPr>
            <a:normAutofit fontScale="92500" lnSpcReduction="10000"/>
          </a:bodyPr>
          <a:lstStyle/>
          <a:p>
            <a:r>
              <a:rPr lang="en-US" dirty="0" smtClean="0"/>
              <a:t>E-Commerce or Electronics Commerce sites use electronic payment where electronic payment refers to paperless monetary transactions. </a:t>
            </a:r>
          </a:p>
          <a:p>
            <a:r>
              <a:rPr lang="en-US" dirty="0" smtClean="0"/>
              <a:t>Electronic payment has revolutionized the business processing by reducing paper work, transaction costs, </a:t>
            </a:r>
            <a:r>
              <a:rPr lang="en-US" dirty="0" err="1" smtClean="0"/>
              <a:t>labour</a:t>
            </a:r>
            <a:r>
              <a:rPr lang="en-US" dirty="0" smtClean="0"/>
              <a:t> cost. </a:t>
            </a:r>
          </a:p>
          <a:p>
            <a:r>
              <a:rPr lang="en-US" dirty="0" smtClean="0"/>
              <a:t>Being user friendly and less time consuming than manual processing, helps business organization to expand its market reach / expansion. </a:t>
            </a:r>
          </a:p>
          <a:p>
            <a:r>
              <a:rPr lang="en-US" dirty="0" smtClean="0"/>
              <a:t>Some of the modes of electronic payments are following.</a:t>
            </a:r>
            <a:endParaRPr lang="th-TH" dirty="0"/>
          </a:p>
        </p:txBody>
      </p:sp>
    </p:spTree>
    <p:extLst>
      <p:ext uri="{BB962C8B-B14F-4D97-AF65-F5344CB8AC3E}">
        <p14:creationId xmlns:p14="http://schemas.microsoft.com/office/powerpoint/2010/main" val="2586864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 (Secure Electronic Transaction) Protocol</a:t>
            </a:r>
            <a:endParaRPr lang="th-TH" dirty="0"/>
          </a:p>
        </p:txBody>
      </p:sp>
      <p:sp>
        <p:nvSpPr>
          <p:cNvPr id="3" name="Content Placeholder 2"/>
          <p:cNvSpPr>
            <a:spLocks noGrp="1"/>
          </p:cNvSpPr>
          <p:nvPr>
            <p:ph idx="1"/>
          </p:nvPr>
        </p:nvSpPr>
        <p:spPr/>
        <p:txBody>
          <a:bodyPr>
            <a:normAutofit lnSpcReduction="10000"/>
          </a:bodyPr>
          <a:lstStyle/>
          <a:p>
            <a:r>
              <a:rPr lang="en-US" dirty="0"/>
              <a:t>Authenticates cardholder and merchant identity through use of digital certificates </a:t>
            </a:r>
            <a:endParaRPr lang="en-US" dirty="0" smtClean="0">
              <a:effectLst/>
            </a:endParaRPr>
          </a:p>
          <a:p>
            <a:r>
              <a:rPr lang="en-US" dirty="0" smtClean="0"/>
              <a:t>An </a:t>
            </a:r>
            <a:r>
              <a:rPr lang="en-US" dirty="0"/>
              <a:t>open standard developed by MasterCard and Visa </a:t>
            </a:r>
            <a:endParaRPr lang="en-US" dirty="0" smtClean="0">
              <a:effectLst/>
            </a:endParaRPr>
          </a:p>
          <a:p>
            <a:r>
              <a:rPr lang="en-US" dirty="0" smtClean="0"/>
              <a:t>Transaction </a:t>
            </a:r>
            <a:r>
              <a:rPr lang="en-US" dirty="0"/>
              <a:t>process similar to standard online credit card transaction, with more identity verification </a:t>
            </a:r>
            <a:endParaRPr lang="en-US" dirty="0" smtClean="0">
              <a:effectLst/>
            </a:endParaRPr>
          </a:p>
          <a:p>
            <a:r>
              <a:rPr lang="en-US" dirty="0" smtClean="0"/>
              <a:t>Thus </a:t>
            </a:r>
            <a:r>
              <a:rPr lang="en-US" dirty="0"/>
              <a:t>far, has not caught on much, due to costs involved in integrating SET into existing systems, and lack of interest among consumers </a:t>
            </a:r>
            <a:endParaRPr lang="en-US" dirty="0" smtClean="0">
              <a:effectLst/>
            </a:endParaRPr>
          </a:p>
          <a:p>
            <a:endParaRPr lang="th-TH" dirty="0"/>
          </a:p>
        </p:txBody>
      </p:sp>
    </p:spTree>
    <p:extLst>
      <p:ext uri="{BB962C8B-B14F-4D97-AF65-F5344CB8AC3E}">
        <p14:creationId xmlns:p14="http://schemas.microsoft.com/office/powerpoint/2010/main" val="353849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SET Transactions Work </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6594" y="1825625"/>
            <a:ext cx="6478811" cy="4351338"/>
          </a:xfrm>
        </p:spPr>
      </p:pic>
    </p:spTree>
    <p:extLst>
      <p:ext uri="{BB962C8B-B14F-4D97-AF65-F5344CB8AC3E}">
        <p14:creationId xmlns:p14="http://schemas.microsoft.com/office/powerpoint/2010/main" val="37652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th-TH" dirty="0"/>
          </a:p>
        </p:txBody>
      </p:sp>
      <p:sp>
        <p:nvSpPr>
          <p:cNvPr id="3" name="Content Placeholder 2"/>
          <p:cNvSpPr>
            <a:spLocks noGrp="1"/>
          </p:cNvSpPr>
          <p:nvPr>
            <p:ph idx="1"/>
          </p:nvPr>
        </p:nvSpPr>
        <p:spPr/>
        <p:txBody>
          <a:bodyPr/>
          <a:lstStyle/>
          <a:p>
            <a:r>
              <a:rPr lang="en-US" dirty="0" smtClean="0"/>
              <a:t>E-Commerce</a:t>
            </a:r>
            <a:r>
              <a:rPr lang="en-US" dirty="0"/>
              <a:t>. Copyright© 2002PearsonEducation,Inc.</a:t>
            </a:r>
          </a:p>
          <a:p>
            <a:r>
              <a:rPr lang="en-US" dirty="0">
                <a:hlinkClick r:id="rId2"/>
              </a:rPr>
              <a:t>https://www.tutorialspoint.com/e_commerce/e_commerce_payment_systems.htm</a:t>
            </a:r>
            <a:endParaRPr lang="en-US" dirty="0"/>
          </a:p>
          <a:p>
            <a:r>
              <a:rPr lang="en-US" dirty="0" smtClean="0"/>
              <a:t>http://www.oecd-ilibrary.org/docserver/download/5kz84p6kcv36.pdf?expires=1477755689&amp;id=id&amp;accname=guest&amp;checksum=E7F8161C42DF5FB5591FFD5E043852EE</a:t>
            </a:r>
            <a:endParaRPr lang="th-TH" dirty="0"/>
          </a:p>
        </p:txBody>
      </p:sp>
    </p:spTree>
    <p:extLst>
      <p:ext uri="{BB962C8B-B14F-4D97-AF65-F5344CB8AC3E}">
        <p14:creationId xmlns:p14="http://schemas.microsoft.com/office/powerpoint/2010/main" val="362913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payment systems</a:t>
            </a:r>
            <a:endParaRPr lang="th-TH" dirty="0"/>
          </a:p>
        </p:txBody>
      </p:sp>
      <p:sp>
        <p:nvSpPr>
          <p:cNvPr id="3" name="Content Placeholder 2"/>
          <p:cNvSpPr>
            <a:spLocks noGrp="1"/>
          </p:cNvSpPr>
          <p:nvPr>
            <p:ph idx="1"/>
          </p:nvPr>
        </p:nvSpPr>
        <p:spPr/>
        <p:txBody>
          <a:bodyPr>
            <a:normAutofit/>
          </a:bodyPr>
          <a:lstStyle/>
          <a:p>
            <a:r>
              <a:rPr lang="en-US" sz="4000" dirty="0" smtClean="0"/>
              <a:t>Electronic payment systems may be more convenient for international online business due to differences in credit card customer protection laws in different countries.</a:t>
            </a:r>
            <a:endParaRPr lang="th-TH" sz="4000" dirty="0"/>
          </a:p>
        </p:txBody>
      </p:sp>
    </p:spTree>
    <p:extLst>
      <p:ext uri="{BB962C8B-B14F-4D97-AF65-F5344CB8AC3E}">
        <p14:creationId xmlns:p14="http://schemas.microsoft.com/office/powerpoint/2010/main" val="5512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E-Commerce </a:t>
            </a:r>
            <a:br>
              <a:rPr lang="en-US" dirty="0" smtClean="0"/>
            </a:br>
            <a:r>
              <a:rPr lang="en-US" dirty="0" smtClean="0"/>
              <a:t>Transaction</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4728" y="197698"/>
            <a:ext cx="7407382" cy="6336115"/>
          </a:xfrm>
        </p:spPr>
      </p:pic>
    </p:spTree>
    <p:extLst>
      <p:ext uri="{BB962C8B-B14F-4D97-AF65-F5344CB8AC3E}">
        <p14:creationId xmlns:p14="http://schemas.microsoft.com/office/powerpoint/2010/main" val="411252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575033"/>
          </a:xfrm>
        </p:spPr>
        <p:txBody>
          <a:bodyPr>
            <a:noAutofit/>
          </a:bodyPr>
          <a:lstStyle/>
          <a:p>
            <a:r>
              <a:rPr lang="en-US" sz="4000" dirty="0" smtClean="0"/>
              <a:t>EXAMPLES OF ELECTRONIC PAYMENT SYSTEMS FOR E-COMMERCE</a:t>
            </a:r>
            <a:endParaRPr lang="th-TH"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268" y="1040013"/>
            <a:ext cx="7838282" cy="5588321"/>
          </a:xfrm>
        </p:spPr>
      </p:pic>
    </p:spTree>
    <p:extLst>
      <p:ext uri="{BB962C8B-B14F-4D97-AF65-F5344CB8AC3E}">
        <p14:creationId xmlns:p14="http://schemas.microsoft.com/office/powerpoint/2010/main" val="304360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wallets</a:t>
            </a:r>
            <a:endParaRPr lang="th-TH" dirty="0"/>
          </a:p>
        </p:txBody>
      </p:sp>
      <p:sp>
        <p:nvSpPr>
          <p:cNvPr id="3" name="Content Placeholder 2"/>
          <p:cNvSpPr>
            <a:spLocks noGrp="1"/>
          </p:cNvSpPr>
          <p:nvPr>
            <p:ph idx="1"/>
          </p:nvPr>
        </p:nvSpPr>
        <p:spPr/>
        <p:txBody>
          <a:bodyPr/>
          <a:lstStyle/>
          <a:p>
            <a:r>
              <a:rPr lang="en-US" b="1" dirty="0"/>
              <a:t>Digital wallets </a:t>
            </a:r>
            <a:r>
              <a:rPr lang="en-US" dirty="0"/>
              <a:t>make paying for purchases over the Web more efficient by eliminating the need for shoppers to enter their address and credit card information repeat- </a:t>
            </a:r>
            <a:r>
              <a:rPr lang="en-US" dirty="0" err="1"/>
              <a:t>edly</a:t>
            </a:r>
            <a:r>
              <a:rPr lang="en-US" dirty="0"/>
              <a:t> each time they buy something. The digital wallet securely stores credit card and owner identification information and enters the shopper’s name, credit card number, and shipping information automatically when invoked to complete a purchase. Google Checkout is an example. </a:t>
            </a:r>
            <a:endParaRPr lang="en-US" dirty="0" smtClean="0">
              <a:effectLst/>
            </a:endParaRPr>
          </a:p>
          <a:p>
            <a:endParaRPr lang="th-TH" dirty="0"/>
          </a:p>
        </p:txBody>
      </p:sp>
    </p:spTree>
    <p:extLst>
      <p:ext uri="{BB962C8B-B14F-4D97-AF65-F5344CB8AC3E}">
        <p14:creationId xmlns:p14="http://schemas.microsoft.com/office/powerpoint/2010/main" val="6750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Wallets</a:t>
            </a:r>
            <a:endParaRPr lang="th-TH" dirty="0"/>
          </a:p>
        </p:txBody>
      </p:sp>
      <p:sp>
        <p:nvSpPr>
          <p:cNvPr id="3" name="Content Placeholder 2"/>
          <p:cNvSpPr>
            <a:spLocks noGrp="1"/>
          </p:cNvSpPr>
          <p:nvPr>
            <p:ph idx="1"/>
          </p:nvPr>
        </p:nvSpPr>
        <p:spPr/>
        <p:txBody>
          <a:bodyPr>
            <a:normAutofit fontScale="77500" lnSpcReduction="20000"/>
          </a:bodyPr>
          <a:lstStyle/>
          <a:p>
            <a:r>
              <a:rPr lang="en-US" dirty="0"/>
              <a:t>Concept of digital wallet relevant to many of the new digital payment systems </a:t>
            </a:r>
            <a:endParaRPr lang="en-US" dirty="0" smtClean="0">
              <a:effectLst/>
            </a:endParaRPr>
          </a:p>
          <a:p>
            <a:r>
              <a:rPr lang="en-US" dirty="0" smtClean="0"/>
              <a:t>Seeks </a:t>
            </a:r>
            <a:r>
              <a:rPr lang="en-US" dirty="0"/>
              <a:t>to emulate the functionality of traditional wallet </a:t>
            </a:r>
            <a:endParaRPr lang="en-US" dirty="0" smtClean="0">
              <a:effectLst/>
            </a:endParaRPr>
          </a:p>
          <a:p>
            <a:r>
              <a:rPr lang="en-US" dirty="0" smtClean="0"/>
              <a:t>Most </a:t>
            </a:r>
            <a:r>
              <a:rPr lang="en-US" dirty="0"/>
              <a:t>important functions: </a:t>
            </a:r>
            <a:endParaRPr lang="en-US" dirty="0" smtClean="0">
              <a:effectLst/>
            </a:endParaRPr>
          </a:p>
          <a:p>
            <a:pPr lvl="1"/>
            <a:r>
              <a:rPr lang="en-US" dirty="0" smtClean="0"/>
              <a:t>Authenticate </a:t>
            </a:r>
            <a:r>
              <a:rPr lang="en-US" dirty="0"/>
              <a:t>consumer through use of digital certificates or other encryption methods </a:t>
            </a:r>
            <a:endParaRPr lang="en-US" dirty="0" smtClean="0">
              <a:effectLst/>
            </a:endParaRPr>
          </a:p>
          <a:p>
            <a:pPr lvl="1"/>
            <a:r>
              <a:rPr lang="en-US" dirty="0" smtClean="0"/>
              <a:t>Store </a:t>
            </a:r>
            <a:r>
              <a:rPr lang="en-US" dirty="0"/>
              <a:t>and transfer value </a:t>
            </a:r>
            <a:endParaRPr lang="en-US" dirty="0" smtClean="0">
              <a:effectLst/>
            </a:endParaRPr>
          </a:p>
          <a:p>
            <a:pPr lvl="1"/>
            <a:r>
              <a:rPr lang="en-US" dirty="0" smtClean="0"/>
              <a:t>Secure </a:t>
            </a:r>
            <a:r>
              <a:rPr lang="en-US" dirty="0"/>
              <a:t>payment process from consumer to </a:t>
            </a:r>
            <a:endParaRPr lang="en-US" dirty="0" smtClean="0">
              <a:effectLst/>
            </a:endParaRPr>
          </a:p>
          <a:p>
            <a:pPr lvl="1"/>
            <a:r>
              <a:rPr lang="en-US" dirty="0"/>
              <a:t>merchant </a:t>
            </a:r>
            <a:endParaRPr lang="en-US" dirty="0" smtClean="0">
              <a:effectLst/>
            </a:endParaRPr>
          </a:p>
          <a:p>
            <a:r>
              <a:rPr lang="en-US" dirty="0" smtClean="0"/>
              <a:t>Two </a:t>
            </a:r>
            <a:r>
              <a:rPr lang="en-US" dirty="0"/>
              <a:t>major categories: </a:t>
            </a:r>
            <a:endParaRPr lang="en-US" dirty="0" smtClean="0">
              <a:effectLst/>
            </a:endParaRPr>
          </a:p>
          <a:p>
            <a:pPr lvl="1"/>
            <a:r>
              <a:rPr lang="en-US" dirty="0" smtClean="0"/>
              <a:t>Client-based </a:t>
            </a:r>
            <a:r>
              <a:rPr lang="en-US" dirty="0"/>
              <a:t>digital wallets – Gator.com, MasterCard Wallet </a:t>
            </a:r>
            <a:endParaRPr lang="en-US" dirty="0" smtClean="0">
              <a:effectLst/>
            </a:endParaRPr>
          </a:p>
          <a:p>
            <a:pPr lvl="1"/>
            <a:r>
              <a:rPr lang="en-US" dirty="0" smtClean="0"/>
              <a:t>Server-based </a:t>
            </a:r>
            <a:r>
              <a:rPr lang="en-US" dirty="0"/>
              <a:t>digital wallets – MSN Wallet </a:t>
            </a:r>
            <a:endParaRPr lang="en-US" dirty="0" smtClean="0">
              <a:effectLst/>
            </a:endParaRPr>
          </a:p>
          <a:p>
            <a:endParaRPr lang="th-TH" dirty="0"/>
          </a:p>
        </p:txBody>
      </p:sp>
    </p:spTree>
    <p:extLst>
      <p:ext uri="{BB962C8B-B14F-4D97-AF65-F5344CB8AC3E}">
        <p14:creationId xmlns:p14="http://schemas.microsoft.com/office/powerpoint/2010/main" val="239599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Digital Wallets</a:t>
            </a:r>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792" y="1825625"/>
            <a:ext cx="8186415" cy="4351338"/>
          </a:xfrm>
        </p:spPr>
      </p:pic>
    </p:spTree>
    <p:extLst>
      <p:ext uri="{BB962C8B-B14F-4D97-AF65-F5344CB8AC3E}">
        <p14:creationId xmlns:p14="http://schemas.microsoft.com/office/powerpoint/2010/main" val="2548248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1118</Words>
  <Application>Microsoft Office PowerPoint</Application>
  <PresentationFormat>Widescreen</PresentationFormat>
  <Paragraphs>93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Angsana New</vt:lpstr>
      <vt:lpstr>Arial</vt:lpstr>
      <vt:lpstr>Calibri</vt:lpstr>
      <vt:lpstr>Calibri Light</vt:lpstr>
      <vt:lpstr>Cordia New</vt:lpstr>
      <vt:lpstr>TH Niramit AS</vt:lpstr>
      <vt:lpstr>Office Theme</vt:lpstr>
      <vt:lpstr> E-Commerce Payment System</vt:lpstr>
      <vt:lpstr>Agenda</vt:lpstr>
      <vt:lpstr>Electronic Payments</vt:lpstr>
      <vt:lpstr>Electronic payment systems</vt:lpstr>
      <vt:lpstr>E-Commerce  Transaction</vt:lpstr>
      <vt:lpstr>EXAMPLES OF ELECTRONIC PAYMENT SYSTEMS FOR E-COMMERCE</vt:lpstr>
      <vt:lpstr>Digital wallets</vt:lpstr>
      <vt:lpstr>Digital Wallets</vt:lpstr>
      <vt:lpstr>Type of Digital Wallets</vt:lpstr>
      <vt:lpstr>Micropayment</vt:lpstr>
      <vt:lpstr>Accumulated balance digital payment systems</vt:lpstr>
      <vt:lpstr>Accumulated balance</vt:lpstr>
      <vt:lpstr>Digital Accumulating Balance Payment Systems</vt:lpstr>
      <vt:lpstr>Online stored value payment systems</vt:lpstr>
      <vt:lpstr>Online Stored Value Systems</vt:lpstr>
      <vt:lpstr>Digital checking systems</vt:lpstr>
      <vt:lpstr>Digital Checking: eCheck</vt:lpstr>
      <vt:lpstr>Digital Checking Payment Systems</vt:lpstr>
      <vt:lpstr>Electronic billing presentment and payment systems</vt:lpstr>
      <vt:lpstr>Examples of online payment systems</vt:lpstr>
      <vt:lpstr>Examples of Digital Cash</vt:lpstr>
      <vt:lpstr>Online Credit Card Use</vt:lpstr>
      <vt:lpstr>Digital Credit Card Payment Systems</vt:lpstr>
      <vt:lpstr>PayPal</vt:lpstr>
      <vt:lpstr>PayPal</vt:lpstr>
      <vt:lpstr>Credit Card</vt:lpstr>
      <vt:lpstr>How an online credit transaction works</vt:lpstr>
      <vt:lpstr>Limitations of Online Credit Card Payment Systems</vt:lpstr>
      <vt:lpstr>Stored Value</vt:lpstr>
      <vt:lpstr>The SET (Secure Electronic Transaction) Protocol</vt:lpstr>
      <vt:lpstr>How SET Transactions Work </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E-Commerce Payment System</dc:title>
  <dc:creator>Sirikorn</dc:creator>
  <cp:lastModifiedBy>8p</cp:lastModifiedBy>
  <cp:revision>45</cp:revision>
  <dcterms:created xsi:type="dcterms:W3CDTF">2016-10-29T14:48:37Z</dcterms:created>
  <dcterms:modified xsi:type="dcterms:W3CDTF">2017-04-04T03:54:43Z</dcterms:modified>
</cp:coreProperties>
</file>