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50"/>
  </p:notesMasterIdLst>
  <p:handoutMasterIdLst>
    <p:handoutMasterId r:id="rId51"/>
  </p:handoutMasterIdLst>
  <p:sldIdLst>
    <p:sldId id="256" r:id="rId3"/>
    <p:sldId id="274" r:id="rId4"/>
    <p:sldId id="275" r:id="rId5"/>
    <p:sldId id="273" r:id="rId6"/>
    <p:sldId id="276" r:id="rId7"/>
    <p:sldId id="277" r:id="rId8"/>
    <p:sldId id="278" r:id="rId9"/>
    <p:sldId id="279" r:id="rId10"/>
    <p:sldId id="288" r:id="rId11"/>
    <p:sldId id="280" r:id="rId12"/>
    <p:sldId id="281" r:id="rId13"/>
    <p:sldId id="282" r:id="rId14"/>
    <p:sldId id="283" r:id="rId15"/>
    <p:sldId id="284" r:id="rId16"/>
    <p:sldId id="315" r:id="rId17"/>
    <p:sldId id="317" r:id="rId18"/>
    <p:sldId id="285" r:id="rId19"/>
    <p:sldId id="316" r:id="rId20"/>
    <p:sldId id="318" r:id="rId21"/>
    <p:sldId id="305" r:id="rId22"/>
    <p:sldId id="299" r:id="rId23"/>
    <p:sldId id="306" r:id="rId24"/>
    <p:sldId id="302" r:id="rId25"/>
    <p:sldId id="307" r:id="rId26"/>
    <p:sldId id="304" r:id="rId27"/>
    <p:sldId id="301" r:id="rId28"/>
    <p:sldId id="313" r:id="rId29"/>
    <p:sldId id="300" r:id="rId30"/>
    <p:sldId id="308" r:id="rId31"/>
    <p:sldId id="309" r:id="rId32"/>
    <p:sldId id="310" r:id="rId33"/>
    <p:sldId id="311" r:id="rId34"/>
    <p:sldId id="312" r:id="rId35"/>
    <p:sldId id="314" r:id="rId36"/>
    <p:sldId id="319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320" r:id="rId48"/>
    <p:sldId id="321" r:id="rId49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08" autoAdjust="0"/>
  </p:normalViewPr>
  <p:slideViewPr>
    <p:cSldViewPr>
      <p:cViewPr>
        <p:scale>
          <a:sx n="70" d="100"/>
          <a:sy n="70" d="100"/>
        </p:scale>
        <p:origin x="-270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F0FD0E-3097-4137-AB7B-415D5B6A0340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EB6882-2E30-450E-8F39-D5C5453F4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5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8A60B7-072B-4B2B-B62B-9CC4FF1862BF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688560"/>
            <a:ext cx="5389240" cy="4440796"/>
          </a:xfrm>
          <a:prstGeom prst="rect">
            <a:avLst/>
          </a:prstGeom>
        </p:spPr>
        <p:txBody>
          <a:bodyPr vert="horz" lIns="90772" tIns="45386" rIns="90772" bIns="453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A892A2-F521-4A94-A594-D1BE4523C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19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37526" indent="-283664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34656" indent="-226931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588519" indent="-226931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42381" indent="-226931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496243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50106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03968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57831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B1F47-D34E-470E-8830-B371A42DF978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37526" indent="-283664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34656" indent="-226931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588519" indent="-226931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42381" indent="-226931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496243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50106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03968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57831" indent="-22693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832499-C246-4322-ABD4-A944550410A5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7089-D4EA-469F-92B5-E0A7BF7D2C2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505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7089-D4EA-469F-92B5-E0A7BF7D2C2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60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7089-D4EA-469F-92B5-E0A7BF7D2C2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94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7089-D4EA-469F-92B5-E0A7BF7D2C2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56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7089-D4EA-469F-92B5-E0A7BF7D2C2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10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D1BE-8D7C-4574-9FEC-32007276A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1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3429-BF71-4408-82F1-E578F3E29CDF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CCE2-26FF-4365-8A00-D7FD07B329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14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41FC-B390-4B81-8F07-51794F01F24A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8079D-4C6C-4DCB-B0AF-A64D47AC53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3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9884" y="2930991"/>
            <a:ext cx="5996866" cy="1525654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29934" y="4518726"/>
            <a:ext cx="5996816" cy="11541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1B1E-44A6-4620-B8C0-4EF6CC253D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8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4322" y="4071942"/>
            <a:ext cx="592140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34324" y="3631004"/>
            <a:ext cx="5921404" cy="4054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A8B9-A484-4444-8EC7-35EED43703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6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vod_projek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7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OPVK_MU_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6000750"/>
            <a:ext cx="4216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725445" y="2840852"/>
            <a:ext cx="6010182" cy="252543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24442" y="5392917"/>
            <a:ext cx="5993429" cy="404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B2D3B-6ADF-4488-AD8D-A4031A768A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9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11C6-A9BB-46DC-BFFC-3B82218F0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1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5EA6-1C65-4F3B-B6F6-1781AAC748F1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1BEE-5765-4967-86BE-A1FF5B088F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95CC5-DDCB-40B1-B7D7-6A029F95388A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F691-BC10-40BC-B36D-678AFA634F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3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2745-4F3A-4D36-926C-0BEEF5E9CD05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2B81E-96E7-4DD2-B042-529C63322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0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F481-5B11-4A85-A763-D017D3452EB3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1114-57F8-4A43-84B0-648BAAB1D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6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30872-3411-4CFE-A38A-8CD113F0C349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4EBC-CA7F-4097-88F7-AA5DDF12BD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5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7D068-118F-47CF-A56A-4176365849F3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7A1E-5E27-42CE-8D24-202658A57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2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526C1-D59F-418F-9414-07E395A615C0}" type="datetimeFigureOut">
              <a:rPr lang="en-GB"/>
              <a:pPr>
                <a:defRPr/>
              </a:pPr>
              <a:t>13/03/2014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16D2-1E81-49BC-86F9-847AA4D09F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1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8" descr="pozadi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88"/>
            <a:ext cx="91440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délník 16"/>
          <p:cNvSpPr/>
          <p:nvPr userDrawn="1"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19" name="Picture 2" descr="C:\Documents and Settings\user\Plocha\caj_dole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65188" y="6008688"/>
            <a:ext cx="1428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2" descr="hlavicka_projek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OPVK_MU_rgb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6084888"/>
            <a:ext cx="3706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EF903-80E5-4198-992D-A8B79B3410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vod_projekt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725738" y="2909888"/>
            <a:ext cx="59563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1A9C5F-7B1F-4E8E-A198-B9B5BDAFCB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29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Zástupný symbol pro číslo snímku 5"/>
          <p:cNvSpPr>
            <a:spLocks/>
          </p:cNvSpPr>
          <p:nvPr/>
        </p:nvSpPr>
        <p:spPr bwMode="auto">
          <a:xfrm>
            <a:off x="7948613" y="704850"/>
            <a:ext cx="1042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endParaRPr lang="cs-CZ" sz="1200">
              <a:solidFill>
                <a:srgbClr val="898989"/>
              </a:solidFill>
            </a:endParaRPr>
          </a:p>
        </p:txBody>
      </p:sp>
      <p:pic>
        <p:nvPicPr>
          <p:cNvPr id="1031" name="Picture 16" descr="OPVK_MU_rgb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6000750"/>
            <a:ext cx="4216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0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commerce</a:t>
            </a:r>
            <a:r>
              <a:rPr lang="cs-CZ" dirty="0" smtClean="0"/>
              <a:t> – B2B </a:t>
            </a:r>
            <a:r>
              <a:rPr lang="cs-CZ" dirty="0" err="1" smtClean="0"/>
              <a:t>contracts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commerce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cs-CZ" dirty="0"/>
              <a:t>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/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10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</a:t>
            </a:r>
            <a:r>
              <a:rPr lang="cs-CZ" dirty="0" err="1"/>
              <a:t>commerce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exchange</a:t>
            </a:r>
            <a:endParaRPr lang="cs-CZ" b="1" dirty="0" smtClean="0"/>
          </a:p>
          <a:p>
            <a:r>
              <a:rPr lang="cs-CZ" dirty="0" smtClean="0"/>
              <a:t>Partner/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endParaRPr lang="cs-CZ" dirty="0" smtClean="0"/>
          </a:p>
          <a:p>
            <a:r>
              <a:rPr lang="cs-CZ" dirty="0" err="1" smtClean="0"/>
              <a:t>Negotiation</a:t>
            </a:r>
            <a:r>
              <a:rPr lang="cs-CZ" dirty="0" smtClean="0"/>
              <a:t>, market, </a:t>
            </a:r>
            <a:r>
              <a:rPr lang="cs-CZ" dirty="0" err="1" smtClean="0"/>
              <a:t>auction</a:t>
            </a:r>
            <a:endParaRPr lang="cs-CZ" dirty="0" smtClean="0"/>
          </a:p>
          <a:p>
            <a:r>
              <a:rPr lang="cs-CZ" dirty="0" err="1" smtClean="0"/>
              <a:t>Contract</a:t>
            </a:r>
            <a:endParaRPr lang="cs-CZ" dirty="0" smtClean="0"/>
          </a:p>
          <a:p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fulfilment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29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</a:t>
            </a:r>
            <a:r>
              <a:rPr lang="cs-CZ" dirty="0" err="1"/>
              <a:t>commerce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Product</a:t>
            </a:r>
            <a:r>
              <a:rPr lang="cs-CZ" b="1" dirty="0" smtClean="0"/>
              <a:t>/</a:t>
            </a:r>
            <a:r>
              <a:rPr lang="cs-CZ" b="1" dirty="0" err="1" smtClean="0"/>
              <a:t>service</a:t>
            </a:r>
            <a:r>
              <a:rPr lang="cs-CZ" b="1" dirty="0" smtClean="0"/>
              <a:t> </a:t>
            </a:r>
            <a:r>
              <a:rPr lang="cs-CZ" b="1" dirty="0" err="1" smtClean="0"/>
              <a:t>exchange</a:t>
            </a:r>
            <a:endParaRPr lang="cs-CZ" b="1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micro</a:t>
            </a:r>
            <a:r>
              <a:rPr lang="cs-CZ" dirty="0" smtClean="0"/>
              <a:t>)</a:t>
            </a:r>
            <a:r>
              <a:rPr lang="cs-CZ" dirty="0" err="1" smtClean="0"/>
              <a:t>payment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intangible</a:t>
            </a:r>
            <a:r>
              <a:rPr lang="cs-CZ" dirty="0" smtClean="0"/>
              <a:t>) </a:t>
            </a:r>
            <a:r>
              <a:rPr lang="cs-CZ" dirty="0" err="1" smtClean="0"/>
              <a:t>products</a:t>
            </a:r>
            <a:endParaRPr lang="cs-CZ" dirty="0" smtClean="0"/>
          </a:p>
          <a:p>
            <a:r>
              <a:rPr lang="cs-CZ" dirty="0" err="1" smtClean="0"/>
              <a:t>Logistics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endParaRPr lang="cs-CZ" dirty="0" smtClean="0"/>
          </a:p>
          <a:p>
            <a:r>
              <a:rPr lang="cs-CZ" dirty="0" err="1" smtClean="0"/>
              <a:t>Subscription</a:t>
            </a:r>
            <a:r>
              <a:rPr lang="cs-CZ" dirty="0" smtClean="0"/>
              <a:t> </a:t>
            </a:r>
            <a:r>
              <a:rPr lang="cs-CZ" dirty="0" err="1" smtClean="0"/>
              <a:t>mechanisms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82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e-</a:t>
            </a:r>
            <a:r>
              <a:rPr lang="cs-CZ" dirty="0" err="1" smtClean="0"/>
              <a:t>commerce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B2B – </a:t>
            </a:r>
            <a:r>
              <a:rPr lang="cs-CZ" dirty="0" err="1" smtClean="0"/>
              <a:t>examples</a:t>
            </a:r>
            <a:endParaRPr lang="cs-CZ" dirty="0" smtClean="0"/>
          </a:p>
          <a:p>
            <a:pPr lvl="1"/>
            <a:r>
              <a:rPr lang="cs-CZ" dirty="0" smtClean="0"/>
              <a:t>Internet </a:t>
            </a:r>
            <a:r>
              <a:rPr lang="cs-CZ" dirty="0" err="1" smtClean="0"/>
              <a:t>bookshop</a:t>
            </a:r>
            <a:r>
              <a:rPr lang="cs-CZ" dirty="0" smtClean="0"/>
              <a:t>, shopping </a:t>
            </a:r>
            <a:r>
              <a:rPr lang="cs-CZ" dirty="0" err="1" smtClean="0"/>
              <a:t>malls</a:t>
            </a:r>
            <a:r>
              <a:rPr lang="cs-CZ" dirty="0" smtClean="0"/>
              <a:t>, </a:t>
            </a:r>
            <a:r>
              <a:rPr lang="cs-CZ" dirty="0" err="1" smtClean="0"/>
              <a:t>auctions</a:t>
            </a:r>
            <a:r>
              <a:rPr lang="cs-CZ" dirty="0" smtClean="0"/>
              <a:t>,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buying</a:t>
            </a:r>
            <a:endParaRPr lang="cs-CZ" dirty="0" smtClean="0"/>
          </a:p>
          <a:p>
            <a:r>
              <a:rPr lang="cs-CZ" dirty="0" smtClean="0"/>
              <a:t>B2C – </a:t>
            </a:r>
            <a:r>
              <a:rPr lang="cs-CZ" dirty="0" err="1" smtClean="0"/>
              <a:t>examples</a:t>
            </a:r>
            <a:endParaRPr lang="cs-CZ" dirty="0" smtClean="0"/>
          </a:p>
          <a:p>
            <a:pPr lvl="1"/>
            <a:r>
              <a:rPr lang="cs-CZ" dirty="0" smtClean="0"/>
              <a:t>Finance – </a:t>
            </a:r>
            <a:r>
              <a:rPr lang="cs-CZ" dirty="0" err="1" smtClean="0"/>
              <a:t>stock</a:t>
            </a:r>
            <a:r>
              <a:rPr lang="cs-CZ" dirty="0" smtClean="0"/>
              <a:t> market,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banking</a:t>
            </a:r>
            <a:endParaRPr lang="cs-CZ" dirty="0" smtClean="0"/>
          </a:p>
          <a:p>
            <a:pPr lvl="1"/>
            <a:r>
              <a:rPr lang="cs-CZ" dirty="0" smtClean="0"/>
              <a:t>B2B support, </a:t>
            </a:r>
            <a:r>
              <a:rPr lang="cs-CZ" dirty="0" err="1" smtClean="0"/>
              <a:t>markets</a:t>
            </a:r>
            <a:r>
              <a:rPr lang="cs-CZ" dirty="0" err="1"/>
              <a:t>E-commerce</a:t>
            </a:r>
            <a:endParaRPr lang="cs-CZ" dirty="0" smtClean="0"/>
          </a:p>
          <a:p>
            <a:r>
              <a:rPr lang="cs-CZ" dirty="0" smtClean="0"/>
              <a:t>C2C – </a:t>
            </a:r>
            <a:r>
              <a:rPr lang="cs-CZ" dirty="0" err="1" smtClean="0"/>
              <a:t>examples</a:t>
            </a:r>
            <a:endParaRPr lang="cs-CZ" dirty="0" smtClean="0"/>
          </a:p>
          <a:p>
            <a:r>
              <a:rPr lang="cs-CZ" dirty="0" smtClean="0"/>
              <a:t>G2B/B2G – </a:t>
            </a:r>
            <a:r>
              <a:rPr lang="cs-CZ" dirty="0" err="1" smtClean="0"/>
              <a:t>information</a:t>
            </a:r>
            <a:r>
              <a:rPr lang="cs-CZ" dirty="0" smtClean="0"/>
              <a:t>, </a:t>
            </a:r>
            <a:r>
              <a:rPr lang="cs-CZ" dirty="0" err="1" smtClean="0"/>
              <a:t>procurement</a:t>
            </a:r>
            <a:r>
              <a:rPr lang="cs-CZ" dirty="0" smtClean="0"/>
              <a:t>, tax </a:t>
            </a:r>
            <a:r>
              <a:rPr lang="cs-CZ" dirty="0" err="1" smtClean="0"/>
              <a:t>administration</a:t>
            </a:r>
            <a:r>
              <a:rPr lang="cs-CZ" dirty="0" smtClean="0"/>
              <a:t>, </a:t>
            </a:r>
            <a:r>
              <a:rPr lang="cs-CZ" dirty="0" err="1" smtClean="0"/>
              <a:t>medicine</a:t>
            </a:r>
            <a:r>
              <a:rPr lang="cs-CZ" dirty="0" smtClean="0"/>
              <a:t>, 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weather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19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Facilitate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transactions</a:t>
            </a:r>
            <a:endParaRPr lang="cs-CZ" dirty="0" smtClean="0"/>
          </a:p>
          <a:p>
            <a:pPr lvl="1"/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efficient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mechanism</a:t>
            </a:r>
            <a:r>
              <a:rPr lang="cs-CZ" dirty="0" smtClean="0"/>
              <a:t>, standard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protocols</a:t>
            </a:r>
            <a:r>
              <a:rPr lang="cs-CZ" dirty="0" smtClean="0"/>
              <a:t>, settlement </a:t>
            </a:r>
            <a:r>
              <a:rPr lang="cs-CZ" dirty="0" err="1" smtClean="0"/>
              <a:t>mechanisms</a:t>
            </a:r>
            <a:endParaRPr lang="cs-CZ" dirty="0" smtClean="0"/>
          </a:p>
          <a:p>
            <a:r>
              <a:rPr lang="cs-CZ" dirty="0" err="1" smtClean="0"/>
              <a:t>Enhance</a:t>
            </a:r>
            <a:r>
              <a:rPr lang="cs-CZ" dirty="0" smtClean="0"/>
              <a:t> trust </a:t>
            </a:r>
            <a:r>
              <a:rPr lang="cs-CZ" dirty="0" err="1" smtClean="0"/>
              <a:t>through</a:t>
            </a:r>
            <a:endParaRPr lang="cs-CZ" dirty="0" smtClean="0"/>
          </a:p>
          <a:p>
            <a:pPr lvl="1"/>
            <a:r>
              <a:rPr lang="cs-CZ" dirty="0" err="1" smtClean="0"/>
              <a:t>Provision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</a:t>
            </a:r>
            <a:r>
              <a:rPr lang="cs-CZ" dirty="0" smtClean="0"/>
              <a:t> on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partners</a:t>
            </a:r>
            <a:endParaRPr lang="cs-CZ" dirty="0" smtClean="0"/>
          </a:p>
          <a:p>
            <a:pPr lvl="1"/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provisions</a:t>
            </a:r>
            <a:r>
              <a:rPr lang="cs-CZ" dirty="0" smtClean="0"/>
              <a:t> to </a:t>
            </a:r>
            <a:r>
              <a:rPr lang="cs-CZ" dirty="0" err="1" smtClean="0"/>
              <a:t>back</a:t>
            </a:r>
            <a:r>
              <a:rPr lang="cs-CZ" dirty="0" smtClean="0"/>
              <a:t> up </a:t>
            </a:r>
            <a:r>
              <a:rPr lang="cs-CZ" dirty="0" err="1" smtClean="0"/>
              <a:t>contracts</a:t>
            </a:r>
            <a:endParaRPr lang="cs-CZ" dirty="0" smtClean="0"/>
          </a:p>
          <a:p>
            <a:pPr lvl="1"/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securities</a:t>
            </a:r>
            <a:r>
              <a:rPr lang="cs-CZ" dirty="0" smtClean="0"/>
              <a:t>/</a:t>
            </a:r>
            <a:r>
              <a:rPr lang="cs-CZ" dirty="0" err="1" smtClean="0"/>
              <a:t>guaranties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9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 Black" charset="0"/>
              </a:rPr>
              <a:t>Practical concerns</a:t>
            </a:r>
            <a:br>
              <a:rPr lang="en-US" altLang="en-US" dirty="0">
                <a:latin typeface="Helvetica Black" charset="0"/>
              </a:rPr>
            </a:br>
            <a:r>
              <a:rPr lang="en-US" altLang="en-US" dirty="0">
                <a:latin typeface="Helvetica Black" charset="0"/>
              </a:rPr>
              <a:t>for e-commerce deals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Helvetica" charset="0"/>
              </a:rPr>
              <a:t>Identity and capacity of seller or buyer</a:t>
            </a:r>
          </a:p>
          <a:p>
            <a:r>
              <a:rPr lang="en-US" altLang="en-US" dirty="0">
                <a:latin typeface="Helvetica" charset="0"/>
              </a:rPr>
              <a:t>Authenticity of offer and acceptance (digital signatures)</a:t>
            </a:r>
          </a:p>
          <a:p>
            <a:r>
              <a:rPr lang="en-US" altLang="en-US" dirty="0" smtClean="0">
                <a:latin typeface="Helvetica" charset="0"/>
              </a:rPr>
              <a:t>When </a:t>
            </a:r>
            <a:r>
              <a:rPr lang="en-US" altLang="en-US" dirty="0">
                <a:latin typeface="Helvetica" charset="0"/>
              </a:rPr>
              <a:t>and where contract formed</a:t>
            </a:r>
          </a:p>
          <a:p>
            <a:r>
              <a:rPr lang="en-US" altLang="en-US" dirty="0">
                <a:latin typeface="Helvetica" charset="0"/>
              </a:rPr>
              <a:t>Governing law</a:t>
            </a:r>
          </a:p>
          <a:p>
            <a:r>
              <a:rPr lang="en-US" altLang="en-US" dirty="0">
                <a:latin typeface="Helvetica" charset="0"/>
              </a:rPr>
              <a:t>Terms and conditions (click through)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23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 Black" charset="0"/>
              </a:rPr>
              <a:t>Practical concerns</a:t>
            </a:r>
            <a:br>
              <a:rPr lang="en-US" altLang="en-US" dirty="0">
                <a:latin typeface="Helvetica Black" charset="0"/>
              </a:rPr>
            </a:br>
            <a:r>
              <a:rPr lang="en-US" altLang="en-US" dirty="0">
                <a:latin typeface="Helvetica Black" charset="0"/>
              </a:rPr>
              <a:t>for e-commerce deals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Agreement on electronic payment system</a:t>
            </a:r>
          </a:p>
          <a:p>
            <a:r>
              <a:rPr lang="en-US" altLang="en-US" dirty="0"/>
              <a:t>Security of information exchanges</a:t>
            </a:r>
          </a:p>
          <a:p>
            <a:r>
              <a:rPr lang="en-US" altLang="en-US" dirty="0"/>
              <a:t>Consequences on breach</a:t>
            </a:r>
          </a:p>
          <a:p>
            <a:r>
              <a:rPr lang="en-US" altLang="en-US" dirty="0"/>
              <a:t>Storing electronic data to prevent </a:t>
            </a:r>
            <a:r>
              <a:rPr lang="en-US" altLang="en-US" dirty="0" smtClean="0"/>
              <a:t>alteration</a:t>
            </a:r>
            <a:endParaRPr lang="cs-CZ" altLang="en-US" dirty="0" smtClean="0"/>
          </a:p>
          <a:p>
            <a:r>
              <a:rPr lang="cs-CZ" altLang="en-US" dirty="0" err="1" smtClean="0"/>
              <a:t>Technical</a:t>
            </a:r>
            <a:r>
              <a:rPr lang="cs-CZ" altLang="en-US" dirty="0" smtClean="0"/>
              <a:t> and </a:t>
            </a:r>
            <a:r>
              <a:rPr lang="cs-CZ" altLang="en-US" dirty="0" err="1" smtClean="0"/>
              <a:t>legal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barriers</a:t>
            </a:r>
            <a:endParaRPr lang="en-US" alt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610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Contracts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basics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Helvetica" charset="0"/>
              </a:rPr>
              <a:t>Offer</a:t>
            </a:r>
          </a:p>
          <a:p>
            <a:r>
              <a:rPr lang="en-US" altLang="en-US" dirty="0">
                <a:latin typeface="Helvetica" charset="0"/>
              </a:rPr>
              <a:t>Acceptance</a:t>
            </a:r>
          </a:p>
          <a:p>
            <a:r>
              <a:rPr lang="en-US" altLang="en-US" dirty="0">
                <a:latin typeface="Helvetica" charset="0"/>
              </a:rPr>
              <a:t>Intention to enter legal relations</a:t>
            </a:r>
          </a:p>
          <a:p>
            <a:r>
              <a:rPr lang="en-US" altLang="en-US" dirty="0">
                <a:latin typeface="Helvetica" charset="0"/>
              </a:rPr>
              <a:t>Consideration</a:t>
            </a:r>
          </a:p>
          <a:p>
            <a:r>
              <a:rPr lang="en-US" altLang="en-US" dirty="0">
                <a:latin typeface="Helvetica" charset="0"/>
              </a:rPr>
              <a:t>Legal capacity</a:t>
            </a:r>
          </a:p>
          <a:p>
            <a:r>
              <a:rPr lang="en-US" altLang="en-US" dirty="0">
                <a:latin typeface="Helvetica" charset="0"/>
              </a:rPr>
              <a:t>Genuine consent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194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Computers</a:t>
            </a:r>
            <a:r>
              <a:rPr lang="cs-CZ" dirty="0" smtClean="0"/>
              <a:t> are not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involved</a:t>
            </a:r>
            <a:r>
              <a:rPr lang="cs-CZ" dirty="0" smtClean="0"/>
              <a:t> in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– </a:t>
            </a:r>
            <a:r>
              <a:rPr lang="cs-CZ" dirty="0" err="1" smtClean="0"/>
              <a:t>vending</a:t>
            </a:r>
            <a:r>
              <a:rPr lang="cs-CZ" dirty="0" smtClean="0"/>
              <a:t> </a:t>
            </a:r>
            <a:r>
              <a:rPr lang="cs-CZ" dirty="0" err="1" smtClean="0"/>
              <a:t>machines</a:t>
            </a:r>
            <a:r>
              <a:rPr lang="cs-CZ" dirty="0" smtClean="0"/>
              <a:t>, </a:t>
            </a:r>
            <a:r>
              <a:rPr lang="cs-CZ" dirty="0" err="1" smtClean="0"/>
              <a:t>tickets</a:t>
            </a:r>
            <a:endParaRPr lang="cs-CZ" dirty="0" smtClean="0"/>
          </a:p>
          <a:p>
            <a:r>
              <a:rPr lang="cs-CZ" i="1" dirty="0" err="1" smtClean="0"/>
              <a:t>Thorton</a:t>
            </a:r>
            <a:r>
              <a:rPr lang="cs-CZ" i="1" dirty="0" smtClean="0"/>
              <a:t> v </a:t>
            </a:r>
            <a:r>
              <a:rPr lang="cs-CZ" i="1" dirty="0" err="1" smtClean="0"/>
              <a:t>Shoe</a:t>
            </a:r>
            <a:r>
              <a:rPr lang="cs-CZ" i="1" dirty="0" smtClean="0"/>
              <a:t> </a:t>
            </a:r>
            <a:r>
              <a:rPr lang="cs-CZ" i="1" dirty="0" err="1" smtClean="0"/>
              <a:t>Lane</a:t>
            </a:r>
            <a:r>
              <a:rPr lang="cs-CZ" i="1" dirty="0" smtClean="0"/>
              <a:t> Parking </a:t>
            </a:r>
            <a:r>
              <a:rPr lang="cs-CZ" i="1" dirty="0" err="1" smtClean="0"/>
              <a:t>Ticket</a:t>
            </a:r>
            <a:r>
              <a:rPr lang="cs-CZ" i="1" dirty="0" smtClean="0"/>
              <a:t> Ltd</a:t>
            </a:r>
            <a:r>
              <a:rPr lang="cs-CZ" dirty="0" smtClean="0"/>
              <a:t>.  - a </a:t>
            </a:r>
            <a:r>
              <a:rPr lang="cs-CZ" dirty="0" err="1" smtClean="0"/>
              <a:t>contractual</a:t>
            </a:r>
            <a:r>
              <a:rPr lang="cs-CZ" dirty="0" smtClean="0"/>
              <a:t> term </a:t>
            </a:r>
            <a:r>
              <a:rPr lang="cs-CZ" dirty="0" err="1" smtClean="0"/>
              <a:t>displayed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communicated</a:t>
            </a:r>
            <a:r>
              <a:rPr lang="cs-CZ" dirty="0" smtClean="0"/>
              <a:t> to </a:t>
            </a:r>
            <a:r>
              <a:rPr lang="cs-CZ" dirty="0" err="1" smtClean="0"/>
              <a:t>contractual</a:t>
            </a:r>
            <a:r>
              <a:rPr lang="cs-CZ" dirty="0" smtClean="0"/>
              <a:t> party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i="1" dirty="0" err="1" smtClean="0"/>
              <a:t>consensus</a:t>
            </a:r>
            <a:r>
              <a:rPr lang="cs-CZ" i="1" dirty="0" smtClean="0"/>
              <a:t> ad idem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reached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incorporated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contractual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50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Contract</a:t>
            </a:r>
            <a:r>
              <a:rPr lang="cs-CZ" dirty="0"/>
              <a:t> </a:t>
            </a:r>
            <a:r>
              <a:rPr lang="cs-CZ" dirty="0" err="1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directive</a:t>
            </a:r>
            <a:endParaRPr lang="cs-CZ" dirty="0" smtClean="0"/>
          </a:p>
          <a:p>
            <a:pPr lvl="1"/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contracting</a:t>
            </a:r>
            <a:r>
              <a:rPr lang="cs-CZ" dirty="0" smtClean="0"/>
              <a:t>, SPAM </a:t>
            </a:r>
            <a:r>
              <a:rPr lang="cs-CZ" dirty="0" err="1" smtClean="0"/>
              <a:t>emails</a:t>
            </a:r>
            <a:r>
              <a:rPr lang="cs-CZ" dirty="0" smtClean="0"/>
              <a:t>,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ISPs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carriers</a:t>
            </a:r>
            <a:endParaRPr lang="cs-CZ" dirty="0" smtClean="0"/>
          </a:p>
          <a:p>
            <a:r>
              <a:rPr lang="cs-CZ" dirty="0" smtClean="0"/>
              <a:t>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directive</a:t>
            </a:r>
            <a:r>
              <a:rPr lang="cs-CZ" dirty="0" smtClean="0"/>
              <a:t> – </a:t>
            </a:r>
            <a:r>
              <a:rPr lang="cs-CZ" dirty="0" err="1" smtClean="0"/>
              <a:t>Arts</a:t>
            </a:r>
            <a:r>
              <a:rPr lang="cs-CZ" dirty="0" smtClean="0"/>
              <a:t>. 9 – 11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95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4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E-Commerce is sharing business information, maintaining business relationships and conducting business transaction by means of telecommunications network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It is conducting the exchange of information using a combination of structures and unstructured messages across the entire range of networking technologies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The Internet’s WWW has been the prime driver of contemporary E-commerce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E-commerce enables organizations of all sizes and in all market sectors to improve their competitiveness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441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Hague</a:t>
            </a:r>
            <a:r>
              <a:rPr lang="cs-CZ" dirty="0" smtClean="0"/>
              <a:t> </a:t>
            </a:r>
            <a:r>
              <a:rPr lang="cs-CZ" dirty="0" err="1" smtClean="0"/>
              <a:t>Conference</a:t>
            </a:r>
            <a:r>
              <a:rPr lang="cs-CZ" dirty="0" smtClean="0"/>
              <a:t> on </a:t>
            </a:r>
            <a:r>
              <a:rPr lang="cs-CZ" dirty="0" err="1"/>
              <a:t>P</a:t>
            </a:r>
            <a:r>
              <a:rPr lang="cs-CZ" dirty="0" err="1" smtClean="0"/>
              <a:t>rivate</a:t>
            </a:r>
            <a:r>
              <a:rPr lang="cs-CZ" dirty="0" smtClean="0"/>
              <a:t> International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EU</a:t>
            </a:r>
          </a:p>
          <a:p>
            <a:r>
              <a:rPr lang="cs-CZ" dirty="0" smtClean="0"/>
              <a:t>Inter-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Specialized</a:t>
            </a:r>
            <a:r>
              <a:rPr lang="cs-CZ" dirty="0" smtClean="0"/>
              <a:t> </a:t>
            </a:r>
            <a:r>
              <a:rPr lang="cs-CZ" dirty="0" err="1" smtClean="0"/>
              <a:t>Conference</a:t>
            </a:r>
            <a:r>
              <a:rPr lang="cs-CZ" dirty="0" smtClean="0"/>
              <a:t> on PIL</a:t>
            </a:r>
          </a:p>
          <a:p>
            <a:r>
              <a:rPr lang="cs-CZ" dirty="0" smtClean="0"/>
              <a:t>UNCITRAL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25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instruments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EU</a:t>
            </a:r>
          </a:p>
          <a:p>
            <a:pPr lvl="1"/>
            <a:r>
              <a:rPr lang="cs-CZ" dirty="0" err="1" smtClean="0"/>
              <a:t>Brussels</a:t>
            </a:r>
            <a:r>
              <a:rPr lang="cs-CZ" dirty="0" smtClean="0"/>
              <a:t> I </a:t>
            </a:r>
            <a:r>
              <a:rPr lang="cs-CZ" dirty="0" err="1" smtClean="0"/>
              <a:t>Regulation</a:t>
            </a:r>
            <a:endParaRPr lang="cs-CZ" dirty="0" smtClean="0"/>
          </a:p>
          <a:p>
            <a:pPr lvl="1"/>
            <a:r>
              <a:rPr lang="cs-CZ" dirty="0" smtClean="0"/>
              <a:t>Rome I </a:t>
            </a:r>
            <a:r>
              <a:rPr lang="cs-CZ" dirty="0" err="1" smtClean="0"/>
              <a:t>Regulation</a:t>
            </a:r>
            <a:endParaRPr lang="cs-CZ" dirty="0" smtClean="0"/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directive</a:t>
            </a:r>
            <a:endParaRPr lang="cs-CZ" dirty="0" smtClean="0"/>
          </a:p>
          <a:p>
            <a:r>
              <a:rPr lang="cs-CZ" dirty="0" smtClean="0"/>
              <a:t>International </a:t>
            </a:r>
            <a:r>
              <a:rPr lang="cs-CZ" dirty="0" err="1" smtClean="0"/>
              <a:t>conventions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Hague</a:t>
            </a:r>
            <a:r>
              <a:rPr lang="cs-CZ" dirty="0" smtClean="0"/>
              <a:t> </a:t>
            </a:r>
            <a:r>
              <a:rPr lang="cs-CZ" dirty="0" err="1" smtClean="0"/>
              <a:t>Convention</a:t>
            </a:r>
            <a:r>
              <a:rPr lang="cs-CZ" dirty="0" smtClean="0"/>
              <a:t> 2005 on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endParaRPr lang="cs-CZ" dirty="0" smtClean="0"/>
          </a:p>
          <a:p>
            <a:pPr lvl="1"/>
            <a:r>
              <a:rPr lang="cs-CZ" dirty="0" smtClean="0"/>
              <a:t>CISG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8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/>
              <a:t>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Communications in International </a:t>
            </a:r>
            <a:r>
              <a:rPr lang="cs-CZ" dirty="0" err="1"/>
              <a:t>Contracts</a:t>
            </a:r>
            <a:r>
              <a:rPr lang="cs-CZ" dirty="0"/>
              <a:t>, </a:t>
            </a:r>
            <a:r>
              <a:rPr lang="cs-CZ" dirty="0" smtClean="0"/>
              <a:t>2005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 smtClean="0"/>
              <a:t>Rotterdam </a:t>
            </a:r>
            <a:r>
              <a:rPr lang="cs-CZ" dirty="0" err="1" smtClean="0"/>
              <a:t>Rules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UN </a:t>
            </a:r>
            <a:r>
              <a:rPr lang="cs-CZ" dirty="0" err="1" smtClean="0"/>
              <a:t>Convention</a:t>
            </a:r>
            <a:r>
              <a:rPr lang="cs-CZ" dirty="0" smtClean="0"/>
              <a:t> on </a:t>
            </a:r>
            <a:r>
              <a:rPr lang="cs-CZ" dirty="0" err="1" smtClean="0"/>
              <a:t>Contracts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International </a:t>
            </a:r>
            <a:r>
              <a:rPr lang="cs-CZ" dirty="0" err="1" smtClean="0"/>
              <a:t>Carriage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Wholly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Partly</a:t>
            </a:r>
            <a:r>
              <a:rPr lang="cs-CZ" dirty="0" smtClean="0"/>
              <a:t> by </a:t>
            </a:r>
            <a:r>
              <a:rPr lang="cs-CZ" dirty="0" err="1" smtClean="0"/>
              <a:t>Sea</a:t>
            </a:r>
            <a:r>
              <a:rPr lang="cs-CZ" dirty="0" smtClean="0"/>
              <a:t> 2008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smtClean="0"/>
              <a:t>International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electronic</a:t>
            </a:r>
            <a:r>
              <a:rPr lang="cs-CZ" dirty="0" smtClean="0"/>
              <a:t> transport </a:t>
            </a:r>
            <a:r>
              <a:rPr lang="cs-CZ" dirty="0" err="1" smtClean="0"/>
              <a:t>documents</a:t>
            </a:r>
            <a:r>
              <a:rPr lang="cs-CZ" dirty="0" smtClean="0"/>
              <a:t> 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err="1" smtClean="0"/>
              <a:t>Deemed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greatest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harmonization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business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466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UNCITRAL Model </a:t>
            </a:r>
            <a:r>
              <a:rPr lang="cs-CZ" dirty="0" err="1" smtClean="0"/>
              <a:t>Law</a:t>
            </a:r>
            <a:r>
              <a:rPr lang="cs-CZ" dirty="0" smtClean="0"/>
              <a:t> on </a:t>
            </a:r>
            <a:r>
              <a:rPr lang="cs-CZ" dirty="0" err="1"/>
              <a:t>E</a:t>
            </a:r>
            <a:r>
              <a:rPr lang="cs-CZ" dirty="0" err="1" smtClean="0"/>
              <a:t>lectronic</a:t>
            </a:r>
            <a:r>
              <a:rPr lang="cs-CZ" dirty="0" smtClean="0"/>
              <a:t> </a:t>
            </a:r>
            <a:r>
              <a:rPr lang="cs-CZ" dirty="0" err="1" smtClean="0"/>
              <a:t>Commerce</a:t>
            </a:r>
            <a:endParaRPr lang="cs-CZ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/>
              <a:t>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Communications in International </a:t>
            </a:r>
            <a:r>
              <a:rPr lang="cs-CZ" dirty="0" err="1"/>
              <a:t>Contracts</a:t>
            </a:r>
            <a:r>
              <a:rPr lang="cs-CZ" dirty="0"/>
              <a:t>, </a:t>
            </a:r>
            <a:r>
              <a:rPr lang="cs-CZ" dirty="0" smtClean="0"/>
              <a:t>2005</a:t>
            </a:r>
            <a:endParaRPr lang="cs-CZ" dirty="0"/>
          </a:p>
          <a:p>
            <a:pPr lvl="1"/>
            <a:r>
              <a:rPr lang="cs-CZ" dirty="0" smtClean="0"/>
              <a:t>Do not </a:t>
            </a:r>
            <a:r>
              <a:rPr lang="cs-CZ" dirty="0" err="1" smtClean="0"/>
              <a:t>contain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on </a:t>
            </a:r>
            <a:r>
              <a:rPr lang="cs-CZ" dirty="0" err="1" smtClean="0"/>
              <a:t>jurisdiction</a:t>
            </a:r>
            <a:r>
              <a:rPr lang="cs-CZ" dirty="0" smtClean="0"/>
              <a:t>, </a:t>
            </a:r>
          </a:p>
          <a:p>
            <a:pPr lvl="1"/>
            <a:r>
              <a:rPr lang="cs-CZ" dirty="0" err="1" smtClean="0"/>
              <a:t>time</a:t>
            </a:r>
            <a:r>
              <a:rPr lang="cs-CZ" dirty="0" smtClean="0"/>
              <a:t> and place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sending</a:t>
            </a:r>
            <a:r>
              <a:rPr lang="cs-CZ" dirty="0" smtClean="0"/>
              <a:t> and </a:t>
            </a:r>
            <a:r>
              <a:rPr lang="cs-CZ" dirty="0" err="1" smtClean="0"/>
              <a:t>receiving</a:t>
            </a:r>
            <a:r>
              <a:rPr lang="cs-CZ" dirty="0" smtClean="0"/>
              <a:t> data </a:t>
            </a:r>
            <a:r>
              <a:rPr lang="cs-CZ" dirty="0" err="1" smtClean="0"/>
              <a:t>messages</a:t>
            </a:r>
            <a:r>
              <a:rPr lang="cs-CZ" dirty="0" smtClean="0"/>
              <a:t>/</a:t>
            </a:r>
            <a:r>
              <a:rPr lang="cs-CZ" dirty="0" err="1" smtClean="0"/>
              <a:t>infomation</a:t>
            </a:r>
            <a:r>
              <a:rPr lang="cs-CZ" dirty="0" smtClean="0"/>
              <a:t> -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place </a:t>
            </a:r>
            <a:r>
              <a:rPr lang="cs-CZ" dirty="0" err="1" smtClean="0"/>
              <a:t>of</a:t>
            </a:r>
            <a:r>
              <a:rPr lang="cs-CZ" dirty="0" smtClean="0"/>
              <a:t> business, place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dimicile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Valuable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analyzing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location</a:t>
            </a:r>
            <a:r>
              <a:rPr lang="cs-CZ" dirty="0" smtClean="0"/>
              <a:t> in </a:t>
            </a:r>
            <a:r>
              <a:rPr lang="cs-CZ" dirty="0" err="1" smtClean="0"/>
              <a:t>cyberspace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178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instruments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Hague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2005 on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 smtClean="0"/>
              <a:t>agreements</a:t>
            </a:r>
            <a:endParaRPr lang="cs-CZ" dirty="0" smtClean="0"/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smtClean="0"/>
              <a:t>1st – U.S.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err="1" smtClean="0"/>
              <a:t>Only</a:t>
            </a:r>
            <a:r>
              <a:rPr lang="cs-CZ" dirty="0" smtClean="0"/>
              <a:t> to B2B 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err="1" smtClean="0"/>
              <a:t>Exclusive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courts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endParaRPr lang="cs-CZ" dirty="0" smtClean="0"/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cs-CZ" dirty="0" err="1" smtClean="0"/>
              <a:t>Expressly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applicability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(</a:t>
            </a:r>
            <a:r>
              <a:rPr lang="cs-CZ" dirty="0" err="1" smtClean="0"/>
              <a:t>Arts</a:t>
            </a:r>
            <a:r>
              <a:rPr lang="cs-CZ" dirty="0" smtClean="0"/>
              <a:t>. 1 , 3c)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010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preparation</a:t>
            </a:r>
            <a:r>
              <a:rPr lang="cs-CZ" dirty="0" smtClean="0"/>
              <a:t>, </a:t>
            </a:r>
            <a:r>
              <a:rPr lang="cs-CZ" dirty="0" err="1" smtClean="0"/>
              <a:t>pending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Draft </a:t>
            </a:r>
            <a:r>
              <a:rPr lang="cs-CZ" dirty="0" err="1" smtClean="0"/>
              <a:t>Hague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in International </a:t>
            </a:r>
            <a:r>
              <a:rPr lang="cs-CZ" dirty="0" err="1" smtClean="0"/>
              <a:t>Contracts</a:t>
            </a:r>
            <a:endParaRPr lang="cs-CZ" dirty="0" smtClean="0"/>
          </a:p>
          <a:p>
            <a:r>
              <a:rPr lang="cs-CZ" dirty="0" err="1" smtClean="0"/>
              <a:t>Proposal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on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Sales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93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Jurisdiction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„…</a:t>
            </a:r>
            <a:r>
              <a:rPr lang="cs-CZ" sz="2400" i="1" dirty="0" err="1"/>
              <a:t>for</a:t>
            </a:r>
            <a:r>
              <a:rPr lang="cs-CZ" sz="2400" i="1" dirty="0"/>
              <a:t> on-line </a:t>
            </a:r>
            <a:r>
              <a:rPr lang="cs-CZ" sz="2400" i="1" dirty="0" err="1"/>
              <a:t>contracts</a:t>
            </a:r>
            <a:r>
              <a:rPr lang="cs-CZ" sz="2400" i="1" dirty="0"/>
              <a:t> in </a:t>
            </a:r>
            <a:r>
              <a:rPr lang="cs-CZ" sz="2400" i="1" dirty="0" err="1"/>
              <a:t>general</a:t>
            </a:r>
            <a:r>
              <a:rPr lang="cs-CZ" sz="2400" i="1" dirty="0"/>
              <a:t>, in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matter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jurisdiction</a:t>
            </a:r>
            <a:r>
              <a:rPr lang="cs-CZ" sz="2400" i="1" dirty="0"/>
              <a:t> and </a:t>
            </a:r>
            <a:r>
              <a:rPr lang="cs-CZ" sz="2400" i="1" dirty="0" err="1"/>
              <a:t>applicable</a:t>
            </a:r>
            <a:r>
              <a:rPr lang="cs-CZ" sz="2400" i="1" dirty="0"/>
              <a:t> </a:t>
            </a:r>
            <a:r>
              <a:rPr lang="cs-CZ" sz="2400" i="1" dirty="0" err="1"/>
              <a:t>law</a:t>
            </a:r>
            <a:r>
              <a:rPr lang="cs-CZ" sz="2400" i="1" dirty="0"/>
              <a:t>, </a:t>
            </a:r>
            <a:r>
              <a:rPr lang="cs-CZ" sz="2400" i="1" dirty="0" err="1"/>
              <a:t>if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performance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relevant</a:t>
            </a:r>
            <a:r>
              <a:rPr lang="cs-CZ" sz="2400" i="1" dirty="0"/>
              <a:t> </a:t>
            </a:r>
            <a:r>
              <a:rPr lang="cs-CZ" sz="2400" i="1" dirty="0" err="1"/>
              <a:t>obligation</a:t>
            </a:r>
            <a:r>
              <a:rPr lang="cs-CZ" sz="2400" i="1" dirty="0"/>
              <a:t> </a:t>
            </a:r>
            <a:r>
              <a:rPr lang="cs-CZ" sz="2400" i="1" dirty="0" err="1"/>
              <a:t>takes</a:t>
            </a:r>
            <a:r>
              <a:rPr lang="cs-CZ" sz="2400" i="1" dirty="0"/>
              <a:t> place off-line,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existing</a:t>
            </a:r>
            <a:r>
              <a:rPr lang="cs-CZ" sz="2400" i="1" dirty="0"/>
              <a:t> </a:t>
            </a:r>
            <a:r>
              <a:rPr lang="cs-CZ" sz="2400" i="1" dirty="0" err="1"/>
              <a:t>rules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private</a:t>
            </a:r>
            <a:r>
              <a:rPr lang="cs-CZ" sz="2400" i="1" dirty="0"/>
              <a:t> </a:t>
            </a:r>
            <a:r>
              <a:rPr lang="cs-CZ" sz="2400" i="1" dirty="0" err="1"/>
              <a:t>international</a:t>
            </a:r>
            <a:r>
              <a:rPr lang="cs-CZ" sz="2400" i="1" dirty="0"/>
              <a:t> </a:t>
            </a:r>
            <a:r>
              <a:rPr lang="cs-CZ" sz="2400" i="1" dirty="0" err="1"/>
              <a:t>law</a:t>
            </a:r>
            <a:r>
              <a:rPr lang="cs-CZ" sz="2400" i="1" dirty="0"/>
              <a:t> </a:t>
            </a:r>
            <a:r>
              <a:rPr lang="cs-CZ" sz="2400" i="1" dirty="0" err="1"/>
              <a:t>referring</a:t>
            </a:r>
            <a:r>
              <a:rPr lang="cs-CZ" sz="2400" i="1" dirty="0"/>
              <a:t> to </a:t>
            </a:r>
            <a:r>
              <a:rPr lang="cs-CZ" sz="2400" i="1" dirty="0" err="1"/>
              <a:t>the</a:t>
            </a:r>
            <a:r>
              <a:rPr lang="cs-CZ" sz="2400" i="1" dirty="0"/>
              <a:t> place </a:t>
            </a:r>
            <a:r>
              <a:rPr lang="cs-CZ" sz="2400" i="1" dirty="0" err="1"/>
              <a:t>of</a:t>
            </a:r>
            <a:r>
              <a:rPr lang="cs-CZ" sz="2400" i="1" dirty="0"/>
              <a:t> performance </a:t>
            </a:r>
            <a:r>
              <a:rPr lang="cs-CZ" sz="2400" i="1" dirty="0" err="1"/>
              <a:t>remain</a:t>
            </a:r>
            <a:r>
              <a:rPr lang="cs-CZ" sz="2400" i="1" dirty="0"/>
              <a:t> </a:t>
            </a:r>
            <a:r>
              <a:rPr lang="cs-CZ" sz="2400" i="1" dirty="0" err="1"/>
              <a:t>relevant</a:t>
            </a:r>
            <a:r>
              <a:rPr lang="cs-CZ" sz="2400" i="1" dirty="0"/>
              <a:t>. </a:t>
            </a:r>
            <a:r>
              <a:rPr lang="cs-CZ" sz="2400" i="1" dirty="0" err="1"/>
              <a:t>If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performance </a:t>
            </a:r>
            <a:r>
              <a:rPr lang="cs-CZ" sz="2400" i="1" dirty="0" err="1"/>
              <a:t>takes</a:t>
            </a:r>
            <a:r>
              <a:rPr lang="cs-CZ" sz="2400" i="1" dirty="0"/>
              <a:t> place on-line, </a:t>
            </a:r>
            <a:r>
              <a:rPr lang="cs-CZ" sz="2400" i="1" dirty="0" err="1"/>
              <a:t>the</a:t>
            </a:r>
            <a:r>
              <a:rPr lang="cs-CZ" sz="2400" i="1" dirty="0"/>
              <a:t> place </a:t>
            </a:r>
            <a:r>
              <a:rPr lang="cs-CZ" sz="2400" i="1" dirty="0" err="1"/>
              <a:t>of</a:t>
            </a:r>
            <a:r>
              <a:rPr lang="cs-CZ" sz="2400" i="1" dirty="0"/>
              <a:t> performance </a:t>
            </a:r>
            <a:r>
              <a:rPr lang="cs-CZ" sz="2400" i="1" dirty="0" err="1"/>
              <a:t>is</a:t>
            </a:r>
            <a:r>
              <a:rPr lang="cs-CZ" sz="2400" i="1" dirty="0"/>
              <a:t> not </a:t>
            </a:r>
            <a:r>
              <a:rPr lang="cs-CZ" sz="2400" i="1" dirty="0" err="1"/>
              <a:t>appropriate</a:t>
            </a:r>
            <a:r>
              <a:rPr lang="cs-CZ" sz="2400" i="1" dirty="0"/>
              <a:t> as a </a:t>
            </a:r>
            <a:r>
              <a:rPr lang="cs-CZ" sz="2400" i="1" dirty="0" err="1"/>
              <a:t>connecting</a:t>
            </a:r>
            <a:r>
              <a:rPr lang="cs-CZ" sz="2400" i="1" dirty="0"/>
              <a:t> </a:t>
            </a:r>
            <a:r>
              <a:rPr lang="cs-CZ" sz="2400" i="1" dirty="0" err="1"/>
              <a:t>factor</a:t>
            </a:r>
            <a:r>
              <a:rPr lang="cs-CZ" sz="2400" i="1" dirty="0"/>
              <a:t>. In </a:t>
            </a:r>
            <a:r>
              <a:rPr lang="cs-CZ" sz="2400" i="1" dirty="0" err="1"/>
              <a:t>that</a:t>
            </a:r>
            <a:r>
              <a:rPr lang="cs-CZ" sz="2400" i="1" dirty="0"/>
              <a:t> case,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relevant</a:t>
            </a:r>
            <a:r>
              <a:rPr lang="cs-CZ" sz="2400" i="1" dirty="0"/>
              <a:t> </a:t>
            </a:r>
            <a:r>
              <a:rPr lang="cs-CZ" sz="2400" i="1" dirty="0" err="1"/>
              <a:t>connecting</a:t>
            </a:r>
            <a:r>
              <a:rPr lang="cs-CZ" sz="2400" i="1" dirty="0"/>
              <a:t> </a:t>
            </a:r>
            <a:r>
              <a:rPr lang="cs-CZ" sz="2400" i="1" dirty="0" err="1"/>
              <a:t>factors</a:t>
            </a:r>
            <a:r>
              <a:rPr lang="cs-CZ" sz="2400" i="1" dirty="0"/>
              <a:t> are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location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each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parties</a:t>
            </a:r>
            <a:r>
              <a:rPr lang="cs-CZ" sz="2400" i="1" dirty="0"/>
              <a:t> </a:t>
            </a:r>
            <a:r>
              <a:rPr lang="cs-CZ" sz="2400" i="1" dirty="0" err="1"/>
              <a:t>involved</a:t>
            </a:r>
            <a:r>
              <a:rPr lang="cs-CZ" sz="2400" i="1" dirty="0" smtClean="0"/>
              <a:t>“.</a:t>
            </a:r>
          </a:p>
          <a:p>
            <a:pPr lvl="4"/>
            <a:r>
              <a:rPr lang="cs-CZ" dirty="0"/>
              <a:t> </a:t>
            </a:r>
            <a:r>
              <a:rPr lang="cs-CZ" dirty="0" err="1"/>
              <a:t>Geneva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Table on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Commerce</a:t>
            </a:r>
            <a:r>
              <a:rPr lang="cs-CZ" dirty="0"/>
              <a:t> and </a:t>
            </a:r>
            <a:r>
              <a:rPr lang="cs-CZ" dirty="0" err="1"/>
              <a:t>Private</a:t>
            </a:r>
            <a:r>
              <a:rPr lang="cs-CZ" dirty="0"/>
              <a:t> International </a:t>
            </a:r>
            <a:r>
              <a:rPr lang="cs-CZ" dirty="0" err="1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485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directive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 </a:t>
            </a:r>
            <a:r>
              <a:rPr lang="cs-CZ" dirty="0" err="1" smtClean="0"/>
              <a:t>rules</a:t>
            </a:r>
            <a:r>
              <a:rPr lang="cs-CZ" dirty="0" smtClean="0"/>
              <a:t> on PIL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jurisdiction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29035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Brussels</a:t>
            </a:r>
            <a:r>
              <a:rPr lang="cs-CZ" dirty="0" smtClean="0"/>
              <a:t> I </a:t>
            </a:r>
            <a:r>
              <a:rPr lang="cs-CZ" dirty="0" err="1" smtClean="0"/>
              <a:t>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jurisdiction</a:t>
            </a:r>
            <a:r>
              <a:rPr lang="cs-CZ" dirty="0" smtClean="0"/>
              <a:t> Art. 4</a:t>
            </a:r>
          </a:p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jurisdiction</a:t>
            </a:r>
            <a:r>
              <a:rPr lang="cs-CZ" dirty="0" smtClean="0"/>
              <a:t> Art. 7/1</a:t>
            </a:r>
          </a:p>
          <a:p>
            <a:r>
              <a:rPr lang="cs-CZ" dirty="0" err="1" smtClean="0"/>
              <a:t>Prorogation</a:t>
            </a:r>
            <a:r>
              <a:rPr lang="cs-CZ" dirty="0" smtClean="0"/>
              <a:t> Art. 25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6205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r>
              <a:rPr lang="cs-CZ" dirty="0" err="1" smtClean="0"/>
              <a:t>Brussels</a:t>
            </a:r>
            <a:r>
              <a:rPr lang="cs-CZ" dirty="0"/>
              <a:t> </a:t>
            </a:r>
            <a:r>
              <a:rPr lang="cs-CZ" dirty="0" smtClean="0"/>
              <a:t>I - </a:t>
            </a:r>
            <a:r>
              <a:rPr lang="cs-CZ" dirty="0" err="1"/>
              <a:t>Article</a:t>
            </a:r>
            <a:r>
              <a:rPr lang="cs-CZ" dirty="0"/>
              <a:t> </a:t>
            </a:r>
            <a:r>
              <a:rPr lang="cs-CZ" dirty="0" smtClean="0"/>
              <a:t>7 </a:t>
            </a:r>
            <a:r>
              <a:rPr lang="cs-CZ" dirty="0" err="1"/>
              <a:t>section</a:t>
            </a:r>
            <a:r>
              <a:rPr lang="cs-CZ" dirty="0"/>
              <a:t> 1</a:t>
            </a:r>
            <a:br>
              <a:rPr lang="cs-CZ" dirty="0"/>
            </a:b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38943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person domiciled in a Member State may, in </a:t>
            </a:r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sued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in </a:t>
            </a:r>
            <a:r>
              <a:rPr lang="en-US" dirty="0"/>
              <a:t>matters relating to a contract, in the courts for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u="sng" dirty="0" smtClean="0"/>
              <a:t>place </a:t>
            </a:r>
            <a:r>
              <a:rPr lang="en-US" u="sng" dirty="0"/>
              <a:t>of performance</a:t>
            </a:r>
            <a:r>
              <a:rPr lang="en-US" dirty="0"/>
              <a:t> of the obligation in </a:t>
            </a:r>
            <a:r>
              <a:rPr lang="en-US" dirty="0" smtClean="0"/>
              <a:t>question;</a:t>
            </a:r>
            <a:endParaRPr lang="cs-CZ" dirty="0" smtClean="0"/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for </a:t>
            </a:r>
            <a:r>
              <a:rPr lang="en-US" dirty="0"/>
              <a:t>the purpose of this provision and </a:t>
            </a:r>
            <a:r>
              <a:rPr lang="en-US" u="sng" dirty="0"/>
              <a:t>unless </a:t>
            </a:r>
            <a:r>
              <a:rPr lang="en-US" u="sng" dirty="0" smtClean="0"/>
              <a:t>otherwise</a:t>
            </a:r>
            <a:r>
              <a:rPr lang="cs-CZ" u="sng" dirty="0" smtClean="0"/>
              <a:t> </a:t>
            </a:r>
            <a:r>
              <a:rPr lang="en-US" u="sng" dirty="0" smtClean="0"/>
              <a:t>agreed</a:t>
            </a:r>
            <a:r>
              <a:rPr lang="en-US" dirty="0"/>
              <a:t>, the place of performance of the obligation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: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case of the sale of goods, the place in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Member </a:t>
            </a:r>
            <a:r>
              <a:rPr lang="en-US" dirty="0"/>
              <a:t>State where, under the contract, the </a:t>
            </a:r>
            <a:r>
              <a:rPr lang="en-US" dirty="0" smtClean="0"/>
              <a:t>goods</a:t>
            </a:r>
            <a:r>
              <a:rPr lang="cs-CZ" dirty="0" smtClean="0"/>
              <a:t> </a:t>
            </a:r>
            <a:r>
              <a:rPr lang="en-US" dirty="0" smtClean="0"/>
              <a:t>were </a:t>
            </a:r>
            <a:r>
              <a:rPr lang="en-US" dirty="0"/>
              <a:t>delivered or should have been </a:t>
            </a:r>
            <a:r>
              <a:rPr lang="en-US" dirty="0" smtClean="0"/>
              <a:t>delivered,</a:t>
            </a:r>
            <a:endParaRPr lang="cs-CZ" dirty="0" smtClean="0"/>
          </a:p>
          <a:p>
            <a:pPr marL="1257300" lvl="2" indent="-457200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case of the provision of services, the place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Member State where, under the contract,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services </a:t>
            </a:r>
            <a:r>
              <a:rPr lang="en-US" dirty="0"/>
              <a:t>were provided or should have </a:t>
            </a:r>
            <a:r>
              <a:rPr lang="en-US" dirty="0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provided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Traditional</a:t>
            </a:r>
            <a:r>
              <a:rPr lang="cs-CZ" dirty="0" smtClean="0"/>
              <a:t> vs. </a:t>
            </a:r>
            <a:r>
              <a:rPr lang="cs-CZ" dirty="0" err="1" smtClean="0"/>
              <a:t>electronic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4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Traditional commerce: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Firms engages in many other activities in addition to buying and selling their product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Traditional commerce include: buyers and sellers using old fashion method to do business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Electronic Commerce: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Firms has used various electronic communications tools to conduct different kinds of business transactions.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Electronic Commerce use technology to moves people around the world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92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Brussels</a:t>
            </a:r>
            <a:r>
              <a:rPr lang="cs-CZ" dirty="0"/>
              <a:t> I - </a:t>
            </a:r>
            <a:r>
              <a:rPr lang="cs-CZ" dirty="0" err="1"/>
              <a:t>Article</a:t>
            </a:r>
            <a:r>
              <a:rPr lang="cs-CZ" dirty="0"/>
              <a:t> 5 </a:t>
            </a:r>
            <a:r>
              <a:rPr lang="cs-CZ" dirty="0" err="1"/>
              <a:t>section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764" y="1533164"/>
            <a:ext cx="7772400" cy="435768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 bwMode="auto">
          <a:xfrm>
            <a:off x="3275856" y="1700808"/>
            <a:ext cx="1944216" cy="504056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Special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jurisdiction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1331640" y="2323221"/>
            <a:ext cx="1584176" cy="546535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real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connection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5318834" y="2258804"/>
            <a:ext cx="2277502" cy="843404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Multiple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places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delivery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goods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provision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services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1331640" y="3102208"/>
            <a:ext cx="1584176" cy="576064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within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Article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7/1</a:t>
            </a:r>
          </a:p>
        </p:txBody>
      </p:sp>
      <p:sp>
        <p:nvSpPr>
          <p:cNvPr id="10" name="Zaoblený obdélník 9"/>
          <p:cNvSpPr/>
          <p:nvPr/>
        </p:nvSpPr>
        <p:spPr bwMode="auto">
          <a:xfrm>
            <a:off x="3527884" y="3212976"/>
            <a:ext cx="1440160" cy="1370907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Dispute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concerns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more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Zaoblený obdélník 10"/>
          <p:cNvSpPr/>
          <p:nvPr/>
        </p:nvSpPr>
        <p:spPr bwMode="auto">
          <a:xfrm>
            <a:off x="5318834" y="3224166"/>
            <a:ext cx="1440160" cy="1359717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Several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obligations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but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principal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Zaoblený obdélník 11"/>
          <p:cNvSpPr/>
          <p:nvPr/>
        </p:nvSpPr>
        <p:spPr bwMode="auto">
          <a:xfrm>
            <a:off x="7115726" y="6149466"/>
            <a:ext cx="1315609" cy="458656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Article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4</a:t>
            </a:r>
          </a:p>
        </p:txBody>
      </p:sp>
      <p:sp>
        <p:nvSpPr>
          <p:cNvPr id="13" name="Zaoblený obdélník 12"/>
          <p:cNvSpPr/>
          <p:nvPr/>
        </p:nvSpPr>
        <p:spPr bwMode="auto">
          <a:xfrm>
            <a:off x="3550301" y="4833086"/>
            <a:ext cx="1440160" cy="1182771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Each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has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its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own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jurisdiction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Zaoblený obdélník 13"/>
          <p:cNvSpPr/>
          <p:nvPr/>
        </p:nvSpPr>
        <p:spPr bwMode="auto">
          <a:xfrm>
            <a:off x="5318834" y="4833086"/>
            <a:ext cx="1440160" cy="1881674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principal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determines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jurisdiction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over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whole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claim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Zaoblený obdélník 14"/>
          <p:cNvSpPr/>
          <p:nvPr/>
        </p:nvSpPr>
        <p:spPr bwMode="auto">
          <a:xfrm>
            <a:off x="7106096" y="3224661"/>
            <a:ext cx="1334871" cy="1851456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obligation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has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been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performed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 a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number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states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Zaoblený obdélník 15"/>
          <p:cNvSpPr/>
          <p:nvPr/>
        </p:nvSpPr>
        <p:spPr bwMode="auto">
          <a:xfrm>
            <a:off x="7081935" y="5269866"/>
            <a:ext cx="1296144" cy="691827"/>
          </a:xfrm>
          <a:prstGeom prst="roundRect">
            <a:avLst/>
          </a:prstGeom>
          <a:solidFill>
            <a:srgbClr val="F6F6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Art. </a:t>
            </a:r>
            <a:r>
              <a:rPr lang="cs-CZ" sz="1600" dirty="0"/>
              <a:t>7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/1 </a:t>
            </a:r>
            <a:r>
              <a:rPr lang="cs-CZ" dirty="0" smtClean="0"/>
              <a:t>n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ot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applicable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</a:p>
        </p:txBody>
      </p:sp>
      <p:cxnSp>
        <p:nvCxnSpPr>
          <p:cNvPr id="17" name="Pravoúhlá spojnice 16"/>
          <p:cNvCxnSpPr>
            <a:stCxn id="6" idx="2"/>
            <a:endCxn id="7" idx="3"/>
          </p:cNvCxnSpPr>
          <p:nvPr/>
        </p:nvCxnSpPr>
        <p:spPr bwMode="auto">
          <a:xfrm rot="5400000">
            <a:off x="3386078" y="1734602"/>
            <a:ext cx="391625" cy="133214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ravoúhlá spojnice 20"/>
          <p:cNvCxnSpPr>
            <a:stCxn id="6" idx="2"/>
            <a:endCxn id="8" idx="1"/>
          </p:cNvCxnSpPr>
          <p:nvPr/>
        </p:nvCxnSpPr>
        <p:spPr bwMode="auto">
          <a:xfrm rot="16200000" flipH="1">
            <a:off x="4545578" y="1907250"/>
            <a:ext cx="475642" cy="107087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se šipkou 22"/>
          <p:cNvCxnSpPr>
            <a:endCxn id="9" idx="0"/>
          </p:cNvCxnSpPr>
          <p:nvPr/>
        </p:nvCxnSpPr>
        <p:spPr bwMode="auto">
          <a:xfrm>
            <a:off x="2123728" y="2869756"/>
            <a:ext cx="0" cy="232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se šipkou 24"/>
          <p:cNvCxnSpPr>
            <a:stCxn id="8" idx="2"/>
          </p:cNvCxnSpPr>
          <p:nvPr/>
        </p:nvCxnSpPr>
        <p:spPr bwMode="auto">
          <a:xfrm>
            <a:off x="6457585" y="3102208"/>
            <a:ext cx="0" cy="110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se šipkou 26"/>
          <p:cNvCxnSpPr>
            <a:endCxn id="14" idx="0"/>
          </p:cNvCxnSpPr>
          <p:nvPr/>
        </p:nvCxnSpPr>
        <p:spPr bwMode="auto">
          <a:xfrm>
            <a:off x="6038914" y="4583883"/>
            <a:ext cx="0" cy="249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se šipkou 28"/>
          <p:cNvCxnSpPr>
            <a:stCxn id="10" idx="2"/>
            <a:endCxn id="13" idx="0"/>
          </p:cNvCxnSpPr>
          <p:nvPr/>
        </p:nvCxnSpPr>
        <p:spPr bwMode="auto">
          <a:xfrm>
            <a:off x="4247964" y="4583883"/>
            <a:ext cx="22417" cy="249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se šipkou 30"/>
          <p:cNvCxnSpPr>
            <a:stCxn id="15" idx="2"/>
          </p:cNvCxnSpPr>
          <p:nvPr/>
        </p:nvCxnSpPr>
        <p:spPr bwMode="auto">
          <a:xfrm flipH="1">
            <a:off x="7773531" y="5076117"/>
            <a:ext cx="1" cy="193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se šipkou 32"/>
          <p:cNvCxnSpPr>
            <a:stCxn id="16" idx="2"/>
            <a:endCxn id="12" idx="0"/>
          </p:cNvCxnSpPr>
          <p:nvPr/>
        </p:nvCxnSpPr>
        <p:spPr bwMode="auto">
          <a:xfrm>
            <a:off x="7730007" y="5961693"/>
            <a:ext cx="43524" cy="1877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ravoúhlá spojnice 36"/>
          <p:cNvCxnSpPr>
            <a:endCxn id="10" idx="0"/>
          </p:cNvCxnSpPr>
          <p:nvPr/>
        </p:nvCxnSpPr>
        <p:spPr bwMode="auto">
          <a:xfrm rot="10800000" flipV="1">
            <a:off x="4247964" y="2869756"/>
            <a:ext cx="1070870" cy="3432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ravoúhlá spojnice 38"/>
          <p:cNvCxnSpPr>
            <a:stCxn id="8" idx="3"/>
            <a:endCxn id="15" idx="0"/>
          </p:cNvCxnSpPr>
          <p:nvPr/>
        </p:nvCxnSpPr>
        <p:spPr bwMode="auto">
          <a:xfrm>
            <a:off x="7596336" y="2680506"/>
            <a:ext cx="177196" cy="54415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1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B2B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contracting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article</a:t>
            </a:r>
            <a:r>
              <a:rPr lang="cs-CZ" dirty="0" smtClean="0"/>
              <a:t> 7/1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applicable</a:t>
            </a:r>
            <a:r>
              <a:rPr lang="cs-CZ" dirty="0" smtClean="0"/>
              <a:t> and </a:t>
            </a:r>
            <a:r>
              <a:rPr lang="cs-CZ" dirty="0" err="1" smtClean="0"/>
              <a:t>how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distinguish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X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/</a:t>
            </a:r>
            <a:r>
              <a:rPr lang="cs-CZ" dirty="0" err="1" smtClean="0"/>
              <a:t>services</a:t>
            </a:r>
            <a:r>
              <a:rPr lang="cs-CZ" dirty="0" smtClean="0"/>
              <a:t> X </a:t>
            </a:r>
            <a:r>
              <a:rPr lang="cs-CZ" dirty="0" err="1" smtClean="0"/>
              <a:t>digitised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/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Physical</a:t>
            </a:r>
            <a:r>
              <a:rPr lang="cs-CZ" dirty="0" smtClean="0"/>
              <a:t> performance X </a:t>
            </a:r>
            <a:r>
              <a:rPr lang="cs-CZ" dirty="0" err="1" smtClean="0"/>
              <a:t>digitised</a:t>
            </a:r>
            <a:r>
              <a:rPr lang="cs-CZ" dirty="0" smtClean="0"/>
              <a:t> performance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0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B2B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contracting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Place </a:t>
            </a:r>
            <a:r>
              <a:rPr lang="cs-CZ" dirty="0" err="1" smtClean="0"/>
              <a:t>of</a:t>
            </a:r>
            <a:r>
              <a:rPr lang="cs-CZ" dirty="0" smtClean="0"/>
              <a:t> performance?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place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dispatch</a:t>
            </a:r>
            <a:r>
              <a:rPr lang="cs-CZ" dirty="0" smtClean="0"/>
              <a:t>/</a:t>
            </a:r>
            <a:r>
              <a:rPr lang="cs-CZ" dirty="0" err="1" smtClean="0"/>
              <a:t>uploading</a:t>
            </a:r>
            <a:r>
              <a:rPr lang="cs-CZ" dirty="0" smtClean="0"/>
              <a:t> </a:t>
            </a:r>
            <a:r>
              <a:rPr lang="cs-CZ" sz="2400" dirty="0" smtClean="0"/>
              <a:t>(Art. 10/3 UN </a:t>
            </a:r>
            <a:r>
              <a:rPr lang="cs-CZ" sz="2400" dirty="0" err="1" smtClean="0"/>
              <a:t>Convention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place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receipt</a:t>
            </a:r>
            <a:r>
              <a:rPr lang="cs-CZ" dirty="0" smtClean="0"/>
              <a:t>/</a:t>
            </a:r>
            <a:r>
              <a:rPr lang="cs-CZ" dirty="0" err="1" smtClean="0"/>
              <a:t>downloading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place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seller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recipient has a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connecting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6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B2B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 smtClean="0"/>
              <a:t>contracting</a:t>
            </a:r>
            <a:r>
              <a:rPr lang="cs-CZ" dirty="0" smtClean="0"/>
              <a:t> - </a:t>
            </a:r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place </a:t>
            </a:r>
            <a:r>
              <a:rPr lang="cs-CZ" dirty="0" err="1" smtClean="0"/>
              <a:t>of</a:t>
            </a:r>
            <a:r>
              <a:rPr lang="cs-CZ" dirty="0" smtClean="0"/>
              <a:t> performance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A</a:t>
            </a:r>
            <a:r>
              <a:rPr lang="cs-CZ" dirty="0" smtClean="0"/>
              <a:t>t </a:t>
            </a:r>
            <a:r>
              <a:rPr lang="cs-CZ" dirty="0" err="1" smtClean="0"/>
              <a:t>recipient‘s</a:t>
            </a:r>
            <a:r>
              <a:rPr lang="cs-CZ" dirty="0" smtClean="0"/>
              <a:t> place </a:t>
            </a:r>
            <a:r>
              <a:rPr lang="cs-CZ" dirty="0" err="1" smtClean="0"/>
              <a:t>of</a:t>
            </a:r>
            <a:r>
              <a:rPr lang="cs-CZ" dirty="0" smtClean="0"/>
              <a:t> business </a:t>
            </a:r>
            <a:r>
              <a:rPr lang="cs-CZ" dirty="0" err="1" smtClean="0"/>
              <a:t>indicated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party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If</a:t>
            </a:r>
            <a:r>
              <a:rPr lang="cs-CZ" dirty="0" smtClean="0"/>
              <a:t> not </a:t>
            </a:r>
            <a:r>
              <a:rPr lang="cs-CZ" dirty="0" err="1" smtClean="0"/>
              <a:t>indicated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If</a:t>
            </a:r>
            <a:r>
              <a:rPr lang="cs-CZ" dirty="0" smtClean="0"/>
              <a:t> no place </a:t>
            </a:r>
            <a:r>
              <a:rPr lang="cs-CZ" dirty="0" err="1" smtClean="0"/>
              <a:t>of</a:t>
            </a:r>
            <a:r>
              <a:rPr lang="cs-CZ" dirty="0" smtClean="0"/>
              <a:t> business – </a:t>
            </a:r>
            <a:r>
              <a:rPr lang="cs-CZ" dirty="0" err="1" smtClean="0"/>
              <a:t>recipient‘s</a:t>
            </a:r>
            <a:r>
              <a:rPr lang="cs-CZ" dirty="0" smtClean="0"/>
              <a:t> domicile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Supported</a:t>
            </a:r>
            <a:r>
              <a:rPr lang="cs-CZ" dirty="0" smtClean="0"/>
              <a:t> by: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Art. 60 </a:t>
            </a:r>
            <a:r>
              <a:rPr lang="cs-CZ" dirty="0" err="1" smtClean="0"/>
              <a:t>Brussels</a:t>
            </a:r>
            <a:r>
              <a:rPr lang="cs-CZ" dirty="0" smtClean="0"/>
              <a:t> I, Art. 2 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directive</a:t>
            </a:r>
            <a:r>
              <a:rPr lang="cs-CZ" dirty="0" smtClean="0"/>
              <a:t>, Art. 31 CISG,  Art. 15/4 Model </a:t>
            </a:r>
            <a:r>
              <a:rPr lang="cs-CZ" dirty="0" err="1" smtClean="0"/>
              <a:t>Law</a:t>
            </a:r>
            <a:r>
              <a:rPr lang="cs-CZ" dirty="0" smtClean="0"/>
              <a:t>, Art.6  +  10 UN </a:t>
            </a:r>
            <a:r>
              <a:rPr lang="cs-CZ" dirty="0" err="1" smtClean="0"/>
              <a:t>Convention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0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Brussels</a:t>
            </a:r>
            <a:r>
              <a:rPr lang="cs-CZ" dirty="0" smtClean="0"/>
              <a:t> I 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Art. 25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provision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explicitly</a:t>
            </a:r>
            <a:r>
              <a:rPr lang="cs-CZ" dirty="0" smtClean="0"/>
              <a:t> </a:t>
            </a:r>
            <a:r>
              <a:rPr lang="cs-CZ" dirty="0" err="1" smtClean="0"/>
              <a:t>aknowledges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r>
              <a:rPr lang="cs-CZ" dirty="0" smtClean="0"/>
              <a:t> made via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a </a:t>
            </a:r>
            <a:r>
              <a:rPr lang="cs-CZ" dirty="0" err="1" smtClean="0"/>
              <a:t>durable</a:t>
            </a:r>
            <a:r>
              <a:rPr lang="cs-CZ" dirty="0" smtClean="0"/>
              <a:t> </a:t>
            </a:r>
            <a:r>
              <a:rPr lang="cs-CZ" dirty="0" err="1" smtClean="0"/>
              <a:t>record</a:t>
            </a:r>
            <a:r>
              <a:rPr lang="cs-CZ" dirty="0" smtClean="0"/>
              <a:t> </a:t>
            </a:r>
            <a:r>
              <a:rPr lang="cs-CZ" dirty="0" err="1" smtClean="0"/>
              <a:t>fo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jursdiction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standart </a:t>
            </a:r>
            <a:r>
              <a:rPr lang="cs-CZ" dirty="0" err="1" smtClean="0"/>
              <a:t>conditions</a:t>
            </a:r>
            <a:r>
              <a:rPr lang="cs-CZ" dirty="0" smtClean="0"/>
              <a:t> and </a:t>
            </a:r>
            <a:r>
              <a:rPr lang="cs-CZ" dirty="0" err="1" smtClean="0"/>
              <a:t>terms</a:t>
            </a:r>
            <a:r>
              <a:rPr lang="cs-CZ" dirty="0" smtClean="0"/>
              <a:t> on </a:t>
            </a:r>
            <a:r>
              <a:rPr lang="cs-CZ" dirty="0" err="1" smtClean="0"/>
              <a:t>website</a:t>
            </a:r>
            <a:endParaRPr lang="cs-CZ" dirty="0" smtClean="0"/>
          </a:p>
          <a:p>
            <a:pPr lvl="1"/>
            <a:r>
              <a:rPr lang="cs-CZ" dirty="0" err="1" smtClean="0"/>
              <a:t>Click-wrap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– „I </a:t>
            </a:r>
            <a:r>
              <a:rPr lang="cs-CZ" dirty="0" err="1" smtClean="0"/>
              <a:t>agree</a:t>
            </a:r>
            <a:r>
              <a:rPr lang="cs-CZ" dirty="0" smtClean="0"/>
              <a:t>“ +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made </a:t>
            </a:r>
            <a:r>
              <a:rPr lang="cs-CZ" dirty="0" err="1" smtClean="0"/>
              <a:t>available</a:t>
            </a:r>
            <a:endParaRPr lang="cs-CZ" dirty="0" smtClean="0"/>
          </a:p>
          <a:p>
            <a:pPr lvl="1"/>
            <a:r>
              <a:rPr lang="cs-CZ" dirty="0" err="1" smtClean="0"/>
              <a:t>Problem</a:t>
            </a:r>
            <a:r>
              <a:rPr lang="cs-CZ" dirty="0" smtClean="0"/>
              <a:t> – to </a:t>
            </a:r>
            <a:r>
              <a:rPr lang="cs-CZ" dirty="0" err="1" smtClean="0"/>
              <a:t>prove</a:t>
            </a:r>
            <a:r>
              <a:rPr lang="cs-CZ" dirty="0" smtClean="0"/>
              <a:t> </a:t>
            </a:r>
            <a:r>
              <a:rPr lang="cs-CZ" dirty="0" err="1" smtClean="0"/>
              <a:t>contractual</a:t>
            </a:r>
            <a:r>
              <a:rPr lang="cs-CZ" dirty="0" smtClean="0"/>
              <a:t> </a:t>
            </a:r>
            <a:r>
              <a:rPr lang="cs-CZ" dirty="0" err="1" smtClean="0"/>
              <a:t>consensus</a:t>
            </a:r>
            <a:r>
              <a:rPr lang="cs-CZ" dirty="0" smtClean="0"/>
              <a:t> + </a:t>
            </a:r>
            <a:r>
              <a:rPr lang="cs-CZ" dirty="0" err="1" smtClean="0"/>
              <a:t>incorporation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532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Brussels</a:t>
            </a:r>
            <a:r>
              <a:rPr lang="cs-CZ" dirty="0"/>
              <a:t> I </a:t>
            </a:r>
            <a:r>
              <a:rPr lang="cs-CZ" dirty="0" err="1"/>
              <a:t>Regulation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Art. 10/1b)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concluded</a:t>
            </a:r>
            <a:r>
              <a:rPr lang="cs-CZ" dirty="0"/>
              <a:t> </a:t>
            </a:r>
            <a:r>
              <a:rPr lang="cs-CZ" dirty="0" err="1"/>
              <a:t>contract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filed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providers</a:t>
            </a:r>
            <a:r>
              <a:rPr lang="cs-CZ" dirty="0"/>
              <a:t> and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accessible</a:t>
            </a:r>
            <a:endParaRPr lang="cs-CZ" dirty="0"/>
          </a:p>
          <a:p>
            <a:r>
              <a:rPr lang="cs-CZ" dirty="0"/>
              <a:t>Art. 10/3 – </a:t>
            </a:r>
            <a:r>
              <a:rPr lang="cs-CZ" dirty="0" err="1"/>
              <a:t>contract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and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made </a:t>
            </a:r>
            <a:r>
              <a:rPr lang="cs-CZ" dirty="0" err="1"/>
              <a:t>available</a:t>
            </a:r>
            <a:r>
              <a:rPr lang="cs-CZ" dirty="0"/>
              <a:t> in a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allows</a:t>
            </a:r>
            <a:r>
              <a:rPr lang="cs-CZ" dirty="0"/>
              <a:t> to </a:t>
            </a:r>
            <a:r>
              <a:rPr lang="cs-CZ" dirty="0" err="1"/>
              <a:t>store</a:t>
            </a:r>
            <a:r>
              <a:rPr lang="cs-CZ" dirty="0"/>
              <a:t> and </a:t>
            </a:r>
            <a:r>
              <a:rPr lang="cs-CZ" dirty="0" err="1"/>
              <a:t>reproduce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cs-CZ" dirty="0"/>
              <a:t>No </a:t>
            </a:r>
            <a:r>
              <a:rPr lang="cs-CZ" dirty="0" err="1"/>
              <a:t>consequnces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not </a:t>
            </a:r>
            <a:r>
              <a:rPr lang="cs-CZ" dirty="0" err="1"/>
              <a:t>fulfiled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267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US" dirty="0"/>
              <a:t>Jurisdiction over E-Commerce Transactions:  United States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42295"/>
            <a:ext cx="8229600" cy="4389437"/>
          </a:xfrm>
        </p:spPr>
        <p:txBody>
          <a:bodyPr/>
          <a:lstStyle/>
          <a:p>
            <a:r>
              <a:rPr lang="en-US" sz="2800" dirty="0"/>
              <a:t>The Uniform Computer Information Transactions 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603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jurisdiction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Constitutional rule of due process</a:t>
            </a:r>
          </a:p>
          <a:p>
            <a:r>
              <a:rPr lang="en-US" dirty="0"/>
              <a:t>Rule of fairness</a:t>
            </a:r>
          </a:p>
          <a:p>
            <a:r>
              <a:rPr lang="en-US" dirty="0"/>
              <a:t>Requires sufficient contacts with forum state</a:t>
            </a:r>
          </a:p>
        </p:txBody>
      </p:sp>
    </p:spTree>
    <p:extLst>
      <p:ext uri="{BB962C8B-B14F-4D97-AF65-F5344CB8AC3E}">
        <p14:creationId xmlns:p14="http://schemas.microsoft.com/office/powerpoint/2010/main" val="1192477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Zippo criterion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categories:</a:t>
            </a:r>
          </a:p>
          <a:p>
            <a:pPr lvl="1"/>
            <a:r>
              <a:rPr lang="en-US" dirty="0"/>
              <a:t>Doing business with residents of forum jurisdiction</a:t>
            </a:r>
          </a:p>
          <a:p>
            <a:pPr lvl="1"/>
            <a:r>
              <a:rPr lang="en-US" dirty="0"/>
              <a:t>Posting a passive website</a:t>
            </a:r>
          </a:p>
          <a:p>
            <a:pPr lvl="1"/>
            <a:r>
              <a:rPr lang="en-US" dirty="0"/>
              <a:t>Middle category:  depends on “the level of interactivity and commercial nature of the exchange of information”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530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of the Zippo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Directs electronic activity into the state</a:t>
            </a:r>
          </a:p>
          <a:p>
            <a:r>
              <a:rPr lang="en-US" dirty="0"/>
              <a:t>“With the manifested intent of engaging in business or other interactions within the State”</a:t>
            </a:r>
          </a:p>
          <a:p>
            <a:r>
              <a:rPr lang="en-US" dirty="0"/>
              <a:t>Gives rise to a cause of action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— ALS Scan v. Digital Svc. Consultants </a:t>
            </a:r>
          </a:p>
        </p:txBody>
      </p:sp>
    </p:spTree>
    <p:extLst>
      <p:ext uri="{BB962C8B-B14F-4D97-AF65-F5344CB8AC3E}">
        <p14:creationId xmlns:p14="http://schemas.microsoft.com/office/powerpoint/2010/main" val="396670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3106"/>
          </a:xfrm>
        </p:spPr>
        <p:txBody>
          <a:bodyPr/>
          <a:lstStyle/>
          <a:p>
            <a:pPr eaLnBrk="1" hangingPunct="1"/>
            <a:r>
              <a:rPr lang="cs-CZ" dirty="0" smtClean="0"/>
              <a:t>Online/E-</a:t>
            </a:r>
            <a:r>
              <a:rPr lang="cs-CZ" dirty="0" err="1" smtClean="0"/>
              <a:t>commerce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paperless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business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electronic</a:t>
            </a:r>
            <a:r>
              <a:rPr lang="cs-CZ" dirty="0" smtClean="0"/>
              <a:t> data </a:t>
            </a:r>
            <a:r>
              <a:rPr lang="cs-CZ" dirty="0" err="1" smtClean="0"/>
              <a:t>interchange</a:t>
            </a:r>
            <a:r>
              <a:rPr lang="cs-CZ" dirty="0" smtClean="0"/>
              <a:t> (EDI), e-mail, </a:t>
            </a:r>
            <a:r>
              <a:rPr lang="cs-CZ" dirty="0" err="1" smtClean="0"/>
              <a:t>electronic</a:t>
            </a:r>
            <a:r>
              <a:rPr lang="cs-CZ" dirty="0" smtClean="0"/>
              <a:t> bulletin </a:t>
            </a:r>
            <a:r>
              <a:rPr lang="cs-CZ" dirty="0" err="1" smtClean="0"/>
              <a:t>boards</a:t>
            </a:r>
            <a:r>
              <a:rPr lang="cs-CZ" dirty="0" smtClean="0"/>
              <a:t>, fax </a:t>
            </a:r>
            <a:r>
              <a:rPr lang="cs-CZ" dirty="0" err="1" smtClean="0"/>
              <a:t>transmission</a:t>
            </a:r>
            <a:r>
              <a:rPr lang="cs-CZ" dirty="0" smtClean="0"/>
              <a:t>,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transfer</a:t>
            </a:r>
          </a:p>
          <a:p>
            <a:pPr eaLnBrk="1" hangingPunct="1"/>
            <a:r>
              <a:rPr lang="cs-CZ" dirty="0" smtClean="0"/>
              <a:t>Internet shopping, online </a:t>
            </a:r>
            <a:r>
              <a:rPr lang="cs-CZ" dirty="0" err="1" smtClean="0"/>
              <a:t>stock</a:t>
            </a:r>
            <a:r>
              <a:rPr lang="cs-CZ" dirty="0" smtClean="0"/>
              <a:t> and bond </a:t>
            </a:r>
            <a:r>
              <a:rPr lang="cs-CZ" dirty="0" err="1" smtClean="0"/>
              <a:t>transactions</a:t>
            </a:r>
            <a:r>
              <a:rPr lang="cs-CZ" dirty="0" smtClean="0"/>
              <a:t>, </a:t>
            </a:r>
            <a:r>
              <a:rPr lang="cs-CZ" dirty="0" err="1" smtClean="0"/>
              <a:t>downloading</a:t>
            </a:r>
            <a:r>
              <a:rPr lang="cs-CZ" dirty="0" smtClean="0"/>
              <a:t> and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„soft </a:t>
            </a:r>
            <a:r>
              <a:rPr lang="cs-CZ" dirty="0" err="1" smtClean="0"/>
              <a:t>merchandise</a:t>
            </a:r>
            <a:r>
              <a:rPr lang="cs-CZ" dirty="0" smtClean="0"/>
              <a:t>“ (software, </a:t>
            </a:r>
            <a:r>
              <a:rPr lang="cs-CZ" dirty="0" err="1" smtClean="0"/>
              <a:t>documents</a:t>
            </a:r>
            <a:r>
              <a:rPr lang="cs-CZ" dirty="0" smtClean="0"/>
              <a:t>, </a:t>
            </a:r>
            <a:r>
              <a:rPr lang="cs-CZ" dirty="0" err="1" smtClean="0"/>
              <a:t>graphics</a:t>
            </a:r>
            <a:r>
              <a:rPr lang="cs-CZ" dirty="0" smtClean="0"/>
              <a:t>, music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eaLnBrk="1" hangingPunct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to do business </a:t>
            </a:r>
            <a:r>
              <a:rPr lang="cs-CZ" dirty="0" err="1" smtClean="0"/>
              <a:t>better</a:t>
            </a:r>
            <a:r>
              <a:rPr lang="cs-CZ" dirty="0" smtClean="0"/>
              <a:t> and </a:t>
            </a:r>
            <a:r>
              <a:rPr lang="cs-CZ" dirty="0" err="1" smtClean="0"/>
              <a:t>faster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Intentional actions</a:t>
            </a:r>
          </a:p>
          <a:p>
            <a:r>
              <a:rPr lang="en-US" dirty="0"/>
              <a:t>“Expressly aimed at the forum state”</a:t>
            </a:r>
          </a:p>
          <a:p>
            <a:r>
              <a:rPr lang="en-US" dirty="0"/>
              <a:t>“Causing harm, the brunt of which is suffered—and which the defendant knows is likely to be suffered—in the forum state”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69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of the effects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“expressly aimed” requirement more seriously</a:t>
            </a:r>
          </a:p>
          <a:p>
            <a:r>
              <a:rPr lang="en-US" dirty="0"/>
              <a:t>“Mere foreseeability that the defendant’s conduct would have such an effect is not sufficient.”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— Young v. New Haven Advocate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7422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of Zippo and effects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require the defendant to take some action that indicates a </a:t>
            </a:r>
            <a:r>
              <a:rPr lang="en-US" b="1" dirty="0"/>
              <a:t>specific intent</a:t>
            </a:r>
            <a:r>
              <a:rPr lang="en-US" dirty="0"/>
              <a:t> to have contacts with people or businesses located in the territory where the court sits</a:t>
            </a:r>
          </a:p>
        </p:txBody>
      </p:sp>
    </p:spTree>
    <p:extLst>
      <p:ext uri="{BB962C8B-B14F-4D97-AF65-F5344CB8AC3E}">
        <p14:creationId xmlns:p14="http://schemas.microsoft.com/office/powerpoint/2010/main" val="40548449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applications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of Zippo:</a:t>
            </a:r>
          </a:p>
          <a:p>
            <a:pPr lvl="1"/>
            <a:r>
              <a:rPr lang="en-US" dirty="0"/>
              <a:t>Graduate Management Admission Council v. </a:t>
            </a:r>
            <a:r>
              <a:rPr lang="en-US" dirty="0" err="1"/>
              <a:t>Raju</a:t>
            </a:r>
            <a:r>
              <a:rPr lang="en-US" dirty="0"/>
              <a:t>:  targeting of US found based on providing ordering instructions</a:t>
            </a:r>
          </a:p>
          <a:p>
            <a:r>
              <a:rPr lang="en-US" dirty="0"/>
              <a:t>Applications of the effects test:</a:t>
            </a:r>
          </a:p>
          <a:p>
            <a:pPr lvl="1"/>
            <a:r>
              <a:rPr lang="en-US" dirty="0"/>
              <a:t>MGM v. </a:t>
            </a:r>
            <a:r>
              <a:rPr lang="en-US" dirty="0" err="1"/>
              <a:t>Grokster</a:t>
            </a:r>
            <a:r>
              <a:rPr lang="en-US" dirty="0"/>
              <a:t>:  defendant charged with knowing of effect on California industries</a:t>
            </a:r>
          </a:p>
          <a:p>
            <a:pPr lvl="1"/>
            <a:r>
              <a:rPr lang="en-US" dirty="0"/>
              <a:t>Yahoo! v. LICRA:  no jurisdiction because no wrongful conduct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593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the Uniform Commercial Code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u="sng" dirty="0"/>
              <a:t>But</a:t>
            </a:r>
          </a:p>
          <a:p>
            <a:r>
              <a:rPr lang="en-US" dirty="0"/>
              <a:t>Unlike UNCITRAL Model Law on Electronic Commerce</a:t>
            </a:r>
          </a:p>
          <a:p>
            <a:r>
              <a:rPr lang="en-US" dirty="0"/>
              <a:t>Unlike Uniform Electronic Transactions Act</a:t>
            </a:r>
          </a:p>
        </p:txBody>
      </p:sp>
    </p:spTree>
    <p:extLst>
      <p:ext uri="{BB962C8B-B14F-4D97-AF65-F5344CB8AC3E}">
        <p14:creationId xmlns:p14="http://schemas.microsoft.com/office/powerpoint/2010/main" val="2606166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UCITA is controversial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Opposed by consumer protection advocates</a:t>
            </a:r>
          </a:p>
          <a:p>
            <a:r>
              <a:rPr lang="en-US" dirty="0"/>
              <a:t>Adopted in only two states</a:t>
            </a:r>
          </a:p>
          <a:p>
            <a:r>
              <a:rPr lang="en-US" dirty="0"/>
              <a:t>Banned by “bomb-shelter” legislation in four states</a:t>
            </a:r>
          </a:p>
        </p:txBody>
      </p:sp>
    </p:spTree>
    <p:extLst>
      <p:ext uri="{BB962C8B-B14F-4D97-AF65-F5344CB8AC3E}">
        <p14:creationId xmlns:p14="http://schemas.microsoft.com/office/powerpoint/2010/main" val="2639012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http://</a:t>
            </a:r>
            <a:r>
              <a:rPr lang="cs-CZ" sz="2400" dirty="0" smtClean="0"/>
              <a:t>www.uncitral.org/pdf/english/texts/electcom/05-89450_Ebook.pdf</a:t>
            </a:r>
          </a:p>
          <a:p>
            <a:r>
              <a:rPr lang="cs-CZ" sz="2400" dirty="0"/>
              <a:t>http://</a:t>
            </a:r>
            <a:r>
              <a:rPr lang="cs-CZ" sz="2400" dirty="0" smtClean="0"/>
              <a:t>www.uncitral.org/pdf/english/texts/electcom/06-57452_Ebook.pdf</a:t>
            </a:r>
          </a:p>
          <a:p>
            <a:r>
              <a:rPr lang="cs-CZ" sz="2400" dirty="0"/>
              <a:t>http://</a:t>
            </a:r>
            <a:r>
              <a:rPr lang="cs-CZ" sz="2400" dirty="0" smtClean="0"/>
              <a:t>eur-lex.europa.eu/LexUriServ/LexUriServ.do?uri=OJ:L:2001:012:0001:0023:EN:PDF</a:t>
            </a:r>
          </a:p>
          <a:p>
            <a:r>
              <a:rPr lang="cs-CZ" sz="2400" dirty="0"/>
              <a:t>http://</a:t>
            </a:r>
            <a:r>
              <a:rPr lang="cs-CZ" sz="2400" dirty="0" smtClean="0"/>
              <a:t>www.hcch.net/upload/conventions/txt37en.pdf</a:t>
            </a:r>
          </a:p>
          <a:p>
            <a:r>
              <a:rPr lang="cs-CZ" sz="2400" dirty="0"/>
              <a:t>http://</a:t>
            </a:r>
            <a:r>
              <a:rPr lang="cs-CZ" sz="2400" dirty="0" smtClean="0"/>
              <a:t>eur-lex.europa.eu/LexUriServ/LexUriServ.do?uri=OJ:L:2000:178:0001:0016:EN:PDF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44345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</a:t>
            </a:r>
            <a:r>
              <a:rPr lang="cs-CZ" dirty="0" smtClean="0"/>
              <a:t>www.ted.com/talks/andrew_blum_what_is_the_internet_really.html</a:t>
            </a:r>
          </a:p>
          <a:p>
            <a:endParaRPr lang="cs-CZ" dirty="0"/>
          </a:p>
          <a:p>
            <a:r>
              <a:rPr lang="cs-CZ" dirty="0"/>
              <a:t>http://</a:t>
            </a:r>
            <a:r>
              <a:rPr lang="cs-CZ" dirty="0" smtClean="0"/>
              <a:t>www.ted.com/talks/jonathan_zittrain_the_web_is_a_random_act_of_kindness.html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2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Price</a:t>
            </a:r>
            <a:endParaRPr lang="cs-CZ" dirty="0" smtClean="0"/>
          </a:p>
          <a:p>
            <a:r>
              <a:rPr lang="cs-CZ" dirty="0" err="1" smtClean="0"/>
              <a:t>Quick</a:t>
            </a:r>
            <a:r>
              <a:rPr lang="cs-CZ" dirty="0" smtClean="0"/>
              <a:t>, </a:t>
            </a:r>
            <a:r>
              <a:rPr lang="cs-CZ" dirty="0" err="1" smtClean="0"/>
              <a:t>convenient</a:t>
            </a:r>
            <a:r>
              <a:rPr lang="cs-CZ" dirty="0" smtClean="0"/>
              <a:t>, </a:t>
            </a:r>
            <a:r>
              <a:rPr lang="cs-CZ" dirty="0" err="1" smtClean="0"/>
              <a:t>easy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depth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endParaRPr lang="cs-CZ" dirty="0" smtClean="0"/>
          </a:p>
          <a:p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endParaRPr lang="cs-CZ" dirty="0" smtClean="0"/>
          </a:p>
          <a:p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online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a </a:t>
            </a:r>
            <a:r>
              <a:rPr lang="cs-CZ" dirty="0" err="1" smtClean="0"/>
              <a:t>local</a:t>
            </a:r>
            <a:r>
              <a:rPr lang="cs-CZ" dirty="0" smtClean="0"/>
              <a:t>,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endParaRPr lang="cs-CZ" dirty="0" smtClean="0"/>
          </a:p>
          <a:p>
            <a:r>
              <a:rPr lang="cs-CZ" dirty="0" err="1" smtClean="0"/>
              <a:t>Doors</a:t>
            </a:r>
            <a:r>
              <a:rPr lang="cs-CZ" dirty="0" smtClean="0"/>
              <a:t> are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opened</a:t>
            </a:r>
            <a:r>
              <a:rPr lang="cs-CZ" dirty="0" smtClean="0"/>
              <a:t> to </a:t>
            </a:r>
            <a:r>
              <a:rPr lang="cs-CZ" dirty="0" err="1" smtClean="0"/>
              <a:t>customers</a:t>
            </a:r>
            <a:r>
              <a:rPr lang="cs-CZ" dirty="0" smtClean="0"/>
              <a:t>, 24/7</a:t>
            </a:r>
          </a:p>
          <a:p>
            <a:r>
              <a:rPr lang="cs-CZ" dirty="0" smtClean="0"/>
              <a:t>No </a:t>
            </a:r>
            <a:r>
              <a:rPr lang="cs-CZ" dirty="0" err="1" smtClean="0"/>
              <a:t>sale</a:t>
            </a:r>
            <a:r>
              <a:rPr lang="cs-CZ" dirty="0" smtClean="0"/>
              <a:t> </a:t>
            </a:r>
            <a:r>
              <a:rPr lang="cs-CZ" dirty="0" err="1" smtClean="0"/>
              <a:t>pitches</a:t>
            </a:r>
            <a:r>
              <a:rPr lang="cs-CZ" dirty="0" smtClean="0"/>
              <a:t> (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empoyees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8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Unable</a:t>
            </a:r>
            <a:r>
              <a:rPr lang="cs-CZ" dirty="0" smtClean="0"/>
              <a:t> to </a:t>
            </a:r>
            <a:r>
              <a:rPr lang="cs-CZ" dirty="0" err="1" smtClean="0"/>
              <a:t>examine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personally</a:t>
            </a:r>
            <a:endParaRPr lang="cs-CZ" dirty="0" smtClean="0"/>
          </a:p>
          <a:p>
            <a:r>
              <a:rPr lang="cs-CZ" dirty="0" smtClean="0"/>
              <a:t>New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cyber-criminals</a:t>
            </a:r>
            <a:r>
              <a:rPr lang="cs-CZ" dirty="0" smtClean="0"/>
              <a:t> to </a:t>
            </a:r>
            <a:r>
              <a:rPr lang="cs-CZ" dirty="0" err="1" smtClean="0"/>
              <a:t>steal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info</a:t>
            </a:r>
            <a:r>
              <a:rPr lang="cs-CZ" dirty="0" smtClean="0"/>
              <a:t> and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identity</a:t>
            </a:r>
          </a:p>
          <a:p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overload</a:t>
            </a:r>
            <a:endParaRPr lang="cs-CZ" dirty="0" smtClean="0"/>
          </a:p>
          <a:p>
            <a:r>
              <a:rPr lang="cs-CZ" dirty="0" smtClean="0"/>
              <a:t>Do not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getting</a:t>
            </a:r>
            <a:endParaRPr lang="cs-CZ" dirty="0" smtClean="0"/>
          </a:p>
          <a:p>
            <a:r>
              <a:rPr lang="cs-CZ" dirty="0" err="1" smtClean="0"/>
              <a:t>Shipping</a:t>
            </a:r>
            <a:r>
              <a:rPr lang="cs-CZ" dirty="0" smtClean="0"/>
              <a:t> </a:t>
            </a:r>
            <a:r>
              <a:rPr lang="cs-CZ" dirty="0" err="1" smtClean="0"/>
              <a:t>delays</a:t>
            </a:r>
            <a:r>
              <a:rPr lang="cs-CZ" dirty="0" smtClean="0"/>
              <a:t> (</a:t>
            </a:r>
            <a:r>
              <a:rPr lang="cs-CZ" dirty="0" err="1" smtClean="0"/>
              <a:t>purchases</a:t>
            </a:r>
            <a:r>
              <a:rPr lang="cs-CZ" dirty="0" smtClean="0"/>
              <a:t> and </a:t>
            </a:r>
            <a:r>
              <a:rPr lang="cs-CZ" dirty="0" err="1" smtClean="0"/>
              <a:t>returns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Slower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verification</a:t>
            </a:r>
            <a:r>
              <a:rPr lang="cs-CZ" dirty="0" smtClean="0"/>
              <a:t> and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resolutions</a:t>
            </a:r>
            <a:endParaRPr lang="cs-CZ" dirty="0" smtClean="0"/>
          </a:p>
          <a:p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fulfillment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26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businesses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Increased</a:t>
            </a:r>
            <a:r>
              <a:rPr lang="cs-CZ" dirty="0" smtClean="0"/>
              <a:t> market </a:t>
            </a:r>
            <a:r>
              <a:rPr lang="cs-CZ" dirty="0" err="1" smtClean="0"/>
              <a:t>share</a:t>
            </a:r>
            <a:r>
              <a:rPr lang="cs-CZ" dirty="0" smtClean="0"/>
              <a:t> (</a:t>
            </a:r>
            <a:r>
              <a:rPr lang="cs-CZ" dirty="0" err="1" smtClean="0"/>
              <a:t>global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niche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endParaRPr lang="cs-CZ" dirty="0" smtClean="0"/>
          </a:p>
          <a:p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 smtClean="0"/>
          </a:p>
          <a:p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productivity</a:t>
            </a:r>
            <a:endParaRPr lang="cs-CZ" dirty="0" smtClean="0"/>
          </a:p>
          <a:p>
            <a:r>
              <a:rPr lang="cs-CZ" dirty="0" err="1" smtClean="0"/>
              <a:t>Survey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 smtClean="0"/>
          </a:p>
          <a:p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likely</a:t>
            </a:r>
            <a:r>
              <a:rPr lang="cs-CZ" dirty="0" smtClean="0"/>
              <a:t> to make </a:t>
            </a:r>
            <a:r>
              <a:rPr lang="cs-CZ" dirty="0" err="1" smtClean="0"/>
              <a:t>returns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10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businesses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Elimination</a:t>
            </a:r>
            <a:r>
              <a:rPr lang="cs-CZ" dirty="0" smtClean="0"/>
              <a:t> </a:t>
            </a:r>
            <a:r>
              <a:rPr lang="cs-CZ" dirty="0" err="1" smtClean="0"/>
              <a:t>fo</a:t>
            </a:r>
            <a:r>
              <a:rPr lang="cs-CZ" dirty="0" smtClean="0"/>
              <a:t> face to face </a:t>
            </a:r>
            <a:r>
              <a:rPr lang="cs-CZ" dirty="0" err="1" smtClean="0"/>
              <a:t>interaction</a:t>
            </a:r>
            <a:endParaRPr lang="cs-CZ" dirty="0" smtClean="0"/>
          </a:p>
          <a:p>
            <a:r>
              <a:rPr lang="cs-CZ" dirty="0" err="1" smtClean="0"/>
              <a:t>Distribution</a:t>
            </a:r>
            <a:r>
              <a:rPr lang="cs-CZ" dirty="0" smtClean="0"/>
              <a:t> (in-</a:t>
            </a:r>
            <a:r>
              <a:rPr lang="cs-CZ" dirty="0" err="1" smtClean="0"/>
              <a:t>stock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Competition</a:t>
            </a:r>
            <a:r>
              <a:rPr lang="cs-CZ" dirty="0" smtClean="0"/>
              <a:t> (</a:t>
            </a:r>
            <a:r>
              <a:rPr lang="cs-CZ" dirty="0" err="1" smtClean="0"/>
              <a:t>prices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=profit </a:t>
            </a:r>
            <a:r>
              <a:rPr lang="cs-CZ" dirty="0" err="1" smtClean="0"/>
              <a:t>margin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)</a:t>
            </a:r>
          </a:p>
          <a:p>
            <a:r>
              <a:rPr lang="cs-CZ" dirty="0" smtClean="0"/>
              <a:t>24/7 (</a:t>
            </a:r>
            <a:r>
              <a:rPr lang="cs-CZ" dirty="0" err="1" smtClean="0"/>
              <a:t>updating</a:t>
            </a:r>
            <a:r>
              <a:rPr lang="cs-CZ" dirty="0" smtClean="0"/>
              <a:t>, </a:t>
            </a:r>
            <a:r>
              <a:rPr lang="cs-CZ" dirty="0" err="1" smtClean="0"/>
              <a:t>responding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3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to e-</a:t>
            </a:r>
            <a:r>
              <a:rPr lang="cs-CZ" dirty="0" err="1" smtClean="0"/>
              <a:t>commerce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/>
              <a:t>Access and Connectivity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/>
              <a:t>Authentication and Standardization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/>
              <a:t>Cyber Laws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294529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_00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1808</TotalTime>
  <Words>1732</Words>
  <Application>Microsoft Office PowerPoint</Application>
  <PresentationFormat>Předvádění na obrazovce (4:3)</PresentationFormat>
  <Paragraphs>258</Paragraphs>
  <Slides>47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49" baseType="lpstr">
      <vt:lpstr>Flow</vt:lpstr>
      <vt:lpstr>Sablona_008</vt:lpstr>
      <vt:lpstr>Electronic commerce – B2B contracts</vt:lpstr>
      <vt:lpstr>Introduction</vt:lpstr>
      <vt:lpstr>Traditional vs. electronic</vt:lpstr>
      <vt:lpstr>Online/E-commerce</vt:lpstr>
      <vt:lpstr>Pros for consumer</vt:lpstr>
      <vt:lpstr>Cons for consumer</vt:lpstr>
      <vt:lpstr>Pros for businesses</vt:lpstr>
      <vt:lpstr>Cons for businesses</vt:lpstr>
      <vt:lpstr>Barriers to e-commerce</vt:lpstr>
      <vt:lpstr>E-commerce</vt:lpstr>
      <vt:lpstr>E-commerce</vt:lpstr>
      <vt:lpstr>E-commerce</vt:lpstr>
      <vt:lpstr>Types of e-commerce</vt:lpstr>
      <vt:lpstr>Role of institutions</vt:lpstr>
      <vt:lpstr>Practical concerns for e-commerce deals</vt:lpstr>
      <vt:lpstr>Practical concerns for e-commerce deals</vt:lpstr>
      <vt:lpstr>Contracts – the basics</vt:lpstr>
      <vt:lpstr>Contract formation</vt:lpstr>
      <vt:lpstr>Contract formation</vt:lpstr>
      <vt:lpstr>International organizations</vt:lpstr>
      <vt:lpstr>International instruments</vt:lpstr>
      <vt:lpstr>International instruments</vt:lpstr>
      <vt:lpstr>International instruments</vt:lpstr>
      <vt:lpstr>International instruments</vt:lpstr>
      <vt:lpstr>In preparation, pending</vt:lpstr>
      <vt:lpstr>Jurisdiction</vt:lpstr>
      <vt:lpstr>E-commerce directive</vt:lpstr>
      <vt:lpstr>Brussels I Regulation</vt:lpstr>
      <vt:lpstr>Regulation Brussels I - Article 7 section 1 </vt:lpstr>
      <vt:lpstr>Regulation Brussels I - Article 5 section 1</vt:lpstr>
      <vt:lpstr>B2B electronic contracting</vt:lpstr>
      <vt:lpstr>B2B electronic contracting</vt:lpstr>
      <vt:lpstr>B2B electronic contracting - conclusion</vt:lpstr>
      <vt:lpstr>Brussels I Regulation </vt:lpstr>
      <vt:lpstr>Brussels I Regulation </vt:lpstr>
      <vt:lpstr>Jurisdiction over E-Commerce Transactions:  United States Law</vt:lpstr>
      <vt:lpstr>Personal jurisdiction</vt:lpstr>
      <vt:lpstr>Zippo criterion</vt:lpstr>
      <vt:lpstr>Revision of the Zippo test</vt:lpstr>
      <vt:lpstr>Effects test</vt:lpstr>
      <vt:lpstr>Revision of the effects test</vt:lpstr>
      <vt:lpstr>Convergence of Zippo and effects test</vt:lpstr>
      <vt:lpstr>International applications</vt:lpstr>
      <vt:lpstr>UCITA</vt:lpstr>
      <vt:lpstr>UCITA is controversial</vt:lpstr>
      <vt:lpstr>Links</vt:lpstr>
      <vt:lpstr>Links</vt:lpstr>
    </vt:vector>
  </TitlesOfParts>
  <Company>King's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kkwi9670</dc:creator>
  <cp:lastModifiedBy>Petr Havlík</cp:lastModifiedBy>
  <cp:revision>165</cp:revision>
  <cp:lastPrinted>2012-11-01T13:04:44Z</cp:lastPrinted>
  <dcterms:created xsi:type="dcterms:W3CDTF">2011-07-03T22:42:40Z</dcterms:created>
  <dcterms:modified xsi:type="dcterms:W3CDTF">2014-03-13T12:33:40Z</dcterms:modified>
</cp:coreProperties>
</file>