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9"/>
  </p:notesMasterIdLst>
  <p:sldIdLst>
    <p:sldId id="256" r:id="rId2"/>
    <p:sldId id="257" r:id="rId3"/>
    <p:sldId id="260" r:id="rId4"/>
    <p:sldId id="271" r:id="rId5"/>
    <p:sldId id="272" r:id="rId6"/>
    <p:sldId id="275" r:id="rId7"/>
    <p:sldId id="273" r:id="rId8"/>
    <p:sldId id="274" r:id="rId9"/>
    <p:sldId id="276" r:id="rId10"/>
    <p:sldId id="278" r:id="rId11"/>
    <p:sldId id="279" r:id="rId12"/>
    <p:sldId id="280" r:id="rId13"/>
    <p:sldId id="281" r:id="rId14"/>
    <p:sldId id="283" r:id="rId15"/>
    <p:sldId id="282" r:id="rId16"/>
    <p:sldId id="284" r:id="rId17"/>
    <p:sldId id="285" r:id="rId18"/>
    <p:sldId id="286" r:id="rId19"/>
    <p:sldId id="287" r:id="rId20"/>
    <p:sldId id="288" r:id="rId21"/>
    <p:sldId id="289" r:id="rId22"/>
    <p:sldId id="290" r:id="rId23"/>
    <p:sldId id="291" r:id="rId24"/>
    <p:sldId id="292" r:id="rId25"/>
    <p:sldId id="293" r:id="rId26"/>
    <p:sldId id="294" r:id="rId27"/>
    <p:sldId id="295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080" y="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AF5238-F682-4F08-A393-6B83AFFB2D6D}" type="datetimeFigureOut">
              <a:rPr lang="en-GB" smtClean="0"/>
              <a:pPr/>
              <a:t>29/10/2012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5319E4-AE71-4821-A2B7-54A74F007317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5319E4-AE71-4821-A2B7-54A74F007317}" type="slidenum">
              <a:rPr lang="en-GB" smtClean="0"/>
              <a:pPr/>
              <a:t>8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5319E4-AE71-4821-A2B7-54A74F007317}" type="slidenum">
              <a:rPr lang="en-GB" smtClean="0"/>
              <a:pPr/>
              <a:t>25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E6A8CC-176D-44B2-BA41-1E3518EDE272}" type="datetimeFigureOut">
              <a:rPr lang="en-GB" smtClean="0"/>
              <a:pPr/>
              <a:t>29/10/2012</a:t>
            </a:fld>
            <a:endParaRPr lang="en-GB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E21BA8-228F-4D2D-8431-F30DF687F6A1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E6A8CC-176D-44B2-BA41-1E3518EDE272}" type="datetimeFigureOut">
              <a:rPr lang="en-GB" smtClean="0"/>
              <a:pPr/>
              <a:t>29/10/2012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E21BA8-228F-4D2D-8431-F30DF687F6A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E6A8CC-176D-44B2-BA41-1E3518EDE272}" type="datetimeFigureOut">
              <a:rPr lang="en-GB" smtClean="0"/>
              <a:pPr/>
              <a:t>29/10/2012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E21BA8-228F-4D2D-8431-F30DF687F6A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E6A8CC-176D-44B2-BA41-1E3518EDE272}" type="datetimeFigureOut">
              <a:rPr lang="en-GB" smtClean="0"/>
              <a:pPr/>
              <a:t>29/10/2012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E21BA8-228F-4D2D-8431-F30DF687F6A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E6A8CC-176D-44B2-BA41-1E3518EDE272}" type="datetimeFigureOut">
              <a:rPr lang="en-GB" smtClean="0"/>
              <a:pPr/>
              <a:t>29/10/2012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E21BA8-228F-4D2D-8431-F30DF687F6A1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E6A8CC-176D-44B2-BA41-1E3518EDE272}" type="datetimeFigureOut">
              <a:rPr lang="en-GB" smtClean="0"/>
              <a:pPr/>
              <a:t>29/10/2012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E21BA8-228F-4D2D-8431-F30DF687F6A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E6A8CC-176D-44B2-BA41-1E3518EDE272}" type="datetimeFigureOut">
              <a:rPr lang="en-GB" smtClean="0"/>
              <a:pPr/>
              <a:t>29/10/2012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E21BA8-228F-4D2D-8431-F30DF687F6A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E6A8CC-176D-44B2-BA41-1E3518EDE272}" type="datetimeFigureOut">
              <a:rPr lang="en-GB" smtClean="0"/>
              <a:pPr/>
              <a:t>29/10/2012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E21BA8-228F-4D2D-8431-F30DF687F6A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E6A8CC-176D-44B2-BA41-1E3518EDE272}" type="datetimeFigureOut">
              <a:rPr lang="en-GB" smtClean="0"/>
              <a:pPr/>
              <a:t>29/10/2012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E21BA8-228F-4D2D-8431-F30DF687F6A1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E6A8CC-176D-44B2-BA41-1E3518EDE272}" type="datetimeFigureOut">
              <a:rPr lang="en-GB" smtClean="0"/>
              <a:pPr/>
              <a:t>29/10/2012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E21BA8-228F-4D2D-8431-F30DF687F6A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E6A8CC-176D-44B2-BA41-1E3518EDE272}" type="datetimeFigureOut">
              <a:rPr lang="en-GB" smtClean="0"/>
              <a:pPr/>
              <a:t>29/10/2012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E21BA8-228F-4D2D-8431-F30DF687F6A1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A2E6A8CC-176D-44B2-BA41-1E3518EDE272}" type="datetimeFigureOut">
              <a:rPr lang="en-GB" smtClean="0"/>
              <a:pPr/>
              <a:t>29/10/2012</a:t>
            </a:fld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GB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FEE21BA8-228F-4D2D-8431-F30DF687F6A1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Types of Operating Systems 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1864" y="1850064"/>
            <a:ext cx="7406640" cy="3091104"/>
          </a:xfrm>
        </p:spPr>
        <p:txBody>
          <a:bodyPr>
            <a:normAutofit/>
          </a:bodyPr>
          <a:lstStyle/>
          <a:p>
            <a:r>
              <a:rPr lang="en-GB" dirty="0" smtClean="0"/>
              <a:t>Real Time OS</a:t>
            </a:r>
          </a:p>
          <a:p>
            <a:r>
              <a:rPr lang="en-GB" dirty="0" smtClean="0"/>
              <a:t>Batch OS</a:t>
            </a:r>
          </a:p>
          <a:p>
            <a:r>
              <a:rPr lang="en-GB" dirty="0" smtClean="0"/>
              <a:t>Time Sharing OS</a:t>
            </a:r>
          </a:p>
          <a:p>
            <a:r>
              <a:rPr lang="en-GB" dirty="0" smtClean="0"/>
              <a:t>Why do we have different Operating Systems </a:t>
            </a:r>
          </a:p>
          <a:p>
            <a:r>
              <a:rPr lang="en-GB" dirty="0" smtClean="0"/>
              <a:t>Common types of Operating Systems </a:t>
            </a:r>
          </a:p>
          <a:p>
            <a:endParaRPr lang="en-GB" dirty="0"/>
          </a:p>
        </p:txBody>
      </p:sp>
      <p:pic>
        <p:nvPicPr>
          <p:cNvPr id="4" name="Picture 2" descr="https://encrypted-tbn2.gstatic.com/images?q=tbn:ANd9GcRfMbgRZRhO1FNoZoNTNEO6mYbU_dC9hlr3lf_zm4dnNIqRFnHO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27984" y="3980381"/>
            <a:ext cx="4572000" cy="261697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http://3.bp.blogspot.com/_KmWgXYmoaIM/TUim0qE6o1I/AAAAAAAAB2o/vFmL__7Pc6o/s1600/dominos.jpg"/>
          <p:cNvPicPr>
            <a:picLocks noChangeAspect="1" noChangeArrowheads="1"/>
          </p:cNvPicPr>
          <p:nvPr/>
        </p:nvPicPr>
        <p:blipFill>
          <a:blip r:embed="rId2" cstate="print"/>
          <a:srcRect t="31685"/>
          <a:stretch>
            <a:fillRect/>
          </a:stretch>
        </p:blipFill>
        <p:spPr bwMode="auto">
          <a:xfrm>
            <a:off x="2016829" y="2852936"/>
            <a:ext cx="6299587" cy="4005064"/>
          </a:xfrm>
          <a:prstGeom prst="rect">
            <a:avLst/>
          </a:prstGeom>
          <a:noFill/>
        </p:spPr>
      </p:pic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387912" cy="2565046"/>
          </a:xfrm>
        </p:spPr>
        <p:txBody>
          <a:bodyPr>
            <a:normAutofit/>
          </a:bodyPr>
          <a:lstStyle/>
          <a:p>
            <a:pPr algn="ctr"/>
            <a:r>
              <a:rPr lang="en-GB" sz="6000" dirty="0" smtClean="0"/>
              <a:t>Batch</a:t>
            </a:r>
            <a:br>
              <a:rPr lang="en-GB" sz="6000" dirty="0" smtClean="0"/>
            </a:br>
            <a:r>
              <a:rPr lang="en-GB" sz="6000" dirty="0" smtClean="0"/>
              <a:t>Operating System </a:t>
            </a:r>
            <a:endParaRPr lang="en-GB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Batch Operating Systems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These operating systems were VERY common a long time ago</a:t>
            </a:r>
          </a:p>
          <a:p>
            <a:endParaRPr lang="en-GB" dirty="0" smtClean="0"/>
          </a:p>
          <a:p>
            <a:r>
              <a:rPr lang="en-GB" dirty="0" smtClean="0"/>
              <a:t>They are still used in today’s world but not as much as before</a:t>
            </a:r>
          </a:p>
          <a:p>
            <a:endParaRPr lang="en-GB" dirty="0" smtClean="0"/>
          </a:p>
          <a:p>
            <a:r>
              <a:rPr lang="en-GB" dirty="0" smtClean="0"/>
              <a:t>A batch operating system could be given a large amount of tasks that need to be processed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How it works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The user of the computer would give the computer a number of tasks</a:t>
            </a:r>
          </a:p>
          <a:p>
            <a:endParaRPr lang="en-GB" dirty="0" smtClean="0"/>
          </a:p>
          <a:p>
            <a:r>
              <a:rPr lang="en-GB" dirty="0" smtClean="0"/>
              <a:t>The Batch OS would then process each task one after the other. The next process wont start unless the other has finished</a:t>
            </a:r>
          </a:p>
          <a:p>
            <a:endParaRPr lang="en-GB" dirty="0" smtClean="0"/>
          </a:p>
          <a:p>
            <a:r>
              <a:rPr lang="en-GB" dirty="0" smtClean="0"/>
              <a:t>No human interaction is needed       while the Batch OS is working</a:t>
            </a:r>
            <a:endParaRPr lang="en-GB" dirty="0"/>
          </a:p>
        </p:txBody>
      </p:sp>
      <p:pic>
        <p:nvPicPr>
          <p:cNvPr id="27650" name="Picture 2" descr="http://enw.org/_borders/comptype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16216" y="4230216"/>
            <a:ext cx="2627784" cy="26277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Today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 this day, some functions of batch operating system are still used</a:t>
            </a:r>
          </a:p>
          <a:p>
            <a:endParaRPr lang="en-US" dirty="0" smtClean="0"/>
          </a:p>
          <a:p>
            <a:r>
              <a:rPr lang="en-US" dirty="0" smtClean="0"/>
              <a:t>When we print multiple files batch processing is being used </a:t>
            </a:r>
          </a:p>
          <a:p>
            <a:endParaRPr lang="en-US" dirty="0" smtClean="0"/>
          </a:p>
          <a:p>
            <a:r>
              <a:rPr lang="en-US" dirty="0" smtClean="0"/>
              <a:t>We say the print jobs are                           being batch processed</a:t>
            </a:r>
            <a:endParaRPr lang="en-GB" dirty="0"/>
          </a:p>
        </p:txBody>
      </p:sp>
      <p:pic>
        <p:nvPicPr>
          <p:cNvPr id="28674" name="Picture 2" descr="http://t3.gstatic.com/images?q=tbn:ANd9GcTvdaRJxcwpqKf7tncWw4-YLgym4vIXf10SEVuqacJgsh8tlzHaB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08608" y="3933056"/>
            <a:ext cx="2899895" cy="24482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1432560" y="764704"/>
            <a:ext cx="7711440" cy="1944216"/>
          </a:xfrm>
        </p:spPr>
        <p:txBody>
          <a:bodyPr>
            <a:normAutofit/>
          </a:bodyPr>
          <a:lstStyle/>
          <a:p>
            <a:pPr algn="ctr"/>
            <a:r>
              <a:rPr lang="en-GB" sz="6000" dirty="0" smtClean="0"/>
              <a:t>Time Sharing </a:t>
            </a:r>
            <a:br>
              <a:rPr lang="en-GB" sz="6000" dirty="0" smtClean="0"/>
            </a:br>
            <a:r>
              <a:rPr lang="en-GB" sz="6000" dirty="0" smtClean="0"/>
              <a:t>Operating System </a:t>
            </a:r>
            <a:endParaRPr lang="en-GB" sz="6000" dirty="0"/>
          </a:p>
        </p:txBody>
      </p:sp>
      <p:pic>
        <p:nvPicPr>
          <p:cNvPr id="29698" name="Picture 2" descr="http://www.bbn.com/resources/img/1962_computershare.jpg"/>
          <p:cNvPicPr>
            <a:picLocks noChangeAspect="1" noChangeArrowheads="1"/>
          </p:cNvPicPr>
          <p:nvPr/>
        </p:nvPicPr>
        <p:blipFill>
          <a:blip r:embed="rId2" cstate="print"/>
          <a:srcRect l="5501" r="6014"/>
          <a:stretch>
            <a:fillRect/>
          </a:stretch>
        </p:blipFill>
        <p:spPr bwMode="auto">
          <a:xfrm>
            <a:off x="1907704" y="2924944"/>
            <a:ext cx="6480720" cy="357881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Time Sharing Operating System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14955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With a Time Sharing OS many different  applications could be running at the same time</a:t>
            </a:r>
          </a:p>
          <a:p>
            <a:endParaRPr lang="en-US" dirty="0" smtClean="0"/>
          </a:p>
          <a:p>
            <a:r>
              <a:rPr lang="en-US" dirty="0" smtClean="0"/>
              <a:t>Hence it would be as                            though they are all using                       the CPU at the same time</a:t>
            </a:r>
          </a:p>
          <a:p>
            <a:pPr>
              <a:buNone/>
            </a:pPr>
            <a:endParaRPr lang="en-US" dirty="0" smtClean="0"/>
          </a:p>
          <a:p>
            <a:pPr algn="ctr">
              <a:buNone/>
            </a:pPr>
            <a:r>
              <a:rPr lang="en-US" sz="3600" b="1" dirty="0" smtClean="0">
                <a:solidFill>
                  <a:schemeClr val="accent1">
                    <a:lumMod val="75000"/>
                  </a:schemeClr>
                </a:solidFill>
              </a:rPr>
              <a:t>Would the CPU be running all the tasks at the same time?</a:t>
            </a:r>
            <a:endParaRPr lang="en-GB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30722" name="Picture 2" descr="http://t1.gstatic.com/images?q=tbn:ANd9GcTIXOirm7X_4v1tcyIC-6txItDfpSbaLaux83Mp8qlTxmVk7pM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0152" y="2420888"/>
            <a:ext cx="3059832" cy="18722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Different types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en-GB" dirty="0" smtClean="0"/>
          </a:p>
          <a:p>
            <a:pPr marL="596646" indent="-514350">
              <a:buFont typeface="+mj-lt"/>
              <a:buAutoNum type="arabicPeriod"/>
            </a:pPr>
            <a:r>
              <a:rPr lang="en-US" b="1" u="sng" dirty="0" smtClean="0">
                <a:solidFill>
                  <a:schemeClr val="accent1">
                    <a:lumMod val="75000"/>
                  </a:schemeClr>
                </a:solidFill>
              </a:rPr>
              <a:t>Multi-user</a:t>
            </a:r>
            <a:r>
              <a:rPr lang="en-US" dirty="0" smtClean="0"/>
              <a:t> - here there will  be many users using the same CPU, the CPU will use time-slicing. The CPU goes around all the users, one after each other servicing their processes. The time-slice is very small so the users will not even notice that they do not have the CPUs attention. </a:t>
            </a:r>
          </a:p>
          <a:p>
            <a:pPr marL="596646" indent="-514350">
              <a:buFont typeface="+mj-lt"/>
              <a:buAutoNum type="arabicPeriod"/>
            </a:pPr>
            <a:endParaRPr lang="en-US" dirty="0" smtClean="0"/>
          </a:p>
          <a:p>
            <a:pPr marL="596646" indent="-514350">
              <a:buFont typeface="+mj-lt"/>
              <a:buAutoNum type="arabicPeriod"/>
            </a:pPr>
            <a:r>
              <a:rPr lang="en-US" b="1" u="sng" dirty="0" smtClean="0">
                <a:solidFill>
                  <a:schemeClr val="accent1">
                    <a:lumMod val="75000"/>
                  </a:schemeClr>
                </a:solidFill>
              </a:rPr>
              <a:t>Single-user</a:t>
            </a:r>
            <a:r>
              <a:rPr lang="en-US" dirty="0" smtClean="0"/>
              <a:t> – here we have a single user using one computer.  The user will be running multiple programs at the same time.  Again the CPU uses time slicing.</a:t>
            </a:r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  <p:pic>
        <p:nvPicPr>
          <p:cNvPr id="31746" name="Picture 2" descr="http://t1.gstatic.com/images?q=tbn:ANd9GcRHmtoJ3Bp26UBVgtQ8vaxckPH_rLRvmuVcvirbaNNDUW1aU4dPdw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88750" y="-27384"/>
            <a:ext cx="2691762" cy="20162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43608" y="260648"/>
            <a:ext cx="8100392" cy="2997094"/>
          </a:xfrm>
        </p:spPr>
        <p:txBody>
          <a:bodyPr>
            <a:noAutofit/>
          </a:bodyPr>
          <a:lstStyle/>
          <a:p>
            <a:pPr algn="ctr"/>
            <a:r>
              <a:rPr lang="en-GB" sz="6000" dirty="0" smtClean="0"/>
              <a:t>Why do we have different </a:t>
            </a:r>
            <a:br>
              <a:rPr lang="en-GB" sz="6000" dirty="0" smtClean="0"/>
            </a:br>
            <a:r>
              <a:rPr lang="en-GB" sz="6000" dirty="0" smtClean="0"/>
              <a:t>Operating Systems? </a:t>
            </a:r>
            <a:endParaRPr lang="en-GB" sz="6000" dirty="0"/>
          </a:p>
        </p:txBody>
      </p:sp>
      <p:pic>
        <p:nvPicPr>
          <p:cNvPr id="33794" name="Picture 2" descr="http://t0.gstatic.com/images?q=tbn:ANd9GcQbet8mNZuWUkg-WAUIsG0tNDzVuXe0sL3IO3wfreLp_fv-15SE0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79912" y="3284984"/>
            <a:ext cx="3528392" cy="35283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Why do we need different systems?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149552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We need different Operating Systems in order to cater for different jobs being done on a computer </a:t>
            </a:r>
          </a:p>
          <a:p>
            <a:pPr>
              <a:buNone/>
            </a:pPr>
            <a:r>
              <a:rPr lang="en-US" dirty="0" smtClean="0"/>
              <a:t> </a:t>
            </a:r>
          </a:p>
          <a:p>
            <a:r>
              <a:rPr lang="en-US" dirty="0" smtClean="0"/>
              <a:t>A certain Operating System might be more appropriate than another one </a:t>
            </a:r>
          </a:p>
          <a:p>
            <a:endParaRPr lang="en-US" dirty="0" smtClean="0"/>
          </a:p>
          <a:p>
            <a:r>
              <a:rPr lang="en-US" dirty="0" smtClean="0"/>
              <a:t>The same one OS cannot				 be used for all the different			 jobs done by computers 				    now a days</a:t>
            </a:r>
            <a:endParaRPr lang="en-GB" dirty="0"/>
          </a:p>
        </p:txBody>
      </p:sp>
      <p:pic>
        <p:nvPicPr>
          <p:cNvPr id="2050" name="Picture 2" descr="http://t0.gstatic.com/images?q=tbn:ANd9GcStxhLjZytyh1Ra-J3cBeSdCWvld__lZritAtnPFsWZYwCpZu8D"/>
          <p:cNvPicPr>
            <a:picLocks noChangeAspect="1" noChangeArrowheads="1"/>
          </p:cNvPicPr>
          <p:nvPr/>
        </p:nvPicPr>
        <p:blipFill>
          <a:blip r:embed="rId2" cstate="print"/>
          <a:srcRect r="10467"/>
          <a:stretch>
            <a:fillRect/>
          </a:stretch>
        </p:blipFill>
        <p:spPr bwMode="auto">
          <a:xfrm>
            <a:off x="6156176" y="4369608"/>
            <a:ext cx="3024336" cy="24883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Why RTOS?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As we already know real-time systems are very important due to the need for an immediate response</a:t>
            </a:r>
          </a:p>
          <a:p>
            <a:endParaRPr lang="en-US" dirty="0" smtClean="0"/>
          </a:p>
          <a:p>
            <a:r>
              <a:rPr lang="en-US" dirty="0" smtClean="0"/>
              <a:t>Batch processing and time-sharing do not have immediate response times, hence they would not be able to do the job of a RTOS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Imagine flying a space shuttle, a                  real-time operating system would                be the only choice … why?</a:t>
            </a:r>
            <a:endParaRPr lang="en-GB" dirty="0"/>
          </a:p>
        </p:txBody>
      </p:sp>
      <p:pic>
        <p:nvPicPr>
          <p:cNvPr id="1026" name="Picture 2" descr="http://t1.gstatic.com/images?q=tbn:ANd9GcTPb15V-UIAV7FT0CzlUPgW0Zs0VIKRj1uiSHc3HQDWZnKEsyjd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775433">
            <a:off x="6524511" y="3507583"/>
            <a:ext cx="2428402" cy="389641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Operating System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OS is responsible for all the functions of hardware and also software</a:t>
            </a:r>
          </a:p>
        </p:txBody>
      </p:sp>
      <p:grpSp>
        <p:nvGrpSpPr>
          <p:cNvPr id="5" name="Group 116"/>
          <p:cNvGrpSpPr>
            <a:grpSpLocks/>
          </p:cNvGrpSpPr>
          <p:nvPr/>
        </p:nvGrpSpPr>
        <p:grpSpPr bwMode="auto">
          <a:xfrm>
            <a:off x="1223684" y="2348880"/>
            <a:ext cx="6696632" cy="4680520"/>
            <a:chOff x="0" y="0"/>
            <a:chExt cx="7824" cy="7740"/>
          </a:xfrm>
        </p:grpSpPr>
        <p:sp>
          <p:nvSpPr>
            <p:cNvPr id="6" name="Rectangle 117"/>
            <p:cNvSpPr>
              <a:spLocks noChangeArrowheads="1"/>
            </p:cNvSpPr>
            <p:nvPr/>
          </p:nvSpPr>
          <p:spPr bwMode="auto">
            <a:xfrm>
              <a:off x="0" y="0"/>
              <a:ext cx="7740" cy="774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" name="Line 118"/>
            <p:cNvSpPr>
              <a:spLocks noChangeShapeType="1"/>
            </p:cNvSpPr>
            <p:nvPr/>
          </p:nvSpPr>
          <p:spPr bwMode="auto">
            <a:xfrm flipH="1" flipV="1">
              <a:off x="2430" y="2724"/>
              <a:ext cx="719" cy="572"/>
            </a:xfrm>
            <a:prstGeom prst="line">
              <a:avLst/>
            </a:prstGeom>
            <a:noFill/>
            <a:ln w="9360">
              <a:solidFill>
                <a:srgbClr val="666699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grpSp>
          <p:nvGrpSpPr>
            <p:cNvPr id="8" name="Group 119"/>
            <p:cNvGrpSpPr>
              <a:grpSpLocks/>
            </p:cNvGrpSpPr>
            <p:nvPr/>
          </p:nvGrpSpPr>
          <p:grpSpPr bwMode="auto">
            <a:xfrm>
              <a:off x="794" y="1231"/>
              <a:ext cx="1838" cy="1838"/>
              <a:chOff x="794" y="1231"/>
              <a:chExt cx="1838" cy="1838"/>
            </a:xfrm>
          </p:grpSpPr>
          <p:sp>
            <p:nvSpPr>
              <p:cNvPr id="36" name="Oval 120"/>
              <p:cNvSpPr>
                <a:spLocks noChangeArrowheads="1"/>
              </p:cNvSpPr>
              <p:nvPr/>
            </p:nvSpPr>
            <p:spPr bwMode="auto">
              <a:xfrm>
                <a:off x="794" y="1231"/>
                <a:ext cx="1838" cy="1838"/>
              </a:xfrm>
              <a:prstGeom prst="ellipse">
                <a:avLst/>
              </a:prstGeom>
              <a:noFill/>
              <a:ln w="28440">
                <a:solidFill>
                  <a:srgbClr val="A5002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7" name="Text Box 121"/>
              <p:cNvSpPr txBox="1">
                <a:spLocks noChangeArrowheads="1"/>
              </p:cNvSpPr>
              <p:nvPr/>
            </p:nvSpPr>
            <p:spPr bwMode="auto">
              <a:xfrm>
                <a:off x="1066" y="1503"/>
                <a:ext cx="1294" cy="1294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vert="horz" wrap="square" lIns="0" tIns="0" rIns="0" bIns="0" numCol="1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endParaRPr kumimoji="0" lang="en-GB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endParaRPr>
              </a:p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20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GUI</a:t>
                </a:r>
              </a:p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endPara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9" name="Line 122"/>
            <p:cNvSpPr>
              <a:spLocks noChangeShapeType="1"/>
            </p:cNvSpPr>
            <p:nvPr/>
          </p:nvSpPr>
          <p:spPr bwMode="auto">
            <a:xfrm flipH="1">
              <a:off x="2076" y="4074"/>
              <a:ext cx="895" cy="205"/>
            </a:xfrm>
            <a:prstGeom prst="line">
              <a:avLst/>
            </a:prstGeom>
            <a:noFill/>
            <a:ln w="9360">
              <a:solidFill>
                <a:srgbClr val="666699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grpSp>
          <p:nvGrpSpPr>
            <p:cNvPr id="10" name="Group 123"/>
            <p:cNvGrpSpPr>
              <a:grpSpLocks/>
            </p:cNvGrpSpPr>
            <p:nvPr/>
          </p:nvGrpSpPr>
          <p:grpSpPr bwMode="auto">
            <a:xfrm>
              <a:off x="263" y="3319"/>
              <a:ext cx="1838" cy="2083"/>
              <a:chOff x="263" y="3319"/>
              <a:chExt cx="1838" cy="2083"/>
            </a:xfrm>
          </p:grpSpPr>
          <p:sp>
            <p:nvSpPr>
              <p:cNvPr id="34" name="Oval 124"/>
              <p:cNvSpPr>
                <a:spLocks noChangeArrowheads="1"/>
              </p:cNvSpPr>
              <p:nvPr/>
            </p:nvSpPr>
            <p:spPr bwMode="auto">
              <a:xfrm>
                <a:off x="263" y="3564"/>
                <a:ext cx="1838" cy="1838"/>
              </a:xfrm>
              <a:prstGeom prst="ellipse">
                <a:avLst/>
              </a:prstGeom>
              <a:noFill/>
              <a:ln w="28440">
                <a:solidFill>
                  <a:srgbClr val="666699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5" name="Text Box 125"/>
              <p:cNvSpPr txBox="1">
                <a:spLocks noChangeArrowheads="1"/>
              </p:cNvSpPr>
              <p:nvPr/>
            </p:nvSpPr>
            <p:spPr bwMode="auto">
              <a:xfrm>
                <a:off x="535" y="3319"/>
                <a:ext cx="1294" cy="1612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vert="horz" wrap="square" lIns="0" tIns="0" rIns="0" bIns="0" numCol="1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endParaRPr kumimoji="0" lang="en-GB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endParaRPr>
              </a:p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endParaRPr kumimoji="0" lang="en-GB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endParaRPr>
              </a:p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20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Device</a:t>
                </a:r>
                <a:r>
                  <a:rPr kumimoji="0" lang="en-GB" sz="2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 </a:t>
                </a:r>
                <a:r>
                  <a:rPr kumimoji="0" lang="en-GB" sz="20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Drivers</a:t>
                </a:r>
                <a:endPara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1" name="Line 126"/>
            <p:cNvSpPr>
              <a:spLocks noChangeShapeType="1"/>
            </p:cNvSpPr>
            <p:nvPr/>
          </p:nvSpPr>
          <p:spPr bwMode="auto">
            <a:xfrm flipH="1">
              <a:off x="3073" y="4697"/>
              <a:ext cx="398" cy="827"/>
            </a:xfrm>
            <a:prstGeom prst="line">
              <a:avLst/>
            </a:prstGeom>
            <a:noFill/>
            <a:ln w="9360">
              <a:solidFill>
                <a:srgbClr val="666699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grpSp>
          <p:nvGrpSpPr>
            <p:cNvPr id="12" name="Group 127"/>
            <p:cNvGrpSpPr>
              <a:grpSpLocks/>
            </p:cNvGrpSpPr>
            <p:nvPr/>
          </p:nvGrpSpPr>
          <p:grpSpPr bwMode="auto">
            <a:xfrm>
              <a:off x="1755" y="5249"/>
              <a:ext cx="1838" cy="2024"/>
              <a:chOff x="1755" y="5249"/>
              <a:chExt cx="1838" cy="2024"/>
            </a:xfrm>
          </p:grpSpPr>
          <p:sp>
            <p:nvSpPr>
              <p:cNvPr id="32" name="Oval 128"/>
              <p:cNvSpPr>
                <a:spLocks noChangeArrowheads="1"/>
              </p:cNvSpPr>
              <p:nvPr/>
            </p:nvSpPr>
            <p:spPr bwMode="auto">
              <a:xfrm>
                <a:off x="1755" y="5435"/>
                <a:ext cx="1838" cy="1838"/>
              </a:xfrm>
              <a:prstGeom prst="ellipse">
                <a:avLst/>
              </a:prstGeom>
              <a:noFill/>
              <a:ln w="28440">
                <a:solidFill>
                  <a:srgbClr val="B2B2B2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3" name="Text Box 129"/>
              <p:cNvSpPr txBox="1">
                <a:spLocks noChangeArrowheads="1"/>
              </p:cNvSpPr>
              <p:nvPr/>
            </p:nvSpPr>
            <p:spPr bwMode="auto">
              <a:xfrm>
                <a:off x="2027" y="5249"/>
                <a:ext cx="1294" cy="1294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vert="horz" wrap="square" lIns="0" tIns="0" rIns="0" bIns="0" numCol="1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endParaRPr kumimoji="0" lang="en-GB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endParaRPr>
              </a:p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endParaRPr kumimoji="0" lang="en-GB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endParaRPr>
              </a:p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20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Security</a:t>
                </a:r>
                <a:endPara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3" name="Line 130"/>
            <p:cNvSpPr>
              <a:spLocks noChangeShapeType="1"/>
            </p:cNvSpPr>
            <p:nvPr/>
          </p:nvSpPr>
          <p:spPr bwMode="auto">
            <a:xfrm>
              <a:off x="4269" y="4696"/>
              <a:ext cx="398" cy="827"/>
            </a:xfrm>
            <a:prstGeom prst="line">
              <a:avLst/>
            </a:prstGeom>
            <a:noFill/>
            <a:ln w="9360">
              <a:solidFill>
                <a:srgbClr val="666699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grpSp>
          <p:nvGrpSpPr>
            <p:cNvPr id="14" name="Group 131"/>
            <p:cNvGrpSpPr>
              <a:grpSpLocks/>
            </p:cNvGrpSpPr>
            <p:nvPr/>
          </p:nvGrpSpPr>
          <p:grpSpPr bwMode="auto">
            <a:xfrm>
              <a:off x="4148" y="5405"/>
              <a:ext cx="1838" cy="1867"/>
              <a:chOff x="4148" y="5405"/>
              <a:chExt cx="1838" cy="1867"/>
            </a:xfrm>
          </p:grpSpPr>
          <p:sp>
            <p:nvSpPr>
              <p:cNvPr id="30" name="Oval 132"/>
              <p:cNvSpPr>
                <a:spLocks noChangeArrowheads="1"/>
              </p:cNvSpPr>
              <p:nvPr/>
            </p:nvSpPr>
            <p:spPr bwMode="auto">
              <a:xfrm>
                <a:off x="4148" y="5434"/>
                <a:ext cx="1838" cy="1838"/>
              </a:xfrm>
              <a:prstGeom prst="ellipse">
                <a:avLst/>
              </a:prstGeom>
              <a:noFill/>
              <a:ln w="28440">
                <a:solidFill>
                  <a:srgbClr val="999933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1" name="Text Box 133"/>
              <p:cNvSpPr txBox="1">
                <a:spLocks noChangeArrowheads="1"/>
              </p:cNvSpPr>
              <p:nvPr/>
            </p:nvSpPr>
            <p:spPr bwMode="auto">
              <a:xfrm>
                <a:off x="4300" y="5405"/>
                <a:ext cx="1492" cy="1294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vert="horz" wrap="square" lIns="0" tIns="0" rIns="0" bIns="0" numCol="1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endParaRPr kumimoji="0" lang="en-GB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endParaRPr>
              </a:p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endParaRPr kumimoji="0" lang="en-GB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endParaRPr>
              </a:p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20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Networking</a:t>
                </a:r>
                <a:endPara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5" name="Line 134"/>
            <p:cNvSpPr>
              <a:spLocks noChangeShapeType="1"/>
            </p:cNvSpPr>
            <p:nvPr/>
          </p:nvSpPr>
          <p:spPr bwMode="auto">
            <a:xfrm>
              <a:off x="4765" y="4073"/>
              <a:ext cx="895" cy="204"/>
            </a:xfrm>
            <a:prstGeom prst="line">
              <a:avLst/>
            </a:prstGeom>
            <a:noFill/>
            <a:ln w="9360">
              <a:solidFill>
                <a:srgbClr val="666699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grpSp>
          <p:nvGrpSpPr>
            <p:cNvPr id="16" name="Group 135"/>
            <p:cNvGrpSpPr>
              <a:grpSpLocks/>
            </p:cNvGrpSpPr>
            <p:nvPr/>
          </p:nvGrpSpPr>
          <p:grpSpPr bwMode="auto">
            <a:xfrm>
              <a:off x="5639" y="3562"/>
              <a:ext cx="2185" cy="2128"/>
              <a:chOff x="5639" y="3562"/>
              <a:chExt cx="2185" cy="2128"/>
            </a:xfrm>
          </p:grpSpPr>
          <p:sp>
            <p:nvSpPr>
              <p:cNvPr id="28" name="Oval 136"/>
              <p:cNvSpPr>
                <a:spLocks noChangeArrowheads="1"/>
              </p:cNvSpPr>
              <p:nvPr/>
            </p:nvSpPr>
            <p:spPr bwMode="auto">
              <a:xfrm>
                <a:off x="5639" y="3562"/>
                <a:ext cx="2185" cy="2128"/>
              </a:xfrm>
              <a:prstGeom prst="ellipse">
                <a:avLst/>
              </a:prstGeom>
              <a:noFill/>
              <a:ln w="28440">
                <a:solidFill>
                  <a:srgbClr val="A5002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9" name="Text Box 137"/>
              <p:cNvSpPr txBox="1">
                <a:spLocks noChangeArrowheads="1"/>
              </p:cNvSpPr>
              <p:nvPr/>
            </p:nvSpPr>
            <p:spPr bwMode="auto">
              <a:xfrm>
                <a:off x="5911" y="3834"/>
                <a:ext cx="1661" cy="1294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vert="horz" wrap="square" lIns="0" tIns="0" rIns="0" bIns="0" numCol="1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endParaRPr kumimoji="0" lang="en-GB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endParaRPr>
              </a:p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20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Disk</a:t>
                </a:r>
                <a:r>
                  <a:rPr kumimoji="0" lang="en-GB" sz="2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 </a:t>
                </a:r>
                <a:r>
                  <a:rPr kumimoji="0" lang="en-GB" sz="20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Management</a:t>
                </a:r>
                <a:r>
                  <a:rPr kumimoji="0" lang="en-GB" sz="2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 </a:t>
                </a:r>
                <a:endPara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7" name="Line 138"/>
            <p:cNvSpPr>
              <a:spLocks noChangeShapeType="1"/>
            </p:cNvSpPr>
            <p:nvPr/>
          </p:nvSpPr>
          <p:spPr bwMode="auto">
            <a:xfrm flipV="1">
              <a:off x="4588" y="2721"/>
              <a:ext cx="718" cy="573"/>
            </a:xfrm>
            <a:prstGeom prst="line">
              <a:avLst/>
            </a:prstGeom>
            <a:noFill/>
            <a:ln w="9360">
              <a:solidFill>
                <a:srgbClr val="666699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grpSp>
          <p:nvGrpSpPr>
            <p:cNvPr id="18" name="Group 139"/>
            <p:cNvGrpSpPr>
              <a:grpSpLocks/>
            </p:cNvGrpSpPr>
            <p:nvPr/>
          </p:nvGrpSpPr>
          <p:grpSpPr bwMode="auto">
            <a:xfrm>
              <a:off x="5106" y="1230"/>
              <a:ext cx="2213" cy="1838"/>
              <a:chOff x="5106" y="1230"/>
              <a:chExt cx="2213" cy="1838"/>
            </a:xfrm>
          </p:grpSpPr>
          <p:sp>
            <p:nvSpPr>
              <p:cNvPr id="26" name="Oval 140"/>
              <p:cNvSpPr>
                <a:spLocks noChangeArrowheads="1"/>
              </p:cNvSpPr>
              <p:nvPr/>
            </p:nvSpPr>
            <p:spPr bwMode="auto">
              <a:xfrm>
                <a:off x="5106" y="1230"/>
                <a:ext cx="2213" cy="1838"/>
              </a:xfrm>
              <a:prstGeom prst="ellipse">
                <a:avLst/>
              </a:prstGeom>
              <a:noFill/>
              <a:ln w="28440">
                <a:solidFill>
                  <a:srgbClr val="666699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7" name="Text Box 141"/>
              <p:cNvSpPr txBox="1">
                <a:spLocks noChangeArrowheads="1"/>
              </p:cNvSpPr>
              <p:nvPr/>
            </p:nvSpPr>
            <p:spPr bwMode="auto">
              <a:xfrm>
                <a:off x="5316" y="1233"/>
                <a:ext cx="1751" cy="1294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vert="horz" wrap="square" lIns="0" tIns="0" rIns="0" bIns="0" numCol="1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endParaRPr kumimoji="0" lang="en-GB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endParaRPr>
              </a:p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20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Memory</a:t>
                </a:r>
                <a:r>
                  <a:rPr kumimoji="0" lang="en-GB" sz="2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 </a:t>
                </a:r>
                <a:r>
                  <a:rPr kumimoji="0" lang="en-GB" sz="20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Management</a:t>
                </a:r>
                <a:endPara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9" name="Line 142"/>
            <p:cNvSpPr>
              <a:spLocks noChangeShapeType="1"/>
            </p:cNvSpPr>
            <p:nvPr/>
          </p:nvSpPr>
          <p:spPr bwMode="auto">
            <a:xfrm flipV="1">
              <a:off x="3870" y="2029"/>
              <a:ext cx="0" cy="919"/>
            </a:xfrm>
            <a:prstGeom prst="line">
              <a:avLst/>
            </a:prstGeom>
            <a:noFill/>
            <a:ln w="9360">
              <a:solidFill>
                <a:srgbClr val="666699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grpSp>
          <p:nvGrpSpPr>
            <p:cNvPr id="20" name="Group 143"/>
            <p:cNvGrpSpPr>
              <a:grpSpLocks/>
            </p:cNvGrpSpPr>
            <p:nvPr/>
          </p:nvGrpSpPr>
          <p:grpSpPr bwMode="auto">
            <a:xfrm>
              <a:off x="2950" y="193"/>
              <a:ext cx="2182" cy="1838"/>
              <a:chOff x="2950" y="193"/>
              <a:chExt cx="2182" cy="1838"/>
            </a:xfrm>
          </p:grpSpPr>
          <p:sp>
            <p:nvSpPr>
              <p:cNvPr id="24" name="Oval 144"/>
              <p:cNvSpPr>
                <a:spLocks noChangeArrowheads="1"/>
              </p:cNvSpPr>
              <p:nvPr/>
            </p:nvSpPr>
            <p:spPr bwMode="auto">
              <a:xfrm>
                <a:off x="2950" y="193"/>
                <a:ext cx="2182" cy="1838"/>
              </a:xfrm>
              <a:prstGeom prst="ellipse">
                <a:avLst/>
              </a:prstGeom>
              <a:noFill/>
              <a:ln w="28440">
                <a:solidFill>
                  <a:srgbClr val="B2B2B2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5" name="Text Box 145"/>
              <p:cNvSpPr txBox="1">
                <a:spLocks noChangeArrowheads="1"/>
              </p:cNvSpPr>
              <p:nvPr/>
            </p:nvSpPr>
            <p:spPr bwMode="auto">
              <a:xfrm>
                <a:off x="3127" y="223"/>
                <a:ext cx="1837" cy="1294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vert="horz" wrap="square" lIns="0" tIns="0" rIns="0" bIns="0" numCol="1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endParaRPr kumimoji="0" lang="en-GB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endParaRPr>
              </a:p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20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Process</a:t>
                </a:r>
                <a:r>
                  <a:rPr kumimoji="0" lang="en-GB" sz="2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 </a:t>
                </a:r>
                <a:r>
                  <a:rPr kumimoji="0" lang="en-GB" sz="20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Management</a:t>
                </a:r>
                <a:endParaRPr kumimoji="0" lang="en-US" sz="4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21" name="Group 146"/>
            <p:cNvGrpSpPr>
              <a:grpSpLocks/>
            </p:cNvGrpSpPr>
            <p:nvPr/>
          </p:nvGrpSpPr>
          <p:grpSpPr bwMode="auto">
            <a:xfrm>
              <a:off x="2950" y="2950"/>
              <a:ext cx="1838" cy="1838"/>
              <a:chOff x="2950" y="2950"/>
              <a:chExt cx="1838" cy="1838"/>
            </a:xfrm>
          </p:grpSpPr>
          <p:sp>
            <p:nvSpPr>
              <p:cNvPr id="22" name="Oval 147"/>
              <p:cNvSpPr>
                <a:spLocks noChangeArrowheads="1"/>
              </p:cNvSpPr>
              <p:nvPr/>
            </p:nvSpPr>
            <p:spPr bwMode="auto">
              <a:xfrm>
                <a:off x="2950" y="2950"/>
                <a:ext cx="1838" cy="1838"/>
              </a:xfrm>
              <a:prstGeom prst="ellipse">
                <a:avLst/>
              </a:prstGeom>
              <a:noFill/>
              <a:ln w="28440">
                <a:solidFill>
                  <a:srgbClr val="4C6D8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3" name="Text Box 148"/>
              <p:cNvSpPr txBox="1">
                <a:spLocks noChangeArrowheads="1"/>
              </p:cNvSpPr>
              <p:nvPr/>
            </p:nvSpPr>
            <p:spPr bwMode="auto">
              <a:xfrm>
                <a:off x="3144" y="2973"/>
                <a:ext cx="1547" cy="1294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vert="horz" wrap="square" lIns="0" tIns="0" rIns="0" bIns="0" numCol="1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endParaRPr kumimoji="0" lang="en-GB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endParaRPr>
              </a:p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24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Operating</a:t>
                </a:r>
                <a:r>
                  <a:rPr kumimoji="0" lang="en-GB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 </a:t>
                </a:r>
                <a:r>
                  <a:rPr kumimoji="0" lang="en-GB" sz="24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System</a:t>
                </a: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Why Batch OS?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268760"/>
            <a:ext cx="7498080" cy="5410200"/>
          </a:xfrm>
        </p:spPr>
        <p:txBody>
          <a:bodyPr>
            <a:noAutofit/>
          </a:bodyPr>
          <a:lstStyle/>
          <a:p>
            <a:r>
              <a:rPr lang="en-US" sz="2400" dirty="0" smtClean="0"/>
              <a:t>Batch Operating Systems are the oldest types </a:t>
            </a:r>
            <a:r>
              <a:rPr lang="en-US" sz="2400" dirty="0" smtClean="0"/>
              <a:t>of operating </a:t>
            </a:r>
            <a:r>
              <a:rPr lang="en-US" sz="2400" dirty="0" smtClean="0"/>
              <a:t>system</a:t>
            </a:r>
          </a:p>
          <a:p>
            <a:endParaRPr lang="en-US" sz="2400" dirty="0" smtClean="0"/>
          </a:p>
          <a:p>
            <a:r>
              <a:rPr lang="en-US" sz="2400" dirty="0" smtClean="0"/>
              <a:t>The use of Batch operating systems are used when large amount of data need to be processed </a:t>
            </a:r>
          </a:p>
          <a:p>
            <a:pPr>
              <a:buNone/>
            </a:pPr>
            <a:r>
              <a:rPr lang="en-US" sz="2400" dirty="0" smtClean="0"/>
              <a:t> </a:t>
            </a:r>
            <a:endParaRPr lang="en-US" sz="2400" dirty="0" smtClean="0"/>
          </a:p>
          <a:p>
            <a:r>
              <a:rPr lang="en-US" sz="2400" dirty="0" smtClean="0"/>
              <a:t>If we take a bank for example where </a:t>
            </a:r>
            <a:r>
              <a:rPr lang="en-US" sz="2400" dirty="0" err="1" smtClean="0"/>
              <a:t>cheques</a:t>
            </a:r>
            <a:r>
              <a:rPr lang="en-US" sz="2400" dirty="0" smtClean="0"/>
              <a:t>		 are deposited it is time consuming to input	 </a:t>
            </a:r>
            <a:r>
              <a:rPr lang="en-US" sz="2400" dirty="0" err="1" smtClean="0"/>
              <a:t>cheques</a:t>
            </a:r>
            <a:r>
              <a:rPr lang="en-US" sz="2400" dirty="0" smtClean="0"/>
              <a:t> one by one</a:t>
            </a:r>
          </a:p>
          <a:p>
            <a:pPr>
              <a:buNone/>
            </a:pPr>
            <a:endParaRPr lang="en-US" sz="2400" dirty="0" smtClean="0"/>
          </a:p>
          <a:p>
            <a:r>
              <a:rPr lang="en-US" sz="2400" dirty="0" smtClean="0"/>
              <a:t>A Batch OS does not need any human interaction so </a:t>
            </a:r>
            <a:r>
              <a:rPr lang="en-US" sz="2400" dirty="0" smtClean="0"/>
              <a:t>all the </a:t>
            </a:r>
            <a:r>
              <a:rPr lang="en-US" sz="2400" dirty="0" err="1" smtClean="0"/>
              <a:t>cheques</a:t>
            </a:r>
            <a:r>
              <a:rPr lang="en-US" sz="2400" dirty="0" smtClean="0"/>
              <a:t> are processed </a:t>
            </a:r>
            <a:r>
              <a:rPr lang="en-US" sz="2400" dirty="0" smtClean="0"/>
              <a:t>automatically</a:t>
            </a:r>
            <a:endParaRPr lang="en-GB" sz="2400" dirty="0"/>
          </a:p>
        </p:txBody>
      </p:sp>
      <p:pic>
        <p:nvPicPr>
          <p:cNvPr id="8194" name="Picture 2" descr="https://encrypted-tbn3.gstatic.com/images?q=tbn:ANd9GcR8TtKcWOnXKrKuky8dIOYlCQeCFN7orgEk3MTHcVCCP8f2DsLu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16216" y="3789040"/>
            <a:ext cx="2699792" cy="177270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Why Time Sharing OS?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Time-sharing </a:t>
            </a:r>
            <a:r>
              <a:rPr lang="en-US" dirty="0" smtClean="0"/>
              <a:t>operating </a:t>
            </a:r>
            <a:r>
              <a:rPr lang="en-US" dirty="0" smtClean="0"/>
              <a:t>systems are used </a:t>
            </a:r>
            <a:r>
              <a:rPr lang="en-US" dirty="0" smtClean="0"/>
              <a:t>to </a:t>
            </a:r>
            <a:r>
              <a:rPr lang="en-US" dirty="0" smtClean="0"/>
              <a:t>make the most of  free time </a:t>
            </a:r>
            <a:r>
              <a:rPr lang="en-US" dirty="0" smtClean="0"/>
              <a:t>of a </a:t>
            </a:r>
            <a:r>
              <a:rPr lang="en-US" dirty="0" smtClean="0"/>
              <a:t>CPU</a:t>
            </a:r>
          </a:p>
          <a:p>
            <a:endParaRPr lang="en-US" dirty="0" smtClean="0"/>
          </a:p>
          <a:p>
            <a:r>
              <a:rPr lang="en-US" dirty="0" smtClean="0"/>
              <a:t> Time sharing OS are used to allow many users use the same systems such as in an office or a school </a:t>
            </a:r>
          </a:p>
          <a:p>
            <a:endParaRPr lang="en-US" dirty="0" smtClean="0"/>
          </a:p>
          <a:p>
            <a:r>
              <a:rPr lang="en-US" dirty="0" smtClean="0"/>
              <a:t>Time sharing OS also allows many programs to run at the same time  </a:t>
            </a:r>
            <a:endParaRPr lang="en-GB" dirty="0"/>
          </a:p>
        </p:txBody>
      </p:sp>
      <p:pic>
        <p:nvPicPr>
          <p:cNvPr id="7170" name="Picture 2" descr="https://encrypted-tbn3.gstatic.com/images?q=tbn:ANd9GcREr9nrVwH7g0VGCa8cDKz1HF2JtjMu54XPfvZh2w5Z7JJGE5orjw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92280" y="4005064"/>
            <a:ext cx="1979712" cy="148287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403648" y="1052736"/>
            <a:ext cx="7435552" cy="1872208"/>
          </a:xfrm>
        </p:spPr>
        <p:txBody>
          <a:bodyPr>
            <a:noAutofit/>
          </a:bodyPr>
          <a:lstStyle/>
          <a:p>
            <a:pPr algn="ctr"/>
            <a:r>
              <a:rPr lang="en-GB" sz="4800" dirty="0" smtClean="0"/>
              <a:t>Common Types</a:t>
            </a:r>
            <a:br>
              <a:rPr lang="en-GB" sz="4800" dirty="0" smtClean="0"/>
            </a:br>
            <a:r>
              <a:rPr lang="en-GB" sz="4800" dirty="0" smtClean="0"/>
              <a:t> of Different </a:t>
            </a:r>
            <a:br>
              <a:rPr lang="en-GB" sz="4800" dirty="0" smtClean="0"/>
            </a:br>
            <a:r>
              <a:rPr lang="en-GB" sz="4800" dirty="0" smtClean="0"/>
              <a:t>Operating Systems </a:t>
            </a:r>
            <a:endParaRPr lang="en-GB" sz="48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432560" y="3260576"/>
            <a:ext cx="7406640" cy="2256656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Single user</a:t>
            </a:r>
          </a:p>
          <a:p>
            <a:r>
              <a:rPr lang="en-GB" dirty="0" smtClean="0"/>
              <a:t>Multi user</a:t>
            </a:r>
          </a:p>
          <a:p>
            <a:r>
              <a:rPr lang="en-GB" dirty="0" smtClean="0"/>
              <a:t>Networked</a:t>
            </a:r>
          </a:p>
          <a:p>
            <a:r>
              <a:rPr lang="en-GB" dirty="0" smtClean="0"/>
              <a:t>Single Programming</a:t>
            </a:r>
          </a:p>
          <a:p>
            <a:r>
              <a:rPr lang="en-GB" dirty="0" smtClean="0"/>
              <a:t>Multiple Programming </a:t>
            </a:r>
          </a:p>
          <a:p>
            <a:endParaRPr lang="en-GB" dirty="0" smtClean="0"/>
          </a:p>
        </p:txBody>
      </p:sp>
      <p:pic>
        <p:nvPicPr>
          <p:cNvPr id="6146" name="Picture 2" descr="https://encrypted-tbn2.gstatic.com/images?q=tbn:ANd9GcRfMbgRZRhO1FNoZoNTNEO6mYbU_dC9hlr3lf_zm4dnNIqRFnH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7984" y="3980381"/>
            <a:ext cx="4572000" cy="261697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Single User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Single user only allows </a:t>
            </a:r>
            <a:r>
              <a:rPr lang="en-US" dirty="0" smtClean="0"/>
              <a:t>one user at a time to use the </a:t>
            </a:r>
            <a:r>
              <a:rPr lang="en-US" dirty="0" smtClean="0"/>
              <a:t>computer</a:t>
            </a:r>
          </a:p>
          <a:p>
            <a:endParaRPr lang="en-US" dirty="0" smtClean="0"/>
          </a:p>
          <a:p>
            <a:r>
              <a:rPr lang="en-US" dirty="0" smtClean="0"/>
              <a:t>This </a:t>
            </a:r>
            <a:r>
              <a:rPr lang="en-US" dirty="0" smtClean="0"/>
              <a:t>means that the computer will </a:t>
            </a:r>
            <a:r>
              <a:rPr lang="en-US" dirty="0" smtClean="0"/>
              <a:t>only allow one user to use the computer </a:t>
            </a:r>
            <a:r>
              <a:rPr lang="en-US" dirty="0" smtClean="0"/>
              <a:t>at a given point in </a:t>
            </a:r>
            <a:r>
              <a:rPr lang="en-US" dirty="0" smtClean="0"/>
              <a:t>time;</a:t>
            </a:r>
          </a:p>
          <a:p>
            <a:endParaRPr lang="en-US" dirty="0" smtClean="0"/>
          </a:p>
          <a:p>
            <a:r>
              <a:rPr lang="en-US" dirty="0" smtClean="0"/>
              <a:t>No </a:t>
            </a:r>
            <a:r>
              <a:rPr lang="en-US" dirty="0" smtClean="0"/>
              <a:t>other user can use the computer at that </a:t>
            </a:r>
            <a:r>
              <a:rPr lang="en-US" dirty="0" smtClean="0"/>
              <a:t>time, but once </a:t>
            </a:r>
            <a:r>
              <a:rPr lang="en-US" dirty="0" smtClean="0"/>
              <a:t>the first user is finished </a:t>
            </a:r>
            <a:r>
              <a:rPr lang="en-US" dirty="0" smtClean="0"/>
              <a:t>another </a:t>
            </a:r>
            <a:r>
              <a:rPr lang="en-US" dirty="0" smtClean="0"/>
              <a:t>user can then use it. </a:t>
            </a:r>
            <a:endParaRPr lang="en-GB" dirty="0"/>
          </a:p>
        </p:txBody>
      </p:sp>
      <p:pic>
        <p:nvPicPr>
          <p:cNvPr id="5124" name="Picture 4" descr="https://encrypted-tbn0.gstatic.com/images?q=tbn:ANd9GcS7lE9uxN69ssx5B-4FEgApmy2oY9_mKrXa0if4ayOE26y_m5y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948264" y="5350963"/>
            <a:ext cx="2195736" cy="15070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Multiple User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This is the opposite of single user</a:t>
            </a:r>
          </a:p>
          <a:p>
            <a:endParaRPr lang="en-US" dirty="0" smtClean="0"/>
          </a:p>
          <a:p>
            <a:r>
              <a:rPr lang="en-US" dirty="0" smtClean="0"/>
              <a:t>Multi user allows </a:t>
            </a:r>
            <a:r>
              <a:rPr lang="en-US" dirty="0" smtClean="0"/>
              <a:t>more than one user to use a computer at </a:t>
            </a:r>
            <a:r>
              <a:rPr lang="en-US" dirty="0" smtClean="0"/>
              <a:t>the same time</a:t>
            </a:r>
          </a:p>
          <a:p>
            <a:endParaRPr lang="en-US" dirty="0" smtClean="0"/>
          </a:p>
          <a:p>
            <a:r>
              <a:rPr lang="en-US" dirty="0" smtClean="0"/>
              <a:t>Usually</a:t>
            </a:r>
            <a:r>
              <a:rPr lang="en-US" dirty="0" smtClean="0"/>
              <a:t>, a mainframe (or minicomputer) is used for </a:t>
            </a:r>
            <a:r>
              <a:rPr lang="en-US" dirty="0" smtClean="0"/>
              <a:t>a multi user OS</a:t>
            </a:r>
          </a:p>
          <a:p>
            <a:endParaRPr lang="en-US" dirty="0" smtClean="0"/>
          </a:p>
          <a:p>
            <a:r>
              <a:rPr lang="en-US" dirty="0" smtClean="0"/>
              <a:t>Each </a:t>
            </a:r>
            <a:r>
              <a:rPr lang="en-US" dirty="0" smtClean="0"/>
              <a:t>user would </a:t>
            </a:r>
            <a:r>
              <a:rPr lang="en-US" dirty="0" smtClean="0"/>
              <a:t>have </a:t>
            </a:r>
            <a:r>
              <a:rPr lang="en-US" dirty="0" smtClean="0"/>
              <a:t>his/her own </a:t>
            </a:r>
            <a:r>
              <a:rPr lang="en-US" dirty="0" smtClean="0"/>
              <a:t>terminal, just like out computers here in school </a:t>
            </a:r>
            <a:endParaRPr lang="en-GB" dirty="0"/>
          </a:p>
        </p:txBody>
      </p:sp>
      <p:pic>
        <p:nvPicPr>
          <p:cNvPr id="4102" name="Picture 6" descr="https://encrypted-tbn1.gstatic.com/images?q=tbn:ANd9GcSap-C52dRrNMw8StFc2PLXceq6j2GZnndMKiZUldxB94uoA8Ht"/>
          <p:cNvPicPr>
            <a:picLocks noChangeAspect="1" noChangeArrowheads="1"/>
          </p:cNvPicPr>
          <p:nvPr/>
        </p:nvPicPr>
        <p:blipFill>
          <a:blip r:embed="rId2" cstate="print"/>
          <a:srcRect r="37315"/>
          <a:stretch>
            <a:fillRect/>
          </a:stretch>
        </p:blipFill>
        <p:spPr bwMode="auto">
          <a:xfrm>
            <a:off x="4716016" y="0"/>
            <a:ext cx="4427984" cy="14127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Networked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 Networked OS </a:t>
            </a:r>
            <a:r>
              <a:rPr lang="en-US" dirty="0" smtClean="0"/>
              <a:t>is </a:t>
            </a:r>
            <a:r>
              <a:rPr lang="en-US" dirty="0" smtClean="0"/>
              <a:t>designed </a:t>
            </a:r>
            <a:r>
              <a:rPr lang="en-US" dirty="0" smtClean="0"/>
              <a:t>to keep a network </a:t>
            </a:r>
            <a:r>
              <a:rPr lang="en-US" dirty="0" smtClean="0"/>
              <a:t>running at its best performance</a:t>
            </a:r>
          </a:p>
          <a:p>
            <a:endParaRPr lang="en-US" dirty="0" smtClean="0"/>
          </a:p>
          <a:p>
            <a:r>
              <a:rPr lang="en-US" dirty="0" smtClean="0"/>
              <a:t>In </a:t>
            </a:r>
            <a:r>
              <a:rPr lang="en-US" dirty="0" smtClean="0"/>
              <a:t>a network there are </a:t>
            </a:r>
            <a:r>
              <a:rPr lang="en-US" dirty="0" smtClean="0"/>
              <a:t>many computers </a:t>
            </a:r>
            <a:r>
              <a:rPr lang="en-US" dirty="0" smtClean="0"/>
              <a:t>connected to each </a:t>
            </a:r>
            <a:r>
              <a:rPr lang="en-US" dirty="0" smtClean="0"/>
              <a:t>other,</a:t>
            </a:r>
          </a:p>
          <a:p>
            <a:endParaRPr lang="en-US" dirty="0" smtClean="0"/>
          </a:p>
          <a:p>
            <a:r>
              <a:rPr lang="en-US" dirty="0" smtClean="0"/>
              <a:t>main </a:t>
            </a:r>
            <a:r>
              <a:rPr lang="en-US" dirty="0" smtClean="0"/>
              <a:t>aims of a </a:t>
            </a:r>
            <a:r>
              <a:rPr lang="en-US" dirty="0" smtClean="0"/>
              <a:t>networked OS: </a:t>
            </a:r>
          </a:p>
          <a:p>
            <a:pPr marL="916686" lvl="1" indent="-514350">
              <a:buFont typeface="+mj-lt"/>
              <a:buAutoNum type="arabicPeriod"/>
            </a:pPr>
            <a:r>
              <a:rPr lang="en-US" dirty="0" smtClean="0"/>
              <a:t>Control </a:t>
            </a:r>
            <a:r>
              <a:rPr lang="en-US" dirty="0" smtClean="0"/>
              <a:t>a network and its traffic, </a:t>
            </a:r>
          </a:p>
          <a:p>
            <a:pPr marL="916686" lvl="1" indent="-514350">
              <a:buFont typeface="+mj-lt"/>
              <a:buAutoNum type="arabicPeriod"/>
            </a:pPr>
            <a:r>
              <a:rPr lang="en-US" dirty="0" smtClean="0"/>
              <a:t>Control </a:t>
            </a:r>
            <a:r>
              <a:rPr lang="en-US" dirty="0" smtClean="0"/>
              <a:t>access of users to different </a:t>
            </a:r>
            <a:r>
              <a:rPr lang="en-US" dirty="0" smtClean="0"/>
              <a:t>resources</a:t>
            </a:r>
          </a:p>
          <a:p>
            <a:pPr marL="916686" lvl="1" indent="-514350">
              <a:buFont typeface="+mj-lt"/>
              <a:buAutoNum type="arabicPeriod"/>
            </a:pPr>
            <a:r>
              <a:rPr lang="en-US" dirty="0" smtClean="0"/>
              <a:t>Provide </a:t>
            </a:r>
            <a:r>
              <a:rPr lang="en-US" dirty="0" smtClean="0"/>
              <a:t>administration features such as security. </a:t>
            </a:r>
          </a:p>
          <a:p>
            <a:endParaRPr lang="en-GB" dirty="0"/>
          </a:p>
        </p:txBody>
      </p:sp>
      <p:pic>
        <p:nvPicPr>
          <p:cNvPr id="3074" name="Picture 2" descr="https://encrypted-tbn1.gstatic.com/images?q=tbn:ANd9GcRlw6LSXAgWAdg1UQAHZwqi5dplrby9UerTlFBq7Fcy7wdv2qe5YQ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16216" y="3237333"/>
            <a:ext cx="2466975" cy="18478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Single Programming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single programming OS is when one program can be run before the next program can begin </a:t>
            </a:r>
          </a:p>
          <a:p>
            <a:endParaRPr lang="en-US" dirty="0" smtClean="0"/>
          </a:p>
          <a:p>
            <a:r>
              <a:rPr lang="en-US" dirty="0" smtClean="0"/>
              <a:t>This </a:t>
            </a:r>
            <a:r>
              <a:rPr lang="en-US" dirty="0" smtClean="0"/>
              <a:t>operating system is capable of running one task at a </a:t>
            </a:r>
            <a:r>
              <a:rPr lang="en-US" dirty="0" smtClean="0"/>
              <a:t>time</a:t>
            </a:r>
          </a:p>
          <a:p>
            <a:endParaRPr lang="en-US" dirty="0" smtClean="0"/>
          </a:p>
          <a:p>
            <a:r>
              <a:rPr lang="en-US" dirty="0" smtClean="0"/>
              <a:t>Not a multitasking OS </a:t>
            </a:r>
            <a:endParaRPr lang="en-GB" dirty="0"/>
          </a:p>
        </p:txBody>
      </p:sp>
      <p:pic>
        <p:nvPicPr>
          <p:cNvPr id="2052" name="Picture 4" descr="https://encrypted-tbn1.gstatic.com/images?q=tbn:ANd9GcRsp9FvHpsZHwyMj78xyrKMiWFcvaZT24vNngNqGwn_2Z8I05KO6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44208" y="4221088"/>
            <a:ext cx="2520280" cy="25202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Multiple Programming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Multi programming </a:t>
            </a:r>
            <a:r>
              <a:rPr lang="en-US" dirty="0" smtClean="0"/>
              <a:t>operating systems, the OS is capable of running more than one </a:t>
            </a:r>
            <a:r>
              <a:rPr lang="en-US" dirty="0" smtClean="0"/>
              <a:t>program </a:t>
            </a:r>
            <a:r>
              <a:rPr lang="en-US" dirty="0" smtClean="0"/>
              <a:t>at a </a:t>
            </a:r>
            <a:r>
              <a:rPr lang="en-US" dirty="0" smtClean="0"/>
              <a:t>time</a:t>
            </a:r>
          </a:p>
          <a:p>
            <a:endParaRPr lang="en-US" dirty="0" smtClean="0"/>
          </a:p>
          <a:p>
            <a:r>
              <a:rPr lang="en-US" dirty="0" smtClean="0"/>
              <a:t>This is done by using time-slicing,</a:t>
            </a:r>
          </a:p>
          <a:p>
            <a:endParaRPr lang="en-US" dirty="0" smtClean="0"/>
          </a:p>
          <a:p>
            <a:r>
              <a:rPr lang="en-US" dirty="0" smtClean="0"/>
              <a:t>The user would think that		 </a:t>
            </a:r>
            <a:r>
              <a:rPr lang="en-US" dirty="0" smtClean="0"/>
              <a:t>multiple </a:t>
            </a:r>
            <a:r>
              <a:rPr lang="en-US" dirty="0" smtClean="0"/>
              <a:t>programs </a:t>
            </a:r>
            <a:r>
              <a:rPr lang="en-US" dirty="0" smtClean="0"/>
              <a:t>are </a:t>
            </a:r>
            <a:r>
              <a:rPr lang="en-US" dirty="0" smtClean="0"/>
              <a:t>being			 </a:t>
            </a:r>
            <a:r>
              <a:rPr lang="en-US" dirty="0" smtClean="0"/>
              <a:t>run at the same </a:t>
            </a:r>
            <a:r>
              <a:rPr lang="en-US" dirty="0" smtClean="0"/>
              <a:t>time – but	 they are not.  </a:t>
            </a:r>
            <a:endParaRPr lang="en-GB" dirty="0"/>
          </a:p>
        </p:txBody>
      </p:sp>
      <p:pic>
        <p:nvPicPr>
          <p:cNvPr id="1028" name="Picture 4" descr="https://encrypted-tbn0.gstatic.com/images?q=tbn:ANd9GcTHwsvP1yxp6bXkfPOgdTcDYsuf2hZ_cxcvx2lIQfKgauy-6m7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60232" y="3891030"/>
            <a:ext cx="2483767" cy="296697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Revision – Functions of an OS</a:t>
            </a:r>
            <a:endParaRPr lang="en-GB" dirty="0"/>
          </a:p>
        </p:txBody>
      </p:sp>
      <p:sp>
        <p:nvSpPr>
          <p:cNvPr id="36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149552"/>
          </a:xfrm>
        </p:spPr>
        <p:txBody>
          <a:bodyPr>
            <a:normAutofit/>
          </a:bodyPr>
          <a:lstStyle/>
          <a:p>
            <a:r>
              <a:rPr lang="en-GB" b="1" u="sng" dirty="0" smtClean="0">
                <a:solidFill>
                  <a:schemeClr val="accent1">
                    <a:lumMod val="75000"/>
                  </a:schemeClr>
                </a:solidFill>
              </a:rPr>
              <a:t>Process Management </a:t>
            </a:r>
            <a:r>
              <a:rPr lang="en-GB" dirty="0" smtClean="0"/>
              <a:t>– managing the different actions being done by the computer.  Controls time-slicing.</a:t>
            </a:r>
          </a:p>
          <a:p>
            <a:pPr>
              <a:buNone/>
            </a:pPr>
            <a:endParaRPr lang="en-GB" dirty="0" smtClean="0"/>
          </a:p>
          <a:p>
            <a:r>
              <a:rPr lang="en-GB" dirty="0" smtClean="0"/>
              <a:t> </a:t>
            </a:r>
            <a:r>
              <a:rPr lang="en-GB" b="1" u="sng" dirty="0" smtClean="0">
                <a:solidFill>
                  <a:schemeClr val="accent1">
                    <a:lumMod val="75000"/>
                  </a:schemeClr>
                </a:solidFill>
              </a:rPr>
              <a:t>Memory Management </a:t>
            </a:r>
            <a:r>
              <a:rPr lang="en-GB" dirty="0" smtClean="0"/>
              <a:t>– checks which memory is fee, which memory to allocate and de-allocate and when to use virtual memory </a:t>
            </a:r>
          </a:p>
          <a:p>
            <a:pPr>
              <a:buNone/>
            </a:pPr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Revision – Functions of an OS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149552"/>
          </a:xfrm>
        </p:spPr>
        <p:txBody>
          <a:bodyPr>
            <a:normAutofit fontScale="92500" lnSpcReduction="10000"/>
          </a:bodyPr>
          <a:lstStyle/>
          <a:p>
            <a:r>
              <a:rPr lang="en-GB" b="1" u="sng" dirty="0" smtClean="0">
                <a:solidFill>
                  <a:schemeClr val="accent1">
                    <a:lumMod val="75000"/>
                  </a:schemeClr>
                </a:solidFill>
              </a:rPr>
              <a:t>File systems </a:t>
            </a:r>
            <a:r>
              <a:rPr lang="en-GB" dirty="0" smtClean="0"/>
              <a:t>– keeping files organised for faster access time</a:t>
            </a:r>
          </a:p>
          <a:p>
            <a:pPr>
              <a:buNone/>
            </a:pPr>
            <a:endParaRPr lang="en-GB" dirty="0" smtClean="0"/>
          </a:p>
          <a:p>
            <a:r>
              <a:rPr lang="en-GB" b="1" u="sng" dirty="0" smtClean="0">
                <a:solidFill>
                  <a:schemeClr val="accent1">
                    <a:lumMod val="75000"/>
                  </a:schemeClr>
                </a:solidFill>
              </a:rPr>
              <a:t>Networking</a:t>
            </a:r>
            <a:r>
              <a:rPr lang="en-GB" dirty="0" smtClean="0"/>
              <a:t> – using TCP/IP to share resources </a:t>
            </a:r>
          </a:p>
          <a:p>
            <a:pPr>
              <a:buNone/>
            </a:pPr>
            <a:endParaRPr lang="en-GB" dirty="0" smtClean="0"/>
          </a:p>
          <a:p>
            <a:r>
              <a:rPr lang="en-GB" b="1" u="sng" dirty="0" smtClean="0">
                <a:solidFill>
                  <a:schemeClr val="accent1">
                    <a:lumMod val="75000"/>
                  </a:schemeClr>
                </a:solidFill>
              </a:rPr>
              <a:t>Security</a:t>
            </a:r>
            <a:r>
              <a:rPr lang="en-GB" dirty="0" smtClean="0"/>
              <a:t> – Username and password,  setting of access levels and the firewall</a:t>
            </a:r>
          </a:p>
          <a:p>
            <a:endParaRPr lang="en-GB" dirty="0" smtClean="0"/>
          </a:p>
          <a:p>
            <a:r>
              <a:rPr lang="en-GB" b="1" u="sng" dirty="0" smtClean="0">
                <a:solidFill>
                  <a:schemeClr val="accent1">
                    <a:lumMod val="75000"/>
                  </a:schemeClr>
                </a:solidFill>
              </a:rPr>
              <a:t>GUI</a:t>
            </a:r>
            <a:r>
              <a:rPr lang="en-GB" dirty="0" smtClean="0"/>
              <a:t> – Graphical User Interface, icons, menus </a:t>
            </a:r>
            <a:r>
              <a:rPr lang="en-GB" dirty="0" err="1" smtClean="0"/>
              <a:t>ect</a:t>
            </a:r>
            <a:r>
              <a:rPr lang="en-GB" dirty="0" smtClean="0"/>
              <a:t>…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Types of Operating Systems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410200"/>
          </a:xfrm>
        </p:spPr>
        <p:txBody>
          <a:bodyPr>
            <a:normAutofit/>
          </a:bodyPr>
          <a:lstStyle/>
          <a:p>
            <a:r>
              <a:rPr lang="en-US" dirty="0" smtClean="0"/>
              <a:t>Operating systems were developed to accommodate all the different purposes of using computers </a:t>
            </a:r>
          </a:p>
          <a:p>
            <a:endParaRPr lang="en-US" dirty="0" smtClean="0"/>
          </a:p>
          <a:p>
            <a:r>
              <a:rPr lang="en-US" dirty="0" smtClean="0"/>
              <a:t>Having just one type of operating system would not be enough to </a:t>
            </a:r>
          </a:p>
          <a:p>
            <a:pPr>
              <a:buNone/>
            </a:pPr>
            <a:r>
              <a:rPr lang="en-US" dirty="0" smtClean="0"/>
              <a:t>  deal with all the different </a:t>
            </a:r>
          </a:p>
          <a:p>
            <a:pPr>
              <a:buNone/>
            </a:pPr>
            <a:r>
              <a:rPr lang="en-US" dirty="0" smtClean="0"/>
              <a:t>  functions that are needed </a:t>
            </a:r>
          </a:p>
          <a:p>
            <a:pPr>
              <a:buNone/>
            </a:pPr>
            <a:r>
              <a:rPr lang="en-US" dirty="0" smtClean="0"/>
              <a:t>  in different cases. </a:t>
            </a:r>
            <a:endParaRPr lang="en-GB" dirty="0"/>
          </a:p>
        </p:txBody>
      </p:sp>
      <p:pic>
        <p:nvPicPr>
          <p:cNvPr id="1026" name="Picture 2" descr="http://t2.gstatic.com/images?q=tbn:ANd9GcTyAoz5o5dFTcIV5mcFwWgMOof1rV-oKAVVBGAgyvztrL-PDsfX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56177" y="4155791"/>
            <a:ext cx="3024336" cy="272959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432560" y="548680"/>
            <a:ext cx="7711440" cy="1872208"/>
          </a:xfrm>
        </p:spPr>
        <p:txBody>
          <a:bodyPr>
            <a:noAutofit/>
          </a:bodyPr>
          <a:lstStyle/>
          <a:p>
            <a:pPr algn="ctr"/>
            <a:r>
              <a:rPr lang="en-GB" sz="6000" dirty="0" smtClean="0"/>
              <a:t>Real Time</a:t>
            </a:r>
            <a:br>
              <a:rPr lang="en-GB" sz="6000" dirty="0" smtClean="0"/>
            </a:br>
            <a:r>
              <a:rPr lang="en-GB" sz="6000" dirty="0" smtClean="0"/>
              <a:t> Operating System </a:t>
            </a:r>
            <a:endParaRPr lang="en-GB" sz="6000" dirty="0"/>
          </a:p>
        </p:txBody>
      </p:sp>
      <p:pic>
        <p:nvPicPr>
          <p:cNvPr id="18434" name="Picture 2" descr="http://t3.gstatic.com/images?q=tbn:ANd9GcSxfe_MWXqO8clqj2KEvTPJ6BqEb2auLpN7jtLhRJXEQSyAEwf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91880" y="2492893"/>
            <a:ext cx="3888432" cy="388843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Real Time Operating System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real-time operating system (RTOS) delivers results immediately</a:t>
            </a:r>
          </a:p>
          <a:p>
            <a:endParaRPr lang="en-US" dirty="0" smtClean="0"/>
          </a:p>
          <a:p>
            <a:r>
              <a:rPr lang="en-US" dirty="0" smtClean="0"/>
              <a:t>A common example of a RTOS are the computers found on an aircraft, this is due to the critical moments when every command from the pilot must show a result immediately</a:t>
            </a:r>
            <a:endParaRPr lang="en-GB" dirty="0"/>
          </a:p>
        </p:txBody>
      </p:sp>
      <p:pic>
        <p:nvPicPr>
          <p:cNvPr id="20482" name="Picture 2" descr="http://t1.gstatic.com/images?q=tbn:ANd9GcQKRAv8XTIPkJ747-O-Ym2xrcbo7Z4kMoYqSj5pd6LcPHfXMHW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24128" y="5085184"/>
            <a:ext cx="2971800" cy="15430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Types of RTOS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96646" indent="-514350">
              <a:buFont typeface="+mj-lt"/>
              <a:buAutoNum type="arabicPeriod"/>
            </a:pPr>
            <a:r>
              <a:rPr lang="en-GB" b="1" u="sng" dirty="0" smtClean="0">
                <a:solidFill>
                  <a:schemeClr val="accent1">
                    <a:lumMod val="75000"/>
                  </a:schemeClr>
                </a:solidFill>
              </a:rPr>
              <a:t>Hard ‘Real Time’ </a:t>
            </a:r>
            <a:r>
              <a:rPr lang="en-GB" dirty="0" smtClean="0"/>
              <a:t>–  we use these operating systems when we need a result in a specific time normally immediately. Since each process is dependent on each outer the whole process will fail if the time is elapsed </a:t>
            </a:r>
          </a:p>
          <a:p>
            <a:pPr marL="596646" indent="-514350">
              <a:buFont typeface="+mj-lt"/>
              <a:buAutoNum type="arabicPeriod"/>
            </a:pPr>
            <a:endParaRPr lang="en-GB" b="1" u="sng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596646" indent="-514350">
              <a:buFont typeface="+mj-lt"/>
              <a:buAutoNum type="arabicPeriod"/>
            </a:pPr>
            <a:r>
              <a:rPr lang="en-GB" b="1" u="sng" dirty="0" smtClean="0">
                <a:solidFill>
                  <a:schemeClr val="accent1">
                    <a:lumMod val="75000"/>
                  </a:schemeClr>
                </a:solidFill>
              </a:rPr>
              <a:t>Soft ‘Real Time’ </a:t>
            </a:r>
            <a:r>
              <a:rPr lang="en-GB" dirty="0" smtClean="0"/>
              <a:t>– </a:t>
            </a:r>
            <a:r>
              <a:rPr lang="en-US" dirty="0" smtClean="0"/>
              <a:t>with this operating system is one process fails it does not mean that the rest of the process will fail. The process will continue but possibly be slower </a:t>
            </a:r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pPr marL="596646" indent="-514350">
              <a:buFont typeface="+mj-lt"/>
              <a:buAutoNum type="arabicPeriod"/>
            </a:pP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Properties of an RTOS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Multitasking:  able to perform more than one task at a time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Priority of Process: running the more important processed first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Sufficient number of Interrupts: the RTOS should realize when a device or certain input is needed for a process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451</TotalTime>
  <Words>1082</Words>
  <Application>Microsoft Office PowerPoint</Application>
  <PresentationFormat>On-screen Show (4:3)</PresentationFormat>
  <Paragraphs>174</Paragraphs>
  <Slides>27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Solstice</vt:lpstr>
      <vt:lpstr>Types of Operating Systems </vt:lpstr>
      <vt:lpstr>The Operating System </vt:lpstr>
      <vt:lpstr>Revision – Functions of an OS</vt:lpstr>
      <vt:lpstr>Revision – Functions of an OS</vt:lpstr>
      <vt:lpstr>Types of Operating Systems </vt:lpstr>
      <vt:lpstr>Real Time  Operating System </vt:lpstr>
      <vt:lpstr>Real Time Operating System </vt:lpstr>
      <vt:lpstr>Types of RTOS</vt:lpstr>
      <vt:lpstr>Properties of an RTOS</vt:lpstr>
      <vt:lpstr>Batch Operating System </vt:lpstr>
      <vt:lpstr>Batch Operating Systems </vt:lpstr>
      <vt:lpstr>How it works </vt:lpstr>
      <vt:lpstr>Today </vt:lpstr>
      <vt:lpstr>Time Sharing  Operating System </vt:lpstr>
      <vt:lpstr>Time Sharing Operating System</vt:lpstr>
      <vt:lpstr>Different types </vt:lpstr>
      <vt:lpstr>Why do we have different  Operating Systems? </vt:lpstr>
      <vt:lpstr>Why do we need different systems?</vt:lpstr>
      <vt:lpstr>Why RTOS?</vt:lpstr>
      <vt:lpstr>Why Batch OS?</vt:lpstr>
      <vt:lpstr>Why Time Sharing OS?</vt:lpstr>
      <vt:lpstr>Common Types  of Different  Operating Systems </vt:lpstr>
      <vt:lpstr>Single User </vt:lpstr>
      <vt:lpstr>Multiple User </vt:lpstr>
      <vt:lpstr>Networked</vt:lpstr>
      <vt:lpstr>Single Programming </vt:lpstr>
      <vt:lpstr>Multiple Programming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Operating Systems</dc:title>
  <dc:creator>Philippa</dc:creator>
  <cp:lastModifiedBy>Philippa</cp:lastModifiedBy>
  <cp:revision>22</cp:revision>
  <dcterms:created xsi:type="dcterms:W3CDTF">2012-10-22T10:38:45Z</dcterms:created>
  <dcterms:modified xsi:type="dcterms:W3CDTF">2012-10-29T09:45:19Z</dcterms:modified>
</cp:coreProperties>
</file>