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5"/>
  </p:notesMasterIdLst>
  <p:handoutMasterIdLst>
    <p:handoutMasterId r:id="rId36"/>
  </p:handoutMasterIdLst>
  <p:sldIdLst>
    <p:sldId id="256" r:id="rId6"/>
    <p:sldId id="264" r:id="rId7"/>
    <p:sldId id="266" r:id="rId8"/>
    <p:sldId id="296" r:id="rId9"/>
    <p:sldId id="269" r:id="rId10"/>
    <p:sldId id="270" r:id="rId11"/>
    <p:sldId id="271" r:id="rId12"/>
    <p:sldId id="272" r:id="rId13"/>
    <p:sldId id="273" r:id="rId14"/>
    <p:sldId id="274" r:id="rId15"/>
    <p:sldId id="298" r:id="rId16"/>
    <p:sldId id="276" r:id="rId17"/>
    <p:sldId id="278" r:id="rId18"/>
    <p:sldId id="279" r:id="rId19"/>
    <p:sldId id="299" r:id="rId20"/>
    <p:sldId id="300" r:id="rId21"/>
    <p:sldId id="301" r:id="rId22"/>
    <p:sldId id="282" r:id="rId23"/>
    <p:sldId id="283" r:id="rId24"/>
    <p:sldId id="293" r:id="rId25"/>
    <p:sldId id="284" r:id="rId26"/>
    <p:sldId id="286" r:id="rId27"/>
    <p:sldId id="292" r:id="rId28"/>
    <p:sldId id="297" r:id="rId29"/>
    <p:sldId id="288" r:id="rId30"/>
    <p:sldId id="289" r:id="rId31"/>
    <p:sldId id="291" r:id="rId32"/>
    <p:sldId id="294"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96">
          <p15:clr>
            <a:srgbClr val="A4A3A4"/>
          </p15:clr>
        </p15:guide>
        <p15:guide id="4" orient="horz" pos="912">
          <p15:clr>
            <a:srgbClr val="A4A3A4"/>
          </p15:clr>
        </p15:guide>
        <p15:guide id="5" orient="horz" pos="3888">
          <p15:clr>
            <a:srgbClr val="A4A3A4"/>
          </p15:clr>
        </p15:guide>
        <p15:guide id="6" orient="horz" pos="1413">
          <p15:clr>
            <a:srgbClr val="A4A3A4"/>
          </p15:clr>
        </p15:guide>
        <p15:guide id="7" pos="2880">
          <p15:clr>
            <a:srgbClr val="A4A3A4"/>
          </p15:clr>
        </p15:guide>
        <p15:guide id="8" pos="240">
          <p15:clr>
            <a:srgbClr val="A4A3A4"/>
          </p15:clr>
        </p15:guide>
        <p15:guide id="9" pos="5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79408" autoAdjust="0"/>
  </p:normalViewPr>
  <p:slideViewPr>
    <p:cSldViewPr>
      <p:cViewPr>
        <p:scale>
          <a:sx n="50" d="100"/>
          <a:sy n="50" d="100"/>
        </p:scale>
        <p:origin x="2472" y="456"/>
      </p:cViewPr>
      <p:guideLst>
        <p:guide orient="horz" pos="2160"/>
        <p:guide orient="horz" pos="816"/>
        <p:guide orient="horz" pos="96"/>
        <p:guide orient="horz" pos="912"/>
        <p:guide orient="horz" pos="3888"/>
        <p:guide orient="horz" pos="1413"/>
        <p:guide pos="2880"/>
        <p:guide pos="240"/>
        <p:guide pos="552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3" d="100"/>
          <a:sy n="83" d="100"/>
        </p:scale>
        <p:origin x="-38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74D06-4ACB-4FD1-A6D1-40C1DFBEC06A}" type="doc">
      <dgm:prSet loTypeId="urn:microsoft.com/office/officeart/2005/8/layout/matrix1" loCatId="matrix" qsTypeId="urn:microsoft.com/office/officeart/2005/8/quickstyle/3d1" qsCatId="3D" csTypeId="urn:microsoft.com/office/officeart/2005/8/colors/colorful3" csCatId="colorful" phldr="1"/>
      <dgm:spPr/>
      <dgm:t>
        <a:bodyPr/>
        <a:lstStyle/>
        <a:p>
          <a:endParaRPr lang="en-US"/>
        </a:p>
      </dgm:t>
    </dgm:pt>
    <dgm:pt modelId="{1EB13089-6B9B-4C74-8AED-2D8789C9728A}">
      <dgm:prSet phldrT="[Text]" custT="1"/>
      <dgm:spPr/>
      <dgm:t>
        <a:bodyPr/>
        <a:lstStyle/>
        <a:p>
          <a:r>
            <a:rPr lang="en-US" sz="2400" dirty="0" smtClean="0"/>
            <a:t>Delineation of rights of shareholders and other stakeholders</a:t>
          </a:r>
          <a:endParaRPr lang="en-US" sz="2400" dirty="0"/>
        </a:p>
      </dgm:t>
    </dgm:pt>
    <dgm:pt modelId="{121F83AC-02BE-4029-A439-2325CBEB75D0}" type="parTrans" cxnId="{8C403F14-9D0E-4928-B444-E220D3384AA8}">
      <dgm:prSet/>
      <dgm:spPr/>
      <dgm:t>
        <a:bodyPr/>
        <a:lstStyle/>
        <a:p>
          <a:endParaRPr lang="en-US"/>
        </a:p>
      </dgm:t>
    </dgm:pt>
    <dgm:pt modelId="{2FF5192E-A113-49A9-9ABB-3CA2B1065E93}" type="sibTrans" cxnId="{8C403F14-9D0E-4928-B444-E220D3384AA8}">
      <dgm:prSet/>
      <dgm:spPr/>
      <dgm:t>
        <a:bodyPr/>
        <a:lstStyle/>
        <a:p>
          <a:endParaRPr lang="en-US"/>
        </a:p>
      </dgm:t>
    </dgm:pt>
    <dgm:pt modelId="{42A411B5-AF8D-49A0-8ACE-48C46CAF21A2}">
      <dgm:prSet phldrT="[Text]" custT="1"/>
      <dgm:spPr/>
      <dgm:t>
        <a:bodyPr/>
        <a:lstStyle/>
        <a:p>
          <a:r>
            <a:rPr lang="en-US" sz="2400" dirty="0" smtClean="0"/>
            <a:t>Clearly defined manager and director governance responsibilities </a:t>
          </a:r>
          <a:endParaRPr lang="en-US" sz="2400" dirty="0"/>
        </a:p>
      </dgm:t>
    </dgm:pt>
    <dgm:pt modelId="{4F9843D0-8BC1-4F57-B347-4D7D13D0250F}" type="parTrans" cxnId="{E98E58FD-4D19-432B-BFE5-D91301D61297}">
      <dgm:prSet/>
      <dgm:spPr/>
      <dgm:t>
        <a:bodyPr/>
        <a:lstStyle/>
        <a:p>
          <a:endParaRPr lang="en-US"/>
        </a:p>
      </dgm:t>
    </dgm:pt>
    <dgm:pt modelId="{B64F9243-6C4D-4014-921F-0F82ED4BBD70}" type="sibTrans" cxnId="{E98E58FD-4D19-432B-BFE5-D91301D61297}">
      <dgm:prSet/>
      <dgm:spPr/>
      <dgm:t>
        <a:bodyPr/>
        <a:lstStyle/>
        <a:p>
          <a:endParaRPr lang="en-US"/>
        </a:p>
      </dgm:t>
    </dgm:pt>
    <dgm:pt modelId="{5407FC27-32B0-4D16-815B-EF4AD62EA862}">
      <dgm:prSet phldrT="[Text]" custT="1"/>
      <dgm:spPr/>
      <dgm:t>
        <a:bodyPr/>
        <a:lstStyle/>
        <a:p>
          <a:r>
            <a:rPr lang="en-US" sz="2400" dirty="0" smtClean="0"/>
            <a:t>Identifiable and measureable accountabilities</a:t>
          </a:r>
          <a:endParaRPr lang="en-US" sz="2400" dirty="0"/>
        </a:p>
      </dgm:t>
    </dgm:pt>
    <dgm:pt modelId="{C273BD5B-D6B5-41AB-BEFB-DA9EA8B4DE67}" type="parTrans" cxnId="{5D4666B4-A3C6-458E-86A9-D682D1D79E0B}">
      <dgm:prSet/>
      <dgm:spPr/>
      <dgm:t>
        <a:bodyPr/>
        <a:lstStyle/>
        <a:p>
          <a:endParaRPr lang="en-US"/>
        </a:p>
      </dgm:t>
    </dgm:pt>
    <dgm:pt modelId="{D18E62D0-D6AE-4E8A-8DA5-2BD7B9D587F8}" type="sibTrans" cxnId="{5D4666B4-A3C6-458E-86A9-D682D1D79E0B}">
      <dgm:prSet/>
      <dgm:spPr/>
      <dgm:t>
        <a:bodyPr/>
        <a:lstStyle/>
        <a:p>
          <a:endParaRPr lang="en-US"/>
        </a:p>
      </dgm:t>
    </dgm:pt>
    <dgm:pt modelId="{867D86B6-7A31-4794-8F88-C88ACDA0D5B9}">
      <dgm:prSet phldrT="[Text]" custT="1"/>
      <dgm:spPr/>
      <dgm:t>
        <a:bodyPr/>
        <a:lstStyle/>
        <a:p>
          <a:r>
            <a:rPr lang="en-US" sz="2400" dirty="0" smtClean="0"/>
            <a:t>Transparency and accuracy in disclosures</a:t>
          </a:r>
          <a:endParaRPr lang="en-US" sz="2400" dirty="0"/>
        </a:p>
      </dgm:t>
    </dgm:pt>
    <dgm:pt modelId="{B21A7ECB-77DE-497F-A4D3-6B7397FBD392}" type="parTrans" cxnId="{69BC894C-0F9A-486C-BCEF-3D6FF90DA04A}">
      <dgm:prSet/>
      <dgm:spPr/>
      <dgm:t>
        <a:bodyPr/>
        <a:lstStyle/>
        <a:p>
          <a:endParaRPr lang="en-US"/>
        </a:p>
      </dgm:t>
    </dgm:pt>
    <dgm:pt modelId="{DB3111B6-2756-4091-A087-FBF8D9C29BC0}" type="sibTrans" cxnId="{69BC894C-0F9A-486C-BCEF-3D6FF90DA04A}">
      <dgm:prSet/>
      <dgm:spPr/>
      <dgm:t>
        <a:bodyPr/>
        <a:lstStyle/>
        <a:p>
          <a:endParaRPr lang="en-US"/>
        </a:p>
      </dgm:t>
    </dgm:pt>
    <dgm:pt modelId="{384D624B-10AA-45BD-8A51-BBE8737F1BE4}">
      <dgm:prSet phldrT="[Text]" custT="1"/>
      <dgm:spPr/>
      <dgm:t>
        <a:bodyPr/>
        <a:lstStyle/>
        <a:p>
          <a:r>
            <a:rPr lang="en-US" sz="2400" dirty="0" smtClean="0"/>
            <a:t>Fairness and equitable treatment in dealings</a:t>
          </a:r>
          <a:endParaRPr lang="en-US" sz="2400" dirty="0"/>
        </a:p>
      </dgm:t>
    </dgm:pt>
    <dgm:pt modelId="{0ED26D1F-D4B4-4363-972D-AAE4AA310C45}" type="parTrans" cxnId="{109624F5-92DE-4428-A5A7-10F3336EAFA6}">
      <dgm:prSet/>
      <dgm:spPr/>
      <dgm:t>
        <a:bodyPr/>
        <a:lstStyle/>
        <a:p>
          <a:endParaRPr lang="en-US"/>
        </a:p>
      </dgm:t>
    </dgm:pt>
    <dgm:pt modelId="{229F63F8-8E5E-4E72-BE97-F11075F78BE9}" type="sibTrans" cxnId="{109624F5-92DE-4428-A5A7-10F3336EAFA6}">
      <dgm:prSet/>
      <dgm:spPr/>
      <dgm:t>
        <a:bodyPr/>
        <a:lstStyle/>
        <a:p>
          <a:endParaRPr lang="en-US"/>
        </a:p>
      </dgm:t>
    </dgm:pt>
    <dgm:pt modelId="{5E248039-BCA2-492E-B55D-BD85C42A7A7A}" type="pres">
      <dgm:prSet presAssocID="{F6774D06-4ACB-4FD1-A6D1-40C1DFBEC06A}" presName="diagram" presStyleCnt="0">
        <dgm:presLayoutVars>
          <dgm:chMax val="1"/>
          <dgm:dir/>
          <dgm:animLvl val="ctr"/>
          <dgm:resizeHandles val="exact"/>
        </dgm:presLayoutVars>
      </dgm:prSet>
      <dgm:spPr/>
      <dgm:t>
        <a:bodyPr/>
        <a:lstStyle/>
        <a:p>
          <a:endParaRPr lang="en-US"/>
        </a:p>
      </dgm:t>
    </dgm:pt>
    <dgm:pt modelId="{DB26E0B1-A01B-4556-8149-4EA6C38A878A}" type="pres">
      <dgm:prSet presAssocID="{F6774D06-4ACB-4FD1-A6D1-40C1DFBEC06A}" presName="matrix" presStyleCnt="0"/>
      <dgm:spPr/>
    </dgm:pt>
    <dgm:pt modelId="{80358563-7B99-4353-82F3-B82DEF31D101}" type="pres">
      <dgm:prSet presAssocID="{F6774D06-4ACB-4FD1-A6D1-40C1DFBEC06A}" presName="tile1" presStyleLbl="node1" presStyleIdx="0" presStyleCnt="4"/>
      <dgm:spPr/>
      <dgm:t>
        <a:bodyPr/>
        <a:lstStyle/>
        <a:p>
          <a:endParaRPr lang="en-US"/>
        </a:p>
      </dgm:t>
    </dgm:pt>
    <dgm:pt modelId="{BFCA531E-A2C4-4942-9A6E-13E73A9052E7}" type="pres">
      <dgm:prSet presAssocID="{F6774D06-4ACB-4FD1-A6D1-40C1DFBEC06A}" presName="tile1text" presStyleLbl="node1" presStyleIdx="0" presStyleCnt="4">
        <dgm:presLayoutVars>
          <dgm:chMax val="0"/>
          <dgm:chPref val="0"/>
          <dgm:bulletEnabled val="1"/>
        </dgm:presLayoutVars>
      </dgm:prSet>
      <dgm:spPr/>
      <dgm:t>
        <a:bodyPr/>
        <a:lstStyle/>
        <a:p>
          <a:endParaRPr lang="en-US"/>
        </a:p>
      </dgm:t>
    </dgm:pt>
    <dgm:pt modelId="{6FBDDA27-6C6D-4B3D-8BD2-DAD3C3779541}" type="pres">
      <dgm:prSet presAssocID="{F6774D06-4ACB-4FD1-A6D1-40C1DFBEC06A}" presName="tile2" presStyleLbl="node1" presStyleIdx="1" presStyleCnt="4"/>
      <dgm:spPr/>
      <dgm:t>
        <a:bodyPr/>
        <a:lstStyle/>
        <a:p>
          <a:endParaRPr lang="en-US"/>
        </a:p>
      </dgm:t>
    </dgm:pt>
    <dgm:pt modelId="{DC9DE7C3-2234-4E4D-8272-E04CD70CF1DE}" type="pres">
      <dgm:prSet presAssocID="{F6774D06-4ACB-4FD1-A6D1-40C1DFBEC06A}" presName="tile2text" presStyleLbl="node1" presStyleIdx="1" presStyleCnt="4">
        <dgm:presLayoutVars>
          <dgm:chMax val="0"/>
          <dgm:chPref val="0"/>
          <dgm:bulletEnabled val="1"/>
        </dgm:presLayoutVars>
      </dgm:prSet>
      <dgm:spPr/>
      <dgm:t>
        <a:bodyPr/>
        <a:lstStyle/>
        <a:p>
          <a:endParaRPr lang="en-US"/>
        </a:p>
      </dgm:t>
    </dgm:pt>
    <dgm:pt modelId="{41227A1D-973F-49DE-B747-738F6D308533}" type="pres">
      <dgm:prSet presAssocID="{F6774D06-4ACB-4FD1-A6D1-40C1DFBEC06A}" presName="tile3" presStyleLbl="node1" presStyleIdx="2" presStyleCnt="4"/>
      <dgm:spPr/>
      <dgm:t>
        <a:bodyPr/>
        <a:lstStyle/>
        <a:p>
          <a:endParaRPr lang="en-US"/>
        </a:p>
      </dgm:t>
    </dgm:pt>
    <dgm:pt modelId="{EF7044DE-1758-427C-8874-520B9903124D}" type="pres">
      <dgm:prSet presAssocID="{F6774D06-4ACB-4FD1-A6D1-40C1DFBEC06A}" presName="tile3text" presStyleLbl="node1" presStyleIdx="2" presStyleCnt="4">
        <dgm:presLayoutVars>
          <dgm:chMax val="0"/>
          <dgm:chPref val="0"/>
          <dgm:bulletEnabled val="1"/>
        </dgm:presLayoutVars>
      </dgm:prSet>
      <dgm:spPr/>
      <dgm:t>
        <a:bodyPr/>
        <a:lstStyle/>
        <a:p>
          <a:endParaRPr lang="en-US"/>
        </a:p>
      </dgm:t>
    </dgm:pt>
    <dgm:pt modelId="{982FA727-286B-40E2-8110-B969287419DC}" type="pres">
      <dgm:prSet presAssocID="{F6774D06-4ACB-4FD1-A6D1-40C1DFBEC06A}" presName="tile4" presStyleLbl="node1" presStyleIdx="3" presStyleCnt="4"/>
      <dgm:spPr/>
      <dgm:t>
        <a:bodyPr/>
        <a:lstStyle/>
        <a:p>
          <a:endParaRPr lang="en-US"/>
        </a:p>
      </dgm:t>
    </dgm:pt>
    <dgm:pt modelId="{9A6DDF24-BA97-41D7-BA42-36FD4C787A0A}" type="pres">
      <dgm:prSet presAssocID="{F6774D06-4ACB-4FD1-A6D1-40C1DFBEC06A}" presName="tile4text" presStyleLbl="node1" presStyleIdx="3" presStyleCnt="4">
        <dgm:presLayoutVars>
          <dgm:chMax val="0"/>
          <dgm:chPref val="0"/>
          <dgm:bulletEnabled val="1"/>
        </dgm:presLayoutVars>
      </dgm:prSet>
      <dgm:spPr/>
      <dgm:t>
        <a:bodyPr/>
        <a:lstStyle/>
        <a:p>
          <a:endParaRPr lang="en-US"/>
        </a:p>
      </dgm:t>
    </dgm:pt>
    <dgm:pt modelId="{531CDE8A-D2B4-4190-B53A-A2D0D9EBFA65}" type="pres">
      <dgm:prSet presAssocID="{F6774D06-4ACB-4FD1-A6D1-40C1DFBEC06A}" presName="centerTile" presStyleLbl="fgShp" presStyleIdx="0" presStyleCnt="1" custScaleX="133182" custScaleY="141936">
        <dgm:presLayoutVars>
          <dgm:chMax val="0"/>
          <dgm:chPref val="0"/>
        </dgm:presLayoutVars>
      </dgm:prSet>
      <dgm:spPr/>
      <dgm:t>
        <a:bodyPr/>
        <a:lstStyle/>
        <a:p>
          <a:endParaRPr lang="en-US"/>
        </a:p>
      </dgm:t>
    </dgm:pt>
  </dgm:ptLst>
  <dgm:cxnLst>
    <dgm:cxn modelId="{109624F5-92DE-4428-A5A7-10F3336EAFA6}" srcId="{1EB13089-6B9B-4C74-8AED-2D8789C9728A}" destId="{384D624B-10AA-45BD-8A51-BBE8737F1BE4}" srcOrd="2" destOrd="0" parTransId="{0ED26D1F-D4B4-4363-972D-AAE4AA310C45}" sibTransId="{229F63F8-8E5E-4E72-BE97-F11075F78BE9}"/>
    <dgm:cxn modelId="{5F8CB0FD-5F78-4C9B-8C57-C4C7E34696A7}" type="presOf" srcId="{42A411B5-AF8D-49A0-8ACE-48C46CAF21A2}" destId="{BFCA531E-A2C4-4942-9A6E-13E73A9052E7}" srcOrd="1" destOrd="0" presId="urn:microsoft.com/office/officeart/2005/8/layout/matrix1"/>
    <dgm:cxn modelId="{EE21E01E-8657-4FA7-BBA1-FE2C174D3C94}" type="presOf" srcId="{384D624B-10AA-45BD-8A51-BBE8737F1BE4}" destId="{41227A1D-973F-49DE-B747-738F6D308533}" srcOrd="0" destOrd="0" presId="urn:microsoft.com/office/officeart/2005/8/layout/matrix1"/>
    <dgm:cxn modelId="{EAD6F60F-ED9C-41E1-A8A1-D7E564CD2B42}" type="presOf" srcId="{5407FC27-32B0-4D16-815B-EF4AD62EA862}" destId="{6FBDDA27-6C6D-4B3D-8BD2-DAD3C3779541}" srcOrd="0" destOrd="0" presId="urn:microsoft.com/office/officeart/2005/8/layout/matrix1"/>
    <dgm:cxn modelId="{69BC894C-0F9A-486C-BCEF-3D6FF90DA04A}" srcId="{1EB13089-6B9B-4C74-8AED-2D8789C9728A}" destId="{867D86B6-7A31-4794-8F88-C88ACDA0D5B9}" srcOrd="3" destOrd="0" parTransId="{B21A7ECB-77DE-497F-A4D3-6B7397FBD392}" sibTransId="{DB3111B6-2756-4091-A087-FBF8D9C29BC0}"/>
    <dgm:cxn modelId="{8C403F14-9D0E-4928-B444-E220D3384AA8}" srcId="{F6774D06-4ACB-4FD1-A6D1-40C1DFBEC06A}" destId="{1EB13089-6B9B-4C74-8AED-2D8789C9728A}" srcOrd="0" destOrd="0" parTransId="{121F83AC-02BE-4029-A439-2325CBEB75D0}" sibTransId="{2FF5192E-A113-49A9-9ABB-3CA2B1065E93}"/>
    <dgm:cxn modelId="{EDF6A365-DA3D-4283-A53F-28249F13EBD8}" type="presOf" srcId="{867D86B6-7A31-4794-8F88-C88ACDA0D5B9}" destId="{982FA727-286B-40E2-8110-B969287419DC}" srcOrd="0" destOrd="0" presId="urn:microsoft.com/office/officeart/2005/8/layout/matrix1"/>
    <dgm:cxn modelId="{23B751A5-9965-410E-8488-25DB77FC0A06}" type="presOf" srcId="{384D624B-10AA-45BD-8A51-BBE8737F1BE4}" destId="{EF7044DE-1758-427C-8874-520B9903124D}" srcOrd="1" destOrd="0" presId="urn:microsoft.com/office/officeart/2005/8/layout/matrix1"/>
    <dgm:cxn modelId="{BFFED40F-1876-4908-B09F-F450B8E7D484}" type="presOf" srcId="{867D86B6-7A31-4794-8F88-C88ACDA0D5B9}" destId="{9A6DDF24-BA97-41D7-BA42-36FD4C787A0A}" srcOrd="1" destOrd="0" presId="urn:microsoft.com/office/officeart/2005/8/layout/matrix1"/>
    <dgm:cxn modelId="{5D4666B4-A3C6-458E-86A9-D682D1D79E0B}" srcId="{1EB13089-6B9B-4C74-8AED-2D8789C9728A}" destId="{5407FC27-32B0-4D16-815B-EF4AD62EA862}" srcOrd="1" destOrd="0" parTransId="{C273BD5B-D6B5-41AB-BEFB-DA9EA8B4DE67}" sibTransId="{D18E62D0-D6AE-4E8A-8DA5-2BD7B9D587F8}"/>
    <dgm:cxn modelId="{E98E58FD-4D19-432B-BFE5-D91301D61297}" srcId="{1EB13089-6B9B-4C74-8AED-2D8789C9728A}" destId="{42A411B5-AF8D-49A0-8ACE-48C46CAF21A2}" srcOrd="0" destOrd="0" parTransId="{4F9843D0-8BC1-4F57-B347-4D7D13D0250F}" sibTransId="{B64F9243-6C4D-4014-921F-0F82ED4BBD70}"/>
    <dgm:cxn modelId="{2A1846EE-65DB-44DE-AE0A-A4098CAC220E}" type="presOf" srcId="{1EB13089-6B9B-4C74-8AED-2D8789C9728A}" destId="{531CDE8A-D2B4-4190-B53A-A2D0D9EBFA65}" srcOrd="0" destOrd="0" presId="urn:microsoft.com/office/officeart/2005/8/layout/matrix1"/>
    <dgm:cxn modelId="{5BE2355A-9E0C-4FEF-9FD6-834414CABDDE}" type="presOf" srcId="{F6774D06-4ACB-4FD1-A6D1-40C1DFBEC06A}" destId="{5E248039-BCA2-492E-B55D-BD85C42A7A7A}" srcOrd="0" destOrd="0" presId="urn:microsoft.com/office/officeart/2005/8/layout/matrix1"/>
    <dgm:cxn modelId="{059BE47E-BCF4-4D60-BC28-BF198EB8430C}" type="presOf" srcId="{42A411B5-AF8D-49A0-8ACE-48C46CAF21A2}" destId="{80358563-7B99-4353-82F3-B82DEF31D101}" srcOrd="0" destOrd="0" presId="urn:microsoft.com/office/officeart/2005/8/layout/matrix1"/>
    <dgm:cxn modelId="{9280B3C2-2367-43A2-9F3B-B4EF278ACF2F}" type="presOf" srcId="{5407FC27-32B0-4D16-815B-EF4AD62EA862}" destId="{DC9DE7C3-2234-4E4D-8272-E04CD70CF1DE}" srcOrd="1" destOrd="0" presId="urn:microsoft.com/office/officeart/2005/8/layout/matrix1"/>
    <dgm:cxn modelId="{5CE7B675-3E1A-47F9-B8A7-684003123638}" type="presParOf" srcId="{5E248039-BCA2-492E-B55D-BD85C42A7A7A}" destId="{DB26E0B1-A01B-4556-8149-4EA6C38A878A}" srcOrd="0" destOrd="0" presId="urn:microsoft.com/office/officeart/2005/8/layout/matrix1"/>
    <dgm:cxn modelId="{23CA4512-5B32-43FC-A8F8-A25A3B8A4EB1}" type="presParOf" srcId="{DB26E0B1-A01B-4556-8149-4EA6C38A878A}" destId="{80358563-7B99-4353-82F3-B82DEF31D101}" srcOrd="0" destOrd="0" presId="urn:microsoft.com/office/officeart/2005/8/layout/matrix1"/>
    <dgm:cxn modelId="{CB2AE226-437D-47F4-B367-B9846D43B921}" type="presParOf" srcId="{DB26E0B1-A01B-4556-8149-4EA6C38A878A}" destId="{BFCA531E-A2C4-4942-9A6E-13E73A9052E7}" srcOrd="1" destOrd="0" presId="urn:microsoft.com/office/officeart/2005/8/layout/matrix1"/>
    <dgm:cxn modelId="{FB140375-E0C0-4C65-A68F-E95748510FBC}" type="presParOf" srcId="{DB26E0B1-A01B-4556-8149-4EA6C38A878A}" destId="{6FBDDA27-6C6D-4B3D-8BD2-DAD3C3779541}" srcOrd="2" destOrd="0" presId="urn:microsoft.com/office/officeart/2005/8/layout/matrix1"/>
    <dgm:cxn modelId="{635609ED-5FCC-47AA-8035-A549812BD7A5}" type="presParOf" srcId="{DB26E0B1-A01B-4556-8149-4EA6C38A878A}" destId="{DC9DE7C3-2234-4E4D-8272-E04CD70CF1DE}" srcOrd="3" destOrd="0" presId="urn:microsoft.com/office/officeart/2005/8/layout/matrix1"/>
    <dgm:cxn modelId="{79BEAD22-0683-4EC3-BAE7-F62A3E75AFD3}" type="presParOf" srcId="{DB26E0B1-A01B-4556-8149-4EA6C38A878A}" destId="{41227A1D-973F-49DE-B747-738F6D308533}" srcOrd="4" destOrd="0" presId="urn:microsoft.com/office/officeart/2005/8/layout/matrix1"/>
    <dgm:cxn modelId="{ABEEBA9E-EFE6-4AD3-827A-5F909CBB2C0A}" type="presParOf" srcId="{DB26E0B1-A01B-4556-8149-4EA6C38A878A}" destId="{EF7044DE-1758-427C-8874-520B9903124D}" srcOrd="5" destOrd="0" presId="urn:microsoft.com/office/officeart/2005/8/layout/matrix1"/>
    <dgm:cxn modelId="{0AD271CD-31D7-41CC-A16C-B93513E60F7A}" type="presParOf" srcId="{DB26E0B1-A01B-4556-8149-4EA6C38A878A}" destId="{982FA727-286B-40E2-8110-B969287419DC}" srcOrd="6" destOrd="0" presId="urn:microsoft.com/office/officeart/2005/8/layout/matrix1"/>
    <dgm:cxn modelId="{EAD8B9CD-1C9E-4C67-8712-3B62A45AD740}" type="presParOf" srcId="{DB26E0B1-A01B-4556-8149-4EA6C38A878A}" destId="{9A6DDF24-BA97-41D7-BA42-36FD4C787A0A}" srcOrd="7" destOrd="0" presId="urn:microsoft.com/office/officeart/2005/8/layout/matrix1"/>
    <dgm:cxn modelId="{50601318-D556-4649-8AA5-655F4D6A34C3}" type="presParOf" srcId="{5E248039-BCA2-492E-B55D-BD85C42A7A7A}" destId="{531CDE8A-D2B4-4190-B53A-A2D0D9EBFA6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B5A6C-E256-49FE-B707-998A5D213FA7}" type="doc">
      <dgm:prSet loTypeId="urn:microsoft.com/office/officeart/2005/8/layout/equation1" loCatId="process" qsTypeId="urn:microsoft.com/office/officeart/2005/8/quickstyle/simple5" qsCatId="simple" csTypeId="urn:microsoft.com/office/officeart/2005/8/colors/colorful3" csCatId="colorful" phldr="1"/>
      <dgm:spPr/>
    </dgm:pt>
    <dgm:pt modelId="{BACDD20E-3632-49C7-85A1-E6D861376B76}">
      <dgm:prSet phldrT="[Text]"/>
      <dgm:spPr>
        <a:effectLst>
          <a:outerShdw blurRad="50800" dist="38100" dir="2700000" algn="tl" rotWithShape="0">
            <a:prstClr val="black">
              <a:alpha val="40000"/>
            </a:prstClr>
          </a:outerShdw>
        </a:effectLst>
      </dgm:spPr>
      <dgm:t>
        <a:bodyPr/>
        <a:lstStyle/>
        <a:p>
          <a:r>
            <a:rPr lang="en-US" b="1" dirty="0" smtClean="0"/>
            <a:t>Managers</a:t>
          </a:r>
          <a:endParaRPr lang="en-US" b="1" dirty="0"/>
        </a:p>
      </dgm:t>
    </dgm:pt>
    <dgm:pt modelId="{6BCDF810-70D1-4288-8AA0-1E3ACD0052B7}" type="parTrans" cxnId="{B98799C6-7063-4E4D-B8ED-C1D9955029C2}">
      <dgm:prSet/>
      <dgm:spPr/>
      <dgm:t>
        <a:bodyPr/>
        <a:lstStyle/>
        <a:p>
          <a:endParaRPr lang="en-US"/>
        </a:p>
      </dgm:t>
    </dgm:pt>
    <dgm:pt modelId="{92E54B6C-BA52-4ADE-9F76-41F438D3A946}" type="sibTrans" cxnId="{B98799C6-7063-4E4D-B8ED-C1D9955029C2}">
      <dgm:prSet/>
      <dgm:spPr/>
      <dgm:t>
        <a:bodyPr/>
        <a:lstStyle/>
        <a:p>
          <a:endParaRPr lang="en-US"/>
        </a:p>
      </dgm:t>
    </dgm:pt>
    <dgm:pt modelId="{26B137D3-3A8A-4602-BFCB-0735DC63E121}">
      <dgm:prSet phldrT="[Text]"/>
      <dgm:spPr>
        <a:effectLst>
          <a:outerShdw blurRad="50800" dist="38100" dir="2700000" algn="tl" rotWithShape="0">
            <a:prstClr val="black">
              <a:alpha val="40000"/>
            </a:prstClr>
          </a:outerShdw>
        </a:effectLst>
      </dgm:spPr>
      <dgm:t>
        <a:bodyPr/>
        <a:lstStyle/>
        <a:p>
          <a:r>
            <a:rPr lang="en-US" b="1" dirty="0" smtClean="0"/>
            <a:t>Board of directors</a:t>
          </a:r>
          <a:endParaRPr lang="en-US" b="1" dirty="0"/>
        </a:p>
      </dgm:t>
    </dgm:pt>
    <dgm:pt modelId="{B572FC43-EBAD-4769-BB46-186C0E180659}" type="parTrans" cxnId="{DE75D867-84F4-4F1E-8722-60D86201B4ED}">
      <dgm:prSet/>
      <dgm:spPr/>
      <dgm:t>
        <a:bodyPr/>
        <a:lstStyle/>
        <a:p>
          <a:endParaRPr lang="en-US"/>
        </a:p>
      </dgm:t>
    </dgm:pt>
    <dgm:pt modelId="{42B0AF9E-0EBD-4A41-877B-1948FB96736E}" type="sibTrans" cxnId="{DE75D867-84F4-4F1E-8722-60D86201B4ED}">
      <dgm:prSet/>
      <dgm:spPr/>
      <dgm:t>
        <a:bodyPr/>
        <a:lstStyle/>
        <a:p>
          <a:endParaRPr lang="en-US"/>
        </a:p>
      </dgm:t>
    </dgm:pt>
    <dgm:pt modelId="{BDF9559A-D846-4F91-ADB9-8CB506210F40}">
      <dgm:prSet phldrT="[Text]"/>
      <dgm:spPr>
        <a:effectLst>
          <a:outerShdw blurRad="50800" dist="38100" dir="2700000" algn="tl" rotWithShape="0">
            <a:prstClr val="black">
              <a:alpha val="40000"/>
            </a:prstClr>
          </a:outerShdw>
        </a:effectLst>
      </dgm:spPr>
      <dgm:t>
        <a:bodyPr/>
        <a:lstStyle/>
        <a:p>
          <a:r>
            <a:rPr lang="en-US" b="1" dirty="0" smtClean="0"/>
            <a:t>Shareholders</a:t>
          </a:r>
          <a:endParaRPr lang="en-US" b="1" dirty="0"/>
        </a:p>
      </dgm:t>
    </dgm:pt>
    <dgm:pt modelId="{36777F1D-A8B2-4B0C-91A4-2206B01D14DA}" type="parTrans" cxnId="{F17F7BA9-91D2-4053-84FD-E44627F520ED}">
      <dgm:prSet/>
      <dgm:spPr/>
      <dgm:t>
        <a:bodyPr/>
        <a:lstStyle/>
        <a:p>
          <a:endParaRPr lang="en-US"/>
        </a:p>
      </dgm:t>
    </dgm:pt>
    <dgm:pt modelId="{C80EE752-3B71-41CA-AB23-E20B97A4569E}" type="sibTrans" cxnId="{F17F7BA9-91D2-4053-84FD-E44627F520ED}">
      <dgm:prSet/>
      <dgm:spPr/>
      <dgm:t>
        <a:bodyPr/>
        <a:lstStyle/>
        <a:p>
          <a:endParaRPr lang="en-US"/>
        </a:p>
      </dgm:t>
    </dgm:pt>
    <dgm:pt modelId="{59FB3699-1CA8-4663-8214-1D0A3CC86D85}" type="pres">
      <dgm:prSet presAssocID="{C93B5A6C-E256-49FE-B707-998A5D213FA7}" presName="linearFlow" presStyleCnt="0">
        <dgm:presLayoutVars>
          <dgm:dir/>
          <dgm:resizeHandles val="exact"/>
        </dgm:presLayoutVars>
      </dgm:prSet>
      <dgm:spPr/>
    </dgm:pt>
    <dgm:pt modelId="{12D6D1DB-0848-4BA2-8F93-92068A752EB7}" type="pres">
      <dgm:prSet presAssocID="{BACDD20E-3632-49C7-85A1-E6D861376B76}" presName="node" presStyleLbl="node1" presStyleIdx="0" presStyleCnt="3">
        <dgm:presLayoutVars>
          <dgm:bulletEnabled val="1"/>
        </dgm:presLayoutVars>
      </dgm:prSet>
      <dgm:spPr/>
      <dgm:t>
        <a:bodyPr/>
        <a:lstStyle/>
        <a:p>
          <a:endParaRPr lang="en-US"/>
        </a:p>
      </dgm:t>
    </dgm:pt>
    <dgm:pt modelId="{D0F82852-BF36-410D-B3EF-6259E008DD4B}" type="pres">
      <dgm:prSet presAssocID="{92E54B6C-BA52-4ADE-9F76-41F438D3A946}" presName="spacerL" presStyleCnt="0"/>
      <dgm:spPr/>
    </dgm:pt>
    <dgm:pt modelId="{B49B6058-8959-4998-94D5-6776A7D97A1A}" type="pres">
      <dgm:prSet presAssocID="{92E54B6C-BA52-4ADE-9F76-41F438D3A946}" presName="sibTrans" presStyleLbl="sibTrans2D1" presStyleIdx="0" presStyleCnt="2" custScaleY="33778"/>
      <dgm:spPr>
        <a:prstGeom prst="leftRightArrow">
          <a:avLst/>
        </a:prstGeom>
      </dgm:spPr>
      <dgm:t>
        <a:bodyPr/>
        <a:lstStyle/>
        <a:p>
          <a:endParaRPr lang="en-US"/>
        </a:p>
      </dgm:t>
    </dgm:pt>
    <dgm:pt modelId="{48CEA16A-7338-44AC-B9E8-9CE46B35B35E}" type="pres">
      <dgm:prSet presAssocID="{92E54B6C-BA52-4ADE-9F76-41F438D3A946}" presName="spacerR" presStyleCnt="0"/>
      <dgm:spPr/>
    </dgm:pt>
    <dgm:pt modelId="{560E3B6C-13E8-495B-863E-BC7811F987F8}" type="pres">
      <dgm:prSet presAssocID="{26B137D3-3A8A-4602-BFCB-0735DC63E121}" presName="node" presStyleLbl="node1" presStyleIdx="1" presStyleCnt="3">
        <dgm:presLayoutVars>
          <dgm:bulletEnabled val="1"/>
        </dgm:presLayoutVars>
      </dgm:prSet>
      <dgm:spPr/>
      <dgm:t>
        <a:bodyPr/>
        <a:lstStyle/>
        <a:p>
          <a:endParaRPr lang="en-US"/>
        </a:p>
      </dgm:t>
    </dgm:pt>
    <dgm:pt modelId="{ED770EBE-A8C6-49C3-AB09-DC1D7980358F}" type="pres">
      <dgm:prSet presAssocID="{42B0AF9E-0EBD-4A41-877B-1948FB96736E}" presName="spacerL" presStyleCnt="0"/>
      <dgm:spPr/>
    </dgm:pt>
    <dgm:pt modelId="{FBDE3CB1-734C-44D7-9FF5-4B46E9E1C498}" type="pres">
      <dgm:prSet presAssocID="{42B0AF9E-0EBD-4A41-877B-1948FB96736E}" presName="sibTrans" presStyleLbl="sibTrans2D1" presStyleIdx="1" presStyleCnt="2" custScaleY="33778"/>
      <dgm:spPr>
        <a:prstGeom prst="leftRightArrow">
          <a:avLst/>
        </a:prstGeom>
      </dgm:spPr>
      <dgm:t>
        <a:bodyPr/>
        <a:lstStyle/>
        <a:p>
          <a:endParaRPr lang="en-US"/>
        </a:p>
      </dgm:t>
    </dgm:pt>
    <dgm:pt modelId="{2F78034B-5D62-4306-8352-332510B39962}" type="pres">
      <dgm:prSet presAssocID="{42B0AF9E-0EBD-4A41-877B-1948FB96736E}" presName="spacerR" presStyleCnt="0"/>
      <dgm:spPr/>
    </dgm:pt>
    <dgm:pt modelId="{78461CEE-CE80-4642-AA83-A916E715EEBB}" type="pres">
      <dgm:prSet presAssocID="{BDF9559A-D846-4F91-ADB9-8CB506210F40}" presName="node" presStyleLbl="node1" presStyleIdx="2" presStyleCnt="3">
        <dgm:presLayoutVars>
          <dgm:bulletEnabled val="1"/>
        </dgm:presLayoutVars>
      </dgm:prSet>
      <dgm:spPr/>
      <dgm:t>
        <a:bodyPr/>
        <a:lstStyle/>
        <a:p>
          <a:endParaRPr lang="en-US"/>
        </a:p>
      </dgm:t>
    </dgm:pt>
  </dgm:ptLst>
  <dgm:cxnLst>
    <dgm:cxn modelId="{16C127D5-2ABE-4193-A392-0F7CA56BC982}" type="presOf" srcId="{26B137D3-3A8A-4602-BFCB-0735DC63E121}" destId="{560E3B6C-13E8-495B-863E-BC7811F987F8}" srcOrd="0" destOrd="0" presId="urn:microsoft.com/office/officeart/2005/8/layout/equation1"/>
    <dgm:cxn modelId="{6DB3FCEC-A15F-4FF9-8A0A-61BF64497428}" type="presOf" srcId="{BACDD20E-3632-49C7-85A1-E6D861376B76}" destId="{12D6D1DB-0848-4BA2-8F93-92068A752EB7}" srcOrd="0" destOrd="0" presId="urn:microsoft.com/office/officeart/2005/8/layout/equation1"/>
    <dgm:cxn modelId="{C35586A1-501D-4936-A8B6-1F53A28DA99B}" type="presOf" srcId="{C93B5A6C-E256-49FE-B707-998A5D213FA7}" destId="{59FB3699-1CA8-4663-8214-1D0A3CC86D85}" srcOrd="0" destOrd="0" presId="urn:microsoft.com/office/officeart/2005/8/layout/equation1"/>
    <dgm:cxn modelId="{F17F7BA9-91D2-4053-84FD-E44627F520ED}" srcId="{C93B5A6C-E256-49FE-B707-998A5D213FA7}" destId="{BDF9559A-D846-4F91-ADB9-8CB506210F40}" srcOrd="2" destOrd="0" parTransId="{36777F1D-A8B2-4B0C-91A4-2206B01D14DA}" sibTransId="{C80EE752-3B71-41CA-AB23-E20B97A4569E}"/>
    <dgm:cxn modelId="{BB928830-F001-43F8-BF91-E9CC6885C217}" type="presOf" srcId="{42B0AF9E-0EBD-4A41-877B-1948FB96736E}" destId="{FBDE3CB1-734C-44D7-9FF5-4B46E9E1C498}" srcOrd="0" destOrd="0" presId="urn:microsoft.com/office/officeart/2005/8/layout/equation1"/>
    <dgm:cxn modelId="{471F738C-17D0-4C3F-AD5B-DF810EA181E8}" type="presOf" srcId="{92E54B6C-BA52-4ADE-9F76-41F438D3A946}" destId="{B49B6058-8959-4998-94D5-6776A7D97A1A}" srcOrd="0" destOrd="0" presId="urn:microsoft.com/office/officeart/2005/8/layout/equation1"/>
    <dgm:cxn modelId="{B98799C6-7063-4E4D-B8ED-C1D9955029C2}" srcId="{C93B5A6C-E256-49FE-B707-998A5D213FA7}" destId="{BACDD20E-3632-49C7-85A1-E6D861376B76}" srcOrd="0" destOrd="0" parTransId="{6BCDF810-70D1-4288-8AA0-1E3ACD0052B7}" sibTransId="{92E54B6C-BA52-4ADE-9F76-41F438D3A946}"/>
    <dgm:cxn modelId="{DE75D867-84F4-4F1E-8722-60D86201B4ED}" srcId="{C93B5A6C-E256-49FE-B707-998A5D213FA7}" destId="{26B137D3-3A8A-4602-BFCB-0735DC63E121}" srcOrd="1" destOrd="0" parTransId="{B572FC43-EBAD-4769-BB46-186C0E180659}" sibTransId="{42B0AF9E-0EBD-4A41-877B-1948FB96736E}"/>
    <dgm:cxn modelId="{EF939F06-211C-4953-9C8B-44097D898305}" type="presOf" srcId="{BDF9559A-D846-4F91-ADB9-8CB506210F40}" destId="{78461CEE-CE80-4642-AA83-A916E715EEBB}" srcOrd="0" destOrd="0" presId="urn:microsoft.com/office/officeart/2005/8/layout/equation1"/>
    <dgm:cxn modelId="{DD1C5460-6C2E-45C7-AA76-E108F336AF1C}" type="presParOf" srcId="{59FB3699-1CA8-4663-8214-1D0A3CC86D85}" destId="{12D6D1DB-0848-4BA2-8F93-92068A752EB7}" srcOrd="0" destOrd="0" presId="urn:microsoft.com/office/officeart/2005/8/layout/equation1"/>
    <dgm:cxn modelId="{CDB0F37B-6C92-46CD-8051-2263B39467C0}" type="presParOf" srcId="{59FB3699-1CA8-4663-8214-1D0A3CC86D85}" destId="{D0F82852-BF36-410D-B3EF-6259E008DD4B}" srcOrd="1" destOrd="0" presId="urn:microsoft.com/office/officeart/2005/8/layout/equation1"/>
    <dgm:cxn modelId="{EC0E31CB-97B4-4773-9EAF-855ECADFB7F9}" type="presParOf" srcId="{59FB3699-1CA8-4663-8214-1D0A3CC86D85}" destId="{B49B6058-8959-4998-94D5-6776A7D97A1A}" srcOrd="2" destOrd="0" presId="urn:microsoft.com/office/officeart/2005/8/layout/equation1"/>
    <dgm:cxn modelId="{44DA22DB-1D0A-4D5A-AFD4-A37BBFD08EBC}" type="presParOf" srcId="{59FB3699-1CA8-4663-8214-1D0A3CC86D85}" destId="{48CEA16A-7338-44AC-B9E8-9CE46B35B35E}" srcOrd="3" destOrd="0" presId="urn:microsoft.com/office/officeart/2005/8/layout/equation1"/>
    <dgm:cxn modelId="{3E8B2EB4-8E4E-4D87-BF40-B869B04C5077}" type="presParOf" srcId="{59FB3699-1CA8-4663-8214-1D0A3CC86D85}" destId="{560E3B6C-13E8-495B-863E-BC7811F987F8}" srcOrd="4" destOrd="0" presId="urn:microsoft.com/office/officeart/2005/8/layout/equation1"/>
    <dgm:cxn modelId="{74F0CC27-4FDE-46D5-A147-BF04A55B7F03}" type="presParOf" srcId="{59FB3699-1CA8-4663-8214-1D0A3CC86D85}" destId="{ED770EBE-A8C6-49C3-AB09-DC1D7980358F}" srcOrd="5" destOrd="0" presId="urn:microsoft.com/office/officeart/2005/8/layout/equation1"/>
    <dgm:cxn modelId="{2DA12C62-7FF3-43C2-8D4D-7FF396153D8C}" type="presParOf" srcId="{59FB3699-1CA8-4663-8214-1D0A3CC86D85}" destId="{FBDE3CB1-734C-44D7-9FF5-4B46E9E1C498}" srcOrd="6" destOrd="0" presId="urn:microsoft.com/office/officeart/2005/8/layout/equation1"/>
    <dgm:cxn modelId="{753A28AB-5B3A-40FB-AD0E-BC35D9A70F7F}" type="presParOf" srcId="{59FB3699-1CA8-4663-8214-1D0A3CC86D85}" destId="{2F78034B-5D62-4306-8352-332510B39962}" srcOrd="7" destOrd="0" presId="urn:microsoft.com/office/officeart/2005/8/layout/equation1"/>
    <dgm:cxn modelId="{E58434CE-51E7-4480-876F-20328AD40BC7}" type="presParOf" srcId="{59FB3699-1CA8-4663-8214-1D0A3CC86D85}" destId="{78461CEE-CE80-4642-AA83-A916E715EEBB}"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291DEC-367C-4BA1-B3B2-F56EBE5B2D9D}"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n-US"/>
        </a:p>
      </dgm:t>
    </dgm:pt>
    <dgm:pt modelId="{623D67BC-1399-43E1-B8AF-AB149C097233}">
      <dgm:prSet custT="1"/>
      <dgm:spPr/>
      <dgm:t>
        <a:bodyPr/>
        <a:lstStyle/>
        <a:p>
          <a:pPr rtl="0"/>
          <a:r>
            <a:rPr lang="en-US" sz="1600" dirty="0" smtClean="0"/>
            <a:t>I</a:t>
          </a:r>
          <a:endParaRPr lang="en-US" sz="1600" dirty="0"/>
        </a:p>
      </dgm:t>
    </dgm:pt>
    <dgm:pt modelId="{CAB024A1-5304-4F0B-A69C-0B145AF39A85}" type="parTrans" cxnId="{60D33526-94AB-4468-A301-036C82F20D23}">
      <dgm:prSet/>
      <dgm:spPr/>
      <dgm:t>
        <a:bodyPr/>
        <a:lstStyle/>
        <a:p>
          <a:endParaRPr lang="en-US" sz="1200"/>
        </a:p>
      </dgm:t>
    </dgm:pt>
    <dgm:pt modelId="{B502F8BA-2BC4-4C04-8199-4A7483DDF2BF}" type="sibTrans" cxnId="{60D33526-94AB-4468-A301-036C82F20D23}">
      <dgm:prSet/>
      <dgm:spPr/>
      <dgm:t>
        <a:bodyPr/>
        <a:lstStyle/>
        <a:p>
          <a:endParaRPr lang="en-US" sz="1200"/>
        </a:p>
      </dgm:t>
    </dgm:pt>
    <dgm:pt modelId="{602425B5-86DC-40FF-8279-17D1F49336E7}">
      <dgm:prSet custT="1"/>
      <dgm:spPr/>
      <dgm:t>
        <a:bodyPr/>
        <a:lstStyle/>
        <a:p>
          <a:pPr rtl="0"/>
          <a:r>
            <a:rPr lang="en-US" sz="1600" dirty="0" smtClean="0"/>
            <a:t>II</a:t>
          </a:r>
          <a:endParaRPr lang="en-US" sz="1600" dirty="0"/>
        </a:p>
      </dgm:t>
    </dgm:pt>
    <dgm:pt modelId="{26E169ED-15DA-4F43-A75F-3B2581A67103}" type="parTrans" cxnId="{E7F09F1F-3576-43ED-8E65-11AF931803BD}">
      <dgm:prSet/>
      <dgm:spPr/>
      <dgm:t>
        <a:bodyPr/>
        <a:lstStyle/>
        <a:p>
          <a:endParaRPr lang="en-US" sz="1200"/>
        </a:p>
      </dgm:t>
    </dgm:pt>
    <dgm:pt modelId="{83041BE2-633B-4B1E-85F6-17A72AE7633D}" type="sibTrans" cxnId="{E7F09F1F-3576-43ED-8E65-11AF931803BD}">
      <dgm:prSet/>
      <dgm:spPr/>
      <dgm:t>
        <a:bodyPr/>
        <a:lstStyle/>
        <a:p>
          <a:endParaRPr lang="en-US" sz="1200"/>
        </a:p>
      </dgm:t>
    </dgm:pt>
    <dgm:pt modelId="{37B6DD01-2656-4EC6-B7A4-E2DD3B0FD60C}">
      <dgm:prSet custT="1"/>
      <dgm:spPr/>
      <dgm:t>
        <a:bodyPr/>
        <a:lstStyle/>
        <a:p>
          <a:pPr rtl="0"/>
          <a:r>
            <a:rPr lang="en-US" sz="1600" dirty="0" smtClean="0"/>
            <a:t>III</a:t>
          </a:r>
          <a:endParaRPr lang="en-US" sz="1600" dirty="0"/>
        </a:p>
      </dgm:t>
    </dgm:pt>
    <dgm:pt modelId="{65F75CA2-33A2-4247-93A6-24B759656A98}" type="parTrans" cxnId="{DD36E3F7-8ADA-4963-8D8F-95F8F284B436}">
      <dgm:prSet/>
      <dgm:spPr/>
      <dgm:t>
        <a:bodyPr/>
        <a:lstStyle/>
        <a:p>
          <a:endParaRPr lang="en-US" sz="1200"/>
        </a:p>
      </dgm:t>
    </dgm:pt>
    <dgm:pt modelId="{348D864F-6B8F-4FE6-9973-C0FA629F145B}" type="sibTrans" cxnId="{DD36E3F7-8ADA-4963-8D8F-95F8F284B436}">
      <dgm:prSet/>
      <dgm:spPr/>
      <dgm:t>
        <a:bodyPr/>
        <a:lstStyle/>
        <a:p>
          <a:endParaRPr lang="en-US" sz="1200"/>
        </a:p>
      </dgm:t>
    </dgm:pt>
    <dgm:pt modelId="{D7849A1A-AC55-4AC6-A0E8-9AA06EE9A1C8}">
      <dgm:prSet custT="1"/>
      <dgm:spPr/>
      <dgm:t>
        <a:bodyPr/>
        <a:lstStyle/>
        <a:p>
          <a:pPr rtl="0"/>
          <a:r>
            <a:rPr lang="en-US" sz="1600" dirty="0" smtClean="0"/>
            <a:t>IV</a:t>
          </a:r>
          <a:endParaRPr lang="en-US" sz="1600" dirty="0"/>
        </a:p>
      </dgm:t>
    </dgm:pt>
    <dgm:pt modelId="{1C714DEB-511F-4C71-A30A-4B8206E07C49}" type="parTrans" cxnId="{D4E06FBB-FB05-4648-BBE3-D858E7EEBCB7}">
      <dgm:prSet/>
      <dgm:spPr/>
      <dgm:t>
        <a:bodyPr/>
        <a:lstStyle/>
        <a:p>
          <a:endParaRPr lang="en-US" sz="1200"/>
        </a:p>
      </dgm:t>
    </dgm:pt>
    <dgm:pt modelId="{49DA2AB5-55A5-4E22-AFDF-0D35B2E5C093}" type="sibTrans" cxnId="{D4E06FBB-FB05-4648-BBE3-D858E7EEBCB7}">
      <dgm:prSet/>
      <dgm:spPr/>
      <dgm:t>
        <a:bodyPr/>
        <a:lstStyle/>
        <a:p>
          <a:endParaRPr lang="en-US" sz="1200"/>
        </a:p>
      </dgm:t>
    </dgm:pt>
    <dgm:pt modelId="{298725DF-5211-432B-A959-5D101D95B234}">
      <dgm:prSet custT="1"/>
      <dgm:spPr/>
      <dgm:t>
        <a:bodyPr/>
        <a:lstStyle/>
        <a:p>
          <a:pPr rtl="0"/>
          <a:r>
            <a:rPr lang="en-US" sz="1600" dirty="0" smtClean="0"/>
            <a:t>V</a:t>
          </a:r>
          <a:endParaRPr lang="en-US" sz="1600" dirty="0"/>
        </a:p>
      </dgm:t>
    </dgm:pt>
    <dgm:pt modelId="{9528325C-B5E6-4E7F-B6EA-60D6FBBE2E4C}" type="parTrans" cxnId="{05392058-5F59-4648-9442-0E479B0194F8}">
      <dgm:prSet/>
      <dgm:spPr/>
      <dgm:t>
        <a:bodyPr/>
        <a:lstStyle/>
        <a:p>
          <a:endParaRPr lang="en-US" sz="1200"/>
        </a:p>
      </dgm:t>
    </dgm:pt>
    <dgm:pt modelId="{E88642B7-19E1-440E-BB2A-DC4DA7D42DF5}" type="sibTrans" cxnId="{05392058-5F59-4648-9442-0E479B0194F8}">
      <dgm:prSet/>
      <dgm:spPr/>
      <dgm:t>
        <a:bodyPr/>
        <a:lstStyle/>
        <a:p>
          <a:endParaRPr lang="en-US" sz="1200"/>
        </a:p>
      </dgm:t>
    </dgm:pt>
    <dgm:pt modelId="{DE9CEEAD-3B30-43A3-BE7B-9943FF655E5B}">
      <dgm:prSet custT="1"/>
      <dgm:spPr/>
      <dgm:t>
        <a:bodyPr/>
        <a:lstStyle/>
        <a:p>
          <a:pPr rtl="0"/>
          <a:r>
            <a:rPr lang="en-US" sz="1800" smtClean="0"/>
            <a:t>The </a:t>
          </a:r>
          <a:r>
            <a:rPr lang="en-US" sz="1800" dirty="0" smtClean="0"/>
            <a:t>rights of shareholders</a:t>
          </a:r>
          <a:endParaRPr lang="en-US" sz="1800" dirty="0"/>
        </a:p>
      </dgm:t>
    </dgm:pt>
    <dgm:pt modelId="{1FFF45F9-6D36-479D-ADF5-966E2840526C}" type="parTrans" cxnId="{964DA196-3044-4943-AA6B-93738838B42C}">
      <dgm:prSet/>
      <dgm:spPr/>
      <dgm:t>
        <a:bodyPr/>
        <a:lstStyle/>
        <a:p>
          <a:endParaRPr lang="en-US" sz="1200"/>
        </a:p>
      </dgm:t>
    </dgm:pt>
    <dgm:pt modelId="{DE669D11-7F6A-444A-BC24-6F7A3BE0F312}" type="sibTrans" cxnId="{964DA196-3044-4943-AA6B-93738838B42C}">
      <dgm:prSet/>
      <dgm:spPr/>
      <dgm:t>
        <a:bodyPr/>
        <a:lstStyle/>
        <a:p>
          <a:endParaRPr lang="en-US" sz="1200"/>
        </a:p>
      </dgm:t>
    </dgm:pt>
    <dgm:pt modelId="{077D986E-8493-49FD-A090-F290A30B1298}">
      <dgm:prSet custT="1"/>
      <dgm:spPr/>
      <dgm:t>
        <a:bodyPr/>
        <a:lstStyle/>
        <a:p>
          <a:pPr rtl="0"/>
          <a:r>
            <a:rPr lang="en-US" sz="1800" smtClean="0"/>
            <a:t>The equitable treatment of shareholders</a:t>
          </a:r>
          <a:endParaRPr lang="en-US" sz="1800"/>
        </a:p>
      </dgm:t>
    </dgm:pt>
    <dgm:pt modelId="{234EE3B5-7179-4660-B08B-E96AFDCCCC4A}" type="parTrans" cxnId="{FE39497E-B40A-4977-8EF9-5449E70F3ED7}">
      <dgm:prSet/>
      <dgm:spPr/>
      <dgm:t>
        <a:bodyPr/>
        <a:lstStyle/>
        <a:p>
          <a:endParaRPr lang="en-US" sz="1200"/>
        </a:p>
      </dgm:t>
    </dgm:pt>
    <dgm:pt modelId="{6D470B77-4379-488E-BB37-A73356075E96}" type="sibTrans" cxnId="{FE39497E-B40A-4977-8EF9-5449E70F3ED7}">
      <dgm:prSet/>
      <dgm:spPr/>
      <dgm:t>
        <a:bodyPr/>
        <a:lstStyle/>
        <a:p>
          <a:endParaRPr lang="en-US" sz="1200"/>
        </a:p>
      </dgm:t>
    </dgm:pt>
    <dgm:pt modelId="{CCD8D632-870E-4A9D-8409-7FC01754B562}">
      <dgm:prSet custT="1"/>
      <dgm:spPr/>
      <dgm:t>
        <a:bodyPr/>
        <a:lstStyle/>
        <a:p>
          <a:pPr rtl="0"/>
          <a:r>
            <a:rPr lang="en-US" sz="1800" dirty="0" smtClean="0"/>
            <a:t>The role of stakeholders in corporate governance</a:t>
          </a:r>
          <a:endParaRPr lang="en-US" sz="1800" dirty="0"/>
        </a:p>
      </dgm:t>
    </dgm:pt>
    <dgm:pt modelId="{5D70CDBA-7580-4BA3-A371-47444D6CB8F9}" type="parTrans" cxnId="{EB4F5C1B-E362-4709-8398-6DC10F9521A0}">
      <dgm:prSet/>
      <dgm:spPr/>
      <dgm:t>
        <a:bodyPr/>
        <a:lstStyle/>
        <a:p>
          <a:endParaRPr lang="en-US" sz="1200"/>
        </a:p>
      </dgm:t>
    </dgm:pt>
    <dgm:pt modelId="{E585B625-CDE1-489E-98DE-78A3F569748C}" type="sibTrans" cxnId="{EB4F5C1B-E362-4709-8398-6DC10F9521A0}">
      <dgm:prSet/>
      <dgm:spPr/>
      <dgm:t>
        <a:bodyPr/>
        <a:lstStyle/>
        <a:p>
          <a:endParaRPr lang="en-US" sz="1200"/>
        </a:p>
      </dgm:t>
    </dgm:pt>
    <dgm:pt modelId="{57DD2563-0904-4D70-9DAD-D62F56038C0F}">
      <dgm:prSet custT="1"/>
      <dgm:spPr/>
      <dgm:t>
        <a:bodyPr/>
        <a:lstStyle/>
        <a:p>
          <a:pPr rtl="0"/>
          <a:r>
            <a:rPr lang="en-US" sz="1800" smtClean="0"/>
            <a:t>Disclosure </a:t>
          </a:r>
          <a:r>
            <a:rPr lang="en-US" sz="1800" dirty="0" smtClean="0"/>
            <a:t>and transparency</a:t>
          </a:r>
          <a:endParaRPr lang="en-US" sz="1800" dirty="0"/>
        </a:p>
      </dgm:t>
    </dgm:pt>
    <dgm:pt modelId="{0E9EC944-0F3D-414C-AD0A-82101DF267F9}" type="parTrans" cxnId="{801FE73C-9670-44CF-B15B-BF160384A8C2}">
      <dgm:prSet/>
      <dgm:spPr/>
      <dgm:t>
        <a:bodyPr/>
        <a:lstStyle/>
        <a:p>
          <a:endParaRPr lang="en-US" sz="1200"/>
        </a:p>
      </dgm:t>
    </dgm:pt>
    <dgm:pt modelId="{D4731CA5-E4BD-4635-B343-E6506CAD88BC}" type="sibTrans" cxnId="{801FE73C-9670-44CF-B15B-BF160384A8C2}">
      <dgm:prSet/>
      <dgm:spPr/>
      <dgm:t>
        <a:bodyPr/>
        <a:lstStyle/>
        <a:p>
          <a:endParaRPr lang="en-US" sz="1200"/>
        </a:p>
      </dgm:t>
    </dgm:pt>
    <dgm:pt modelId="{B85B8CF6-3BB0-48BE-82EE-2248AEA1041D}">
      <dgm:prSet custT="1"/>
      <dgm:spPr/>
      <dgm:t>
        <a:bodyPr/>
        <a:lstStyle/>
        <a:p>
          <a:pPr rtl="0"/>
          <a:r>
            <a:rPr lang="en-US" sz="1800" smtClean="0"/>
            <a:t>The </a:t>
          </a:r>
          <a:r>
            <a:rPr lang="en-US" sz="1800" dirty="0" smtClean="0"/>
            <a:t>responsibilities of the board</a:t>
          </a:r>
          <a:endParaRPr lang="en-US" sz="1800" dirty="0"/>
        </a:p>
      </dgm:t>
    </dgm:pt>
    <dgm:pt modelId="{1DC4DF94-CAFF-4969-B29B-75805C2FBDDF}" type="parTrans" cxnId="{7D974F50-7DB1-4EDB-9762-E2ABFBF017EA}">
      <dgm:prSet/>
      <dgm:spPr/>
      <dgm:t>
        <a:bodyPr/>
        <a:lstStyle/>
        <a:p>
          <a:endParaRPr lang="en-US" sz="1200"/>
        </a:p>
      </dgm:t>
    </dgm:pt>
    <dgm:pt modelId="{3F76BAAE-CF71-4EB5-88A6-1FE4EB0363F6}" type="sibTrans" cxnId="{7D974F50-7DB1-4EDB-9762-E2ABFBF017EA}">
      <dgm:prSet/>
      <dgm:spPr/>
      <dgm:t>
        <a:bodyPr/>
        <a:lstStyle/>
        <a:p>
          <a:endParaRPr lang="en-US" sz="1200"/>
        </a:p>
      </dgm:t>
    </dgm:pt>
    <dgm:pt modelId="{4B884E5D-AC22-488F-86B4-186258C6664A}" type="pres">
      <dgm:prSet presAssocID="{6B291DEC-367C-4BA1-B3B2-F56EBE5B2D9D}" presName="linearFlow" presStyleCnt="0">
        <dgm:presLayoutVars>
          <dgm:dir/>
          <dgm:animLvl val="lvl"/>
          <dgm:resizeHandles val="exact"/>
        </dgm:presLayoutVars>
      </dgm:prSet>
      <dgm:spPr/>
      <dgm:t>
        <a:bodyPr/>
        <a:lstStyle/>
        <a:p>
          <a:endParaRPr lang="en-US"/>
        </a:p>
      </dgm:t>
    </dgm:pt>
    <dgm:pt modelId="{31E2771F-44A2-459E-8180-008DD3B6963E}" type="pres">
      <dgm:prSet presAssocID="{623D67BC-1399-43E1-B8AF-AB149C097233}" presName="composite" presStyleCnt="0"/>
      <dgm:spPr/>
    </dgm:pt>
    <dgm:pt modelId="{9136DFA5-5E76-4EC5-907F-AE29C13B8313}" type="pres">
      <dgm:prSet presAssocID="{623D67BC-1399-43E1-B8AF-AB149C097233}" presName="parentText" presStyleLbl="alignNode1" presStyleIdx="0" presStyleCnt="5">
        <dgm:presLayoutVars>
          <dgm:chMax val="1"/>
          <dgm:bulletEnabled val="1"/>
        </dgm:presLayoutVars>
      </dgm:prSet>
      <dgm:spPr/>
      <dgm:t>
        <a:bodyPr/>
        <a:lstStyle/>
        <a:p>
          <a:endParaRPr lang="en-US"/>
        </a:p>
      </dgm:t>
    </dgm:pt>
    <dgm:pt modelId="{CFD55BF8-1F79-4BC3-8E0C-3B989649753B}" type="pres">
      <dgm:prSet presAssocID="{623D67BC-1399-43E1-B8AF-AB149C097233}" presName="descendantText" presStyleLbl="alignAcc1" presStyleIdx="0" presStyleCnt="5">
        <dgm:presLayoutVars>
          <dgm:bulletEnabled val="1"/>
        </dgm:presLayoutVars>
      </dgm:prSet>
      <dgm:spPr/>
      <dgm:t>
        <a:bodyPr/>
        <a:lstStyle/>
        <a:p>
          <a:endParaRPr lang="en-US"/>
        </a:p>
      </dgm:t>
    </dgm:pt>
    <dgm:pt modelId="{3F1F26A5-68FE-4C28-8766-4DD522575E4D}" type="pres">
      <dgm:prSet presAssocID="{B502F8BA-2BC4-4C04-8199-4A7483DDF2BF}" presName="sp" presStyleCnt="0"/>
      <dgm:spPr/>
    </dgm:pt>
    <dgm:pt modelId="{B85E5B83-84CA-4C48-99FD-6245161E2A60}" type="pres">
      <dgm:prSet presAssocID="{602425B5-86DC-40FF-8279-17D1F49336E7}" presName="composite" presStyleCnt="0"/>
      <dgm:spPr/>
    </dgm:pt>
    <dgm:pt modelId="{B42B9E5B-6A5A-49E3-972E-7CB7AE988A73}" type="pres">
      <dgm:prSet presAssocID="{602425B5-86DC-40FF-8279-17D1F49336E7}" presName="parentText" presStyleLbl="alignNode1" presStyleIdx="1" presStyleCnt="5">
        <dgm:presLayoutVars>
          <dgm:chMax val="1"/>
          <dgm:bulletEnabled val="1"/>
        </dgm:presLayoutVars>
      </dgm:prSet>
      <dgm:spPr/>
      <dgm:t>
        <a:bodyPr/>
        <a:lstStyle/>
        <a:p>
          <a:endParaRPr lang="en-US"/>
        </a:p>
      </dgm:t>
    </dgm:pt>
    <dgm:pt modelId="{2EA41C33-6043-4B4A-9839-FE03891AEE97}" type="pres">
      <dgm:prSet presAssocID="{602425B5-86DC-40FF-8279-17D1F49336E7}" presName="descendantText" presStyleLbl="alignAcc1" presStyleIdx="1" presStyleCnt="5">
        <dgm:presLayoutVars>
          <dgm:bulletEnabled val="1"/>
        </dgm:presLayoutVars>
      </dgm:prSet>
      <dgm:spPr/>
      <dgm:t>
        <a:bodyPr/>
        <a:lstStyle/>
        <a:p>
          <a:endParaRPr lang="en-US"/>
        </a:p>
      </dgm:t>
    </dgm:pt>
    <dgm:pt modelId="{FD36322F-D674-44C2-B4CB-FF50F68BADE7}" type="pres">
      <dgm:prSet presAssocID="{83041BE2-633B-4B1E-85F6-17A72AE7633D}" presName="sp" presStyleCnt="0"/>
      <dgm:spPr/>
    </dgm:pt>
    <dgm:pt modelId="{314EDA68-60F7-45FB-BF42-B0EB597B3CB5}" type="pres">
      <dgm:prSet presAssocID="{37B6DD01-2656-4EC6-B7A4-E2DD3B0FD60C}" presName="composite" presStyleCnt="0"/>
      <dgm:spPr/>
    </dgm:pt>
    <dgm:pt modelId="{AD27946F-F602-443D-9D09-49C5141995A0}" type="pres">
      <dgm:prSet presAssocID="{37B6DD01-2656-4EC6-B7A4-E2DD3B0FD60C}" presName="parentText" presStyleLbl="alignNode1" presStyleIdx="2" presStyleCnt="5">
        <dgm:presLayoutVars>
          <dgm:chMax val="1"/>
          <dgm:bulletEnabled val="1"/>
        </dgm:presLayoutVars>
      </dgm:prSet>
      <dgm:spPr/>
      <dgm:t>
        <a:bodyPr/>
        <a:lstStyle/>
        <a:p>
          <a:endParaRPr lang="en-US"/>
        </a:p>
      </dgm:t>
    </dgm:pt>
    <dgm:pt modelId="{092F0627-0078-4015-B377-40BBB98C713F}" type="pres">
      <dgm:prSet presAssocID="{37B6DD01-2656-4EC6-B7A4-E2DD3B0FD60C}" presName="descendantText" presStyleLbl="alignAcc1" presStyleIdx="2" presStyleCnt="5">
        <dgm:presLayoutVars>
          <dgm:bulletEnabled val="1"/>
        </dgm:presLayoutVars>
      </dgm:prSet>
      <dgm:spPr/>
      <dgm:t>
        <a:bodyPr/>
        <a:lstStyle/>
        <a:p>
          <a:endParaRPr lang="en-US"/>
        </a:p>
      </dgm:t>
    </dgm:pt>
    <dgm:pt modelId="{B56E35FB-6A4D-4599-9A10-93B19877C7D9}" type="pres">
      <dgm:prSet presAssocID="{348D864F-6B8F-4FE6-9973-C0FA629F145B}" presName="sp" presStyleCnt="0"/>
      <dgm:spPr/>
    </dgm:pt>
    <dgm:pt modelId="{D5C966E4-BB99-4173-AD37-675F36564D6F}" type="pres">
      <dgm:prSet presAssocID="{D7849A1A-AC55-4AC6-A0E8-9AA06EE9A1C8}" presName="composite" presStyleCnt="0"/>
      <dgm:spPr/>
    </dgm:pt>
    <dgm:pt modelId="{61078B56-2333-4FE8-8A93-50E85BFC79C9}" type="pres">
      <dgm:prSet presAssocID="{D7849A1A-AC55-4AC6-A0E8-9AA06EE9A1C8}" presName="parentText" presStyleLbl="alignNode1" presStyleIdx="3" presStyleCnt="5">
        <dgm:presLayoutVars>
          <dgm:chMax val="1"/>
          <dgm:bulletEnabled val="1"/>
        </dgm:presLayoutVars>
      </dgm:prSet>
      <dgm:spPr/>
      <dgm:t>
        <a:bodyPr/>
        <a:lstStyle/>
        <a:p>
          <a:endParaRPr lang="en-US"/>
        </a:p>
      </dgm:t>
    </dgm:pt>
    <dgm:pt modelId="{5C7E7465-A3CD-4D2D-87CA-F835434266A5}" type="pres">
      <dgm:prSet presAssocID="{D7849A1A-AC55-4AC6-A0E8-9AA06EE9A1C8}" presName="descendantText" presStyleLbl="alignAcc1" presStyleIdx="3" presStyleCnt="5">
        <dgm:presLayoutVars>
          <dgm:bulletEnabled val="1"/>
        </dgm:presLayoutVars>
      </dgm:prSet>
      <dgm:spPr/>
      <dgm:t>
        <a:bodyPr/>
        <a:lstStyle/>
        <a:p>
          <a:endParaRPr lang="en-US"/>
        </a:p>
      </dgm:t>
    </dgm:pt>
    <dgm:pt modelId="{228B359B-CE63-4E6D-AC5A-4AAEE2792BDA}" type="pres">
      <dgm:prSet presAssocID="{49DA2AB5-55A5-4E22-AFDF-0D35B2E5C093}" presName="sp" presStyleCnt="0"/>
      <dgm:spPr/>
    </dgm:pt>
    <dgm:pt modelId="{B517F7AC-317D-49DE-B31B-3363173E7D57}" type="pres">
      <dgm:prSet presAssocID="{298725DF-5211-432B-A959-5D101D95B234}" presName="composite" presStyleCnt="0"/>
      <dgm:spPr/>
    </dgm:pt>
    <dgm:pt modelId="{4CCB4D80-0CA6-4F86-976F-E9492964033C}" type="pres">
      <dgm:prSet presAssocID="{298725DF-5211-432B-A959-5D101D95B234}" presName="parentText" presStyleLbl="alignNode1" presStyleIdx="4" presStyleCnt="5">
        <dgm:presLayoutVars>
          <dgm:chMax val="1"/>
          <dgm:bulletEnabled val="1"/>
        </dgm:presLayoutVars>
      </dgm:prSet>
      <dgm:spPr/>
      <dgm:t>
        <a:bodyPr/>
        <a:lstStyle/>
        <a:p>
          <a:endParaRPr lang="en-US"/>
        </a:p>
      </dgm:t>
    </dgm:pt>
    <dgm:pt modelId="{0BF3A439-8818-4919-A1E3-BED85F8791A4}" type="pres">
      <dgm:prSet presAssocID="{298725DF-5211-432B-A959-5D101D95B234}" presName="descendantText" presStyleLbl="alignAcc1" presStyleIdx="4" presStyleCnt="5">
        <dgm:presLayoutVars>
          <dgm:bulletEnabled val="1"/>
        </dgm:presLayoutVars>
      </dgm:prSet>
      <dgm:spPr/>
      <dgm:t>
        <a:bodyPr/>
        <a:lstStyle/>
        <a:p>
          <a:endParaRPr lang="en-US"/>
        </a:p>
      </dgm:t>
    </dgm:pt>
  </dgm:ptLst>
  <dgm:cxnLst>
    <dgm:cxn modelId="{359E95DB-57A6-4651-9B2D-37832869E7E3}" type="presOf" srcId="{CCD8D632-870E-4A9D-8409-7FC01754B562}" destId="{092F0627-0078-4015-B377-40BBB98C713F}" srcOrd="0" destOrd="0" presId="urn:microsoft.com/office/officeart/2005/8/layout/chevron2"/>
    <dgm:cxn modelId="{05E58A04-19D3-4171-B0FE-BE12E549AA05}" type="presOf" srcId="{DE9CEEAD-3B30-43A3-BE7B-9943FF655E5B}" destId="{CFD55BF8-1F79-4BC3-8E0C-3B989649753B}" srcOrd="0" destOrd="0" presId="urn:microsoft.com/office/officeart/2005/8/layout/chevron2"/>
    <dgm:cxn modelId="{00111C21-AD37-47DE-9155-5B46F42A7852}" type="presOf" srcId="{6B291DEC-367C-4BA1-B3B2-F56EBE5B2D9D}" destId="{4B884E5D-AC22-488F-86B4-186258C6664A}" srcOrd="0" destOrd="0" presId="urn:microsoft.com/office/officeart/2005/8/layout/chevron2"/>
    <dgm:cxn modelId="{DD36E3F7-8ADA-4963-8D8F-95F8F284B436}" srcId="{6B291DEC-367C-4BA1-B3B2-F56EBE5B2D9D}" destId="{37B6DD01-2656-4EC6-B7A4-E2DD3B0FD60C}" srcOrd="2" destOrd="0" parTransId="{65F75CA2-33A2-4247-93A6-24B759656A98}" sibTransId="{348D864F-6B8F-4FE6-9973-C0FA629F145B}"/>
    <dgm:cxn modelId="{2B4227FA-6CC3-4BD5-AF7F-B454C5BD75BF}" type="presOf" srcId="{077D986E-8493-49FD-A090-F290A30B1298}" destId="{2EA41C33-6043-4B4A-9839-FE03891AEE97}" srcOrd="0" destOrd="0" presId="urn:microsoft.com/office/officeart/2005/8/layout/chevron2"/>
    <dgm:cxn modelId="{052A4032-92E0-453D-BC66-B44B49CC0641}" type="presOf" srcId="{37B6DD01-2656-4EC6-B7A4-E2DD3B0FD60C}" destId="{AD27946F-F602-443D-9D09-49C5141995A0}" srcOrd="0" destOrd="0" presId="urn:microsoft.com/office/officeart/2005/8/layout/chevron2"/>
    <dgm:cxn modelId="{60D33526-94AB-4468-A301-036C82F20D23}" srcId="{6B291DEC-367C-4BA1-B3B2-F56EBE5B2D9D}" destId="{623D67BC-1399-43E1-B8AF-AB149C097233}" srcOrd="0" destOrd="0" parTransId="{CAB024A1-5304-4F0B-A69C-0B145AF39A85}" sibTransId="{B502F8BA-2BC4-4C04-8199-4A7483DDF2BF}"/>
    <dgm:cxn modelId="{8EDA9E1E-1234-4ED5-971C-A471F123F930}" type="presOf" srcId="{57DD2563-0904-4D70-9DAD-D62F56038C0F}" destId="{5C7E7465-A3CD-4D2D-87CA-F835434266A5}" srcOrd="0" destOrd="0" presId="urn:microsoft.com/office/officeart/2005/8/layout/chevron2"/>
    <dgm:cxn modelId="{964DA196-3044-4943-AA6B-93738838B42C}" srcId="{623D67BC-1399-43E1-B8AF-AB149C097233}" destId="{DE9CEEAD-3B30-43A3-BE7B-9943FF655E5B}" srcOrd="0" destOrd="0" parTransId="{1FFF45F9-6D36-479D-ADF5-966E2840526C}" sibTransId="{DE669D11-7F6A-444A-BC24-6F7A3BE0F312}"/>
    <dgm:cxn modelId="{FE39497E-B40A-4977-8EF9-5449E70F3ED7}" srcId="{602425B5-86DC-40FF-8279-17D1F49336E7}" destId="{077D986E-8493-49FD-A090-F290A30B1298}" srcOrd="0" destOrd="0" parTransId="{234EE3B5-7179-4660-B08B-E96AFDCCCC4A}" sibTransId="{6D470B77-4379-488E-BB37-A73356075E96}"/>
    <dgm:cxn modelId="{5E4827DF-A496-49EF-8F3F-9B48A0E0CFC3}" type="presOf" srcId="{602425B5-86DC-40FF-8279-17D1F49336E7}" destId="{B42B9E5B-6A5A-49E3-972E-7CB7AE988A73}" srcOrd="0" destOrd="0" presId="urn:microsoft.com/office/officeart/2005/8/layout/chevron2"/>
    <dgm:cxn modelId="{D4E06FBB-FB05-4648-BBE3-D858E7EEBCB7}" srcId="{6B291DEC-367C-4BA1-B3B2-F56EBE5B2D9D}" destId="{D7849A1A-AC55-4AC6-A0E8-9AA06EE9A1C8}" srcOrd="3" destOrd="0" parTransId="{1C714DEB-511F-4C71-A30A-4B8206E07C49}" sibTransId="{49DA2AB5-55A5-4E22-AFDF-0D35B2E5C093}"/>
    <dgm:cxn modelId="{635C52E5-B152-4831-888A-43C6B6A95ACD}" type="presOf" srcId="{623D67BC-1399-43E1-B8AF-AB149C097233}" destId="{9136DFA5-5E76-4EC5-907F-AE29C13B8313}" srcOrd="0" destOrd="0" presId="urn:microsoft.com/office/officeart/2005/8/layout/chevron2"/>
    <dgm:cxn modelId="{E7F09F1F-3576-43ED-8E65-11AF931803BD}" srcId="{6B291DEC-367C-4BA1-B3B2-F56EBE5B2D9D}" destId="{602425B5-86DC-40FF-8279-17D1F49336E7}" srcOrd="1" destOrd="0" parTransId="{26E169ED-15DA-4F43-A75F-3B2581A67103}" sibTransId="{83041BE2-633B-4B1E-85F6-17A72AE7633D}"/>
    <dgm:cxn modelId="{801FE73C-9670-44CF-B15B-BF160384A8C2}" srcId="{D7849A1A-AC55-4AC6-A0E8-9AA06EE9A1C8}" destId="{57DD2563-0904-4D70-9DAD-D62F56038C0F}" srcOrd="0" destOrd="0" parTransId="{0E9EC944-0F3D-414C-AD0A-82101DF267F9}" sibTransId="{D4731CA5-E4BD-4635-B343-E6506CAD88BC}"/>
    <dgm:cxn modelId="{517C5890-FBEE-4724-93E6-29E05AF4CB08}" type="presOf" srcId="{298725DF-5211-432B-A959-5D101D95B234}" destId="{4CCB4D80-0CA6-4F86-976F-E9492964033C}" srcOrd="0" destOrd="0" presId="urn:microsoft.com/office/officeart/2005/8/layout/chevron2"/>
    <dgm:cxn modelId="{6E9FCE2F-692C-415F-86AD-03D87E21C6BE}" type="presOf" srcId="{B85B8CF6-3BB0-48BE-82EE-2248AEA1041D}" destId="{0BF3A439-8818-4919-A1E3-BED85F8791A4}" srcOrd="0" destOrd="0" presId="urn:microsoft.com/office/officeart/2005/8/layout/chevron2"/>
    <dgm:cxn modelId="{C7DEA2CD-69C4-40BA-82B3-657309BCC30A}" type="presOf" srcId="{D7849A1A-AC55-4AC6-A0E8-9AA06EE9A1C8}" destId="{61078B56-2333-4FE8-8A93-50E85BFC79C9}" srcOrd="0" destOrd="0" presId="urn:microsoft.com/office/officeart/2005/8/layout/chevron2"/>
    <dgm:cxn modelId="{05392058-5F59-4648-9442-0E479B0194F8}" srcId="{6B291DEC-367C-4BA1-B3B2-F56EBE5B2D9D}" destId="{298725DF-5211-432B-A959-5D101D95B234}" srcOrd="4" destOrd="0" parTransId="{9528325C-B5E6-4E7F-B6EA-60D6FBBE2E4C}" sibTransId="{E88642B7-19E1-440E-BB2A-DC4DA7D42DF5}"/>
    <dgm:cxn modelId="{EB4F5C1B-E362-4709-8398-6DC10F9521A0}" srcId="{37B6DD01-2656-4EC6-B7A4-E2DD3B0FD60C}" destId="{CCD8D632-870E-4A9D-8409-7FC01754B562}" srcOrd="0" destOrd="0" parTransId="{5D70CDBA-7580-4BA3-A371-47444D6CB8F9}" sibTransId="{E585B625-CDE1-489E-98DE-78A3F569748C}"/>
    <dgm:cxn modelId="{7D974F50-7DB1-4EDB-9762-E2ABFBF017EA}" srcId="{298725DF-5211-432B-A959-5D101D95B234}" destId="{B85B8CF6-3BB0-48BE-82EE-2248AEA1041D}" srcOrd="0" destOrd="0" parTransId="{1DC4DF94-CAFF-4969-B29B-75805C2FBDDF}" sibTransId="{3F76BAAE-CF71-4EB5-88A6-1FE4EB0363F6}"/>
    <dgm:cxn modelId="{DB9F4357-D1B5-48CD-A63B-33C767AC6AD1}" type="presParOf" srcId="{4B884E5D-AC22-488F-86B4-186258C6664A}" destId="{31E2771F-44A2-459E-8180-008DD3B6963E}" srcOrd="0" destOrd="0" presId="urn:microsoft.com/office/officeart/2005/8/layout/chevron2"/>
    <dgm:cxn modelId="{EFBCB35F-9EF2-4331-ACC7-4534F5077DFC}" type="presParOf" srcId="{31E2771F-44A2-459E-8180-008DD3B6963E}" destId="{9136DFA5-5E76-4EC5-907F-AE29C13B8313}" srcOrd="0" destOrd="0" presId="urn:microsoft.com/office/officeart/2005/8/layout/chevron2"/>
    <dgm:cxn modelId="{6A0FF769-EFE4-4106-9A7E-2E74CD4BDE8A}" type="presParOf" srcId="{31E2771F-44A2-459E-8180-008DD3B6963E}" destId="{CFD55BF8-1F79-4BC3-8E0C-3B989649753B}" srcOrd="1" destOrd="0" presId="urn:microsoft.com/office/officeart/2005/8/layout/chevron2"/>
    <dgm:cxn modelId="{54B7F516-9136-4680-B02E-72F510773102}" type="presParOf" srcId="{4B884E5D-AC22-488F-86B4-186258C6664A}" destId="{3F1F26A5-68FE-4C28-8766-4DD522575E4D}" srcOrd="1" destOrd="0" presId="urn:microsoft.com/office/officeart/2005/8/layout/chevron2"/>
    <dgm:cxn modelId="{BFC4FD25-742D-483F-A396-16FC7CEBF5A2}" type="presParOf" srcId="{4B884E5D-AC22-488F-86B4-186258C6664A}" destId="{B85E5B83-84CA-4C48-99FD-6245161E2A60}" srcOrd="2" destOrd="0" presId="urn:microsoft.com/office/officeart/2005/8/layout/chevron2"/>
    <dgm:cxn modelId="{F6EAD2C2-2DEF-434E-9683-B12066B70429}" type="presParOf" srcId="{B85E5B83-84CA-4C48-99FD-6245161E2A60}" destId="{B42B9E5B-6A5A-49E3-972E-7CB7AE988A73}" srcOrd="0" destOrd="0" presId="urn:microsoft.com/office/officeart/2005/8/layout/chevron2"/>
    <dgm:cxn modelId="{3AAA3FDD-8AF5-4FD8-B200-43660FC33078}" type="presParOf" srcId="{B85E5B83-84CA-4C48-99FD-6245161E2A60}" destId="{2EA41C33-6043-4B4A-9839-FE03891AEE97}" srcOrd="1" destOrd="0" presId="urn:microsoft.com/office/officeart/2005/8/layout/chevron2"/>
    <dgm:cxn modelId="{43157C93-B694-464A-8AB2-9BCF1997FF1A}" type="presParOf" srcId="{4B884E5D-AC22-488F-86B4-186258C6664A}" destId="{FD36322F-D674-44C2-B4CB-FF50F68BADE7}" srcOrd="3" destOrd="0" presId="urn:microsoft.com/office/officeart/2005/8/layout/chevron2"/>
    <dgm:cxn modelId="{B0B71CDD-6DC3-4135-8A42-EC81E6AA3D5F}" type="presParOf" srcId="{4B884E5D-AC22-488F-86B4-186258C6664A}" destId="{314EDA68-60F7-45FB-BF42-B0EB597B3CB5}" srcOrd="4" destOrd="0" presId="urn:microsoft.com/office/officeart/2005/8/layout/chevron2"/>
    <dgm:cxn modelId="{79048B70-313E-4665-88E0-3DE61BBA07BF}" type="presParOf" srcId="{314EDA68-60F7-45FB-BF42-B0EB597B3CB5}" destId="{AD27946F-F602-443D-9D09-49C5141995A0}" srcOrd="0" destOrd="0" presId="urn:microsoft.com/office/officeart/2005/8/layout/chevron2"/>
    <dgm:cxn modelId="{E157567C-162A-4384-B021-469F2E792891}" type="presParOf" srcId="{314EDA68-60F7-45FB-BF42-B0EB597B3CB5}" destId="{092F0627-0078-4015-B377-40BBB98C713F}" srcOrd="1" destOrd="0" presId="urn:microsoft.com/office/officeart/2005/8/layout/chevron2"/>
    <dgm:cxn modelId="{3649FDE9-7495-414C-A0AB-67F279483744}" type="presParOf" srcId="{4B884E5D-AC22-488F-86B4-186258C6664A}" destId="{B56E35FB-6A4D-4599-9A10-93B19877C7D9}" srcOrd="5" destOrd="0" presId="urn:microsoft.com/office/officeart/2005/8/layout/chevron2"/>
    <dgm:cxn modelId="{9071F30A-3C1C-4498-BDF0-38872F332CEC}" type="presParOf" srcId="{4B884E5D-AC22-488F-86B4-186258C6664A}" destId="{D5C966E4-BB99-4173-AD37-675F36564D6F}" srcOrd="6" destOrd="0" presId="urn:microsoft.com/office/officeart/2005/8/layout/chevron2"/>
    <dgm:cxn modelId="{3C24A128-421A-4367-96B0-7F42109E5996}" type="presParOf" srcId="{D5C966E4-BB99-4173-AD37-675F36564D6F}" destId="{61078B56-2333-4FE8-8A93-50E85BFC79C9}" srcOrd="0" destOrd="0" presId="urn:microsoft.com/office/officeart/2005/8/layout/chevron2"/>
    <dgm:cxn modelId="{326BB4F7-7D4E-4161-8760-533C0BA13A38}" type="presParOf" srcId="{D5C966E4-BB99-4173-AD37-675F36564D6F}" destId="{5C7E7465-A3CD-4D2D-87CA-F835434266A5}" srcOrd="1" destOrd="0" presId="urn:microsoft.com/office/officeart/2005/8/layout/chevron2"/>
    <dgm:cxn modelId="{8041593E-B2A1-4DBB-BD39-C20EFAF2C55D}" type="presParOf" srcId="{4B884E5D-AC22-488F-86B4-186258C6664A}" destId="{228B359B-CE63-4E6D-AC5A-4AAEE2792BDA}" srcOrd="7" destOrd="0" presId="urn:microsoft.com/office/officeart/2005/8/layout/chevron2"/>
    <dgm:cxn modelId="{20C9479A-9729-4123-AC5D-8CF6A74431B5}" type="presParOf" srcId="{4B884E5D-AC22-488F-86B4-186258C6664A}" destId="{B517F7AC-317D-49DE-B31B-3363173E7D57}" srcOrd="8" destOrd="0" presId="urn:microsoft.com/office/officeart/2005/8/layout/chevron2"/>
    <dgm:cxn modelId="{D94F3287-6C8D-4C34-8444-222E4AB857D7}" type="presParOf" srcId="{B517F7AC-317D-49DE-B31B-3363173E7D57}" destId="{4CCB4D80-0CA6-4F86-976F-E9492964033C}" srcOrd="0" destOrd="0" presId="urn:microsoft.com/office/officeart/2005/8/layout/chevron2"/>
    <dgm:cxn modelId="{6A8000FB-DADE-4015-8DEC-01C7B9D486BD}" type="presParOf" srcId="{B517F7AC-317D-49DE-B31B-3363173E7D57}" destId="{0BF3A439-8818-4919-A1E3-BED85F8791A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01BAB4-0985-4AC4-B592-27D3BE75ABF5}"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US"/>
        </a:p>
      </dgm:t>
    </dgm:pt>
    <dgm:pt modelId="{EC1E9C10-AA0C-4EC1-9E24-B5C8973C3885}">
      <dgm:prSet phldrT="[Text]"/>
      <dgm:spPr/>
      <dgm:t>
        <a:bodyPr/>
        <a:lstStyle/>
        <a:p>
          <a:r>
            <a:rPr lang="en-US" dirty="0" smtClean="0"/>
            <a:t>Environment</a:t>
          </a:r>
          <a:endParaRPr lang="en-US" dirty="0"/>
        </a:p>
      </dgm:t>
    </dgm:pt>
    <dgm:pt modelId="{A0AF1EC9-7C8E-4596-878E-864EAED0EAC0}" type="parTrans" cxnId="{87406F2D-AD6A-41D4-B2FC-FA494C680144}">
      <dgm:prSet/>
      <dgm:spPr/>
      <dgm:t>
        <a:bodyPr/>
        <a:lstStyle/>
        <a:p>
          <a:endParaRPr lang="en-US"/>
        </a:p>
      </dgm:t>
    </dgm:pt>
    <dgm:pt modelId="{577F31E4-5919-4406-A4F4-DDB4F3D12CFB}" type="sibTrans" cxnId="{87406F2D-AD6A-41D4-B2FC-FA494C680144}">
      <dgm:prSet/>
      <dgm:spPr/>
      <dgm:t>
        <a:bodyPr/>
        <a:lstStyle/>
        <a:p>
          <a:endParaRPr lang="en-US"/>
        </a:p>
      </dgm:t>
    </dgm:pt>
    <dgm:pt modelId="{68E3B337-CECD-47E1-9FE0-EA908848F007}">
      <dgm:prSet phldrT="[Text]"/>
      <dgm:spPr/>
      <dgm:t>
        <a:bodyPr/>
        <a:lstStyle/>
        <a:p>
          <a:r>
            <a:rPr lang="en-US" dirty="0" smtClean="0"/>
            <a:t>Pollution</a:t>
          </a:r>
          <a:endParaRPr lang="en-US" dirty="0"/>
        </a:p>
      </dgm:t>
    </dgm:pt>
    <dgm:pt modelId="{97E71872-8E2A-4FEC-90FF-F707AA27E6D8}" type="parTrans" cxnId="{897FF40C-2EB8-4714-84A9-B881871AE2CF}">
      <dgm:prSet/>
      <dgm:spPr/>
      <dgm:t>
        <a:bodyPr/>
        <a:lstStyle/>
        <a:p>
          <a:endParaRPr lang="en-US"/>
        </a:p>
      </dgm:t>
    </dgm:pt>
    <dgm:pt modelId="{FB70DA19-D5CC-41A2-A4F3-FEB4C32B3C65}" type="sibTrans" cxnId="{897FF40C-2EB8-4714-84A9-B881871AE2CF}">
      <dgm:prSet/>
      <dgm:spPr/>
      <dgm:t>
        <a:bodyPr/>
        <a:lstStyle/>
        <a:p>
          <a:endParaRPr lang="en-US"/>
        </a:p>
      </dgm:t>
    </dgm:pt>
    <dgm:pt modelId="{DE804F75-1FFA-43E8-B231-C0CBB0512A49}">
      <dgm:prSet phldrT="[Text]"/>
      <dgm:spPr/>
      <dgm:t>
        <a:bodyPr/>
        <a:lstStyle/>
        <a:p>
          <a:r>
            <a:rPr lang="en-US" dirty="0" smtClean="0"/>
            <a:t>Social</a:t>
          </a:r>
          <a:endParaRPr lang="en-US" dirty="0"/>
        </a:p>
      </dgm:t>
    </dgm:pt>
    <dgm:pt modelId="{E2C08F7D-45F6-4D1A-A29D-4DB02E7F93A6}" type="parTrans" cxnId="{A1ED624B-CEC1-4B8D-A2BD-7E41491577F3}">
      <dgm:prSet/>
      <dgm:spPr/>
      <dgm:t>
        <a:bodyPr/>
        <a:lstStyle/>
        <a:p>
          <a:endParaRPr lang="en-US"/>
        </a:p>
      </dgm:t>
    </dgm:pt>
    <dgm:pt modelId="{E6D73CE4-76A1-47A2-B00B-8CFE57100CE8}" type="sibTrans" cxnId="{A1ED624B-CEC1-4B8D-A2BD-7E41491577F3}">
      <dgm:prSet/>
      <dgm:spPr/>
      <dgm:t>
        <a:bodyPr/>
        <a:lstStyle/>
        <a:p>
          <a:endParaRPr lang="en-US"/>
        </a:p>
      </dgm:t>
    </dgm:pt>
    <dgm:pt modelId="{37869C0F-D1EC-4EE2-B5BF-142A55495BA5}">
      <dgm:prSet phldrT="[Text]"/>
      <dgm:spPr/>
      <dgm:t>
        <a:bodyPr/>
        <a:lstStyle/>
        <a:p>
          <a:r>
            <a:rPr lang="en-US" dirty="0" smtClean="0"/>
            <a:t>Workplace issues</a:t>
          </a:r>
          <a:endParaRPr lang="en-US" dirty="0"/>
        </a:p>
      </dgm:t>
    </dgm:pt>
    <dgm:pt modelId="{72A5E195-E96A-4793-94CA-013B45BB469F}" type="parTrans" cxnId="{D83C50D3-D660-4D53-82A0-CC7AA2470529}">
      <dgm:prSet/>
      <dgm:spPr/>
      <dgm:t>
        <a:bodyPr/>
        <a:lstStyle/>
        <a:p>
          <a:endParaRPr lang="en-US"/>
        </a:p>
      </dgm:t>
    </dgm:pt>
    <dgm:pt modelId="{702956D9-CCF0-4613-92BE-925E02985151}" type="sibTrans" cxnId="{D83C50D3-D660-4D53-82A0-CC7AA2470529}">
      <dgm:prSet/>
      <dgm:spPr/>
      <dgm:t>
        <a:bodyPr/>
        <a:lstStyle/>
        <a:p>
          <a:endParaRPr lang="en-US"/>
        </a:p>
      </dgm:t>
    </dgm:pt>
    <dgm:pt modelId="{BC683E44-9055-49D0-9F20-1C3B557E1411}">
      <dgm:prSet phldrT="[Text]"/>
      <dgm:spPr/>
      <dgm:t>
        <a:bodyPr/>
        <a:lstStyle/>
        <a:p>
          <a:r>
            <a:rPr lang="en-US" dirty="0" smtClean="0"/>
            <a:t>Community interaction</a:t>
          </a:r>
          <a:endParaRPr lang="en-US" dirty="0"/>
        </a:p>
      </dgm:t>
    </dgm:pt>
    <dgm:pt modelId="{E0F3E3DC-1809-4FCC-9AF0-08A8B1C3C2C7}" type="parTrans" cxnId="{443CADFB-D8C0-4E0C-BBF8-D3CED3A63AC0}">
      <dgm:prSet/>
      <dgm:spPr/>
      <dgm:t>
        <a:bodyPr/>
        <a:lstStyle/>
        <a:p>
          <a:endParaRPr lang="en-US"/>
        </a:p>
      </dgm:t>
    </dgm:pt>
    <dgm:pt modelId="{7BAB2AFB-DB31-49A6-B7B5-54656A0D0F94}" type="sibTrans" cxnId="{443CADFB-D8C0-4E0C-BBF8-D3CED3A63AC0}">
      <dgm:prSet/>
      <dgm:spPr/>
      <dgm:t>
        <a:bodyPr/>
        <a:lstStyle/>
        <a:p>
          <a:endParaRPr lang="en-US"/>
        </a:p>
      </dgm:t>
    </dgm:pt>
    <dgm:pt modelId="{FC9D7B08-0E7F-4755-8E24-847211526AE1}">
      <dgm:prSet phldrT="[Text]"/>
      <dgm:spPr/>
      <dgm:t>
        <a:bodyPr/>
        <a:lstStyle/>
        <a:p>
          <a:r>
            <a:rPr lang="en-US" dirty="0" smtClean="0"/>
            <a:t>Governance</a:t>
          </a:r>
          <a:endParaRPr lang="en-US" dirty="0"/>
        </a:p>
      </dgm:t>
    </dgm:pt>
    <dgm:pt modelId="{B5BB4BE7-162B-420A-9320-FF1E5FF9ADDF}" type="parTrans" cxnId="{4316D97F-D32F-4E1C-92B3-4AE245C4255F}">
      <dgm:prSet/>
      <dgm:spPr/>
      <dgm:t>
        <a:bodyPr/>
        <a:lstStyle/>
        <a:p>
          <a:endParaRPr lang="en-US"/>
        </a:p>
      </dgm:t>
    </dgm:pt>
    <dgm:pt modelId="{0A7D6931-2B05-497E-9FDE-9FAE030CC0CF}" type="sibTrans" cxnId="{4316D97F-D32F-4E1C-92B3-4AE245C4255F}">
      <dgm:prSet/>
      <dgm:spPr/>
      <dgm:t>
        <a:bodyPr/>
        <a:lstStyle/>
        <a:p>
          <a:endParaRPr lang="en-US"/>
        </a:p>
      </dgm:t>
    </dgm:pt>
    <dgm:pt modelId="{3D9F3CC6-CCF6-4572-B2ED-6C9C0398682C}">
      <dgm:prSet phldrT="[Text]"/>
      <dgm:spPr/>
      <dgm:t>
        <a:bodyPr/>
        <a:lstStyle/>
        <a:p>
          <a:r>
            <a:rPr lang="en-US" dirty="0" smtClean="0"/>
            <a:t>Effective governance</a:t>
          </a:r>
          <a:endParaRPr lang="en-US" dirty="0"/>
        </a:p>
      </dgm:t>
    </dgm:pt>
    <dgm:pt modelId="{F98CA5B5-00E4-458F-871E-E8C9A6F04744}" type="parTrans" cxnId="{9381C9F1-1137-463D-A50F-115CA33D5775}">
      <dgm:prSet/>
      <dgm:spPr/>
      <dgm:t>
        <a:bodyPr/>
        <a:lstStyle/>
        <a:p>
          <a:endParaRPr lang="en-US"/>
        </a:p>
      </dgm:t>
    </dgm:pt>
    <dgm:pt modelId="{2365A2B0-17EE-48DD-A99D-C19480C376EC}" type="sibTrans" cxnId="{9381C9F1-1137-463D-A50F-115CA33D5775}">
      <dgm:prSet/>
      <dgm:spPr/>
      <dgm:t>
        <a:bodyPr/>
        <a:lstStyle/>
        <a:p>
          <a:endParaRPr lang="en-US"/>
        </a:p>
      </dgm:t>
    </dgm:pt>
    <dgm:pt modelId="{3525817E-400C-4BAC-A286-52BB6AD44C23}">
      <dgm:prSet phldrT="[Text]"/>
      <dgm:spPr/>
      <dgm:t>
        <a:bodyPr/>
        <a:lstStyle/>
        <a:p>
          <a:r>
            <a:rPr lang="en-US" dirty="0" smtClean="0"/>
            <a:t>Disclosures</a:t>
          </a:r>
          <a:endParaRPr lang="en-US" dirty="0"/>
        </a:p>
      </dgm:t>
    </dgm:pt>
    <dgm:pt modelId="{104BEE90-5610-4752-A013-27AA79DFF5B1}" type="parTrans" cxnId="{C7190952-EDB6-4DDE-84E2-01EA71F8D05D}">
      <dgm:prSet/>
      <dgm:spPr/>
      <dgm:t>
        <a:bodyPr/>
        <a:lstStyle/>
        <a:p>
          <a:endParaRPr lang="en-US"/>
        </a:p>
      </dgm:t>
    </dgm:pt>
    <dgm:pt modelId="{77E9F950-B3DE-4FBB-9AC9-AE3924D43894}" type="sibTrans" cxnId="{C7190952-EDB6-4DDE-84E2-01EA71F8D05D}">
      <dgm:prSet/>
      <dgm:spPr/>
      <dgm:t>
        <a:bodyPr/>
        <a:lstStyle/>
        <a:p>
          <a:endParaRPr lang="en-US"/>
        </a:p>
      </dgm:t>
    </dgm:pt>
    <dgm:pt modelId="{E117FC8D-6CD2-4B9A-8A71-1456A3A79B6F}">
      <dgm:prSet phldrT="[Text]"/>
      <dgm:spPr/>
      <dgm:t>
        <a:bodyPr/>
        <a:lstStyle/>
        <a:p>
          <a:r>
            <a:rPr lang="en-US" dirty="0" smtClean="0"/>
            <a:t>Product quality and safety</a:t>
          </a:r>
          <a:endParaRPr lang="en-US" dirty="0"/>
        </a:p>
      </dgm:t>
    </dgm:pt>
    <dgm:pt modelId="{8A2720A4-E149-44AA-8AC6-92C56883CD42}" type="parTrans" cxnId="{ADF30CB0-C1A8-4205-A9BC-975D6BC9B604}">
      <dgm:prSet/>
      <dgm:spPr/>
      <dgm:t>
        <a:bodyPr/>
        <a:lstStyle/>
        <a:p>
          <a:endParaRPr lang="en-US"/>
        </a:p>
      </dgm:t>
    </dgm:pt>
    <dgm:pt modelId="{F44DEA89-3DCF-47CC-A701-CE28BFC5EC0F}" type="sibTrans" cxnId="{ADF30CB0-C1A8-4205-A9BC-975D6BC9B604}">
      <dgm:prSet/>
      <dgm:spPr/>
      <dgm:t>
        <a:bodyPr/>
        <a:lstStyle/>
        <a:p>
          <a:endParaRPr lang="en-US"/>
        </a:p>
      </dgm:t>
    </dgm:pt>
    <dgm:pt modelId="{1D340566-81E7-4A72-BF4B-B9B464EB6AC9}" type="pres">
      <dgm:prSet presAssocID="{6301BAB4-0985-4AC4-B592-27D3BE75ABF5}" presName="Name0" presStyleCnt="0">
        <dgm:presLayoutVars>
          <dgm:dir/>
          <dgm:animLvl val="lvl"/>
          <dgm:resizeHandles val="exact"/>
        </dgm:presLayoutVars>
      </dgm:prSet>
      <dgm:spPr/>
      <dgm:t>
        <a:bodyPr/>
        <a:lstStyle/>
        <a:p>
          <a:endParaRPr lang="en-US"/>
        </a:p>
      </dgm:t>
    </dgm:pt>
    <dgm:pt modelId="{89F0E6A2-908C-4BF4-BB77-D20F97024291}" type="pres">
      <dgm:prSet presAssocID="{EC1E9C10-AA0C-4EC1-9E24-B5C8973C3885}" presName="composite" presStyleCnt="0"/>
      <dgm:spPr/>
    </dgm:pt>
    <dgm:pt modelId="{F3417F07-A6B4-4FA4-BC36-7A7DF9F5B390}" type="pres">
      <dgm:prSet presAssocID="{EC1E9C10-AA0C-4EC1-9E24-B5C8973C3885}" presName="parTx" presStyleLbl="alignNode1" presStyleIdx="0" presStyleCnt="3">
        <dgm:presLayoutVars>
          <dgm:chMax val="0"/>
          <dgm:chPref val="0"/>
          <dgm:bulletEnabled val="1"/>
        </dgm:presLayoutVars>
      </dgm:prSet>
      <dgm:spPr/>
      <dgm:t>
        <a:bodyPr/>
        <a:lstStyle/>
        <a:p>
          <a:endParaRPr lang="en-US"/>
        </a:p>
      </dgm:t>
    </dgm:pt>
    <dgm:pt modelId="{127A8817-3884-432C-BF2F-DBE38C6FF23E}" type="pres">
      <dgm:prSet presAssocID="{EC1E9C10-AA0C-4EC1-9E24-B5C8973C3885}" presName="desTx" presStyleLbl="alignAccFollowNode1" presStyleIdx="0" presStyleCnt="3">
        <dgm:presLayoutVars>
          <dgm:bulletEnabled val="1"/>
        </dgm:presLayoutVars>
      </dgm:prSet>
      <dgm:spPr/>
      <dgm:t>
        <a:bodyPr/>
        <a:lstStyle/>
        <a:p>
          <a:endParaRPr lang="en-US"/>
        </a:p>
      </dgm:t>
    </dgm:pt>
    <dgm:pt modelId="{745BC14E-861D-40E4-90BD-90C8B2AE81A8}" type="pres">
      <dgm:prSet presAssocID="{577F31E4-5919-4406-A4F4-DDB4F3D12CFB}" presName="space" presStyleCnt="0"/>
      <dgm:spPr/>
    </dgm:pt>
    <dgm:pt modelId="{0645B813-4B05-4AB1-9543-68683C57731F}" type="pres">
      <dgm:prSet presAssocID="{DE804F75-1FFA-43E8-B231-C0CBB0512A49}" presName="composite" presStyleCnt="0"/>
      <dgm:spPr/>
    </dgm:pt>
    <dgm:pt modelId="{4C99245C-361A-4D23-9B18-379A73A76637}" type="pres">
      <dgm:prSet presAssocID="{DE804F75-1FFA-43E8-B231-C0CBB0512A49}" presName="parTx" presStyleLbl="alignNode1" presStyleIdx="1" presStyleCnt="3">
        <dgm:presLayoutVars>
          <dgm:chMax val="0"/>
          <dgm:chPref val="0"/>
          <dgm:bulletEnabled val="1"/>
        </dgm:presLayoutVars>
      </dgm:prSet>
      <dgm:spPr/>
      <dgm:t>
        <a:bodyPr/>
        <a:lstStyle/>
        <a:p>
          <a:endParaRPr lang="en-US"/>
        </a:p>
      </dgm:t>
    </dgm:pt>
    <dgm:pt modelId="{C41524F4-F64D-4AFC-BD47-4B8AFA012019}" type="pres">
      <dgm:prSet presAssocID="{DE804F75-1FFA-43E8-B231-C0CBB0512A49}" presName="desTx" presStyleLbl="alignAccFollowNode1" presStyleIdx="1" presStyleCnt="3">
        <dgm:presLayoutVars>
          <dgm:bulletEnabled val="1"/>
        </dgm:presLayoutVars>
      </dgm:prSet>
      <dgm:spPr/>
      <dgm:t>
        <a:bodyPr/>
        <a:lstStyle/>
        <a:p>
          <a:endParaRPr lang="en-US"/>
        </a:p>
      </dgm:t>
    </dgm:pt>
    <dgm:pt modelId="{B31AF034-53E7-4A93-809D-990C569D6814}" type="pres">
      <dgm:prSet presAssocID="{E6D73CE4-76A1-47A2-B00B-8CFE57100CE8}" presName="space" presStyleCnt="0"/>
      <dgm:spPr/>
    </dgm:pt>
    <dgm:pt modelId="{B76C53B6-3FE4-4D47-B49F-A46AB9C17E3E}" type="pres">
      <dgm:prSet presAssocID="{FC9D7B08-0E7F-4755-8E24-847211526AE1}" presName="composite" presStyleCnt="0"/>
      <dgm:spPr/>
    </dgm:pt>
    <dgm:pt modelId="{49AE6D44-5244-425B-9937-6B6461E8F1EC}" type="pres">
      <dgm:prSet presAssocID="{FC9D7B08-0E7F-4755-8E24-847211526AE1}" presName="parTx" presStyleLbl="alignNode1" presStyleIdx="2" presStyleCnt="3">
        <dgm:presLayoutVars>
          <dgm:chMax val="0"/>
          <dgm:chPref val="0"/>
          <dgm:bulletEnabled val="1"/>
        </dgm:presLayoutVars>
      </dgm:prSet>
      <dgm:spPr/>
      <dgm:t>
        <a:bodyPr/>
        <a:lstStyle/>
        <a:p>
          <a:endParaRPr lang="en-US"/>
        </a:p>
      </dgm:t>
    </dgm:pt>
    <dgm:pt modelId="{18F1F4F3-5823-40D7-BD05-EF2934E4C9F4}" type="pres">
      <dgm:prSet presAssocID="{FC9D7B08-0E7F-4755-8E24-847211526AE1}" presName="desTx" presStyleLbl="alignAccFollowNode1" presStyleIdx="2" presStyleCnt="3">
        <dgm:presLayoutVars>
          <dgm:bulletEnabled val="1"/>
        </dgm:presLayoutVars>
      </dgm:prSet>
      <dgm:spPr/>
      <dgm:t>
        <a:bodyPr/>
        <a:lstStyle/>
        <a:p>
          <a:endParaRPr lang="en-US"/>
        </a:p>
      </dgm:t>
    </dgm:pt>
  </dgm:ptLst>
  <dgm:cxnLst>
    <dgm:cxn modelId="{5F55CAB8-DB31-4AC0-AD6F-BEE13C649C5C}" type="presOf" srcId="{68E3B337-CECD-47E1-9FE0-EA908848F007}" destId="{127A8817-3884-432C-BF2F-DBE38C6FF23E}" srcOrd="0" destOrd="0" presId="urn:microsoft.com/office/officeart/2005/8/layout/hList1"/>
    <dgm:cxn modelId="{897FF40C-2EB8-4714-84A9-B881871AE2CF}" srcId="{EC1E9C10-AA0C-4EC1-9E24-B5C8973C3885}" destId="{68E3B337-CECD-47E1-9FE0-EA908848F007}" srcOrd="0" destOrd="0" parTransId="{97E71872-8E2A-4FEC-90FF-F707AA27E6D8}" sibTransId="{FB70DA19-D5CC-41A2-A4F3-FEB4C32B3C65}"/>
    <dgm:cxn modelId="{A1ED624B-CEC1-4B8D-A2BD-7E41491577F3}" srcId="{6301BAB4-0985-4AC4-B592-27D3BE75ABF5}" destId="{DE804F75-1FFA-43E8-B231-C0CBB0512A49}" srcOrd="1" destOrd="0" parTransId="{E2C08F7D-45F6-4D1A-A29D-4DB02E7F93A6}" sibTransId="{E6D73CE4-76A1-47A2-B00B-8CFE57100CE8}"/>
    <dgm:cxn modelId="{4316D97F-D32F-4E1C-92B3-4AE245C4255F}" srcId="{6301BAB4-0985-4AC4-B592-27D3BE75ABF5}" destId="{FC9D7B08-0E7F-4755-8E24-847211526AE1}" srcOrd="2" destOrd="0" parTransId="{B5BB4BE7-162B-420A-9320-FF1E5FF9ADDF}" sibTransId="{0A7D6931-2B05-497E-9FDE-9FAE030CC0CF}"/>
    <dgm:cxn modelId="{760A6B6A-EF17-4CF3-91D8-E11E51652942}" type="presOf" srcId="{DE804F75-1FFA-43E8-B231-C0CBB0512A49}" destId="{4C99245C-361A-4D23-9B18-379A73A76637}" srcOrd="0" destOrd="0" presId="urn:microsoft.com/office/officeart/2005/8/layout/hList1"/>
    <dgm:cxn modelId="{C204B49C-DC55-4D02-A257-8E5A45730053}" type="presOf" srcId="{3D9F3CC6-CCF6-4572-B2ED-6C9C0398682C}" destId="{18F1F4F3-5823-40D7-BD05-EF2934E4C9F4}" srcOrd="0" destOrd="0" presId="urn:microsoft.com/office/officeart/2005/8/layout/hList1"/>
    <dgm:cxn modelId="{D83C50D3-D660-4D53-82A0-CC7AA2470529}" srcId="{DE804F75-1FFA-43E8-B231-C0CBB0512A49}" destId="{37869C0F-D1EC-4EE2-B5BF-142A55495BA5}" srcOrd="0" destOrd="0" parTransId="{72A5E195-E96A-4793-94CA-013B45BB469F}" sibTransId="{702956D9-CCF0-4613-92BE-925E02985151}"/>
    <dgm:cxn modelId="{443CADFB-D8C0-4E0C-BBF8-D3CED3A63AC0}" srcId="{DE804F75-1FFA-43E8-B231-C0CBB0512A49}" destId="{BC683E44-9055-49D0-9F20-1C3B557E1411}" srcOrd="2" destOrd="0" parTransId="{E0F3E3DC-1809-4FCC-9AF0-08A8B1C3C2C7}" sibTransId="{7BAB2AFB-DB31-49A6-B7B5-54656A0D0F94}"/>
    <dgm:cxn modelId="{CDAB1803-D5B6-4A8C-932B-74BC29BB0C1D}" type="presOf" srcId="{6301BAB4-0985-4AC4-B592-27D3BE75ABF5}" destId="{1D340566-81E7-4A72-BF4B-B9B464EB6AC9}" srcOrd="0" destOrd="0" presId="urn:microsoft.com/office/officeart/2005/8/layout/hList1"/>
    <dgm:cxn modelId="{87406F2D-AD6A-41D4-B2FC-FA494C680144}" srcId="{6301BAB4-0985-4AC4-B592-27D3BE75ABF5}" destId="{EC1E9C10-AA0C-4EC1-9E24-B5C8973C3885}" srcOrd="0" destOrd="0" parTransId="{A0AF1EC9-7C8E-4596-878E-864EAED0EAC0}" sibTransId="{577F31E4-5919-4406-A4F4-DDB4F3D12CFB}"/>
    <dgm:cxn modelId="{4747FA29-6832-4DE1-AD41-662007599804}" type="presOf" srcId="{E117FC8D-6CD2-4B9A-8A71-1456A3A79B6F}" destId="{C41524F4-F64D-4AFC-BD47-4B8AFA012019}" srcOrd="0" destOrd="1" presId="urn:microsoft.com/office/officeart/2005/8/layout/hList1"/>
    <dgm:cxn modelId="{C7190952-EDB6-4DDE-84E2-01EA71F8D05D}" srcId="{EC1E9C10-AA0C-4EC1-9E24-B5C8973C3885}" destId="{3525817E-400C-4BAC-A286-52BB6AD44C23}" srcOrd="1" destOrd="0" parTransId="{104BEE90-5610-4752-A013-27AA79DFF5B1}" sibTransId="{77E9F950-B3DE-4FBB-9AC9-AE3924D43894}"/>
    <dgm:cxn modelId="{6D1428DC-D293-4390-BBB6-454BD0E0C322}" type="presOf" srcId="{37869C0F-D1EC-4EE2-B5BF-142A55495BA5}" destId="{C41524F4-F64D-4AFC-BD47-4B8AFA012019}" srcOrd="0" destOrd="0" presId="urn:microsoft.com/office/officeart/2005/8/layout/hList1"/>
    <dgm:cxn modelId="{4865F866-AA93-4F73-B1C3-7CF3E8E308F9}" type="presOf" srcId="{FC9D7B08-0E7F-4755-8E24-847211526AE1}" destId="{49AE6D44-5244-425B-9937-6B6461E8F1EC}" srcOrd="0" destOrd="0" presId="urn:microsoft.com/office/officeart/2005/8/layout/hList1"/>
    <dgm:cxn modelId="{5A7747A5-A837-4828-8EF6-8445F22F8038}" type="presOf" srcId="{EC1E9C10-AA0C-4EC1-9E24-B5C8973C3885}" destId="{F3417F07-A6B4-4FA4-BC36-7A7DF9F5B390}" srcOrd="0" destOrd="0" presId="urn:microsoft.com/office/officeart/2005/8/layout/hList1"/>
    <dgm:cxn modelId="{0994702A-038A-4AA3-8AEA-540D8063AA28}" type="presOf" srcId="{BC683E44-9055-49D0-9F20-1C3B557E1411}" destId="{C41524F4-F64D-4AFC-BD47-4B8AFA012019}" srcOrd="0" destOrd="2" presId="urn:microsoft.com/office/officeart/2005/8/layout/hList1"/>
    <dgm:cxn modelId="{AA90FA4B-9D9D-4962-8373-12D8D1C7132E}" type="presOf" srcId="{3525817E-400C-4BAC-A286-52BB6AD44C23}" destId="{127A8817-3884-432C-BF2F-DBE38C6FF23E}" srcOrd="0" destOrd="1" presId="urn:microsoft.com/office/officeart/2005/8/layout/hList1"/>
    <dgm:cxn modelId="{9381C9F1-1137-463D-A50F-115CA33D5775}" srcId="{FC9D7B08-0E7F-4755-8E24-847211526AE1}" destId="{3D9F3CC6-CCF6-4572-B2ED-6C9C0398682C}" srcOrd="0" destOrd="0" parTransId="{F98CA5B5-00E4-458F-871E-E8C9A6F04744}" sibTransId="{2365A2B0-17EE-48DD-A99D-C19480C376EC}"/>
    <dgm:cxn modelId="{ADF30CB0-C1A8-4205-A9BC-975D6BC9B604}" srcId="{DE804F75-1FFA-43E8-B231-C0CBB0512A49}" destId="{E117FC8D-6CD2-4B9A-8A71-1456A3A79B6F}" srcOrd="1" destOrd="0" parTransId="{8A2720A4-E149-44AA-8AC6-92C56883CD42}" sibTransId="{F44DEA89-3DCF-47CC-A701-CE28BFC5EC0F}"/>
    <dgm:cxn modelId="{C4ACD3B4-A13D-4839-97C8-2F830DB95307}" type="presParOf" srcId="{1D340566-81E7-4A72-BF4B-B9B464EB6AC9}" destId="{89F0E6A2-908C-4BF4-BB77-D20F97024291}" srcOrd="0" destOrd="0" presId="urn:microsoft.com/office/officeart/2005/8/layout/hList1"/>
    <dgm:cxn modelId="{79883672-70A2-49F1-9D3E-8F82E8E954D5}" type="presParOf" srcId="{89F0E6A2-908C-4BF4-BB77-D20F97024291}" destId="{F3417F07-A6B4-4FA4-BC36-7A7DF9F5B390}" srcOrd="0" destOrd="0" presId="urn:microsoft.com/office/officeart/2005/8/layout/hList1"/>
    <dgm:cxn modelId="{6D13640F-959B-4E3A-82BF-A52B5231EE3F}" type="presParOf" srcId="{89F0E6A2-908C-4BF4-BB77-D20F97024291}" destId="{127A8817-3884-432C-BF2F-DBE38C6FF23E}" srcOrd="1" destOrd="0" presId="urn:microsoft.com/office/officeart/2005/8/layout/hList1"/>
    <dgm:cxn modelId="{23A15926-E152-45E8-9222-2AC59A69D6A8}" type="presParOf" srcId="{1D340566-81E7-4A72-BF4B-B9B464EB6AC9}" destId="{745BC14E-861D-40E4-90BD-90C8B2AE81A8}" srcOrd="1" destOrd="0" presId="urn:microsoft.com/office/officeart/2005/8/layout/hList1"/>
    <dgm:cxn modelId="{67E8545C-894A-4701-989A-AA59AAF9883B}" type="presParOf" srcId="{1D340566-81E7-4A72-BF4B-B9B464EB6AC9}" destId="{0645B813-4B05-4AB1-9543-68683C57731F}" srcOrd="2" destOrd="0" presId="urn:microsoft.com/office/officeart/2005/8/layout/hList1"/>
    <dgm:cxn modelId="{785C48F7-A292-45BD-8208-DE6CAA07CB95}" type="presParOf" srcId="{0645B813-4B05-4AB1-9543-68683C57731F}" destId="{4C99245C-361A-4D23-9B18-379A73A76637}" srcOrd="0" destOrd="0" presId="urn:microsoft.com/office/officeart/2005/8/layout/hList1"/>
    <dgm:cxn modelId="{ECB4DA28-E878-4594-A3AF-47A9AE55F7A9}" type="presParOf" srcId="{0645B813-4B05-4AB1-9543-68683C57731F}" destId="{C41524F4-F64D-4AFC-BD47-4B8AFA012019}" srcOrd="1" destOrd="0" presId="urn:microsoft.com/office/officeart/2005/8/layout/hList1"/>
    <dgm:cxn modelId="{FC861B56-9961-448B-A117-83A23E23ED85}" type="presParOf" srcId="{1D340566-81E7-4A72-BF4B-B9B464EB6AC9}" destId="{B31AF034-53E7-4A93-809D-990C569D6814}" srcOrd="3" destOrd="0" presId="urn:microsoft.com/office/officeart/2005/8/layout/hList1"/>
    <dgm:cxn modelId="{87B0518F-C849-43AC-9F83-04DD8E893953}" type="presParOf" srcId="{1D340566-81E7-4A72-BF4B-B9B464EB6AC9}" destId="{B76C53B6-3FE4-4D47-B49F-A46AB9C17E3E}" srcOrd="4" destOrd="0" presId="urn:microsoft.com/office/officeart/2005/8/layout/hList1"/>
    <dgm:cxn modelId="{C6ED7C3F-5241-421D-8F55-0901F1CA1D0C}" type="presParOf" srcId="{B76C53B6-3FE4-4D47-B49F-A46AB9C17E3E}" destId="{49AE6D44-5244-425B-9937-6B6461E8F1EC}" srcOrd="0" destOrd="0" presId="urn:microsoft.com/office/officeart/2005/8/layout/hList1"/>
    <dgm:cxn modelId="{95E0EF0C-A04A-4433-AE2E-6CA697FD6B6E}" type="presParOf" srcId="{B76C53B6-3FE4-4D47-B49F-A46AB9C17E3E}" destId="{18F1F4F3-5823-40D7-BD05-EF2934E4C9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31184C-B800-433B-81A9-7E4262E9CD40}" type="doc">
      <dgm:prSet loTypeId="urn:microsoft.com/office/officeart/2005/8/layout/arrow4" loCatId="relationship" qsTypeId="urn:microsoft.com/office/officeart/2005/8/quickstyle/simple1" qsCatId="simple" csTypeId="urn:microsoft.com/office/officeart/2005/8/colors/colorful3" csCatId="colorful" phldr="1"/>
      <dgm:spPr/>
      <dgm:t>
        <a:bodyPr/>
        <a:lstStyle/>
        <a:p>
          <a:endParaRPr lang="en-US"/>
        </a:p>
      </dgm:t>
    </dgm:pt>
    <dgm:pt modelId="{8BACAA60-FB76-4807-8753-8FE1EC796998}">
      <dgm:prSet phldrT="[Text]" custT="1"/>
      <dgm:spPr/>
      <dgm:t>
        <a:bodyPr/>
        <a:lstStyle/>
        <a:p>
          <a:r>
            <a:rPr lang="en-US" sz="2800" dirty="0" smtClean="0"/>
            <a:t>Benefits from a strong corporate governance</a:t>
          </a:r>
          <a:endParaRPr lang="en-US" sz="2800" dirty="0"/>
        </a:p>
      </dgm:t>
    </dgm:pt>
    <dgm:pt modelId="{BCDC5924-8602-44EE-BEAD-DF49D6B36E00}" type="parTrans" cxnId="{A37AB69F-D34F-4053-9BE8-A5D7823AD62F}">
      <dgm:prSet/>
      <dgm:spPr/>
      <dgm:t>
        <a:bodyPr/>
        <a:lstStyle/>
        <a:p>
          <a:endParaRPr lang="en-US" sz="1400"/>
        </a:p>
      </dgm:t>
    </dgm:pt>
    <dgm:pt modelId="{C55829BA-4203-426D-83DD-7B43280BBB16}" type="sibTrans" cxnId="{A37AB69F-D34F-4053-9BE8-A5D7823AD62F}">
      <dgm:prSet/>
      <dgm:spPr/>
      <dgm:t>
        <a:bodyPr/>
        <a:lstStyle/>
        <a:p>
          <a:endParaRPr lang="en-US" sz="1400"/>
        </a:p>
      </dgm:t>
    </dgm:pt>
    <dgm:pt modelId="{92461676-4ED6-4A9F-8CE4-047E68563716}">
      <dgm:prSet phldrT="[Text]" custT="1"/>
      <dgm:spPr/>
      <dgm:t>
        <a:bodyPr/>
        <a:lstStyle/>
        <a:p>
          <a:r>
            <a:rPr lang="en-US" sz="2800" dirty="0" smtClean="0"/>
            <a:t>Risks of weak corporate governance</a:t>
          </a:r>
          <a:endParaRPr lang="en-US" sz="2800" dirty="0"/>
        </a:p>
      </dgm:t>
    </dgm:pt>
    <dgm:pt modelId="{1B170CB2-6BA2-4931-BCFF-CC6B0F76F2DE}" type="parTrans" cxnId="{F8DCC472-1E99-4A52-9501-DEDFC6A21F63}">
      <dgm:prSet/>
      <dgm:spPr/>
      <dgm:t>
        <a:bodyPr/>
        <a:lstStyle/>
        <a:p>
          <a:endParaRPr lang="en-US" sz="1400"/>
        </a:p>
      </dgm:t>
    </dgm:pt>
    <dgm:pt modelId="{E473B54B-77DC-4B47-BD3C-6B72BCEDD59C}" type="sibTrans" cxnId="{F8DCC472-1E99-4A52-9501-DEDFC6A21F63}">
      <dgm:prSet/>
      <dgm:spPr/>
      <dgm:t>
        <a:bodyPr/>
        <a:lstStyle/>
        <a:p>
          <a:endParaRPr lang="en-US" sz="1400"/>
        </a:p>
      </dgm:t>
    </dgm:pt>
    <dgm:pt modelId="{4F52A368-744F-4A46-93F5-53A91AB75DFC}" type="pres">
      <dgm:prSet presAssocID="{1331184C-B800-433B-81A9-7E4262E9CD40}" presName="compositeShape" presStyleCnt="0">
        <dgm:presLayoutVars>
          <dgm:chMax val="2"/>
          <dgm:dir/>
          <dgm:resizeHandles val="exact"/>
        </dgm:presLayoutVars>
      </dgm:prSet>
      <dgm:spPr/>
      <dgm:t>
        <a:bodyPr/>
        <a:lstStyle/>
        <a:p>
          <a:endParaRPr lang="en-US"/>
        </a:p>
      </dgm:t>
    </dgm:pt>
    <dgm:pt modelId="{F8B19E41-55F9-4137-91B2-9BAD15CF25E6}" type="pres">
      <dgm:prSet presAssocID="{8BACAA60-FB76-4807-8753-8FE1EC796998}" presName="upArrow" presStyleLbl="node1" presStyleIdx="0" presStyleCnt="2" custLinFactNeighborX="25657"/>
      <dgm:spPr/>
    </dgm:pt>
    <dgm:pt modelId="{091F902E-F702-4678-B185-AEFF725D1573}" type="pres">
      <dgm:prSet presAssocID="{8BACAA60-FB76-4807-8753-8FE1EC796998}" presName="upArrowText" presStyleLbl="revTx" presStyleIdx="0" presStyleCnt="2" custLinFactNeighborX="16916">
        <dgm:presLayoutVars>
          <dgm:chMax val="0"/>
          <dgm:bulletEnabled val="1"/>
        </dgm:presLayoutVars>
      </dgm:prSet>
      <dgm:spPr/>
      <dgm:t>
        <a:bodyPr/>
        <a:lstStyle/>
        <a:p>
          <a:endParaRPr lang="en-US"/>
        </a:p>
      </dgm:t>
    </dgm:pt>
    <dgm:pt modelId="{17BA7B8B-5D16-4806-81A6-C54B0F19B214}" type="pres">
      <dgm:prSet presAssocID="{92461676-4ED6-4A9F-8CE4-047E68563716}" presName="downArrow" presStyleLbl="node1" presStyleIdx="1" presStyleCnt="2" custLinFactNeighborX="-73384" custLinFactNeighborY="-1744"/>
      <dgm:spPr/>
    </dgm:pt>
    <dgm:pt modelId="{76424E0B-10C3-4646-AFB8-F78A131B31EE}" type="pres">
      <dgm:prSet presAssocID="{92461676-4ED6-4A9F-8CE4-047E68563716}" presName="downArrowText" presStyleLbl="revTx" presStyleIdx="1" presStyleCnt="2" custLinFactNeighborX="-12696" custLinFactNeighborY="3101">
        <dgm:presLayoutVars>
          <dgm:chMax val="0"/>
          <dgm:bulletEnabled val="1"/>
        </dgm:presLayoutVars>
      </dgm:prSet>
      <dgm:spPr/>
      <dgm:t>
        <a:bodyPr/>
        <a:lstStyle/>
        <a:p>
          <a:endParaRPr lang="en-US"/>
        </a:p>
      </dgm:t>
    </dgm:pt>
  </dgm:ptLst>
  <dgm:cxnLst>
    <dgm:cxn modelId="{2271D4B6-7025-448F-B2F9-4C79DB5C0E49}" type="presOf" srcId="{1331184C-B800-433B-81A9-7E4262E9CD40}" destId="{4F52A368-744F-4A46-93F5-53A91AB75DFC}" srcOrd="0" destOrd="0" presId="urn:microsoft.com/office/officeart/2005/8/layout/arrow4"/>
    <dgm:cxn modelId="{468FCE61-87D0-4ECF-8184-C8E7A92C9F79}" type="presOf" srcId="{8BACAA60-FB76-4807-8753-8FE1EC796998}" destId="{091F902E-F702-4678-B185-AEFF725D1573}" srcOrd="0" destOrd="0" presId="urn:microsoft.com/office/officeart/2005/8/layout/arrow4"/>
    <dgm:cxn modelId="{F8DCC472-1E99-4A52-9501-DEDFC6A21F63}" srcId="{1331184C-B800-433B-81A9-7E4262E9CD40}" destId="{92461676-4ED6-4A9F-8CE4-047E68563716}" srcOrd="1" destOrd="0" parTransId="{1B170CB2-6BA2-4931-BCFF-CC6B0F76F2DE}" sibTransId="{E473B54B-77DC-4B47-BD3C-6B72BCEDD59C}"/>
    <dgm:cxn modelId="{308927E9-4462-4DA9-8DBD-FC1B89396087}" type="presOf" srcId="{92461676-4ED6-4A9F-8CE4-047E68563716}" destId="{76424E0B-10C3-4646-AFB8-F78A131B31EE}" srcOrd="0" destOrd="0" presId="urn:microsoft.com/office/officeart/2005/8/layout/arrow4"/>
    <dgm:cxn modelId="{A37AB69F-D34F-4053-9BE8-A5D7823AD62F}" srcId="{1331184C-B800-433B-81A9-7E4262E9CD40}" destId="{8BACAA60-FB76-4807-8753-8FE1EC796998}" srcOrd="0" destOrd="0" parTransId="{BCDC5924-8602-44EE-BEAD-DF49D6B36E00}" sibTransId="{C55829BA-4203-426D-83DD-7B43280BBB16}"/>
    <dgm:cxn modelId="{5EF96E42-8B47-40CE-94A9-7C8D1FFBDF53}" type="presParOf" srcId="{4F52A368-744F-4A46-93F5-53A91AB75DFC}" destId="{F8B19E41-55F9-4137-91B2-9BAD15CF25E6}" srcOrd="0" destOrd="0" presId="urn:microsoft.com/office/officeart/2005/8/layout/arrow4"/>
    <dgm:cxn modelId="{C7650693-2E5F-494B-8533-E58CD31548A0}" type="presParOf" srcId="{4F52A368-744F-4A46-93F5-53A91AB75DFC}" destId="{091F902E-F702-4678-B185-AEFF725D1573}" srcOrd="1" destOrd="0" presId="urn:microsoft.com/office/officeart/2005/8/layout/arrow4"/>
    <dgm:cxn modelId="{C7F4185C-304F-4636-9EB9-458FF3B9D29E}" type="presParOf" srcId="{4F52A368-744F-4A46-93F5-53A91AB75DFC}" destId="{17BA7B8B-5D16-4806-81A6-C54B0F19B214}" srcOrd="2" destOrd="0" presId="urn:microsoft.com/office/officeart/2005/8/layout/arrow4"/>
    <dgm:cxn modelId="{3BA29B38-7355-47C9-8104-04F2ECC27C9C}" type="presParOf" srcId="{4F52A368-744F-4A46-93F5-53A91AB75DFC}" destId="{76424E0B-10C3-4646-AFB8-F78A131B31EE}"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37271F-D293-4D5F-9FDC-D3DFEAAA7E85}" type="doc">
      <dgm:prSet loTypeId="urn:microsoft.com/office/officeart/2005/8/layout/hList1" loCatId="list" qsTypeId="urn:microsoft.com/office/officeart/2005/8/quickstyle/3d2" qsCatId="3D" csTypeId="urn:microsoft.com/office/officeart/2005/8/colors/colorful3" csCatId="colorful" phldr="1"/>
      <dgm:spPr/>
      <dgm:t>
        <a:bodyPr/>
        <a:lstStyle/>
        <a:p>
          <a:endParaRPr lang="en-US"/>
        </a:p>
      </dgm:t>
    </dgm:pt>
    <dgm:pt modelId="{9E953F39-000B-43E4-BF18-0BDF2A9045E8}">
      <dgm:prSet custT="1"/>
      <dgm:spPr/>
      <dgm:t>
        <a:bodyPr/>
        <a:lstStyle/>
        <a:p>
          <a:pPr rtl="0"/>
          <a:r>
            <a:rPr lang="en-US" sz="1800" smtClean="0"/>
            <a:t>Accounting risk</a:t>
          </a:r>
          <a:endParaRPr lang="en-US" sz="1800"/>
        </a:p>
      </dgm:t>
    </dgm:pt>
    <dgm:pt modelId="{341B91FD-CE99-468D-BDE4-C043C8283340}" type="parTrans" cxnId="{C4EF7B93-465D-4F62-BD61-1CE970A8E812}">
      <dgm:prSet/>
      <dgm:spPr/>
      <dgm:t>
        <a:bodyPr/>
        <a:lstStyle/>
        <a:p>
          <a:endParaRPr lang="en-US"/>
        </a:p>
      </dgm:t>
    </dgm:pt>
    <dgm:pt modelId="{528C2C27-BE6D-4F76-8D60-9C5802B44C82}" type="sibTrans" cxnId="{C4EF7B93-465D-4F62-BD61-1CE970A8E812}">
      <dgm:prSet/>
      <dgm:spPr/>
      <dgm:t>
        <a:bodyPr/>
        <a:lstStyle/>
        <a:p>
          <a:endParaRPr lang="en-US"/>
        </a:p>
      </dgm:t>
    </dgm:pt>
    <dgm:pt modelId="{6571950B-A8CA-417D-9140-BC0B47B17B19}">
      <dgm:prSet/>
      <dgm:spPr/>
      <dgm:t>
        <a:bodyPr/>
        <a:lstStyle/>
        <a:p>
          <a:pPr rtl="0"/>
          <a:r>
            <a:rPr lang="en-US" dirty="0" smtClean="0"/>
            <a:t>The risk that a company’s financial statement recognition and related disclosures are incomplete, misleading, or materially misstated.</a:t>
          </a:r>
          <a:endParaRPr lang="en-US" dirty="0"/>
        </a:p>
      </dgm:t>
    </dgm:pt>
    <dgm:pt modelId="{94A0A32E-DE48-4F5D-9ABF-8E339155475C}" type="parTrans" cxnId="{FB5A7ADF-EF83-43EC-A10B-17BD6831E381}">
      <dgm:prSet/>
      <dgm:spPr/>
      <dgm:t>
        <a:bodyPr/>
        <a:lstStyle/>
        <a:p>
          <a:endParaRPr lang="en-US"/>
        </a:p>
      </dgm:t>
    </dgm:pt>
    <dgm:pt modelId="{AD8ADB6D-A3CE-4743-8243-D19695FD2E5C}" type="sibTrans" cxnId="{FB5A7ADF-EF83-43EC-A10B-17BD6831E381}">
      <dgm:prSet/>
      <dgm:spPr/>
      <dgm:t>
        <a:bodyPr/>
        <a:lstStyle/>
        <a:p>
          <a:endParaRPr lang="en-US"/>
        </a:p>
      </dgm:t>
    </dgm:pt>
    <dgm:pt modelId="{B49A94FF-98D7-49C2-BDE4-6AE7791A8FA1}">
      <dgm:prSet custT="1"/>
      <dgm:spPr/>
      <dgm:t>
        <a:bodyPr/>
        <a:lstStyle/>
        <a:p>
          <a:pPr rtl="0"/>
          <a:r>
            <a:rPr lang="en-US" sz="2000" dirty="0" smtClean="0"/>
            <a:t>Asset risk</a:t>
          </a:r>
          <a:endParaRPr lang="en-US" sz="2000" dirty="0"/>
        </a:p>
      </dgm:t>
    </dgm:pt>
    <dgm:pt modelId="{E9160D65-7A1B-47FE-9AC3-67D242B04701}" type="parTrans" cxnId="{BBD6B78C-4939-4C34-AB12-B8F94C74165E}">
      <dgm:prSet/>
      <dgm:spPr/>
      <dgm:t>
        <a:bodyPr/>
        <a:lstStyle/>
        <a:p>
          <a:endParaRPr lang="en-US"/>
        </a:p>
      </dgm:t>
    </dgm:pt>
    <dgm:pt modelId="{FE558AD8-842A-486D-89BD-16164101BDBC}" type="sibTrans" cxnId="{BBD6B78C-4939-4C34-AB12-B8F94C74165E}">
      <dgm:prSet/>
      <dgm:spPr/>
      <dgm:t>
        <a:bodyPr/>
        <a:lstStyle/>
        <a:p>
          <a:endParaRPr lang="en-US"/>
        </a:p>
      </dgm:t>
    </dgm:pt>
    <dgm:pt modelId="{4C0014C0-AC19-462A-BAD4-0BF73F437142}">
      <dgm:prSet/>
      <dgm:spPr/>
      <dgm:t>
        <a:bodyPr/>
        <a:lstStyle/>
        <a:p>
          <a:pPr rtl="0"/>
          <a:r>
            <a:rPr lang="en-US" dirty="0" smtClean="0"/>
            <a:t>The risk that the firm’s assets may be misappropriated by managers or directors.</a:t>
          </a:r>
          <a:endParaRPr lang="en-US" dirty="0"/>
        </a:p>
      </dgm:t>
    </dgm:pt>
    <dgm:pt modelId="{8180881F-B053-439E-922F-549FD8F376EA}" type="parTrans" cxnId="{F1522247-8C7A-479B-8AA5-07EA11024ED4}">
      <dgm:prSet/>
      <dgm:spPr/>
      <dgm:t>
        <a:bodyPr/>
        <a:lstStyle/>
        <a:p>
          <a:endParaRPr lang="en-US"/>
        </a:p>
      </dgm:t>
    </dgm:pt>
    <dgm:pt modelId="{EC621B15-7816-4D32-B07E-D22D593645DB}" type="sibTrans" cxnId="{F1522247-8C7A-479B-8AA5-07EA11024ED4}">
      <dgm:prSet/>
      <dgm:spPr/>
      <dgm:t>
        <a:bodyPr/>
        <a:lstStyle/>
        <a:p>
          <a:endParaRPr lang="en-US"/>
        </a:p>
      </dgm:t>
    </dgm:pt>
    <dgm:pt modelId="{0A56A3CB-B71B-4493-9978-D21BD6114D28}">
      <dgm:prSet custT="1"/>
      <dgm:spPr/>
      <dgm:t>
        <a:bodyPr/>
        <a:lstStyle/>
        <a:p>
          <a:pPr rtl="0"/>
          <a:r>
            <a:rPr lang="en-US" sz="2000" smtClean="0"/>
            <a:t>Liability risk</a:t>
          </a:r>
          <a:endParaRPr lang="en-US" sz="2000"/>
        </a:p>
      </dgm:t>
    </dgm:pt>
    <dgm:pt modelId="{53DA9069-F1D1-4D4E-A292-8F44E10CACCD}" type="parTrans" cxnId="{FBC3309C-14BD-468B-9574-1C55C705FB17}">
      <dgm:prSet/>
      <dgm:spPr/>
      <dgm:t>
        <a:bodyPr/>
        <a:lstStyle/>
        <a:p>
          <a:endParaRPr lang="en-US"/>
        </a:p>
      </dgm:t>
    </dgm:pt>
    <dgm:pt modelId="{10372D04-7B17-4F29-82E5-7C4ADF0B26B9}" type="sibTrans" cxnId="{FBC3309C-14BD-468B-9574-1C55C705FB17}">
      <dgm:prSet/>
      <dgm:spPr/>
      <dgm:t>
        <a:bodyPr/>
        <a:lstStyle/>
        <a:p>
          <a:endParaRPr lang="en-US"/>
        </a:p>
      </dgm:t>
    </dgm:pt>
    <dgm:pt modelId="{1BF0824C-6FD3-461F-82A9-6D6068073FB0}">
      <dgm:prSet/>
      <dgm:spPr/>
      <dgm:t>
        <a:bodyPr/>
        <a:lstStyle/>
        <a:p>
          <a:pPr rtl="0"/>
          <a:r>
            <a:rPr lang="en-US" dirty="0" smtClean="0"/>
            <a:t>The risk that management will enter into excessive obligations that destroy the value of shareholders’ equity.</a:t>
          </a:r>
          <a:endParaRPr lang="en-US" dirty="0"/>
        </a:p>
      </dgm:t>
    </dgm:pt>
    <dgm:pt modelId="{22E35018-94B9-4D1F-96B4-1010D213D1EB}" type="parTrans" cxnId="{4A3AAA9F-D350-473D-8A2E-6CB5681CD746}">
      <dgm:prSet/>
      <dgm:spPr/>
      <dgm:t>
        <a:bodyPr/>
        <a:lstStyle/>
        <a:p>
          <a:endParaRPr lang="en-US"/>
        </a:p>
      </dgm:t>
    </dgm:pt>
    <dgm:pt modelId="{76C3F12A-360E-4C90-9DCA-87FA417DFE93}" type="sibTrans" cxnId="{4A3AAA9F-D350-473D-8A2E-6CB5681CD746}">
      <dgm:prSet/>
      <dgm:spPr/>
      <dgm:t>
        <a:bodyPr/>
        <a:lstStyle/>
        <a:p>
          <a:endParaRPr lang="en-US"/>
        </a:p>
      </dgm:t>
    </dgm:pt>
    <dgm:pt modelId="{9BD32CCA-9C7B-4864-B153-874B4B340B05}">
      <dgm:prSet custT="1"/>
      <dgm:spPr/>
      <dgm:t>
        <a:bodyPr/>
        <a:lstStyle/>
        <a:p>
          <a:pPr rtl="0"/>
          <a:r>
            <a:rPr lang="en-US" sz="2000" dirty="0" smtClean="0"/>
            <a:t>Strategic policy risk</a:t>
          </a:r>
          <a:endParaRPr lang="en-US" sz="2000" dirty="0"/>
        </a:p>
      </dgm:t>
    </dgm:pt>
    <dgm:pt modelId="{F816281D-F42C-4C4C-9443-F9A1B8376E45}" type="parTrans" cxnId="{482B5C55-FC76-4848-8AB9-6F74CD77DD0F}">
      <dgm:prSet/>
      <dgm:spPr/>
      <dgm:t>
        <a:bodyPr/>
        <a:lstStyle/>
        <a:p>
          <a:endParaRPr lang="en-US"/>
        </a:p>
      </dgm:t>
    </dgm:pt>
    <dgm:pt modelId="{3F574449-97D4-444F-8908-E3B5BD90D40A}" type="sibTrans" cxnId="{482B5C55-FC76-4848-8AB9-6F74CD77DD0F}">
      <dgm:prSet/>
      <dgm:spPr/>
      <dgm:t>
        <a:bodyPr/>
        <a:lstStyle/>
        <a:p>
          <a:endParaRPr lang="en-US"/>
        </a:p>
      </dgm:t>
    </dgm:pt>
    <dgm:pt modelId="{0DDD1F58-37FE-4219-918B-4B95BF213317}">
      <dgm:prSet/>
      <dgm:spPr/>
      <dgm:t>
        <a:bodyPr/>
        <a:lstStyle/>
        <a:p>
          <a:pPr rtl="0"/>
          <a:r>
            <a:rPr lang="en-US" dirty="0" smtClean="0"/>
            <a:t>The risk that managers may enter into transactions or incur other business risks that are self-serving and may not be in the best long-term interest of shareholders.</a:t>
          </a:r>
          <a:endParaRPr lang="en-US" dirty="0"/>
        </a:p>
      </dgm:t>
    </dgm:pt>
    <dgm:pt modelId="{36783189-633A-4354-AC5D-FFFAAAEF306C}" type="parTrans" cxnId="{24E367B0-4145-453B-8890-15BE520FD08F}">
      <dgm:prSet/>
      <dgm:spPr/>
      <dgm:t>
        <a:bodyPr/>
        <a:lstStyle/>
        <a:p>
          <a:endParaRPr lang="en-US"/>
        </a:p>
      </dgm:t>
    </dgm:pt>
    <dgm:pt modelId="{2C561656-B4FF-4AC6-BC6C-EFC2F84B6BF2}" type="sibTrans" cxnId="{24E367B0-4145-453B-8890-15BE520FD08F}">
      <dgm:prSet/>
      <dgm:spPr/>
      <dgm:t>
        <a:bodyPr/>
        <a:lstStyle/>
        <a:p>
          <a:endParaRPr lang="en-US"/>
        </a:p>
      </dgm:t>
    </dgm:pt>
    <dgm:pt modelId="{999CC8C6-1EA3-401B-BFB2-2EFF8CAA6930}" type="pres">
      <dgm:prSet presAssocID="{3237271F-D293-4D5F-9FDC-D3DFEAAA7E85}" presName="Name0" presStyleCnt="0">
        <dgm:presLayoutVars>
          <dgm:dir/>
          <dgm:animLvl val="lvl"/>
          <dgm:resizeHandles val="exact"/>
        </dgm:presLayoutVars>
      </dgm:prSet>
      <dgm:spPr/>
      <dgm:t>
        <a:bodyPr/>
        <a:lstStyle/>
        <a:p>
          <a:endParaRPr lang="en-US"/>
        </a:p>
      </dgm:t>
    </dgm:pt>
    <dgm:pt modelId="{B9A38BAA-1B66-4F47-B4C8-3A013D33EECB}" type="pres">
      <dgm:prSet presAssocID="{9E953F39-000B-43E4-BF18-0BDF2A9045E8}" presName="composite" presStyleCnt="0"/>
      <dgm:spPr/>
    </dgm:pt>
    <dgm:pt modelId="{FC48FFAA-16B6-46E1-8D8E-819385E1505F}" type="pres">
      <dgm:prSet presAssocID="{9E953F39-000B-43E4-BF18-0BDF2A9045E8}" presName="parTx" presStyleLbl="alignNode1" presStyleIdx="0" presStyleCnt="4">
        <dgm:presLayoutVars>
          <dgm:chMax val="0"/>
          <dgm:chPref val="0"/>
          <dgm:bulletEnabled val="1"/>
        </dgm:presLayoutVars>
      </dgm:prSet>
      <dgm:spPr/>
      <dgm:t>
        <a:bodyPr/>
        <a:lstStyle/>
        <a:p>
          <a:endParaRPr lang="en-US"/>
        </a:p>
      </dgm:t>
    </dgm:pt>
    <dgm:pt modelId="{797D7D3F-502B-4A73-B93C-9D5CA1B9459B}" type="pres">
      <dgm:prSet presAssocID="{9E953F39-000B-43E4-BF18-0BDF2A9045E8}" presName="desTx" presStyleLbl="alignAccFollowNode1" presStyleIdx="0" presStyleCnt="4">
        <dgm:presLayoutVars>
          <dgm:bulletEnabled val="1"/>
        </dgm:presLayoutVars>
      </dgm:prSet>
      <dgm:spPr/>
      <dgm:t>
        <a:bodyPr/>
        <a:lstStyle/>
        <a:p>
          <a:endParaRPr lang="en-US"/>
        </a:p>
      </dgm:t>
    </dgm:pt>
    <dgm:pt modelId="{A6C51044-27BF-42E9-AE11-5D3928DA41C4}" type="pres">
      <dgm:prSet presAssocID="{528C2C27-BE6D-4F76-8D60-9C5802B44C82}" presName="space" presStyleCnt="0"/>
      <dgm:spPr/>
    </dgm:pt>
    <dgm:pt modelId="{174C455C-8436-4C45-9215-1A17F826E815}" type="pres">
      <dgm:prSet presAssocID="{B49A94FF-98D7-49C2-BDE4-6AE7791A8FA1}" presName="composite" presStyleCnt="0"/>
      <dgm:spPr/>
    </dgm:pt>
    <dgm:pt modelId="{ECD3148A-CC73-4B8C-9247-CAF4DAC6A394}" type="pres">
      <dgm:prSet presAssocID="{B49A94FF-98D7-49C2-BDE4-6AE7791A8FA1}" presName="parTx" presStyleLbl="alignNode1" presStyleIdx="1" presStyleCnt="4">
        <dgm:presLayoutVars>
          <dgm:chMax val="0"/>
          <dgm:chPref val="0"/>
          <dgm:bulletEnabled val="1"/>
        </dgm:presLayoutVars>
      </dgm:prSet>
      <dgm:spPr/>
      <dgm:t>
        <a:bodyPr/>
        <a:lstStyle/>
        <a:p>
          <a:endParaRPr lang="en-US"/>
        </a:p>
      </dgm:t>
    </dgm:pt>
    <dgm:pt modelId="{1DB5E705-381B-41D7-A4EB-754A3892ADA2}" type="pres">
      <dgm:prSet presAssocID="{B49A94FF-98D7-49C2-BDE4-6AE7791A8FA1}" presName="desTx" presStyleLbl="alignAccFollowNode1" presStyleIdx="1" presStyleCnt="4">
        <dgm:presLayoutVars>
          <dgm:bulletEnabled val="1"/>
        </dgm:presLayoutVars>
      </dgm:prSet>
      <dgm:spPr/>
      <dgm:t>
        <a:bodyPr/>
        <a:lstStyle/>
        <a:p>
          <a:endParaRPr lang="en-US"/>
        </a:p>
      </dgm:t>
    </dgm:pt>
    <dgm:pt modelId="{6CBCD684-100E-4645-A341-8EAFEB51A571}" type="pres">
      <dgm:prSet presAssocID="{FE558AD8-842A-486D-89BD-16164101BDBC}" presName="space" presStyleCnt="0"/>
      <dgm:spPr/>
    </dgm:pt>
    <dgm:pt modelId="{6A4BF389-B6B8-4524-9A88-EFA20A6F910B}" type="pres">
      <dgm:prSet presAssocID="{0A56A3CB-B71B-4493-9978-D21BD6114D28}" presName="composite" presStyleCnt="0"/>
      <dgm:spPr/>
    </dgm:pt>
    <dgm:pt modelId="{6B407FA7-938B-472F-BC81-BF413A8C24B3}" type="pres">
      <dgm:prSet presAssocID="{0A56A3CB-B71B-4493-9978-D21BD6114D28}" presName="parTx" presStyleLbl="alignNode1" presStyleIdx="2" presStyleCnt="4">
        <dgm:presLayoutVars>
          <dgm:chMax val="0"/>
          <dgm:chPref val="0"/>
          <dgm:bulletEnabled val="1"/>
        </dgm:presLayoutVars>
      </dgm:prSet>
      <dgm:spPr/>
      <dgm:t>
        <a:bodyPr/>
        <a:lstStyle/>
        <a:p>
          <a:endParaRPr lang="en-US"/>
        </a:p>
      </dgm:t>
    </dgm:pt>
    <dgm:pt modelId="{0D916C1D-CCE0-46E3-AF50-B6ABEC4F6484}" type="pres">
      <dgm:prSet presAssocID="{0A56A3CB-B71B-4493-9978-D21BD6114D28}" presName="desTx" presStyleLbl="alignAccFollowNode1" presStyleIdx="2" presStyleCnt="4">
        <dgm:presLayoutVars>
          <dgm:bulletEnabled val="1"/>
        </dgm:presLayoutVars>
      </dgm:prSet>
      <dgm:spPr/>
      <dgm:t>
        <a:bodyPr/>
        <a:lstStyle/>
        <a:p>
          <a:endParaRPr lang="en-US"/>
        </a:p>
      </dgm:t>
    </dgm:pt>
    <dgm:pt modelId="{99A5EE9C-B6E9-4525-B028-907AB19BDA49}" type="pres">
      <dgm:prSet presAssocID="{10372D04-7B17-4F29-82E5-7C4ADF0B26B9}" presName="space" presStyleCnt="0"/>
      <dgm:spPr/>
    </dgm:pt>
    <dgm:pt modelId="{928DDAD3-4E35-466B-8182-ACD2426216C5}" type="pres">
      <dgm:prSet presAssocID="{9BD32CCA-9C7B-4864-B153-874B4B340B05}" presName="composite" presStyleCnt="0"/>
      <dgm:spPr/>
    </dgm:pt>
    <dgm:pt modelId="{E2301A7D-197E-4ADC-A6EE-0D155FF63753}" type="pres">
      <dgm:prSet presAssocID="{9BD32CCA-9C7B-4864-B153-874B4B340B05}" presName="parTx" presStyleLbl="alignNode1" presStyleIdx="3" presStyleCnt="4">
        <dgm:presLayoutVars>
          <dgm:chMax val="0"/>
          <dgm:chPref val="0"/>
          <dgm:bulletEnabled val="1"/>
        </dgm:presLayoutVars>
      </dgm:prSet>
      <dgm:spPr/>
      <dgm:t>
        <a:bodyPr/>
        <a:lstStyle/>
        <a:p>
          <a:endParaRPr lang="en-US"/>
        </a:p>
      </dgm:t>
    </dgm:pt>
    <dgm:pt modelId="{A4998B0F-B40A-46DA-9856-6862B52F7F59}" type="pres">
      <dgm:prSet presAssocID="{9BD32CCA-9C7B-4864-B153-874B4B340B05}" presName="desTx" presStyleLbl="alignAccFollowNode1" presStyleIdx="3" presStyleCnt="4">
        <dgm:presLayoutVars>
          <dgm:bulletEnabled val="1"/>
        </dgm:presLayoutVars>
      </dgm:prSet>
      <dgm:spPr/>
      <dgm:t>
        <a:bodyPr/>
        <a:lstStyle/>
        <a:p>
          <a:endParaRPr lang="en-US"/>
        </a:p>
      </dgm:t>
    </dgm:pt>
  </dgm:ptLst>
  <dgm:cxnLst>
    <dgm:cxn modelId="{F1522247-8C7A-479B-8AA5-07EA11024ED4}" srcId="{B49A94FF-98D7-49C2-BDE4-6AE7791A8FA1}" destId="{4C0014C0-AC19-462A-BAD4-0BF73F437142}" srcOrd="0" destOrd="0" parTransId="{8180881F-B053-439E-922F-549FD8F376EA}" sibTransId="{EC621B15-7816-4D32-B07E-D22D593645DB}"/>
    <dgm:cxn modelId="{7632FD57-B818-4093-A6B7-55F88D0FA19D}" type="presOf" srcId="{1BF0824C-6FD3-461F-82A9-6D6068073FB0}" destId="{0D916C1D-CCE0-46E3-AF50-B6ABEC4F6484}" srcOrd="0" destOrd="0" presId="urn:microsoft.com/office/officeart/2005/8/layout/hList1"/>
    <dgm:cxn modelId="{52846F73-3FAD-4077-94C0-959B5F2F77B2}" type="presOf" srcId="{0A56A3CB-B71B-4493-9978-D21BD6114D28}" destId="{6B407FA7-938B-472F-BC81-BF413A8C24B3}" srcOrd="0" destOrd="0" presId="urn:microsoft.com/office/officeart/2005/8/layout/hList1"/>
    <dgm:cxn modelId="{C4EF7B93-465D-4F62-BD61-1CE970A8E812}" srcId="{3237271F-D293-4D5F-9FDC-D3DFEAAA7E85}" destId="{9E953F39-000B-43E4-BF18-0BDF2A9045E8}" srcOrd="0" destOrd="0" parTransId="{341B91FD-CE99-468D-BDE4-C043C8283340}" sibTransId="{528C2C27-BE6D-4F76-8D60-9C5802B44C82}"/>
    <dgm:cxn modelId="{4EAFA273-0815-419A-A7C2-A751A544F680}" type="presOf" srcId="{0DDD1F58-37FE-4219-918B-4B95BF213317}" destId="{A4998B0F-B40A-46DA-9856-6862B52F7F59}" srcOrd="0" destOrd="0" presId="urn:microsoft.com/office/officeart/2005/8/layout/hList1"/>
    <dgm:cxn modelId="{EB7A2A7C-6E7F-4A11-B636-0BC487E8B38A}" type="presOf" srcId="{3237271F-D293-4D5F-9FDC-D3DFEAAA7E85}" destId="{999CC8C6-1EA3-401B-BFB2-2EFF8CAA6930}" srcOrd="0" destOrd="0" presId="urn:microsoft.com/office/officeart/2005/8/layout/hList1"/>
    <dgm:cxn modelId="{482B5C55-FC76-4848-8AB9-6F74CD77DD0F}" srcId="{3237271F-D293-4D5F-9FDC-D3DFEAAA7E85}" destId="{9BD32CCA-9C7B-4864-B153-874B4B340B05}" srcOrd="3" destOrd="0" parTransId="{F816281D-F42C-4C4C-9443-F9A1B8376E45}" sibTransId="{3F574449-97D4-444F-8908-E3B5BD90D40A}"/>
    <dgm:cxn modelId="{FBC3309C-14BD-468B-9574-1C55C705FB17}" srcId="{3237271F-D293-4D5F-9FDC-D3DFEAAA7E85}" destId="{0A56A3CB-B71B-4493-9978-D21BD6114D28}" srcOrd="2" destOrd="0" parTransId="{53DA9069-F1D1-4D4E-A292-8F44E10CACCD}" sibTransId="{10372D04-7B17-4F29-82E5-7C4ADF0B26B9}"/>
    <dgm:cxn modelId="{BBD6B78C-4939-4C34-AB12-B8F94C74165E}" srcId="{3237271F-D293-4D5F-9FDC-D3DFEAAA7E85}" destId="{B49A94FF-98D7-49C2-BDE4-6AE7791A8FA1}" srcOrd="1" destOrd="0" parTransId="{E9160D65-7A1B-47FE-9AC3-67D242B04701}" sibTransId="{FE558AD8-842A-486D-89BD-16164101BDBC}"/>
    <dgm:cxn modelId="{F9748528-D4F5-41DB-A774-B5E967D7A589}" type="presOf" srcId="{4C0014C0-AC19-462A-BAD4-0BF73F437142}" destId="{1DB5E705-381B-41D7-A4EB-754A3892ADA2}" srcOrd="0" destOrd="0" presId="urn:microsoft.com/office/officeart/2005/8/layout/hList1"/>
    <dgm:cxn modelId="{24E367B0-4145-453B-8890-15BE520FD08F}" srcId="{9BD32CCA-9C7B-4864-B153-874B4B340B05}" destId="{0DDD1F58-37FE-4219-918B-4B95BF213317}" srcOrd="0" destOrd="0" parTransId="{36783189-633A-4354-AC5D-FFFAAAEF306C}" sibTransId="{2C561656-B4FF-4AC6-BC6C-EFC2F84B6BF2}"/>
    <dgm:cxn modelId="{FB5A7ADF-EF83-43EC-A10B-17BD6831E381}" srcId="{9E953F39-000B-43E4-BF18-0BDF2A9045E8}" destId="{6571950B-A8CA-417D-9140-BC0B47B17B19}" srcOrd="0" destOrd="0" parTransId="{94A0A32E-DE48-4F5D-9ABF-8E339155475C}" sibTransId="{AD8ADB6D-A3CE-4743-8243-D19695FD2E5C}"/>
    <dgm:cxn modelId="{51EDC433-AEE6-43E1-8C0C-A65F629BB430}" type="presOf" srcId="{B49A94FF-98D7-49C2-BDE4-6AE7791A8FA1}" destId="{ECD3148A-CC73-4B8C-9247-CAF4DAC6A394}" srcOrd="0" destOrd="0" presId="urn:microsoft.com/office/officeart/2005/8/layout/hList1"/>
    <dgm:cxn modelId="{1EEB8601-CD65-4893-B475-CC971A488AD2}" type="presOf" srcId="{9E953F39-000B-43E4-BF18-0BDF2A9045E8}" destId="{FC48FFAA-16B6-46E1-8D8E-819385E1505F}" srcOrd="0" destOrd="0" presId="urn:microsoft.com/office/officeart/2005/8/layout/hList1"/>
    <dgm:cxn modelId="{54D51DF3-81EA-4880-B35F-266A51E8C8BA}" type="presOf" srcId="{6571950B-A8CA-417D-9140-BC0B47B17B19}" destId="{797D7D3F-502B-4A73-B93C-9D5CA1B9459B}" srcOrd="0" destOrd="0" presId="urn:microsoft.com/office/officeart/2005/8/layout/hList1"/>
    <dgm:cxn modelId="{F920BBC3-AA9C-4CA2-8F50-6DF4BEEEC267}" type="presOf" srcId="{9BD32CCA-9C7B-4864-B153-874B4B340B05}" destId="{E2301A7D-197E-4ADC-A6EE-0D155FF63753}" srcOrd="0" destOrd="0" presId="urn:microsoft.com/office/officeart/2005/8/layout/hList1"/>
    <dgm:cxn modelId="{4A3AAA9F-D350-473D-8A2E-6CB5681CD746}" srcId="{0A56A3CB-B71B-4493-9978-D21BD6114D28}" destId="{1BF0824C-6FD3-461F-82A9-6D6068073FB0}" srcOrd="0" destOrd="0" parTransId="{22E35018-94B9-4D1F-96B4-1010D213D1EB}" sibTransId="{76C3F12A-360E-4C90-9DCA-87FA417DFE93}"/>
    <dgm:cxn modelId="{083E6928-6BEB-4B4A-975A-A2D18154BD65}" type="presParOf" srcId="{999CC8C6-1EA3-401B-BFB2-2EFF8CAA6930}" destId="{B9A38BAA-1B66-4F47-B4C8-3A013D33EECB}" srcOrd="0" destOrd="0" presId="urn:microsoft.com/office/officeart/2005/8/layout/hList1"/>
    <dgm:cxn modelId="{C2D87791-CD76-4C26-8F02-80D9C06C2C39}" type="presParOf" srcId="{B9A38BAA-1B66-4F47-B4C8-3A013D33EECB}" destId="{FC48FFAA-16B6-46E1-8D8E-819385E1505F}" srcOrd="0" destOrd="0" presId="urn:microsoft.com/office/officeart/2005/8/layout/hList1"/>
    <dgm:cxn modelId="{D3494C36-B5AE-4E64-A9EA-D07293DEC26D}" type="presParOf" srcId="{B9A38BAA-1B66-4F47-B4C8-3A013D33EECB}" destId="{797D7D3F-502B-4A73-B93C-9D5CA1B9459B}" srcOrd="1" destOrd="0" presId="urn:microsoft.com/office/officeart/2005/8/layout/hList1"/>
    <dgm:cxn modelId="{40B62211-71C8-4AC9-8B5B-5D39AB662129}" type="presParOf" srcId="{999CC8C6-1EA3-401B-BFB2-2EFF8CAA6930}" destId="{A6C51044-27BF-42E9-AE11-5D3928DA41C4}" srcOrd="1" destOrd="0" presId="urn:microsoft.com/office/officeart/2005/8/layout/hList1"/>
    <dgm:cxn modelId="{6018FC17-9E07-4DFB-B146-598BB1145266}" type="presParOf" srcId="{999CC8C6-1EA3-401B-BFB2-2EFF8CAA6930}" destId="{174C455C-8436-4C45-9215-1A17F826E815}" srcOrd="2" destOrd="0" presId="urn:microsoft.com/office/officeart/2005/8/layout/hList1"/>
    <dgm:cxn modelId="{6142B66F-BFEF-43E8-8828-9D577DB573E1}" type="presParOf" srcId="{174C455C-8436-4C45-9215-1A17F826E815}" destId="{ECD3148A-CC73-4B8C-9247-CAF4DAC6A394}" srcOrd="0" destOrd="0" presId="urn:microsoft.com/office/officeart/2005/8/layout/hList1"/>
    <dgm:cxn modelId="{B2D70F09-71B4-48C4-902D-979DD21CCF32}" type="presParOf" srcId="{174C455C-8436-4C45-9215-1A17F826E815}" destId="{1DB5E705-381B-41D7-A4EB-754A3892ADA2}" srcOrd="1" destOrd="0" presId="urn:microsoft.com/office/officeart/2005/8/layout/hList1"/>
    <dgm:cxn modelId="{2EECEBB5-72BA-4200-AA45-513F65ECD65E}" type="presParOf" srcId="{999CC8C6-1EA3-401B-BFB2-2EFF8CAA6930}" destId="{6CBCD684-100E-4645-A341-8EAFEB51A571}" srcOrd="3" destOrd="0" presId="urn:microsoft.com/office/officeart/2005/8/layout/hList1"/>
    <dgm:cxn modelId="{895421D0-ABFA-47FC-A6D0-FEAD9A66FAAE}" type="presParOf" srcId="{999CC8C6-1EA3-401B-BFB2-2EFF8CAA6930}" destId="{6A4BF389-B6B8-4524-9A88-EFA20A6F910B}" srcOrd="4" destOrd="0" presId="urn:microsoft.com/office/officeart/2005/8/layout/hList1"/>
    <dgm:cxn modelId="{85025133-7111-402C-96F4-37A8FD6741D4}" type="presParOf" srcId="{6A4BF389-B6B8-4524-9A88-EFA20A6F910B}" destId="{6B407FA7-938B-472F-BC81-BF413A8C24B3}" srcOrd="0" destOrd="0" presId="urn:microsoft.com/office/officeart/2005/8/layout/hList1"/>
    <dgm:cxn modelId="{42D695EE-F216-44CF-96B0-2D439DDE67F4}" type="presParOf" srcId="{6A4BF389-B6B8-4524-9A88-EFA20A6F910B}" destId="{0D916C1D-CCE0-46E3-AF50-B6ABEC4F6484}" srcOrd="1" destOrd="0" presId="urn:microsoft.com/office/officeart/2005/8/layout/hList1"/>
    <dgm:cxn modelId="{701E8B6C-5D05-4D85-A452-6B0C2642E2AD}" type="presParOf" srcId="{999CC8C6-1EA3-401B-BFB2-2EFF8CAA6930}" destId="{99A5EE9C-B6E9-4525-B028-907AB19BDA49}" srcOrd="5" destOrd="0" presId="urn:microsoft.com/office/officeart/2005/8/layout/hList1"/>
    <dgm:cxn modelId="{92FFAE54-1049-4318-B07A-05CC47CC28A0}" type="presParOf" srcId="{999CC8C6-1EA3-401B-BFB2-2EFF8CAA6930}" destId="{928DDAD3-4E35-466B-8182-ACD2426216C5}" srcOrd="6" destOrd="0" presId="urn:microsoft.com/office/officeart/2005/8/layout/hList1"/>
    <dgm:cxn modelId="{0864B22C-34AC-4A4D-A0F4-4E41603ABF14}" type="presParOf" srcId="{928DDAD3-4E35-466B-8182-ACD2426216C5}" destId="{E2301A7D-197E-4ADC-A6EE-0D155FF63753}" srcOrd="0" destOrd="0" presId="urn:microsoft.com/office/officeart/2005/8/layout/hList1"/>
    <dgm:cxn modelId="{5ABECA07-F6B0-4A8B-B95F-F84BDF5264CB}" type="presParOf" srcId="{928DDAD3-4E35-466B-8182-ACD2426216C5}" destId="{A4998B0F-B40A-46DA-9856-6862B52F7F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58563-7B99-4353-82F3-B82DEF31D101}">
      <dsp:nvSpPr>
        <dsp:cNvPr id="0" name=""/>
        <dsp:cNvSpPr/>
      </dsp:nvSpPr>
      <dsp:spPr>
        <a:xfrm rot="16200000">
          <a:off x="912812" y="-912812"/>
          <a:ext cx="2362199" cy="4187825"/>
        </a:xfrm>
        <a:prstGeom prst="round1Rect">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Clearly defined manager and director governance responsibilities </a:t>
          </a:r>
          <a:endParaRPr lang="en-US" sz="2400" kern="1200" dirty="0"/>
        </a:p>
      </dsp:txBody>
      <dsp:txXfrm rot="5400000">
        <a:off x="0" y="0"/>
        <a:ext cx="4187825" cy="1771650"/>
      </dsp:txXfrm>
    </dsp:sp>
    <dsp:sp modelId="{6FBDDA27-6C6D-4B3D-8BD2-DAD3C3779541}">
      <dsp:nvSpPr>
        <dsp:cNvPr id="0" name=""/>
        <dsp:cNvSpPr/>
      </dsp:nvSpPr>
      <dsp:spPr>
        <a:xfrm>
          <a:off x="4187825" y="0"/>
          <a:ext cx="4187825" cy="2362199"/>
        </a:xfrm>
        <a:prstGeom prst="round1Rect">
          <a:avLst/>
        </a:prstGeom>
        <a:solidFill>
          <a:schemeClr val="accent3">
            <a:hueOff val="1067468"/>
            <a:satOff val="13076"/>
            <a:lumOff val="-973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Identifiable and measureable accountabilities</a:t>
          </a:r>
          <a:endParaRPr lang="en-US" sz="2400" kern="1200" dirty="0"/>
        </a:p>
      </dsp:txBody>
      <dsp:txXfrm>
        <a:off x="4187825" y="0"/>
        <a:ext cx="4187825" cy="1771650"/>
      </dsp:txXfrm>
    </dsp:sp>
    <dsp:sp modelId="{41227A1D-973F-49DE-B747-738F6D308533}">
      <dsp:nvSpPr>
        <dsp:cNvPr id="0" name=""/>
        <dsp:cNvSpPr/>
      </dsp:nvSpPr>
      <dsp:spPr>
        <a:xfrm rot="10800000">
          <a:off x="0" y="2362199"/>
          <a:ext cx="4187825" cy="2362199"/>
        </a:xfrm>
        <a:prstGeom prst="round1Rect">
          <a:avLst/>
        </a:prstGeom>
        <a:solidFill>
          <a:schemeClr val="accent3">
            <a:hueOff val="2134936"/>
            <a:satOff val="26152"/>
            <a:lumOff val="-19478"/>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Fairness and equitable treatment in dealings</a:t>
          </a:r>
          <a:endParaRPr lang="en-US" sz="2400" kern="1200" dirty="0"/>
        </a:p>
      </dsp:txBody>
      <dsp:txXfrm rot="10800000">
        <a:off x="0" y="2952749"/>
        <a:ext cx="4187825" cy="1771650"/>
      </dsp:txXfrm>
    </dsp:sp>
    <dsp:sp modelId="{982FA727-286B-40E2-8110-B969287419DC}">
      <dsp:nvSpPr>
        <dsp:cNvPr id="0" name=""/>
        <dsp:cNvSpPr/>
      </dsp:nvSpPr>
      <dsp:spPr>
        <a:xfrm rot="5400000">
          <a:off x="5100637" y="1449387"/>
          <a:ext cx="2362199" cy="4187825"/>
        </a:xfrm>
        <a:prstGeom prst="round1Rect">
          <a:avLst/>
        </a:prstGeom>
        <a:solidFill>
          <a:schemeClr val="accent3">
            <a:hueOff val="3202404"/>
            <a:satOff val="39228"/>
            <a:lumOff val="-2921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Transparency and accuracy in disclosures</a:t>
          </a:r>
          <a:endParaRPr lang="en-US" sz="2400" kern="1200" dirty="0"/>
        </a:p>
      </dsp:txBody>
      <dsp:txXfrm rot="-5400000">
        <a:off x="4187825" y="2952749"/>
        <a:ext cx="4187825" cy="1771650"/>
      </dsp:txXfrm>
    </dsp:sp>
    <dsp:sp modelId="{531CDE8A-D2B4-4190-B53A-A2D0D9EBFA65}">
      <dsp:nvSpPr>
        <dsp:cNvPr id="0" name=""/>
        <dsp:cNvSpPr/>
      </dsp:nvSpPr>
      <dsp:spPr>
        <a:xfrm>
          <a:off x="2514596" y="1523996"/>
          <a:ext cx="3346457" cy="1676406"/>
        </a:xfrm>
        <a:prstGeom prst="roundRect">
          <a:avLst/>
        </a:prstGeom>
        <a:solidFill>
          <a:schemeClr val="accent3">
            <a:tint val="40000"/>
            <a:hueOff val="0"/>
            <a:satOff val="0"/>
            <a:lumOff val="0"/>
            <a:alphaOff val="0"/>
          </a:schemeClr>
        </a:solidFill>
        <a:ln>
          <a:noFill/>
        </a:ln>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Delineation of rights of shareholders and other stakeholders</a:t>
          </a:r>
          <a:endParaRPr lang="en-US" sz="2400" kern="1200" dirty="0"/>
        </a:p>
      </dsp:txBody>
      <dsp:txXfrm>
        <a:off x="2596431" y="1605831"/>
        <a:ext cx="3182787" cy="1512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6D1DB-0848-4BA2-8F93-92068A752EB7}">
      <dsp:nvSpPr>
        <dsp:cNvPr id="0" name=""/>
        <dsp:cNvSpPr/>
      </dsp:nvSpPr>
      <dsp:spPr>
        <a:xfrm>
          <a:off x="1408" y="1466832"/>
          <a:ext cx="1866935" cy="1866935"/>
        </a:xfrm>
        <a:prstGeom prst="ellipse">
          <a:avLst/>
        </a:prstGeom>
        <a:solidFill>
          <a:schemeClr val="accent3">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Managers</a:t>
          </a:r>
          <a:endParaRPr lang="en-US" sz="1500" b="1" kern="1200" dirty="0"/>
        </a:p>
      </dsp:txBody>
      <dsp:txXfrm>
        <a:off x="274814" y="1740238"/>
        <a:ext cx="1320123" cy="1320123"/>
      </dsp:txXfrm>
    </dsp:sp>
    <dsp:sp modelId="{B49B6058-8959-4998-94D5-6776A7D97A1A}">
      <dsp:nvSpPr>
        <dsp:cNvPr id="0" name=""/>
        <dsp:cNvSpPr/>
      </dsp:nvSpPr>
      <dsp:spPr>
        <a:xfrm>
          <a:off x="2019939" y="2217422"/>
          <a:ext cx="1082822" cy="365755"/>
        </a:xfrm>
        <a:prstGeom prst="leftRightArrow">
          <a:avLst/>
        </a:prstGeom>
        <a:solidFill>
          <a:schemeClr val="accent3">
            <a:hueOff val="0"/>
            <a:satOff val="0"/>
            <a:lumOff val="0"/>
            <a:alphaOff val="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111378" y="2308861"/>
        <a:ext cx="899944" cy="182877"/>
      </dsp:txXfrm>
    </dsp:sp>
    <dsp:sp modelId="{560E3B6C-13E8-495B-863E-BC7811F987F8}">
      <dsp:nvSpPr>
        <dsp:cNvPr id="0" name=""/>
        <dsp:cNvSpPr/>
      </dsp:nvSpPr>
      <dsp:spPr>
        <a:xfrm>
          <a:off x="3254357" y="1466832"/>
          <a:ext cx="1866935" cy="1866935"/>
        </a:xfrm>
        <a:prstGeom prst="ellipse">
          <a:avLst/>
        </a:prstGeom>
        <a:solidFill>
          <a:schemeClr val="accent3">
            <a:hueOff val="1601202"/>
            <a:satOff val="19614"/>
            <a:lumOff val="-14609"/>
            <a:alphaOff val="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Board of directors</a:t>
          </a:r>
          <a:endParaRPr lang="en-US" sz="1500" b="1" kern="1200" dirty="0"/>
        </a:p>
      </dsp:txBody>
      <dsp:txXfrm>
        <a:off x="3527763" y="1740238"/>
        <a:ext cx="1320123" cy="1320123"/>
      </dsp:txXfrm>
    </dsp:sp>
    <dsp:sp modelId="{FBDE3CB1-734C-44D7-9FF5-4B46E9E1C498}">
      <dsp:nvSpPr>
        <dsp:cNvPr id="0" name=""/>
        <dsp:cNvSpPr/>
      </dsp:nvSpPr>
      <dsp:spPr>
        <a:xfrm>
          <a:off x="5272888" y="2217422"/>
          <a:ext cx="1082822" cy="365755"/>
        </a:xfrm>
        <a:prstGeom prst="leftRightArrow">
          <a:avLst/>
        </a:prstGeom>
        <a:solidFill>
          <a:schemeClr val="accent3">
            <a:hueOff val="3202404"/>
            <a:satOff val="39228"/>
            <a:lumOff val="-29217"/>
            <a:alphaOff val="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364327" y="2308861"/>
        <a:ext cx="899944" cy="182877"/>
      </dsp:txXfrm>
    </dsp:sp>
    <dsp:sp modelId="{78461CEE-CE80-4642-AA83-A916E715EEBB}">
      <dsp:nvSpPr>
        <dsp:cNvPr id="0" name=""/>
        <dsp:cNvSpPr/>
      </dsp:nvSpPr>
      <dsp:spPr>
        <a:xfrm>
          <a:off x="6507305" y="1466832"/>
          <a:ext cx="1866935" cy="1866935"/>
        </a:xfrm>
        <a:prstGeom prst="ellipse">
          <a:avLst/>
        </a:prstGeom>
        <a:solidFill>
          <a:schemeClr val="accent3">
            <a:hueOff val="3202404"/>
            <a:satOff val="39228"/>
            <a:lumOff val="-29217"/>
            <a:alphaOff val="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Shareholders</a:t>
          </a:r>
          <a:endParaRPr lang="en-US" sz="1500" b="1" kern="1200" dirty="0"/>
        </a:p>
      </dsp:txBody>
      <dsp:txXfrm>
        <a:off x="6780711" y="1740238"/>
        <a:ext cx="1320123" cy="1320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6DFA5-5E76-4EC5-907F-AE29C13B8313}">
      <dsp:nvSpPr>
        <dsp:cNvPr id="0" name=""/>
        <dsp:cNvSpPr/>
      </dsp:nvSpPr>
      <dsp:spPr>
        <a:xfrm rot="5400000">
          <a:off x="-146798" y="147194"/>
          <a:ext cx="978656" cy="68505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a:t>
          </a:r>
          <a:endParaRPr lang="en-US" sz="1600" kern="1200" dirty="0"/>
        </a:p>
      </dsp:txBody>
      <dsp:txXfrm rot="-5400000">
        <a:off x="1" y="342926"/>
        <a:ext cx="685059" cy="293597"/>
      </dsp:txXfrm>
    </dsp:sp>
    <dsp:sp modelId="{CFD55BF8-1F79-4BC3-8E0C-3B989649753B}">
      <dsp:nvSpPr>
        <dsp:cNvPr id="0" name=""/>
        <dsp:cNvSpPr/>
      </dsp:nvSpPr>
      <dsp:spPr>
        <a:xfrm rot="5400000">
          <a:off x="3377266" y="-2691811"/>
          <a:ext cx="636126" cy="602054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smtClean="0"/>
            <a:t>The </a:t>
          </a:r>
          <a:r>
            <a:rPr lang="en-US" sz="1800" kern="1200" dirty="0" smtClean="0"/>
            <a:t>rights of shareholders</a:t>
          </a:r>
          <a:endParaRPr lang="en-US" sz="1800" kern="1200" dirty="0"/>
        </a:p>
      </dsp:txBody>
      <dsp:txXfrm rot="-5400000">
        <a:off x="685060" y="31448"/>
        <a:ext cx="5989487" cy="574020"/>
      </dsp:txXfrm>
    </dsp:sp>
    <dsp:sp modelId="{B42B9E5B-6A5A-49E3-972E-7CB7AE988A73}">
      <dsp:nvSpPr>
        <dsp:cNvPr id="0" name=""/>
        <dsp:cNvSpPr/>
      </dsp:nvSpPr>
      <dsp:spPr>
        <a:xfrm rot="5400000">
          <a:off x="-146798" y="1007232"/>
          <a:ext cx="978656" cy="685059"/>
        </a:xfrm>
        <a:prstGeom prst="chevron">
          <a:avLst/>
        </a:prstGeom>
        <a:solidFill>
          <a:schemeClr val="accent3">
            <a:hueOff val="800601"/>
            <a:satOff val="9807"/>
            <a:lumOff val="-7304"/>
            <a:alphaOff val="0"/>
          </a:schemeClr>
        </a:solidFill>
        <a:ln w="12700" cap="flat" cmpd="sng" algn="ctr">
          <a:solidFill>
            <a:schemeClr val="accent3">
              <a:hueOff val="800601"/>
              <a:satOff val="9807"/>
              <a:lumOff val="-7304"/>
              <a:alphaOff val="0"/>
            </a:schemeClr>
          </a:solidFill>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II</a:t>
          </a:r>
          <a:endParaRPr lang="en-US" sz="1600" kern="1200" dirty="0"/>
        </a:p>
      </dsp:txBody>
      <dsp:txXfrm rot="-5400000">
        <a:off x="1" y="1202964"/>
        <a:ext cx="685059" cy="293597"/>
      </dsp:txXfrm>
    </dsp:sp>
    <dsp:sp modelId="{2EA41C33-6043-4B4A-9839-FE03891AEE97}">
      <dsp:nvSpPr>
        <dsp:cNvPr id="0" name=""/>
        <dsp:cNvSpPr/>
      </dsp:nvSpPr>
      <dsp:spPr>
        <a:xfrm rot="5400000">
          <a:off x="3377266" y="-1831773"/>
          <a:ext cx="636126" cy="6020540"/>
        </a:xfrm>
        <a:prstGeom prst="round2SameRect">
          <a:avLst/>
        </a:prstGeom>
        <a:solidFill>
          <a:schemeClr val="lt1">
            <a:alpha val="90000"/>
            <a:hueOff val="0"/>
            <a:satOff val="0"/>
            <a:lumOff val="0"/>
            <a:alphaOff val="0"/>
          </a:schemeClr>
        </a:solidFill>
        <a:ln w="12700" cap="flat" cmpd="sng" algn="ctr">
          <a:solidFill>
            <a:schemeClr val="accent3">
              <a:hueOff val="800601"/>
              <a:satOff val="9807"/>
              <a:lumOff val="-7304"/>
              <a:alphaOff val="0"/>
            </a:schemeClr>
          </a:solidFill>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smtClean="0"/>
            <a:t>The equitable treatment of shareholders</a:t>
          </a:r>
          <a:endParaRPr lang="en-US" sz="1800" kern="1200"/>
        </a:p>
      </dsp:txBody>
      <dsp:txXfrm rot="-5400000">
        <a:off x="685060" y="891486"/>
        <a:ext cx="5989487" cy="574020"/>
      </dsp:txXfrm>
    </dsp:sp>
    <dsp:sp modelId="{AD27946F-F602-443D-9D09-49C5141995A0}">
      <dsp:nvSpPr>
        <dsp:cNvPr id="0" name=""/>
        <dsp:cNvSpPr/>
      </dsp:nvSpPr>
      <dsp:spPr>
        <a:xfrm rot="5400000">
          <a:off x="-146798" y="1867270"/>
          <a:ext cx="978656" cy="685059"/>
        </a:xfrm>
        <a:prstGeom prst="chevron">
          <a:avLst/>
        </a:prstGeom>
        <a:solidFill>
          <a:schemeClr val="accent3">
            <a:hueOff val="1601202"/>
            <a:satOff val="19614"/>
            <a:lumOff val="-14609"/>
            <a:alphaOff val="0"/>
          </a:schemeClr>
        </a:solidFill>
        <a:ln w="12700" cap="flat" cmpd="sng" algn="ctr">
          <a:solidFill>
            <a:schemeClr val="accent3">
              <a:hueOff val="1601202"/>
              <a:satOff val="19614"/>
              <a:lumOff val="-14609"/>
              <a:alphaOff val="0"/>
            </a:schemeClr>
          </a:solidFill>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III</a:t>
          </a:r>
          <a:endParaRPr lang="en-US" sz="1600" kern="1200" dirty="0"/>
        </a:p>
      </dsp:txBody>
      <dsp:txXfrm rot="-5400000">
        <a:off x="1" y="2063002"/>
        <a:ext cx="685059" cy="293597"/>
      </dsp:txXfrm>
    </dsp:sp>
    <dsp:sp modelId="{092F0627-0078-4015-B377-40BBB98C713F}">
      <dsp:nvSpPr>
        <dsp:cNvPr id="0" name=""/>
        <dsp:cNvSpPr/>
      </dsp:nvSpPr>
      <dsp:spPr>
        <a:xfrm rot="5400000">
          <a:off x="3377266" y="-971735"/>
          <a:ext cx="636126" cy="6020540"/>
        </a:xfrm>
        <a:prstGeom prst="round2SameRect">
          <a:avLst/>
        </a:prstGeom>
        <a:solidFill>
          <a:schemeClr val="lt1">
            <a:alpha val="90000"/>
            <a:hueOff val="0"/>
            <a:satOff val="0"/>
            <a:lumOff val="0"/>
            <a:alphaOff val="0"/>
          </a:schemeClr>
        </a:solidFill>
        <a:ln w="12700" cap="flat" cmpd="sng" algn="ctr">
          <a:solidFill>
            <a:schemeClr val="accent3">
              <a:hueOff val="1601202"/>
              <a:satOff val="19614"/>
              <a:lumOff val="-14609"/>
              <a:alphaOff val="0"/>
            </a:schemeClr>
          </a:solidFill>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The role of stakeholders in corporate governance</a:t>
          </a:r>
          <a:endParaRPr lang="en-US" sz="1800" kern="1200" dirty="0"/>
        </a:p>
      </dsp:txBody>
      <dsp:txXfrm rot="-5400000">
        <a:off x="685060" y="1751524"/>
        <a:ext cx="5989487" cy="574020"/>
      </dsp:txXfrm>
    </dsp:sp>
    <dsp:sp modelId="{61078B56-2333-4FE8-8A93-50E85BFC79C9}">
      <dsp:nvSpPr>
        <dsp:cNvPr id="0" name=""/>
        <dsp:cNvSpPr/>
      </dsp:nvSpPr>
      <dsp:spPr>
        <a:xfrm rot="5400000">
          <a:off x="-146798" y="2727308"/>
          <a:ext cx="978656" cy="685059"/>
        </a:xfrm>
        <a:prstGeom prst="chevron">
          <a:avLst/>
        </a:prstGeom>
        <a:solidFill>
          <a:schemeClr val="accent3">
            <a:hueOff val="2401803"/>
            <a:satOff val="29421"/>
            <a:lumOff val="-21913"/>
            <a:alphaOff val="0"/>
          </a:schemeClr>
        </a:solidFill>
        <a:ln w="12700" cap="flat" cmpd="sng" algn="ctr">
          <a:solidFill>
            <a:schemeClr val="accent3">
              <a:hueOff val="2401803"/>
              <a:satOff val="29421"/>
              <a:lumOff val="-21913"/>
              <a:alphaOff val="0"/>
            </a:schemeClr>
          </a:solidFill>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IV</a:t>
          </a:r>
          <a:endParaRPr lang="en-US" sz="1600" kern="1200" dirty="0"/>
        </a:p>
      </dsp:txBody>
      <dsp:txXfrm rot="-5400000">
        <a:off x="1" y="2923040"/>
        <a:ext cx="685059" cy="293597"/>
      </dsp:txXfrm>
    </dsp:sp>
    <dsp:sp modelId="{5C7E7465-A3CD-4D2D-87CA-F835434266A5}">
      <dsp:nvSpPr>
        <dsp:cNvPr id="0" name=""/>
        <dsp:cNvSpPr/>
      </dsp:nvSpPr>
      <dsp:spPr>
        <a:xfrm rot="5400000">
          <a:off x="3377266" y="-111697"/>
          <a:ext cx="636126" cy="6020540"/>
        </a:xfrm>
        <a:prstGeom prst="round2SameRect">
          <a:avLst/>
        </a:prstGeom>
        <a:solidFill>
          <a:schemeClr val="lt1">
            <a:alpha val="90000"/>
            <a:hueOff val="0"/>
            <a:satOff val="0"/>
            <a:lumOff val="0"/>
            <a:alphaOff val="0"/>
          </a:schemeClr>
        </a:solidFill>
        <a:ln w="12700" cap="flat" cmpd="sng" algn="ctr">
          <a:solidFill>
            <a:schemeClr val="accent3">
              <a:hueOff val="2401803"/>
              <a:satOff val="29421"/>
              <a:lumOff val="-21913"/>
              <a:alphaOff val="0"/>
            </a:schemeClr>
          </a:solidFill>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smtClean="0"/>
            <a:t>Disclosure </a:t>
          </a:r>
          <a:r>
            <a:rPr lang="en-US" sz="1800" kern="1200" dirty="0" smtClean="0"/>
            <a:t>and transparency</a:t>
          </a:r>
          <a:endParaRPr lang="en-US" sz="1800" kern="1200" dirty="0"/>
        </a:p>
      </dsp:txBody>
      <dsp:txXfrm rot="-5400000">
        <a:off x="685060" y="2611562"/>
        <a:ext cx="5989487" cy="574020"/>
      </dsp:txXfrm>
    </dsp:sp>
    <dsp:sp modelId="{4CCB4D80-0CA6-4F86-976F-E9492964033C}">
      <dsp:nvSpPr>
        <dsp:cNvPr id="0" name=""/>
        <dsp:cNvSpPr/>
      </dsp:nvSpPr>
      <dsp:spPr>
        <a:xfrm rot="5400000">
          <a:off x="-146798" y="3587346"/>
          <a:ext cx="978656" cy="685059"/>
        </a:xfrm>
        <a:prstGeom prst="chevron">
          <a:avLst/>
        </a:prstGeom>
        <a:solidFill>
          <a:schemeClr val="accent3">
            <a:hueOff val="3202404"/>
            <a:satOff val="39228"/>
            <a:lumOff val="-29217"/>
            <a:alphaOff val="0"/>
          </a:schemeClr>
        </a:solidFill>
        <a:ln w="12700" cap="flat" cmpd="sng" algn="ctr">
          <a:solidFill>
            <a:schemeClr val="accent3">
              <a:hueOff val="3202404"/>
              <a:satOff val="39228"/>
              <a:lumOff val="-29217"/>
              <a:alphaOff val="0"/>
            </a:schemeClr>
          </a:solidFill>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a:t>
          </a:r>
          <a:endParaRPr lang="en-US" sz="1600" kern="1200" dirty="0"/>
        </a:p>
      </dsp:txBody>
      <dsp:txXfrm rot="-5400000">
        <a:off x="1" y="3783078"/>
        <a:ext cx="685059" cy="293597"/>
      </dsp:txXfrm>
    </dsp:sp>
    <dsp:sp modelId="{0BF3A439-8818-4919-A1E3-BED85F8791A4}">
      <dsp:nvSpPr>
        <dsp:cNvPr id="0" name=""/>
        <dsp:cNvSpPr/>
      </dsp:nvSpPr>
      <dsp:spPr>
        <a:xfrm rot="5400000">
          <a:off x="3377266" y="748340"/>
          <a:ext cx="636126" cy="6020540"/>
        </a:xfrm>
        <a:prstGeom prst="round2SameRect">
          <a:avLst/>
        </a:prstGeom>
        <a:solidFill>
          <a:schemeClr val="lt1">
            <a:alpha val="90000"/>
            <a:hueOff val="0"/>
            <a:satOff val="0"/>
            <a:lumOff val="0"/>
            <a:alphaOff val="0"/>
          </a:schemeClr>
        </a:solidFill>
        <a:ln w="12700" cap="flat" cmpd="sng" algn="ctr">
          <a:solidFill>
            <a:schemeClr val="accent3">
              <a:hueOff val="3202404"/>
              <a:satOff val="39228"/>
              <a:lumOff val="-29217"/>
              <a:alphaOff val="0"/>
            </a:schemeClr>
          </a:solidFill>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smtClean="0"/>
            <a:t>The </a:t>
          </a:r>
          <a:r>
            <a:rPr lang="en-US" sz="1800" kern="1200" dirty="0" smtClean="0"/>
            <a:t>responsibilities of the board</a:t>
          </a:r>
          <a:endParaRPr lang="en-US" sz="1800" kern="1200" dirty="0"/>
        </a:p>
      </dsp:txBody>
      <dsp:txXfrm rot="-5400000">
        <a:off x="685060" y="3471600"/>
        <a:ext cx="5989487" cy="574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7F07-A6B4-4FA4-BC36-7A7DF9F5B390}">
      <dsp:nvSpPr>
        <dsp:cNvPr id="0" name=""/>
        <dsp:cNvSpPr/>
      </dsp:nvSpPr>
      <dsp:spPr>
        <a:xfrm>
          <a:off x="1905" y="45529"/>
          <a:ext cx="1857374" cy="489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Environment</a:t>
          </a:r>
          <a:endParaRPr lang="en-US" sz="1700" kern="1200" dirty="0"/>
        </a:p>
      </dsp:txBody>
      <dsp:txXfrm>
        <a:off x="1905" y="45529"/>
        <a:ext cx="1857374" cy="489600"/>
      </dsp:txXfrm>
    </dsp:sp>
    <dsp:sp modelId="{127A8817-3884-432C-BF2F-DBE38C6FF23E}">
      <dsp:nvSpPr>
        <dsp:cNvPr id="0" name=""/>
        <dsp:cNvSpPr/>
      </dsp:nvSpPr>
      <dsp:spPr>
        <a:xfrm>
          <a:off x="1905" y="535130"/>
          <a:ext cx="1857374" cy="16799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Pollution</a:t>
          </a:r>
          <a:endParaRPr lang="en-US" sz="1700" kern="1200" dirty="0"/>
        </a:p>
        <a:p>
          <a:pPr marL="171450" lvl="1" indent="-171450" algn="l" defTabSz="755650">
            <a:lnSpc>
              <a:spcPct val="90000"/>
            </a:lnSpc>
            <a:spcBef>
              <a:spcPct val="0"/>
            </a:spcBef>
            <a:spcAft>
              <a:spcPct val="15000"/>
            </a:spcAft>
            <a:buChar char="••"/>
          </a:pPr>
          <a:r>
            <a:rPr lang="en-US" sz="1700" kern="1200" dirty="0" smtClean="0"/>
            <a:t>Disclosures</a:t>
          </a:r>
          <a:endParaRPr lang="en-US" sz="1700" kern="1200" dirty="0"/>
        </a:p>
      </dsp:txBody>
      <dsp:txXfrm>
        <a:off x="1905" y="535130"/>
        <a:ext cx="1857374" cy="1679940"/>
      </dsp:txXfrm>
    </dsp:sp>
    <dsp:sp modelId="{4C99245C-361A-4D23-9B18-379A73A76637}">
      <dsp:nvSpPr>
        <dsp:cNvPr id="0" name=""/>
        <dsp:cNvSpPr/>
      </dsp:nvSpPr>
      <dsp:spPr>
        <a:xfrm>
          <a:off x="2119312" y="45529"/>
          <a:ext cx="1857374" cy="489600"/>
        </a:xfrm>
        <a:prstGeom prst="rect">
          <a:avLst/>
        </a:prstGeom>
        <a:solidFill>
          <a:schemeClr val="accent3">
            <a:hueOff val="1601202"/>
            <a:satOff val="19614"/>
            <a:lumOff val="-14609"/>
            <a:alphaOff val="0"/>
          </a:schemeClr>
        </a:solidFill>
        <a:ln w="12700" cap="flat" cmpd="sng" algn="ctr">
          <a:solidFill>
            <a:schemeClr val="accent3">
              <a:hueOff val="1601202"/>
              <a:satOff val="19614"/>
              <a:lumOff val="-14609"/>
              <a:alphaOff val="0"/>
            </a:schemeClr>
          </a:solidFill>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Social</a:t>
          </a:r>
          <a:endParaRPr lang="en-US" sz="1700" kern="1200" dirty="0"/>
        </a:p>
      </dsp:txBody>
      <dsp:txXfrm>
        <a:off x="2119312" y="45529"/>
        <a:ext cx="1857374" cy="489600"/>
      </dsp:txXfrm>
    </dsp:sp>
    <dsp:sp modelId="{C41524F4-F64D-4AFC-BD47-4B8AFA012019}">
      <dsp:nvSpPr>
        <dsp:cNvPr id="0" name=""/>
        <dsp:cNvSpPr/>
      </dsp:nvSpPr>
      <dsp:spPr>
        <a:xfrm>
          <a:off x="2119312" y="535130"/>
          <a:ext cx="1857374" cy="1679940"/>
        </a:xfrm>
        <a:prstGeom prst="rect">
          <a:avLst/>
        </a:prstGeom>
        <a:solidFill>
          <a:schemeClr val="accent3">
            <a:tint val="40000"/>
            <a:alpha val="90000"/>
            <a:hueOff val="1055440"/>
            <a:satOff val="-12339"/>
            <a:lumOff val="-2343"/>
            <a:alphaOff val="0"/>
          </a:schemeClr>
        </a:solidFill>
        <a:ln w="12700" cap="flat" cmpd="sng" algn="ctr">
          <a:solidFill>
            <a:schemeClr val="accent3">
              <a:tint val="40000"/>
              <a:alpha val="90000"/>
              <a:hueOff val="1055440"/>
              <a:satOff val="-12339"/>
              <a:lumOff val="-2343"/>
              <a:alphaOff val="0"/>
            </a:schemeClr>
          </a:solidFill>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Workplace issues</a:t>
          </a:r>
          <a:endParaRPr lang="en-US" sz="1700" kern="1200" dirty="0"/>
        </a:p>
        <a:p>
          <a:pPr marL="171450" lvl="1" indent="-171450" algn="l" defTabSz="755650">
            <a:lnSpc>
              <a:spcPct val="90000"/>
            </a:lnSpc>
            <a:spcBef>
              <a:spcPct val="0"/>
            </a:spcBef>
            <a:spcAft>
              <a:spcPct val="15000"/>
            </a:spcAft>
            <a:buChar char="••"/>
          </a:pPr>
          <a:r>
            <a:rPr lang="en-US" sz="1700" kern="1200" dirty="0" smtClean="0"/>
            <a:t>Product quality and safety</a:t>
          </a:r>
          <a:endParaRPr lang="en-US" sz="1700" kern="1200" dirty="0"/>
        </a:p>
        <a:p>
          <a:pPr marL="171450" lvl="1" indent="-171450" algn="l" defTabSz="755650">
            <a:lnSpc>
              <a:spcPct val="90000"/>
            </a:lnSpc>
            <a:spcBef>
              <a:spcPct val="0"/>
            </a:spcBef>
            <a:spcAft>
              <a:spcPct val="15000"/>
            </a:spcAft>
            <a:buChar char="••"/>
          </a:pPr>
          <a:r>
            <a:rPr lang="en-US" sz="1700" kern="1200" dirty="0" smtClean="0"/>
            <a:t>Community interaction</a:t>
          </a:r>
          <a:endParaRPr lang="en-US" sz="1700" kern="1200" dirty="0"/>
        </a:p>
      </dsp:txBody>
      <dsp:txXfrm>
        <a:off x="2119312" y="535130"/>
        <a:ext cx="1857374" cy="1679940"/>
      </dsp:txXfrm>
    </dsp:sp>
    <dsp:sp modelId="{49AE6D44-5244-425B-9937-6B6461E8F1EC}">
      <dsp:nvSpPr>
        <dsp:cNvPr id="0" name=""/>
        <dsp:cNvSpPr/>
      </dsp:nvSpPr>
      <dsp:spPr>
        <a:xfrm>
          <a:off x="4236719" y="45529"/>
          <a:ext cx="1857374" cy="489600"/>
        </a:xfrm>
        <a:prstGeom prst="rect">
          <a:avLst/>
        </a:prstGeom>
        <a:solidFill>
          <a:schemeClr val="accent3">
            <a:hueOff val="3202404"/>
            <a:satOff val="39228"/>
            <a:lumOff val="-29217"/>
            <a:alphaOff val="0"/>
          </a:schemeClr>
        </a:solidFill>
        <a:ln w="12700" cap="flat" cmpd="sng" algn="ctr">
          <a:solidFill>
            <a:schemeClr val="accent3">
              <a:hueOff val="3202404"/>
              <a:satOff val="39228"/>
              <a:lumOff val="-29217"/>
              <a:alphaOff val="0"/>
            </a:schemeClr>
          </a:solidFill>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Governance</a:t>
          </a:r>
          <a:endParaRPr lang="en-US" sz="1700" kern="1200" dirty="0"/>
        </a:p>
      </dsp:txBody>
      <dsp:txXfrm>
        <a:off x="4236719" y="45529"/>
        <a:ext cx="1857374" cy="489600"/>
      </dsp:txXfrm>
    </dsp:sp>
    <dsp:sp modelId="{18F1F4F3-5823-40D7-BD05-EF2934E4C9F4}">
      <dsp:nvSpPr>
        <dsp:cNvPr id="0" name=""/>
        <dsp:cNvSpPr/>
      </dsp:nvSpPr>
      <dsp:spPr>
        <a:xfrm>
          <a:off x="4236719" y="535130"/>
          <a:ext cx="1857374" cy="1679940"/>
        </a:xfrm>
        <a:prstGeom prst="rect">
          <a:avLst/>
        </a:prstGeom>
        <a:solidFill>
          <a:schemeClr val="accent3">
            <a:tint val="40000"/>
            <a:alpha val="90000"/>
            <a:hueOff val="2110879"/>
            <a:satOff val="-24678"/>
            <a:lumOff val="-4687"/>
            <a:alphaOff val="0"/>
          </a:schemeClr>
        </a:solidFill>
        <a:ln w="12700" cap="flat" cmpd="sng" algn="ctr">
          <a:solidFill>
            <a:schemeClr val="accent3">
              <a:tint val="40000"/>
              <a:alpha val="90000"/>
              <a:hueOff val="2110879"/>
              <a:satOff val="-24678"/>
              <a:lumOff val="-4687"/>
              <a:alphaOff val="0"/>
            </a:schemeClr>
          </a:solidFill>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Effective governance</a:t>
          </a:r>
          <a:endParaRPr lang="en-US" sz="1700" kern="1200" dirty="0"/>
        </a:p>
      </dsp:txBody>
      <dsp:txXfrm>
        <a:off x="4236719" y="535130"/>
        <a:ext cx="1857374" cy="1679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19E41-55F9-4137-91B2-9BAD15CF25E6}">
      <dsp:nvSpPr>
        <dsp:cNvPr id="0" name=""/>
        <dsp:cNvSpPr/>
      </dsp:nvSpPr>
      <dsp:spPr>
        <a:xfrm>
          <a:off x="685800" y="0"/>
          <a:ext cx="2097023" cy="1572768"/>
        </a:xfrm>
        <a:prstGeom prst="upArrow">
          <a:avLst/>
        </a:prstGeom>
        <a:solidFill>
          <a:schemeClr val="accent3">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091F902E-F702-4678-B185-AEFF725D1573}">
      <dsp:nvSpPr>
        <dsp:cNvPr id="0" name=""/>
        <dsp:cNvSpPr/>
      </dsp:nvSpPr>
      <dsp:spPr>
        <a:xfrm>
          <a:off x="2971794" y="0"/>
          <a:ext cx="3925824" cy="157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1200" dirty="0" smtClean="0"/>
            <a:t>Benefits from a strong corporate governance</a:t>
          </a:r>
          <a:endParaRPr lang="en-US" sz="2800" kern="1200" dirty="0"/>
        </a:p>
      </dsp:txBody>
      <dsp:txXfrm>
        <a:off x="2971794" y="0"/>
        <a:ext cx="3925824" cy="1572768"/>
      </dsp:txXfrm>
    </dsp:sp>
    <dsp:sp modelId="{17BA7B8B-5D16-4806-81A6-C54B0F19B214}">
      <dsp:nvSpPr>
        <dsp:cNvPr id="0" name=""/>
        <dsp:cNvSpPr/>
      </dsp:nvSpPr>
      <dsp:spPr>
        <a:xfrm>
          <a:off x="0" y="1676402"/>
          <a:ext cx="2097023" cy="1572768"/>
        </a:xfrm>
        <a:prstGeom prst="downArrow">
          <a:avLst/>
        </a:prstGeom>
        <a:solidFill>
          <a:schemeClr val="accent3">
            <a:hueOff val="3202404"/>
            <a:satOff val="39228"/>
            <a:lumOff val="-29217"/>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76424E0B-10C3-4646-AFB8-F78A131B31EE}">
      <dsp:nvSpPr>
        <dsp:cNvPr id="0" name=""/>
        <dsp:cNvSpPr/>
      </dsp:nvSpPr>
      <dsp:spPr>
        <a:xfrm>
          <a:off x="2438386" y="1703832"/>
          <a:ext cx="3925824" cy="157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1200" dirty="0" smtClean="0"/>
            <a:t>Risks of weak corporate governance</a:t>
          </a:r>
          <a:endParaRPr lang="en-US" sz="2800" kern="1200" dirty="0"/>
        </a:p>
      </dsp:txBody>
      <dsp:txXfrm>
        <a:off x="2438386" y="1703832"/>
        <a:ext cx="3925824" cy="15727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8FFAA-16B6-46E1-8D8E-819385E1505F}">
      <dsp:nvSpPr>
        <dsp:cNvPr id="0" name=""/>
        <dsp:cNvSpPr/>
      </dsp:nvSpPr>
      <dsp:spPr>
        <a:xfrm>
          <a:off x="3149" y="622840"/>
          <a:ext cx="1893575" cy="692542"/>
        </a:xfrm>
        <a:prstGeom prst="rect">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smtClean="0"/>
            <a:t>Accounting risk</a:t>
          </a:r>
          <a:endParaRPr lang="en-US" sz="1800" kern="1200"/>
        </a:p>
      </dsp:txBody>
      <dsp:txXfrm>
        <a:off x="3149" y="622840"/>
        <a:ext cx="1893575" cy="692542"/>
      </dsp:txXfrm>
    </dsp:sp>
    <dsp:sp modelId="{797D7D3F-502B-4A73-B93C-9D5CA1B9459B}">
      <dsp:nvSpPr>
        <dsp:cNvPr id="0" name=""/>
        <dsp:cNvSpPr/>
      </dsp:nvSpPr>
      <dsp:spPr>
        <a:xfrm>
          <a:off x="3149" y="1315383"/>
          <a:ext cx="1893575" cy="278617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The risk that a company’s financial statement recognition and related disclosures are incomplete, misleading, or materially misstated.</a:t>
          </a:r>
          <a:endParaRPr lang="en-US" sz="1600" kern="1200" dirty="0"/>
        </a:p>
      </dsp:txBody>
      <dsp:txXfrm>
        <a:off x="3149" y="1315383"/>
        <a:ext cx="1893575" cy="2786175"/>
      </dsp:txXfrm>
    </dsp:sp>
    <dsp:sp modelId="{ECD3148A-CC73-4B8C-9247-CAF4DAC6A394}">
      <dsp:nvSpPr>
        <dsp:cNvPr id="0" name=""/>
        <dsp:cNvSpPr/>
      </dsp:nvSpPr>
      <dsp:spPr>
        <a:xfrm>
          <a:off x="2161825" y="622840"/>
          <a:ext cx="1893575" cy="692542"/>
        </a:xfrm>
        <a:prstGeom prst="rect">
          <a:avLst/>
        </a:prstGeom>
        <a:solidFill>
          <a:schemeClr val="accent3">
            <a:hueOff val="1067468"/>
            <a:satOff val="13076"/>
            <a:lumOff val="-9739"/>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Asset risk</a:t>
          </a:r>
          <a:endParaRPr lang="en-US" sz="2000" kern="1200" dirty="0"/>
        </a:p>
      </dsp:txBody>
      <dsp:txXfrm>
        <a:off x="2161825" y="622840"/>
        <a:ext cx="1893575" cy="692542"/>
      </dsp:txXfrm>
    </dsp:sp>
    <dsp:sp modelId="{1DB5E705-381B-41D7-A4EB-754A3892ADA2}">
      <dsp:nvSpPr>
        <dsp:cNvPr id="0" name=""/>
        <dsp:cNvSpPr/>
      </dsp:nvSpPr>
      <dsp:spPr>
        <a:xfrm>
          <a:off x="2161825" y="1315383"/>
          <a:ext cx="1893575" cy="2786175"/>
        </a:xfrm>
        <a:prstGeom prst="rect">
          <a:avLst/>
        </a:prstGeom>
        <a:solidFill>
          <a:schemeClr val="accent3">
            <a:tint val="40000"/>
            <a:alpha val="90000"/>
            <a:hueOff val="703626"/>
            <a:satOff val="-8226"/>
            <a:lumOff val="-1562"/>
            <a:alphaOff val="0"/>
          </a:schemeClr>
        </a:solidFill>
        <a:ln w="12700" cap="flat" cmpd="sng" algn="ctr">
          <a:solidFill>
            <a:schemeClr val="accent3">
              <a:tint val="40000"/>
              <a:alpha val="90000"/>
              <a:hueOff val="703626"/>
              <a:satOff val="-8226"/>
              <a:lumOff val="-1562"/>
              <a:alphaOff val="0"/>
            </a:schemeClr>
          </a:solidFill>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The risk that the firm’s assets may be misappropriated by managers or directors.</a:t>
          </a:r>
          <a:endParaRPr lang="en-US" sz="1600" kern="1200" dirty="0"/>
        </a:p>
      </dsp:txBody>
      <dsp:txXfrm>
        <a:off x="2161825" y="1315383"/>
        <a:ext cx="1893575" cy="2786175"/>
      </dsp:txXfrm>
    </dsp:sp>
    <dsp:sp modelId="{6B407FA7-938B-472F-BC81-BF413A8C24B3}">
      <dsp:nvSpPr>
        <dsp:cNvPr id="0" name=""/>
        <dsp:cNvSpPr/>
      </dsp:nvSpPr>
      <dsp:spPr>
        <a:xfrm>
          <a:off x="4320502" y="622840"/>
          <a:ext cx="1893575" cy="692542"/>
        </a:xfrm>
        <a:prstGeom prst="rect">
          <a:avLst/>
        </a:prstGeom>
        <a:solidFill>
          <a:schemeClr val="accent3">
            <a:hueOff val="2134936"/>
            <a:satOff val="26152"/>
            <a:lumOff val="-19478"/>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smtClean="0"/>
            <a:t>Liability risk</a:t>
          </a:r>
          <a:endParaRPr lang="en-US" sz="2000" kern="1200"/>
        </a:p>
      </dsp:txBody>
      <dsp:txXfrm>
        <a:off x="4320502" y="622840"/>
        <a:ext cx="1893575" cy="692542"/>
      </dsp:txXfrm>
    </dsp:sp>
    <dsp:sp modelId="{0D916C1D-CCE0-46E3-AF50-B6ABEC4F6484}">
      <dsp:nvSpPr>
        <dsp:cNvPr id="0" name=""/>
        <dsp:cNvSpPr/>
      </dsp:nvSpPr>
      <dsp:spPr>
        <a:xfrm>
          <a:off x="4320502" y="1315383"/>
          <a:ext cx="1893575" cy="2786175"/>
        </a:xfrm>
        <a:prstGeom prst="rect">
          <a:avLst/>
        </a:prstGeom>
        <a:solidFill>
          <a:schemeClr val="accent3">
            <a:tint val="40000"/>
            <a:alpha val="90000"/>
            <a:hueOff val="1407253"/>
            <a:satOff val="-16452"/>
            <a:lumOff val="-3125"/>
            <a:alphaOff val="0"/>
          </a:schemeClr>
        </a:solidFill>
        <a:ln w="12700" cap="flat" cmpd="sng" algn="ctr">
          <a:solidFill>
            <a:schemeClr val="accent3">
              <a:tint val="40000"/>
              <a:alpha val="90000"/>
              <a:hueOff val="1407253"/>
              <a:satOff val="-16452"/>
              <a:lumOff val="-3125"/>
              <a:alphaOff val="0"/>
            </a:schemeClr>
          </a:solidFill>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The risk that management will enter into excessive obligations that destroy the value of shareholders’ equity.</a:t>
          </a:r>
          <a:endParaRPr lang="en-US" sz="1600" kern="1200" dirty="0"/>
        </a:p>
      </dsp:txBody>
      <dsp:txXfrm>
        <a:off x="4320502" y="1315383"/>
        <a:ext cx="1893575" cy="2786175"/>
      </dsp:txXfrm>
    </dsp:sp>
    <dsp:sp modelId="{E2301A7D-197E-4ADC-A6EE-0D155FF63753}">
      <dsp:nvSpPr>
        <dsp:cNvPr id="0" name=""/>
        <dsp:cNvSpPr/>
      </dsp:nvSpPr>
      <dsp:spPr>
        <a:xfrm>
          <a:off x="6479178" y="622840"/>
          <a:ext cx="1893575" cy="692542"/>
        </a:xfrm>
        <a:prstGeom prst="rect">
          <a:avLst/>
        </a:prstGeom>
        <a:solidFill>
          <a:schemeClr val="accent3">
            <a:hueOff val="3202404"/>
            <a:satOff val="39228"/>
            <a:lumOff val="-29217"/>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Strategic policy risk</a:t>
          </a:r>
          <a:endParaRPr lang="en-US" sz="2000" kern="1200" dirty="0"/>
        </a:p>
      </dsp:txBody>
      <dsp:txXfrm>
        <a:off x="6479178" y="622840"/>
        <a:ext cx="1893575" cy="692542"/>
      </dsp:txXfrm>
    </dsp:sp>
    <dsp:sp modelId="{A4998B0F-B40A-46DA-9856-6862B52F7F59}">
      <dsp:nvSpPr>
        <dsp:cNvPr id="0" name=""/>
        <dsp:cNvSpPr/>
      </dsp:nvSpPr>
      <dsp:spPr>
        <a:xfrm>
          <a:off x="6479178" y="1315383"/>
          <a:ext cx="1893575" cy="2786175"/>
        </a:xfrm>
        <a:prstGeom prst="rect">
          <a:avLst/>
        </a:prstGeom>
        <a:solidFill>
          <a:schemeClr val="accent3">
            <a:tint val="40000"/>
            <a:alpha val="90000"/>
            <a:hueOff val="2110879"/>
            <a:satOff val="-24678"/>
            <a:lumOff val="-4687"/>
            <a:alphaOff val="0"/>
          </a:schemeClr>
        </a:solidFill>
        <a:ln w="12700" cap="flat" cmpd="sng" algn="ctr">
          <a:solidFill>
            <a:schemeClr val="accent3">
              <a:tint val="40000"/>
              <a:alpha val="90000"/>
              <a:hueOff val="2110879"/>
              <a:satOff val="-24678"/>
              <a:lumOff val="-4687"/>
              <a:alphaOff val="0"/>
            </a:schemeClr>
          </a:solidFill>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The risk that managers may enter into transactions or incur other business risks that are self-serving and may not be in the best long-term interest of shareholders.</a:t>
          </a:r>
          <a:endParaRPr lang="en-US" sz="1600" kern="1200" dirty="0"/>
        </a:p>
      </dsp:txBody>
      <dsp:txXfrm>
        <a:off x="6479178" y="1315383"/>
        <a:ext cx="1893575" cy="278617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DAEF2A-A3C2-4396-A632-62C6518C59D9}" type="datetimeFigureOut">
              <a:rPr lang="en-US"/>
              <a:t>4/4/2017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85DE7-15BC-4997-887D-47D87A7F3D59}" type="slidenum">
              <a:rPr/>
              <a:t>‹#›</a:t>
            </a:fld>
            <a:endParaRPr/>
          </a:p>
        </p:txBody>
      </p:sp>
    </p:spTree>
    <p:extLst>
      <p:ext uri="{BB962C8B-B14F-4D97-AF65-F5344CB8AC3E}">
        <p14:creationId xmlns:p14="http://schemas.microsoft.com/office/powerpoint/2010/main" val="130917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834A8-1C2E-429D-8B31-19C6635C9DA5}" type="datetimeFigureOut">
              <a:rPr lang="en-US"/>
              <a:t>4/4/2017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F8672-8174-4157-9CD7-BC591DEEF2E8}" type="slidenum">
              <a:rPr/>
              <a:t>‹#›</a:t>
            </a:fld>
            <a:endParaRPr/>
          </a:p>
        </p:txBody>
      </p:sp>
    </p:spTree>
    <p:extLst>
      <p:ext uri="{BB962C8B-B14F-4D97-AF65-F5344CB8AC3E}">
        <p14:creationId xmlns:p14="http://schemas.microsoft.com/office/powerpoint/2010/main" val="41481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a:t>
            </a:fld>
            <a:endParaRPr lang="en-US"/>
          </a:p>
        </p:txBody>
      </p:sp>
    </p:spTree>
    <p:extLst>
      <p:ext uri="{BB962C8B-B14F-4D97-AF65-F5344CB8AC3E}">
        <p14:creationId xmlns:p14="http://schemas.microsoft.com/office/powerpoint/2010/main" val="3857148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Disadvantages of the Corporate 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Compare major business forms and describe the conflicts of interest associated with each.</a:t>
            </a:r>
          </a:p>
          <a:p>
            <a:r>
              <a:rPr lang="en-US" dirty="0" smtClean="0"/>
              <a:t>[pp. 5-6]</a:t>
            </a:r>
          </a:p>
          <a:p>
            <a:endParaRPr lang="en-US" dirty="0" smtClean="0"/>
          </a:p>
          <a:p>
            <a:r>
              <a:rPr lang="en-US" dirty="0" smtClean="0"/>
              <a:t>The disadvantages arise from:</a:t>
            </a:r>
          </a:p>
          <a:p>
            <a:pPr marL="171450" indent="-171450">
              <a:buFont typeface="Arial" pitchFamily="34" charset="0"/>
              <a:buChar char="•"/>
            </a:pPr>
            <a:r>
              <a:rPr lang="en-US" dirty="0" smtClean="0"/>
              <a:t>the agency relationship (management/shareholder</a:t>
            </a:r>
            <a:r>
              <a:rPr lang="en-US" baseline="0" dirty="0" smtClean="0"/>
              <a:t> conflicts)</a:t>
            </a:r>
            <a:r>
              <a:rPr lang="en-US" dirty="0" smtClean="0"/>
              <a:t>,</a:t>
            </a:r>
            <a:r>
              <a:rPr lang="en-US" baseline="0" dirty="0" smtClean="0"/>
              <a:t> and </a:t>
            </a:r>
          </a:p>
          <a:p>
            <a:pPr marL="171450" indent="-171450">
              <a:buFont typeface="Arial" pitchFamily="34" charset="0"/>
              <a:buChar char="•"/>
            </a:pPr>
            <a:r>
              <a:rPr lang="en-US" baseline="0" dirty="0" smtClean="0"/>
              <a:t>governmental regulation of securities.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10</a:t>
            </a:fld>
            <a:endParaRPr lang="en-US"/>
          </a:p>
        </p:txBody>
      </p:sp>
    </p:spTree>
    <p:extLst>
      <p:ext uri="{BB962C8B-B14F-4D97-AF65-F5344CB8AC3E}">
        <p14:creationId xmlns:p14="http://schemas.microsoft.com/office/powerpoint/2010/main" val="42571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sz="1400" dirty="0" smtClean="0"/>
              <a:t>Forms of business and conflicts of interest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sng" dirty="0" smtClean="0"/>
              <a:t>Compare major business</a:t>
            </a:r>
            <a:r>
              <a:rPr lang="en-US" dirty="0" smtClean="0"/>
              <a:t> forms and describe the conflicts of interest associated with each.</a:t>
            </a:r>
          </a:p>
          <a:p>
            <a:r>
              <a:rPr lang="en-US" dirty="0" smtClean="0"/>
              <a:t>[p. 4-6]</a:t>
            </a:r>
          </a:p>
          <a:p>
            <a:endParaRPr lang="en-US" dirty="0" smtClean="0"/>
          </a:p>
          <a:p>
            <a:pPr marL="171450" indent="-171450">
              <a:buFont typeface="Arial" pitchFamily="34" charset="0"/>
              <a:buChar char="•"/>
            </a:pPr>
            <a:r>
              <a:rPr lang="en-US" dirty="0" smtClean="0"/>
              <a:t>Sole proprietorship</a:t>
            </a:r>
            <a:r>
              <a:rPr lang="en-US" baseline="0" dirty="0" smtClean="0"/>
              <a:t> </a:t>
            </a:r>
          </a:p>
          <a:p>
            <a:pPr marL="171450" indent="-171450">
              <a:buFont typeface="Arial" pitchFamily="34" charset="0"/>
              <a:buChar char="•"/>
            </a:pPr>
            <a:r>
              <a:rPr lang="en-US" baseline="0" dirty="0" smtClean="0"/>
              <a:t>Partnership </a:t>
            </a:r>
          </a:p>
          <a:p>
            <a:pPr marL="171450" indent="-171450">
              <a:buFont typeface="Arial" pitchFamily="34" charset="0"/>
              <a:buChar char="•"/>
            </a:pPr>
            <a:r>
              <a:rPr lang="en-US" baseline="0" dirty="0" smtClean="0"/>
              <a:t>Corporation</a:t>
            </a:r>
          </a:p>
        </p:txBody>
      </p:sp>
      <p:sp>
        <p:nvSpPr>
          <p:cNvPr id="4" name="Slide Number Placeholder 3"/>
          <p:cNvSpPr>
            <a:spLocks noGrp="1"/>
          </p:cNvSpPr>
          <p:nvPr>
            <p:ph type="sldNum" sz="quarter" idx="10"/>
          </p:nvPr>
        </p:nvSpPr>
        <p:spPr/>
        <p:txBody>
          <a:bodyPr/>
          <a:lstStyle/>
          <a:p>
            <a:fld id="{9A4F8672-8174-4157-9CD7-BC591DEEF2E8}" type="slidenum">
              <a:rPr lang="en-US" smtClean="0"/>
              <a:t>11</a:t>
            </a:fld>
            <a:endParaRPr lang="en-US"/>
          </a:p>
        </p:txBody>
      </p:sp>
    </p:spTree>
    <p:extLst>
      <p:ext uri="{BB962C8B-B14F-4D97-AF65-F5344CB8AC3E}">
        <p14:creationId xmlns:p14="http://schemas.microsoft.com/office/powerpoint/2010/main" val="210533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Specific Sources of Conflict: Agency Relationships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conflicts that arise in agency relationships, including manager–shareholder conflicts and director–shareholder conflicts.</a:t>
            </a:r>
          </a:p>
          <a:p>
            <a:r>
              <a:rPr lang="en-US" dirty="0" smtClean="0"/>
              <a:t>[p.6]</a:t>
            </a:r>
          </a:p>
          <a:p>
            <a:endParaRPr lang="en-US" dirty="0" smtClean="0"/>
          </a:p>
          <a:p>
            <a:pPr marL="171450" indent="-171450">
              <a:buFont typeface="Arial" pitchFamily="34" charset="0"/>
              <a:buChar char="•"/>
            </a:pPr>
            <a:r>
              <a:rPr lang="en-US" i="0" dirty="0" smtClean="0"/>
              <a:t>Diagram: two sources</a:t>
            </a:r>
            <a:r>
              <a:rPr lang="en-US" i="0" baseline="0" dirty="0" smtClean="0"/>
              <a:t> of conflicts in the corporate agency relationships</a:t>
            </a:r>
            <a:endParaRPr lang="en-US" i="0" dirty="0" smtClean="0"/>
          </a:p>
          <a:p>
            <a:pPr marL="171450" indent="-171450">
              <a:buFont typeface="Arial" pitchFamily="34" charset="0"/>
              <a:buChar char="•"/>
            </a:pPr>
            <a:r>
              <a:rPr lang="en-US" i="1" dirty="0" smtClean="0"/>
              <a:t>The specific</a:t>
            </a:r>
            <a:r>
              <a:rPr lang="en-US" i="1" baseline="0" dirty="0" smtClean="0"/>
              <a:t> conflicts are discussed in the next two slides.</a:t>
            </a:r>
            <a:endParaRPr lang="en-US" i="1"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12</a:t>
            </a:fld>
            <a:endParaRPr lang="en-US"/>
          </a:p>
        </p:txBody>
      </p:sp>
    </p:spTree>
    <p:extLst>
      <p:ext uri="{BB962C8B-B14F-4D97-AF65-F5344CB8AC3E}">
        <p14:creationId xmlns:p14="http://schemas.microsoft.com/office/powerpoint/2010/main" val="423733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Management-Shareholder Conflicts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conflicts that arise in agency relationships, including manager–shareholder conflicts and director–shareholder conflicts.</a:t>
            </a:r>
          </a:p>
          <a:p>
            <a:r>
              <a:rPr lang="en-US" dirty="0" smtClean="0"/>
              <a:t>[pp. 6-10]</a:t>
            </a:r>
          </a:p>
          <a:p>
            <a:endParaRPr lang="en-US" dirty="0" smtClean="0"/>
          </a:p>
          <a:p>
            <a:pPr marL="171450" indent="-171450">
              <a:buFont typeface="Arial" pitchFamily="34" charset="0"/>
              <a:buChar char="•"/>
            </a:pPr>
            <a:r>
              <a:rPr lang="en-US" b="0" dirty="0" smtClean="0"/>
              <a:t>Example 1-1 : Enron</a:t>
            </a:r>
          </a:p>
          <a:p>
            <a:pPr marL="628650" lvl="1" indent="-171450">
              <a:buFont typeface="Arial" pitchFamily="34" charset="0"/>
              <a:buChar char="•"/>
            </a:pPr>
            <a:r>
              <a:rPr lang="en-US" b="0" dirty="0" smtClean="0"/>
              <a:t>Creating</a:t>
            </a:r>
            <a:r>
              <a:rPr lang="en-US" b="0" baseline="0" dirty="0" smtClean="0"/>
              <a:t> special purpose vehicle, </a:t>
            </a:r>
            <a:r>
              <a:rPr lang="en-US" b="0" baseline="0" dirty="0" err="1" smtClean="0"/>
              <a:t>SPV</a:t>
            </a:r>
            <a:r>
              <a:rPr lang="en-US" b="0" baseline="0" dirty="0" smtClean="0"/>
              <a:t> (a.k.a. special purpose entity, </a:t>
            </a:r>
            <a:r>
              <a:rPr lang="en-US" b="0" baseline="0" dirty="0" err="1" smtClean="0"/>
              <a:t>SPE</a:t>
            </a:r>
            <a:r>
              <a:rPr lang="en-US" b="0" baseline="0" dirty="0" smtClean="0"/>
              <a:t>), with the Enron’s CFO receiving fees for deals between Enron and the </a:t>
            </a:r>
            <a:r>
              <a:rPr lang="en-US" b="0" baseline="0" dirty="0" err="1" smtClean="0"/>
              <a:t>SPVs</a:t>
            </a:r>
            <a:r>
              <a:rPr lang="en-US" b="0" baseline="0" dirty="0" smtClean="0"/>
              <a:t>.</a:t>
            </a:r>
            <a:endParaRPr lang="en-US" b="0" dirty="0" smtClean="0"/>
          </a:p>
          <a:p>
            <a:pPr marL="628650" lvl="1" indent="-171450">
              <a:buFont typeface="Arial" pitchFamily="34" charset="0"/>
              <a:buChar char="•"/>
            </a:pPr>
            <a:r>
              <a:rPr lang="en-US" b="0" dirty="0" smtClean="0"/>
              <a:t>Hiding debt off-balance sheet (through special purpose vehicles)</a:t>
            </a:r>
          </a:p>
          <a:p>
            <a:pPr marL="171450" indent="-171450">
              <a:buFont typeface="Arial" pitchFamily="34" charset="0"/>
              <a:buChar char="•"/>
            </a:pPr>
            <a:endParaRPr lang="en-US" b="0" dirty="0" smtClean="0"/>
          </a:p>
          <a:p>
            <a:pPr marL="171450" indent="-171450">
              <a:buFont typeface="Arial" pitchFamily="34" charset="0"/>
              <a:buChar char="•"/>
            </a:pPr>
            <a:r>
              <a:rPr lang="en-US" b="0" dirty="0" smtClean="0"/>
              <a:t>Example 1-2: Tyco International</a:t>
            </a:r>
          </a:p>
          <a:p>
            <a:pPr marL="628650" lvl="1" indent="-171450">
              <a:buFont typeface="Arial" pitchFamily="34" charset="0"/>
              <a:buChar char="•"/>
            </a:pPr>
            <a:r>
              <a:rPr lang="en-US" b="0" dirty="0" smtClean="0"/>
              <a:t>Use</a:t>
            </a:r>
            <a:r>
              <a:rPr lang="en-US" b="0" baseline="0" dirty="0" smtClean="0"/>
              <a:t> of corporate funds for personal expenses</a:t>
            </a:r>
          </a:p>
          <a:p>
            <a:pPr marL="171450" indent="-171450">
              <a:buFont typeface="Arial" pitchFamily="34" charset="0"/>
              <a:buChar char="•"/>
            </a:pPr>
            <a:endParaRPr lang="en-US" b="0" baseline="0" dirty="0" smtClean="0"/>
          </a:p>
          <a:p>
            <a:pPr marL="171450" indent="-171450">
              <a:buFont typeface="Arial" pitchFamily="34" charset="0"/>
              <a:buChar char="•"/>
            </a:pPr>
            <a:r>
              <a:rPr lang="en-US" b="0" baseline="0" dirty="0" smtClean="0"/>
              <a:t>Example 1-3: </a:t>
            </a:r>
            <a:r>
              <a:rPr lang="en-US" b="0" baseline="0" dirty="0" err="1" smtClean="0"/>
              <a:t>Parmalat</a:t>
            </a:r>
            <a:endParaRPr lang="en-US" b="0" baseline="0" dirty="0" smtClean="0"/>
          </a:p>
          <a:p>
            <a:pPr marL="628650" lvl="1" indent="-171450">
              <a:buFont typeface="Arial" pitchFamily="34" charset="0"/>
              <a:buChar char="•"/>
            </a:pPr>
            <a:r>
              <a:rPr lang="en-US" b="0" baseline="0" dirty="0" smtClean="0"/>
              <a:t>Reporting assets the company did not have (accounting </a:t>
            </a:r>
            <a:r>
              <a:rPr lang="en-US" b="0" baseline="0" dirty="0" err="1" smtClean="0"/>
              <a:t>mis</a:t>
            </a:r>
            <a:r>
              <a:rPr lang="en-US" b="0" baseline="0" dirty="0" smtClean="0"/>
              <a:t>-reporting)</a:t>
            </a:r>
          </a:p>
          <a:p>
            <a:pPr marL="171450" indent="-171450">
              <a:buFont typeface="Arial" pitchFamily="34" charset="0"/>
              <a:buChar char="•"/>
            </a:pPr>
            <a:endParaRPr lang="en-US" b="0" baseline="0" dirty="0" smtClean="0"/>
          </a:p>
          <a:p>
            <a:pPr marL="171450" indent="-171450">
              <a:buFont typeface="Arial" pitchFamily="34" charset="0"/>
              <a:buChar char="•"/>
            </a:pPr>
            <a:r>
              <a:rPr lang="en-US" b="0" baseline="0" dirty="0" smtClean="0"/>
              <a:t>Example 1-4: Adelphia </a:t>
            </a:r>
          </a:p>
          <a:p>
            <a:pPr marL="628650" lvl="1" indent="-171450">
              <a:buFont typeface="Arial" pitchFamily="34" charset="0"/>
              <a:buChar char="•"/>
            </a:pPr>
            <a:r>
              <a:rPr lang="en-US" b="0" baseline="0" dirty="0" smtClean="0"/>
              <a:t>Undisclosed personal loan between Adelphi</a:t>
            </a:r>
            <a:r>
              <a:rPr lang="en-US" baseline="0" dirty="0" smtClean="0"/>
              <a:t>a and founders/managers</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13</a:t>
            </a:fld>
            <a:endParaRPr lang="en-US"/>
          </a:p>
        </p:txBody>
      </p:sp>
    </p:spTree>
    <p:extLst>
      <p:ext uri="{BB962C8B-B14F-4D97-AF65-F5344CB8AC3E}">
        <p14:creationId xmlns:p14="http://schemas.microsoft.com/office/powerpoint/2010/main" val="342202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Director-Shareholder Conflicts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conflicts that arise in agency relationships, including manager–shareholder conflicts and director–shareholder conflicts.</a:t>
            </a:r>
          </a:p>
          <a:p>
            <a:r>
              <a:rPr lang="en-US" dirty="0" smtClean="0"/>
              <a:t>[p. 10]</a:t>
            </a:r>
          </a:p>
          <a:p>
            <a:endParaRPr lang="en-US" dirty="0" smtClean="0"/>
          </a:p>
          <a:p>
            <a:pPr marL="171450" indent="-171450">
              <a:buFont typeface="Arial" pitchFamily="34" charset="0"/>
              <a:buChar char="•"/>
            </a:pPr>
            <a:r>
              <a:rPr lang="en-US" dirty="0" smtClean="0"/>
              <a:t>Director-Shareholder conflicts</a:t>
            </a:r>
            <a:r>
              <a:rPr lang="en-US" baseline="0" dirty="0" smtClean="0"/>
              <a:t> arise when the interests of directors (who may also be managers) diverge from those of shareholders. </a:t>
            </a:r>
          </a:p>
          <a:p>
            <a:pPr marL="171450" indent="-171450">
              <a:buFont typeface="Arial" pitchFamily="34" charset="0"/>
              <a:buChar char="•"/>
            </a:pPr>
            <a:r>
              <a:rPr lang="en-US" baseline="0" dirty="0" smtClean="0"/>
              <a:t>Note: </a:t>
            </a:r>
            <a:r>
              <a:rPr lang="en-US" baseline="0" dirty="0" err="1" smtClean="0"/>
              <a:t>Sarbannes</a:t>
            </a:r>
            <a:r>
              <a:rPr lang="en-US" baseline="0" dirty="0" smtClean="0"/>
              <a:t>-Oxley (2002) addressed conflicts with respect to the audit committee and the compensation committees (which, pre-SOX, could be comprised of managers/insiders).</a:t>
            </a:r>
          </a:p>
        </p:txBody>
      </p:sp>
      <p:sp>
        <p:nvSpPr>
          <p:cNvPr id="4" name="Slide Number Placeholder 3"/>
          <p:cNvSpPr>
            <a:spLocks noGrp="1"/>
          </p:cNvSpPr>
          <p:nvPr>
            <p:ph type="sldNum" sz="quarter" idx="10"/>
          </p:nvPr>
        </p:nvSpPr>
        <p:spPr/>
        <p:txBody>
          <a:bodyPr/>
          <a:lstStyle/>
          <a:p>
            <a:fld id="{9A4F8672-8174-4157-9CD7-BC591DEEF2E8}" type="slidenum">
              <a:rPr lang="en-US" smtClean="0"/>
              <a:t>14</a:t>
            </a:fld>
            <a:endParaRPr lang="en-US"/>
          </a:p>
        </p:txBody>
      </p:sp>
    </p:spTree>
    <p:extLst>
      <p:ext uri="{BB962C8B-B14F-4D97-AF65-F5344CB8AC3E}">
        <p14:creationId xmlns:p14="http://schemas.microsoft.com/office/powerpoint/2010/main" val="21646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Responsibilities of the Board of Directors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sng" dirty="0" smtClean="0"/>
              <a:t>Describe responsibilities of the board of directors </a:t>
            </a:r>
            <a:r>
              <a:rPr lang="en-US" dirty="0" smtClean="0"/>
              <a:t>and explain qualifications and core competencies that an investment analyst should look for in the board of directors.</a:t>
            </a:r>
          </a:p>
          <a:p>
            <a:r>
              <a:rPr lang="en-US" dirty="0" smtClean="0"/>
              <a:t>[p. 11]</a:t>
            </a:r>
          </a:p>
          <a:p>
            <a:endParaRPr lang="en-US" dirty="0" smtClean="0"/>
          </a:p>
          <a:p>
            <a:r>
              <a:rPr lang="en-US" dirty="0" smtClean="0"/>
              <a:t>Responsibilities</a:t>
            </a:r>
          </a:p>
          <a:p>
            <a:pPr marL="171450" indent="-171450">
              <a:buFont typeface="Arial" pitchFamily="34" charset="0"/>
              <a:buChar char="•"/>
            </a:pPr>
            <a:r>
              <a:rPr lang="en-US" sz="1200" kern="1200" dirty="0" smtClean="0">
                <a:solidFill>
                  <a:schemeClr val="tx1"/>
                </a:solidFill>
                <a:effectLst/>
                <a:latin typeface="+mn-lt"/>
                <a:ea typeface="+mn-ea"/>
                <a:cs typeface="+mn-cs"/>
              </a:rPr>
              <a:t>Establish corporate values and governance structures for the company to ensure that the business is conducted in an ethical, competent, fair, and professional manner;</a:t>
            </a:r>
          </a:p>
          <a:p>
            <a:pPr marL="171450" lvl="0" indent="-171450">
              <a:buFont typeface="Arial" pitchFamily="34" charset="0"/>
              <a:buChar char="•"/>
            </a:pPr>
            <a:r>
              <a:rPr lang="en-US" sz="1200" kern="1200" dirty="0" smtClean="0">
                <a:solidFill>
                  <a:schemeClr val="tx1"/>
                </a:solidFill>
                <a:effectLst/>
                <a:latin typeface="+mn-lt"/>
                <a:ea typeface="+mn-ea"/>
                <a:cs typeface="+mn-cs"/>
              </a:rPr>
              <a:t>Ensure that all legal and regulatory requirements are met and complied with fully and in a timely fashion;</a:t>
            </a:r>
          </a:p>
          <a:p>
            <a:pPr marL="171450" lvl="0" indent="-171450">
              <a:buFont typeface="Arial" pitchFamily="34" charset="0"/>
              <a:buChar char="•"/>
            </a:pPr>
            <a:r>
              <a:rPr lang="en-US" sz="1200" kern="1200" dirty="0" smtClean="0">
                <a:solidFill>
                  <a:schemeClr val="tx1"/>
                </a:solidFill>
                <a:effectLst/>
                <a:latin typeface="+mn-lt"/>
                <a:ea typeface="+mn-ea"/>
                <a:cs typeface="+mn-cs"/>
              </a:rPr>
              <a:t>Establish long-term strategic objectives for the company with a goal of ensuring that the best interests of shareholders come first and that the company’s obligations to others are met in a timely and complete manner;</a:t>
            </a:r>
          </a:p>
          <a:p>
            <a:pPr marL="171450" lvl="0" indent="-171450">
              <a:buFont typeface="Arial" pitchFamily="34" charset="0"/>
              <a:buChar char="•"/>
            </a:pPr>
            <a:r>
              <a:rPr lang="en-US" sz="1200" kern="1200" dirty="0" smtClean="0">
                <a:solidFill>
                  <a:schemeClr val="tx1"/>
                </a:solidFill>
                <a:effectLst/>
                <a:latin typeface="+mn-lt"/>
                <a:ea typeface="+mn-ea"/>
                <a:cs typeface="+mn-cs"/>
              </a:rPr>
              <a:t>Establish clear lines of responsibility and a strong system of accountability and performance measurement in all phases of a company’s operations;</a:t>
            </a:r>
          </a:p>
          <a:p>
            <a:pPr marL="171450" lvl="0" indent="-171450">
              <a:buFont typeface="Arial" pitchFamily="34" charset="0"/>
              <a:buChar char="•"/>
            </a:pPr>
            <a:r>
              <a:rPr lang="en-US" sz="1200" kern="1200" dirty="0" smtClean="0">
                <a:solidFill>
                  <a:schemeClr val="tx1"/>
                </a:solidFill>
                <a:effectLst/>
                <a:latin typeface="+mn-lt"/>
                <a:ea typeface="+mn-ea"/>
                <a:cs typeface="+mn-cs"/>
              </a:rPr>
              <a:t>Hire the chief executive officer, determine the compensation package, and periodically evaluate the officer’s performance;</a:t>
            </a:r>
          </a:p>
          <a:p>
            <a:pPr marL="171450" lvl="0" indent="-171450">
              <a:buFont typeface="Arial" pitchFamily="34" charset="0"/>
              <a:buChar char="•"/>
            </a:pPr>
            <a:r>
              <a:rPr lang="en-US" sz="1200" kern="1200" dirty="0" smtClean="0">
                <a:solidFill>
                  <a:schemeClr val="tx1"/>
                </a:solidFill>
                <a:effectLst/>
                <a:latin typeface="+mn-lt"/>
                <a:ea typeface="+mn-ea"/>
                <a:cs typeface="+mn-cs"/>
              </a:rPr>
              <a:t>Ensure that management has supplied the board with sufficient information for it to be fully informed and prepared to make the decisions that are its responsibility, and to be able to adequately monitor and oversee the company’s management;</a:t>
            </a:r>
          </a:p>
          <a:p>
            <a:pPr marL="171450" lvl="0" indent="-171450">
              <a:buFont typeface="Arial" pitchFamily="34" charset="0"/>
              <a:buChar char="•"/>
            </a:pPr>
            <a:r>
              <a:rPr lang="en-US" sz="1200" kern="1200" dirty="0" smtClean="0">
                <a:solidFill>
                  <a:schemeClr val="tx1"/>
                </a:solidFill>
                <a:effectLst/>
                <a:latin typeface="+mn-lt"/>
                <a:ea typeface="+mn-ea"/>
                <a:cs typeface="+mn-cs"/>
              </a:rPr>
              <a:t>Meet regularly to perform its duties, and in extraordinary session as required by events;</a:t>
            </a:r>
          </a:p>
          <a:p>
            <a:pPr marL="171450" lvl="0" indent="-171450">
              <a:buFont typeface="Arial" pitchFamily="34" charset="0"/>
              <a:buChar char="•"/>
            </a:pPr>
            <a:r>
              <a:rPr lang="en-US" sz="1200" kern="1200" dirty="0" smtClean="0">
                <a:solidFill>
                  <a:schemeClr val="tx1"/>
                </a:solidFill>
                <a:effectLst/>
                <a:latin typeface="+mn-lt"/>
                <a:ea typeface="+mn-ea"/>
                <a:cs typeface="+mn-cs"/>
              </a:rPr>
              <a:t>Acquire adequate training so that members are able to adequately perform their duties.</a:t>
            </a:r>
          </a:p>
          <a:p>
            <a:pPr marL="171450" indent="-171450">
              <a:buFont typeface="Arial" pitchFamily="34" charset="0"/>
              <a:buChar char="•"/>
            </a:pPr>
            <a:endParaRPr lang="en-US" dirty="0" smtClean="0"/>
          </a:p>
          <a:p>
            <a:pPr marL="0" indent="0">
              <a:buFont typeface="Arial" pitchFamily="34" charset="0"/>
              <a:buNone/>
            </a:pPr>
            <a:r>
              <a:rPr lang="en-US" b="1" i="0" dirty="0" smtClean="0"/>
              <a:t>Bottom line:  </a:t>
            </a:r>
            <a:r>
              <a:rPr lang="en-US" i="0" dirty="0" smtClean="0"/>
              <a:t>Be</a:t>
            </a:r>
            <a:r>
              <a:rPr lang="en-US" i="0" baseline="0" dirty="0" smtClean="0"/>
              <a:t> prepared to carry out the board’s fiduciary duty to shareholders, which means that the board members will carry out its monitoring of management on behalf of shareholders effectively.</a:t>
            </a:r>
            <a:endParaRPr lang="en-US" i="0" dirty="0" smtClean="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15</a:t>
            </a:fld>
            <a:endParaRPr lang="en-US"/>
          </a:p>
        </p:txBody>
      </p:sp>
    </p:spTree>
    <p:extLst>
      <p:ext uri="{BB962C8B-B14F-4D97-AF65-F5344CB8AC3E}">
        <p14:creationId xmlns:p14="http://schemas.microsoft.com/office/powerpoint/2010/main" val="397292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startAt="5"/>
              <a:tabLst/>
              <a:defRPr/>
            </a:pPr>
            <a:r>
              <a:rPr lang="en-US" sz="1400" dirty="0" smtClean="0"/>
              <a:t>Corporate Governance Evaluation:  Board of Director Attributes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responsibilities of the board of directors and explain qualifications and core competencies that an investment analyst should look for in the board of directors.</a:t>
            </a:r>
          </a:p>
          <a:p>
            <a:r>
              <a:rPr lang="en-US" dirty="0" smtClean="0"/>
              <a:t>[p. 12-18]</a:t>
            </a:r>
          </a:p>
          <a:p>
            <a:endParaRPr lang="en-US" dirty="0" smtClean="0"/>
          </a:p>
          <a:p>
            <a:pPr marL="171450" indent="-171450">
              <a:buFont typeface="Arial" pitchFamily="34" charset="0"/>
              <a:buChar char="•"/>
            </a:pPr>
            <a:r>
              <a:rPr lang="en-US" dirty="0" smtClean="0"/>
              <a:t>The board should be comprised primarily of independent directors. </a:t>
            </a:r>
          </a:p>
          <a:p>
            <a:pPr marL="171450" indent="-171450">
              <a:buFont typeface="Arial" pitchFamily="34" charset="0"/>
              <a:buChar char="•"/>
            </a:pPr>
            <a:r>
              <a:rPr lang="en-US" b="1" dirty="0" smtClean="0"/>
              <a:t>Independent director</a:t>
            </a:r>
            <a:r>
              <a:rPr lang="en-US" dirty="0" smtClean="0"/>
              <a:t>: a director who is not an insider,</a:t>
            </a:r>
            <a:r>
              <a:rPr lang="en-US" baseline="0" dirty="0" smtClean="0"/>
              <a:t> </a:t>
            </a:r>
          </a:p>
          <a:p>
            <a:pPr marL="1085850" lvl="2" indent="-171450">
              <a:buFont typeface="Arial" pitchFamily="34" charset="0"/>
              <a:buChar char="•"/>
            </a:pPr>
            <a:r>
              <a:rPr lang="en-US" baseline="0" dirty="0" smtClean="0"/>
              <a:t>who is not employed or has not been employed by the company, </a:t>
            </a:r>
          </a:p>
          <a:p>
            <a:pPr marL="1085850" lvl="2" indent="-171450">
              <a:buFont typeface="Arial" pitchFamily="34" charset="0"/>
              <a:buChar char="•"/>
            </a:pPr>
            <a:r>
              <a:rPr lang="en-US" baseline="0" dirty="0" smtClean="0"/>
              <a:t>who does not have a business relationship or a personal relationship with a manager, </a:t>
            </a:r>
          </a:p>
          <a:p>
            <a:pPr marL="1085850" lvl="2" indent="-171450">
              <a:buFont typeface="Arial" pitchFamily="34" charset="0"/>
              <a:buChar char="•"/>
            </a:pPr>
            <a:r>
              <a:rPr lang="en-US" baseline="0" dirty="0" smtClean="0"/>
              <a:t>who does not have a directorship with another company that has either a relationship with the company or with a manager, or </a:t>
            </a:r>
          </a:p>
          <a:p>
            <a:pPr marL="1085850" lvl="2" indent="-171450">
              <a:buFont typeface="Arial" pitchFamily="34" charset="0"/>
              <a:buChar char="•"/>
            </a:pPr>
            <a:r>
              <a:rPr lang="en-US" baseline="0" dirty="0" smtClean="0"/>
              <a:t>who has a credit or banking relationship with the company. </a:t>
            </a:r>
            <a:endParaRPr lang="en-US" dirty="0" smtClean="0"/>
          </a:p>
          <a:p>
            <a:pPr marL="171450" indent="-171450">
              <a:buFont typeface="Arial" pitchFamily="34" charset="0"/>
              <a:buChar char="•"/>
            </a:pPr>
            <a:r>
              <a:rPr lang="en-US" dirty="0" smtClean="0"/>
              <a:t>The Chairman of the Board should be independent. </a:t>
            </a:r>
          </a:p>
          <a:p>
            <a:pPr marL="628650" lvl="1" indent="-171450">
              <a:buFont typeface="Arial" pitchFamily="34" charset="0"/>
              <a:buChar char="•"/>
            </a:pPr>
            <a:r>
              <a:rPr lang="en-US" dirty="0" smtClean="0"/>
              <a:t>There</a:t>
            </a:r>
            <a:r>
              <a:rPr lang="en-US" baseline="0" dirty="0" smtClean="0"/>
              <a:t> are differences of opinion regarding this, but in general independence is preferred.</a:t>
            </a:r>
            <a:endParaRPr lang="en-US" dirty="0" smtClean="0"/>
          </a:p>
          <a:p>
            <a:pPr marL="171450" indent="-171450">
              <a:buFont typeface="Arial" pitchFamily="34" charset="0"/>
              <a:buChar char="•"/>
            </a:pPr>
            <a:r>
              <a:rPr lang="en-US" dirty="0" smtClean="0"/>
              <a:t>Directors should be qualified.</a:t>
            </a:r>
          </a:p>
          <a:p>
            <a:pPr marL="628650" lvl="1" indent="-171450">
              <a:buFont typeface="Arial" pitchFamily="34" charset="0"/>
              <a:buChar char="•"/>
            </a:pPr>
            <a:r>
              <a:rPr lang="en-US" dirty="0" smtClean="0"/>
              <a:t>Qualifications: Independence,</a:t>
            </a:r>
            <a:r>
              <a:rPr lang="en-US" baseline="0" dirty="0" smtClean="0"/>
              <a:t> relevant expertise, ethical soundness, experience, commitment to serve, commitment to shareholders.</a:t>
            </a:r>
            <a:endParaRPr lang="en-US" dirty="0" smtClean="0"/>
          </a:p>
          <a:p>
            <a:pPr marL="171450" indent="-171450">
              <a:buFont typeface="Arial" pitchFamily="34" charset="0"/>
              <a:buChar char="•"/>
            </a:pPr>
            <a:r>
              <a:rPr lang="en-US" dirty="0" smtClean="0"/>
              <a:t>There should be a regular election of members of the Board.</a:t>
            </a:r>
          </a:p>
          <a:p>
            <a:pPr marL="628650" lvl="1" indent="-171450">
              <a:buFont typeface="Arial" pitchFamily="34" charset="0"/>
              <a:buChar char="•"/>
            </a:pPr>
            <a:r>
              <a:rPr lang="en-US" dirty="0" smtClean="0"/>
              <a:t>Staggered board of directors v. annual elections: difference</a:t>
            </a:r>
            <a:r>
              <a:rPr lang="en-US" baseline="0" dirty="0" smtClean="0"/>
              <a:t>s of opinions (continuity v. displace poor performing board members).</a:t>
            </a:r>
            <a:endParaRPr lang="en-US" dirty="0" smtClean="0"/>
          </a:p>
          <a:p>
            <a:pPr marL="171450" indent="-171450">
              <a:buFont typeface="Arial" pitchFamily="34" charset="0"/>
              <a:buChar char="•"/>
            </a:pPr>
            <a:r>
              <a:rPr lang="en-US" dirty="0" smtClean="0"/>
              <a:t>There should be a regular self-assessment of the Board.</a:t>
            </a:r>
          </a:p>
          <a:p>
            <a:pPr marL="628650" lvl="1" indent="-171450">
              <a:buFont typeface="Arial" pitchFamily="34" charset="0"/>
              <a:buChar char="•"/>
            </a:pPr>
            <a:r>
              <a:rPr lang="en-US" dirty="0" smtClean="0"/>
              <a:t>Useful in continual</a:t>
            </a:r>
            <a:r>
              <a:rPr lang="en-US" baseline="0" dirty="0" smtClean="0"/>
              <a:t> improvement of the Board.</a:t>
            </a:r>
            <a:endParaRPr lang="en-US" dirty="0" smtClean="0"/>
          </a:p>
          <a:p>
            <a:pPr marL="171450" indent="-171450">
              <a:buFont typeface="Arial" pitchFamily="34" charset="0"/>
              <a:buChar char="•"/>
            </a:pPr>
            <a:r>
              <a:rPr lang="en-US" dirty="0" smtClean="0"/>
              <a:t>The board should hold separate meetings of the independent directors.</a:t>
            </a:r>
          </a:p>
          <a:p>
            <a:pPr marL="628650" lvl="1" indent="-171450">
              <a:buFont typeface="Arial" pitchFamily="34" charset="0"/>
              <a:buChar char="•"/>
            </a:pPr>
            <a:r>
              <a:rPr lang="en-US" dirty="0" smtClean="0"/>
              <a:t>Opportunity to meet without management or others</a:t>
            </a:r>
            <a:r>
              <a:rPr lang="en-US" baseline="0" dirty="0" smtClean="0"/>
              <a:t> with self-interest</a:t>
            </a:r>
            <a:r>
              <a:rPr lang="en-US" dirty="0" smtClean="0"/>
              <a:t>.</a:t>
            </a:r>
          </a:p>
          <a:p>
            <a:pPr marL="171450" indent="-171450">
              <a:buFont typeface="Arial" pitchFamily="34" charset="0"/>
              <a:buChar char="•"/>
            </a:pPr>
            <a:r>
              <a:rPr lang="en-US" dirty="0" smtClean="0"/>
              <a:t>The board should require audit oversight by independent directors who have sufficient expertise in finance, accounting, and the law. </a:t>
            </a:r>
          </a:p>
          <a:p>
            <a:pPr marL="628650" lvl="1" indent="-171450">
              <a:buFont typeface="Arial" pitchFamily="34" charset="0"/>
              <a:buChar char="•"/>
            </a:pPr>
            <a:r>
              <a:rPr lang="en-US" dirty="0" smtClean="0"/>
              <a:t>While this seems obvious, this was not the case in many of the scandal-plagued companies.</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16</a:t>
            </a:fld>
            <a:endParaRPr lang="en-US"/>
          </a:p>
        </p:txBody>
      </p:sp>
    </p:spTree>
    <p:extLst>
      <p:ext uri="{BB962C8B-B14F-4D97-AF65-F5344CB8AC3E}">
        <p14:creationId xmlns:p14="http://schemas.microsoft.com/office/powerpoint/2010/main" val="336946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startAt="5"/>
              <a:tabLst/>
              <a:defRPr/>
            </a:pPr>
            <a:r>
              <a:rPr lang="en-US" sz="1400" dirty="0" smtClean="0"/>
              <a:t>Corporate Governance Evaluation: Board of Director Attributes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responsibilities of the board of directors and explain qualifications and core competencies that an investment analyst should look for in the board of directors.</a:t>
            </a:r>
          </a:p>
          <a:p>
            <a:r>
              <a:rPr lang="en-US" dirty="0" smtClean="0"/>
              <a:t>[pp. 18-24]</a:t>
            </a:r>
          </a:p>
          <a:p>
            <a:endParaRPr lang="en-US" dirty="0" smtClean="0"/>
          </a:p>
          <a:p>
            <a:pPr marL="171450" indent="-171450">
              <a:buFont typeface="Arial" pitchFamily="34" charset="0"/>
              <a:buChar char="•"/>
            </a:pPr>
            <a:r>
              <a:rPr lang="en-US" dirty="0" smtClean="0"/>
              <a:t>The nominating committee should be comprised of independent</a:t>
            </a:r>
            <a:r>
              <a:rPr lang="en-US" baseline="0" dirty="0" smtClean="0"/>
              <a:t> directors. </a:t>
            </a:r>
          </a:p>
          <a:p>
            <a:pPr marL="628650" lvl="1" indent="-171450">
              <a:buFont typeface="Arial" pitchFamily="34" charset="0"/>
              <a:buChar char="•"/>
            </a:pPr>
            <a:r>
              <a:rPr lang="en-US" dirty="0" smtClean="0"/>
              <a:t>This</a:t>
            </a:r>
            <a:r>
              <a:rPr lang="en-US" baseline="0" dirty="0" smtClean="0"/>
              <a:t> may seem obvious, but allowing management to nominate board members is creating potential conflicts of interest.</a:t>
            </a:r>
            <a:endParaRPr lang="en-US" dirty="0" smtClean="0"/>
          </a:p>
          <a:p>
            <a:pPr marL="171450" indent="-171450">
              <a:buFont typeface="Arial" pitchFamily="34" charset="0"/>
              <a:buChar char="•"/>
            </a:pPr>
            <a:r>
              <a:rPr lang="en-US" dirty="0" smtClean="0"/>
              <a:t>The compensation committee should be comprised of independent directors. </a:t>
            </a:r>
          </a:p>
          <a:p>
            <a:pPr marL="628650" lvl="1" indent="-171450">
              <a:buFont typeface="Arial" pitchFamily="34" charset="0"/>
              <a:buChar char="•"/>
            </a:pPr>
            <a:r>
              <a:rPr lang="en-US" dirty="0" smtClean="0"/>
              <a:t>This may seem obvious, but allowing management to set their own pay is problematic.</a:t>
            </a:r>
          </a:p>
          <a:p>
            <a:pPr marL="171450" indent="-171450">
              <a:buFont typeface="Arial" pitchFamily="34" charset="0"/>
              <a:buChar char="•"/>
            </a:pPr>
            <a:r>
              <a:rPr lang="en-US" dirty="0" smtClean="0"/>
              <a:t>The board should be able to hire outside counsel.</a:t>
            </a:r>
          </a:p>
          <a:p>
            <a:pPr marL="628650" lvl="1" indent="-171450">
              <a:buFont typeface="Arial" pitchFamily="34" charset="0"/>
              <a:buChar char="•"/>
            </a:pPr>
            <a:r>
              <a:rPr lang="en-US" dirty="0" smtClean="0"/>
              <a:t>Necessary for addition, independent</a:t>
            </a:r>
            <a:r>
              <a:rPr lang="en-US" baseline="0" dirty="0" smtClean="0"/>
              <a:t> counsel on legal matters (e.g., </a:t>
            </a:r>
            <a:r>
              <a:rPr lang="en-US" dirty="0" smtClean="0"/>
              <a:t>evaluation of compliance).</a:t>
            </a:r>
          </a:p>
          <a:p>
            <a:pPr marL="171450" indent="-171450">
              <a:buFont typeface="Arial" pitchFamily="34" charset="0"/>
              <a:buChar char="•"/>
            </a:pPr>
            <a:r>
              <a:rPr lang="en-US" dirty="0" smtClean="0"/>
              <a:t>The board should disclose governance policies, which should include the Code of Ethics.</a:t>
            </a:r>
          </a:p>
          <a:p>
            <a:pPr marL="628650" lvl="1" indent="-171450">
              <a:buFont typeface="Arial" pitchFamily="34" charset="0"/>
              <a:buChar char="•"/>
            </a:pPr>
            <a:r>
              <a:rPr lang="en-US" dirty="0" smtClean="0"/>
              <a:t>Though disclosure</a:t>
            </a:r>
            <a:r>
              <a:rPr lang="en-US" baseline="0" dirty="0" smtClean="0"/>
              <a:t> does not ensure compliance, it at least shows awareness on the part of the board.</a:t>
            </a:r>
            <a:endParaRPr lang="en-US" dirty="0" smtClean="0"/>
          </a:p>
          <a:p>
            <a:pPr marL="171450" indent="-171450">
              <a:buFont typeface="Arial" pitchFamily="34" charset="0"/>
              <a:buChar char="•"/>
            </a:pPr>
            <a:r>
              <a:rPr lang="en-US" dirty="0" smtClean="0"/>
              <a:t>The board should ensure adequate disclosure and transparency.</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Though disclosure</a:t>
            </a:r>
            <a:r>
              <a:rPr lang="en-US" baseline="0" dirty="0" smtClean="0"/>
              <a:t> does not ensure compliance, it at least shows awareness on the part of the board.</a:t>
            </a:r>
            <a:endParaRPr lang="en-US" dirty="0" smtClean="0"/>
          </a:p>
          <a:p>
            <a:pPr marL="171450" indent="-171450">
              <a:buFont typeface="Arial" pitchFamily="34" charset="0"/>
              <a:buChar char="•"/>
            </a:pPr>
            <a:r>
              <a:rPr lang="en-US" dirty="0" smtClean="0"/>
              <a:t>The board should require disclosure of any related-party/insider transactions. </a:t>
            </a:r>
          </a:p>
          <a:p>
            <a:pPr marL="628650" lvl="1" indent="-171450">
              <a:buFont typeface="Arial" pitchFamily="34" charset="0"/>
              <a:buChar char="•"/>
            </a:pPr>
            <a:r>
              <a:rPr lang="en-US" dirty="0" smtClean="0"/>
              <a:t>This is to avoid some of the problems</a:t>
            </a:r>
            <a:r>
              <a:rPr lang="en-US" baseline="0" dirty="0" smtClean="0"/>
              <a:t> with the scandal-plagued companies, such as Enron.</a:t>
            </a:r>
            <a:endParaRPr lang="en-US" dirty="0" smtClean="0"/>
          </a:p>
          <a:p>
            <a:pPr marL="171450" indent="-171450">
              <a:buFont typeface="Arial" pitchFamily="34" charset="0"/>
              <a:buChar char="•"/>
            </a:pPr>
            <a:r>
              <a:rPr lang="en-US" dirty="0" smtClean="0"/>
              <a:t>The board should respond to shareholders’ non-binding proxy votes.</a:t>
            </a:r>
          </a:p>
          <a:p>
            <a:pPr marL="628650" lvl="1" indent="-171450">
              <a:buFont typeface="Arial" pitchFamily="34" charset="0"/>
              <a:buChar char="•"/>
            </a:pPr>
            <a:r>
              <a:rPr lang="en-US" dirty="0" smtClean="0"/>
              <a:t>These votes are non-binding, but the board should acknowledge these and should consider these</a:t>
            </a:r>
            <a:r>
              <a:rPr lang="en-US" baseline="0" dirty="0" smtClean="0"/>
              <a:t> votes.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17</a:t>
            </a:fld>
            <a:endParaRPr lang="en-US"/>
          </a:p>
        </p:txBody>
      </p:sp>
    </p:spTree>
    <p:extLst>
      <p:ext uri="{BB962C8B-B14F-4D97-AF65-F5344CB8AC3E}">
        <p14:creationId xmlns:p14="http://schemas.microsoft.com/office/powerpoint/2010/main" val="1212318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Monetary Authority of Singapore </a:t>
            </a:r>
            <a:r>
              <a:rPr lang="en-US" sz="1400" i="1" dirty="0" smtClean="0"/>
              <a:t>Guidelines and Regulations on Corporate Governance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responsibilities of the board of directors and explain qualifications and core competencies that an investment analyst should look for in the board of directors.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effective corporate governance practice as it relates to the board of directors, and evaluate the strengths and weaknesses of a company’s corporate governance practice.</a:t>
            </a:r>
          </a:p>
          <a:p>
            <a:r>
              <a:rPr lang="en-US" dirty="0" smtClean="0"/>
              <a:t>[pp. 31-33]</a:t>
            </a:r>
          </a:p>
          <a:p>
            <a:endParaRPr lang="en-US" dirty="0" smtClean="0"/>
          </a:p>
          <a:p>
            <a:pPr marL="171450" indent="-171450">
              <a:buFont typeface="Arial" pitchFamily="34" charset="0"/>
              <a:buChar char="•"/>
            </a:pPr>
            <a:r>
              <a:rPr lang="en-US" dirty="0" smtClean="0"/>
              <a:t>These principles and guidelines (this slide and the next) are illustrative of a set</a:t>
            </a:r>
            <a:r>
              <a:rPr lang="en-US" baseline="0" dirty="0" smtClean="0"/>
              <a:t> of principles that address the attributes of a good governance system. </a:t>
            </a:r>
          </a:p>
          <a:p>
            <a:pPr marL="0" indent="0">
              <a:buFont typeface="Arial" pitchFamily="34" charset="0"/>
              <a:buNone/>
            </a:pPr>
            <a:endParaRPr lang="en-US" baseline="0" dirty="0" smtClean="0"/>
          </a:p>
          <a:p>
            <a:pPr marL="0" indent="0">
              <a:buFont typeface="Arial" pitchFamily="34" charset="0"/>
              <a:buNone/>
            </a:pPr>
            <a:r>
              <a:rPr lang="en-US" b="1" i="1" baseline="0" dirty="0" smtClean="0"/>
              <a:t>Discussion question: </a:t>
            </a:r>
            <a:r>
              <a:rPr lang="en-US" baseline="0" dirty="0" smtClean="0"/>
              <a:t>How well do the Monetary Authority of Singapore’s guidelines line up with the previous enumerated Corporate Governance Evaluation Board of Directors Attributes?</a:t>
            </a:r>
          </a:p>
        </p:txBody>
      </p:sp>
      <p:sp>
        <p:nvSpPr>
          <p:cNvPr id="4" name="Slide Number Placeholder 3"/>
          <p:cNvSpPr>
            <a:spLocks noGrp="1"/>
          </p:cNvSpPr>
          <p:nvPr>
            <p:ph type="sldNum" sz="quarter" idx="10"/>
          </p:nvPr>
        </p:nvSpPr>
        <p:spPr/>
        <p:txBody>
          <a:bodyPr/>
          <a:lstStyle/>
          <a:p>
            <a:fld id="{9A4F8672-8174-4157-9CD7-BC591DEEF2E8}" type="slidenum">
              <a:rPr lang="en-US" smtClean="0"/>
              <a:t>18</a:t>
            </a:fld>
            <a:endParaRPr lang="en-US"/>
          </a:p>
        </p:txBody>
      </p:sp>
    </p:spTree>
    <p:extLst>
      <p:ext uri="{BB962C8B-B14F-4D97-AF65-F5344CB8AC3E}">
        <p14:creationId xmlns:p14="http://schemas.microsoft.com/office/powerpoint/2010/main" val="4136227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Guidelines and Regulations on Corporate Governance</a:t>
            </a:r>
            <a:r>
              <a:rPr lang="en-US" sz="1400" i="0" dirty="0" smtClean="0"/>
              <a:t> (</a:t>
            </a:r>
            <a:r>
              <a:rPr lang="en-US" sz="1400" i="0" cap="none"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responsibilities of the board of directors and explain qualifications and core competencies that an investment analyst should look for in the board of directors.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effective corporate governance practice as it relates to the board of directors, and evaluate the strengths and weaknesses of a company’s corporate governance practice.</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19</a:t>
            </a:fld>
            <a:endParaRPr lang="en-US"/>
          </a:p>
        </p:txBody>
      </p:sp>
    </p:spTree>
    <p:extLst>
      <p:ext uri="{BB962C8B-B14F-4D97-AF65-F5344CB8AC3E}">
        <p14:creationId xmlns:p14="http://schemas.microsoft.com/office/powerpoint/2010/main" val="324123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400" dirty="0" smtClean="0"/>
              <a:t>Introduction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sng" dirty="0" smtClean="0"/>
              <a:t>Explain corporate governance</a:t>
            </a:r>
            <a:r>
              <a:rPr lang="en-US" dirty="0" smtClean="0"/>
              <a:t>, describe the objectives and core attributes of an effective corporate governance system, and evaluate whether a company’s corporate governance has those attributes.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Corporate governance is the system that is used to overcome problems associated with the separation of managers and owners</a:t>
            </a:r>
            <a:r>
              <a:rPr lang="en-US" baseline="0" dirty="0" smtClean="0"/>
              <a:t> (hence, the need to understand different forms of business). </a:t>
            </a:r>
          </a:p>
        </p:txBody>
      </p:sp>
      <p:sp>
        <p:nvSpPr>
          <p:cNvPr id="4" name="Slide Number Placeholder 3"/>
          <p:cNvSpPr>
            <a:spLocks noGrp="1"/>
          </p:cNvSpPr>
          <p:nvPr>
            <p:ph type="sldNum" sz="quarter" idx="10"/>
          </p:nvPr>
        </p:nvSpPr>
        <p:spPr/>
        <p:txBody>
          <a:bodyPr/>
          <a:lstStyle/>
          <a:p>
            <a:fld id="{9A4F8672-8174-4157-9CD7-BC591DEEF2E8}" type="slidenum">
              <a:rPr lang="en-US" smtClean="0"/>
              <a:t>2</a:t>
            </a:fld>
            <a:endParaRPr lang="en-US"/>
          </a:p>
        </p:txBody>
      </p:sp>
    </p:spTree>
    <p:extLst>
      <p:ext uri="{BB962C8B-B14F-4D97-AF65-F5344CB8AC3E}">
        <p14:creationId xmlns:p14="http://schemas.microsoft.com/office/powerpoint/2010/main" val="3084777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Guidelines and Regulations on Corporate Governance</a:t>
            </a:r>
            <a:r>
              <a:rPr lang="en-US" sz="1400" i="1" cap="none" baseline="0" dirty="0" smtClean="0"/>
              <a:t> </a:t>
            </a:r>
            <a:r>
              <a:rPr lang="en-US" sz="1400" i="0" cap="none" baseline="0" dirty="0" smtClean="0"/>
              <a:t>(c</a:t>
            </a:r>
            <a:r>
              <a:rPr lang="en-US" sz="1400" i="0" cap="none" dirty="0" smtClean="0"/>
              <a:t>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responsibilities of the board of directors and explain qualifications and core competencies that an investment analyst should look for in the board of directors.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effective corporate governance practice as it relates to the board of directors, and evaluate the strengths and weaknesses of a company’s corporate governance practice.</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20</a:t>
            </a:fld>
            <a:endParaRPr lang="en-US"/>
          </a:p>
        </p:txBody>
      </p:sp>
    </p:spTree>
    <p:extLst>
      <p:ext uri="{BB962C8B-B14F-4D97-AF65-F5344CB8AC3E}">
        <p14:creationId xmlns:p14="http://schemas.microsoft.com/office/powerpoint/2010/main" val="2742552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Organisation</a:t>
            </a:r>
            <a:r>
              <a:rPr lang="en-US" sz="1400" dirty="0" smtClean="0"/>
              <a:t> for Economic Co-Operation and Development (OECD)</a:t>
            </a:r>
            <a:br>
              <a:rPr lang="en-US" sz="1400" dirty="0" smtClean="0"/>
            </a:br>
            <a:r>
              <a:rPr lang="en-US" sz="1400" i="1" dirty="0" smtClean="0"/>
              <a:t>Principles of Corporate Governance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effective corporate governance practice as it relates to the board of directors, and evaluate the strengths and weaknesses of a company’s corporate governance practice.</a:t>
            </a:r>
          </a:p>
          <a:p>
            <a:pPr marL="0" indent="0">
              <a:buFont typeface="Arial" pitchFamily="34" charset="0"/>
              <a:buNone/>
            </a:pPr>
            <a:r>
              <a:rPr lang="en-US" dirty="0" smtClean="0"/>
              <a:t>[pp. 34-36, including Example 1-6]</a:t>
            </a:r>
          </a:p>
          <a:p>
            <a:pPr marL="0" indent="0">
              <a:buFont typeface="Arial" pitchFamily="34" charset="0"/>
              <a:buNone/>
            </a:pPr>
            <a:endParaRPr lang="en-US" dirty="0" smtClean="0"/>
          </a:p>
          <a:p>
            <a:pPr marL="171450" indent="-171450">
              <a:buFont typeface="Arial" pitchFamily="34" charset="0"/>
              <a:buChar char="•"/>
            </a:pPr>
            <a:r>
              <a:rPr lang="en-US" dirty="0" smtClean="0"/>
              <a:t>The OECD principles are another example of a set of principles</a:t>
            </a:r>
            <a:r>
              <a:rPr lang="en-US" baseline="0" dirty="0" smtClean="0"/>
              <a:t> for a good quality governance system. </a:t>
            </a:r>
          </a:p>
          <a:p>
            <a:pPr marL="0" indent="0">
              <a:buFont typeface="Arial" pitchFamily="34" charset="0"/>
              <a:buNone/>
            </a:pPr>
            <a:endParaRPr lang="en-US" i="1" baseline="0" dirty="0" smtClean="0"/>
          </a:p>
          <a:p>
            <a:pPr marL="0" indent="0">
              <a:buFont typeface="Arial" pitchFamily="34" charset="0"/>
              <a:buNone/>
            </a:pPr>
            <a:r>
              <a:rPr lang="en-US" b="1" i="1" baseline="0" dirty="0" smtClean="0"/>
              <a:t>Discussion questions</a:t>
            </a:r>
          </a:p>
          <a:p>
            <a:pPr marL="228600" indent="-228600">
              <a:buFont typeface="+mj-lt"/>
              <a:buAutoNum type="arabicPeriod"/>
            </a:pPr>
            <a:r>
              <a:rPr lang="en-US" dirty="0" smtClean="0"/>
              <a:t>Consider General Electric’s Governance Principles on pp. 25 – 31.  Examining</a:t>
            </a:r>
            <a:r>
              <a:rPr lang="en-US" baseline="0" dirty="0" smtClean="0"/>
              <a:t> each of the 19 provisions, are these consistent with good corporate governance? Why or why not?</a:t>
            </a:r>
          </a:p>
          <a:p>
            <a:pPr marL="228600" indent="-228600">
              <a:buFont typeface="+mj-lt"/>
              <a:buAutoNum type="arabicPeriod"/>
            </a:pPr>
            <a:r>
              <a:rPr lang="en-US" baseline="0" dirty="0" smtClean="0"/>
              <a:t>Consider General Electric’s Board of Directors.  Is this an effective board? Why or why not?</a:t>
            </a:r>
          </a:p>
          <a:p>
            <a:pPr marL="685800" lvl="1" indent="-228600">
              <a:buFont typeface="Arial" pitchFamily="34" charset="0"/>
              <a:buChar char="•"/>
            </a:pPr>
            <a:r>
              <a:rPr lang="en-US" baseline="0" dirty="0" smtClean="0"/>
              <a:t>Total of 19 directors</a:t>
            </a:r>
          </a:p>
          <a:p>
            <a:pPr marL="1143000" lvl="2" indent="-228600">
              <a:buFont typeface="Arial" pitchFamily="34" charset="0"/>
              <a:buChar char="•"/>
            </a:pPr>
            <a:r>
              <a:rPr lang="en-US" baseline="0" dirty="0" smtClean="0"/>
              <a:t>17 independent</a:t>
            </a:r>
          </a:p>
          <a:p>
            <a:pPr marL="1143000" lvl="2" indent="-228600">
              <a:buFont typeface="Arial" pitchFamily="34" charset="0"/>
              <a:buChar char="•"/>
            </a:pPr>
            <a:r>
              <a:rPr lang="en-US" baseline="0" dirty="0" smtClean="0"/>
              <a:t>1 not independent</a:t>
            </a:r>
          </a:p>
          <a:p>
            <a:pPr marL="685800" lvl="1" indent="-228600">
              <a:buFont typeface="Arial" pitchFamily="34" charset="0"/>
              <a:buChar char="•"/>
            </a:pPr>
            <a:r>
              <a:rPr lang="en-US" baseline="0" dirty="0" smtClean="0"/>
              <a:t>The Chairman of the Board is also the CEO</a:t>
            </a: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21</a:t>
            </a:fld>
            <a:endParaRPr lang="en-US"/>
          </a:p>
        </p:txBody>
      </p:sp>
    </p:spTree>
    <p:extLst>
      <p:ext uri="{BB962C8B-B14F-4D97-AF65-F5344CB8AC3E}">
        <p14:creationId xmlns:p14="http://schemas.microsoft.com/office/powerpoint/2010/main" val="262551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startAt="6"/>
              <a:tabLst/>
              <a:defRPr/>
            </a:pPr>
            <a:r>
              <a:rPr lang="en-US" sz="1400" dirty="0" smtClean="0"/>
              <a:t>Environmental, social, and governance factors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elements of a company’s statement of corporate governance policies that investment analysts should assess.</a:t>
            </a:r>
          </a:p>
          <a:p>
            <a:r>
              <a:rPr lang="en-US" dirty="0" smtClean="0"/>
              <a:t>[p. 37-39]</a:t>
            </a:r>
          </a:p>
          <a:p>
            <a:endParaRPr lang="en-US" dirty="0" smtClean="0"/>
          </a:p>
          <a:p>
            <a:pPr marL="171450" indent="-171450">
              <a:buFont typeface="Arial" pitchFamily="34" charset="0"/>
              <a:buChar char="•"/>
            </a:pPr>
            <a:r>
              <a:rPr lang="en-US" baseline="0" dirty="0" smtClean="0"/>
              <a:t>We have come to understand the valuation implications of </a:t>
            </a:r>
            <a:r>
              <a:rPr lang="en-US" baseline="0" dirty="0" err="1" smtClean="0"/>
              <a:t>ESG</a:t>
            </a:r>
            <a:r>
              <a:rPr lang="en-US" baseline="0" dirty="0" smtClean="0"/>
              <a:t> (environmental, social, and governance) factors, especially in light of scandals that affect corporate value:</a:t>
            </a:r>
          </a:p>
          <a:p>
            <a:pPr marL="628650" lvl="1" indent="-171450">
              <a:buFont typeface="Arial" pitchFamily="34" charset="0"/>
              <a:buChar char="•"/>
            </a:pPr>
            <a:r>
              <a:rPr lang="en-US" baseline="0" dirty="0" smtClean="0"/>
              <a:t>Financial/governance: Enron (2001), Tyco International (2002), Health South (2003)</a:t>
            </a:r>
          </a:p>
          <a:p>
            <a:pPr marL="628650" lvl="1" indent="-171450">
              <a:buFont typeface="Arial" pitchFamily="34" charset="0"/>
              <a:buChar char="•"/>
            </a:pPr>
            <a:r>
              <a:rPr lang="en-US" baseline="0" dirty="0" smtClean="0"/>
              <a:t>Environmental: BP Oil (2010)</a:t>
            </a:r>
          </a:p>
          <a:p>
            <a:pPr marL="628650" lvl="1" indent="-171450">
              <a:buFont typeface="Arial" pitchFamily="34" charset="0"/>
              <a:buChar char="•"/>
            </a:pPr>
            <a:r>
              <a:rPr lang="en-US" baseline="0" dirty="0" smtClean="0"/>
              <a:t>Social: Halliburton &amp; bribery (2010); Wal-Mart &amp; bribery in Mexico (2012); Siemens AG &amp; bribery (2008); “sweatshop” conditions for manufacturers for U.S. companies (on going)</a:t>
            </a:r>
            <a:endParaRPr lang="en-US" dirty="0" smtClean="0"/>
          </a:p>
          <a:p>
            <a:endParaRPr lang="en-US" dirty="0" smtClean="0"/>
          </a:p>
          <a:p>
            <a:r>
              <a:rPr lang="en-US" dirty="0" smtClean="0"/>
              <a:t>Methods for mitigating </a:t>
            </a:r>
            <a:r>
              <a:rPr lang="en-US" dirty="0" err="1" smtClean="0"/>
              <a:t>ESG</a:t>
            </a:r>
            <a:r>
              <a:rPr lang="en-US" dirty="0" smtClean="0"/>
              <a:t> risks:</a:t>
            </a:r>
          </a:p>
          <a:p>
            <a:pPr marL="171450" indent="-171450">
              <a:buFont typeface="Arial" pitchFamily="34" charset="0"/>
              <a:buChar char="•"/>
            </a:pPr>
            <a:r>
              <a:rPr lang="en-US" dirty="0" smtClean="0"/>
              <a:t>Whistle-blower programs</a:t>
            </a:r>
          </a:p>
          <a:p>
            <a:pPr marL="171450" indent="-171450">
              <a:buFont typeface="Arial" pitchFamily="34" charset="0"/>
              <a:buChar char="•"/>
            </a:pPr>
            <a:r>
              <a:rPr lang="en-US" dirty="0" smtClean="0"/>
              <a:t>Independent board of directors</a:t>
            </a:r>
          </a:p>
          <a:p>
            <a:pPr marL="171450" indent="-171450">
              <a:buFont typeface="Arial" pitchFamily="34" charset="0"/>
              <a:buChar char="•"/>
            </a:pPr>
            <a:r>
              <a:rPr lang="en-US" dirty="0" smtClean="0"/>
              <a:t>Policies</a:t>
            </a:r>
            <a:r>
              <a:rPr lang="en-US" baseline="0" dirty="0" smtClean="0"/>
              <a:t> on bribery, corruption</a:t>
            </a:r>
          </a:p>
          <a:p>
            <a:pPr marL="171450" indent="-171450">
              <a:buFont typeface="Arial" pitchFamily="34" charset="0"/>
              <a:buChar char="•"/>
            </a:pPr>
            <a:r>
              <a:rPr lang="en-US" baseline="0" dirty="0" smtClean="0"/>
              <a:t>Compliance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22</a:t>
            </a:fld>
            <a:endParaRPr lang="en-US"/>
          </a:p>
        </p:txBody>
      </p:sp>
    </p:spTree>
    <p:extLst>
      <p:ext uri="{BB962C8B-B14F-4D97-AF65-F5344CB8AC3E}">
        <p14:creationId xmlns:p14="http://schemas.microsoft.com/office/powerpoint/2010/main" val="4179473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Examples of </a:t>
            </a:r>
            <a:r>
              <a:rPr lang="en-US" sz="1400" dirty="0" err="1" smtClean="0"/>
              <a:t>ESG</a:t>
            </a:r>
            <a:r>
              <a:rPr lang="en-US" sz="1400" dirty="0" smtClean="0"/>
              <a:t> Risks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elements of a company’s statement of corporate governance policies that investment analysts should assess.</a:t>
            </a:r>
          </a:p>
          <a:p>
            <a:r>
              <a:rPr lang="en-US" dirty="0" smtClean="0"/>
              <a:t>[p. 37-39]</a:t>
            </a:r>
          </a:p>
          <a:p>
            <a:endParaRPr lang="en-US" dirty="0" smtClean="0"/>
          </a:p>
          <a:p>
            <a:r>
              <a:rPr lang="en-US" dirty="0" smtClean="0"/>
              <a:t>Examples of risks: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smtClean="0">
                <a:solidFill>
                  <a:schemeClr val="tx1"/>
                </a:solidFill>
                <a:effectLst/>
                <a:latin typeface="+mn-lt"/>
                <a:ea typeface="+mn-ea"/>
                <a:cs typeface="+mn-cs"/>
              </a:rPr>
              <a:t>Legislative and regulatory risk: </a:t>
            </a:r>
            <a:r>
              <a:rPr lang="en-US" sz="1200" b="0" kern="1200" dirty="0" smtClean="0">
                <a:solidFill>
                  <a:schemeClr val="tx1"/>
                </a:solidFill>
                <a:effectLst/>
                <a:latin typeface="+mn-lt"/>
                <a:ea typeface="+mn-ea"/>
                <a:cs typeface="+mn-cs"/>
              </a:rPr>
              <a:t>The risk that governmental laws and regulations directly or indirectly affecting a company’s operations will change with potentially severe adverse effects on the company’s continued profitability and even its long-term sustainability</a:t>
            </a:r>
            <a:r>
              <a:rPr lang="en-US" sz="1200" b="0" kern="1200" baseline="0" dirty="0" smtClean="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Example: EPA regulations that require production</a:t>
            </a:r>
            <a:r>
              <a:rPr lang="en-US" sz="1200" b="0" kern="1200" baseline="0" dirty="0" smtClean="0">
                <a:solidFill>
                  <a:schemeClr val="tx1"/>
                </a:solidFill>
                <a:effectLst/>
                <a:latin typeface="+mn-lt"/>
                <a:ea typeface="+mn-ea"/>
                <a:cs typeface="+mn-cs"/>
              </a:rPr>
              <a:t> curtailment (e.g. coal)</a:t>
            </a:r>
            <a:endParaRPr lang="en-US"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smtClean="0">
                <a:solidFill>
                  <a:schemeClr val="tx1"/>
                </a:solidFill>
                <a:effectLst/>
                <a:latin typeface="+mn-lt"/>
                <a:ea typeface="+mn-ea"/>
                <a:cs typeface="+mn-cs"/>
              </a:rPr>
              <a:t>Legal risk: </a:t>
            </a:r>
            <a:r>
              <a:rPr lang="en-US" sz="1200" b="0" kern="1200" dirty="0" smtClean="0">
                <a:solidFill>
                  <a:schemeClr val="tx1"/>
                </a:solidFill>
                <a:effectLst/>
                <a:latin typeface="+mn-lt"/>
                <a:ea typeface="+mn-ea"/>
                <a:cs typeface="+mn-cs"/>
              </a:rPr>
              <a:t>The risk that failures by company managers to effectively manage ESG factors will lead to lawsuits and other judicial remedies, resulting in potentially catastrophic losses for the company.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Example: Triad Group (medical products) filed for bankruptcy in September 2012 due to product liability lawsuits for</a:t>
            </a:r>
            <a:r>
              <a:rPr lang="en-US" sz="1200" b="0" kern="1200" baseline="0" dirty="0" smtClean="0">
                <a:solidFill>
                  <a:schemeClr val="tx1"/>
                </a:solidFill>
                <a:effectLst/>
                <a:latin typeface="+mn-lt"/>
                <a:ea typeface="+mn-ea"/>
                <a:cs typeface="+mn-cs"/>
              </a:rPr>
              <a:t> its contaminated alcohol wipes.</a:t>
            </a:r>
            <a:endParaRPr lang="en-US"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smtClean="0">
                <a:solidFill>
                  <a:schemeClr val="tx1"/>
                </a:solidFill>
                <a:effectLst/>
                <a:latin typeface="+mn-lt"/>
                <a:ea typeface="+mn-ea"/>
                <a:cs typeface="+mn-cs"/>
              </a:rPr>
              <a:t>Reputational risk:</a:t>
            </a:r>
            <a:r>
              <a:rPr lang="en-US" sz="1200" b="0" kern="1200" dirty="0" smtClean="0">
                <a:solidFill>
                  <a:schemeClr val="tx1"/>
                </a:solidFill>
                <a:effectLst/>
                <a:latin typeface="+mn-lt"/>
                <a:ea typeface="+mn-ea"/>
                <a:cs typeface="+mn-cs"/>
              </a:rPr>
              <a:t> Companies whose managers have demonstrated a lack of concern for managing ESG factors in the past, so as to eliminate or otherwise mitigate risk exposures, will suffer a diminution in market value relative to other companies in the same industry that may persist for a long period of time.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Example: Child labor issues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smtClean="0">
                <a:solidFill>
                  <a:schemeClr val="tx1"/>
                </a:solidFill>
                <a:effectLst/>
                <a:latin typeface="+mn-lt"/>
                <a:ea typeface="+mn-ea"/>
                <a:cs typeface="+mn-cs"/>
              </a:rPr>
              <a:t>Operating risk: </a:t>
            </a:r>
            <a:r>
              <a:rPr lang="en-US" sz="1200" b="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risk that a company’s operations may be severely affected by ESG factors, even to the requirement that one or more product lines or possibly all operations might be shut down.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Example: Weather catastrophes</a:t>
            </a:r>
            <a:r>
              <a:rPr lang="en-US" sz="1200" kern="1200" baseline="0" dirty="0" smtClean="0">
                <a:solidFill>
                  <a:schemeClr val="tx1"/>
                </a:solidFill>
                <a:effectLst/>
                <a:latin typeface="+mn-lt"/>
                <a:ea typeface="+mn-ea"/>
                <a:cs typeface="+mn-cs"/>
              </a:rPr>
              <a:t> that affect inputs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smtClean="0">
                <a:solidFill>
                  <a:schemeClr val="tx1"/>
                </a:solidFill>
                <a:effectLst/>
                <a:latin typeface="+mn-lt"/>
                <a:ea typeface="+mn-ea"/>
                <a:cs typeface="+mn-cs"/>
              </a:rPr>
              <a:t>Financial risk</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risk that </a:t>
            </a:r>
            <a:r>
              <a:rPr lang="en-US" sz="1200" kern="1200" dirty="0" err="1" smtClean="0">
                <a:solidFill>
                  <a:schemeClr val="tx1"/>
                </a:solidFill>
                <a:effectLst/>
                <a:latin typeface="+mn-lt"/>
                <a:ea typeface="+mn-ea"/>
                <a:cs typeface="+mn-cs"/>
              </a:rPr>
              <a:t>ESG</a:t>
            </a:r>
            <a:r>
              <a:rPr lang="en-US" sz="1200" kern="1200" dirty="0" smtClean="0">
                <a:solidFill>
                  <a:schemeClr val="tx1"/>
                </a:solidFill>
                <a:effectLst/>
                <a:latin typeface="+mn-lt"/>
                <a:ea typeface="+mn-ea"/>
                <a:cs typeface="+mn-cs"/>
              </a:rPr>
              <a:t> factors will result in significant costs or other losses to the company and its shareholders. Any of the above sources of risk can affect a company and its financial health, sometimes severely.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23</a:t>
            </a:fld>
            <a:endParaRPr lang="en-US"/>
          </a:p>
        </p:txBody>
      </p:sp>
    </p:spTree>
    <p:extLst>
      <p:ext uri="{BB962C8B-B14F-4D97-AF65-F5344CB8AC3E}">
        <p14:creationId xmlns:p14="http://schemas.microsoft.com/office/powerpoint/2010/main" val="59863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7"/>
            </a:pPr>
            <a:r>
              <a:rPr lang="en-US" sz="1400" dirty="0" smtClean="0"/>
              <a:t>Valuation implications of corporate governance</a:t>
            </a:r>
          </a:p>
          <a:p>
            <a:pPr marL="0" indent="0">
              <a:buNone/>
            </a:pPr>
            <a:endParaRPr lang="en-US" dirty="0" smtClean="0"/>
          </a:p>
          <a:p>
            <a:r>
              <a:rPr lang="en-US" dirty="0" smtClean="0"/>
              <a:t>LOS: Explain the valuation implications of corporate governance</a:t>
            </a:r>
          </a:p>
          <a:p>
            <a:r>
              <a:rPr lang="en-US" dirty="0" smtClean="0"/>
              <a:t>[p. 39]</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24</a:t>
            </a:fld>
            <a:endParaRPr lang="en-US"/>
          </a:p>
        </p:txBody>
      </p:sp>
    </p:spTree>
    <p:extLst>
      <p:ext uri="{BB962C8B-B14F-4D97-AF65-F5344CB8AC3E}">
        <p14:creationId xmlns:p14="http://schemas.microsoft.com/office/powerpoint/2010/main" val="3229346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Risks of Weak Corporate Governance</a:t>
            </a:r>
          </a:p>
          <a:p>
            <a:endParaRPr lang="en-US" dirty="0" smtClean="0"/>
          </a:p>
          <a:p>
            <a:r>
              <a:rPr lang="en-US" dirty="0" smtClean="0"/>
              <a:t>LOS:</a:t>
            </a:r>
            <a:r>
              <a:rPr lang="en-US" baseline="0" dirty="0" smtClean="0"/>
              <a:t> </a:t>
            </a:r>
            <a:r>
              <a:rPr lang="en-US" dirty="0" smtClean="0"/>
              <a:t>Describe elements of a company’s statement of corporate governance policies that investment analysts should assess.</a:t>
            </a:r>
          </a:p>
          <a:p>
            <a:r>
              <a:rPr lang="en-US" dirty="0" smtClean="0"/>
              <a:t>[p. 39]</a:t>
            </a:r>
          </a:p>
          <a:p>
            <a:endParaRPr lang="en-US" dirty="0" smtClean="0"/>
          </a:p>
          <a:p>
            <a:r>
              <a:rPr lang="en-US" dirty="0" smtClean="0"/>
              <a:t>Risks associated with a weak</a:t>
            </a:r>
            <a:r>
              <a:rPr lang="en-US" baseline="0" dirty="0" smtClean="0"/>
              <a:t> governance: </a:t>
            </a:r>
            <a:endParaRPr lang="en-US" dirty="0" smtClean="0"/>
          </a:p>
          <a:p>
            <a:pPr marL="171450" lvl="0" indent="-171450">
              <a:buFont typeface="Arial" pitchFamily="34" charset="0"/>
              <a:buChar char="•"/>
            </a:pPr>
            <a:r>
              <a:rPr lang="en-US" sz="1200" i="0" kern="1200" dirty="0" smtClean="0">
                <a:solidFill>
                  <a:schemeClr val="tx1"/>
                </a:solidFill>
                <a:effectLst/>
                <a:latin typeface="+mn-lt"/>
                <a:ea typeface="+mn-ea"/>
                <a:cs typeface="+mn-cs"/>
              </a:rPr>
              <a:t>Accounting risk: The risk that a company’s financial statement recognition and related disclosures, upon which investors base their financial decisions, are incomplete, misleading, or materially misstated.</a:t>
            </a:r>
          </a:p>
          <a:p>
            <a:pPr marL="628650" lvl="1" indent="-171450">
              <a:buFont typeface="Arial" pitchFamily="34" charset="0"/>
              <a:buChar char="•"/>
            </a:pPr>
            <a:r>
              <a:rPr lang="en-US" sz="1200" i="0" kern="1200" dirty="0" smtClean="0">
                <a:solidFill>
                  <a:schemeClr val="tx1"/>
                </a:solidFill>
                <a:effectLst/>
                <a:latin typeface="+mn-lt"/>
                <a:ea typeface="+mn-ea"/>
                <a:cs typeface="+mn-cs"/>
              </a:rPr>
              <a:t>Enron</a:t>
            </a:r>
          </a:p>
          <a:p>
            <a:pPr marL="628650" lvl="1" indent="-171450">
              <a:buFont typeface="Arial" pitchFamily="34" charset="0"/>
              <a:buChar char="•"/>
            </a:pPr>
            <a:r>
              <a:rPr lang="en-US" sz="1200" i="0" kern="1200" dirty="0" smtClean="0">
                <a:solidFill>
                  <a:schemeClr val="tx1"/>
                </a:solidFill>
                <a:effectLst/>
                <a:latin typeface="+mn-lt"/>
                <a:ea typeface="+mn-ea"/>
                <a:cs typeface="+mn-cs"/>
              </a:rPr>
              <a:t>Sunbeam</a:t>
            </a:r>
          </a:p>
          <a:p>
            <a:pPr marL="171450" lvl="0" indent="-171450">
              <a:buFont typeface="Arial" pitchFamily="34" charset="0"/>
              <a:buChar char="•"/>
            </a:pPr>
            <a:r>
              <a:rPr lang="en-US" sz="1200" i="0" kern="1200" dirty="0" smtClean="0">
                <a:solidFill>
                  <a:schemeClr val="tx1"/>
                </a:solidFill>
                <a:effectLst/>
                <a:latin typeface="+mn-lt"/>
                <a:ea typeface="+mn-ea"/>
                <a:cs typeface="+mn-cs"/>
              </a:rPr>
              <a:t>Asset risk: The risk that the firm’s assets, which belong to investors, will be misappropriated by managers or directors in the form of excessive compensation or other perquisites.</a:t>
            </a:r>
          </a:p>
          <a:p>
            <a:pPr marL="628650" lvl="1" indent="-171450">
              <a:buFont typeface="Arial" pitchFamily="34" charset="0"/>
              <a:buChar char="•"/>
            </a:pPr>
            <a:r>
              <a:rPr lang="en-US" sz="1200" i="0" kern="1200" dirty="0" smtClean="0">
                <a:solidFill>
                  <a:schemeClr val="tx1"/>
                </a:solidFill>
                <a:effectLst/>
                <a:latin typeface="+mn-lt"/>
                <a:ea typeface="+mn-ea"/>
                <a:cs typeface="+mn-cs"/>
              </a:rPr>
              <a:t>Adelphia</a:t>
            </a:r>
          </a:p>
          <a:p>
            <a:pPr marL="628650" lvl="1" indent="-171450">
              <a:buFont typeface="Arial" pitchFamily="34" charset="0"/>
              <a:buChar char="•"/>
            </a:pPr>
            <a:r>
              <a:rPr lang="en-US" sz="1200" i="0" kern="1200" dirty="0" smtClean="0">
                <a:solidFill>
                  <a:schemeClr val="tx1"/>
                </a:solidFill>
                <a:effectLst/>
                <a:latin typeface="+mn-lt"/>
                <a:ea typeface="+mn-ea"/>
                <a:cs typeface="+mn-cs"/>
              </a:rPr>
              <a:t>Tyco International</a:t>
            </a:r>
          </a:p>
          <a:p>
            <a:pPr marL="171450" lvl="0" indent="-171450">
              <a:buFont typeface="Arial" pitchFamily="34" charset="0"/>
              <a:buChar char="•"/>
            </a:pPr>
            <a:r>
              <a:rPr lang="en-US" sz="1200" i="0" kern="1200" dirty="0" smtClean="0">
                <a:solidFill>
                  <a:schemeClr val="tx1"/>
                </a:solidFill>
                <a:effectLst/>
                <a:latin typeface="+mn-lt"/>
                <a:ea typeface="+mn-ea"/>
                <a:cs typeface="+mn-cs"/>
              </a:rPr>
              <a:t>Liability risk: The risk that management will enter into excessive obligations, committed to on behalf of shareholders, that effectively destroy the value of shareholders’ equity; these frequently take the form of off-balance-sheet obligations.</a:t>
            </a:r>
          </a:p>
          <a:p>
            <a:pPr marL="628650" lvl="1" indent="-171450">
              <a:buFont typeface="Arial" pitchFamily="34" charset="0"/>
              <a:buChar char="•"/>
            </a:pPr>
            <a:r>
              <a:rPr lang="en-US" sz="1200" i="0" kern="1200" dirty="0" smtClean="0">
                <a:solidFill>
                  <a:schemeClr val="tx1"/>
                </a:solidFill>
                <a:effectLst/>
                <a:latin typeface="+mn-lt"/>
                <a:ea typeface="+mn-ea"/>
                <a:cs typeface="+mn-cs"/>
              </a:rPr>
              <a:t>Enron</a:t>
            </a:r>
          </a:p>
          <a:p>
            <a:pPr marL="171450" lvl="0" indent="-171450">
              <a:buFont typeface="Arial" pitchFamily="34" charset="0"/>
              <a:buChar char="•"/>
            </a:pPr>
            <a:r>
              <a:rPr lang="en-US" sz="1200" i="0" kern="1200" dirty="0" smtClean="0">
                <a:solidFill>
                  <a:schemeClr val="tx1"/>
                </a:solidFill>
                <a:effectLst/>
                <a:latin typeface="+mn-lt"/>
                <a:ea typeface="+mn-ea"/>
                <a:cs typeface="+mn-cs"/>
              </a:rPr>
              <a:t>Strategic policy risk: The risk that managers may enter into transactions, such as mergers and acquisitions, or incur other business risks, that may not be in the best long-term interest of shareholders, but which may result in large payoffs for management or directors.</a:t>
            </a:r>
          </a:p>
          <a:p>
            <a:pPr marL="171450" indent="-171450">
              <a:buFont typeface="Arial" pitchFamily="34" charset="0"/>
              <a:buChar char="•"/>
            </a:pPr>
            <a:endParaRPr lang="en-US" i="0" dirty="0" smtClean="0"/>
          </a:p>
          <a:p>
            <a:r>
              <a:rPr lang="en-US" b="1" i="1" dirty="0" smtClean="0">
                <a:solidFill>
                  <a:schemeClr val="tx1"/>
                </a:solidFill>
              </a:rPr>
              <a:t>Discussion question:</a:t>
            </a:r>
            <a:r>
              <a:rPr lang="en-US" b="1" dirty="0" smtClean="0">
                <a:solidFill>
                  <a:schemeClr val="tx1"/>
                </a:solidFill>
              </a:rPr>
              <a:t>  </a:t>
            </a:r>
          </a:p>
          <a:p>
            <a:r>
              <a:rPr lang="en-US" dirty="0" smtClean="0">
                <a:solidFill>
                  <a:schemeClr val="tx1"/>
                </a:solidFill>
              </a:rPr>
              <a:t>Netflix</a:t>
            </a:r>
            <a:r>
              <a:rPr lang="en-US" baseline="0" dirty="0" smtClean="0">
                <a:solidFill>
                  <a:schemeClr val="tx1"/>
                </a:solidFill>
              </a:rPr>
              <a:t> adopted a poison pill in November 2012 that is effective once an unwanted suitor’s equity interest reaches 10%.  Carl Icahn owns 10% of Netflix and says that this poison pill is an example of “poor corporate governance”.  Why would the poison pill (a.k.a. shareholders rights plan), which allows shareholders to buy new preferred stock (one right per share for 1/1000 a share of stock) if an investor acquires 10% of the company, be considered “poor corporate governance”? </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A4F8672-8174-4157-9CD7-BC591DEEF2E8}" type="slidenum">
              <a:rPr lang="en-US" smtClean="0"/>
              <a:t>25</a:t>
            </a:fld>
            <a:endParaRPr lang="en-US"/>
          </a:p>
        </p:txBody>
      </p:sp>
    </p:spTree>
    <p:extLst>
      <p:ext uri="{BB962C8B-B14F-4D97-AF65-F5344CB8AC3E}">
        <p14:creationId xmlns:p14="http://schemas.microsoft.com/office/powerpoint/2010/main" val="1995488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Benefits from</a:t>
            </a:r>
            <a:r>
              <a:rPr lang="en-US" sz="1400" baseline="0" dirty="0" smtClean="0"/>
              <a:t> Strong Governance</a:t>
            </a:r>
          </a:p>
          <a:p>
            <a:endParaRPr lang="en-US" dirty="0" smtClean="0"/>
          </a:p>
          <a:p>
            <a:r>
              <a:rPr lang="en-US" dirty="0" smtClean="0"/>
              <a:t>LOS: Explain the valuation implications of corporate governance.</a:t>
            </a:r>
          </a:p>
          <a:p>
            <a:r>
              <a:rPr lang="en-US" dirty="0" smtClean="0"/>
              <a:t>[p. 39-40]</a:t>
            </a:r>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Evidence is consistent with both developed and developing markets:</a:t>
            </a:r>
            <a:r>
              <a:rPr lang="en-US" baseline="0" dirty="0" smtClean="0"/>
              <a:t> strong governance enhances value. </a:t>
            </a: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26</a:t>
            </a:fld>
            <a:endParaRPr lang="en-US"/>
          </a:p>
        </p:txBody>
      </p:sp>
    </p:spTree>
    <p:extLst>
      <p:ext uri="{BB962C8B-B14F-4D97-AF65-F5344CB8AC3E}">
        <p14:creationId xmlns:p14="http://schemas.microsoft.com/office/powerpoint/2010/main" val="2564348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8. Summary</a:t>
            </a:r>
            <a:endParaRPr lang="en-US" sz="1400" dirty="0"/>
          </a:p>
        </p:txBody>
      </p:sp>
      <p:sp>
        <p:nvSpPr>
          <p:cNvPr id="4" name="Slide Number Placeholder 3"/>
          <p:cNvSpPr>
            <a:spLocks noGrp="1"/>
          </p:cNvSpPr>
          <p:nvPr>
            <p:ph type="sldNum" sz="quarter" idx="10"/>
          </p:nvPr>
        </p:nvSpPr>
        <p:spPr/>
        <p:txBody>
          <a:bodyPr/>
          <a:lstStyle/>
          <a:p>
            <a:fld id="{9A4F8672-8174-4157-9CD7-BC591DEEF2E8}" type="slidenum">
              <a:rPr lang="en-US" smtClean="0"/>
              <a:t>27</a:t>
            </a:fld>
            <a:endParaRPr lang="en-US"/>
          </a:p>
        </p:txBody>
      </p:sp>
    </p:spTree>
    <p:extLst>
      <p:ext uri="{BB962C8B-B14F-4D97-AF65-F5344CB8AC3E}">
        <p14:creationId xmlns:p14="http://schemas.microsoft.com/office/powerpoint/2010/main" val="156497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8. Summary</a:t>
            </a:r>
            <a:r>
              <a:rPr lang="en-US" sz="1400" baseline="0" dirty="0" smtClean="0"/>
              <a:t> (</a:t>
            </a:r>
            <a:r>
              <a:rPr lang="en-US" sz="1400" dirty="0" smtClean="0"/>
              <a:t>continued)</a:t>
            </a:r>
            <a:endParaRPr lang="en-US" sz="1400" dirty="0"/>
          </a:p>
        </p:txBody>
      </p:sp>
      <p:sp>
        <p:nvSpPr>
          <p:cNvPr id="4" name="Slide Number Placeholder 3"/>
          <p:cNvSpPr>
            <a:spLocks noGrp="1"/>
          </p:cNvSpPr>
          <p:nvPr>
            <p:ph type="sldNum" sz="quarter" idx="10"/>
          </p:nvPr>
        </p:nvSpPr>
        <p:spPr/>
        <p:txBody>
          <a:bodyPr/>
          <a:lstStyle/>
          <a:p>
            <a:fld id="{9A4F8672-8174-4157-9CD7-BC591DEEF2E8}" type="slidenum">
              <a:rPr lang="en-US" smtClean="0"/>
              <a:t>28</a:t>
            </a:fld>
            <a:endParaRPr lang="en-US"/>
          </a:p>
        </p:txBody>
      </p:sp>
    </p:spTree>
    <p:extLst>
      <p:ext uri="{BB962C8B-B14F-4D97-AF65-F5344CB8AC3E}">
        <p14:creationId xmlns:p14="http://schemas.microsoft.com/office/powerpoint/2010/main" val="3870796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8. </a:t>
            </a:r>
            <a:r>
              <a:rPr lang="en-US" sz="1400" smtClean="0"/>
              <a:t>Summary</a:t>
            </a:r>
            <a:r>
              <a:rPr lang="en-US" sz="1400" baseline="0" smtClean="0"/>
              <a:t> (</a:t>
            </a:r>
            <a:r>
              <a:rPr lang="en-US" sz="1400" smtClean="0"/>
              <a:t>continued)</a:t>
            </a:r>
            <a:endParaRPr lang="en-US" sz="1400" dirty="0"/>
          </a:p>
        </p:txBody>
      </p:sp>
      <p:sp>
        <p:nvSpPr>
          <p:cNvPr id="4" name="Slide Number Placeholder 3"/>
          <p:cNvSpPr>
            <a:spLocks noGrp="1"/>
          </p:cNvSpPr>
          <p:nvPr>
            <p:ph type="sldNum" sz="quarter" idx="10"/>
          </p:nvPr>
        </p:nvSpPr>
        <p:spPr/>
        <p:txBody>
          <a:bodyPr/>
          <a:lstStyle/>
          <a:p>
            <a:fld id="{9A4F8672-8174-4157-9CD7-BC591DEEF2E8}" type="slidenum">
              <a:rPr lang="en-US" smtClean="0"/>
              <a:t>29</a:t>
            </a:fld>
            <a:endParaRPr lang="en-US"/>
          </a:p>
        </p:txBody>
      </p:sp>
    </p:spTree>
    <p:extLst>
      <p:ext uri="{BB962C8B-B14F-4D97-AF65-F5344CB8AC3E}">
        <p14:creationId xmlns:p14="http://schemas.microsoft.com/office/powerpoint/2010/main" val="250666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a:t>
            </a:r>
            <a:r>
              <a:rPr lang="en-US" sz="1400" baseline="0" dirty="0" smtClean="0"/>
              <a:t> </a:t>
            </a:r>
            <a:r>
              <a:rPr lang="en-US" sz="1400" dirty="0" smtClean="0"/>
              <a:t>Corporate Governance: Objectives and Guiding Principles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corporate governance, </a:t>
            </a:r>
            <a:r>
              <a:rPr lang="en-US" u="sng" dirty="0" smtClean="0"/>
              <a:t>describe the objectives </a:t>
            </a:r>
            <a:r>
              <a:rPr lang="en-US" dirty="0" smtClean="0"/>
              <a:t>and core attributes of an effective corporate governance system, and evaluate whether a company’s corporate governance has those attributes.</a:t>
            </a:r>
          </a:p>
          <a:p>
            <a:r>
              <a:rPr lang="en-US" dirty="0" smtClean="0"/>
              <a:t>[p. 2-3]</a:t>
            </a:r>
          </a:p>
          <a:p>
            <a:endParaRPr lang="en-US" dirty="0" smtClean="0"/>
          </a:p>
          <a:p>
            <a:pPr marL="171450" indent="-171450">
              <a:buFont typeface="Arial" pitchFamily="34" charset="0"/>
              <a:buChar char="•"/>
            </a:pPr>
            <a:r>
              <a:rPr lang="en-US" dirty="0" smtClean="0"/>
              <a:t>The separation of ownership</a:t>
            </a:r>
            <a:r>
              <a:rPr lang="en-US" baseline="0" dirty="0" smtClean="0"/>
              <a:t> and management is the basis for the agency relationship between managers (agents) and owners (principals). </a:t>
            </a:r>
            <a:r>
              <a:rPr lang="en-US" dirty="0" smtClean="0"/>
              <a:t>The emphasis is on corporate</a:t>
            </a:r>
            <a:r>
              <a:rPr lang="en-US" baseline="0" dirty="0" smtClean="0"/>
              <a:t> governance and how it affects the value of a business; hence, the relevance for analysts and investors.</a:t>
            </a: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a:t>
            </a:fld>
            <a:endParaRPr lang="en-US"/>
          </a:p>
        </p:txBody>
      </p:sp>
    </p:spTree>
    <p:extLst>
      <p:ext uri="{BB962C8B-B14F-4D97-AF65-F5344CB8AC3E}">
        <p14:creationId xmlns:p14="http://schemas.microsoft.com/office/powerpoint/2010/main" val="190554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Core Attributes of an Effective Corporate Governance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Explain corporate governance, describe the objectives and </a:t>
            </a:r>
            <a:r>
              <a:rPr lang="en-US" u="sng" dirty="0" smtClean="0"/>
              <a:t>core attributes of an effective corporate governance system</a:t>
            </a:r>
            <a:r>
              <a:rPr lang="en-US" dirty="0" smtClean="0"/>
              <a:t>, and evaluate whether a company’s corporate governance has those attributes.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Core attributes:</a:t>
            </a:r>
            <a:r>
              <a:rPr lang="en-US" baseline="0" dirty="0" smtClean="0"/>
              <a:t> </a:t>
            </a:r>
            <a:r>
              <a:rPr lang="en-US" sz="1200" kern="1200" dirty="0" smtClean="0">
                <a:solidFill>
                  <a:schemeClr val="tx1"/>
                </a:solidFill>
                <a:effectLst/>
                <a:latin typeface="+mn-lt"/>
                <a:ea typeface="+mn-ea"/>
                <a:cs typeface="+mn-cs"/>
              </a:rPr>
              <a:t>Delineation of the </a:t>
            </a:r>
            <a:r>
              <a:rPr lang="en-US" sz="1200" i="0" kern="1200" dirty="0" smtClean="0">
                <a:solidFill>
                  <a:schemeClr val="tx1"/>
                </a:solidFill>
                <a:effectLst/>
                <a:latin typeface="+mn-lt"/>
                <a:ea typeface="+mn-ea"/>
                <a:cs typeface="+mn-cs"/>
              </a:rPr>
              <a:t>rights of shareholders and other core stakeholders;</a:t>
            </a:r>
          </a:p>
          <a:p>
            <a:pPr marL="171450" lvl="0" indent="-171450">
              <a:buFont typeface="Arial" pitchFamily="34" charset="0"/>
              <a:buChar char="•"/>
            </a:pPr>
            <a:r>
              <a:rPr lang="en-US" sz="1200" i="0" kern="1200" dirty="0" smtClean="0">
                <a:solidFill>
                  <a:schemeClr val="tx1"/>
                </a:solidFill>
                <a:effectLst/>
                <a:latin typeface="+mn-lt"/>
                <a:ea typeface="+mn-ea"/>
                <a:cs typeface="+mn-cs"/>
              </a:rPr>
              <a:t>Clearly defined manager and director governance responsibilities to stakeholders;</a:t>
            </a:r>
          </a:p>
          <a:p>
            <a:pPr marL="171450" lvl="0" indent="-171450">
              <a:buFont typeface="Arial" pitchFamily="34" charset="0"/>
              <a:buChar char="•"/>
            </a:pPr>
            <a:r>
              <a:rPr lang="en-US" sz="1200" i="0" kern="1200" dirty="0" smtClean="0">
                <a:solidFill>
                  <a:schemeClr val="tx1"/>
                </a:solidFill>
                <a:effectLst/>
                <a:latin typeface="+mn-lt"/>
                <a:ea typeface="+mn-ea"/>
                <a:cs typeface="+mn-cs"/>
              </a:rPr>
              <a:t>Identifiable and measurable accountabilities for the performance of the responsibilities;</a:t>
            </a:r>
          </a:p>
          <a:p>
            <a:pPr marL="171450" lvl="0" indent="-171450">
              <a:buFont typeface="Arial" pitchFamily="34" charset="0"/>
              <a:buChar char="•"/>
            </a:pPr>
            <a:r>
              <a:rPr lang="en-US" sz="1200" i="0" kern="1200" dirty="0" smtClean="0">
                <a:solidFill>
                  <a:schemeClr val="tx1"/>
                </a:solidFill>
                <a:effectLst/>
                <a:latin typeface="+mn-lt"/>
                <a:ea typeface="+mn-ea"/>
                <a:cs typeface="+mn-cs"/>
              </a:rPr>
              <a:t>Fairness and equitable treatment in all dealings between managers, directors, and shareholders; and</a:t>
            </a:r>
          </a:p>
          <a:p>
            <a:pPr marL="171450" lvl="0" indent="-171450">
              <a:buFont typeface="Arial" pitchFamily="34" charset="0"/>
              <a:buChar char="•"/>
            </a:pPr>
            <a:r>
              <a:rPr lang="en-US" sz="1200" i="0" kern="1200" dirty="0" smtClean="0">
                <a:solidFill>
                  <a:schemeClr val="tx1"/>
                </a:solidFill>
                <a:effectLst/>
                <a:latin typeface="+mn-lt"/>
                <a:ea typeface="+mn-ea"/>
                <a:cs typeface="+mn-cs"/>
              </a:rPr>
              <a:t>Complete transparency and accuracy in </a:t>
            </a:r>
            <a:r>
              <a:rPr lang="en-US" sz="1200" kern="1200" dirty="0" smtClean="0">
                <a:solidFill>
                  <a:schemeClr val="tx1"/>
                </a:solidFill>
                <a:effectLst/>
                <a:latin typeface="+mn-lt"/>
                <a:ea typeface="+mn-ea"/>
                <a:cs typeface="+mn-cs"/>
              </a:rPr>
              <a:t>disclosures regarding operations, performance, risk, and financial position.</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4</a:t>
            </a:fld>
            <a:endParaRPr lang="en-US"/>
          </a:p>
        </p:txBody>
      </p:sp>
    </p:spTree>
    <p:extLst>
      <p:ext uri="{BB962C8B-B14F-4D97-AF65-F5344CB8AC3E}">
        <p14:creationId xmlns:p14="http://schemas.microsoft.com/office/powerpoint/2010/main" val="51771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 Forms of Business and Conflicts of Interest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sng" dirty="0" smtClean="0"/>
              <a:t>Compare major business</a:t>
            </a:r>
            <a:r>
              <a:rPr lang="en-US" dirty="0" smtClean="0"/>
              <a:t> forms and describe the conflicts of interest associated with each.</a:t>
            </a:r>
          </a:p>
          <a:p>
            <a:r>
              <a:rPr lang="en-US" dirty="0" smtClean="0"/>
              <a:t>[p. 3-6]</a:t>
            </a:r>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interactions among</a:t>
            </a:r>
            <a:r>
              <a:rPr lang="en-US" baseline="0" dirty="0" smtClean="0"/>
              <a:t> the form of business, the agency relationships, and governance are key to valuation.</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form of business affects the likelihood of agency issues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Form → separation of management and owners → agency issues</a:t>
            </a:r>
            <a:endParaRPr lang="en-US" dirty="0" smtClean="0"/>
          </a:p>
          <a:p>
            <a:pPr marL="171450" indent="-171450">
              <a:buFont typeface="Arial" pitchFamily="34" charset="0"/>
              <a:buChar char="•"/>
            </a:pPr>
            <a:r>
              <a:rPr lang="en-US" dirty="0" smtClean="0"/>
              <a:t>Forms of business:</a:t>
            </a:r>
          </a:p>
          <a:p>
            <a:pPr marL="628650" lvl="1" indent="-171450">
              <a:buFont typeface="Arial" pitchFamily="34" charset="0"/>
              <a:buChar char="•"/>
            </a:pPr>
            <a:r>
              <a:rPr lang="en-US" dirty="0" smtClean="0"/>
              <a:t>Sole proprietorship</a:t>
            </a:r>
            <a:r>
              <a:rPr lang="en-US" baseline="0" dirty="0" smtClean="0"/>
              <a:t> </a:t>
            </a:r>
          </a:p>
          <a:p>
            <a:pPr marL="628650" lvl="1" indent="-171450">
              <a:buFont typeface="Arial" pitchFamily="34" charset="0"/>
              <a:buChar char="•"/>
            </a:pPr>
            <a:r>
              <a:rPr lang="en-US" baseline="0" dirty="0" smtClean="0"/>
              <a:t>Partnership </a:t>
            </a:r>
          </a:p>
          <a:p>
            <a:pPr marL="628650" lvl="1" indent="-171450">
              <a:buFont typeface="Arial" pitchFamily="34" charset="0"/>
              <a:buChar char="•"/>
            </a:pPr>
            <a:r>
              <a:rPr lang="en-US" baseline="0" dirty="0" smtClean="0"/>
              <a:t>Corporation</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5</a:t>
            </a:fld>
            <a:endParaRPr lang="en-US"/>
          </a:p>
        </p:txBody>
      </p:sp>
    </p:spTree>
    <p:extLst>
      <p:ext uri="{BB962C8B-B14F-4D97-AF65-F5344CB8AC3E}">
        <p14:creationId xmlns:p14="http://schemas.microsoft.com/office/powerpoint/2010/main" val="210533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Sole Proprietorship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none" dirty="0" smtClean="0"/>
              <a:t>Compare major business forms </a:t>
            </a:r>
            <a:r>
              <a:rPr lang="en-US" dirty="0" smtClean="0"/>
              <a:t>and describe the conflicts of interest associated with each.</a:t>
            </a:r>
          </a:p>
          <a:p>
            <a:r>
              <a:rPr lang="en-US" dirty="0" smtClean="0"/>
              <a:t>[p. 4]</a:t>
            </a:r>
          </a:p>
          <a:p>
            <a:endParaRPr lang="en-US" dirty="0" smtClean="0"/>
          </a:p>
          <a:p>
            <a:pPr marL="171450" indent="-171450">
              <a:buFont typeface="Arial" pitchFamily="34" charset="0"/>
              <a:buChar char="•"/>
            </a:pPr>
            <a:r>
              <a:rPr lang="en-US" dirty="0" smtClean="0"/>
              <a:t>The sole proprietorship is the simplest form of business. </a:t>
            </a:r>
          </a:p>
          <a:p>
            <a:pPr marL="171450" indent="-171450">
              <a:buFont typeface="Arial" pitchFamily="34" charset="0"/>
              <a:buChar char="•"/>
            </a:pPr>
            <a:r>
              <a:rPr lang="en-US" dirty="0" smtClean="0"/>
              <a:t>There is often little</a:t>
            </a:r>
            <a:r>
              <a:rPr lang="en-US" baseline="0" dirty="0" smtClean="0"/>
              <a:t> separation between the owner and the manager(s) of the business; often, one in the same.  Therefore, there is not much of an opportunity for a conflict of interest between the owner and manager(s)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6</a:t>
            </a:fld>
            <a:endParaRPr lang="en-US"/>
          </a:p>
        </p:txBody>
      </p:sp>
    </p:spTree>
    <p:extLst>
      <p:ext uri="{BB962C8B-B14F-4D97-AF65-F5344CB8AC3E}">
        <p14:creationId xmlns:p14="http://schemas.microsoft.com/office/powerpoint/2010/main" val="299014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Partnership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none" dirty="0" smtClean="0"/>
              <a:t>Compare major business forms </a:t>
            </a:r>
            <a:r>
              <a:rPr lang="en-US" dirty="0" smtClean="0"/>
              <a:t>and describe the conflicts of interest associated with each.</a:t>
            </a:r>
          </a:p>
          <a:p>
            <a:r>
              <a:rPr lang="en-US" dirty="0" smtClean="0"/>
              <a:t>[p. 5]</a:t>
            </a:r>
          </a:p>
          <a:p>
            <a:endParaRPr lang="en-US" dirty="0" smtClean="0"/>
          </a:p>
          <a:p>
            <a:pPr marL="171450" indent="-171450">
              <a:buFont typeface="Arial" pitchFamily="34" charset="0"/>
              <a:buChar char="•"/>
            </a:pPr>
            <a:r>
              <a:rPr lang="en-US" dirty="0" smtClean="0"/>
              <a:t>The partnership is a</a:t>
            </a:r>
            <a:r>
              <a:rPr lang="en-US" baseline="0" dirty="0" smtClean="0"/>
              <a:t> natural extension from the sole proprietorship, with more than one owner. </a:t>
            </a:r>
          </a:p>
          <a:p>
            <a:pPr marL="171450" indent="-171450">
              <a:buFont typeface="Arial" pitchFamily="34" charset="0"/>
              <a:buChar char="•"/>
            </a:pPr>
            <a:r>
              <a:rPr lang="en-US" baseline="0" dirty="0" smtClean="0"/>
              <a:t>The owners often are managers of the business, with a partnership agreement, so there is little separation between owners and managers. Hence, there are few opportunities for conflicts of interest among partners and management.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7</a:t>
            </a:fld>
            <a:endParaRPr lang="en-US"/>
          </a:p>
        </p:txBody>
      </p:sp>
    </p:spTree>
    <p:extLst>
      <p:ext uri="{BB962C8B-B14F-4D97-AF65-F5344CB8AC3E}">
        <p14:creationId xmlns:p14="http://schemas.microsoft.com/office/powerpoint/2010/main" val="375125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Corporation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none" dirty="0" smtClean="0"/>
              <a:t>Compare major business forms </a:t>
            </a:r>
            <a:r>
              <a:rPr lang="en-US" dirty="0" smtClean="0"/>
              <a:t>and describe the conflicts of interest associated with each.</a:t>
            </a:r>
          </a:p>
          <a:p>
            <a:r>
              <a:rPr lang="en-US" dirty="0" smtClean="0"/>
              <a:t>[p. 5-6]</a:t>
            </a:r>
          </a:p>
          <a:p>
            <a:endParaRPr lang="en-US" dirty="0" smtClean="0"/>
          </a:p>
          <a:p>
            <a:pPr marL="171450" indent="-171450">
              <a:buFont typeface="Arial" pitchFamily="34" charset="0"/>
              <a:buChar char="•"/>
            </a:pPr>
            <a:r>
              <a:rPr lang="en-US" dirty="0" smtClean="0"/>
              <a:t>The corporation is a legal entity, with major decisions made</a:t>
            </a:r>
            <a:r>
              <a:rPr lang="en-US" baseline="0" dirty="0" smtClean="0"/>
              <a:t> by the board of directors.</a:t>
            </a:r>
          </a:p>
          <a:p>
            <a:pPr marL="628650" lvl="1" indent="-171450">
              <a:buFont typeface="Arial" pitchFamily="34" charset="0"/>
              <a:buChar char="•"/>
            </a:pPr>
            <a:r>
              <a:rPr lang="en-US" baseline="0" dirty="0" smtClean="0"/>
              <a:t>The members of the board of directors are elected by shareholders.</a:t>
            </a:r>
          </a:p>
          <a:p>
            <a:pPr marL="628650" lvl="1" indent="-171450">
              <a:buFont typeface="Arial" pitchFamily="34" charset="0"/>
              <a:buChar char="•"/>
            </a:pPr>
            <a:r>
              <a:rPr lang="en-US" baseline="0" dirty="0" smtClean="0"/>
              <a:t>The board of directors monitor the company’s management on behalf of the shareholders.</a:t>
            </a:r>
          </a:p>
          <a:p>
            <a:pPr marL="171450" indent="-171450">
              <a:buFont typeface="Arial" pitchFamily="34" charset="0"/>
              <a:buChar char="•"/>
            </a:pPr>
            <a:r>
              <a:rPr lang="en-US" baseline="0" dirty="0" smtClean="0"/>
              <a:t>Because of this agency relationship, there are potential conflicts between the agents (the management and the members of the board of directors) and the owners (the shareholders).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8</a:t>
            </a:fld>
            <a:endParaRPr lang="en-US"/>
          </a:p>
        </p:txBody>
      </p:sp>
    </p:spTree>
    <p:extLst>
      <p:ext uri="{BB962C8B-B14F-4D97-AF65-F5344CB8AC3E}">
        <p14:creationId xmlns:p14="http://schemas.microsoft.com/office/powerpoint/2010/main" val="410818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Advantages of the Corporate 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Compare major business forms and describe the conflicts of interest associated with each.</a:t>
            </a:r>
          </a:p>
          <a:p>
            <a:r>
              <a:rPr lang="en-US" dirty="0" smtClean="0"/>
              <a:t>[p. 5]</a:t>
            </a:r>
          </a:p>
          <a:p>
            <a:endParaRPr lang="en-US" dirty="0" smtClean="0"/>
          </a:p>
          <a:p>
            <a:pPr marL="171450" indent="-171450">
              <a:buFont typeface="Arial" pitchFamily="34" charset="0"/>
              <a:buChar char="•"/>
            </a:pPr>
            <a:r>
              <a:rPr lang="en-US" dirty="0" smtClean="0"/>
              <a:t>The advantages of the corporate form (raise capital, owners not managers, transferable ownership interests)</a:t>
            </a:r>
            <a:r>
              <a:rPr lang="en-US" baseline="0" dirty="0" smtClean="0"/>
              <a:t> </a:t>
            </a:r>
            <a:r>
              <a:rPr lang="en-US" dirty="0" smtClean="0"/>
              <a:t>set the corporate form apart</a:t>
            </a:r>
            <a:r>
              <a:rPr lang="en-US" baseline="0" dirty="0" smtClean="0"/>
              <a:t> from the partnership and sole proprietorship.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9</a:t>
            </a:fld>
            <a:endParaRPr lang="en-US"/>
          </a:p>
        </p:txBody>
      </p:sp>
    </p:spTree>
    <p:extLst>
      <p:ext uri="{BB962C8B-B14F-4D97-AF65-F5344CB8AC3E}">
        <p14:creationId xmlns:p14="http://schemas.microsoft.com/office/powerpoint/2010/main" val="2025554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Copyright © 2012 CFA Institute</a:t>
            </a:r>
            <a:endParaRPr/>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2012 CFA Institute</a:t>
            </a:r>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2012 CFA Institute</a:t>
            </a:r>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a:t>Click to edit Master title style</a:t>
            </a: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dirty="0" smtClean="0"/>
              <a:t>Copyright © 2012 CFA Institute</a:t>
            </a:r>
            <a:endParaRPr lang="en-US"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Copyright © 2012 CFA Institute</a:t>
            </a:r>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Copyright © 2012 CFA Institute</a:t>
            </a:r>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r>
              <a:rPr lang="en-US" smtClean="0"/>
              <a:t>Copyright © 2012 CFA Institute</a:t>
            </a:r>
            <a:endParaRPr/>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a:t>Click to edit Master title style</a:t>
            </a: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smtClean="0"/>
              <a:t>Copyright © 2012 CFA Institute</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smtClean="0"/>
              <a:t>Copyright © 2012 CFA Institute</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smtClean="0"/>
              <a:t>Copyright © 2012 CFA Institute</a:t>
            </a:r>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2012 CFA Institute</a:t>
            </a:r>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Copyright © 2012 CFA Institute</a:t>
            </a:r>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Copyright © 2012 CFA Institute</a:t>
            </a:r>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smtClean="0"/>
              <a:t>Copyright © 2012 CFA Institute</a:t>
            </a:r>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384048" indent="-173736">
              <a:buSzPct val="80000"/>
              <a:buFont typeface="Wingdings" pitchFamily="2" charset="2"/>
              <a:buChar char="§"/>
              <a:defRPr/>
            </a:lvl2pPr>
            <a:lvl5pPr>
              <a:defRPr/>
            </a:lvl5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2012 CFA Institute</a:t>
            </a:r>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r>
              <a:rPr lang="en-US" smtClean="0"/>
              <a:t>Copyright © 2012 CFA Institute</a:t>
            </a:r>
            <a:endParaRPr/>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smtClean="0"/>
              <a:t>Copyright © 2012 CFA Institute</a:t>
            </a:r>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endParaRPr/>
          </a:p>
        </p:txBody>
      </p:sp>
      <p:sp>
        <p:nvSpPr>
          <p:cNvPr id="4" name="Footer Placeholder 3"/>
          <p:cNvSpPr>
            <a:spLocks noGrp="1"/>
          </p:cNvSpPr>
          <p:nvPr>
            <p:ph type="ftr" sz="quarter" idx="11"/>
          </p:nvPr>
        </p:nvSpPr>
        <p:spPr bwMode="black"/>
        <p:txBody>
          <a:bodyPr/>
          <a:lstStyle/>
          <a:p>
            <a:r>
              <a:rPr lang="en-US" smtClean="0"/>
              <a:t>Copyright © 2012 CFA Institute</a:t>
            </a:r>
            <a:endParaRPr/>
          </a:p>
        </p:txBody>
      </p:sp>
      <p:sp>
        <p:nvSpPr>
          <p:cNvPr id="5" name="Slide Number Placeholder 4"/>
          <p:cNvSpPr>
            <a:spLocks noGrp="1"/>
          </p:cNvSpPr>
          <p:nvPr>
            <p:ph type="sldNum" sz="quarter" idx="12"/>
          </p:nvPr>
        </p:nvSpPr>
        <p:spPr bwMode="black"/>
        <p:txBody>
          <a:body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endParaRPr/>
          </a:p>
        </p:txBody>
      </p:sp>
      <p:sp>
        <p:nvSpPr>
          <p:cNvPr id="5" name="Footer Placeholder 4"/>
          <p:cNvSpPr>
            <a:spLocks noGrp="1"/>
          </p:cNvSpPr>
          <p:nvPr>
            <p:ph type="ftr" sz="quarter" idx="11"/>
          </p:nvPr>
        </p:nvSpPr>
        <p:spPr bwMode="black"/>
        <p:txBody>
          <a:bodyPr/>
          <a:lstStyle/>
          <a:p>
            <a:r>
              <a:rPr lang="en-US" smtClean="0"/>
              <a:t>Copyright © 2012 CFA Institute</a:t>
            </a:r>
            <a:endParaRPr/>
          </a:p>
        </p:txBody>
      </p:sp>
      <p:sp>
        <p:nvSpPr>
          <p:cNvPr id="6" name="Slide Number Placeholder 5"/>
          <p:cNvSpPr>
            <a:spLocks noGrp="1"/>
          </p:cNvSpPr>
          <p:nvPr>
            <p:ph type="sldNum" sz="quarter" idx="12"/>
          </p:nvPr>
        </p:nvSpPr>
        <p:spPr bwMode="black"/>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Copyright © 2012 CFA Institute</a:t>
            </a:r>
            <a:endParaRPr/>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Copyright © 2012 CFA Institute</a:t>
            </a:r>
            <a:endParaRPr/>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smtClean="0"/>
              <a:t>Copyright © 2012 CFA Institute</a:t>
            </a:r>
            <a:endParaRPr/>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Copyright © 2012 CFA Institute</a:t>
            </a:r>
            <a:endParaRPr/>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bwMode="white">
          <a:xfrm>
            <a:off x="381000" y="6429716"/>
            <a:ext cx="2895600" cy="399367"/>
          </a:xfrm>
          <a:prstGeom prst="rect">
            <a:avLst/>
          </a:prstGeom>
        </p:spPr>
        <p:txBody>
          <a:bodyPr vert="horz" lIns="91440" tIns="45720" rIns="91440" bIns="45720" rtlCol="0" anchor="ctr"/>
          <a:lstStyle>
            <a:lvl1pPr algn="l">
              <a:defRPr sz="1100">
                <a:solidFill>
                  <a:schemeClr val="bg1"/>
                </a:solidFill>
              </a:defRPr>
            </a:lvl1pPr>
          </a:lstStyle>
          <a:p>
            <a:r>
              <a:rPr lang="en-US" dirty="0" smtClean="0"/>
              <a:t>Copyright © 2013 CFA Institute</a:t>
            </a:r>
            <a:endParaRPr lang="en-US" dirty="0"/>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9" r:id="rId4"/>
    <p:sldLayoutId id="2147483651" r:id="rId5"/>
    <p:sldLayoutId id="2147483652" r:id="rId6"/>
    <p:sldLayoutId id="2147483654" r:id="rId7"/>
    <p:sldLayoutId id="2147483655" r:id="rId8"/>
    <p:sldLayoutId id="2147483693"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r>
              <a:rPr lang="en-US" dirty="0" smtClean="0"/>
              <a:t>Copyright © 2012 CFA Institute</a:t>
            </a:r>
            <a:endParaRPr dirty="0"/>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94" r:id="rId3"/>
    <p:sldLayoutId id="2147483695" r:id="rId4"/>
    <p:sldLayoutId id="2147483675" r:id="rId5"/>
    <p:sldLayoutId id="2147483700" r:id="rId6"/>
    <p:sldLayoutId id="2147483701" r:id="rId7"/>
    <p:sldLayoutId id="2147483676" r:id="rId8"/>
    <p:sldLayoutId id="2147483678" r:id="rId9"/>
    <p:sldLayoutId id="2147483681" r:id="rId10"/>
    <p:sldLayoutId id="2147483690" r:id="rId11"/>
    <p:sldLayoutId id="2147483696" r:id="rId12"/>
    <p:sldLayoutId id="2147483699" r:id="rId13"/>
    <p:sldLayoutId id="2147483685" r:id="rId14"/>
    <p:sldLayoutId id="2147483684" r:id="rId15"/>
    <p:sldLayoutId id="2147483686" r:id="rId16"/>
    <p:sldLayoutId id="2147483692" r:id="rId17"/>
    <p:sldLayoutId id="2147483698" r:id="rId18"/>
    <p:sldLayoutId id="2147483697" r:id="rId19"/>
  </p:sldLayoutIdLst>
  <p:hf hd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1576039"/>
          </a:xfrm>
        </p:spPr>
        <p:txBody>
          <a:bodyPr>
            <a:normAutofit/>
          </a:bodyPr>
          <a:lstStyle/>
          <a:p>
            <a:r>
              <a:rPr lang="en-US" dirty="0"/>
              <a:t>Corporate </a:t>
            </a:r>
            <a:r>
              <a:rPr lang="en-US" dirty="0" smtClean="0"/>
              <a:t>Governance</a:t>
            </a:r>
            <a:br>
              <a:rPr lang="en-US" dirty="0" smtClean="0"/>
            </a:br>
            <a:endParaRPr lang="en-US" dirty="0"/>
          </a:p>
        </p:txBody>
      </p:sp>
      <p:sp>
        <p:nvSpPr>
          <p:cNvPr id="3" name="Subtitle 2"/>
          <p:cNvSpPr>
            <a:spLocks noGrp="1"/>
          </p:cNvSpPr>
          <p:nvPr>
            <p:ph type="subTitle" idx="1"/>
          </p:nvPr>
        </p:nvSpPr>
        <p:spPr/>
        <p:txBody>
          <a:bodyPr/>
          <a:lstStyle/>
          <a:p>
            <a:r>
              <a:rPr lang="en-US" dirty="0" smtClean="0"/>
              <a:t>Presenter’s name</a:t>
            </a:r>
          </a:p>
          <a:p>
            <a:r>
              <a:rPr lang="en-US" dirty="0" smtClean="0"/>
              <a:t>Presenter’s title</a:t>
            </a:r>
          </a:p>
          <a:p>
            <a:r>
              <a:rPr lang="en-US" dirty="0" err="1" smtClean="0"/>
              <a:t>dd</a:t>
            </a:r>
            <a:r>
              <a:rPr lang="en-US" dirty="0" smtClean="0"/>
              <a:t> Month </a:t>
            </a:r>
            <a:r>
              <a:rPr lang="en-US" dirty="0" err="1" smtClean="0"/>
              <a:t>yyyy</a:t>
            </a:r>
            <a:endParaRPr lang="en-US" dirty="0"/>
          </a:p>
        </p:txBody>
      </p:sp>
    </p:spTree>
    <p:extLst>
      <p:ext uri="{BB962C8B-B14F-4D97-AF65-F5344CB8AC3E}">
        <p14:creationId xmlns:p14="http://schemas.microsoft.com/office/powerpoint/2010/main" val="896741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Disadvantages of the corporate form</a:t>
            </a:r>
            <a:endParaRPr lang="en-US" dirty="0"/>
          </a:p>
        </p:txBody>
      </p:sp>
      <p:sp>
        <p:nvSpPr>
          <p:cNvPr id="3" name="Content Placeholder 2"/>
          <p:cNvSpPr>
            <a:spLocks noGrp="1"/>
          </p:cNvSpPr>
          <p:nvPr>
            <p:ph idx="1"/>
          </p:nvPr>
        </p:nvSpPr>
        <p:spPr/>
        <p:txBody>
          <a:bodyPr/>
          <a:lstStyle/>
          <a:p>
            <a:pPr marL="352044" indent="-342900">
              <a:buFont typeface="+mj-lt"/>
              <a:buAutoNum type="arabicPeriod"/>
            </a:pPr>
            <a:r>
              <a:rPr lang="en-US" dirty="0" smtClean="0"/>
              <a:t>Corporations are more highly regulated than are partnerships or sole proprietorships.</a:t>
            </a:r>
          </a:p>
          <a:p>
            <a:pPr lvl="1"/>
            <a:r>
              <a:rPr lang="en-US" dirty="0" smtClean="0"/>
              <a:t>For example, in the U.S. there are State laws pertaining to corporations and the Securities and Exchange Commission requires specific disclosures.</a:t>
            </a:r>
          </a:p>
          <a:p>
            <a:pPr marL="352044" indent="-342900">
              <a:buFont typeface="+mj-lt"/>
              <a:buAutoNum type="arabicPeriod"/>
            </a:pPr>
            <a:r>
              <a:rPr lang="en-US" dirty="0" smtClean="0"/>
              <a:t>Separation of owners and managers.</a:t>
            </a:r>
          </a:p>
          <a:p>
            <a:pPr lvl="1"/>
            <a:r>
              <a:rPr lang="en-US" dirty="0" smtClean="0"/>
              <a:t>This is the </a:t>
            </a:r>
            <a:r>
              <a:rPr lang="en-US" b="1" dirty="0" smtClean="0"/>
              <a:t>agency relationship</a:t>
            </a:r>
            <a:r>
              <a:rPr lang="en-US" dirty="0" smtClean="0"/>
              <a:t>, in which someone (the agent) acts on behalf of another person (the principal).</a:t>
            </a:r>
          </a:p>
          <a:p>
            <a:pPr lvl="1"/>
            <a:r>
              <a:rPr lang="en-US" dirty="0" smtClean="0"/>
              <a:t>The potential conflict between owners and managers is the agency problem or principal-agent problem,</a:t>
            </a:r>
          </a:p>
          <a:p>
            <a:pPr lvl="2"/>
            <a:r>
              <a:rPr lang="en-US" dirty="0" smtClean="0"/>
              <a:t>Principals: shareholders</a:t>
            </a:r>
          </a:p>
          <a:p>
            <a:pPr lvl="2"/>
            <a:r>
              <a:rPr lang="en-US" dirty="0" smtClean="0"/>
              <a:t>Agents: Management and members of the board of directors</a:t>
            </a:r>
          </a:p>
          <a:p>
            <a:pPr lvl="1"/>
            <a:r>
              <a:rPr lang="en-US" dirty="0" smtClean="0"/>
              <a:t>There are costs to this agency relationship arising from conflicts of interest.</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10</a:t>
            </a:fld>
            <a:endParaRPr lang="en-US"/>
          </a:p>
        </p:txBody>
      </p:sp>
    </p:spTree>
    <p:extLst>
      <p:ext uri="{BB962C8B-B14F-4D97-AF65-F5344CB8AC3E}">
        <p14:creationId xmlns:p14="http://schemas.microsoft.com/office/powerpoint/2010/main" val="280871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ctr"/>
            <a:r>
              <a:rPr lang="en-US" dirty="0" smtClean="0"/>
              <a:t>3.</a:t>
            </a:r>
            <a:r>
              <a:rPr lang="en-US" dirty="0"/>
              <a:t>	Forms of business </a:t>
            </a:r>
            <a:r>
              <a:rPr lang="en-US" dirty="0" smtClean="0"/>
              <a:t>and</a:t>
            </a:r>
            <a:br>
              <a:rPr lang="en-US" dirty="0" smtClean="0"/>
            </a:br>
            <a:r>
              <a:rPr lang="en-US" dirty="0" smtClean="0"/>
              <a:t>conflicts </a:t>
            </a:r>
            <a:r>
              <a:rPr lang="en-US" dirty="0"/>
              <a:t>of interest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6857540"/>
              </p:ext>
            </p:extLst>
          </p:nvPr>
        </p:nvGraphicFramePr>
        <p:xfrm>
          <a:off x="381000" y="1447800"/>
          <a:ext cx="8375652" cy="3616960"/>
        </p:xfrm>
        <a:graphic>
          <a:graphicData uri="http://schemas.openxmlformats.org/drawingml/2006/table">
            <a:tbl>
              <a:tblPr firstRow="1" firstCol="1" bandRow="1">
                <a:tableStyleId>{72833802-FEF1-4C79-8D5D-14CF1EAF98D9}</a:tableStyleId>
              </a:tblPr>
              <a:tblGrid>
                <a:gridCol w="2667000"/>
                <a:gridCol w="1828800"/>
                <a:gridCol w="1905000"/>
                <a:gridCol w="1974852"/>
              </a:tblGrid>
              <a:tr h="370840">
                <a:tc>
                  <a:txBody>
                    <a:bodyPr/>
                    <a:lstStyle/>
                    <a:p>
                      <a:pPr marL="0" marR="0" algn="l">
                        <a:spcBef>
                          <a:spcPts val="0"/>
                        </a:spcBef>
                        <a:spcAft>
                          <a:spcPts val="0"/>
                        </a:spcAft>
                      </a:pPr>
                      <a:r>
                        <a:rPr lang="en-US" sz="1400" dirty="0">
                          <a:effectLst/>
                        </a:rPr>
                        <a:t>Characteristic</a:t>
                      </a:r>
                      <a:endParaRPr lang="en-US" sz="14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400">
                          <a:effectLst/>
                        </a:rPr>
                        <a:t>Sole Proprietorship</a:t>
                      </a:r>
                      <a:endParaRPr lang="en-US" sz="1400">
                        <a:effectLst/>
                        <a:latin typeface="Times New Roman"/>
                        <a:ea typeface="MS Mincho"/>
                      </a:endParaRPr>
                    </a:p>
                  </a:txBody>
                  <a:tcPr marL="68580" marR="68580" marT="0" marB="0"/>
                </a:tc>
                <a:tc>
                  <a:txBody>
                    <a:bodyPr/>
                    <a:lstStyle/>
                    <a:p>
                      <a:pPr marL="0" marR="0" algn="l">
                        <a:spcBef>
                          <a:spcPts val="0"/>
                        </a:spcBef>
                        <a:spcAft>
                          <a:spcPts val="0"/>
                        </a:spcAft>
                      </a:pPr>
                      <a:r>
                        <a:rPr lang="en-US" sz="1400" dirty="0">
                          <a:effectLst/>
                        </a:rPr>
                        <a:t>Partnership</a:t>
                      </a:r>
                      <a:endParaRPr lang="en-US" sz="1400" dirty="0">
                        <a:effectLst/>
                        <a:latin typeface="Times New Roman"/>
                        <a:ea typeface="MS Mincho"/>
                      </a:endParaRPr>
                    </a:p>
                  </a:txBody>
                  <a:tcPr marL="68580" marR="68580" marT="0" marB="0"/>
                </a:tc>
                <a:tc>
                  <a:txBody>
                    <a:bodyPr/>
                    <a:lstStyle/>
                    <a:p>
                      <a:pPr marL="0" marR="0" algn="l">
                        <a:spcBef>
                          <a:spcPts val="0"/>
                        </a:spcBef>
                        <a:spcAft>
                          <a:spcPts val="0"/>
                        </a:spcAft>
                      </a:pPr>
                      <a:r>
                        <a:rPr lang="en-US" sz="1400" dirty="0">
                          <a:effectLst/>
                        </a:rPr>
                        <a:t>Corporation</a:t>
                      </a:r>
                      <a:endParaRPr lang="en-US" sz="1400" dirty="0">
                        <a:effectLst/>
                        <a:latin typeface="Times New Roman"/>
                        <a:ea typeface="MS Mincho"/>
                      </a:endParaRPr>
                    </a:p>
                  </a:txBody>
                  <a:tcPr marL="68580" marR="68580" marT="0" marB="0"/>
                </a:tc>
              </a:tr>
              <a:tr h="370840">
                <a:tc>
                  <a:txBody>
                    <a:bodyPr/>
                    <a:lstStyle/>
                    <a:p>
                      <a:pPr marL="0" marR="0">
                        <a:spcBef>
                          <a:spcPts val="0"/>
                        </a:spcBef>
                        <a:spcAft>
                          <a:spcPts val="0"/>
                        </a:spcAft>
                      </a:pPr>
                      <a:r>
                        <a:rPr lang="en-US" sz="1400" dirty="0">
                          <a:effectLst/>
                        </a:rPr>
                        <a:t>Ownership</a:t>
                      </a:r>
                      <a:endParaRPr lang="en-US" sz="1400" dirty="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Sole owner</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Multiple owners</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Unlimited ownership</a:t>
                      </a:r>
                      <a:endParaRPr lang="en-US" sz="1400">
                        <a:effectLst/>
                        <a:latin typeface="Times New Roman"/>
                        <a:ea typeface="MS Mincho"/>
                      </a:endParaRPr>
                    </a:p>
                  </a:txBody>
                  <a:tcPr marL="68580" marR="68580" marT="0" marB="0"/>
                </a:tc>
              </a:tr>
              <a:tr h="370840">
                <a:tc>
                  <a:txBody>
                    <a:bodyPr/>
                    <a:lstStyle/>
                    <a:p>
                      <a:pPr marL="0" marR="0">
                        <a:spcBef>
                          <a:spcPts val="0"/>
                        </a:spcBef>
                        <a:spcAft>
                          <a:spcPts val="0"/>
                        </a:spcAft>
                      </a:pPr>
                      <a:r>
                        <a:rPr lang="en-US" sz="1400" dirty="0">
                          <a:effectLst/>
                        </a:rPr>
                        <a:t>Legal requirements and regulation</a:t>
                      </a:r>
                      <a:endParaRPr lang="en-US" sz="1400" dirty="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Few; entity easily formed</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Few; entity easily formed</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Numerous legal requirements</a:t>
                      </a:r>
                      <a:endParaRPr lang="en-US" sz="1400">
                        <a:effectLst/>
                        <a:latin typeface="Times New Roman"/>
                        <a:ea typeface="MS Mincho"/>
                      </a:endParaRPr>
                    </a:p>
                  </a:txBody>
                  <a:tcPr marL="68580" marR="68580" marT="0" marB="0"/>
                </a:tc>
              </a:tr>
              <a:tr h="370840">
                <a:tc>
                  <a:txBody>
                    <a:bodyPr/>
                    <a:lstStyle/>
                    <a:p>
                      <a:pPr marL="0" marR="0">
                        <a:spcBef>
                          <a:spcPts val="0"/>
                        </a:spcBef>
                        <a:spcAft>
                          <a:spcPts val="0"/>
                        </a:spcAft>
                      </a:pPr>
                      <a:r>
                        <a:rPr lang="en-US" sz="1400" dirty="0">
                          <a:effectLst/>
                        </a:rPr>
                        <a:t>Legal distinction between owner and business</a:t>
                      </a:r>
                      <a:endParaRPr lang="en-US" sz="1400" dirty="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None</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None</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Legal separation between owners and business</a:t>
                      </a:r>
                      <a:endParaRPr lang="en-US" sz="1400">
                        <a:effectLst/>
                        <a:latin typeface="Times New Roman"/>
                        <a:ea typeface="MS Mincho"/>
                      </a:endParaRPr>
                    </a:p>
                  </a:txBody>
                  <a:tcPr marL="68580" marR="68580" marT="0" marB="0"/>
                </a:tc>
              </a:tr>
              <a:tr h="370840">
                <a:tc>
                  <a:txBody>
                    <a:bodyPr/>
                    <a:lstStyle/>
                    <a:p>
                      <a:pPr marL="0" marR="0">
                        <a:spcBef>
                          <a:spcPts val="0"/>
                        </a:spcBef>
                        <a:spcAft>
                          <a:spcPts val="0"/>
                        </a:spcAft>
                      </a:pPr>
                      <a:r>
                        <a:rPr lang="en-US" sz="1400" dirty="0">
                          <a:effectLst/>
                        </a:rPr>
                        <a:t>Liability</a:t>
                      </a:r>
                      <a:endParaRPr lang="en-US" sz="1400" dirty="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Unlimited</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Unlimited but shared among partners</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Limited</a:t>
                      </a:r>
                      <a:endParaRPr lang="en-US" sz="1400">
                        <a:effectLst/>
                        <a:latin typeface="Times New Roman"/>
                        <a:ea typeface="MS Mincho"/>
                      </a:endParaRPr>
                    </a:p>
                  </a:txBody>
                  <a:tcPr marL="68580" marR="68580" marT="0" marB="0"/>
                </a:tc>
              </a:tr>
              <a:tr h="370840">
                <a:tc>
                  <a:txBody>
                    <a:bodyPr/>
                    <a:lstStyle/>
                    <a:p>
                      <a:pPr marL="0" marR="0">
                        <a:spcBef>
                          <a:spcPts val="0"/>
                        </a:spcBef>
                        <a:spcAft>
                          <a:spcPts val="0"/>
                        </a:spcAft>
                      </a:pPr>
                      <a:r>
                        <a:rPr lang="en-US" sz="1400" dirty="0">
                          <a:effectLst/>
                        </a:rPr>
                        <a:t>Ability to raise capital </a:t>
                      </a:r>
                      <a:endParaRPr lang="en-US" sz="1400" dirty="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Very limited</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Limited</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Nearly unlimited</a:t>
                      </a:r>
                      <a:endParaRPr lang="en-US" sz="1400">
                        <a:effectLst/>
                        <a:latin typeface="Times New Roman"/>
                        <a:ea typeface="MS Mincho"/>
                      </a:endParaRPr>
                    </a:p>
                  </a:txBody>
                  <a:tcPr marL="68580" marR="68580" marT="0" marB="0"/>
                </a:tc>
              </a:tr>
              <a:tr h="370840">
                <a:tc>
                  <a:txBody>
                    <a:bodyPr/>
                    <a:lstStyle/>
                    <a:p>
                      <a:pPr marL="0" marR="0">
                        <a:spcBef>
                          <a:spcPts val="0"/>
                        </a:spcBef>
                        <a:spcAft>
                          <a:spcPts val="0"/>
                        </a:spcAft>
                      </a:pPr>
                      <a:r>
                        <a:rPr lang="en-US" sz="1400" dirty="0">
                          <a:effectLst/>
                        </a:rPr>
                        <a:t>Transferability of ownership</a:t>
                      </a:r>
                      <a:endParaRPr lang="en-US" sz="1400" dirty="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Non-transferable (except by sale of entire business)</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Non-transferable</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Easily transferable</a:t>
                      </a:r>
                      <a:endParaRPr lang="en-US" sz="1400">
                        <a:effectLst/>
                        <a:latin typeface="Times New Roman"/>
                        <a:ea typeface="MS Mincho"/>
                      </a:endParaRPr>
                    </a:p>
                  </a:txBody>
                  <a:tcPr marL="68580" marR="68580" marT="0" marB="0"/>
                </a:tc>
              </a:tr>
              <a:tr h="370840">
                <a:tc>
                  <a:txBody>
                    <a:bodyPr/>
                    <a:lstStyle/>
                    <a:p>
                      <a:pPr marL="0" marR="0">
                        <a:spcBef>
                          <a:spcPts val="0"/>
                        </a:spcBef>
                        <a:spcAft>
                          <a:spcPts val="0"/>
                        </a:spcAft>
                      </a:pPr>
                      <a:r>
                        <a:rPr lang="en-US" sz="1400" dirty="0">
                          <a:effectLst/>
                        </a:rPr>
                        <a:t>Owner expertise in business</a:t>
                      </a:r>
                      <a:endParaRPr lang="en-US" sz="1400" dirty="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Essential</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a:effectLst/>
                        </a:rPr>
                        <a:t>Essential</a:t>
                      </a:r>
                      <a:endParaRPr lang="en-US" sz="1400">
                        <a:effectLst/>
                        <a:latin typeface="Times New Roman"/>
                        <a:ea typeface="MS Mincho"/>
                      </a:endParaRPr>
                    </a:p>
                  </a:txBody>
                  <a:tcPr marL="68580" marR="68580" marT="0" marB="0"/>
                </a:tc>
                <a:tc>
                  <a:txBody>
                    <a:bodyPr/>
                    <a:lstStyle/>
                    <a:p>
                      <a:pPr marL="0" marR="0">
                        <a:spcBef>
                          <a:spcPts val="0"/>
                        </a:spcBef>
                        <a:spcAft>
                          <a:spcPts val="0"/>
                        </a:spcAft>
                      </a:pPr>
                      <a:r>
                        <a:rPr lang="en-US" sz="1400" dirty="0">
                          <a:effectLst/>
                        </a:rPr>
                        <a:t>Unnecessary</a:t>
                      </a:r>
                      <a:endParaRPr lang="en-US" sz="1400" dirty="0">
                        <a:effectLst/>
                        <a:latin typeface="Times New Roman"/>
                        <a:ea typeface="MS Mincho"/>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11</a:t>
            </a:fld>
            <a:endParaRPr lang="en-US"/>
          </a:p>
        </p:txBody>
      </p:sp>
      <p:sp>
        <p:nvSpPr>
          <p:cNvPr id="7" name="TextBox 6"/>
          <p:cNvSpPr txBox="1"/>
          <p:nvPr/>
        </p:nvSpPr>
        <p:spPr>
          <a:xfrm>
            <a:off x="685800" y="5715000"/>
            <a:ext cx="2057400" cy="914400"/>
          </a:xfrm>
          <a:prstGeom prst="rect">
            <a:avLst/>
          </a:prstGeom>
          <a:noFill/>
        </p:spPr>
        <p:txBody>
          <a:bodyPr wrap="none" rtlCol="0">
            <a:noAutofit/>
          </a:bodyPr>
          <a:lstStyle/>
          <a:p>
            <a:r>
              <a:rPr lang="en-US" dirty="0" smtClean="0"/>
              <a:t>Exhibit 1-1, page 4</a:t>
            </a:r>
            <a:endParaRPr lang="en-US" dirty="0"/>
          </a:p>
        </p:txBody>
      </p:sp>
    </p:spTree>
    <p:extLst>
      <p:ext uri="{BB962C8B-B14F-4D97-AF65-F5344CB8AC3E}">
        <p14:creationId xmlns:p14="http://schemas.microsoft.com/office/powerpoint/2010/main" val="289357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ctr"/>
            <a:r>
              <a:rPr lang="en-US" dirty="0" smtClean="0"/>
              <a:t>4.	Specific </a:t>
            </a:r>
            <a:r>
              <a:rPr lang="en-US" dirty="0"/>
              <a:t>sources of conflict: </a:t>
            </a:r>
            <a:r>
              <a:rPr lang="en-US" dirty="0" smtClean="0"/>
              <a:t/>
            </a:r>
            <a:br>
              <a:rPr lang="en-US" dirty="0" smtClean="0"/>
            </a:br>
            <a:r>
              <a:rPr lang="en-US" dirty="0" smtClean="0"/>
              <a:t>Agency </a:t>
            </a:r>
            <a:r>
              <a:rPr lang="en-US" dirty="0"/>
              <a:t>relationships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4330699"/>
              </p:ext>
            </p:extLst>
          </p:nvPr>
        </p:nvGraphicFramePr>
        <p:xfrm>
          <a:off x="381000" y="1371600"/>
          <a:ext cx="83756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12</a:t>
            </a:fld>
            <a:endParaRPr lang="en-US"/>
          </a:p>
        </p:txBody>
      </p:sp>
      <p:sp>
        <p:nvSpPr>
          <p:cNvPr id="15" name="Rectangle 14"/>
          <p:cNvSpPr/>
          <p:nvPr/>
        </p:nvSpPr>
        <p:spPr>
          <a:xfrm>
            <a:off x="2460171" y="1740932"/>
            <a:ext cx="4572000" cy="369332"/>
          </a:xfrm>
          <a:prstGeom prst="rect">
            <a:avLst/>
          </a:prstGeom>
        </p:spPr>
        <p:txBody>
          <a:bodyPr>
            <a:spAutoFit/>
          </a:bodyPr>
          <a:lstStyle/>
          <a:p>
            <a:r>
              <a:rPr lang="en-US" dirty="0" smtClean="0"/>
              <a:t>Management–Shareholder conflicts</a:t>
            </a:r>
            <a:endParaRPr lang="en-US" dirty="0"/>
          </a:p>
        </p:txBody>
      </p:sp>
      <p:sp>
        <p:nvSpPr>
          <p:cNvPr id="16" name="TextBox 15"/>
          <p:cNvSpPr txBox="1"/>
          <p:nvPr/>
        </p:nvSpPr>
        <p:spPr>
          <a:xfrm>
            <a:off x="4746171" y="5257800"/>
            <a:ext cx="3429000" cy="457200"/>
          </a:xfrm>
          <a:prstGeom prst="rect">
            <a:avLst/>
          </a:prstGeom>
          <a:noFill/>
        </p:spPr>
        <p:txBody>
          <a:bodyPr wrap="none" rtlCol="0">
            <a:noAutofit/>
          </a:bodyPr>
          <a:lstStyle/>
          <a:p>
            <a:r>
              <a:rPr lang="en-US" dirty="0" smtClean="0"/>
              <a:t>Director–Shareholder conflicts</a:t>
            </a:r>
            <a:endParaRPr lang="en-US" dirty="0"/>
          </a:p>
        </p:txBody>
      </p:sp>
      <p:sp>
        <p:nvSpPr>
          <p:cNvPr id="17" name="Arc 16"/>
          <p:cNvSpPr/>
          <p:nvPr/>
        </p:nvSpPr>
        <p:spPr>
          <a:xfrm>
            <a:off x="1143000" y="2286000"/>
            <a:ext cx="6705600" cy="990601"/>
          </a:xfrm>
          <a:prstGeom prst="arc">
            <a:avLst>
              <a:gd name="adj1" fmla="val 10741984"/>
              <a:gd name="adj2" fmla="val 0"/>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V="1">
            <a:off x="4495800" y="4267200"/>
            <a:ext cx="3352800" cy="914400"/>
          </a:xfrm>
          <a:prstGeom prst="arc">
            <a:avLst>
              <a:gd name="adj1" fmla="val 11033500"/>
              <a:gd name="adj2" fmla="val 0"/>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3096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Management–Shareholder Conflicts</a:t>
            </a:r>
            <a:endParaRPr lang="en-US" dirty="0"/>
          </a:p>
        </p:txBody>
      </p:sp>
      <p:sp>
        <p:nvSpPr>
          <p:cNvPr id="3" name="Content Placeholder 2"/>
          <p:cNvSpPr>
            <a:spLocks noGrp="1"/>
          </p:cNvSpPr>
          <p:nvPr>
            <p:ph idx="1"/>
          </p:nvPr>
        </p:nvSpPr>
        <p:spPr/>
        <p:txBody>
          <a:bodyPr/>
          <a:lstStyle/>
          <a:p>
            <a:r>
              <a:rPr lang="en-US" dirty="0" smtClean="0"/>
              <a:t>Shareholders entrust management with funds from reinvested earnings or newly issued stock, which management invests.</a:t>
            </a:r>
          </a:p>
          <a:p>
            <a:r>
              <a:rPr lang="en-US" dirty="0" smtClean="0"/>
              <a:t>The overarching objective is to maximize shareholders’ wealth.</a:t>
            </a:r>
          </a:p>
          <a:p>
            <a:r>
              <a:rPr lang="en-US" dirty="0" smtClean="0"/>
              <a:t>Issue: Managers are human</a:t>
            </a:r>
          </a:p>
          <a:p>
            <a:pPr lvl="1"/>
            <a:r>
              <a:rPr lang="en-US" dirty="0" smtClean="0"/>
              <a:t>Managers may be more interested in expanding the size of the business, bonuses based on earnings, taking on excessive risks, or job security.</a:t>
            </a:r>
          </a:p>
          <a:p>
            <a:pPr lvl="1"/>
            <a:r>
              <a:rPr lang="en-US" dirty="0" smtClean="0"/>
              <a:t>Managers may consume excessive perquisites, or </a:t>
            </a:r>
            <a:r>
              <a:rPr lang="en-US" dirty="0"/>
              <a:t>in effect, take advantage of their position to spend excessively on things for </a:t>
            </a:r>
            <a:r>
              <a:rPr lang="en-US" dirty="0" smtClean="0"/>
              <a:t>themselves.</a:t>
            </a:r>
          </a:p>
          <a:p>
            <a:pPr lvl="1"/>
            <a:r>
              <a:rPr lang="en-US" dirty="0" smtClean="0"/>
              <a:t>Bottom line: there may be agency costs in terms of the explicit and implicit costs when managers do not act in the best interest of shareholders.</a:t>
            </a:r>
          </a:p>
          <a:p>
            <a:r>
              <a:rPr lang="en-US" dirty="0" smtClean="0"/>
              <a:t>Effective corporate governance guards against agency costs.</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13</a:t>
            </a:fld>
            <a:endParaRPr lang="en-US"/>
          </a:p>
        </p:txBody>
      </p:sp>
    </p:spTree>
    <p:extLst>
      <p:ext uri="{BB962C8B-B14F-4D97-AF65-F5344CB8AC3E}">
        <p14:creationId xmlns:p14="http://schemas.microsoft.com/office/powerpoint/2010/main" val="411792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Director–shareholder conflicts</a:t>
            </a:r>
            <a:endParaRPr lang="en-US" dirty="0"/>
          </a:p>
        </p:txBody>
      </p:sp>
      <p:sp>
        <p:nvSpPr>
          <p:cNvPr id="3" name="Content Placeholder 2"/>
          <p:cNvSpPr>
            <a:spLocks noGrp="1"/>
          </p:cNvSpPr>
          <p:nvPr>
            <p:ph idx="1"/>
          </p:nvPr>
        </p:nvSpPr>
        <p:spPr/>
        <p:txBody>
          <a:bodyPr/>
          <a:lstStyle/>
          <a:p>
            <a:r>
              <a:rPr lang="en-US" dirty="0" smtClean="0"/>
              <a:t>The board of directors are an intermediary between the shareholders and management, and represent shareholders’ interests by:</a:t>
            </a:r>
          </a:p>
          <a:p>
            <a:pPr lvl="1"/>
            <a:r>
              <a:rPr lang="en-US" dirty="0" smtClean="0"/>
              <a:t>Monitoring managers;</a:t>
            </a:r>
          </a:p>
          <a:p>
            <a:pPr lvl="1"/>
            <a:r>
              <a:rPr lang="en-US" dirty="0" smtClean="0"/>
              <a:t>Approving strategies and policies;</a:t>
            </a:r>
          </a:p>
          <a:p>
            <a:pPr lvl="1"/>
            <a:r>
              <a:rPr lang="en-US" dirty="0" smtClean="0"/>
              <a:t>Approving mergers and acquisitions;</a:t>
            </a:r>
          </a:p>
          <a:p>
            <a:pPr lvl="1"/>
            <a:r>
              <a:rPr lang="en-US" dirty="0" smtClean="0"/>
              <a:t>Approving audit contracts;</a:t>
            </a:r>
          </a:p>
          <a:p>
            <a:pPr lvl="1"/>
            <a:r>
              <a:rPr lang="en-US" dirty="0" smtClean="0"/>
              <a:t>Reviewing audit contracts and financial contracts;</a:t>
            </a:r>
          </a:p>
          <a:p>
            <a:pPr lvl="1"/>
            <a:r>
              <a:rPr lang="en-US" dirty="0" smtClean="0"/>
              <a:t>Establishing management compensation;</a:t>
            </a:r>
          </a:p>
          <a:p>
            <a:pPr lvl="1"/>
            <a:r>
              <a:rPr lang="en-US" dirty="0" smtClean="0"/>
              <a:t>Disciplining poorly performing managers.</a:t>
            </a:r>
          </a:p>
          <a:p>
            <a:r>
              <a:rPr lang="en-US" dirty="0" smtClean="0"/>
              <a:t>A conflict may arise if the board members align with management.</a:t>
            </a:r>
          </a:p>
          <a:p>
            <a:pPr marL="9144" indent="0">
              <a:buNone/>
            </a:pP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14</a:t>
            </a:fld>
            <a:endParaRPr lang="en-US"/>
          </a:p>
        </p:txBody>
      </p:sp>
    </p:spTree>
    <p:extLst>
      <p:ext uri="{BB962C8B-B14F-4D97-AF65-F5344CB8AC3E}">
        <p14:creationId xmlns:p14="http://schemas.microsoft.com/office/powerpoint/2010/main" val="188539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Responsibilities of the</a:t>
            </a:r>
            <a:br>
              <a:rPr lang="en-US" dirty="0" smtClean="0"/>
            </a:br>
            <a:r>
              <a:rPr lang="en-US" dirty="0" smtClean="0"/>
              <a:t>Board of Directors</a:t>
            </a:r>
            <a:endParaRPr lang="en-US" dirty="0"/>
          </a:p>
        </p:txBody>
      </p:sp>
      <p:sp>
        <p:nvSpPr>
          <p:cNvPr id="3" name="Content Placeholder 2"/>
          <p:cNvSpPr>
            <a:spLocks noGrp="1"/>
          </p:cNvSpPr>
          <p:nvPr>
            <p:ph idx="1"/>
          </p:nvPr>
        </p:nvSpPr>
        <p:spPr/>
        <p:txBody>
          <a:bodyPr>
            <a:normAutofit/>
          </a:bodyPr>
          <a:lstStyle/>
          <a:p>
            <a:pPr lvl="0"/>
            <a:r>
              <a:rPr lang="en-US" dirty="0"/>
              <a:t>Establish corporate values and governance structures for the </a:t>
            </a:r>
            <a:r>
              <a:rPr lang="en-US" dirty="0" smtClean="0"/>
              <a:t>company; </a:t>
            </a:r>
          </a:p>
          <a:p>
            <a:pPr lvl="0"/>
            <a:r>
              <a:rPr lang="en-US" dirty="0" smtClean="0"/>
              <a:t>Ensure </a:t>
            </a:r>
            <a:r>
              <a:rPr lang="en-US" dirty="0"/>
              <a:t>that all legal and regulatory requirements are met and complied with fully and in a timely </a:t>
            </a:r>
            <a:r>
              <a:rPr lang="en-US" dirty="0" smtClean="0"/>
              <a:t>fashion;</a:t>
            </a:r>
            <a:endParaRPr lang="en-US" dirty="0"/>
          </a:p>
          <a:p>
            <a:pPr lvl="0"/>
            <a:r>
              <a:rPr lang="en-US" dirty="0"/>
              <a:t>Establish long-term strategic objectives for the </a:t>
            </a:r>
            <a:r>
              <a:rPr lang="en-US" dirty="0" smtClean="0"/>
              <a:t>company; </a:t>
            </a:r>
          </a:p>
          <a:p>
            <a:pPr lvl="0"/>
            <a:r>
              <a:rPr lang="en-US" dirty="0" smtClean="0"/>
              <a:t>Establish </a:t>
            </a:r>
            <a:r>
              <a:rPr lang="en-US" dirty="0"/>
              <a:t>clear lines of responsibility and a strong system of accountability and performance </a:t>
            </a:r>
            <a:r>
              <a:rPr lang="en-US" dirty="0" smtClean="0"/>
              <a:t>measurement;</a:t>
            </a:r>
            <a:endParaRPr lang="en-US" dirty="0"/>
          </a:p>
          <a:p>
            <a:pPr lvl="0"/>
            <a:r>
              <a:rPr lang="en-US" dirty="0"/>
              <a:t>Hire the chief executive officer, determine the compensation package, and periodically evaluate the officer’s performance;</a:t>
            </a:r>
          </a:p>
          <a:p>
            <a:pPr lvl="0"/>
            <a:r>
              <a:rPr lang="en-US" dirty="0"/>
              <a:t>Ensure that management has supplied the board with sufficient information for it to be fully informed and prepared to make the decisions that are its responsibility, and to be able to adequately monitor and oversee the company’s management;</a:t>
            </a:r>
          </a:p>
          <a:p>
            <a:pPr lvl="0"/>
            <a:r>
              <a:rPr lang="en-US" dirty="0"/>
              <a:t>Meet regularly to perform its </a:t>
            </a:r>
            <a:r>
              <a:rPr lang="en-US" dirty="0" smtClean="0"/>
              <a:t>duties;</a:t>
            </a:r>
            <a:endParaRPr lang="en-US" dirty="0"/>
          </a:p>
          <a:p>
            <a:pPr lvl="0"/>
            <a:r>
              <a:rPr lang="en-US" dirty="0"/>
              <a:t>Acquire adequate </a:t>
            </a:r>
            <a:r>
              <a:rPr lang="en-US" dirty="0" smtClean="0"/>
              <a:t>training.</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15</a:t>
            </a:fld>
            <a:endParaRPr lang="en-US"/>
          </a:p>
        </p:txBody>
      </p:sp>
    </p:spTree>
    <p:extLst>
      <p:ext uri="{BB962C8B-B14F-4D97-AF65-F5344CB8AC3E}">
        <p14:creationId xmlns:p14="http://schemas.microsoft.com/office/powerpoint/2010/main" val="342826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5. Corporate </a:t>
            </a:r>
            <a:r>
              <a:rPr lang="en-US" dirty="0"/>
              <a:t>Governance </a:t>
            </a:r>
            <a:r>
              <a:rPr lang="en-US" dirty="0" smtClean="0"/>
              <a:t>Evaluation:</a:t>
            </a:r>
            <a:r>
              <a:rPr lang="en-US" dirty="0"/>
              <a:t/>
            </a:r>
            <a:br>
              <a:rPr lang="en-US" dirty="0"/>
            </a:br>
            <a:r>
              <a:rPr lang="en-US" dirty="0" smtClean="0"/>
              <a:t>Board of director Attributes</a:t>
            </a:r>
            <a:endParaRPr lang="en-US" dirty="0"/>
          </a:p>
        </p:txBody>
      </p:sp>
      <p:sp>
        <p:nvSpPr>
          <p:cNvPr id="3" name="Content Placeholder 2"/>
          <p:cNvSpPr>
            <a:spLocks noGrp="1"/>
          </p:cNvSpPr>
          <p:nvPr>
            <p:ph idx="1"/>
          </p:nvPr>
        </p:nvSpPr>
        <p:spPr/>
        <p:txBody>
          <a:bodyPr/>
          <a:lstStyle/>
          <a:p>
            <a:r>
              <a:rPr lang="en-US" dirty="0" smtClean="0"/>
              <a:t>The board should be comprised primarily of independent directors (that is, not insiders)</a:t>
            </a:r>
          </a:p>
          <a:p>
            <a:r>
              <a:rPr lang="en-US" dirty="0" smtClean="0"/>
              <a:t>The Chairman of the Board should be independent;</a:t>
            </a:r>
          </a:p>
          <a:p>
            <a:r>
              <a:rPr lang="en-US" dirty="0" smtClean="0"/>
              <a:t>Directors should be qualified;</a:t>
            </a:r>
          </a:p>
          <a:p>
            <a:r>
              <a:rPr lang="en-US" dirty="0" smtClean="0"/>
              <a:t>There should be a regular election of members of the Board;</a:t>
            </a:r>
          </a:p>
          <a:p>
            <a:r>
              <a:rPr lang="en-US" dirty="0" smtClean="0"/>
              <a:t>There should be a regular self-assessment of the Board;</a:t>
            </a:r>
          </a:p>
          <a:p>
            <a:r>
              <a:rPr lang="en-US" dirty="0" smtClean="0"/>
              <a:t>The board should hold separate meetings of the independent directors;</a:t>
            </a:r>
          </a:p>
          <a:p>
            <a:r>
              <a:rPr lang="en-US" dirty="0" smtClean="0"/>
              <a:t>The board should require audit oversight by independent directors who have sufficient expertise in finance, accounting, and the law.</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16</a:t>
            </a:fld>
            <a:endParaRPr lang="en-US"/>
          </a:p>
        </p:txBody>
      </p:sp>
    </p:spTree>
    <p:extLst>
      <p:ext uri="{BB962C8B-B14F-4D97-AF65-F5344CB8AC3E}">
        <p14:creationId xmlns:p14="http://schemas.microsoft.com/office/powerpoint/2010/main" val="260023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75904" cy="2819400"/>
          </a:xfrm>
        </p:spPr>
        <p:txBody>
          <a:bodyPr/>
          <a:lstStyle/>
          <a:p>
            <a:pPr marL="171450" indent="-171450"/>
            <a:r>
              <a:rPr lang="en-US" dirty="0"/>
              <a:t>The nominating committee should be comprised of independent </a:t>
            </a:r>
            <a:r>
              <a:rPr lang="en-US" dirty="0" smtClean="0"/>
              <a:t>directors;</a:t>
            </a:r>
            <a:endParaRPr lang="en-US" dirty="0"/>
          </a:p>
          <a:p>
            <a:r>
              <a:rPr lang="en-US" dirty="0" smtClean="0"/>
              <a:t>The compensation committee should be comprised </a:t>
            </a:r>
            <a:r>
              <a:rPr lang="en-US" dirty="0"/>
              <a:t>of independent </a:t>
            </a:r>
            <a:r>
              <a:rPr lang="en-US" dirty="0" smtClean="0"/>
              <a:t>directors;</a:t>
            </a:r>
            <a:endParaRPr lang="en-US" dirty="0"/>
          </a:p>
          <a:p>
            <a:r>
              <a:rPr lang="en-US" dirty="0" smtClean="0"/>
              <a:t>The board should be able </a:t>
            </a:r>
            <a:r>
              <a:rPr lang="en-US" dirty="0"/>
              <a:t>to hire outside </a:t>
            </a:r>
            <a:r>
              <a:rPr lang="en-US" dirty="0" smtClean="0"/>
              <a:t>counsel;</a:t>
            </a:r>
            <a:endParaRPr lang="en-US" dirty="0"/>
          </a:p>
          <a:p>
            <a:r>
              <a:rPr lang="en-US" dirty="0" smtClean="0"/>
              <a:t>The board should disclose </a:t>
            </a:r>
            <a:r>
              <a:rPr lang="en-US" dirty="0"/>
              <a:t>governance </a:t>
            </a:r>
            <a:r>
              <a:rPr lang="en-US" dirty="0" smtClean="0"/>
              <a:t>policies;</a:t>
            </a:r>
            <a:endParaRPr lang="en-US" dirty="0"/>
          </a:p>
          <a:p>
            <a:r>
              <a:rPr lang="en-US" dirty="0" smtClean="0"/>
              <a:t>The board should ensure adequate disclosure and transparency;</a:t>
            </a:r>
          </a:p>
          <a:p>
            <a:r>
              <a:rPr lang="en-US" dirty="0" smtClean="0"/>
              <a:t>The board should require disclosure of any related-party transactions;</a:t>
            </a:r>
          </a:p>
          <a:p>
            <a:r>
              <a:rPr lang="en-US" dirty="0" smtClean="0"/>
              <a:t>The board should respond to shareholders’ non-binding proxy votes.</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17</a:t>
            </a:fld>
            <a:endParaRPr lang="en-US"/>
          </a:p>
        </p:txBody>
      </p:sp>
      <p:sp>
        <p:nvSpPr>
          <p:cNvPr id="7" name="Title 1"/>
          <p:cNvSpPr txBox="1">
            <a:spLocks/>
          </p:cNvSpPr>
          <p:nvPr/>
        </p:nvSpPr>
        <p:spPr>
          <a:xfrm>
            <a:off x="381000" y="271632"/>
            <a:ext cx="8375904" cy="14478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cap="all" baseline="0">
                <a:solidFill>
                  <a:schemeClr val="tx2"/>
                </a:solidFill>
                <a:latin typeface="+mj-lt"/>
                <a:ea typeface="+mj-ea"/>
                <a:cs typeface="+mj-cs"/>
              </a:defRPr>
            </a:lvl1pPr>
          </a:lstStyle>
          <a:p>
            <a:pPr algn="ctr"/>
            <a:r>
              <a:rPr lang="en-US" dirty="0" smtClean="0"/>
              <a:t>5. Corporate Governance Evaluation:</a:t>
            </a:r>
            <a:br>
              <a:rPr lang="en-US" dirty="0" smtClean="0"/>
            </a:br>
            <a:r>
              <a:rPr lang="en-US" dirty="0" smtClean="0"/>
              <a:t>Board of director Attributes </a:t>
            </a:r>
            <a:r>
              <a:rPr lang="en-US" sz="2400" dirty="0" smtClean="0"/>
              <a:t>(continued</a:t>
            </a:r>
            <a:r>
              <a:rPr lang="en-US" sz="2400" dirty="0"/>
              <a:t>)</a:t>
            </a:r>
            <a:endParaRPr lang="en-US" sz="2400" dirty="0" smtClean="0"/>
          </a:p>
        </p:txBody>
      </p:sp>
    </p:spTree>
    <p:extLst>
      <p:ext uri="{BB962C8B-B14F-4D97-AF65-F5344CB8AC3E}">
        <p14:creationId xmlns:p14="http://schemas.microsoft.com/office/powerpoint/2010/main" val="2224406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smtClean="0"/>
              <a:t>Monetary Authority of Singapore</a:t>
            </a:r>
            <a:r>
              <a:rPr lang="en-US" dirty="0" smtClean="0"/>
              <a:t/>
            </a:r>
            <a:br>
              <a:rPr lang="en-US" dirty="0" smtClean="0"/>
            </a:br>
            <a:r>
              <a:rPr lang="en-US" sz="2700" i="1" dirty="0" smtClean="0"/>
              <a:t>Guidelines and Regulations</a:t>
            </a:r>
            <a:br>
              <a:rPr lang="en-US" sz="2700" i="1" dirty="0" smtClean="0"/>
            </a:br>
            <a:r>
              <a:rPr lang="en-US" sz="2700" i="1" dirty="0" smtClean="0"/>
              <a:t>on Corporate Governance</a:t>
            </a:r>
            <a:endParaRPr lang="en-US" sz="3600" i="1" dirty="0"/>
          </a:p>
        </p:txBody>
      </p:sp>
      <p:sp>
        <p:nvSpPr>
          <p:cNvPr id="3" name="Content Placeholder 2"/>
          <p:cNvSpPr>
            <a:spLocks noGrp="1"/>
          </p:cNvSpPr>
          <p:nvPr>
            <p:ph idx="1"/>
          </p:nvPr>
        </p:nvSpPr>
        <p:spPr>
          <a:xfrm>
            <a:off x="381000" y="1447800"/>
            <a:ext cx="8375904" cy="4876800"/>
          </a:xfrm>
        </p:spPr>
        <p:txBody>
          <a:bodyPr/>
          <a:lstStyle/>
          <a:p>
            <a:pPr marL="1371600" indent="-1363663">
              <a:buNone/>
            </a:pPr>
            <a:r>
              <a:rPr lang="en-US" dirty="0"/>
              <a:t>Principle 1:	Every Institution should be headed by an effective Board.</a:t>
            </a:r>
          </a:p>
          <a:p>
            <a:pPr marL="1371600" indent="-1363663">
              <a:buNone/>
            </a:pPr>
            <a:r>
              <a:rPr lang="en-US" dirty="0"/>
              <a:t>Principle 2:	There should be a strong and independent element on the Board which is able to exercise objective judgment on corporate affairs independently from management and substantial shareholders.</a:t>
            </a:r>
          </a:p>
          <a:p>
            <a:pPr marL="1371600" indent="-1363663">
              <a:buNone/>
            </a:pPr>
            <a:r>
              <a:rPr lang="en-US" dirty="0"/>
              <a:t>Principle 3:	The Board should set and enforce clear lines of responsibility and accountability throughout the Institution.</a:t>
            </a:r>
          </a:p>
          <a:p>
            <a:pPr marL="1371600" indent="-1363663">
              <a:buNone/>
            </a:pPr>
            <a:r>
              <a:rPr lang="en-US" dirty="0"/>
              <a:t>Principle 4:	There should be a formal and transparent process for the appointment of new directors to the Board.</a:t>
            </a:r>
          </a:p>
          <a:p>
            <a:pPr marL="1371600" indent="-1363663">
              <a:buNone/>
            </a:pPr>
            <a:r>
              <a:rPr lang="en-US" dirty="0"/>
              <a:t>Principle 5:	There should be a formal assessment of the effectiveness of the Board as a whole and the contribution by each director to the effectiveness of the Board.</a:t>
            </a:r>
          </a:p>
          <a:p>
            <a:pPr marL="1371600" indent="-1363663">
              <a:buNone/>
            </a:pPr>
            <a:r>
              <a:rPr lang="en-US" dirty="0"/>
              <a:t>Principle 6:	In order to fulfill their responsibilities, Board members should be provided with complete, adequate and timely information prior to board meetings and on an on-going basis by the management.</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18</a:t>
            </a:fld>
            <a:endParaRPr lang="en-US"/>
          </a:p>
        </p:txBody>
      </p:sp>
    </p:spTree>
    <p:extLst>
      <p:ext uri="{BB962C8B-B14F-4D97-AF65-F5344CB8AC3E}">
        <p14:creationId xmlns:p14="http://schemas.microsoft.com/office/powerpoint/2010/main" val="306260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smtClean="0"/>
              <a:t>Guidelines </a:t>
            </a:r>
            <a:r>
              <a:rPr lang="en-US" i="1" dirty="0"/>
              <a:t>and Regulations on Corporate </a:t>
            </a:r>
            <a:r>
              <a:rPr lang="en-US" i="1" dirty="0" smtClean="0"/>
              <a:t>Governance </a:t>
            </a:r>
            <a:r>
              <a:rPr lang="en-US" sz="2400" dirty="0" smtClean="0"/>
              <a:t>(</a:t>
            </a:r>
            <a:r>
              <a:rPr lang="en-US" sz="2400" dirty="0"/>
              <a:t>continued)</a:t>
            </a:r>
          </a:p>
        </p:txBody>
      </p:sp>
      <p:sp>
        <p:nvSpPr>
          <p:cNvPr id="3" name="Content Placeholder 2"/>
          <p:cNvSpPr>
            <a:spLocks noGrp="1"/>
          </p:cNvSpPr>
          <p:nvPr>
            <p:ph idx="1"/>
          </p:nvPr>
        </p:nvSpPr>
        <p:spPr>
          <a:xfrm>
            <a:off x="381000" y="1447800"/>
            <a:ext cx="8375904" cy="4953000"/>
          </a:xfrm>
        </p:spPr>
        <p:txBody>
          <a:bodyPr>
            <a:normAutofit/>
          </a:bodyPr>
          <a:lstStyle/>
          <a:p>
            <a:pPr marL="1371600" indent="-1363663">
              <a:buNone/>
            </a:pPr>
            <a:r>
              <a:rPr lang="en-US" dirty="0"/>
              <a:t>Principle 7:	There should be a formal and transparent procedure for fixing the remuneration packages of individual directors. No director should be involved in deciding his own remuneration.</a:t>
            </a:r>
          </a:p>
          <a:p>
            <a:pPr marL="1371600" indent="-1363663">
              <a:buNone/>
            </a:pPr>
            <a:r>
              <a:rPr lang="en-US" dirty="0"/>
              <a:t>Principle 8:	The level and composition of remuneration should be appropriate to attract, retain and motivate the directors to perform their roles and carry out their responsibilities.</a:t>
            </a:r>
          </a:p>
          <a:p>
            <a:pPr marL="1371600" indent="-1363663">
              <a:buNone/>
            </a:pPr>
            <a:r>
              <a:rPr lang="en-US" dirty="0"/>
              <a:t>Principle 9:	The Board should establish an Audit Committee with a set of written terms of reference that clearly sets out its authority and duties.</a:t>
            </a:r>
          </a:p>
          <a:p>
            <a:pPr marL="1371600" indent="-1363663">
              <a:buNone/>
            </a:pPr>
            <a:r>
              <a:rPr lang="en-US" dirty="0"/>
              <a:t>Principle 10:	The Board should ensure that there is an adequate risk management system and sound internal controls.</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19</a:t>
            </a:fld>
            <a:endParaRPr lang="en-US"/>
          </a:p>
        </p:txBody>
      </p:sp>
    </p:spTree>
    <p:extLst>
      <p:ext uri="{BB962C8B-B14F-4D97-AF65-F5344CB8AC3E}">
        <p14:creationId xmlns:p14="http://schemas.microsoft.com/office/powerpoint/2010/main" val="10345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lgn="ctr"/>
            <a:r>
              <a:rPr lang="en-US" dirty="0" smtClean="0"/>
              <a:t>1.	Introduction</a:t>
            </a:r>
            <a:br>
              <a:rPr lang="en-US" dirty="0" smtClean="0"/>
            </a:br>
            <a:r>
              <a:rPr lang="en-US" sz="2400" dirty="0" smtClean="0"/>
              <a:t>What is corporate governance?</a:t>
            </a:r>
            <a:endParaRPr lang="en-US" sz="2400" dirty="0"/>
          </a:p>
        </p:txBody>
      </p:sp>
      <p:sp>
        <p:nvSpPr>
          <p:cNvPr id="3" name="Content Placeholder 2"/>
          <p:cNvSpPr>
            <a:spLocks noGrp="1"/>
          </p:cNvSpPr>
          <p:nvPr>
            <p:ph idx="1"/>
          </p:nvPr>
        </p:nvSpPr>
        <p:spPr/>
        <p:txBody>
          <a:bodyPr/>
          <a:lstStyle/>
          <a:p>
            <a:r>
              <a:rPr lang="en-US" b="1" dirty="0" smtClean="0"/>
              <a:t>Corporate governance </a:t>
            </a:r>
            <a:r>
              <a:rPr lang="en-US" dirty="0" smtClean="0"/>
              <a:t>is the </a:t>
            </a:r>
            <a:r>
              <a:rPr lang="en-US" dirty="0"/>
              <a:t>system of principles, policies, procedures, and clearly defined responsibilities and accountabilities used by stakeholders to overcome the conflicts of interest inherent in the corporate form</a:t>
            </a:r>
            <a:r>
              <a:rPr lang="en-US" dirty="0" smtClean="0"/>
              <a:t>.</a:t>
            </a:r>
          </a:p>
          <a:p>
            <a:pPr lvl="1"/>
            <a:r>
              <a:rPr lang="en-US" dirty="0" smtClean="0"/>
              <a:t>Hence, the importance of understanding the different forms of business.</a:t>
            </a:r>
          </a:p>
          <a:p>
            <a:r>
              <a:rPr lang="en-US" dirty="0" smtClean="0"/>
              <a:t>Corporate governance affects the operational risk and, hence, sustainability of a corporation.</a:t>
            </a:r>
          </a:p>
          <a:p>
            <a:pPr lvl="1"/>
            <a:r>
              <a:rPr lang="en-US" dirty="0" smtClean="0"/>
              <a:t>The quality of a corporation’s corporate of governance affects the risks and value of the corporation.</a:t>
            </a:r>
          </a:p>
          <a:p>
            <a:pPr lvl="1"/>
            <a:r>
              <a:rPr lang="en-US" dirty="0" smtClean="0"/>
              <a:t>Effective, strong corporate governance is essential for the efficient functioning of markets.</a:t>
            </a:r>
          </a:p>
          <a:p>
            <a:pPr lvl="1"/>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a:t>
            </a:fld>
            <a:endParaRPr lang="en-US"/>
          </a:p>
        </p:txBody>
      </p:sp>
    </p:spTree>
    <p:extLst>
      <p:ext uri="{BB962C8B-B14F-4D97-AF65-F5344CB8AC3E}">
        <p14:creationId xmlns:p14="http://schemas.microsoft.com/office/powerpoint/2010/main" val="311946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0" indent="-1363663">
              <a:buNone/>
            </a:pPr>
            <a:r>
              <a:rPr lang="en-US" dirty="0"/>
              <a:t>Principle 11:	The Board should ensure that an internal audit function that is independent of the activities audited is established.</a:t>
            </a:r>
          </a:p>
          <a:p>
            <a:pPr marL="1371600" indent="-1363663">
              <a:buNone/>
            </a:pPr>
            <a:r>
              <a:rPr lang="en-US" dirty="0"/>
              <a:t>Principle 12:	The Board should ensure that management formulates policies to ensure dealings with the public, the Institution’s policyholders and claimants, depositors and other customers are conducted fairly, responsibly and professionally.</a:t>
            </a:r>
          </a:p>
          <a:p>
            <a:pPr marL="1371600" indent="-1363663">
              <a:buNone/>
            </a:pPr>
            <a:r>
              <a:rPr lang="en-US" dirty="0"/>
              <a:t>Principle 13:	The Board should ensure that related party transactions with the Institution are made on an arm’s length basis.</a:t>
            </a:r>
          </a:p>
          <a:p>
            <a:pPr marL="9144" indent="0">
              <a:buNone/>
            </a:pP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20</a:t>
            </a:fld>
            <a:endParaRPr lang="en-US"/>
          </a:p>
        </p:txBody>
      </p:sp>
      <p:sp>
        <p:nvSpPr>
          <p:cNvPr id="7" name="Title 1"/>
          <p:cNvSpPr txBox="1">
            <a:spLocks/>
          </p:cNvSpPr>
          <p:nvPr/>
        </p:nvSpPr>
        <p:spPr>
          <a:xfrm>
            <a:off x="381000" y="152400"/>
            <a:ext cx="837590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cap="all" baseline="0">
                <a:solidFill>
                  <a:schemeClr val="tx2"/>
                </a:solidFill>
                <a:latin typeface="+mj-lt"/>
                <a:ea typeface="+mj-ea"/>
                <a:cs typeface="+mj-cs"/>
              </a:defRPr>
            </a:lvl1pPr>
          </a:lstStyle>
          <a:p>
            <a:pPr algn="ctr"/>
            <a:r>
              <a:rPr lang="en-US" i="1" dirty="0" smtClean="0"/>
              <a:t>Guidelines and Regulations on Corporate Governance </a:t>
            </a:r>
            <a:r>
              <a:rPr lang="en-US" sz="2400" dirty="0" smtClean="0"/>
              <a:t>(</a:t>
            </a:r>
            <a:r>
              <a:rPr lang="en-US" sz="2400" dirty="0"/>
              <a:t>continued)</a:t>
            </a:r>
          </a:p>
        </p:txBody>
      </p:sp>
    </p:spTree>
    <p:extLst>
      <p:ext uri="{BB962C8B-B14F-4D97-AF65-F5344CB8AC3E}">
        <p14:creationId xmlns:p14="http://schemas.microsoft.com/office/powerpoint/2010/main" val="423390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err="1" smtClean="0"/>
              <a:t>Organisation</a:t>
            </a:r>
            <a:r>
              <a:rPr lang="en-US" sz="2700" dirty="0" smtClean="0"/>
              <a:t> for Economic Co-Operation and Development (OECD)</a:t>
            </a:r>
            <a:r>
              <a:rPr lang="en-US" dirty="0" smtClean="0"/>
              <a:t/>
            </a:r>
            <a:br>
              <a:rPr lang="en-US" dirty="0" smtClean="0"/>
            </a:br>
            <a:r>
              <a:rPr lang="en-US" i="1" dirty="0" smtClean="0"/>
              <a:t>Principles of Corporate Governance</a:t>
            </a:r>
            <a:endParaRPr lang="en-US"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1271748"/>
              </p:ext>
            </p:extLst>
          </p:nvPr>
        </p:nvGraphicFramePr>
        <p:xfrm>
          <a:off x="1143000" y="1524000"/>
          <a:ext cx="670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21</a:t>
            </a:fld>
            <a:endParaRPr lang="en-US"/>
          </a:p>
        </p:txBody>
      </p:sp>
    </p:spTree>
    <p:extLst>
      <p:ext uri="{BB962C8B-B14F-4D97-AF65-F5344CB8AC3E}">
        <p14:creationId xmlns:p14="http://schemas.microsoft.com/office/powerpoint/2010/main" val="2181615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lgn="ctr"/>
            <a:r>
              <a:rPr lang="en-US" dirty="0" smtClean="0"/>
              <a:t>6.	Environmental</a:t>
            </a:r>
            <a:r>
              <a:rPr lang="en-US" dirty="0"/>
              <a:t>, social, and governance </a:t>
            </a:r>
            <a:r>
              <a:rPr lang="en-US" dirty="0" smtClean="0"/>
              <a:t>factors</a:t>
            </a:r>
            <a:endParaRPr lang="en-US" sz="2700" dirty="0"/>
          </a:p>
        </p:txBody>
      </p:sp>
      <p:sp>
        <p:nvSpPr>
          <p:cNvPr id="7" name="Text Placeholder 6"/>
          <p:cNvSpPr>
            <a:spLocks noGrp="1"/>
          </p:cNvSpPr>
          <p:nvPr>
            <p:ph type="body" sz="quarter" idx="13"/>
          </p:nvPr>
        </p:nvSpPr>
        <p:spPr/>
        <p:txBody>
          <a:bodyPr anchor="ctr">
            <a:normAutofit/>
          </a:bodyPr>
          <a:lstStyle/>
          <a:p>
            <a:r>
              <a:rPr lang="en-US" sz="2000" dirty="0" err="1"/>
              <a:t>ESG</a:t>
            </a:r>
            <a:r>
              <a:rPr lang="en-US" sz="2000" dirty="0"/>
              <a:t> risk exposure</a:t>
            </a:r>
          </a:p>
        </p:txBody>
      </p:sp>
      <p:sp>
        <p:nvSpPr>
          <p:cNvPr id="3" name="Content Placeholder 2"/>
          <p:cNvSpPr>
            <a:spLocks noGrp="1"/>
          </p:cNvSpPr>
          <p:nvPr>
            <p:ph idx="1"/>
          </p:nvPr>
        </p:nvSpPr>
        <p:spPr/>
        <p:txBody>
          <a:bodyPr/>
          <a:lstStyle/>
          <a:p>
            <a:r>
              <a:rPr lang="en-US" b="1" dirty="0" smtClean="0"/>
              <a:t>Environmental, social, and governance (</a:t>
            </a:r>
            <a:r>
              <a:rPr lang="en-US" b="1" dirty="0" err="1" smtClean="0"/>
              <a:t>ESG</a:t>
            </a:r>
            <a:r>
              <a:rPr lang="en-US" b="1" dirty="0" smtClean="0"/>
              <a:t>) risk </a:t>
            </a:r>
            <a:r>
              <a:rPr lang="en-US" dirty="0" smtClean="0"/>
              <a:t>is the risk associated with the management of environment, social, and governance issues.</a:t>
            </a:r>
          </a:p>
          <a:p>
            <a:pPr lvl="1"/>
            <a:r>
              <a:rPr lang="en-US" dirty="0" smtClean="0"/>
              <a:t>Involves mitigating risks and managing these risks when they arise. </a:t>
            </a:r>
          </a:p>
          <a:p>
            <a:r>
              <a:rPr lang="en-US" dirty="0" err="1" smtClean="0"/>
              <a:t>ESG</a:t>
            </a:r>
            <a:r>
              <a:rPr lang="en-US" dirty="0" smtClean="0"/>
              <a:t> </a:t>
            </a:r>
            <a:r>
              <a:rPr lang="en-US" dirty="0"/>
              <a:t>risk affects the company’s sustainability and valuation</a:t>
            </a:r>
            <a:r>
              <a:rPr lang="en-US" dirty="0" smtClean="0"/>
              <a:t>.</a:t>
            </a:r>
          </a:p>
          <a:p>
            <a:pPr marL="9144" indent="0">
              <a:buNone/>
            </a:pPr>
            <a:endParaRPr lang="en-US" dirty="0"/>
          </a:p>
          <a:p>
            <a:pPr lvl="1"/>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22</a:t>
            </a:fld>
            <a:endParaRPr lang="en-US"/>
          </a:p>
        </p:txBody>
      </p:sp>
      <p:graphicFrame>
        <p:nvGraphicFramePr>
          <p:cNvPr id="6" name="Diagram 5"/>
          <p:cNvGraphicFramePr/>
          <p:nvPr>
            <p:extLst>
              <p:ext uri="{D42A27DB-BD31-4B8C-83A1-F6EECF244321}">
                <p14:modId xmlns:p14="http://schemas.microsoft.com/office/powerpoint/2010/main" val="3191640996"/>
              </p:ext>
            </p:extLst>
          </p:nvPr>
        </p:nvGraphicFramePr>
        <p:xfrm>
          <a:off x="1524000" y="3810000"/>
          <a:ext cx="60960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546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of </a:t>
            </a:r>
            <a:r>
              <a:rPr lang="en-US" dirty="0" err="1" smtClean="0"/>
              <a:t>ESG</a:t>
            </a:r>
            <a:r>
              <a:rPr lang="en-US" dirty="0" smtClean="0"/>
              <a:t> risks</a:t>
            </a:r>
            <a:endParaRPr lang="en-US" dirty="0"/>
          </a:p>
        </p:txBody>
      </p:sp>
      <p:sp>
        <p:nvSpPr>
          <p:cNvPr id="3" name="Content Placeholder 2"/>
          <p:cNvSpPr>
            <a:spLocks noGrp="1"/>
          </p:cNvSpPr>
          <p:nvPr>
            <p:ph idx="1"/>
          </p:nvPr>
        </p:nvSpPr>
        <p:spPr/>
        <p:txBody>
          <a:bodyPr/>
          <a:lstStyle/>
          <a:p>
            <a:r>
              <a:rPr lang="en-US" dirty="0" smtClean="0"/>
              <a:t>Legislative and regulatory risk (that is, the role of governments)</a:t>
            </a:r>
          </a:p>
          <a:p>
            <a:r>
              <a:rPr lang="en-US" dirty="0" smtClean="0"/>
              <a:t>Legal risk (for example, lawsuits)</a:t>
            </a:r>
          </a:p>
          <a:p>
            <a:r>
              <a:rPr lang="en-US" dirty="0" smtClean="0"/>
              <a:t>Reputational risk</a:t>
            </a:r>
          </a:p>
          <a:p>
            <a:r>
              <a:rPr lang="en-US" dirty="0" smtClean="0"/>
              <a:t>Operating risk</a:t>
            </a:r>
          </a:p>
          <a:p>
            <a:r>
              <a:rPr lang="en-US" dirty="0" smtClean="0"/>
              <a:t>Financial risk</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23</a:t>
            </a:fld>
            <a:endParaRPr lang="en-US"/>
          </a:p>
        </p:txBody>
      </p:sp>
    </p:spTree>
    <p:extLst>
      <p:ext uri="{BB962C8B-B14F-4D97-AF65-F5344CB8AC3E}">
        <p14:creationId xmlns:p14="http://schemas.microsoft.com/office/powerpoint/2010/main" val="2936610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ctr"/>
            <a:r>
              <a:rPr lang="en-US" dirty="0" smtClean="0"/>
              <a:t>7.	Valuation </a:t>
            </a:r>
            <a:r>
              <a:rPr lang="en-US" dirty="0"/>
              <a:t>implications of corporate governance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7684412"/>
              </p:ext>
            </p:extLst>
          </p:nvPr>
        </p:nvGraphicFramePr>
        <p:xfrm>
          <a:off x="1295400" y="1600200"/>
          <a:ext cx="7010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24</a:t>
            </a:fld>
            <a:endParaRPr lang="en-US"/>
          </a:p>
        </p:txBody>
      </p:sp>
    </p:spTree>
    <p:extLst>
      <p:ext uri="{BB962C8B-B14F-4D97-AF65-F5344CB8AC3E}">
        <p14:creationId xmlns:p14="http://schemas.microsoft.com/office/powerpoint/2010/main" val="8874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Risks of weak corporate governance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0183026"/>
              </p:ext>
            </p:extLst>
          </p:nvPr>
        </p:nvGraphicFramePr>
        <p:xfrm>
          <a:off x="381000" y="1447800"/>
          <a:ext cx="8375904"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25</a:t>
            </a:fld>
            <a:endParaRPr lang="en-US"/>
          </a:p>
        </p:txBody>
      </p:sp>
    </p:spTree>
    <p:extLst>
      <p:ext uri="{BB962C8B-B14F-4D97-AF65-F5344CB8AC3E}">
        <p14:creationId xmlns:p14="http://schemas.microsoft.com/office/powerpoint/2010/main" val="32638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 from strong governance</a:t>
            </a:r>
            <a:endParaRPr lang="en-US" dirty="0"/>
          </a:p>
        </p:txBody>
      </p:sp>
      <p:sp>
        <p:nvSpPr>
          <p:cNvPr id="3" name="Content Placeholder 2"/>
          <p:cNvSpPr>
            <a:spLocks noGrp="1"/>
          </p:cNvSpPr>
          <p:nvPr>
            <p:ph idx="1"/>
          </p:nvPr>
        </p:nvSpPr>
        <p:spPr/>
        <p:txBody>
          <a:bodyPr/>
          <a:lstStyle/>
          <a:p>
            <a:pPr marL="9144" indent="0">
              <a:buNone/>
            </a:pPr>
            <a:r>
              <a:rPr lang="en-US" dirty="0" smtClean="0"/>
              <a:t>Evidence suggests that: </a:t>
            </a:r>
          </a:p>
          <a:p>
            <a:pPr lvl="1"/>
            <a:r>
              <a:rPr lang="en-US" dirty="0" smtClean="0"/>
              <a:t>companies with strong governance had greater investment performance.</a:t>
            </a:r>
          </a:p>
          <a:p>
            <a:pPr lvl="1"/>
            <a:r>
              <a:rPr lang="en-US" dirty="0" smtClean="0"/>
              <a:t>companies with strong shareholders’ rights outperformed those with weak protections.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26</a:t>
            </a:fld>
            <a:endParaRPr lang="en-US"/>
          </a:p>
        </p:txBody>
      </p:sp>
    </p:spTree>
    <p:extLst>
      <p:ext uri="{BB962C8B-B14F-4D97-AF65-F5344CB8AC3E}">
        <p14:creationId xmlns:p14="http://schemas.microsoft.com/office/powerpoint/2010/main" val="51686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 Summary</a:t>
            </a:r>
            <a:endParaRPr lang="en-US" dirty="0"/>
          </a:p>
        </p:txBody>
      </p:sp>
      <p:sp>
        <p:nvSpPr>
          <p:cNvPr id="3" name="Content Placeholder 2"/>
          <p:cNvSpPr>
            <a:spLocks noGrp="1"/>
          </p:cNvSpPr>
          <p:nvPr>
            <p:ph idx="1"/>
          </p:nvPr>
        </p:nvSpPr>
        <p:spPr/>
        <p:txBody>
          <a:bodyPr>
            <a:normAutofit/>
          </a:bodyPr>
          <a:lstStyle/>
          <a:p>
            <a:pPr lvl="1"/>
            <a:r>
              <a:rPr lang="en-US" dirty="0"/>
              <a:t>Corporate governance is the system of principles, policies, procedures, and clearly defined responsibilities and </a:t>
            </a:r>
            <a:r>
              <a:rPr lang="en-US" dirty="0" smtClean="0"/>
              <a:t>accountabilities. </a:t>
            </a:r>
          </a:p>
          <a:p>
            <a:pPr lvl="1"/>
            <a:r>
              <a:rPr lang="en-US" dirty="0" smtClean="0"/>
              <a:t>The </a:t>
            </a:r>
            <a:r>
              <a:rPr lang="en-US" dirty="0"/>
              <a:t>objectives of a corporate governance system are (1) to eliminate or mitigate conflicts of interest among stakeholders, particularly between managers and shareholders, and (2) to ensure that the assets of the company are used efficiently and productively and in the best interests of the investors and other stakeholders.</a:t>
            </a:r>
          </a:p>
          <a:p>
            <a:pPr lvl="1"/>
            <a:r>
              <a:rPr lang="en-US" dirty="0"/>
              <a:t>The failure of a company to establish an effective system of corporate governance represents a major operational risk to the company and its investors. </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27</a:t>
            </a:fld>
            <a:endParaRPr lang="en-US"/>
          </a:p>
        </p:txBody>
      </p:sp>
    </p:spTree>
    <p:extLst>
      <p:ext uri="{BB962C8B-B14F-4D97-AF65-F5344CB8AC3E}">
        <p14:creationId xmlns:p14="http://schemas.microsoft.com/office/powerpoint/2010/main" val="2533890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The specific sources of conflict in corporate agency relationships </a:t>
            </a:r>
            <a:r>
              <a:rPr lang="en-US" dirty="0" smtClean="0"/>
              <a:t>are manager-shareholder. </a:t>
            </a:r>
          </a:p>
          <a:p>
            <a:pPr lvl="0"/>
            <a:r>
              <a:rPr lang="en-US" dirty="0" smtClean="0"/>
              <a:t>The </a:t>
            </a:r>
            <a:r>
              <a:rPr lang="en-US" dirty="0"/>
              <a:t>responsibilities of board members, both individually and as a group, are </a:t>
            </a:r>
            <a:r>
              <a:rPr lang="en-US" dirty="0" smtClean="0"/>
              <a:t>to establish </a:t>
            </a:r>
            <a:r>
              <a:rPr lang="en-US" dirty="0"/>
              <a:t>corporate values and </a:t>
            </a:r>
            <a:r>
              <a:rPr lang="en-US" dirty="0" smtClean="0"/>
              <a:t>effective governance </a:t>
            </a:r>
            <a:r>
              <a:rPr lang="en-US" dirty="0"/>
              <a:t>structures for the </a:t>
            </a:r>
            <a:r>
              <a:rPr lang="en-US" dirty="0" smtClean="0"/>
              <a:t>company. </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28</a:t>
            </a:fld>
            <a:endParaRPr lang="en-US"/>
          </a:p>
        </p:txBody>
      </p:sp>
      <p:sp>
        <p:nvSpPr>
          <p:cNvPr id="7" name="Title 1"/>
          <p:cNvSpPr>
            <a:spLocks noGrp="1"/>
          </p:cNvSpPr>
          <p:nvPr>
            <p:ph type="title"/>
          </p:nvPr>
        </p:nvSpPr>
        <p:spPr>
          <a:xfrm>
            <a:off x="381000" y="152400"/>
            <a:ext cx="8375904" cy="1143000"/>
          </a:xfrm>
        </p:spPr>
        <p:txBody>
          <a:bodyPr/>
          <a:lstStyle/>
          <a:p>
            <a:pPr algn="ctr"/>
            <a:r>
              <a:rPr lang="en-US" dirty="0"/>
              <a:t>Summary </a:t>
            </a:r>
            <a:r>
              <a:rPr lang="en-US" sz="2400" dirty="0"/>
              <a:t>(continued)</a:t>
            </a:r>
          </a:p>
        </p:txBody>
      </p:sp>
    </p:spTree>
    <p:extLst>
      <p:ext uri="{BB962C8B-B14F-4D97-AF65-F5344CB8AC3E}">
        <p14:creationId xmlns:p14="http://schemas.microsoft.com/office/powerpoint/2010/main" val="223606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Companies </a:t>
            </a:r>
            <a:r>
              <a:rPr lang="en-US" dirty="0"/>
              <a:t>committed to corporate governance often provide a statement of corporate governance policies. </a:t>
            </a:r>
            <a:r>
              <a:rPr lang="en-US" dirty="0" smtClean="0"/>
              <a:t>Analysts </a:t>
            </a:r>
            <a:r>
              <a:rPr lang="en-US" dirty="0"/>
              <a:t>should assess: </a:t>
            </a:r>
            <a:endParaRPr lang="en-US" dirty="0" smtClean="0"/>
          </a:p>
          <a:p>
            <a:pPr lvl="1"/>
            <a:r>
              <a:rPr lang="en-US" dirty="0" smtClean="0"/>
              <a:t>the </a:t>
            </a:r>
            <a:r>
              <a:rPr lang="en-US" dirty="0"/>
              <a:t>code of ethics; statements of the oversight, monitoring, and review responsibilities of directors; </a:t>
            </a:r>
            <a:endParaRPr lang="en-US" dirty="0" smtClean="0"/>
          </a:p>
          <a:p>
            <a:pPr lvl="1"/>
            <a:r>
              <a:rPr lang="en-US" dirty="0" smtClean="0"/>
              <a:t>statements </a:t>
            </a:r>
            <a:r>
              <a:rPr lang="en-US" dirty="0"/>
              <a:t>of management’s responsibilities with respect to information and access of directors to internal company functions; </a:t>
            </a:r>
            <a:endParaRPr lang="en-US" dirty="0" smtClean="0"/>
          </a:p>
          <a:p>
            <a:pPr lvl="1"/>
            <a:r>
              <a:rPr lang="en-US" dirty="0" smtClean="0"/>
              <a:t>reports </a:t>
            </a:r>
            <a:r>
              <a:rPr lang="en-US" dirty="0"/>
              <a:t>of directors’ examinations, evaluations, and findings</a:t>
            </a:r>
            <a:r>
              <a:rPr lang="en-US" dirty="0" smtClean="0"/>
              <a:t>;</a:t>
            </a:r>
          </a:p>
          <a:p>
            <a:pPr lvl="1"/>
            <a:r>
              <a:rPr lang="en-US" dirty="0" smtClean="0"/>
              <a:t>board </a:t>
            </a:r>
            <a:r>
              <a:rPr lang="en-US" dirty="0"/>
              <a:t>and committee self-assessments; management self-assessments; </a:t>
            </a:r>
            <a:r>
              <a:rPr lang="en-US" dirty="0" smtClean="0"/>
              <a:t>and</a:t>
            </a:r>
          </a:p>
          <a:p>
            <a:pPr lvl="1"/>
            <a:r>
              <a:rPr lang="en-US" dirty="0" smtClean="0"/>
              <a:t>training </a:t>
            </a:r>
            <a:r>
              <a:rPr lang="en-US" dirty="0"/>
              <a:t>policies for directors.</a:t>
            </a:r>
          </a:p>
          <a:p>
            <a:pPr lvl="0"/>
            <a:r>
              <a:rPr lang="en-US" dirty="0"/>
              <a:t>Weak corporate governance systems give rise to risks including accounting risk, asset risk, liability risk, and strategic policy risk. </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29</a:t>
            </a:fld>
            <a:endParaRPr lang="en-US"/>
          </a:p>
        </p:txBody>
      </p:sp>
      <p:sp>
        <p:nvSpPr>
          <p:cNvPr id="6" name="Title 1"/>
          <p:cNvSpPr txBox="1">
            <a:spLocks/>
          </p:cNvSpPr>
          <p:nvPr/>
        </p:nvSpPr>
        <p:spPr>
          <a:xfrm>
            <a:off x="381000" y="152400"/>
            <a:ext cx="837590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cap="all" baseline="0">
                <a:solidFill>
                  <a:schemeClr val="tx2"/>
                </a:solidFill>
                <a:latin typeface="+mj-lt"/>
                <a:ea typeface="+mj-ea"/>
                <a:cs typeface="+mj-cs"/>
              </a:defRPr>
            </a:lvl1pPr>
          </a:lstStyle>
          <a:p>
            <a:pPr algn="ctr"/>
            <a:r>
              <a:rPr lang="en-US" dirty="0"/>
              <a:t>Summary </a:t>
            </a:r>
            <a:r>
              <a:rPr lang="en-US" sz="2400" dirty="0"/>
              <a:t>(continued)</a:t>
            </a:r>
          </a:p>
        </p:txBody>
      </p:sp>
    </p:spTree>
    <p:extLst>
      <p:ext uri="{BB962C8B-B14F-4D97-AF65-F5344CB8AC3E}">
        <p14:creationId xmlns:p14="http://schemas.microsoft.com/office/powerpoint/2010/main" val="384379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ctr"/>
            <a:r>
              <a:rPr lang="en-US" dirty="0"/>
              <a:t>2.	Corporate governance: Objectives and guiding principles</a:t>
            </a:r>
          </a:p>
        </p:txBody>
      </p:sp>
      <p:sp>
        <p:nvSpPr>
          <p:cNvPr id="3" name="Content Placeholder 2"/>
          <p:cNvSpPr>
            <a:spLocks noGrp="1"/>
          </p:cNvSpPr>
          <p:nvPr>
            <p:ph idx="1"/>
          </p:nvPr>
        </p:nvSpPr>
        <p:spPr/>
        <p:txBody>
          <a:bodyPr/>
          <a:lstStyle/>
          <a:p>
            <a:r>
              <a:rPr lang="en-US" dirty="0" smtClean="0"/>
              <a:t>There are inherent conflicts of interest in corporations in which the ownership and management are separate.</a:t>
            </a:r>
          </a:p>
          <a:p>
            <a:r>
              <a:rPr lang="en-US" dirty="0" smtClean="0"/>
              <a:t>Objectives of corporate governance: </a:t>
            </a:r>
          </a:p>
          <a:p>
            <a:pPr lvl="1"/>
            <a:r>
              <a:rPr lang="en-US" dirty="0" smtClean="0"/>
              <a:t>To </a:t>
            </a:r>
            <a:r>
              <a:rPr lang="en-US" dirty="0"/>
              <a:t>eliminate or mitigate conflicts of </a:t>
            </a:r>
            <a:r>
              <a:rPr lang="en-US" dirty="0" smtClean="0"/>
              <a:t>interest.</a:t>
            </a:r>
          </a:p>
          <a:p>
            <a:pPr lvl="2"/>
            <a:r>
              <a:rPr lang="en-US" dirty="0" smtClean="0"/>
              <a:t>Particularly </a:t>
            </a:r>
            <a:r>
              <a:rPr lang="en-US" dirty="0"/>
              <a:t>those </a:t>
            </a:r>
            <a:r>
              <a:rPr lang="en-US" dirty="0" smtClean="0"/>
              <a:t>between corporate </a:t>
            </a:r>
            <a:r>
              <a:rPr lang="en-US" dirty="0"/>
              <a:t>managers and shareholders; and</a:t>
            </a:r>
          </a:p>
          <a:p>
            <a:pPr lvl="1"/>
            <a:r>
              <a:rPr lang="en-US" dirty="0"/>
              <a:t>To ensure that the assets of the company are used efficiently and productively and in the best interests of its investors and other stakeholders</a:t>
            </a:r>
            <a:r>
              <a:rPr lang="en-US" dirty="0" smtClean="0"/>
              <a:t>.</a:t>
            </a:r>
          </a:p>
          <a:p>
            <a:pPr marL="210312" lvl="1"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3</a:t>
            </a:fld>
            <a:endParaRPr lang="en-US"/>
          </a:p>
        </p:txBody>
      </p:sp>
    </p:spTree>
    <p:extLst>
      <p:ext uri="{BB962C8B-B14F-4D97-AF65-F5344CB8AC3E}">
        <p14:creationId xmlns:p14="http://schemas.microsoft.com/office/powerpoint/2010/main" val="256902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Core Attributes of an effective corporate governance system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5923891"/>
              </p:ext>
            </p:extLst>
          </p:nvPr>
        </p:nvGraphicFramePr>
        <p:xfrm>
          <a:off x="381000" y="1447800"/>
          <a:ext cx="837565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4</a:t>
            </a:fld>
            <a:endParaRPr lang="en-US"/>
          </a:p>
        </p:txBody>
      </p:sp>
    </p:spTree>
    <p:extLst>
      <p:ext uri="{BB962C8B-B14F-4D97-AF65-F5344CB8AC3E}">
        <p14:creationId xmlns:p14="http://schemas.microsoft.com/office/powerpoint/2010/main" val="321950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ctr"/>
            <a:r>
              <a:rPr lang="en-US" dirty="0" smtClean="0"/>
              <a:t>3.</a:t>
            </a:r>
            <a:r>
              <a:rPr lang="en-US" dirty="0"/>
              <a:t>	Forms of </a:t>
            </a:r>
            <a:r>
              <a:rPr lang="en-US" dirty="0" smtClean="0"/>
              <a:t>business</a:t>
            </a:r>
            <a:br>
              <a:rPr lang="en-US" dirty="0" smtClean="0"/>
            </a:br>
            <a:r>
              <a:rPr lang="en-US" dirty="0" smtClean="0"/>
              <a:t>and </a:t>
            </a:r>
            <a:r>
              <a:rPr lang="en-US" dirty="0"/>
              <a:t>conflicts of interest</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5</a:t>
            </a:fld>
            <a:endParaRPr lang="en-US"/>
          </a:p>
        </p:txBody>
      </p:sp>
      <p:sp>
        <p:nvSpPr>
          <p:cNvPr id="9" name="Content Placeholder 8"/>
          <p:cNvSpPr>
            <a:spLocks noGrp="1"/>
          </p:cNvSpPr>
          <p:nvPr>
            <p:ph idx="1"/>
          </p:nvPr>
        </p:nvSpPr>
        <p:spPr/>
        <p:txBody>
          <a:bodyPr/>
          <a:lstStyle/>
          <a:p>
            <a:pPr marL="9144" indent="0">
              <a:buNone/>
            </a:pPr>
            <a:r>
              <a:rPr lang="en-US" dirty="0" smtClean="0"/>
              <a:t>The form of business will dictate, in part, the relationship between the owners of the business and management.</a:t>
            </a:r>
          </a:p>
          <a:p>
            <a:pPr lvl="1"/>
            <a:r>
              <a:rPr lang="en-US" dirty="0" smtClean="0"/>
              <a:t>The degree of separation may be minimal (e.g., sole proprietorship), or significant (e.g., large corporation). </a:t>
            </a:r>
          </a:p>
          <a:p>
            <a:pPr lvl="1"/>
            <a:r>
              <a:rPr lang="en-US" dirty="0" smtClean="0"/>
              <a:t>When there is a separation between owners and managers, there is a potential for agency problems, which may affect the value of the business.</a:t>
            </a:r>
          </a:p>
          <a:p>
            <a:pPr lvl="1"/>
            <a:r>
              <a:rPr lang="en-US" dirty="0"/>
              <a:t>We will examine three business forms: the sole proprietorship, the partnership, and the corporation.</a:t>
            </a:r>
          </a:p>
          <a:p>
            <a:pPr marL="210312" lvl="1" indent="0">
              <a:buNone/>
            </a:pPr>
            <a:endParaRPr lang="en-US" dirty="0"/>
          </a:p>
        </p:txBody>
      </p:sp>
    </p:spTree>
    <p:extLst>
      <p:ext uri="{BB962C8B-B14F-4D97-AF65-F5344CB8AC3E}">
        <p14:creationId xmlns:p14="http://schemas.microsoft.com/office/powerpoint/2010/main" val="142090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Sole proprietorship</a:t>
            </a:r>
            <a:endParaRPr lang="en-US" dirty="0"/>
          </a:p>
        </p:txBody>
      </p:sp>
      <p:sp>
        <p:nvSpPr>
          <p:cNvPr id="3" name="Content Placeholder 2"/>
          <p:cNvSpPr>
            <a:spLocks noGrp="1"/>
          </p:cNvSpPr>
          <p:nvPr>
            <p:ph idx="1"/>
          </p:nvPr>
        </p:nvSpPr>
        <p:spPr/>
        <p:txBody>
          <a:bodyPr/>
          <a:lstStyle/>
          <a:p>
            <a:r>
              <a:rPr lang="en-US" dirty="0" smtClean="0"/>
              <a:t>A </a:t>
            </a:r>
            <a:r>
              <a:rPr lang="en-US" b="1" dirty="0" smtClean="0"/>
              <a:t>sole proprietorship </a:t>
            </a:r>
            <a:r>
              <a:rPr lang="en-US" dirty="0" smtClean="0"/>
              <a:t>is owned and operated by a single person</a:t>
            </a:r>
          </a:p>
          <a:p>
            <a:r>
              <a:rPr lang="en-US" dirty="0" smtClean="0"/>
              <a:t>Sole proprietorships are the most numerous in terms of number of businesses.</a:t>
            </a:r>
          </a:p>
          <a:p>
            <a:r>
              <a:rPr lang="en-US" dirty="0" smtClean="0"/>
              <a:t>Who bears governance risk in a sole proprietorship?</a:t>
            </a:r>
          </a:p>
          <a:p>
            <a:pPr lvl="1"/>
            <a:r>
              <a:rPr lang="en-US" dirty="0" smtClean="0"/>
              <a:t>There are few risks with respect to governance from the perspective of the owner.</a:t>
            </a:r>
          </a:p>
          <a:p>
            <a:pPr lvl="1"/>
            <a:r>
              <a:rPr lang="en-US" dirty="0" smtClean="0"/>
              <a:t>Creditors, including trade creditors, have the highest risk with respect to governance. </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6</a:t>
            </a:fld>
            <a:endParaRPr lang="en-US"/>
          </a:p>
        </p:txBody>
      </p:sp>
    </p:spTree>
    <p:extLst>
      <p:ext uri="{BB962C8B-B14F-4D97-AF65-F5344CB8AC3E}">
        <p14:creationId xmlns:p14="http://schemas.microsoft.com/office/powerpoint/2010/main" val="286933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Partnership</a:t>
            </a:r>
            <a:endParaRPr lang="en-US" dirty="0"/>
          </a:p>
        </p:txBody>
      </p:sp>
      <p:sp>
        <p:nvSpPr>
          <p:cNvPr id="3" name="Content Placeholder 2"/>
          <p:cNvSpPr>
            <a:spLocks noGrp="1"/>
          </p:cNvSpPr>
          <p:nvPr>
            <p:ph idx="1"/>
          </p:nvPr>
        </p:nvSpPr>
        <p:spPr/>
        <p:txBody>
          <a:bodyPr/>
          <a:lstStyle/>
          <a:p>
            <a:r>
              <a:rPr lang="en-US" dirty="0" smtClean="0"/>
              <a:t>A </a:t>
            </a:r>
            <a:r>
              <a:rPr lang="en-US" b="1" dirty="0" smtClean="0"/>
              <a:t>partnership</a:t>
            </a:r>
            <a:r>
              <a:rPr lang="en-US" dirty="0" smtClean="0"/>
              <a:t> has two or more owner/managers.</a:t>
            </a:r>
          </a:p>
          <a:p>
            <a:r>
              <a:rPr lang="en-US" dirty="0"/>
              <a:t>Who bears governance risk in a </a:t>
            </a:r>
            <a:r>
              <a:rPr lang="en-US" dirty="0" smtClean="0"/>
              <a:t>partnership?</a:t>
            </a:r>
            <a:endParaRPr lang="en-US" dirty="0"/>
          </a:p>
          <a:p>
            <a:pPr lvl="1"/>
            <a:r>
              <a:rPr lang="en-US" dirty="0" smtClean="0"/>
              <a:t>There are few </a:t>
            </a:r>
            <a:r>
              <a:rPr lang="en-US" dirty="0"/>
              <a:t>risks with respect to governance from the perspective of the </a:t>
            </a:r>
            <a:r>
              <a:rPr lang="en-US" dirty="0" smtClean="0"/>
              <a:t>owners, with ownership rights and responsibilities detailed in the partnership agreement.</a:t>
            </a:r>
            <a:endParaRPr lang="en-US" dirty="0"/>
          </a:p>
          <a:p>
            <a:pPr lvl="1"/>
            <a:r>
              <a:rPr lang="en-US" dirty="0"/>
              <a:t>Creditors, including trade creditors, have the higher risk with respect to governance. </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7</a:t>
            </a:fld>
            <a:endParaRPr lang="en-US"/>
          </a:p>
        </p:txBody>
      </p:sp>
    </p:spTree>
    <p:extLst>
      <p:ext uri="{BB962C8B-B14F-4D97-AF65-F5344CB8AC3E}">
        <p14:creationId xmlns:p14="http://schemas.microsoft.com/office/powerpoint/2010/main" val="246896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Corporation</a:t>
            </a:r>
            <a:endParaRPr lang="en-US" dirty="0"/>
          </a:p>
        </p:txBody>
      </p:sp>
      <p:sp>
        <p:nvSpPr>
          <p:cNvPr id="3" name="Content Placeholder 2"/>
          <p:cNvSpPr>
            <a:spLocks noGrp="1"/>
          </p:cNvSpPr>
          <p:nvPr>
            <p:ph idx="1"/>
          </p:nvPr>
        </p:nvSpPr>
        <p:spPr/>
        <p:txBody>
          <a:bodyPr/>
          <a:lstStyle/>
          <a:p>
            <a:r>
              <a:rPr lang="en-US" dirty="0" smtClean="0"/>
              <a:t>A </a:t>
            </a:r>
            <a:r>
              <a:rPr lang="en-US" b="1" dirty="0" smtClean="0"/>
              <a:t>corporation</a:t>
            </a:r>
            <a:r>
              <a:rPr lang="en-US" dirty="0" smtClean="0"/>
              <a:t> is a legal entity that has rights similar to an individual.</a:t>
            </a:r>
          </a:p>
          <a:p>
            <a:pPr lvl="1"/>
            <a:r>
              <a:rPr lang="en-US" dirty="0" smtClean="0"/>
              <a:t>For example, a corporation can enter into contracts.</a:t>
            </a:r>
          </a:p>
          <a:p>
            <a:r>
              <a:rPr lang="en-US" dirty="0" smtClean="0"/>
              <a:t>Corporations account for most business revenue around the world.</a:t>
            </a:r>
          </a:p>
          <a:p>
            <a:pPr lvl="1"/>
            <a:r>
              <a:rPr lang="en-US" dirty="0" smtClean="0"/>
              <a:t>Corporations around the world: Limited Company (U.K.), </a:t>
            </a:r>
            <a:r>
              <a:rPr lang="en-US" dirty="0" err="1" smtClean="0"/>
              <a:t>Gesellschaft</a:t>
            </a:r>
            <a:r>
              <a:rPr lang="en-US" dirty="0" smtClean="0"/>
              <a:t> (German); </a:t>
            </a:r>
            <a:r>
              <a:rPr lang="en-US" dirty="0" err="1"/>
              <a:t>Societé</a:t>
            </a:r>
            <a:r>
              <a:rPr lang="en-US" dirty="0"/>
              <a:t> </a:t>
            </a:r>
            <a:r>
              <a:rPr lang="en-US" dirty="0" err="1" smtClean="0"/>
              <a:t>Anonyme</a:t>
            </a:r>
            <a:r>
              <a:rPr lang="en-US" dirty="0" smtClean="0"/>
              <a:t> (France), </a:t>
            </a:r>
            <a:r>
              <a:rPr lang="ja-JP" altLang="en-US" dirty="0" smtClean="0"/>
              <a:t>公司 </a:t>
            </a:r>
            <a:r>
              <a:rPr lang="en-US" altLang="ja-JP" dirty="0" smtClean="0"/>
              <a:t>(China</a:t>
            </a:r>
            <a:r>
              <a:rPr lang="en-US" altLang="ja-JP" dirty="0"/>
              <a:t>); </a:t>
            </a:r>
            <a:r>
              <a:rPr lang="en-US" altLang="ja-JP" dirty="0" err="1" smtClean="0"/>
              <a:t>şirket</a:t>
            </a:r>
            <a:r>
              <a:rPr lang="en-US" altLang="ja-JP" dirty="0" smtClean="0"/>
              <a:t> (Turkey); </a:t>
            </a:r>
            <a:r>
              <a:rPr lang="th-TH" altLang="ja-JP" dirty="0" smtClean="0"/>
              <a:t>บริษัท</a:t>
            </a:r>
            <a:r>
              <a:rPr lang="en-US" altLang="ja-JP" dirty="0" smtClean="0"/>
              <a:t> (Thailand)</a:t>
            </a:r>
            <a:endParaRPr lang="en-US" dirty="0" smtClean="0"/>
          </a:p>
          <a:p>
            <a:pPr marL="210312" lvl="1" indent="0">
              <a:buNone/>
            </a:pPr>
            <a:endParaRPr lang="en-US" dirty="0" smtClean="0"/>
          </a:p>
          <a:p>
            <a:pPr lvl="2"/>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8</a:t>
            </a:fld>
            <a:endParaRPr lang="en-US"/>
          </a:p>
        </p:txBody>
      </p:sp>
    </p:spTree>
    <p:extLst>
      <p:ext uri="{BB962C8B-B14F-4D97-AF65-F5344CB8AC3E}">
        <p14:creationId xmlns:p14="http://schemas.microsoft.com/office/powerpoint/2010/main" val="176029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Advantages of the corporate form</a:t>
            </a:r>
            <a:endParaRPr lang="en-US" dirty="0"/>
          </a:p>
        </p:txBody>
      </p:sp>
      <p:sp>
        <p:nvSpPr>
          <p:cNvPr id="3" name="Content Placeholder 2"/>
          <p:cNvSpPr>
            <a:spLocks noGrp="1"/>
          </p:cNvSpPr>
          <p:nvPr>
            <p:ph idx="1"/>
          </p:nvPr>
        </p:nvSpPr>
        <p:spPr/>
        <p:txBody>
          <a:bodyPr/>
          <a:lstStyle/>
          <a:p>
            <a:pPr marL="352044" indent="-342900">
              <a:buFont typeface="+mj-lt"/>
              <a:buAutoNum type="arabicPeriod"/>
            </a:pPr>
            <a:r>
              <a:rPr lang="en-US" dirty="0" smtClean="0"/>
              <a:t>A corporation can </a:t>
            </a:r>
            <a:r>
              <a:rPr lang="en-US" dirty="0"/>
              <a:t>raise </a:t>
            </a:r>
            <a:r>
              <a:rPr lang="en-US" dirty="0" smtClean="0"/>
              <a:t>capital.</a:t>
            </a:r>
            <a:endParaRPr lang="en-US" dirty="0"/>
          </a:p>
          <a:p>
            <a:pPr lvl="1"/>
            <a:r>
              <a:rPr lang="en-US" dirty="0"/>
              <a:t>Grant ownership stakes (that is, issue stock) or borrow (that is, issue bonds).</a:t>
            </a:r>
          </a:p>
          <a:p>
            <a:pPr marL="352044" indent="-342900">
              <a:buFont typeface="+mj-lt"/>
              <a:buAutoNum type="arabicPeriod"/>
            </a:pPr>
            <a:r>
              <a:rPr lang="en-US" dirty="0" smtClean="0"/>
              <a:t>Owners need not know how to run the business.</a:t>
            </a:r>
          </a:p>
          <a:p>
            <a:pPr lvl="1"/>
            <a:r>
              <a:rPr lang="en-US" dirty="0" smtClean="0"/>
              <a:t>The corporation hires experts to manage the business.</a:t>
            </a:r>
          </a:p>
          <a:p>
            <a:pPr marL="352044" indent="-342900">
              <a:buFont typeface="+mj-lt"/>
              <a:buAutoNum type="arabicPeriod"/>
            </a:pPr>
            <a:r>
              <a:rPr lang="en-US" dirty="0" smtClean="0"/>
              <a:t>Ownership interests are transferrable.</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9</a:t>
            </a:fld>
            <a:endParaRPr lang="en-US"/>
          </a:p>
        </p:txBody>
      </p:sp>
    </p:spTree>
    <p:extLst>
      <p:ext uri="{BB962C8B-B14F-4D97-AF65-F5344CB8AC3E}">
        <p14:creationId xmlns:p14="http://schemas.microsoft.com/office/powerpoint/2010/main" val="1658314782"/>
      </p:ext>
    </p:extLst>
  </p:cSld>
  <p:clrMapOvr>
    <a:masterClrMapping/>
  </p:clrMapOvr>
</p:sld>
</file>

<file path=ppt/theme/theme1.xml><?xml version="1.0" encoding="utf-8"?>
<a:theme xmlns:a="http://schemas.openxmlformats.org/drawingml/2006/main" name="CFA">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4.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IsApproved xmlns="cef37edc-38f4-4be1-b42b-d530856c8944">1</IsApproved>
    <ContentID xmlns="cef37edc-38f4-4be1-b42b-d530856c8944" xsi:nil="true"/>
  </documentManagement>
</p:properties>
</file>

<file path=customXml/itemProps1.xml><?xml version="1.0" encoding="utf-8"?>
<ds:datastoreItem xmlns:ds="http://schemas.openxmlformats.org/officeDocument/2006/customXml" ds:itemID="{67D75A5A-1E2A-45EA-AD70-AC25A5D48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DD6143-EFB6-497C-8602-86726FEB87C4}">
  <ds:schemaRefs>
    <ds:schemaRef ds:uri="http://schemas.microsoft.com/sharepoint/v3/contenttype/forms"/>
  </ds:schemaRefs>
</ds:datastoreItem>
</file>

<file path=customXml/itemProps3.xml><?xml version="1.0" encoding="utf-8"?>
<ds:datastoreItem xmlns:ds="http://schemas.openxmlformats.org/officeDocument/2006/customXml" ds:itemID="{478D87C8-0F2F-445A-AB8E-A2D290A66403}">
  <ds:schemaRefs>
    <ds:schemaRef ds:uri="http://schemas.microsoft.com/office/2006/metadata/properties"/>
    <ds:schemaRef ds:uri="http://schemas.microsoft.com/office/infopath/2007/PartnerControls"/>
    <ds:schemaRef ds:uri="http://schemas.microsoft.com/sharepoint/v3"/>
    <ds:schemaRef ds:uri="cef37edc-38f4-4be1-b42b-d530856c8944"/>
  </ds:schemaRefs>
</ds:datastoreItem>
</file>

<file path=docProps/app.xml><?xml version="1.0" encoding="utf-8"?>
<Properties xmlns="http://schemas.openxmlformats.org/officeDocument/2006/extended-properties" xmlns:vt="http://schemas.openxmlformats.org/officeDocument/2006/docPropsVTypes">
  <Template/>
  <TotalTime>6764</TotalTime>
  <Words>4769</Words>
  <Application>Microsoft Office PowerPoint</Application>
  <PresentationFormat>On-screen Show (4:3)</PresentationFormat>
  <Paragraphs>566</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MS Mincho</vt:lpstr>
      <vt:lpstr>ＭＳ Ｐゴシック</vt:lpstr>
      <vt:lpstr>Arial</vt:lpstr>
      <vt:lpstr>Cordia New</vt:lpstr>
      <vt:lpstr>Times New Roman</vt:lpstr>
      <vt:lpstr>Wingdings</vt:lpstr>
      <vt:lpstr>CFA</vt:lpstr>
      <vt:lpstr>Alternate Title Slides, Dividers and TOC</vt:lpstr>
      <vt:lpstr>Corporate Governance </vt:lpstr>
      <vt:lpstr>1. Introduction What is corporate governance?</vt:lpstr>
      <vt:lpstr>2. Corporate governance: Objectives and guiding principles</vt:lpstr>
      <vt:lpstr>Core Attributes of an effective corporate governance system</vt:lpstr>
      <vt:lpstr>3. Forms of business and conflicts of interest</vt:lpstr>
      <vt:lpstr>Sole proprietorship</vt:lpstr>
      <vt:lpstr>Partnership</vt:lpstr>
      <vt:lpstr>Corporation</vt:lpstr>
      <vt:lpstr>Advantages of the corporate form</vt:lpstr>
      <vt:lpstr>Disadvantages of the corporate form</vt:lpstr>
      <vt:lpstr>3. Forms of business and conflicts of interest</vt:lpstr>
      <vt:lpstr>4. Specific sources of conflict:  Agency relationships</vt:lpstr>
      <vt:lpstr>Management–Shareholder Conflicts</vt:lpstr>
      <vt:lpstr>Director–shareholder conflicts</vt:lpstr>
      <vt:lpstr>Responsibilities of the Board of Directors</vt:lpstr>
      <vt:lpstr>5. Corporate Governance Evaluation: Board of director Attributes</vt:lpstr>
      <vt:lpstr>PowerPoint Presentation</vt:lpstr>
      <vt:lpstr>Monetary Authority of Singapore Guidelines and Regulations on Corporate Governance</vt:lpstr>
      <vt:lpstr>Guidelines and Regulations on Corporate Governance (continued)</vt:lpstr>
      <vt:lpstr>PowerPoint Presentation</vt:lpstr>
      <vt:lpstr>Organisation for Economic Co-Operation and Development (OECD) Principles of Corporate Governance</vt:lpstr>
      <vt:lpstr>6. Environmental, social, and governance factors</vt:lpstr>
      <vt:lpstr>Examples of ESG risks</vt:lpstr>
      <vt:lpstr>7. Valuation implications of corporate governance</vt:lpstr>
      <vt:lpstr>Risks of weak corporate governance</vt:lpstr>
      <vt:lpstr>Benefits from strong governance</vt:lpstr>
      <vt:lpstr>8. Summary</vt:lpstr>
      <vt:lpstr>Summary (continued)</vt:lpstr>
      <vt:lpstr>PowerPoint Presentation</vt:lpstr>
    </vt:vector>
  </TitlesOfParts>
  <Company>CFA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Corporate Governance</dc:title>
  <dc:creator>David Larrabee</dc:creator>
  <cp:lastModifiedBy>8p</cp:lastModifiedBy>
  <cp:revision>114</cp:revision>
  <dcterms:created xsi:type="dcterms:W3CDTF">2012-05-31T13:58:40Z</dcterms:created>
  <dcterms:modified xsi:type="dcterms:W3CDTF">2017-04-04T06:38:05Z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1213069</vt:lpwstr>
  </property>
  <property fmtid="{D5CDD505-2E9C-101B-9397-08002B2CF9AE}" pid="3" name="NXPowerLiteSettings">
    <vt:lpwstr>F7000400038000</vt:lpwstr>
  </property>
  <property fmtid="{D5CDD505-2E9C-101B-9397-08002B2CF9AE}" pid="4" name="NXPowerLiteVersion">
    <vt:lpwstr>D5.0.5</vt:lpwstr>
  </property>
  <property fmtid="{D5CDD505-2E9C-101B-9397-08002B2CF9AE}" pid="5" name="ContentTypeId">
    <vt:lpwstr>0x010100F03A8E2D0F095B4E96780378BF441975</vt:lpwstr>
  </property>
  <property fmtid="{D5CDD505-2E9C-101B-9397-08002B2CF9AE}" pid="6" name="Order">
    <vt:r8>2600</vt:r8>
  </property>
  <property fmtid="{D5CDD505-2E9C-101B-9397-08002B2CF9AE}" pid="7" name="TemplateUrl">
    <vt:lpwstr/>
  </property>
  <property fmtid="{D5CDD505-2E9C-101B-9397-08002B2CF9AE}" pid="8" name="xd_Signature">
    <vt:bool>false</vt:bool>
  </property>
  <property fmtid="{D5CDD505-2E9C-101B-9397-08002B2CF9AE}" pid="9" name="xd_ProgID">
    <vt:lpwstr/>
  </property>
  <property fmtid="{D5CDD505-2E9C-101B-9397-08002B2CF9AE}" pid="10" name="_dlc_Exempt">
    <vt:bool>false</vt:bool>
  </property>
  <property fmtid="{D5CDD505-2E9C-101B-9397-08002B2CF9AE}" pid="11" name="_SourceUrl">
    <vt:lpwstr/>
  </property>
  <property fmtid="{D5CDD505-2E9C-101B-9397-08002B2CF9AE}" pid="12" name="_SharedFileIndex">
    <vt:lpwstr/>
  </property>
  <property fmtid="{D5CDD505-2E9C-101B-9397-08002B2CF9AE}" pid="13" name="_dlc_policyId">
    <vt:lpwstr/>
  </property>
  <property fmtid="{D5CDD505-2E9C-101B-9397-08002B2CF9AE}" pid="14" name="ItemRetentionFormula">
    <vt:lpwstr/>
  </property>
</Properties>
</file>