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9" r:id="rId3"/>
    <p:sldId id="257" r:id="rId4"/>
    <p:sldId id="260" r:id="rId5"/>
    <p:sldId id="258" r:id="rId6"/>
    <p:sldId id="267" r:id="rId7"/>
    <p:sldId id="261" r:id="rId8"/>
    <p:sldId id="262" r:id="rId9"/>
    <p:sldId id="269"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56" autoAdjust="0"/>
    <p:restoredTop sz="85862" autoAdjust="0"/>
  </p:normalViewPr>
  <p:slideViewPr>
    <p:cSldViewPr>
      <p:cViewPr>
        <p:scale>
          <a:sx n="73" d="100"/>
          <a:sy n="73" d="100"/>
        </p:scale>
        <p:origin x="-1068" y="-132"/>
      </p:cViewPr>
      <p:guideLst>
        <p:guide orient="horz" pos="2160"/>
        <p:guide pos="2880"/>
      </p:guideLst>
    </p:cSldViewPr>
  </p:slideViewPr>
  <p:outlineViewPr>
    <p:cViewPr>
      <p:scale>
        <a:sx n="33" d="100"/>
        <a:sy n="33" d="100"/>
      </p:scale>
      <p:origin x="0" y="3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3CF5AF-737A-FA4F-9621-83131A94BD22}" type="datetimeFigureOut">
              <a:rPr lang="en-US" smtClean="0"/>
              <a:t>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0EAD2-7675-D24A-AF60-79198ACE26D2}" type="slidenum">
              <a:rPr lang="en-US" smtClean="0"/>
              <a:t>‹#›</a:t>
            </a:fld>
            <a:endParaRPr lang="en-US"/>
          </a:p>
        </p:txBody>
      </p:sp>
    </p:spTree>
    <p:extLst>
      <p:ext uri="{BB962C8B-B14F-4D97-AF65-F5344CB8AC3E}">
        <p14:creationId xmlns:p14="http://schemas.microsoft.com/office/powerpoint/2010/main" val="9395761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Code_Complete"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en.wikipedia.org/wiki/Wicked_proble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Each phase is assigned to a separate team </a:t>
            </a:r>
            <a:r>
              <a:rPr lang="en-US" b="1" dirty="0" smtClean="0"/>
              <a:t>for</a:t>
            </a:r>
            <a:r>
              <a:rPr lang="en-US" b="1" baseline="0" dirty="0" smtClean="0"/>
              <a:t> greater control</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smtClean="0"/>
              <a:t>Make sure each phase is </a:t>
            </a:r>
            <a:r>
              <a:rPr lang="en-US" dirty="0" smtClean="0"/>
              <a:t>100% complete and absolutely correct </a:t>
            </a:r>
            <a:r>
              <a:rPr lang="en-US" b="1" dirty="0" smtClean="0"/>
              <a:t>before proceeding to the next phase.</a:t>
            </a: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Seen as flowing steadily downward </a:t>
            </a:r>
            <a:r>
              <a:rPr lang="en-US" b="1" dirty="0" smtClean="0"/>
              <a:t>like a waterfall</a:t>
            </a: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9B0EAD2-7675-D24A-AF60-79198ACE26D2}" type="slidenum">
              <a:rPr lang="en-US" smtClean="0"/>
              <a:t>3</a:t>
            </a:fld>
            <a:endParaRPr lang="en-US"/>
          </a:p>
        </p:txBody>
      </p:sp>
    </p:spTree>
    <p:extLst>
      <p:ext uri="{BB962C8B-B14F-4D97-AF65-F5344CB8AC3E}">
        <p14:creationId xmlns:p14="http://schemas.microsoft.com/office/powerpoint/2010/main" val="1658939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Pro point: The waterfall method is best when you want everything documented and you want to force all proposed changes through scope-change management.</a:t>
            </a:r>
          </a:p>
          <a:p>
            <a:r>
              <a:rPr lang="en-US" sz="1200" b="1" kern="1200" dirty="0" smtClean="0">
                <a:solidFill>
                  <a:schemeClr val="tx1"/>
                </a:solidFill>
                <a:latin typeface="+mn-lt"/>
                <a:ea typeface="+mn-ea"/>
                <a:cs typeface="+mn-cs"/>
              </a:rPr>
              <a:t>With good documentation on requirements</a:t>
            </a:r>
            <a:r>
              <a:rPr lang="en-US" sz="1200" b="1" kern="1200" baseline="0" dirty="0" smtClean="0">
                <a:solidFill>
                  <a:schemeClr val="tx1"/>
                </a:solidFill>
                <a:latin typeface="+mn-lt"/>
                <a:ea typeface="+mn-ea"/>
                <a:cs typeface="+mn-cs"/>
              </a:rPr>
              <a:t> and design</a:t>
            </a:r>
            <a:r>
              <a:rPr lang="en-US" sz="1200" b="1" kern="1200" dirty="0" smtClean="0">
                <a:solidFill>
                  <a:schemeClr val="tx1"/>
                </a:solidFill>
                <a:latin typeface="+mn-lt"/>
                <a:ea typeface="+mn-ea"/>
                <a:cs typeface="+mn-cs"/>
              </a:rPr>
              <a:t>, should a team member leave (or be fired), would help to familiarize new members</a:t>
            </a:r>
          </a:p>
          <a:p>
            <a:r>
              <a:rPr lang="en-US" sz="1200" kern="1200" dirty="0" smtClean="0">
                <a:solidFill>
                  <a:schemeClr val="tx1"/>
                </a:solidFill>
                <a:latin typeface="+mn-lt"/>
                <a:ea typeface="+mn-ea"/>
                <a:cs typeface="+mn-cs"/>
              </a:rPr>
              <a:t>Con point: The waterfall process requires heavy user involvement during planning, analysis, and testing</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versus </a:t>
            </a:r>
            <a:r>
              <a:rPr lang="en-US" sz="1200" b="0" kern="1200" baseline="0" dirty="0" smtClean="0">
                <a:solidFill>
                  <a:schemeClr val="tx1"/>
                </a:solidFill>
                <a:latin typeface="+mn-lt"/>
                <a:ea typeface="+mn-ea"/>
                <a:cs typeface="+mn-cs"/>
              </a:rPr>
              <a:t>throughout the entire life cycle</a:t>
            </a:r>
          </a:p>
          <a:p>
            <a:endParaRPr lang="en-US" dirty="0"/>
          </a:p>
        </p:txBody>
      </p:sp>
      <p:sp>
        <p:nvSpPr>
          <p:cNvPr id="4" name="Slide Number Placeholder 3"/>
          <p:cNvSpPr>
            <a:spLocks noGrp="1"/>
          </p:cNvSpPr>
          <p:nvPr>
            <p:ph type="sldNum" sz="quarter" idx="10"/>
          </p:nvPr>
        </p:nvSpPr>
        <p:spPr/>
        <p:txBody>
          <a:bodyPr/>
          <a:lstStyle/>
          <a:p>
            <a:fld id="{59B0EAD2-7675-D24A-AF60-79198ACE26D2}" type="slidenum">
              <a:rPr lang="en-US" smtClean="0"/>
              <a:t>5</a:t>
            </a:fld>
            <a:endParaRPr lang="en-US"/>
          </a:p>
        </p:txBody>
      </p:sp>
    </p:spTree>
    <p:extLst>
      <p:ext uri="{BB962C8B-B14F-4D97-AF65-F5344CB8AC3E}">
        <p14:creationId xmlns:p14="http://schemas.microsoft.com/office/powerpoint/2010/main" val="4283873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if you have a large project you can split it into smaller pieces so the small</a:t>
            </a:r>
            <a:r>
              <a:rPr lang="en-US" baseline="0" dirty="0" smtClean="0"/>
              <a:t> subprojects could utilize the waterfall method</a:t>
            </a:r>
            <a:endParaRPr lang="en-US" dirty="0"/>
          </a:p>
        </p:txBody>
      </p:sp>
      <p:sp>
        <p:nvSpPr>
          <p:cNvPr id="4" name="Slide Number Placeholder 3"/>
          <p:cNvSpPr>
            <a:spLocks noGrp="1"/>
          </p:cNvSpPr>
          <p:nvPr>
            <p:ph type="sldNum" sz="quarter" idx="10"/>
          </p:nvPr>
        </p:nvSpPr>
        <p:spPr/>
        <p:txBody>
          <a:bodyPr/>
          <a:lstStyle/>
          <a:p>
            <a:fld id="{59B0EAD2-7675-D24A-AF60-79198ACE26D2}" type="slidenum">
              <a:rPr lang="en-US" smtClean="0"/>
              <a:t>6</a:t>
            </a:fld>
            <a:endParaRPr lang="en-US"/>
          </a:p>
        </p:txBody>
      </p:sp>
    </p:spTree>
    <p:extLst>
      <p:ext uri="{BB962C8B-B14F-4D97-AF65-F5344CB8AC3E}">
        <p14:creationId xmlns:p14="http://schemas.microsoft.com/office/powerpoint/2010/main" val="1151554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provide slight or major variations to the Waterfall development process</a:t>
            </a:r>
            <a:endParaRPr lang="en-US" dirty="0"/>
          </a:p>
        </p:txBody>
      </p:sp>
      <p:sp>
        <p:nvSpPr>
          <p:cNvPr id="4" name="Slide Number Placeholder 3"/>
          <p:cNvSpPr>
            <a:spLocks noGrp="1"/>
          </p:cNvSpPr>
          <p:nvPr>
            <p:ph type="sldNum" sz="quarter" idx="10"/>
          </p:nvPr>
        </p:nvSpPr>
        <p:spPr/>
        <p:txBody>
          <a:bodyPr/>
          <a:lstStyle/>
          <a:p>
            <a:fld id="{59B0EAD2-7675-D24A-AF60-79198ACE26D2}" type="slidenum">
              <a:rPr lang="en-US" smtClean="0"/>
              <a:t>7</a:t>
            </a:fld>
            <a:endParaRPr lang="en-US"/>
          </a:p>
        </p:txBody>
      </p:sp>
    </p:spTree>
    <p:extLst>
      <p:ext uri="{BB962C8B-B14F-4D97-AF65-F5344CB8AC3E}">
        <p14:creationId xmlns:p14="http://schemas.microsoft.com/office/powerpoint/2010/main" val="270312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Working model = </a:t>
            </a:r>
            <a:r>
              <a:rPr lang="en-US" sz="1200" dirty="0" err="1" smtClean="0"/>
              <a:t>Launchable</a:t>
            </a:r>
            <a:r>
              <a:rPr lang="en-US" sz="1200" dirty="0" smtClean="0"/>
              <a:t> at end of each tested phase</a:t>
            </a:r>
          </a:p>
          <a:p>
            <a:r>
              <a:rPr lang="en-US" sz="1200" kern="1200" dirty="0" smtClean="0">
                <a:solidFill>
                  <a:schemeClr val="tx1"/>
                </a:solidFill>
                <a:latin typeface="+mn-lt"/>
                <a:ea typeface="+mn-ea"/>
                <a:cs typeface="+mn-cs"/>
              </a:rPr>
              <a:t>a bug found in the early stages (such as requirements specification or design) is cheaper in money, effort, and time, to fix than the same bug found later on in the process.[6] To take an extreme example, if a program design turns out to be impossible to implement, it is easier to fix the design at the design stage than to realize months later, when program components are being integrated, that all the work done so far has to be scrapped because of a broken design.</a:t>
            </a:r>
          </a:p>
          <a:p>
            <a:r>
              <a:rPr lang="en-US" sz="1200" kern="1200" dirty="0" smtClean="0">
                <a:solidFill>
                  <a:schemeClr val="tx1"/>
                </a:solidFill>
                <a:latin typeface="+mn-lt"/>
                <a:ea typeface="+mn-ea"/>
                <a:cs typeface="+mn-cs"/>
              </a:rPr>
              <a:t>This is the central idea behind </a:t>
            </a:r>
            <a:r>
              <a:rPr lang="en-US" sz="1200" b="1" kern="1200" dirty="0" smtClean="0">
                <a:solidFill>
                  <a:schemeClr val="tx1"/>
                </a:solidFill>
                <a:latin typeface="+mn-lt"/>
                <a:ea typeface="+mn-ea"/>
                <a:cs typeface="+mn-cs"/>
              </a:rPr>
              <a:t>Big Design Up Front </a:t>
            </a:r>
            <a:r>
              <a:rPr lang="en-US" sz="1200" kern="1200" dirty="0" smtClean="0">
                <a:solidFill>
                  <a:schemeClr val="tx1"/>
                </a:solidFill>
                <a:latin typeface="+mn-lt"/>
                <a:ea typeface="+mn-ea"/>
                <a:cs typeface="+mn-cs"/>
              </a:rPr>
              <a:t>and the waterfall model: time spent early on making sure requirements and design are correct saves you much time and effort later.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59B0EAD2-7675-D24A-AF60-79198ACE26D2}" type="slidenum">
              <a:rPr lang="en-US" smtClean="0"/>
              <a:t>9</a:t>
            </a:fld>
            <a:endParaRPr lang="en-US"/>
          </a:p>
        </p:txBody>
      </p:sp>
    </p:spTree>
    <p:extLst>
      <p:ext uri="{BB962C8B-B14F-4D97-AF65-F5344CB8AC3E}">
        <p14:creationId xmlns:p14="http://schemas.microsoft.com/office/powerpoint/2010/main" val="4283873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Steve McConnell, </a:t>
            </a:r>
            <a:r>
              <a:rPr lang="en-US" sz="1200" i="1" kern="1200" dirty="0" smtClean="0">
                <a:solidFill>
                  <a:schemeClr val="tx1"/>
                </a:solidFill>
                <a:latin typeface="+mn-lt"/>
                <a:ea typeface="+mn-ea"/>
                <a:cs typeface="+mn-cs"/>
                <a:hlinkClick r:id="rId3"/>
              </a:rPr>
              <a:t>Code Complete, (a book that criticizes widespread use of the waterfall model) refers to design as a "</a:t>
            </a:r>
            <a:r>
              <a:rPr lang="en-US" sz="1200" i="1" kern="1200" dirty="0" smtClean="0">
                <a:solidFill>
                  <a:schemeClr val="tx1"/>
                </a:solidFill>
                <a:latin typeface="+mn-lt"/>
                <a:ea typeface="+mn-ea"/>
                <a:cs typeface="+mn-cs"/>
                <a:hlinkClick r:id="rId4"/>
              </a:rPr>
              <a:t>wicked problem"—a problem whose requirements and limitations cannot be entirely known before completion. The implication of this is that it is impossible to perfect one phase of software development, thus it is impossible if using the waterfall model to move on to the next phase.</a:t>
            </a:r>
            <a:endParaRPr lang="en-US" dirty="0"/>
          </a:p>
        </p:txBody>
      </p:sp>
      <p:sp>
        <p:nvSpPr>
          <p:cNvPr id="4" name="Slide Number Placeholder 3"/>
          <p:cNvSpPr>
            <a:spLocks noGrp="1"/>
          </p:cNvSpPr>
          <p:nvPr>
            <p:ph type="sldNum" sz="quarter" idx="10"/>
          </p:nvPr>
        </p:nvSpPr>
        <p:spPr/>
        <p:txBody>
          <a:bodyPr/>
          <a:lstStyle/>
          <a:p>
            <a:fld id="{59B0EAD2-7675-D24A-AF60-79198ACE26D2}" type="slidenum">
              <a:rPr lang="en-US" smtClean="0"/>
              <a:t>10</a:t>
            </a:fld>
            <a:endParaRPr lang="en-US"/>
          </a:p>
        </p:txBody>
      </p:sp>
    </p:spTree>
    <p:extLst>
      <p:ext uri="{BB962C8B-B14F-4D97-AF65-F5344CB8AC3E}">
        <p14:creationId xmlns:p14="http://schemas.microsoft.com/office/powerpoint/2010/main" val="182487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736005-1E97-4A9D-9F63-8A40D008F617}" type="datetimeFigureOut">
              <a:rPr lang="en-US" smtClean="0"/>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62025-2557-413A-8293-11230EFA62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36005-1E97-4A9D-9F63-8A40D008F617}" type="datetimeFigureOut">
              <a:rPr lang="en-US" smtClean="0"/>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62025-2557-413A-8293-11230EFA62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0736005-1E97-4A9D-9F63-8A40D008F617}" type="datetimeFigureOut">
              <a:rPr lang="en-US" smtClean="0"/>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62025-2557-413A-8293-11230EFA62A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200"/>
            </a:lvl1pPr>
            <a:lvl2pPr>
              <a:defRPr sz="2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0736005-1E97-4A9D-9F63-8A40D008F617}" type="datetimeFigureOut">
              <a:rPr lang="en-US" smtClean="0"/>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62025-2557-413A-8293-11230EFA62A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36005-1E97-4A9D-9F63-8A40D008F617}" type="datetimeFigureOut">
              <a:rPr lang="en-US" smtClean="0"/>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62025-2557-413A-8293-11230EFA62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0736005-1E97-4A9D-9F63-8A40D008F617}" type="datetimeFigureOut">
              <a:rPr lang="en-US" smtClean="0"/>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62025-2557-413A-8293-11230EFA62A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736005-1E97-4A9D-9F63-8A40D008F617}" type="datetimeFigureOut">
              <a:rPr lang="en-US" smtClean="0"/>
              <a:t>1/18/2012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762025-2557-413A-8293-11230EFA62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36005-1E97-4A9D-9F63-8A40D008F617}" type="datetimeFigureOut">
              <a:rPr lang="en-US" smtClean="0"/>
              <a:t>1/18/2012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762025-2557-413A-8293-11230EFA62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0736005-1E97-4A9D-9F63-8A40D008F617}" type="datetimeFigureOut">
              <a:rPr lang="en-US" smtClean="0"/>
              <a:t>1/18/2012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762025-2557-413A-8293-11230EFA62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736005-1E97-4A9D-9F63-8A40D008F617}" type="datetimeFigureOut">
              <a:rPr lang="en-US" smtClean="0"/>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62025-2557-413A-8293-11230EFA62A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36005-1E97-4A9D-9F63-8A40D008F617}" type="datetimeFigureOut">
              <a:rPr lang="en-US" smtClean="0"/>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62025-2557-413A-8293-11230EFA62A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0736005-1E97-4A9D-9F63-8A40D008F617}" type="datetimeFigureOut">
              <a:rPr lang="en-US" smtClean="0"/>
              <a:t>1/18/2012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4762025-2557-413A-8293-11230EFA62A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echrepublic.com/article/understanding-the-pros-and-cons-of-the-waterfall-model-of-software-development/6118423" TargetMode="External"/><Relationship Id="rId2" Type="http://schemas.openxmlformats.org/officeDocument/2006/relationships/hyperlink" Target="http://agileintro.wordpress.com/2008/01/04/waterfall-vs-agile-methodology/" TargetMode="External"/><Relationship Id="rId1" Type="http://schemas.openxmlformats.org/officeDocument/2006/relationships/slideLayout" Target="../slideLayouts/slideLayout2.xml"/><Relationship Id="rId6" Type="http://schemas.openxmlformats.org/officeDocument/2006/relationships/hyperlink" Target="http://www.infoq.com/news/2010/04/toyota-waterfall" TargetMode="External"/><Relationship Id="rId5" Type="http://schemas.openxmlformats.org/officeDocument/2006/relationships/hyperlink" Target="http://skysigal.xact-solutions.com/Resources/SoftwareDevLifeCycle/WaterfallMethodSDLC/tabid/600/Default.aspx" TargetMode="External"/><Relationship Id="rId4" Type="http://schemas.openxmlformats.org/officeDocument/2006/relationships/hyperlink" Target="http://www.techrepublic.com/article/waterfall-vs-rad-how-to-pick-the-right-method-for-your-project/104410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Software Development </a:t>
            </a:r>
            <a:br>
              <a:rPr lang="en-US" dirty="0" smtClean="0"/>
            </a:br>
            <a:r>
              <a:rPr lang="en-US" dirty="0" smtClean="0"/>
              <a:t>Life Cycle</a:t>
            </a:r>
            <a:endParaRPr lang="en-US" dirty="0"/>
          </a:p>
        </p:txBody>
      </p:sp>
      <p:sp>
        <p:nvSpPr>
          <p:cNvPr id="3" name="Subtitle 2"/>
          <p:cNvSpPr>
            <a:spLocks noGrp="1"/>
          </p:cNvSpPr>
          <p:nvPr>
            <p:ph type="subTitle" idx="1"/>
          </p:nvPr>
        </p:nvSpPr>
        <p:spPr/>
        <p:txBody>
          <a:bodyPr>
            <a:normAutofit/>
          </a:bodyPr>
          <a:lstStyle/>
          <a:p>
            <a:r>
              <a:rPr lang="en-US" sz="3600" dirty="0" smtClean="0"/>
              <a:t>Waterfall Method</a:t>
            </a:r>
            <a:endParaRPr lang="en-US" sz="3600" dirty="0"/>
          </a:p>
        </p:txBody>
      </p:sp>
    </p:spTree>
    <p:extLst>
      <p:ext uri="{BB962C8B-B14F-4D97-AF65-F5344CB8AC3E}">
        <p14:creationId xmlns:p14="http://schemas.microsoft.com/office/powerpoint/2010/main" val="4174281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981200"/>
            <a:ext cx="8686800" cy="4800600"/>
          </a:xfrm>
        </p:spPr>
        <p:txBody>
          <a:bodyPr/>
          <a:lstStyle/>
          <a:p>
            <a:r>
              <a:rPr lang="en-US" dirty="0" smtClean="0"/>
              <a:t>Be aware of your chosen technologies capabilities</a:t>
            </a:r>
          </a:p>
          <a:p>
            <a:r>
              <a:rPr lang="en-US" dirty="0"/>
              <a:t>Emphasis on requirements and design</a:t>
            </a:r>
          </a:p>
          <a:p>
            <a:r>
              <a:rPr lang="en-US" dirty="0" smtClean="0"/>
              <a:t>No room for changing of requirements</a:t>
            </a:r>
          </a:p>
          <a:p>
            <a:r>
              <a:rPr lang="en-US" dirty="0" smtClean="0"/>
              <a:t>Enforces discipline</a:t>
            </a:r>
          </a:p>
          <a:p>
            <a:r>
              <a:rPr lang="en-US" dirty="0" smtClean="0"/>
              <a:t>Schedule</a:t>
            </a:r>
            <a:endParaRPr lang="en-US" dirty="0" smtClean="0"/>
          </a:p>
          <a:p>
            <a:r>
              <a:rPr lang="en-US" dirty="0" smtClean="0"/>
              <a:t>Know what your customers needs are!</a:t>
            </a:r>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076632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981200"/>
            <a:ext cx="8686800" cy="4800600"/>
          </a:xfrm>
        </p:spPr>
        <p:txBody>
          <a:bodyPr>
            <a:normAutofit lnSpcReduction="10000"/>
          </a:bodyPr>
          <a:lstStyle/>
          <a:p>
            <a:r>
              <a:rPr lang="en-US" sz="2000" dirty="0"/>
              <a:t>“Agile Introduction for Dummies, part 1.” </a:t>
            </a:r>
            <a:r>
              <a:rPr lang="en-US" sz="2000" dirty="0">
                <a:hlinkClick r:id="rId2"/>
              </a:rPr>
              <a:t>http://agileintro.wordpress.com/2008/01/04/waterfall-vs-agile-methodology/ </a:t>
            </a:r>
            <a:endParaRPr lang="en-US" sz="2000" dirty="0"/>
          </a:p>
          <a:p>
            <a:r>
              <a:rPr lang="en-US" sz="2000" dirty="0" err="1"/>
              <a:t>Melonfire</a:t>
            </a:r>
            <a:r>
              <a:rPr lang="en-US" sz="2000" dirty="0"/>
              <a:t>, Contributor. Understanding the pros and cons of the Waterfall Model of software development. </a:t>
            </a:r>
            <a:r>
              <a:rPr lang="en-US" sz="2000" dirty="0">
                <a:hlinkClick r:id="rId3"/>
              </a:rPr>
              <a:t>http://www.techrepublic.com/article/understanding-the-pros-and-cons-of-the-waterfall-model-of-software-development/6118423</a:t>
            </a:r>
            <a:endParaRPr lang="en-US" sz="2000" dirty="0"/>
          </a:p>
          <a:p>
            <a:r>
              <a:rPr lang="en-US" sz="2000" dirty="0" err="1" smtClean="0"/>
              <a:t>Mochal</a:t>
            </a:r>
            <a:r>
              <a:rPr lang="en-US" sz="2000" dirty="0" smtClean="0"/>
              <a:t>, Tom. How to pick the right method for </a:t>
            </a:r>
            <a:r>
              <a:rPr lang="en-US" sz="2000" dirty="0"/>
              <a:t>your </a:t>
            </a:r>
            <a:r>
              <a:rPr lang="en-US" sz="2000" dirty="0" smtClean="0"/>
              <a:t>project. </a:t>
            </a:r>
            <a:r>
              <a:rPr lang="en-US" sz="2000" dirty="0">
                <a:hlinkClick r:id="rId4"/>
              </a:rPr>
              <a:t>http://www.techrepublic.com/article/waterfall-vs-rad-how-to-pick-the-right-method-for-your-project/</a:t>
            </a:r>
            <a:r>
              <a:rPr lang="en-US" sz="2000" dirty="0" smtClean="0">
                <a:hlinkClick r:id="rId4"/>
              </a:rPr>
              <a:t>1044102</a:t>
            </a:r>
            <a:endParaRPr lang="en-US" sz="2000" dirty="0" smtClean="0"/>
          </a:p>
          <a:p>
            <a:r>
              <a:rPr lang="en-US" sz="2000" dirty="0" smtClean="0">
                <a:solidFill>
                  <a:schemeClr val="bg2">
                    <a:lumMod val="25000"/>
                  </a:schemeClr>
                </a:solidFill>
              </a:rPr>
              <a:t>“</a:t>
            </a:r>
            <a:r>
              <a:rPr lang="en-US" sz="2000" dirty="0">
                <a:solidFill>
                  <a:schemeClr val="bg2">
                    <a:lumMod val="25000"/>
                  </a:schemeClr>
                </a:solidFill>
              </a:rPr>
              <a:t>All About the Waterfall </a:t>
            </a:r>
            <a:r>
              <a:rPr lang="en-US" sz="2000" dirty="0" smtClean="0">
                <a:solidFill>
                  <a:schemeClr val="bg2">
                    <a:lumMod val="25000"/>
                  </a:schemeClr>
                </a:solidFill>
              </a:rPr>
              <a:t>Model” </a:t>
            </a:r>
            <a:r>
              <a:rPr lang="en-US" sz="2000" u="sng" dirty="0" smtClean="0">
                <a:solidFill>
                  <a:schemeClr val="bg2">
                    <a:lumMod val="50000"/>
                  </a:schemeClr>
                </a:solidFill>
              </a:rPr>
              <a:t>http</a:t>
            </a:r>
            <a:r>
              <a:rPr lang="en-US" sz="2000" u="sng" dirty="0">
                <a:solidFill>
                  <a:schemeClr val="bg2">
                    <a:lumMod val="50000"/>
                  </a:schemeClr>
                </a:solidFill>
              </a:rPr>
              <a:t>://www.waterfall-model.com/ </a:t>
            </a:r>
          </a:p>
          <a:p>
            <a:r>
              <a:rPr lang="en-US" sz="2000" dirty="0" smtClean="0">
                <a:solidFill>
                  <a:schemeClr val="bg2">
                    <a:lumMod val="25000"/>
                  </a:schemeClr>
                </a:solidFill>
              </a:rPr>
              <a:t>“</a:t>
            </a:r>
            <a:r>
              <a:rPr lang="en-US" sz="2000" dirty="0">
                <a:solidFill>
                  <a:schemeClr val="bg2">
                    <a:lumMod val="25000"/>
                  </a:schemeClr>
                </a:solidFill>
              </a:rPr>
              <a:t>Waterfall SDLC Methodology” </a:t>
            </a:r>
            <a:r>
              <a:rPr lang="en-US" sz="2000" dirty="0">
                <a:solidFill>
                  <a:schemeClr val="bg2">
                    <a:lumMod val="25000"/>
                  </a:schemeClr>
                </a:solidFill>
                <a:hlinkClick r:id="rId5"/>
              </a:rPr>
              <a:t>http://</a:t>
            </a:r>
            <a:r>
              <a:rPr lang="en-US" sz="2000" dirty="0" smtClean="0">
                <a:solidFill>
                  <a:schemeClr val="bg2">
                    <a:lumMod val="25000"/>
                  </a:schemeClr>
                </a:solidFill>
                <a:hlinkClick r:id="rId5"/>
              </a:rPr>
              <a:t>skysigal.xact-solutions.com/Resources/SoftwareDevLifeCycle/WaterfallMethodSDLC/tabid/600/Default.aspx</a:t>
            </a:r>
            <a:r>
              <a:rPr lang="en-US" sz="2000" dirty="0" smtClean="0">
                <a:solidFill>
                  <a:schemeClr val="bg2">
                    <a:lumMod val="25000"/>
                  </a:schemeClr>
                </a:solidFill>
              </a:rPr>
              <a:t> </a:t>
            </a:r>
            <a:endParaRPr lang="en-US" sz="2000" dirty="0" smtClean="0">
              <a:solidFill>
                <a:schemeClr val="bg2">
                  <a:lumMod val="25000"/>
                </a:schemeClr>
              </a:solidFill>
            </a:endParaRPr>
          </a:p>
          <a:p>
            <a:r>
              <a:rPr lang="en-US" sz="2000" dirty="0" err="1" smtClean="0">
                <a:solidFill>
                  <a:schemeClr val="bg2">
                    <a:lumMod val="25000"/>
                  </a:schemeClr>
                </a:solidFill>
              </a:rPr>
              <a:t>Elssamadisy</a:t>
            </a:r>
            <a:r>
              <a:rPr lang="en-US" sz="2000" dirty="0" smtClean="0">
                <a:solidFill>
                  <a:schemeClr val="bg2">
                    <a:lumMod val="25000"/>
                  </a:schemeClr>
                </a:solidFill>
              </a:rPr>
              <a:t>, </a:t>
            </a:r>
            <a:r>
              <a:rPr lang="en-US" sz="2000" dirty="0" err="1" smtClean="0">
                <a:solidFill>
                  <a:schemeClr val="bg2">
                    <a:lumMod val="25000"/>
                  </a:schemeClr>
                </a:solidFill>
              </a:rPr>
              <a:t>Amr</a:t>
            </a:r>
            <a:r>
              <a:rPr lang="en-US" sz="2000" dirty="0">
                <a:solidFill>
                  <a:schemeClr val="bg2">
                    <a:lumMod val="25000"/>
                  </a:schemeClr>
                </a:solidFill>
              </a:rPr>
              <a:t>. Toyota Using Waterfall? </a:t>
            </a:r>
            <a:r>
              <a:rPr lang="en-US" sz="2000" dirty="0">
                <a:solidFill>
                  <a:schemeClr val="bg2">
                    <a:lumMod val="25000"/>
                  </a:schemeClr>
                </a:solidFill>
                <a:hlinkClick r:id="rId6"/>
              </a:rPr>
              <a:t>http://</a:t>
            </a:r>
            <a:r>
              <a:rPr lang="en-US" sz="2000" dirty="0" smtClean="0">
                <a:solidFill>
                  <a:schemeClr val="bg2">
                    <a:lumMod val="25000"/>
                  </a:schemeClr>
                </a:solidFill>
                <a:hlinkClick r:id="rId6"/>
              </a:rPr>
              <a:t>www.infoq.com/news/2010/04/toyota-waterfall</a:t>
            </a:r>
            <a:r>
              <a:rPr lang="en-US" sz="2000" dirty="0" smtClean="0">
                <a:solidFill>
                  <a:schemeClr val="bg2">
                    <a:lumMod val="25000"/>
                  </a:schemeClr>
                </a:solidFill>
              </a:rPr>
              <a:t> </a:t>
            </a:r>
            <a:endParaRPr lang="en-US" sz="2000" dirty="0">
              <a:solidFill>
                <a:schemeClr val="bg2">
                  <a:lumMod val="25000"/>
                </a:schemeClr>
              </a:solidFill>
            </a:endParaRPr>
          </a:p>
          <a:p>
            <a:endParaRPr lang="en-US" sz="2000" dirty="0">
              <a:solidFill>
                <a:schemeClr val="bg2">
                  <a:lumMod val="25000"/>
                </a:schemeClr>
              </a:solidFill>
            </a:endParaRPr>
          </a:p>
          <a:p>
            <a:endParaRPr lang="en-US" sz="2000" dirty="0" smtClean="0">
              <a:solidFill>
                <a:schemeClr val="bg2">
                  <a:lumMod val="25000"/>
                </a:schemeClr>
              </a:solidFill>
            </a:endParaRPr>
          </a:p>
          <a:p>
            <a:endParaRPr lang="en-US" sz="2000" dirty="0"/>
          </a:p>
          <a:p>
            <a:endParaRPr lang="en-US" sz="2000" dirty="0" smtClean="0"/>
          </a:p>
          <a:p>
            <a:endParaRPr lang="en-US" sz="2000" dirty="0"/>
          </a:p>
          <a:p>
            <a:endParaRPr lang="en-US" sz="2000"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609022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686800" cy="4724400"/>
          </a:xfrm>
        </p:spPr>
        <p:txBody>
          <a:bodyPr/>
          <a:lstStyle/>
          <a:p>
            <a:r>
              <a:rPr lang="en-US" dirty="0" smtClean="0"/>
              <a:t>Introduced by Winston </a:t>
            </a:r>
            <a:r>
              <a:rPr lang="en-US" dirty="0"/>
              <a:t>Royce in </a:t>
            </a:r>
            <a:r>
              <a:rPr lang="en-US" dirty="0" smtClean="0"/>
              <a:t>1970</a:t>
            </a:r>
          </a:p>
          <a:p>
            <a:pPr lvl="1"/>
            <a:r>
              <a:rPr lang="en-US" dirty="0"/>
              <a:t>Illustrated as a flawed model</a:t>
            </a:r>
          </a:p>
          <a:p>
            <a:r>
              <a:rPr lang="en-US" dirty="0" smtClean="0"/>
              <a:t>Oldest </a:t>
            </a:r>
            <a:r>
              <a:rPr lang="en-US" dirty="0"/>
              <a:t>and most well tested </a:t>
            </a:r>
            <a:r>
              <a:rPr lang="en-US" dirty="0" smtClean="0"/>
              <a:t>methodology</a:t>
            </a:r>
          </a:p>
          <a:p>
            <a:r>
              <a:rPr lang="en-US" dirty="0" smtClean="0"/>
              <a:t>Still used by 70</a:t>
            </a:r>
            <a:r>
              <a:rPr lang="en-US" dirty="0"/>
              <a:t>% of software development organizations </a:t>
            </a:r>
            <a:r>
              <a:rPr lang="en-US" dirty="0" smtClean="0"/>
              <a:t>(</a:t>
            </a:r>
            <a:r>
              <a:rPr lang="en-US" dirty="0" err="1"/>
              <a:t>VersionOne</a:t>
            </a:r>
            <a:r>
              <a:rPr lang="en-US" dirty="0"/>
              <a:t> </a:t>
            </a:r>
            <a:r>
              <a:rPr lang="en-US" dirty="0" smtClean="0"/>
              <a:t>survey, 2007)</a:t>
            </a:r>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908700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981200"/>
            <a:ext cx="8686800" cy="4800600"/>
          </a:xfrm>
        </p:spPr>
        <p:txBody>
          <a:bodyPr>
            <a:normAutofit/>
          </a:bodyPr>
          <a:lstStyle/>
          <a:p>
            <a:r>
              <a:rPr lang="en-US" dirty="0"/>
              <a:t>T</a:t>
            </a:r>
            <a:r>
              <a:rPr lang="en-US" dirty="0" smtClean="0"/>
              <a:t>he </a:t>
            </a:r>
            <a:r>
              <a:rPr lang="en-US" dirty="0"/>
              <a:t>classic approach to </a:t>
            </a:r>
            <a:r>
              <a:rPr lang="en-US" dirty="0" smtClean="0"/>
              <a:t>the </a:t>
            </a:r>
            <a:r>
              <a:rPr lang="en-US" i="1" dirty="0"/>
              <a:t>S</a:t>
            </a:r>
            <a:r>
              <a:rPr lang="en-US" i="1" dirty="0" smtClean="0"/>
              <a:t>ystems </a:t>
            </a:r>
            <a:r>
              <a:rPr lang="en-US" i="1" dirty="0"/>
              <a:t>D</a:t>
            </a:r>
            <a:r>
              <a:rPr lang="en-US" i="1" dirty="0" smtClean="0"/>
              <a:t>evelopment </a:t>
            </a:r>
            <a:r>
              <a:rPr lang="en-US" i="1" dirty="0"/>
              <a:t>L</a:t>
            </a:r>
            <a:r>
              <a:rPr lang="en-US" i="1" dirty="0" smtClean="0"/>
              <a:t>ife Cycle</a:t>
            </a:r>
          </a:p>
          <a:p>
            <a:r>
              <a:rPr lang="en-US" dirty="0" smtClean="0"/>
              <a:t>Linear </a:t>
            </a:r>
            <a:r>
              <a:rPr lang="en-US" dirty="0"/>
              <a:t>and </a:t>
            </a:r>
            <a:r>
              <a:rPr lang="en-US" dirty="0" smtClean="0"/>
              <a:t>sequential</a:t>
            </a:r>
          </a:p>
          <a:p>
            <a:pPr lvl="1"/>
            <a:r>
              <a:rPr lang="en-US" dirty="0" smtClean="0"/>
              <a:t>Several phases of development</a:t>
            </a:r>
          </a:p>
          <a:p>
            <a:pPr lvl="1"/>
            <a:r>
              <a:rPr lang="en-US" dirty="0"/>
              <a:t>Each </a:t>
            </a:r>
            <a:r>
              <a:rPr lang="en-US" dirty="0" smtClean="0"/>
              <a:t>phase is assigned </a:t>
            </a:r>
            <a:r>
              <a:rPr lang="en-US" dirty="0"/>
              <a:t>to a separate team </a:t>
            </a:r>
            <a:endParaRPr lang="en-US" dirty="0" smtClean="0"/>
          </a:p>
          <a:p>
            <a:pPr lvl="1"/>
            <a:r>
              <a:rPr lang="en-US" dirty="0" smtClean="0"/>
              <a:t>100% complete and absolutely correct</a:t>
            </a:r>
          </a:p>
          <a:p>
            <a:pPr lvl="1"/>
            <a:r>
              <a:rPr lang="en-US" dirty="0" smtClean="0"/>
              <a:t>Seen </a:t>
            </a:r>
            <a:r>
              <a:rPr lang="en-US" dirty="0"/>
              <a:t>as flowing steadily </a:t>
            </a:r>
            <a:r>
              <a:rPr lang="en-US" dirty="0" smtClean="0"/>
              <a:t>downward</a:t>
            </a:r>
            <a:endParaRPr lang="en-US" dirty="0"/>
          </a:p>
          <a:p>
            <a:pPr marL="301943" lvl="1" indent="0">
              <a:buNone/>
            </a:pPr>
            <a:endParaRPr lang="en-US" dirty="0"/>
          </a:p>
        </p:txBody>
      </p:sp>
      <p:sp>
        <p:nvSpPr>
          <p:cNvPr id="3" name="Title 2"/>
          <p:cNvSpPr>
            <a:spLocks noGrp="1"/>
          </p:cNvSpPr>
          <p:nvPr>
            <p:ph type="title"/>
          </p:nvPr>
        </p:nvSpPr>
        <p:spPr/>
        <p:txBody>
          <a:bodyPr/>
          <a:lstStyle/>
          <a:p>
            <a:r>
              <a:rPr lang="en-US" dirty="0" smtClean="0"/>
              <a:t>What is it?</a:t>
            </a:r>
            <a:endParaRPr lang="en-US" dirty="0"/>
          </a:p>
        </p:txBody>
      </p:sp>
    </p:spTree>
    <p:extLst>
      <p:ext uri="{BB962C8B-B14F-4D97-AF65-F5344CB8AC3E}">
        <p14:creationId xmlns:p14="http://schemas.microsoft.com/office/powerpoint/2010/main" val="273357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981200"/>
            <a:ext cx="8686800" cy="5029200"/>
          </a:xfrm>
        </p:spPr>
        <p:txBody>
          <a:bodyPr/>
          <a:lstStyle/>
          <a:p>
            <a:r>
              <a:rPr lang="en-US" dirty="0" smtClean="0"/>
              <a:t>Goes </a:t>
            </a:r>
            <a:r>
              <a:rPr lang="en-US" dirty="0"/>
              <a:t>downwards </a:t>
            </a:r>
            <a:r>
              <a:rPr lang="en-US" dirty="0" smtClean="0"/>
              <a:t>and not </a:t>
            </a:r>
            <a:r>
              <a:rPr lang="en-US" dirty="0"/>
              <a:t>backwards</a:t>
            </a:r>
          </a:p>
        </p:txBody>
      </p:sp>
      <p:sp>
        <p:nvSpPr>
          <p:cNvPr id="3" name="Title 2"/>
          <p:cNvSpPr>
            <a:spLocks noGrp="1"/>
          </p:cNvSpPr>
          <p:nvPr>
            <p:ph type="title"/>
          </p:nvPr>
        </p:nvSpPr>
        <p:spPr/>
        <p:txBody>
          <a:bodyPr/>
          <a:lstStyle/>
          <a:p>
            <a:r>
              <a:rPr lang="en-US" dirty="0" smtClean="0"/>
              <a:t>Stages</a:t>
            </a:r>
            <a:endParaRPr lang="en-US" dirty="0"/>
          </a:p>
        </p:txBody>
      </p:sp>
      <p:pic>
        <p:nvPicPr>
          <p:cNvPr id="1026" name="Picture 2" descr="C:\Documents and Settings\AnthonyD\Desktop\quay-waterfall-wallpapers_8633_1600x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76" y="2514600"/>
            <a:ext cx="2534024" cy="4114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2625" y="2590800"/>
            <a:ext cx="6152776" cy="39624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0949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1252728"/>
          </a:xfrm>
        </p:spPr>
        <p:txBody>
          <a:bodyPr/>
          <a:lstStyle/>
          <a:p>
            <a:r>
              <a:rPr lang="en-US" dirty="0" smtClean="0"/>
              <a:t>Pros and Cons</a:t>
            </a:r>
            <a:endParaRPr lang="en-US" dirty="0"/>
          </a:p>
        </p:txBody>
      </p:sp>
      <p:sp>
        <p:nvSpPr>
          <p:cNvPr id="3" name="Text Placeholder 2"/>
          <p:cNvSpPr>
            <a:spLocks noGrp="1"/>
          </p:cNvSpPr>
          <p:nvPr>
            <p:ph type="body" idx="1"/>
          </p:nvPr>
        </p:nvSpPr>
        <p:spPr>
          <a:xfrm>
            <a:off x="228600" y="1798638"/>
            <a:ext cx="3822192" cy="639762"/>
          </a:xfrm>
        </p:spPr>
        <p:txBody>
          <a:bodyPr>
            <a:normAutofit/>
          </a:bodyPr>
          <a:lstStyle/>
          <a:p>
            <a:r>
              <a:rPr lang="en-US" sz="3200" dirty="0" smtClean="0"/>
              <a:t>Pros</a:t>
            </a:r>
            <a:endParaRPr lang="en-US" sz="3200" dirty="0"/>
          </a:p>
        </p:txBody>
      </p:sp>
      <p:sp>
        <p:nvSpPr>
          <p:cNvPr id="4" name="Content Placeholder 3"/>
          <p:cNvSpPr>
            <a:spLocks noGrp="1"/>
          </p:cNvSpPr>
          <p:nvPr>
            <p:ph sz="half" idx="2"/>
          </p:nvPr>
        </p:nvSpPr>
        <p:spPr>
          <a:xfrm>
            <a:off x="228600" y="2484437"/>
            <a:ext cx="4191000" cy="4144963"/>
          </a:xfrm>
        </p:spPr>
        <p:txBody>
          <a:bodyPr>
            <a:normAutofit/>
          </a:bodyPr>
          <a:lstStyle/>
          <a:p>
            <a:r>
              <a:rPr lang="en-US" sz="2600" dirty="0" smtClean="0"/>
              <a:t>Clear initial requirements </a:t>
            </a:r>
          </a:p>
          <a:p>
            <a:r>
              <a:rPr lang="en-US" sz="2600" dirty="0"/>
              <a:t>S</a:t>
            </a:r>
            <a:r>
              <a:rPr lang="en-US" sz="2600" dirty="0" smtClean="0"/>
              <a:t>trict order of phases</a:t>
            </a:r>
          </a:p>
          <a:p>
            <a:r>
              <a:rPr lang="en-US" sz="2600" dirty="0" smtClean="0"/>
              <a:t>Faults are detected early</a:t>
            </a:r>
          </a:p>
          <a:p>
            <a:r>
              <a:rPr lang="en-US" sz="2600" dirty="0" smtClean="0"/>
              <a:t>Emphasis on documentation</a:t>
            </a:r>
          </a:p>
          <a:p>
            <a:r>
              <a:rPr lang="en-US" sz="2600" dirty="0" smtClean="0"/>
              <a:t>Well-known and easy </a:t>
            </a:r>
            <a:r>
              <a:rPr lang="en-US" sz="2600" dirty="0"/>
              <a:t>to use</a:t>
            </a:r>
          </a:p>
        </p:txBody>
      </p:sp>
      <p:sp>
        <p:nvSpPr>
          <p:cNvPr id="5" name="Text Placeholder 4"/>
          <p:cNvSpPr>
            <a:spLocks noGrp="1"/>
          </p:cNvSpPr>
          <p:nvPr>
            <p:ph type="body" sz="quarter" idx="3"/>
          </p:nvPr>
        </p:nvSpPr>
        <p:spPr>
          <a:xfrm>
            <a:off x="5093208" y="1798638"/>
            <a:ext cx="3822192" cy="639762"/>
          </a:xfrm>
        </p:spPr>
        <p:txBody>
          <a:bodyPr>
            <a:normAutofit/>
          </a:bodyPr>
          <a:lstStyle/>
          <a:p>
            <a:r>
              <a:rPr lang="en-US" sz="3200" dirty="0" smtClean="0"/>
              <a:t>Cons</a:t>
            </a:r>
            <a:endParaRPr lang="en-US" sz="3200" dirty="0"/>
          </a:p>
        </p:txBody>
      </p:sp>
      <p:sp>
        <p:nvSpPr>
          <p:cNvPr id="6" name="Content Placeholder 5"/>
          <p:cNvSpPr>
            <a:spLocks noGrp="1"/>
          </p:cNvSpPr>
          <p:nvPr>
            <p:ph sz="quarter" idx="4"/>
          </p:nvPr>
        </p:nvSpPr>
        <p:spPr>
          <a:xfrm>
            <a:off x="4876800" y="2484437"/>
            <a:ext cx="4038600" cy="3992563"/>
          </a:xfrm>
        </p:spPr>
        <p:txBody>
          <a:bodyPr>
            <a:normAutofit/>
          </a:bodyPr>
          <a:lstStyle/>
          <a:p>
            <a:r>
              <a:rPr lang="en-US" sz="2600" dirty="0" smtClean="0"/>
              <a:t>Does </a:t>
            </a:r>
            <a:r>
              <a:rPr lang="en-US" sz="2600" dirty="0"/>
              <a:t>not allow for </a:t>
            </a:r>
            <a:r>
              <a:rPr lang="en-US" sz="2600" dirty="0" smtClean="0"/>
              <a:t>revision</a:t>
            </a:r>
          </a:p>
          <a:p>
            <a:r>
              <a:rPr lang="en-US" sz="2600" dirty="0" smtClean="0"/>
              <a:t>Time wasted waiting</a:t>
            </a:r>
          </a:p>
          <a:p>
            <a:r>
              <a:rPr lang="en-US" sz="2600" dirty="0" smtClean="0"/>
              <a:t>Late testing period</a:t>
            </a:r>
          </a:p>
          <a:p>
            <a:r>
              <a:rPr lang="en-US" sz="2600" dirty="0" smtClean="0"/>
              <a:t>Not </a:t>
            </a:r>
            <a:r>
              <a:rPr lang="en-US" sz="2600" dirty="0"/>
              <a:t>suitable for smaller </a:t>
            </a:r>
            <a:r>
              <a:rPr lang="en-US" sz="2600" dirty="0" smtClean="0"/>
              <a:t>projects</a:t>
            </a:r>
            <a:endParaRPr lang="en-US" sz="2600" dirty="0"/>
          </a:p>
          <a:p>
            <a:r>
              <a:rPr lang="en-US" sz="2600" dirty="0"/>
              <a:t>Users are not </a:t>
            </a:r>
            <a:r>
              <a:rPr lang="en-US" sz="2600" dirty="0" smtClean="0"/>
              <a:t>involved until testing stage</a:t>
            </a:r>
            <a:endParaRPr lang="en-US" sz="2600" dirty="0"/>
          </a:p>
        </p:txBody>
      </p:sp>
    </p:spTree>
    <p:extLst>
      <p:ext uri="{BB962C8B-B14F-4D97-AF65-F5344CB8AC3E}">
        <p14:creationId xmlns:p14="http://schemas.microsoft.com/office/powerpoint/2010/main" val="3229477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981200"/>
            <a:ext cx="8686800" cy="4800600"/>
          </a:xfrm>
        </p:spPr>
        <p:txBody>
          <a:bodyPr>
            <a:normAutofit/>
          </a:bodyPr>
          <a:lstStyle/>
          <a:p>
            <a:r>
              <a:rPr lang="en-US" dirty="0"/>
              <a:t>U</a:t>
            </a:r>
            <a:r>
              <a:rPr lang="en-US" dirty="0" smtClean="0"/>
              <a:t>se </a:t>
            </a:r>
            <a:r>
              <a:rPr lang="en-US" u="sng" dirty="0" smtClean="0"/>
              <a:t>only</a:t>
            </a:r>
            <a:r>
              <a:rPr lang="en-US" dirty="0" smtClean="0"/>
              <a:t> when:</a:t>
            </a:r>
          </a:p>
          <a:p>
            <a:pPr lvl="1"/>
            <a:r>
              <a:rPr lang="en-US" dirty="0"/>
              <a:t>Clear and fixed requirements </a:t>
            </a:r>
          </a:p>
          <a:p>
            <a:pPr lvl="1"/>
            <a:r>
              <a:rPr lang="en-US" dirty="0"/>
              <a:t>Experienced </a:t>
            </a:r>
            <a:r>
              <a:rPr lang="en-US" dirty="0" smtClean="0"/>
              <a:t>organization or inexperienced leader</a:t>
            </a:r>
            <a:endParaRPr lang="en-US" dirty="0"/>
          </a:p>
          <a:p>
            <a:pPr lvl="1"/>
            <a:r>
              <a:rPr lang="en-US" dirty="0"/>
              <a:t>The project is </a:t>
            </a:r>
            <a:r>
              <a:rPr lang="en-US" dirty="0" smtClean="0"/>
              <a:t>simple or large</a:t>
            </a:r>
            <a:endParaRPr lang="en-US" dirty="0"/>
          </a:p>
          <a:p>
            <a:pPr lvl="1"/>
            <a:r>
              <a:rPr lang="en-US" dirty="0"/>
              <a:t>The project requires better control</a:t>
            </a:r>
          </a:p>
          <a:p>
            <a:pPr marL="301943" lvl="1" indent="0">
              <a:buNone/>
            </a:pPr>
            <a:endParaRPr lang="en-US" dirty="0"/>
          </a:p>
          <a:p>
            <a:r>
              <a:rPr lang="en-US" dirty="0" smtClean="0"/>
              <a:t>Who still uses:</a:t>
            </a:r>
          </a:p>
          <a:p>
            <a:pPr lvl="1"/>
            <a:r>
              <a:rPr lang="en-US" dirty="0" smtClean="0"/>
              <a:t>Toyota - </a:t>
            </a:r>
            <a:r>
              <a:rPr lang="en-US" dirty="0"/>
              <a:t>embedded software </a:t>
            </a:r>
            <a:r>
              <a:rPr lang="en-US" dirty="0" smtClean="0"/>
              <a:t>(moving toward Agile)</a:t>
            </a:r>
          </a:p>
          <a:p>
            <a:pPr lvl="1"/>
            <a:endParaRPr lang="en-US" dirty="0"/>
          </a:p>
          <a:p>
            <a:pPr lvl="1"/>
            <a:endParaRPr lang="en-US" dirty="0"/>
          </a:p>
        </p:txBody>
      </p:sp>
      <p:sp>
        <p:nvSpPr>
          <p:cNvPr id="3" name="Title 2"/>
          <p:cNvSpPr>
            <a:spLocks noGrp="1"/>
          </p:cNvSpPr>
          <p:nvPr>
            <p:ph type="title"/>
          </p:nvPr>
        </p:nvSpPr>
        <p:spPr>
          <a:xfrm>
            <a:off x="228600" y="304800"/>
            <a:ext cx="8686800" cy="1286256"/>
          </a:xfrm>
        </p:spPr>
        <p:txBody>
          <a:bodyPr>
            <a:normAutofit/>
          </a:bodyPr>
          <a:lstStyle/>
          <a:p>
            <a:r>
              <a:rPr lang="en-US" dirty="0" smtClean="0"/>
              <a:t>Who Uses and When?</a:t>
            </a:r>
            <a:endParaRPr lang="en-US" dirty="0"/>
          </a:p>
        </p:txBody>
      </p:sp>
    </p:spTree>
    <p:extLst>
      <p:ext uri="{BB962C8B-B14F-4D97-AF65-F5344CB8AC3E}">
        <p14:creationId xmlns:p14="http://schemas.microsoft.com/office/powerpoint/2010/main" val="4294262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981200"/>
            <a:ext cx="8686800" cy="4800600"/>
          </a:xfrm>
        </p:spPr>
        <p:txBody>
          <a:bodyPr/>
          <a:lstStyle/>
          <a:p>
            <a:r>
              <a:rPr lang="en-US" dirty="0"/>
              <a:t>The </a:t>
            </a:r>
            <a:r>
              <a:rPr lang="en-US" dirty="0" smtClean="0"/>
              <a:t>V-Model</a:t>
            </a:r>
          </a:p>
          <a:p>
            <a:r>
              <a:rPr lang="en-US" dirty="0"/>
              <a:t>Aorta Lifecycle Model</a:t>
            </a:r>
          </a:p>
          <a:p>
            <a:r>
              <a:rPr lang="en-US" dirty="0"/>
              <a:t>Sashimi Model</a:t>
            </a:r>
          </a:p>
          <a:p>
            <a:r>
              <a:rPr lang="en-US" dirty="0"/>
              <a:t>Royce </a:t>
            </a:r>
            <a:r>
              <a:rPr lang="en-US" dirty="0" smtClean="0"/>
              <a:t>Model</a:t>
            </a:r>
          </a:p>
          <a:p>
            <a:endParaRPr lang="en-US" dirty="0" smtClean="0"/>
          </a:p>
          <a:p>
            <a:r>
              <a:rPr lang="en-US" b="1" dirty="0"/>
              <a:t>Combat Waterfall’s </a:t>
            </a:r>
            <a:r>
              <a:rPr lang="en-US" b="1" dirty="0" smtClean="0"/>
              <a:t>assumption </a:t>
            </a:r>
            <a:r>
              <a:rPr lang="en-US" b="1" dirty="0"/>
              <a:t>that the requirements will not change</a:t>
            </a:r>
          </a:p>
          <a:p>
            <a:endParaRPr lang="en-US" dirty="0" smtClean="0"/>
          </a:p>
          <a:p>
            <a:pPr marL="301943" lvl="1" indent="0">
              <a:buNone/>
            </a:pPr>
            <a:endParaRPr lang="en-US" dirty="0"/>
          </a:p>
        </p:txBody>
      </p:sp>
      <p:sp>
        <p:nvSpPr>
          <p:cNvPr id="3" name="Title 2"/>
          <p:cNvSpPr>
            <a:spLocks noGrp="1"/>
          </p:cNvSpPr>
          <p:nvPr>
            <p:ph type="title"/>
          </p:nvPr>
        </p:nvSpPr>
        <p:spPr/>
        <p:txBody>
          <a:bodyPr/>
          <a:lstStyle/>
          <a:p>
            <a:r>
              <a:rPr lang="en-US" dirty="0" smtClean="0"/>
              <a:t>Modified Methodology</a:t>
            </a:r>
            <a:endParaRPr lang="en-US" dirty="0"/>
          </a:p>
        </p:txBody>
      </p:sp>
    </p:spTree>
    <p:extLst>
      <p:ext uri="{BB962C8B-B14F-4D97-AF65-F5344CB8AC3E}">
        <p14:creationId xmlns:p14="http://schemas.microsoft.com/office/powerpoint/2010/main" val="2956302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981200"/>
            <a:ext cx="8686800" cy="4800600"/>
          </a:xfrm>
        </p:spPr>
        <p:txBody>
          <a:bodyPr/>
          <a:lstStyle/>
          <a:p>
            <a:r>
              <a:rPr lang="en-US" dirty="0" smtClean="0"/>
              <a:t>Development and testing stages start simultaneously</a:t>
            </a:r>
          </a:p>
          <a:p>
            <a:r>
              <a:rPr lang="en-US" dirty="0" smtClean="0"/>
              <a:t>Allow </a:t>
            </a:r>
            <a:r>
              <a:rPr lang="en-US" dirty="0"/>
              <a:t>for Developing Acceptance Criteria early</a:t>
            </a:r>
          </a:p>
        </p:txBody>
      </p:sp>
      <p:sp>
        <p:nvSpPr>
          <p:cNvPr id="3" name="Title 2"/>
          <p:cNvSpPr>
            <a:spLocks noGrp="1"/>
          </p:cNvSpPr>
          <p:nvPr>
            <p:ph type="title"/>
          </p:nvPr>
        </p:nvSpPr>
        <p:spPr/>
        <p:txBody>
          <a:bodyPr/>
          <a:lstStyle/>
          <a:p>
            <a:r>
              <a:rPr lang="en-US" dirty="0"/>
              <a:t>The </a:t>
            </a:r>
            <a:r>
              <a:rPr lang="en-US" dirty="0" smtClean="0"/>
              <a:t>V-Model</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581400"/>
            <a:ext cx="6172200" cy="32004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7814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798638"/>
            <a:ext cx="3822192" cy="639762"/>
          </a:xfrm>
        </p:spPr>
        <p:txBody>
          <a:bodyPr>
            <a:normAutofit/>
          </a:bodyPr>
          <a:lstStyle/>
          <a:p>
            <a:r>
              <a:rPr lang="en-US" sz="3200" dirty="0" smtClean="0"/>
              <a:t>Waterfall</a:t>
            </a:r>
            <a:endParaRPr lang="en-US" sz="3200" dirty="0"/>
          </a:p>
        </p:txBody>
      </p:sp>
      <p:sp>
        <p:nvSpPr>
          <p:cNvPr id="4" name="Content Placeholder 3"/>
          <p:cNvSpPr>
            <a:spLocks noGrp="1"/>
          </p:cNvSpPr>
          <p:nvPr>
            <p:ph sz="half" idx="2"/>
          </p:nvPr>
        </p:nvSpPr>
        <p:spPr>
          <a:xfrm>
            <a:off x="228600" y="2484437"/>
            <a:ext cx="4191000" cy="4144963"/>
          </a:xfrm>
        </p:spPr>
        <p:txBody>
          <a:bodyPr>
            <a:normAutofit/>
          </a:bodyPr>
          <a:lstStyle/>
          <a:p>
            <a:r>
              <a:rPr lang="en-US" sz="2600" dirty="0" smtClean="0"/>
              <a:t>Benefits small projects</a:t>
            </a:r>
          </a:p>
          <a:p>
            <a:r>
              <a:rPr lang="en-US" sz="2600" dirty="0" smtClean="0"/>
              <a:t>Strict with Predictability</a:t>
            </a:r>
          </a:p>
          <a:p>
            <a:r>
              <a:rPr lang="en-US" sz="2600" dirty="0" smtClean="0"/>
              <a:t>“Big Design Up Front”</a:t>
            </a:r>
          </a:p>
          <a:p>
            <a:r>
              <a:rPr lang="en-US" sz="2600" dirty="0" smtClean="0"/>
              <a:t>To fix problem, must redesign entire system</a:t>
            </a:r>
          </a:p>
          <a:p>
            <a:r>
              <a:rPr lang="en-US" sz="2600" dirty="0" smtClean="0"/>
              <a:t>One BIG model release at the end</a:t>
            </a:r>
          </a:p>
          <a:p>
            <a:endParaRPr lang="en-US" sz="2600" dirty="0"/>
          </a:p>
        </p:txBody>
      </p:sp>
      <p:sp>
        <p:nvSpPr>
          <p:cNvPr id="5" name="Text Placeholder 4"/>
          <p:cNvSpPr>
            <a:spLocks noGrp="1"/>
          </p:cNvSpPr>
          <p:nvPr>
            <p:ph type="body" sz="quarter" idx="3"/>
          </p:nvPr>
        </p:nvSpPr>
        <p:spPr>
          <a:xfrm>
            <a:off x="5093208" y="1798638"/>
            <a:ext cx="3822192" cy="639762"/>
          </a:xfrm>
        </p:spPr>
        <p:txBody>
          <a:bodyPr>
            <a:normAutofit/>
          </a:bodyPr>
          <a:lstStyle/>
          <a:p>
            <a:r>
              <a:rPr lang="en-US" sz="3200" dirty="0" smtClean="0"/>
              <a:t>Agile</a:t>
            </a:r>
            <a:endParaRPr lang="en-US" sz="3200" dirty="0"/>
          </a:p>
        </p:txBody>
      </p:sp>
      <p:sp>
        <p:nvSpPr>
          <p:cNvPr id="6" name="Content Placeholder 5"/>
          <p:cNvSpPr>
            <a:spLocks noGrp="1"/>
          </p:cNvSpPr>
          <p:nvPr>
            <p:ph sz="quarter" idx="4"/>
          </p:nvPr>
        </p:nvSpPr>
        <p:spPr>
          <a:xfrm>
            <a:off x="4876800" y="2484437"/>
            <a:ext cx="4038600" cy="3992563"/>
          </a:xfrm>
        </p:spPr>
        <p:txBody>
          <a:bodyPr>
            <a:normAutofit/>
          </a:bodyPr>
          <a:lstStyle/>
          <a:p>
            <a:r>
              <a:rPr lang="en-US" sz="2600" dirty="0" smtClean="0"/>
              <a:t>Benefits projects with constant changing requirements</a:t>
            </a:r>
          </a:p>
          <a:p>
            <a:r>
              <a:rPr lang="en-US" sz="2600" dirty="0" smtClean="0"/>
              <a:t>Flexible with Adaptability</a:t>
            </a:r>
          </a:p>
          <a:p>
            <a:r>
              <a:rPr lang="en-US" sz="2600" dirty="0" smtClean="0"/>
              <a:t>Fit puzzles together at the “right” time</a:t>
            </a:r>
          </a:p>
          <a:p>
            <a:r>
              <a:rPr lang="en-US" sz="2600" dirty="0" smtClean="0"/>
              <a:t>A working model</a:t>
            </a:r>
          </a:p>
          <a:p>
            <a:endParaRPr lang="en-US" sz="2600" dirty="0" smtClean="0"/>
          </a:p>
          <a:p>
            <a:endParaRPr lang="en-US" sz="2600" dirty="0" smtClean="0"/>
          </a:p>
          <a:p>
            <a:endParaRPr lang="en-US" sz="2600" dirty="0"/>
          </a:p>
        </p:txBody>
      </p:sp>
      <p:sp>
        <p:nvSpPr>
          <p:cNvPr id="7" name="Title 6"/>
          <p:cNvSpPr>
            <a:spLocks noGrp="1"/>
          </p:cNvSpPr>
          <p:nvPr>
            <p:ph type="title"/>
          </p:nvPr>
        </p:nvSpPr>
        <p:spPr/>
        <p:txBody>
          <a:bodyPr/>
          <a:lstStyle/>
          <a:p>
            <a:r>
              <a:rPr lang="en-US" dirty="0" smtClean="0"/>
              <a:t>Waterfall vs. Agile Method</a:t>
            </a:r>
            <a:endParaRPr lang="en-US" dirty="0"/>
          </a:p>
        </p:txBody>
      </p:sp>
      <p:sp>
        <p:nvSpPr>
          <p:cNvPr id="8" name="TextBox 7"/>
          <p:cNvSpPr txBox="1"/>
          <p:nvPr/>
        </p:nvSpPr>
        <p:spPr>
          <a:xfrm>
            <a:off x="3886200" y="6019800"/>
            <a:ext cx="5105400" cy="923330"/>
          </a:xfrm>
          <a:prstGeom prst="rect">
            <a:avLst/>
          </a:prstGeom>
          <a:noFill/>
        </p:spPr>
        <p:txBody>
          <a:bodyPr wrap="square" rtlCol="0">
            <a:spAutoFit/>
          </a:bodyPr>
          <a:lstStyle/>
          <a:p>
            <a:pPr algn="r"/>
            <a:r>
              <a:rPr lang="en-US" b="1" dirty="0"/>
              <a:t>Agile</a:t>
            </a:r>
            <a:r>
              <a:rPr lang="en-US" dirty="0"/>
              <a:t> </a:t>
            </a:r>
            <a:r>
              <a:rPr lang="en-US" dirty="0" smtClean="0"/>
              <a:t>is </a:t>
            </a:r>
            <a:r>
              <a:rPr lang="en-US" dirty="0"/>
              <a:t>a lower overhead method that emphasizes values </a:t>
            </a:r>
            <a:r>
              <a:rPr lang="en-US" dirty="0" smtClean="0"/>
              <a:t>&amp; principles </a:t>
            </a:r>
            <a:r>
              <a:rPr lang="en-US" dirty="0"/>
              <a:t>rather than processes.</a:t>
            </a:r>
          </a:p>
          <a:p>
            <a:pPr algn="r"/>
            <a:endParaRPr lang="en-US" dirty="0"/>
          </a:p>
        </p:txBody>
      </p:sp>
    </p:spTree>
    <p:extLst>
      <p:ext uri="{BB962C8B-B14F-4D97-AF65-F5344CB8AC3E}">
        <p14:creationId xmlns:p14="http://schemas.microsoft.com/office/powerpoint/2010/main" val="7235764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995</TotalTime>
  <Words>752</Words>
  <Application>Microsoft Office PowerPoint</Application>
  <PresentationFormat>On-screen Show (4:3)</PresentationFormat>
  <Paragraphs>99</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Software Development  Life Cycle</vt:lpstr>
      <vt:lpstr>Background</vt:lpstr>
      <vt:lpstr>What is it?</vt:lpstr>
      <vt:lpstr>Stages</vt:lpstr>
      <vt:lpstr>Pros and Cons</vt:lpstr>
      <vt:lpstr>Who Uses and When?</vt:lpstr>
      <vt:lpstr>Modified Methodology</vt:lpstr>
      <vt:lpstr>The V-Model</vt:lpstr>
      <vt:lpstr>Waterfall vs. Agile Method</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Development  Life Cycle</dc:title>
  <dc:creator>AnthonyD</dc:creator>
  <cp:lastModifiedBy>AnthonyD</cp:lastModifiedBy>
  <cp:revision>40</cp:revision>
  <dcterms:created xsi:type="dcterms:W3CDTF">2012-01-17T03:37:39Z</dcterms:created>
  <dcterms:modified xsi:type="dcterms:W3CDTF">2012-01-19T09:47:13Z</dcterms:modified>
</cp:coreProperties>
</file>