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82" r:id="rId3"/>
    <p:sldId id="283" r:id="rId4"/>
    <p:sldId id="257" r:id="rId5"/>
    <p:sldId id="258" r:id="rId6"/>
    <p:sldId id="259" r:id="rId7"/>
    <p:sldId id="260" r:id="rId8"/>
    <p:sldId id="261" r:id="rId9"/>
    <p:sldId id="262" r:id="rId10"/>
    <p:sldId id="284" r:id="rId11"/>
    <p:sldId id="263" r:id="rId12"/>
    <p:sldId id="264" r:id="rId13"/>
    <p:sldId id="265" r:id="rId14"/>
    <p:sldId id="266" r:id="rId15"/>
    <p:sldId id="267" r:id="rId16"/>
    <p:sldId id="285" r:id="rId17"/>
    <p:sldId id="268" r:id="rId18"/>
    <p:sldId id="269" r:id="rId19"/>
    <p:sldId id="270" r:id="rId20"/>
    <p:sldId id="271" r:id="rId21"/>
    <p:sldId id="272" r:id="rId22"/>
    <p:sldId id="273" r:id="rId23"/>
    <p:sldId id="274" r:id="rId24"/>
    <p:sldId id="286" r:id="rId25"/>
    <p:sldId id="287" r:id="rId26"/>
    <p:sldId id="275" r:id="rId27"/>
    <p:sldId id="276" r:id="rId28"/>
    <p:sldId id="277" r:id="rId29"/>
    <p:sldId id="278" r:id="rId30"/>
    <p:sldId id="279" r:id="rId31"/>
    <p:sldId id="280" r:id="rId32"/>
    <p:sldId id="288" r:id="rId33"/>
    <p:sldId id="281" r:id="rId34"/>
    <p:sldId id="289" r:id="rId35"/>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FFEACCC-18C6-4960-B0E1-7B54F2FFF28E}">
          <p14:sldIdLst>
            <p14:sldId id="256"/>
            <p14:sldId id="282"/>
            <p14:sldId id="283"/>
            <p14:sldId id="257"/>
            <p14:sldId id="258"/>
            <p14:sldId id="259"/>
            <p14:sldId id="260"/>
            <p14:sldId id="261"/>
            <p14:sldId id="262"/>
            <p14:sldId id="284"/>
          </p14:sldIdLst>
        </p14:section>
        <p14:section name="Untitled Section" id="{0E74052C-97AA-4823-8DA4-D150BE7A7557}">
          <p14:sldIdLst>
            <p14:sldId id="263"/>
            <p14:sldId id="264"/>
            <p14:sldId id="265"/>
            <p14:sldId id="266"/>
            <p14:sldId id="267"/>
            <p14:sldId id="285"/>
            <p14:sldId id="268"/>
            <p14:sldId id="269"/>
            <p14:sldId id="270"/>
            <p14:sldId id="271"/>
            <p14:sldId id="272"/>
          </p14:sldIdLst>
        </p14:section>
        <p14:section name="Untitled Section" id="{815B0F30-26CB-491D-AB1B-5F6D3BDDFDAE}">
          <p14:sldIdLst>
            <p14:sldId id="273"/>
            <p14:sldId id="274"/>
            <p14:sldId id="286"/>
            <p14:sldId id="287"/>
            <p14:sldId id="275"/>
            <p14:sldId id="276"/>
            <p14:sldId id="277"/>
            <p14:sldId id="278"/>
            <p14:sldId id="279"/>
            <p14:sldId id="280"/>
            <p14:sldId id="288"/>
            <p14:sldId id="281"/>
            <p14:sldId id="28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31" autoAdjust="0"/>
    <p:restoredTop sz="94660"/>
  </p:normalViewPr>
  <p:slideViewPr>
    <p:cSldViewPr>
      <p:cViewPr varScale="1">
        <p:scale>
          <a:sx n="74" d="100"/>
          <a:sy n="74" d="100"/>
        </p:scale>
        <p:origin x="-634"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6" y="0"/>
            <a:ext cx="3013763" cy="465455"/>
          </a:xfrm>
          <a:prstGeom prst="rect">
            <a:avLst/>
          </a:prstGeom>
        </p:spPr>
        <p:txBody>
          <a:bodyPr vert="horz" lIns="92930" tIns="46465" rIns="92930" bIns="46465" rtlCol="0"/>
          <a:lstStyle>
            <a:lvl1pPr algn="r">
              <a:defRPr sz="1200"/>
            </a:lvl1pPr>
          </a:lstStyle>
          <a:p>
            <a:fld id="{9DC83733-357E-43DE-83BF-CD4D9FC0A37A}" type="datetimeFigureOut">
              <a:rPr lang="en-US" smtClean="0"/>
              <a:t>8/27/2014</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29"/>
            <a:ext cx="3013763" cy="465455"/>
          </a:xfrm>
          <a:prstGeom prst="rect">
            <a:avLst/>
          </a:prstGeom>
        </p:spPr>
        <p:txBody>
          <a:bodyPr vert="horz" lIns="92930" tIns="46465" rIns="92930" bIns="46465" rtlCol="0" anchor="b"/>
          <a:lstStyle>
            <a:lvl1pPr algn="r">
              <a:defRPr sz="1200"/>
            </a:lvl1pPr>
          </a:lstStyle>
          <a:p>
            <a:fld id="{35613FC5-E844-407C-9CFE-9E01171D40E0}" type="slidenum">
              <a:rPr lang="en-US" smtClean="0"/>
              <a:t>‹#›</a:t>
            </a:fld>
            <a:endParaRPr lang="en-US"/>
          </a:p>
        </p:txBody>
      </p:sp>
    </p:spTree>
    <p:extLst>
      <p:ext uri="{BB962C8B-B14F-4D97-AF65-F5344CB8AC3E}">
        <p14:creationId xmlns:p14="http://schemas.microsoft.com/office/powerpoint/2010/main" val="1369352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4CFB33-91B2-4B82-A272-FF14EA33CD3B}" type="datetime1">
              <a:rPr lang="en-US" smtClean="0"/>
              <a:t>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42715-A290-486E-A42B-DB06194ABB24}" type="slidenum">
              <a:rPr lang="en-US" smtClean="0"/>
              <a:t>‹#›</a:t>
            </a:fld>
            <a:endParaRPr lang="en-US"/>
          </a:p>
        </p:txBody>
      </p:sp>
    </p:spTree>
    <p:extLst>
      <p:ext uri="{BB962C8B-B14F-4D97-AF65-F5344CB8AC3E}">
        <p14:creationId xmlns:p14="http://schemas.microsoft.com/office/powerpoint/2010/main" val="1174071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DDDF9D-B6C1-41F3-BFAE-38BAD69D74D5}" type="datetime1">
              <a:rPr lang="en-US" smtClean="0"/>
              <a:t>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42715-A290-486E-A42B-DB06194ABB24}" type="slidenum">
              <a:rPr lang="en-US" smtClean="0"/>
              <a:t>‹#›</a:t>
            </a:fld>
            <a:endParaRPr lang="en-US"/>
          </a:p>
        </p:txBody>
      </p:sp>
    </p:spTree>
    <p:extLst>
      <p:ext uri="{BB962C8B-B14F-4D97-AF65-F5344CB8AC3E}">
        <p14:creationId xmlns:p14="http://schemas.microsoft.com/office/powerpoint/2010/main" val="120259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16043C-1D2C-4AEE-B928-49A48CC53262}" type="datetime1">
              <a:rPr lang="en-US" smtClean="0"/>
              <a:t>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42715-A290-486E-A42B-DB06194ABB24}" type="slidenum">
              <a:rPr lang="en-US" smtClean="0"/>
              <a:t>‹#›</a:t>
            </a:fld>
            <a:endParaRPr lang="en-US"/>
          </a:p>
        </p:txBody>
      </p:sp>
    </p:spTree>
    <p:extLst>
      <p:ext uri="{BB962C8B-B14F-4D97-AF65-F5344CB8AC3E}">
        <p14:creationId xmlns:p14="http://schemas.microsoft.com/office/powerpoint/2010/main" val="2741668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7E495D-D529-49C8-B29A-EAC8E24FCF9E}" type="datetime1">
              <a:rPr lang="en-US" smtClean="0"/>
              <a:t>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42715-A290-486E-A42B-DB06194ABB24}" type="slidenum">
              <a:rPr lang="en-US" smtClean="0"/>
              <a:t>‹#›</a:t>
            </a:fld>
            <a:endParaRPr lang="en-US"/>
          </a:p>
        </p:txBody>
      </p:sp>
    </p:spTree>
    <p:extLst>
      <p:ext uri="{BB962C8B-B14F-4D97-AF65-F5344CB8AC3E}">
        <p14:creationId xmlns:p14="http://schemas.microsoft.com/office/powerpoint/2010/main" val="3570446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FD5DFD-8080-41AC-AC52-637EDFEC8EEA}" type="datetime1">
              <a:rPr lang="en-US" smtClean="0"/>
              <a:t>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42715-A290-486E-A42B-DB06194ABB24}" type="slidenum">
              <a:rPr lang="en-US" smtClean="0"/>
              <a:t>‹#›</a:t>
            </a:fld>
            <a:endParaRPr lang="en-US"/>
          </a:p>
        </p:txBody>
      </p:sp>
    </p:spTree>
    <p:extLst>
      <p:ext uri="{BB962C8B-B14F-4D97-AF65-F5344CB8AC3E}">
        <p14:creationId xmlns:p14="http://schemas.microsoft.com/office/powerpoint/2010/main" val="1676532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758F25-6821-4AF9-95F7-2AE225F9145D}" type="datetime1">
              <a:rPr lang="en-US" smtClean="0"/>
              <a:t>8/27/2014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842715-A290-486E-A42B-DB06194ABB24}" type="slidenum">
              <a:rPr lang="en-US" smtClean="0"/>
              <a:t>‹#›</a:t>
            </a:fld>
            <a:endParaRPr lang="en-US"/>
          </a:p>
        </p:txBody>
      </p:sp>
    </p:spTree>
    <p:extLst>
      <p:ext uri="{BB962C8B-B14F-4D97-AF65-F5344CB8AC3E}">
        <p14:creationId xmlns:p14="http://schemas.microsoft.com/office/powerpoint/2010/main" val="3529343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E409F3-BD5B-4DCF-BCDA-D9113B3AC2B2}" type="datetime1">
              <a:rPr lang="en-US" smtClean="0"/>
              <a:t>8/27/2014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842715-A290-486E-A42B-DB06194ABB24}" type="slidenum">
              <a:rPr lang="en-US" smtClean="0"/>
              <a:t>‹#›</a:t>
            </a:fld>
            <a:endParaRPr lang="en-US"/>
          </a:p>
        </p:txBody>
      </p:sp>
    </p:spTree>
    <p:extLst>
      <p:ext uri="{BB962C8B-B14F-4D97-AF65-F5344CB8AC3E}">
        <p14:creationId xmlns:p14="http://schemas.microsoft.com/office/powerpoint/2010/main" val="927408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9C684C-6240-4C33-B69B-5D384A279A93}" type="datetime1">
              <a:rPr lang="en-US" smtClean="0"/>
              <a:t>8/27/2014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842715-A290-486E-A42B-DB06194ABB24}" type="slidenum">
              <a:rPr lang="en-US" smtClean="0"/>
              <a:t>‹#›</a:t>
            </a:fld>
            <a:endParaRPr lang="en-US"/>
          </a:p>
        </p:txBody>
      </p:sp>
    </p:spTree>
    <p:extLst>
      <p:ext uri="{BB962C8B-B14F-4D97-AF65-F5344CB8AC3E}">
        <p14:creationId xmlns:p14="http://schemas.microsoft.com/office/powerpoint/2010/main" val="2644445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F6E5E3-A2BD-4DFE-964F-D5AB1D5BD1F1}" type="datetime1">
              <a:rPr lang="en-US" smtClean="0"/>
              <a:t>8/27/2014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842715-A290-486E-A42B-DB06194ABB24}" type="slidenum">
              <a:rPr lang="en-US" smtClean="0"/>
              <a:t>‹#›</a:t>
            </a:fld>
            <a:endParaRPr lang="en-US"/>
          </a:p>
        </p:txBody>
      </p:sp>
    </p:spTree>
    <p:extLst>
      <p:ext uri="{BB962C8B-B14F-4D97-AF65-F5344CB8AC3E}">
        <p14:creationId xmlns:p14="http://schemas.microsoft.com/office/powerpoint/2010/main" val="2468851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40AA16-4041-4C3E-911D-C6E8060CD4F1}" type="datetime1">
              <a:rPr lang="en-US" smtClean="0"/>
              <a:t>8/27/2014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842715-A290-486E-A42B-DB06194ABB24}" type="slidenum">
              <a:rPr lang="en-US" smtClean="0"/>
              <a:t>‹#›</a:t>
            </a:fld>
            <a:endParaRPr lang="en-US"/>
          </a:p>
        </p:txBody>
      </p:sp>
    </p:spTree>
    <p:extLst>
      <p:ext uri="{BB962C8B-B14F-4D97-AF65-F5344CB8AC3E}">
        <p14:creationId xmlns:p14="http://schemas.microsoft.com/office/powerpoint/2010/main" val="319600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57D59F-6B53-4886-A8F9-7F56976F28B8}" type="datetime1">
              <a:rPr lang="en-US" smtClean="0"/>
              <a:t>8/27/2014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842715-A290-486E-A42B-DB06194ABB24}" type="slidenum">
              <a:rPr lang="en-US" smtClean="0"/>
              <a:t>‹#›</a:t>
            </a:fld>
            <a:endParaRPr lang="en-US"/>
          </a:p>
        </p:txBody>
      </p:sp>
    </p:spTree>
    <p:extLst>
      <p:ext uri="{BB962C8B-B14F-4D97-AF65-F5344CB8AC3E}">
        <p14:creationId xmlns:p14="http://schemas.microsoft.com/office/powerpoint/2010/main" val="2278947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6D9856-2A65-4E14-A869-16B203C3801D}" type="datetime1">
              <a:rPr lang="en-US" smtClean="0"/>
              <a:t>8/27/2014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42715-A290-486E-A42B-DB06194ABB24}" type="slidenum">
              <a:rPr lang="en-US" smtClean="0"/>
              <a:t>‹#›</a:t>
            </a:fld>
            <a:endParaRPr lang="en-US"/>
          </a:p>
        </p:txBody>
      </p:sp>
    </p:spTree>
    <p:extLst>
      <p:ext uri="{BB962C8B-B14F-4D97-AF65-F5344CB8AC3E}">
        <p14:creationId xmlns:p14="http://schemas.microsoft.com/office/powerpoint/2010/main" val="386528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effectLst>
                  <a:outerShdw blurRad="38100" dist="38100" dir="2700000" algn="tl">
                    <a:srgbClr val="000000">
                      <a:alpha val="43137"/>
                    </a:srgbClr>
                  </a:outerShdw>
                </a:effectLst>
              </a:rPr>
              <a:t>Unsustainable Software Development and its Causes</a:t>
            </a:r>
            <a:endParaRPr lang="en-US"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371600" y="4419600"/>
            <a:ext cx="6400800" cy="1752600"/>
          </a:xfrm>
        </p:spPr>
        <p:txBody>
          <a:bodyPr>
            <a:normAutofit fontScale="92500" lnSpcReduction="10000"/>
          </a:bodyPr>
          <a:lstStyle/>
          <a:p>
            <a:r>
              <a:rPr lang="en-US" b="1" dirty="0" smtClean="0">
                <a:solidFill>
                  <a:schemeClr val="tx1"/>
                </a:solidFill>
              </a:rPr>
              <a:t> </a:t>
            </a:r>
            <a:r>
              <a:rPr lang="en-US">
                <a:solidFill>
                  <a:schemeClr val="tx1"/>
                </a:solidFill>
                <a:effectLst>
                  <a:outerShdw blurRad="38100" dist="38100" dir="2700000" algn="tl">
                    <a:srgbClr val="000000">
                      <a:alpha val="43137"/>
                    </a:srgbClr>
                  </a:outerShdw>
                </a:effectLst>
              </a:rPr>
              <a:t>Lecture </a:t>
            </a:r>
            <a:r>
              <a:rPr lang="en-US" smtClean="0">
                <a:solidFill>
                  <a:schemeClr val="tx1"/>
                </a:solidFill>
                <a:effectLst>
                  <a:outerShdw blurRad="38100" dist="38100" dir="2700000" algn="tl">
                    <a:srgbClr val="000000">
                      <a:alpha val="43137"/>
                    </a:srgbClr>
                  </a:outerShdw>
                </a:effectLst>
              </a:rPr>
              <a:t>1</a:t>
            </a:r>
            <a:r>
              <a:rPr lang="en-US" dirty="0">
                <a:solidFill>
                  <a:schemeClr val="tx1"/>
                </a:solidFill>
                <a:effectLst>
                  <a:outerShdw blurRad="38100" dist="38100" dir="2700000" algn="tl">
                    <a:srgbClr val="000000">
                      <a:alpha val="43137"/>
                    </a:srgbClr>
                  </a:outerShdw>
                </a:effectLst>
              </a:rPr>
              <a:t/>
            </a:r>
            <a:br>
              <a:rPr lang="en-US" dirty="0">
                <a:solidFill>
                  <a:schemeClr val="tx1"/>
                </a:solidFill>
                <a:effectLst>
                  <a:outerShdw blurRad="38100" dist="38100" dir="2700000" algn="tl">
                    <a:srgbClr val="000000">
                      <a:alpha val="43137"/>
                    </a:srgbClr>
                  </a:outerShdw>
                </a:effectLst>
              </a:rPr>
            </a:br>
            <a:r>
              <a:rPr lang="en-US" dirty="0">
                <a:solidFill>
                  <a:schemeClr val="tx1"/>
                </a:solidFill>
                <a:effectLst>
                  <a:outerShdw blurRad="38100" dist="38100" dir="2700000" algn="tl">
                    <a:srgbClr val="000000">
                      <a:alpha val="43137"/>
                    </a:srgbClr>
                  </a:outerShdw>
                </a:effectLst>
              </a:rPr>
              <a:t>CIS 6101 – Software Processes and Metrics</a:t>
            </a:r>
            <a:br>
              <a:rPr lang="en-US" dirty="0">
                <a:solidFill>
                  <a:schemeClr val="tx1"/>
                </a:solidFill>
                <a:effectLst>
                  <a:outerShdw blurRad="38100" dist="38100" dir="2700000" algn="tl">
                    <a:srgbClr val="000000">
                      <a:alpha val="43137"/>
                    </a:srgbClr>
                  </a:outerShdw>
                </a:effectLst>
              </a:rPr>
            </a:br>
            <a:endParaRPr lang="en-US" b="1" dirty="0">
              <a:solidFill>
                <a:schemeClr val="tx1"/>
              </a:solidFill>
            </a:endParaRPr>
          </a:p>
        </p:txBody>
      </p:sp>
      <p:sp>
        <p:nvSpPr>
          <p:cNvPr id="4" name="Slide Number Placeholder 3"/>
          <p:cNvSpPr>
            <a:spLocks noGrp="1"/>
          </p:cNvSpPr>
          <p:nvPr>
            <p:ph type="sldNum" sz="quarter" idx="12"/>
          </p:nvPr>
        </p:nvSpPr>
        <p:spPr/>
        <p:txBody>
          <a:bodyPr/>
          <a:lstStyle/>
          <a:p>
            <a:fld id="{30842715-A290-486E-A42B-DB06194ABB24}" type="slidenum">
              <a:rPr lang="en-US" smtClean="0"/>
              <a:t>1</a:t>
            </a:fld>
            <a:endParaRPr lang="en-US"/>
          </a:p>
        </p:txBody>
      </p:sp>
    </p:spTree>
    <p:extLst>
      <p:ext uri="{BB962C8B-B14F-4D97-AF65-F5344CB8AC3E}">
        <p14:creationId xmlns:p14="http://schemas.microsoft.com/office/powerpoint/2010/main" val="19645258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effectLst>
                  <a:outerShdw blurRad="38100" dist="38100" dir="2700000" algn="tl">
                    <a:srgbClr val="000000">
                      <a:alpha val="43137"/>
                    </a:srgbClr>
                  </a:outerShdw>
                </a:effectLst>
              </a:rPr>
              <a:t>2.  The </a:t>
            </a:r>
            <a:r>
              <a:rPr lang="en-US" b="1" dirty="0">
                <a:effectLst>
                  <a:outerShdw blurRad="38100" dist="38100" dir="2700000" algn="tl">
                    <a:srgbClr val="000000">
                      <a:alpha val="43137"/>
                    </a:srgbClr>
                  </a:outerShdw>
                </a:effectLst>
              </a:rPr>
              <a:t>Causes of Unsustainable Development</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30842715-A290-486E-A42B-DB06194ABB24}" type="slidenum">
              <a:rPr lang="en-US" smtClean="0"/>
              <a:t>10</a:t>
            </a:fld>
            <a:endParaRPr lang="en-US"/>
          </a:p>
        </p:txBody>
      </p:sp>
    </p:spTree>
    <p:extLst>
      <p:ext uri="{BB962C8B-B14F-4D97-AF65-F5344CB8AC3E}">
        <p14:creationId xmlns:p14="http://schemas.microsoft.com/office/powerpoint/2010/main" val="23859107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effectLst>
                  <a:outerShdw blurRad="38100" dist="38100" dir="2700000" algn="tl">
                    <a:srgbClr val="000000">
                      <a:alpha val="43137"/>
                    </a:srgbClr>
                  </a:outerShdw>
                </a:effectLst>
              </a:rPr>
              <a:t>2.  The </a:t>
            </a:r>
            <a:r>
              <a:rPr lang="en-US" b="1" dirty="0" smtClean="0">
                <a:effectLst>
                  <a:outerShdw blurRad="38100" dist="38100" dir="2700000" algn="tl">
                    <a:srgbClr val="000000">
                      <a:alpha val="43137"/>
                    </a:srgbClr>
                  </a:outerShdw>
                </a:effectLst>
              </a:rPr>
              <a:t>Causes of Unsustainable </a:t>
            </a:r>
            <a:r>
              <a:rPr lang="en-US" b="1" dirty="0" smtClean="0">
                <a:effectLst>
                  <a:outerShdw blurRad="38100" dist="38100" dir="2700000" algn="tl">
                    <a:srgbClr val="000000">
                      <a:alpha val="43137"/>
                    </a:srgbClr>
                  </a:outerShdw>
                </a:effectLst>
              </a:rPr>
              <a:t>Development  </a:t>
            </a:r>
            <a:r>
              <a:rPr lang="en-US" sz="2800" b="1" dirty="0" smtClean="0">
                <a:effectLst>
                  <a:outerShdw blurRad="38100" dist="38100" dir="2700000" algn="tl">
                    <a:srgbClr val="000000">
                      <a:alpha val="43137"/>
                    </a:srgbClr>
                  </a:outerShdw>
                </a:effectLst>
              </a:rPr>
              <a:t>(10-17)</a:t>
            </a:r>
            <a:endParaRPr lang="en-US" sz="28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951037"/>
            <a:ext cx="8763000" cy="4525963"/>
          </a:xfrm>
        </p:spPr>
        <p:txBody>
          <a:bodyPr>
            <a:normAutofit/>
          </a:bodyPr>
          <a:lstStyle/>
          <a:p>
            <a:r>
              <a:rPr lang="en-US" dirty="0" smtClean="0"/>
              <a:t>Why is unsustainable development so common?</a:t>
            </a:r>
          </a:p>
          <a:p>
            <a:r>
              <a:rPr lang="en-US" dirty="0" smtClean="0"/>
              <a:t>A number of reasons called </a:t>
            </a:r>
            <a:r>
              <a:rPr lang="en-US" b="1" dirty="0" smtClean="0"/>
              <a:t>Product Stresses</a:t>
            </a:r>
          </a:p>
          <a:p>
            <a:pPr lvl="1"/>
            <a:r>
              <a:rPr lang="en-US" sz="2400" dirty="0" smtClean="0"/>
              <a:t>There are things we </a:t>
            </a:r>
            <a:r>
              <a:rPr lang="en-US" sz="2400" b="1" u="sng" dirty="0" smtClean="0"/>
              <a:t>cannot</a:t>
            </a:r>
            <a:r>
              <a:rPr lang="en-US" sz="2400" dirty="0" smtClean="0"/>
              <a:t> control (project stresses) and, </a:t>
            </a:r>
          </a:p>
          <a:p>
            <a:pPr lvl="1"/>
            <a:r>
              <a:rPr lang="en-US" sz="2400" dirty="0" smtClean="0"/>
              <a:t>There are a number of things we </a:t>
            </a:r>
            <a:r>
              <a:rPr lang="en-US" sz="2400" b="1" u="sng" dirty="0" smtClean="0"/>
              <a:t>can</a:t>
            </a:r>
            <a:r>
              <a:rPr lang="en-US" sz="2400" dirty="0" smtClean="0"/>
              <a:t> control (project controls).</a:t>
            </a:r>
          </a:p>
          <a:p>
            <a:r>
              <a:rPr lang="en-US" dirty="0" smtClean="0"/>
              <a:t>Different for every project;  stresses change</a:t>
            </a:r>
          </a:p>
          <a:p>
            <a:pPr lvl="1"/>
            <a:r>
              <a:rPr lang="en-US" b="1" dirty="0" smtClean="0">
                <a:solidFill>
                  <a:srgbClr val="FF0000"/>
                </a:solidFill>
              </a:rPr>
              <a:t>&lt;Discuss Stresses without looking ahead…&gt;</a:t>
            </a:r>
          </a:p>
          <a:p>
            <a:r>
              <a:rPr lang="en-US" dirty="0" smtClean="0"/>
              <a:t>Let’s </a:t>
            </a:r>
            <a:r>
              <a:rPr lang="en-US" dirty="0" smtClean="0"/>
              <a:t>look:</a:t>
            </a:r>
            <a:endParaRPr lang="en-US" dirty="0"/>
          </a:p>
        </p:txBody>
      </p:sp>
      <p:sp>
        <p:nvSpPr>
          <p:cNvPr id="4" name="Slide Number Placeholder 3"/>
          <p:cNvSpPr>
            <a:spLocks noGrp="1"/>
          </p:cNvSpPr>
          <p:nvPr>
            <p:ph type="sldNum" sz="quarter" idx="12"/>
          </p:nvPr>
        </p:nvSpPr>
        <p:spPr/>
        <p:txBody>
          <a:bodyPr/>
          <a:lstStyle/>
          <a:p>
            <a:fld id="{30842715-A290-486E-A42B-DB06194ABB24}" type="slidenum">
              <a:rPr lang="en-US" smtClean="0"/>
              <a:t>11</a:t>
            </a:fld>
            <a:endParaRPr lang="en-US"/>
          </a:p>
        </p:txBody>
      </p:sp>
    </p:spTree>
    <p:extLst>
      <p:ext uri="{BB962C8B-B14F-4D97-AF65-F5344CB8AC3E}">
        <p14:creationId xmlns:p14="http://schemas.microsoft.com/office/powerpoint/2010/main" val="1388307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dirty="0"/>
              <a:t>Causes of Unsustainable </a:t>
            </a:r>
            <a:r>
              <a:rPr lang="en-US" dirty="0" smtClean="0"/>
              <a:t>Development – </a:t>
            </a:r>
            <a:r>
              <a:rPr lang="en-US" b="1" dirty="0" smtClean="0"/>
              <a:t>External Dependencies</a:t>
            </a:r>
            <a:endParaRPr lang="en-US" b="1" dirty="0"/>
          </a:p>
        </p:txBody>
      </p:sp>
      <p:sp>
        <p:nvSpPr>
          <p:cNvPr id="3" name="Content Placeholder 2"/>
          <p:cNvSpPr>
            <a:spLocks noGrp="1"/>
          </p:cNvSpPr>
          <p:nvPr>
            <p:ph idx="1"/>
          </p:nvPr>
        </p:nvSpPr>
        <p:spPr>
          <a:xfrm>
            <a:off x="457200" y="1676400"/>
            <a:ext cx="8229600" cy="4800600"/>
          </a:xfrm>
        </p:spPr>
        <p:txBody>
          <a:bodyPr>
            <a:normAutofit/>
          </a:bodyPr>
          <a:lstStyle/>
          <a:p>
            <a:r>
              <a:rPr lang="en-US" dirty="0" smtClean="0"/>
              <a:t>Dependencies on versions of the OS, compiler, IDEs, web browser components, etc.</a:t>
            </a:r>
          </a:p>
          <a:p>
            <a:pPr lvl="1"/>
            <a:r>
              <a:rPr lang="en-US" dirty="0" smtClean="0"/>
              <a:t>Impossible to know when some of these things will occur.  </a:t>
            </a:r>
          </a:p>
          <a:p>
            <a:r>
              <a:rPr lang="en-US" dirty="0" smtClean="0"/>
              <a:t>Must often develop to support both old and new interfaces, such as two different versions of IE, </a:t>
            </a:r>
            <a:r>
              <a:rPr lang="en-US" dirty="0" err="1" smtClean="0"/>
              <a:t>netBeans</a:t>
            </a:r>
            <a:r>
              <a:rPr lang="en-US" dirty="0" smtClean="0"/>
              <a:t>, etc… </a:t>
            </a:r>
            <a:r>
              <a:rPr lang="en-US" dirty="0"/>
              <a:t>	</a:t>
            </a:r>
            <a:endParaRPr lang="en-US" dirty="0" smtClean="0"/>
          </a:p>
          <a:p>
            <a:pPr lvl="1"/>
            <a:r>
              <a:rPr lang="en-US" dirty="0" smtClean="0"/>
              <a:t>Sometimes different clients require different versions of the same software – </a:t>
            </a:r>
            <a:r>
              <a:rPr lang="en-US" b="1" dirty="0" smtClean="0"/>
              <a:t>paying</a:t>
            </a:r>
            <a:r>
              <a:rPr lang="en-US" dirty="0" smtClean="0"/>
              <a:t> clients.</a:t>
            </a:r>
            <a:endParaRPr lang="en-US" dirty="0"/>
          </a:p>
        </p:txBody>
      </p:sp>
      <p:sp>
        <p:nvSpPr>
          <p:cNvPr id="4" name="Slide Number Placeholder 3"/>
          <p:cNvSpPr>
            <a:spLocks noGrp="1"/>
          </p:cNvSpPr>
          <p:nvPr>
            <p:ph type="sldNum" sz="quarter" idx="12"/>
          </p:nvPr>
        </p:nvSpPr>
        <p:spPr/>
        <p:txBody>
          <a:bodyPr/>
          <a:lstStyle/>
          <a:p>
            <a:fld id="{30842715-A290-486E-A42B-DB06194ABB24}" type="slidenum">
              <a:rPr lang="en-US" smtClean="0"/>
              <a:t>12</a:t>
            </a:fld>
            <a:endParaRPr lang="en-US"/>
          </a:p>
        </p:txBody>
      </p:sp>
    </p:spTree>
    <p:extLst>
      <p:ext uri="{BB962C8B-B14F-4D97-AF65-F5344CB8AC3E}">
        <p14:creationId xmlns:p14="http://schemas.microsoft.com/office/powerpoint/2010/main" val="1776089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34400" cy="1143000"/>
          </a:xfrm>
        </p:spPr>
        <p:txBody>
          <a:bodyPr>
            <a:normAutofit fontScale="90000"/>
          </a:bodyPr>
          <a:lstStyle/>
          <a:p>
            <a:r>
              <a:rPr lang="en-US" b="1" dirty="0" smtClean="0"/>
              <a:t>Causes </a:t>
            </a:r>
            <a:r>
              <a:rPr lang="en-US" b="1" dirty="0"/>
              <a:t>of Unsustainable Development </a:t>
            </a:r>
            <a:r>
              <a:rPr lang="en-US" b="1" dirty="0" smtClean="0"/>
              <a:t>- Competition</a:t>
            </a:r>
            <a:endParaRPr lang="en-US" b="1" dirty="0"/>
          </a:p>
        </p:txBody>
      </p:sp>
      <p:sp>
        <p:nvSpPr>
          <p:cNvPr id="3" name="Content Placeholder 2"/>
          <p:cNvSpPr>
            <a:spLocks noGrp="1"/>
          </p:cNvSpPr>
          <p:nvPr>
            <p:ph idx="1"/>
          </p:nvPr>
        </p:nvSpPr>
        <p:spPr>
          <a:xfrm>
            <a:off x="152400" y="1600200"/>
            <a:ext cx="8534400" cy="4525963"/>
          </a:xfrm>
        </p:spPr>
        <p:txBody>
          <a:bodyPr>
            <a:normAutofit fontScale="77500" lnSpcReduction="20000"/>
          </a:bodyPr>
          <a:lstStyle/>
          <a:p>
            <a:r>
              <a:rPr lang="en-US" dirty="0" smtClean="0"/>
              <a:t>Very easy to set up a software development company nowadays.  </a:t>
            </a:r>
          </a:p>
          <a:p>
            <a:pPr lvl="1"/>
            <a:r>
              <a:rPr lang="en-US" dirty="0" smtClean="0"/>
              <a:t>Need few bright people, a few computers, and Internet</a:t>
            </a:r>
          </a:p>
          <a:p>
            <a:pPr lvl="1"/>
            <a:endParaRPr lang="en-US" dirty="0" smtClean="0"/>
          </a:p>
          <a:p>
            <a:r>
              <a:rPr lang="en-US" dirty="0" smtClean="0"/>
              <a:t>Many do not have </a:t>
            </a:r>
          </a:p>
          <a:p>
            <a:pPr lvl="1"/>
            <a:r>
              <a:rPr lang="en-US" dirty="0" smtClean="0"/>
              <a:t>a workable </a:t>
            </a:r>
            <a:r>
              <a:rPr lang="en-US" b="1" u="sng" dirty="0" smtClean="0"/>
              <a:t>business plan </a:t>
            </a:r>
            <a:r>
              <a:rPr lang="en-US" dirty="0" smtClean="0"/>
              <a:t>and </a:t>
            </a:r>
          </a:p>
          <a:p>
            <a:pPr lvl="1"/>
            <a:r>
              <a:rPr lang="en-US" dirty="0" smtClean="0"/>
              <a:t>a clear idea of their true </a:t>
            </a:r>
            <a:r>
              <a:rPr lang="en-US" b="1" u="sng" dirty="0" smtClean="0"/>
              <a:t>market</a:t>
            </a:r>
            <a:r>
              <a:rPr lang="en-US" dirty="0" smtClean="0"/>
              <a:t> worth due to overestimating </a:t>
            </a:r>
          </a:p>
          <a:p>
            <a:pPr lvl="1"/>
            <a:r>
              <a:rPr lang="en-US" dirty="0" smtClean="0"/>
              <a:t>do not know their </a:t>
            </a:r>
            <a:r>
              <a:rPr lang="en-US" b="1" u="sng" dirty="0" smtClean="0"/>
              <a:t>market</a:t>
            </a:r>
            <a:r>
              <a:rPr lang="en-US" b="1" dirty="0" smtClean="0"/>
              <a:t> </a:t>
            </a:r>
            <a:r>
              <a:rPr lang="en-US" b="1" u="sng" dirty="0" smtClean="0"/>
              <a:t>size</a:t>
            </a:r>
            <a:r>
              <a:rPr lang="en-US" dirty="0" smtClean="0"/>
              <a:t>.</a:t>
            </a:r>
          </a:p>
          <a:p>
            <a:pPr lvl="1"/>
            <a:endParaRPr lang="en-US" dirty="0" smtClean="0"/>
          </a:p>
          <a:p>
            <a:r>
              <a:rPr lang="en-US" dirty="0" smtClean="0"/>
              <a:t>Almost always suffer from inability to </a:t>
            </a:r>
            <a:r>
              <a:rPr lang="en-US" b="1" dirty="0" smtClean="0"/>
              <a:t>adequately </a:t>
            </a:r>
            <a:r>
              <a:rPr lang="en-US" dirty="0"/>
              <a:t>sell</a:t>
            </a:r>
            <a:r>
              <a:rPr lang="en-US" b="1" dirty="0" smtClean="0"/>
              <a:t> </a:t>
            </a:r>
            <a:r>
              <a:rPr lang="en-US" dirty="0" smtClean="0"/>
              <a:t>or </a:t>
            </a:r>
            <a:r>
              <a:rPr lang="en-US" b="1" dirty="0" smtClean="0"/>
              <a:t>market</a:t>
            </a:r>
            <a:r>
              <a:rPr lang="en-US" dirty="0" smtClean="0"/>
              <a:t> their work.</a:t>
            </a:r>
          </a:p>
          <a:p>
            <a:pPr lvl="1"/>
            <a:r>
              <a:rPr lang="en-US" dirty="0" smtClean="0"/>
              <a:t>Usually get </a:t>
            </a:r>
            <a:r>
              <a:rPr lang="en-US" b="1" dirty="0" smtClean="0"/>
              <a:t>initial</a:t>
            </a:r>
            <a:r>
              <a:rPr lang="en-US" dirty="0" smtClean="0"/>
              <a:t> </a:t>
            </a:r>
            <a:r>
              <a:rPr lang="en-US" b="1" dirty="0" smtClean="0"/>
              <a:t>funding</a:t>
            </a:r>
            <a:r>
              <a:rPr lang="en-US" dirty="0" smtClean="0"/>
              <a:t> and make some initial sales, </a:t>
            </a:r>
          </a:p>
          <a:p>
            <a:pPr lvl="1"/>
            <a:r>
              <a:rPr lang="en-US" dirty="0" smtClean="0"/>
              <a:t>but </a:t>
            </a:r>
            <a:r>
              <a:rPr lang="en-US" b="1" dirty="0" smtClean="0"/>
              <a:t>struggle</a:t>
            </a:r>
            <a:r>
              <a:rPr lang="en-US" dirty="0" smtClean="0"/>
              <a:t> to stay in business.</a:t>
            </a:r>
            <a:endParaRPr lang="en-US" dirty="0"/>
          </a:p>
        </p:txBody>
      </p:sp>
      <p:sp>
        <p:nvSpPr>
          <p:cNvPr id="4" name="Slide Number Placeholder 3"/>
          <p:cNvSpPr>
            <a:spLocks noGrp="1"/>
          </p:cNvSpPr>
          <p:nvPr>
            <p:ph type="sldNum" sz="quarter" idx="12"/>
          </p:nvPr>
        </p:nvSpPr>
        <p:spPr/>
        <p:txBody>
          <a:bodyPr/>
          <a:lstStyle/>
          <a:p>
            <a:fld id="{30842715-A290-486E-A42B-DB06194ABB24}" type="slidenum">
              <a:rPr lang="en-US" smtClean="0"/>
              <a:t>13</a:t>
            </a:fld>
            <a:endParaRPr lang="en-US"/>
          </a:p>
        </p:txBody>
      </p:sp>
    </p:spTree>
    <p:extLst>
      <p:ext uri="{BB962C8B-B14F-4D97-AF65-F5344CB8AC3E}">
        <p14:creationId xmlns:p14="http://schemas.microsoft.com/office/powerpoint/2010/main" val="2321509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 calcmode="lin" valueType="num">
                                      <p:cBhvr additive="base">
                                        <p:cTn id="2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9" end="9"/>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anim calcmode="lin" valueType="num">
                                      <p:cBhvr additive="base">
                                        <p:cTn id="3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1143000"/>
          </a:xfrm>
        </p:spPr>
        <p:txBody>
          <a:bodyPr>
            <a:normAutofit fontScale="90000"/>
          </a:bodyPr>
          <a:lstStyle/>
          <a:p>
            <a:r>
              <a:rPr lang="en-US" b="1" dirty="0" smtClean="0"/>
              <a:t>Causes </a:t>
            </a:r>
            <a:r>
              <a:rPr lang="en-US" b="1" dirty="0"/>
              <a:t>of Unsustainable Development </a:t>
            </a:r>
            <a:r>
              <a:rPr lang="en-US" b="1" dirty="0" smtClean="0"/>
              <a:t> - Disruptive Technologies</a:t>
            </a:r>
            <a:endParaRPr lang="en-US" b="1" dirty="0"/>
          </a:p>
        </p:txBody>
      </p:sp>
      <p:sp>
        <p:nvSpPr>
          <p:cNvPr id="3" name="Content Placeholder 2"/>
          <p:cNvSpPr>
            <a:spLocks noGrp="1"/>
          </p:cNvSpPr>
          <p:nvPr>
            <p:ph idx="1"/>
          </p:nvPr>
        </p:nvSpPr>
        <p:spPr>
          <a:xfrm>
            <a:off x="0" y="1600200"/>
            <a:ext cx="8991600" cy="5181600"/>
          </a:xfrm>
        </p:spPr>
        <p:txBody>
          <a:bodyPr>
            <a:normAutofit fontScale="77500" lnSpcReduction="20000"/>
          </a:bodyPr>
          <a:lstStyle/>
          <a:p>
            <a:r>
              <a:rPr lang="en-US" dirty="0" smtClean="0"/>
              <a:t>Constant advances in state of the technology can be disruptive.</a:t>
            </a:r>
          </a:p>
          <a:p>
            <a:pPr lvl="1"/>
            <a:r>
              <a:rPr lang="en-US" dirty="0" smtClean="0"/>
              <a:t>Products need to meet users’ demands over the </a:t>
            </a:r>
            <a:r>
              <a:rPr lang="en-US" b="1" u="sng" dirty="0" smtClean="0"/>
              <a:t>long term</a:t>
            </a:r>
            <a:r>
              <a:rPr lang="en-US" dirty="0" smtClean="0"/>
              <a:t>.</a:t>
            </a:r>
          </a:p>
          <a:p>
            <a:pPr lvl="1"/>
            <a:r>
              <a:rPr lang="en-US" dirty="0" smtClean="0"/>
              <a:t>Cannot restrict thinking for ONLY what the customer wants, because customers </a:t>
            </a:r>
            <a:r>
              <a:rPr lang="en-US" b="1" dirty="0" smtClean="0"/>
              <a:t>may initially be interested in immediate needs</a:t>
            </a:r>
            <a:r>
              <a:rPr lang="en-US" dirty="0" smtClean="0"/>
              <a:t>.  </a:t>
            </a:r>
          </a:p>
          <a:p>
            <a:endParaRPr lang="en-US" dirty="0" smtClean="0"/>
          </a:p>
          <a:p>
            <a:r>
              <a:rPr lang="en-US" dirty="0" smtClean="0"/>
              <a:t>But customers  may be offered </a:t>
            </a:r>
            <a:r>
              <a:rPr lang="en-US" b="1" dirty="0" smtClean="0"/>
              <a:t>more</a:t>
            </a:r>
            <a:r>
              <a:rPr lang="en-US" dirty="0" smtClean="0"/>
              <a:t> </a:t>
            </a:r>
            <a:r>
              <a:rPr lang="en-US" b="1" dirty="0" smtClean="0"/>
              <a:t>features</a:t>
            </a:r>
            <a:r>
              <a:rPr lang="en-US" dirty="0" smtClean="0"/>
              <a:t> on </a:t>
            </a:r>
            <a:r>
              <a:rPr lang="en-US" b="1" dirty="0" smtClean="0"/>
              <a:t>newer</a:t>
            </a:r>
            <a:r>
              <a:rPr lang="en-US" dirty="0" smtClean="0"/>
              <a:t> </a:t>
            </a:r>
            <a:r>
              <a:rPr lang="en-US" b="1" dirty="0" smtClean="0"/>
              <a:t>technology</a:t>
            </a:r>
            <a:r>
              <a:rPr lang="en-US" dirty="0" smtClean="0"/>
              <a:t> for </a:t>
            </a:r>
            <a:r>
              <a:rPr lang="en-US" b="1" dirty="0" smtClean="0"/>
              <a:t>less</a:t>
            </a:r>
            <a:r>
              <a:rPr lang="en-US" dirty="0" smtClean="0"/>
              <a:t> </a:t>
            </a:r>
            <a:r>
              <a:rPr lang="en-US" b="1" dirty="0" smtClean="0"/>
              <a:t>price</a:t>
            </a:r>
            <a:r>
              <a:rPr lang="en-US" dirty="0" smtClean="0"/>
              <a:t> </a:t>
            </a:r>
          </a:p>
          <a:p>
            <a:endParaRPr lang="en-US" b="1" dirty="0" smtClean="0"/>
          </a:p>
          <a:p>
            <a:r>
              <a:rPr lang="en-US" b="1" dirty="0" smtClean="0"/>
              <a:t>Example:  The </a:t>
            </a:r>
            <a:r>
              <a:rPr lang="en-US" b="1" u="sng" dirty="0" smtClean="0"/>
              <a:t>Internet</a:t>
            </a:r>
            <a:r>
              <a:rPr lang="en-US" b="1" dirty="0" smtClean="0"/>
              <a:t> is a disruptive technology </a:t>
            </a:r>
          </a:p>
          <a:p>
            <a:pPr lvl="1"/>
            <a:r>
              <a:rPr lang="en-US" dirty="0" smtClean="0"/>
              <a:t>more and more support can easily be offered over the Internet.</a:t>
            </a:r>
          </a:p>
          <a:p>
            <a:pPr lvl="1"/>
            <a:endParaRPr lang="en-US" dirty="0" smtClean="0"/>
          </a:p>
          <a:p>
            <a:r>
              <a:rPr lang="en-US" dirty="0" smtClean="0"/>
              <a:t>Companies must </a:t>
            </a:r>
            <a:r>
              <a:rPr lang="en-US" b="1" dirty="0" smtClean="0"/>
              <a:t>learn how to </a:t>
            </a:r>
            <a:r>
              <a:rPr lang="en-US" b="1" u="sng" dirty="0" smtClean="0"/>
              <a:t>deal</a:t>
            </a:r>
            <a:r>
              <a:rPr lang="en-US" b="1" dirty="0" smtClean="0"/>
              <a:t> with the Internet </a:t>
            </a:r>
            <a:r>
              <a:rPr lang="en-US" dirty="0" smtClean="0"/>
              <a:t>and its </a:t>
            </a:r>
            <a:r>
              <a:rPr lang="en-US" b="1" u="sng" dirty="0" smtClean="0"/>
              <a:t>threats</a:t>
            </a:r>
            <a:r>
              <a:rPr lang="en-US" dirty="0" smtClean="0"/>
              <a:t> </a:t>
            </a:r>
            <a:r>
              <a:rPr lang="en-US" b="1" u="sng" dirty="0" smtClean="0"/>
              <a:t>too</a:t>
            </a:r>
            <a:r>
              <a:rPr lang="en-US" dirty="0" smtClean="0"/>
              <a:t> (illicit software,  hackers, a forum for malicious people to exploit security flaws, and more.)</a:t>
            </a:r>
            <a:endParaRPr lang="en-US" dirty="0"/>
          </a:p>
        </p:txBody>
      </p:sp>
      <p:sp>
        <p:nvSpPr>
          <p:cNvPr id="4" name="Slide Number Placeholder 3"/>
          <p:cNvSpPr>
            <a:spLocks noGrp="1"/>
          </p:cNvSpPr>
          <p:nvPr>
            <p:ph type="sldNum" sz="quarter" idx="12"/>
          </p:nvPr>
        </p:nvSpPr>
        <p:spPr/>
        <p:txBody>
          <a:bodyPr/>
          <a:lstStyle/>
          <a:p>
            <a:fld id="{30842715-A290-486E-A42B-DB06194ABB24}" type="slidenum">
              <a:rPr lang="en-US" smtClean="0"/>
              <a:t>14</a:t>
            </a:fld>
            <a:endParaRPr lang="en-US"/>
          </a:p>
        </p:txBody>
      </p:sp>
    </p:spTree>
    <p:extLst>
      <p:ext uri="{BB962C8B-B14F-4D97-AF65-F5344CB8AC3E}">
        <p14:creationId xmlns:p14="http://schemas.microsoft.com/office/powerpoint/2010/main" val="300570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wipe(down)">
                                      <p:cBhvr>
                                        <p:cTn id="16" dur="5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additive="base">
                                        <p:cTn id="2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 calcmode="lin" valueType="num">
                                      <p:cBhvr additive="base">
                                        <p:cTn id="2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91600" cy="1143000"/>
          </a:xfrm>
        </p:spPr>
        <p:txBody>
          <a:bodyPr>
            <a:normAutofit fontScale="90000"/>
          </a:bodyPr>
          <a:lstStyle/>
          <a:p>
            <a:r>
              <a:rPr lang="en-US" b="1" dirty="0" smtClean="0"/>
              <a:t>Causes </a:t>
            </a:r>
            <a:r>
              <a:rPr lang="en-US" b="1" dirty="0"/>
              <a:t>of Unsustainable Development </a:t>
            </a:r>
            <a:r>
              <a:rPr lang="en-US" b="1" dirty="0" smtClean="0"/>
              <a:t> Disruptive Business Models </a:t>
            </a:r>
            <a:r>
              <a:rPr lang="en-US" sz="3100" b="1" dirty="0" smtClean="0"/>
              <a:t>(1 of 2)</a:t>
            </a:r>
            <a:endParaRPr lang="en-US" sz="3100" b="1" dirty="0"/>
          </a:p>
        </p:txBody>
      </p:sp>
      <p:sp>
        <p:nvSpPr>
          <p:cNvPr id="3" name="Content Placeholder 2"/>
          <p:cNvSpPr>
            <a:spLocks noGrp="1"/>
          </p:cNvSpPr>
          <p:nvPr>
            <p:ph idx="1"/>
          </p:nvPr>
        </p:nvSpPr>
        <p:spPr>
          <a:xfrm>
            <a:off x="457200" y="1447800"/>
            <a:ext cx="8229600" cy="5257800"/>
          </a:xfrm>
        </p:spPr>
        <p:txBody>
          <a:bodyPr>
            <a:normAutofit fontScale="32500" lnSpcReduction="20000"/>
          </a:bodyPr>
          <a:lstStyle/>
          <a:p>
            <a:r>
              <a:rPr lang="en-US" sz="7400" b="1" dirty="0" smtClean="0"/>
              <a:t>Consider</a:t>
            </a:r>
            <a:r>
              <a:rPr lang="en-US" sz="7400" dirty="0" smtClean="0"/>
              <a:t> </a:t>
            </a:r>
            <a:r>
              <a:rPr lang="en-US" sz="7400" b="1" dirty="0" smtClean="0"/>
              <a:t>Dell</a:t>
            </a:r>
            <a:r>
              <a:rPr lang="en-US" sz="7400" dirty="0" smtClean="0"/>
              <a:t>:  They have a disruptive business model.</a:t>
            </a:r>
          </a:p>
          <a:p>
            <a:r>
              <a:rPr lang="en-US" sz="7400" dirty="0" smtClean="0"/>
              <a:t>Their model allows them to </a:t>
            </a:r>
            <a:r>
              <a:rPr lang="en-US" sz="7400" b="1" u="sng" dirty="0" smtClean="0"/>
              <a:t>produce</a:t>
            </a:r>
            <a:r>
              <a:rPr lang="en-US" sz="7400" b="1" dirty="0" smtClean="0"/>
              <a:t> computers on demand </a:t>
            </a:r>
            <a:endParaRPr lang="en-US" sz="7400" dirty="0" smtClean="0"/>
          </a:p>
          <a:p>
            <a:pPr lvl="1"/>
            <a:r>
              <a:rPr lang="en-US" sz="7000" dirty="0" smtClean="0"/>
              <a:t>By clustering their suppliers together and </a:t>
            </a:r>
          </a:p>
          <a:p>
            <a:pPr lvl="1"/>
            <a:r>
              <a:rPr lang="en-US" sz="7000" dirty="0" smtClean="0"/>
              <a:t>By taking all orders over the Internet.</a:t>
            </a:r>
          </a:p>
          <a:p>
            <a:r>
              <a:rPr lang="en-US" sz="7400" dirty="0" smtClean="0"/>
              <a:t>Other companies (HP, Compaq, IBM) have not been able to keep pace or duplicate Dell’s business.</a:t>
            </a:r>
          </a:p>
          <a:p>
            <a:endParaRPr lang="en-US" sz="7400" dirty="0" smtClean="0"/>
          </a:p>
          <a:p>
            <a:endParaRPr lang="en-US" sz="7400" dirty="0" smtClean="0"/>
          </a:p>
          <a:p>
            <a:r>
              <a:rPr lang="en-US" sz="7400" b="1" dirty="0" smtClean="0"/>
              <a:t>Open Source software</a:t>
            </a:r>
            <a:r>
              <a:rPr lang="en-US" sz="7400" dirty="0" smtClean="0"/>
              <a:t>.  A disruptive role!</a:t>
            </a:r>
          </a:p>
          <a:p>
            <a:pPr lvl="1"/>
            <a:r>
              <a:rPr lang="en-US" sz="7400" dirty="0" smtClean="0"/>
              <a:t>Open source is ‘free,’ and usually usable by highly technical people. </a:t>
            </a:r>
          </a:p>
          <a:p>
            <a:pPr lvl="1"/>
            <a:r>
              <a:rPr lang="en-US" sz="7400" dirty="0" smtClean="0"/>
              <a:t>No question that open source will play an increasingly disruptive role in the software industry   </a:t>
            </a:r>
          </a:p>
          <a:p>
            <a:endParaRPr lang="en-US" sz="7800" b="1" dirty="0" smtClean="0"/>
          </a:p>
        </p:txBody>
      </p:sp>
      <p:sp>
        <p:nvSpPr>
          <p:cNvPr id="4" name="Slide Number Placeholder 3"/>
          <p:cNvSpPr>
            <a:spLocks noGrp="1"/>
          </p:cNvSpPr>
          <p:nvPr>
            <p:ph type="sldNum" sz="quarter" idx="12"/>
          </p:nvPr>
        </p:nvSpPr>
        <p:spPr/>
        <p:txBody>
          <a:bodyPr/>
          <a:lstStyle/>
          <a:p>
            <a:fld id="{30842715-A290-486E-A42B-DB06194ABB24}" type="slidenum">
              <a:rPr lang="en-US" smtClean="0"/>
              <a:t>15</a:t>
            </a:fld>
            <a:endParaRPr lang="en-US"/>
          </a:p>
        </p:txBody>
      </p:sp>
    </p:spTree>
    <p:extLst>
      <p:ext uri="{BB962C8B-B14F-4D97-AF65-F5344CB8AC3E}">
        <p14:creationId xmlns:p14="http://schemas.microsoft.com/office/powerpoint/2010/main" val="1270586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 calcmode="lin" valueType="num">
                                      <p:cBhvr additive="base">
                                        <p:cTn id="3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91600" cy="1143000"/>
          </a:xfrm>
        </p:spPr>
        <p:txBody>
          <a:bodyPr>
            <a:normAutofit fontScale="90000"/>
          </a:bodyPr>
          <a:lstStyle/>
          <a:p>
            <a:r>
              <a:rPr lang="en-US" b="1" dirty="0" smtClean="0"/>
              <a:t>Causes </a:t>
            </a:r>
            <a:r>
              <a:rPr lang="en-US" b="1" dirty="0"/>
              <a:t>of Unsustainable Development </a:t>
            </a:r>
            <a:r>
              <a:rPr lang="en-US" b="1" dirty="0" smtClean="0"/>
              <a:t>- Disruptive Business Models </a:t>
            </a:r>
            <a:r>
              <a:rPr lang="en-US" sz="3100" b="1" dirty="0" smtClean="0"/>
              <a:t>(2 of 2)</a:t>
            </a:r>
            <a:endParaRPr lang="en-US" sz="3100" b="1" dirty="0"/>
          </a:p>
        </p:txBody>
      </p:sp>
      <p:sp>
        <p:nvSpPr>
          <p:cNvPr id="3" name="Content Placeholder 2"/>
          <p:cNvSpPr>
            <a:spLocks noGrp="1"/>
          </p:cNvSpPr>
          <p:nvPr>
            <p:ph idx="1"/>
          </p:nvPr>
        </p:nvSpPr>
        <p:spPr>
          <a:xfrm>
            <a:off x="457200" y="1447800"/>
            <a:ext cx="8229600" cy="4343400"/>
          </a:xfrm>
        </p:spPr>
        <p:txBody>
          <a:bodyPr>
            <a:normAutofit fontScale="47500" lnSpcReduction="20000"/>
          </a:bodyPr>
          <a:lstStyle/>
          <a:p>
            <a:r>
              <a:rPr lang="en-US" sz="7800" b="1" dirty="0" smtClean="0"/>
              <a:t>Microsoft</a:t>
            </a:r>
            <a:r>
              <a:rPr lang="en-US" sz="7800" dirty="0" smtClean="0"/>
              <a:t>, while having a monopoly on desktop market</a:t>
            </a:r>
            <a:r>
              <a:rPr lang="en-US" sz="7800" dirty="0"/>
              <a:t>, </a:t>
            </a:r>
            <a:r>
              <a:rPr lang="en-US" sz="7800" dirty="0" smtClean="0"/>
              <a:t>cannot compete against free software.</a:t>
            </a:r>
          </a:p>
          <a:p>
            <a:endParaRPr lang="en-US" sz="7400" b="1" dirty="0" smtClean="0"/>
          </a:p>
          <a:p>
            <a:r>
              <a:rPr lang="en-US" sz="7400" b="1" dirty="0" smtClean="0"/>
              <a:t>Linux</a:t>
            </a:r>
            <a:r>
              <a:rPr lang="en-US" sz="7400" dirty="0" smtClean="0"/>
              <a:t>:  can its business model be sustained by keeping itself going almost exclusively through support and services as </a:t>
            </a:r>
            <a:r>
              <a:rPr lang="en-US" sz="7400" dirty="0" smtClean="0"/>
              <a:t>claimed?</a:t>
            </a:r>
            <a:endParaRPr lang="en-US" sz="7400" dirty="0" smtClean="0"/>
          </a:p>
          <a:p>
            <a:pPr lvl="1"/>
            <a:endParaRPr lang="en-US" sz="7400" dirty="0"/>
          </a:p>
        </p:txBody>
      </p:sp>
      <p:sp>
        <p:nvSpPr>
          <p:cNvPr id="4" name="Slide Number Placeholder 3"/>
          <p:cNvSpPr>
            <a:spLocks noGrp="1"/>
          </p:cNvSpPr>
          <p:nvPr>
            <p:ph type="sldNum" sz="quarter" idx="12"/>
          </p:nvPr>
        </p:nvSpPr>
        <p:spPr/>
        <p:txBody>
          <a:bodyPr/>
          <a:lstStyle/>
          <a:p>
            <a:fld id="{30842715-A290-486E-A42B-DB06194ABB24}" type="slidenum">
              <a:rPr lang="en-US" smtClean="0"/>
              <a:t>16</a:t>
            </a:fld>
            <a:endParaRPr lang="en-US"/>
          </a:p>
        </p:txBody>
      </p:sp>
    </p:spTree>
    <p:extLst>
      <p:ext uri="{BB962C8B-B14F-4D97-AF65-F5344CB8AC3E}">
        <p14:creationId xmlns:p14="http://schemas.microsoft.com/office/powerpoint/2010/main" val="3885633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534400" cy="1143000"/>
          </a:xfrm>
        </p:spPr>
        <p:txBody>
          <a:bodyPr>
            <a:normAutofit fontScale="90000"/>
          </a:bodyPr>
          <a:lstStyle/>
          <a:p>
            <a:r>
              <a:rPr lang="en-US" b="1" dirty="0" smtClean="0"/>
              <a:t>Causes </a:t>
            </a:r>
            <a:r>
              <a:rPr lang="en-US" b="1" dirty="0"/>
              <a:t>of Unsustainable Development </a:t>
            </a:r>
            <a:r>
              <a:rPr lang="en-US" b="1" dirty="0" smtClean="0"/>
              <a:t> - Cost </a:t>
            </a:r>
            <a:r>
              <a:rPr lang="en-US" b="1" dirty="0" smtClean="0"/>
              <a:t>Management </a:t>
            </a:r>
            <a:r>
              <a:rPr lang="en-US" sz="2200" b="1" dirty="0" smtClean="0"/>
              <a:t> (last)</a:t>
            </a:r>
            <a:endParaRPr lang="en-US" sz="2200" b="1" dirty="0"/>
          </a:p>
        </p:txBody>
      </p:sp>
      <p:sp>
        <p:nvSpPr>
          <p:cNvPr id="3" name="Content Placeholder 2"/>
          <p:cNvSpPr>
            <a:spLocks noGrp="1"/>
          </p:cNvSpPr>
          <p:nvPr>
            <p:ph idx="1"/>
          </p:nvPr>
        </p:nvSpPr>
        <p:spPr>
          <a:xfrm>
            <a:off x="228600" y="1600200"/>
            <a:ext cx="8763000" cy="4525963"/>
          </a:xfrm>
        </p:spPr>
        <p:txBody>
          <a:bodyPr>
            <a:normAutofit/>
          </a:bodyPr>
          <a:lstStyle/>
          <a:p>
            <a:r>
              <a:rPr lang="en-US" dirty="0" smtClean="0"/>
              <a:t>Software Projects are exceedingly expensive!   </a:t>
            </a:r>
          </a:p>
          <a:p>
            <a:pPr marL="0" indent="0">
              <a:buNone/>
            </a:pPr>
            <a:endParaRPr lang="en-US" dirty="0" smtClean="0"/>
          </a:p>
          <a:p>
            <a:r>
              <a:rPr lang="en-US" dirty="0" smtClean="0"/>
              <a:t>Best way to control costs:  </a:t>
            </a:r>
            <a:r>
              <a:rPr lang="en-US" dirty="0" smtClean="0"/>
              <a:t>employ less expensive people.</a:t>
            </a:r>
          </a:p>
          <a:p>
            <a:pPr lvl="1"/>
            <a:r>
              <a:rPr lang="en-US" dirty="0" smtClean="0"/>
              <a:t>This explains the increasing use of outsourcing.</a:t>
            </a:r>
          </a:p>
          <a:p>
            <a:pPr lvl="1"/>
            <a:endParaRPr lang="en-US" dirty="0" smtClean="0"/>
          </a:p>
          <a:p>
            <a:r>
              <a:rPr lang="en-US" dirty="0" smtClean="0"/>
              <a:t>But </a:t>
            </a:r>
            <a:r>
              <a:rPr lang="en-US" b="1" u="sng" dirty="0" smtClean="0"/>
              <a:t>efficiency</a:t>
            </a:r>
            <a:r>
              <a:rPr lang="en-US" dirty="0" smtClean="0"/>
              <a:t> is at the heart of sustainable development.</a:t>
            </a:r>
            <a:endParaRPr lang="en-US" dirty="0"/>
          </a:p>
        </p:txBody>
      </p:sp>
      <p:sp>
        <p:nvSpPr>
          <p:cNvPr id="4" name="Slide Number Placeholder 3"/>
          <p:cNvSpPr>
            <a:spLocks noGrp="1"/>
          </p:cNvSpPr>
          <p:nvPr>
            <p:ph type="sldNum" sz="quarter" idx="12"/>
          </p:nvPr>
        </p:nvSpPr>
        <p:spPr/>
        <p:txBody>
          <a:bodyPr/>
          <a:lstStyle/>
          <a:p>
            <a:fld id="{30842715-A290-486E-A42B-DB06194ABB24}" type="slidenum">
              <a:rPr lang="en-US" smtClean="0"/>
              <a:t>17</a:t>
            </a:fld>
            <a:endParaRPr lang="en-US"/>
          </a:p>
        </p:txBody>
      </p:sp>
    </p:spTree>
    <p:extLst>
      <p:ext uri="{BB962C8B-B14F-4D97-AF65-F5344CB8AC3E}">
        <p14:creationId xmlns:p14="http://schemas.microsoft.com/office/powerpoint/2010/main" val="4134073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wipe(down)">
                                      <p:cBhvr>
                                        <p:cTn id="1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effectLst>
                  <a:outerShdw blurRad="38100" dist="38100" dir="2700000" algn="tl">
                    <a:srgbClr val="000000">
                      <a:alpha val="43137"/>
                    </a:srgbClr>
                  </a:outerShdw>
                </a:effectLst>
              </a:rPr>
              <a:t>3.  Project </a:t>
            </a:r>
            <a:r>
              <a:rPr lang="en-US" sz="4800" b="1" dirty="0" smtClean="0">
                <a:effectLst>
                  <a:outerShdw blurRad="38100" dist="38100" dir="2700000" algn="tl">
                    <a:srgbClr val="000000">
                      <a:alpha val="43137"/>
                    </a:srgbClr>
                  </a:outerShdw>
                </a:effectLst>
              </a:rPr>
              <a:t>Controls </a:t>
            </a:r>
            <a:r>
              <a:rPr lang="en-US" sz="2000" dirty="0" smtClean="0"/>
              <a:t>(18-20)</a:t>
            </a:r>
            <a:endParaRPr lang="en-US" sz="2000" dirty="0"/>
          </a:p>
        </p:txBody>
      </p:sp>
      <p:sp>
        <p:nvSpPr>
          <p:cNvPr id="3" name="Content Placeholder 2"/>
          <p:cNvSpPr>
            <a:spLocks noGrp="1"/>
          </p:cNvSpPr>
          <p:nvPr>
            <p:ph idx="1"/>
          </p:nvPr>
        </p:nvSpPr>
        <p:spPr/>
        <p:txBody>
          <a:bodyPr/>
          <a:lstStyle/>
          <a:p>
            <a:pPr marL="0" indent="0">
              <a:buNone/>
            </a:pPr>
            <a:r>
              <a:rPr lang="en-US" dirty="0" smtClean="0"/>
              <a:t>There are things we </a:t>
            </a:r>
            <a:r>
              <a:rPr lang="en-US" b="1" u="sng" dirty="0" smtClean="0"/>
              <a:t>can</a:t>
            </a:r>
            <a:r>
              <a:rPr lang="en-US" dirty="0" smtClean="0"/>
              <a:t> do and we </a:t>
            </a:r>
            <a:r>
              <a:rPr lang="en-US" b="1" u="sng" dirty="0" smtClean="0"/>
              <a:t>can</a:t>
            </a:r>
            <a:r>
              <a:rPr lang="en-US" dirty="0" smtClean="0"/>
              <a:t> control.</a:t>
            </a:r>
            <a:endParaRPr lang="en-US" dirty="0"/>
          </a:p>
        </p:txBody>
      </p:sp>
      <p:sp>
        <p:nvSpPr>
          <p:cNvPr id="4" name="Slide Number Placeholder 3"/>
          <p:cNvSpPr>
            <a:spLocks noGrp="1"/>
          </p:cNvSpPr>
          <p:nvPr>
            <p:ph type="sldNum" sz="quarter" idx="12"/>
          </p:nvPr>
        </p:nvSpPr>
        <p:spPr/>
        <p:txBody>
          <a:bodyPr/>
          <a:lstStyle/>
          <a:p>
            <a:fld id="{30842715-A290-486E-A42B-DB06194ABB24}" type="slidenum">
              <a:rPr lang="en-US" smtClean="0"/>
              <a:t>18</a:t>
            </a:fld>
            <a:endParaRPr lang="en-US"/>
          </a:p>
        </p:txBody>
      </p:sp>
    </p:spTree>
    <p:extLst>
      <p:ext uri="{BB962C8B-B14F-4D97-AF65-F5344CB8AC3E}">
        <p14:creationId xmlns:p14="http://schemas.microsoft.com/office/powerpoint/2010/main" val="505218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Project </a:t>
            </a:r>
            <a:r>
              <a:rPr lang="en-US" b="1" dirty="0" smtClean="0"/>
              <a:t>Controls – </a:t>
            </a:r>
            <a:r>
              <a:rPr lang="en-US" b="1" u="sng" dirty="0" smtClean="0"/>
              <a:t>Collaboration</a:t>
            </a:r>
            <a:endParaRPr lang="en-US" b="1" u="sng" dirty="0"/>
          </a:p>
        </p:txBody>
      </p:sp>
      <p:sp>
        <p:nvSpPr>
          <p:cNvPr id="3" name="Content Placeholder 2"/>
          <p:cNvSpPr>
            <a:spLocks noGrp="1"/>
          </p:cNvSpPr>
          <p:nvPr>
            <p:ph idx="1"/>
          </p:nvPr>
        </p:nvSpPr>
        <p:spPr>
          <a:xfrm>
            <a:off x="-76200" y="1600200"/>
            <a:ext cx="9296400" cy="4525963"/>
          </a:xfrm>
        </p:spPr>
        <p:txBody>
          <a:bodyPr/>
          <a:lstStyle/>
          <a:p>
            <a:r>
              <a:rPr lang="en-US" dirty="0" smtClean="0"/>
              <a:t>Must work with other people </a:t>
            </a:r>
            <a:r>
              <a:rPr lang="en-US" b="1" dirty="0" smtClean="0"/>
              <a:t>w/</a:t>
            </a:r>
            <a:r>
              <a:rPr lang="en-US" b="1" dirty="0" err="1" smtClean="0"/>
              <a:t>i</a:t>
            </a:r>
            <a:r>
              <a:rPr lang="en-US" b="1" dirty="0" smtClean="0"/>
              <a:t> </a:t>
            </a:r>
            <a:r>
              <a:rPr lang="en-US" b="1" dirty="0" smtClean="0"/>
              <a:t>the organization</a:t>
            </a:r>
          </a:p>
          <a:p>
            <a:pPr lvl="1"/>
            <a:r>
              <a:rPr lang="en-US" dirty="0" smtClean="0"/>
              <a:t>May involve others </a:t>
            </a:r>
          </a:p>
          <a:p>
            <a:pPr lvl="2"/>
            <a:r>
              <a:rPr lang="en-US" dirty="0" smtClean="0"/>
              <a:t>with similar development projects or </a:t>
            </a:r>
          </a:p>
          <a:p>
            <a:pPr lvl="2"/>
            <a:r>
              <a:rPr lang="en-US" dirty="0" smtClean="0"/>
              <a:t>With a history of similar projects</a:t>
            </a:r>
          </a:p>
          <a:p>
            <a:pPr lvl="2"/>
            <a:endParaRPr lang="en-US" dirty="0" smtClean="0"/>
          </a:p>
          <a:p>
            <a:r>
              <a:rPr lang="en-US" dirty="0" smtClean="0"/>
              <a:t>Must work </a:t>
            </a:r>
            <a:r>
              <a:rPr lang="en-US" b="1" dirty="0" smtClean="0"/>
              <a:t>with your customers</a:t>
            </a:r>
            <a:r>
              <a:rPr lang="en-US" dirty="0" smtClean="0"/>
              <a:t>!!</a:t>
            </a:r>
          </a:p>
          <a:p>
            <a:pPr lvl="1"/>
            <a:r>
              <a:rPr lang="en-US" dirty="0" smtClean="0"/>
              <a:t>May involve end-user representatives on staff</a:t>
            </a:r>
            <a:endParaRPr lang="en-US" dirty="0"/>
          </a:p>
        </p:txBody>
      </p:sp>
      <p:sp>
        <p:nvSpPr>
          <p:cNvPr id="4" name="Slide Number Placeholder 3"/>
          <p:cNvSpPr>
            <a:spLocks noGrp="1"/>
          </p:cNvSpPr>
          <p:nvPr>
            <p:ph type="sldNum" sz="quarter" idx="12"/>
          </p:nvPr>
        </p:nvSpPr>
        <p:spPr/>
        <p:txBody>
          <a:bodyPr/>
          <a:lstStyle/>
          <a:p>
            <a:fld id="{30842715-A290-486E-A42B-DB06194ABB24}" type="slidenum">
              <a:rPr lang="en-US" smtClean="0"/>
              <a:t>19</a:t>
            </a:fld>
            <a:endParaRPr lang="en-US"/>
          </a:p>
        </p:txBody>
      </p:sp>
    </p:spTree>
    <p:extLst>
      <p:ext uri="{BB962C8B-B14F-4D97-AF65-F5344CB8AC3E}">
        <p14:creationId xmlns:p14="http://schemas.microsoft.com/office/powerpoint/2010/main" val="2491224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b="1" dirty="0" smtClean="0"/>
              <a:t>Outline</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1.  Background of Unsustainable Development </a:t>
            </a:r>
          </a:p>
          <a:p>
            <a:r>
              <a:rPr lang="en-US" dirty="0" smtClean="0"/>
              <a:t>2.  Causes of Unsustainable </a:t>
            </a:r>
            <a:r>
              <a:rPr lang="en-US" dirty="0" smtClean="0"/>
              <a:t>Development </a:t>
            </a:r>
          </a:p>
          <a:p>
            <a:pPr lvl="1"/>
            <a:r>
              <a:rPr lang="en-US" sz="2400" dirty="0" smtClean="0"/>
              <a:t>slides 10-17</a:t>
            </a:r>
            <a:endParaRPr lang="en-US" sz="2400" dirty="0" smtClean="0"/>
          </a:p>
          <a:p>
            <a:r>
              <a:rPr lang="en-US" dirty="0" smtClean="0"/>
              <a:t>3.  Project </a:t>
            </a:r>
            <a:r>
              <a:rPr lang="en-US" dirty="0" smtClean="0"/>
              <a:t>Controls - </a:t>
            </a:r>
            <a:r>
              <a:rPr lang="en-US" dirty="0" smtClean="0"/>
              <a:t>Slide 18</a:t>
            </a:r>
          </a:p>
          <a:p>
            <a:pPr lvl="1"/>
            <a:r>
              <a:rPr lang="en-US" sz="2400" dirty="0" smtClean="0"/>
              <a:t>Plan Driven Development – slide 21</a:t>
            </a:r>
          </a:p>
          <a:p>
            <a:pPr lvl="1"/>
            <a:r>
              <a:rPr lang="en-US" sz="2400" dirty="0" smtClean="0"/>
              <a:t>Project Controls – slide 26</a:t>
            </a:r>
            <a:endParaRPr lang="en-US" sz="2400" dirty="0" smtClean="0"/>
          </a:p>
          <a:p>
            <a:r>
              <a:rPr lang="en-US" dirty="0" smtClean="0"/>
              <a:t>4.  </a:t>
            </a:r>
            <a:r>
              <a:rPr lang="en-US" dirty="0" smtClean="0"/>
              <a:t>Summary </a:t>
            </a:r>
          </a:p>
          <a:p>
            <a:pPr lvl="1"/>
            <a:r>
              <a:rPr lang="en-US" sz="2400" dirty="0" smtClean="0"/>
              <a:t>slide 33</a:t>
            </a:r>
            <a:endParaRPr lang="en-US" sz="2400" dirty="0" smtClean="0"/>
          </a:p>
          <a:p>
            <a:endParaRPr lang="en-US" dirty="0"/>
          </a:p>
        </p:txBody>
      </p:sp>
      <p:sp>
        <p:nvSpPr>
          <p:cNvPr id="4" name="Slide Number Placeholder 3"/>
          <p:cNvSpPr>
            <a:spLocks noGrp="1"/>
          </p:cNvSpPr>
          <p:nvPr>
            <p:ph type="sldNum" sz="quarter" idx="12"/>
          </p:nvPr>
        </p:nvSpPr>
        <p:spPr/>
        <p:txBody>
          <a:bodyPr/>
          <a:lstStyle/>
          <a:p>
            <a:fld id="{30842715-A290-486E-A42B-DB06194ABB24}" type="slidenum">
              <a:rPr lang="en-US" smtClean="0"/>
              <a:t>2</a:t>
            </a:fld>
            <a:endParaRPr lang="en-US"/>
          </a:p>
        </p:txBody>
      </p:sp>
    </p:spTree>
    <p:extLst>
      <p:ext uri="{BB962C8B-B14F-4D97-AF65-F5344CB8AC3E}">
        <p14:creationId xmlns:p14="http://schemas.microsoft.com/office/powerpoint/2010/main" val="550921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Project Controls – </a:t>
            </a:r>
            <a:r>
              <a:rPr lang="en-US" b="1" u="sng" dirty="0" smtClean="0"/>
              <a:t>Methodology</a:t>
            </a:r>
            <a:endParaRPr lang="en-US" b="1" u="sng" dirty="0"/>
          </a:p>
        </p:txBody>
      </p:sp>
      <p:sp>
        <p:nvSpPr>
          <p:cNvPr id="3" name="Content Placeholder 2"/>
          <p:cNvSpPr>
            <a:spLocks noGrp="1"/>
          </p:cNvSpPr>
          <p:nvPr>
            <p:ph idx="1"/>
          </p:nvPr>
        </p:nvSpPr>
        <p:spPr/>
        <p:txBody>
          <a:bodyPr>
            <a:normAutofit fontScale="70000" lnSpcReduction="20000"/>
          </a:bodyPr>
          <a:lstStyle/>
          <a:p>
            <a:r>
              <a:rPr lang="en-US" sz="4000" b="1" u="sng" dirty="0" smtClean="0"/>
              <a:t>Development methodology </a:t>
            </a:r>
            <a:r>
              <a:rPr lang="en-US" dirty="0" smtClean="0"/>
              <a:t>– the </a:t>
            </a:r>
            <a:r>
              <a:rPr lang="en-US" b="1" u="sng" dirty="0" smtClean="0"/>
              <a:t>principles</a:t>
            </a:r>
            <a:r>
              <a:rPr lang="en-US" dirty="0" smtClean="0"/>
              <a:t> (mindset) and </a:t>
            </a:r>
            <a:r>
              <a:rPr lang="en-US" b="1" u="sng" dirty="0" smtClean="0"/>
              <a:t>practices</a:t>
            </a:r>
            <a:r>
              <a:rPr lang="en-US" dirty="0" smtClean="0"/>
              <a:t> of planning, design, testing, coding, etc.) has a </a:t>
            </a:r>
            <a:r>
              <a:rPr lang="en-US" b="1" u="sng" dirty="0" smtClean="0"/>
              <a:t>dramatic</a:t>
            </a:r>
            <a:r>
              <a:rPr lang="en-US" dirty="0" smtClean="0"/>
              <a:t> </a:t>
            </a:r>
            <a:r>
              <a:rPr lang="en-US" b="1" u="sng" dirty="0" smtClean="0"/>
              <a:t>impact</a:t>
            </a:r>
            <a:r>
              <a:rPr lang="en-US" dirty="0" smtClean="0"/>
              <a:t> on the success of a project.</a:t>
            </a:r>
          </a:p>
          <a:p>
            <a:endParaRPr lang="en-US" dirty="0" smtClean="0"/>
          </a:p>
          <a:p>
            <a:r>
              <a:rPr lang="en-US" b="1" u="sng" dirty="0" smtClean="0"/>
              <a:t>Methodology</a:t>
            </a:r>
            <a:r>
              <a:rPr lang="en-US" dirty="0" smtClean="0"/>
              <a:t> directly influences </a:t>
            </a:r>
          </a:p>
          <a:p>
            <a:pPr lvl="1"/>
            <a:r>
              <a:rPr lang="en-US" dirty="0" smtClean="0"/>
              <a:t>efficiency, </a:t>
            </a:r>
          </a:p>
          <a:p>
            <a:pPr lvl="1"/>
            <a:r>
              <a:rPr lang="en-US" dirty="0" smtClean="0"/>
              <a:t>change tolerance, </a:t>
            </a:r>
          </a:p>
          <a:p>
            <a:pPr lvl="1"/>
            <a:r>
              <a:rPr lang="en-US" dirty="0" smtClean="0"/>
              <a:t>responsiveness, and </a:t>
            </a:r>
          </a:p>
          <a:p>
            <a:pPr lvl="1"/>
            <a:r>
              <a:rPr lang="en-US" dirty="0" smtClean="0"/>
              <a:t>software quality.</a:t>
            </a:r>
          </a:p>
          <a:p>
            <a:pPr lvl="1"/>
            <a:endParaRPr lang="en-US" dirty="0"/>
          </a:p>
          <a:p>
            <a:r>
              <a:rPr lang="en-US" b="1" dirty="0" smtClean="0">
                <a:solidFill>
                  <a:srgbClr val="FF0000"/>
                </a:solidFill>
              </a:rPr>
              <a:t>&lt;Discuss these bullets&gt;</a:t>
            </a:r>
          </a:p>
          <a:p>
            <a:endParaRPr lang="en-US" b="1" dirty="0" smtClean="0">
              <a:solidFill>
                <a:srgbClr val="FF0000"/>
              </a:solidFill>
            </a:endParaRPr>
          </a:p>
          <a:p>
            <a:r>
              <a:rPr lang="en-US" b="1" dirty="0" smtClean="0"/>
              <a:t>Let’s look more closely at Plan Driven Development</a:t>
            </a:r>
          </a:p>
          <a:p>
            <a:endParaRPr lang="en-US" dirty="0"/>
          </a:p>
        </p:txBody>
      </p:sp>
      <p:sp>
        <p:nvSpPr>
          <p:cNvPr id="4" name="Slide Number Placeholder 3"/>
          <p:cNvSpPr>
            <a:spLocks noGrp="1"/>
          </p:cNvSpPr>
          <p:nvPr>
            <p:ph type="sldNum" sz="quarter" idx="12"/>
          </p:nvPr>
        </p:nvSpPr>
        <p:spPr/>
        <p:txBody>
          <a:bodyPr/>
          <a:lstStyle/>
          <a:p>
            <a:fld id="{30842715-A290-486E-A42B-DB06194ABB24}" type="slidenum">
              <a:rPr lang="en-US" smtClean="0"/>
              <a:t>20</a:t>
            </a:fld>
            <a:endParaRPr lang="en-US"/>
          </a:p>
        </p:txBody>
      </p:sp>
    </p:spTree>
    <p:extLst>
      <p:ext uri="{BB962C8B-B14F-4D97-AF65-F5344CB8AC3E}">
        <p14:creationId xmlns:p14="http://schemas.microsoft.com/office/powerpoint/2010/main" val="3121627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 calcmode="lin" valueType="num">
                                      <p:cBhvr additive="base">
                                        <p:cTn id="2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 calcmode="lin" valueType="num">
                                      <p:cBhvr additive="base">
                                        <p:cTn id="3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Methodology – Plan Driven Development </a:t>
            </a:r>
            <a:r>
              <a:rPr lang="en-US" sz="2000" b="1" dirty="0"/>
              <a:t>(</a:t>
            </a:r>
            <a:r>
              <a:rPr lang="en-US" sz="2000" b="1" dirty="0" smtClean="0"/>
              <a:t>1 </a:t>
            </a:r>
            <a:r>
              <a:rPr lang="en-US" sz="2000" b="1" dirty="0" smtClean="0"/>
              <a:t>of </a:t>
            </a:r>
            <a:r>
              <a:rPr lang="en-US" sz="2000" b="1" dirty="0" smtClean="0"/>
              <a:t>5)</a:t>
            </a:r>
            <a:endParaRPr lang="en-US" sz="2000" b="1" dirty="0"/>
          </a:p>
        </p:txBody>
      </p:sp>
      <p:sp>
        <p:nvSpPr>
          <p:cNvPr id="3" name="Content Placeholder 2"/>
          <p:cNvSpPr>
            <a:spLocks noGrp="1"/>
          </p:cNvSpPr>
          <p:nvPr>
            <p:ph idx="1"/>
          </p:nvPr>
        </p:nvSpPr>
        <p:spPr/>
        <p:txBody>
          <a:bodyPr>
            <a:normAutofit fontScale="70000" lnSpcReduction="20000"/>
          </a:bodyPr>
          <a:lstStyle/>
          <a:p>
            <a:r>
              <a:rPr lang="en-US" b="1" dirty="0" smtClean="0"/>
              <a:t>Plan-driven </a:t>
            </a:r>
            <a:r>
              <a:rPr lang="en-US" b="1" dirty="0" smtClean="0"/>
              <a:t>methodology </a:t>
            </a:r>
            <a:r>
              <a:rPr lang="en-US" dirty="0" smtClean="0"/>
              <a:t>(which works well sometimes) because this is </a:t>
            </a:r>
            <a:r>
              <a:rPr lang="en-US" u="sng" dirty="0" smtClean="0"/>
              <a:t>what is taught </a:t>
            </a:r>
            <a:r>
              <a:rPr lang="en-US" dirty="0" smtClean="0"/>
              <a:t>in school especially to engineering.</a:t>
            </a:r>
          </a:p>
          <a:p>
            <a:pPr lvl="1"/>
            <a:r>
              <a:rPr lang="en-US" dirty="0" smtClean="0"/>
              <a:t>Waterfall model primarily;  documentation intensive;  rigid time lines, requirements known up front;  little flexibility for change;  minimal customer contact, late breakage, etc.</a:t>
            </a:r>
          </a:p>
          <a:p>
            <a:pPr lvl="1"/>
            <a:endParaRPr lang="en-US" dirty="0" smtClean="0"/>
          </a:p>
          <a:p>
            <a:endParaRPr lang="en-US" dirty="0" smtClean="0"/>
          </a:p>
          <a:p>
            <a:r>
              <a:rPr lang="en-US" b="1" dirty="0" smtClean="0"/>
              <a:t>Code then Fix</a:t>
            </a:r>
            <a:r>
              <a:rPr lang="en-US" dirty="0" smtClean="0"/>
              <a:t>:  If this doesn’t work, they may use a variant such as </a:t>
            </a:r>
            <a:r>
              <a:rPr lang="en-US" b="1" u="sng" dirty="0" smtClean="0"/>
              <a:t>code-then-fix </a:t>
            </a:r>
            <a:r>
              <a:rPr lang="en-US" dirty="0" smtClean="0"/>
              <a:t>approach.</a:t>
            </a:r>
          </a:p>
          <a:p>
            <a:pPr marL="0" indent="0">
              <a:buNone/>
            </a:pPr>
            <a:r>
              <a:rPr lang="en-US" b="1" dirty="0" smtClean="0"/>
              <a:t>  </a:t>
            </a:r>
          </a:p>
          <a:p>
            <a:pPr lvl="1"/>
            <a:r>
              <a:rPr lang="en-US" dirty="0" smtClean="0"/>
              <a:t>Here, teams spend lots of time writing software and very little time on planning and analysis</a:t>
            </a:r>
            <a:r>
              <a:rPr lang="en-US" dirty="0" smtClean="0"/>
              <a:t>.  (</a:t>
            </a:r>
            <a:r>
              <a:rPr lang="en-US" u="sng" dirty="0" smtClean="0"/>
              <a:t>Extreme Programming</a:t>
            </a:r>
            <a:r>
              <a:rPr lang="en-US" dirty="0" smtClean="0"/>
              <a:t>?)</a:t>
            </a:r>
            <a:endParaRPr lang="en-US" dirty="0" smtClean="0"/>
          </a:p>
          <a:p>
            <a:pPr lvl="1"/>
            <a:r>
              <a:rPr lang="en-US" dirty="0" smtClean="0"/>
              <a:t>Software is brittle and will resist change.</a:t>
            </a:r>
          </a:p>
          <a:p>
            <a:pPr lvl="1"/>
            <a:r>
              <a:rPr lang="en-US" u="sng" dirty="0" smtClean="0"/>
              <a:t>Lack of sound practices </a:t>
            </a:r>
            <a:r>
              <a:rPr lang="en-US" dirty="0" smtClean="0"/>
              <a:t>leads to a great deal of dead code and thrashing.</a:t>
            </a:r>
            <a:endParaRPr lang="en-US" dirty="0"/>
          </a:p>
        </p:txBody>
      </p:sp>
      <p:sp>
        <p:nvSpPr>
          <p:cNvPr id="4" name="Slide Number Placeholder 3"/>
          <p:cNvSpPr>
            <a:spLocks noGrp="1"/>
          </p:cNvSpPr>
          <p:nvPr>
            <p:ph type="sldNum" sz="quarter" idx="12"/>
          </p:nvPr>
        </p:nvSpPr>
        <p:spPr/>
        <p:txBody>
          <a:bodyPr/>
          <a:lstStyle/>
          <a:p>
            <a:fld id="{30842715-A290-486E-A42B-DB06194ABB24}" type="slidenum">
              <a:rPr lang="en-US" smtClean="0"/>
              <a:t>21</a:t>
            </a:fld>
            <a:endParaRPr lang="en-US"/>
          </a:p>
        </p:txBody>
      </p:sp>
    </p:spTree>
    <p:extLst>
      <p:ext uri="{BB962C8B-B14F-4D97-AF65-F5344CB8AC3E}">
        <p14:creationId xmlns:p14="http://schemas.microsoft.com/office/powerpoint/2010/main" val="1761717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 calcmode="lin" valueType="num">
                                      <p:cBhvr additive="base">
                                        <p:cTn id="3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b="1" dirty="0"/>
              <a:t>Methodology – Plan Driven </a:t>
            </a:r>
            <a:r>
              <a:rPr lang="en-US" b="1" dirty="0" smtClean="0"/>
              <a:t>Development – 2 of 5</a:t>
            </a:r>
            <a:endParaRPr lang="en-US" dirty="0"/>
          </a:p>
        </p:txBody>
      </p:sp>
      <p:sp>
        <p:nvSpPr>
          <p:cNvPr id="3" name="Content Placeholder 2"/>
          <p:cNvSpPr>
            <a:spLocks noGrp="1"/>
          </p:cNvSpPr>
          <p:nvPr>
            <p:ph idx="1"/>
          </p:nvPr>
        </p:nvSpPr>
        <p:spPr>
          <a:xfrm>
            <a:off x="152400" y="1600200"/>
            <a:ext cx="8686800" cy="4525963"/>
          </a:xfrm>
        </p:spPr>
        <p:txBody>
          <a:bodyPr>
            <a:normAutofit fontScale="92500"/>
          </a:bodyPr>
          <a:lstStyle/>
          <a:p>
            <a:r>
              <a:rPr lang="en-US" dirty="0" smtClean="0"/>
              <a:t>Plan-driven development, derived from engineering, is best typified by the ISO 9000 set of standards.  </a:t>
            </a:r>
            <a:r>
              <a:rPr lang="en-US" b="1" dirty="0" smtClean="0">
                <a:solidFill>
                  <a:srgbClr val="FF0000"/>
                </a:solidFill>
              </a:rPr>
              <a:t>&lt;Good research topic&gt;</a:t>
            </a:r>
          </a:p>
          <a:p>
            <a:endParaRPr lang="en-US" b="1" dirty="0" smtClean="0">
              <a:solidFill>
                <a:srgbClr val="FF0000"/>
              </a:solidFill>
            </a:endParaRPr>
          </a:p>
          <a:p>
            <a:r>
              <a:rPr lang="en-US" b="1" dirty="0" smtClean="0"/>
              <a:t>Downside</a:t>
            </a:r>
            <a:r>
              <a:rPr lang="en-US" dirty="0" smtClean="0"/>
              <a:t> of plan-driven approach (so many…)</a:t>
            </a:r>
          </a:p>
          <a:p>
            <a:pPr lvl="1"/>
            <a:r>
              <a:rPr lang="en-US" dirty="0" smtClean="0"/>
              <a:t>some software developers feel </a:t>
            </a:r>
            <a:r>
              <a:rPr lang="en-US" b="1" dirty="0" smtClean="0"/>
              <a:t>all the complexities </a:t>
            </a:r>
            <a:r>
              <a:rPr lang="en-US" dirty="0" smtClean="0"/>
              <a:t>of the software can be understood </a:t>
            </a:r>
            <a:r>
              <a:rPr lang="en-US" b="1" dirty="0" smtClean="0"/>
              <a:t>before</a:t>
            </a:r>
            <a:r>
              <a:rPr lang="en-US" dirty="0" smtClean="0"/>
              <a:t> any code is written.</a:t>
            </a:r>
          </a:p>
          <a:p>
            <a:pPr lvl="1"/>
            <a:r>
              <a:rPr lang="en-US" dirty="0" smtClean="0"/>
              <a:t>This is rarely true and definitely false over the long term.</a:t>
            </a:r>
          </a:p>
          <a:p>
            <a:pPr lvl="1"/>
            <a:r>
              <a:rPr lang="en-US" b="1" dirty="0" smtClean="0">
                <a:solidFill>
                  <a:srgbClr val="FF0000"/>
                </a:solidFill>
              </a:rPr>
              <a:t>&lt;Discuss:  When might this be true?&gt;</a:t>
            </a:r>
          </a:p>
          <a:p>
            <a:pPr marL="914400" lvl="2" indent="0">
              <a:buNone/>
            </a:pPr>
            <a:endParaRPr lang="en-US" dirty="0"/>
          </a:p>
        </p:txBody>
      </p:sp>
      <p:sp>
        <p:nvSpPr>
          <p:cNvPr id="4" name="Slide Number Placeholder 3"/>
          <p:cNvSpPr>
            <a:spLocks noGrp="1"/>
          </p:cNvSpPr>
          <p:nvPr>
            <p:ph type="sldNum" sz="quarter" idx="12"/>
          </p:nvPr>
        </p:nvSpPr>
        <p:spPr/>
        <p:txBody>
          <a:bodyPr/>
          <a:lstStyle/>
          <a:p>
            <a:fld id="{30842715-A290-486E-A42B-DB06194ABB24}" type="slidenum">
              <a:rPr lang="en-US" smtClean="0"/>
              <a:t>22</a:t>
            </a:fld>
            <a:endParaRPr lang="en-US"/>
          </a:p>
        </p:txBody>
      </p:sp>
    </p:spTree>
    <p:extLst>
      <p:ext uri="{BB962C8B-B14F-4D97-AF65-F5344CB8AC3E}">
        <p14:creationId xmlns:p14="http://schemas.microsoft.com/office/powerpoint/2010/main" val="1675902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Plan Driven Development – 3 of 5</a:t>
            </a:r>
            <a:endParaRPr lang="en-US" b="1" dirty="0"/>
          </a:p>
        </p:txBody>
      </p:sp>
      <p:sp>
        <p:nvSpPr>
          <p:cNvPr id="3" name="Content Placeholder 2"/>
          <p:cNvSpPr>
            <a:spLocks noGrp="1"/>
          </p:cNvSpPr>
          <p:nvPr>
            <p:ph idx="1"/>
          </p:nvPr>
        </p:nvSpPr>
        <p:spPr>
          <a:xfrm>
            <a:off x="152400" y="1600200"/>
            <a:ext cx="8839200" cy="4525963"/>
          </a:xfrm>
        </p:spPr>
        <p:txBody>
          <a:bodyPr>
            <a:normAutofit fontScale="85000" lnSpcReduction="20000"/>
          </a:bodyPr>
          <a:lstStyle/>
          <a:p>
            <a:r>
              <a:rPr lang="en-US" b="1" dirty="0" smtClean="0"/>
              <a:t>Working Thru the Process:  </a:t>
            </a:r>
            <a:r>
              <a:rPr lang="en-US" dirty="0" smtClean="0"/>
              <a:t>While </a:t>
            </a:r>
            <a:r>
              <a:rPr lang="en-US" b="1" u="sng" dirty="0" smtClean="0"/>
              <a:t>documentation</a:t>
            </a:r>
            <a:r>
              <a:rPr lang="en-US" dirty="0" smtClean="0"/>
              <a:t> of requirements, design, test plans, etc. </a:t>
            </a:r>
            <a:r>
              <a:rPr lang="en-US" b="1" dirty="0" smtClean="0"/>
              <a:t>has</a:t>
            </a:r>
            <a:r>
              <a:rPr lang="en-US" dirty="0" smtClean="0"/>
              <a:t> </a:t>
            </a:r>
            <a:r>
              <a:rPr lang="en-US" b="1" dirty="0" smtClean="0"/>
              <a:t>value</a:t>
            </a:r>
            <a:r>
              <a:rPr lang="en-US" dirty="0" smtClean="0"/>
              <a:t> as a means of communication, their </a:t>
            </a:r>
            <a:r>
              <a:rPr lang="en-US" b="1" u="sng" dirty="0" smtClean="0"/>
              <a:t>real</a:t>
            </a:r>
            <a:r>
              <a:rPr lang="en-US" dirty="0" smtClean="0"/>
              <a:t> </a:t>
            </a:r>
            <a:r>
              <a:rPr lang="en-US" b="1" u="sng" dirty="0" smtClean="0"/>
              <a:t>value</a:t>
            </a:r>
            <a:r>
              <a:rPr lang="en-US" dirty="0" smtClean="0"/>
              <a:t> comes not from the </a:t>
            </a:r>
            <a:r>
              <a:rPr lang="en-US" b="1" dirty="0" smtClean="0"/>
              <a:t>documentation</a:t>
            </a:r>
            <a:r>
              <a:rPr lang="en-US" dirty="0" smtClean="0"/>
              <a:t> but rather from the </a:t>
            </a:r>
            <a:r>
              <a:rPr lang="en-US" b="1" dirty="0" smtClean="0"/>
              <a:t>process</a:t>
            </a:r>
            <a:r>
              <a:rPr lang="en-US" dirty="0" smtClean="0"/>
              <a:t> one must go through to </a:t>
            </a:r>
            <a:r>
              <a:rPr lang="en-US" b="1" u="sng" dirty="0" smtClean="0"/>
              <a:t>produce</a:t>
            </a:r>
            <a:r>
              <a:rPr lang="en-US" dirty="0" smtClean="0"/>
              <a:t> </a:t>
            </a:r>
            <a:r>
              <a:rPr lang="en-US" b="1" dirty="0" smtClean="0"/>
              <a:t>the</a:t>
            </a:r>
            <a:r>
              <a:rPr lang="en-US" dirty="0" smtClean="0"/>
              <a:t> </a:t>
            </a:r>
            <a:r>
              <a:rPr lang="en-US" b="1" dirty="0" smtClean="0"/>
              <a:t>documentation</a:t>
            </a:r>
            <a:r>
              <a:rPr lang="en-US" dirty="0" smtClean="0"/>
              <a:t>.  </a:t>
            </a:r>
          </a:p>
          <a:p>
            <a:endParaRPr lang="en-US" dirty="0" smtClean="0"/>
          </a:p>
          <a:p>
            <a:r>
              <a:rPr lang="en-US" b="1" dirty="0" smtClean="0"/>
              <a:t>Working though a design </a:t>
            </a:r>
            <a:r>
              <a:rPr lang="en-US" dirty="0" smtClean="0"/>
              <a:t>with your peers is a</a:t>
            </a:r>
          </a:p>
          <a:p>
            <a:pPr lvl="1"/>
            <a:r>
              <a:rPr lang="en-US" dirty="0" smtClean="0"/>
              <a:t>valuable exercise;  </a:t>
            </a:r>
          </a:p>
          <a:p>
            <a:pPr lvl="1"/>
            <a:r>
              <a:rPr lang="en-US" dirty="0" smtClean="0"/>
              <a:t>fosters collaboration, understanding, and creativity;  </a:t>
            </a:r>
          </a:p>
          <a:p>
            <a:pPr lvl="1"/>
            <a:r>
              <a:rPr lang="en-US" b="1" dirty="0" smtClean="0"/>
              <a:t>But</a:t>
            </a:r>
            <a:r>
              <a:rPr lang="en-US" dirty="0" smtClean="0"/>
              <a:t>:  The document is of less value and must be maintained.</a:t>
            </a:r>
          </a:p>
          <a:p>
            <a:r>
              <a:rPr lang="en-US" b="1" dirty="0" smtClean="0">
                <a:solidFill>
                  <a:srgbClr val="FF0000"/>
                </a:solidFill>
              </a:rPr>
              <a:t> &lt;Discuss:  is the document used?&gt;</a:t>
            </a:r>
          </a:p>
          <a:p>
            <a:r>
              <a:rPr lang="en-US" b="1" dirty="0" smtClean="0">
                <a:solidFill>
                  <a:srgbClr val="FF0000"/>
                </a:solidFill>
              </a:rPr>
              <a:t>&lt;Discuss:  “must be maintained?”&gt;</a:t>
            </a:r>
            <a:endParaRPr lang="en-US" b="1" dirty="0">
              <a:solidFill>
                <a:srgbClr val="FF0000"/>
              </a:solidFill>
            </a:endParaRPr>
          </a:p>
        </p:txBody>
      </p:sp>
      <p:sp>
        <p:nvSpPr>
          <p:cNvPr id="4" name="Slide Number Placeholder 3"/>
          <p:cNvSpPr>
            <a:spLocks noGrp="1"/>
          </p:cNvSpPr>
          <p:nvPr>
            <p:ph type="sldNum" sz="quarter" idx="12"/>
          </p:nvPr>
        </p:nvSpPr>
        <p:spPr/>
        <p:txBody>
          <a:bodyPr/>
          <a:lstStyle/>
          <a:p>
            <a:fld id="{30842715-A290-486E-A42B-DB06194ABB24}" type="slidenum">
              <a:rPr lang="en-US" smtClean="0"/>
              <a:t>23</a:t>
            </a:fld>
            <a:endParaRPr lang="en-US"/>
          </a:p>
        </p:txBody>
      </p:sp>
    </p:spTree>
    <p:extLst>
      <p:ext uri="{BB962C8B-B14F-4D97-AF65-F5344CB8AC3E}">
        <p14:creationId xmlns:p14="http://schemas.microsoft.com/office/powerpoint/2010/main" val="1178330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Plan Driven Development – 4 of 5</a:t>
            </a:r>
            <a:br>
              <a:rPr lang="en-US" b="1" dirty="0" smtClean="0"/>
            </a:br>
            <a:r>
              <a:rPr lang="en-US" b="1" dirty="0" smtClean="0"/>
              <a:t>Negatives on Documentation</a:t>
            </a:r>
            <a:endParaRPr lang="en-US" b="1" dirty="0"/>
          </a:p>
        </p:txBody>
      </p:sp>
      <p:sp>
        <p:nvSpPr>
          <p:cNvPr id="3" name="Content Placeholder 2"/>
          <p:cNvSpPr>
            <a:spLocks noGrp="1"/>
          </p:cNvSpPr>
          <p:nvPr>
            <p:ph idx="1"/>
          </p:nvPr>
        </p:nvSpPr>
        <p:spPr>
          <a:xfrm>
            <a:off x="152400" y="1600200"/>
            <a:ext cx="8839200" cy="4525963"/>
          </a:xfrm>
        </p:spPr>
        <p:txBody>
          <a:bodyPr>
            <a:normAutofit fontScale="77500" lnSpcReduction="20000"/>
          </a:bodyPr>
          <a:lstStyle/>
          <a:p>
            <a:r>
              <a:rPr lang="en-US" b="1" dirty="0" smtClean="0"/>
              <a:t>Work gets done</a:t>
            </a:r>
            <a:r>
              <a:rPr lang="en-US" dirty="0" smtClean="0"/>
              <a:t>;  </a:t>
            </a:r>
            <a:r>
              <a:rPr lang="en-US" b="1" dirty="0" smtClean="0"/>
              <a:t>but</a:t>
            </a:r>
            <a:r>
              <a:rPr lang="en-US" dirty="0" smtClean="0"/>
              <a:t> results in </a:t>
            </a:r>
            <a:r>
              <a:rPr lang="en-US" b="1" dirty="0" smtClean="0"/>
              <a:t>huge</a:t>
            </a:r>
            <a:r>
              <a:rPr lang="en-US" dirty="0" smtClean="0"/>
              <a:t> </a:t>
            </a:r>
            <a:r>
              <a:rPr lang="en-US" b="1" dirty="0" smtClean="0"/>
              <a:t>time</a:t>
            </a:r>
            <a:r>
              <a:rPr lang="en-US" dirty="0" smtClean="0"/>
              <a:t> spent producing and maintaining the documents.</a:t>
            </a:r>
          </a:p>
          <a:p>
            <a:r>
              <a:rPr lang="en-US" b="1" dirty="0" smtClean="0"/>
              <a:t>This</a:t>
            </a:r>
            <a:r>
              <a:rPr lang="en-US" dirty="0" smtClean="0"/>
              <a:t> </a:t>
            </a:r>
            <a:r>
              <a:rPr lang="en-US" b="1" dirty="0" smtClean="0"/>
              <a:t>detracts</a:t>
            </a:r>
            <a:r>
              <a:rPr lang="en-US" dirty="0" smtClean="0"/>
              <a:t> from amount of time spent on </a:t>
            </a:r>
            <a:r>
              <a:rPr lang="en-US" b="1" dirty="0" smtClean="0"/>
              <a:t>analysis</a:t>
            </a:r>
            <a:r>
              <a:rPr lang="en-US" dirty="0" smtClean="0"/>
              <a:t>.</a:t>
            </a:r>
          </a:p>
          <a:p>
            <a:pPr lvl="1"/>
            <a:r>
              <a:rPr lang="en-US" dirty="0" smtClean="0"/>
              <a:t>On the other hand, if ‘maintained’ these represent a living, real set of specs, design, maintenance manuals…</a:t>
            </a:r>
          </a:p>
          <a:p>
            <a:pPr lvl="1"/>
            <a:endParaRPr lang="en-US" dirty="0" smtClean="0"/>
          </a:p>
          <a:p>
            <a:r>
              <a:rPr lang="en-US" dirty="0" smtClean="0"/>
              <a:t>Plan-driven </a:t>
            </a:r>
            <a:r>
              <a:rPr lang="en-US" dirty="0" smtClean="0"/>
              <a:t>(total, fine-grained) software </a:t>
            </a:r>
            <a:r>
              <a:rPr lang="en-US" dirty="0"/>
              <a:t>does not work for software development because it is impossible to put together a plan when the project starts to take into account all the changes in requirements and in the environment that will occur over the course of the project</a:t>
            </a:r>
            <a:r>
              <a:rPr lang="en-US" dirty="0" smtClean="0"/>
              <a:t>.</a:t>
            </a:r>
          </a:p>
          <a:p>
            <a:pPr marL="0" indent="0">
              <a:buNone/>
            </a:pPr>
            <a:endParaRPr lang="en-US" b="1" dirty="0">
              <a:solidFill>
                <a:srgbClr val="FF0000"/>
              </a:solidFill>
            </a:endParaRPr>
          </a:p>
          <a:p>
            <a:pPr marL="0" indent="0">
              <a:buNone/>
            </a:pPr>
            <a:r>
              <a:rPr lang="en-US" b="1" dirty="0" smtClean="0">
                <a:solidFill>
                  <a:srgbClr val="FF0000"/>
                </a:solidFill>
              </a:rPr>
              <a:t>&lt;Discuss:  Is this really true??&gt;</a:t>
            </a:r>
            <a:endParaRPr lang="en-US" b="1" dirty="0">
              <a:solidFill>
                <a:srgbClr val="FF0000"/>
              </a:solidFill>
            </a:endParaRPr>
          </a:p>
          <a:p>
            <a:endParaRPr lang="en-US" dirty="0" smtClean="0"/>
          </a:p>
        </p:txBody>
      </p:sp>
      <p:sp>
        <p:nvSpPr>
          <p:cNvPr id="4" name="Slide Number Placeholder 3"/>
          <p:cNvSpPr>
            <a:spLocks noGrp="1"/>
          </p:cNvSpPr>
          <p:nvPr>
            <p:ph type="sldNum" sz="quarter" idx="12"/>
          </p:nvPr>
        </p:nvSpPr>
        <p:spPr/>
        <p:txBody>
          <a:bodyPr/>
          <a:lstStyle/>
          <a:p>
            <a:fld id="{30842715-A290-486E-A42B-DB06194ABB24}" type="slidenum">
              <a:rPr lang="en-US" smtClean="0"/>
              <a:t>24</a:t>
            </a:fld>
            <a:endParaRPr lang="en-US"/>
          </a:p>
        </p:txBody>
      </p:sp>
    </p:spTree>
    <p:extLst>
      <p:ext uri="{BB962C8B-B14F-4D97-AF65-F5344CB8AC3E}">
        <p14:creationId xmlns:p14="http://schemas.microsoft.com/office/powerpoint/2010/main" val="1195150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b="1" dirty="0" smtClean="0"/>
              <a:t>Plan Driven Development – 5 of 5</a:t>
            </a:r>
            <a:endParaRPr lang="en-US" b="1" dirty="0"/>
          </a:p>
        </p:txBody>
      </p:sp>
      <p:sp>
        <p:nvSpPr>
          <p:cNvPr id="3" name="Content Placeholder 2"/>
          <p:cNvSpPr>
            <a:spLocks noGrp="1"/>
          </p:cNvSpPr>
          <p:nvPr>
            <p:ph idx="1"/>
          </p:nvPr>
        </p:nvSpPr>
        <p:spPr>
          <a:xfrm>
            <a:off x="457200" y="1219200"/>
            <a:ext cx="8229600" cy="5638800"/>
          </a:xfrm>
        </p:spPr>
        <p:txBody>
          <a:bodyPr>
            <a:normAutofit fontScale="92500" lnSpcReduction="20000"/>
          </a:bodyPr>
          <a:lstStyle/>
          <a:p>
            <a:r>
              <a:rPr lang="en-US" dirty="0" smtClean="0"/>
              <a:t>Plan-driven approach </a:t>
            </a:r>
            <a:r>
              <a:rPr lang="en-US" b="1" u="sng" dirty="0" smtClean="0"/>
              <a:t>stifles</a:t>
            </a:r>
            <a:r>
              <a:rPr lang="en-US" dirty="0" smtClean="0"/>
              <a:t> </a:t>
            </a:r>
            <a:r>
              <a:rPr lang="en-US" b="1" u="sng" dirty="0" smtClean="0"/>
              <a:t>agility</a:t>
            </a:r>
            <a:r>
              <a:rPr lang="en-US" dirty="0" smtClean="0"/>
              <a:t>, because</a:t>
            </a:r>
          </a:p>
          <a:p>
            <a:pPr lvl="1"/>
            <a:r>
              <a:rPr lang="en-US" dirty="0" smtClean="0"/>
              <a:t>They </a:t>
            </a:r>
            <a:r>
              <a:rPr lang="en-US" b="1" dirty="0" smtClean="0"/>
              <a:t>emphasize</a:t>
            </a:r>
            <a:r>
              <a:rPr lang="en-US" dirty="0" smtClean="0"/>
              <a:t> </a:t>
            </a:r>
            <a:r>
              <a:rPr lang="en-US" b="1" dirty="0" smtClean="0"/>
              <a:t>ceremony</a:t>
            </a:r>
            <a:r>
              <a:rPr lang="en-US" dirty="0" smtClean="0"/>
              <a:t> and  </a:t>
            </a:r>
          </a:p>
          <a:p>
            <a:pPr lvl="1"/>
            <a:r>
              <a:rPr lang="en-US" dirty="0" smtClean="0"/>
              <a:t>Assert </a:t>
            </a:r>
            <a:r>
              <a:rPr lang="en-US" b="1" u="sng" dirty="0" smtClean="0"/>
              <a:t>documentation</a:t>
            </a:r>
            <a:r>
              <a:rPr lang="en-US" dirty="0" smtClean="0"/>
              <a:t> over having a </a:t>
            </a:r>
            <a:r>
              <a:rPr lang="en-US" b="1" u="sng" dirty="0" smtClean="0"/>
              <a:t>working</a:t>
            </a:r>
            <a:r>
              <a:rPr lang="en-US" dirty="0" smtClean="0"/>
              <a:t> </a:t>
            </a:r>
            <a:r>
              <a:rPr lang="en-US" b="1" u="sng" dirty="0" smtClean="0"/>
              <a:t>product</a:t>
            </a:r>
            <a:r>
              <a:rPr lang="en-US" dirty="0" smtClean="0"/>
              <a:t> in the erroneous belief that somehow having a pile of documentation describing requirements and design is proof </a:t>
            </a:r>
            <a:r>
              <a:rPr lang="en-US" dirty="0" smtClean="0"/>
              <a:t>that: </a:t>
            </a:r>
            <a:endParaRPr lang="en-US" dirty="0" smtClean="0"/>
          </a:p>
          <a:p>
            <a:pPr lvl="2"/>
            <a:r>
              <a:rPr lang="en-US" i="1" dirty="0" smtClean="0"/>
              <a:t>That the project cannot fail, </a:t>
            </a:r>
          </a:p>
          <a:p>
            <a:pPr lvl="2"/>
            <a:r>
              <a:rPr lang="en-US" i="1" dirty="0" smtClean="0"/>
              <a:t>that a discipline is in use, and by extension, </a:t>
            </a:r>
          </a:p>
          <a:p>
            <a:pPr lvl="2"/>
            <a:r>
              <a:rPr lang="en-US" i="1" dirty="0" smtClean="0"/>
              <a:t>That a project without the depth of documentation does not have discipline.</a:t>
            </a:r>
          </a:p>
          <a:p>
            <a:pPr lvl="2"/>
            <a:endParaRPr lang="en-US" dirty="0" smtClean="0"/>
          </a:p>
          <a:p>
            <a:r>
              <a:rPr lang="en-US" dirty="0" smtClean="0"/>
              <a:t>What is really needed is/are </a:t>
            </a:r>
            <a:r>
              <a:rPr lang="en-US" b="1" u="sng" dirty="0" smtClean="0"/>
              <a:t>working projects </a:t>
            </a:r>
            <a:r>
              <a:rPr lang="en-US" dirty="0" smtClean="0"/>
              <a:t>in </a:t>
            </a:r>
            <a:r>
              <a:rPr lang="en-US" b="1" dirty="0" smtClean="0"/>
              <a:t>user’s</a:t>
            </a:r>
            <a:r>
              <a:rPr lang="en-US" dirty="0" smtClean="0"/>
              <a:t> </a:t>
            </a:r>
            <a:r>
              <a:rPr lang="en-US" b="1" dirty="0" smtClean="0"/>
              <a:t>hands</a:t>
            </a:r>
            <a:r>
              <a:rPr lang="en-US" dirty="0" smtClean="0"/>
              <a:t> such that </a:t>
            </a:r>
            <a:r>
              <a:rPr lang="en-US" b="1" dirty="0" smtClean="0"/>
              <a:t>feedback</a:t>
            </a:r>
            <a:r>
              <a:rPr lang="en-US" dirty="0" smtClean="0"/>
              <a:t> </a:t>
            </a:r>
            <a:r>
              <a:rPr lang="en-US" b="1" dirty="0" smtClean="0"/>
              <a:t>is</a:t>
            </a:r>
            <a:r>
              <a:rPr lang="en-US" dirty="0" smtClean="0"/>
              <a:t> </a:t>
            </a:r>
            <a:r>
              <a:rPr lang="en-US" b="1" dirty="0" smtClean="0"/>
              <a:t>produced</a:t>
            </a:r>
            <a:r>
              <a:rPr lang="en-US" dirty="0" smtClean="0"/>
              <a:t>, since this is the only real way to know if the desired system meets user needs.</a:t>
            </a:r>
            <a:endParaRPr lang="en-US" dirty="0"/>
          </a:p>
        </p:txBody>
      </p:sp>
      <p:sp>
        <p:nvSpPr>
          <p:cNvPr id="4" name="Slide Number Placeholder 3"/>
          <p:cNvSpPr>
            <a:spLocks noGrp="1"/>
          </p:cNvSpPr>
          <p:nvPr>
            <p:ph type="sldNum" sz="quarter" idx="12"/>
          </p:nvPr>
        </p:nvSpPr>
        <p:spPr/>
        <p:txBody>
          <a:bodyPr/>
          <a:lstStyle/>
          <a:p>
            <a:fld id="{30842715-A290-486E-A42B-DB06194ABB24}" type="slidenum">
              <a:rPr lang="en-US" smtClean="0"/>
              <a:t>25</a:t>
            </a:fld>
            <a:endParaRPr lang="en-US"/>
          </a:p>
        </p:txBody>
      </p:sp>
    </p:spTree>
    <p:extLst>
      <p:ext uri="{BB962C8B-B14F-4D97-AF65-F5344CB8AC3E}">
        <p14:creationId xmlns:p14="http://schemas.microsoft.com/office/powerpoint/2010/main" val="3137469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wipe(down)">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Project Controls – </a:t>
            </a:r>
            <a:r>
              <a:rPr lang="en-US" b="1" dirty="0" smtClean="0"/>
              <a:t>Expertise </a:t>
            </a:r>
            <a:r>
              <a:rPr lang="en-US" sz="2000" b="1" dirty="0" smtClean="0"/>
              <a:t>(1/7)</a:t>
            </a:r>
            <a:endParaRPr lang="en-US" b="1" dirty="0"/>
          </a:p>
        </p:txBody>
      </p:sp>
      <p:sp>
        <p:nvSpPr>
          <p:cNvPr id="3" name="Content Placeholder 2"/>
          <p:cNvSpPr>
            <a:spLocks noGrp="1"/>
          </p:cNvSpPr>
          <p:nvPr>
            <p:ph idx="1"/>
          </p:nvPr>
        </p:nvSpPr>
        <p:spPr/>
        <p:txBody>
          <a:bodyPr/>
          <a:lstStyle/>
          <a:p>
            <a:r>
              <a:rPr lang="en-US" dirty="0" smtClean="0"/>
              <a:t>This will be a </a:t>
            </a:r>
            <a:r>
              <a:rPr lang="en-US" b="1" u="sng" dirty="0" smtClean="0"/>
              <a:t>strong</a:t>
            </a:r>
            <a:r>
              <a:rPr lang="en-US" dirty="0" smtClean="0"/>
              <a:t> </a:t>
            </a:r>
            <a:r>
              <a:rPr lang="en-US" b="1" u="sng" dirty="0" smtClean="0"/>
              <a:t>indicator</a:t>
            </a:r>
            <a:r>
              <a:rPr lang="en-US" dirty="0" smtClean="0"/>
              <a:t> of success.</a:t>
            </a:r>
          </a:p>
          <a:p>
            <a:r>
              <a:rPr lang="en-US" dirty="0" smtClean="0"/>
              <a:t>Will be able to understand what is really important and what is not</a:t>
            </a:r>
            <a:r>
              <a:rPr lang="en-US" dirty="0" smtClean="0"/>
              <a:t>.</a:t>
            </a:r>
          </a:p>
          <a:p>
            <a:endParaRPr lang="en-US" dirty="0"/>
          </a:p>
          <a:p>
            <a:r>
              <a:rPr lang="en-US" dirty="0" smtClean="0"/>
              <a:t>What are the indicators of success?</a:t>
            </a:r>
          </a:p>
          <a:p>
            <a:r>
              <a:rPr lang="en-US" dirty="0" smtClean="0"/>
              <a:t>How do we communicate this?</a:t>
            </a:r>
          </a:p>
          <a:p>
            <a:r>
              <a:rPr lang="en-US" dirty="0" smtClean="0"/>
              <a:t>Through whom?</a:t>
            </a:r>
            <a:endParaRPr lang="en-US" dirty="0"/>
          </a:p>
        </p:txBody>
      </p:sp>
      <p:sp>
        <p:nvSpPr>
          <p:cNvPr id="4" name="Slide Number Placeholder 3"/>
          <p:cNvSpPr>
            <a:spLocks noGrp="1"/>
          </p:cNvSpPr>
          <p:nvPr>
            <p:ph type="sldNum" sz="quarter" idx="12"/>
          </p:nvPr>
        </p:nvSpPr>
        <p:spPr/>
        <p:txBody>
          <a:bodyPr/>
          <a:lstStyle/>
          <a:p>
            <a:fld id="{30842715-A290-486E-A42B-DB06194ABB24}" type="slidenum">
              <a:rPr lang="en-US" smtClean="0"/>
              <a:t>26</a:t>
            </a:fld>
            <a:endParaRPr lang="en-US"/>
          </a:p>
        </p:txBody>
      </p:sp>
    </p:spTree>
    <p:extLst>
      <p:ext uri="{BB962C8B-B14F-4D97-AF65-F5344CB8AC3E}">
        <p14:creationId xmlns:p14="http://schemas.microsoft.com/office/powerpoint/2010/main" val="1234308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00"/>
                                        <p:tgtEl>
                                          <p:spTgt spid="3">
                                            <p:txEl>
                                              <p:pRg st="3" end="3"/>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wipe(down)">
                                      <p:cBhvr>
                                        <p:cTn id="10" dur="500"/>
                                        <p:tgtEl>
                                          <p:spTgt spid="3">
                                            <p:txEl>
                                              <p:pRg st="4" end="4"/>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wipe(down)">
                                      <p:cBhvr>
                                        <p:cTn id="1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Project Controls – </a:t>
            </a:r>
            <a:r>
              <a:rPr lang="en-US" b="1" dirty="0" smtClean="0"/>
              <a:t>Decision </a:t>
            </a:r>
            <a:r>
              <a:rPr lang="en-US" b="1" dirty="0"/>
              <a:t>Making </a:t>
            </a:r>
            <a:r>
              <a:rPr lang="en-US" sz="2700" b="1" dirty="0" smtClean="0"/>
              <a:t>(2/7</a:t>
            </a:r>
            <a:r>
              <a:rPr lang="en-US" sz="2700" b="1" dirty="0"/>
              <a:t>)</a:t>
            </a:r>
            <a:endParaRPr lang="en-US" sz="2700" b="1" dirty="0"/>
          </a:p>
        </p:txBody>
      </p:sp>
      <p:sp>
        <p:nvSpPr>
          <p:cNvPr id="3" name="Content Placeholder 2"/>
          <p:cNvSpPr>
            <a:spLocks noGrp="1"/>
          </p:cNvSpPr>
          <p:nvPr>
            <p:ph idx="1"/>
          </p:nvPr>
        </p:nvSpPr>
        <p:spPr>
          <a:xfrm>
            <a:off x="0" y="1600200"/>
            <a:ext cx="9067800" cy="4525963"/>
          </a:xfrm>
        </p:spPr>
        <p:txBody>
          <a:bodyPr/>
          <a:lstStyle/>
          <a:p>
            <a:r>
              <a:rPr lang="en-US" dirty="0" smtClean="0"/>
              <a:t>The ability to make decisions in </a:t>
            </a:r>
          </a:p>
          <a:p>
            <a:pPr lvl="1"/>
            <a:r>
              <a:rPr lang="en-US" dirty="0" smtClean="0"/>
              <a:t>a complex and in constantly changing environment </a:t>
            </a:r>
          </a:p>
          <a:p>
            <a:pPr lvl="1"/>
            <a:r>
              <a:rPr lang="en-US" b="1" dirty="0" smtClean="0"/>
              <a:t>often</a:t>
            </a:r>
            <a:r>
              <a:rPr lang="en-US" dirty="0" smtClean="0"/>
              <a:t> with incomplete </a:t>
            </a:r>
            <a:r>
              <a:rPr lang="en-US" b="1" u="sng" dirty="0" smtClean="0"/>
              <a:t>information is crucial to success.</a:t>
            </a:r>
          </a:p>
          <a:p>
            <a:pPr lvl="1"/>
            <a:endParaRPr lang="en-US" b="1" u="sng" dirty="0" smtClean="0"/>
          </a:p>
          <a:p>
            <a:r>
              <a:rPr lang="en-US" dirty="0" smtClean="0"/>
              <a:t>An important component of this is </a:t>
            </a:r>
            <a:r>
              <a:rPr lang="en-US" b="1" dirty="0" smtClean="0"/>
              <a:t>prioritization</a:t>
            </a:r>
            <a:r>
              <a:rPr lang="en-US" dirty="0" smtClean="0"/>
              <a:t>, where you chose </a:t>
            </a:r>
            <a:r>
              <a:rPr lang="en-US" b="1" dirty="0" smtClean="0"/>
              <a:t>what</a:t>
            </a:r>
            <a:r>
              <a:rPr lang="en-US" dirty="0" smtClean="0"/>
              <a:t> must be worked on and </a:t>
            </a:r>
            <a:r>
              <a:rPr lang="en-US" b="1" dirty="0" smtClean="0"/>
              <a:t>when</a:t>
            </a:r>
            <a:r>
              <a:rPr lang="en-US" dirty="0" smtClean="0"/>
              <a:t>.</a:t>
            </a:r>
          </a:p>
          <a:p>
            <a:pPr lvl="1"/>
            <a:r>
              <a:rPr lang="en-US" dirty="0" smtClean="0"/>
              <a:t>Who determines this prioritization???  </a:t>
            </a:r>
            <a:r>
              <a:rPr lang="en-US" b="1" dirty="0" smtClean="0">
                <a:solidFill>
                  <a:srgbClr val="FF0000"/>
                </a:solidFill>
              </a:rPr>
              <a:t>Discuss</a:t>
            </a:r>
            <a:endParaRPr lang="en-US" b="1" dirty="0">
              <a:solidFill>
                <a:srgbClr val="FF0000"/>
              </a:solidFill>
            </a:endParaRPr>
          </a:p>
        </p:txBody>
      </p:sp>
      <p:sp>
        <p:nvSpPr>
          <p:cNvPr id="4" name="Slide Number Placeholder 3"/>
          <p:cNvSpPr>
            <a:spLocks noGrp="1"/>
          </p:cNvSpPr>
          <p:nvPr>
            <p:ph type="sldNum" sz="quarter" idx="12"/>
          </p:nvPr>
        </p:nvSpPr>
        <p:spPr/>
        <p:txBody>
          <a:bodyPr/>
          <a:lstStyle/>
          <a:p>
            <a:fld id="{30842715-A290-486E-A42B-DB06194ABB24}" type="slidenum">
              <a:rPr lang="en-US" smtClean="0"/>
              <a:t>27</a:t>
            </a:fld>
            <a:endParaRPr lang="en-US"/>
          </a:p>
        </p:txBody>
      </p:sp>
    </p:spTree>
    <p:extLst>
      <p:ext uri="{BB962C8B-B14F-4D97-AF65-F5344CB8AC3E}">
        <p14:creationId xmlns:p14="http://schemas.microsoft.com/office/powerpoint/2010/main" val="2106545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down)">
                                      <p:cBhvr>
                                        <p:cTn id="18" dur="500"/>
                                        <p:tgtEl>
                                          <p:spTgt spid="3">
                                            <p:txEl>
                                              <p:pRg st="4" end="4"/>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wipe(down)">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Project Controls – </a:t>
            </a:r>
            <a:r>
              <a:rPr lang="en-US" b="1" dirty="0" smtClean="0"/>
              <a:t>Leadership </a:t>
            </a:r>
            <a:r>
              <a:rPr lang="en-US" sz="2400" b="1" dirty="0" smtClean="0"/>
              <a:t>(3/7)</a:t>
            </a:r>
            <a:endParaRPr lang="en-US" sz="2400" b="1" dirty="0"/>
          </a:p>
        </p:txBody>
      </p:sp>
      <p:sp>
        <p:nvSpPr>
          <p:cNvPr id="3" name="Content Placeholder 2"/>
          <p:cNvSpPr>
            <a:spLocks noGrp="1"/>
          </p:cNvSpPr>
          <p:nvPr>
            <p:ph idx="1"/>
          </p:nvPr>
        </p:nvSpPr>
        <p:spPr>
          <a:xfrm>
            <a:off x="457200" y="1524000"/>
            <a:ext cx="8229600" cy="4525963"/>
          </a:xfrm>
        </p:spPr>
        <p:txBody>
          <a:bodyPr>
            <a:normAutofit lnSpcReduction="10000"/>
          </a:bodyPr>
          <a:lstStyle/>
          <a:p>
            <a:r>
              <a:rPr lang="en-US" dirty="0" smtClean="0"/>
              <a:t>Helps to set up and communicate a vision, strategy, and tactics.</a:t>
            </a:r>
          </a:p>
          <a:p>
            <a:endParaRPr lang="en-US" dirty="0" smtClean="0"/>
          </a:p>
          <a:p>
            <a:r>
              <a:rPr lang="en-US" dirty="0" smtClean="0"/>
              <a:t>Keep projects on track. </a:t>
            </a:r>
          </a:p>
          <a:p>
            <a:endParaRPr lang="en-US" dirty="0"/>
          </a:p>
          <a:p>
            <a:r>
              <a:rPr lang="en-US" dirty="0" smtClean="0"/>
              <a:t>Strong leadership is essential</a:t>
            </a:r>
            <a:r>
              <a:rPr lang="en-US" dirty="0" smtClean="0"/>
              <a:t>!!</a:t>
            </a:r>
          </a:p>
          <a:p>
            <a:endParaRPr lang="en-US" dirty="0" smtClean="0"/>
          </a:p>
          <a:p>
            <a:r>
              <a:rPr lang="en-US" dirty="0" smtClean="0"/>
              <a:t>What makes a strong leader? </a:t>
            </a:r>
            <a:r>
              <a:rPr lang="en-US" b="1" dirty="0" smtClean="0">
                <a:solidFill>
                  <a:srgbClr val="FF0000"/>
                </a:solidFill>
              </a:rPr>
              <a:t>Discuss</a:t>
            </a:r>
            <a:endParaRPr lang="en-US" b="1" dirty="0">
              <a:solidFill>
                <a:srgbClr val="FF0000"/>
              </a:solidFill>
            </a:endParaRPr>
          </a:p>
        </p:txBody>
      </p:sp>
      <p:sp>
        <p:nvSpPr>
          <p:cNvPr id="4" name="Slide Number Placeholder 3"/>
          <p:cNvSpPr>
            <a:spLocks noGrp="1"/>
          </p:cNvSpPr>
          <p:nvPr>
            <p:ph type="sldNum" sz="quarter" idx="12"/>
          </p:nvPr>
        </p:nvSpPr>
        <p:spPr/>
        <p:txBody>
          <a:bodyPr/>
          <a:lstStyle/>
          <a:p>
            <a:fld id="{30842715-A290-486E-A42B-DB06194ABB24}" type="slidenum">
              <a:rPr lang="en-US" smtClean="0"/>
              <a:t>28</a:t>
            </a:fld>
            <a:endParaRPr lang="en-US"/>
          </a:p>
        </p:txBody>
      </p:sp>
    </p:spTree>
    <p:extLst>
      <p:ext uri="{BB962C8B-B14F-4D97-AF65-F5344CB8AC3E}">
        <p14:creationId xmlns:p14="http://schemas.microsoft.com/office/powerpoint/2010/main" val="86347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ipe(down)">
                                      <p:cBhvr>
                                        <p:cTn id="7" dur="500"/>
                                        <p:tgtEl>
                                          <p:spTgt spid="3">
                                            <p:txEl>
                                              <p:pRg st="4" end="4"/>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wipe(down)">
                                      <p:cBhvr>
                                        <p:cTn id="1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Project Controls – </a:t>
            </a:r>
            <a:r>
              <a:rPr lang="en-US" b="1" dirty="0"/>
              <a:t>Culture </a:t>
            </a:r>
            <a:r>
              <a:rPr lang="en-US" sz="2400" b="1" dirty="0" smtClean="0"/>
              <a:t>(4/7</a:t>
            </a:r>
            <a:r>
              <a:rPr lang="en-US" sz="2400" b="1" dirty="0"/>
              <a:t>)</a:t>
            </a:r>
            <a:endParaRPr lang="en-US" sz="2400" b="1" dirty="0"/>
          </a:p>
        </p:txBody>
      </p:sp>
      <p:sp>
        <p:nvSpPr>
          <p:cNvPr id="3" name="Content Placeholder 2"/>
          <p:cNvSpPr>
            <a:spLocks noGrp="1"/>
          </p:cNvSpPr>
          <p:nvPr>
            <p:ph idx="1"/>
          </p:nvPr>
        </p:nvSpPr>
        <p:spPr/>
        <p:txBody>
          <a:bodyPr>
            <a:normAutofit lnSpcReduction="10000"/>
          </a:bodyPr>
          <a:lstStyle/>
          <a:p>
            <a:r>
              <a:rPr lang="en-US" dirty="0" smtClean="0"/>
              <a:t>Organizational culture </a:t>
            </a:r>
            <a:r>
              <a:rPr lang="en-US" b="1" u="sng" dirty="0" smtClean="0"/>
              <a:t>shapes the attitude and practices</a:t>
            </a:r>
            <a:r>
              <a:rPr lang="en-US" dirty="0" smtClean="0"/>
              <a:t> of the people who work on a project</a:t>
            </a:r>
            <a:r>
              <a:rPr lang="en-US" dirty="0" smtClean="0"/>
              <a:t>.</a:t>
            </a:r>
          </a:p>
          <a:p>
            <a:pPr lvl="1"/>
            <a:r>
              <a:rPr lang="en-US" b="1" dirty="0" smtClean="0">
                <a:solidFill>
                  <a:srgbClr val="FF0000"/>
                </a:solidFill>
              </a:rPr>
              <a:t>What does this mean?</a:t>
            </a:r>
            <a:endParaRPr lang="en-US" b="1" dirty="0" smtClean="0">
              <a:solidFill>
                <a:srgbClr val="FF0000"/>
              </a:solidFill>
            </a:endParaRPr>
          </a:p>
          <a:p>
            <a:endParaRPr lang="en-US" dirty="0" smtClean="0"/>
          </a:p>
          <a:p>
            <a:r>
              <a:rPr lang="en-US" dirty="0" smtClean="0"/>
              <a:t>Culture </a:t>
            </a:r>
            <a:r>
              <a:rPr lang="en-US" b="1" u="sng" dirty="0" smtClean="0"/>
              <a:t>defines the requirements </a:t>
            </a:r>
          </a:p>
          <a:p>
            <a:pPr lvl="1"/>
            <a:r>
              <a:rPr lang="en-US" dirty="0" smtClean="0"/>
              <a:t>for leaders, and </a:t>
            </a:r>
          </a:p>
          <a:p>
            <a:pPr lvl="1"/>
            <a:r>
              <a:rPr lang="en-US" dirty="0" smtClean="0"/>
              <a:t>for how decisions will be made; by whom, and methodology.</a:t>
            </a:r>
          </a:p>
          <a:p>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30842715-A290-486E-A42B-DB06194ABB24}" type="slidenum">
              <a:rPr lang="en-US" smtClean="0"/>
              <a:t>29</a:t>
            </a:fld>
            <a:endParaRPr lang="en-US"/>
          </a:p>
        </p:txBody>
      </p:sp>
    </p:spTree>
    <p:extLst>
      <p:ext uri="{BB962C8B-B14F-4D97-AF65-F5344CB8AC3E}">
        <p14:creationId xmlns:p14="http://schemas.microsoft.com/office/powerpoint/2010/main" val="813335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par>
                                <p:cTn id="18" presetID="22" presetClass="entr" presetSubtype="4"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down)">
                                      <p:cBhvr>
                                        <p:cTn id="20" dur="500"/>
                                        <p:tgtEl>
                                          <p:spTgt spid="3">
                                            <p:txEl>
                                              <p:pRg st="4" end="4"/>
                                            </p:txEl>
                                          </p:spTgt>
                                        </p:tgtEl>
                                      </p:cBhvr>
                                    </p:animEffect>
                                  </p:childTnLst>
                                </p:cTn>
                              </p:par>
                              <p:par>
                                <p:cTn id="21" presetID="2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wipe(down)">
                                      <p:cBhvr>
                                        <p:cTn id="2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6968" y="445008"/>
            <a:ext cx="8229600" cy="1143000"/>
          </a:xfrm>
        </p:spPr>
        <p:txBody>
          <a:bodyPr>
            <a:normAutofit fontScale="90000"/>
          </a:bodyPr>
          <a:lstStyle/>
          <a:p>
            <a:r>
              <a:rPr lang="en-US" b="1" dirty="0"/>
              <a:t>1.  Background of Unsustainable Development </a:t>
            </a:r>
            <a:br>
              <a:rPr lang="en-US" b="1" dirty="0"/>
            </a:br>
            <a:endParaRPr lang="en-US" b="1" dirty="0"/>
          </a:p>
        </p:txBody>
      </p:sp>
      <p:sp>
        <p:nvSpPr>
          <p:cNvPr id="3" name="Slide Number Placeholder 2"/>
          <p:cNvSpPr>
            <a:spLocks noGrp="1"/>
          </p:cNvSpPr>
          <p:nvPr>
            <p:ph type="sldNum" sz="quarter" idx="12"/>
          </p:nvPr>
        </p:nvSpPr>
        <p:spPr/>
        <p:txBody>
          <a:bodyPr/>
          <a:lstStyle/>
          <a:p>
            <a:fld id="{30842715-A290-486E-A42B-DB06194ABB24}" type="slidenum">
              <a:rPr lang="en-US" smtClean="0"/>
              <a:t>3</a:t>
            </a:fld>
            <a:endParaRPr lang="en-US"/>
          </a:p>
        </p:txBody>
      </p:sp>
    </p:spTree>
    <p:extLst>
      <p:ext uri="{BB962C8B-B14F-4D97-AF65-F5344CB8AC3E}">
        <p14:creationId xmlns:p14="http://schemas.microsoft.com/office/powerpoint/2010/main" val="2751444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Project Controls – </a:t>
            </a:r>
            <a:r>
              <a:rPr lang="en-US" b="1" dirty="0" smtClean="0"/>
              <a:t>Simplicity and Reliability – 1 of </a:t>
            </a:r>
            <a:r>
              <a:rPr lang="en-US" b="1" dirty="0" smtClean="0"/>
              <a:t>3  </a:t>
            </a:r>
            <a:r>
              <a:rPr lang="en-US" sz="2700" b="1" dirty="0" smtClean="0"/>
              <a:t>(5/7)</a:t>
            </a:r>
            <a:endParaRPr lang="en-US" sz="2700" b="1" dirty="0"/>
          </a:p>
        </p:txBody>
      </p:sp>
      <p:sp>
        <p:nvSpPr>
          <p:cNvPr id="3" name="Content Placeholder 2"/>
          <p:cNvSpPr>
            <a:spLocks noGrp="1"/>
          </p:cNvSpPr>
          <p:nvPr>
            <p:ph idx="1"/>
          </p:nvPr>
        </p:nvSpPr>
        <p:spPr>
          <a:xfrm>
            <a:off x="457200" y="1600200"/>
            <a:ext cx="8229600" cy="5181600"/>
          </a:xfrm>
        </p:spPr>
        <p:txBody>
          <a:bodyPr>
            <a:normAutofit fontScale="70000" lnSpcReduction="20000"/>
          </a:bodyPr>
          <a:lstStyle/>
          <a:p>
            <a:r>
              <a:rPr lang="en-US" dirty="0" smtClean="0"/>
              <a:t>Most software today is </a:t>
            </a:r>
          </a:p>
          <a:p>
            <a:pPr lvl="1"/>
            <a:r>
              <a:rPr lang="en-US" dirty="0" smtClean="0"/>
              <a:t>overly complex, </a:t>
            </a:r>
          </a:p>
          <a:p>
            <a:pPr lvl="1"/>
            <a:r>
              <a:rPr lang="en-US" dirty="0" smtClean="0"/>
              <a:t>hard to use and learn, and </a:t>
            </a:r>
          </a:p>
          <a:p>
            <a:pPr lvl="1"/>
            <a:r>
              <a:rPr lang="en-US" dirty="0" smtClean="0"/>
              <a:t>has too many features for most of its users.</a:t>
            </a:r>
          </a:p>
          <a:p>
            <a:r>
              <a:rPr lang="en-US" dirty="0" smtClean="0"/>
              <a:t>Think about word processors: – have features that most users will never use.</a:t>
            </a:r>
          </a:p>
          <a:p>
            <a:endParaRPr lang="en-US" dirty="0" smtClean="0"/>
          </a:p>
          <a:p>
            <a:r>
              <a:rPr lang="en-US" dirty="0" smtClean="0"/>
              <a:t>Interesting:  Word2007 had 265 functions;   </a:t>
            </a:r>
          </a:p>
          <a:p>
            <a:pPr lvl="1"/>
            <a:r>
              <a:rPr lang="en-US" dirty="0" smtClean="0"/>
              <a:t>only 12 were used by more than 75% of its users;  </a:t>
            </a:r>
          </a:p>
          <a:p>
            <a:pPr lvl="1"/>
            <a:r>
              <a:rPr lang="en-US" dirty="0" smtClean="0"/>
              <a:t>42 were not used at all</a:t>
            </a:r>
            <a:r>
              <a:rPr lang="en-US" dirty="0" smtClean="0"/>
              <a:t>!</a:t>
            </a:r>
          </a:p>
          <a:p>
            <a:pPr lvl="1"/>
            <a:r>
              <a:rPr lang="en-US" dirty="0" smtClean="0"/>
              <a:t>Word 2013??</a:t>
            </a:r>
            <a:endParaRPr lang="en-US" dirty="0" smtClean="0"/>
          </a:p>
          <a:p>
            <a:r>
              <a:rPr lang="en-US" dirty="0" smtClean="0"/>
              <a:t>Ill-effects of unnecessary complexity on users? Hard to say.</a:t>
            </a:r>
          </a:p>
          <a:p>
            <a:r>
              <a:rPr lang="en-US" dirty="0" smtClean="0">
                <a:sym typeface="Wingdings" pitchFamily="2" charset="2"/>
              </a:rPr>
              <a:t>  </a:t>
            </a:r>
            <a:r>
              <a:rPr lang="en-US" dirty="0" smtClean="0"/>
              <a:t>Complexity is behind </a:t>
            </a:r>
            <a:r>
              <a:rPr lang="en-US" b="1" u="sng" dirty="0" smtClean="0"/>
              <a:t>at least part </a:t>
            </a:r>
            <a:r>
              <a:rPr lang="en-US" dirty="0" smtClean="0"/>
              <a:t>of the outsourcing trend because one way to manage complexity is to </a:t>
            </a:r>
            <a:r>
              <a:rPr lang="en-US" b="1" dirty="0" smtClean="0"/>
              <a:t>get someone else to do it for you.</a:t>
            </a:r>
          </a:p>
          <a:p>
            <a:endParaRPr lang="en-US" dirty="0"/>
          </a:p>
        </p:txBody>
      </p:sp>
      <p:sp>
        <p:nvSpPr>
          <p:cNvPr id="4" name="Slide Number Placeholder 3"/>
          <p:cNvSpPr>
            <a:spLocks noGrp="1"/>
          </p:cNvSpPr>
          <p:nvPr>
            <p:ph type="sldNum" sz="quarter" idx="12"/>
          </p:nvPr>
        </p:nvSpPr>
        <p:spPr/>
        <p:txBody>
          <a:bodyPr/>
          <a:lstStyle/>
          <a:p>
            <a:fld id="{30842715-A290-486E-A42B-DB06194ABB24}" type="slidenum">
              <a:rPr lang="en-US" smtClean="0"/>
              <a:t>30</a:t>
            </a:fld>
            <a:endParaRPr lang="en-US"/>
          </a:p>
        </p:txBody>
      </p:sp>
    </p:spTree>
    <p:extLst>
      <p:ext uri="{BB962C8B-B14F-4D97-AF65-F5344CB8AC3E}">
        <p14:creationId xmlns:p14="http://schemas.microsoft.com/office/powerpoint/2010/main" val="2365706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wipe(down)">
                                      <p:cBhvr>
                                        <p:cTn id="24" dur="500"/>
                                        <p:tgtEl>
                                          <p:spTgt spid="3">
                                            <p:txEl>
                                              <p:pRg st="6" end="6"/>
                                            </p:txEl>
                                          </p:spTgt>
                                        </p:tgtEl>
                                      </p:cBhvr>
                                    </p:animEffect>
                                  </p:childTnLst>
                                </p:cTn>
                              </p:par>
                              <p:par>
                                <p:cTn id="25" presetID="22" presetClass="entr" presetSubtype="4"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wipe(down)">
                                      <p:cBhvr>
                                        <p:cTn id="27" dur="500"/>
                                        <p:tgtEl>
                                          <p:spTgt spid="3">
                                            <p:txEl>
                                              <p:pRg st="7" end="7"/>
                                            </p:txEl>
                                          </p:spTgt>
                                        </p:tgtEl>
                                      </p:cBhvr>
                                    </p:animEffect>
                                  </p:childTnLst>
                                </p:cTn>
                              </p:par>
                              <p:par>
                                <p:cTn id="28" presetID="22" presetClass="entr" presetSubtype="4"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wipe(down)">
                                      <p:cBhvr>
                                        <p:cTn id="30" dur="500"/>
                                        <p:tgtEl>
                                          <p:spTgt spid="3">
                                            <p:txEl>
                                              <p:pRg st="8" end="8"/>
                                            </p:txEl>
                                          </p:spTgt>
                                        </p:tgtEl>
                                      </p:cBhvr>
                                    </p:animEffect>
                                  </p:childTnLst>
                                </p:cTn>
                              </p:par>
                              <p:par>
                                <p:cTn id="31" presetID="22" presetClass="entr" presetSubtype="4"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wipe(down)">
                                      <p:cBhvr>
                                        <p:cTn id="33" dur="500"/>
                                        <p:tgtEl>
                                          <p:spTgt spid="3">
                                            <p:txEl>
                                              <p:pRg st="9" end="9"/>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nodeType="clickEffect">
                                  <p:stCondLst>
                                    <p:cond delay="0"/>
                                  </p:stCondLst>
                                  <p:childTnLst>
                                    <p:set>
                                      <p:cBhvr>
                                        <p:cTn id="37" dur="1" fill="hold">
                                          <p:stCondLst>
                                            <p:cond delay="0"/>
                                          </p:stCondLst>
                                        </p:cTn>
                                        <p:tgtEl>
                                          <p:spTgt spid="3">
                                            <p:txEl>
                                              <p:pRg st="10" end="10"/>
                                            </p:txEl>
                                          </p:spTgt>
                                        </p:tgtEl>
                                        <p:attrNameLst>
                                          <p:attrName>style.visibility</p:attrName>
                                        </p:attrNameLst>
                                      </p:cBhvr>
                                      <p:to>
                                        <p:strVal val="visible"/>
                                      </p:to>
                                    </p:set>
                                    <p:animEffect transition="in" filter="wipe(down)">
                                      <p:cBhvr>
                                        <p:cTn id="38" dur="500"/>
                                        <p:tgtEl>
                                          <p:spTgt spid="3">
                                            <p:txEl>
                                              <p:pRg st="10" end="10"/>
                                            </p:txEl>
                                          </p:spTgt>
                                        </p:tgtEl>
                                      </p:cBhvr>
                                    </p:animEffect>
                                  </p:childTnLst>
                                </p:cTn>
                              </p:par>
                              <p:par>
                                <p:cTn id="39" presetID="22" presetClass="entr" presetSubtype="4" fill="hold" nodeType="with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animEffect transition="in" filter="wipe(down)">
                                      <p:cBhvr>
                                        <p:cTn id="41"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Project Controls – Simplicity and </a:t>
            </a:r>
            <a:r>
              <a:rPr lang="en-US" b="1" dirty="0" smtClean="0"/>
              <a:t>Reliability – 2 of </a:t>
            </a:r>
            <a:r>
              <a:rPr lang="en-US" b="1" dirty="0" smtClean="0"/>
              <a:t>3 </a:t>
            </a:r>
            <a:r>
              <a:rPr lang="en-US" sz="2700" b="1" dirty="0" smtClean="0"/>
              <a:t>(6/7)</a:t>
            </a:r>
            <a:endParaRPr lang="en-US" sz="2700" b="1" dirty="0"/>
          </a:p>
        </p:txBody>
      </p:sp>
      <p:sp>
        <p:nvSpPr>
          <p:cNvPr id="3" name="Content Placeholder 2"/>
          <p:cNvSpPr>
            <a:spLocks noGrp="1"/>
          </p:cNvSpPr>
          <p:nvPr>
            <p:ph idx="1"/>
          </p:nvPr>
        </p:nvSpPr>
        <p:spPr>
          <a:xfrm>
            <a:off x="457200" y="1600200"/>
            <a:ext cx="8229600" cy="5105400"/>
          </a:xfrm>
        </p:spPr>
        <p:txBody>
          <a:bodyPr>
            <a:normAutofit/>
          </a:bodyPr>
          <a:lstStyle/>
          <a:p>
            <a:r>
              <a:rPr lang="en-US" dirty="0" smtClean="0"/>
              <a:t>Huge disparity between what consumers </a:t>
            </a:r>
            <a:r>
              <a:rPr lang="en-US" b="1" u="sng" dirty="0" smtClean="0"/>
              <a:t>want</a:t>
            </a:r>
            <a:r>
              <a:rPr lang="en-US" dirty="0" smtClean="0"/>
              <a:t> and what companies would </a:t>
            </a:r>
            <a:r>
              <a:rPr lang="en-US" b="1" u="sng" dirty="0" smtClean="0"/>
              <a:t>like</a:t>
            </a:r>
            <a:r>
              <a:rPr lang="en-US" dirty="0" smtClean="0"/>
              <a:t> </a:t>
            </a:r>
            <a:r>
              <a:rPr lang="en-US" b="1" u="sng" dirty="0" smtClean="0"/>
              <a:t>to sell them</a:t>
            </a:r>
            <a:r>
              <a:rPr lang="en-US" dirty="0" smtClean="0"/>
              <a:t>.</a:t>
            </a:r>
          </a:p>
          <a:p>
            <a:endParaRPr lang="en-US" dirty="0" smtClean="0"/>
          </a:p>
          <a:p>
            <a:r>
              <a:rPr lang="en-US" dirty="0" smtClean="0"/>
              <a:t>Too many companies still compete on features and price alone.  </a:t>
            </a:r>
          </a:p>
          <a:p>
            <a:pPr lvl="1"/>
            <a:r>
              <a:rPr lang="en-US" dirty="0" smtClean="0"/>
              <a:t>Often encouraged </a:t>
            </a:r>
          </a:p>
          <a:p>
            <a:pPr lvl="2"/>
            <a:r>
              <a:rPr lang="en-US" b="1" dirty="0" smtClean="0"/>
              <a:t>by the most technical users </a:t>
            </a:r>
            <a:r>
              <a:rPr lang="en-US" dirty="0" smtClean="0"/>
              <a:t>who are the early adopters of any technology and </a:t>
            </a:r>
          </a:p>
          <a:p>
            <a:pPr lvl="2"/>
            <a:r>
              <a:rPr lang="en-US" b="1" dirty="0" smtClean="0"/>
              <a:t>by the media, </a:t>
            </a:r>
            <a:r>
              <a:rPr lang="en-US" dirty="0" smtClean="0"/>
              <a:t>who still </a:t>
            </a:r>
            <a:r>
              <a:rPr lang="en-US" u="sng" dirty="0" smtClean="0"/>
              <a:t>publish reviews </a:t>
            </a:r>
            <a:r>
              <a:rPr lang="en-US" dirty="0" smtClean="0"/>
              <a:t>that contain feature comparison charts.</a:t>
            </a:r>
          </a:p>
        </p:txBody>
      </p:sp>
      <p:sp>
        <p:nvSpPr>
          <p:cNvPr id="4" name="Slide Number Placeholder 3"/>
          <p:cNvSpPr>
            <a:spLocks noGrp="1"/>
          </p:cNvSpPr>
          <p:nvPr>
            <p:ph type="sldNum" sz="quarter" idx="12"/>
          </p:nvPr>
        </p:nvSpPr>
        <p:spPr/>
        <p:txBody>
          <a:bodyPr/>
          <a:lstStyle/>
          <a:p>
            <a:fld id="{30842715-A290-486E-A42B-DB06194ABB24}" type="slidenum">
              <a:rPr lang="en-US" smtClean="0"/>
              <a:t>31</a:t>
            </a:fld>
            <a:endParaRPr lang="en-US"/>
          </a:p>
        </p:txBody>
      </p:sp>
    </p:spTree>
    <p:extLst>
      <p:ext uri="{BB962C8B-B14F-4D97-AF65-F5344CB8AC3E}">
        <p14:creationId xmlns:p14="http://schemas.microsoft.com/office/powerpoint/2010/main" val="1699988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down)">
                                      <p:cBhvr>
                                        <p:cTn id="18" dur="500"/>
                                        <p:tgtEl>
                                          <p:spTgt spid="3">
                                            <p:txEl>
                                              <p:pRg st="4" end="4"/>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wipe(down)">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Project Controls – Simplicity and Reliability – </a:t>
            </a:r>
            <a:r>
              <a:rPr lang="en-US" b="1" dirty="0" smtClean="0"/>
              <a:t>3 </a:t>
            </a:r>
            <a:r>
              <a:rPr lang="en-US" sz="2200" b="1" dirty="0" smtClean="0"/>
              <a:t>(7/7)</a:t>
            </a:r>
            <a:endParaRPr lang="en-US" sz="2200" dirty="0"/>
          </a:p>
        </p:txBody>
      </p:sp>
      <p:sp>
        <p:nvSpPr>
          <p:cNvPr id="3" name="Content Placeholder 2"/>
          <p:cNvSpPr>
            <a:spLocks noGrp="1"/>
          </p:cNvSpPr>
          <p:nvPr>
            <p:ph idx="1"/>
          </p:nvPr>
        </p:nvSpPr>
        <p:spPr>
          <a:xfrm>
            <a:off x="457200" y="1600200"/>
            <a:ext cx="8229600" cy="5105400"/>
          </a:xfrm>
        </p:spPr>
        <p:txBody>
          <a:bodyPr>
            <a:normAutofit fontScale="62500" lnSpcReduction="20000"/>
          </a:bodyPr>
          <a:lstStyle/>
          <a:p>
            <a:r>
              <a:rPr lang="en-US" dirty="0"/>
              <a:t>Related to </a:t>
            </a:r>
            <a:r>
              <a:rPr lang="en-US" b="1" u="sng" dirty="0"/>
              <a:t>simplicity</a:t>
            </a:r>
            <a:r>
              <a:rPr lang="en-US" dirty="0"/>
              <a:t> is the need for </a:t>
            </a:r>
            <a:r>
              <a:rPr lang="en-US" b="1" u="sng" dirty="0"/>
              <a:t>reliability</a:t>
            </a:r>
            <a:r>
              <a:rPr lang="en-US" dirty="0"/>
              <a:t>.</a:t>
            </a:r>
          </a:p>
          <a:p>
            <a:pPr lvl="1"/>
            <a:endParaRPr lang="en-US" dirty="0" smtClean="0"/>
          </a:p>
          <a:p>
            <a:pPr lvl="1"/>
            <a:r>
              <a:rPr lang="en-US" dirty="0" smtClean="0"/>
              <a:t>Too </a:t>
            </a:r>
            <a:r>
              <a:rPr lang="en-US" dirty="0"/>
              <a:t>many software organizations emphasize </a:t>
            </a:r>
            <a:r>
              <a:rPr lang="en-US" b="1" dirty="0"/>
              <a:t>features</a:t>
            </a:r>
            <a:r>
              <a:rPr lang="en-US" dirty="0"/>
              <a:t> over </a:t>
            </a:r>
            <a:r>
              <a:rPr lang="en-US" b="1" dirty="0"/>
              <a:t>reliability</a:t>
            </a:r>
            <a:r>
              <a:rPr lang="en-US" dirty="0"/>
              <a:t>, as many users refuse to buy the </a:t>
            </a:r>
            <a:r>
              <a:rPr lang="en-US" b="1" u="sng" dirty="0"/>
              <a:t>first version </a:t>
            </a:r>
            <a:r>
              <a:rPr lang="en-US" dirty="0"/>
              <a:t>of any software, </a:t>
            </a:r>
            <a:r>
              <a:rPr lang="en-US" dirty="0" smtClean="0"/>
              <a:t>and</a:t>
            </a:r>
          </a:p>
          <a:p>
            <a:pPr lvl="1"/>
            <a:endParaRPr lang="en-US" dirty="0" smtClean="0"/>
          </a:p>
          <a:p>
            <a:pPr lvl="1"/>
            <a:r>
              <a:rPr lang="en-US" dirty="0" smtClean="0"/>
              <a:t>Users </a:t>
            </a:r>
            <a:r>
              <a:rPr lang="en-US" dirty="0"/>
              <a:t>are </a:t>
            </a:r>
            <a:r>
              <a:rPr lang="en-US" b="1" u="sng" dirty="0"/>
              <a:t>frustrated</a:t>
            </a:r>
            <a:r>
              <a:rPr lang="en-US" dirty="0"/>
              <a:t> by </a:t>
            </a:r>
            <a:r>
              <a:rPr lang="en-US" b="1" u="sng" dirty="0"/>
              <a:t>version</a:t>
            </a:r>
            <a:r>
              <a:rPr lang="en-US" dirty="0"/>
              <a:t> </a:t>
            </a:r>
            <a:r>
              <a:rPr lang="en-US" b="1" u="sng" dirty="0"/>
              <a:t>upgrades</a:t>
            </a:r>
            <a:r>
              <a:rPr lang="en-US" dirty="0"/>
              <a:t> that </a:t>
            </a:r>
            <a:r>
              <a:rPr lang="en-US" b="1" u="sng" dirty="0"/>
              <a:t>break</a:t>
            </a:r>
            <a:r>
              <a:rPr lang="en-US" dirty="0"/>
              <a:t> </a:t>
            </a:r>
            <a:r>
              <a:rPr lang="en-US" b="1" u="sng" dirty="0"/>
              <a:t>or</a:t>
            </a:r>
            <a:r>
              <a:rPr lang="en-US" dirty="0"/>
              <a:t> </a:t>
            </a:r>
            <a:r>
              <a:rPr lang="en-US" b="1" u="sng" dirty="0"/>
              <a:t>remove</a:t>
            </a:r>
            <a:r>
              <a:rPr lang="en-US" dirty="0"/>
              <a:t> </a:t>
            </a:r>
            <a:r>
              <a:rPr lang="en-US" b="1" u="sng" dirty="0"/>
              <a:t>features</a:t>
            </a:r>
            <a:r>
              <a:rPr lang="en-US" dirty="0"/>
              <a:t> </a:t>
            </a:r>
            <a:r>
              <a:rPr lang="en-US" dirty="0" smtClean="0"/>
              <a:t>relied </a:t>
            </a:r>
            <a:r>
              <a:rPr lang="en-US" dirty="0"/>
              <a:t>upon in </a:t>
            </a:r>
            <a:r>
              <a:rPr lang="en-US" dirty="0" smtClean="0"/>
              <a:t>previous </a:t>
            </a:r>
            <a:r>
              <a:rPr lang="en-US" dirty="0"/>
              <a:t>version</a:t>
            </a:r>
            <a:r>
              <a:rPr lang="en-US" dirty="0" smtClean="0"/>
              <a:t>.</a:t>
            </a:r>
          </a:p>
          <a:p>
            <a:pPr marL="457200" lvl="1" indent="0">
              <a:buNone/>
            </a:pPr>
            <a:endParaRPr lang="en-US" dirty="0" smtClean="0"/>
          </a:p>
          <a:p>
            <a:pPr lvl="1"/>
            <a:r>
              <a:rPr lang="en-US" b="1" dirty="0" smtClean="0">
                <a:solidFill>
                  <a:srgbClr val="FF0000"/>
                </a:solidFill>
              </a:rPr>
              <a:t>Consider Windows 7 and Windows 8.  </a:t>
            </a:r>
            <a:r>
              <a:rPr lang="en-US" b="1" dirty="0">
                <a:solidFill>
                  <a:srgbClr val="FF0000"/>
                </a:solidFill>
              </a:rPr>
              <a:t>D</a:t>
            </a:r>
            <a:r>
              <a:rPr lang="en-US" b="1" dirty="0" smtClean="0">
                <a:solidFill>
                  <a:srgbClr val="FF0000"/>
                </a:solidFill>
              </a:rPr>
              <a:t>iscuss.  </a:t>
            </a:r>
            <a:endParaRPr lang="en-US" b="1" dirty="0" smtClean="0">
              <a:solidFill>
                <a:srgbClr val="FF0000"/>
              </a:solidFill>
            </a:endParaRPr>
          </a:p>
          <a:p>
            <a:pPr lvl="1"/>
            <a:endParaRPr lang="en-US" dirty="0"/>
          </a:p>
          <a:p>
            <a:pPr lvl="1"/>
            <a:endParaRPr lang="en-US" dirty="0"/>
          </a:p>
          <a:p>
            <a:r>
              <a:rPr lang="en-US" dirty="0"/>
              <a:t>There’s not enough emphasis placed on simplicity and reliability. </a:t>
            </a:r>
          </a:p>
          <a:p>
            <a:pPr lvl="1"/>
            <a:r>
              <a:rPr lang="en-US" dirty="0" smtClean="0"/>
              <a:t>Consider </a:t>
            </a:r>
            <a:r>
              <a:rPr lang="en-US" dirty="0"/>
              <a:t>the iPod or the Palm PDA.  Successful because they </a:t>
            </a:r>
            <a:r>
              <a:rPr lang="en-US" dirty="0" smtClean="0"/>
              <a:t>did </a:t>
            </a:r>
            <a:r>
              <a:rPr lang="en-US" dirty="0"/>
              <a:t>few things very </a:t>
            </a:r>
            <a:r>
              <a:rPr lang="en-US" dirty="0" smtClean="0"/>
              <a:t>well</a:t>
            </a:r>
            <a:r>
              <a:rPr lang="en-US" dirty="0"/>
              <a:t> </a:t>
            </a:r>
            <a:r>
              <a:rPr lang="en-US" dirty="0" smtClean="0"/>
              <a:t>several years ago!</a:t>
            </a:r>
            <a:endParaRPr lang="en-US" dirty="0" smtClean="0"/>
          </a:p>
          <a:p>
            <a:pPr lvl="1"/>
            <a:endParaRPr lang="en-US" dirty="0"/>
          </a:p>
          <a:p>
            <a:pPr lvl="1"/>
            <a:r>
              <a:rPr lang="en-US" dirty="0"/>
              <a:t>There was a great deal of restraint in their development</a:t>
            </a:r>
            <a:r>
              <a:rPr lang="en-US" dirty="0" smtClean="0"/>
              <a:t>.</a:t>
            </a:r>
          </a:p>
          <a:p>
            <a:pPr lvl="1"/>
            <a:endParaRPr lang="en-US" dirty="0"/>
          </a:p>
          <a:p>
            <a:pPr lvl="1"/>
            <a:r>
              <a:rPr lang="en-US" dirty="0" smtClean="0"/>
              <a:t>Easy </a:t>
            </a:r>
            <a:r>
              <a:rPr lang="en-US" dirty="0"/>
              <a:t>to add features, </a:t>
            </a:r>
            <a:r>
              <a:rPr lang="en-US" b="1" dirty="0"/>
              <a:t>but </a:t>
            </a:r>
            <a:r>
              <a:rPr lang="en-US" b="1" dirty="0" smtClean="0"/>
              <a:t>difficult </a:t>
            </a:r>
            <a:r>
              <a:rPr lang="en-US" dirty="0" smtClean="0"/>
              <a:t>to </a:t>
            </a:r>
            <a:r>
              <a:rPr lang="en-US" dirty="0"/>
              <a:t>show restraint </a:t>
            </a:r>
            <a:r>
              <a:rPr lang="en-US" b="1" dirty="0"/>
              <a:t>to keep them out</a:t>
            </a:r>
            <a:r>
              <a:rPr lang="en-US" dirty="0"/>
              <a:t>.</a:t>
            </a:r>
          </a:p>
          <a:p>
            <a:endParaRPr lang="en-US" dirty="0"/>
          </a:p>
        </p:txBody>
      </p:sp>
      <p:sp>
        <p:nvSpPr>
          <p:cNvPr id="4" name="Slide Number Placeholder 3"/>
          <p:cNvSpPr>
            <a:spLocks noGrp="1"/>
          </p:cNvSpPr>
          <p:nvPr>
            <p:ph type="sldNum" sz="quarter" idx="12"/>
          </p:nvPr>
        </p:nvSpPr>
        <p:spPr/>
        <p:txBody>
          <a:bodyPr/>
          <a:lstStyle/>
          <a:p>
            <a:fld id="{30842715-A290-486E-A42B-DB06194ABB24}" type="slidenum">
              <a:rPr lang="en-US" smtClean="0"/>
              <a:t>32</a:t>
            </a:fld>
            <a:endParaRPr lang="en-US"/>
          </a:p>
        </p:txBody>
      </p:sp>
    </p:spTree>
    <p:extLst>
      <p:ext uri="{BB962C8B-B14F-4D97-AF65-F5344CB8AC3E}">
        <p14:creationId xmlns:p14="http://schemas.microsoft.com/office/powerpoint/2010/main" val="3305723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 calcmode="lin" valueType="num">
                                      <p:cBhvr additive="base">
                                        <p:cTn id="2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9" end="9"/>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anim calcmode="lin" valueType="num">
                                      <p:cBhvr additive="base">
                                        <p:cTn id="2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anim calcmode="lin" valueType="num">
                                      <p:cBhvr additive="base">
                                        <p:cTn id="3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14" end="14"/>
                                            </p:txEl>
                                          </p:spTgt>
                                        </p:tgtEl>
                                        <p:attrNameLst>
                                          <p:attrName>style.visibility</p:attrName>
                                        </p:attrNameLst>
                                      </p:cBhvr>
                                      <p:to>
                                        <p:strVal val="visible"/>
                                      </p:to>
                                    </p:set>
                                    <p:anim calcmode="lin" valueType="num">
                                      <p:cBhvr additive="base">
                                        <p:cTn id="37"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Summary – 1 of 2</a:t>
            </a:r>
            <a:endParaRPr lang="en-US" b="1" dirty="0"/>
          </a:p>
        </p:txBody>
      </p:sp>
      <p:sp>
        <p:nvSpPr>
          <p:cNvPr id="3" name="Content Placeholder 2"/>
          <p:cNvSpPr>
            <a:spLocks noGrp="1"/>
          </p:cNvSpPr>
          <p:nvPr>
            <p:ph idx="1"/>
          </p:nvPr>
        </p:nvSpPr>
        <p:spPr>
          <a:xfrm>
            <a:off x="228600" y="1447800"/>
            <a:ext cx="8229600" cy="5257800"/>
          </a:xfrm>
        </p:spPr>
        <p:txBody>
          <a:bodyPr>
            <a:normAutofit fontScale="70000" lnSpcReduction="20000"/>
          </a:bodyPr>
          <a:lstStyle/>
          <a:p>
            <a:r>
              <a:rPr lang="en-US" dirty="0" smtClean="0"/>
              <a:t>Unsustainable development is a development pace that is typified by </a:t>
            </a:r>
          </a:p>
          <a:p>
            <a:pPr lvl="1"/>
            <a:r>
              <a:rPr lang="en-US" b="1" dirty="0" smtClean="0"/>
              <a:t>stress, </a:t>
            </a:r>
          </a:p>
          <a:p>
            <a:pPr lvl="1"/>
            <a:r>
              <a:rPr lang="en-US" b="1" dirty="0" smtClean="0"/>
              <a:t>frustration, and </a:t>
            </a:r>
          </a:p>
          <a:p>
            <a:pPr lvl="1"/>
            <a:r>
              <a:rPr lang="en-US" b="1" dirty="0" smtClean="0"/>
              <a:t>a sense of not being in control.</a:t>
            </a:r>
          </a:p>
          <a:p>
            <a:endParaRPr lang="en-US" dirty="0" smtClean="0"/>
          </a:p>
          <a:p>
            <a:r>
              <a:rPr lang="en-US" dirty="0" smtClean="0"/>
              <a:t>Evidenced by continually </a:t>
            </a:r>
          </a:p>
          <a:p>
            <a:pPr lvl="1"/>
            <a:r>
              <a:rPr lang="en-US" sz="2700" b="1" u="sng" dirty="0" smtClean="0"/>
              <a:t>increasing</a:t>
            </a:r>
            <a:r>
              <a:rPr lang="en-US" dirty="0" smtClean="0"/>
              <a:t> the cost of change and defect rate and </a:t>
            </a:r>
          </a:p>
          <a:p>
            <a:pPr lvl="1"/>
            <a:r>
              <a:rPr lang="en-US" dirty="0" smtClean="0"/>
              <a:t>corresponding </a:t>
            </a:r>
            <a:r>
              <a:rPr lang="en-US" b="1" u="sng" dirty="0" smtClean="0"/>
              <a:t>decreasing</a:t>
            </a:r>
            <a:r>
              <a:rPr lang="en-US" dirty="0" smtClean="0"/>
              <a:t> </a:t>
            </a:r>
            <a:r>
              <a:rPr lang="en-US" b="1" u="sng" dirty="0" smtClean="0"/>
              <a:t>ability</a:t>
            </a:r>
            <a:r>
              <a:rPr lang="en-US" dirty="0" smtClean="0"/>
              <a:t> to </a:t>
            </a:r>
            <a:r>
              <a:rPr lang="en-US" b="1" u="sng" dirty="0" smtClean="0"/>
              <a:t>respond</a:t>
            </a:r>
            <a:r>
              <a:rPr lang="en-US" dirty="0" smtClean="0"/>
              <a:t> to changing conditions.  </a:t>
            </a:r>
          </a:p>
          <a:p>
            <a:endParaRPr lang="en-US" dirty="0" smtClean="0"/>
          </a:p>
          <a:p>
            <a:r>
              <a:rPr lang="en-US" dirty="0" smtClean="0"/>
              <a:t>Unsustainability may not be apparent to the people on the project due to the varying pace of decline.  But it is there!   </a:t>
            </a:r>
            <a:r>
              <a:rPr lang="en-US" dirty="0" smtClean="0"/>
              <a:t>              </a:t>
            </a:r>
            <a:r>
              <a:rPr lang="en-US" b="1" dirty="0" smtClean="0">
                <a:solidFill>
                  <a:srgbClr val="FF0000"/>
                </a:solidFill>
              </a:rPr>
              <a:t>&lt;</a:t>
            </a:r>
            <a:r>
              <a:rPr lang="en-US" b="1" dirty="0" smtClean="0">
                <a:solidFill>
                  <a:srgbClr val="FF0000"/>
                </a:solidFill>
              </a:rPr>
              <a:t>Discuss:  It is really there.  No time to see it&gt;</a:t>
            </a:r>
          </a:p>
          <a:p>
            <a:endParaRPr lang="en-US" b="1" dirty="0" smtClean="0">
              <a:solidFill>
                <a:srgbClr val="FF0000"/>
              </a:solidFill>
            </a:endParaRPr>
          </a:p>
          <a:p>
            <a:r>
              <a:rPr lang="en-US" dirty="0" smtClean="0"/>
              <a:t>Some comes from </a:t>
            </a:r>
            <a:r>
              <a:rPr lang="en-US" b="1" u="sng" dirty="0" smtClean="0"/>
              <a:t>continual change and stresses</a:t>
            </a:r>
            <a:r>
              <a:rPr lang="en-US" dirty="0" smtClean="0"/>
              <a:t> that are out of control  of the organization.</a:t>
            </a:r>
          </a:p>
          <a:p>
            <a:pPr marL="0" indent="0">
              <a:buNone/>
            </a:pPr>
            <a:endParaRPr lang="en-US" b="1" u="sng" dirty="0" smtClean="0"/>
          </a:p>
          <a:p>
            <a:endParaRPr lang="en-US" dirty="0"/>
          </a:p>
        </p:txBody>
      </p:sp>
      <p:sp>
        <p:nvSpPr>
          <p:cNvPr id="4" name="Slide Number Placeholder 3"/>
          <p:cNvSpPr>
            <a:spLocks noGrp="1"/>
          </p:cNvSpPr>
          <p:nvPr>
            <p:ph type="sldNum" sz="quarter" idx="12"/>
          </p:nvPr>
        </p:nvSpPr>
        <p:spPr/>
        <p:txBody>
          <a:bodyPr/>
          <a:lstStyle/>
          <a:p>
            <a:fld id="{30842715-A290-486E-A42B-DB06194ABB24}" type="slidenum">
              <a:rPr lang="en-US" smtClean="0"/>
              <a:t>33</a:t>
            </a:fld>
            <a:endParaRPr lang="en-US"/>
          </a:p>
        </p:txBody>
      </p:sp>
    </p:spTree>
    <p:extLst>
      <p:ext uri="{BB962C8B-B14F-4D97-AF65-F5344CB8AC3E}">
        <p14:creationId xmlns:p14="http://schemas.microsoft.com/office/powerpoint/2010/main" val="1609979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wipe(down)">
                                      <p:cBhvr>
                                        <p:cTn id="21" dur="500"/>
                                        <p:tgtEl>
                                          <p:spTgt spid="3">
                                            <p:txEl>
                                              <p:pRg st="5" end="5"/>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wipe(down)">
                                      <p:cBhvr>
                                        <p:cTn id="24" dur="500"/>
                                        <p:tgtEl>
                                          <p:spTgt spid="3">
                                            <p:txEl>
                                              <p:pRg st="6" end="6"/>
                                            </p:txEl>
                                          </p:spTgt>
                                        </p:tgtEl>
                                      </p:cBhvr>
                                    </p:animEffect>
                                  </p:childTnLst>
                                </p:cTn>
                              </p:par>
                              <p:par>
                                <p:cTn id="25" presetID="22" presetClass="entr" presetSubtype="4"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wipe(down)">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wipe(down)">
                                      <p:cBhvr>
                                        <p:cTn id="32" dur="500"/>
                                        <p:tgtEl>
                                          <p:spTgt spid="3">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Effect transition="in" filter="wipe(down)">
                                      <p:cBhvr>
                                        <p:cTn id="3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Summary – 2 of 2</a:t>
            </a:r>
            <a:endParaRPr lang="en-US" dirty="0"/>
          </a:p>
        </p:txBody>
      </p:sp>
      <p:sp>
        <p:nvSpPr>
          <p:cNvPr id="3" name="Content Placeholder 2"/>
          <p:cNvSpPr>
            <a:spLocks noGrp="1"/>
          </p:cNvSpPr>
          <p:nvPr>
            <p:ph idx="1"/>
          </p:nvPr>
        </p:nvSpPr>
        <p:spPr/>
        <p:txBody>
          <a:bodyPr/>
          <a:lstStyle/>
          <a:p>
            <a:r>
              <a:rPr lang="en-US" dirty="0"/>
              <a:t>Let’s look at the </a:t>
            </a:r>
            <a:r>
              <a:rPr lang="en-US" b="1" u="sng" dirty="0"/>
              <a:t>principles</a:t>
            </a:r>
            <a:r>
              <a:rPr lang="en-US" dirty="0"/>
              <a:t> and </a:t>
            </a:r>
            <a:r>
              <a:rPr lang="en-US" b="1" u="sng" dirty="0"/>
              <a:t>practices</a:t>
            </a:r>
            <a:r>
              <a:rPr lang="en-US" dirty="0"/>
              <a:t> and outline some key principles that </a:t>
            </a:r>
            <a:r>
              <a:rPr lang="en-US" b="1" u="sng" dirty="0"/>
              <a:t>leads</a:t>
            </a:r>
            <a:r>
              <a:rPr lang="en-US" dirty="0"/>
              <a:t> to </a:t>
            </a:r>
            <a:r>
              <a:rPr lang="en-US" b="1" u="sng" dirty="0"/>
              <a:t>sustainability</a:t>
            </a:r>
            <a:r>
              <a:rPr lang="en-US" dirty="0" smtClean="0"/>
              <a:t>.</a:t>
            </a:r>
          </a:p>
          <a:p>
            <a:endParaRPr lang="en-US" dirty="0"/>
          </a:p>
          <a:p>
            <a:endParaRPr lang="en-US" dirty="0"/>
          </a:p>
          <a:p>
            <a:r>
              <a:rPr lang="en-US" dirty="0"/>
              <a:t>We have the </a:t>
            </a:r>
            <a:r>
              <a:rPr lang="en-US" b="1" dirty="0" smtClean="0"/>
              <a:t>principles,</a:t>
            </a:r>
            <a:r>
              <a:rPr lang="en-US" dirty="0" smtClean="0"/>
              <a:t> </a:t>
            </a:r>
            <a:r>
              <a:rPr lang="en-US" dirty="0"/>
              <a:t>and these are used to frame the </a:t>
            </a:r>
            <a:r>
              <a:rPr lang="en-US" b="1" dirty="0"/>
              <a:t>practices</a:t>
            </a:r>
            <a:r>
              <a:rPr lang="en-US" dirty="0"/>
              <a:t> that reinforce them.</a:t>
            </a:r>
          </a:p>
          <a:p>
            <a:endParaRPr lang="en-US" dirty="0"/>
          </a:p>
          <a:p>
            <a:endParaRPr lang="en-US" dirty="0"/>
          </a:p>
        </p:txBody>
      </p:sp>
      <p:sp>
        <p:nvSpPr>
          <p:cNvPr id="4" name="Slide Number Placeholder 3"/>
          <p:cNvSpPr>
            <a:spLocks noGrp="1"/>
          </p:cNvSpPr>
          <p:nvPr>
            <p:ph type="sldNum" sz="quarter" idx="12"/>
          </p:nvPr>
        </p:nvSpPr>
        <p:spPr/>
        <p:txBody>
          <a:bodyPr/>
          <a:lstStyle/>
          <a:p>
            <a:fld id="{30842715-A290-486E-A42B-DB06194ABB24}" type="slidenum">
              <a:rPr lang="en-US" smtClean="0"/>
              <a:t>34</a:t>
            </a:fld>
            <a:endParaRPr lang="en-US"/>
          </a:p>
        </p:txBody>
      </p:sp>
    </p:spTree>
    <p:extLst>
      <p:ext uri="{BB962C8B-B14F-4D97-AF65-F5344CB8AC3E}">
        <p14:creationId xmlns:p14="http://schemas.microsoft.com/office/powerpoint/2010/main" val="528823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Definition</a:t>
            </a:r>
            <a:endParaRPr lang="en-US" b="1" dirty="0"/>
          </a:p>
        </p:txBody>
      </p:sp>
      <p:sp>
        <p:nvSpPr>
          <p:cNvPr id="3" name="Content Placeholder 2"/>
          <p:cNvSpPr>
            <a:spLocks noGrp="1"/>
          </p:cNvSpPr>
          <p:nvPr>
            <p:ph idx="1"/>
          </p:nvPr>
        </p:nvSpPr>
        <p:spPr/>
        <p:txBody>
          <a:bodyPr>
            <a:normAutofit fontScale="85000" lnSpcReduction="20000"/>
          </a:bodyPr>
          <a:lstStyle/>
          <a:p>
            <a:r>
              <a:rPr lang="en-US" dirty="0" smtClean="0"/>
              <a:t>Unsustainable development is </a:t>
            </a:r>
            <a:r>
              <a:rPr lang="en-US" u="sng" dirty="0" smtClean="0"/>
              <a:t>characterized</a:t>
            </a:r>
            <a:r>
              <a:rPr lang="en-US" dirty="0" smtClean="0"/>
              <a:t> by constantly increasing the </a:t>
            </a:r>
            <a:r>
              <a:rPr lang="en-US" u="sng" dirty="0" smtClean="0"/>
              <a:t>cost of change </a:t>
            </a:r>
            <a:r>
              <a:rPr lang="en-US" dirty="0" smtClean="0"/>
              <a:t>to the software.</a:t>
            </a:r>
          </a:p>
          <a:p>
            <a:pPr lvl="1"/>
            <a:r>
              <a:rPr lang="en-US" dirty="0" smtClean="0"/>
              <a:t>Evidence of a high cost of change is a </a:t>
            </a:r>
            <a:r>
              <a:rPr lang="en-US" u="sng" dirty="0" smtClean="0"/>
              <a:t>constantly</a:t>
            </a:r>
            <a:r>
              <a:rPr lang="en-US" dirty="0" smtClean="0"/>
              <a:t> </a:t>
            </a:r>
            <a:r>
              <a:rPr lang="en-US" u="sng" dirty="0" smtClean="0"/>
              <a:t>increasing</a:t>
            </a:r>
            <a:r>
              <a:rPr lang="en-US" dirty="0" smtClean="0"/>
              <a:t> number of defects.</a:t>
            </a:r>
          </a:p>
          <a:p>
            <a:pPr lvl="1"/>
            <a:r>
              <a:rPr lang="en-US" dirty="0" smtClean="0"/>
              <a:t>How does this happen? </a:t>
            </a:r>
            <a:r>
              <a:rPr lang="en-US" sz="3300" b="1" dirty="0" smtClean="0">
                <a:solidFill>
                  <a:srgbClr val="FF0000"/>
                </a:solidFill>
              </a:rPr>
              <a:t>&lt;Discuss&gt;</a:t>
            </a:r>
          </a:p>
          <a:p>
            <a:r>
              <a:rPr lang="en-US" dirty="0" smtClean="0"/>
              <a:t>Each change </a:t>
            </a:r>
          </a:p>
          <a:p>
            <a:pPr lvl="1"/>
            <a:r>
              <a:rPr lang="en-US" dirty="0" smtClean="0"/>
              <a:t>adds complexity and </a:t>
            </a:r>
          </a:p>
          <a:p>
            <a:pPr lvl="1"/>
            <a:r>
              <a:rPr lang="en-US" dirty="0" smtClean="0"/>
              <a:t>uncovers or causes of defects that require more changes.</a:t>
            </a:r>
          </a:p>
          <a:p>
            <a:r>
              <a:rPr lang="en-US" dirty="0" smtClean="0"/>
              <a:t>This complexity leads to a </a:t>
            </a:r>
            <a:r>
              <a:rPr lang="en-US" u="sng" dirty="0" smtClean="0"/>
              <a:t>declining ability </a:t>
            </a:r>
            <a:r>
              <a:rPr lang="en-US" dirty="0" smtClean="0"/>
              <a:t>to respond to customer requests.</a:t>
            </a:r>
          </a:p>
          <a:p>
            <a:pPr lvl="1"/>
            <a:r>
              <a:rPr lang="en-US" dirty="0" smtClean="0"/>
              <a:t>Software becomes harder and more fragile to maintain.</a:t>
            </a:r>
            <a:endParaRPr lang="en-US" dirty="0"/>
          </a:p>
        </p:txBody>
      </p:sp>
      <p:sp>
        <p:nvSpPr>
          <p:cNvPr id="4" name="Slide Number Placeholder 3"/>
          <p:cNvSpPr>
            <a:spLocks noGrp="1"/>
          </p:cNvSpPr>
          <p:nvPr>
            <p:ph type="sldNum" sz="quarter" idx="12"/>
          </p:nvPr>
        </p:nvSpPr>
        <p:spPr/>
        <p:txBody>
          <a:bodyPr/>
          <a:lstStyle/>
          <a:p>
            <a:fld id="{30842715-A290-486E-A42B-DB06194ABB24}" type="slidenum">
              <a:rPr lang="en-US" smtClean="0"/>
              <a:t>4</a:t>
            </a:fld>
            <a:endParaRPr lang="en-US"/>
          </a:p>
        </p:txBody>
      </p:sp>
    </p:spTree>
    <p:extLst>
      <p:ext uri="{BB962C8B-B14F-4D97-AF65-F5344CB8AC3E}">
        <p14:creationId xmlns:p14="http://schemas.microsoft.com/office/powerpoint/2010/main" val="317267493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down)">
                                      <p:cBhvr>
                                        <p:cTn id="21" dur="500"/>
                                        <p:tgtEl>
                                          <p:spTgt spid="3">
                                            <p:txEl>
                                              <p:pRg st="3" end="3"/>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ipe(down)">
                                      <p:cBhvr>
                                        <p:cTn id="24" dur="500"/>
                                        <p:tgtEl>
                                          <p:spTgt spid="3">
                                            <p:txEl>
                                              <p:pRg st="4" end="4"/>
                                            </p:txEl>
                                          </p:spTgt>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wipe(down)">
                                      <p:cBhvr>
                                        <p:cTn id="30" dur="500"/>
                                        <p:tgtEl>
                                          <p:spTgt spid="3">
                                            <p:txEl>
                                              <p:pRg st="6" end="6"/>
                                            </p:txEl>
                                          </p:spTgt>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wipe(down)">
                                      <p:cBhvr>
                                        <p:cTn id="3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Fixes versus New Features</a:t>
            </a:r>
            <a:endParaRPr lang="en-US" b="1" dirty="0"/>
          </a:p>
        </p:txBody>
      </p:sp>
      <p:sp>
        <p:nvSpPr>
          <p:cNvPr id="3" name="Content Placeholder 2"/>
          <p:cNvSpPr>
            <a:spLocks noGrp="1"/>
          </p:cNvSpPr>
          <p:nvPr>
            <p:ph idx="1"/>
          </p:nvPr>
        </p:nvSpPr>
        <p:spPr/>
        <p:txBody>
          <a:bodyPr>
            <a:normAutofit fontScale="85000" lnSpcReduction="20000"/>
          </a:bodyPr>
          <a:lstStyle/>
          <a:p>
            <a:r>
              <a:rPr lang="en-US" dirty="0" smtClean="0"/>
              <a:t>Unsustainable development is </a:t>
            </a:r>
            <a:r>
              <a:rPr lang="en-US" u="sng" dirty="0" smtClean="0"/>
              <a:t>all too-common </a:t>
            </a:r>
            <a:r>
              <a:rPr lang="en-US" dirty="0" smtClean="0"/>
              <a:t>today in software industry.</a:t>
            </a:r>
          </a:p>
          <a:p>
            <a:r>
              <a:rPr lang="en-US" dirty="0" smtClean="0"/>
              <a:t>We place </a:t>
            </a:r>
            <a:r>
              <a:rPr lang="en-US" u="sng" dirty="0" smtClean="0"/>
              <a:t>too much emphasis </a:t>
            </a:r>
            <a:r>
              <a:rPr lang="en-US" dirty="0" smtClean="0"/>
              <a:t>on </a:t>
            </a:r>
          </a:p>
          <a:p>
            <a:pPr lvl="1"/>
            <a:r>
              <a:rPr lang="en-US" dirty="0" smtClean="0"/>
              <a:t>short term feature development (</a:t>
            </a:r>
            <a:r>
              <a:rPr lang="en-US" b="1" dirty="0" smtClean="0"/>
              <a:t>new</a:t>
            </a:r>
            <a:r>
              <a:rPr lang="en-US" dirty="0" smtClean="0"/>
              <a:t>) and </a:t>
            </a:r>
          </a:p>
          <a:p>
            <a:pPr lvl="1"/>
            <a:r>
              <a:rPr lang="en-US" dirty="0" smtClean="0"/>
              <a:t>fixing defects (</a:t>
            </a:r>
            <a:r>
              <a:rPr lang="en-US" b="1" dirty="0" smtClean="0"/>
              <a:t>existing</a:t>
            </a:r>
            <a:r>
              <a:rPr lang="en-US" dirty="0" smtClean="0"/>
              <a:t>) and </a:t>
            </a:r>
          </a:p>
          <a:p>
            <a:pPr lvl="1"/>
            <a:r>
              <a:rPr lang="en-US" dirty="0" smtClean="0"/>
              <a:t>NOT paying attention </a:t>
            </a:r>
            <a:r>
              <a:rPr lang="en-US" dirty="0" smtClean="0"/>
              <a:t>to </a:t>
            </a:r>
            <a:r>
              <a:rPr lang="en-US" b="1" dirty="0" smtClean="0"/>
              <a:t>health</a:t>
            </a:r>
            <a:r>
              <a:rPr lang="en-US" dirty="0" smtClean="0"/>
              <a:t> of the underlying software.</a:t>
            </a:r>
          </a:p>
          <a:p>
            <a:r>
              <a:rPr lang="en-US" dirty="0" smtClean="0"/>
              <a:t>Result:  Cost of change </a:t>
            </a:r>
            <a:r>
              <a:rPr lang="en-US" b="1" u="sng" dirty="0" smtClean="0"/>
              <a:t>rising</a:t>
            </a:r>
            <a:r>
              <a:rPr lang="en-US" dirty="0" smtClean="0"/>
              <a:t> with </a:t>
            </a:r>
            <a:r>
              <a:rPr lang="en-US" u="sng" dirty="0" smtClean="0"/>
              <a:t>new</a:t>
            </a:r>
            <a:r>
              <a:rPr lang="en-US" dirty="0" smtClean="0"/>
              <a:t> changes </a:t>
            </a:r>
            <a:r>
              <a:rPr lang="en-US" b="1" u="sng" dirty="0" smtClean="0"/>
              <a:t>coupled</a:t>
            </a:r>
            <a:r>
              <a:rPr lang="en-US" dirty="0" smtClean="0"/>
              <a:t> with the </a:t>
            </a:r>
            <a:r>
              <a:rPr lang="en-US" b="1" u="sng" dirty="0" smtClean="0"/>
              <a:t>risk</a:t>
            </a:r>
            <a:r>
              <a:rPr lang="en-US" dirty="0" smtClean="0"/>
              <a:t> where each change can destabilize the product. </a:t>
            </a:r>
          </a:p>
          <a:p>
            <a:r>
              <a:rPr lang="en-US" sz="3300" b="1" dirty="0" smtClean="0">
                <a:solidFill>
                  <a:srgbClr val="FF0000"/>
                </a:solidFill>
              </a:rPr>
              <a:t>&lt;Discuss:  What does it mean to ‘destabilize’ the product?&gt;</a:t>
            </a:r>
            <a:r>
              <a:rPr lang="en-US" dirty="0" smtClean="0"/>
              <a:t> </a:t>
            </a:r>
            <a:endParaRPr lang="en-US" dirty="0"/>
          </a:p>
        </p:txBody>
      </p:sp>
      <p:sp>
        <p:nvSpPr>
          <p:cNvPr id="4" name="Slide Number Placeholder 3"/>
          <p:cNvSpPr>
            <a:spLocks noGrp="1"/>
          </p:cNvSpPr>
          <p:nvPr>
            <p:ph type="sldNum" sz="quarter" idx="12"/>
          </p:nvPr>
        </p:nvSpPr>
        <p:spPr/>
        <p:txBody>
          <a:bodyPr/>
          <a:lstStyle/>
          <a:p>
            <a:fld id="{30842715-A290-486E-A42B-DB06194ABB24}" type="slidenum">
              <a:rPr lang="en-US" smtClean="0"/>
              <a:t>5</a:t>
            </a:fld>
            <a:endParaRPr lang="en-US"/>
          </a:p>
        </p:txBody>
      </p:sp>
    </p:spTree>
    <p:extLst>
      <p:ext uri="{BB962C8B-B14F-4D97-AF65-F5344CB8AC3E}">
        <p14:creationId xmlns:p14="http://schemas.microsoft.com/office/powerpoint/2010/main" val="28353262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t>Fixes and Stability of Software</a:t>
            </a:r>
            <a:endParaRPr lang="en-US" b="1" dirty="0"/>
          </a:p>
        </p:txBody>
      </p:sp>
      <p:sp>
        <p:nvSpPr>
          <p:cNvPr id="3" name="Content Placeholder 2"/>
          <p:cNvSpPr>
            <a:spLocks noGrp="1"/>
          </p:cNvSpPr>
          <p:nvPr>
            <p:ph idx="1"/>
          </p:nvPr>
        </p:nvSpPr>
        <p:spPr>
          <a:xfrm>
            <a:off x="16476" y="1219200"/>
            <a:ext cx="9127524" cy="5486400"/>
          </a:xfrm>
        </p:spPr>
        <p:txBody>
          <a:bodyPr>
            <a:normAutofit/>
          </a:bodyPr>
          <a:lstStyle/>
          <a:p>
            <a:r>
              <a:rPr lang="en-US" dirty="0" smtClean="0"/>
              <a:t>Here, teams spend more and more time </a:t>
            </a:r>
            <a:r>
              <a:rPr lang="en-US" b="1" dirty="0" smtClean="0"/>
              <a:t>fixing defects</a:t>
            </a:r>
            <a:r>
              <a:rPr lang="en-US" dirty="0" smtClean="0"/>
              <a:t> and in </a:t>
            </a:r>
            <a:r>
              <a:rPr lang="en-US" b="1" dirty="0" smtClean="0"/>
              <a:t>stabilizing software</a:t>
            </a:r>
            <a:r>
              <a:rPr lang="en-US" dirty="0" smtClean="0"/>
              <a:t>.</a:t>
            </a:r>
          </a:p>
          <a:p>
            <a:r>
              <a:rPr lang="en-US" dirty="0" smtClean="0"/>
              <a:t>Features </a:t>
            </a:r>
          </a:p>
          <a:p>
            <a:pPr lvl="1"/>
            <a:r>
              <a:rPr lang="en-US" b="1" dirty="0" smtClean="0"/>
              <a:t>Do</a:t>
            </a:r>
            <a:r>
              <a:rPr lang="en-US" dirty="0" smtClean="0"/>
              <a:t> get developed, but </a:t>
            </a:r>
          </a:p>
          <a:p>
            <a:pPr lvl="1"/>
            <a:r>
              <a:rPr lang="en-US" b="1" dirty="0" smtClean="0"/>
              <a:t>Less</a:t>
            </a:r>
            <a:r>
              <a:rPr lang="en-US" dirty="0" smtClean="0"/>
              <a:t> time available due to time for </a:t>
            </a:r>
            <a:r>
              <a:rPr lang="en-US" b="1" u="sng" dirty="0" smtClean="0"/>
              <a:t>stabilizing</a:t>
            </a:r>
            <a:r>
              <a:rPr lang="en-US" dirty="0" smtClean="0"/>
              <a:t> the software. </a:t>
            </a:r>
          </a:p>
          <a:p>
            <a:pPr marL="457200" lvl="1" indent="0">
              <a:buNone/>
            </a:pPr>
            <a:endParaRPr lang="en-US" dirty="0" smtClean="0"/>
          </a:p>
          <a:p>
            <a:r>
              <a:rPr lang="en-US" sz="2800" dirty="0" smtClean="0"/>
              <a:t>Development teams want to </a:t>
            </a:r>
            <a:r>
              <a:rPr lang="en-US" sz="2800" b="1" u="sng" dirty="0" smtClean="0"/>
              <a:t>freeze</a:t>
            </a:r>
            <a:r>
              <a:rPr lang="en-US" sz="2800" dirty="0" smtClean="0"/>
              <a:t> </a:t>
            </a:r>
            <a:r>
              <a:rPr lang="en-US" sz="2800" b="1" u="sng" dirty="0" smtClean="0"/>
              <a:t>requirements</a:t>
            </a:r>
            <a:r>
              <a:rPr lang="en-US" sz="2800" dirty="0" smtClean="0"/>
              <a:t> </a:t>
            </a:r>
          </a:p>
          <a:p>
            <a:r>
              <a:rPr lang="en-US" sz="2800" dirty="0" smtClean="0"/>
              <a:t>But this reduces </a:t>
            </a:r>
            <a:r>
              <a:rPr lang="en-US" sz="2800" b="1" dirty="0" smtClean="0"/>
              <a:t>ability to respond </a:t>
            </a:r>
            <a:r>
              <a:rPr lang="en-US" sz="2800" dirty="0" smtClean="0"/>
              <a:t>to client requests.</a:t>
            </a:r>
          </a:p>
          <a:p>
            <a:pPr lvl="1"/>
            <a:r>
              <a:rPr lang="en-US" sz="2400" dirty="0" smtClean="0"/>
              <a:t>Newer methodologies embrace customer involvement!!</a:t>
            </a:r>
          </a:p>
          <a:p>
            <a:pPr lvl="1"/>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30842715-A290-486E-A42B-DB06194ABB24}" type="slidenum">
              <a:rPr lang="en-US" smtClean="0"/>
              <a:t>6</a:t>
            </a:fld>
            <a:endParaRPr lang="en-US"/>
          </a:p>
        </p:txBody>
      </p:sp>
    </p:spTree>
    <p:extLst>
      <p:ext uri="{BB962C8B-B14F-4D97-AF65-F5344CB8AC3E}">
        <p14:creationId xmlns:p14="http://schemas.microsoft.com/office/powerpoint/2010/main" val="1623134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b="1" u="sng" dirty="0" smtClean="0"/>
              <a:t>When</a:t>
            </a:r>
            <a:r>
              <a:rPr lang="en-US" b="1" dirty="0" smtClean="0"/>
              <a:t> is the Threshold Reached – </a:t>
            </a:r>
            <a:endParaRPr lang="en-US" b="1" dirty="0"/>
          </a:p>
        </p:txBody>
      </p:sp>
      <p:sp>
        <p:nvSpPr>
          <p:cNvPr id="3" name="Content Placeholder 2"/>
          <p:cNvSpPr>
            <a:spLocks noGrp="1"/>
          </p:cNvSpPr>
          <p:nvPr>
            <p:ph idx="1"/>
          </p:nvPr>
        </p:nvSpPr>
        <p:spPr>
          <a:xfrm>
            <a:off x="0" y="1219200"/>
            <a:ext cx="9144000" cy="5486400"/>
          </a:xfrm>
        </p:spPr>
        <p:txBody>
          <a:bodyPr>
            <a:normAutofit fontScale="77500" lnSpcReduction="20000"/>
          </a:bodyPr>
          <a:lstStyle/>
          <a:p>
            <a:r>
              <a:rPr lang="en-US" b="1" dirty="0" smtClean="0"/>
              <a:t>When</a:t>
            </a:r>
            <a:r>
              <a:rPr lang="en-US" dirty="0" smtClean="0"/>
              <a:t> team spends more time on </a:t>
            </a:r>
            <a:r>
              <a:rPr lang="en-US" b="1" dirty="0" smtClean="0"/>
              <a:t>defect backlog </a:t>
            </a:r>
            <a:r>
              <a:rPr lang="en-US" dirty="0" smtClean="0"/>
              <a:t>then developing </a:t>
            </a:r>
            <a:r>
              <a:rPr lang="en-US" b="1" dirty="0" smtClean="0"/>
              <a:t>new features</a:t>
            </a:r>
            <a:r>
              <a:rPr lang="en-US" dirty="0" smtClean="0"/>
              <a:t>.</a:t>
            </a:r>
          </a:p>
          <a:p>
            <a:r>
              <a:rPr lang="en-US" b="1" dirty="0" smtClean="0"/>
              <a:t>When</a:t>
            </a:r>
            <a:r>
              <a:rPr lang="en-US" dirty="0" smtClean="0"/>
              <a:t>:  occur within a few weeks, months</a:t>
            </a:r>
            <a:r>
              <a:rPr lang="en-US" dirty="0"/>
              <a:t>,</a:t>
            </a:r>
            <a:r>
              <a:rPr lang="en-US" dirty="0" smtClean="0"/>
              <a:t>   years.</a:t>
            </a:r>
          </a:p>
          <a:p>
            <a:r>
              <a:rPr lang="en-US" dirty="0" smtClean="0">
                <a:sym typeface="Wingdings" pitchFamily="2" charset="2"/>
              </a:rPr>
              <a:t>  </a:t>
            </a:r>
            <a:r>
              <a:rPr lang="en-US" dirty="0" smtClean="0"/>
              <a:t>Finger pointing and blame game.</a:t>
            </a:r>
          </a:p>
          <a:p>
            <a:endParaRPr lang="en-US" dirty="0" smtClean="0"/>
          </a:p>
          <a:p>
            <a:r>
              <a:rPr lang="en-US" dirty="0" smtClean="0"/>
              <a:t>Consequences:  </a:t>
            </a:r>
          </a:p>
          <a:p>
            <a:pPr lvl="1"/>
            <a:r>
              <a:rPr lang="en-US" dirty="0" smtClean="0"/>
              <a:t>Morale down;  </a:t>
            </a:r>
          </a:p>
          <a:p>
            <a:pPr lvl="1"/>
            <a:r>
              <a:rPr lang="en-US" dirty="0" smtClean="0"/>
              <a:t>job layoffs;  </a:t>
            </a:r>
          </a:p>
          <a:p>
            <a:pPr lvl="1"/>
            <a:r>
              <a:rPr lang="en-US" dirty="0" smtClean="0"/>
              <a:t>outsourcing;  </a:t>
            </a:r>
          </a:p>
          <a:p>
            <a:pPr lvl="1"/>
            <a:r>
              <a:rPr lang="en-US" dirty="0" smtClean="0"/>
              <a:t>poor customer satisfaction.</a:t>
            </a:r>
          </a:p>
          <a:p>
            <a:endParaRPr lang="en-US" dirty="0" smtClean="0"/>
          </a:p>
          <a:p>
            <a:r>
              <a:rPr lang="en-US" dirty="0" smtClean="0"/>
              <a:t>Most teams, however, do not live with unsustainable software but get uncomfortably close.</a:t>
            </a:r>
          </a:p>
          <a:p>
            <a:r>
              <a:rPr lang="en-US" sz="3600" b="1" dirty="0" smtClean="0">
                <a:solidFill>
                  <a:srgbClr val="FF0000"/>
                </a:solidFill>
              </a:rPr>
              <a:t>&lt;Discuss:  CMDS;  the methodology (process);  reactions!&gt;</a:t>
            </a:r>
          </a:p>
          <a:p>
            <a:endParaRPr lang="en-US" dirty="0"/>
          </a:p>
        </p:txBody>
      </p:sp>
      <p:sp>
        <p:nvSpPr>
          <p:cNvPr id="4" name="Slide Number Placeholder 3"/>
          <p:cNvSpPr>
            <a:spLocks noGrp="1"/>
          </p:cNvSpPr>
          <p:nvPr>
            <p:ph type="sldNum" sz="quarter" idx="12"/>
          </p:nvPr>
        </p:nvSpPr>
        <p:spPr/>
        <p:txBody>
          <a:bodyPr/>
          <a:lstStyle/>
          <a:p>
            <a:fld id="{30842715-A290-486E-A42B-DB06194ABB24}" type="slidenum">
              <a:rPr lang="en-US" smtClean="0"/>
              <a:t>7</a:t>
            </a:fld>
            <a:endParaRPr lang="en-US"/>
          </a:p>
        </p:txBody>
      </p:sp>
    </p:spTree>
    <p:extLst>
      <p:ext uri="{BB962C8B-B14F-4D97-AF65-F5344CB8AC3E}">
        <p14:creationId xmlns:p14="http://schemas.microsoft.com/office/powerpoint/2010/main" val="2918090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 calcmode="lin" valueType="num">
                                      <p:cBhvr additive="base">
                                        <p:cTn id="4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anim calcmode="lin" valueType="num">
                                      <p:cBhvr additive="base">
                                        <p:cTn id="4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smtClean="0">
                <a:effectLst>
                  <a:outerShdw blurRad="38100" dist="38100" dir="2700000" algn="tl">
                    <a:srgbClr val="000000">
                      <a:alpha val="43137"/>
                    </a:srgbClr>
                  </a:outerShdw>
                </a:effectLst>
              </a:rPr>
              <a:t>Technical</a:t>
            </a:r>
            <a:r>
              <a:rPr lang="en-US" b="1" dirty="0" smtClean="0">
                <a:effectLst>
                  <a:outerShdw blurRad="38100" dist="38100" dir="2700000" algn="tl">
                    <a:srgbClr val="000000">
                      <a:alpha val="43137"/>
                    </a:srgbClr>
                  </a:outerShdw>
                </a:effectLst>
              </a:rPr>
              <a:t> </a:t>
            </a:r>
            <a:r>
              <a:rPr lang="en-US" sz="4800" b="1" dirty="0" smtClean="0">
                <a:effectLst>
                  <a:outerShdw blurRad="38100" dist="38100" dir="2700000" algn="tl">
                    <a:srgbClr val="000000">
                      <a:alpha val="43137"/>
                    </a:srgbClr>
                  </a:outerShdw>
                </a:effectLst>
              </a:rPr>
              <a:t>Debt</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r>
              <a:rPr lang="en-US" b="1" u="sng" dirty="0" smtClean="0"/>
              <a:t>Technical debt </a:t>
            </a:r>
            <a:r>
              <a:rPr lang="en-US" dirty="0" smtClean="0"/>
              <a:t>is the underlying cause of inability to develop new features due to defect burden.  </a:t>
            </a:r>
            <a:endParaRPr lang="en-US" i="1" dirty="0" smtClean="0"/>
          </a:p>
          <a:p>
            <a:r>
              <a:rPr lang="en-US" dirty="0" smtClean="0"/>
              <a:t>Cause of Technical Debt:  </a:t>
            </a:r>
          </a:p>
          <a:p>
            <a:pPr lvl="1"/>
            <a:r>
              <a:rPr lang="en-US" dirty="0" smtClean="0"/>
              <a:t>caused by build up of </a:t>
            </a:r>
            <a:r>
              <a:rPr lang="en-US" u="sng" dirty="0" smtClean="0"/>
              <a:t>poor decisions </a:t>
            </a:r>
            <a:r>
              <a:rPr lang="en-US" dirty="0" smtClean="0"/>
              <a:t>over time</a:t>
            </a:r>
          </a:p>
          <a:p>
            <a:pPr lvl="1"/>
            <a:r>
              <a:rPr lang="en-US" dirty="0" smtClean="0"/>
              <a:t>decisions that </a:t>
            </a:r>
            <a:r>
              <a:rPr lang="en-US" u="sng" dirty="0" smtClean="0"/>
              <a:t>seemed</a:t>
            </a:r>
            <a:r>
              <a:rPr lang="en-US" dirty="0" smtClean="0"/>
              <a:t> </a:t>
            </a:r>
            <a:r>
              <a:rPr lang="en-US" u="sng" dirty="0" smtClean="0"/>
              <a:t>right</a:t>
            </a:r>
            <a:r>
              <a:rPr lang="en-US" dirty="0" smtClean="0"/>
              <a:t> but often made for </a:t>
            </a:r>
            <a:r>
              <a:rPr lang="en-US" b="1" dirty="0" smtClean="0"/>
              <a:t>short-term</a:t>
            </a:r>
            <a:r>
              <a:rPr lang="en-US" dirty="0" smtClean="0"/>
              <a:t> fixes.</a:t>
            </a:r>
          </a:p>
          <a:p>
            <a:r>
              <a:rPr lang="en-US" sz="3600" b="1" dirty="0" smtClean="0">
                <a:solidFill>
                  <a:srgbClr val="FF0000"/>
                </a:solidFill>
              </a:rPr>
              <a:t>&lt;Discuss:  How does this happen?&gt;</a:t>
            </a:r>
          </a:p>
          <a:p>
            <a:pPr lvl="1"/>
            <a:r>
              <a:rPr lang="en-US" dirty="0" smtClean="0"/>
              <a:t>Rarely a single decision is the cause.</a:t>
            </a:r>
            <a:endParaRPr lang="en-US" dirty="0"/>
          </a:p>
        </p:txBody>
      </p:sp>
      <p:sp>
        <p:nvSpPr>
          <p:cNvPr id="4" name="Slide Number Placeholder 3"/>
          <p:cNvSpPr>
            <a:spLocks noGrp="1"/>
          </p:cNvSpPr>
          <p:nvPr>
            <p:ph type="sldNum" sz="quarter" idx="12"/>
          </p:nvPr>
        </p:nvSpPr>
        <p:spPr/>
        <p:txBody>
          <a:bodyPr/>
          <a:lstStyle/>
          <a:p>
            <a:fld id="{30842715-A290-486E-A42B-DB06194ABB24}" type="slidenum">
              <a:rPr lang="en-US" smtClean="0"/>
              <a:t>8</a:t>
            </a:fld>
            <a:endParaRPr lang="en-US"/>
          </a:p>
        </p:txBody>
      </p:sp>
    </p:spTree>
    <p:extLst>
      <p:ext uri="{BB962C8B-B14F-4D97-AF65-F5344CB8AC3E}">
        <p14:creationId xmlns:p14="http://schemas.microsoft.com/office/powerpoint/2010/main" val="398149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The Perils of Jumping in Place</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600200"/>
            <a:ext cx="8915400" cy="4525963"/>
          </a:xfrm>
        </p:spPr>
        <p:txBody>
          <a:bodyPr>
            <a:normAutofit fontScale="70000" lnSpcReduction="20000"/>
          </a:bodyPr>
          <a:lstStyle/>
          <a:p>
            <a:r>
              <a:rPr lang="en-US" dirty="0" smtClean="0"/>
              <a:t>Evidence of technical debt is clear.</a:t>
            </a:r>
          </a:p>
          <a:p>
            <a:pPr lvl="1"/>
            <a:r>
              <a:rPr lang="en-US" dirty="0" smtClean="0"/>
              <a:t>When products </a:t>
            </a:r>
            <a:r>
              <a:rPr lang="en-US" b="1" u="sng" dirty="0" smtClean="0"/>
              <a:t>must be rebuilt </a:t>
            </a:r>
            <a:r>
              <a:rPr lang="en-US" dirty="0" smtClean="0"/>
              <a:t>to keep up with </a:t>
            </a:r>
            <a:r>
              <a:rPr lang="en-US" b="1" dirty="0" smtClean="0"/>
              <a:t>major competition</a:t>
            </a:r>
            <a:r>
              <a:rPr lang="en-US" dirty="0" smtClean="0"/>
              <a:t>, </a:t>
            </a:r>
            <a:r>
              <a:rPr lang="en-US" sz="4600" dirty="0" smtClean="0"/>
              <a:t>or</a:t>
            </a:r>
            <a:r>
              <a:rPr lang="en-US" dirty="0" smtClean="0"/>
              <a:t> </a:t>
            </a:r>
          </a:p>
          <a:p>
            <a:pPr lvl="1"/>
            <a:r>
              <a:rPr lang="en-US" dirty="0" smtClean="0"/>
              <a:t>When products need </a:t>
            </a:r>
            <a:r>
              <a:rPr lang="en-US" b="1" u="sng" dirty="0" smtClean="0"/>
              <a:t>to be rebuilt </a:t>
            </a:r>
            <a:r>
              <a:rPr lang="en-US" dirty="0" smtClean="0"/>
              <a:t>to respond to </a:t>
            </a:r>
            <a:r>
              <a:rPr lang="en-US" b="1" dirty="0" smtClean="0"/>
              <a:t>major technology changes</a:t>
            </a:r>
            <a:r>
              <a:rPr lang="en-US" b="1" dirty="0" smtClean="0"/>
              <a:t>.</a:t>
            </a:r>
          </a:p>
          <a:p>
            <a:pPr lvl="2"/>
            <a:r>
              <a:rPr lang="en-US" b="1" dirty="0" smtClean="0"/>
              <a:t>Developed systems last year for COJ only to discover that they used an older version of .NET and an upgrade was not in sight.  We went to an older version.  They have still not loaded the software!</a:t>
            </a:r>
            <a:endParaRPr lang="en-US" b="1" dirty="0" smtClean="0"/>
          </a:p>
          <a:p>
            <a:pPr marL="457200" lvl="1" indent="0">
              <a:buNone/>
            </a:pPr>
            <a:endParaRPr lang="en-US" dirty="0" smtClean="0"/>
          </a:p>
          <a:p>
            <a:r>
              <a:rPr lang="en-US" dirty="0" smtClean="0"/>
              <a:t>Rewrites require </a:t>
            </a:r>
          </a:p>
          <a:p>
            <a:pPr lvl="1"/>
            <a:r>
              <a:rPr lang="en-US" b="1" u="sng" dirty="0" smtClean="0"/>
              <a:t>massive</a:t>
            </a:r>
            <a:r>
              <a:rPr lang="en-US" dirty="0" smtClean="0"/>
              <a:t> investments in time and effort and </a:t>
            </a:r>
          </a:p>
          <a:p>
            <a:pPr lvl="1"/>
            <a:r>
              <a:rPr lang="en-US" dirty="0" smtClean="0"/>
              <a:t>often results in </a:t>
            </a:r>
            <a:r>
              <a:rPr lang="en-US" b="1" dirty="0" smtClean="0"/>
              <a:t>loss of market share </a:t>
            </a:r>
            <a:r>
              <a:rPr lang="en-US" dirty="0" smtClean="0"/>
              <a:t>while the replacement product is being built</a:t>
            </a:r>
            <a:r>
              <a:rPr lang="en-US" dirty="0" smtClean="0"/>
              <a:t>.</a:t>
            </a:r>
          </a:p>
          <a:p>
            <a:pPr lvl="2"/>
            <a:r>
              <a:rPr lang="en-US" dirty="0" smtClean="0"/>
              <a:t>Overseas example:  OPREP5 (Operational Report 5)</a:t>
            </a:r>
            <a:endParaRPr lang="en-US" dirty="0" smtClean="0"/>
          </a:p>
          <a:p>
            <a:pPr lvl="1"/>
            <a:endParaRPr lang="en-US" dirty="0" smtClean="0"/>
          </a:p>
          <a:p>
            <a:r>
              <a:rPr lang="en-US" dirty="0" smtClean="0"/>
              <a:t>Often impossible to recover market share where </a:t>
            </a:r>
            <a:r>
              <a:rPr lang="en-US" b="1" dirty="0" smtClean="0"/>
              <a:t>competitors</a:t>
            </a:r>
            <a:r>
              <a:rPr lang="en-US" dirty="0" smtClean="0"/>
              <a:t> get stronger and new competition enters marketplace.</a:t>
            </a:r>
            <a:endParaRPr lang="en-US" dirty="0"/>
          </a:p>
        </p:txBody>
      </p:sp>
      <p:sp>
        <p:nvSpPr>
          <p:cNvPr id="4" name="Slide Number Placeholder 3"/>
          <p:cNvSpPr>
            <a:spLocks noGrp="1"/>
          </p:cNvSpPr>
          <p:nvPr>
            <p:ph type="sldNum" sz="quarter" idx="12"/>
          </p:nvPr>
        </p:nvSpPr>
        <p:spPr/>
        <p:txBody>
          <a:bodyPr/>
          <a:lstStyle/>
          <a:p>
            <a:fld id="{30842715-A290-486E-A42B-DB06194ABB24}" type="slidenum">
              <a:rPr lang="en-US" smtClean="0"/>
              <a:t>9</a:t>
            </a:fld>
            <a:endParaRPr lang="en-US"/>
          </a:p>
        </p:txBody>
      </p:sp>
    </p:spTree>
    <p:extLst>
      <p:ext uri="{BB962C8B-B14F-4D97-AF65-F5344CB8AC3E}">
        <p14:creationId xmlns:p14="http://schemas.microsoft.com/office/powerpoint/2010/main" val="2814714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 calcmode="lin" valueType="num">
                                      <p:cBhvr additive="base">
                                        <p:cTn id="4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685</TotalTime>
  <Words>2395</Words>
  <Application>Microsoft Office PowerPoint</Application>
  <PresentationFormat>On-screen Show (4:3)</PresentationFormat>
  <Paragraphs>311</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Unsustainable Software Development and its Causes</vt:lpstr>
      <vt:lpstr>Outline </vt:lpstr>
      <vt:lpstr>1.  Background of Unsustainable Development  </vt:lpstr>
      <vt:lpstr>Definition</vt:lpstr>
      <vt:lpstr>Fixes versus New Features</vt:lpstr>
      <vt:lpstr>Fixes and Stability of Software</vt:lpstr>
      <vt:lpstr>When is the Threshold Reached – </vt:lpstr>
      <vt:lpstr>Technical Debt</vt:lpstr>
      <vt:lpstr>The Perils of Jumping in Place</vt:lpstr>
      <vt:lpstr>2.  The Causes of Unsustainable Development</vt:lpstr>
      <vt:lpstr>2.  The Causes of Unsustainable Development  (10-17)</vt:lpstr>
      <vt:lpstr> Causes of Unsustainable Development – External Dependencies</vt:lpstr>
      <vt:lpstr>Causes of Unsustainable Development - Competition</vt:lpstr>
      <vt:lpstr>Causes of Unsustainable Development  - Disruptive Technologies</vt:lpstr>
      <vt:lpstr>Causes of Unsustainable Development  Disruptive Business Models (1 of 2)</vt:lpstr>
      <vt:lpstr>Causes of Unsustainable Development - Disruptive Business Models (2 of 2)</vt:lpstr>
      <vt:lpstr>Causes of Unsustainable Development  - Cost Management  (last)</vt:lpstr>
      <vt:lpstr>3.  Project Controls (18-20)</vt:lpstr>
      <vt:lpstr>Project Controls – Collaboration</vt:lpstr>
      <vt:lpstr>Project Controls – Methodology</vt:lpstr>
      <vt:lpstr>Methodology – Plan Driven Development (1 of 5)</vt:lpstr>
      <vt:lpstr>Methodology – Plan Driven Development – 2 of 5</vt:lpstr>
      <vt:lpstr>Plan Driven Development – 3 of 5</vt:lpstr>
      <vt:lpstr>Plan Driven Development – 4 of 5 Negatives on Documentation</vt:lpstr>
      <vt:lpstr>Plan Driven Development – 5 of 5</vt:lpstr>
      <vt:lpstr>Project Controls – Expertise (1/7)</vt:lpstr>
      <vt:lpstr>Project Controls – Decision Making (2/7)</vt:lpstr>
      <vt:lpstr>Project Controls – Leadership (3/7)</vt:lpstr>
      <vt:lpstr>Project Controls – Culture (4/7)</vt:lpstr>
      <vt:lpstr>Project Controls – Simplicity and Reliability – 1 of 3  (5/7)</vt:lpstr>
      <vt:lpstr>Project Controls – Simplicity and Reliability – 2 of 3 (6/7)</vt:lpstr>
      <vt:lpstr>Project Controls – Simplicity and Reliability – 3 (7/7)</vt:lpstr>
      <vt:lpstr>4.  Summary – 1 of 2</vt:lpstr>
      <vt:lpstr>Summary – 2 of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Unsustainable Software Development and its Causes</dc:title>
  <dc:creator>Bob</dc:creator>
  <cp:lastModifiedBy>Roggio, Bob</cp:lastModifiedBy>
  <cp:revision>73</cp:revision>
  <cp:lastPrinted>2014-08-27T20:33:54Z</cp:lastPrinted>
  <dcterms:created xsi:type="dcterms:W3CDTF">2012-07-03T18:49:16Z</dcterms:created>
  <dcterms:modified xsi:type="dcterms:W3CDTF">2014-08-27T21:19:33Z</dcterms:modified>
</cp:coreProperties>
</file>