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58" r:id="rId5"/>
    <p:sldId id="271" r:id="rId6"/>
    <p:sldId id="273" r:id="rId7"/>
    <p:sldId id="274" r:id="rId8"/>
    <p:sldId id="275" r:id="rId9"/>
    <p:sldId id="276" r:id="rId10"/>
    <p:sldId id="263" r:id="rId11"/>
    <p:sldId id="264" r:id="rId12"/>
    <p:sldId id="259" r:id="rId13"/>
    <p:sldId id="260" r:id="rId14"/>
    <p:sldId id="261" r:id="rId15"/>
    <p:sldId id="262" r:id="rId16"/>
    <p:sldId id="265" r:id="rId17"/>
    <p:sldId id="266" r:id="rId18"/>
    <p:sldId id="267" r:id="rId19"/>
    <p:sldId id="268" r:id="rId20"/>
    <p:sldId id="272" r:id="rId21"/>
    <p:sldId id="270" r:id="rId22"/>
    <p:sldId id="26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30992"/>
            <a:ext cx="8825658" cy="2677648"/>
          </a:xfrm>
        </p:spPr>
        <p:txBody>
          <a:bodyPr/>
          <a:lstStyle/>
          <a:p>
            <a:pPr algn="r"/>
            <a:r>
              <a:rPr lang="en-US" sz="3200" dirty="0"/>
              <a:t>Designing an Agile Methodology for Mobile</a:t>
            </a:r>
            <a:br>
              <a:rPr lang="en-US" sz="3200" dirty="0"/>
            </a:br>
            <a:r>
              <a:rPr lang="en-US" sz="3200" dirty="0"/>
              <a:t>Software Development: A Hybrid Method</a:t>
            </a:r>
            <a:br>
              <a:rPr lang="en-US" sz="3200" dirty="0"/>
            </a:br>
            <a:r>
              <a:rPr lang="en-US" sz="3200" dirty="0"/>
              <a:t>Engineering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1600" dirty="0" smtClean="0"/>
              <a:t>Presented by:</a:t>
            </a:r>
          </a:p>
          <a:p>
            <a:pPr algn="r"/>
            <a:r>
              <a:rPr lang="en-US" sz="2400" dirty="0" smtClean="0"/>
              <a:t>Debarun das (DED59)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9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4" cy="706964"/>
          </a:xfrm>
        </p:spPr>
        <p:txBody>
          <a:bodyPr/>
          <a:lstStyle/>
          <a:p>
            <a:pPr algn="ctr"/>
            <a:r>
              <a:rPr lang="en-US" sz="2800" dirty="0" smtClean="0"/>
              <a:t>METHOD ENGINEERING For Mobile Software Development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Engineering</a:t>
            </a:r>
          </a:p>
          <a:p>
            <a:endParaRPr lang="en-US" dirty="0" smtClean="0"/>
          </a:p>
          <a:p>
            <a:r>
              <a:rPr lang="en-US" dirty="0" smtClean="0"/>
              <a:t>“ The </a:t>
            </a:r>
            <a:r>
              <a:rPr lang="en-US" dirty="0"/>
              <a:t>engineering </a:t>
            </a:r>
            <a:r>
              <a:rPr lang="en-US" dirty="0" smtClean="0"/>
              <a:t>discipline to </a:t>
            </a:r>
            <a:r>
              <a:rPr lang="en-US" dirty="0"/>
              <a:t>design, construct, and adapt methods, techniques and </a:t>
            </a:r>
            <a:r>
              <a:rPr lang="en-US" dirty="0" smtClean="0"/>
              <a:t>tools for </a:t>
            </a:r>
            <a:r>
              <a:rPr lang="en-US" dirty="0"/>
              <a:t>the development of information </a:t>
            </a:r>
            <a:r>
              <a:rPr lang="en-US" dirty="0" smtClean="0"/>
              <a:t>systems”</a:t>
            </a:r>
          </a:p>
          <a:p>
            <a:endParaRPr lang="en-US" dirty="0" smtClean="0"/>
          </a:p>
          <a:p>
            <a:r>
              <a:rPr lang="en-US" dirty="0" smtClean="0"/>
              <a:t>The main motivation is the belief that NOT one methodology fits all situations.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9934" y="1282890"/>
            <a:ext cx="10072048" cy="504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Approaches To Method Engineering</a:t>
            </a:r>
          </a:p>
          <a:p>
            <a:pPr marL="0" indent="0">
              <a:buNone/>
            </a:pPr>
            <a:endParaRPr lang="en-US" sz="2400" b="1" dirty="0" smtClean="0"/>
          </a:p>
          <a:p>
            <a:pPr lvl="1"/>
            <a:r>
              <a:rPr lang="en-US" sz="1800" b="1" u="sng" dirty="0" smtClean="0"/>
              <a:t>Ad Hoc</a:t>
            </a:r>
            <a:r>
              <a:rPr lang="en-US" sz="1800" dirty="0" smtClean="0"/>
              <a:t>: Constructing a new methodology from scratch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b="1" u="sng" dirty="0" smtClean="0"/>
              <a:t>Paradigm Based</a:t>
            </a:r>
            <a:r>
              <a:rPr lang="en-US" sz="1800" dirty="0" smtClean="0"/>
              <a:t>: Adapting An existing methodology to produce target methodology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b="1" u="sng" dirty="0" smtClean="0"/>
              <a:t>Extension Based</a:t>
            </a:r>
            <a:r>
              <a:rPr lang="en-US" sz="1800" dirty="0" smtClean="0"/>
              <a:t>: Enhancing existing methodology with new concepts and properties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b="1" u="sng" dirty="0" smtClean="0"/>
              <a:t>Assembly Based</a:t>
            </a:r>
            <a:r>
              <a:rPr lang="en-US" sz="1800" dirty="0" smtClean="0"/>
              <a:t>: Constructing methodology by assembly of method fragments from a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960" y="1017209"/>
            <a:ext cx="8761413" cy="706964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Suitability Of Agile Methodology For Mobile Software Development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38016"/>
              </p:ext>
            </p:extLst>
          </p:nvPr>
        </p:nvGraphicFramePr>
        <p:xfrm>
          <a:off x="395781" y="2033517"/>
          <a:ext cx="11477769" cy="47177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72644"/>
                <a:gridCol w="5279203"/>
                <a:gridCol w="3825922"/>
              </a:tblGrid>
              <a:tr h="665145">
                <a:tc>
                  <a:txBody>
                    <a:bodyPr/>
                    <a:lstStyle/>
                    <a:p>
                      <a:r>
                        <a:rPr lang="en-US" dirty="0" smtClean="0"/>
                        <a:t>Ideal</a:t>
                      </a:r>
                      <a:r>
                        <a:rPr lang="en-US" baseline="0" dirty="0" smtClean="0"/>
                        <a:t> Agile 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Rationale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 Software</a:t>
                      </a:r>
                      <a:endParaRPr lang="en-US" dirty="0"/>
                    </a:p>
                  </a:txBody>
                  <a:tcPr/>
                </a:tc>
              </a:tr>
              <a:tr h="76583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volatility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to high change of requirements, less need for upfront design &amp; planning, need for an incremental and iterative development approach.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uncertainty, dynamic environment: Hundreds of new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 phones produced each year</a:t>
                      </a:r>
                      <a:endParaRPr lang="en-US" sz="1400" dirty="0"/>
                    </a:p>
                  </a:txBody>
                  <a:tcPr/>
                </a:tc>
              </a:tr>
              <a:tr h="76583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teams are able to react more rapidly, share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information, need less documentation , etc.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Majority of mobile software is developed in micro or SME companies, or development teams.</a:t>
                      </a:r>
                      <a:endParaRPr lang="en-US" sz="1400" dirty="0"/>
                    </a:p>
                  </a:txBody>
                  <a:tcPr/>
                </a:tc>
              </a:tr>
              <a:tr h="76583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Object-oriented development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tools that support agile development exist for object oriented platforms.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E.g., Java and C++ used; some problems in proper tooling e.g. for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refactoring and test-first approach</a:t>
                      </a:r>
                      <a:endParaRPr lang="en-US" sz="1400" dirty="0"/>
                    </a:p>
                  </a:txBody>
                  <a:tcPr/>
                </a:tc>
              </a:tr>
              <a:tr h="76583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systems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upfront design needed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 applications vary in size,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 are generally less than 10000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lines of code.</a:t>
                      </a:r>
                      <a:endParaRPr lang="en-US" sz="1400" dirty="0"/>
                    </a:p>
                  </a:txBody>
                  <a:tcPr/>
                </a:tc>
              </a:tr>
              <a:tr h="989207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development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the purposes of rapid feedback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cycles vary. Typical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 applications and services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be developed within a 1-6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 time-frame.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8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955" y="1014611"/>
            <a:ext cx="9613131" cy="706964"/>
          </a:xfrm>
        </p:spPr>
        <p:txBody>
          <a:bodyPr/>
          <a:lstStyle/>
          <a:p>
            <a:pPr algn="ctr"/>
            <a:r>
              <a:rPr lang="en-US" sz="3200" dirty="0" smtClean="0"/>
              <a:t>Characteristics Of An Ideal Mobile Software Development Methodology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80813" y="2565780"/>
            <a:ext cx="10115318" cy="36177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AGILITY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200" dirty="0" smtClean="0"/>
              <a:t>Agile characteristics of highest importance in mobile software development includes: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1900" dirty="0" smtClean="0"/>
              <a:t>Iterative and Incremental process.</a:t>
            </a:r>
          </a:p>
          <a:p>
            <a:pPr lvl="1"/>
            <a:r>
              <a:rPr lang="en-US" sz="1900" dirty="0" smtClean="0"/>
              <a:t>Test driven development</a:t>
            </a:r>
          </a:p>
          <a:p>
            <a:pPr lvl="1"/>
            <a:r>
              <a:rPr lang="en-US" sz="1900" dirty="0" smtClean="0"/>
              <a:t>Enhanced Quality Assurance</a:t>
            </a:r>
          </a:p>
          <a:p>
            <a:pPr lvl="1"/>
            <a:r>
              <a:rPr lang="en-US" sz="1900" dirty="0" smtClean="0"/>
              <a:t>Continuous Process Wide Reviews</a:t>
            </a:r>
          </a:p>
          <a:p>
            <a:pPr lvl="1"/>
            <a:r>
              <a:rPr lang="en-US" sz="1900" dirty="0" smtClean="0"/>
              <a:t>Shorter Time-to-Market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878" y="447153"/>
            <a:ext cx="8761413" cy="569433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Market Consciousness</a:t>
            </a:r>
          </a:p>
          <a:p>
            <a:pPr lvl="1"/>
            <a:r>
              <a:rPr lang="en-US" sz="1800" dirty="0" smtClean="0"/>
              <a:t>Need for shift from </a:t>
            </a:r>
            <a:r>
              <a:rPr lang="en-US" sz="1800" b="1" dirty="0" smtClean="0"/>
              <a:t>Project development </a:t>
            </a:r>
            <a:r>
              <a:rPr lang="en-US" sz="1800" dirty="0" smtClean="0"/>
              <a:t>to </a:t>
            </a:r>
            <a:r>
              <a:rPr lang="en-US" sz="1800" b="1" dirty="0" smtClean="0"/>
              <a:t>Product Development</a:t>
            </a:r>
          </a:p>
          <a:p>
            <a:pPr lvl="1"/>
            <a:r>
              <a:rPr lang="en-US" sz="1800" dirty="0" smtClean="0"/>
              <a:t>Use NPD practices for market analysis</a:t>
            </a:r>
          </a:p>
          <a:p>
            <a:pPr lvl="1"/>
            <a:r>
              <a:rPr lang="en-US" sz="1800" dirty="0" smtClean="0"/>
              <a:t>Balance between </a:t>
            </a:r>
            <a:r>
              <a:rPr lang="en-US" sz="1800" b="1" dirty="0" smtClean="0"/>
              <a:t>market oriented</a:t>
            </a:r>
            <a:r>
              <a:rPr lang="en-US" sz="1800" dirty="0" smtClean="0"/>
              <a:t> and </a:t>
            </a:r>
            <a:r>
              <a:rPr lang="en-US" sz="1800" b="1" dirty="0" smtClean="0"/>
              <a:t>technical activities</a:t>
            </a:r>
          </a:p>
          <a:p>
            <a:pPr lvl="1"/>
            <a:r>
              <a:rPr lang="en-US" sz="1800" dirty="0" smtClean="0"/>
              <a:t>Main goal is to analyze market and customer needs to meet time to market requirements.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Software Product Line Support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 set of software intensive systems having </a:t>
            </a:r>
            <a:r>
              <a:rPr lang="en-US" sz="1800" b="1" dirty="0" smtClean="0"/>
              <a:t>similar features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that satisfy similar mission or market needs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Makes life cycle of mobile software products even shorter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Also Reduces development cost.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8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8423" y="750627"/>
            <a:ext cx="9048467" cy="57593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Architecture-Based Development</a:t>
            </a:r>
          </a:p>
          <a:p>
            <a:pPr lvl="1"/>
            <a:r>
              <a:rPr lang="en-US" sz="1800" dirty="0" smtClean="0"/>
              <a:t>Development Of A Common Platform or General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Support For Reusability</a:t>
            </a:r>
          </a:p>
          <a:p>
            <a:pPr lvl="1"/>
            <a:r>
              <a:rPr lang="en-US" sz="1800" dirty="0" smtClean="0"/>
              <a:t>Need for component reusability to prevent delay of product delivery and to reduce cost</a:t>
            </a:r>
          </a:p>
          <a:p>
            <a:pPr lvl="1"/>
            <a:r>
              <a:rPr lang="en-US" sz="1800" dirty="0" smtClean="0"/>
              <a:t>Component based and Layer based development approaches needed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Inclusion Of Review And Learning Sessions</a:t>
            </a:r>
          </a:p>
          <a:p>
            <a:pPr lvl="1"/>
            <a:r>
              <a:rPr lang="en-US" sz="1800" dirty="0" smtClean="0"/>
              <a:t>Review sessions needed to analyze and log experiences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Early Specification Of Physical Architecture</a:t>
            </a:r>
          </a:p>
          <a:p>
            <a:pPr lvl="1"/>
            <a:r>
              <a:rPr lang="en-US" sz="1800" dirty="0" smtClean="0"/>
              <a:t>Mobile terminals’ constraints to be addressed from an early stage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9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50838"/>
            <a:ext cx="8761413" cy="706964"/>
          </a:xfrm>
        </p:spPr>
        <p:txBody>
          <a:bodyPr/>
          <a:lstStyle/>
          <a:p>
            <a:r>
              <a:rPr lang="en-US" dirty="0" smtClean="0"/>
              <a:t>Proposed Hybrid Methodology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9177"/>
            <a:ext cx="9708664" cy="42581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a Top-down incremental process consisting of the following </a:t>
            </a:r>
            <a:r>
              <a:rPr lang="en-US" b="1" dirty="0" smtClean="0"/>
              <a:t>tasks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b="1" dirty="0" smtClean="0"/>
              <a:t>Prioritization Of The Requirements</a:t>
            </a:r>
          </a:p>
          <a:p>
            <a:pPr lvl="1"/>
            <a:r>
              <a:rPr lang="en-US" sz="1800" dirty="0" smtClean="0"/>
              <a:t>Performed </a:t>
            </a:r>
            <a:r>
              <a:rPr lang="en-US" sz="1800" dirty="0"/>
              <a:t>a</a:t>
            </a:r>
            <a:r>
              <a:rPr lang="en-US" sz="1800" dirty="0" smtClean="0"/>
              <a:t>t </a:t>
            </a:r>
            <a:r>
              <a:rPr lang="en-US" sz="1800" dirty="0"/>
              <a:t>t</a:t>
            </a:r>
            <a:r>
              <a:rPr lang="en-US" sz="1800" dirty="0" smtClean="0"/>
              <a:t>he Start And Repeated At The End Of Each Iteration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Requirements ordered according to relevance to current scope and level of abstraction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b="1" dirty="0" smtClean="0"/>
              <a:t>Start Of Process</a:t>
            </a:r>
            <a:r>
              <a:rPr lang="en-US" sz="1800" dirty="0" smtClean="0"/>
              <a:t>: Highest level of abstraction and Scope covers whole lifecycle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b="1" dirty="0" smtClean="0"/>
              <a:t>As design progresses</a:t>
            </a:r>
            <a:r>
              <a:rPr lang="en-US" sz="1800" dirty="0" smtClean="0"/>
              <a:t> to lower level of abstraction, priority is given to finer grained aspects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87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419367" y="559558"/>
            <a:ext cx="8993875" cy="5977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Iterative Design Engine</a:t>
            </a:r>
            <a:endParaRPr lang="en-US" sz="2200" dirty="0" smtClean="0"/>
          </a:p>
          <a:p>
            <a:r>
              <a:rPr lang="en-US" dirty="0" smtClean="0"/>
              <a:t>The following </a:t>
            </a:r>
            <a:r>
              <a:rPr lang="en-US" b="1" dirty="0" smtClean="0"/>
              <a:t>tasks</a:t>
            </a:r>
            <a:r>
              <a:rPr lang="en-US" dirty="0" smtClean="0"/>
              <a:t> are performed in each iteration:</a:t>
            </a:r>
          </a:p>
          <a:p>
            <a:r>
              <a:rPr lang="en-US" dirty="0" smtClean="0"/>
              <a:t>Selection Of </a:t>
            </a:r>
            <a:r>
              <a:rPr lang="en-US" b="1" dirty="0" smtClean="0"/>
              <a:t>Design Approach</a:t>
            </a:r>
            <a:r>
              <a:rPr lang="en-US" dirty="0" smtClean="0"/>
              <a:t> in current iteration. These include:</a:t>
            </a:r>
          </a:p>
          <a:p>
            <a:pPr lvl="1"/>
            <a:r>
              <a:rPr lang="en-US" sz="1700" u="sng" dirty="0" smtClean="0"/>
              <a:t>Instantiation</a:t>
            </a:r>
            <a:r>
              <a:rPr lang="en-US" sz="1700" dirty="0" smtClean="0"/>
              <a:t>: Instantiating an already available process meta-model</a:t>
            </a:r>
          </a:p>
          <a:p>
            <a:pPr lvl="1"/>
            <a:r>
              <a:rPr lang="en-US" sz="1700" u="sng" dirty="0" smtClean="0"/>
              <a:t>Artifact Oriented</a:t>
            </a:r>
            <a:r>
              <a:rPr lang="en-US" sz="1700" dirty="0" smtClean="0"/>
              <a:t>: Devising </a:t>
            </a:r>
            <a:r>
              <a:rPr lang="en-US" sz="1700" dirty="0"/>
              <a:t>a</a:t>
            </a:r>
            <a:r>
              <a:rPr lang="en-US" sz="1700" dirty="0" smtClean="0"/>
              <a:t> set of artifacts and building process around it</a:t>
            </a:r>
          </a:p>
          <a:p>
            <a:pPr lvl="1"/>
            <a:r>
              <a:rPr lang="en-US" sz="1700" u="sng" dirty="0" smtClean="0"/>
              <a:t>Composition</a:t>
            </a:r>
            <a:r>
              <a:rPr lang="en-US" sz="1700" dirty="0" smtClean="0"/>
              <a:t>: Using one of the available libraries of process patterns</a:t>
            </a:r>
          </a:p>
          <a:p>
            <a:pPr lvl="1"/>
            <a:r>
              <a:rPr lang="en-US" sz="1700" u="sng" dirty="0" smtClean="0"/>
              <a:t>Integration</a:t>
            </a:r>
            <a:r>
              <a:rPr lang="en-US" sz="1700" dirty="0" smtClean="0"/>
              <a:t>: Integrating features from existing methodologies</a:t>
            </a:r>
          </a:p>
          <a:p>
            <a:endParaRPr lang="en-US" dirty="0"/>
          </a:p>
          <a:p>
            <a:r>
              <a:rPr lang="en-US" b="1" dirty="0" smtClean="0"/>
              <a:t>Application</a:t>
            </a:r>
            <a:r>
              <a:rPr lang="en-US" dirty="0" smtClean="0"/>
              <a:t> Of The Selected </a:t>
            </a:r>
            <a:r>
              <a:rPr lang="en-US" b="1" dirty="0" smtClean="0"/>
              <a:t>Design Approach </a:t>
            </a:r>
          </a:p>
          <a:p>
            <a:endParaRPr lang="en-US" dirty="0" smtClean="0"/>
          </a:p>
          <a:p>
            <a:r>
              <a:rPr lang="en-US" b="1" dirty="0" smtClean="0"/>
              <a:t>Revision</a:t>
            </a:r>
            <a:r>
              <a:rPr lang="en-US" dirty="0" smtClean="0"/>
              <a:t> </a:t>
            </a:r>
            <a:r>
              <a:rPr lang="en-US" b="1" dirty="0" smtClean="0"/>
              <a:t>of the methodology </a:t>
            </a:r>
            <a:r>
              <a:rPr lang="en-US" dirty="0" smtClean="0"/>
              <a:t>built so far to accommodate the changes made in the current iteration</a:t>
            </a:r>
          </a:p>
          <a:p>
            <a:endParaRPr lang="en-US" dirty="0" smtClean="0"/>
          </a:p>
          <a:p>
            <a:r>
              <a:rPr lang="en-US" dirty="0" smtClean="0"/>
              <a:t>Specification of the </a:t>
            </a:r>
            <a:r>
              <a:rPr lang="en-US" b="1" dirty="0" smtClean="0"/>
              <a:t>level of abstraction</a:t>
            </a:r>
            <a:r>
              <a:rPr lang="en-US" dirty="0" smtClean="0"/>
              <a:t> for the next iteration</a:t>
            </a:r>
          </a:p>
          <a:p>
            <a:endParaRPr lang="en-US" dirty="0" smtClean="0"/>
          </a:p>
          <a:p>
            <a:r>
              <a:rPr lang="en-US" b="1" dirty="0" smtClean="0"/>
              <a:t>Revision of the requirements</a:t>
            </a:r>
            <a:r>
              <a:rPr lang="en-US" dirty="0" smtClean="0"/>
              <a:t> including the prioritization according to scope and level of abstraction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5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9" y="1241947"/>
            <a:ext cx="11859906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1" y="1187355"/>
            <a:ext cx="10750795" cy="52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5953"/>
            <a:ext cx="8761412" cy="4384154"/>
          </a:xfrm>
        </p:spPr>
        <p:txBody>
          <a:bodyPr>
            <a:normAutofit/>
          </a:bodyPr>
          <a:lstStyle/>
          <a:p>
            <a:r>
              <a:rPr lang="en-US" dirty="0"/>
              <a:t>Challenges Of Mobile Software Development</a:t>
            </a: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Agile Methodology</a:t>
            </a:r>
          </a:p>
          <a:p>
            <a:r>
              <a:rPr lang="en-US" dirty="0" smtClean="0"/>
              <a:t>General Categories Of Agile Methodology</a:t>
            </a:r>
          </a:p>
          <a:p>
            <a:r>
              <a:rPr lang="en-US" dirty="0" smtClean="0"/>
              <a:t>Popular Types Of Agile Methodology</a:t>
            </a:r>
          </a:p>
          <a:p>
            <a:r>
              <a:rPr lang="en-US" dirty="0" smtClean="0"/>
              <a:t>New Product Development Methodology</a:t>
            </a:r>
          </a:p>
          <a:p>
            <a:r>
              <a:rPr lang="en-US" dirty="0"/>
              <a:t>Method Engineering For Mobile Software Development</a:t>
            </a:r>
            <a:endParaRPr lang="en-US" dirty="0" smtClean="0"/>
          </a:p>
          <a:p>
            <a:r>
              <a:rPr lang="en-US" dirty="0" smtClean="0"/>
              <a:t>Suitability Of Agile Methodology For Mobile Software Development</a:t>
            </a:r>
          </a:p>
          <a:p>
            <a:r>
              <a:rPr lang="en-US" dirty="0" smtClean="0"/>
              <a:t>Characteristics Of An Ideal Mobile Software Development Methodology</a:t>
            </a:r>
          </a:p>
          <a:p>
            <a:r>
              <a:rPr lang="en-US" dirty="0" smtClean="0"/>
              <a:t>Proposed Hybrid Methodology Design</a:t>
            </a:r>
          </a:p>
          <a:p>
            <a:r>
              <a:rPr lang="en-US" dirty="0" smtClean="0"/>
              <a:t>Discussions and Future Scope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And Future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486586" cy="3715413"/>
          </a:xfrm>
        </p:spPr>
        <p:txBody>
          <a:bodyPr/>
          <a:lstStyle/>
          <a:p>
            <a:r>
              <a:rPr lang="en-US" sz="2000" dirty="0" smtClean="0"/>
              <a:t>In iteration 1, design approach is </a:t>
            </a:r>
            <a:r>
              <a:rPr lang="en-US" sz="2000" b="1" dirty="0" smtClean="0"/>
              <a:t>instantiation</a:t>
            </a:r>
          </a:p>
          <a:p>
            <a:r>
              <a:rPr lang="en-US" sz="2000" dirty="0" smtClean="0"/>
              <a:t>In iteration 2 and 3, design approach is </a:t>
            </a:r>
            <a:r>
              <a:rPr lang="en-US" sz="2000" b="1" dirty="0" smtClean="0"/>
              <a:t>integration</a:t>
            </a:r>
            <a:r>
              <a:rPr lang="en-US" sz="2000" dirty="0" smtClean="0"/>
              <a:t> (from NPD and ASD)</a:t>
            </a:r>
          </a:p>
          <a:p>
            <a:r>
              <a:rPr lang="en-US" sz="2000" dirty="0" smtClean="0"/>
              <a:t>In final iteration, design approach is </a:t>
            </a:r>
            <a:r>
              <a:rPr lang="en-US" sz="2000" b="1" dirty="0" smtClean="0"/>
              <a:t>composition</a:t>
            </a:r>
            <a:r>
              <a:rPr lang="en-US" sz="2000" dirty="0" smtClean="0"/>
              <a:t> and </a:t>
            </a:r>
            <a:r>
              <a:rPr lang="en-US" sz="2000" b="1" dirty="0" smtClean="0"/>
              <a:t>integration</a:t>
            </a:r>
          </a:p>
          <a:p>
            <a:r>
              <a:rPr lang="en-US" sz="2000" dirty="0" smtClean="0"/>
              <a:t>Proposed Methodology </a:t>
            </a:r>
            <a:r>
              <a:rPr lang="en-US" sz="2000" dirty="0"/>
              <a:t>is a high-level abstraction and does not </a:t>
            </a:r>
            <a:r>
              <a:rPr lang="en-US" sz="2000" dirty="0" smtClean="0"/>
              <a:t>apply to specific lower levels of abstraction for customized mobile software development</a:t>
            </a:r>
          </a:p>
          <a:p>
            <a:r>
              <a:rPr lang="en-US" sz="2000" dirty="0" smtClean="0"/>
              <a:t>Future scope include:</a:t>
            </a:r>
          </a:p>
          <a:p>
            <a:pPr lvl="1"/>
            <a:r>
              <a:rPr lang="en-US" sz="1800" dirty="0" smtClean="0"/>
              <a:t>Applying this methodology to lower levels of abstraction by further iterations</a:t>
            </a:r>
          </a:p>
          <a:p>
            <a:pPr lvl="1"/>
            <a:r>
              <a:rPr lang="en-US" sz="1800" dirty="0" smtClean="0"/>
              <a:t>Testing this methodology for commercial mobile software development</a:t>
            </a:r>
            <a:endParaRPr lang="en-US" sz="18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33767"/>
            <a:ext cx="10363755" cy="4121623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https://</a:t>
            </a:r>
            <a:r>
              <a:rPr lang="en-US" sz="1900" dirty="0" smtClean="0"/>
              <a:t>en.wikipedia.org/wiki/Agile_software_development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1900" dirty="0"/>
              <a:t>http://agilemethodology.org</a:t>
            </a:r>
            <a:r>
              <a:rPr lang="en-US" sz="1900" dirty="0" smtClean="0"/>
              <a:t>/</a:t>
            </a:r>
            <a:br>
              <a:rPr lang="en-US" sz="1900" dirty="0" smtClean="0"/>
            </a:br>
            <a:endParaRPr lang="en-US" sz="1900" dirty="0"/>
          </a:p>
          <a:p>
            <a:r>
              <a:rPr lang="en-US" sz="1900" dirty="0"/>
              <a:t>https://</a:t>
            </a:r>
            <a:r>
              <a:rPr lang="en-US" sz="1900" dirty="0" smtClean="0"/>
              <a:t>en.wikipedia.org/wiki/New_product_development</a:t>
            </a:r>
          </a:p>
          <a:p>
            <a:endParaRPr lang="en-US" sz="1900" dirty="0"/>
          </a:p>
          <a:p>
            <a:r>
              <a:rPr lang="en-US" sz="1900" dirty="0" err="1"/>
              <a:t>V.Rahimian</a:t>
            </a:r>
            <a:r>
              <a:rPr lang="en-US" sz="1900" dirty="0"/>
              <a:t> and </a:t>
            </a:r>
            <a:r>
              <a:rPr lang="en-US" sz="1900" dirty="0" err="1"/>
              <a:t>R.Ramsin</a:t>
            </a:r>
            <a:r>
              <a:rPr lang="en-US" sz="1900" dirty="0"/>
              <a:t>, "Designing an Agile methodology for mobile software development: A hybrid method engineering approach", Second International Conference on Research Challenges in Information Science, RCIS pp. 337-342. 2008. 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/>
          </a:p>
          <a:p>
            <a:r>
              <a:rPr lang="en-US" sz="1900" dirty="0" err="1"/>
              <a:t>Pekka</a:t>
            </a:r>
            <a:r>
              <a:rPr lang="en-US" sz="1900" dirty="0"/>
              <a:t> </a:t>
            </a:r>
            <a:r>
              <a:rPr lang="en-US" sz="1900" dirty="0" err="1"/>
              <a:t>Abrahamssona</a:t>
            </a:r>
            <a:r>
              <a:rPr lang="en-US" sz="1900" dirty="0"/>
              <a:t>, </a:t>
            </a:r>
            <a:r>
              <a:rPr lang="en-US" sz="1900" dirty="0" err="1"/>
              <a:t>Juhani</a:t>
            </a:r>
            <a:r>
              <a:rPr lang="en-US" sz="1900" dirty="0"/>
              <a:t> </a:t>
            </a:r>
            <a:r>
              <a:rPr lang="en-US" sz="1900" dirty="0" err="1"/>
              <a:t>Warstab</a:t>
            </a:r>
            <a:r>
              <a:rPr lang="en-US" sz="1900" dirty="0"/>
              <a:t>, </a:t>
            </a:r>
            <a:r>
              <a:rPr lang="en-US" sz="1900" dirty="0" err="1"/>
              <a:t>Mikko</a:t>
            </a:r>
            <a:r>
              <a:rPr lang="en-US" sz="1900" dirty="0"/>
              <a:t> T. </a:t>
            </a:r>
            <a:r>
              <a:rPr lang="en-US" sz="1900" dirty="0" err="1"/>
              <a:t>Siponenb</a:t>
            </a:r>
            <a:r>
              <a:rPr lang="en-US" sz="1900" dirty="0"/>
              <a:t> and </a:t>
            </a:r>
            <a:r>
              <a:rPr lang="en-US" sz="1900" dirty="0" err="1"/>
              <a:t>Jussi</a:t>
            </a:r>
            <a:r>
              <a:rPr lang="en-US" sz="1900" dirty="0"/>
              <a:t> </a:t>
            </a:r>
            <a:r>
              <a:rPr lang="en-US" sz="1900" dirty="0" err="1" smtClean="0"/>
              <a:t>Ronkainena</a:t>
            </a:r>
            <a:r>
              <a:rPr lang="en-US" sz="1900" dirty="0" smtClean="0"/>
              <a:t>, “New </a:t>
            </a:r>
            <a:r>
              <a:rPr lang="en-US" sz="1900" dirty="0"/>
              <a:t>Directions on Agile </a:t>
            </a:r>
            <a:r>
              <a:rPr lang="en-US" sz="1900" dirty="0" smtClean="0"/>
              <a:t>Methods: A </a:t>
            </a:r>
            <a:r>
              <a:rPr lang="en-US" sz="1900" dirty="0"/>
              <a:t>Comparative </a:t>
            </a:r>
            <a:r>
              <a:rPr lang="en-US" sz="1900" dirty="0" smtClean="0"/>
              <a:t>Analysis”, Proceedings </a:t>
            </a:r>
            <a:r>
              <a:rPr lang="en-US" sz="1900" dirty="0"/>
              <a:t>of the International Conference on Software Engineering</a:t>
            </a:r>
            <a:r>
              <a:rPr lang="en-US" sz="1900" dirty="0" smtClean="0"/>
              <a:t>, IEEE </a:t>
            </a:r>
            <a:r>
              <a:rPr lang="en-US" sz="1900" dirty="0"/>
              <a:t>May 3-5, 2003, </a:t>
            </a:r>
            <a:r>
              <a:rPr lang="en-US" sz="1900" dirty="0" err="1" smtClean="0"/>
              <a:t>Portland,Oregon</a:t>
            </a:r>
            <a:r>
              <a:rPr lang="en-US" sz="1900" dirty="0"/>
              <a:t>, USA.</a:t>
            </a:r>
          </a:p>
          <a:p>
            <a:endParaRPr lang="en-US" sz="1900" dirty="0"/>
          </a:p>
          <a:p>
            <a:endParaRPr lang="en-US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900" dirty="0" smtClean="0"/>
          </a:p>
          <a:p>
            <a:endParaRPr lang="en-US" dirty="0"/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is more a “direction,” than an “end.” Transforming to Agile culture means the business knows the direction they want to go 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0125" y="4487134"/>
            <a:ext cx="8825659" cy="1676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45945" y="3740776"/>
            <a:ext cx="7725772" cy="34217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-- </a:t>
            </a:r>
            <a:r>
              <a:rPr lang="en-US" sz="2200" dirty="0" smtClean="0"/>
              <a:t>Pearl Zhu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598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487606" y="2071238"/>
            <a:ext cx="8761413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Questions ??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1094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23" y="973668"/>
            <a:ext cx="9463005" cy="706964"/>
          </a:xfrm>
        </p:spPr>
        <p:txBody>
          <a:bodyPr/>
          <a:lstStyle/>
          <a:p>
            <a:r>
              <a:rPr lang="en-US" sz="3200" dirty="0" smtClean="0"/>
              <a:t>Challenges Of Mobile Software Development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521614"/>
            <a:ext cx="10664006" cy="4220380"/>
          </a:xfrm>
        </p:spPr>
        <p:txBody>
          <a:bodyPr/>
          <a:lstStyle/>
          <a:p>
            <a:r>
              <a:rPr lang="en-US" dirty="0" smtClean="0"/>
              <a:t>Increase in the </a:t>
            </a:r>
            <a:r>
              <a:rPr lang="en-US" dirty="0"/>
              <a:t>number of mobile devices with </a:t>
            </a:r>
            <a:r>
              <a:rPr lang="en-US" dirty="0" smtClean="0"/>
              <a:t>computation capabilities</a:t>
            </a:r>
          </a:p>
          <a:p>
            <a:r>
              <a:rPr lang="en-US" dirty="0" smtClean="0"/>
              <a:t>Ever Increasing demand of specialized software for mobile devices</a:t>
            </a:r>
          </a:p>
          <a:p>
            <a:r>
              <a:rPr lang="en-US" dirty="0" smtClean="0"/>
              <a:t> Software development of mobile devices is different from traditional software development</a:t>
            </a:r>
          </a:p>
          <a:p>
            <a:r>
              <a:rPr lang="en-US" dirty="0" smtClean="0"/>
              <a:t>Some of the </a:t>
            </a:r>
            <a:r>
              <a:rPr lang="en-US" b="1" dirty="0" smtClean="0"/>
              <a:t>challenges</a:t>
            </a:r>
            <a:r>
              <a:rPr lang="en-US" dirty="0" smtClean="0"/>
              <a:t> are:</a:t>
            </a:r>
          </a:p>
          <a:p>
            <a:pPr lvl="1"/>
            <a:r>
              <a:rPr lang="en-US" dirty="0" smtClean="0"/>
              <a:t>Wireless Communication Issues (</a:t>
            </a:r>
            <a:r>
              <a:rPr lang="en-US" dirty="0"/>
              <a:t>bandwidth </a:t>
            </a:r>
            <a:r>
              <a:rPr lang="en-US" dirty="0" smtClean="0"/>
              <a:t>variability, heterogeneous networks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Mobility Issues (address migration, location dependent information)</a:t>
            </a:r>
          </a:p>
          <a:p>
            <a:pPr lvl="1"/>
            <a:r>
              <a:rPr lang="en-US" dirty="0" smtClean="0"/>
              <a:t>Portability Issues</a:t>
            </a:r>
          </a:p>
          <a:p>
            <a:pPr lvl="1"/>
            <a:r>
              <a:rPr lang="en-US" dirty="0" smtClean="0"/>
              <a:t>Limited Capabilities (lower storage capacity, small sized user interface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Special privacy and customizability needs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538483"/>
            <a:ext cx="10459292" cy="36712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 of </a:t>
            </a:r>
            <a:r>
              <a:rPr lang="en-US" b="1" dirty="0" smtClean="0"/>
              <a:t>Agile methodology</a:t>
            </a:r>
            <a:r>
              <a:rPr lang="en-US" dirty="0" smtClean="0"/>
              <a:t> using </a:t>
            </a:r>
            <a:r>
              <a:rPr lang="en-US" b="1" dirty="0" smtClean="0"/>
              <a:t>Method Engineering</a:t>
            </a:r>
          </a:p>
          <a:p>
            <a:endParaRPr lang="en-US" dirty="0" smtClean="0"/>
          </a:p>
          <a:p>
            <a:r>
              <a:rPr lang="en-US" dirty="0" smtClean="0"/>
              <a:t>The approach applied is called </a:t>
            </a:r>
            <a:r>
              <a:rPr lang="en-US" b="1" dirty="0" smtClean="0"/>
              <a:t>Hybrid Methodology Design</a:t>
            </a:r>
          </a:p>
          <a:p>
            <a:endParaRPr lang="en-US" b="1" dirty="0" smtClean="0"/>
          </a:p>
          <a:p>
            <a:r>
              <a:rPr lang="en-US" dirty="0"/>
              <a:t>I</a:t>
            </a:r>
            <a:r>
              <a:rPr lang="en-US" dirty="0" smtClean="0"/>
              <a:t>terative-incremental </a:t>
            </a:r>
            <a:r>
              <a:rPr lang="en-US" dirty="0"/>
              <a:t>development </a:t>
            </a:r>
            <a:r>
              <a:rPr lang="en-US" dirty="0" smtClean="0"/>
              <a:t>of methodologies </a:t>
            </a:r>
          </a:p>
          <a:p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a predefined set of </a:t>
            </a:r>
            <a:r>
              <a:rPr lang="en-US" dirty="0" smtClean="0"/>
              <a:t>requirements and knowledge from existing methodologies</a:t>
            </a:r>
          </a:p>
          <a:p>
            <a:endParaRPr lang="en-US" dirty="0"/>
          </a:p>
          <a:p>
            <a:r>
              <a:rPr lang="en-US" dirty="0" smtClean="0"/>
              <a:t>Ideas from </a:t>
            </a:r>
            <a:r>
              <a:rPr lang="en-US" b="1" dirty="0"/>
              <a:t>ASD (Adaptive Software </a:t>
            </a:r>
            <a:r>
              <a:rPr lang="en-US" b="1" dirty="0" smtClean="0"/>
              <a:t>Development)</a:t>
            </a:r>
            <a:r>
              <a:rPr lang="en-US" dirty="0" smtClean="0"/>
              <a:t> methodology </a:t>
            </a:r>
            <a:r>
              <a:rPr lang="en-US" dirty="0"/>
              <a:t>and </a:t>
            </a:r>
            <a:r>
              <a:rPr lang="en-US" b="1" dirty="0"/>
              <a:t>New Product Development (NPD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7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/>
          <a:p>
            <a:r>
              <a:rPr lang="en-US" dirty="0" smtClean="0"/>
              <a:t>Agile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1094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Agile methodologies</a:t>
            </a:r>
            <a:r>
              <a:rPr lang="en-US" sz="2000" dirty="0" smtClean="0"/>
              <a:t> </a:t>
            </a:r>
            <a:r>
              <a:rPr lang="en-US" sz="2000" dirty="0"/>
              <a:t>help teams respond to unpredictability through incremental, iterative work cadences and empirical feedback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Alternative to traditional sequential development</a:t>
            </a:r>
          </a:p>
          <a:p>
            <a:endParaRPr lang="en-US" dirty="0"/>
          </a:p>
          <a:p>
            <a:r>
              <a:rPr lang="en-US" sz="2000" dirty="0" smtClean="0"/>
              <a:t>More value is given to the following things:</a:t>
            </a:r>
          </a:p>
          <a:p>
            <a:pPr lvl="1"/>
            <a:r>
              <a:rPr lang="en-US" sz="1800" b="1" dirty="0"/>
              <a:t>Individuals and interactions</a:t>
            </a:r>
            <a:r>
              <a:rPr lang="en-US" sz="1800" dirty="0"/>
              <a:t> over processes and tools</a:t>
            </a:r>
          </a:p>
          <a:p>
            <a:pPr lvl="1"/>
            <a:r>
              <a:rPr lang="en-US" sz="1800" b="1" dirty="0"/>
              <a:t>Working software</a:t>
            </a:r>
            <a:r>
              <a:rPr lang="en-US" sz="1800" dirty="0"/>
              <a:t> over comprehensive documentation</a:t>
            </a:r>
          </a:p>
          <a:p>
            <a:pPr lvl="1"/>
            <a:r>
              <a:rPr lang="en-US" sz="1800" b="1" dirty="0"/>
              <a:t>Customer collaboration</a:t>
            </a:r>
            <a:r>
              <a:rPr lang="en-US" sz="1800" dirty="0"/>
              <a:t> over contract negotiation</a:t>
            </a:r>
          </a:p>
          <a:p>
            <a:pPr lvl="1"/>
            <a:r>
              <a:rPr lang="en-US" sz="1800" b="1" dirty="0"/>
              <a:t>Responding to change</a:t>
            </a:r>
            <a:r>
              <a:rPr lang="en-US" sz="1800" dirty="0"/>
              <a:t> over following a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712930"/>
            <a:ext cx="8816454" cy="5608338"/>
          </a:xfrm>
        </p:spPr>
      </p:pic>
    </p:spTree>
    <p:extLst>
      <p:ext uri="{BB962C8B-B14F-4D97-AF65-F5344CB8AC3E}">
        <p14:creationId xmlns:p14="http://schemas.microsoft.com/office/powerpoint/2010/main" val="12668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/>
          <a:p>
            <a:r>
              <a:rPr lang="en-US" sz="3200" dirty="0" smtClean="0"/>
              <a:t>General Categories Of Agile Methodology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Incremental: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mall software releases, with </a:t>
            </a:r>
            <a:r>
              <a:rPr lang="en-US" dirty="0"/>
              <a:t>rapid development </a:t>
            </a:r>
            <a:r>
              <a:rPr lang="en-US" dirty="0" smtClean="0"/>
              <a:t>cycles</a:t>
            </a:r>
          </a:p>
          <a:p>
            <a:endParaRPr lang="en-US" dirty="0" smtClean="0"/>
          </a:p>
          <a:p>
            <a:r>
              <a:rPr lang="en-US" u="sng" dirty="0" smtClean="0"/>
              <a:t>Cooperative</a:t>
            </a:r>
            <a:r>
              <a:rPr lang="en-US" dirty="0" smtClean="0"/>
              <a:t>: Close Customer and Developer interaction</a:t>
            </a:r>
          </a:p>
          <a:p>
            <a:endParaRPr lang="en-US" dirty="0" smtClean="0"/>
          </a:p>
          <a:p>
            <a:r>
              <a:rPr lang="en-US" u="sng" dirty="0" smtClean="0"/>
              <a:t>Straightforward</a:t>
            </a:r>
            <a:r>
              <a:rPr lang="en-US" dirty="0" smtClean="0"/>
              <a:t>:  Method is easy to learn and sufficiently documented</a:t>
            </a:r>
          </a:p>
          <a:p>
            <a:endParaRPr lang="en-US" dirty="0" smtClean="0"/>
          </a:p>
          <a:p>
            <a:r>
              <a:rPr lang="en-US" u="sng" dirty="0" smtClean="0"/>
              <a:t>Adaptive</a:t>
            </a:r>
            <a:r>
              <a:rPr lang="en-US" dirty="0" smtClean="0"/>
              <a:t>: Ability to make and react to last moment changes</a:t>
            </a:r>
          </a:p>
        </p:txBody>
      </p:sp>
    </p:spTree>
    <p:extLst>
      <p:ext uri="{BB962C8B-B14F-4D97-AF65-F5344CB8AC3E}">
        <p14:creationId xmlns:p14="http://schemas.microsoft.com/office/powerpoint/2010/main" val="19388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Popular Types of Agile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1063"/>
            <a:ext cx="9135457" cy="4107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Adaptive Software Development (ASD)</a:t>
            </a:r>
          </a:p>
          <a:p>
            <a:pPr lvl="1"/>
            <a:r>
              <a:rPr lang="en-US" sz="1700" dirty="0" smtClean="0"/>
              <a:t>Incremental And Iterative Development</a:t>
            </a:r>
          </a:p>
          <a:p>
            <a:pPr lvl="1"/>
            <a:r>
              <a:rPr lang="en-US" sz="1700" dirty="0" smtClean="0"/>
              <a:t>Constant Prototyping</a:t>
            </a:r>
          </a:p>
          <a:p>
            <a:pPr lvl="1"/>
            <a:r>
              <a:rPr lang="en-US" sz="1700" dirty="0" smtClean="0"/>
              <a:t>Enough guidance provided to prevent a project from falling into chaos</a:t>
            </a:r>
          </a:p>
          <a:p>
            <a:pPr lvl="1"/>
            <a:r>
              <a:rPr lang="en-US" sz="1700" dirty="0" smtClean="0"/>
              <a:t>Not enough guidance to suppress creativity</a:t>
            </a:r>
          </a:p>
          <a:p>
            <a:pPr marL="0" indent="0">
              <a:buNone/>
            </a:pPr>
            <a:r>
              <a:rPr lang="en-US" sz="2000" b="1" dirty="0" smtClean="0"/>
              <a:t>Scrum</a:t>
            </a:r>
          </a:p>
          <a:p>
            <a:pPr lvl="1"/>
            <a:r>
              <a:rPr lang="en-US" sz="1700" dirty="0" smtClean="0"/>
              <a:t>Developed for managing software development in a volatile environment</a:t>
            </a:r>
          </a:p>
          <a:p>
            <a:pPr lvl="1"/>
            <a:r>
              <a:rPr lang="en-US" sz="1700" dirty="0" smtClean="0"/>
              <a:t>Empirical approach based on flexibility, adaptability, productivity</a:t>
            </a:r>
          </a:p>
          <a:p>
            <a:pPr lvl="1"/>
            <a:r>
              <a:rPr lang="en-US" sz="1700" dirty="0" smtClean="0"/>
              <a:t>Developers can choose the specific software development technique</a:t>
            </a:r>
          </a:p>
          <a:p>
            <a:pPr lvl="1"/>
            <a:r>
              <a:rPr lang="en-US" sz="1700" dirty="0" smtClean="0"/>
              <a:t>Frequent management activities to identify deficiencies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New Product Development Methodology (NPD)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79427"/>
            <a:ext cx="8761412" cy="3971498"/>
          </a:xfrm>
        </p:spPr>
        <p:txBody>
          <a:bodyPr>
            <a:normAutofit/>
          </a:bodyPr>
          <a:lstStyle/>
          <a:p>
            <a:r>
              <a:rPr lang="en-US" dirty="0" smtClean="0"/>
              <a:t>Complete process of bringing a new product to market</a:t>
            </a:r>
          </a:p>
          <a:p>
            <a:endParaRPr lang="en-US" dirty="0" smtClean="0"/>
          </a:p>
          <a:p>
            <a:r>
              <a:rPr lang="en-US" dirty="0" smtClean="0"/>
              <a:t>Transformation of a market opportunity to a product for sale</a:t>
            </a:r>
          </a:p>
          <a:p>
            <a:endParaRPr lang="en-US" dirty="0" smtClean="0"/>
          </a:p>
          <a:p>
            <a:r>
              <a:rPr lang="en-US" u="sng" dirty="0" smtClean="0"/>
              <a:t>Main Requirements</a:t>
            </a:r>
            <a:r>
              <a:rPr lang="en-US" dirty="0" smtClean="0"/>
              <a:t>: Customer Needs And Nature of the market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Iterative development of new products to better satisfy customer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3304</TotalTime>
  <Words>1092</Words>
  <Application>Microsoft Office PowerPoint</Application>
  <PresentationFormat>Widescreen</PresentationFormat>
  <Paragraphs>217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Designing an Agile Methodology for Mobile Software Development: A Hybrid Method Engineering Approach</vt:lpstr>
      <vt:lpstr>Agenda</vt:lpstr>
      <vt:lpstr>Challenges Of Mobile Software Development </vt:lpstr>
      <vt:lpstr>Solution</vt:lpstr>
      <vt:lpstr>Agile Methodology</vt:lpstr>
      <vt:lpstr>PowerPoint Presentation</vt:lpstr>
      <vt:lpstr>General Categories Of Agile Methodology</vt:lpstr>
      <vt:lpstr>Popular Types of Agile Methodology</vt:lpstr>
      <vt:lpstr>New Product Development Methodology (NPD)</vt:lpstr>
      <vt:lpstr>METHOD ENGINEERING For Mobile Software Development</vt:lpstr>
      <vt:lpstr>PowerPoint Presentation</vt:lpstr>
      <vt:lpstr>Suitability Of Agile Methodology For Mobile Software Development</vt:lpstr>
      <vt:lpstr>Characteristics Of An Ideal Mobile Software Development Methodology</vt:lpstr>
      <vt:lpstr>PowerPoint Presentation</vt:lpstr>
      <vt:lpstr>PowerPoint Presentation</vt:lpstr>
      <vt:lpstr>Proposed Hybrid Methodology Design</vt:lpstr>
      <vt:lpstr>PowerPoint Presentation</vt:lpstr>
      <vt:lpstr>PowerPoint Presentation</vt:lpstr>
      <vt:lpstr>PowerPoint Presentation</vt:lpstr>
      <vt:lpstr>Discussions And Future Scope</vt:lpstr>
      <vt:lpstr>References</vt:lpstr>
      <vt:lpstr>Agile is more a “direction,” than an “end.” Transforming to Agile culture means the business knows the direction they want to go on.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an Agile Methodology for Mobile Software Development: A Hybrid Method Engineering Approach</dc:title>
  <dc:creator>Debarun Das</dc:creator>
  <cp:lastModifiedBy>Debarun Das</cp:lastModifiedBy>
  <cp:revision>69</cp:revision>
  <dcterms:created xsi:type="dcterms:W3CDTF">2016-10-23T04:49:45Z</dcterms:created>
  <dcterms:modified xsi:type="dcterms:W3CDTF">2016-10-25T12:02:48Z</dcterms:modified>
</cp:coreProperties>
</file>