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3823-E3C8-4CE0-B292-6B1D541A39DB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F81-881A-495D-8080-D853E2431E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3823-E3C8-4CE0-B292-6B1D541A39DB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F81-881A-495D-8080-D853E2431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3823-E3C8-4CE0-B292-6B1D541A39DB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F81-881A-495D-8080-D853E2431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3823-E3C8-4CE0-B292-6B1D541A39DB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F81-881A-495D-8080-D853E2431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3823-E3C8-4CE0-B292-6B1D541A39DB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F81-881A-495D-8080-D853E2431E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3823-E3C8-4CE0-B292-6B1D541A39DB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F81-881A-495D-8080-D853E2431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3823-E3C8-4CE0-B292-6B1D541A39DB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F81-881A-495D-8080-D853E2431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3823-E3C8-4CE0-B292-6B1D541A39DB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F81-881A-495D-8080-D853E2431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3823-E3C8-4CE0-B292-6B1D541A39DB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F81-881A-495D-8080-D853E2431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3823-E3C8-4CE0-B292-6B1D541A39DB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6F81-881A-495D-8080-D853E2431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3823-E3C8-4CE0-B292-6B1D541A39DB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296F81-881A-495D-8080-D853E2431EC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633823-E3C8-4CE0-B292-6B1D541A39DB}" type="datetimeFigureOut">
              <a:rPr lang="en-US" smtClean="0"/>
              <a:t>2/11/2012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296F81-881A-495D-8080-D853E2431EC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8001000" cy="2362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Requirements Engineering</a:t>
            </a:r>
            <a:br>
              <a:rPr lang="en-US" dirty="0" smtClean="0"/>
            </a:br>
            <a:r>
              <a:rPr lang="en-US" dirty="0" smtClean="0"/>
              <a:t>in Global Development </a:t>
            </a:r>
            <a:r>
              <a:rPr lang="en-US" dirty="0" smtClean="0"/>
              <a:t>Environments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648200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Ian Bui</a:t>
            </a:r>
          </a:p>
          <a:p>
            <a:endParaRPr lang="en-US" sz="2400" dirty="0" smtClean="0"/>
          </a:p>
          <a:p>
            <a:r>
              <a:rPr lang="en-US" sz="2800" b="1" dirty="0" err="1" smtClean="0"/>
              <a:t>SYSM</a:t>
            </a:r>
            <a:r>
              <a:rPr lang="en-US" sz="2800" b="1" dirty="0" smtClean="0"/>
              <a:t> 6309</a:t>
            </a:r>
          </a:p>
          <a:p>
            <a:r>
              <a:rPr lang="en-US" sz="2800" b="1" dirty="0" err="1" smtClean="0"/>
              <a:t>UTD</a:t>
            </a:r>
            <a:r>
              <a:rPr lang="en-US" sz="2800" b="1" dirty="0" smtClean="0"/>
              <a:t> - Spring 2012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37576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 smtClean="0"/>
              <a:t>1. </a:t>
            </a:r>
            <a:r>
              <a:rPr lang="en-US" sz="1800" b="1" dirty="0" smtClean="0"/>
              <a:t>THE STUDY OF REQUIREMENTS ENGINEERING IN GLOBAL SOFTWARE DEVELOPMENT: AS CHALLENGING AS IMPORTANT</a:t>
            </a:r>
          </a:p>
          <a:p>
            <a:pPr marL="0" indent="0">
              <a:buNone/>
            </a:pPr>
            <a:r>
              <a:rPr lang="en-US" sz="1400" dirty="0" smtClean="0"/>
              <a:t>Daniela </a:t>
            </a:r>
            <a:r>
              <a:rPr lang="en-US" sz="1400" dirty="0"/>
              <a:t>E. </a:t>
            </a:r>
            <a:r>
              <a:rPr lang="en-US" sz="1400" dirty="0" smtClean="0"/>
              <a:t>Damian - University </a:t>
            </a:r>
            <a:r>
              <a:rPr lang="en-US" sz="1400" dirty="0"/>
              <a:t>of Technology, Sydney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2. </a:t>
            </a:r>
            <a:r>
              <a:rPr lang="en-US" sz="1800" b="1" dirty="0"/>
              <a:t>REQUIREMENTS ENGINEERING DURING GLOBAL </a:t>
            </a:r>
            <a:r>
              <a:rPr lang="en-US" sz="1800" b="1" dirty="0" smtClean="0"/>
              <a:t>SOFTWARE DEVELOPMENT</a:t>
            </a:r>
            <a:r>
              <a:rPr lang="en-US" sz="1800" b="1" dirty="0"/>
              <a:t>: SOME IMPEDIMENTS TO THE </a:t>
            </a:r>
            <a:r>
              <a:rPr lang="en-US" sz="1800" b="1" dirty="0" smtClean="0"/>
              <a:t>REQUIREMENTS ENGINEERING </a:t>
            </a:r>
            <a:r>
              <a:rPr lang="en-US" sz="1800" b="1" dirty="0"/>
              <a:t>PROCESS – A CASE STUDY</a:t>
            </a:r>
          </a:p>
          <a:p>
            <a:pPr marL="0" indent="0">
              <a:buNone/>
            </a:pPr>
            <a:r>
              <a:rPr lang="en-US" sz="1400" dirty="0" smtClean="0"/>
              <a:t>Jo </a:t>
            </a:r>
            <a:r>
              <a:rPr lang="en-US" sz="1400" dirty="0" err="1" smtClean="0"/>
              <a:t>Hanisch</a:t>
            </a:r>
            <a:r>
              <a:rPr lang="en-US" sz="1400" dirty="0"/>
              <a:t> </a:t>
            </a:r>
            <a:r>
              <a:rPr lang="en-US" sz="1400" dirty="0" smtClean="0"/>
              <a:t>- </a:t>
            </a:r>
            <a:r>
              <a:rPr lang="en-US" sz="1400" dirty="0"/>
              <a:t>School of Accounting and Information Systems, University of South </a:t>
            </a:r>
            <a:r>
              <a:rPr lang="en-US" sz="1400" dirty="0" smtClean="0"/>
              <a:t>Australia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Brian </a:t>
            </a:r>
            <a:r>
              <a:rPr lang="en-US" sz="1400" dirty="0" err="1" smtClean="0"/>
              <a:t>Corbitt</a:t>
            </a:r>
            <a:r>
              <a:rPr lang="en-US" sz="1400" dirty="0" smtClean="0"/>
              <a:t> - </a:t>
            </a:r>
            <a:r>
              <a:rPr lang="en-US" sz="1400" dirty="0" err="1" smtClean="0"/>
              <a:t>Deakin</a:t>
            </a:r>
            <a:r>
              <a:rPr lang="en-US" sz="1400" dirty="0" smtClean="0"/>
              <a:t> University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4961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Brave New World of </a:t>
            </a:r>
            <a:r>
              <a:rPr lang="en-US" dirty="0" err="1" smtClean="0"/>
              <a:t>R.E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Multiple teams spread across the globe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Management separated from Development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Marketing separated from Requirements Engineering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Customers and Users geographically diverse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Requirements gathering is time consuming and expensive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Requirements validation and negotiation is slow, difficult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Communication Issues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Language barrier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Cultural differences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Sociopolitical sensitivity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Time zones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Technology</a:t>
            </a:r>
          </a:p>
        </p:txBody>
      </p:sp>
    </p:spTree>
    <p:extLst>
      <p:ext uri="{BB962C8B-B14F-4D97-AF65-F5344CB8AC3E}">
        <p14:creationId xmlns:p14="http://schemas.microsoft.com/office/powerpoint/2010/main" val="3788543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A Global Software Development Organization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Headquartered in US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Engineering done mainly in Australasia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Large customer groups worldwide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Functional Teams in geographically diverse locations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Program Management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Product Management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Development Teams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Customer Support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4 sites in US, 3 in Australia, 1 in NZ, 1 in Europe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Requirements Negotiation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Program Management provides Business requirements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Development creates technical requirements and estimate efforts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Trade-offs are negotiated back and forth</a:t>
            </a:r>
            <a:endParaRPr lang="en-US" sz="24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39668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Research conducted from beginning to end of project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Multiple stakeholder </a:t>
            </a:r>
            <a:r>
              <a:rPr lang="en-US" sz="2400" dirty="0"/>
              <a:t>i</a:t>
            </a:r>
            <a:r>
              <a:rPr lang="en-US" sz="2400" dirty="0" smtClean="0"/>
              <a:t>nterviews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Face to face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Phone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Email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Open-ended Questionnaire, e.g.: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i="1" dirty="0" smtClean="0"/>
              <a:t>‘What challenges do you face in managing requirements in a distributed setting?’</a:t>
            </a:r>
            <a:endParaRPr lang="en-US" sz="2000" i="1" dirty="0"/>
          </a:p>
          <a:p>
            <a:pPr lvl="1">
              <a:buFont typeface="Wingdings" pitchFamily="2" charset="2"/>
              <a:buChar char="§"/>
            </a:pPr>
            <a:r>
              <a:rPr lang="en-US" sz="2000" i="1" dirty="0" smtClean="0"/>
              <a:t>‘Which one is the most significant and requires urgent improvement?’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i="1" dirty="0" smtClean="0"/>
              <a:t>‘Which technologies are used to overcome distance?’</a:t>
            </a:r>
          </a:p>
        </p:txBody>
      </p:sp>
    </p:spTree>
    <p:extLst>
      <p:ext uri="{BB962C8B-B14F-4D97-AF65-F5344CB8AC3E}">
        <p14:creationId xmlns:p14="http://schemas.microsoft.com/office/powerpoint/2010/main" val="3298720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Inadequate Communication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Distance creates barriers to face-to-face and informal discussions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Inconsistent quality of asynchronous tools (e.g. video conference)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Exploiting the lack of communication, stakeholder groups try to exert power or influence over one another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Knowledge Management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Requirements information must be sourced from multiple customer sites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Not all requirements are adequately shared with developers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Some key stakeholder choose to withhold information to strengthen their position and power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6014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Findings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Cultural Diversity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Language and customs impede collaboration between customers and developers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Cultural differences in Organizational and Functional groups are exacerbated by distance (Management </a:t>
            </a:r>
            <a:r>
              <a:rPr lang="en-US" sz="2000" dirty="0" err="1" smtClean="0"/>
              <a:t>vs</a:t>
            </a:r>
            <a:r>
              <a:rPr lang="en-US" sz="2000" dirty="0" smtClean="0"/>
              <a:t> Marketing </a:t>
            </a:r>
            <a:r>
              <a:rPr lang="en-US" sz="2000" dirty="0" err="1" smtClean="0"/>
              <a:t>vs</a:t>
            </a:r>
            <a:r>
              <a:rPr lang="en-US" sz="2000" dirty="0" smtClean="0"/>
              <a:t> Development)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Remote sites develop their own cultures and work ethics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Time Difference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Asynchronous communication is dominant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Teleconference also used, but always missing one or two groups due to odd time differences across five continents</a:t>
            </a:r>
            <a:endParaRPr lang="en-US" sz="2000" dirty="0"/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Takes longer to resolve issues regarding requirements </a:t>
            </a:r>
            <a:r>
              <a:rPr lang="en-US" sz="2000" dirty="0"/>
              <a:t>V</a:t>
            </a:r>
            <a:r>
              <a:rPr lang="en-US" sz="2000" dirty="0" smtClean="0"/>
              <a:t>alidation, Negotiation, </a:t>
            </a:r>
            <a:r>
              <a:rPr lang="en-US" sz="2000" dirty="0"/>
              <a:t>P</a:t>
            </a:r>
            <a:r>
              <a:rPr lang="en-US" sz="2000" dirty="0" smtClean="0"/>
              <a:t>rioritization etc.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i="1" dirty="0" smtClean="0"/>
              <a:t>Sometimes quicker to resolve customer issues, thanks to “round-the-clock” development</a:t>
            </a:r>
          </a:p>
        </p:txBody>
      </p:sp>
    </p:spTree>
    <p:extLst>
      <p:ext uri="{BB962C8B-B14F-4D97-AF65-F5344CB8AC3E}">
        <p14:creationId xmlns:p14="http://schemas.microsoft.com/office/powerpoint/2010/main" val="1591858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R.E</a:t>
            </a:r>
            <a:r>
              <a:rPr lang="en-US" dirty="0" smtClean="0"/>
              <a:t>.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Geography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Sources of information are spread out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Field investigations are difficult and expensive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Trust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Management unwilling to share sensitive information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Difficult to gain trust from remote development teams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Politics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Power struggles between various stakeholders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Mutual distrust among distant groups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Communication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Language barrier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Synchronous channels not always available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51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Create an </a:t>
            </a:r>
            <a:r>
              <a:rPr lang="en-US" sz="2400" dirty="0" err="1" smtClean="0"/>
              <a:t>R.E</a:t>
            </a:r>
            <a:r>
              <a:rPr lang="en-US" sz="2400" dirty="0" smtClean="0"/>
              <a:t>. model to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A</a:t>
            </a:r>
            <a:r>
              <a:rPr lang="en-US" sz="2000" dirty="0" smtClean="0"/>
              <a:t>ssess the </a:t>
            </a:r>
            <a:r>
              <a:rPr lang="en-US" sz="2000" u="sng" dirty="0" smtClean="0"/>
              <a:t>impact </a:t>
            </a:r>
            <a:r>
              <a:rPr lang="en-US" sz="2000" dirty="0" smtClean="0"/>
              <a:t>of distance on Global </a:t>
            </a:r>
            <a:r>
              <a:rPr lang="en-US" sz="2000" dirty="0" err="1" smtClean="0"/>
              <a:t>R.E</a:t>
            </a:r>
            <a:r>
              <a:rPr lang="en-US" sz="2000" dirty="0" smtClean="0"/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Describe the </a:t>
            </a:r>
            <a:r>
              <a:rPr lang="en-US" sz="2000" u="sng" dirty="0" smtClean="0"/>
              <a:t>extent </a:t>
            </a:r>
            <a:r>
              <a:rPr lang="en-US" sz="2000" dirty="0" smtClean="0"/>
              <a:t>to which distance affects collaborative activities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/>
              <a:t>Identify </a:t>
            </a:r>
            <a:r>
              <a:rPr lang="en-US" sz="2000" u="sng" dirty="0" smtClean="0"/>
              <a:t>relationships </a:t>
            </a:r>
            <a:r>
              <a:rPr lang="en-US" sz="2000" dirty="0" smtClean="0"/>
              <a:t>between distance and </a:t>
            </a:r>
            <a:r>
              <a:rPr lang="en-US" sz="2000" dirty="0" err="1" smtClean="0"/>
              <a:t>R.E</a:t>
            </a:r>
            <a:r>
              <a:rPr lang="en-US" sz="2000" dirty="0" smtClean="0"/>
              <a:t>. issues to help practitioners devise effective solutions 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Use an iterative approach to refine the model as more case studies and empirical data become available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345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Example 2</a:t>
            </a:r>
            <a:br>
              <a:rPr lang="en-US" sz="4000" dirty="0" smtClean="0"/>
            </a:br>
            <a:r>
              <a:rPr lang="en-US" sz="4000" dirty="0" smtClean="0"/>
              <a:t>Sapphire Software (NZ)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88" t="19366" r="12283" b="24471"/>
          <a:stretch/>
        </p:blipFill>
        <p:spPr bwMode="auto">
          <a:xfrm>
            <a:off x="838200" y="1524000"/>
            <a:ext cx="7520632" cy="4946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3474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321</TotalTime>
  <Words>531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 Requirements Engineering in Global Development Environments</vt:lpstr>
      <vt:lpstr>Brave New World of R.E.</vt:lpstr>
      <vt:lpstr>Sample Case Study</vt:lpstr>
      <vt:lpstr>Research Methodologies</vt:lpstr>
      <vt:lpstr>Major Findings</vt:lpstr>
      <vt:lpstr>Major Findings (cont.)</vt:lpstr>
      <vt:lpstr>R.E. Challenges</vt:lpstr>
      <vt:lpstr>What Next?</vt:lpstr>
      <vt:lpstr>Example 2 Sapphire Software (NZ)</vt:lpstr>
      <vt:lpstr>References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Engineering in Global Software Development</dc:title>
  <dc:creator>ian</dc:creator>
  <cp:lastModifiedBy>ian</cp:lastModifiedBy>
  <cp:revision>29</cp:revision>
  <dcterms:created xsi:type="dcterms:W3CDTF">2012-02-08T17:21:46Z</dcterms:created>
  <dcterms:modified xsi:type="dcterms:W3CDTF">2012-02-11T15:13:35Z</dcterms:modified>
</cp:coreProperties>
</file>