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60"/>
  </p:notesMasterIdLst>
  <p:sldIdLst>
    <p:sldId id="477" r:id="rId2"/>
    <p:sldId id="372" r:id="rId3"/>
    <p:sldId id="476" r:id="rId4"/>
    <p:sldId id="373" r:id="rId5"/>
    <p:sldId id="472" r:id="rId6"/>
    <p:sldId id="412" r:id="rId7"/>
    <p:sldId id="490" r:id="rId8"/>
    <p:sldId id="475" r:id="rId9"/>
    <p:sldId id="487" r:id="rId10"/>
    <p:sldId id="488" r:id="rId11"/>
    <p:sldId id="521" r:id="rId12"/>
    <p:sldId id="486" r:id="rId13"/>
    <p:sldId id="314" r:id="rId14"/>
    <p:sldId id="473" r:id="rId15"/>
    <p:sldId id="439" r:id="rId16"/>
    <p:sldId id="441" r:id="rId17"/>
    <p:sldId id="491" r:id="rId18"/>
    <p:sldId id="485" r:id="rId19"/>
    <p:sldId id="484" r:id="rId20"/>
    <p:sldId id="478" r:id="rId21"/>
    <p:sldId id="479" r:id="rId22"/>
    <p:sldId id="480" r:id="rId23"/>
    <p:sldId id="481" r:id="rId24"/>
    <p:sldId id="482" r:id="rId25"/>
    <p:sldId id="483" r:id="rId26"/>
    <p:sldId id="409" r:id="rId27"/>
    <p:sldId id="451" r:id="rId28"/>
    <p:sldId id="403" r:id="rId29"/>
    <p:sldId id="456" r:id="rId30"/>
    <p:sldId id="457" r:id="rId31"/>
    <p:sldId id="408" r:id="rId32"/>
    <p:sldId id="458" r:id="rId33"/>
    <p:sldId id="459" r:id="rId34"/>
    <p:sldId id="492" r:id="rId35"/>
    <p:sldId id="462" r:id="rId36"/>
    <p:sldId id="464" r:id="rId37"/>
    <p:sldId id="466" r:id="rId38"/>
    <p:sldId id="465" r:id="rId39"/>
    <p:sldId id="467" r:id="rId40"/>
    <p:sldId id="468" r:id="rId41"/>
    <p:sldId id="469" r:id="rId42"/>
    <p:sldId id="470" r:id="rId43"/>
    <p:sldId id="463" r:id="rId44"/>
    <p:sldId id="517" r:id="rId45"/>
    <p:sldId id="496" r:id="rId46"/>
    <p:sldId id="518" r:id="rId47"/>
    <p:sldId id="499" r:id="rId48"/>
    <p:sldId id="500" r:id="rId49"/>
    <p:sldId id="502" r:id="rId50"/>
    <p:sldId id="505" r:id="rId51"/>
    <p:sldId id="519" r:id="rId52"/>
    <p:sldId id="520" r:id="rId53"/>
    <p:sldId id="522" r:id="rId54"/>
    <p:sldId id="453" r:id="rId55"/>
    <p:sldId id="474" r:id="rId56"/>
    <p:sldId id="361" r:id="rId57"/>
    <p:sldId id="433" r:id="rId58"/>
    <p:sldId id="52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buChar char="q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buChar char="q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buChar char="q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buChar char="q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buChar char="q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  <a:srgbClr val="FF00FF"/>
    <a:srgbClr val="CC0000"/>
    <a:srgbClr val="CCFFCC"/>
    <a:srgbClr val="0000CC"/>
    <a:srgbClr val="00FF00"/>
    <a:srgbClr val="FFFF66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90212" autoAdjust="0"/>
  </p:normalViewPr>
  <p:slideViewPr>
    <p:cSldViewPr snapToGrid="0">
      <p:cViewPr varScale="1">
        <p:scale>
          <a:sx n="82" d="100"/>
          <a:sy n="8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baiocc\Documents\talks\ucb_bo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baiocc\Documents\talks\ucb_speed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00483091787448"/>
          <c:y val="9.5785440613026906E-2"/>
          <c:w val="0.82125603864734298"/>
          <c:h val="0.6973180076628355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SDRAM-2MB</c:v>
                </c:pt>
              </c:strCache>
            </c:strRef>
          </c:tx>
          <c:spPr>
            <a:solidFill>
              <a:srgbClr val="00FFFF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Sheet1!$A$2:$A$28</c:f>
              <c:strCache>
                <c:ptCount val="27"/>
                <c:pt idx="0">
                  <c:v>adpcm.decode</c:v>
                </c:pt>
                <c:pt idx="1">
                  <c:v>adpcm.encode</c:v>
                </c:pt>
                <c:pt idx="2">
                  <c:v>basicmath</c:v>
                </c:pt>
                <c:pt idx="3">
                  <c:v>bitcount</c:v>
                </c:pt>
                <c:pt idx="4">
                  <c:v>crc</c:v>
                </c:pt>
                <c:pt idx="5">
                  <c:v>dijkstra</c:v>
                </c:pt>
                <c:pt idx="6">
                  <c:v>fft</c:v>
                </c:pt>
                <c:pt idx="7">
                  <c:v>fft.inverse</c:v>
                </c:pt>
                <c:pt idx="8">
                  <c:v>ghostscript</c:v>
                </c:pt>
                <c:pt idx="9">
                  <c:v>gsm.decode</c:v>
                </c:pt>
                <c:pt idx="10">
                  <c:v>gsm.encode</c:v>
                </c:pt>
                <c:pt idx="11">
                  <c:v>jpeg.decode</c:v>
                </c:pt>
                <c:pt idx="12">
                  <c:v>jpeg.encode</c:v>
                </c:pt>
                <c:pt idx="13">
                  <c:v>lame</c:v>
                </c:pt>
                <c:pt idx="14">
                  <c:v>qsort</c:v>
                </c:pt>
                <c:pt idx="15">
                  <c:v>rijndael.decode</c:v>
                </c:pt>
                <c:pt idx="16">
                  <c:v>rijndael.encode</c:v>
                </c:pt>
                <c:pt idx="17">
                  <c:v>sha</c:v>
                </c:pt>
                <c:pt idx="18">
                  <c:v>stringsearch</c:v>
                </c:pt>
                <c:pt idx="19">
                  <c:v>susan.corners</c:v>
                </c:pt>
                <c:pt idx="20">
                  <c:v>susan.edges</c:v>
                </c:pt>
                <c:pt idx="21">
                  <c:v>susan.smoothing</c:v>
                </c:pt>
                <c:pt idx="22">
                  <c:v>tiff2bw</c:v>
                </c:pt>
                <c:pt idx="23">
                  <c:v>tiff2rgba</c:v>
                </c:pt>
                <c:pt idx="24">
                  <c:v>tiffdither</c:v>
                </c:pt>
                <c:pt idx="25">
                  <c:v>tiffmedian</c:v>
                </c:pt>
                <c:pt idx="26">
                  <c:v>Average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1.7</c:v>
                </c:pt>
                <c:pt idx="1">
                  <c:v>1.6</c:v>
                </c:pt>
                <c:pt idx="2">
                  <c:v>0.4</c:v>
                </c:pt>
                <c:pt idx="3">
                  <c:v>1</c:v>
                </c:pt>
                <c:pt idx="4">
                  <c:v>1.7</c:v>
                </c:pt>
                <c:pt idx="5">
                  <c:v>2.1</c:v>
                </c:pt>
                <c:pt idx="6">
                  <c:v>0.9</c:v>
                </c:pt>
                <c:pt idx="7">
                  <c:v>1</c:v>
                </c:pt>
                <c:pt idx="8">
                  <c:v>2.2999999999999998</c:v>
                </c:pt>
                <c:pt idx="9">
                  <c:v>1.8</c:v>
                </c:pt>
                <c:pt idx="10">
                  <c:v>0.9</c:v>
                </c:pt>
                <c:pt idx="11">
                  <c:v>3.2</c:v>
                </c:pt>
                <c:pt idx="12">
                  <c:v>2.2999999999999998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1.9000000000000001</c:v>
                </c:pt>
                <c:pt idx="16">
                  <c:v>1.9000000000000001</c:v>
                </c:pt>
                <c:pt idx="17">
                  <c:v>2.5</c:v>
                </c:pt>
                <c:pt idx="18">
                  <c:v>5.4</c:v>
                </c:pt>
                <c:pt idx="19">
                  <c:v>3.6</c:v>
                </c:pt>
                <c:pt idx="20">
                  <c:v>2.8</c:v>
                </c:pt>
                <c:pt idx="21">
                  <c:v>2.2999999999999998</c:v>
                </c:pt>
                <c:pt idx="22">
                  <c:v>3.2</c:v>
                </c:pt>
                <c:pt idx="23">
                  <c:v>3.1</c:v>
                </c:pt>
                <c:pt idx="24">
                  <c:v>1.7</c:v>
                </c:pt>
                <c:pt idx="25">
                  <c:v>2.1</c:v>
                </c:pt>
                <c:pt idx="26">
                  <c:v>2.1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SPM-32KB (FLUSH)</c:v>
                </c:pt>
              </c:strCache>
            </c:strRef>
          </c:tx>
          <c:spPr>
            <a:solidFill>
              <a:schemeClr val="hlink"/>
            </a:solidFill>
            <a:ln w="12690">
              <a:solidFill>
                <a:schemeClr val="tx1"/>
              </a:solidFill>
              <a:prstDash val="solid"/>
            </a:ln>
          </c:spPr>
          <c:cat>
            <c:strRef>
              <c:f>Sheet1!$A$2:$A$28</c:f>
              <c:strCache>
                <c:ptCount val="27"/>
                <c:pt idx="0">
                  <c:v>adpcm.decode</c:v>
                </c:pt>
                <c:pt idx="1">
                  <c:v>adpcm.encode</c:v>
                </c:pt>
                <c:pt idx="2">
                  <c:v>basicmath</c:v>
                </c:pt>
                <c:pt idx="3">
                  <c:v>bitcount</c:v>
                </c:pt>
                <c:pt idx="4">
                  <c:v>crc</c:v>
                </c:pt>
                <c:pt idx="5">
                  <c:v>dijkstra</c:v>
                </c:pt>
                <c:pt idx="6">
                  <c:v>fft</c:v>
                </c:pt>
                <c:pt idx="7">
                  <c:v>fft.inverse</c:v>
                </c:pt>
                <c:pt idx="8">
                  <c:v>ghostscript</c:v>
                </c:pt>
                <c:pt idx="9">
                  <c:v>gsm.decode</c:v>
                </c:pt>
                <c:pt idx="10">
                  <c:v>gsm.encode</c:v>
                </c:pt>
                <c:pt idx="11">
                  <c:v>jpeg.decode</c:v>
                </c:pt>
                <c:pt idx="12">
                  <c:v>jpeg.encode</c:v>
                </c:pt>
                <c:pt idx="13">
                  <c:v>lame</c:v>
                </c:pt>
                <c:pt idx="14">
                  <c:v>qsort</c:v>
                </c:pt>
                <c:pt idx="15">
                  <c:v>rijndael.decode</c:v>
                </c:pt>
                <c:pt idx="16">
                  <c:v>rijndael.encode</c:v>
                </c:pt>
                <c:pt idx="17">
                  <c:v>sha</c:v>
                </c:pt>
                <c:pt idx="18">
                  <c:v>stringsearch</c:v>
                </c:pt>
                <c:pt idx="19">
                  <c:v>susan.corners</c:v>
                </c:pt>
                <c:pt idx="20">
                  <c:v>susan.edges</c:v>
                </c:pt>
                <c:pt idx="21">
                  <c:v>susan.smoothing</c:v>
                </c:pt>
                <c:pt idx="22">
                  <c:v>tiff2bw</c:v>
                </c:pt>
                <c:pt idx="23">
                  <c:v>tiff2rgba</c:v>
                </c:pt>
                <c:pt idx="24">
                  <c:v>tiffdither</c:v>
                </c:pt>
                <c:pt idx="25">
                  <c:v>tiffmedian</c:v>
                </c:pt>
                <c:pt idx="26">
                  <c:v>Average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1.9000000000000001</c:v>
                </c:pt>
                <c:pt idx="1">
                  <c:v>1.8</c:v>
                </c:pt>
                <c:pt idx="2">
                  <c:v>0</c:v>
                </c:pt>
                <c:pt idx="3">
                  <c:v>1</c:v>
                </c:pt>
                <c:pt idx="4">
                  <c:v>1.7</c:v>
                </c:pt>
                <c:pt idx="5">
                  <c:v>1.9000000000000001</c:v>
                </c:pt>
                <c:pt idx="6">
                  <c:v>0</c:v>
                </c:pt>
                <c:pt idx="7">
                  <c:v>0.1</c:v>
                </c:pt>
                <c:pt idx="8">
                  <c:v>0.1</c:v>
                </c:pt>
                <c:pt idx="9">
                  <c:v>1.8</c:v>
                </c:pt>
                <c:pt idx="10">
                  <c:v>0</c:v>
                </c:pt>
                <c:pt idx="11">
                  <c:v>2.2000000000000002</c:v>
                </c:pt>
                <c:pt idx="12">
                  <c:v>1.2</c:v>
                </c:pt>
                <c:pt idx="13">
                  <c:v>0</c:v>
                </c:pt>
                <c:pt idx="14">
                  <c:v>1.2</c:v>
                </c:pt>
                <c:pt idx="15">
                  <c:v>1.6</c:v>
                </c:pt>
                <c:pt idx="16">
                  <c:v>1.7</c:v>
                </c:pt>
                <c:pt idx="17">
                  <c:v>2.5</c:v>
                </c:pt>
                <c:pt idx="18">
                  <c:v>5.4</c:v>
                </c:pt>
                <c:pt idx="19">
                  <c:v>3.3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2.4</c:v>
                </c:pt>
                <c:pt idx="24">
                  <c:v>0.3000000000000001</c:v>
                </c:pt>
                <c:pt idx="25">
                  <c:v>1.6</c:v>
                </c:pt>
                <c:pt idx="26">
                  <c:v>1.6</c:v>
                </c:pt>
              </c:numCache>
            </c:numRef>
          </c:val>
        </c:ser>
        <c:gapWidth val="80"/>
        <c:axId val="165563392"/>
        <c:axId val="165586816"/>
      </c:barChart>
      <c:catAx>
        <c:axId val="165563392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586816"/>
        <c:crosses val="autoZero"/>
        <c:auto val="1"/>
        <c:lblAlgn val="ctr"/>
        <c:lblOffset val="100"/>
        <c:tickLblSkip val="1"/>
        <c:tickMarkSkip val="1"/>
      </c:catAx>
      <c:valAx>
        <c:axId val="165586816"/>
        <c:scaling>
          <c:orientation val="minMax"/>
          <c:max val="5.5"/>
        </c:scaling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Speedup</a:t>
                </a:r>
              </a:p>
            </c:rich>
          </c:tx>
          <c:layout>
            <c:manualLayout>
              <c:xMode val="edge"/>
              <c:yMode val="edge"/>
              <c:x val="2.6570048309178758E-2"/>
              <c:y val="0.39080459770114978"/>
            </c:manualLayout>
          </c:layout>
          <c:spPr>
            <a:noFill/>
            <a:ln w="25380">
              <a:noFill/>
            </a:ln>
          </c:spPr>
        </c:title>
        <c:numFmt formatCode="0.0" sourceLinked="0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563392"/>
        <c:crosses val="autoZero"/>
        <c:crossBetween val="between"/>
        <c:majorUnit val="0.5"/>
        <c:minorUnit val="0.1"/>
      </c:valAx>
      <c:spPr>
        <a:solidFill>
          <a:srgbClr val="C0C0C0"/>
        </a:solidFill>
        <a:ln w="12690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4226293747179896"/>
          <c:y val="3.1338884942645126E-2"/>
          <c:w val="0.52678067783899918"/>
          <c:h val="4.5977011494252866E-2"/>
        </c:manualLayout>
      </c:layout>
      <c:spPr>
        <a:solidFill>
          <a:schemeClr val="bg1"/>
        </a:solidFill>
        <a:ln w="3173">
          <a:solidFill>
            <a:schemeClr val="tx1"/>
          </a:solidFill>
          <a:prstDash val="solid"/>
        </a:ln>
      </c:spPr>
      <c:txPr>
        <a:bodyPr/>
        <a:lstStyle/>
        <a:p>
          <a:pPr>
            <a:defRPr sz="91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ucb_boot!$G$1</c:f>
              <c:strCache>
                <c:ptCount val="1"/>
                <c:pt idx="0">
                  <c:v>SPB</c:v>
                </c:pt>
              </c:strCache>
            </c:strRef>
          </c:tx>
          <c:cat>
            <c:strRef>
              <c:f>ucb_boot!$A$2:$A$36</c:f>
              <c:strCache>
                <c:ptCount val="35"/>
                <c:pt idx="0">
                  <c:v>adpcm.dec</c:v>
                </c:pt>
                <c:pt idx="1">
                  <c:v>adpcm.enc</c:v>
                </c:pt>
                <c:pt idx="2">
                  <c:v>basicmath</c:v>
                </c:pt>
                <c:pt idx="3">
                  <c:v>bitcount</c:v>
                </c:pt>
                <c:pt idx="4">
                  <c:v>blowfish.dec</c:v>
                </c:pt>
                <c:pt idx="5">
                  <c:v>blowfish.enc</c:v>
                </c:pt>
                <c:pt idx="6">
                  <c:v>crc</c:v>
                </c:pt>
                <c:pt idx="7">
                  <c:v>dijkstra</c:v>
                </c:pt>
                <c:pt idx="8">
                  <c:v>fft</c:v>
                </c:pt>
                <c:pt idx="9">
                  <c:v>fft.inv</c:v>
                </c:pt>
                <c:pt idx="10">
                  <c:v>ghostscript</c:v>
                </c:pt>
                <c:pt idx="11">
                  <c:v>gsm.dec</c:v>
                </c:pt>
                <c:pt idx="12">
                  <c:v>gsm.enc</c:v>
                </c:pt>
                <c:pt idx="13">
                  <c:v>ispell</c:v>
                </c:pt>
                <c:pt idx="14">
                  <c:v>jpeg.dec</c:v>
                </c:pt>
                <c:pt idx="15">
                  <c:v>jpeg.enc</c:v>
                </c:pt>
                <c:pt idx="16">
                  <c:v>lame</c:v>
                </c:pt>
                <c:pt idx="17">
                  <c:v>patricia</c:v>
                </c:pt>
                <c:pt idx="18">
                  <c:v>pgp.dec</c:v>
                </c:pt>
                <c:pt idx="19">
                  <c:v>pgp.enc</c:v>
                </c:pt>
                <c:pt idx="20">
                  <c:v>qsort</c:v>
                </c:pt>
                <c:pt idx="21">
                  <c:v>rijndael.dec</c:v>
                </c:pt>
                <c:pt idx="22">
                  <c:v>rijndael.enc</c:v>
                </c:pt>
                <c:pt idx="23">
                  <c:v>rsynth</c:v>
                </c:pt>
                <c:pt idx="24">
                  <c:v>sha</c:v>
                </c:pt>
                <c:pt idx="25">
                  <c:v>stringsearch</c:v>
                </c:pt>
                <c:pt idx="26">
                  <c:v>susan.cor</c:v>
                </c:pt>
                <c:pt idx="27">
                  <c:v>susan.edg</c:v>
                </c:pt>
                <c:pt idx="28">
                  <c:v>susan.smo</c:v>
                </c:pt>
                <c:pt idx="29">
                  <c:v>tiff2bw</c:v>
                </c:pt>
                <c:pt idx="30">
                  <c:v>tiff2rgba</c:v>
                </c:pt>
                <c:pt idx="31">
                  <c:v>tiffdither</c:v>
                </c:pt>
                <c:pt idx="32">
                  <c:v>tiffmedian</c:v>
                </c:pt>
                <c:pt idx="33">
                  <c:v>typeset</c:v>
                </c:pt>
                <c:pt idx="34">
                  <c:v>Average</c:v>
                </c:pt>
              </c:strCache>
            </c:strRef>
          </c:cat>
          <c:val>
            <c:numRef>
              <c:f>ucb_boot!$G$2:$G$36</c:f>
              <c:numCache>
                <c:formatCode>General</c:formatCode>
                <c:ptCount val="35"/>
                <c:pt idx="0">
                  <c:v>4.7472290611068795</c:v>
                </c:pt>
                <c:pt idx="1">
                  <c:v>4.7471605270129595</c:v>
                </c:pt>
                <c:pt idx="2">
                  <c:v>4.1164245239196626</c:v>
                </c:pt>
                <c:pt idx="3">
                  <c:v>4.7616536489725805</c:v>
                </c:pt>
                <c:pt idx="4">
                  <c:v>3.920425705327335</c:v>
                </c:pt>
                <c:pt idx="5">
                  <c:v>3.920261791132905</c:v>
                </c:pt>
                <c:pt idx="6">
                  <c:v>4.5995888251897972</c:v>
                </c:pt>
                <c:pt idx="7">
                  <c:v>4.7565376760925844</c:v>
                </c:pt>
                <c:pt idx="8">
                  <c:v>4.8224579431979304</c:v>
                </c:pt>
                <c:pt idx="9">
                  <c:v>4.8218307892262162</c:v>
                </c:pt>
                <c:pt idx="10">
                  <c:v>6.9407360265161788</c:v>
                </c:pt>
                <c:pt idx="11">
                  <c:v>3.6296733392772786</c:v>
                </c:pt>
                <c:pt idx="12">
                  <c:v>3.6297091358176434</c:v>
                </c:pt>
                <c:pt idx="13">
                  <c:v>5.221554158449349</c:v>
                </c:pt>
                <c:pt idx="14">
                  <c:v>6.5392059737432753</c:v>
                </c:pt>
                <c:pt idx="15">
                  <c:v>5.8556056274052892</c:v>
                </c:pt>
                <c:pt idx="16">
                  <c:v>2.6620815987387303</c:v>
                </c:pt>
                <c:pt idx="17">
                  <c:v>5.0245224148978709</c:v>
                </c:pt>
                <c:pt idx="18">
                  <c:v>5.6558556974245624</c:v>
                </c:pt>
                <c:pt idx="19">
                  <c:v>5.6557575299434886</c:v>
                </c:pt>
                <c:pt idx="20">
                  <c:v>4.8941969069582294</c:v>
                </c:pt>
                <c:pt idx="21">
                  <c:v>2.6315926512215064</c:v>
                </c:pt>
                <c:pt idx="22">
                  <c:v>2.6315825880704522</c:v>
                </c:pt>
                <c:pt idx="23">
                  <c:v>2.1762395025201502</c:v>
                </c:pt>
                <c:pt idx="24">
                  <c:v>5.2167596582419318</c:v>
                </c:pt>
                <c:pt idx="25">
                  <c:v>2.514926027122141</c:v>
                </c:pt>
                <c:pt idx="26">
                  <c:v>5.9076453629957362</c:v>
                </c:pt>
                <c:pt idx="27">
                  <c:v>5.9076211919983832</c:v>
                </c:pt>
                <c:pt idx="28">
                  <c:v>5.907555915204358</c:v>
                </c:pt>
                <c:pt idx="29">
                  <c:v>1.9991691889622698</c:v>
                </c:pt>
                <c:pt idx="30">
                  <c:v>2.211579056626829</c:v>
                </c:pt>
                <c:pt idx="31">
                  <c:v>1.9908738233810883</c:v>
                </c:pt>
                <c:pt idx="32">
                  <c:v>2.0372523102477982</c:v>
                </c:pt>
                <c:pt idx="33">
                  <c:v>7.416936179298796</c:v>
                </c:pt>
                <c:pt idx="34">
                  <c:v>4.3962412457718285</c:v>
                </c:pt>
              </c:numCache>
            </c:numRef>
          </c:val>
        </c:ser>
        <c:ser>
          <c:idx val="1"/>
          <c:order val="1"/>
          <c:tx>
            <c:strRef>
              <c:f>ucb_boot!$H$1</c:f>
              <c:strCache>
                <c:ptCount val="1"/>
                <c:pt idx="0">
                  <c:v>UCB-75%</c:v>
                </c:pt>
              </c:strCache>
            </c:strRef>
          </c:tx>
          <c:cat>
            <c:strRef>
              <c:f>ucb_boot!$A$2:$A$36</c:f>
              <c:strCache>
                <c:ptCount val="35"/>
                <c:pt idx="0">
                  <c:v>adpcm.dec</c:v>
                </c:pt>
                <c:pt idx="1">
                  <c:v>adpcm.enc</c:v>
                </c:pt>
                <c:pt idx="2">
                  <c:v>basicmath</c:v>
                </c:pt>
                <c:pt idx="3">
                  <c:v>bitcount</c:v>
                </c:pt>
                <c:pt idx="4">
                  <c:v>blowfish.dec</c:v>
                </c:pt>
                <c:pt idx="5">
                  <c:v>blowfish.enc</c:v>
                </c:pt>
                <c:pt idx="6">
                  <c:v>crc</c:v>
                </c:pt>
                <c:pt idx="7">
                  <c:v>dijkstra</c:v>
                </c:pt>
                <c:pt idx="8">
                  <c:v>fft</c:v>
                </c:pt>
                <c:pt idx="9">
                  <c:v>fft.inv</c:v>
                </c:pt>
                <c:pt idx="10">
                  <c:v>ghostscript</c:v>
                </c:pt>
                <c:pt idx="11">
                  <c:v>gsm.dec</c:v>
                </c:pt>
                <c:pt idx="12">
                  <c:v>gsm.enc</c:v>
                </c:pt>
                <c:pt idx="13">
                  <c:v>ispell</c:v>
                </c:pt>
                <c:pt idx="14">
                  <c:v>jpeg.dec</c:v>
                </c:pt>
                <c:pt idx="15">
                  <c:v>jpeg.enc</c:v>
                </c:pt>
                <c:pt idx="16">
                  <c:v>lame</c:v>
                </c:pt>
                <c:pt idx="17">
                  <c:v>patricia</c:v>
                </c:pt>
                <c:pt idx="18">
                  <c:v>pgp.dec</c:v>
                </c:pt>
                <c:pt idx="19">
                  <c:v>pgp.enc</c:v>
                </c:pt>
                <c:pt idx="20">
                  <c:v>qsort</c:v>
                </c:pt>
                <c:pt idx="21">
                  <c:v>rijndael.dec</c:v>
                </c:pt>
                <c:pt idx="22">
                  <c:v>rijndael.enc</c:v>
                </c:pt>
                <c:pt idx="23">
                  <c:v>rsynth</c:v>
                </c:pt>
                <c:pt idx="24">
                  <c:v>sha</c:v>
                </c:pt>
                <c:pt idx="25">
                  <c:v>stringsearch</c:v>
                </c:pt>
                <c:pt idx="26">
                  <c:v>susan.cor</c:v>
                </c:pt>
                <c:pt idx="27">
                  <c:v>susan.edg</c:v>
                </c:pt>
                <c:pt idx="28">
                  <c:v>susan.smo</c:v>
                </c:pt>
                <c:pt idx="29">
                  <c:v>tiff2bw</c:v>
                </c:pt>
                <c:pt idx="30">
                  <c:v>tiff2rgba</c:v>
                </c:pt>
                <c:pt idx="31">
                  <c:v>tiffdither</c:v>
                </c:pt>
                <c:pt idx="32">
                  <c:v>tiffmedian</c:v>
                </c:pt>
                <c:pt idx="33">
                  <c:v>typeset</c:v>
                </c:pt>
                <c:pt idx="34">
                  <c:v>Average</c:v>
                </c:pt>
              </c:strCache>
            </c:strRef>
          </c:cat>
          <c:val>
            <c:numRef>
              <c:f>ucb_boot!$H$2:$H$36</c:f>
              <c:numCache>
                <c:formatCode>General</c:formatCode>
                <c:ptCount val="35"/>
                <c:pt idx="0">
                  <c:v>4.7872317415640397</c:v>
                </c:pt>
                <c:pt idx="1">
                  <c:v>4.7877030942476848</c:v>
                </c:pt>
                <c:pt idx="2">
                  <c:v>4.1378707092979274</c:v>
                </c:pt>
                <c:pt idx="3">
                  <c:v>4.8018049622496779</c:v>
                </c:pt>
                <c:pt idx="4">
                  <c:v>3.9451384375595917</c:v>
                </c:pt>
                <c:pt idx="5">
                  <c:v>3.9450586896553483</c:v>
                </c:pt>
                <c:pt idx="6">
                  <c:v>4.6375828006777162</c:v>
                </c:pt>
                <c:pt idx="7">
                  <c:v>4.7845798911391704</c:v>
                </c:pt>
                <c:pt idx="8">
                  <c:v>4.8624998445001371</c:v>
                </c:pt>
                <c:pt idx="9">
                  <c:v>4.8618971750495268</c:v>
                </c:pt>
                <c:pt idx="10">
                  <c:v>6.9463287652381061</c:v>
                </c:pt>
                <c:pt idx="11">
                  <c:v>3.6404508011067365</c:v>
                </c:pt>
                <c:pt idx="12">
                  <c:v>3.6404452693504226</c:v>
                </c:pt>
                <c:pt idx="13">
                  <c:v>5.239745619705988</c:v>
                </c:pt>
                <c:pt idx="14">
                  <c:v>6.5609799911463069</c:v>
                </c:pt>
                <c:pt idx="15">
                  <c:v>5.8789480155443803</c:v>
                </c:pt>
                <c:pt idx="16">
                  <c:v>2.6644530015718026</c:v>
                </c:pt>
                <c:pt idx="17">
                  <c:v>5.0572339946960136</c:v>
                </c:pt>
                <c:pt idx="18">
                  <c:v>5.6647273866857288</c:v>
                </c:pt>
                <c:pt idx="19">
                  <c:v>5.6645855460626526</c:v>
                </c:pt>
                <c:pt idx="20">
                  <c:v>4.9262437468744276</c:v>
                </c:pt>
                <c:pt idx="21">
                  <c:v>2.6385208517860641</c:v>
                </c:pt>
                <c:pt idx="22">
                  <c:v>2.6384676095018369</c:v>
                </c:pt>
                <c:pt idx="23">
                  <c:v>2.179124982547076</c:v>
                </c:pt>
                <c:pt idx="24">
                  <c:v>5.2649686533247824</c:v>
                </c:pt>
                <c:pt idx="25">
                  <c:v>2.5229587492011794</c:v>
                </c:pt>
                <c:pt idx="26">
                  <c:v>5.9412757948035297</c:v>
                </c:pt>
                <c:pt idx="27">
                  <c:v>5.9413554368571333</c:v>
                </c:pt>
                <c:pt idx="28">
                  <c:v>5.9411420181552197</c:v>
                </c:pt>
                <c:pt idx="29">
                  <c:v>2.0004220039730214</c:v>
                </c:pt>
                <c:pt idx="30">
                  <c:v>2.212807480817264</c:v>
                </c:pt>
                <c:pt idx="31">
                  <c:v>1.9920927736444451</c:v>
                </c:pt>
                <c:pt idx="32">
                  <c:v>2.0385071182679733</c:v>
                </c:pt>
                <c:pt idx="33">
                  <c:v>7.4239149846117316</c:v>
                </c:pt>
                <c:pt idx="34">
                  <c:v>4.4167961159239626</c:v>
                </c:pt>
              </c:numCache>
            </c:numRef>
          </c:val>
        </c:ser>
        <c:axId val="224483968"/>
        <c:axId val="224704384"/>
      </c:barChart>
      <c:catAx>
        <c:axId val="224483968"/>
        <c:scaling>
          <c:orientation val="minMax"/>
        </c:scaling>
        <c:axPos val="b"/>
        <c:tickLblPos val="nextTo"/>
        <c:crossAx val="224704384"/>
        <c:crosses val="autoZero"/>
        <c:auto val="1"/>
        <c:lblAlgn val="ctr"/>
        <c:lblOffset val="100"/>
      </c:catAx>
      <c:valAx>
        <c:axId val="224704384"/>
        <c:scaling>
          <c:orientation val="minMax"/>
        </c:scaling>
        <c:axPos val="l"/>
        <c:majorGridlines/>
        <c:numFmt formatCode="General" sourceLinked="1"/>
        <c:tickLblPos val="nextTo"/>
        <c:crossAx val="224483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267752989209679"/>
          <c:y val="5.9774384857612238E-2"/>
          <c:w val="0.15662024885778167"/>
          <c:h val="4.6361089913382766E-2"/>
        </c:manualLayout>
      </c:layout>
      <c:overlay val="1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ucb_speedup!$G$1</c:f>
              <c:strCache>
                <c:ptCount val="1"/>
                <c:pt idx="0">
                  <c:v>SPB</c:v>
                </c:pt>
              </c:strCache>
            </c:strRef>
          </c:tx>
          <c:cat>
            <c:strRef>
              <c:f>ucb_speedup!$A$2:$A$36</c:f>
              <c:strCache>
                <c:ptCount val="35"/>
                <c:pt idx="0">
                  <c:v>adpcm.dec</c:v>
                </c:pt>
                <c:pt idx="1">
                  <c:v>adpcm.enc</c:v>
                </c:pt>
                <c:pt idx="2">
                  <c:v>basicmath</c:v>
                </c:pt>
                <c:pt idx="3">
                  <c:v>bitcount</c:v>
                </c:pt>
                <c:pt idx="4">
                  <c:v>blowfish.dec</c:v>
                </c:pt>
                <c:pt idx="5">
                  <c:v>blowfish.enc</c:v>
                </c:pt>
                <c:pt idx="6">
                  <c:v>crc</c:v>
                </c:pt>
                <c:pt idx="7">
                  <c:v>dijkstra</c:v>
                </c:pt>
                <c:pt idx="8">
                  <c:v>fft</c:v>
                </c:pt>
                <c:pt idx="9">
                  <c:v>fft.inv</c:v>
                </c:pt>
                <c:pt idx="10">
                  <c:v>ghostscript</c:v>
                </c:pt>
                <c:pt idx="11">
                  <c:v>gsm.dec</c:v>
                </c:pt>
                <c:pt idx="12">
                  <c:v>gsm.enc</c:v>
                </c:pt>
                <c:pt idx="13">
                  <c:v>ispell</c:v>
                </c:pt>
                <c:pt idx="14">
                  <c:v>jpeg.dec</c:v>
                </c:pt>
                <c:pt idx="15">
                  <c:v>jpeg.enc</c:v>
                </c:pt>
                <c:pt idx="16">
                  <c:v>lame</c:v>
                </c:pt>
                <c:pt idx="17">
                  <c:v>patricia</c:v>
                </c:pt>
                <c:pt idx="18">
                  <c:v>pgp.dec</c:v>
                </c:pt>
                <c:pt idx="19">
                  <c:v>pgp.enc</c:v>
                </c:pt>
                <c:pt idx="20">
                  <c:v>qsort</c:v>
                </c:pt>
                <c:pt idx="21">
                  <c:v>rijndael.dec</c:v>
                </c:pt>
                <c:pt idx="22">
                  <c:v>rijndael.enc</c:v>
                </c:pt>
                <c:pt idx="23">
                  <c:v>rsynth</c:v>
                </c:pt>
                <c:pt idx="24">
                  <c:v>sha</c:v>
                </c:pt>
                <c:pt idx="25">
                  <c:v>stringsearch</c:v>
                </c:pt>
                <c:pt idx="26">
                  <c:v>susan.cor</c:v>
                </c:pt>
                <c:pt idx="27">
                  <c:v>susan.edg</c:v>
                </c:pt>
                <c:pt idx="28">
                  <c:v>susan.smo</c:v>
                </c:pt>
                <c:pt idx="29">
                  <c:v>tiff2bw</c:v>
                </c:pt>
                <c:pt idx="30">
                  <c:v>tiff2rgba</c:v>
                </c:pt>
                <c:pt idx="31">
                  <c:v>tiffdither</c:v>
                </c:pt>
                <c:pt idx="32">
                  <c:v>tiffmedian</c:v>
                </c:pt>
                <c:pt idx="33">
                  <c:v>typeset</c:v>
                </c:pt>
                <c:pt idx="34">
                  <c:v>Average</c:v>
                </c:pt>
              </c:strCache>
            </c:strRef>
          </c:cat>
          <c:val>
            <c:numRef>
              <c:f>ucb_speedup!$G$2:$G$36</c:f>
              <c:numCache>
                <c:formatCode>General</c:formatCode>
                <c:ptCount val="35"/>
                <c:pt idx="0">
                  <c:v>1.0252535493319281</c:v>
                </c:pt>
                <c:pt idx="1">
                  <c:v>1.0613172249456615</c:v>
                </c:pt>
                <c:pt idx="2">
                  <c:v>1.0001311220227858</c:v>
                </c:pt>
                <c:pt idx="3">
                  <c:v>0.58156078664035182</c:v>
                </c:pt>
                <c:pt idx="4">
                  <c:v>0.96738194993059479</c:v>
                </c:pt>
                <c:pt idx="5">
                  <c:v>0.96571221844095789</c:v>
                </c:pt>
                <c:pt idx="6">
                  <c:v>0.97050868465754747</c:v>
                </c:pt>
                <c:pt idx="7">
                  <c:v>0.98845362634943934</c:v>
                </c:pt>
                <c:pt idx="8">
                  <c:v>0.9985656526084703</c:v>
                </c:pt>
                <c:pt idx="9">
                  <c:v>1.0149285144258631</c:v>
                </c:pt>
                <c:pt idx="10">
                  <c:v>1.0163485233443343</c:v>
                </c:pt>
                <c:pt idx="11">
                  <c:v>1.0392573501417648</c:v>
                </c:pt>
                <c:pt idx="12">
                  <c:v>0.95230277377228345</c:v>
                </c:pt>
                <c:pt idx="13">
                  <c:v>1.0180796991835259</c:v>
                </c:pt>
                <c:pt idx="14">
                  <c:v>1.2427417168453814</c:v>
                </c:pt>
                <c:pt idx="15">
                  <c:v>1.072678497342749</c:v>
                </c:pt>
                <c:pt idx="16">
                  <c:v>0.96846901166739674</c:v>
                </c:pt>
                <c:pt idx="17">
                  <c:v>1.1941596201813629</c:v>
                </c:pt>
                <c:pt idx="18">
                  <c:v>1.2404080556124406</c:v>
                </c:pt>
                <c:pt idx="19">
                  <c:v>1.4112080106282314</c:v>
                </c:pt>
                <c:pt idx="20">
                  <c:v>0.86258849559647088</c:v>
                </c:pt>
                <c:pt idx="21">
                  <c:v>0.9951689784035429</c:v>
                </c:pt>
                <c:pt idx="22">
                  <c:v>0.99166165832003639</c:v>
                </c:pt>
                <c:pt idx="23">
                  <c:v>0.92463656501495384</c:v>
                </c:pt>
                <c:pt idx="24">
                  <c:v>1.0231430008959732</c:v>
                </c:pt>
                <c:pt idx="25">
                  <c:v>1.2231006615523867</c:v>
                </c:pt>
                <c:pt idx="26">
                  <c:v>1.2368102722894243</c:v>
                </c:pt>
                <c:pt idx="27">
                  <c:v>1.1071698944019557</c:v>
                </c:pt>
                <c:pt idx="28">
                  <c:v>1.0315157771854595</c:v>
                </c:pt>
                <c:pt idx="29">
                  <c:v>1.0550058170924725</c:v>
                </c:pt>
                <c:pt idx="30">
                  <c:v>1.0720014025658846</c:v>
                </c:pt>
                <c:pt idx="31">
                  <c:v>0.97892218855834778</c:v>
                </c:pt>
                <c:pt idx="32">
                  <c:v>1.0063611898234441</c:v>
                </c:pt>
                <c:pt idx="33">
                  <c:v>0.90548222224067809</c:v>
                </c:pt>
                <c:pt idx="34">
                  <c:v>1.0336186680004149</c:v>
                </c:pt>
              </c:numCache>
            </c:numRef>
          </c:val>
        </c:ser>
        <c:ser>
          <c:idx val="1"/>
          <c:order val="1"/>
          <c:tx>
            <c:strRef>
              <c:f>ucb_speedup!$H$1</c:f>
              <c:strCache>
                <c:ptCount val="1"/>
                <c:pt idx="0">
                  <c:v>UCB-75%</c:v>
                </c:pt>
              </c:strCache>
            </c:strRef>
          </c:tx>
          <c:cat>
            <c:strRef>
              <c:f>ucb_speedup!$A$2:$A$36</c:f>
              <c:strCache>
                <c:ptCount val="35"/>
                <c:pt idx="0">
                  <c:v>adpcm.dec</c:v>
                </c:pt>
                <c:pt idx="1">
                  <c:v>adpcm.enc</c:v>
                </c:pt>
                <c:pt idx="2">
                  <c:v>basicmath</c:v>
                </c:pt>
                <c:pt idx="3">
                  <c:v>bitcount</c:v>
                </c:pt>
                <c:pt idx="4">
                  <c:v>blowfish.dec</c:v>
                </c:pt>
                <c:pt idx="5">
                  <c:v>blowfish.enc</c:v>
                </c:pt>
                <c:pt idx="6">
                  <c:v>crc</c:v>
                </c:pt>
                <c:pt idx="7">
                  <c:v>dijkstra</c:v>
                </c:pt>
                <c:pt idx="8">
                  <c:v>fft</c:v>
                </c:pt>
                <c:pt idx="9">
                  <c:v>fft.inv</c:v>
                </c:pt>
                <c:pt idx="10">
                  <c:v>ghostscript</c:v>
                </c:pt>
                <c:pt idx="11">
                  <c:v>gsm.dec</c:v>
                </c:pt>
                <c:pt idx="12">
                  <c:v>gsm.enc</c:v>
                </c:pt>
                <c:pt idx="13">
                  <c:v>ispell</c:v>
                </c:pt>
                <c:pt idx="14">
                  <c:v>jpeg.dec</c:v>
                </c:pt>
                <c:pt idx="15">
                  <c:v>jpeg.enc</c:v>
                </c:pt>
                <c:pt idx="16">
                  <c:v>lame</c:v>
                </c:pt>
                <c:pt idx="17">
                  <c:v>patricia</c:v>
                </c:pt>
                <c:pt idx="18">
                  <c:v>pgp.dec</c:v>
                </c:pt>
                <c:pt idx="19">
                  <c:v>pgp.enc</c:v>
                </c:pt>
                <c:pt idx="20">
                  <c:v>qsort</c:v>
                </c:pt>
                <c:pt idx="21">
                  <c:v>rijndael.dec</c:v>
                </c:pt>
                <c:pt idx="22">
                  <c:v>rijndael.enc</c:v>
                </c:pt>
                <c:pt idx="23">
                  <c:v>rsynth</c:v>
                </c:pt>
                <c:pt idx="24">
                  <c:v>sha</c:v>
                </c:pt>
                <c:pt idx="25">
                  <c:v>stringsearch</c:v>
                </c:pt>
                <c:pt idx="26">
                  <c:v>susan.cor</c:v>
                </c:pt>
                <c:pt idx="27">
                  <c:v>susan.edg</c:v>
                </c:pt>
                <c:pt idx="28">
                  <c:v>susan.smo</c:v>
                </c:pt>
                <c:pt idx="29">
                  <c:v>tiff2bw</c:v>
                </c:pt>
                <c:pt idx="30">
                  <c:v>tiff2rgba</c:v>
                </c:pt>
                <c:pt idx="31">
                  <c:v>tiffdither</c:v>
                </c:pt>
                <c:pt idx="32">
                  <c:v>tiffmedian</c:v>
                </c:pt>
                <c:pt idx="33">
                  <c:v>typeset</c:v>
                </c:pt>
                <c:pt idx="34">
                  <c:v>Average</c:v>
                </c:pt>
              </c:strCache>
            </c:strRef>
          </c:cat>
          <c:val>
            <c:numRef>
              <c:f>ucb_speedup!$H$2:$H$36</c:f>
              <c:numCache>
                <c:formatCode>General</c:formatCode>
                <c:ptCount val="35"/>
                <c:pt idx="0">
                  <c:v>1.0232072427985484</c:v>
                </c:pt>
                <c:pt idx="1">
                  <c:v>1.0599514125610334</c:v>
                </c:pt>
                <c:pt idx="2">
                  <c:v>0.98804818944032613</c:v>
                </c:pt>
                <c:pt idx="3">
                  <c:v>0.5791259921767804</c:v>
                </c:pt>
                <c:pt idx="4">
                  <c:v>0.96490734893100483</c:v>
                </c:pt>
                <c:pt idx="5">
                  <c:v>0.96322935527306353</c:v>
                </c:pt>
                <c:pt idx="6">
                  <c:v>0.96639082513325525</c:v>
                </c:pt>
                <c:pt idx="7">
                  <c:v>0.9761508887771666</c:v>
                </c:pt>
                <c:pt idx="8">
                  <c:v>0.9870143637494212</c:v>
                </c:pt>
                <c:pt idx="9">
                  <c:v>0.99623834284266122</c:v>
                </c:pt>
                <c:pt idx="10">
                  <c:v>1.004772206276962</c:v>
                </c:pt>
                <c:pt idx="11">
                  <c:v>1.0334180626690863</c:v>
                </c:pt>
                <c:pt idx="12">
                  <c:v>0.94775974643715777</c:v>
                </c:pt>
                <c:pt idx="13">
                  <c:v>1.0053345117070815</c:v>
                </c:pt>
                <c:pt idx="14">
                  <c:v>1.1403870643888074</c:v>
                </c:pt>
                <c:pt idx="15">
                  <c:v>1.0121664660129832</c:v>
                </c:pt>
                <c:pt idx="16">
                  <c:v>0.94819049763647123</c:v>
                </c:pt>
                <c:pt idx="17">
                  <c:v>1.1804183420478362</c:v>
                </c:pt>
                <c:pt idx="18">
                  <c:v>1.1845124762716432</c:v>
                </c:pt>
                <c:pt idx="19">
                  <c:v>1.3476093231961019</c:v>
                </c:pt>
                <c:pt idx="20">
                  <c:v>0.85663834604391742</c:v>
                </c:pt>
                <c:pt idx="21">
                  <c:v>0.99197876779833338</c:v>
                </c:pt>
                <c:pt idx="22">
                  <c:v>0.98835153810666132</c:v>
                </c:pt>
                <c:pt idx="23">
                  <c:v>0.91257790984900644</c:v>
                </c:pt>
                <c:pt idx="24">
                  <c:v>1.0014212279470673</c:v>
                </c:pt>
                <c:pt idx="25">
                  <c:v>1.1757690478030645</c:v>
                </c:pt>
                <c:pt idx="26">
                  <c:v>1.1918954557948211</c:v>
                </c:pt>
                <c:pt idx="27">
                  <c:v>1.0726099098451427</c:v>
                </c:pt>
                <c:pt idx="28">
                  <c:v>1.0284551150723278</c:v>
                </c:pt>
                <c:pt idx="29">
                  <c:v>1.0482728787940374</c:v>
                </c:pt>
                <c:pt idx="30">
                  <c:v>1.0664952518425248</c:v>
                </c:pt>
                <c:pt idx="31">
                  <c:v>0.97241850274339769</c:v>
                </c:pt>
                <c:pt idx="32">
                  <c:v>1.003716833256119</c:v>
                </c:pt>
                <c:pt idx="33">
                  <c:v>0.872431529322925</c:v>
                </c:pt>
                <c:pt idx="34">
                  <c:v>1.0144666168396101</c:v>
                </c:pt>
              </c:numCache>
            </c:numRef>
          </c:val>
        </c:ser>
        <c:axId val="225490816"/>
        <c:axId val="225731328"/>
      </c:barChart>
      <c:catAx>
        <c:axId val="225490816"/>
        <c:scaling>
          <c:orientation val="minMax"/>
        </c:scaling>
        <c:axPos val="b"/>
        <c:tickLblPos val="nextTo"/>
        <c:crossAx val="225731328"/>
        <c:crosses val="autoZero"/>
        <c:auto val="1"/>
        <c:lblAlgn val="ctr"/>
        <c:lblOffset val="100"/>
      </c:catAx>
      <c:valAx>
        <c:axId val="225731328"/>
        <c:scaling>
          <c:orientation val="minMax"/>
        </c:scaling>
        <c:axPos val="l"/>
        <c:majorGridlines/>
        <c:numFmt formatCode="General" sourceLinked="1"/>
        <c:tickLblPos val="nextTo"/>
        <c:crossAx val="22549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588740643530675"/>
          <c:y val="5.0156739811912224E-2"/>
          <c:w val="0.15662024885778167"/>
          <c:h val="4.2791795226223679E-2"/>
        </c:manualLayout>
      </c:layout>
      <c:overlay val="1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196D43BF-1086-44E0-AF96-CB02A6762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99F91-F3F4-4B9F-B2B7-5A714735CDB8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52883-2963-4E91-AA8D-BD4B5DF97A98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DB8DA-A9DA-426A-BFD9-7A499350ABD9}" type="slidenum">
              <a:rPr lang="en-US"/>
              <a:pPr/>
              <a:t>14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E8B26-E1C0-4C62-9D2A-5CBE02CFA428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1EEA-A5E8-4E94-8222-1E388166AC66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1EEA-A5E8-4E94-8222-1E388166AC66}" type="slidenum">
              <a:rPr lang="en-US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14D20-9ACC-464E-A00D-8F781DE43110}" type="slidenum">
              <a:rPr lang="en-US"/>
              <a:pPr/>
              <a:t>20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B65AA-8B9A-4717-8896-7A66822CEB9C}" type="slidenum">
              <a:rPr lang="en-US"/>
              <a:pPr/>
              <a:t>26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D8B19-1514-4F56-89B5-CE1A8929B90C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71E89-89EC-458A-98F6-E1247B17E412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E6C55-2C09-4E92-B7E9-E8B9F94779E3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3F5E6-04CD-49CE-B412-D0EEFAD75EB1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FB482-F003-4916-8888-B379BF9DE0AA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7E68B-EB68-4D45-85BF-A3F41FDBFCDD}" type="slidenum">
              <a:rPr lang="en-US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9487-F5A8-4432-A0FD-2C44100B2A6B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D47D5-90F5-4870-8183-064B04269402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5970-184D-4752-BF9D-81E0160C4577}" type="slidenum">
              <a:rPr lang="en-US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D8C68-865C-44FC-BB41-C88D0FE36323}" type="slidenum">
              <a:rPr lang="en-US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4431-801E-4D27-91DC-FF89C8544959}" type="slidenum">
              <a:rPr lang="en-US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27F47-125C-4861-B2EB-8430E5ABF999}" type="slidenum">
              <a:rPr lang="en-US"/>
              <a:pPr/>
              <a:t>37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A758C-94F1-467C-82BC-1C10C74712E1}" type="slidenum">
              <a:rPr lang="en-US"/>
              <a:pPr/>
              <a:t>38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151D5-36CE-4859-9489-699569011070}" type="slidenum">
              <a:rPr lang="en-US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3F5E6-04CD-49CE-B412-D0EEFAD75EB1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89F13-2811-4096-BFBA-E370CA0C10EA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236ED-8CC8-4BAE-AB29-1B954040CE92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DAE68-0FDF-4426-B223-174510392F20}" type="slidenum">
              <a:rPr lang="en-US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86FE8-8264-43B8-809B-84A2DAF4B6DB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86FE8-8264-43B8-809B-84A2DAF4B6DB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ABEE5-CE4A-4346-ABF9-5D0A02F06123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81237-F5DD-47D6-98A9-8B031032BE6C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1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38B1B-CAE7-44E4-A0EC-23965AE504F3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D538F-0917-4A79-9A38-70671434684D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B09FA-244E-4AEA-98F4-6CD1C2A650EB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337C4-DCF4-4EF3-8350-7C756ED58BF5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DB8DA-A9DA-426A-BFD9-7A499350ABD9}" type="slidenum">
              <a:rPr lang="en-US"/>
              <a:pPr/>
              <a:t>53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B523C-13F6-4420-930C-C33E439B9A1F}" type="slidenum">
              <a:rPr lang="en-US"/>
              <a:pPr/>
              <a:t>54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337C4-DCF4-4EF3-8350-7C756ED58BF5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2ECAB-B93A-4862-9810-F40B5387C8A7}" type="slidenum">
              <a:rPr lang="en-US"/>
              <a:pPr/>
              <a:t>8</a:t>
            </a:fld>
            <a:endParaRPr lang="en-US"/>
          </a:p>
        </p:txBody>
      </p:sp>
      <p:sp>
        <p:nvSpPr>
          <p:cNvPr id="329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83905-3538-405F-A8F3-97BE451B93F6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5970-184D-4752-BF9D-81E0160C4577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18550-F2A2-4268-9411-B2E5BEAC03CB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200">
                <a:latin typeface="Bookman Old Style" pitchFamily="18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D0BD97-0CEE-43C3-928F-58C8A987D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5CE7-8CCE-49AE-9B73-5916BA3BF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FC69-368C-4C41-BE99-4890B4A8A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C248F-1E6D-46C5-91E3-548FBF846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245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75063"/>
            <a:ext cx="8229600" cy="2455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AB92E-11CE-46CD-8041-35AB81B85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49F13B-EE8C-4907-9EB1-253C6E2BCB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4ADD-ED95-4681-81C2-20F611D4B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6C99-0C71-406D-B609-E69C60203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6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ADDD-60AD-4BCE-A5DA-2A3D0AE08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9130-90CC-4DAA-A26D-48FA00366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420-A367-41B4-8CBD-1C3605449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9F4E8-F7FC-4514-8006-8EDB0A7C0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1A06-7FEF-4F43-8FB0-160C7A805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61DB-93F4-45B2-8B1A-21714066F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fld id="{F32A7416-A787-40B7-8893-5C420C0D8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43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Dynamic Binary Translation for Embedded Systems with Scratchpad Memory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Jos</a:t>
            </a:r>
            <a:r>
              <a:rPr lang="en-US">
                <a:cs typeface="Arial" pitchFamily="34" charset="0"/>
              </a:rPr>
              <a:t>é</a:t>
            </a:r>
            <a:r>
              <a:rPr lang="en-US"/>
              <a:t> A. Baiocchi Paredes</a:t>
            </a:r>
          </a:p>
          <a:p>
            <a:r>
              <a:rPr lang="en-US"/>
              <a:t>Department of Computer Science</a:t>
            </a:r>
          </a:p>
          <a:p>
            <a:r>
              <a:rPr lang="en-US"/>
              <a:t>University of Pittsburgh</a:t>
            </a:r>
          </a:p>
        </p:txBody>
      </p:sp>
      <p:pic>
        <p:nvPicPr>
          <p:cNvPr id="408580" name="Picture 4" descr="pitt_bluegold_seal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283075"/>
            <a:ext cx="976313" cy="1066800"/>
          </a:xfrm>
          <a:prstGeom prst="rect">
            <a:avLst/>
          </a:prstGeom>
          <a:noFill/>
        </p:spPr>
      </p:pic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1998663" y="3313113"/>
            <a:ext cx="65532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100" b="1" i="1" dirty="0">
                <a:solidFill>
                  <a:schemeClr val="bg2"/>
                </a:solidFill>
                <a:latin typeface="Bookman Old Style" pitchFamily="18" charset="0"/>
              </a:rPr>
              <a:t>Ph.D. Dissertation </a:t>
            </a:r>
            <a:r>
              <a:rPr lang="en-US" sz="2100" b="1" i="1" dirty="0" smtClean="0">
                <a:solidFill>
                  <a:schemeClr val="bg2"/>
                </a:solidFill>
                <a:latin typeface="Bookman Old Style" pitchFamily="18" charset="0"/>
              </a:rPr>
              <a:t>Defense</a:t>
            </a:r>
            <a:endParaRPr lang="en-US" sz="2100" b="1" i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Allocate F$ on SPM</a:t>
            </a:r>
            <a:endParaRPr lang="en-US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948487" y="3264061"/>
            <a:ext cx="1600200" cy="2219164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1513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1514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1516" name="AutoShape 12"/>
          <p:cNvCxnSpPr>
            <a:cxnSpLocks noChangeShapeType="1"/>
            <a:stCxn id="21515" idx="2"/>
            <a:endCxn id="21514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1518" name="AutoShape 12"/>
          <p:cNvCxnSpPr>
            <a:cxnSpLocks noChangeShapeType="1"/>
            <a:stCxn id="21517" idx="2"/>
            <a:endCxn id="21511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19" name="AutoShape 12"/>
          <p:cNvCxnSpPr>
            <a:cxnSpLocks noChangeShapeType="1"/>
            <a:stCxn id="21510" idx="1"/>
            <a:endCxn id="21521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21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1522" name="AutoShape 12"/>
          <p:cNvCxnSpPr>
            <a:cxnSpLocks noChangeShapeType="1"/>
            <a:stCxn id="21521" idx="0"/>
            <a:endCxn id="21514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1527" name="AutoShape 12"/>
          <p:cNvCxnSpPr>
            <a:cxnSpLocks noChangeShapeType="1"/>
            <a:stCxn id="21514" idx="7"/>
            <a:endCxn id="21513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28" name="AutoShape 12"/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29" name="AutoShape 12"/>
          <p:cNvCxnSpPr>
            <a:cxnSpLocks noChangeShapeType="1"/>
            <a:stCxn id="21521" idx="1"/>
            <a:endCxn id="21520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0" name="AutoShape 12"/>
          <p:cNvCxnSpPr>
            <a:cxnSpLocks noChangeShapeType="1"/>
            <a:stCxn id="21511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1" name="AutoShape 12"/>
          <p:cNvCxnSpPr>
            <a:cxnSpLocks noChangeShapeType="1"/>
            <a:endCxn id="21510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2" name="AutoShape 12"/>
          <p:cNvCxnSpPr>
            <a:cxnSpLocks noChangeShapeType="1"/>
            <a:endCxn id="21515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1534" name="AutoShape 12"/>
          <p:cNvCxnSpPr>
            <a:cxnSpLocks noChangeShapeType="1"/>
            <a:stCxn id="21512" idx="3"/>
            <a:endCxn id="21517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838575" y="1462088"/>
            <a:ext cx="2879725" cy="1536700"/>
            <a:chOff x="2418" y="921"/>
            <a:chExt cx="1814" cy="968"/>
          </a:xfrm>
        </p:grpSpPr>
        <p:sp>
          <p:nvSpPr>
            <p:cNvPr id="21543" name="Rectangle 10"/>
            <p:cNvSpPr>
              <a:spLocks noChangeArrowheads="1"/>
            </p:cNvSpPr>
            <p:nvPr/>
          </p:nvSpPr>
          <p:spPr bwMode="auto">
            <a:xfrm>
              <a:off x="3656" y="921"/>
              <a:ext cx="576" cy="28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Make room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in </a:t>
              </a:r>
              <a:r>
                <a:rPr lang="en-US" sz="1200" dirty="0" smtClean="0"/>
                <a:t>F$</a:t>
              </a:r>
              <a:endParaRPr lang="en-US" sz="1200" dirty="0"/>
            </a:p>
          </p:txBody>
        </p:sp>
        <p:sp>
          <p:nvSpPr>
            <p:cNvPr id="21544" name="AutoShape 26"/>
            <p:cNvSpPr>
              <a:spLocks noChangeArrowheads="1"/>
            </p:cNvSpPr>
            <p:nvPr/>
          </p:nvSpPr>
          <p:spPr bwMode="auto">
            <a:xfrm>
              <a:off x="3656" y="1381"/>
              <a:ext cx="576" cy="403"/>
            </a:xfrm>
            <a:prstGeom prst="flowChartDecision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Overflow?</a:t>
              </a:r>
            </a:p>
          </p:txBody>
        </p:sp>
        <p:sp>
          <p:nvSpPr>
            <p:cNvPr id="21545" name="Text Box 43"/>
            <p:cNvSpPr txBox="1">
              <a:spLocks noChangeArrowheads="1"/>
            </p:cNvSpPr>
            <p:nvPr/>
          </p:nvSpPr>
          <p:spPr bwMode="auto">
            <a:xfrm>
              <a:off x="3911" y="1264"/>
              <a:ext cx="2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YES</a:t>
              </a:r>
            </a:p>
          </p:txBody>
        </p:sp>
        <p:cxnSp>
          <p:nvCxnSpPr>
            <p:cNvPr id="21546" name="AutoShape 12"/>
            <p:cNvCxnSpPr>
              <a:cxnSpLocks noChangeShapeType="1"/>
              <a:stCxn id="21544" idx="0"/>
              <a:endCxn id="21543" idx="2"/>
            </p:cNvCxnSpPr>
            <p:nvPr/>
          </p:nvCxnSpPr>
          <p:spPr bwMode="auto">
            <a:xfrm flipV="1">
              <a:off x="3944" y="1209"/>
              <a:ext cx="0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21547" name="AutoShape 12"/>
            <p:cNvCxnSpPr>
              <a:cxnSpLocks noChangeShapeType="1"/>
              <a:stCxn id="21512" idx="3"/>
              <a:endCxn id="21544" idx="1"/>
            </p:cNvCxnSpPr>
            <p:nvPr/>
          </p:nvCxnSpPr>
          <p:spPr bwMode="auto">
            <a:xfrm>
              <a:off x="3455" y="1583"/>
              <a:ext cx="20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21548" name="Text Box 46"/>
            <p:cNvSpPr txBox="1">
              <a:spLocks noChangeArrowheads="1"/>
            </p:cNvSpPr>
            <p:nvPr/>
          </p:nvSpPr>
          <p:spPr bwMode="auto">
            <a:xfrm>
              <a:off x="3918" y="1735"/>
              <a:ext cx="2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NO</a:t>
              </a:r>
            </a:p>
          </p:txBody>
        </p:sp>
        <p:cxnSp>
          <p:nvCxnSpPr>
            <p:cNvPr id="21549" name="AutoShape 12"/>
            <p:cNvCxnSpPr>
              <a:cxnSpLocks noChangeShapeType="1"/>
              <a:stCxn id="21543" idx="1"/>
              <a:endCxn id="21513" idx="0"/>
            </p:cNvCxnSpPr>
            <p:nvPr/>
          </p:nvCxnSpPr>
          <p:spPr bwMode="auto">
            <a:xfrm rot="10800000" flipV="1">
              <a:off x="2418" y="1065"/>
              <a:ext cx="1238" cy="3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med"/>
            </a:ln>
          </p:spPr>
        </p:cxnSp>
      </p:grpSp>
      <p:cxnSp>
        <p:nvCxnSpPr>
          <p:cNvPr id="21536" name="AutoShape 12"/>
          <p:cNvCxnSpPr>
            <a:cxnSpLocks noChangeShapeType="1"/>
            <a:stCxn id="21513" idx="2"/>
            <a:endCxn id="21517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1541" name="AutoShape 52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1542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1538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1539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1540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SPM</a:t>
            </a:r>
          </a:p>
        </p:txBody>
      </p:sp>
      <p:graphicFrame>
        <p:nvGraphicFramePr>
          <p:cNvPr id="650382" name="Object 142"/>
          <p:cNvGraphicFramePr>
            <a:graphicFrameLocks noChangeAspect="1"/>
          </p:cNvGraphicFramePr>
          <p:nvPr/>
        </p:nvGraphicFramePr>
        <p:xfrm>
          <a:off x="2192338" y="5726113"/>
          <a:ext cx="4826000" cy="503237"/>
        </p:xfrm>
        <a:graphic>
          <a:graphicData uri="http://schemas.openxmlformats.org/presentationml/2006/ole">
            <p:oleObj spid="_x0000_s115714" name="Equation" r:id="rId4" imgW="4012920" imgH="419040" progId="Equation.3">
              <p:embed/>
            </p:oleObj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6718300" y="1690688"/>
            <a:ext cx="1652124" cy="1573373"/>
            <a:chOff x="6718300" y="1690688"/>
            <a:chExt cx="1652124" cy="1573373"/>
          </a:xfrm>
        </p:grpSpPr>
        <p:cxnSp>
          <p:nvCxnSpPr>
            <p:cNvPr id="52" name="AutoShape 151"/>
            <p:cNvCxnSpPr>
              <a:cxnSpLocks noChangeShapeType="1"/>
              <a:stCxn id="21543" idx="3"/>
              <a:endCxn id="21508" idx="0"/>
            </p:cNvCxnSpPr>
            <p:nvPr/>
          </p:nvCxnSpPr>
          <p:spPr bwMode="auto">
            <a:xfrm>
              <a:off x="6718300" y="1690688"/>
              <a:ext cx="1030287" cy="1573373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55" name="Rectangle 2"/>
            <p:cNvSpPr>
              <a:spLocks noChangeArrowheads="1"/>
            </p:cNvSpPr>
            <p:nvPr/>
          </p:nvSpPr>
          <p:spPr bwMode="auto">
            <a:xfrm>
              <a:off x="7335896" y="2050509"/>
              <a:ext cx="1034528" cy="298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smtClean="0">
                  <a:solidFill>
                    <a:srgbClr val="CC0000"/>
                  </a:solidFill>
                </a:rPr>
                <a:t>FLUSH</a:t>
              </a:r>
            </a:p>
          </p:txBody>
        </p:sp>
      </p:grp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77238" cy="788987"/>
          </a:xfrm>
        </p:spPr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76127"/>
          </a:xfrm>
        </p:spPr>
        <p:txBody>
          <a:bodyPr/>
          <a:lstStyle/>
          <a:p>
            <a:r>
              <a:rPr lang="en-US" b="1" dirty="0" err="1" smtClean="0"/>
              <a:t>MiBench</a:t>
            </a:r>
            <a:r>
              <a:rPr lang="en-US" b="1" dirty="0" smtClean="0"/>
              <a:t> Applications</a:t>
            </a:r>
          </a:p>
          <a:p>
            <a:r>
              <a:rPr lang="en-US" b="1" dirty="0" err="1" smtClean="0"/>
              <a:t>StrataX</a:t>
            </a:r>
            <a:r>
              <a:rPr lang="en-US" b="1" dirty="0" smtClean="0"/>
              <a:t> DBT</a:t>
            </a:r>
          </a:p>
          <a:p>
            <a:pPr lvl="1"/>
            <a:r>
              <a:rPr lang="en-US" dirty="0" smtClean="0"/>
              <a:t>Strata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SS/PISA</a:t>
            </a:r>
          </a:p>
          <a:p>
            <a:pPr lvl="1"/>
            <a:r>
              <a:rPr lang="en-US" dirty="0" smtClean="0"/>
              <a:t>+ stand-alone binary</a:t>
            </a:r>
          </a:p>
          <a:p>
            <a:pPr lvl="1"/>
            <a:r>
              <a:rPr lang="en-US" dirty="0" smtClean="0"/>
              <a:t>+ support for complex F$ mgmt.</a:t>
            </a:r>
            <a:endParaRPr lang="en-US" dirty="0"/>
          </a:p>
          <a:p>
            <a:r>
              <a:rPr lang="en-US" b="1" dirty="0" err="1" smtClean="0"/>
              <a:t>SoC</a:t>
            </a:r>
            <a:r>
              <a:rPr lang="en-US" b="1" dirty="0" smtClean="0"/>
              <a:t> Simulator</a:t>
            </a:r>
            <a:endParaRPr lang="en-US" b="1" dirty="0"/>
          </a:p>
          <a:p>
            <a:pPr lvl="1"/>
            <a:r>
              <a:rPr lang="en-US" dirty="0" err="1"/>
              <a:t>SimpleScalar</a:t>
            </a:r>
            <a:r>
              <a:rPr lang="en-US" dirty="0"/>
              <a:t> </a:t>
            </a:r>
            <a:r>
              <a:rPr lang="en-US" dirty="0" smtClean="0"/>
              <a:t>v4.0d (PISA)</a:t>
            </a:r>
          </a:p>
          <a:p>
            <a:pPr lvl="1"/>
            <a:r>
              <a:rPr lang="en-US" dirty="0" smtClean="0"/>
              <a:t>+ support for dynamically generated code</a:t>
            </a:r>
            <a:endParaRPr lang="en-US" dirty="0" smtClean="0"/>
          </a:p>
          <a:p>
            <a:pPr lvl="1"/>
            <a:r>
              <a:rPr lang="en-US" dirty="0" smtClean="0"/>
              <a:t>+ SPM + ROM </a:t>
            </a:r>
            <a:r>
              <a:rPr lang="en-US" dirty="0"/>
              <a:t>+ </a:t>
            </a:r>
            <a:r>
              <a:rPr lang="en-US" dirty="0" smtClean="0"/>
              <a:t>Flash (+ stats)</a:t>
            </a:r>
          </a:p>
          <a:p>
            <a:pPr lvl="1"/>
            <a:r>
              <a:rPr lang="en-US" dirty="0" smtClean="0"/>
              <a:t>Processor Models:</a:t>
            </a:r>
          </a:p>
          <a:p>
            <a:pPr lvl="2"/>
            <a:r>
              <a:rPr lang="en-US" dirty="0" err="1" smtClean="0"/>
              <a:t>XScale</a:t>
            </a:r>
            <a:endParaRPr lang="en-US" dirty="0" smtClean="0"/>
          </a:p>
          <a:p>
            <a:pPr lvl="2"/>
            <a:r>
              <a:rPr lang="en-US" dirty="0" smtClean="0"/>
              <a:t>ARM9</a:t>
            </a:r>
          </a:p>
          <a:p>
            <a:pPr lvl="2"/>
            <a:r>
              <a:rPr lang="en-US" dirty="0" smtClean="0"/>
              <a:t>ARM11</a:t>
            </a:r>
          </a:p>
          <a:p>
            <a:r>
              <a:rPr lang="en-US" dirty="0" smtClean="0"/>
              <a:t>Scripts to configure, run and process results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38100" y="2530998"/>
            <a:ext cx="2286000" cy="830997"/>
          </a:xfrm>
          <a:prstGeom prst="rect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 err="1" smtClean="0"/>
              <a:t>StrataX</a:t>
            </a:r>
            <a:endParaRPr lang="en-US" sz="16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&lt;translator </a:t>
            </a:r>
            <a:r>
              <a:rPr lang="en-US" sz="1600" dirty="0" err="1" smtClean="0"/>
              <a:t>cfg</a:t>
            </a:r>
            <a:r>
              <a:rPr lang="en-US" sz="1600" dirty="0" smtClean="0"/>
              <a:t>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&lt;F$ </a:t>
            </a:r>
            <a:r>
              <a:rPr lang="en-US" sz="1600" dirty="0" err="1" smtClean="0"/>
              <a:t>cfg</a:t>
            </a:r>
            <a:r>
              <a:rPr lang="en-US" sz="1600" dirty="0" smtClean="0"/>
              <a:t>&gt;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6525" y="2141377"/>
            <a:ext cx="2286000" cy="307777"/>
          </a:xfrm>
          <a:prstGeom prst="rect">
            <a:avLst/>
          </a:pr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b="1" dirty="0" err="1"/>
              <a:t>MiBench</a:t>
            </a:r>
            <a:r>
              <a:rPr lang="en-US" sz="1400" b="1" dirty="0"/>
              <a:t> </a:t>
            </a:r>
            <a:r>
              <a:rPr lang="en-US" sz="1400" b="1" dirty="0" smtClean="0"/>
              <a:t>Apps.</a:t>
            </a:r>
            <a:endParaRPr lang="en-US" sz="1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49674" y="3440272"/>
            <a:ext cx="2286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b="1" dirty="0" err="1" smtClean="0"/>
              <a:t>SoC</a:t>
            </a:r>
            <a:r>
              <a:rPr lang="en-US" sz="1600" b="1" dirty="0" smtClean="0"/>
              <a:t> Simulator</a:t>
            </a:r>
            <a:endParaRPr lang="en-US" sz="16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&lt;processor </a:t>
            </a:r>
            <a:r>
              <a:rPr lang="en-US" sz="1600" dirty="0" err="1" smtClean="0"/>
              <a:t>cfg</a:t>
            </a:r>
            <a:r>
              <a:rPr lang="en-US" sz="1600" dirty="0" smtClean="0"/>
              <a:t>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 smtClean="0"/>
              <a:t>&lt;memory </a:t>
            </a:r>
            <a:r>
              <a:rPr lang="en-US" sz="1600" dirty="0" err="1" smtClean="0"/>
              <a:t>cfg</a:t>
            </a:r>
            <a:r>
              <a:rPr lang="en-US" sz="1600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Allocate F$ on SPM</a:t>
            </a:r>
            <a:endParaRPr lang="en-US" dirty="0" smtClean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C"/>
            </a:pPr>
            <a:r>
              <a:rPr lang="en-US" sz="2000" dirty="0" smtClean="0"/>
              <a:t>Reduces </a:t>
            </a:r>
            <a:r>
              <a:rPr lang="en-US" sz="2000" dirty="0" smtClean="0"/>
              <a:t>cost of </a:t>
            </a:r>
            <a:r>
              <a:rPr lang="en-US" sz="2000" dirty="0" smtClean="0"/>
              <a:t>translation (emit), linking, first </a:t>
            </a:r>
            <a:r>
              <a:rPr lang="en-US" sz="2000" dirty="0" smtClean="0"/>
              <a:t>execution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1-cycle </a:t>
            </a:r>
            <a:r>
              <a:rPr lang="en-US" sz="1800" dirty="0" smtClean="0"/>
              <a:t>access latency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 need for HW cache synch.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D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D"/>
            </a:pPr>
            <a:r>
              <a:rPr lang="en-US" sz="2000" dirty="0" smtClean="0"/>
              <a:t>Limited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/>
              <a:t>Working set</a:t>
            </a:r>
            <a:r>
              <a:rPr lang="en-US" sz="1800" dirty="0" smtClean="0"/>
              <a:t> may not fit in SPM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D"/>
            </a:pPr>
            <a:r>
              <a:rPr lang="en-US" sz="2000" dirty="0" smtClean="0"/>
              <a:t>Needs </a:t>
            </a:r>
            <a:r>
              <a:rPr lang="en-US" sz="2000" dirty="0" smtClean="0"/>
              <a:t>F$ </a:t>
            </a:r>
            <a:r>
              <a:rPr lang="en-US" sz="2000" dirty="0" smtClean="0"/>
              <a:t>Mgmt.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Make room for new code on </a:t>
            </a:r>
            <a:r>
              <a:rPr lang="en-US" sz="1800" dirty="0" smtClean="0"/>
              <a:t>F$ overflow (e.g., </a:t>
            </a:r>
            <a:r>
              <a:rPr lang="en-US" sz="1800" i="1" dirty="0" smtClean="0"/>
              <a:t>FLUSH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Premature evict. = </a:t>
            </a:r>
            <a:r>
              <a:rPr lang="en-US" sz="1800" i="1" dirty="0" smtClean="0"/>
              <a:t>retranslation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SzPct val="120000"/>
              <a:buFont typeface="Wingdings" pitchFamily="2" charset="2"/>
              <a:buChar char=""/>
            </a:pPr>
            <a:r>
              <a:rPr lang="en-US" sz="2000" i="1" dirty="0" smtClean="0">
                <a:solidFill>
                  <a:srgbClr val="CC0000"/>
                </a:solidFill>
              </a:rPr>
              <a:t>Bounding </a:t>
            </a:r>
            <a:r>
              <a:rPr lang="en-US" sz="2000" i="1" dirty="0" smtClean="0">
                <a:solidFill>
                  <a:srgbClr val="CC0000"/>
                </a:solidFill>
              </a:rPr>
              <a:t>F$ size </a:t>
            </a:r>
            <a:r>
              <a:rPr lang="en-US" sz="2000" i="1" dirty="0" smtClean="0">
                <a:solidFill>
                  <a:srgbClr val="CC0000"/>
                </a:solidFill>
              </a:rPr>
              <a:t>not enough!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1800" i="1" dirty="0" smtClean="0"/>
              <a:t>Bad performance loss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sz="1800" i="1" dirty="0" smtClean="0"/>
              <a:t>But gain if </a:t>
            </a:r>
            <a:r>
              <a:rPr lang="en-US" sz="1800" i="1" dirty="0" smtClean="0"/>
              <a:t>working set fits</a:t>
            </a:r>
            <a:endParaRPr lang="en-US" sz="1800" i="1" dirty="0" smtClean="0"/>
          </a:p>
        </p:txBody>
      </p:sp>
      <p:graphicFrame>
        <p:nvGraphicFramePr>
          <p:cNvPr id="9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00588" y="1117600"/>
          <a:ext cx="3933825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06913" y="7042150"/>
            <a:ext cx="2936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583711" name="Oval 31"/>
          <p:cNvSpPr>
            <a:spLocks noChangeArrowheads="1"/>
          </p:cNvSpPr>
          <p:nvPr/>
        </p:nvSpPr>
        <p:spPr bwMode="auto">
          <a:xfrm>
            <a:off x="5287963" y="3789363"/>
            <a:ext cx="304800" cy="331787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4" name="Oval 34"/>
          <p:cNvSpPr>
            <a:spLocks noChangeArrowheads="1"/>
          </p:cNvSpPr>
          <p:nvPr/>
        </p:nvSpPr>
        <p:spPr bwMode="auto">
          <a:xfrm>
            <a:off x="5989638" y="4797425"/>
            <a:ext cx="277812" cy="331788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83711" grpId="0" animBg="1"/>
      <p:bldP spid="583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DBT </a:t>
            </a:r>
            <a:r>
              <a:rPr lang="en-US" dirty="0" smtClean="0"/>
              <a:t>for Embedded Systems</a:t>
            </a:r>
            <a:endParaRPr lang="en-US" dirty="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CHALLENGES</a:t>
            </a:r>
          </a:p>
          <a:p>
            <a:pPr eaLnBrk="1" hangingPunct="1"/>
            <a:r>
              <a:rPr lang="en-US" sz="2200" dirty="0" smtClean="0"/>
              <a:t>Memory Constraints</a:t>
            </a:r>
            <a:endParaRPr lang="en-US" sz="2200" dirty="0" smtClean="0"/>
          </a:p>
          <a:p>
            <a:pPr lvl="1" eaLnBrk="1" hangingPunct="1"/>
            <a:r>
              <a:rPr lang="en-US" sz="2000" dirty="0" smtClean="0"/>
              <a:t>Shadowed binary code</a:t>
            </a:r>
          </a:p>
          <a:p>
            <a:pPr lvl="1" eaLnBrk="1" hangingPunct="1"/>
            <a:r>
              <a:rPr lang="en-US" sz="2000" dirty="0" smtClean="0"/>
              <a:t>Unbounded </a:t>
            </a:r>
            <a:r>
              <a:rPr lang="en-US" sz="2000" dirty="0" smtClean="0"/>
              <a:t>fragment cache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Code expansion</a:t>
            </a:r>
          </a:p>
          <a:p>
            <a:pPr eaLnBrk="1" hangingPunct="1"/>
            <a:r>
              <a:rPr lang="en-US" sz="2200" dirty="0" smtClean="0"/>
              <a:t>Performance </a:t>
            </a:r>
            <a:r>
              <a:rPr lang="en-US" sz="2200" dirty="0" smtClean="0"/>
              <a:t>Constraints</a:t>
            </a:r>
            <a:endParaRPr lang="en-US" sz="2200" dirty="0" smtClean="0"/>
          </a:p>
          <a:p>
            <a:pPr lvl="1" eaLnBrk="1" hangingPunct="1"/>
            <a:r>
              <a:rPr lang="en-US" sz="2000" dirty="0" smtClean="0"/>
              <a:t>High (re)translation cost</a:t>
            </a:r>
          </a:p>
          <a:p>
            <a:pPr lvl="1" eaLnBrk="1" hangingPunct="1"/>
            <a:r>
              <a:rPr lang="en-US" sz="2000" dirty="0" smtClean="0"/>
              <a:t>Frequent / premature </a:t>
            </a:r>
            <a:r>
              <a:rPr lang="en-US" sz="2000" dirty="0" smtClean="0"/>
              <a:t>translated code evictions</a:t>
            </a:r>
            <a:endParaRPr lang="en-US" sz="2000" dirty="0" smtClean="0"/>
          </a:p>
          <a:p>
            <a:pPr eaLnBrk="1" hangingPunct="1"/>
            <a:r>
              <a:rPr lang="en-US" sz="2200" dirty="0" smtClean="0"/>
              <a:t>Heterogeneous Memory</a:t>
            </a:r>
            <a:endParaRPr lang="en-US" sz="2200" dirty="0" smtClean="0"/>
          </a:p>
          <a:p>
            <a:pPr lvl="1" eaLnBrk="1" hangingPunct="1"/>
            <a:r>
              <a:rPr lang="en-US" sz="2000" dirty="0" smtClean="0"/>
              <a:t>SPM + HW </a:t>
            </a:r>
            <a:r>
              <a:rPr lang="en-US" sz="2000" dirty="0" smtClean="0"/>
              <a:t>caches</a:t>
            </a:r>
            <a:endParaRPr lang="en-US" sz="2200" dirty="0" smtClean="0"/>
          </a:p>
        </p:txBody>
      </p:sp>
      <p:sp>
        <p:nvSpPr>
          <p:cNvPr id="348221" name="Rectangle 6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1"/>
            <a:ext cx="4160134" cy="4685818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SOLUTIONS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Demand paging w/DBT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Bounded f</a:t>
            </a:r>
            <a:r>
              <a:rPr lang="en-US" sz="2000" dirty="0" smtClean="0"/>
              <a:t>ragment </a:t>
            </a:r>
            <a:r>
              <a:rPr lang="en-US" sz="2000" dirty="0" smtClean="0"/>
              <a:t>cache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Footprint reduction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Victim compression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Fragment </a:t>
            </a:r>
            <a:r>
              <a:rPr lang="en-US" sz="2000" dirty="0" smtClean="0"/>
              <a:t>pinning</a:t>
            </a:r>
          </a:p>
          <a:p>
            <a:pPr lvl="1" eaLnBrk="1" hangingPunct="1">
              <a:buFont typeface="Wingdings" pitchFamily="2" charset="2"/>
              <a:buChar char="è"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lvl="1" eaLnBrk="1" hangingPunct="1">
              <a:buFont typeface="Wingdings" pitchFamily="2" charset="2"/>
              <a:buChar char="è"/>
            </a:pPr>
            <a:r>
              <a:rPr lang="en-US" sz="2000" dirty="0" smtClean="0"/>
              <a:t>Heterogeneous </a:t>
            </a:r>
            <a:r>
              <a:rPr lang="en-US" sz="2000" dirty="0" smtClean="0"/>
              <a:t>Fragment Cache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CC0000"/>
                </a:solidFill>
              </a:rPr>
              <a:t>StrataX</a:t>
            </a:r>
            <a:r>
              <a:rPr lang="en-US" sz="2000" i="1" dirty="0" smtClean="0">
                <a:solidFill>
                  <a:srgbClr val="CC0000"/>
                </a:solidFill>
              </a:rPr>
              <a:t> </a:t>
            </a:r>
            <a:r>
              <a:rPr lang="en-US" sz="2000" i="1" dirty="0" smtClean="0">
                <a:solidFill>
                  <a:srgbClr val="CC0000"/>
                </a:solidFill>
              </a:rPr>
              <a:t>DBT Framework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348222" name="Rectangle 62"/>
          <p:cNvSpPr>
            <a:spLocks noChangeArrowheads="1"/>
          </p:cNvSpPr>
          <p:nvPr/>
        </p:nvSpPr>
        <p:spPr bwMode="auto">
          <a:xfrm>
            <a:off x="4803494" y="1493133"/>
            <a:ext cx="3935391" cy="4340508"/>
          </a:xfrm>
          <a:prstGeom prst="rect">
            <a:avLst/>
          </a:prstGeom>
          <a:noFill/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9" name="Rectangle 2"/>
          <p:cNvSpPr>
            <a:spLocks noChangeArrowheads="1"/>
          </p:cNvSpPr>
          <p:nvPr/>
        </p:nvSpPr>
        <p:spPr bwMode="auto">
          <a:xfrm>
            <a:off x="6949440" y="3819646"/>
            <a:ext cx="1600200" cy="1663579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6949440" y="2222339"/>
            <a:ext cx="1600200" cy="1574157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StrataX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40969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40970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40972" name="AutoShape 12"/>
          <p:cNvCxnSpPr>
            <a:cxnSpLocks noChangeShapeType="1"/>
            <a:stCxn id="40971" idx="2"/>
            <a:endCxn id="40970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40974" name="AutoShape 12"/>
          <p:cNvCxnSpPr>
            <a:cxnSpLocks noChangeShapeType="1"/>
            <a:stCxn id="40973" idx="2"/>
            <a:endCxn id="40967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75" name="AutoShape 12"/>
          <p:cNvCxnSpPr>
            <a:cxnSpLocks noChangeShapeType="1"/>
            <a:stCxn id="40966" idx="1"/>
            <a:endCxn id="40977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6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77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Dispatch</a:t>
            </a:r>
          </a:p>
        </p:txBody>
      </p:sp>
      <p:cxnSp>
        <p:nvCxnSpPr>
          <p:cNvPr id="40978" name="AutoShape 12"/>
          <p:cNvCxnSpPr>
            <a:cxnSpLocks noChangeShapeType="1"/>
            <a:stCxn id="40977" idx="0"/>
            <a:endCxn id="40970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40981" name="Text Box 25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40983" name="AutoShape 12"/>
          <p:cNvCxnSpPr>
            <a:cxnSpLocks noChangeShapeType="1"/>
            <a:stCxn id="40970" idx="7"/>
            <a:endCxn id="40969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4" name="AutoShape 12"/>
          <p:cNvCxnSpPr>
            <a:cxnSpLocks noChangeShapeType="1"/>
            <a:stCxn id="40969" idx="3"/>
            <a:endCxn id="40968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5" name="AutoShape 12"/>
          <p:cNvCxnSpPr>
            <a:cxnSpLocks noChangeShapeType="1"/>
            <a:stCxn id="40977" idx="1"/>
            <a:endCxn id="40976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6" name="AutoShape 12"/>
          <p:cNvCxnSpPr>
            <a:cxnSpLocks noChangeShapeType="1"/>
            <a:stCxn id="40967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7" name="AutoShape 12"/>
          <p:cNvCxnSpPr>
            <a:cxnSpLocks noChangeShapeType="1"/>
            <a:endCxn id="40966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8" name="AutoShape 12"/>
          <p:cNvCxnSpPr>
            <a:cxnSpLocks noChangeShapeType="1"/>
            <a:endCxn id="40971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89" name="Text Box 7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sp>
        <p:nvSpPr>
          <p:cNvPr id="40995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&amp; Pin Frag.</a:t>
            </a:r>
          </a:p>
        </p:txBody>
      </p:sp>
      <p:sp>
        <p:nvSpPr>
          <p:cNvPr id="40996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cxnSp>
        <p:nvCxnSpPr>
          <p:cNvPr id="40997" name="AutoShape 12"/>
          <p:cNvCxnSpPr>
            <a:cxnSpLocks noChangeShapeType="1"/>
            <a:stCxn id="40996" idx="3"/>
            <a:endCxn id="40995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98" name="Text Box 9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40999" name="Text Box 9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41000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41001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cxnSp>
        <p:nvCxnSpPr>
          <p:cNvPr id="41002" name="AutoShape 12"/>
          <p:cNvCxnSpPr>
            <a:cxnSpLocks noChangeShapeType="1"/>
            <a:stCxn id="41001" idx="2"/>
            <a:endCxn id="40973" idx="0"/>
          </p:cNvCxnSpPr>
          <p:nvPr/>
        </p:nvCxnSpPr>
        <p:spPr bwMode="auto">
          <a:xfrm>
            <a:off x="6261100" y="2832100"/>
            <a:ext cx="1588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1003" name="Text Box 10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41004" name="AutoShape 12"/>
          <p:cNvCxnSpPr>
            <a:cxnSpLocks noChangeShapeType="1"/>
            <a:stCxn id="41001" idx="0"/>
            <a:endCxn id="41000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1005" name="AutoShape 12"/>
          <p:cNvCxnSpPr>
            <a:cxnSpLocks noChangeShapeType="1"/>
            <a:stCxn id="40968" idx="3"/>
            <a:endCxn id="41001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1006" name="Text Box 106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41007" name="AutoShape 12"/>
          <p:cNvCxnSpPr>
            <a:cxnSpLocks noChangeShapeType="1"/>
            <a:stCxn id="41000" idx="1"/>
            <a:endCxn id="40969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41008" name="AutoShape 12"/>
          <p:cNvCxnSpPr>
            <a:cxnSpLocks noChangeShapeType="1"/>
            <a:stCxn id="40969" idx="2"/>
            <a:endCxn id="40996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1009" name="AutoShape 12"/>
          <p:cNvCxnSpPr>
            <a:cxnSpLocks noChangeShapeType="1"/>
            <a:stCxn id="40995" idx="3"/>
            <a:endCxn id="41001" idx="1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41010" name="AutoShape 12"/>
          <p:cNvCxnSpPr>
            <a:cxnSpLocks noChangeShapeType="1"/>
            <a:stCxn id="40996" idx="2"/>
            <a:endCxn id="40973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91505"/>
              <a:gd name="adj2" fmla="val 930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3" name="Group 133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41017" name="AutoShape 131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41018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41012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41013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41014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41015" name="Rectangle 2"/>
          <p:cNvSpPr>
            <a:spLocks noChangeArrowheads="1"/>
          </p:cNvSpPr>
          <p:nvPr/>
        </p:nvSpPr>
        <p:spPr bwMode="auto">
          <a:xfrm>
            <a:off x="7026336" y="3481830"/>
            <a:ext cx="1462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SDRAM</a:t>
            </a:r>
          </a:p>
        </p:txBody>
      </p:sp>
      <p:sp>
        <p:nvSpPr>
          <p:cNvPr id="41016" name="Text Box 144"/>
          <p:cNvSpPr txBox="1">
            <a:spLocks noChangeArrowheads="1"/>
          </p:cNvSpPr>
          <p:nvPr/>
        </p:nvSpPr>
        <p:spPr bwMode="auto">
          <a:xfrm>
            <a:off x="2184400" y="250825"/>
            <a:ext cx="52038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A low-overhead DBT framework for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embedded systems with scratchpad memory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6949440" y="1088019"/>
            <a:ext cx="1600200" cy="1157470"/>
          </a:xfrm>
          <a:prstGeom prst="rect">
            <a:avLst/>
          </a:prstGeom>
          <a:solidFill>
            <a:srgbClr val="FF9933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Page Buffer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16690" y="1898028"/>
            <a:ext cx="1462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SDRAM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38"/>
          <p:cNvSpPr>
            <a:spLocks noChangeArrowheads="1"/>
          </p:cNvSpPr>
          <p:nvPr/>
        </p:nvSpPr>
        <p:spPr bwMode="auto">
          <a:xfrm>
            <a:off x="6946900" y="1095375"/>
            <a:ext cx="1600200" cy="4570413"/>
          </a:xfrm>
          <a:prstGeom prst="flowChartDocumen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Fragment Formation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639763" y="1095375"/>
            <a:ext cx="1462087" cy="43878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App. Binary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622599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622600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622602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622603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622604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18444" name="AutoShape 12"/>
          <p:cNvCxnSpPr>
            <a:cxnSpLocks noChangeShapeType="1"/>
            <a:stCxn id="622604" idx="2"/>
            <a:endCxn id="622603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22606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18446" name="AutoShape 12"/>
          <p:cNvCxnSpPr>
            <a:cxnSpLocks noChangeShapeType="1"/>
            <a:stCxn id="622606" idx="2"/>
            <a:endCxn id="622600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8447" name="AutoShape 12"/>
          <p:cNvCxnSpPr>
            <a:cxnSpLocks noChangeShapeType="1"/>
            <a:stCxn id="622599" idx="1"/>
            <a:endCxn id="622610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8448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622610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18450" name="AutoShape 12"/>
          <p:cNvCxnSpPr>
            <a:cxnSpLocks noChangeShapeType="1"/>
            <a:stCxn id="622610" idx="0"/>
            <a:endCxn id="622603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STOP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3792538" y="19780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3790950" y="27416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18455" name="AutoShape 12"/>
          <p:cNvCxnSpPr>
            <a:cxnSpLocks noChangeShapeType="1"/>
            <a:stCxn id="622603" idx="7"/>
            <a:endCxn id="622602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8456" name="AutoShape 12"/>
          <p:cNvCxnSpPr>
            <a:cxnSpLocks noChangeShapeType="1"/>
            <a:stCxn id="622610" idx="1"/>
            <a:endCxn id="18448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22619" name="AutoShape 12"/>
          <p:cNvCxnSpPr>
            <a:cxnSpLocks noChangeShapeType="1"/>
            <a:stCxn id="622600" idx="3"/>
            <a:endCxn id="622694" idx="0"/>
          </p:cNvCxnSpPr>
          <p:nvPr/>
        </p:nvCxnSpPr>
        <p:spPr bwMode="auto">
          <a:xfrm flipV="1">
            <a:off x="6719888" y="1617663"/>
            <a:ext cx="747712" cy="2536825"/>
          </a:xfrm>
          <a:prstGeom prst="bentConnector4">
            <a:avLst>
              <a:gd name="adj1" fmla="val 39491"/>
              <a:gd name="adj2" fmla="val 109009"/>
            </a:avLst>
          </a:prstGeom>
          <a:noFill/>
          <a:ln w="9525">
            <a:solidFill>
              <a:srgbClr val="CC0000"/>
            </a:solidFill>
            <a:miter lim="800000"/>
            <a:headEnd/>
            <a:tailEnd type="triangle" w="lg" len="med"/>
          </a:ln>
        </p:spPr>
      </p:cxnSp>
      <p:cxnSp>
        <p:nvCxnSpPr>
          <p:cNvPr id="622620" name="AutoShape 12"/>
          <p:cNvCxnSpPr>
            <a:cxnSpLocks noChangeShapeType="1"/>
            <a:stCxn id="622717" idx="2"/>
            <a:endCxn id="622599" idx="3"/>
          </p:cNvCxnSpPr>
          <p:nvPr/>
        </p:nvCxnSpPr>
        <p:spPr bwMode="auto">
          <a:xfrm rot="5400000">
            <a:off x="5765800" y="3278188"/>
            <a:ext cx="2657475" cy="749300"/>
          </a:xfrm>
          <a:prstGeom prst="bentConnector2">
            <a:avLst/>
          </a:prstGeom>
          <a:noFill/>
          <a:ln w="9525">
            <a:solidFill>
              <a:srgbClr val="CC0000"/>
            </a:solidFill>
            <a:miter lim="800000"/>
            <a:headEnd/>
            <a:tailEnd type="triangle" w="lg" len="med"/>
          </a:ln>
        </p:spPr>
      </p:cxnSp>
      <p:cxnSp>
        <p:nvCxnSpPr>
          <p:cNvPr id="18459" name="AutoShape 12"/>
          <p:cNvCxnSpPr>
            <a:cxnSpLocks noChangeShapeType="1"/>
            <a:stCxn id="622602" idx="2"/>
            <a:endCxn id="622606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1541463" y="14716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START</a:t>
            </a:r>
          </a:p>
        </p:txBody>
      </p:sp>
      <p:cxnSp>
        <p:nvCxnSpPr>
          <p:cNvPr id="18461" name="AutoShape 12"/>
          <p:cNvCxnSpPr>
            <a:cxnSpLocks noChangeShapeType="1"/>
            <a:stCxn id="18448" idx="1"/>
          </p:cNvCxnSpPr>
          <p:nvPr/>
        </p:nvCxnSpPr>
        <p:spPr bwMode="auto">
          <a:xfrm flipH="1" flipV="1">
            <a:off x="1876425" y="4979988"/>
            <a:ext cx="4556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8462" name="AutoShape 12"/>
          <p:cNvCxnSpPr>
            <a:cxnSpLocks noChangeShapeType="1"/>
            <a:endCxn id="622604" idx="1"/>
          </p:cNvCxnSpPr>
          <p:nvPr/>
        </p:nvCxnSpPr>
        <p:spPr bwMode="auto">
          <a:xfrm>
            <a:off x="1876425" y="1690688"/>
            <a:ext cx="4556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8463" name="AutoShape 35"/>
          <p:cNvCxnSpPr>
            <a:cxnSpLocks noChangeShapeType="1"/>
          </p:cNvCxnSpPr>
          <p:nvPr/>
        </p:nvCxnSpPr>
        <p:spPr bwMode="auto">
          <a:xfrm rot="10800000" flipH="1" flipV="1">
            <a:off x="963613" y="2936875"/>
            <a:ext cx="612775" cy="1239838"/>
          </a:xfrm>
          <a:prstGeom prst="bentConnector3">
            <a:avLst>
              <a:gd name="adj1" fmla="val -22023"/>
            </a:avLst>
          </a:prstGeom>
          <a:noFill/>
          <a:ln w="12700">
            <a:solidFill>
              <a:schemeClr val="tx1"/>
            </a:solidFill>
            <a:prstDash val="sysDot"/>
            <a:miter lim="800000"/>
            <a:headEnd type="arrow" w="med" len="sm"/>
            <a:tailEnd/>
          </a:ln>
        </p:spPr>
      </p:cxn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1193800" y="2741613"/>
            <a:ext cx="374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call</a:t>
            </a:r>
          </a:p>
        </p:txBody>
      </p:sp>
      <p:sp>
        <p:nvSpPr>
          <p:cNvPr id="18465" name="Text Box 37"/>
          <p:cNvSpPr txBox="1">
            <a:spLocks noChangeArrowheads="1"/>
          </p:cNvSpPr>
          <p:nvPr/>
        </p:nvSpPr>
        <p:spPr bwMode="auto">
          <a:xfrm>
            <a:off x="1108075" y="3967163"/>
            <a:ext cx="514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return</a:t>
            </a:r>
          </a:p>
        </p:txBody>
      </p:sp>
      <p:cxnSp>
        <p:nvCxnSpPr>
          <p:cNvPr id="18466" name="AutoShape 38"/>
          <p:cNvCxnSpPr>
            <a:cxnSpLocks noChangeShapeType="1"/>
          </p:cNvCxnSpPr>
          <p:nvPr/>
        </p:nvCxnSpPr>
        <p:spPr bwMode="auto">
          <a:xfrm>
            <a:off x="1874838" y="3255963"/>
            <a:ext cx="1587" cy="311150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8467" name="AutoShape 39"/>
          <p:cNvCxnSpPr>
            <a:cxnSpLocks noChangeShapeType="1"/>
          </p:cNvCxnSpPr>
          <p:nvPr/>
        </p:nvCxnSpPr>
        <p:spPr bwMode="auto">
          <a:xfrm rot="10800000" flipH="1" flipV="1">
            <a:off x="1566863" y="3567113"/>
            <a:ext cx="1587" cy="309562"/>
          </a:xfrm>
          <a:prstGeom prst="bentConnector3">
            <a:avLst>
              <a:gd name="adj1" fmla="val -100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grpSp>
        <p:nvGrpSpPr>
          <p:cNvPr id="18468" name="Group 40"/>
          <p:cNvGrpSpPr>
            <a:grpSpLocks/>
          </p:cNvGrpSpPr>
          <p:nvPr/>
        </p:nvGrpSpPr>
        <p:grpSpPr bwMode="auto">
          <a:xfrm>
            <a:off x="1565275" y="2943225"/>
            <a:ext cx="311150" cy="311150"/>
            <a:chOff x="5204" y="1886"/>
            <a:chExt cx="196" cy="196"/>
          </a:xfrm>
        </p:grpSpPr>
        <p:sp>
          <p:nvSpPr>
            <p:cNvPr id="18522" name="Rectangle 61"/>
            <p:cNvSpPr>
              <a:spLocks noChangeArrowheads="1"/>
            </p:cNvSpPr>
            <p:nvPr/>
          </p:nvSpPr>
          <p:spPr bwMode="auto">
            <a:xfrm>
              <a:off x="5204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G</a:t>
              </a:r>
            </a:p>
          </p:txBody>
        </p:sp>
        <p:sp>
          <p:nvSpPr>
            <p:cNvPr id="18523" name="Rectangle 42"/>
            <p:cNvSpPr>
              <a:spLocks noChangeArrowheads="1"/>
            </p:cNvSpPr>
            <p:nvPr/>
          </p:nvSpPr>
          <p:spPr bwMode="auto">
            <a:xfrm>
              <a:off x="5211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9" name="Group 43"/>
          <p:cNvGrpSpPr>
            <a:grpSpLocks/>
          </p:cNvGrpSpPr>
          <p:nvPr/>
        </p:nvGrpSpPr>
        <p:grpSpPr bwMode="auto">
          <a:xfrm>
            <a:off x="1565275" y="3254375"/>
            <a:ext cx="311150" cy="311150"/>
            <a:chOff x="5204" y="2082"/>
            <a:chExt cx="196" cy="196"/>
          </a:xfrm>
        </p:grpSpPr>
        <p:sp>
          <p:nvSpPr>
            <p:cNvPr id="18520" name="Rectangle 61"/>
            <p:cNvSpPr>
              <a:spLocks noChangeArrowheads="1"/>
            </p:cNvSpPr>
            <p:nvPr/>
          </p:nvSpPr>
          <p:spPr bwMode="auto">
            <a:xfrm>
              <a:off x="5204" y="208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H</a:t>
              </a:r>
            </a:p>
          </p:txBody>
        </p:sp>
        <p:sp>
          <p:nvSpPr>
            <p:cNvPr id="18521" name="Rectangle 45"/>
            <p:cNvSpPr>
              <a:spLocks noChangeArrowheads="1"/>
            </p:cNvSpPr>
            <p:nvPr/>
          </p:nvSpPr>
          <p:spPr bwMode="auto">
            <a:xfrm>
              <a:off x="5211" y="2239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0" name="Group 46"/>
          <p:cNvGrpSpPr>
            <a:grpSpLocks/>
          </p:cNvGrpSpPr>
          <p:nvPr/>
        </p:nvGrpSpPr>
        <p:grpSpPr bwMode="auto">
          <a:xfrm>
            <a:off x="1565275" y="3876675"/>
            <a:ext cx="311150" cy="311150"/>
            <a:chOff x="5204" y="2474"/>
            <a:chExt cx="196" cy="196"/>
          </a:xfrm>
        </p:grpSpPr>
        <p:sp>
          <p:nvSpPr>
            <p:cNvPr id="18518" name="Rectangle 61"/>
            <p:cNvSpPr>
              <a:spLocks noChangeArrowheads="1"/>
            </p:cNvSpPr>
            <p:nvPr/>
          </p:nvSpPr>
          <p:spPr bwMode="auto">
            <a:xfrm>
              <a:off x="5204" y="2474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J</a:t>
              </a:r>
            </a:p>
          </p:txBody>
        </p:sp>
        <p:sp>
          <p:nvSpPr>
            <p:cNvPr id="18519" name="Rectangle 48"/>
            <p:cNvSpPr>
              <a:spLocks noChangeArrowheads="1"/>
            </p:cNvSpPr>
            <p:nvPr/>
          </p:nvSpPr>
          <p:spPr bwMode="auto">
            <a:xfrm>
              <a:off x="5211" y="2629"/>
              <a:ext cx="184" cy="35"/>
            </a:xfrm>
            <a:prstGeom prst="rect">
              <a:avLst/>
            </a:prstGeom>
            <a:solidFill>
              <a:srgbClr val="FF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1" name="Group 49"/>
          <p:cNvGrpSpPr>
            <a:grpSpLocks/>
          </p:cNvGrpSpPr>
          <p:nvPr/>
        </p:nvGrpSpPr>
        <p:grpSpPr bwMode="auto">
          <a:xfrm>
            <a:off x="1565275" y="3565525"/>
            <a:ext cx="311150" cy="311150"/>
            <a:chOff x="5204" y="2278"/>
            <a:chExt cx="196" cy="196"/>
          </a:xfrm>
        </p:grpSpPr>
        <p:sp>
          <p:nvSpPr>
            <p:cNvPr id="18516" name="Rectangle 61"/>
            <p:cNvSpPr>
              <a:spLocks noChangeArrowheads="1"/>
            </p:cNvSpPr>
            <p:nvPr/>
          </p:nvSpPr>
          <p:spPr bwMode="auto">
            <a:xfrm>
              <a:off x="5204" y="2278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I</a:t>
              </a:r>
            </a:p>
          </p:txBody>
        </p:sp>
        <p:sp>
          <p:nvSpPr>
            <p:cNvPr id="18517" name="Rectangle 51"/>
            <p:cNvSpPr>
              <a:spLocks noChangeArrowheads="1"/>
            </p:cNvSpPr>
            <p:nvPr/>
          </p:nvSpPr>
          <p:spPr bwMode="auto">
            <a:xfrm>
              <a:off x="5211" y="2435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472" name="AutoShape 52"/>
          <p:cNvCxnSpPr>
            <a:cxnSpLocks noChangeShapeType="1"/>
          </p:cNvCxnSpPr>
          <p:nvPr/>
        </p:nvCxnSpPr>
        <p:spPr bwMode="auto">
          <a:xfrm flipV="1">
            <a:off x="1260475" y="2944813"/>
            <a:ext cx="3079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8473" name="AutoShape 53"/>
          <p:cNvCxnSpPr>
            <a:cxnSpLocks noChangeShapeType="1"/>
          </p:cNvCxnSpPr>
          <p:nvPr/>
        </p:nvCxnSpPr>
        <p:spPr bwMode="auto">
          <a:xfrm>
            <a:off x="1258888" y="2014538"/>
            <a:ext cx="1587" cy="312737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8474" name="AutoShape 54"/>
          <p:cNvCxnSpPr>
            <a:cxnSpLocks noChangeShapeType="1"/>
          </p:cNvCxnSpPr>
          <p:nvPr/>
        </p:nvCxnSpPr>
        <p:spPr bwMode="auto">
          <a:xfrm rot="10800000" flipH="1" flipV="1">
            <a:off x="966788" y="2327275"/>
            <a:ext cx="1587" cy="304800"/>
          </a:xfrm>
          <a:prstGeom prst="bentConnector3">
            <a:avLst>
              <a:gd name="adj1" fmla="val -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8475" name="AutoShape 55"/>
          <p:cNvCxnSpPr>
            <a:cxnSpLocks noChangeShapeType="1"/>
          </p:cNvCxnSpPr>
          <p:nvPr/>
        </p:nvCxnSpPr>
        <p:spPr bwMode="auto">
          <a:xfrm rot="10800000" flipH="1" flipV="1">
            <a:off x="966788" y="1703388"/>
            <a:ext cx="1587" cy="1550987"/>
          </a:xfrm>
          <a:prstGeom prst="bent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miter lim="800000"/>
            <a:headEnd type="arrow" w="med" len="sm"/>
            <a:tailEnd/>
          </a:ln>
        </p:spPr>
      </p:cxnSp>
      <p:grpSp>
        <p:nvGrpSpPr>
          <p:cNvPr id="18476" name="Group 96"/>
          <p:cNvGrpSpPr>
            <a:grpSpLocks/>
          </p:cNvGrpSpPr>
          <p:nvPr/>
        </p:nvGrpSpPr>
        <p:grpSpPr bwMode="auto">
          <a:xfrm>
            <a:off x="954088" y="1701800"/>
            <a:ext cx="311150" cy="311150"/>
            <a:chOff x="601" y="1072"/>
            <a:chExt cx="196" cy="196"/>
          </a:xfrm>
        </p:grpSpPr>
        <p:sp>
          <p:nvSpPr>
            <p:cNvPr id="18514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A</a:t>
              </a:r>
            </a:p>
          </p:txBody>
        </p:sp>
        <p:sp>
          <p:nvSpPr>
            <p:cNvPr id="18515" name="Rectangle 58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7" name="Group 59"/>
          <p:cNvGrpSpPr>
            <a:grpSpLocks/>
          </p:cNvGrpSpPr>
          <p:nvPr/>
        </p:nvGrpSpPr>
        <p:grpSpPr bwMode="auto">
          <a:xfrm>
            <a:off x="954088" y="2011363"/>
            <a:ext cx="311150" cy="311150"/>
            <a:chOff x="4681" y="1299"/>
            <a:chExt cx="196" cy="196"/>
          </a:xfrm>
        </p:grpSpPr>
        <p:sp>
          <p:nvSpPr>
            <p:cNvPr id="18512" name="Rectangle 61"/>
            <p:cNvSpPr>
              <a:spLocks noChangeArrowheads="1"/>
            </p:cNvSpPr>
            <p:nvPr/>
          </p:nvSpPr>
          <p:spPr bwMode="auto">
            <a:xfrm>
              <a:off x="4681" y="1299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B</a:t>
              </a:r>
            </a:p>
          </p:txBody>
        </p:sp>
        <p:sp>
          <p:nvSpPr>
            <p:cNvPr id="18513" name="Rectangle 61"/>
            <p:cNvSpPr>
              <a:spLocks noChangeArrowheads="1"/>
            </p:cNvSpPr>
            <p:nvPr/>
          </p:nvSpPr>
          <p:spPr bwMode="auto">
            <a:xfrm>
              <a:off x="4687" y="1456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8" name="Group 62"/>
          <p:cNvGrpSpPr>
            <a:grpSpLocks/>
          </p:cNvGrpSpPr>
          <p:nvPr/>
        </p:nvGrpSpPr>
        <p:grpSpPr bwMode="auto">
          <a:xfrm>
            <a:off x="954088" y="2632075"/>
            <a:ext cx="311150" cy="311150"/>
            <a:chOff x="4681" y="1690"/>
            <a:chExt cx="196" cy="196"/>
          </a:xfrm>
        </p:grpSpPr>
        <p:sp>
          <p:nvSpPr>
            <p:cNvPr id="18510" name="Rectangle 61"/>
            <p:cNvSpPr>
              <a:spLocks noChangeArrowheads="1"/>
            </p:cNvSpPr>
            <p:nvPr/>
          </p:nvSpPr>
          <p:spPr bwMode="auto">
            <a:xfrm>
              <a:off x="4681" y="1690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D</a:t>
              </a:r>
            </a:p>
          </p:txBody>
        </p:sp>
        <p:sp>
          <p:nvSpPr>
            <p:cNvPr id="18511" name="Rectangle 64"/>
            <p:cNvSpPr>
              <a:spLocks noChangeArrowheads="1"/>
            </p:cNvSpPr>
            <p:nvPr/>
          </p:nvSpPr>
          <p:spPr bwMode="auto">
            <a:xfrm>
              <a:off x="4687" y="1848"/>
              <a:ext cx="184" cy="3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9" name="Group 65"/>
          <p:cNvGrpSpPr>
            <a:grpSpLocks/>
          </p:cNvGrpSpPr>
          <p:nvPr/>
        </p:nvGrpSpPr>
        <p:grpSpPr bwMode="auto">
          <a:xfrm>
            <a:off x="954088" y="2943225"/>
            <a:ext cx="311150" cy="311150"/>
            <a:chOff x="4681" y="1886"/>
            <a:chExt cx="196" cy="196"/>
          </a:xfrm>
        </p:grpSpPr>
        <p:sp>
          <p:nvSpPr>
            <p:cNvPr id="18508" name="Rectangle 61"/>
            <p:cNvSpPr>
              <a:spLocks noChangeArrowheads="1"/>
            </p:cNvSpPr>
            <p:nvPr/>
          </p:nvSpPr>
          <p:spPr bwMode="auto">
            <a:xfrm>
              <a:off x="4681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E</a:t>
              </a:r>
            </a:p>
          </p:txBody>
        </p:sp>
        <p:sp>
          <p:nvSpPr>
            <p:cNvPr id="18509" name="Rectangle 67"/>
            <p:cNvSpPr>
              <a:spLocks noChangeArrowheads="1"/>
            </p:cNvSpPr>
            <p:nvPr/>
          </p:nvSpPr>
          <p:spPr bwMode="auto">
            <a:xfrm>
              <a:off x="4687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80" name="Group 68"/>
          <p:cNvGrpSpPr>
            <a:grpSpLocks/>
          </p:cNvGrpSpPr>
          <p:nvPr/>
        </p:nvGrpSpPr>
        <p:grpSpPr bwMode="auto">
          <a:xfrm>
            <a:off x="954088" y="2322513"/>
            <a:ext cx="311150" cy="311150"/>
            <a:chOff x="4681" y="1495"/>
            <a:chExt cx="196" cy="196"/>
          </a:xfrm>
        </p:grpSpPr>
        <p:sp>
          <p:nvSpPr>
            <p:cNvPr id="18506" name="Rectangle 61"/>
            <p:cNvSpPr>
              <a:spLocks noChangeArrowheads="1"/>
            </p:cNvSpPr>
            <p:nvPr/>
          </p:nvSpPr>
          <p:spPr bwMode="auto">
            <a:xfrm>
              <a:off x="4681" y="1495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C</a:t>
              </a:r>
            </a:p>
          </p:txBody>
        </p:sp>
        <p:sp>
          <p:nvSpPr>
            <p:cNvPr id="18507" name="Rectangle 70"/>
            <p:cNvSpPr>
              <a:spLocks noChangeArrowheads="1"/>
            </p:cNvSpPr>
            <p:nvPr/>
          </p:nvSpPr>
          <p:spPr bwMode="auto">
            <a:xfrm>
              <a:off x="4687" y="1652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481" name="AutoShape 71"/>
          <p:cNvCxnSpPr>
            <a:cxnSpLocks noChangeShapeType="1"/>
            <a:endCxn id="18514" idx="0"/>
          </p:cNvCxnSpPr>
          <p:nvPr/>
        </p:nvCxnSpPr>
        <p:spPr bwMode="auto">
          <a:xfrm flipH="1">
            <a:off x="1109663" y="1490663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8482" name="AutoShape 72"/>
          <p:cNvCxnSpPr>
            <a:cxnSpLocks noChangeShapeType="1"/>
          </p:cNvCxnSpPr>
          <p:nvPr/>
        </p:nvCxnSpPr>
        <p:spPr bwMode="auto">
          <a:xfrm flipH="1">
            <a:off x="1109663" y="3252788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sp>
        <p:nvSpPr>
          <p:cNvPr id="18483" name="Rectangle 75"/>
          <p:cNvSpPr>
            <a:spLocks noChangeArrowheads="1"/>
          </p:cNvSpPr>
          <p:nvPr/>
        </p:nvSpPr>
        <p:spPr bwMode="auto">
          <a:xfrm>
            <a:off x="4524375" y="1458913"/>
            <a:ext cx="2193925" cy="152082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1200" b="1"/>
              <a:t>Build Fragment</a:t>
            </a:r>
          </a:p>
        </p:txBody>
      </p:sp>
      <p:sp>
        <p:nvSpPr>
          <p:cNvPr id="622669" name="Rectangle 10"/>
          <p:cNvSpPr>
            <a:spLocks noChangeArrowheads="1"/>
          </p:cNvSpPr>
          <p:nvPr/>
        </p:nvSpPr>
        <p:spPr bwMode="auto">
          <a:xfrm>
            <a:off x="4660900" y="1500188"/>
            <a:ext cx="731838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Fragment</a:t>
            </a:r>
          </a:p>
        </p:txBody>
      </p:sp>
      <p:cxnSp>
        <p:nvCxnSpPr>
          <p:cNvPr id="18485" name="AutoShape 12"/>
          <p:cNvCxnSpPr>
            <a:cxnSpLocks noChangeShapeType="1"/>
            <a:stCxn id="622669" idx="2"/>
            <a:endCxn id="622668" idx="0"/>
          </p:cNvCxnSpPr>
          <p:nvPr/>
        </p:nvCxnSpPr>
        <p:spPr bwMode="auto">
          <a:xfrm>
            <a:off x="5027613" y="1865313"/>
            <a:ext cx="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22670" name="AutoShape 11"/>
          <p:cNvSpPr>
            <a:spLocks noChangeArrowheads="1"/>
          </p:cNvSpPr>
          <p:nvPr/>
        </p:nvSpPr>
        <p:spPr bwMode="auto">
          <a:xfrm>
            <a:off x="5895975" y="2401888"/>
            <a:ext cx="731838" cy="457200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Finished?</a:t>
            </a:r>
          </a:p>
        </p:txBody>
      </p:sp>
      <p:cxnSp>
        <p:nvCxnSpPr>
          <p:cNvPr id="18487" name="AutoShape 12"/>
          <p:cNvCxnSpPr>
            <a:cxnSpLocks noChangeShapeType="1"/>
            <a:stCxn id="622674" idx="3"/>
            <a:endCxn id="622670" idx="1"/>
          </p:cNvCxnSpPr>
          <p:nvPr/>
        </p:nvCxnSpPr>
        <p:spPr bwMode="auto">
          <a:xfrm>
            <a:off x="5392738" y="263048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22668" name="Rectangle 9"/>
          <p:cNvSpPr>
            <a:spLocks noChangeArrowheads="1"/>
          </p:cNvSpPr>
          <p:nvPr/>
        </p:nvSpPr>
        <p:spPr bwMode="auto">
          <a:xfrm>
            <a:off x="4660900" y="1989138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Fetch</a:t>
            </a:r>
          </a:p>
        </p:txBody>
      </p:sp>
      <p:sp>
        <p:nvSpPr>
          <p:cNvPr id="622673" name="Rectangle 7"/>
          <p:cNvSpPr>
            <a:spLocks noChangeArrowheads="1"/>
          </p:cNvSpPr>
          <p:nvPr/>
        </p:nvSpPr>
        <p:spPr bwMode="auto">
          <a:xfrm>
            <a:off x="4660900" y="235585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Translate</a:t>
            </a:r>
          </a:p>
        </p:txBody>
      </p:sp>
      <p:sp>
        <p:nvSpPr>
          <p:cNvPr id="622674" name="Rectangle 6"/>
          <p:cNvSpPr>
            <a:spLocks noChangeArrowheads="1"/>
          </p:cNvSpPr>
          <p:nvPr/>
        </p:nvSpPr>
        <p:spPr bwMode="auto">
          <a:xfrm>
            <a:off x="4660900" y="2538413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Next PC</a:t>
            </a:r>
          </a:p>
        </p:txBody>
      </p:sp>
      <p:sp>
        <p:nvSpPr>
          <p:cNvPr id="622675" name="Rectangle 8"/>
          <p:cNvSpPr>
            <a:spLocks noChangeArrowheads="1"/>
          </p:cNvSpPr>
          <p:nvPr/>
        </p:nvSpPr>
        <p:spPr bwMode="auto">
          <a:xfrm>
            <a:off x="4660900" y="217170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Decode</a:t>
            </a:r>
          </a:p>
        </p:txBody>
      </p:sp>
      <p:cxnSp>
        <p:nvCxnSpPr>
          <p:cNvPr id="18492" name="AutoShape 84"/>
          <p:cNvCxnSpPr>
            <a:cxnSpLocks noChangeShapeType="1"/>
            <a:stCxn id="622670" idx="0"/>
            <a:endCxn id="622668" idx="3"/>
          </p:cNvCxnSpPr>
          <p:nvPr/>
        </p:nvCxnSpPr>
        <p:spPr bwMode="auto">
          <a:xfrm rot="5400000" flipH="1">
            <a:off x="5667375" y="1806576"/>
            <a:ext cx="320675" cy="869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8493" name="Text Box 85"/>
          <p:cNvSpPr txBox="1">
            <a:spLocks noChangeArrowheads="1"/>
          </p:cNvSpPr>
          <p:nvPr/>
        </p:nvSpPr>
        <p:spPr bwMode="auto">
          <a:xfrm>
            <a:off x="6215063" y="2254250"/>
            <a:ext cx="336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NO</a:t>
            </a:r>
          </a:p>
        </p:txBody>
      </p:sp>
      <p:sp>
        <p:nvSpPr>
          <p:cNvPr id="18494" name="Text Box 86"/>
          <p:cNvSpPr txBox="1">
            <a:spLocks noChangeArrowheads="1"/>
          </p:cNvSpPr>
          <p:nvPr/>
        </p:nvSpPr>
        <p:spPr bwMode="auto">
          <a:xfrm>
            <a:off x="6205538" y="2806700"/>
            <a:ext cx="388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YES</a:t>
            </a:r>
          </a:p>
        </p:txBody>
      </p:sp>
      <p:cxnSp>
        <p:nvCxnSpPr>
          <p:cNvPr id="18495" name="AutoShape 12"/>
          <p:cNvCxnSpPr>
            <a:cxnSpLocks noChangeShapeType="1"/>
            <a:stCxn id="622602" idx="0"/>
            <a:endCxn id="622669" idx="1"/>
          </p:cNvCxnSpPr>
          <p:nvPr/>
        </p:nvCxnSpPr>
        <p:spPr bwMode="auto">
          <a:xfrm rot="-5400000">
            <a:off x="3994944" y="1526381"/>
            <a:ext cx="509588" cy="822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18496" name="AutoShape 12"/>
          <p:cNvCxnSpPr>
            <a:cxnSpLocks noChangeShapeType="1"/>
            <a:stCxn id="622670" idx="2"/>
            <a:endCxn id="622606" idx="0"/>
          </p:cNvCxnSpPr>
          <p:nvPr/>
        </p:nvCxnSpPr>
        <p:spPr bwMode="auto">
          <a:xfrm>
            <a:off x="6262688" y="2859088"/>
            <a:ext cx="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22694" name="Rectangle 102"/>
          <p:cNvSpPr>
            <a:spLocks noChangeArrowheads="1"/>
          </p:cNvSpPr>
          <p:nvPr/>
        </p:nvSpPr>
        <p:spPr bwMode="auto">
          <a:xfrm>
            <a:off x="7312025" y="1617663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95" name="Rectangle 103"/>
          <p:cNvSpPr>
            <a:spLocks noChangeArrowheads="1"/>
          </p:cNvSpPr>
          <p:nvPr/>
        </p:nvSpPr>
        <p:spPr bwMode="auto">
          <a:xfrm>
            <a:off x="7312025" y="200501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trB</a:t>
            </a:r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7313613" y="1690688"/>
            <a:ext cx="311150" cy="311150"/>
            <a:chOff x="601" y="1072"/>
            <a:chExt cx="196" cy="196"/>
          </a:xfrm>
        </p:grpSpPr>
        <p:sp>
          <p:nvSpPr>
            <p:cNvPr id="18504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A</a:t>
              </a:r>
            </a:p>
          </p:txBody>
        </p:sp>
        <p:sp>
          <p:nvSpPr>
            <p:cNvPr id="18505" name="Rectangle 118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717" name="Rectangle 125"/>
          <p:cNvSpPr>
            <a:spLocks noChangeArrowheads="1"/>
          </p:cNvSpPr>
          <p:nvPr/>
        </p:nvSpPr>
        <p:spPr bwMode="auto">
          <a:xfrm>
            <a:off x="7313613" y="216376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trC</a:t>
            </a:r>
          </a:p>
        </p:txBody>
      </p:sp>
      <p:cxnSp>
        <p:nvCxnSpPr>
          <p:cNvPr id="622718" name="AutoShape 126"/>
          <p:cNvCxnSpPr>
            <a:cxnSpLocks noChangeShapeType="1"/>
          </p:cNvCxnSpPr>
          <p:nvPr/>
        </p:nvCxnSpPr>
        <p:spPr bwMode="auto">
          <a:xfrm>
            <a:off x="7608888" y="2005013"/>
            <a:ext cx="1587" cy="158750"/>
          </a:xfrm>
          <a:prstGeom prst="bentConnector3">
            <a:avLst>
              <a:gd name="adj1" fmla="val 940000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arrow" w="med" len="sm"/>
          </a:ln>
        </p:spPr>
      </p:cxnSp>
      <p:sp>
        <p:nvSpPr>
          <p:cNvPr id="622728" name="AutoShape 136"/>
          <p:cNvSpPr>
            <a:spLocks noChangeArrowheads="1"/>
          </p:cNvSpPr>
          <p:nvPr/>
        </p:nvSpPr>
        <p:spPr bwMode="auto">
          <a:xfrm>
            <a:off x="7835900" y="1435100"/>
            <a:ext cx="1076606" cy="368300"/>
          </a:xfrm>
          <a:prstGeom prst="wedgeEllipseCallout">
            <a:avLst>
              <a:gd name="adj1" fmla="val -90972"/>
              <a:gd name="adj2" fmla="val 10778"/>
            </a:avLst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>
                <a:solidFill>
                  <a:srgbClr val="CC0000"/>
                </a:solidFill>
              </a:rPr>
              <a:t>Prologue</a:t>
            </a:r>
          </a:p>
        </p:txBody>
      </p:sp>
      <p:sp>
        <p:nvSpPr>
          <p:cNvPr id="622729" name="AutoShape 137"/>
          <p:cNvSpPr>
            <a:spLocks noChangeArrowheads="1"/>
          </p:cNvSpPr>
          <p:nvPr/>
        </p:nvSpPr>
        <p:spPr bwMode="auto">
          <a:xfrm>
            <a:off x="7741838" y="1982788"/>
            <a:ext cx="1228544" cy="368300"/>
          </a:xfrm>
          <a:prstGeom prst="wedgeEllipseCallout">
            <a:avLst>
              <a:gd name="adj1" fmla="val -74713"/>
              <a:gd name="adj2" fmla="val -13361"/>
            </a:avLst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>
                <a:solidFill>
                  <a:srgbClr val="CC0000"/>
                </a:solidFill>
              </a:rPr>
              <a:t>Trampoline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622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622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622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622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622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622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622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622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622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6226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622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22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622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6226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72222 -2.96296E-6 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622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622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indefinite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94" grpId="0" animBg="1"/>
      <p:bldP spid="622695" grpId="0" animBg="1"/>
      <p:bldP spid="622717" grpId="0" animBg="1"/>
      <p:bldP spid="622728" grpId="0" animBg="1"/>
      <p:bldP spid="622728" grpId="1" animBg="1"/>
      <p:bldP spid="622729" grpId="0" animBg="1"/>
      <p:bldP spid="6227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5"/>
          <p:cNvSpPr>
            <a:spLocks noChangeArrowheads="1"/>
          </p:cNvSpPr>
          <p:nvPr/>
        </p:nvSpPr>
        <p:spPr bwMode="auto">
          <a:xfrm>
            <a:off x="6946900" y="1095375"/>
            <a:ext cx="1600200" cy="4570413"/>
          </a:xfrm>
          <a:prstGeom prst="flowChartDocumen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Fragment </a:t>
            </a:r>
            <a:r>
              <a:rPr lang="en-US" dirty="0" smtClean="0"/>
              <a:t>Linking</a:t>
            </a:r>
            <a:endParaRPr lang="en-US" dirty="0" smtClean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39763" y="1095375"/>
            <a:ext cx="1462087" cy="43878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App. Binary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19465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19466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19468" name="AutoShape 12"/>
          <p:cNvCxnSpPr>
            <a:cxnSpLocks noChangeShapeType="1"/>
            <a:stCxn id="19467" idx="2"/>
            <a:endCxn id="19466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845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19470" name="AutoShape 12"/>
          <p:cNvCxnSpPr>
            <a:cxnSpLocks noChangeShapeType="1"/>
            <a:stCxn id="632845" idx="2"/>
            <a:endCxn id="19463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71" name="AutoShape 12"/>
          <p:cNvCxnSpPr>
            <a:cxnSpLocks noChangeShapeType="1"/>
            <a:stCxn id="19462" idx="1"/>
            <a:endCxn id="19473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472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73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19474" name="AutoShape 12"/>
          <p:cNvCxnSpPr>
            <a:cxnSpLocks noChangeShapeType="1"/>
            <a:stCxn id="19473" idx="0"/>
            <a:endCxn id="19466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STOP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792538" y="19780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790950" y="27416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19479" name="AutoShape 12"/>
          <p:cNvCxnSpPr>
            <a:cxnSpLocks noChangeShapeType="1"/>
            <a:stCxn id="19466" idx="7"/>
            <a:endCxn id="19465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0" name="AutoShape 12"/>
          <p:cNvCxnSpPr>
            <a:cxnSpLocks noChangeShapeType="1"/>
            <a:stCxn id="19473" idx="1"/>
            <a:endCxn id="19472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1" name="AutoShape 12"/>
          <p:cNvCxnSpPr>
            <a:cxnSpLocks noChangeShapeType="1"/>
            <a:stCxn id="19465" idx="2"/>
            <a:endCxn id="632845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1541463" y="14716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START</a:t>
            </a:r>
          </a:p>
        </p:txBody>
      </p:sp>
      <p:cxnSp>
        <p:nvCxnSpPr>
          <p:cNvPr id="19483" name="AutoShape 12"/>
          <p:cNvCxnSpPr>
            <a:cxnSpLocks noChangeShapeType="1"/>
            <a:stCxn id="19472" idx="1"/>
          </p:cNvCxnSpPr>
          <p:nvPr/>
        </p:nvCxnSpPr>
        <p:spPr bwMode="auto">
          <a:xfrm flipH="1" flipV="1">
            <a:off x="1876425" y="4979988"/>
            <a:ext cx="4556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4" name="AutoShape 12"/>
          <p:cNvCxnSpPr>
            <a:cxnSpLocks noChangeShapeType="1"/>
            <a:endCxn id="19467" idx="1"/>
          </p:cNvCxnSpPr>
          <p:nvPr/>
        </p:nvCxnSpPr>
        <p:spPr bwMode="auto">
          <a:xfrm>
            <a:off x="1876425" y="1690688"/>
            <a:ext cx="4556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5" name="AutoShape 31"/>
          <p:cNvCxnSpPr>
            <a:cxnSpLocks noChangeShapeType="1"/>
          </p:cNvCxnSpPr>
          <p:nvPr/>
        </p:nvCxnSpPr>
        <p:spPr bwMode="auto">
          <a:xfrm rot="10800000" flipH="1" flipV="1">
            <a:off x="963613" y="2936875"/>
            <a:ext cx="612775" cy="1239838"/>
          </a:xfrm>
          <a:prstGeom prst="bentConnector3">
            <a:avLst>
              <a:gd name="adj1" fmla="val -22023"/>
            </a:avLst>
          </a:prstGeom>
          <a:noFill/>
          <a:ln w="12700">
            <a:solidFill>
              <a:schemeClr val="tx1"/>
            </a:solidFill>
            <a:prstDash val="sysDot"/>
            <a:miter lim="800000"/>
            <a:headEnd type="arrow" w="med" len="sm"/>
            <a:tailEnd/>
          </a:ln>
        </p:spPr>
      </p:cxnSp>
      <p:sp>
        <p:nvSpPr>
          <p:cNvPr id="19486" name="Text Box 32"/>
          <p:cNvSpPr txBox="1">
            <a:spLocks noChangeArrowheads="1"/>
          </p:cNvSpPr>
          <p:nvPr/>
        </p:nvSpPr>
        <p:spPr bwMode="auto">
          <a:xfrm>
            <a:off x="1193800" y="2741613"/>
            <a:ext cx="374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call</a:t>
            </a:r>
          </a:p>
        </p:txBody>
      </p:sp>
      <p:sp>
        <p:nvSpPr>
          <p:cNvPr id="19487" name="Text Box 33"/>
          <p:cNvSpPr txBox="1">
            <a:spLocks noChangeArrowheads="1"/>
          </p:cNvSpPr>
          <p:nvPr/>
        </p:nvSpPr>
        <p:spPr bwMode="auto">
          <a:xfrm>
            <a:off x="1108075" y="3967163"/>
            <a:ext cx="514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return</a:t>
            </a:r>
          </a:p>
        </p:txBody>
      </p:sp>
      <p:cxnSp>
        <p:nvCxnSpPr>
          <p:cNvPr id="19488" name="AutoShape 34"/>
          <p:cNvCxnSpPr>
            <a:cxnSpLocks noChangeShapeType="1"/>
          </p:cNvCxnSpPr>
          <p:nvPr/>
        </p:nvCxnSpPr>
        <p:spPr bwMode="auto">
          <a:xfrm>
            <a:off x="1874838" y="3255963"/>
            <a:ext cx="1587" cy="311150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89" name="AutoShape 35"/>
          <p:cNvCxnSpPr>
            <a:cxnSpLocks noChangeShapeType="1"/>
          </p:cNvCxnSpPr>
          <p:nvPr/>
        </p:nvCxnSpPr>
        <p:spPr bwMode="auto">
          <a:xfrm rot="10800000" flipH="1" flipV="1">
            <a:off x="1566863" y="3567113"/>
            <a:ext cx="1587" cy="309562"/>
          </a:xfrm>
          <a:prstGeom prst="bentConnector3">
            <a:avLst>
              <a:gd name="adj1" fmla="val -100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grpSp>
        <p:nvGrpSpPr>
          <p:cNvPr id="19490" name="Group 36"/>
          <p:cNvGrpSpPr>
            <a:grpSpLocks/>
          </p:cNvGrpSpPr>
          <p:nvPr/>
        </p:nvGrpSpPr>
        <p:grpSpPr bwMode="auto">
          <a:xfrm>
            <a:off x="1565275" y="2943225"/>
            <a:ext cx="311150" cy="311150"/>
            <a:chOff x="5204" y="1886"/>
            <a:chExt cx="196" cy="196"/>
          </a:xfrm>
        </p:grpSpPr>
        <p:sp>
          <p:nvSpPr>
            <p:cNvPr id="19555" name="Rectangle 61"/>
            <p:cNvSpPr>
              <a:spLocks noChangeArrowheads="1"/>
            </p:cNvSpPr>
            <p:nvPr/>
          </p:nvSpPr>
          <p:spPr bwMode="auto">
            <a:xfrm>
              <a:off x="5204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G</a:t>
              </a:r>
            </a:p>
          </p:txBody>
        </p:sp>
        <p:sp>
          <p:nvSpPr>
            <p:cNvPr id="19556" name="Rectangle 38"/>
            <p:cNvSpPr>
              <a:spLocks noChangeArrowheads="1"/>
            </p:cNvSpPr>
            <p:nvPr/>
          </p:nvSpPr>
          <p:spPr bwMode="auto">
            <a:xfrm>
              <a:off x="5211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91" name="Group 39"/>
          <p:cNvGrpSpPr>
            <a:grpSpLocks/>
          </p:cNvGrpSpPr>
          <p:nvPr/>
        </p:nvGrpSpPr>
        <p:grpSpPr bwMode="auto">
          <a:xfrm>
            <a:off x="1565275" y="3254375"/>
            <a:ext cx="311150" cy="311150"/>
            <a:chOff x="5204" y="2082"/>
            <a:chExt cx="196" cy="196"/>
          </a:xfrm>
        </p:grpSpPr>
        <p:sp>
          <p:nvSpPr>
            <p:cNvPr id="19553" name="Rectangle 61"/>
            <p:cNvSpPr>
              <a:spLocks noChangeArrowheads="1"/>
            </p:cNvSpPr>
            <p:nvPr/>
          </p:nvSpPr>
          <p:spPr bwMode="auto">
            <a:xfrm>
              <a:off x="5204" y="208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H</a:t>
              </a:r>
            </a:p>
          </p:txBody>
        </p:sp>
        <p:sp>
          <p:nvSpPr>
            <p:cNvPr id="19554" name="Rectangle 41"/>
            <p:cNvSpPr>
              <a:spLocks noChangeArrowheads="1"/>
            </p:cNvSpPr>
            <p:nvPr/>
          </p:nvSpPr>
          <p:spPr bwMode="auto">
            <a:xfrm>
              <a:off x="5211" y="2239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92" name="Group 42"/>
          <p:cNvGrpSpPr>
            <a:grpSpLocks/>
          </p:cNvGrpSpPr>
          <p:nvPr/>
        </p:nvGrpSpPr>
        <p:grpSpPr bwMode="auto">
          <a:xfrm>
            <a:off x="1565275" y="3876675"/>
            <a:ext cx="311150" cy="311150"/>
            <a:chOff x="5204" y="2474"/>
            <a:chExt cx="196" cy="196"/>
          </a:xfrm>
        </p:grpSpPr>
        <p:sp>
          <p:nvSpPr>
            <p:cNvPr id="19551" name="Rectangle 61"/>
            <p:cNvSpPr>
              <a:spLocks noChangeArrowheads="1"/>
            </p:cNvSpPr>
            <p:nvPr/>
          </p:nvSpPr>
          <p:spPr bwMode="auto">
            <a:xfrm>
              <a:off x="5204" y="2474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J</a:t>
              </a:r>
            </a:p>
          </p:txBody>
        </p:sp>
        <p:sp>
          <p:nvSpPr>
            <p:cNvPr id="19552" name="Rectangle 44"/>
            <p:cNvSpPr>
              <a:spLocks noChangeArrowheads="1"/>
            </p:cNvSpPr>
            <p:nvPr/>
          </p:nvSpPr>
          <p:spPr bwMode="auto">
            <a:xfrm>
              <a:off x="5211" y="2629"/>
              <a:ext cx="184" cy="35"/>
            </a:xfrm>
            <a:prstGeom prst="rect">
              <a:avLst/>
            </a:prstGeom>
            <a:solidFill>
              <a:srgbClr val="FF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93" name="Group 45"/>
          <p:cNvGrpSpPr>
            <a:grpSpLocks/>
          </p:cNvGrpSpPr>
          <p:nvPr/>
        </p:nvGrpSpPr>
        <p:grpSpPr bwMode="auto">
          <a:xfrm>
            <a:off x="1565275" y="3565525"/>
            <a:ext cx="311150" cy="311150"/>
            <a:chOff x="5204" y="2278"/>
            <a:chExt cx="196" cy="196"/>
          </a:xfrm>
        </p:grpSpPr>
        <p:sp>
          <p:nvSpPr>
            <p:cNvPr id="19549" name="Rectangle 61"/>
            <p:cNvSpPr>
              <a:spLocks noChangeArrowheads="1"/>
            </p:cNvSpPr>
            <p:nvPr/>
          </p:nvSpPr>
          <p:spPr bwMode="auto">
            <a:xfrm>
              <a:off x="5204" y="2278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I</a:t>
              </a:r>
            </a:p>
          </p:txBody>
        </p:sp>
        <p:sp>
          <p:nvSpPr>
            <p:cNvPr id="19550" name="Rectangle 47"/>
            <p:cNvSpPr>
              <a:spLocks noChangeArrowheads="1"/>
            </p:cNvSpPr>
            <p:nvPr/>
          </p:nvSpPr>
          <p:spPr bwMode="auto">
            <a:xfrm>
              <a:off x="5211" y="2435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494" name="AutoShape 48"/>
          <p:cNvCxnSpPr>
            <a:cxnSpLocks noChangeShapeType="1"/>
          </p:cNvCxnSpPr>
          <p:nvPr/>
        </p:nvCxnSpPr>
        <p:spPr bwMode="auto">
          <a:xfrm flipV="1">
            <a:off x="1260475" y="2944813"/>
            <a:ext cx="3079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9495" name="AutoShape 49"/>
          <p:cNvCxnSpPr>
            <a:cxnSpLocks noChangeShapeType="1"/>
          </p:cNvCxnSpPr>
          <p:nvPr/>
        </p:nvCxnSpPr>
        <p:spPr bwMode="auto">
          <a:xfrm>
            <a:off x="1258888" y="2014538"/>
            <a:ext cx="1587" cy="312737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96" name="AutoShape 50"/>
          <p:cNvCxnSpPr>
            <a:cxnSpLocks noChangeShapeType="1"/>
          </p:cNvCxnSpPr>
          <p:nvPr/>
        </p:nvCxnSpPr>
        <p:spPr bwMode="auto">
          <a:xfrm rot="10800000" flipH="1" flipV="1">
            <a:off x="966788" y="2327275"/>
            <a:ext cx="1587" cy="304800"/>
          </a:xfrm>
          <a:prstGeom prst="bentConnector3">
            <a:avLst>
              <a:gd name="adj1" fmla="val -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97" name="AutoShape 51"/>
          <p:cNvCxnSpPr>
            <a:cxnSpLocks noChangeShapeType="1"/>
          </p:cNvCxnSpPr>
          <p:nvPr/>
        </p:nvCxnSpPr>
        <p:spPr bwMode="auto">
          <a:xfrm rot="10800000" flipH="1" flipV="1">
            <a:off x="966788" y="1703388"/>
            <a:ext cx="1587" cy="1550987"/>
          </a:xfrm>
          <a:prstGeom prst="bent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miter lim="800000"/>
            <a:headEnd type="arrow" w="med" len="sm"/>
            <a:tailEnd/>
          </a:ln>
        </p:spPr>
      </p:cxnSp>
      <p:grpSp>
        <p:nvGrpSpPr>
          <p:cNvPr id="19498" name="Group 52"/>
          <p:cNvGrpSpPr>
            <a:grpSpLocks/>
          </p:cNvGrpSpPr>
          <p:nvPr/>
        </p:nvGrpSpPr>
        <p:grpSpPr bwMode="auto">
          <a:xfrm>
            <a:off x="954088" y="1701800"/>
            <a:ext cx="311150" cy="311150"/>
            <a:chOff x="601" y="1072"/>
            <a:chExt cx="196" cy="196"/>
          </a:xfrm>
        </p:grpSpPr>
        <p:sp>
          <p:nvSpPr>
            <p:cNvPr id="19547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A</a:t>
              </a:r>
            </a:p>
          </p:txBody>
        </p:sp>
        <p:sp>
          <p:nvSpPr>
            <p:cNvPr id="19548" name="Rectangle 54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99" name="Group 55"/>
          <p:cNvGrpSpPr>
            <a:grpSpLocks/>
          </p:cNvGrpSpPr>
          <p:nvPr/>
        </p:nvGrpSpPr>
        <p:grpSpPr bwMode="auto">
          <a:xfrm>
            <a:off x="954088" y="2011363"/>
            <a:ext cx="311150" cy="311150"/>
            <a:chOff x="4681" y="1299"/>
            <a:chExt cx="196" cy="196"/>
          </a:xfrm>
        </p:grpSpPr>
        <p:sp>
          <p:nvSpPr>
            <p:cNvPr id="19545" name="Rectangle 61"/>
            <p:cNvSpPr>
              <a:spLocks noChangeArrowheads="1"/>
            </p:cNvSpPr>
            <p:nvPr/>
          </p:nvSpPr>
          <p:spPr bwMode="auto">
            <a:xfrm>
              <a:off x="4681" y="1299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B</a:t>
              </a:r>
            </a:p>
          </p:txBody>
        </p:sp>
        <p:sp>
          <p:nvSpPr>
            <p:cNvPr id="19546" name="Rectangle 57"/>
            <p:cNvSpPr>
              <a:spLocks noChangeArrowheads="1"/>
            </p:cNvSpPr>
            <p:nvPr/>
          </p:nvSpPr>
          <p:spPr bwMode="auto">
            <a:xfrm>
              <a:off x="4687" y="1456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0" name="Group 58"/>
          <p:cNvGrpSpPr>
            <a:grpSpLocks/>
          </p:cNvGrpSpPr>
          <p:nvPr/>
        </p:nvGrpSpPr>
        <p:grpSpPr bwMode="auto">
          <a:xfrm>
            <a:off x="954088" y="2632075"/>
            <a:ext cx="311150" cy="311150"/>
            <a:chOff x="4681" y="1690"/>
            <a:chExt cx="196" cy="196"/>
          </a:xfrm>
        </p:grpSpPr>
        <p:sp>
          <p:nvSpPr>
            <p:cNvPr id="19543" name="Rectangle 61"/>
            <p:cNvSpPr>
              <a:spLocks noChangeArrowheads="1"/>
            </p:cNvSpPr>
            <p:nvPr/>
          </p:nvSpPr>
          <p:spPr bwMode="auto">
            <a:xfrm>
              <a:off x="4681" y="1690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D</a:t>
              </a:r>
            </a:p>
          </p:txBody>
        </p:sp>
        <p:sp>
          <p:nvSpPr>
            <p:cNvPr id="19544" name="Rectangle 60"/>
            <p:cNvSpPr>
              <a:spLocks noChangeArrowheads="1"/>
            </p:cNvSpPr>
            <p:nvPr/>
          </p:nvSpPr>
          <p:spPr bwMode="auto">
            <a:xfrm>
              <a:off x="4687" y="1848"/>
              <a:ext cx="184" cy="3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1" name="Group 61"/>
          <p:cNvGrpSpPr>
            <a:grpSpLocks/>
          </p:cNvGrpSpPr>
          <p:nvPr/>
        </p:nvGrpSpPr>
        <p:grpSpPr bwMode="auto">
          <a:xfrm>
            <a:off x="954088" y="2943225"/>
            <a:ext cx="311150" cy="311150"/>
            <a:chOff x="4681" y="1886"/>
            <a:chExt cx="196" cy="196"/>
          </a:xfrm>
        </p:grpSpPr>
        <p:sp>
          <p:nvSpPr>
            <p:cNvPr id="19541" name="Rectangle 61"/>
            <p:cNvSpPr>
              <a:spLocks noChangeArrowheads="1"/>
            </p:cNvSpPr>
            <p:nvPr/>
          </p:nvSpPr>
          <p:spPr bwMode="auto">
            <a:xfrm>
              <a:off x="4681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E</a:t>
              </a:r>
            </a:p>
          </p:txBody>
        </p:sp>
        <p:sp>
          <p:nvSpPr>
            <p:cNvPr id="19542" name="Rectangle 63"/>
            <p:cNvSpPr>
              <a:spLocks noChangeArrowheads="1"/>
            </p:cNvSpPr>
            <p:nvPr/>
          </p:nvSpPr>
          <p:spPr bwMode="auto">
            <a:xfrm>
              <a:off x="4687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2" name="Group 64"/>
          <p:cNvGrpSpPr>
            <a:grpSpLocks/>
          </p:cNvGrpSpPr>
          <p:nvPr/>
        </p:nvGrpSpPr>
        <p:grpSpPr bwMode="auto">
          <a:xfrm>
            <a:off x="954088" y="2322513"/>
            <a:ext cx="311150" cy="311150"/>
            <a:chOff x="4681" y="1495"/>
            <a:chExt cx="196" cy="196"/>
          </a:xfrm>
        </p:grpSpPr>
        <p:sp>
          <p:nvSpPr>
            <p:cNvPr id="19539" name="Rectangle 61"/>
            <p:cNvSpPr>
              <a:spLocks noChangeArrowheads="1"/>
            </p:cNvSpPr>
            <p:nvPr/>
          </p:nvSpPr>
          <p:spPr bwMode="auto">
            <a:xfrm>
              <a:off x="4681" y="1495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C</a:t>
              </a:r>
            </a:p>
          </p:txBody>
        </p:sp>
        <p:sp>
          <p:nvSpPr>
            <p:cNvPr id="19540" name="Rectangle 66"/>
            <p:cNvSpPr>
              <a:spLocks noChangeArrowheads="1"/>
            </p:cNvSpPr>
            <p:nvPr/>
          </p:nvSpPr>
          <p:spPr bwMode="auto">
            <a:xfrm>
              <a:off x="4687" y="1652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503" name="AutoShape 67"/>
          <p:cNvCxnSpPr>
            <a:cxnSpLocks noChangeShapeType="1"/>
            <a:endCxn id="19547" idx="0"/>
          </p:cNvCxnSpPr>
          <p:nvPr/>
        </p:nvCxnSpPr>
        <p:spPr bwMode="auto">
          <a:xfrm flipH="1">
            <a:off x="1109663" y="1490663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9504" name="AutoShape 68"/>
          <p:cNvCxnSpPr>
            <a:cxnSpLocks noChangeShapeType="1"/>
          </p:cNvCxnSpPr>
          <p:nvPr/>
        </p:nvCxnSpPr>
        <p:spPr bwMode="auto">
          <a:xfrm flipH="1">
            <a:off x="1109663" y="3252788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sp>
        <p:nvSpPr>
          <p:cNvPr id="19505" name="Rectangle 69"/>
          <p:cNvSpPr>
            <a:spLocks noChangeArrowheads="1"/>
          </p:cNvSpPr>
          <p:nvPr/>
        </p:nvSpPr>
        <p:spPr bwMode="auto">
          <a:xfrm>
            <a:off x="4524375" y="1458913"/>
            <a:ext cx="2193925" cy="152082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1200" b="1"/>
              <a:t>Build Fragment</a:t>
            </a:r>
          </a:p>
        </p:txBody>
      </p:sp>
      <p:sp>
        <p:nvSpPr>
          <p:cNvPr id="632902" name="Rectangle 10"/>
          <p:cNvSpPr>
            <a:spLocks noChangeArrowheads="1"/>
          </p:cNvSpPr>
          <p:nvPr/>
        </p:nvSpPr>
        <p:spPr bwMode="auto">
          <a:xfrm>
            <a:off x="4660900" y="1500188"/>
            <a:ext cx="731838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Fragment</a:t>
            </a:r>
          </a:p>
        </p:txBody>
      </p:sp>
      <p:cxnSp>
        <p:nvCxnSpPr>
          <p:cNvPr id="19507" name="AutoShape 12"/>
          <p:cNvCxnSpPr>
            <a:cxnSpLocks noChangeShapeType="1"/>
            <a:stCxn id="632902" idx="2"/>
            <a:endCxn id="632906" idx="0"/>
          </p:cNvCxnSpPr>
          <p:nvPr/>
        </p:nvCxnSpPr>
        <p:spPr bwMode="auto">
          <a:xfrm>
            <a:off x="5027613" y="1865313"/>
            <a:ext cx="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904" name="AutoShape 11"/>
          <p:cNvSpPr>
            <a:spLocks noChangeArrowheads="1"/>
          </p:cNvSpPr>
          <p:nvPr/>
        </p:nvSpPr>
        <p:spPr bwMode="auto">
          <a:xfrm>
            <a:off x="5895975" y="2401888"/>
            <a:ext cx="731838" cy="457200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Finished?</a:t>
            </a:r>
          </a:p>
        </p:txBody>
      </p:sp>
      <p:cxnSp>
        <p:nvCxnSpPr>
          <p:cNvPr id="19509" name="AutoShape 12"/>
          <p:cNvCxnSpPr>
            <a:cxnSpLocks noChangeShapeType="1"/>
            <a:stCxn id="632908" idx="3"/>
            <a:endCxn id="632904" idx="1"/>
          </p:cNvCxnSpPr>
          <p:nvPr/>
        </p:nvCxnSpPr>
        <p:spPr bwMode="auto">
          <a:xfrm>
            <a:off x="5392738" y="263048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906" name="Rectangle 9"/>
          <p:cNvSpPr>
            <a:spLocks noChangeArrowheads="1"/>
          </p:cNvSpPr>
          <p:nvPr/>
        </p:nvSpPr>
        <p:spPr bwMode="auto">
          <a:xfrm>
            <a:off x="4660900" y="1989138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Fetch</a:t>
            </a:r>
          </a:p>
        </p:txBody>
      </p:sp>
      <p:sp>
        <p:nvSpPr>
          <p:cNvPr id="632907" name="Rectangle 7"/>
          <p:cNvSpPr>
            <a:spLocks noChangeArrowheads="1"/>
          </p:cNvSpPr>
          <p:nvPr/>
        </p:nvSpPr>
        <p:spPr bwMode="auto">
          <a:xfrm>
            <a:off x="4660900" y="235585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Translate</a:t>
            </a:r>
          </a:p>
        </p:txBody>
      </p:sp>
      <p:sp>
        <p:nvSpPr>
          <p:cNvPr id="632908" name="Rectangle 6"/>
          <p:cNvSpPr>
            <a:spLocks noChangeArrowheads="1"/>
          </p:cNvSpPr>
          <p:nvPr/>
        </p:nvSpPr>
        <p:spPr bwMode="auto">
          <a:xfrm>
            <a:off x="4660900" y="2538413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Next PC</a:t>
            </a:r>
          </a:p>
        </p:txBody>
      </p:sp>
      <p:sp>
        <p:nvSpPr>
          <p:cNvPr id="632909" name="Rectangle 8"/>
          <p:cNvSpPr>
            <a:spLocks noChangeArrowheads="1"/>
          </p:cNvSpPr>
          <p:nvPr/>
        </p:nvSpPr>
        <p:spPr bwMode="auto">
          <a:xfrm>
            <a:off x="4660900" y="217170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Decode</a:t>
            </a:r>
          </a:p>
        </p:txBody>
      </p:sp>
      <p:cxnSp>
        <p:nvCxnSpPr>
          <p:cNvPr id="19514" name="AutoShape 78"/>
          <p:cNvCxnSpPr>
            <a:cxnSpLocks noChangeShapeType="1"/>
            <a:stCxn id="632904" idx="0"/>
            <a:endCxn id="632906" idx="3"/>
          </p:cNvCxnSpPr>
          <p:nvPr/>
        </p:nvCxnSpPr>
        <p:spPr bwMode="auto">
          <a:xfrm rot="5400000" flipH="1">
            <a:off x="5667375" y="1806576"/>
            <a:ext cx="320675" cy="869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9515" name="Text Box 79"/>
          <p:cNvSpPr txBox="1">
            <a:spLocks noChangeArrowheads="1"/>
          </p:cNvSpPr>
          <p:nvPr/>
        </p:nvSpPr>
        <p:spPr bwMode="auto">
          <a:xfrm>
            <a:off x="6215063" y="2254250"/>
            <a:ext cx="336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NO</a:t>
            </a:r>
          </a:p>
        </p:txBody>
      </p:sp>
      <p:sp>
        <p:nvSpPr>
          <p:cNvPr id="19516" name="Text Box 80"/>
          <p:cNvSpPr txBox="1">
            <a:spLocks noChangeArrowheads="1"/>
          </p:cNvSpPr>
          <p:nvPr/>
        </p:nvSpPr>
        <p:spPr bwMode="auto">
          <a:xfrm>
            <a:off x="6205538" y="2806700"/>
            <a:ext cx="388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YES</a:t>
            </a:r>
          </a:p>
        </p:txBody>
      </p:sp>
      <p:cxnSp>
        <p:nvCxnSpPr>
          <p:cNvPr id="19517" name="AutoShape 12"/>
          <p:cNvCxnSpPr>
            <a:cxnSpLocks noChangeShapeType="1"/>
            <a:stCxn id="19465" idx="0"/>
            <a:endCxn id="632902" idx="1"/>
          </p:cNvCxnSpPr>
          <p:nvPr/>
        </p:nvCxnSpPr>
        <p:spPr bwMode="auto">
          <a:xfrm rot="-5400000">
            <a:off x="3994944" y="1526381"/>
            <a:ext cx="509588" cy="822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19518" name="AutoShape 12"/>
          <p:cNvCxnSpPr>
            <a:cxnSpLocks noChangeShapeType="1"/>
            <a:stCxn id="632904" idx="2"/>
            <a:endCxn id="632845" idx="0"/>
          </p:cNvCxnSpPr>
          <p:nvPr/>
        </p:nvCxnSpPr>
        <p:spPr bwMode="auto">
          <a:xfrm>
            <a:off x="6262688" y="2859088"/>
            <a:ext cx="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519" name="Rectangle 83"/>
          <p:cNvSpPr>
            <a:spLocks noChangeArrowheads="1"/>
          </p:cNvSpPr>
          <p:nvPr/>
        </p:nvSpPr>
        <p:spPr bwMode="auto">
          <a:xfrm>
            <a:off x="7312025" y="1617663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Rectangle 84"/>
          <p:cNvSpPr>
            <a:spLocks noChangeArrowheads="1"/>
          </p:cNvSpPr>
          <p:nvPr/>
        </p:nvSpPr>
        <p:spPr bwMode="auto">
          <a:xfrm>
            <a:off x="7312025" y="200501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trB</a:t>
            </a:r>
          </a:p>
        </p:txBody>
      </p:sp>
      <p:grpSp>
        <p:nvGrpSpPr>
          <p:cNvPr id="19521" name="Group 85"/>
          <p:cNvGrpSpPr>
            <a:grpSpLocks/>
          </p:cNvGrpSpPr>
          <p:nvPr/>
        </p:nvGrpSpPr>
        <p:grpSpPr bwMode="auto">
          <a:xfrm>
            <a:off x="7313613" y="1690688"/>
            <a:ext cx="311150" cy="311150"/>
            <a:chOff x="601" y="1072"/>
            <a:chExt cx="196" cy="196"/>
          </a:xfrm>
        </p:grpSpPr>
        <p:sp>
          <p:nvSpPr>
            <p:cNvPr id="19537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A</a:t>
              </a:r>
            </a:p>
          </p:txBody>
        </p:sp>
        <p:sp>
          <p:nvSpPr>
            <p:cNvPr id="19538" name="Rectangle 87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Rectangle 88"/>
          <p:cNvSpPr>
            <a:spLocks noChangeArrowheads="1"/>
          </p:cNvSpPr>
          <p:nvPr/>
        </p:nvSpPr>
        <p:spPr bwMode="auto">
          <a:xfrm>
            <a:off x="7313613" y="216376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trC</a:t>
            </a:r>
          </a:p>
        </p:txBody>
      </p:sp>
      <p:cxnSp>
        <p:nvCxnSpPr>
          <p:cNvPr id="19523" name="AutoShape 89"/>
          <p:cNvCxnSpPr>
            <a:cxnSpLocks noChangeShapeType="1"/>
          </p:cNvCxnSpPr>
          <p:nvPr/>
        </p:nvCxnSpPr>
        <p:spPr bwMode="auto">
          <a:xfrm>
            <a:off x="7608888" y="2005013"/>
            <a:ext cx="1587" cy="158750"/>
          </a:xfrm>
          <a:prstGeom prst="bentConnector3">
            <a:avLst>
              <a:gd name="adj1" fmla="val 940000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arrow" w="med" len="sm"/>
          </a:ln>
        </p:spPr>
      </p:cxn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7813675" y="2514600"/>
            <a:ext cx="311150" cy="620713"/>
            <a:chOff x="4922" y="1584"/>
            <a:chExt cx="196" cy="391"/>
          </a:xfrm>
        </p:grpSpPr>
        <p:grpSp>
          <p:nvGrpSpPr>
            <p:cNvPr id="19531" name="Group 90"/>
            <p:cNvGrpSpPr>
              <a:grpSpLocks/>
            </p:cNvGrpSpPr>
            <p:nvPr/>
          </p:nvGrpSpPr>
          <p:grpSpPr bwMode="auto">
            <a:xfrm>
              <a:off x="4922" y="1779"/>
              <a:ext cx="196" cy="196"/>
              <a:chOff x="4681" y="1690"/>
              <a:chExt cx="196" cy="196"/>
            </a:xfrm>
          </p:grpSpPr>
          <p:sp>
            <p:nvSpPr>
              <p:cNvPr id="19535" name="Rectangle 61"/>
              <p:cNvSpPr>
                <a:spLocks noChangeArrowheads="1"/>
              </p:cNvSpPr>
              <p:nvPr/>
            </p:nvSpPr>
            <p:spPr bwMode="auto">
              <a:xfrm>
                <a:off x="4681" y="1690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D</a:t>
                </a:r>
              </a:p>
            </p:txBody>
          </p:sp>
          <p:sp>
            <p:nvSpPr>
              <p:cNvPr id="19536" name="Rectangle 92"/>
              <p:cNvSpPr>
                <a:spLocks noChangeArrowheads="1"/>
              </p:cNvSpPr>
              <p:nvPr/>
            </p:nvSpPr>
            <p:spPr bwMode="auto">
              <a:xfrm>
                <a:off x="4687" y="1848"/>
                <a:ext cx="184" cy="35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32" name="Group 93"/>
            <p:cNvGrpSpPr>
              <a:grpSpLocks/>
            </p:cNvGrpSpPr>
            <p:nvPr/>
          </p:nvGrpSpPr>
          <p:grpSpPr bwMode="auto">
            <a:xfrm>
              <a:off x="4922" y="1584"/>
              <a:ext cx="196" cy="196"/>
              <a:chOff x="4681" y="1495"/>
              <a:chExt cx="196" cy="196"/>
            </a:xfrm>
          </p:grpSpPr>
          <p:sp>
            <p:nvSpPr>
              <p:cNvPr id="19533" name="Rectangle 61"/>
              <p:cNvSpPr>
                <a:spLocks noChangeArrowheads="1"/>
              </p:cNvSpPr>
              <p:nvPr/>
            </p:nvSpPr>
            <p:spPr bwMode="auto">
              <a:xfrm>
                <a:off x="4681" y="1495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C</a:t>
                </a:r>
              </a:p>
            </p:txBody>
          </p:sp>
          <p:sp>
            <p:nvSpPr>
              <p:cNvPr id="19534" name="Rectangle 95"/>
              <p:cNvSpPr>
                <a:spLocks noChangeArrowheads="1"/>
              </p:cNvSpPr>
              <p:nvPr/>
            </p:nvSpPr>
            <p:spPr bwMode="auto">
              <a:xfrm>
                <a:off x="4687" y="1652"/>
                <a:ext cx="184" cy="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2928" name="Rectangle 96"/>
          <p:cNvSpPr>
            <a:spLocks noChangeArrowheads="1"/>
          </p:cNvSpPr>
          <p:nvPr/>
        </p:nvSpPr>
        <p:spPr bwMode="auto">
          <a:xfrm>
            <a:off x="7815263" y="2444750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929" name="Rectangle 97"/>
          <p:cNvSpPr>
            <a:spLocks noChangeArrowheads="1"/>
          </p:cNvSpPr>
          <p:nvPr/>
        </p:nvSpPr>
        <p:spPr bwMode="auto">
          <a:xfrm>
            <a:off x="7815263" y="3143250"/>
            <a:ext cx="311150" cy="1603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trG</a:t>
            </a: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>
            <a:off x="7312025" y="2166938"/>
            <a:ext cx="503238" cy="347662"/>
            <a:chOff x="4606" y="1365"/>
            <a:chExt cx="317" cy="219"/>
          </a:xfrm>
        </p:grpSpPr>
        <p:sp>
          <p:nvSpPr>
            <p:cNvPr id="19529" name="Rectangle 100"/>
            <p:cNvSpPr>
              <a:spLocks noChangeArrowheads="1"/>
            </p:cNvSpPr>
            <p:nvPr/>
          </p:nvSpPr>
          <p:spPr bwMode="auto">
            <a:xfrm>
              <a:off x="4606" y="1365"/>
              <a:ext cx="196" cy="4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30" name="AutoShape 101"/>
            <p:cNvCxnSpPr>
              <a:cxnSpLocks noChangeShapeType="1"/>
              <a:stCxn id="19529" idx="2"/>
            </p:cNvCxnSpPr>
            <p:nvPr/>
          </p:nvCxnSpPr>
          <p:spPr bwMode="auto">
            <a:xfrm rot="16200000" flipH="1">
              <a:off x="4727" y="1388"/>
              <a:ext cx="173" cy="21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arrow" w="med" len="sm"/>
            </a:ln>
          </p:spPr>
        </p:cxnSp>
      </p:grpSp>
      <p:sp>
        <p:nvSpPr>
          <p:cNvPr id="632936" name="AutoShape 104"/>
          <p:cNvSpPr>
            <a:spLocks noChangeArrowheads="1"/>
          </p:cNvSpPr>
          <p:nvPr/>
        </p:nvSpPr>
        <p:spPr bwMode="auto">
          <a:xfrm>
            <a:off x="7824788" y="2046288"/>
            <a:ext cx="717328" cy="368300"/>
          </a:xfrm>
          <a:prstGeom prst="wedgeEllipseCallout">
            <a:avLst>
              <a:gd name="adj1" fmla="val -99359"/>
              <a:gd name="adj2" fmla="val -9611"/>
            </a:avLst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 dirty="0">
                <a:solidFill>
                  <a:srgbClr val="CC0000"/>
                </a:solidFill>
              </a:rPr>
              <a:t>Link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32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32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32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32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632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6329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32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632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6329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632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632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6329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6329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32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632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632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75 -0.02963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928" grpId="0" animBg="1"/>
      <p:bldP spid="632929" grpId="0" animBg="1"/>
      <p:bldP spid="6329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5"/>
          <p:cNvSpPr>
            <a:spLocks noChangeArrowheads="1"/>
          </p:cNvSpPr>
          <p:nvPr/>
        </p:nvSpPr>
        <p:spPr bwMode="auto">
          <a:xfrm>
            <a:off x="6946900" y="1095375"/>
            <a:ext cx="1600200" cy="4570413"/>
          </a:xfrm>
          <a:prstGeom prst="flowChartDocumen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Indirect Branch Target Cache (IBTC)</a:t>
            </a:r>
            <a:endParaRPr lang="en-US" dirty="0" smtClean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39763" y="1095375"/>
            <a:ext cx="1462087" cy="43878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App. Binary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19465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19466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19468" name="AutoShape 12"/>
          <p:cNvCxnSpPr>
            <a:cxnSpLocks noChangeShapeType="1"/>
            <a:stCxn id="19467" idx="2"/>
            <a:endCxn id="19466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845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19470" name="AutoShape 12"/>
          <p:cNvCxnSpPr>
            <a:cxnSpLocks noChangeShapeType="1"/>
            <a:stCxn id="632845" idx="2"/>
            <a:endCxn id="19463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71" name="AutoShape 12"/>
          <p:cNvCxnSpPr>
            <a:cxnSpLocks noChangeShapeType="1"/>
            <a:stCxn id="19462" idx="1"/>
            <a:endCxn id="19473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472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9473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19474" name="AutoShape 12"/>
          <p:cNvCxnSpPr>
            <a:cxnSpLocks noChangeShapeType="1"/>
            <a:stCxn id="19473" idx="0"/>
            <a:endCxn id="19466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STOP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792538" y="19780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790950" y="27416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19479" name="AutoShape 12"/>
          <p:cNvCxnSpPr>
            <a:cxnSpLocks noChangeShapeType="1"/>
            <a:stCxn id="19466" idx="7"/>
            <a:endCxn id="19465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0" name="AutoShape 12"/>
          <p:cNvCxnSpPr>
            <a:cxnSpLocks noChangeShapeType="1"/>
            <a:stCxn id="19473" idx="1"/>
            <a:endCxn id="19472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1" name="AutoShape 12"/>
          <p:cNvCxnSpPr>
            <a:cxnSpLocks noChangeShapeType="1"/>
            <a:stCxn id="19465" idx="2"/>
            <a:endCxn id="632845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1541463" y="14716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START</a:t>
            </a:r>
          </a:p>
        </p:txBody>
      </p:sp>
      <p:cxnSp>
        <p:nvCxnSpPr>
          <p:cNvPr id="19483" name="AutoShape 12"/>
          <p:cNvCxnSpPr>
            <a:cxnSpLocks noChangeShapeType="1"/>
            <a:stCxn id="19472" idx="1"/>
          </p:cNvCxnSpPr>
          <p:nvPr/>
        </p:nvCxnSpPr>
        <p:spPr bwMode="auto">
          <a:xfrm flipH="1" flipV="1">
            <a:off x="1876425" y="4979988"/>
            <a:ext cx="4556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4" name="AutoShape 12"/>
          <p:cNvCxnSpPr>
            <a:cxnSpLocks noChangeShapeType="1"/>
            <a:endCxn id="19467" idx="1"/>
          </p:cNvCxnSpPr>
          <p:nvPr/>
        </p:nvCxnSpPr>
        <p:spPr bwMode="auto">
          <a:xfrm>
            <a:off x="1876425" y="1690688"/>
            <a:ext cx="4556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9485" name="AutoShape 31"/>
          <p:cNvCxnSpPr>
            <a:cxnSpLocks noChangeShapeType="1"/>
          </p:cNvCxnSpPr>
          <p:nvPr/>
        </p:nvCxnSpPr>
        <p:spPr bwMode="auto">
          <a:xfrm rot="10800000" flipH="1" flipV="1">
            <a:off x="963613" y="2936875"/>
            <a:ext cx="612775" cy="1239838"/>
          </a:xfrm>
          <a:prstGeom prst="bentConnector3">
            <a:avLst>
              <a:gd name="adj1" fmla="val -22023"/>
            </a:avLst>
          </a:prstGeom>
          <a:noFill/>
          <a:ln w="12700">
            <a:solidFill>
              <a:schemeClr val="tx1"/>
            </a:solidFill>
            <a:prstDash val="sysDot"/>
            <a:miter lim="800000"/>
            <a:headEnd type="arrow" w="med" len="sm"/>
            <a:tailEnd/>
          </a:ln>
        </p:spPr>
      </p:cxnSp>
      <p:sp>
        <p:nvSpPr>
          <p:cNvPr id="19486" name="Text Box 32"/>
          <p:cNvSpPr txBox="1">
            <a:spLocks noChangeArrowheads="1"/>
          </p:cNvSpPr>
          <p:nvPr/>
        </p:nvSpPr>
        <p:spPr bwMode="auto">
          <a:xfrm>
            <a:off x="1193800" y="2741613"/>
            <a:ext cx="374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call</a:t>
            </a:r>
          </a:p>
        </p:txBody>
      </p:sp>
      <p:sp>
        <p:nvSpPr>
          <p:cNvPr id="19487" name="Text Box 33"/>
          <p:cNvSpPr txBox="1">
            <a:spLocks noChangeArrowheads="1"/>
          </p:cNvSpPr>
          <p:nvPr/>
        </p:nvSpPr>
        <p:spPr bwMode="auto">
          <a:xfrm>
            <a:off x="1108075" y="3967163"/>
            <a:ext cx="514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return</a:t>
            </a:r>
          </a:p>
        </p:txBody>
      </p:sp>
      <p:cxnSp>
        <p:nvCxnSpPr>
          <p:cNvPr id="19488" name="AutoShape 34"/>
          <p:cNvCxnSpPr>
            <a:cxnSpLocks noChangeShapeType="1"/>
          </p:cNvCxnSpPr>
          <p:nvPr/>
        </p:nvCxnSpPr>
        <p:spPr bwMode="auto">
          <a:xfrm>
            <a:off x="1874838" y="3255963"/>
            <a:ext cx="1587" cy="311150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89" name="AutoShape 35"/>
          <p:cNvCxnSpPr>
            <a:cxnSpLocks noChangeShapeType="1"/>
          </p:cNvCxnSpPr>
          <p:nvPr/>
        </p:nvCxnSpPr>
        <p:spPr bwMode="auto">
          <a:xfrm rot="10800000" flipH="1" flipV="1">
            <a:off x="1566863" y="3567113"/>
            <a:ext cx="1587" cy="309562"/>
          </a:xfrm>
          <a:prstGeom prst="bentConnector3">
            <a:avLst>
              <a:gd name="adj1" fmla="val -100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65275" y="2943225"/>
            <a:ext cx="311150" cy="311150"/>
            <a:chOff x="5204" y="1886"/>
            <a:chExt cx="196" cy="196"/>
          </a:xfrm>
        </p:grpSpPr>
        <p:sp>
          <p:nvSpPr>
            <p:cNvPr id="19555" name="Rectangle 61"/>
            <p:cNvSpPr>
              <a:spLocks noChangeArrowheads="1"/>
            </p:cNvSpPr>
            <p:nvPr/>
          </p:nvSpPr>
          <p:spPr bwMode="auto">
            <a:xfrm>
              <a:off x="5204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G</a:t>
              </a:r>
            </a:p>
          </p:txBody>
        </p:sp>
        <p:sp>
          <p:nvSpPr>
            <p:cNvPr id="19556" name="Rectangle 38"/>
            <p:cNvSpPr>
              <a:spLocks noChangeArrowheads="1"/>
            </p:cNvSpPr>
            <p:nvPr/>
          </p:nvSpPr>
          <p:spPr bwMode="auto">
            <a:xfrm>
              <a:off x="5211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65275" y="3254375"/>
            <a:ext cx="311150" cy="311150"/>
            <a:chOff x="5204" y="2082"/>
            <a:chExt cx="196" cy="196"/>
          </a:xfrm>
        </p:grpSpPr>
        <p:sp>
          <p:nvSpPr>
            <p:cNvPr id="19553" name="Rectangle 61"/>
            <p:cNvSpPr>
              <a:spLocks noChangeArrowheads="1"/>
            </p:cNvSpPr>
            <p:nvPr/>
          </p:nvSpPr>
          <p:spPr bwMode="auto">
            <a:xfrm>
              <a:off x="5204" y="208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H</a:t>
              </a:r>
            </a:p>
          </p:txBody>
        </p:sp>
        <p:sp>
          <p:nvSpPr>
            <p:cNvPr id="19554" name="Rectangle 41"/>
            <p:cNvSpPr>
              <a:spLocks noChangeArrowheads="1"/>
            </p:cNvSpPr>
            <p:nvPr/>
          </p:nvSpPr>
          <p:spPr bwMode="auto">
            <a:xfrm>
              <a:off x="5211" y="2239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565275" y="3876675"/>
            <a:ext cx="311150" cy="311150"/>
            <a:chOff x="5204" y="2474"/>
            <a:chExt cx="196" cy="196"/>
          </a:xfrm>
        </p:grpSpPr>
        <p:sp>
          <p:nvSpPr>
            <p:cNvPr id="19551" name="Rectangle 61"/>
            <p:cNvSpPr>
              <a:spLocks noChangeArrowheads="1"/>
            </p:cNvSpPr>
            <p:nvPr/>
          </p:nvSpPr>
          <p:spPr bwMode="auto">
            <a:xfrm>
              <a:off x="5204" y="2474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J</a:t>
              </a:r>
            </a:p>
          </p:txBody>
        </p:sp>
        <p:sp>
          <p:nvSpPr>
            <p:cNvPr id="19552" name="Rectangle 44"/>
            <p:cNvSpPr>
              <a:spLocks noChangeArrowheads="1"/>
            </p:cNvSpPr>
            <p:nvPr/>
          </p:nvSpPr>
          <p:spPr bwMode="auto">
            <a:xfrm>
              <a:off x="5211" y="2629"/>
              <a:ext cx="184" cy="35"/>
            </a:xfrm>
            <a:prstGeom prst="rect">
              <a:avLst/>
            </a:prstGeom>
            <a:solidFill>
              <a:srgbClr val="FF00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565275" y="3565525"/>
            <a:ext cx="311150" cy="311150"/>
            <a:chOff x="5204" y="2278"/>
            <a:chExt cx="196" cy="196"/>
          </a:xfrm>
        </p:grpSpPr>
        <p:sp>
          <p:nvSpPr>
            <p:cNvPr id="19549" name="Rectangle 61"/>
            <p:cNvSpPr>
              <a:spLocks noChangeArrowheads="1"/>
            </p:cNvSpPr>
            <p:nvPr/>
          </p:nvSpPr>
          <p:spPr bwMode="auto">
            <a:xfrm>
              <a:off x="5204" y="2278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I</a:t>
              </a:r>
            </a:p>
          </p:txBody>
        </p:sp>
        <p:sp>
          <p:nvSpPr>
            <p:cNvPr id="19550" name="Rectangle 47"/>
            <p:cNvSpPr>
              <a:spLocks noChangeArrowheads="1"/>
            </p:cNvSpPr>
            <p:nvPr/>
          </p:nvSpPr>
          <p:spPr bwMode="auto">
            <a:xfrm>
              <a:off x="5211" y="2435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494" name="AutoShape 48"/>
          <p:cNvCxnSpPr>
            <a:cxnSpLocks noChangeShapeType="1"/>
          </p:cNvCxnSpPr>
          <p:nvPr/>
        </p:nvCxnSpPr>
        <p:spPr bwMode="auto">
          <a:xfrm flipV="1">
            <a:off x="1260475" y="2944813"/>
            <a:ext cx="3079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9495" name="AutoShape 49"/>
          <p:cNvCxnSpPr>
            <a:cxnSpLocks noChangeShapeType="1"/>
          </p:cNvCxnSpPr>
          <p:nvPr/>
        </p:nvCxnSpPr>
        <p:spPr bwMode="auto">
          <a:xfrm>
            <a:off x="1258888" y="2014538"/>
            <a:ext cx="1587" cy="312737"/>
          </a:xfrm>
          <a:prstGeom prst="bentConnector3">
            <a:avLst>
              <a:gd name="adj1" fmla="val 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96" name="AutoShape 50"/>
          <p:cNvCxnSpPr>
            <a:cxnSpLocks noChangeShapeType="1"/>
          </p:cNvCxnSpPr>
          <p:nvPr/>
        </p:nvCxnSpPr>
        <p:spPr bwMode="auto">
          <a:xfrm rot="10800000" flipH="1" flipV="1">
            <a:off x="966788" y="2327275"/>
            <a:ext cx="1587" cy="304800"/>
          </a:xfrm>
          <a:prstGeom prst="bentConnector3">
            <a:avLst>
              <a:gd name="adj1" fmla="val -920000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cxnSp>
        <p:nvCxnSpPr>
          <p:cNvPr id="19497" name="AutoShape 51"/>
          <p:cNvCxnSpPr>
            <a:cxnSpLocks noChangeShapeType="1"/>
          </p:cNvCxnSpPr>
          <p:nvPr/>
        </p:nvCxnSpPr>
        <p:spPr bwMode="auto">
          <a:xfrm rot="10800000" flipH="1" flipV="1">
            <a:off x="966788" y="1703388"/>
            <a:ext cx="1587" cy="1550987"/>
          </a:xfrm>
          <a:prstGeom prst="bent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miter lim="800000"/>
            <a:headEnd type="arrow" w="med" len="sm"/>
            <a:tailEnd/>
          </a:ln>
        </p:spPr>
      </p:cxn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954088" y="1701800"/>
            <a:ext cx="311150" cy="311150"/>
            <a:chOff x="601" y="1072"/>
            <a:chExt cx="196" cy="196"/>
          </a:xfrm>
        </p:grpSpPr>
        <p:sp>
          <p:nvSpPr>
            <p:cNvPr id="19547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A</a:t>
              </a:r>
            </a:p>
          </p:txBody>
        </p:sp>
        <p:sp>
          <p:nvSpPr>
            <p:cNvPr id="19548" name="Rectangle 54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954088" y="2011363"/>
            <a:ext cx="311150" cy="311150"/>
            <a:chOff x="4681" y="1299"/>
            <a:chExt cx="196" cy="196"/>
          </a:xfrm>
        </p:grpSpPr>
        <p:sp>
          <p:nvSpPr>
            <p:cNvPr id="19545" name="Rectangle 61"/>
            <p:cNvSpPr>
              <a:spLocks noChangeArrowheads="1"/>
            </p:cNvSpPr>
            <p:nvPr/>
          </p:nvSpPr>
          <p:spPr bwMode="auto">
            <a:xfrm>
              <a:off x="4681" y="1299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B</a:t>
              </a:r>
            </a:p>
          </p:txBody>
        </p:sp>
        <p:sp>
          <p:nvSpPr>
            <p:cNvPr id="19546" name="Rectangle 57"/>
            <p:cNvSpPr>
              <a:spLocks noChangeArrowheads="1"/>
            </p:cNvSpPr>
            <p:nvPr/>
          </p:nvSpPr>
          <p:spPr bwMode="auto">
            <a:xfrm>
              <a:off x="4687" y="1456"/>
              <a:ext cx="184" cy="35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954088" y="2632075"/>
            <a:ext cx="311150" cy="311150"/>
            <a:chOff x="4681" y="1690"/>
            <a:chExt cx="196" cy="196"/>
          </a:xfrm>
        </p:grpSpPr>
        <p:sp>
          <p:nvSpPr>
            <p:cNvPr id="19543" name="Rectangle 61"/>
            <p:cNvSpPr>
              <a:spLocks noChangeArrowheads="1"/>
            </p:cNvSpPr>
            <p:nvPr/>
          </p:nvSpPr>
          <p:spPr bwMode="auto">
            <a:xfrm>
              <a:off x="4681" y="1690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D</a:t>
              </a:r>
            </a:p>
          </p:txBody>
        </p:sp>
        <p:sp>
          <p:nvSpPr>
            <p:cNvPr id="19544" name="Rectangle 60"/>
            <p:cNvSpPr>
              <a:spLocks noChangeArrowheads="1"/>
            </p:cNvSpPr>
            <p:nvPr/>
          </p:nvSpPr>
          <p:spPr bwMode="auto">
            <a:xfrm>
              <a:off x="4687" y="1848"/>
              <a:ext cx="184" cy="3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954088" y="2943225"/>
            <a:ext cx="311150" cy="311150"/>
            <a:chOff x="4681" y="1886"/>
            <a:chExt cx="196" cy="196"/>
          </a:xfrm>
        </p:grpSpPr>
        <p:sp>
          <p:nvSpPr>
            <p:cNvPr id="19541" name="Rectangle 61"/>
            <p:cNvSpPr>
              <a:spLocks noChangeArrowheads="1"/>
            </p:cNvSpPr>
            <p:nvPr/>
          </p:nvSpPr>
          <p:spPr bwMode="auto">
            <a:xfrm>
              <a:off x="4681" y="1886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E</a:t>
              </a:r>
            </a:p>
          </p:txBody>
        </p:sp>
        <p:sp>
          <p:nvSpPr>
            <p:cNvPr id="19542" name="Rectangle 63"/>
            <p:cNvSpPr>
              <a:spLocks noChangeArrowheads="1"/>
            </p:cNvSpPr>
            <p:nvPr/>
          </p:nvSpPr>
          <p:spPr bwMode="auto">
            <a:xfrm>
              <a:off x="4687" y="2044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954088" y="2322513"/>
            <a:ext cx="311150" cy="311150"/>
            <a:chOff x="4681" y="1495"/>
            <a:chExt cx="196" cy="196"/>
          </a:xfrm>
        </p:grpSpPr>
        <p:sp>
          <p:nvSpPr>
            <p:cNvPr id="19539" name="Rectangle 61"/>
            <p:cNvSpPr>
              <a:spLocks noChangeArrowheads="1"/>
            </p:cNvSpPr>
            <p:nvPr/>
          </p:nvSpPr>
          <p:spPr bwMode="auto">
            <a:xfrm>
              <a:off x="4681" y="1495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C</a:t>
              </a:r>
            </a:p>
          </p:txBody>
        </p:sp>
        <p:sp>
          <p:nvSpPr>
            <p:cNvPr id="19540" name="Rectangle 66"/>
            <p:cNvSpPr>
              <a:spLocks noChangeArrowheads="1"/>
            </p:cNvSpPr>
            <p:nvPr/>
          </p:nvSpPr>
          <p:spPr bwMode="auto">
            <a:xfrm>
              <a:off x="4687" y="1652"/>
              <a:ext cx="1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503" name="AutoShape 67"/>
          <p:cNvCxnSpPr>
            <a:cxnSpLocks noChangeShapeType="1"/>
            <a:endCxn id="19547" idx="0"/>
          </p:cNvCxnSpPr>
          <p:nvPr/>
        </p:nvCxnSpPr>
        <p:spPr bwMode="auto">
          <a:xfrm flipH="1">
            <a:off x="1109663" y="1490663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cxnSp>
        <p:nvCxnSpPr>
          <p:cNvPr id="19504" name="AutoShape 68"/>
          <p:cNvCxnSpPr>
            <a:cxnSpLocks noChangeShapeType="1"/>
          </p:cNvCxnSpPr>
          <p:nvPr/>
        </p:nvCxnSpPr>
        <p:spPr bwMode="auto">
          <a:xfrm flipH="1">
            <a:off x="1109663" y="3252788"/>
            <a:ext cx="1587" cy="211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sm"/>
          </a:ln>
        </p:spPr>
      </p:cxnSp>
      <p:sp>
        <p:nvSpPr>
          <p:cNvPr id="19505" name="Rectangle 69"/>
          <p:cNvSpPr>
            <a:spLocks noChangeArrowheads="1"/>
          </p:cNvSpPr>
          <p:nvPr/>
        </p:nvSpPr>
        <p:spPr bwMode="auto">
          <a:xfrm>
            <a:off x="4524375" y="1458913"/>
            <a:ext cx="2193925" cy="152082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1200" b="1"/>
              <a:t>Build Fragment</a:t>
            </a:r>
          </a:p>
        </p:txBody>
      </p:sp>
      <p:sp>
        <p:nvSpPr>
          <p:cNvPr id="632902" name="Rectangle 10"/>
          <p:cNvSpPr>
            <a:spLocks noChangeArrowheads="1"/>
          </p:cNvSpPr>
          <p:nvPr/>
        </p:nvSpPr>
        <p:spPr bwMode="auto">
          <a:xfrm>
            <a:off x="4660900" y="1500188"/>
            <a:ext cx="731838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Fragment</a:t>
            </a:r>
          </a:p>
        </p:txBody>
      </p:sp>
      <p:cxnSp>
        <p:nvCxnSpPr>
          <p:cNvPr id="19507" name="AutoShape 12"/>
          <p:cNvCxnSpPr>
            <a:cxnSpLocks noChangeShapeType="1"/>
            <a:stCxn id="632902" idx="2"/>
            <a:endCxn id="632906" idx="0"/>
          </p:cNvCxnSpPr>
          <p:nvPr/>
        </p:nvCxnSpPr>
        <p:spPr bwMode="auto">
          <a:xfrm>
            <a:off x="5027613" y="1865313"/>
            <a:ext cx="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904" name="AutoShape 11"/>
          <p:cNvSpPr>
            <a:spLocks noChangeArrowheads="1"/>
          </p:cNvSpPr>
          <p:nvPr/>
        </p:nvSpPr>
        <p:spPr bwMode="auto">
          <a:xfrm>
            <a:off x="5895975" y="2401888"/>
            <a:ext cx="731838" cy="457200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Finished?</a:t>
            </a:r>
          </a:p>
        </p:txBody>
      </p:sp>
      <p:cxnSp>
        <p:nvCxnSpPr>
          <p:cNvPr id="19509" name="AutoShape 12"/>
          <p:cNvCxnSpPr>
            <a:cxnSpLocks noChangeShapeType="1"/>
            <a:stCxn id="632908" idx="3"/>
            <a:endCxn id="632904" idx="1"/>
          </p:cNvCxnSpPr>
          <p:nvPr/>
        </p:nvCxnSpPr>
        <p:spPr bwMode="auto">
          <a:xfrm>
            <a:off x="5392738" y="263048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2906" name="Rectangle 9"/>
          <p:cNvSpPr>
            <a:spLocks noChangeArrowheads="1"/>
          </p:cNvSpPr>
          <p:nvPr/>
        </p:nvSpPr>
        <p:spPr bwMode="auto">
          <a:xfrm>
            <a:off x="4660900" y="1989138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Fetch</a:t>
            </a:r>
          </a:p>
        </p:txBody>
      </p:sp>
      <p:sp>
        <p:nvSpPr>
          <p:cNvPr id="632907" name="Rectangle 7"/>
          <p:cNvSpPr>
            <a:spLocks noChangeArrowheads="1"/>
          </p:cNvSpPr>
          <p:nvPr/>
        </p:nvSpPr>
        <p:spPr bwMode="auto">
          <a:xfrm>
            <a:off x="4660900" y="235585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Translate</a:t>
            </a:r>
          </a:p>
        </p:txBody>
      </p:sp>
      <p:sp>
        <p:nvSpPr>
          <p:cNvPr id="632908" name="Rectangle 6"/>
          <p:cNvSpPr>
            <a:spLocks noChangeArrowheads="1"/>
          </p:cNvSpPr>
          <p:nvPr/>
        </p:nvSpPr>
        <p:spPr bwMode="auto">
          <a:xfrm>
            <a:off x="4660900" y="2538413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Next PC</a:t>
            </a:r>
          </a:p>
        </p:txBody>
      </p:sp>
      <p:sp>
        <p:nvSpPr>
          <p:cNvPr id="632909" name="Rectangle 8"/>
          <p:cNvSpPr>
            <a:spLocks noChangeArrowheads="1"/>
          </p:cNvSpPr>
          <p:nvPr/>
        </p:nvSpPr>
        <p:spPr bwMode="auto">
          <a:xfrm>
            <a:off x="4660900" y="217170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Decode</a:t>
            </a:r>
          </a:p>
        </p:txBody>
      </p:sp>
      <p:cxnSp>
        <p:nvCxnSpPr>
          <p:cNvPr id="19514" name="AutoShape 78"/>
          <p:cNvCxnSpPr>
            <a:cxnSpLocks noChangeShapeType="1"/>
            <a:stCxn id="632904" idx="0"/>
            <a:endCxn id="632906" idx="3"/>
          </p:cNvCxnSpPr>
          <p:nvPr/>
        </p:nvCxnSpPr>
        <p:spPr bwMode="auto">
          <a:xfrm rot="5400000" flipH="1">
            <a:off x="5667375" y="1806576"/>
            <a:ext cx="320675" cy="869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9515" name="Text Box 79"/>
          <p:cNvSpPr txBox="1">
            <a:spLocks noChangeArrowheads="1"/>
          </p:cNvSpPr>
          <p:nvPr/>
        </p:nvSpPr>
        <p:spPr bwMode="auto">
          <a:xfrm>
            <a:off x="6215063" y="2254250"/>
            <a:ext cx="336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NO</a:t>
            </a:r>
          </a:p>
        </p:txBody>
      </p:sp>
      <p:sp>
        <p:nvSpPr>
          <p:cNvPr id="19516" name="Text Box 80"/>
          <p:cNvSpPr txBox="1">
            <a:spLocks noChangeArrowheads="1"/>
          </p:cNvSpPr>
          <p:nvPr/>
        </p:nvSpPr>
        <p:spPr bwMode="auto">
          <a:xfrm>
            <a:off x="6205538" y="2806700"/>
            <a:ext cx="388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YES</a:t>
            </a:r>
          </a:p>
        </p:txBody>
      </p:sp>
      <p:cxnSp>
        <p:nvCxnSpPr>
          <p:cNvPr id="19517" name="AutoShape 12"/>
          <p:cNvCxnSpPr>
            <a:cxnSpLocks noChangeShapeType="1"/>
            <a:stCxn id="19465" idx="0"/>
            <a:endCxn id="632902" idx="1"/>
          </p:cNvCxnSpPr>
          <p:nvPr/>
        </p:nvCxnSpPr>
        <p:spPr bwMode="auto">
          <a:xfrm rot="-5400000">
            <a:off x="3994944" y="1526381"/>
            <a:ext cx="509588" cy="822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19518" name="AutoShape 12"/>
          <p:cNvCxnSpPr>
            <a:cxnSpLocks noChangeShapeType="1"/>
            <a:stCxn id="632904" idx="2"/>
            <a:endCxn id="632845" idx="0"/>
          </p:cNvCxnSpPr>
          <p:nvPr/>
        </p:nvCxnSpPr>
        <p:spPr bwMode="auto">
          <a:xfrm>
            <a:off x="6262688" y="2859088"/>
            <a:ext cx="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9519" name="Rectangle 83"/>
          <p:cNvSpPr>
            <a:spLocks noChangeArrowheads="1"/>
          </p:cNvSpPr>
          <p:nvPr/>
        </p:nvSpPr>
        <p:spPr bwMode="auto">
          <a:xfrm>
            <a:off x="7312025" y="1617663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Rectangle 84"/>
          <p:cNvSpPr>
            <a:spLocks noChangeArrowheads="1"/>
          </p:cNvSpPr>
          <p:nvPr/>
        </p:nvSpPr>
        <p:spPr bwMode="auto">
          <a:xfrm>
            <a:off x="7312025" y="200501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trB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7313613" y="1690688"/>
            <a:ext cx="311150" cy="311150"/>
            <a:chOff x="601" y="1072"/>
            <a:chExt cx="196" cy="196"/>
          </a:xfrm>
        </p:grpSpPr>
        <p:sp>
          <p:nvSpPr>
            <p:cNvPr id="19537" name="Rectangle 61"/>
            <p:cNvSpPr>
              <a:spLocks noChangeArrowheads="1"/>
            </p:cNvSpPr>
            <p:nvPr/>
          </p:nvSpPr>
          <p:spPr bwMode="auto">
            <a:xfrm>
              <a:off x="601" y="1072"/>
              <a:ext cx="196" cy="1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A</a:t>
              </a:r>
            </a:p>
          </p:txBody>
        </p:sp>
        <p:sp>
          <p:nvSpPr>
            <p:cNvPr id="19538" name="Rectangle 87"/>
            <p:cNvSpPr>
              <a:spLocks noChangeArrowheads="1"/>
            </p:cNvSpPr>
            <p:nvPr/>
          </p:nvSpPr>
          <p:spPr bwMode="auto">
            <a:xfrm>
              <a:off x="607" y="1227"/>
              <a:ext cx="184" cy="35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522" name="Rectangle 88"/>
          <p:cNvSpPr>
            <a:spLocks noChangeArrowheads="1"/>
          </p:cNvSpPr>
          <p:nvPr/>
        </p:nvSpPr>
        <p:spPr bwMode="auto">
          <a:xfrm>
            <a:off x="7313613" y="2163763"/>
            <a:ext cx="311150" cy="160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trC</a:t>
            </a:r>
          </a:p>
        </p:txBody>
      </p:sp>
      <p:cxnSp>
        <p:nvCxnSpPr>
          <p:cNvPr id="19523" name="AutoShape 89"/>
          <p:cNvCxnSpPr>
            <a:cxnSpLocks noChangeShapeType="1"/>
          </p:cNvCxnSpPr>
          <p:nvPr/>
        </p:nvCxnSpPr>
        <p:spPr bwMode="auto">
          <a:xfrm>
            <a:off x="7608888" y="2005013"/>
            <a:ext cx="1587" cy="158750"/>
          </a:xfrm>
          <a:prstGeom prst="bentConnector3">
            <a:avLst>
              <a:gd name="adj1" fmla="val 940000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arrow" w="med" len="sm"/>
          </a:ln>
        </p:spPr>
      </p:cxn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7813675" y="2514600"/>
            <a:ext cx="311150" cy="620713"/>
            <a:chOff x="4922" y="1584"/>
            <a:chExt cx="196" cy="391"/>
          </a:xfrm>
        </p:grpSpPr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4922" y="1779"/>
              <a:ext cx="196" cy="196"/>
              <a:chOff x="4681" y="1690"/>
              <a:chExt cx="196" cy="196"/>
            </a:xfrm>
          </p:grpSpPr>
          <p:sp>
            <p:nvSpPr>
              <p:cNvPr id="19535" name="Rectangle 61"/>
              <p:cNvSpPr>
                <a:spLocks noChangeArrowheads="1"/>
              </p:cNvSpPr>
              <p:nvPr/>
            </p:nvSpPr>
            <p:spPr bwMode="auto">
              <a:xfrm>
                <a:off x="4681" y="1690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/>
                  <a:t>D</a:t>
                </a:r>
              </a:p>
            </p:txBody>
          </p:sp>
          <p:sp>
            <p:nvSpPr>
              <p:cNvPr id="19536" name="Rectangle 92"/>
              <p:cNvSpPr>
                <a:spLocks noChangeArrowheads="1"/>
              </p:cNvSpPr>
              <p:nvPr/>
            </p:nvSpPr>
            <p:spPr bwMode="auto">
              <a:xfrm>
                <a:off x="4687" y="1848"/>
                <a:ext cx="184" cy="35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4922" y="1584"/>
              <a:ext cx="196" cy="196"/>
              <a:chOff x="4681" y="1495"/>
              <a:chExt cx="196" cy="196"/>
            </a:xfrm>
          </p:grpSpPr>
          <p:sp>
            <p:nvSpPr>
              <p:cNvPr id="19533" name="Rectangle 61"/>
              <p:cNvSpPr>
                <a:spLocks noChangeArrowheads="1"/>
              </p:cNvSpPr>
              <p:nvPr/>
            </p:nvSpPr>
            <p:spPr bwMode="auto">
              <a:xfrm>
                <a:off x="4681" y="1495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C</a:t>
                </a:r>
              </a:p>
            </p:txBody>
          </p:sp>
          <p:sp>
            <p:nvSpPr>
              <p:cNvPr id="19534" name="Rectangle 95"/>
              <p:cNvSpPr>
                <a:spLocks noChangeArrowheads="1"/>
              </p:cNvSpPr>
              <p:nvPr/>
            </p:nvSpPr>
            <p:spPr bwMode="auto">
              <a:xfrm>
                <a:off x="4687" y="1652"/>
                <a:ext cx="184" cy="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2928" name="Rectangle 96"/>
          <p:cNvSpPr>
            <a:spLocks noChangeArrowheads="1"/>
          </p:cNvSpPr>
          <p:nvPr/>
        </p:nvSpPr>
        <p:spPr bwMode="auto">
          <a:xfrm>
            <a:off x="7815263" y="2444750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2929" name="Rectangle 97"/>
          <p:cNvSpPr>
            <a:spLocks noChangeArrowheads="1"/>
          </p:cNvSpPr>
          <p:nvPr/>
        </p:nvSpPr>
        <p:spPr bwMode="auto">
          <a:xfrm>
            <a:off x="7815263" y="3143250"/>
            <a:ext cx="311150" cy="1603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000"/>
              <a:t>trG</a:t>
            </a: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>
            <a:off x="7312025" y="2166938"/>
            <a:ext cx="503238" cy="347662"/>
            <a:chOff x="4606" y="1365"/>
            <a:chExt cx="317" cy="219"/>
          </a:xfrm>
        </p:grpSpPr>
        <p:sp>
          <p:nvSpPr>
            <p:cNvPr id="19529" name="Rectangle 100"/>
            <p:cNvSpPr>
              <a:spLocks noChangeArrowheads="1"/>
            </p:cNvSpPr>
            <p:nvPr/>
          </p:nvSpPr>
          <p:spPr bwMode="auto">
            <a:xfrm>
              <a:off x="4606" y="1365"/>
              <a:ext cx="196" cy="4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30" name="AutoShape 101"/>
            <p:cNvCxnSpPr>
              <a:cxnSpLocks noChangeShapeType="1"/>
              <a:stCxn id="19529" idx="2"/>
            </p:cNvCxnSpPr>
            <p:nvPr/>
          </p:nvCxnSpPr>
          <p:spPr bwMode="auto">
            <a:xfrm rot="16200000" flipH="1">
              <a:off x="4727" y="1388"/>
              <a:ext cx="173" cy="21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arrow" w="med" len="sm"/>
            </a:ln>
          </p:spPr>
        </p:cxnSp>
      </p:grpSp>
      <p:grpSp>
        <p:nvGrpSpPr>
          <p:cNvPr id="110" name="Group 179"/>
          <p:cNvGrpSpPr>
            <a:grpSpLocks/>
          </p:cNvGrpSpPr>
          <p:nvPr/>
        </p:nvGrpSpPr>
        <p:grpSpPr bwMode="auto">
          <a:xfrm>
            <a:off x="5813134" y="5636877"/>
            <a:ext cx="2983616" cy="1045139"/>
            <a:chOff x="192" y="2544"/>
            <a:chExt cx="1536" cy="446"/>
          </a:xfrm>
        </p:grpSpPr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768" y="2544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960" y="2544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768" y="2592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960" y="2592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768" y="2640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960" y="2640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768" y="2688"/>
              <a:ext cx="192" cy="48"/>
            </a:xfrm>
            <a:prstGeom prst="rect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960" y="2688"/>
              <a:ext cx="192" cy="48"/>
            </a:xfrm>
            <a:prstGeom prst="rect">
              <a:avLst/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768" y="2736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960" y="2736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768" y="2784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960" y="2784"/>
              <a:ext cx="192" cy="48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3" name="Text Box 95"/>
            <p:cNvSpPr txBox="1">
              <a:spLocks noChangeArrowheads="1"/>
            </p:cNvSpPr>
            <p:nvPr/>
          </p:nvSpPr>
          <p:spPr bwMode="auto">
            <a:xfrm>
              <a:off x="192" y="2544"/>
              <a:ext cx="57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200" dirty="0"/>
                <a:t>computed</a:t>
              </a:r>
            </a:p>
            <a:p>
              <a:pPr algn="ctr">
                <a:buNone/>
              </a:pPr>
              <a:r>
                <a:rPr lang="en-US" sz="1200" dirty="0"/>
                <a:t>target</a:t>
              </a:r>
            </a:p>
          </p:txBody>
        </p:sp>
        <p:sp>
          <p:nvSpPr>
            <p:cNvPr id="124" name="Line 94"/>
            <p:cNvSpPr>
              <a:spLocks noChangeShapeType="1"/>
            </p:cNvSpPr>
            <p:nvPr/>
          </p:nvSpPr>
          <p:spPr bwMode="auto">
            <a:xfrm flipV="1">
              <a:off x="624" y="27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5" name="Line 94"/>
            <p:cNvSpPr>
              <a:spLocks noChangeShapeType="1"/>
            </p:cNvSpPr>
            <p:nvPr/>
          </p:nvSpPr>
          <p:spPr bwMode="auto">
            <a:xfrm flipV="1">
              <a:off x="1152" y="27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3200" dirty="0"/>
            </a:p>
          </p:txBody>
        </p:sp>
        <p:sp>
          <p:nvSpPr>
            <p:cNvPr id="126" name="Text Box 95"/>
            <p:cNvSpPr txBox="1">
              <a:spLocks noChangeArrowheads="1"/>
            </p:cNvSpPr>
            <p:nvPr/>
          </p:nvSpPr>
          <p:spPr bwMode="auto">
            <a:xfrm>
              <a:off x="768" y="2832"/>
              <a:ext cx="384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800" dirty="0" smtClean="0"/>
                <a:t>IBTC</a:t>
              </a:r>
            </a:p>
          </p:txBody>
        </p:sp>
        <p:sp>
          <p:nvSpPr>
            <p:cNvPr id="127" name="Text Box 95"/>
            <p:cNvSpPr txBox="1">
              <a:spLocks noChangeArrowheads="1"/>
            </p:cNvSpPr>
            <p:nvPr/>
          </p:nvSpPr>
          <p:spPr bwMode="auto">
            <a:xfrm>
              <a:off x="1152" y="2544"/>
              <a:ext cx="57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200"/>
                <a:t>translated</a:t>
              </a:r>
            </a:p>
            <a:p>
              <a:pPr algn="ctr">
                <a:buNone/>
              </a:pPr>
              <a:r>
                <a:rPr lang="en-US" sz="1200"/>
                <a:t>target</a:t>
              </a:r>
            </a:p>
          </p:txBody>
        </p:sp>
      </p:grpSp>
      <p:grpSp>
        <p:nvGrpSpPr>
          <p:cNvPr id="129" name="Group 99"/>
          <p:cNvGrpSpPr>
            <a:grpSpLocks/>
          </p:cNvGrpSpPr>
          <p:nvPr/>
        </p:nvGrpSpPr>
        <p:grpSpPr bwMode="auto">
          <a:xfrm>
            <a:off x="7244347" y="3384527"/>
            <a:ext cx="311150" cy="620713"/>
            <a:chOff x="4922" y="1584"/>
            <a:chExt cx="196" cy="391"/>
          </a:xfrm>
        </p:grpSpPr>
        <p:grpSp>
          <p:nvGrpSpPr>
            <p:cNvPr id="130" name="Group 90"/>
            <p:cNvGrpSpPr>
              <a:grpSpLocks/>
            </p:cNvGrpSpPr>
            <p:nvPr/>
          </p:nvGrpSpPr>
          <p:grpSpPr bwMode="auto">
            <a:xfrm>
              <a:off x="4922" y="1779"/>
              <a:ext cx="196" cy="196"/>
              <a:chOff x="4681" y="1690"/>
              <a:chExt cx="196" cy="196"/>
            </a:xfrm>
          </p:grpSpPr>
          <p:sp>
            <p:nvSpPr>
              <p:cNvPr id="134" name="Rectangle 61"/>
              <p:cNvSpPr>
                <a:spLocks noChangeArrowheads="1"/>
              </p:cNvSpPr>
              <p:nvPr/>
            </p:nvSpPr>
            <p:spPr bwMode="auto">
              <a:xfrm>
                <a:off x="4681" y="1690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J</a:t>
                </a:r>
              </a:p>
            </p:txBody>
          </p:sp>
          <p:sp>
            <p:nvSpPr>
              <p:cNvPr id="135" name="Rectangle 92"/>
              <p:cNvSpPr>
                <a:spLocks noChangeArrowheads="1"/>
              </p:cNvSpPr>
              <p:nvPr/>
            </p:nvSpPr>
            <p:spPr bwMode="auto">
              <a:xfrm>
                <a:off x="4687" y="1848"/>
                <a:ext cx="184" cy="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4922" y="1584"/>
              <a:ext cx="196" cy="196"/>
              <a:chOff x="4681" y="1495"/>
              <a:chExt cx="196" cy="196"/>
            </a:xfrm>
          </p:grpSpPr>
          <p:sp>
            <p:nvSpPr>
              <p:cNvPr id="132" name="Rectangle 61"/>
              <p:cNvSpPr>
                <a:spLocks noChangeArrowheads="1"/>
              </p:cNvSpPr>
              <p:nvPr/>
            </p:nvSpPr>
            <p:spPr bwMode="auto">
              <a:xfrm>
                <a:off x="4681" y="1495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H</a:t>
                </a:r>
              </a:p>
            </p:txBody>
          </p:sp>
          <p:sp>
            <p:nvSpPr>
              <p:cNvPr id="133" name="Rectangle 95"/>
              <p:cNvSpPr>
                <a:spLocks noChangeArrowheads="1"/>
              </p:cNvSpPr>
              <p:nvPr/>
            </p:nvSpPr>
            <p:spPr bwMode="auto">
              <a:xfrm>
                <a:off x="4687" y="1652"/>
                <a:ext cx="184" cy="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36" name="Rectangle 96"/>
          <p:cNvSpPr>
            <a:spLocks noChangeArrowheads="1"/>
          </p:cNvSpPr>
          <p:nvPr/>
        </p:nvSpPr>
        <p:spPr bwMode="auto">
          <a:xfrm>
            <a:off x="7245935" y="3314677"/>
            <a:ext cx="311150" cy="7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" name="Rectangle 100"/>
          <p:cNvSpPr>
            <a:spLocks noChangeArrowheads="1"/>
          </p:cNvSpPr>
          <p:nvPr/>
        </p:nvSpPr>
        <p:spPr bwMode="auto">
          <a:xfrm>
            <a:off x="7813714" y="3141140"/>
            <a:ext cx="311150" cy="730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9" name="AutoShape 101"/>
          <p:cNvCxnSpPr>
            <a:cxnSpLocks noChangeShapeType="1"/>
            <a:stCxn id="138" idx="2"/>
          </p:cNvCxnSpPr>
          <p:nvPr/>
        </p:nvCxnSpPr>
        <p:spPr bwMode="auto">
          <a:xfrm rot="5400000">
            <a:off x="7677702" y="3089788"/>
            <a:ext cx="167210" cy="415964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sm"/>
          </a:ln>
        </p:spPr>
      </p:cxnSp>
      <p:sp>
        <p:nvSpPr>
          <p:cNvPr id="145" name="Rectangle 61"/>
          <p:cNvSpPr>
            <a:spLocks noChangeArrowheads="1"/>
          </p:cNvSpPr>
          <p:nvPr/>
        </p:nvSpPr>
        <p:spPr bwMode="auto">
          <a:xfrm>
            <a:off x="7242175" y="4000500"/>
            <a:ext cx="311150" cy="381001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err="1" smtClean="0"/>
              <a:t>ibtc</a:t>
            </a:r>
            <a:endParaRPr lang="en-US" sz="12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err="1" smtClean="0"/>
              <a:t>lkup</a:t>
            </a:r>
            <a:endParaRPr lang="en-US" sz="1200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7623175" y="1654176"/>
            <a:ext cx="644064" cy="2810055"/>
            <a:chOff x="7623175" y="1654176"/>
            <a:chExt cx="644064" cy="2810055"/>
          </a:xfrm>
        </p:grpSpPr>
        <p:sp>
          <p:nvSpPr>
            <p:cNvPr id="151" name="Rectangle 83"/>
            <p:cNvSpPr>
              <a:spLocks noChangeArrowheads="1"/>
            </p:cNvSpPr>
            <p:nvPr/>
          </p:nvSpPr>
          <p:spPr bwMode="auto">
            <a:xfrm>
              <a:off x="7950562" y="3830357"/>
              <a:ext cx="311150" cy="730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" name="Group 85"/>
            <p:cNvGrpSpPr>
              <a:grpSpLocks/>
            </p:cNvGrpSpPr>
            <p:nvPr/>
          </p:nvGrpSpPr>
          <p:grpSpPr bwMode="auto">
            <a:xfrm>
              <a:off x="7952150" y="3903382"/>
              <a:ext cx="311150" cy="311150"/>
              <a:chOff x="601" y="1072"/>
              <a:chExt cx="196" cy="196"/>
            </a:xfrm>
          </p:grpSpPr>
          <p:sp>
            <p:nvSpPr>
              <p:cNvPr id="153" name="Rectangle 61"/>
              <p:cNvSpPr>
                <a:spLocks noChangeArrowheads="1"/>
              </p:cNvSpPr>
              <p:nvPr/>
            </p:nvSpPr>
            <p:spPr bwMode="auto">
              <a:xfrm>
                <a:off x="601" y="1072"/>
                <a:ext cx="196" cy="1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sp>
            <p:nvSpPr>
              <p:cNvPr id="154" name="Rectangle 87"/>
              <p:cNvSpPr>
                <a:spLocks noChangeArrowheads="1"/>
              </p:cNvSpPr>
              <p:nvPr/>
            </p:nvSpPr>
            <p:spPr bwMode="auto">
              <a:xfrm>
                <a:off x="607" y="1227"/>
                <a:ext cx="184" cy="35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" name="Rectangle 97"/>
            <p:cNvSpPr>
              <a:spLocks noChangeArrowheads="1"/>
            </p:cNvSpPr>
            <p:nvPr/>
          </p:nvSpPr>
          <p:spPr bwMode="auto">
            <a:xfrm>
              <a:off x="7956089" y="4221625"/>
              <a:ext cx="311150" cy="16033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000" dirty="0" err="1" smtClean="0"/>
                <a:t>tr</a:t>
              </a:r>
              <a:endParaRPr lang="en-US" sz="1000" dirty="0"/>
            </a:p>
          </p:txBody>
        </p:sp>
        <p:cxnSp>
          <p:nvCxnSpPr>
            <p:cNvPr id="156" name="AutoShape 89"/>
            <p:cNvCxnSpPr>
              <a:cxnSpLocks noChangeShapeType="1"/>
            </p:cNvCxnSpPr>
            <p:nvPr/>
          </p:nvCxnSpPr>
          <p:spPr bwMode="auto">
            <a:xfrm>
              <a:off x="8258999" y="4229281"/>
              <a:ext cx="1587" cy="158750"/>
            </a:xfrm>
            <a:prstGeom prst="bentConnector3">
              <a:avLst>
                <a:gd name="adj1" fmla="val 9400005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arrow" w="med" len="sm"/>
            </a:ln>
          </p:spPr>
        </p:cxnSp>
        <p:sp>
          <p:nvSpPr>
            <p:cNvPr id="159" name="Rectangle 100"/>
            <p:cNvSpPr>
              <a:spLocks noChangeArrowheads="1"/>
            </p:cNvSpPr>
            <p:nvPr/>
          </p:nvSpPr>
          <p:spPr bwMode="auto">
            <a:xfrm>
              <a:off x="7950562" y="4391206"/>
              <a:ext cx="311150" cy="7302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0" name="AutoShape 101"/>
            <p:cNvCxnSpPr>
              <a:cxnSpLocks noChangeShapeType="1"/>
              <a:stCxn id="159" idx="2"/>
              <a:endCxn id="19519" idx="3"/>
            </p:cNvCxnSpPr>
            <p:nvPr/>
          </p:nvCxnSpPr>
          <p:spPr bwMode="auto">
            <a:xfrm rot="5400000" flipH="1">
              <a:off x="6459628" y="2817723"/>
              <a:ext cx="2810055" cy="482962"/>
            </a:xfrm>
            <a:prstGeom prst="bentConnector4">
              <a:avLst>
                <a:gd name="adj1" fmla="val -4016"/>
                <a:gd name="adj2" fmla="val -6810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arrow" w="med" len="sm"/>
            </a:ln>
          </p:spPr>
        </p:cxnSp>
      </p:grpSp>
      <p:sp>
        <p:nvSpPr>
          <p:cNvPr id="128" name="AutoShape 181"/>
          <p:cNvSpPr>
            <a:spLocks noChangeArrowheads="1"/>
          </p:cNvSpPr>
          <p:nvPr/>
        </p:nvSpPr>
        <p:spPr bwMode="auto">
          <a:xfrm rot="11633777" flipH="1">
            <a:off x="7038208" y="4331969"/>
            <a:ext cx="889950" cy="1670088"/>
          </a:xfrm>
          <a:prstGeom prst="curvedDownArrow">
            <a:avLst>
              <a:gd name="adj1" fmla="val 13454"/>
              <a:gd name="adj2" fmla="val 31842"/>
              <a:gd name="adj3" fmla="val 850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1134320"/>
            <a:ext cx="8229600" cy="49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kern="0" dirty="0" smtClean="0">
                <a:latin typeface="+mn-lt"/>
              </a:rPr>
              <a:t>At d</a:t>
            </a:r>
            <a:r>
              <a:rPr lang="en-US" kern="0" noProof="0" dirty="0" err="1" smtClean="0">
                <a:latin typeface="+mn-lt"/>
              </a:rPr>
              <a:t>irect</a:t>
            </a:r>
            <a:r>
              <a:rPr lang="en-US" kern="0" noProof="0" dirty="0" smtClean="0">
                <a:latin typeface="+mn-lt"/>
              </a:rPr>
              <a:t> CTIs decide whether to stop or continue fragment 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kern="0" dirty="0" smtClean="0">
                <a:latin typeface="+mn-lt"/>
              </a:rPr>
              <a:t>Continue with target </a:t>
            </a:r>
            <a:r>
              <a:rPr lang="en-US" i="1" kern="0" dirty="0" smtClean="0">
                <a:latin typeface="+mn-lt"/>
              </a:rPr>
              <a:t>already in F$</a:t>
            </a:r>
            <a:endParaRPr lang="en-US" kern="0" dirty="0" smtClean="0">
              <a:latin typeface="+mn-lt"/>
            </a:endParaRP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C"/>
            </a:pPr>
            <a:r>
              <a:rPr lang="en-US" kern="0" dirty="0">
                <a:latin typeface="+mn-lt"/>
              </a:rPr>
              <a:t>Better </a:t>
            </a:r>
            <a:r>
              <a:rPr lang="en-US" kern="0" dirty="0" smtClean="0">
                <a:latin typeface="+mn-lt"/>
              </a:rPr>
              <a:t>locality, reduced dynamic instruction count</a:t>
            </a:r>
            <a:endParaRPr lang="en-US" kern="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D"/>
            </a:pPr>
            <a:r>
              <a:rPr lang="en-US" kern="0" dirty="0" smtClean="0">
                <a:latin typeface="+mn-lt"/>
              </a:rPr>
              <a:t>Greater F</a:t>
            </a:r>
            <a:r>
              <a:rPr lang="en-US" kern="0" dirty="0">
                <a:latin typeface="+mn-lt"/>
              </a:rPr>
              <a:t>$ </a:t>
            </a:r>
            <a:r>
              <a:rPr lang="en-US" kern="0" dirty="0" smtClean="0">
                <a:latin typeface="+mn-lt"/>
              </a:rPr>
              <a:t>space consumption (</a:t>
            </a:r>
            <a:r>
              <a:rPr lang="en-US" i="1" kern="0" dirty="0" smtClean="0">
                <a:latin typeface="+mn-lt"/>
              </a:rPr>
              <a:t>duplicated code</a:t>
            </a:r>
            <a:r>
              <a:rPr lang="en-US" kern="0" dirty="0" smtClean="0">
                <a:latin typeface="+mn-lt"/>
              </a:rPr>
              <a:t>)</a:t>
            </a:r>
          </a:p>
          <a:p>
            <a:pPr marL="342900" indent="-342900"/>
            <a:r>
              <a:rPr lang="en-US" kern="0" dirty="0">
                <a:latin typeface="+mn-lt"/>
              </a:rPr>
              <a:t>Continue with </a:t>
            </a:r>
            <a:r>
              <a:rPr lang="en-US" i="1" kern="0" dirty="0">
                <a:latin typeface="+mn-lt"/>
              </a:rPr>
              <a:t>speculative </a:t>
            </a:r>
            <a:r>
              <a:rPr lang="en-US" i="1" kern="0" dirty="0" smtClean="0">
                <a:latin typeface="+mn-lt"/>
              </a:rPr>
              <a:t>target</a:t>
            </a:r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C"/>
            </a:pPr>
            <a:r>
              <a:rPr lang="en-US" kern="0" dirty="0" smtClean="0"/>
              <a:t>If taken, less context switches</a:t>
            </a:r>
            <a:endParaRPr lang="en-US" kern="0" dirty="0"/>
          </a:p>
          <a:p>
            <a:pPr marL="800100" lvl="1" indent="-342900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D"/>
            </a:pPr>
            <a:r>
              <a:rPr lang="en-US" kern="0" dirty="0" smtClean="0"/>
              <a:t>If not taken, wasted F$ space (</a:t>
            </a:r>
            <a:r>
              <a:rPr lang="en-US" i="1" kern="0" dirty="0" smtClean="0"/>
              <a:t>dead code</a:t>
            </a:r>
            <a:r>
              <a:rPr lang="en-US" kern="0" dirty="0" smtClean="0"/>
              <a:t>)</a:t>
            </a:r>
            <a:endParaRPr lang="en-US" kern="0" dirty="0"/>
          </a:p>
          <a:p>
            <a:pPr marL="342900" indent="-342900"/>
            <a:endParaRPr lang="en-US" kern="0" dirty="0">
              <a:latin typeface="+mn-lt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</a:t>
            </a:r>
            <a:r>
              <a:rPr lang="en-US" dirty="0" smtClean="0"/>
              <a:t>Formation Tuning</a:t>
            </a:r>
            <a:endParaRPr lang="en-US" dirty="0"/>
          </a:p>
        </p:txBody>
      </p:sp>
      <p:graphicFrame>
        <p:nvGraphicFramePr>
          <p:cNvPr id="10" name="Group 313"/>
          <p:cNvGraphicFramePr>
            <a:graphicFrameLocks/>
          </p:cNvGraphicFramePr>
          <p:nvPr/>
        </p:nvGraphicFramePr>
        <p:xfrm>
          <a:off x="660400" y="1694963"/>
          <a:ext cx="7904866" cy="1335152"/>
        </p:xfrm>
        <a:graphic>
          <a:graphicData uri="http://schemas.openxmlformats.org/drawingml/2006/table">
            <a:tbl>
              <a:tblPr/>
              <a:tblGrid>
                <a:gridCol w="1580593"/>
                <a:gridCol w="1576794"/>
                <a:gridCol w="1582493"/>
                <a:gridCol w="1582493"/>
                <a:gridCol w="158249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Original Strata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Fragments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Optimized Strata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Fragments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Least Redundant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Effort (LRE)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 Basic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Blocks (DBB)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Jump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Elide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Stop if Target in F$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Stop if Target in F$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Cond. Branch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Continue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Continue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Inline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Stop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Continue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Always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</a:t>
            </a:r>
            <a:r>
              <a:rPr lang="en-US" dirty="0" smtClean="0"/>
              <a:t>Formation Tuning</a:t>
            </a:r>
            <a:endParaRPr lang="en-US" dirty="0"/>
          </a:p>
        </p:txBody>
      </p:sp>
      <p:pic>
        <p:nvPicPr>
          <p:cNvPr id="4362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952388"/>
            <a:ext cx="7632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62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14" y="3295550"/>
            <a:ext cx="758983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6330" name="Group 106"/>
          <p:cNvGraphicFramePr>
            <a:graphicFrameLocks noGrp="1"/>
          </p:cNvGraphicFramePr>
          <p:nvPr>
            <p:ph idx="1"/>
          </p:nvPr>
        </p:nvGraphicFramePr>
        <p:xfrm>
          <a:off x="5891254" y="3030926"/>
          <a:ext cx="3078162" cy="1170432"/>
        </p:xfrm>
        <a:graphic>
          <a:graphicData uri="http://schemas.openxmlformats.org/drawingml/2006/table">
            <a:tbl>
              <a:tblPr/>
              <a:tblGrid>
                <a:gridCol w="615950"/>
                <a:gridCol w="615950"/>
                <a:gridCol w="614362"/>
                <a:gridCol w="615950"/>
                <a:gridCol w="6159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Orig.Strata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Dupl.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08076" y="6296637"/>
            <a:ext cx="4953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Use DBB in memory-constrained F$</a:t>
            </a:r>
            <a:endParaRPr lang="en-US" b="1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Embedded Systems Evolution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solidFill>
                  <a:schemeClr val="tx2"/>
                </a:solidFill>
              </a:rPr>
              <a:t>Past</a:t>
            </a:r>
          </a:p>
          <a:p>
            <a:pPr eaLnBrk="1" hangingPunct="1"/>
            <a:endParaRPr lang="en-US" sz="26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26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smtClean="0"/>
              <a:t>Characteristics</a:t>
            </a:r>
          </a:p>
          <a:p>
            <a:pPr lvl="2" eaLnBrk="1" hangingPunct="1"/>
            <a:r>
              <a:rPr lang="en-US" sz="1800" dirty="0" smtClean="0"/>
              <a:t>single purpose</a:t>
            </a:r>
          </a:p>
          <a:p>
            <a:pPr lvl="2" eaLnBrk="1" hangingPunct="1"/>
            <a:r>
              <a:rPr lang="en-US" sz="1800" dirty="0" smtClean="0"/>
              <a:t>simple applications</a:t>
            </a:r>
          </a:p>
          <a:p>
            <a:pPr lvl="2" eaLnBrk="1" hangingPunct="1"/>
            <a:r>
              <a:rPr lang="en-US" sz="1800" dirty="0" smtClean="0"/>
              <a:t>co-designed SW/HW</a:t>
            </a:r>
          </a:p>
          <a:p>
            <a:pPr lvl="1" eaLnBrk="1" hangingPunct="1"/>
            <a:r>
              <a:rPr lang="en-US" sz="2000" dirty="0" smtClean="0"/>
              <a:t>Traditional concerns</a:t>
            </a:r>
          </a:p>
          <a:p>
            <a:pPr lvl="2" eaLnBrk="1" hangingPunct="1"/>
            <a:r>
              <a:rPr lang="en-US" sz="1800" dirty="0" smtClean="0"/>
              <a:t>reliability</a:t>
            </a:r>
          </a:p>
          <a:p>
            <a:pPr lvl="2" eaLnBrk="1" hangingPunct="1"/>
            <a:r>
              <a:rPr lang="en-US" sz="1800" dirty="0" smtClean="0"/>
              <a:t>safety</a:t>
            </a:r>
          </a:p>
          <a:p>
            <a:pPr lvl="2" eaLnBrk="1" hangingPunct="1"/>
            <a:r>
              <a:rPr lang="en-US" sz="1800" dirty="0" smtClean="0"/>
              <a:t>performance</a:t>
            </a:r>
          </a:p>
          <a:p>
            <a:pPr lvl="2" eaLnBrk="1" hangingPunct="1"/>
            <a:r>
              <a:rPr lang="en-US" sz="1800" dirty="0" smtClean="0"/>
              <a:t>memory</a:t>
            </a:r>
          </a:p>
          <a:p>
            <a:pPr lvl="2" eaLnBrk="1" hangingPunct="1"/>
            <a:r>
              <a:rPr lang="en-US" sz="1800" dirty="0" smtClean="0"/>
              <a:t>energy</a:t>
            </a:r>
          </a:p>
          <a:p>
            <a:pPr lvl="2" eaLnBrk="1" hangingPunct="1"/>
            <a:r>
              <a:rPr lang="en-US" sz="1800" dirty="0" smtClean="0"/>
              <a:t>real-time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solidFill>
                  <a:schemeClr val="tx2"/>
                </a:solidFill>
              </a:rPr>
              <a:t>Present</a:t>
            </a:r>
          </a:p>
          <a:p>
            <a:pPr eaLnBrk="1" hangingPunct="1"/>
            <a:endParaRPr lang="en-US" sz="26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2400" dirty="0" smtClean="0"/>
          </a:p>
          <a:p>
            <a:pPr lvl="1" eaLnBrk="1" hangingPunct="1"/>
            <a:r>
              <a:rPr lang="en-US" sz="2000" dirty="0" smtClean="0"/>
              <a:t>Characteristics</a:t>
            </a:r>
          </a:p>
          <a:p>
            <a:pPr lvl="2" eaLnBrk="1" hangingPunct="1"/>
            <a:r>
              <a:rPr lang="en-US" sz="1800" dirty="0" smtClean="0"/>
              <a:t>multiple purpose </a:t>
            </a:r>
          </a:p>
          <a:p>
            <a:pPr lvl="2" eaLnBrk="1" hangingPunct="1"/>
            <a:r>
              <a:rPr lang="en-US" sz="1800" dirty="0" smtClean="0"/>
              <a:t>multiple, complex apps.</a:t>
            </a:r>
          </a:p>
          <a:p>
            <a:pPr lvl="2" eaLnBrk="1" hangingPunct="1"/>
            <a:r>
              <a:rPr lang="en-US" sz="1800" dirty="0" smtClean="0"/>
              <a:t>dynamic SW changes</a:t>
            </a:r>
          </a:p>
          <a:p>
            <a:pPr lvl="1" eaLnBrk="1" hangingPunct="1"/>
            <a:r>
              <a:rPr lang="en-US" sz="2000" dirty="0" smtClean="0"/>
              <a:t>Additional concerns</a:t>
            </a:r>
          </a:p>
          <a:p>
            <a:pPr lvl="2" eaLnBrk="1" hangingPunct="1"/>
            <a:r>
              <a:rPr lang="en-US" sz="1800" dirty="0" smtClean="0"/>
              <a:t>security</a:t>
            </a:r>
          </a:p>
          <a:p>
            <a:pPr lvl="2" eaLnBrk="1" hangingPunct="1"/>
            <a:r>
              <a:rPr lang="en-US" sz="1800" dirty="0" smtClean="0"/>
              <a:t>IP protection</a:t>
            </a:r>
          </a:p>
          <a:p>
            <a:pPr lvl="2" eaLnBrk="1" hangingPunct="1"/>
            <a:r>
              <a:rPr lang="en-US" sz="1800" dirty="0" smtClean="0"/>
              <a:t>adaptability</a:t>
            </a:r>
            <a:endParaRPr lang="en-US" sz="1800" dirty="0" smtClean="0"/>
          </a:p>
        </p:txBody>
      </p: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614488" y="971550"/>
            <a:ext cx="2457450" cy="1612900"/>
            <a:chOff x="288" y="2112"/>
            <a:chExt cx="2723" cy="1824"/>
          </a:xfrm>
        </p:grpSpPr>
        <p:pic>
          <p:nvPicPr>
            <p:cNvPr id="1434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2160"/>
              <a:ext cx="124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4" y="2112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2784"/>
              <a:ext cx="10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2112"/>
              <a:ext cx="1427" cy="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928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5088" y="1047750"/>
            <a:ext cx="13128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921000" y="4119563"/>
            <a:ext cx="2241550" cy="1728787"/>
            <a:chOff x="1840" y="2595"/>
            <a:chExt cx="1412" cy="1089"/>
          </a:xfrm>
        </p:grpSpPr>
        <p:sp>
          <p:nvSpPr>
            <p:cNvPr id="14344" name="Rectangle 25"/>
            <p:cNvSpPr>
              <a:spLocks noChangeArrowheads="1"/>
            </p:cNvSpPr>
            <p:nvPr/>
          </p:nvSpPr>
          <p:spPr bwMode="auto">
            <a:xfrm>
              <a:off x="1864" y="2837"/>
              <a:ext cx="1354" cy="4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just">
                <a:buClr>
                  <a:srgbClr val="CC0000"/>
                </a:buClr>
                <a:buSzPct val="120000"/>
                <a:buNone/>
              </a:pPr>
              <a:r>
                <a:rPr lang="en-US" sz="1800" dirty="0" smtClean="0">
                  <a:solidFill>
                    <a:srgbClr val="CC0000"/>
                  </a:solidFill>
                </a:rPr>
                <a:t>	Addressable</a:t>
              </a:r>
              <a:endParaRPr lang="en-US" sz="1800" dirty="0">
                <a:solidFill>
                  <a:srgbClr val="CC0000"/>
                </a:solidFill>
              </a:endParaRPr>
            </a:p>
            <a:p>
              <a:pPr marL="669925" lvl="1" indent="-325438" algn="just">
                <a:buClr>
                  <a:srgbClr val="CC0000"/>
                </a:buClr>
                <a:buSzPct val="120000"/>
                <a:buFont typeface="Wingdings" pitchFamily="2" charset="2"/>
                <a:buNone/>
              </a:pPr>
              <a:r>
                <a:rPr lang="en-US" sz="1800" dirty="0">
                  <a:solidFill>
                    <a:srgbClr val="CC0000"/>
                  </a:solidFill>
                </a:rPr>
                <a:t>with </a:t>
              </a:r>
              <a:r>
                <a:rPr lang="en-US" sz="1800" dirty="0" smtClean="0">
                  <a:solidFill>
                    <a:srgbClr val="CC0000"/>
                  </a:solidFill>
                </a:rPr>
                <a:t>DBT</a:t>
              </a:r>
            </a:p>
          </p:txBody>
        </p:sp>
        <p:sp>
          <p:nvSpPr>
            <p:cNvPr id="14345" name="AutoShape 28"/>
            <p:cNvSpPr>
              <a:spLocks/>
            </p:cNvSpPr>
            <p:nvPr/>
          </p:nvSpPr>
          <p:spPr bwMode="auto">
            <a:xfrm>
              <a:off x="1840" y="2644"/>
              <a:ext cx="72" cy="1040"/>
            </a:xfrm>
            <a:prstGeom prst="rightBrace">
              <a:avLst>
                <a:gd name="adj1" fmla="val 120370"/>
                <a:gd name="adj2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AutoShape 29"/>
            <p:cNvSpPr>
              <a:spLocks/>
            </p:cNvSpPr>
            <p:nvPr/>
          </p:nvSpPr>
          <p:spPr bwMode="auto">
            <a:xfrm>
              <a:off x="3170" y="2595"/>
              <a:ext cx="82" cy="599"/>
            </a:xfrm>
            <a:prstGeom prst="leftBrace">
              <a:avLst>
                <a:gd name="adj1" fmla="val 92477"/>
                <a:gd name="adj2" fmla="val 50000"/>
              </a:avLst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50197" y="5579004"/>
            <a:ext cx="4953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Enable DBT for Embedded Systems</a:t>
            </a:r>
          </a:p>
          <a:p>
            <a:pPr>
              <a:buClr>
                <a:srgbClr val="CC0000"/>
              </a:buClr>
              <a:buSzPct val="120000"/>
              <a:buNone/>
            </a:pPr>
            <a:r>
              <a:rPr lang="en-US" b="1" i="1" dirty="0">
                <a:solidFill>
                  <a:srgbClr val="CC0000"/>
                </a:solidFill>
              </a:rPr>
              <a:t> </a:t>
            </a:r>
            <a:r>
              <a:rPr lang="en-US" b="1" i="1" dirty="0" smtClean="0">
                <a:solidFill>
                  <a:srgbClr val="CC0000"/>
                </a:solidFill>
              </a:rPr>
              <a:t>   w</a:t>
            </a:r>
            <a:r>
              <a:rPr lang="en-US" b="1" i="1" dirty="0" smtClean="0">
                <a:solidFill>
                  <a:srgbClr val="CC0000"/>
                </a:solidFill>
              </a:rPr>
              <a:t>ith Scratchpad Memory </a:t>
            </a:r>
            <a:endParaRPr lang="en-US" b="1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build="p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 Code Footprint </a:t>
            </a:r>
            <a:r>
              <a:rPr lang="en-US" dirty="0" smtClean="0"/>
              <a:t>Reduction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6948488" y="1095375"/>
            <a:ext cx="1651502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30729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30730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30732" name="AutoShape 12"/>
          <p:cNvCxnSpPr>
            <a:cxnSpLocks noChangeShapeType="1"/>
            <a:stCxn id="30731" idx="2"/>
            <a:endCxn id="30730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30734" name="AutoShape 12"/>
          <p:cNvCxnSpPr>
            <a:cxnSpLocks noChangeShapeType="1"/>
            <a:stCxn id="30733" idx="2"/>
            <a:endCxn id="30727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735" name="AutoShape 12"/>
          <p:cNvCxnSpPr>
            <a:cxnSpLocks noChangeShapeType="1"/>
            <a:stCxn id="30726" idx="1"/>
            <a:endCxn id="30737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36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0737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30738" name="AutoShape 12"/>
          <p:cNvCxnSpPr>
            <a:cxnSpLocks noChangeShapeType="1"/>
            <a:stCxn id="30737" idx="0"/>
            <a:endCxn id="30730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30743" name="AutoShape 12"/>
          <p:cNvCxnSpPr>
            <a:cxnSpLocks noChangeShapeType="1"/>
            <a:stCxn id="30730" idx="7"/>
            <a:endCxn id="30729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744" name="AutoShape 12"/>
          <p:cNvCxnSpPr>
            <a:cxnSpLocks noChangeShapeType="1"/>
            <a:stCxn id="30729" idx="3"/>
            <a:endCxn id="30728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745" name="AutoShape 12"/>
          <p:cNvCxnSpPr>
            <a:cxnSpLocks noChangeShapeType="1"/>
            <a:stCxn id="30737" idx="1"/>
            <a:endCxn id="30736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746" name="AutoShape 12"/>
          <p:cNvCxnSpPr>
            <a:cxnSpLocks noChangeShapeType="1"/>
            <a:endCxn id="30731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30748" name="AutoShape 12"/>
          <p:cNvCxnSpPr>
            <a:cxnSpLocks noChangeShapeType="1"/>
            <a:stCxn id="30728" idx="3"/>
            <a:endCxn id="30733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38575" y="1462088"/>
            <a:ext cx="2879725" cy="1536700"/>
            <a:chOff x="2418" y="921"/>
            <a:chExt cx="1814" cy="968"/>
          </a:xfrm>
        </p:grpSpPr>
        <p:sp>
          <p:nvSpPr>
            <p:cNvPr id="30796" name="Rectangle 10"/>
            <p:cNvSpPr>
              <a:spLocks noChangeArrowheads="1"/>
            </p:cNvSpPr>
            <p:nvPr/>
          </p:nvSpPr>
          <p:spPr bwMode="auto">
            <a:xfrm>
              <a:off x="3656" y="921"/>
              <a:ext cx="576" cy="2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Make room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in CC</a:t>
              </a:r>
            </a:p>
          </p:txBody>
        </p:sp>
        <p:sp>
          <p:nvSpPr>
            <p:cNvPr id="30797" name="AutoShape 26"/>
            <p:cNvSpPr>
              <a:spLocks noChangeArrowheads="1"/>
            </p:cNvSpPr>
            <p:nvPr/>
          </p:nvSpPr>
          <p:spPr bwMode="auto">
            <a:xfrm>
              <a:off x="3656" y="1381"/>
              <a:ext cx="576" cy="403"/>
            </a:xfrm>
            <a:prstGeom prst="flowChartDecision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Overflow?</a:t>
              </a:r>
            </a:p>
          </p:txBody>
        </p:sp>
        <p:sp>
          <p:nvSpPr>
            <p:cNvPr id="30798" name="Text Box 34"/>
            <p:cNvSpPr txBox="1">
              <a:spLocks noChangeArrowheads="1"/>
            </p:cNvSpPr>
            <p:nvPr/>
          </p:nvSpPr>
          <p:spPr bwMode="auto">
            <a:xfrm>
              <a:off x="3911" y="1264"/>
              <a:ext cx="2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YES</a:t>
              </a:r>
            </a:p>
          </p:txBody>
        </p:sp>
        <p:cxnSp>
          <p:nvCxnSpPr>
            <p:cNvPr id="30799" name="AutoShape 12"/>
            <p:cNvCxnSpPr>
              <a:cxnSpLocks noChangeShapeType="1"/>
              <a:stCxn id="30797" idx="0"/>
              <a:endCxn id="30796" idx="2"/>
            </p:cNvCxnSpPr>
            <p:nvPr/>
          </p:nvCxnSpPr>
          <p:spPr bwMode="auto">
            <a:xfrm flipV="1">
              <a:off x="3944" y="1209"/>
              <a:ext cx="0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30800" name="AutoShape 12"/>
            <p:cNvCxnSpPr>
              <a:cxnSpLocks noChangeShapeType="1"/>
              <a:stCxn id="30728" idx="3"/>
              <a:endCxn id="30797" idx="1"/>
            </p:cNvCxnSpPr>
            <p:nvPr/>
          </p:nvCxnSpPr>
          <p:spPr bwMode="auto">
            <a:xfrm>
              <a:off x="3455" y="1583"/>
              <a:ext cx="20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0801" name="Text Box 37"/>
            <p:cNvSpPr txBox="1">
              <a:spLocks noChangeArrowheads="1"/>
            </p:cNvSpPr>
            <p:nvPr/>
          </p:nvSpPr>
          <p:spPr bwMode="auto">
            <a:xfrm>
              <a:off x="3918" y="1735"/>
              <a:ext cx="2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NO</a:t>
              </a:r>
            </a:p>
          </p:txBody>
        </p:sp>
        <p:cxnSp>
          <p:nvCxnSpPr>
            <p:cNvPr id="30802" name="AutoShape 12"/>
            <p:cNvCxnSpPr>
              <a:cxnSpLocks noChangeShapeType="1"/>
              <a:stCxn id="30796" idx="1"/>
              <a:endCxn id="30729" idx="0"/>
            </p:cNvCxnSpPr>
            <p:nvPr/>
          </p:nvCxnSpPr>
          <p:spPr bwMode="auto">
            <a:xfrm rot="10800000" flipV="1">
              <a:off x="2418" y="1065"/>
              <a:ext cx="1238" cy="3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med"/>
            </a:ln>
          </p:spPr>
        </p:cxnSp>
      </p:grpSp>
      <p:cxnSp>
        <p:nvCxnSpPr>
          <p:cNvPr id="30750" name="AutoShape 12"/>
          <p:cNvCxnSpPr>
            <a:cxnSpLocks noChangeShapeType="1"/>
            <a:stCxn id="30729" idx="2"/>
            <a:endCxn id="30733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30794" name="AutoShape 41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30795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30752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30753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30754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30755" name="Rectangle 40"/>
          <p:cNvSpPr>
            <a:spLocks noChangeArrowheads="1"/>
          </p:cNvSpPr>
          <p:nvPr/>
        </p:nvSpPr>
        <p:spPr bwMode="auto">
          <a:xfrm>
            <a:off x="7854950" y="2662238"/>
            <a:ext cx="374650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75" name="Rectangle 41"/>
          <p:cNvSpPr>
            <a:spLocks noChangeArrowheads="1"/>
          </p:cNvSpPr>
          <p:nvPr/>
        </p:nvSpPr>
        <p:spPr bwMode="auto">
          <a:xfrm>
            <a:off x="7854950" y="2884488"/>
            <a:ext cx="374650" cy="1587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4976" name="Rectangle 36"/>
          <p:cNvSpPr>
            <a:spLocks noChangeArrowheads="1"/>
          </p:cNvSpPr>
          <p:nvPr/>
        </p:nvSpPr>
        <p:spPr bwMode="auto">
          <a:xfrm>
            <a:off x="7854950" y="2598738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58" name="Rectangle 40"/>
          <p:cNvSpPr>
            <a:spLocks noChangeArrowheads="1"/>
          </p:cNvSpPr>
          <p:nvPr/>
        </p:nvSpPr>
        <p:spPr bwMode="auto">
          <a:xfrm>
            <a:off x="7599363" y="3411538"/>
            <a:ext cx="373062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78" name="Rectangle 41"/>
          <p:cNvSpPr>
            <a:spLocks noChangeArrowheads="1"/>
          </p:cNvSpPr>
          <p:nvPr/>
        </p:nvSpPr>
        <p:spPr bwMode="auto">
          <a:xfrm>
            <a:off x="7600950" y="3697288"/>
            <a:ext cx="371475" cy="1587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4979" name="Rectangle 36"/>
          <p:cNvSpPr>
            <a:spLocks noChangeArrowheads="1"/>
          </p:cNvSpPr>
          <p:nvPr/>
        </p:nvSpPr>
        <p:spPr bwMode="auto">
          <a:xfrm>
            <a:off x="7602538" y="3348038"/>
            <a:ext cx="371475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cxnSp>
        <p:nvCxnSpPr>
          <p:cNvPr id="30761" name="AutoShape 12"/>
          <p:cNvCxnSpPr>
            <a:cxnSpLocks noChangeShapeType="1"/>
            <a:stCxn id="765005" idx="0"/>
            <a:endCxn id="764979" idx="2"/>
          </p:cNvCxnSpPr>
          <p:nvPr/>
        </p:nvCxnSpPr>
        <p:spPr bwMode="auto">
          <a:xfrm flipH="1">
            <a:off x="7788275" y="2882900"/>
            <a:ext cx="254000" cy="528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62" name="Rectangle 36"/>
          <p:cNvSpPr>
            <a:spLocks noChangeArrowheads="1"/>
          </p:cNvSpPr>
          <p:nvPr/>
        </p:nvSpPr>
        <p:spPr bwMode="auto">
          <a:xfrm>
            <a:off x="7599363" y="3632200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cxnSp>
        <p:nvCxnSpPr>
          <p:cNvPr id="30763" name="AutoShape 12"/>
          <p:cNvCxnSpPr>
            <a:cxnSpLocks noChangeShapeType="1"/>
          </p:cNvCxnSpPr>
          <p:nvPr/>
        </p:nvCxnSpPr>
        <p:spPr bwMode="auto">
          <a:xfrm rot="5400000" flipH="1" flipV="1">
            <a:off x="7475538" y="2941638"/>
            <a:ext cx="1065212" cy="442912"/>
          </a:xfrm>
          <a:prstGeom prst="bentConnector4">
            <a:avLst>
              <a:gd name="adj1" fmla="val -449"/>
              <a:gd name="adj2" fmla="val 13046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859713" y="4325938"/>
            <a:ext cx="374650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84" name="Rectangle 36"/>
          <p:cNvSpPr>
            <a:spLocks noChangeArrowheads="1"/>
          </p:cNvSpPr>
          <p:nvPr/>
        </p:nvSpPr>
        <p:spPr bwMode="auto">
          <a:xfrm>
            <a:off x="7859713" y="4262438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cxnSp>
        <p:nvCxnSpPr>
          <p:cNvPr id="30766" name="AutoShape 12"/>
          <p:cNvCxnSpPr>
            <a:cxnSpLocks noChangeShapeType="1"/>
            <a:stCxn id="765007" idx="0"/>
            <a:endCxn id="764984" idx="2"/>
          </p:cNvCxnSpPr>
          <p:nvPr/>
        </p:nvCxnSpPr>
        <p:spPr bwMode="auto">
          <a:xfrm>
            <a:off x="7786688" y="3697288"/>
            <a:ext cx="260350" cy="628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67" name="Rectangle 40"/>
          <p:cNvSpPr>
            <a:spLocks noChangeArrowheads="1"/>
          </p:cNvSpPr>
          <p:nvPr/>
        </p:nvSpPr>
        <p:spPr bwMode="auto">
          <a:xfrm>
            <a:off x="7226300" y="1504950"/>
            <a:ext cx="374650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87" name="Rectangle 41"/>
          <p:cNvSpPr>
            <a:spLocks noChangeArrowheads="1"/>
          </p:cNvSpPr>
          <p:nvPr/>
        </p:nvSpPr>
        <p:spPr bwMode="auto">
          <a:xfrm>
            <a:off x="7226300" y="1746250"/>
            <a:ext cx="374650" cy="1587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4988" name="Rectangle 36"/>
          <p:cNvSpPr>
            <a:spLocks noChangeArrowheads="1"/>
          </p:cNvSpPr>
          <p:nvPr/>
        </p:nvSpPr>
        <p:spPr bwMode="auto">
          <a:xfrm>
            <a:off x="7226300" y="1441450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70" name="Rectangle 36"/>
          <p:cNvSpPr>
            <a:spLocks noChangeArrowheads="1"/>
          </p:cNvSpPr>
          <p:nvPr/>
        </p:nvSpPr>
        <p:spPr bwMode="auto">
          <a:xfrm>
            <a:off x="7226300" y="1682750"/>
            <a:ext cx="374650" cy="63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71" name="Rectangle 40"/>
          <p:cNvSpPr>
            <a:spLocks noChangeArrowheads="1"/>
          </p:cNvSpPr>
          <p:nvPr/>
        </p:nvSpPr>
        <p:spPr bwMode="auto">
          <a:xfrm>
            <a:off x="7089775" y="3238500"/>
            <a:ext cx="374650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91" name="Rectangle 36"/>
          <p:cNvSpPr>
            <a:spLocks noChangeArrowheads="1"/>
          </p:cNvSpPr>
          <p:nvPr/>
        </p:nvSpPr>
        <p:spPr bwMode="auto">
          <a:xfrm>
            <a:off x="7089775" y="3175000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73" name="Rectangle 36"/>
          <p:cNvSpPr>
            <a:spLocks noChangeArrowheads="1"/>
          </p:cNvSpPr>
          <p:nvPr/>
        </p:nvSpPr>
        <p:spPr bwMode="auto">
          <a:xfrm>
            <a:off x="7089775" y="3416300"/>
            <a:ext cx="374650" cy="63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4993" name="Rectangle 41"/>
          <p:cNvSpPr>
            <a:spLocks noChangeArrowheads="1"/>
          </p:cNvSpPr>
          <p:nvPr/>
        </p:nvSpPr>
        <p:spPr bwMode="auto">
          <a:xfrm>
            <a:off x="7299325" y="2813050"/>
            <a:ext cx="374650" cy="1587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75" name="Rectangle 40"/>
          <p:cNvSpPr>
            <a:spLocks noChangeArrowheads="1"/>
          </p:cNvSpPr>
          <p:nvPr/>
        </p:nvSpPr>
        <p:spPr bwMode="auto">
          <a:xfrm>
            <a:off x="7299325" y="2438400"/>
            <a:ext cx="374650" cy="22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95" name="Rectangle 36"/>
          <p:cNvSpPr>
            <a:spLocks noChangeArrowheads="1"/>
          </p:cNvSpPr>
          <p:nvPr/>
        </p:nvSpPr>
        <p:spPr bwMode="auto">
          <a:xfrm>
            <a:off x="7299325" y="2374900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cxnSp>
        <p:nvCxnSpPr>
          <p:cNvPr id="30777" name="AutoShape 12"/>
          <p:cNvCxnSpPr>
            <a:cxnSpLocks noChangeShapeType="1"/>
            <a:stCxn id="765004" idx="0"/>
            <a:endCxn id="764995" idx="2"/>
          </p:cNvCxnSpPr>
          <p:nvPr/>
        </p:nvCxnSpPr>
        <p:spPr bwMode="auto">
          <a:xfrm>
            <a:off x="7413625" y="1746250"/>
            <a:ext cx="73025" cy="692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0778" name="AutoShape 12"/>
          <p:cNvCxnSpPr>
            <a:cxnSpLocks noChangeShapeType="1"/>
            <a:stCxn id="30789" idx="2"/>
            <a:endCxn id="764991" idx="2"/>
          </p:cNvCxnSpPr>
          <p:nvPr/>
        </p:nvCxnSpPr>
        <p:spPr bwMode="auto">
          <a:xfrm flipH="1">
            <a:off x="7277100" y="2736850"/>
            <a:ext cx="2095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779" name="Rectangle 40"/>
          <p:cNvSpPr>
            <a:spLocks noChangeArrowheads="1"/>
          </p:cNvSpPr>
          <p:nvPr/>
        </p:nvSpPr>
        <p:spPr bwMode="auto">
          <a:xfrm>
            <a:off x="7240588" y="4071938"/>
            <a:ext cx="374650" cy="241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64999" name="Rectangle 36"/>
          <p:cNvSpPr>
            <a:spLocks noChangeArrowheads="1"/>
          </p:cNvSpPr>
          <p:nvPr/>
        </p:nvSpPr>
        <p:spPr bwMode="auto">
          <a:xfrm>
            <a:off x="7240588" y="4008438"/>
            <a:ext cx="374650" cy="635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81" name="Rectangle 36"/>
          <p:cNvSpPr>
            <a:spLocks noChangeArrowheads="1"/>
          </p:cNvSpPr>
          <p:nvPr/>
        </p:nvSpPr>
        <p:spPr bwMode="auto">
          <a:xfrm>
            <a:off x="7240588" y="4313238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cxnSp>
        <p:nvCxnSpPr>
          <p:cNvPr id="30782" name="AutoShape 12"/>
          <p:cNvCxnSpPr>
            <a:cxnSpLocks noChangeShapeType="1"/>
          </p:cNvCxnSpPr>
          <p:nvPr/>
        </p:nvCxnSpPr>
        <p:spPr bwMode="auto">
          <a:xfrm rot="10800000" flipH="1">
            <a:off x="7240588" y="2432050"/>
            <a:ext cx="58737" cy="1938338"/>
          </a:xfrm>
          <a:prstGeom prst="bentConnector3">
            <a:avLst>
              <a:gd name="adj1" fmla="val -3891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30783" name="Rectangle 41"/>
          <p:cNvSpPr>
            <a:spLocks noChangeArrowheads="1"/>
          </p:cNvSpPr>
          <p:nvPr/>
        </p:nvSpPr>
        <p:spPr bwMode="auto">
          <a:xfrm>
            <a:off x="7859713" y="4548188"/>
            <a:ext cx="374650" cy="12858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84" name="Rectangle 41"/>
          <p:cNvSpPr>
            <a:spLocks noChangeArrowheads="1"/>
          </p:cNvSpPr>
          <p:nvPr/>
        </p:nvSpPr>
        <p:spPr bwMode="auto">
          <a:xfrm>
            <a:off x="7089775" y="3479800"/>
            <a:ext cx="374650" cy="12858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04" name="Rectangle 36"/>
          <p:cNvSpPr>
            <a:spLocks noChangeArrowheads="1"/>
          </p:cNvSpPr>
          <p:nvPr/>
        </p:nvSpPr>
        <p:spPr bwMode="auto">
          <a:xfrm>
            <a:off x="7226300" y="1746250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05" name="Rectangle 36"/>
          <p:cNvSpPr>
            <a:spLocks noChangeArrowheads="1"/>
          </p:cNvSpPr>
          <p:nvPr/>
        </p:nvSpPr>
        <p:spPr bwMode="auto">
          <a:xfrm>
            <a:off x="7854950" y="2882900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06" name="Rectangle 36"/>
          <p:cNvSpPr>
            <a:spLocks noChangeArrowheads="1"/>
          </p:cNvSpPr>
          <p:nvPr/>
        </p:nvSpPr>
        <p:spPr bwMode="auto">
          <a:xfrm>
            <a:off x="7299325" y="2814638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07" name="Rectangle 36"/>
          <p:cNvSpPr>
            <a:spLocks noChangeArrowheads="1"/>
          </p:cNvSpPr>
          <p:nvPr/>
        </p:nvSpPr>
        <p:spPr bwMode="auto">
          <a:xfrm>
            <a:off x="7599363" y="3697288"/>
            <a:ext cx="374650" cy="635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89" name="Rectangle 41"/>
          <p:cNvSpPr>
            <a:spLocks noChangeArrowheads="1"/>
          </p:cNvSpPr>
          <p:nvPr/>
        </p:nvSpPr>
        <p:spPr bwMode="auto">
          <a:xfrm>
            <a:off x="7299325" y="2660650"/>
            <a:ext cx="374650" cy="762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09" name="Rectangle 41"/>
          <p:cNvSpPr>
            <a:spLocks noChangeArrowheads="1"/>
          </p:cNvSpPr>
          <p:nvPr/>
        </p:nvSpPr>
        <p:spPr bwMode="auto">
          <a:xfrm>
            <a:off x="7859713" y="4548188"/>
            <a:ext cx="374650" cy="24765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10" name="Rectangle 41"/>
          <p:cNvSpPr>
            <a:spLocks noChangeArrowheads="1"/>
          </p:cNvSpPr>
          <p:nvPr/>
        </p:nvSpPr>
        <p:spPr bwMode="auto">
          <a:xfrm>
            <a:off x="7089775" y="3479800"/>
            <a:ext cx="374650" cy="24765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765011" name="Rectangle 41"/>
          <p:cNvSpPr>
            <a:spLocks noChangeArrowheads="1"/>
          </p:cNvSpPr>
          <p:nvPr/>
        </p:nvSpPr>
        <p:spPr bwMode="auto">
          <a:xfrm>
            <a:off x="7299325" y="2660650"/>
            <a:ext cx="374650" cy="1587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0793" name="Rectangle 84"/>
          <p:cNvSpPr>
            <a:spLocks noChangeArrowheads="1"/>
          </p:cNvSpPr>
          <p:nvPr/>
        </p:nvSpPr>
        <p:spPr bwMode="auto">
          <a:xfrm>
            <a:off x="457200" y="5684838"/>
            <a:ext cx="789463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>
                <a:solidFill>
                  <a:srgbClr val="CC0000"/>
                </a:solidFill>
              </a:rPr>
              <a:t>Reduce amount of “control code” inserted by the translator</a:t>
            </a:r>
          </a:p>
          <a:p>
            <a:pPr marL="342900" indent="-342900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4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64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6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6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64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64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64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65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6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6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64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6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64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6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64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6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6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6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75" grpId="0" animBg="1"/>
      <p:bldP spid="764976" grpId="0" animBg="1"/>
      <p:bldP spid="764978" grpId="0" animBg="1"/>
      <p:bldP spid="764979" grpId="0" animBg="1"/>
      <p:bldP spid="764984" grpId="0" animBg="1"/>
      <p:bldP spid="764987" grpId="0" animBg="1"/>
      <p:bldP spid="764988" grpId="0" animBg="1"/>
      <p:bldP spid="764991" grpId="0" animBg="1"/>
      <p:bldP spid="764993" grpId="0" animBg="1"/>
      <p:bldP spid="764995" grpId="0" animBg="1"/>
      <p:bldP spid="764999" grpId="0" animBg="1"/>
      <p:bldP spid="765004" grpId="0" animBg="1"/>
      <p:bldP spid="765005" grpId="0" animBg="1"/>
      <p:bldP spid="765006" grpId="0" animBg="1"/>
      <p:bldP spid="765007" grpId="0" animBg="1"/>
      <p:bldP spid="765009" grpId="0" animBg="1"/>
      <p:bldP spid="765010" grpId="0" animBg="1"/>
      <p:bldP spid="7650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2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smtClean="0"/>
              <a:t>2-Argument Trampoline</a:t>
            </a:r>
          </a:p>
        </p:txBody>
      </p:sp>
      <p:sp>
        <p:nvSpPr>
          <p:cNvPr id="672841" name="Rectangle 73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smtClean="0"/>
              <a:t>Shadow Link Register</a:t>
            </a:r>
          </a:p>
        </p:txBody>
      </p:sp>
      <p:sp>
        <p:nvSpPr>
          <p:cNvPr id="31748" name="Rectangle 19"/>
          <p:cNvSpPr>
            <a:spLocks noChangeArrowheads="1"/>
          </p:cNvSpPr>
          <p:nvPr/>
        </p:nvSpPr>
        <p:spPr bwMode="auto">
          <a:xfrm>
            <a:off x="730250" y="2420938"/>
            <a:ext cx="2955925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CC"/>
                </a:solidFill>
                <a:latin typeface="Courier New" pitchFamily="49" charset="0"/>
              </a:rPr>
              <a:t>frag_PC :</a:t>
            </a:r>
            <a:r>
              <a:rPr lang="en-US" sz="1200">
                <a:latin typeface="Courier New" pitchFamily="49" charset="0"/>
              </a:rPr>
              <a:t> ...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latin typeface="Courier New" pitchFamily="49" charset="0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730250" y="2878138"/>
            <a:ext cx="2955925" cy="1379537"/>
          </a:xfrm>
          <a:prstGeom prst="rect">
            <a:avLst/>
          </a:prstGeom>
          <a:solidFill>
            <a:srgbClr val="CC99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tramp_PC: </a:t>
            </a:r>
            <a:r>
              <a:rPr lang="en-US" sz="1200">
                <a:latin typeface="Courier New" pitchFamily="49" charset="0"/>
              </a:rPr>
              <a:t>sw $a0,a0_ofs($sp)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sw $a1,a1_ofs($sp)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lui $a0,HI(</a:t>
            </a:r>
            <a:r>
              <a:rPr lang="en-US" sz="1200" b="1">
                <a:latin typeface="Courier New" pitchFamily="49" charset="0"/>
              </a:rPr>
              <a:t>to_PC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ori $a0,$a0,LO(</a:t>
            </a:r>
            <a:r>
              <a:rPr lang="en-US" sz="1200" b="1">
                <a:latin typeface="Courier New" pitchFamily="49" charset="0"/>
              </a:rPr>
              <a:t>to_PC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lui $a1,HI(</a:t>
            </a:r>
            <a:r>
              <a:rPr lang="en-US" sz="1200" b="1">
                <a:latin typeface="Courier New" pitchFamily="49" charset="0"/>
              </a:rPr>
              <a:t>&amp;frag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ori $a1,$a1,LO(</a:t>
            </a:r>
            <a:r>
              <a:rPr lang="en-US" sz="1200" b="1">
                <a:latin typeface="Courier New" pitchFamily="49" charset="0"/>
              </a:rPr>
              <a:t>&amp;frag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j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reenter</a:t>
            </a:r>
          </a:p>
        </p:txBody>
      </p:sp>
      <p:sp>
        <p:nvSpPr>
          <p:cNvPr id="31750" name="Rectangle 40"/>
          <p:cNvSpPr>
            <a:spLocks noChangeArrowheads="1"/>
          </p:cNvSpPr>
          <p:nvPr/>
        </p:nvSpPr>
        <p:spPr bwMode="auto">
          <a:xfrm>
            <a:off x="736600" y="4386263"/>
            <a:ext cx="2955925" cy="466725"/>
          </a:xfrm>
          <a:prstGeom prst="rect">
            <a:avLst/>
          </a:prstGeom>
          <a:solidFill>
            <a:srgbClr val="33CC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CC"/>
                </a:solidFill>
                <a:latin typeface="Courier New" pitchFamily="49" charset="0"/>
              </a:rPr>
              <a:t>reenter:</a:t>
            </a:r>
            <a:r>
              <a:rPr lang="en-US" sz="1200">
                <a:latin typeface="Courier New" pitchFamily="49" charset="0"/>
              </a:rPr>
              <a:t> #context save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builder(</a:t>
            </a:r>
            <a:r>
              <a:rPr lang="en-US" sz="1200" b="1">
                <a:latin typeface="Courier New" pitchFamily="49" charset="0"/>
              </a:rPr>
              <a:t>to_PC</a:t>
            </a:r>
            <a:r>
              <a:rPr lang="en-US" sz="1200">
                <a:latin typeface="Courier New" pitchFamily="49" charset="0"/>
              </a:rPr>
              <a:t>, </a:t>
            </a:r>
            <a:r>
              <a:rPr lang="en-US" sz="1200" b="1">
                <a:latin typeface="Courier New" pitchFamily="49" charset="0"/>
              </a:rPr>
              <a:t>&amp;frag</a:t>
            </a:r>
            <a:r>
              <a:rPr lang="en-US" sz="1200">
                <a:latin typeface="Courier New" pitchFamily="49" charset="0"/>
              </a:rPr>
              <a:t>) </a:t>
            </a:r>
          </a:p>
        </p:txBody>
      </p:sp>
      <p:sp>
        <p:nvSpPr>
          <p:cNvPr id="672810" name="Rectangle 42"/>
          <p:cNvSpPr>
            <a:spLocks noChangeArrowheads="1"/>
          </p:cNvSpPr>
          <p:nvPr/>
        </p:nvSpPr>
        <p:spPr bwMode="auto">
          <a:xfrm>
            <a:off x="5181600" y="2895600"/>
            <a:ext cx="3140075" cy="284163"/>
          </a:xfrm>
          <a:prstGeom prst="rect">
            <a:avLst/>
          </a:prstGeom>
          <a:solidFill>
            <a:srgbClr val="CC99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tramp_PC: </a:t>
            </a:r>
            <a:r>
              <a:rPr lang="en-US" sz="1200">
                <a:latin typeface="Courier New" pitchFamily="49" charset="0"/>
              </a:rPr>
              <a:t>jal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reenter            </a:t>
            </a:r>
          </a:p>
        </p:txBody>
      </p:sp>
      <p:sp>
        <p:nvSpPr>
          <p:cNvPr id="672812" name="Rectangle 44"/>
          <p:cNvSpPr>
            <a:spLocks noChangeArrowheads="1"/>
          </p:cNvSpPr>
          <p:nvPr/>
        </p:nvSpPr>
        <p:spPr bwMode="auto">
          <a:xfrm>
            <a:off x="5181600" y="2425700"/>
            <a:ext cx="3140075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frag_PC :</a:t>
            </a:r>
            <a:r>
              <a:rPr lang="en-US" sz="1200">
                <a:latin typeface="Courier New" pitchFamily="49" charset="0"/>
              </a:rPr>
              <a:t> ...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72829" name="Rectangle 61"/>
          <p:cNvSpPr>
            <a:spLocks noChangeArrowheads="1"/>
          </p:cNvSpPr>
          <p:nvPr/>
        </p:nvSpPr>
        <p:spPr bwMode="auto">
          <a:xfrm>
            <a:off x="5181600" y="1511300"/>
            <a:ext cx="3140075" cy="831850"/>
          </a:xfrm>
          <a:prstGeom prst="rect">
            <a:avLst/>
          </a:prstGeom>
          <a:solidFill>
            <a:srgbClr val="FF6600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</a:t>
            </a:r>
            <a:r>
              <a:rPr lang="en-US" sz="1200" b="1">
                <a:latin typeface="Courier New" pitchFamily="49" charset="0"/>
              </a:rPr>
              <a:t># after $ra def.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lui $t9,HI(</a:t>
            </a:r>
            <a:r>
              <a:rPr lang="en-US" sz="1200" b="1">
                <a:latin typeface="Courier New" pitchFamily="49" charset="0"/>
              </a:rPr>
              <a:t>&amp;app_RA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ori $t9,$t9,LO(</a:t>
            </a:r>
            <a:r>
              <a:rPr lang="en-US" sz="1200" b="1">
                <a:latin typeface="Courier New" pitchFamily="49" charset="0"/>
              </a:rPr>
              <a:t>&amp;app_RA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 sw $ra,0($t9)</a:t>
            </a:r>
          </a:p>
        </p:txBody>
      </p:sp>
      <p:sp>
        <p:nvSpPr>
          <p:cNvPr id="31754" name="Rectangle 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Trampoline Size </a:t>
            </a:r>
            <a:r>
              <a:rPr lang="en-US" dirty="0" smtClean="0"/>
              <a:t>Minimization</a:t>
            </a:r>
            <a:endParaRPr lang="en-US" dirty="0" smtClean="0"/>
          </a:p>
        </p:txBody>
      </p:sp>
      <p:sp>
        <p:nvSpPr>
          <p:cNvPr id="672835" name="Rectangle 67"/>
          <p:cNvSpPr>
            <a:spLocks noChangeArrowheads="1"/>
          </p:cNvSpPr>
          <p:nvPr/>
        </p:nvSpPr>
        <p:spPr bwMode="auto">
          <a:xfrm>
            <a:off x="5129213" y="4386263"/>
            <a:ext cx="3232150" cy="466725"/>
          </a:xfrm>
          <a:prstGeom prst="rect">
            <a:avLst/>
          </a:prstGeom>
          <a:solidFill>
            <a:srgbClr val="33CC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CC"/>
                </a:solidFill>
                <a:latin typeface="Courier New" pitchFamily="49" charset="0"/>
              </a:rPr>
              <a:t>reenter:</a:t>
            </a:r>
            <a:r>
              <a:rPr lang="en-US" sz="1200">
                <a:latin typeface="Courier New" pitchFamily="49" charset="0"/>
              </a:rPr>
              <a:t> #context save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   builder(</a:t>
            </a:r>
            <a:r>
              <a:rPr lang="en-US" sz="1200" b="1">
                <a:latin typeface="Courier New" pitchFamily="49" charset="0"/>
              </a:rPr>
              <a:t>tramp_PC</a:t>
            </a:r>
            <a:r>
              <a:rPr lang="en-US" sz="1200">
                <a:latin typeface="Courier New" pitchFamily="49" charset="0"/>
              </a:rPr>
              <a:t>)        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5607050" y="5127625"/>
            <a:ext cx="2655888" cy="1173163"/>
            <a:chOff x="3532" y="3230"/>
            <a:chExt cx="1673" cy="739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532" y="3230"/>
              <a:ext cx="1673" cy="288"/>
              <a:chOff x="144" y="2400"/>
              <a:chExt cx="1673" cy="288"/>
            </a:xfrm>
          </p:grpSpPr>
          <p:sp>
            <p:nvSpPr>
              <p:cNvPr id="31760" name="Rectangle 46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1" name="Rectangle 47"/>
              <p:cNvSpPr>
                <a:spLocks noChangeArrowheads="1"/>
              </p:cNvSpPr>
              <p:nvPr/>
            </p:nvSpPr>
            <p:spPr bwMode="auto">
              <a:xfrm>
                <a:off x="240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2" name="Rectangle 48"/>
              <p:cNvSpPr>
                <a:spLocks noChangeArrowheads="1"/>
              </p:cNvSpPr>
              <p:nvPr/>
            </p:nvSpPr>
            <p:spPr bwMode="auto">
              <a:xfrm>
                <a:off x="336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3" name="Rectangle 49"/>
              <p:cNvSpPr>
                <a:spLocks noChangeArrowheads="1"/>
              </p:cNvSpPr>
              <p:nvPr/>
            </p:nvSpPr>
            <p:spPr bwMode="auto">
              <a:xfrm>
                <a:off x="432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4" name="Rectangle 50"/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5" name="Rectangle 51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6" name="Rectangle 5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7" name="Rectangle 53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8" name="Rectangle 54"/>
              <p:cNvSpPr>
                <a:spLocks noChangeArrowheads="1"/>
              </p:cNvSpPr>
              <p:nvPr/>
            </p:nvSpPr>
            <p:spPr bwMode="auto">
              <a:xfrm>
                <a:off x="912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69" name="Rectangle 5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70" name="Rectangle 56"/>
              <p:cNvSpPr>
                <a:spLocks noChangeArrowheads="1"/>
              </p:cNvSpPr>
              <p:nvPr/>
            </p:nvSpPr>
            <p:spPr bwMode="auto">
              <a:xfrm>
                <a:off x="1104" y="2448"/>
                <a:ext cx="96" cy="192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>
                  <a:solidFill>
                    <a:schemeClr val="accent2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31771" name="Text Box 57"/>
              <p:cNvSpPr txBox="1">
                <a:spLocks noChangeArrowheads="1"/>
              </p:cNvSpPr>
              <p:nvPr/>
            </p:nvSpPr>
            <p:spPr bwMode="auto">
              <a:xfrm>
                <a:off x="1183" y="2400"/>
                <a:ext cx="63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b="1"/>
                  <a:t>Trampoline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b="1"/>
                  <a:t>Map</a:t>
                </a:r>
              </a:p>
            </p:txBody>
          </p:sp>
        </p:grpSp>
        <p:sp>
          <p:nvSpPr>
            <p:cNvPr id="31758" name="Rectangle 58"/>
            <p:cNvSpPr>
              <a:spLocks noChangeArrowheads="1"/>
            </p:cNvSpPr>
            <p:nvPr/>
          </p:nvSpPr>
          <p:spPr bwMode="auto">
            <a:xfrm>
              <a:off x="4049" y="3675"/>
              <a:ext cx="1108" cy="294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FF0000"/>
                  </a:solidFill>
                  <a:latin typeface="Courier New" pitchFamily="49" charset="0"/>
                </a:rPr>
                <a:t>tramp   :</a:t>
              </a:r>
              <a:r>
                <a:rPr lang="en-US" sz="1200">
                  <a:latin typeface="Courier New" pitchFamily="49" charset="0"/>
                </a:rPr>
                <a:t> </a:t>
              </a:r>
              <a:r>
                <a:rPr lang="en-US" sz="1200">
                  <a:solidFill>
                    <a:srgbClr val="0000FF"/>
                  </a:solidFill>
                  <a:latin typeface="Courier New" pitchFamily="49" charset="0"/>
                </a:rPr>
                <a:t>tramp_PC</a:t>
              </a:r>
              <a:endParaRPr lang="en-US" sz="1200">
                <a:solidFill>
                  <a:srgbClr val="FF0000"/>
                </a:solidFill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     ...</a:t>
              </a:r>
              <a:endParaRPr lang="en-US" sz="120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31759" name="Line 77"/>
            <p:cNvSpPr>
              <a:spLocks noChangeShapeType="1"/>
            </p:cNvSpPr>
            <p:nvPr/>
          </p:nvSpPr>
          <p:spPr bwMode="auto">
            <a:xfrm>
              <a:off x="3765" y="3373"/>
              <a:ext cx="384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2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10" grpId="0" animBg="1"/>
      <p:bldP spid="672812" grpId="0" animBg="1"/>
      <p:bldP spid="672829" grpId="0" animBg="1"/>
      <p:bldP spid="6728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34" name="Rectangle 4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Inline IBTC lookup</a:t>
            </a:r>
          </a:p>
        </p:txBody>
      </p:sp>
      <p:sp>
        <p:nvSpPr>
          <p:cNvPr id="673835" name="Rectangle 4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Shared </a:t>
            </a:r>
            <a:r>
              <a:rPr lang="en-US" sz="2000" dirty="0" smtClean="0"/>
              <a:t>Target Register Copies</a:t>
            </a:r>
            <a:endParaRPr lang="en-US" sz="2000" dirty="0" smtClean="0"/>
          </a:p>
        </p:txBody>
      </p:sp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912813" y="2009775"/>
            <a:ext cx="2311400" cy="3022600"/>
          </a:xfrm>
          <a:prstGeom prst="rect">
            <a:avLst/>
          </a:prstGeom>
          <a:solidFill>
            <a:srgbClr val="FF99CC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sw $a0,a0_ofs($sp)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sw $a1,a1_ofs($sp)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sw $ra,ra_ofs($sp)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add $a0,$z0,</a:t>
            </a:r>
            <a:r>
              <a:rPr lang="en-US" sz="1200" b="1">
                <a:latin typeface="Courier New" pitchFamily="49" charset="0"/>
              </a:rPr>
              <a:t>$rt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lkup:</a:t>
            </a:r>
            <a:r>
              <a:rPr lang="en-US" sz="1200">
                <a:latin typeface="Courier New" pitchFamily="49" charset="0"/>
              </a:rPr>
              <a:t>//$ra = </a:t>
            </a:r>
            <a:r>
              <a:rPr lang="en-US" sz="1200" b="1">
                <a:latin typeface="Courier New" pitchFamily="49" charset="0"/>
              </a:rPr>
              <a:t>table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//$a1 = hash($a0)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//$ra = $ra[$a1]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$a1,PC_ofs($ra)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bne $a1,$a0,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miss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hit: </a:t>
            </a:r>
            <a:r>
              <a:rPr lang="en-US" sz="1200">
                <a:latin typeface="Courier New" pitchFamily="49" charset="0"/>
              </a:rPr>
              <a:t>lw $ra,FPC_ofs($ra)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$a0,a0_ofs($sp)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$a1,a1_ofs($sp)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jr $ra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miss:</a:t>
            </a:r>
            <a:r>
              <a:rPr lang="en-US" sz="1200">
                <a:latin typeface="Courier New" pitchFamily="49" charset="0"/>
              </a:rPr>
              <a:t>lui $a1,HI(</a:t>
            </a:r>
            <a:r>
              <a:rPr lang="en-US" sz="1200" b="1">
                <a:latin typeface="Courier New" pitchFamily="49" charset="0"/>
              </a:rPr>
              <a:t>&amp;frag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ori $a1,$a1(</a:t>
            </a:r>
            <a:r>
              <a:rPr lang="en-US" sz="1200" b="1">
                <a:latin typeface="Courier New" pitchFamily="49" charset="0"/>
              </a:rPr>
              <a:t>&amp;frag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j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reenter_ibtc</a:t>
            </a:r>
          </a:p>
        </p:txBody>
      </p:sp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912813" y="2009775"/>
            <a:ext cx="2311400" cy="284163"/>
          </a:xfrm>
          <a:prstGeom prst="rect">
            <a:avLst/>
          </a:prstGeom>
          <a:solidFill>
            <a:srgbClr val="FF00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jr </a:t>
            </a:r>
            <a:r>
              <a:rPr lang="en-US" sz="1200" b="1">
                <a:latin typeface="Courier New" pitchFamily="49" charset="0"/>
              </a:rPr>
              <a:t>$rt              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912813" y="1552575"/>
            <a:ext cx="231140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fPC:</a:t>
            </a:r>
            <a:r>
              <a:rPr lang="en-US" sz="1200">
                <a:latin typeface="Courier New" pitchFamily="49" charset="0"/>
              </a:rPr>
              <a:t> ...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32775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IBTC Lookup Factorization</a:t>
            </a:r>
          </a:p>
        </p:txBody>
      </p:sp>
      <p:sp>
        <p:nvSpPr>
          <p:cNvPr id="673829" name="Rectangle 37"/>
          <p:cNvSpPr>
            <a:spLocks noChangeArrowheads="1"/>
          </p:cNvSpPr>
          <p:nvPr/>
        </p:nvSpPr>
        <p:spPr bwMode="auto">
          <a:xfrm>
            <a:off x="5118100" y="1552575"/>
            <a:ext cx="231140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fPC:</a:t>
            </a:r>
            <a:r>
              <a:rPr lang="en-US" sz="1200">
                <a:latin typeface="Courier New" pitchFamily="49" charset="0"/>
              </a:rPr>
              <a:t> ...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287713" y="2944813"/>
            <a:ext cx="2286000" cy="1652587"/>
            <a:chOff x="2024" y="2339"/>
            <a:chExt cx="1440" cy="104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24" y="2660"/>
              <a:ext cx="1440" cy="720"/>
              <a:chOff x="240" y="3456"/>
              <a:chExt cx="1440" cy="720"/>
            </a:xfrm>
          </p:grpSpPr>
          <p:sp>
            <p:nvSpPr>
              <p:cNvPr id="32790" name="Rectangle 7"/>
              <p:cNvSpPr>
                <a:spLocks noChangeArrowheads="1"/>
              </p:cNvSpPr>
              <p:nvPr/>
            </p:nvSpPr>
            <p:spPr bwMode="auto">
              <a:xfrm>
                <a:off x="672" y="3600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Rectangle 8"/>
              <p:cNvSpPr>
                <a:spLocks noChangeArrowheads="1"/>
              </p:cNvSpPr>
              <p:nvPr/>
            </p:nvSpPr>
            <p:spPr bwMode="auto">
              <a:xfrm>
                <a:off x="960" y="3600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Rectangle 9"/>
              <p:cNvSpPr>
                <a:spLocks noChangeArrowheads="1"/>
              </p:cNvSpPr>
              <p:nvPr/>
            </p:nvSpPr>
            <p:spPr bwMode="auto">
              <a:xfrm>
                <a:off x="672" y="3888"/>
                <a:ext cx="288" cy="96"/>
              </a:xfrm>
              <a:prstGeom prst="rect">
                <a:avLst/>
              </a:prstGeom>
              <a:solidFill>
                <a:srgbClr val="9933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Rectangle 10"/>
              <p:cNvSpPr>
                <a:spLocks noChangeArrowheads="1"/>
              </p:cNvSpPr>
              <p:nvPr/>
            </p:nvSpPr>
            <p:spPr bwMode="auto">
              <a:xfrm>
                <a:off x="960" y="3888"/>
                <a:ext cx="288" cy="96"/>
              </a:xfrm>
              <a:prstGeom prst="rect">
                <a:avLst/>
              </a:prstGeom>
              <a:solidFill>
                <a:srgbClr val="9933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4" name="Line 94"/>
              <p:cNvSpPr>
                <a:spLocks noChangeShapeType="1"/>
              </p:cNvSpPr>
              <p:nvPr/>
            </p:nvSpPr>
            <p:spPr bwMode="auto">
              <a:xfrm flipV="1">
                <a:off x="528" y="3937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Line 94"/>
              <p:cNvSpPr>
                <a:spLocks noChangeShapeType="1"/>
              </p:cNvSpPr>
              <p:nvPr/>
            </p:nvSpPr>
            <p:spPr bwMode="auto">
              <a:xfrm flipV="1">
                <a:off x="1248" y="3937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Text Box 95"/>
              <p:cNvSpPr txBox="1">
                <a:spLocks noChangeArrowheads="1"/>
              </p:cNvSpPr>
              <p:nvPr/>
            </p:nvSpPr>
            <p:spPr bwMode="auto">
              <a:xfrm>
                <a:off x="288" y="3840"/>
                <a:ext cx="28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Courier New" pitchFamily="49" charset="0"/>
                  </a:rPr>
                  <a:t>$a0</a:t>
                </a:r>
              </a:p>
            </p:txBody>
          </p:sp>
          <p:sp>
            <p:nvSpPr>
              <p:cNvPr id="32797" name="Text Box 95"/>
              <p:cNvSpPr txBox="1">
                <a:spLocks noChangeArrowheads="1"/>
              </p:cNvSpPr>
              <p:nvPr/>
            </p:nvSpPr>
            <p:spPr bwMode="auto">
              <a:xfrm>
                <a:off x="1392" y="3840"/>
                <a:ext cx="28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Courier New" pitchFamily="49" charset="0"/>
                  </a:rPr>
                  <a:t>$ra</a:t>
                </a:r>
              </a:p>
            </p:txBody>
          </p:sp>
          <p:sp>
            <p:nvSpPr>
              <p:cNvPr id="32798" name="Rectangle 15"/>
              <p:cNvSpPr>
                <a:spLocks noChangeArrowheads="1"/>
              </p:cNvSpPr>
              <p:nvPr/>
            </p:nvSpPr>
            <p:spPr bwMode="auto">
              <a:xfrm>
                <a:off x="672" y="3696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Rectangle 16"/>
              <p:cNvSpPr>
                <a:spLocks noChangeArrowheads="1"/>
              </p:cNvSpPr>
              <p:nvPr/>
            </p:nvSpPr>
            <p:spPr bwMode="auto">
              <a:xfrm>
                <a:off x="960" y="3696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Rectangle 17"/>
              <p:cNvSpPr>
                <a:spLocks noChangeArrowheads="1"/>
              </p:cNvSpPr>
              <p:nvPr/>
            </p:nvSpPr>
            <p:spPr bwMode="auto">
              <a:xfrm>
                <a:off x="672" y="3792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Rectangle 18"/>
              <p:cNvSpPr>
                <a:spLocks noChangeArrowheads="1"/>
              </p:cNvSpPr>
              <p:nvPr/>
            </p:nvSpPr>
            <p:spPr bwMode="auto">
              <a:xfrm>
                <a:off x="960" y="3792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" name="Rectangle 19"/>
              <p:cNvSpPr>
                <a:spLocks noChangeArrowheads="1"/>
              </p:cNvSpPr>
              <p:nvPr/>
            </p:nvSpPr>
            <p:spPr bwMode="auto">
              <a:xfrm>
                <a:off x="672" y="3984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Rectangle 20"/>
              <p:cNvSpPr>
                <a:spLocks noChangeArrowheads="1"/>
              </p:cNvSpPr>
              <p:nvPr/>
            </p:nvSpPr>
            <p:spPr bwMode="auto">
              <a:xfrm>
                <a:off x="960" y="3984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Rectangle 21"/>
              <p:cNvSpPr>
                <a:spLocks noChangeArrowheads="1"/>
              </p:cNvSpPr>
              <p:nvPr/>
            </p:nvSpPr>
            <p:spPr bwMode="auto">
              <a:xfrm>
                <a:off x="672" y="4080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Rectangle 22"/>
              <p:cNvSpPr>
                <a:spLocks noChangeArrowheads="1"/>
              </p:cNvSpPr>
              <p:nvPr/>
            </p:nvSpPr>
            <p:spPr bwMode="auto">
              <a:xfrm>
                <a:off x="960" y="4080"/>
                <a:ext cx="288" cy="96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Rectangle 23"/>
              <p:cNvSpPr>
                <a:spLocks noChangeArrowheads="1"/>
              </p:cNvSpPr>
              <p:nvPr/>
            </p:nvSpPr>
            <p:spPr bwMode="auto">
              <a:xfrm>
                <a:off x="240" y="3552"/>
                <a:ext cx="43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b="1">
                    <a:latin typeface="Courier New" pitchFamily="49" charset="0"/>
                  </a:rPr>
                  <a:t>IBTC: </a:t>
                </a:r>
              </a:p>
            </p:txBody>
          </p:sp>
          <p:sp>
            <p:nvSpPr>
              <p:cNvPr id="32807" name="Rectangle 24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28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>
                    <a:latin typeface="Courier New" pitchFamily="49" charset="0"/>
                  </a:rPr>
                  <a:t>PC</a:t>
                </a:r>
              </a:p>
            </p:txBody>
          </p:sp>
          <p:sp>
            <p:nvSpPr>
              <p:cNvPr id="32808" name="Rectangle 25"/>
              <p:cNvSpPr>
                <a:spLocks noChangeArrowheads="1"/>
              </p:cNvSpPr>
              <p:nvPr/>
            </p:nvSpPr>
            <p:spPr bwMode="auto">
              <a:xfrm>
                <a:off x="960" y="3456"/>
                <a:ext cx="28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 err="1">
                    <a:latin typeface="Courier New" pitchFamily="49" charset="0"/>
                  </a:rPr>
                  <a:t>fPC</a:t>
                </a:r>
                <a:endParaRPr lang="en-US" sz="1200" dirty="0">
                  <a:latin typeface="Courier New" pitchFamily="49" charset="0"/>
                </a:endParaRPr>
              </a:p>
            </p:txBody>
          </p:sp>
        </p:grpSp>
        <p:sp>
          <p:nvSpPr>
            <p:cNvPr id="32789" name="Text Box 44"/>
            <p:cNvSpPr txBox="1">
              <a:spLocks noChangeArrowheads="1"/>
            </p:cNvSpPr>
            <p:nvPr/>
          </p:nvSpPr>
          <p:spPr bwMode="auto">
            <a:xfrm>
              <a:off x="2253" y="2339"/>
              <a:ext cx="948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sz="1200" b="1"/>
                <a:t>Indirect Branch</a:t>
              </a:r>
            </a:p>
            <a:p>
              <a:pPr marL="342900" indent="-342900" algn="ctr">
                <a:buFont typeface="Wingdings" pitchFamily="2" charset="2"/>
                <a:buNone/>
              </a:pPr>
              <a:r>
                <a:rPr lang="en-US" sz="1200" b="1"/>
                <a:t>Translation Cache</a:t>
              </a:r>
            </a:p>
          </p:txBody>
        </p:sp>
      </p:grpSp>
      <p:sp>
        <p:nvSpPr>
          <p:cNvPr id="673823" name="Rectangle 31"/>
          <p:cNvSpPr>
            <a:spLocks noChangeArrowheads="1"/>
          </p:cNvSpPr>
          <p:nvPr/>
        </p:nvSpPr>
        <p:spPr bwMode="auto">
          <a:xfrm>
            <a:off x="5592763" y="3781425"/>
            <a:ext cx="2362200" cy="28194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Courier New" pitchFamily="49" charset="0"/>
              </a:rPr>
              <a:t># shared by all indirs.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lkup:</a:t>
            </a:r>
            <a:r>
              <a:rPr lang="en-US" sz="1200">
                <a:latin typeface="Courier New" pitchFamily="49" charset="0"/>
              </a:rPr>
              <a:t>sw $a1,a1_ofs($sp)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</a:t>
            </a:r>
            <a:r>
              <a:rPr lang="en-US" sz="1200" b="1">
                <a:latin typeface="Courier New" pitchFamily="49" charset="0"/>
              </a:rPr>
              <a:t>lw $a1,0($ra)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sw $a1,at_ofs($sp)</a:t>
            </a:r>
            <a:endParaRPr lang="en-US" sz="120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//$ra = </a:t>
            </a:r>
            <a:r>
              <a:rPr lang="en-US" sz="1200" b="1">
                <a:latin typeface="Courier New" pitchFamily="49" charset="0"/>
              </a:rPr>
              <a:t>table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//$a1 = hash($a0)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//$ra = $ra[$a1]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$a1,PC_ofs($ra)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bne $a1,$a0,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miss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hit: </a:t>
            </a:r>
            <a:r>
              <a:rPr lang="en-US" sz="1200">
                <a:latin typeface="Courier New" pitchFamily="49" charset="0"/>
              </a:rPr>
              <a:t>lw $ra,FPC_ofs($ra)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$a0,a0_ofs($sp)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lw $a1,a1_ofs($sp)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jr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$ra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miss:</a:t>
            </a:r>
            <a:r>
              <a:rPr lang="en-US" sz="1200">
                <a:latin typeface="Courier New" pitchFamily="49" charset="0"/>
              </a:rPr>
              <a:t>lw $a1,at_ofs($sp)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j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reenter_ibtc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5118100" y="2009775"/>
            <a:ext cx="2311400" cy="1157288"/>
            <a:chOff x="3224" y="1266"/>
            <a:chExt cx="1456" cy="729"/>
          </a:xfrm>
        </p:grpSpPr>
        <p:sp>
          <p:nvSpPr>
            <p:cNvPr id="32786" name="Rectangle 28"/>
            <p:cNvSpPr>
              <a:spLocks noChangeArrowheads="1"/>
            </p:cNvSpPr>
            <p:nvPr/>
          </p:nvSpPr>
          <p:spPr bwMode="auto">
            <a:xfrm>
              <a:off x="3224" y="1266"/>
              <a:ext cx="1456" cy="409"/>
            </a:xfrm>
            <a:prstGeom prst="rect">
              <a:avLst/>
            </a:prstGeom>
            <a:solidFill>
              <a:srgbClr val="FF99CC">
                <a:alpha val="5999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sw $ra,ra_ofs($sp)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jal </a:t>
              </a:r>
              <a:r>
                <a:rPr lang="en-US" sz="1200">
                  <a:solidFill>
                    <a:srgbClr val="0000FF"/>
                  </a:solidFill>
                  <a:latin typeface="Courier New" pitchFamily="49" charset="0"/>
                </a:rPr>
                <a:t>rtcp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</a:t>
              </a:r>
              <a:r>
                <a:rPr lang="en-US" sz="1200" b="1">
                  <a:latin typeface="Courier New" pitchFamily="49" charset="0"/>
                </a:rPr>
                <a:t>&amp;frag</a:t>
              </a:r>
            </a:p>
          </p:txBody>
        </p:sp>
        <p:cxnSp>
          <p:nvCxnSpPr>
            <p:cNvPr id="32787" name="AutoShape 51"/>
            <p:cNvCxnSpPr>
              <a:cxnSpLocks noChangeShapeType="1"/>
              <a:stCxn id="32786" idx="1"/>
              <a:endCxn id="32784" idx="1"/>
            </p:cNvCxnSpPr>
            <p:nvPr/>
          </p:nvCxnSpPr>
          <p:spPr bwMode="auto">
            <a:xfrm rot="10800000" flipH="1" flipV="1">
              <a:off x="3224" y="1471"/>
              <a:ext cx="777" cy="524"/>
            </a:xfrm>
            <a:prstGeom prst="curvedConnector3">
              <a:avLst>
                <a:gd name="adj1" fmla="val -185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673840" name="Rectangle 48"/>
          <p:cNvSpPr>
            <a:spLocks noChangeArrowheads="1"/>
          </p:cNvSpPr>
          <p:nvPr/>
        </p:nvSpPr>
        <p:spPr bwMode="auto">
          <a:xfrm>
            <a:off x="5118100" y="2009775"/>
            <a:ext cx="2311400" cy="284163"/>
          </a:xfrm>
          <a:prstGeom prst="rect">
            <a:avLst/>
          </a:prstGeom>
          <a:solidFill>
            <a:srgbClr val="FF00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jr </a:t>
            </a:r>
            <a:r>
              <a:rPr lang="en-US" sz="1200" b="1">
                <a:latin typeface="Courier New" pitchFamily="49" charset="0"/>
              </a:rPr>
              <a:t>$rt       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351588" y="2751138"/>
            <a:ext cx="2479675" cy="1030287"/>
            <a:chOff x="4001" y="1733"/>
            <a:chExt cx="1562" cy="649"/>
          </a:xfrm>
        </p:grpSpPr>
        <p:sp>
          <p:nvSpPr>
            <p:cNvPr id="32782" name="Rectangle 41"/>
            <p:cNvSpPr>
              <a:spLocks noChangeArrowheads="1"/>
            </p:cNvSpPr>
            <p:nvPr/>
          </p:nvSpPr>
          <p:spPr bwMode="auto">
            <a:xfrm>
              <a:off x="4107" y="1823"/>
              <a:ext cx="1456" cy="52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Courier New" pitchFamily="49" charset="0"/>
                </a:rPr>
                <a:t>           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1"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1"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>
                <a:solidFill>
                  <a:srgbClr val="0000FF"/>
                </a:solidFill>
                <a:latin typeface="Courier New" pitchFamily="49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4058" y="1782"/>
              <a:ext cx="1456" cy="52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Courier New" pitchFamily="49" charset="0"/>
                </a:rPr>
                <a:t>           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1"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 b="1">
                <a:latin typeface="Courier New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200">
                <a:solidFill>
                  <a:srgbClr val="0000FF"/>
                </a:solidFill>
                <a:latin typeface="Courier New" pitchFamily="49" charset="0"/>
              </a:endParaRPr>
            </a:p>
          </p:txBody>
        </p:sp>
        <p:sp>
          <p:nvSpPr>
            <p:cNvPr id="32784" name="Rectangle 32"/>
            <p:cNvSpPr>
              <a:spLocks noChangeArrowheads="1"/>
            </p:cNvSpPr>
            <p:nvPr/>
          </p:nvSpPr>
          <p:spPr bwMode="auto">
            <a:xfrm>
              <a:off x="4001" y="1733"/>
              <a:ext cx="1456" cy="52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1">
                  <a:latin typeface="Courier New" pitchFamily="49" charset="0"/>
                </a:rPr>
                <a:t># shared by $rt uses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FF"/>
                  </a:solidFill>
                  <a:latin typeface="Courier New" pitchFamily="49" charset="0"/>
                </a:rPr>
                <a:t>rtcp:</a:t>
              </a:r>
              <a:r>
                <a:rPr lang="en-US" sz="1200">
                  <a:latin typeface="Courier New" pitchFamily="49" charset="0"/>
                </a:rPr>
                <a:t>sw $a0,a0_ofs($sp)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add $a0,$z0,</a:t>
              </a:r>
              <a:r>
                <a:rPr lang="en-US" sz="1200" b="1">
                  <a:latin typeface="Courier New" pitchFamily="49" charset="0"/>
                </a:rPr>
                <a:t>$rt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latin typeface="Courier New" pitchFamily="49" charset="0"/>
                </a:rPr>
                <a:t>     jal </a:t>
              </a:r>
              <a:r>
                <a:rPr lang="en-US" sz="1200">
                  <a:solidFill>
                    <a:srgbClr val="0000FF"/>
                  </a:solidFill>
                  <a:latin typeface="Courier New" pitchFamily="49" charset="0"/>
                </a:rPr>
                <a:t>lkup</a:t>
              </a:r>
            </a:p>
          </p:txBody>
        </p:sp>
        <p:cxnSp>
          <p:nvCxnSpPr>
            <p:cNvPr id="32785" name="AutoShape 50"/>
            <p:cNvCxnSpPr>
              <a:cxnSpLocks noChangeShapeType="1"/>
              <a:stCxn id="32784" idx="2"/>
              <a:endCxn id="673823" idx="0"/>
            </p:cNvCxnSpPr>
            <p:nvPr/>
          </p:nvCxnSpPr>
          <p:spPr bwMode="auto">
            <a:xfrm flipH="1">
              <a:off x="4267" y="2257"/>
              <a:ext cx="462" cy="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animBg="1"/>
      <p:bldP spid="673794" grpId="0" animBg="1"/>
      <p:bldP spid="673829" grpId="0" animBg="1"/>
      <p:bldP spid="673823" grpId="0" animBg="1"/>
      <p:bldP spid="673840" grpId="0" animBg="1"/>
      <p:bldP spid="6738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Context Restore</a:t>
            </a:r>
          </a:p>
        </p:txBody>
      </p:sp>
      <p:sp>
        <p:nvSpPr>
          <p:cNvPr id="674849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648199" y="1066800"/>
            <a:ext cx="4148559" cy="50641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Self-Modifying Context Restore</a:t>
            </a:r>
            <a:endParaRPr lang="en-US" sz="2000" dirty="0" smtClean="0"/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912813" y="5165725"/>
            <a:ext cx="2362200" cy="304800"/>
          </a:xfrm>
          <a:prstGeom prst="rect">
            <a:avLst/>
          </a:prstGeom>
          <a:solidFill>
            <a:srgbClr val="CC99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T1:jal reenter</a:t>
            </a: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5483225" y="2422525"/>
            <a:ext cx="2122488" cy="17526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</a:t>
            </a:r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5483225" y="2620963"/>
            <a:ext cx="2136775" cy="18256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5483225" y="3382963"/>
            <a:ext cx="2136775" cy="2222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74822" name="Rectangle 6"/>
          <p:cNvSpPr>
            <a:spLocks noChangeArrowheads="1"/>
          </p:cNvSpPr>
          <p:nvPr/>
        </p:nvSpPr>
        <p:spPr bwMode="auto">
          <a:xfrm>
            <a:off x="5483225" y="2422525"/>
            <a:ext cx="21336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self_mod_exec:</a:t>
            </a:r>
            <a:r>
              <a:rPr lang="en-US" sz="1200">
                <a:latin typeface="Courier New" pitchFamily="49" charset="0"/>
              </a:rPr>
              <a:t> #SPM</a:t>
            </a: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#$a0 == fPC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#$a0 = [</a:t>
            </a:r>
            <a:r>
              <a:rPr lang="en-US" sz="1200" b="1">
                <a:latin typeface="Courier New" pitchFamily="49" charset="0"/>
              </a:rPr>
              <a:t>j F1</a:t>
            </a:r>
            <a:r>
              <a:rPr lang="en-US" sz="1200">
                <a:latin typeface="Courier New" pitchFamily="49" charset="0"/>
              </a:rPr>
              <a:t>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lui $ra,HI(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Jx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ori $ra,$ra,LO(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Jx</a:t>
            </a:r>
            <a:r>
              <a:rPr lang="en-US" sz="120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sw $a0,0($ra)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jal </a:t>
            </a: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lw </a:t>
            </a:r>
            <a:r>
              <a:rPr lang="en-US" sz="1200" b="1">
                <a:solidFill>
                  <a:srgbClr val="CC0000"/>
                </a:solidFill>
                <a:latin typeface="Courier New" pitchFamily="49" charset="0"/>
              </a:rPr>
              <a:t>$ra</a:t>
            </a:r>
            <a:r>
              <a:rPr lang="en-US" sz="1200">
                <a:latin typeface="Courier New" pitchFamily="49" charset="0"/>
              </a:rPr>
              <a:t>,ra_ofs($sp)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Jx:</a:t>
            </a:r>
            <a:r>
              <a:rPr lang="en-US" sz="1200"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914400" y="1635125"/>
            <a:ext cx="2403475" cy="831850"/>
          </a:xfrm>
          <a:prstGeom prst="rect">
            <a:avLst/>
          </a:prstGeom>
          <a:solidFill>
            <a:srgbClr val="33CC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exec: </a:t>
            </a:r>
            <a:r>
              <a:rPr lang="en-US" sz="1200">
                <a:latin typeface="Courier New" pitchFamily="49" charset="0"/>
              </a:rPr>
              <a:t>#$a0 == F1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add $ra,$z0,$a0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rest: </a:t>
            </a:r>
            <a:r>
              <a:rPr lang="en-US" sz="1200">
                <a:latin typeface="Courier New" pitchFamily="49" charset="0"/>
              </a:rPr>
              <a:t>#context restore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jr </a:t>
            </a:r>
            <a:r>
              <a:rPr lang="en-US" sz="1200" b="1">
                <a:solidFill>
                  <a:srgbClr val="CC0000"/>
                </a:solidFill>
                <a:latin typeface="Courier New" pitchFamily="49" charset="0"/>
              </a:rPr>
              <a:t>$ra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12813" y="4175125"/>
            <a:ext cx="2362200" cy="3048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F1:</a:t>
            </a:r>
            <a:r>
              <a:rPr lang="en-US" sz="1200">
                <a:latin typeface="Courier New" pitchFamily="49" charset="0"/>
              </a:rPr>
              <a:t>  lw </a:t>
            </a:r>
            <a:r>
              <a:rPr lang="en-US" sz="1200" b="1">
                <a:solidFill>
                  <a:srgbClr val="CC0000"/>
                </a:solidFill>
                <a:latin typeface="Courier New" pitchFamily="49" charset="0"/>
              </a:rPr>
              <a:t>$ra</a:t>
            </a:r>
            <a:r>
              <a:rPr lang="en-US" sz="1200">
                <a:latin typeface="Courier New" pitchFamily="49" charset="0"/>
              </a:rPr>
              <a:t>,ra_ofs($sp)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912813" y="4479925"/>
            <a:ext cx="23622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74828" name="Rectangle 12"/>
          <p:cNvSpPr>
            <a:spLocks noChangeArrowheads="1"/>
          </p:cNvSpPr>
          <p:nvPr/>
        </p:nvSpPr>
        <p:spPr bwMode="auto">
          <a:xfrm>
            <a:off x="5483225" y="4479925"/>
            <a:ext cx="2127250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F1: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74829" name="Rectangle 13"/>
          <p:cNvSpPr>
            <a:spLocks noChangeArrowheads="1"/>
          </p:cNvSpPr>
          <p:nvPr/>
        </p:nvSpPr>
        <p:spPr bwMode="auto">
          <a:xfrm>
            <a:off x="5483225" y="1635125"/>
            <a:ext cx="2127250" cy="466725"/>
          </a:xfrm>
          <a:prstGeom prst="rect">
            <a:avLst/>
          </a:prstGeom>
          <a:solidFill>
            <a:srgbClr val="33CC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rest: </a:t>
            </a:r>
            <a:r>
              <a:rPr lang="en-US" sz="1200">
                <a:latin typeface="Courier New" pitchFamily="49" charset="0"/>
              </a:rPr>
              <a:t>#context restore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 jr </a:t>
            </a:r>
            <a:r>
              <a:rPr lang="en-US" sz="1200" b="1">
                <a:solidFill>
                  <a:srgbClr val="CC0000"/>
                </a:solidFill>
                <a:latin typeface="Courier New" pitchFamily="49" charset="0"/>
              </a:rPr>
              <a:t>$ra</a:t>
            </a:r>
          </a:p>
        </p:txBody>
      </p:sp>
      <p:sp>
        <p:nvSpPr>
          <p:cNvPr id="674830" name="Rectangle 14"/>
          <p:cNvSpPr>
            <a:spLocks noChangeArrowheads="1"/>
          </p:cNvSpPr>
          <p:nvPr/>
        </p:nvSpPr>
        <p:spPr bwMode="auto">
          <a:xfrm>
            <a:off x="5483225" y="3889375"/>
            <a:ext cx="21097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Courier New" pitchFamily="49" charset="0"/>
              </a:rPr>
              <a:t>    j F1</a:t>
            </a:r>
          </a:p>
        </p:txBody>
      </p:sp>
      <p:sp>
        <p:nvSpPr>
          <p:cNvPr id="674833" name="Rectangle 17"/>
          <p:cNvSpPr>
            <a:spLocks noChangeArrowheads="1"/>
          </p:cNvSpPr>
          <p:nvPr/>
        </p:nvSpPr>
        <p:spPr bwMode="auto">
          <a:xfrm>
            <a:off x="912813" y="5546725"/>
            <a:ext cx="2362200" cy="3048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F2:</a:t>
            </a:r>
            <a:r>
              <a:rPr lang="en-US" sz="1200">
                <a:latin typeface="Courier New" pitchFamily="49" charset="0"/>
              </a:rPr>
              <a:t> lw </a:t>
            </a:r>
            <a:r>
              <a:rPr lang="en-US" sz="1200" b="1">
                <a:latin typeface="Courier New" pitchFamily="49" charset="0"/>
              </a:rPr>
              <a:t>$ra</a:t>
            </a:r>
            <a:r>
              <a:rPr lang="en-US" sz="1200">
                <a:latin typeface="Courier New" pitchFamily="49" charset="0"/>
              </a:rPr>
              <a:t>,ra_ofs($sp)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 </a:t>
            </a:r>
          </a:p>
        </p:txBody>
      </p:sp>
      <p:sp>
        <p:nvSpPr>
          <p:cNvPr id="674834" name="Rectangle 18"/>
          <p:cNvSpPr>
            <a:spLocks noChangeArrowheads="1"/>
          </p:cNvSpPr>
          <p:nvPr/>
        </p:nvSpPr>
        <p:spPr bwMode="auto">
          <a:xfrm>
            <a:off x="912813" y="5851525"/>
            <a:ext cx="23622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latin typeface="Courier New" pitchFamily="49" charset="0"/>
              </a:rPr>
              <a:t>F2t:</a:t>
            </a:r>
          </a:p>
        </p:txBody>
      </p:sp>
      <p:sp>
        <p:nvSpPr>
          <p:cNvPr id="674835" name="Rectangle 19"/>
          <p:cNvSpPr>
            <a:spLocks noChangeArrowheads="1"/>
          </p:cNvSpPr>
          <p:nvPr/>
        </p:nvSpPr>
        <p:spPr bwMode="auto">
          <a:xfrm>
            <a:off x="912813" y="5157788"/>
            <a:ext cx="2362200" cy="304800"/>
          </a:xfrm>
          <a:prstGeom prst="rect">
            <a:avLst/>
          </a:prstGeom>
          <a:solidFill>
            <a:srgbClr val="993366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    j </a:t>
            </a:r>
            <a:r>
              <a:rPr lang="en-US" sz="1200" b="1">
                <a:latin typeface="Courier New" pitchFamily="49" charset="0"/>
              </a:rPr>
              <a:t>F2t</a:t>
            </a:r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4105275" y="5735638"/>
            <a:ext cx="4700588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200" dirty="0">
                <a:solidFill>
                  <a:schemeClr val="tx2"/>
                </a:solidFill>
                <a:latin typeface="Garamond" pitchFamily="18" charset="0"/>
              </a:rPr>
              <a:t>Bottom Jump </a:t>
            </a:r>
            <a:r>
              <a:rPr lang="en-US" sz="4200" dirty="0" smtClean="0">
                <a:solidFill>
                  <a:schemeClr val="tx2"/>
                </a:solidFill>
                <a:latin typeface="Garamond" pitchFamily="18" charset="0"/>
              </a:rPr>
              <a:t>Elision</a:t>
            </a:r>
            <a:endParaRPr lang="en-US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74838" name="Rectangle 22"/>
          <p:cNvSpPr>
            <a:spLocks noChangeArrowheads="1"/>
          </p:cNvSpPr>
          <p:nvPr/>
        </p:nvSpPr>
        <p:spPr bwMode="auto">
          <a:xfrm>
            <a:off x="5483225" y="5140325"/>
            <a:ext cx="2127250" cy="284163"/>
          </a:xfrm>
          <a:prstGeom prst="rect">
            <a:avLst/>
          </a:prstGeom>
          <a:solidFill>
            <a:srgbClr val="CC99FF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Courier New" pitchFamily="49" charset="0"/>
              </a:rPr>
              <a:t>T1:jal reenter        </a:t>
            </a:r>
          </a:p>
        </p:txBody>
      </p:sp>
      <p:sp>
        <p:nvSpPr>
          <p:cNvPr id="674839" name="Rectangle 23"/>
          <p:cNvSpPr>
            <a:spLocks noChangeArrowheads="1"/>
          </p:cNvSpPr>
          <p:nvPr/>
        </p:nvSpPr>
        <p:spPr bwMode="auto">
          <a:xfrm>
            <a:off x="5483225" y="5133975"/>
            <a:ext cx="212725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Courier New" pitchFamily="49" charset="0"/>
              </a:rPr>
              <a:t>F2: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3381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Fragment Prologue Elimination</a:t>
            </a:r>
          </a:p>
        </p:txBody>
      </p:sp>
      <p:cxnSp>
        <p:nvCxnSpPr>
          <p:cNvPr id="674841" name="AutoShape 25"/>
          <p:cNvCxnSpPr>
            <a:cxnSpLocks noChangeShapeType="1"/>
            <a:stCxn id="674822" idx="2"/>
            <a:endCxn id="674828" idx="0"/>
          </p:cNvCxnSpPr>
          <p:nvPr/>
        </p:nvCxnSpPr>
        <p:spPr bwMode="auto">
          <a:xfrm flipH="1">
            <a:off x="6546850" y="4175125"/>
            <a:ext cx="31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4843" name="AutoShape 27"/>
          <p:cNvCxnSpPr>
            <a:cxnSpLocks noChangeShapeType="1"/>
          </p:cNvCxnSpPr>
          <p:nvPr/>
        </p:nvCxnSpPr>
        <p:spPr bwMode="auto">
          <a:xfrm flipH="1">
            <a:off x="3276600" y="5462588"/>
            <a:ext cx="4763" cy="388937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6" name="AutoShape 34"/>
          <p:cNvCxnSpPr>
            <a:cxnSpLocks noChangeShapeType="1"/>
            <a:stCxn id="33801" idx="2"/>
            <a:endCxn id="33802" idx="0"/>
          </p:cNvCxnSpPr>
          <p:nvPr/>
        </p:nvCxnSpPr>
        <p:spPr bwMode="auto">
          <a:xfrm flipH="1">
            <a:off x="2093913" y="2466975"/>
            <a:ext cx="22225" cy="17081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674851" name="AutoShape 35"/>
          <p:cNvCxnSpPr>
            <a:cxnSpLocks noChangeShapeType="1"/>
            <a:stCxn id="674829" idx="2"/>
            <a:endCxn id="674822" idx="0"/>
          </p:cNvCxnSpPr>
          <p:nvPr/>
        </p:nvCxnSpPr>
        <p:spPr bwMode="auto">
          <a:xfrm>
            <a:off x="6546850" y="2101850"/>
            <a:ext cx="3175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</p:spTree>
    <p:custDataLst>
      <p:tags r:id="rId1"/>
    </p:custDataLst>
  </p:cSld>
  <p:clrMapOvr>
    <a:masterClrMapping/>
  </p:clrMapOvr>
  <p:transition advTm="15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113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31 L -3.33333E-6 0.082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8" grpId="0" animBg="1"/>
      <p:bldP spid="674819" grpId="0" animBg="1"/>
      <p:bldP spid="674820" grpId="0" animBg="1"/>
      <p:bldP spid="674820" grpId="1" animBg="1"/>
      <p:bldP spid="674820" grpId="2" animBg="1"/>
      <p:bldP spid="674821" grpId="0" animBg="1"/>
      <p:bldP spid="674821" grpId="1" animBg="1"/>
      <p:bldP spid="674821" grpId="2" animBg="1"/>
      <p:bldP spid="674822" grpId="0"/>
      <p:bldP spid="674828" grpId="0" animBg="1"/>
      <p:bldP spid="674829" grpId="0" animBg="1"/>
      <p:bldP spid="674830" grpId="0"/>
      <p:bldP spid="674833" grpId="0" animBg="1"/>
      <p:bldP spid="674834" grpId="0" animBg="1"/>
      <p:bldP spid="674835" grpId="0" animBg="1"/>
      <p:bldP spid="674837" grpId="0"/>
      <p:bldP spid="674838" grpId="0" animBg="1"/>
      <p:bldP spid="674838" grpId="1" animBg="1"/>
      <p:bldP spid="6748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32KB Code Cache </a:t>
            </a:r>
            <a:r>
              <a:rPr lang="en-US" dirty="0" smtClean="0"/>
              <a:t>Usage</a:t>
            </a:r>
            <a:endParaRPr lang="en-US" dirty="0" smtClean="0"/>
          </a:p>
        </p:txBody>
      </p:sp>
      <p:pic>
        <p:nvPicPr>
          <p:cNvPr id="34819" name="Picture 15" descr="initial_32K_mix_r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19275"/>
            <a:ext cx="4038600" cy="4351338"/>
          </a:xfrm>
        </p:spPr>
      </p:pic>
      <p:pic>
        <p:nvPicPr>
          <p:cNvPr id="34820" name="Picture 16" descr="smbj_32K_mix_r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19275"/>
            <a:ext cx="4038600" cy="4351338"/>
          </a:xfrm>
        </p:spPr>
      </p:pic>
      <p:sp>
        <p:nvSpPr>
          <p:cNvPr id="34822" name="Rectangle 20"/>
          <p:cNvSpPr>
            <a:spLocks noChangeArrowheads="1"/>
          </p:cNvSpPr>
          <p:nvPr/>
        </p:nvSpPr>
        <p:spPr bwMode="auto">
          <a:xfrm>
            <a:off x="457200" y="1066800"/>
            <a:ext cx="403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Without Footprint Reduction</a:t>
            </a:r>
            <a:endParaRPr lang="en-US" dirty="0">
              <a:solidFill>
                <a:schemeClr val="tx2"/>
              </a:solidFill>
            </a:endParaRPr>
          </a:p>
          <a:p>
            <a:pPr marL="669925" lvl="1" indent="-325438">
              <a:buClr>
                <a:schemeClr val="bg2"/>
              </a:buClr>
              <a:buSzPct val="120000"/>
              <a:buFont typeface="Wingdings" pitchFamily="2" charset="2"/>
              <a:buChar char="D"/>
            </a:pPr>
            <a:r>
              <a:rPr lang="en-US" sz="1800" dirty="0"/>
              <a:t>Control code &gt; 70% CC</a:t>
            </a:r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4648200" y="1066800"/>
            <a:ext cx="403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With Footprint Reduction</a:t>
            </a:r>
            <a:endParaRPr lang="en-US" dirty="0">
              <a:solidFill>
                <a:schemeClr val="tx2"/>
              </a:solidFill>
            </a:endParaRPr>
          </a:p>
          <a:p>
            <a:pPr marL="669925" lvl="1" indent="-325438">
              <a:buClr>
                <a:schemeClr val="bg2"/>
              </a:buClr>
              <a:buSzPct val="120000"/>
              <a:buFont typeface="Wingdings" pitchFamily="2" charset="2"/>
              <a:buChar char="C"/>
            </a:pPr>
            <a:r>
              <a:rPr lang="en-US" sz="1800" dirty="0"/>
              <a:t>Application code &gt; 80% CC</a:t>
            </a:r>
          </a:p>
          <a:p>
            <a:pPr marL="669925" lvl="1" indent="-325438">
              <a:buClr>
                <a:schemeClr val="bg2"/>
              </a:buClr>
              <a:buSzTx/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692246" name="Oval 22"/>
          <p:cNvSpPr>
            <a:spLocks noChangeArrowheads="1"/>
          </p:cNvSpPr>
          <p:nvPr/>
        </p:nvSpPr>
        <p:spPr bwMode="auto">
          <a:xfrm>
            <a:off x="4195763" y="2185988"/>
            <a:ext cx="304800" cy="23590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2247" name="Oval 23"/>
          <p:cNvSpPr>
            <a:spLocks noChangeArrowheads="1"/>
          </p:cNvSpPr>
          <p:nvPr/>
        </p:nvSpPr>
        <p:spPr bwMode="auto">
          <a:xfrm>
            <a:off x="8391525" y="2644775"/>
            <a:ext cx="304800" cy="2928938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46" grpId="0" animBg="1"/>
      <p:bldP spid="6922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Performance w/Footprint Reduction</a:t>
            </a:r>
          </a:p>
        </p:txBody>
      </p:sp>
      <p:pic>
        <p:nvPicPr>
          <p:cNvPr id="35844" name="Picture 14" descr="final_slowdown_al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" y="1066800"/>
            <a:ext cx="8247063" cy="4256088"/>
          </a:xfrm>
          <a:noFill/>
        </p:spPr>
      </p:pic>
      <p:graphicFrame>
        <p:nvGraphicFramePr>
          <p:cNvPr id="585780" name="Group 52"/>
          <p:cNvGraphicFramePr>
            <a:graphicFrameLocks noGrp="1"/>
          </p:cNvGraphicFramePr>
          <p:nvPr/>
        </p:nvGraphicFramePr>
        <p:xfrm>
          <a:off x="4105275" y="5357813"/>
          <a:ext cx="4375150" cy="1109664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  <a:gridCol w="625475"/>
                <a:gridCol w="625475"/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64K-SPM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32K-SPM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16K-SPM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83" name="Rectangle 92"/>
          <p:cNvSpPr>
            <a:spLocks noChangeArrowheads="1"/>
          </p:cNvSpPr>
          <p:nvPr/>
        </p:nvSpPr>
        <p:spPr bwMode="auto">
          <a:xfrm>
            <a:off x="457200" y="5380038"/>
            <a:ext cx="3708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dirty="0" smtClean="0">
                <a:solidFill>
                  <a:srgbClr val="CC0000"/>
                </a:solidFill>
              </a:rPr>
              <a:t>Performance similar </a:t>
            </a:r>
            <a:r>
              <a:rPr lang="en-US" dirty="0">
                <a:solidFill>
                  <a:srgbClr val="CC0000"/>
                </a:solidFill>
              </a:rPr>
              <a:t>to</a:t>
            </a:r>
          </a:p>
          <a:p>
            <a:pPr marL="342900" indent="-342900">
              <a:lnSpc>
                <a:spcPct val="80000"/>
              </a:lnSpc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</a:rPr>
              <a:t>	unbounded </a:t>
            </a:r>
            <a:r>
              <a:rPr lang="en-US" dirty="0" smtClean="0">
                <a:solidFill>
                  <a:srgbClr val="CC0000"/>
                </a:solidFill>
              </a:rPr>
              <a:t>F$ </a:t>
            </a:r>
            <a:r>
              <a:rPr lang="en-US" dirty="0">
                <a:solidFill>
                  <a:srgbClr val="CC0000"/>
                </a:solidFill>
              </a:rPr>
              <a:t>in SPM</a:t>
            </a:r>
          </a:p>
          <a:p>
            <a:pPr marL="342900" indent="-342900">
              <a:lnSpc>
                <a:spcPct val="80000"/>
              </a:lnSpc>
              <a:buClr>
                <a:srgbClr val="CC0000"/>
              </a:buClr>
              <a:buSzPct val="120000"/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</a:rPr>
              <a:t>	when working set fits</a:t>
            </a:r>
          </a:p>
          <a:p>
            <a:pPr marL="342900" indent="-342900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98262" y="1165184"/>
            <a:ext cx="2286000" cy="439738"/>
          </a:xfrm>
          <a:prstGeom prst="rect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 dirty="0" err="1"/>
              <a:t>StrataX</a:t>
            </a:r>
            <a:endParaRPr lang="en-US" sz="1000" b="1" dirty="0"/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1000" dirty="0" smtClean="0"/>
              <a:t>F$:  SPM (64KB,32KB,16KB)</a:t>
            </a:r>
            <a:endParaRPr lang="en-US" sz="10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98262" y="858797"/>
            <a:ext cx="2286000" cy="257175"/>
          </a:xfrm>
          <a:prstGeom prst="rect">
            <a:avLst/>
          </a:pr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/>
              <a:t>MiBench App.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98262" y="1646197"/>
            <a:ext cx="2286000" cy="553998"/>
          </a:xfrm>
          <a:prstGeom prst="rect">
            <a:avLst/>
          </a:prstGeom>
          <a:solidFill>
            <a:srgbClr val="96969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 dirty="0" err="1"/>
              <a:t>SimpleScalar</a:t>
            </a:r>
            <a:endParaRPr lang="en-US" sz="10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dirty="0"/>
              <a:t>CPU: </a:t>
            </a:r>
            <a:r>
              <a:rPr lang="en-US" sz="1000" dirty="0" err="1" smtClean="0"/>
              <a:t>XScale</a:t>
            </a:r>
            <a:r>
              <a:rPr lang="en-US" sz="1000" dirty="0" smtClean="0"/>
              <a:t> PXA-270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dirty="0" smtClean="0"/>
              <a:t>D-cache</a:t>
            </a:r>
            <a:r>
              <a:rPr lang="en-US" sz="1000" dirty="0"/>
              <a:t>: </a:t>
            </a:r>
            <a:r>
              <a:rPr lang="en-US" sz="1000" dirty="0" smtClean="0"/>
              <a:t>32KB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Fragment Cache Allocation</a:t>
            </a:r>
            <a:endParaRPr lang="en-US" dirty="0" smtClean="0"/>
          </a:p>
        </p:txBody>
      </p:sp>
      <p:sp>
        <p:nvSpPr>
          <p:cNvPr id="37891" name="Rectangle 23"/>
          <p:cNvSpPr>
            <a:spLocks noChangeArrowheads="1"/>
          </p:cNvSpPr>
          <p:nvPr/>
        </p:nvSpPr>
        <p:spPr bwMode="auto">
          <a:xfrm>
            <a:off x="911225" y="1935163"/>
            <a:ext cx="1279525" cy="1828800"/>
          </a:xfrm>
          <a:prstGeom prst="rect">
            <a:avLst/>
          </a:prstGeom>
          <a:solidFill>
            <a:srgbClr val="8080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Memory</a:t>
            </a:r>
          </a:p>
        </p:txBody>
      </p:sp>
      <p:sp>
        <p:nvSpPr>
          <p:cNvPr id="37892" name="Rectangle 23"/>
          <p:cNvSpPr>
            <a:spLocks noChangeArrowheads="1"/>
          </p:cNvSpPr>
          <p:nvPr/>
        </p:nvSpPr>
        <p:spPr bwMode="auto">
          <a:xfrm>
            <a:off x="911225" y="3816350"/>
            <a:ext cx="1279525" cy="822325"/>
          </a:xfrm>
          <a:prstGeom prst="rect">
            <a:avLst/>
          </a:prstGeom>
          <a:solidFill>
            <a:srgbClr val="C395D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Scratchpad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(SPM)</a:t>
            </a:r>
          </a:p>
        </p:txBody>
      </p:sp>
      <p:sp>
        <p:nvSpPr>
          <p:cNvPr id="37893" name="Rectangle 23"/>
          <p:cNvSpPr>
            <a:spLocks noChangeArrowheads="1"/>
          </p:cNvSpPr>
          <p:nvPr/>
        </p:nvSpPr>
        <p:spPr bwMode="auto">
          <a:xfrm>
            <a:off x="1247775" y="2663825"/>
            <a:ext cx="1096963" cy="822325"/>
          </a:xfrm>
          <a:prstGeom prst="rect">
            <a:avLst/>
          </a:prstGeom>
          <a:solidFill>
            <a:srgbClr val="C395D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Instruction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Cache (I$)</a:t>
            </a:r>
          </a:p>
        </p:txBody>
      </p:sp>
      <p:sp>
        <p:nvSpPr>
          <p:cNvPr id="37894" name="Rectangle 23"/>
          <p:cNvSpPr>
            <a:spLocks noChangeArrowheads="1"/>
          </p:cNvSpPr>
          <p:nvPr/>
        </p:nvSpPr>
        <p:spPr bwMode="auto">
          <a:xfrm>
            <a:off x="4632325" y="3816350"/>
            <a:ext cx="1279525" cy="822325"/>
          </a:xfrm>
          <a:prstGeom prst="rect">
            <a:avLst/>
          </a:prstGeom>
          <a:solidFill>
            <a:srgbClr val="00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SF$</a:t>
            </a:r>
            <a:endParaRPr lang="en-US" dirty="0"/>
          </a:p>
        </p:txBody>
      </p:sp>
      <p:sp>
        <p:nvSpPr>
          <p:cNvPr id="37895" name="Rectangle 23"/>
          <p:cNvSpPr>
            <a:spLocks noChangeArrowheads="1"/>
          </p:cNvSpPr>
          <p:nvPr/>
        </p:nvSpPr>
        <p:spPr bwMode="auto">
          <a:xfrm>
            <a:off x="2752725" y="1935163"/>
            <a:ext cx="1279525" cy="1828800"/>
          </a:xfrm>
          <a:prstGeom prst="rect">
            <a:avLst/>
          </a:prstGeom>
          <a:solidFill>
            <a:srgbClr val="00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MF$</a:t>
            </a:r>
            <a:endParaRPr lang="en-US" dirty="0"/>
          </a:p>
        </p:txBody>
      </p:sp>
      <p:sp>
        <p:nvSpPr>
          <p:cNvPr id="37896" name="Rectangle 23"/>
          <p:cNvSpPr>
            <a:spLocks noChangeArrowheads="1"/>
          </p:cNvSpPr>
          <p:nvPr/>
        </p:nvSpPr>
        <p:spPr bwMode="auto">
          <a:xfrm>
            <a:off x="6910388" y="1960563"/>
            <a:ext cx="1279525" cy="1828800"/>
          </a:xfrm>
          <a:prstGeom prst="rect">
            <a:avLst/>
          </a:prstGeom>
          <a:solidFill>
            <a:srgbClr val="00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L2-HF$</a:t>
            </a:r>
            <a:endParaRPr lang="en-US" dirty="0"/>
          </a:p>
        </p:txBody>
      </p:sp>
      <p:sp>
        <p:nvSpPr>
          <p:cNvPr id="37897" name="Rectangle 23"/>
          <p:cNvSpPr>
            <a:spLocks noChangeArrowheads="1"/>
          </p:cNvSpPr>
          <p:nvPr/>
        </p:nvSpPr>
        <p:spPr bwMode="auto">
          <a:xfrm>
            <a:off x="6910388" y="3841750"/>
            <a:ext cx="1279525" cy="822325"/>
          </a:xfrm>
          <a:prstGeom prst="rect">
            <a:avLst/>
          </a:prstGeom>
          <a:solidFill>
            <a:srgbClr val="00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L1-HF$</a:t>
            </a:r>
            <a:endParaRPr lang="en-US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6224588" y="947738"/>
            <a:ext cx="9525" cy="51371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319588" y="1039813"/>
            <a:ext cx="0" cy="50323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2509838" y="1023938"/>
            <a:ext cx="6350" cy="50609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1" name="Group 15"/>
          <p:cNvGrpSpPr>
            <a:grpSpLocks/>
          </p:cNvGrpSpPr>
          <p:nvPr/>
        </p:nvGrpSpPr>
        <p:grpSpPr bwMode="auto">
          <a:xfrm>
            <a:off x="539750" y="1903413"/>
            <a:ext cx="300038" cy="2730500"/>
            <a:chOff x="350" y="1384"/>
            <a:chExt cx="189" cy="1720"/>
          </a:xfrm>
        </p:grpSpPr>
        <p:sp>
          <p:nvSpPr>
            <p:cNvPr id="37912" name="Line 16"/>
            <p:cNvSpPr>
              <a:spLocks noChangeShapeType="1"/>
            </p:cNvSpPr>
            <p:nvPr/>
          </p:nvSpPr>
          <p:spPr bwMode="auto">
            <a:xfrm>
              <a:off x="520" y="1384"/>
              <a:ext cx="0" cy="1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 rot="-5400000">
              <a:off x="-29" y="2143"/>
              <a:ext cx="948" cy="1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/>
                <a:t>address space</a:t>
              </a:r>
            </a:p>
          </p:txBody>
        </p:sp>
      </p:grp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539750" y="4911725"/>
            <a:ext cx="8250238" cy="1204913"/>
            <a:chOff x="454" y="3375"/>
            <a:chExt cx="5197" cy="759"/>
          </a:xfrm>
        </p:grpSpPr>
        <p:sp>
          <p:nvSpPr>
            <p:cNvPr id="37906" name="Rectangle 19"/>
            <p:cNvSpPr>
              <a:spLocks noChangeArrowheads="1"/>
            </p:cNvSpPr>
            <p:nvPr/>
          </p:nvSpPr>
          <p:spPr bwMode="auto">
            <a:xfrm>
              <a:off x="454" y="3375"/>
              <a:ext cx="1200" cy="7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Total capacity</a:t>
              </a:r>
            </a:p>
            <a:p>
              <a:pPr algn="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DBT overhead</a:t>
              </a:r>
            </a:p>
            <a:p>
              <a:pPr algn="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On-chip capacity</a:t>
              </a:r>
            </a:p>
            <a:p>
              <a:pPr algn="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Translated code </a:t>
              </a:r>
            </a:p>
          </p:txBody>
        </p:sp>
        <p:sp>
          <p:nvSpPr>
            <p:cNvPr id="37907" name="Rectangle 20"/>
            <p:cNvSpPr>
              <a:spLocks noChangeArrowheads="1"/>
            </p:cNvSpPr>
            <p:nvPr/>
          </p:nvSpPr>
          <p:spPr bwMode="auto">
            <a:xfrm>
              <a:off x="2853" y="3391"/>
              <a:ext cx="1176" cy="7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 dirty="0"/>
                <a:t>SPM (small)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 dirty="0"/>
                <a:t>~ </a:t>
              </a:r>
              <a:r>
                <a:rPr lang="en-US" sz="1700" dirty="0" smtClean="0"/>
                <a:t>SF$ </a:t>
              </a:r>
              <a:r>
                <a:rPr lang="en-US" sz="1700" dirty="0"/>
                <a:t>miss rate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 dirty="0"/>
                <a:t>SPM size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 dirty="0">
                  <a:solidFill>
                    <a:srgbClr val="CC0000"/>
                  </a:solidFill>
                </a:rPr>
                <a:t>Fast</a:t>
              </a:r>
            </a:p>
          </p:txBody>
        </p:sp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1718" y="3383"/>
              <a:ext cx="1032" cy="7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MM (large)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>
                  <a:solidFill>
                    <a:srgbClr val="CC0000"/>
                  </a:solidFill>
                </a:rPr>
                <a:t>Low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I$ capacity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~ I$ miss rate</a:t>
              </a:r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4056" y="3375"/>
              <a:ext cx="1536" cy="7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SPM + MM (large)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>
                  <a:solidFill>
                    <a:srgbClr val="CC0000"/>
                  </a:solidFill>
                </a:rPr>
                <a:t>Low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/>
                <a:t>SPM size + I$ cap.</a:t>
              </a:r>
            </a:p>
            <a:p>
              <a:pPr algn="ctr">
                <a:spcBef>
                  <a:spcPct val="10000"/>
                </a:spcBef>
                <a:buFont typeface="Wingdings" pitchFamily="2" charset="2"/>
                <a:buNone/>
              </a:pPr>
              <a:r>
                <a:rPr lang="en-US" sz="1700">
                  <a:solidFill>
                    <a:srgbClr val="CC0000"/>
                  </a:solidFill>
                </a:rPr>
                <a:t>Fast </a:t>
              </a:r>
              <a:r>
                <a:rPr lang="en-US" sz="1700">
                  <a:sym typeface="Wingdings" pitchFamily="2" charset="2"/>
                </a:rPr>
                <a:t> ~</a:t>
              </a:r>
              <a:r>
                <a:rPr lang="en-US" sz="1700"/>
                <a:t> I$ miss rate</a:t>
              </a:r>
            </a:p>
          </p:txBody>
        </p:sp>
        <p:sp>
          <p:nvSpPr>
            <p:cNvPr id="37910" name="Line 23"/>
            <p:cNvSpPr>
              <a:spLocks noChangeShapeType="1"/>
            </p:cNvSpPr>
            <p:nvPr/>
          </p:nvSpPr>
          <p:spPr bwMode="auto">
            <a:xfrm>
              <a:off x="523" y="3742"/>
              <a:ext cx="5112" cy="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4"/>
            <p:cNvSpPr>
              <a:spLocks noChangeShapeType="1"/>
            </p:cNvSpPr>
            <p:nvPr/>
          </p:nvSpPr>
          <p:spPr bwMode="auto">
            <a:xfrm>
              <a:off x="539" y="3390"/>
              <a:ext cx="5112" cy="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3" name="Rectangle 25"/>
          <p:cNvSpPr>
            <a:spLocks noChangeArrowheads="1"/>
          </p:cNvSpPr>
          <p:nvPr/>
        </p:nvSpPr>
        <p:spPr bwMode="auto">
          <a:xfrm>
            <a:off x="6308725" y="1139825"/>
            <a:ext cx="2438400" cy="582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CC0000"/>
                </a:solidFill>
              </a:rPr>
              <a:t>Heterogeneous </a:t>
            </a:r>
            <a:r>
              <a:rPr lang="en-US" sz="1800" b="1" dirty="0" smtClean="0">
                <a:solidFill>
                  <a:srgbClr val="CC0000"/>
                </a:solidFill>
              </a:rPr>
              <a:t>Fragment Cache</a:t>
            </a:r>
            <a:endParaRPr lang="en-US" sz="1800" b="1" dirty="0">
              <a:solidFill>
                <a:srgbClr val="CC0000"/>
              </a:solidFill>
            </a:endParaRPr>
          </a:p>
        </p:txBody>
      </p:sp>
      <p:sp>
        <p:nvSpPr>
          <p:cNvPr id="37904" name="Rectangle 26"/>
          <p:cNvSpPr>
            <a:spLocks noChangeArrowheads="1"/>
          </p:cNvSpPr>
          <p:nvPr/>
        </p:nvSpPr>
        <p:spPr bwMode="auto">
          <a:xfrm>
            <a:off x="2524125" y="1139825"/>
            <a:ext cx="1790700" cy="582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en-US" sz="1800"/>
              <a:t>General-purpose DBT</a:t>
            </a:r>
          </a:p>
        </p:txBody>
      </p:sp>
      <p:sp>
        <p:nvSpPr>
          <p:cNvPr id="37905" name="Rectangle 27"/>
          <p:cNvSpPr>
            <a:spLocks noChangeArrowheads="1"/>
          </p:cNvSpPr>
          <p:nvPr/>
        </p:nvSpPr>
        <p:spPr bwMode="auto">
          <a:xfrm>
            <a:off x="4365625" y="1139825"/>
            <a:ext cx="1790700" cy="582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SW instruction</a:t>
            </a:r>
          </a:p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/>
              <a:t>caching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56"/>
          <p:cNvGrpSpPr>
            <a:grpSpLocks/>
          </p:cNvGrpSpPr>
          <p:nvPr/>
        </p:nvGrpSpPr>
        <p:grpSpPr bwMode="auto">
          <a:xfrm>
            <a:off x="6946900" y="1089025"/>
            <a:ext cx="1463675" cy="4394200"/>
            <a:chOff x="4376" y="686"/>
            <a:chExt cx="922" cy="2768"/>
          </a:xfrm>
        </p:grpSpPr>
        <p:sp>
          <p:nvSpPr>
            <p:cNvPr id="36917" name="Rectangle 2"/>
            <p:cNvSpPr>
              <a:spLocks noChangeArrowheads="1"/>
            </p:cNvSpPr>
            <p:nvPr/>
          </p:nvSpPr>
          <p:spPr bwMode="auto">
            <a:xfrm>
              <a:off x="4377" y="2187"/>
              <a:ext cx="921" cy="1267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smtClean="0"/>
                <a:t>L1-HF$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36918" name="Rectangle 2"/>
            <p:cNvSpPr>
              <a:spLocks noChangeArrowheads="1"/>
            </p:cNvSpPr>
            <p:nvPr/>
          </p:nvSpPr>
          <p:spPr bwMode="auto">
            <a:xfrm>
              <a:off x="4376" y="686"/>
              <a:ext cx="921" cy="1497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smtClean="0"/>
                <a:t>L2-HF$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36919" name="Line 55"/>
            <p:cNvSpPr>
              <a:spLocks noChangeShapeType="1"/>
            </p:cNvSpPr>
            <p:nvPr/>
          </p:nvSpPr>
          <p:spPr bwMode="auto">
            <a:xfrm>
              <a:off x="4383" y="2185"/>
              <a:ext cx="901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Heterogeneous </a:t>
            </a:r>
            <a:r>
              <a:rPr lang="en-US" dirty="0" smtClean="0"/>
              <a:t>Fragment Cache (F$)</a:t>
            </a:r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36873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36874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36876" name="AutoShape 12"/>
          <p:cNvCxnSpPr>
            <a:cxnSpLocks noChangeShapeType="1"/>
            <a:stCxn id="36875" idx="2"/>
            <a:endCxn id="36874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36878" name="AutoShape 12"/>
          <p:cNvCxnSpPr>
            <a:cxnSpLocks noChangeShapeType="1"/>
            <a:stCxn id="36877" idx="2"/>
            <a:endCxn id="36871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79" name="AutoShape 12"/>
          <p:cNvCxnSpPr>
            <a:cxnSpLocks noChangeShapeType="1"/>
            <a:stCxn id="36870" idx="1"/>
            <a:endCxn id="36881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880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36881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36882" name="AutoShape 12"/>
          <p:cNvCxnSpPr>
            <a:cxnSpLocks noChangeShapeType="1"/>
            <a:stCxn id="36881" idx="0"/>
            <a:endCxn id="36874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/>
              <a:t>YES</a:t>
            </a:r>
          </a:p>
        </p:txBody>
      </p:sp>
      <p:cxnSp>
        <p:nvCxnSpPr>
          <p:cNvPr id="36887" name="AutoShape 12"/>
          <p:cNvCxnSpPr>
            <a:cxnSpLocks noChangeShapeType="1"/>
            <a:stCxn id="36874" idx="7"/>
            <a:endCxn id="36873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88" name="AutoShape 12"/>
          <p:cNvCxnSpPr>
            <a:cxnSpLocks noChangeShapeType="1"/>
            <a:stCxn id="36873" idx="3"/>
            <a:endCxn id="36872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89" name="AutoShape 12"/>
          <p:cNvCxnSpPr>
            <a:cxnSpLocks noChangeShapeType="1"/>
            <a:stCxn id="36881" idx="1"/>
            <a:endCxn id="36880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90" name="AutoShape 12"/>
          <p:cNvCxnSpPr>
            <a:cxnSpLocks noChangeShapeType="1"/>
            <a:stCxn id="36871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91" name="AutoShape 12"/>
          <p:cNvCxnSpPr>
            <a:cxnSpLocks noChangeShapeType="1"/>
            <a:endCxn id="36870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892" name="AutoShape 12"/>
          <p:cNvCxnSpPr>
            <a:cxnSpLocks noChangeShapeType="1"/>
            <a:endCxn id="36875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sp>
        <p:nvSpPr>
          <p:cNvPr id="36899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in CC</a:t>
            </a:r>
          </a:p>
        </p:txBody>
      </p:sp>
      <p:sp>
        <p:nvSpPr>
          <p:cNvPr id="36900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cxnSp>
        <p:nvCxnSpPr>
          <p:cNvPr id="36901" name="AutoShape 12"/>
          <p:cNvCxnSpPr>
            <a:cxnSpLocks noChangeShapeType="1"/>
            <a:stCxn id="36900" idx="2"/>
            <a:endCxn id="36877" idx="0"/>
          </p:cNvCxnSpPr>
          <p:nvPr/>
        </p:nvCxnSpPr>
        <p:spPr bwMode="auto">
          <a:xfrm>
            <a:off x="6261100" y="2832100"/>
            <a:ext cx="1588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36903" name="AutoShape 12"/>
          <p:cNvCxnSpPr>
            <a:cxnSpLocks noChangeShapeType="1"/>
            <a:stCxn id="36900" idx="0"/>
            <a:endCxn id="36899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36904" name="AutoShape 12"/>
          <p:cNvCxnSpPr>
            <a:cxnSpLocks noChangeShapeType="1"/>
            <a:stCxn id="36872" idx="3"/>
            <a:endCxn id="36900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36906" name="AutoShape 12"/>
          <p:cNvCxnSpPr>
            <a:cxnSpLocks noChangeShapeType="1"/>
            <a:stCxn id="36899" idx="1"/>
            <a:endCxn id="36873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36915" name="AutoShape 4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36916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36911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36912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36913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36914" name="Rectangle 2"/>
          <p:cNvSpPr>
            <a:spLocks noChangeArrowheads="1"/>
          </p:cNvSpPr>
          <p:nvPr/>
        </p:nvSpPr>
        <p:spPr bwMode="auto">
          <a:xfrm>
            <a:off x="6945313" y="3192463"/>
            <a:ext cx="1462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SDRAM</a:t>
            </a:r>
          </a:p>
        </p:txBody>
      </p:sp>
      <p:cxnSp>
        <p:nvCxnSpPr>
          <p:cNvPr id="56" name="AutoShape 12"/>
          <p:cNvCxnSpPr>
            <a:cxnSpLocks noChangeShapeType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477000" y="1358900"/>
            <a:ext cx="1054100" cy="1473200"/>
            <a:chOff x="4064" y="2352"/>
            <a:chExt cx="664" cy="928"/>
          </a:xfrm>
        </p:grpSpPr>
        <p:sp>
          <p:nvSpPr>
            <p:cNvPr id="38924" name="AutoShape 3"/>
            <p:cNvSpPr>
              <a:spLocks noChangeArrowheads="1"/>
            </p:cNvSpPr>
            <p:nvPr/>
          </p:nvSpPr>
          <p:spPr bwMode="auto">
            <a:xfrm>
              <a:off x="4064" y="2352"/>
              <a:ext cx="664" cy="928"/>
            </a:xfrm>
            <a:prstGeom prst="flowChartAlternateProcess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sz="2200">
                <a:solidFill>
                  <a:schemeClr val="accent2"/>
                </a:solidFill>
              </a:endParaRPr>
            </a:p>
          </p:txBody>
        </p:sp>
        <p:sp>
          <p:nvSpPr>
            <p:cNvPr id="38925" name="AutoShape 4"/>
            <p:cNvSpPr>
              <a:spLocks noChangeArrowheads="1"/>
            </p:cNvSpPr>
            <p:nvPr/>
          </p:nvSpPr>
          <p:spPr bwMode="auto">
            <a:xfrm>
              <a:off x="4112" y="2384"/>
              <a:ext cx="576" cy="384"/>
            </a:xfrm>
            <a:prstGeom prst="flowChartAlternateProcess">
              <a:avLst/>
            </a:prstGeom>
            <a:solidFill>
              <a:srgbClr val="CCFFCC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200"/>
                <a:t>SPM</a:t>
              </a:r>
            </a:p>
          </p:txBody>
        </p:sp>
        <p:sp>
          <p:nvSpPr>
            <p:cNvPr id="38926" name="AutoShape 5"/>
            <p:cNvSpPr>
              <a:spLocks noChangeArrowheads="1"/>
            </p:cNvSpPr>
            <p:nvPr/>
          </p:nvSpPr>
          <p:spPr bwMode="auto">
            <a:xfrm>
              <a:off x="4112" y="2856"/>
              <a:ext cx="576" cy="384"/>
            </a:xfrm>
            <a:prstGeom prst="flowChartAlternateProcess">
              <a:avLst/>
            </a:prstGeom>
            <a:solidFill>
              <a:srgbClr val="CCFFCC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200"/>
                <a:t>MM</a:t>
              </a:r>
            </a:p>
          </p:txBody>
        </p:sp>
      </p:grpSp>
      <p:sp>
        <p:nvSpPr>
          <p:cNvPr id="525318" name="AutoShape 6"/>
          <p:cNvSpPr>
            <a:spLocks noChangeArrowheads="1"/>
          </p:cNvSpPr>
          <p:nvPr/>
        </p:nvSpPr>
        <p:spPr bwMode="auto">
          <a:xfrm>
            <a:off x="6488113" y="1358900"/>
            <a:ext cx="1054100" cy="1473200"/>
          </a:xfrm>
          <a:prstGeom prst="flowChartAlternateProcess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/>
              <a:t>HF$</a:t>
            </a:r>
            <a:endParaRPr lang="en-US" sz="2200" dirty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</a:t>
            </a:r>
            <a:r>
              <a:rPr lang="en-US" dirty="0" smtClean="0"/>
              <a:t>HF$ </a:t>
            </a:r>
            <a:r>
              <a:rPr lang="en-US" dirty="0" smtClean="0"/>
              <a:t>Management</a:t>
            </a:r>
          </a:p>
        </p:txBody>
      </p:sp>
      <p:sp>
        <p:nvSpPr>
          <p:cNvPr id="3891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984750" cy="50641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Overflow handling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Eviction: From any level</a:t>
            </a:r>
          </a:p>
          <a:p>
            <a:pPr lvl="2" eaLnBrk="1" hangingPunct="1"/>
            <a:r>
              <a:rPr lang="en-US" dirty="0" smtClean="0">
                <a:sym typeface="Wingdings" pitchFamily="2" charset="2"/>
              </a:rPr>
              <a:t>Policies: FLUSH, FIFO, Segmented-FIFO</a:t>
            </a:r>
          </a:p>
          <a:p>
            <a:pPr lvl="2" eaLnBrk="1" hangingPunct="1"/>
            <a:r>
              <a:rPr lang="en-US" dirty="0" smtClean="0">
                <a:sym typeface="Wingdings" pitchFamily="2" charset="2"/>
              </a:rPr>
              <a:t>Need for </a:t>
            </a:r>
            <a:r>
              <a:rPr lang="en-US" i="1" dirty="0" smtClean="0">
                <a:sym typeface="Wingdings" pitchFamily="2" charset="2"/>
              </a:rPr>
              <a:t>fragment unlinking</a:t>
            </a:r>
            <a:endParaRPr lang="en-US" i="1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Expansion: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L2-HF$</a:t>
            </a:r>
          </a:p>
          <a:p>
            <a:pPr lvl="2" eaLnBrk="1" hangingPunct="1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When:</a:t>
            </a: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(# retranslated victims &gt; 0.5 * # victims)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AND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(victims did not cause past expansion)</a:t>
            </a:r>
            <a:endParaRPr lang="en-US" dirty="0" smtClean="0">
              <a:sym typeface="Wingdings" pitchFamily="2" charset="2"/>
            </a:endParaRPr>
          </a:p>
          <a:p>
            <a:pPr lvl="2" eaLnBrk="1" hangingPunct="1"/>
            <a:r>
              <a:rPr lang="en-US" dirty="0" smtClean="0">
                <a:sym typeface="Wingdings" pitchFamily="2" charset="2"/>
              </a:rPr>
              <a:t>Linear expansion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6553200" y="3022600"/>
            <a:ext cx="914400" cy="609600"/>
          </a:xfrm>
          <a:prstGeom prst="flowChartAlternateProcess">
            <a:avLst/>
          </a:prstGeom>
          <a:solidFill>
            <a:srgbClr val="FFFF66"/>
          </a:solidFill>
          <a:ln w="2540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Flash</a:t>
            </a:r>
          </a:p>
        </p:txBody>
      </p:sp>
      <p:cxnSp>
        <p:nvCxnSpPr>
          <p:cNvPr id="38919" name="AutoShape 10"/>
          <p:cNvCxnSpPr>
            <a:cxnSpLocks noChangeShapeType="1"/>
            <a:stCxn id="38918" idx="1"/>
            <a:endCxn id="525318" idx="1"/>
          </p:cNvCxnSpPr>
          <p:nvPr/>
        </p:nvCxnSpPr>
        <p:spPr bwMode="auto">
          <a:xfrm rot="10800000">
            <a:off x="6475413" y="2095500"/>
            <a:ext cx="65087" cy="1231900"/>
          </a:xfrm>
          <a:prstGeom prst="curvedConnector3">
            <a:avLst>
              <a:gd name="adj1" fmla="val 431708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7705725" y="2395538"/>
            <a:ext cx="1162050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[overflow]</a:t>
            </a:r>
          </a:p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evict</a:t>
            </a:r>
          </a:p>
        </p:txBody>
      </p:sp>
      <p:cxnSp>
        <p:nvCxnSpPr>
          <p:cNvPr id="38921" name="AutoShape 12"/>
          <p:cNvCxnSpPr>
            <a:cxnSpLocks noChangeShapeType="1"/>
            <a:stCxn id="525318" idx="3"/>
            <a:endCxn id="38918" idx="3"/>
          </p:cNvCxnSpPr>
          <p:nvPr/>
        </p:nvCxnSpPr>
        <p:spPr bwMode="auto">
          <a:xfrm flipH="1">
            <a:off x="7480300" y="2095500"/>
            <a:ext cx="74613" cy="1231900"/>
          </a:xfrm>
          <a:prstGeom prst="curvedConnector3">
            <a:avLst>
              <a:gd name="adj1" fmla="val -28936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5241925" y="2433638"/>
            <a:ext cx="1060450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[miss]</a:t>
            </a:r>
          </a:p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translate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826125" y="3838575"/>
            <a:ext cx="2466975" cy="376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Initial HCC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62000" y="1193800"/>
            <a:ext cx="8140700" cy="2628900"/>
          </a:xfrm>
          <a:prstGeom prst="rect">
            <a:avLst/>
          </a:prstGeom>
          <a:solidFill>
            <a:srgbClr val="6D48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0488" y="527050"/>
          <a:ext cx="8975725" cy="4316413"/>
        </p:xfrm>
        <a:graphic>
          <a:graphicData uri="http://schemas.openxmlformats.org/presentationml/2006/ole">
            <p:oleObj spid="_x0000_s7170" name="Chart" r:id="rId4" imgW="8991600" imgH="4324350" progId="MSGraph.Chart.8">
              <p:embed followColorScheme="full"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</a:t>
            </a:r>
            <a:r>
              <a:rPr lang="en-US" dirty="0" smtClean="0"/>
              <a:t>HF$ </a:t>
            </a:r>
            <a:r>
              <a:rPr lang="en-US" dirty="0" smtClean="0"/>
              <a:t>Performance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7613"/>
            <a:ext cx="8229600" cy="1504950"/>
          </a:xfrm>
          <a:noFill/>
        </p:spPr>
        <p:txBody>
          <a:bodyPr/>
          <a:lstStyle/>
          <a:p>
            <a:pPr eaLnBrk="1" hangingPunct="1">
              <a:lnSpc>
                <a:spcPct val="84000"/>
              </a:lnSpc>
            </a:pPr>
            <a:r>
              <a:rPr lang="en-US" sz="2400" smtClean="0"/>
              <a:t>Similar average slowdowns:</a:t>
            </a:r>
          </a:p>
          <a:p>
            <a:pPr lvl="1" eaLnBrk="1" hangingPunct="1">
              <a:lnSpc>
                <a:spcPct val="79000"/>
              </a:lnSpc>
              <a:buFont typeface="Wingdings" pitchFamily="2" charset="2"/>
              <a:buNone/>
            </a:pPr>
            <a:r>
              <a:rPr lang="en-US" smtClean="0"/>
              <a:t>FLUSH		1.15x</a:t>
            </a:r>
          </a:p>
          <a:p>
            <a:pPr lvl="1" eaLnBrk="1" hangingPunct="1">
              <a:lnSpc>
                <a:spcPct val="79000"/>
              </a:lnSpc>
              <a:buFont typeface="Wingdings" pitchFamily="2" charset="2"/>
              <a:buNone/>
            </a:pPr>
            <a:r>
              <a:rPr lang="en-US" smtClean="0"/>
              <a:t>2KB-Segments	1.14x</a:t>
            </a:r>
          </a:p>
          <a:p>
            <a:pPr lvl="1" eaLnBrk="1" hangingPunct="1">
              <a:lnSpc>
                <a:spcPct val="79000"/>
              </a:lnSpc>
              <a:buFont typeface="Wingdings" pitchFamily="2" charset="2"/>
              <a:buNone/>
            </a:pPr>
            <a:r>
              <a:rPr lang="en-US" smtClean="0"/>
              <a:t>FIFO		1.16x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636000" y="2413000"/>
            <a:ext cx="317500" cy="4445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54788" y="5181600"/>
            <a:ext cx="2286000" cy="439738"/>
          </a:xfrm>
          <a:prstGeom prst="rect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/>
              <a:t>StrataX</a:t>
            </a: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1000"/>
              <a:t>HCC: SPM-4KB +SDRAM-(16+2i)KB</a:t>
            </a:r>
            <a:endParaRPr lang="en-US" sz="1000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54788" y="4875213"/>
            <a:ext cx="2286000" cy="257175"/>
          </a:xfrm>
          <a:prstGeom prst="rect">
            <a:avLst/>
          </a:pr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/>
              <a:t>MiBench App.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554788" y="5662613"/>
            <a:ext cx="2286000" cy="714375"/>
          </a:xfrm>
          <a:prstGeom prst="rect">
            <a:avLst/>
          </a:prstGeom>
          <a:solidFill>
            <a:srgbClr val="96969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b="1"/>
              <a:t>SimpleScalar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/>
              <a:t>CPU: ARM926EJ-S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/>
              <a:t>I-cache: 4KB	D-cache: 8KB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/>
              <a:t>I-SPM: 4B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Binary Translation for Embedded Systems</a:t>
            </a:r>
          </a:p>
          <a:p>
            <a:r>
              <a:rPr lang="en-US" dirty="0" smtClean="0"/>
              <a:t>Target System-on-Chip</a:t>
            </a:r>
          </a:p>
          <a:p>
            <a:r>
              <a:rPr lang="en-US" dirty="0" err="1" smtClean="0"/>
              <a:t>StrataX</a:t>
            </a:r>
            <a:r>
              <a:rPr lang="en-US" dirty="0" smtClean="0"/>
              <a:t> DBT Framework for Embedded Systems</a:t>
            </a:r>
          </a:p>
          <a:p>
            <a:pPr lvl="1"/>
            <a:r>
              <a:rPr lang="en-US" dirty="0" smtClean="0"/>
              <a:t>Fragment Formation Tuning</a:t>
            </a:r>
          </a:p>
          <a:p>
            <a:pPr lvl="1"/>
            <a:r>
              <a:rPr lang="en-US" dirty="0" smtClean="0"/>
              <a:t>Control Code Footprint Reduction</a:t>
            </a:r>
          </a:p>
          <a:p>
            <a:pPr lvl="1"/>
            <a:r>
              <a:rPr lang="en-US" dirty="0" smtClean="0"/>
              <a:t>Heterogeneous Fragment Cache</a:t>
            </a:r>
          </a:p>
          <a:p>
            <a:pPr lvl="1"/>
            <a:r>
              <a:rPr lang="en-US" dirty="0" smtClean="0"/>
              <a:t>Victim Compression and Fragment Pinning</a:t>
            </a:r>
          </a:p>
          <a:p>
            <a:pPr lvl="1"/>
            <a:r>
              <a:rPr lang="en-US" dirty="0" smtClean="0"/>
              <a:t>Demand Paging w/o MMU</a:t>
            </a:r>
          </a:p>
          <a:p>
            <a:r>
              <a:rPr lang="en-US" dirty="0" smtClean="0"/>
              <a:t>Conclusions &amp; Contributions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762000" y="1193800"/>
            <a:ext cx="8140700" cy="2628900"/>
          </a:xfrm>
          <a:prstGeom prst="rect">
            <a:avLst/>
          </a:prstGeom>
          <a:solidFill>
            <a:srgbClr val="6D48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0488" y="527050"/>
          <a:ext cx="8975725" cy="4316413"/>
        </p:xfrm>
        <a:graphic>
          <a:graphicData uri="http://schemas.openxmlformats.org/presentationml/2006/ole">
            <p:oleObj spid="_x0000_s8194" name="Chart" r:id="rId4" imgW="8991600" imgH="4324350" progId="MSGraph.Chart.8">
              <p:embed followColorScheme="full"/>
            </p:oleObj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Initial SPM </a:t>
            </a:r>
            <a:r>
              <a:rPr lang="en-US" dirty="0" smtClean="0"/>
              <a:t>Usage in HF$</a:t>
            </a:r>
            <a:endParaRPr lang="en-US" dirty="0" smtClean="0"/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7613"/>
            <a:ext cx="8229600" cy="1504950"/>
          </a:xfrm>
          <a:noFill/>
        </p:spPr>
        <p:txBody>
          <a:bodyPr/>
          <a:lstStyle/>
          <a:p>
            <a:pPr eaLnBrk="1" hangingPunct="1"/>
            <a:r>
              <a:rPr lang="en-US" sz="2400" i="1" dirty="0" smtClean="0"/>
              <a:t>SPM barely </a:t>
            </a:r>
            <a:r>
              <a:rPr lang="en-US" sz="2400" i="1" dirty="0" smtClean="0"/>
              <a:t>used!</a:t>
            </a:r>
            <a:endParaRPr lang="en-US" sz="2400" i="1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FLUSH 6.23%, Segmented 7.84%, </a:t>
            </a:r>
            <a:r>
              <a:rPr lang="en-US" dirty="0" smtClean="0">
                <a:solidFill>
                  <a:schemeClr val="tx2"/>
                </a:solidFill>
              </a:rPr>
              <a:t>FIFO 8.36%</a:t>
            </a:r>
          </a:p>
          <a:p>
            <a:pPr eaLnBrk="1" hangingPunct="1"/>
            <a:r>
              <a:rPr lang="en-US" dirty="0" smtClean="0"/>
              <a:t>Capturing execution on SPM helps (e.g., </a:t>
            </a:r>
            <a:r>
              <a:rPr lang="en-US" i="1" dirty="0" err="1" smtClean="0"/>
              <a:t>basicmath</a:t>
            </a:r>
            <a:r>
              <a:rPr lang="en-US" dirty="0" smtClean="0"/>
              <a:t>)</a:t>
            </a:r>
          </a:p>
        </p:txBody>
      </p:sp>
      <p:sp>
        <p:nvSpPr>
          <p:cNvPr id="697350" name="Oval 6"/>
          <p:cNvSpPr>
            <a:spLocks noChangeArrowheads="1"/>
          </p:cNvSpPr>
          <p:nvPr/>
        </p:nvSpPr>
        <p:spPr bwMode="auto">
          <a:xfrm>
            <a:off x="8636000" y="3556000"/>
            <a:ext cx="317500" cy="4445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1" name="Oval 7"/>
          <p:cNvSpPr>
            <a:spLocks noChangeArrowheads="1"/>
          </p:cNvSpPr>
          <p:nvPr/>
        </p:nvSpPr>
        <p:spPr bwMode="auto">
          <a:xfrm>
            <a:off x="1143000" y="2209800"/>
            <a:ext cx="444500" cy="17907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830263" y="1395413"/>
            <a:ext cx="2195512" cy="715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Flush	1.35x (5%)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2KB-Segs	1.04x (10%)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FIFO	1.29x (4%)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0" grpId="0" animBg="1"/>
      <p:bldP spid="697351" grpId="0" animBg="1"/>
      <p:bldP spid="6973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SPM-aware </a:t>
            </a:r>
            <a:r>
              <a:rPr lang="en-US" dirty="0" smtClean="0"/>
              <a:t>HF$ </a:t>
            </a:r>
            <a:r>
              <a:rPr lang="en-US" dirty="0" smtClean="0"/>
              <a:t>Management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67163"/>
            <a:ext cx="8229600" cy="2456786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SPM-Aware Fragment Placement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New fragments </a:t>
            </a:r>
            <a:r>
              <a:rPr lang="en-US" sz="1800" i="1" dirty="0" smtClean="0">
                <a:sym typeface="Wingdings" pitchFamily="2" charset="2"/>
              </a:rPr>
              <a:t>always placed in L1-HCC</a:t>
            </a:r>
            <a:r>
              <a:rPr lang="en-US" sz="1800" dirty="0" smtClean="0">
                <a:sym typeface="Wingdings" pitchFamily="2" charset="2"/>
              </a:rPr>
              <a:t> (SPM)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At least first fragment execution from SPM</a:t>
            </a:r>
          </a:p>
          <a:p>
            <a:pPr eaLnBrk="1" hangingPunct="1"/>
            <a:r>
              <a:rPr lang="en-US" sz="2000" i="1" dirty="0" smtClean="0"/>
              <a:t>Dynamic Code Partitioning</a:t>
            </a:r>
          </a:p>
          <a:p>
            <a:pPr lvl="1" eaLnBrk="1" hangingPunct="1"/>
            <a:r>
              <a:rPr lang="en-US" sz="1800" b="1" dirty="0" smtClean="0"/>
              <a:t>Explicit Demotion</a:t>
            </a:r>
            <a:r>
              <a:rPr lang="en-US" sz="1800" dirty="0" smtClean="0"/>
              <a:t> (SPM</a:t>
            </a:r>
            <a:r>
              <a:rPr lang="en-US" sz="1800" dirty="0" smtClean="0">
                <a:sym typeface="Wingdings" pitchFamily="2" charset="2"/>
              </a:rPr>
              <a:t>MM)</a:t>
            </a:r>
            <a:r>
              <a:rPr lang="en-US" sz="1800" dirty="0" smtClean="0"/>
              <a:t>: on L1-HCC overflow</a:t>
            </a:r>
          </a:p>
          <a:p>
            <a:pPr lvl="1" eaLnBrk="1" hangingPunct="1"/>
            <a:r>
              <a:rPr lang="en-US" sz="1800" b="1" dirty="0" smtClean="0"/>
              <a:t>Implicit Promotion</a:t>
            </a:r>
            <a:r>
              <a:rPr lang="en-US" sz="1800" dirty="0" smtClean="0"/>
              <a:t> (MM</a:t>
            </a:r>
            <a:r>
              <a:rPr lang="en-US" sz="1800" dirty="0" smtClean="0">
                <a:sym typeface="Wingdings" pitchFamily="2" charset="2"/>
              </a:rPr>
              <a:t>SPM)</a:t>
            </a:r>
            <a:r>
              <a:rPr lang="en-US" sz="1800" dirty="0" smtClean="0"/>
              <a:t>: on </a:t>
            </a:r>
            <a:r>
              <a:rPr lang="en-US" sz="1800" dirty="0" smtClean="0"/>
              <a:t>retranslation</a:t>
            </a:r>
          </a:p>
          <a:p>
            <a:pPr lvl="1" eaLnBrk="1" hangingPunct="1"/>
            <a:r>
              <a:rPr lang="en-US" dirty="0" smtClean="0"/>
              <a:t>Need for </a:t>
            </a:r>
            <a:r>
              <a:rPr lang="en-US" i="1" dirty="0" smtClean="0"/>
              <a:t>fragment </a:t>
            </a:r>
            <a:r>
              <a:rPr lang="en-US" i="1" dirty="0" err="1" smtClean="0"/>
              <a:t>relinking</a:t>
            </a:r>
            <a:endParaRPr lang="en-US" i="1" dirty="0" smtClean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765300" y="1181100"/>
            <a:ext cx="914400" cy="609600"/>
          </a:xfrm>
          <a:prstGeom prst="flowChartAlternateProcess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SPM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765300" y="1930400"/>
            <a:ext cx="914400" cy="609600"/>
          </a:xfrm>
          <a:prstGeom prst="flowChartAlternateProcess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MM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778000" y="2781300"/>
            <a:ext cx="914400" cy="609600"/>
          </a:xfrm>
          <a:prstGeom prst="flowChartAlternateProcess">
            <a:avLst/>
          </a:prstGeom>
          <a:solidFill>
            <a:srgbClr val="FFFF66"/>
          </a:solidFill>
          <a:ln w="2540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Flash</a:t>
            </a:r>
          </a:p>
        </p:txBody>
      </p:sp>
      <p:cxnSp>
        <p:nvCxnSpPr>
          <p:cNvPr id="39943" name="AutoShape 7"/>
          <p:cNvCxnSpPr>
            <a:cxnSpLocks noChangeShapeType="1"/>
            <a:stCxn id="39942" idx="1"/>
            <a:endCxn id="39944" idx="1"/>
          </p:cNvCxnSpPr>
          <p:nvPr/>
        </p:nvCxnSpPr>
        <p:spPr bwMode="auto">
          <a:xfrm rot="10800000">
            <a:off x="1689100" y="1866900"/>
            <a:ext cx="76200" cy="1219200"/>
          </a:xfrm>
          <a:prstGeom prst="curvedConnector3">
            <a:avLst>
              <a:gd name="adj1" fmla="val 383333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701800" y="1130300"/>
            <a:ext cx="1054100" cy="1473200"/>
          </a:xfrm>
          <a:prstGeom prst="flowChartAlternateProcess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930525" y="2192338"/>
            <a:ext cx="1162050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[overflow]</a:t>
            </a:r>
          </a:p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evict</a:t>
            </a:r>
          </a:p>
        </p:txBody>
      </p:sp>
      <p:cxnSp>
        <p:nvCxnSpPr>
          <p:cNvPr id="39946" name="AutoShape 10"/>
          <p:cNvCxnSpPr>
            <a:cxnSpLocks noChangeShapeType="1"/>
            <a:stCxn id="39944" idx="3"/>
            <a:endCxn id="39942" idx="3"/>
          </p:cNvCxnSpPr>
          <p:nvPr/>
        </p:nvCxnSpPr>
        <p:spPr bwMode="auto">
          <a:xfrm flipH="1">
            <a:off x="2705100" y="1866900"/>
            <a:ext cx="63500" cy="1219200"/>
          </a:xfrm>
          <a:prstGeom prst="curvedConnector3">
            <a:avLst>
              <a:gd name="adj1" fmla="val -34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66725" y="2192338"/>
            <a:ext cx="1060450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[miss]</a:t>
            </a:r>
          </a:p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translate</a:t>
            </a: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6197600" y="1181100"/>
            <a:ext cx="914400" cy="609600"/>
          </a:xfrm>
          <a:prstGeom prst="flowChartAlternateProcess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SPM</a:t>
            </a: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6197600" y="1930400"/>
            <a:ext cx="914400" cy="609600"/>
          </a:xfrm>
          <a:prstGeom prst="flowChartAlternateProcess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MM</a:t>
            </a: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6210300" y="2781300"/>
            <a:ext cx="914400" cy="609600"/>
          </a:xfrm>
          <a:prstGeom prst="flowChartAlternateProcess">
            <a:avLst/>
          </a:prstGeom>
          <a:solidFill>
            <a:srgbClr val="FFFF66"/>
          </a:solidFill>
          <a:ln w="2540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/>
              <a:t>Flash</a:t>
            </a:r>
          </a:p>
        </p:txBody>
      </p:sp>
      <p:cxnSp>
        <p:nvCxnSpPr>
          <p:cNvPr id="535567" name="AutoShape 15"/>
          <p:cNvCxnSpPr>
            <a:cxnSpLocks noChangeShapeType="1"/>
            <a:stCxn id="39950" idx="1"/>
            <a:endCxn id="39948" idx="1"/>
          </p:cNvCxnSpPr>
          <p:nvPr/>
        </p:nvCxnSpPr>
        <p:spPr bwMode="auto">
          <a:xfrm rot="10800000">
            <a:off x="6184900" y="1485900"/>
            <a:ext cx="12700" cy="1600200"/>
          </a:xfrm>
          <a:prstGeom prst="curvedConnector3">
            <a:avLst>
              <a:gd name="adj1" fmla="val 18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5568" name="AutoShape 16"/>
          <p:cNvCxnSpPr>
            <a:cxnSpLocks noChangeShapeType="1"/>
            <a:stCxn id="39949" idx="3"/>
            <a:endCxn id="39950" idx="3"/>
          </p:cNvCxnSpPr>
          <p:nvPr/>
        </p:nvCxnSpPr>
        <p:spPr bwMode="auto">
          <a:xfrm>
            <a:off x="7124700" y="2235200"/>
            <a:ext cx="12700" cy="850900"/>
          </a:xfrm>
          <a:prstGeom prst="curvedConnector3">
            <a:avLst>
              <a:gd name="adj1" fmla="val 18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5569" name="AutoShape 17"/>
          <p:cNvCxnSpPr>
            <a:cxnSpLocks noChangeShapeType="1"/>
            <a:stCxn id="39948" idx="3"/>
            <a:endCxn id="39949" idx="3"/>
          </p:cNvCxnSpPr>
          <p:nvPr/>
        </p:nvCxnSpPr>
        <p:spPr bwMode="auto">
          <a:xfrm>
            <a:off x="7124700" y="1485900"/>
            <a:ext cx="1588" cy="749300"/>
          </a:xfrm>
          <a:prstGeom prst="curvedConnector3">
            <a:avLst>
              <a:gd name="adj1" fmla="val 13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5570" name="Text Box 18"/>
          <p:cNvSpPr txBox="1">
            <a:spLocks noChangeArrowheads="1"/>
          </p:cNvSpPr>
          <p:nvPr/>
        </p:nvSpPr>
        <p:spPr bwMode="auto">
          <a:xfrm>
            <a:off x="4924425" y="2009775"/>
            <a:ext cx="1060450" cy="585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[miss]</a:t>
            </a:r>
          </a:p>
          <a:p>
            <a:pPr algn="r"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translate</a:t>
            </a:r>
          </a:p>
        </p:txBody>
      </p:sp>
      <p:sp>
        <p:nvSpPr>
          <p:cNvPr id="535571" name="Text Box 19"/>
          <p:cNvSpPr txBox="1">
            <a:spLocks noChangeArrowheads="1"/>
          </p:cNvSpPr>
          <p:nvPr/>
        </p:nvSpPr>
        <p:spPr bwMode="auto">
          <a:xfrm>
            <a:off x="7299325" y="1644650"/>
            <a:ext cx="1162050" cy="585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[overflow]</a:t>
            </a:r>
          </a:p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2"/>
                </a:solidFill>
              </a:rPr>
              <a:t>move</a:t>
            </a:r>
          </a:p>
        </p:txBody>
      </p:sp>
      <p:sp>
        <p:nvSpPr>
          <p:cNvPr id="535572" name="Text Box 20"/>
          <p:cNvSpPr txBox="1">
            <a:spLocks noChangeArrowheads="1"/>
          </p:cNvSpPr>
          <p:nvPr/>
        </p:nvSpPr>
        <p:spPr bwMode="auto">
          <a:xfrm>
            <a:off x="7312025" y="2466975"/>
            <a:ext cx="1162050" cy="585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[overflow]</a:t>
            </a:r>
          </a:p>
          <a:p>
            <a:pPr>
              <a:lnSpc>
                <a:spcPct val="8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sz="1800"/>
              <a:t>evict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64125" y="3470275"/>
            <a:ext cx="3135795" cy="3801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/>
              <a:t>SPM-aware </a:t>
            </a:r>
            <a:r>
              <a:rPr lang="en-US" sz="2200" dirty="0" smtClean="0"/>
              <a:t>HF$ Mgmt.</a:t>
            </a:r>
            <a:endParaRPr lang="en-US" sz="2200" dirty="0"/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025525" y="3470275"/>
            <a:ext cx="2319866" cy="3801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/>
              <a:t>Initial </a:t>
            </a:r>
            <a:r>
              <a:rPr lang="en-US" sz="2200" dirty="0" smtClean="0"/>
              <a:t>HF$ Mgmt.</a:t>
            </a:r>
            <a:endParaRPr lang="en-US" sz="2200" dirty="0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3911600" y="2667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70" grpId="0"/>
      <p:bldP spid="535571" grpId="0"/>
      <p:bldP spid="5355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62000" y="1193800"/>
            <a:ext cx="8140700" cy="2628900"/>
          </a:xfrm>
          <a:prstGeom prst="rect">
            <a:avLst/>
          </a:prstGeom>
          <a:solidFill>
            <a:srgbClr val="6D48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0488" y="527050"/>
          <a:ext cx="8975725" cy="4316413"/>
        </p:xfrm>
        <a:graphic>
          <a:graphicData uri="http://schemas.openxmlformats.org/presentationml/2006/ole">
            <p:oleObj spid="_x0000_s9218" name="Chart" r:id="rId4" imgW="8991600" imgH="4324350" progId="MSGraph.Chart.8">
              <p:embed followColorScheme="full"/>
            </p:oleObj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HF$ Performance</a:t>
            </a:r>
            <a:endParaRPr lang="en-US" dirty="0" smtClean="0"/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7613"/>
            <a:ext cx="8229600" cy="150495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Improvement with SPM-aware policies: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FIFO </a:t>
            </a:r>
            <a:r>
              <a:rPr lang="en-US" smtClean="0">
                <a:solidFill>
                  <a:schemeClr val="tx2"/>
                </a:solidFill>
              </a:rPr>
              <a:t>1.156x</a:t>
            </a:r>
            <a:r>
              <a:rPr lang="en-US" smtClean="0"/>
              <a:t>, FIFO@L1 </a:t>
            </a:r>
            <a:r>
              <a:rPr lang="en-US" smtClean="0">
                <a:solidFill>
                  <a:schemeClr val="tx2"/>
                </a:solidFill>
              </a:rPr>
              <a:t>1.072x</a:t>
            </a:r>
            <a:r>
              <a:rPr lang="en-US" smtClean="0"/>
              <a:t>, FIFO/2K-Segs </a:t>
            </a:r>
            <a:r>
              <a:rPr lang="en-US" smtClean="0">
                <a:solidFill>
                  <a:schemeClr val="tx2"/>
                </a:solidFill>
              </a:rPr>
              <a:t>1.068x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12 of 33 </a:t>
            </a:r>
            <a:r>
              <a:rPr lang="en-US" smtClean="0"/>
              <a:t>MiBench programs show </a:t>
            </a:r>
            <a:r>
              <a:rPr lang="en-US" smtClean="0">
                <a:solidFill>
                  <a:schemeClr val="tx2"/>
                </a:solidFill>
              </a:rPr>
              <a:t>speedups!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1200" y="2376488"/>
            <a:ext cx="8191500" cy="392112"/>
            <a:chOff x="448" y="1497"/>
            <a:chExt cx="5160" cy="247"/>
          </a:xfrm>
        </p:grpSpPr>
        <p:sp>
          <p:nvSpPr>
            <p:cNvPr id="9225" name="Line 7"/>
            <p:cNvSpPr>
              <a:spLocks noChangeShapeType="1"/>
            </p:cNvSpPr>
            <p:nvPr/>
          </p:nvSpPr>
          <p:spPr bwMode="auto">
            <a:xfrm>
              <a:off x="448" y="1744"/>
              <a:ext cx="516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856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1160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0"/>
            <p:cNvSpPr>
              <a:spLocks noChangeShapeType="1"/>
            </p:cNvSpPr>
            <p:nvPr/>
          </p:nvSpPr>
          <p:spPr bwMode="auto">
            <a:xfrm>
              <a:off x="1312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1"/>
            <p:cNvSpPr>
              <a:spLocks noChangeShapeType="1"/>
            </p:cNvSpPr>
            <p:nvPr/>
          </p:nvSpPr>
          <p:spPr bwMode="auto">
            <a:xfrm>
              <a:off x="2064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>
              <a:off x="2520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3584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3728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>
              <a:off x="3920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>
              <a:off x="4192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>
              <a:off x="4352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4512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>
              <a:off x="5080" y="1497"/>
              <a:ext cx="0" cy="23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508" name="Oval 20"/>
          <p:cNvSpPr>
            <a:spLocks noChangeArrowheads="1"/>
          </p:cNvSpPr>
          <p:nvPr/>
        </p:nvSpPr>
        <p:spPr bwMode="auto">
          <a:xfrm>
            <a:off x="8636000" y="2374900"/>
            <a:ext cx="317500" cy="1625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62000" y="1193800"/>
            <a:ext cx="8140700" cy="2628900"/>
          </a:xfrm>
          <a:prstGeom prst="rect">
            <a:avLst/>
          </a:prstGeom>
          <a:solidFill>
            <a:srgbClr val="6D48CC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6838" y="519113"/>
          <a:ext cx="8975725" cy="4316412"/>
        </p:xfrm>
        <a:graphic>
          <a:graphicData uri="http://schemas.openxmlformats.org/presentationml/2006/ole">
            <p:oleObj spid="_x0000_s10242" name="Chart" r:id="rId4" imgW="8991600" imgH="4324350" progId="MSGraph.Chart.8">
              <p:embed followColorScheme="full"/>
            </p:oleObj>
          </a:graphicData>
        </a:graphic>
      </p:graphicFrame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SPM </a:t>
            </a:r>
            <a:r>
              <a:rPr lang="en-US" dirty="0" smtClean="0"/>
              <a:t>Usage in HF$</a:t>
            </a:r>
            <a:endParaRPr lang="en-US" dirty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7613"/>
            <a:ext cx="8229600" cy="150495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SPM usage increased: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FIFO </a:t>
            </a:r>
            <a:r>
              <a:rPr lang="en-US" smtClean="0">
                <a:solidFill>
                  <a:schemeClr val="tx2"/>
                </a:solidFill>
              </a:rPr>
              <a:t>8.36%</a:t>
            </a:r>
            <a:r>
              <a:rPr lang="en-US" smtClean="0"/>
              <a:t>, FIFO@L1 </a:t>
            </a:r>
            <a:r>
              <a:rPr lang="en-US" smtClean="0">
                <a:solidFill>
                  <a:schemeClr val="tx2"/>
                </a:solidFill>
              </a:rPr>
              <a:t>42.30%</a:t>
            </a:r>
            <a:r>
              <a:rPr lang="en-US" smtClean="0"/>
              <a:t>, FIFO/2K-Segs </a:t>
            </a:r>
            <a:r>
              <a:rPr lang="en-US" smtClean="0">
                <a:solidFill>
                  <a:schemeClr val="tx2"/>
                </a:solidFill>
              </a:rPr>
              <a:t>42.02%</a:t>
            </a:r>
            <a:endParaRPr lang="en-US" smtClean="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8636000" y="3149600"/>
            <a:ext cx="317500" cy="8509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3428" y="6030419"/>
            <a:ext cx="5208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Manage</a:t>
            </a:r>
            <a:r>
              <a:rPr lang="en-US" b="1" i="1" dirty="0" smtClean="0">
                <a:solidFill>
                  <a:srgbClr val="CC0000"/>
                </a:solidFill>
              </a:rPr>
              <a:t> HF$ with SPM-aware policies</a:t>
            </a:r>
            <a:endParaRPr lang="en-US" b="1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F$ in SPM = SW I-cache</a:t>
            </a:r>
            <a:endParaRPr lang="en-US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948487" y="1099596"/>
            <a:ext cx="1600200" cy="438363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1513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1514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1516" name="AutoShape 12"/>
          <p:cNvCxnSpPr>
            <a:cxnSpLocks noChangeShapeType="1"/>
            <a:stCxn id="21515" idx="2"/>
            <a:endCxn id="21514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1518" name="AutoShape 12"/>
          <p:cNvCxnSpPr>
            <a:cxnSpLocks noChangeShapeType="1"/>
            <a:stCxn id="21517" idx="2"/>
            <a:endCxn id="21511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19" name="AutoShape 12"/>
          <p:cNvCxnSpPr>
            <a:cxnSpLocks noChangeShapeType="1"/>
            <a:stCxn id="21510" idx="1"/>
            <a:endCxn id="21521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1521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1522" name="AutoShape 12"/>
          <p:cNvCxnSpPr>
            <a:cxnSpLocks noChangeShapeType="1"/>
            <a:stCxn id="21521" idx="0"/>
            <a:endCxn id="21514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1527" name="AutoShape 12"/>
          <p:cNvCxnSpPr>
            <a:cxnSpLocks noChangeShapeType="1"/>
            <a:stCxn id="21514" idx="7"/>
            <a:endCxn id="21513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28" name="AutoShape 12"/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29" name="AutoShape 12"/>
          <p:cNvCxnSpPr>
            <a:cxnSpLocks noChangeShapeType="1"/>
            <a:stCxn id="21521" idx="1"/>
            <a:endCxn id="21520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0" name="AutoShape 12"/>
          <p:cNvCxnSpPr>
            <a:cxnSpLocks noChangeShapeType="1"/>
            <a:stCxn id="21511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1" name="AutoShape 12"/>
          <p:cNvCxnSpPr>
            <a:cxnSpLocks noChangeShapeType="1"/>
            <a:endCxn id="21510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532" name="AutoShape 12"/>
          <p:cNvCxnSpPr>
            <a:cxnSpLocks noChangeShapeType="1"/>
            <a:endCxn id="21515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1534" name="AutoShape 12"/>
          <p:cNvCxnSpPr>
            <a:cxnSpLocks noChangeShapeType="1"/>
            <a:stCxn id="21512" idx="3"/>
            <a:endCxn id="21517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838575" y="1462088"/>
            <a:ext cx="2879725" cy="1536700"/>
            <a:chOff x="2418" y="921"/>
            <a:chExt cx="1814" cy="968"/>
          </a:xfrm>
        </p:grpSpPr>
        <p:sp>
          <p:nvSpPr>
            <p:cNvPr id="21543" name="Rectangle 10"/>
            <p:cNvSpPr>
              <a:spLocks noChangeArrowheads="1"/>
            </p:cNvSpPr>
            <p:nvPr/>
          </p:nvSpPr>
          <p:spPr bwMode="auto">
            <a:xfrm>
              <a:off x="3656" y="921"/>
              <a:ext cx="576" cy="2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Make room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in </a:t>
              </a:r>
              <a:r>
                <a:rPr lang="en-US" sz="1200" dirty="0" smtClean="0"/>
                <a:t>F$</a:t>
              </a:r>
              <a:endParaRPr lang="en-US" sz="1200" dirty="0"/>
            </a:p>
          </p:txBody>
        </p:sp>
        <p:sp>
          <p:nvSpPr>
            <p:cNvPr id="21544" name="AutoShape 26"/>
            <p:cNvSpPr>
              <a:spLocks noChangeArrowheads="1"/>
            </p:cNvSpPr>
            <p:nvPr/>
          </p:nvSpPr>
          <p:spPr bwMode="auto">
            <a:xfrm>
              <a:off x="3656" y="1381"/>
              <a:ext cx="576" cy="403"/>
            </a:xfrm>
            <a:prstGeom prst="flowChartDecision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/>
                <a:t>Overflow?</a:t>
              </a:r>
            </a:p>
          </p:txBody>
        </p:sp>
        <p:sp>
          <p:nvSpPr>
            <p:cNvPr id="21545" name="Text Box 43"/>
            <p:cNvSpPr txBox="1">
              <a:spLocks noChangeArrowheads="1"/>
            </p:cNvSpPr>
            <p:nvPr/>
          </p:nvSpPr>
          <p:spPr bwMode="auto">
            <a:xfrm>
              <a:off x="3911" y="1264"/>
              <a:ext cx="2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YES</a:t>
              </a:r>
            </a:p>
          </p:txBody>
        </p:sp>
        <p:cxnSp>
          <p:nvCxnSpPr>
            <p:cNvPr id="21546" name="AutoShape 12"/>
            <p:cNvCxnSpPr>
              <a:cxnSpLocks noChangeShapeType="1"/>
              <a:stCxn id="21544" idx="0"/>
              <a:endCxn id="21543" idx="2"/>
            </p:cNvCxnSpPr>
            <p:nvPr/>
          </p:nvCxnSpPr>
          <p:spPr bwMode="auto">
            <a:xfrm flipV="1">
              <a:off x="3944" y="1209"/>
              <a:ext cx="0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21547" name="AutoShape 12"/>
            <p:cNvCxnSpPr>
              <a:cxnSpLocks noChangeShapeType="1"/>
              <a:stCxn id="21512" idx="3"/>
              <a:endCxn id="21544" idx="1"/>
            </p:cNvCxnSpPr>
            <p:nvPr/>
          </p:nvCxnSpPr>
          <p:spPr bwMode="auto">
            <a:xfrm>
              <a:off x="3455" y="1583"/>
              <a:ext cx="20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21548" name="Text Box 46"/>
            <p:cNvSpPr txBox="1">
              <a:spLocks noChangeArrowheads="1"/>
            </p:cNvSpPr>
            <p:nvPr/>
          </p:nvSpPr>
          <p:spPr bwMode="auto">
            <a:xfrm>
              <a:off x="3918" y="1735"/>
              <a:ext cx="2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NO</a:t>
              </a:r>
            </a:p>
          </p:txBody>
        </p:sp>
        <p:cxnSp>
          <p:nvCxnSpPr>
            <p:cNvPr id="21549" name="AutoShape 12"/>
            <p:cNvCxnSpPr>
              <a:cxnSpLocks noChangeShapeType="1"/>
              <a:stCxn id="21543" idx="1"/>
              <a:endCxn id="21513" idx="0"/>
            </p:cNvCxnSpPr>
            <p:nvPr/>
          </p:nvCxnSpPr>
          <p:spPr bwMode="auto">
            <a:xfrm rot="10800000" flipV="1">
              <a:off x="2418" y="1065"/>
              <a:ext cx="1238" cy="3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med"/>
            </a:ln>
          </p:spPr>
        </p:cxnSp>
      </p:grpSp>
      <p:cxnSp>
        <p:nvCxnSpPr>
          <p:cNvPr id="21536" name="AutoShape 12"/>
          <p:cNvCxnSpPr>
            <a:cxnSpLocks noChangeShapeType="1"/>
            <a:stCxn id="21513" idx="2"/>
            <a:endCxn id="21517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1541" name="AutoShape 52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1542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1538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1539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1540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5034" y="5660019"/>
            <a:ext cx="7986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What if “translated code working set” does not fit in SPM?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2531" name="Rectangle 180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</p:spPr>
        <p:txBody>
          <a:bodyPr/>
          <a:lstStyle/>
          <a:p>
            <a:pPr eaLnBrk="1" hangingPunct="1"/>
            <a:r>
              <a:rPr lang="en-US" smtClean="0"/>
              <a:t>Re-enter translator to build missing fragment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2537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2538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2540" name="AutoShape 12"/>
          <p:cNvCxnSpPr>
            <a:cxnSpLocks noChangeShapeType="1"/>
            <a:stCxn id="22539" idx="2"/>
            <a:endCxn id="22538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2542" name="AutoShape 12"/>
          <p:cNvCxnSpPr>
            <a:cxnSpLocks noChangeShapeType="1"/>
            <a:stCxn id="22541" idx="2"/>
            <a:endCxn id="22535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43" name="AutoShape 12"/>
          <p:cNvCxnSpPr>
            <a:cxnSpLocks noChangeShapeType="1"/>
            <a:stCxn id="22534" idx="1"/>
            <a:endCxn id="22545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44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2545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2546" name="AutoShape 12"/>
          <p:cNvCxnSpPr>
            <a:cxnSpLocks noChangeShapeType="1"/>
            <a:stCxn id="22545" idx="0"/>
            <a:endCxn id="22538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2550" name="AutoShape 12"/>
          <p:cNvCxnSpPr>
            <a:cxnSpLocks noChangeShapeType="1"/>
            <a:stCxn id="22538" idx="7"/>
            <a:endCxn id="22537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51" name="AutoShape 12"/>
          <p:cNvCxnSpPr>
            <a:cxnSpLocks noChangeShapeType="1"/>
            <a:stCxn id="22537" idx="3"/>
            <a:endCxn id="22536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52" name="AutoShape 12"/>
          <p:cNvCxnSpPr>
            <a:cxnSpLocks noChangeShapeType="1"/>
            <a:stCxn id="22545" idx="1"/>
            <a:endCxn id="22544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53" name="AutoShape 12"/>
          <p:cNvCxnSpPr>
            <a:cxnSpLocks noChangeShapeType="1"/>
            <a:endCxn id="22539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2555" name="AutoShape 12"/>
          <p:cNvCxnSpPr>
            <a:cxnSpLocks noChangeShapeType="1"/>
            <a:stCxn id="22536" idx="3"/>
            <a:endCxn id="22541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2556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2557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2558" name="Text Box 34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2559" name="AutoShape 12"/>
          <p:cNvCxnSpPr>
            <a:cxnSpLocks noChangeShapeType="1"/>
            <a:stCxn id="22557" idx="0"/>
            <a:endCxn id="22556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60" name="AutoShape 12"/>
          <p:cNvCxnSpPr>
            <a:cxnSpLocks noChangeShapeType="1"/>
            <a:stCxn id="22536" idx="3"/>
            <a:endCxn id="22557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61" name="Text Box 37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2562" name="AutoShape 12"/>
          <p:cNvCxnSpPr>
            <a:cxnSpLocks noChangeShapeType="1"/>
            <a:stCxn id="22556" idx="1"/>
            <a:endCxn id="22537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2563" name="Group 40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2638" name="AutoShape 41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2639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2564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2565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2566" name="Text Box 47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2567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2568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2569" name="Text Box 50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2570" name="AutoShape 12"/>
          <p:cNvCxnSpPr>
            <a:cxnSpLocks noChangeShapeType="1"/>
            <a:stCxn id="22568" idx="3"/>
            <a:endCxn id="22567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2571" name="Text Box 52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2572" name="AutoShape 12"/>
          <p:cNvCxnSpPr>
            <a:cxnSpLocks noChangeShapeType="1"/>
            <a:stCxn id="22537" idx="2"/>
            <a:endCxn id="22568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573" name="AutoShape 12"/>
          <p:cNvCxnSpPr>
            <a:cxnSpLocks noChangeShapeType="1"/>
            <a:stCxn id="22567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2574" name="AutoShape 12"/>
          <p:cNvCxnSpPr>
            <a:cxnSpLocks noChangeShapeType="1"/>
            <a:stCxn id="22568" idx="2"/>
            <a:endCxn id="22541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2575" name="Rectangle 2"/>
          <p:cNvSpPr>
            <a:spLocks noChangeArrowheads="1"/>
          </p:cNvSpPr>
          <p:nvPr/>
        </p:nvSpPr>
        <p:spPr bwMode="auto">
          <a:xfrm>
            <a:off x="6948488" y="1095375"/>
            <a:ext cx="1582054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576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grpSp>
        <p:nvGrpSpPr>
          <p:cNvPr id="22577" name="Group 6"/>
          <p:cNvGrpSpPr>
            <a:grpSpLocks/>
          </p:cNvGrpSpPr>
          <p:nvPr/>
        </p:nvGrpSpPr>
        <p:grpSpPr bwMode="auto">
          <a:xfrm>
            <a:off x="7239000" y="1458913"/>
            <a:ext cx="373063" cy="344487"/>
            <a:chOff x="396" y="2343"/>
            <a:chExt cx="235" cy="217"/>
          </a:xfrm>
        </p:grpSpPr>
        <p:sp>
          <p:nvSpPr>
            <p:cNvPr id="22636" name="Rectangle 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37" name="Rectangle 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78" name="Group 9"/>
          <p:cNvGrpSpPr>
            <a:grpSpLocks/>
          </p:cNvGrpSpPr>
          <p:nvPr/>
        </p:nvGrpSpPr>
        <p:grpSpPr bwMode="auto">
          <a:xfrm>
            <a:off x="7239000" y="3038475"/>
            <a:ext cx="373063" cy="503238"/>
            <a:chOff x="396" y="2343"/>
            <a:chExt cx="235" cy="217"/>
          </a:xfrm>
        </p:grpSpPr>
        <p:sp>
          <p:nvSpPr>
            <p:cNvPr id="22634" name="Rectangle 10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35" name="Rectangle 11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79" name="Group 12"/>
          <p:cNvGrpSpPr>
            <a:grpSpLocks/>
          </p:cNvGrpSpPr>
          <p:nvPr/>
        </p:nvGrpSpPr>
        <p:grpSpPr bwMode="auto">
          <a:xfrm>
            <a:off x="7766050" y="1901825"/>
            <a:ext cx="373063" cy="344488"/>
            <a:chOff x="396" y="2343"/>
            <a:chExt cx="235" cy="217"/>
          </a:xfrm>
        </p:grpSpPr>
        <p:sp>
          <p:nvSpPr>
            <p:cNvPr id="22632" name="Rectangle 1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33" name="Rectangle 1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0" name="Group 15"/>
          <p:cNvGrpSpPr>
            <a:grpSpLocks/>
          </p:cNvGrpSpPr>
          <p:nvPr/>
        </p:nvGrpSpPr>
        <p:grpSpPr bwMode="auto">
          <a:xfrm>
            <a:off x="7766050" y="2435225"/>
            <a:ext cx="373063" cy="344488"/>
            <a:chOff x="396" y="2343"/>
            <a:chExt cx="235" cy="217"/>
          </a:xfrm>
        </p:grpSpPr>
        <p:sp>
          <p:nvSpPr>
            <p:cNvPr id="22630" name="Rectangle 1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31" name="Rectangle 1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1" name="Group 18"/>
          <p:cNvGrpSpPr>
            <a:grpSpLocks/>
          </p:cNvGrpSpPr>
          <p:nvPr/>
        </p:nvGrpSpPr>
        <p:grpSpPr bwMode="auto">
          <a:xfrm>
            <a:off x="7240588" y="3635375"/>
            <a:ext cx="373062" cy="407988"/>
            <a:chOff x="396" y="2343"/>
            <a:chExt cx="235" cy="217"/>
          </a:xfrm>
        </p:grpSpPr>
        <p:sp>
          <p:nvSpPr>
            <p:cNvPr id="22628" name="Rectangle 1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29" name="Rectangle 2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2" name="Group 21"/>
          <p:cNvGrpSpPr>
            <a:grpSpLocks/>
          </p:cNvGrpSpPr>
          <p:nvPr/>
        </p:nvGrpSpPr>
        <p:grpSpPr bwMode="auto">
          <a:xfrm>
            <a:off x="7791450" y="2930525"/>
            <a:ext cx="373063" cy="257175"/>
            <a:chOff x="396" y="2343"/>
            <a:chExt cx="235" cy="217"/>
          </a:xfrm>
        </p:grpSpPr>
        <p:sp>
          <p:nvSpPr>
            <p:cNvPr id="22626" name="Rectangle 22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27" name="Rectangle 23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3" name="Group 24"/>
          <p:cNvGrpSpPr>
            <a:grpSpLocks/>
          </p:cNvGrpSpPr>
          <p:nvPr/>
        </p:nvGrpSpPr>
        <p:grpSpPr bwMode="auto">
          <a:xfrm>
            <a:off x="7766050" y="1395413"/>
            <a:ext cx="373063" cy="344487"/>
            <a:chOff x="396" y="2343"/>
            <a:chExt cx="235" cy="217"/>
          </a:xfrm>
        </p:grpSpPr>
        <p:sp>
          <p:nvSpPr>
            <p:cNvPr id="22624" name="Rectangle 25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25" name="Rectangle 26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4" name="Group 27"/>
          <p:cNvGrpSpPr>
            <a:grpSpLocks/>
          </p:cNvGrpSpPr>
          <p:nvPr/>
        </p:nvGrpSpPr>
        <p:grpSpPr bwMode="auto">
          <a:xfrm>
            <a:off x="7242175" y="4214813"/>
            <a:ext cx="373063" cy="344487"/>
            <a:chOff x="396" y="2343"/>
            <a:chExt cx="235" cy="217"/>
          </a:xfrm>
        </p:grpSpPr>
        <p:sp>
          <p:nvSpPr>
            <p:cNvPr id="22622" name="Rectangle 28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23" name="Rectangle 29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5" name="Group 30"/>
          <p:cNvGrpSpPr>
            <a:grpSpLocks/>
          </p:cNvGrpSpPr>
          <p:nvPr/>
        </p:nvGrpSpPr>
        <p:grpSpPr bwMode="auto">
          <a:xfrm>
            <a:off x="7234238" y="2435225"/>
            <a:ext cx="373062" cy="407988"/>
            <a:chOff x="396" y="2343"/>
            <a:chExt cx="235" cy="217"/>
          </a:xfrm>
        </p:grpSpPr>
        <p:sp>
          <p:nvSpPr>
            <p:cNvPr id="22620" name="Rectangle 3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21" name="Rectangle 3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6" name="Group 33"/>
          <p:cNvGrpSpPr>
            <a:grpSpLocks/>
          </p:cNvGrpSpPr>
          <p:nvPr/>
        </p:nvGrpSpPr>
        <p:grpSpPr bwMode="auto">
          <a:xfrm>
            <a:off x="7243763" y="1989138"/>
            <a:ext cx="373062" cy="257175"/>
            <a:chOff x="396" y="2343"/>
            <a:chExt cx="235" cy="217"/>
          </a:xfrm>
        </p:grpSpPr>
        <p:sp>
          <p:nvSpPr>
            <p:cNvPr id="22618" name="Rectangle 34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19" name="Rectangle 35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7" name="Group 36"/>
          <p:cNvGrpSpPr>
            <a:grpSpLocks/>
          </p:cNvGrpSpPr>
          <p:nvPr/>
        </p:nvGrpSpPr>
        <p:grpSpPr bwMode="auto">
          <a:xfrm>
            <a:off x="7785100" y="3325813"/>
            <a:ext cx="373063" cy="257175"/>
            <a:chOff x="396" y="2343"/>
            <a:chExt cx="235" cy="217"/>
          </a:xfrm>
        </p:grpSpPr>
        <p:sp>
          <p:nvSpPr>
            <p:cNvPr id="22616" name="Rectangle 3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17" name="Rectangle 3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8" name="Group 39"/>
          <p:cNvGrpSpPr>
            <a:grpSpLocks/>
          </p:cNvGrpSpPr>
          <p:nvPr/>
        </p:nvGrpSpPr>
        <p:grpSpPr bwMode="auto">
          <a:xfrm>
            <a:off x="7793038" y="3711575"/>
            <a:ext cx="373062" cy="503238"/>
            <a:chOff x="396" y="2343"/>
            <a:chExt cx="235" cy="217"/>
          </a:xfrm>
        </p:grpSpPr>
        <p:sp>
          <p:nvSpPr>
            <p:cNvPr id="22614" name="Rectangle 40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15" name="Rectangle 41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89" name="Group 42"/>
          <p:cNvGrpSpPr>
            <a:grpSpLocks/>
          </p:cNvGrpSpPr>
          <p:nvPr/>
        </p:nvGrpSpPr>
        <p:grpSpPr bwMode="auto">
          <a:xfrm>
            <a:off x="7794625" y="4306888"/>
            <a:ext cx="373063" cy="503237"/>
            <a:chOff x="396" y="2343"/>
            <a:chExt cx="235" cy="217"/>
          </a:xfrm>
        </p:grpSpPr>
        <p:sp>
          <p:nvSpPr>
            <p:cNvPr id="22612" name="Rectangle 4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13" name="Rectangle 4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90" name="Group 45"/>
          <p:cNvGrpSpPr>
            <a:grpSpLocks/>
          </p:cNvGrpSpPr>
          <p:nvPr/>
        </p:nvGrpSpPr>
        <p:grpSpPr bwMode="auto">
          <a:xfrm>
            <a:off x="7239000" y="4718050"/>
            <a:ext cx="373063" cy="503238"/>
            <a:chOff x="396" y="2343"/>
            <a:chExt cx="235" cy="217"/>
          </a:xfrm>
        </p:grpSpPr>
        <p:sp>
          <p:nvSpPr>
            <p:cNvPr id="22610" name="Rectangle 4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11" name="Rectangle 4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2591" name="Group 48"/>
          <p:cNvGrpSpPr>
            <a:grpSpLocks/>
          </p:cNvGrpSpPr>
          <p:nvPr/>
        </p:nvGrpSpPr>
        <p:grpSpPr bwMode="auto">
          <a:xfrm>
            <a:off x="7786688" y="4964113"/>
            <a:ext cx="373062" cy="257175"/>
            <a:chOff x="396" y="2343"/>
            <a:chExt cx="235" cy="217"/>
          </a:xfrm>
        </p:grpSpPr>
        <p:sp>
          <p:nvSpPr>
            <p:cNvPr id="22608" name="Rectangle 4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2609" name="Rectangle 5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22592" name="Line 51"/>
          <p:cNvSpPr>
            <a:spLocks noChangeShapeType="1"/>
          </p:cNvSpPr>
          <p:nvPr/>
        </p:nvSpPr>
        <p:spPr bwMode="auto">
          <a:xfrm>
            <a:off x="7418388" y="180340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Line 52"/>
          <p:cNvSpPr>
            <a:spLocks noChangeShapeType="1"/>
          </p:cNvSpPr>
          <p:nvPr/>
        </p:nvSpPr>
        <p:spPr bwMode="auto">
          <a:xfrm>
            <a:off x="7427913" y="2246313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Line 53"/>
          <p:cNvSpPr>
            <a:spLocks noChangeShapeType="1"/>
          </p:cNvSpPr>
          <p:nvPr/>
        </p:nvSpPr>
        <p:spPr bwMode="auto">
          <a:xfrm>
            <a:off x="7427913" y="2246313"/>
            <a:ext cx="6032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Line 54"/>
          <p:cNvSpPr>
            <a:spLocks noChangeShapeType="1"/>
          </p:cNvSpPr>
          <p:nvPr/>
        </p:nvSpPr>
        <p:spPr bwMode="auto">
          <a:xfrm>
            <a:off x="7958138" y="17399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Line 55"/>
          <p:cNvSpPr>
            <a:spLocks noChangeShapeType="1"/>
          </p:cNvSpPr>
          <p:nvPr/>
        </p:nvSpPr>
        <p:spPr bwMode="auto">
          <a:xfrm>
            <a:off x="7958138" y="2249488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Line 56"/>
          <p:cNvSpPr>
            <a:spLocks noChangeShapeType="1"/>
          </p:cNvSpPr>
          <p:nvPr/>
        </p:nvSpPr>
        <p:spPr bwMode="auto">
          <a:xfrm>
            <a:off x="7972425" y="2779713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Line 57"/>
          <p:cNvSpPr>
            <a:spLocks noChangeShapeType="1"/>
          </p:cNvSpPr>
          <p:nvPr/>
        </p:nvSpPr>
        <p:spPr bwMode="auto">
          <a:xfrm>
            <a:off x="7427913" y="2843213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Freeform 58"/>
          <p:cNvSpPr>
            <a:spLocks/>
          </p:cNvSpPr>
          <p:nvPr/>
        </p:nvSpPr>
        <p:spPr bwMode="auto">
          <a:xfrm>
            <a:off x="8139113" y="1417638"/>
            <a:ext cx="179387" cy="1333500"/>
          </a:xfrm>
          <a:custGeom>
            <a:avLst/>
            <a:gdLst>
              <a:gd name="T0" fmla="*/ 0 w 113"/>
              <a:gd name="T1" fmla="*/ 2147483647 h 840"/>
              <a:gd name="T2" fmla="*/ 2147483647 w 113"/>
              <a:gd name="T3" fmla="*/ 2147483647 h 840"/>
              <a:gd name="T4" fmla="*/ 0 w 113"/>
              <a:gd name="T5" fmla="*/ 0 h 840"/>
              <a:gd name="T6" fmla="*/ 0 60000 65536"/>
              <a:gd name="T7" fmla="*/ 0 60000 65536"/>
              <a:gd name="T8" fmla="*/ 0 60000 65536"/>
              <a:gd name="T9" fmla="*/ 0 w 113"/>
              <a:gd name="T10" fmla="*/ 0 h 840"/>
              <a:gd name="T11" fmla="*/ 113 w 113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840">
                <a:moveTo>
                  <a:pt x="0" y="840"/>
                </a:moveTo>
                <a:cubicBezTo>
                  <a:pt x="56" y="683"/>
                  <a:pt x="113" y="526"/>
                  <a:pt x="113" y="386"/>
                </a:cubicBezTo>
                <a:cubicBezTo>
                  <a:pt x="113" y="246"/>
                  <a:pt x="19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Line 59"/>
          <p:cNvSpPr>
            <a:spLocks noChangeShapeType="1"/>
          </p:cNvSpPr>
          <p:nvPr/>
        </p:nvSpPr>
        <p:spPr bwMode="auto">
          <a:xfrm>
            <a:off x="7972425" y="3581400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Line 60"/>
          <p:cNvSpPr>
            <a:spLocks noChangeShapeType="1"/>
          </p:cNvSpPr>
          <p:nvPr/>
        </p:nvSpPr>
        <p:spPr bwMode="auto">
          <a:xfrm flipH="1">
            <a:off x="7607300" y="4214813"/>
            <a:ext cx="3683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Line 61"/>
          <p:cNvSpPr>
            <a:spLocks noChangeShapeType="1"/>
          </p:cNvSpPr>
          <p:nvPr/>
        </p:nvSpPr>
        <p:spPr bwMode="auto">
          <a:xfrm flipH="1">
            <a:off x="7410450" y="404336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Line 62"/>
          <p:cNvSpPr>
            <a:spLocks noChangeShapeType="1"/>
          </p:cNvSpPr>
          <p:nvPr/>
        </p:nvSpPr>
        <p:spPr bwMode="auto">
          <a:xfrm>
            <a:off x="7424738" y="4559300"/>
            <a:ext cx="550862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Line 63"/>
          <p:cNvSpPr>
            <a:spLocks noChangeShapeType="1"/>
          </p:cNvSpPr>
          <p:nvPr/>
        </p:nvSpPr>
        <p:spPr bwMode="auto">
          <a:xfrm>
            <a:off x="7975600" y="4810125"/>
            <a:ext cx="476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Line 64"/>
          <p:cNvSpPr>
            <a:spLocks noChangeShapeType="1"/>
          </p:cNvSpPr>
          <p:nvPr/>
        </p:nvSpPr>
        <p:spPr bwMode="auto">
          <a:xfrm flipH="1">
            <a:off x="7410450" y="45466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Freeform 65"/>
          <p:cNvSpPr>
            <a:spLocks/>
          </p:cNvSpPr>
          <p:nvPr/>
        </p:nvSpPr>
        <p:spPr bwMode="auto">
          <a:xfrm>
            <a:off x="6986588" y="3686175"/>
            <a:ext cx="252412" cy="1476375"/>
          </a:xfrm>
          <a:custGeom>
            <a:avLst/>
            <a:gdLst>
              <a:gd name="T0" fmla="*/ 2147483647 w 159"/>
              <a:gd name="T1" fmla="*/ 2147483647 h 930"/>
              <a:gd name="T2" fmla="*/ 0 w 159"/>
              <a:gd name="T3" fmla="*/ 2147483647 h 930"/>
              <a:gd name="T4" fmla="*/ 2147483647 w 159"/>
              <a:gd name="T5" fmla="*/ 0 h 930"/>
              <a:gd name="T6" fmla="*/ 0 60000 65536"/>
              <a:gd name="T7" fmla="*/ 0 60000 65536"/>
              <a:gd name="T8" fmla="*/ 0 60000 65536"/>
              <a:gd name="T9" fmla="*/ 0 w 159"/>
              <a:gd name="T10" fmla="*/ 0 h 930"/>
              <a:gd name="T11" fmla="*/ 159 w 159"/>
              <a:gd name="T12" fmla="*/ 930 h 9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930">
                <a:moveTo>
                  <a:pt x="159" y="930"/>
                </a:moveTo>
                <a:cubicBezTo>
                  <a:pt x="79" y="746"/>
                  <a:pt x="0" y="563"/>
                  <a:pt x="0" y="408"/>
                </a:cubicBezTo>
                <a:cubicBezTo>
                  <a:pt x="0" y="253"/>
                  <a:pt x="133" y="68"/>
                  <a:pt x="1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2607" name="AutoShape 243"/>
          <p:cNvCxnSpPr>
            <a:cxnSpLocks noChangeShapeType="1"/>
            <a:stCxn id="22627" idx="2"/>
            <a:endCxn id="22534" idx="3"/>
          </p:cNvCxnSpPr>
          <p:nvPr/>
        </p:nvCxnSpPr>
        <p:spPr bwMode="auto">
          <a:xfrm flipH="1">
            <a:off x="6719888" y="3187700"/>
            <a:ext cx="1258887" cy="17938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948487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Victim Compression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</p:spPr>
        <p:txBody>
          <a:bodyPr/>
          <a:lstStyle/>
          <a:p>
            <a:pPr eaLnBrk="1" hangingPunct="1"/>
            <a:r>
              <a:rPr lang="en-US" dirty="0" smtClean="0"/>
              <a:t>Fragment cache </a:t>
            </a:r>
            <a:r>
              <a:rPr lang="en-US" dirty="0" smtClean="0"/>
              <a:t>is full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i="1" dirty="0" smtClean="0"/>
              <a:t>compress existing fragments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3562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3563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3565" name="AutoShape 12"/>
          <p:cNvCxnSpPr>
            <a:cxnSpLocks noChangeShapeType="1"/>
            <a:stCxn id="23564" idx="2"/>
            <a:endCxn id="23563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3567" name="AutoShape 12"/>
          <p:cNvCxnSpPr>
            <a:cxnSpLocks noChangeShapeType="1"/>
            <a:stCxn id="23566" idx="2"/>
            <a:endCxn id="23560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68" name="AutoShape 12"/>
          <p:cNvCxnSpPr>
            <a:cxnSpLocks noChangeShapeType="1"/>
            <a:stCxn id="23559" idx="1"/>
            <a:endCxn id="23570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3570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3571" name="AutoShape 12"/>
          <p:cNvCxnSpPr>
            <a:cxnSpLocks noChangeShapeType="1"/>
            <a:stCxn id="23570" idx="0"/>
            <a:endCxn id="23563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3575" name="AutoShape 12"/>
          <p:cNvCxnSpPr>
            <a:cxnSpLocks noChangeShapeType="1"/>
            <a:stCxn id="23563" idx="7"/>
            <a:endCxn id="23562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76" name="AutoShape 12"/>
          <p:cNvCxnSpPr>
            <a:cxnSpLocks noChangeShapeType="1"/>
            <a:stCxn id="23562" idx="3"/>
            <a:endCxn id="23561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77" name="AutoShape 12"/>
          <p:cNvCxnSpPr>
            <a:cxnSpLocks noChangeShapeType="1"/>
            <a:stCxn id="23570" idx="1"/>
            <a:endCxn id="23569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78" name="AutoShape 12"/>
          <p:cNvCxnSpPr>
            <a:cxnSpLocks noChangeShapeType="1"/>
            <a:endCxn id="23564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3580" name="AutoShape 12"/>
          <p:cNvCxnSpPr>
            <a:cxnSpLocks noChangeShapeType="1"/>
            <a:stCxn id="23561" idx="3"/>
            <a:endCxn id="23566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3581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3582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3584" name="AutoShape 12"/>
          <p:cNvCxnSpPr>
            <a:cxnSpLocks noChangeShapeType="1"/>
            <a:stCxn id="23582" idx="0"/>
            <a:endCxn id="23581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85" name="AutoShape 12"/>
          <p:cNvCxnSpPr>
            <a:cxnSpLocks noChangeShapeType="1"/>
            <a:stCxn id="23561" idx="3"/>
            <a:endCxn id="23582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3587" name="AutoShape 12"/>
          <p:cNvCxnSpPr>
            <a:cxnSpLocks noChangeShapeType="1"/>
            <a:stCxn id="23581" idx="1"/>
            <a:endCxn id="23562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3588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3661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3662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3589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3590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3591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3592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3593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3594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3595" name="AutoShape 12"/>
          <p:cNvCxnSpPr>
            <a:cxnSpLocks noChangeShapeType="1"/>
            <a:stCxn id="23593" idx="3"/>
            <a:endCxn id="23592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596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3597" name="AutoShape 12"/>
          <p:cNvCxnSpPr>
            <a:cxnSpLocks noChangeShapeType="1"/>
            <a:stCxn id="23562" idx="2"/>
            <a:endCxn id="23593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3598" name="AutoShape 12"/>
          <p:cNvCxnSpPr>
            <a:cxnSpLocks noChangeShapeType="1"/>
            <a:stCxn id="23592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3599" name="AutoShape 12"/>
          <p:cNvCxnSpPr>
            <a:cxnSpLocks noChangeShapeType="1"/>
            <a:stCxn id="23593" idx="2"/>
            <a:endCxn id="23566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3600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39000" y="1458913"/>
            <a:ext cx="373063" cy="344487"/>
            <a:chOff x="396" y="2343"/>
            <a:chExt cx="235" cy="217"/>
          </a:xfrm>
        </p:grpSpPr>
        <p:sp>
          <p:nvSpPr>
            <p:cNvPr id="23659" name="Rectangle 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60" name="Rectangle 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239000" y="3038475"/>
            <a:ext cx="373063" cy="503238"/>
            <a:chOff x="396" y="2343"/>
            <a:chExt cx="235" cy="217"/>
          </a:xfrm>
        </p:grpSpPr>
        <p:sp>
          <p:nvSpPr>
            <p:cNvPr id="23657" name="Rectangle 10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58" name="Rectangle 11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766050" y="1901825"/>
            <a:ext cx="373063" cy="344488"/>
            <a:chOff x="396" y="2343"/>
            <a:chExt cx="235" cy="217"/>
          </a:xfrm>
        </p:grpSpPr>
        <p:sp>
          <p:nvSpPr>
            <p:cNvPr id="23655" name="Rectangle 1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56" name="Rectangle 1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766050" y="2435225"/>
            <a:ext cx="373063" cy="344488"/>
            <a:chOff x="396" y="2343"/>
            <a:chExt cx="235" cy="217"/>
          </a:xfrm>
        </p:grpSpPr>
        <p:sp>
          <p:nvSpPr>
            <p:cNvPr id="23653" name="Rectangle 1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54" name="Rectangle 1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7240588" y="3635375"/>
            <a:ext cx="373062" cy="407988"/>
            <a:chOff x="396" y="2343"/>
            <a:chExt cx="235" cy="217"/>
          </a:xfrm>
        </p:grpSpPr>
        <p:sp>
          <p:nvSpPr>
            <p:cNvPr id="23651" name="Rectangle 1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52" name="Rectangle 2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791450" y="2930525"/>
            <a:ext cx="373063" cy="257175"/>
            <a:chOff x="396" y="2343"/>
            <a:chExt cx="235" cy="217"/>
          </a:xfrm>
        </p:grpSpPr>
        <p:sp>
          <p:nvSpPr>
            <p:cNvPr id="23649" name="Rectangle 22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50" name="Rectangle 23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766050" y="1395413"/>
            <a:ext cx="373063" cy="344487"/>
            <a:chOff x="396" y="2343"/>
            <a:chExt cx="235" cy="217"/>
          </a:xfrm>
        </p:grpSpPr>
        <p:sp>
          <p:nvSpPr>
            <p:cNvPr id="23647" name="Rectangle 25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48" name="Rectangle 26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242175" y="4214813"/>
            <a:ext cx="373063" cy="344487"/>
            <a:chOff x="396" y="2343"/>
            <a:chExt cx="235" cy="217"/>
          </a:xfrm>
        </p:grpSpPr>
        <p:sp>
          <p:nvSpPr>
            <p:cNvPr id="23645" name="Rectangle 28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46" name="Rectangle 29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234238" y="2435225"/>
            <a:ext cx="373062" cy="407988"/>
            <a:chOff x="396" y="2343"/>
            <a:chExt cx="235" cy="217"/>
          </a:xfrm>
        </p:grpSpPr>
        <p:sp>
          <p:nvSpPr>
            <p:cNvPr id="23643" name="Rectangle 3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44" name="Rectangle 3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7243763" y="1989138"/>
            <a:ext cx="373062" cy="257175"/>
            <a:chOff x="396" y="2343"/>
            <a:chExt cx="235" cy="217"/>
          </a:xfrm>
        </p:grpSpPr>
        <p:sp>
          <p:nvSpPr>
            <p:cNvPr id="23641" name="Rectangle 34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42" name="Rectangle 35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7785100" y="3325813"/>
            <a:ext cx="373063" cy="257175"/>
            <a:chOff x="396" y="2343"/>
            <a:chExt cx="235" cy="217"/>
          </a:xfrm>
        </p:grpSpPr>
        <p:sp>
          <p:nvSpPr>
            <p:cNvPr id="23639" name="Rectangle 3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40" name="Rectangle 3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793038" y="3711575"/>
            <a:ext cx="373062" cy="503238"/>
            <a:chOff x="396" y="2343"/>
            <a:chExt cx="235" cy="217"/>
          </a:xfrm>
        </p:grpSpPr>
        <p:sp>
          <p:nvSpPr>
            <p:cNvPr id="23637" name="Rectangle 40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38" name="Rectangle 41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7794625" y="4306888"/>
            <a:ext cx="373063" cy="503237"/>
            <a:chOff x="396" y="2343"/>
            <a:chExt cx="235" cy="217"/>
          </a:xfrm>
        </p:grpSpPr>
        <p:sp>
          <p:nvSpPr>
            <p:cNvPr id="23635" name="Rectangle 4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36" name="Rectangle 4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239000" y="4718050"/>
            <a:ext cx="373063" cy="503238"/>
            <a:chOff x="396" y="2343"/>
            <a:chExt cx="235" cy="217"/>
          </a:xfrm>
        </p:grpSpPr>
        <p:sp>
          <p:nvSpPr>
            <p:cNvPr id="23633" name="Rectangle 4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34" name="Rectangle 4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7786688" y="4964113"/>
            <a:ext cx="373062" cy="257175"/>
            <a:chOff x="396" y="2343"/>
            <a:chExt cx="235" cy="217"/>
          </a:xfrm>
        </p:grpSpPr>
        <p:sp>
          <p:nvSpPr>
            <p:cNvPr id="23631" name="Rectangle 4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3632" name="Rectangle 5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sp>
        <p:nvSpPr>
          <p:cNvPr id="557107" name="Line 51"/>
          <p:cNvSpPr>
            <a:spLocks noChangeShapeType="1"/>
          </p:cNvSpPr>
          <p:nvPr/>
        </p:nvSpPr>
        <p:spPr bwMode="auto">
          <a:xfrm>
            <a:off x="7418388" y="180340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08" name="Line 52"/>
          <p:cNvSpPr>
            <a:spLocks noChangeShapeType="1"/>
          </p:cNvSpPr>
          <p:nvPr/>
        </p:nvSpPr>
        <p:spPr bwMode="auto">
          <a:xfrm>
            <a:off x="7427913" y="2246313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09" name="Line 53"/>
          <p:cNvSpPr>
            <a:spLocks noChangeShapeType="1"/>
          </p:cNvSpPr>
          <p:nvPr/>
        </p:nvSpPr>
        <p:spPr bwMode="auto">
          <a:xfrm>
            <a:off x="7427913" y="2246313"/>
            <a:ext cx="6032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0" name="Line 54"/>
          <p:cNvSpPr>
            <a:spLocks noChangeShapeType="1"/>
          </p:cNvSpPr>
          <p:nvPr/>
        </p:nvSpPr>
        <p:spPr bwMode="auto">
          <a:xfrm>
            <a:off x="7958138" y="17399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1" name="Line 55"/>
          <p:cNvSpPr>
            <a:spLocks noChangeShapeType="1"/>
          </p:cNvSpPr>
          <p:nvPr/>
        </p:nvSpPr>
        <p:spPr bwMode="auto">
          <a:xfrm>
            <a:off x="7958138" y="2249488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2" name="Line 56"/>
          <p:cNvSpPr>
            <a:spLocks noChangeShapeType="1"/>
          </p:cNvSpPr>
          <p:nvPr/>
        </p:nvSpPr>
        <p:spPr bwMode="auto">
          <a:xfrm>
            <a:off x="7972425" y="2779713"/>
            <a:ext cx="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3" name="Line 57"/>
          <p:cNvSpPr>
            <a:spLocks noChangeShapeType="1"/>
          </p:cNvSpPr>
          <p:nvPr/>
        </p:nvSpPr>
        <p:spPr bwMode="auto">
          <a:xfrm>
            <a:off x="7427913" y="2843213"/>
            <a:ext cx="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4" name="Freeform 58"/>
          <p:cNvSpPr>
            <a:spLocks/>
          </p:cNvSpPr>
          <p:nvPr/>
        </p:nvSpPr>
        <p:spPr bwMode="auto">
          <a:xfrm>
            <a:off x="8139113" y="1417638"/>
            <a:ext cx="179387" cy="1333500"/>
          </a:xfrm>
          <a:custGeom>
            <a:avLst/>
            <a:gdLst>
              <a:gd name="T0" fmla="*/ 0 w 113"/>
              <a:gd name="T1" fmla="*/ 2147483647 h 840"/>
              <a:gd name="T2" fmla="*/ 2147483647 w 113"/>
              <a:gd name="T3" fmla="*/ 2147483647 h 840"/>
              <a:gd name="T4" fmla="*/ 0 w 113"/>
              <a:gd name="T5" fmla="*/ 0 h 840"/>
              <a:gd name="T6" fmla="*/ 0 60000 65536"/>
              <a:gd name="T7" fmla="*/ 0 60000 65536"/>
              <a:gd name="T8" fmla="*/ 0 60000 65536"/>
              <a:gd name="T9" fmla="*/ 0 w 113"/>
              <a:gd name="T10" fmla="*/ 0 h 840"/>
              <a:gd name="T11" fmla="*/ 113 w 113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840">
                <a:moveTo>
                  <a:pt x="0" y="840"/>
                </a:moveTo>
                <a:cubicBezTo>
                  <a:pt x="56" y="683"/>
                  <a:pt x="113" y="526"/>
                  <a:pt x="113" y="386"/>
                </a:cubicBezTo>
                <a:cubicBezTo>
                  <a:pt x="113" y="246"/>
                  <a:pt x="19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5" name="Line 59"/>
          <p:cNvSpPr>
            <a:spLocks noChangeShapeType="1"/>
          </p:cNvSpPr>
          <p:nvPr/>
        </p:nvSpPr>
        <p:spPr bwMode="auto">
          <a:xfrm>
            <a:off x="7972425" y="3581400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6" name="Line 60"/>
          <p:cNvSpPr>
            <a:spLocks noChangeShapeType="1"/>
          </p:cNvSpPr>
          <p:nvPr/>
        </p:nvSpPr>
        <p:spPr bwMode="auto">
          <a:xfrm flipH="1">
            <a:off x="7607300" y="4214813"/>
            <a:ext cx="3683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7" name="Line 61"/>
          <p:cNvSpPr>
            <a:spLocks noChangeShapeType="1"/>
          </p:cNvSpPr>
          <p:nvPr/>
        </p:nvSpPr>
        <p:spPr bwMode="auto">
          <a:xfrm flipH="1">
            <a:off x="7410450" y="404336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8" name="Line 62"/>
          <p:cNvSpPr>
            <a:spLocks noChangeShapeType="1"/>
          </p:cNvSpPr>
          <p:nvPr/>
        </p:nvSpPr>
        <p:spPr bwMode="auto">
          <a:xfrm>
            <a:off x="7424738" y="4559300"/>
            <a:ext cx="550862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19" name="Line 63"/>
          <p:cNvSpPr>
            <a:spLocks noChangeShapeType="1"/>
          </p:cNvSpPr>
          <p:nvPr/>
        </p:nvSpPr>
        <p:spPr bwMode="auto">
          <a:xfrm>
            <a:off x="7975600" y="4810125"/>
            <a:ext cx="476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20" name="Line 64"/>
          <p:cNvSpPr>
            <a:spLocks noChangeShapeType="1"/>
          </p:cNvSpPr>
          <p:nvPr/>
        </p:nvSpPr>
        <p:spPr bwMode="auto">
          <a:xfrm flipH="1">
            <a:off x="7410450" y="45466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21" name="Freeform 65"/>
          <p:cNvSpPr>
            <a:spLocks/>
          </p:cNvSpPr>
          <p:nvPr/>
        </p:nvSpPr>
        <p:spPr bwMode="auto">
          <a:xfrm>
            <a:off x="6986588" y="3686175"/>
            <a:ext cx="252412" cy="1476375"/>
          </a:xfrm>
          <a:custGeom>
            <a:avLst/>
            <a:gdLst>
              <a:gd name="T0" fmla="*/ 2147483647 w 159"/>
              <a:gd name="T1" fmla="*/ 2147483647 h 930"/>
              <a:gd name="T2" fmla="*/ 0 w 159"/>
              <a:gd name="T3" fmla="*/ 2147483647 h 930"/>
              <a:gd name="T4" fmla="*/ 2147483647 w 159"/>
              <a:gd name="T5" fmla="*/ 0 h 930"/>
              <a:gd name="T6" fmla="*/ 0 60000 65536"/>
              <a:gd name="T7" fmla="*/ 0 60000 65536"/>
              <a:gd name="T8" fmla="*/ 0 60000 65536"/>
              <a:gd name="T9" fmla="*/ 0 w 159"/>
              <a:gd name="T10" fmla="*/ 0 h 930"/>
              <a:gd name="T11" fmla="*/ 159 w 159"/>
              <a:gd name="T12" fmla="*/ 930 h 9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930">
                <a:moveTo>
                  <a:pt x="159" y="930"/>
                </a:moveTo>
                <a:cubicBezTo>
                  <a:pt x="79" y="746"/>
                  <a:pt x="0" y="563"/>
                  <a:pt x="0" y="408"/>
                </a:cubicBezTo>
                <a:cubicBezTo>
                  <a:pt x="0" y="253"/>
                  <a:pt x="133" y="68"/>
                  <a:pt x="15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5571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5571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5571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571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5571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5571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571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5571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5571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571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5571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5571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5571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5571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571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07" grpId="0" animBg="1"/>
      <p:bldP spid="557108" grpId="0" animBg="1"/>
      <p:bldP spid="557109" grpId="0" animBg="1"/>
      <p:bldP spid="557110" grpId="0" animBg="1"/>
      <p:bldP spid="557111" grpId="0" animBg="1"/>
      <p:bldP spid="557112" grpId="0" animBg="1"/>
      <p:bldP spid="557113" grpId="0" animBg="1"/>
      <p:bldP spid="557114" grpId="0" animBg="1"/>
      <p:bldP spid="557115" grpId="0" animBg="1"/>
      <p:bldP spid="557116" grpId="0" animBg="1"/>
      <p:bldP spid="557117" grpId="0" animBg="1"/>
      <p:bldP spid="557118" grpId="0" animBg="1"/>
      <p:bldP spid="557119" grpId="0" animBg="1"/>
      <p:bldP spid="557120" grpId="0" animBg="1"/>
      <p:bldP spid="5571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948488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</p:spPr>
        <p:txBody>
          <a:bodyPr/>
          <a:lstStyle/>
          <a:p>
            <a:pPr eaLnBrk="1" hangingPunct="1"/>
            <a:r>
              <a:rPr lang="en-US" smtClean="0"/>
              <a:t>Target fragment found compressed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decompress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5610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5611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5613" name="AutoShape 12"/>
          <p:cNvCxnSpPr>
            <a:cxnSpLocks noChangeShapeType="1"/>
            <a:stCxn id="25612" idx="2"/>
            <a:endCxn id="25611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5615" name="AutoShape 12"/>
          <p:cNvCxnSpPr>
            <a:cxnSpLocks noChangeShapeType="1"/>
            <a:stCxn id="25614" idx="2"/>
            <a:endCxn id="25608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16" name="AutoShape 12"/>
          <p:cNvCxnSpPr>
            <a:cxnSpLocks noChangeShapeType="1"/>
            <a:stCxn id="25607" idx="1"/>
            <a:endCxn id="25618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17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5618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5619" name="AutoShape 12"/>
          <p:cNvCxnSpPr>
            <a:cxnSpLocks noChangeShapeType="1"/>
            <a:stCxn id="25618" idx="0"/>
            <a:endCxn id="25611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5623" name="AutoShape 12"/>
          <p:cNvCxnSpPr>
            <a:cxnSpLocks noChangeShapeType="1"/>
            <a:stCxn id="25611" idx="7"/>
            <a:endCxn id="25610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24" name="AutoShape 12"/>
          <p:cNvCxnSpPr>
            <a:cxnSpLocks noChangeShapeType="1"/>
            <a:stCxn id="25610" idx="3"/>
            <a:endCxn id="25609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25" name="AutoShape 12"/>
          <p:cNvCxnSpPr>
            <a:cxnSpLocks noChangeShapeType="1"/>
            <a:stCxn id="25618" idx="1"/>
            <a:endCxn id="25617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26" name="AutoShape 12"/>
          <p:cNvCxnSpPr>
            <a:cxnSpLocks noChangeShapeType="1"/>
            <a:endCxn id="25612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5628" name="AutoShape 12"/>
          <p:cNvCxnSpPr>
            <a:cxnSpLocks noChangeShapeType="1"/>
            <a:stCxn id="25609" idx="3"/>
            <a:endCxn id="25614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5629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5630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5632" name="AutoShape 12"/>
          <p:cNvCxnSpPr>
            <a:cxnSpLocks noChangeShapeType="1"/>
            <a:stCxn id="25630" idx="0"/>
            <a:endCxn id="25629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33" name="AutoShape 12"/>
          <p:cNvCxnSpPr>
            <a:cxnSpLocks noChangeShapeType="1"/>
            <a:stCxn id="25609" idx="3"/>
            <a:endCxn id="25630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5635" name="AutoShape 12"/>
          <p:cNvCxnSpPr>
            <a:cxnSpLocks noChangeShapeType="1"/>
            <a:stCxn id="25629" idx="1"/>
            <a:endCxn id="25610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5705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5706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5637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5638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5639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5640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5641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5642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5643" name="AutoShape 12"/>
          <p:cNvCxnSpPr>
            <a:cxnSpLocks noChangeShapeType="1"/>
            <a:stCxn id="25641" idx="3"/>
            <a:endCxn id="25640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5644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5645" name="AutoShape 12"/>
          <p:cNvCxnSpPr>
            <a:cxnSpLocks noChangeShapeType="1"/>
            <a:stCxn id="25610" idx="2"/>
            <a:endCxn id="25641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5646" name="AutoShape 12"/>
          <p:cNvCxnSpPr>
            <a:cxnSpLocks noChangeShapeType="1"/>
            <a:stCxn id="25640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5647" name="AutoShape 12"/>
          <p:cNvCxnSpPr>
            <a:cxnSpLocks noChangeShapeType="1"/>
            <a:stCxn id="25641" idx="2"/>
            <a:endCxn id="25614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5648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25649" name="Rectangle 69"/>
          <p:cNvSpPr>
            <a:spLocks noChangeArrowheads="1"/>
          </p:cNvSpPr>
          <p:nvPr/>
        </p:nvSpPr>
        <p:spPr bwMode="auto">
          <a:xfrm>
            <a:off x="6992938" y="3775075"/>
            <a:ext cx="1508760" cy="142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Compressed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Victim Cache</a:t>
            </a:r>
          </a:p>
        </p:txBody>
      </p:sp>
      <p:grpSp>
        <p:nvGrpSpPr>
          <p:cNvPr id="25650" name="Group 68"/>
          <p:cNvGrpSpPr>
            <a:grpSpLocks/>
          </p:cNvGrpSpPr>
          <p:nvPr/>
        </p:nvGrpSpPr>
        <p:grpSpPr bwMode="auto">
          <a:xfrm>
            <a:off x="7227888" y="4208463"/>
            <a:ext cx="930275" cy="922337"/>
            <a:chOff x="579" y="1057"/>
            <a:chExt cx="586" cy="1964"/>
          </a:xfrm>
        </p:grpSpPr>
        <p:grpSp>
          <p:nvGrpSpPr>
            <p:cNvPr id="25660" name="Group 6"/>
            <p:cNvGrpSpPr>
              <a:grpSpLocks/>
            </p:cNvGrpSpPr>
            <p:nvPr/>
          </p:nvGrpSpPr>
          <p:grpSpPr bwMode="auto">
            <a:xfrm>
              <a:off x="582" y="1097"/>
              <a:ext cx="235" cy="217"/>
              <a:chOff x="396" y="2343"/>
              <a:chExt cx="235" cy="217"/>
            </a:xfrm>
          </p:grpSpPr>
          <p:sp>
            <p:nvSpPr>
              <p:cNvPr id="25703" name="Rectangle 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704" name="Rectangle 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1" name="Group 9"/>
            <p:cNvGrpSpPr>
              <a:grpSpLocks/>
            </p:cNvGrpSpPr>
            <p:nvPr/>
          </p:nvGrpSpPr>
          <p:grpSpPr bwMode="auto">
            <a:xfrm>
              <a:off x="582" y="1843"/>
              <a:ext cx="235" cy="317"/>
              <a:chOff x="396" y="2343"/>
              <a:chExt cx="235" cy="217"/>
            </a:xfrm>
          </p:grpSpPr>
          <p:sp>
            <p:nvSpPr>
              <p:cNvPr id="25701" name="Rectangle 1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702" name="Rectangle 1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00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2" name="Group 12"/>
            <p:cNvGrpSpPr>
              <a:grpSpLocks/>
            </p:cNvGrpSpPr>
            <p:nvPr/>
          </p:nvGrpSpPr>
          <p:grpSpPr bwMode="auto">
            <a:xfrm>
              <a:off x="914" y="1298"/>
              <a:ext cx="235" cy="217"/>
              <a:chOff x="396" y="2343"/>
              <a:chExt cx="235" cy="217"/>
            </a:xfrm>
          </p:grpSpPr>
          <p:sp>
            <p:nvSpPr>
              <p:cNvPr id="25699" name="Rectangle 1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700" name="Rectangle 1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3" name="Group 15"/>
            <p:cNvGrpSpPr>
              <a:grpSpLocks/>
            </p:cNvGrpSpPr>
            <p:nvPr/>
          </p:nvGrpSpPr>
          <p:grpSpPr bwMode="auto">
            <a:xfrm>
              <a:off x="914" y="1548"/>
              <a:ext cx="235" cy="217"/>
              <a:chOff x="396" y="2343"/>
              <a:chExt cx="235" cy="217"/>
            </a:xfrm>
          </p:grpSpPr>
          <p:sp>
            <p:nvSpPr>
              <p:cNvPr id="25697" name="Rectangle 1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98" name="Rectangle 1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4" name="Group 18"/>
            <p:cNvGrpSpPr>
              <a:grpSpLocks/>
            </p:cNvGrpSpPr>
            <p:nvPr/>
          </p:nvGrpSpPr>
          <p:grpSpPr bwMode="auto">
            <a:xfrm>
              <a:off x="583" y="2183"/>
              <a:ext cx="235" cy="257"/>
              <a:chOff x="396" y="2343"/>
              <a:chExt cx="235" cy="217"/>
            </a:xfrm>
          </p:grpSpPr>
          <p:sp>
            <p:nvSpPr>
              <p:cNvPr id="25695" name="Rectangle 1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96" name="Rectangle 2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5" name="Group 21"/>
            <p:cNvGrpSpPr>
              <a:grpSpLocks/>
            </p:cNvGrpSpPr>
            <p:nvPr/>
          </p:nvGrpSpPr>
          <p:grpSpPr bwMode="auto">
            <a:xfrm>
              <a:off x="921" y="1794"/>
              <a:ext cx="235" cy="162"/>
              <a:chOff x="396" y="2343"/>
              <a:chExt cx="235" cy="217"/>
            </a:xfrm>
          </p:grpSpPr>
          <p:sp>
            <p:nvSpPr>
              <p:cNvPr id="25693" name="Rectangle 22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94" name="Rectangle 23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6" name="Group 24"/>
            <p:cNvGrpSpPr>
              <a:grpSpLocks/>
            </p:cNvGrpSpPr>
            <p:nvPr/>
          </p:nvGrpSpPr>
          <p:grpSpPr bwMode="auto">
            <a:xfrm>
              <a:off x="914" y="1057"/>
              <a:ext cx="235" cy="217"/>
              <a:chOff x="396" y="2343"/>
              <a:chExt cx="235" cy="217"/>
            </a:xfrm>
          </p:grpSpPr>
          <p:sp>
            <p:nvSpPr>
              <p:cNvPr id="25691" name="Rectangle 25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92" name="Rectangle 26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7" name="Group 27"/>
            <p:cNvGrpSpPr>
              <a:grpSpLocks/>
            </p:cNvGrpSpPr>
            <p:nvPr/>
          </p:nvGrpSpPr>
          <p:grpSpPr bwMode="auto">
            <a:xfrm>
              <a:off x="584" y="2465"/>
              <a:ext cx="235" cy="217"/>
              <a:chOff x="396" y="2343"/>
              <a:chExt cx="235" cy="217"/>
            </a:xfrm>
          </p:grpSpPr>
          <p:sp>
            <p:nvSpPr>
              <p:cNvPr id="25689" name="Rectangle 28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90" name="Rectangle 29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8" name="Group 30"/>
            <p:cNvGrpSpPr>
              <a:grpSpLocks/>
            </p:cNvGrpSpPr>
            <p:nvPr/>
          </p:nvGrpSpPr>
          <p:grpSpPr bwMode="auto">
            <a:xfrm>
              <a:off x="579" y="1540"/>
              <a:ext cx="235" cy="257"/>
              <a:chOff x="396" y="2343"/>
              <a:chExt cx="235" cy="217"/>
            </a:xfrm>
          </p:grpSpPr>
          <p:sp>
            <p:nvSpPr>
              <p:cNvPr id="25687" name="Rectangle 31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88" name="Rectangle 32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69" name="Group 33"/>
            <p:cNvGrpSpPr>
              <a:grpSpLocks/>
            </p:cNvGrpSpPr>
            <p:nvPr/>
          </p:nvGrpSpPr>
          <p:grpSpPr bwMode="auto">
            <a:xfrm>
              <a:off x="585" y="1344"/>
              <a:ext cx="235" cy="162"/>
              <a:chOff x="396" y="2343"/>
              <a:chExt cx="235" cy="217"/>
            </a:xfrm>
          </p:grpSpPr>
          <p:sp>
            <p:nvSpPr>
              <p:cNvPr id="25685" name="Rectangle 34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86" name="Rectangle 35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70" name="Group 36"/>
            <p:cNvGrpSpPr>
              <a:grpSpLocks/>
            </p:cNvGrpSpPr>
            <p:nvPr/>
          </p:nvGrpSpPr>
          <p:grpSpPr bwMode="auto">
            <a:xfrm>
              <a:off x="926" y="1979"/>
              <a:ext cx="235" cy="162"/>
              <a:chOff x="396" y="2343"/>
              <a:chExt cx="235" cy="217"/>
            </a:xfrm>
          </p:grpSpPr>
          <p:sp>
            <p:nvSpPr>
              <p:cNvPr id="25683" name="Rectangle 3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84" name="Rectangle 3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71" name="Group 39"/>
            <p:cNvGrpSpPr>
              <a:grpSpLocks/>
            </p:cNvGrpSpPr>
            <p:nvPr/>
          </p:nvGrpSpPr>
          <p:grpSpPr bwMode="auto">
            <a:xfrm>
              <a:off x="921" y="2160"/>
              <a:ext cx="235" cy="317"/>
              <a:chOff x="396" y="2343"/>
              <a:chExt cx="235" cy="217"/>
            </a:xfrm>
          </p:grpSpPr>
          <p:sp>
            <p:nvSpPr>
              <p:cNvPr id="25681" name="Rectangle 4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82" name="Rectangle 4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72" name="Group 42"/>
            <p:cNvGrpSpPr>
              <a:grpSpLocks/>
            </p:cNvGrpSpPr>
            <p:nvPr/>
          </p:nvGrpSpPr>
          <p:grpSpPr bwMode="auto">
            <a:xfrm>
              <a:off x="930" y="2500"/>
              <a:ext cx="235" cy="317"/>
              <a:chOff x="396" y="2343"/>
              <a:chExt cx="235" cy="217"/>
            </a:xfrm>
          </p:grpSpPr>
          <p:sp>
            <p:nvSpPr>
              <p:cNvPr id="25679" name="Rectangle 4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80" name="Rectangle 4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73" name="Group 45"/>
            <p:cNvGrpSpPr>
              <a:grpSpLocks/>
            </p:cNvGrpSpPr>
            <p:nvPr/>
          </p:nvGrpSpPr>
          <p:grpSpPr bwMode="auto">
            <a:xfrm>
              <a:off x="582" y="2704"/>
              <a:ext cx="235" cy="317"/>
              <a:chOff x="396" y="2343"/>
              <a:chExt cx="235" cy="217"/>
            </a:xfrm>
          </p:grpSpPr>
          <p:sp>
            <p:nvSpPr>
              <p:cNvPr id="25677" name="Rectangle 4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78" name="Rectangle 4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5674" name="Group 48"/>
            <p:cNvGrpSpPr>
              <a:grpSpLocks/>
            </p:cNvGrpSpPr>
            <p:nvPr/>
          </p:nvGrpSpPr>
          <p:grpSpPr bwMode="auto">
            <a:xfrm>
              <a:off x="927" y="2840"/>
              <a:ext cx="235" cy="162"/>
              <a:chOff x="396" y="2343"/>
              <a:chExt cx="235" cy="217"/>
            </a:xfrm>
          </p:grpSpPr>
          <p:sp>
            <p:nvSpPr>
              <p:cNvPr id="25675" name="Rectangle 4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5676" name="Rectangle 5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</p:grpSp>
      <p:grpSp>
        <p:nvGrpSpPr>
          <p:cNvPr id="25651" name="Group 70"/>
          <p:cNvGrpSpPr>
            <a:grpSpLocks/>
          </p:cNvGrpSpPr>
          <p:nvPr/>
        </p:nvGrpSpPr>
        <p:grpSpPr bwMode="auto">
          <a:xfrm>
            <a:off x="7747000" y="1400175"/>
            <a:ext cx="373063" cy="344488"/>
            <a:chOff x="396" y="2343"/>
            <a:chExt cx="235" cy="217"/>
          </a:xfrm>
        </p:grpSpPr>
        <p:sp>
          <p:nvSpPr>
            <p:cNvPr id="25658" name="Rectangle 7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5659" name="Rectangle 7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7231063" y="4984750"/>
            <a:ext cx="373062" cy="149225"/>
            <a:chOff x="396" y="2343"/>
            <a:chExt cx="235" cy="217"/>
          </a:xfrm>
        </p:grpSpPr>
        <p:sp>
          <p:nvSpPr>
            <p:cNvPr id="25656" name="Rectangle 4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5657" name="Rectangle 4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7229475" y="1758950"/>
            <a:ext cx="373063" cy="344488"/>
            <a:chOff x="396" y="2343"/>
            <a:chExt cx="235" cy="217"/>
          </a:xfrm>
        </p:grpSpPr>
        <p:sp>
          <p:nvSpPr>
            <p:cNvPr id="25654" name="Rectangle 5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5655" name="Rectangle 5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71323E-7 L -1.11111E-6 -0.4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948488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4579" name="Rectangle 69"/>
          <p:cNvSpPr>
            <a:spLocks noChangeArrowheads="1"/>
          </p:cNvSpPr>
          <p:nvPr/>
        </p:nvSpPr>
        <p:spPr bwMode="auto">
          <a:xfrm>
            <a:off x="6992938" y="3775075"/>
            <a:ext cx="1508760" cy="142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Compressed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Victim Cache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</p:spPr>
        <p:txBody>
          <a:bodyPr/>
          <a:lstStyle/>
          <a:p>
            <a:pPr eaLnBrk="1" hangingPunct="1"/>
            <a:r>
              <a:rPr lang="en-US" smtClean="0"/>
              <a:t>Translate fragment, return to translated code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4587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4588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4590" name="AutoShape 12"/>
          <p:cNvCxnSpPr>
            <a:cxnSpLocks noChangeShapeType="1"/>
            <a:stCxn id="24589" idx="2"/>
            <a:endCxn id="24588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591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4592" name="AutoShape 12"/>
          <p:cNvCxnSpPr>
            <a:cxnSpLocks noChangeShapeType="1"/>
            <a:stCxn id="24591" idx="2"/>
            <a:endCxn id="24585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593" name="AutoShape 12"/>
          <p:cNvCxnSpPr>
            <a:cxnSpLocks noChangeShapeType="1"/>
            <a:stCxn id="24584" idx="1"/>
            <a:endCxn id="24595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594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4595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4596" name="AutoShape 12"/>
          <p:cNvCxnSpPr>
            <a:cxnSpLocks noChangeShapeType="1"/>
            <a:stCxn id="24595" idx="0"/>
            <a:endCxn id="24588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597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4600" name="AutoShape 12"/>
          <p:cNvCxnSpPr>
            <a:cxnSpLocks noChangeShapeType="1"/>
            <a:stCxn id="24588" idx="7"/>
            <a:endCxn id="24587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601" name="AutoShape 12"/>
          <p:cNvCxnSpPr>
            <a:cxnSpLocks noChangeShapeType="1"/>
            <a:stCxn id="24587" idx="3"/>
            <a:endCxn id="24586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602" name="AutoShape 12"/>
          <p:cNvCxnSpPr>
            <a:cxnSpLocks noChangeShapeType="1"/>
            <a:stCxn id="24595" idx="1"/>
            <a:endCxn id="24594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603" name="AutoShape 12"/>
          <p:cNvCxnSpPr>
            <a:cxnSpLocks noChangeShapeType="1"/>
            <a:endCxn id="24589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4605" name="AutoShape 12"/>
          <p:cNvCxnSpPr>
            <a:cxnSpLocks noChangeShapeType="1"/>
            <a:stCxn id="24586" idx="3"/>
            <a:endCxn id="24591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4606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4607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4608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4609" name="AutoShape 12"/>
          <p:cNvCxnSpPr>
            <a:cxnSpLocks noChangeShapeType="1"/>
            <a:stCxn id="24607" idx="0"/>
            <a:endCxn id="24606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610" name="AutoShape 12"/>
          <p:cNvCxnSpPr>
            <a:cxnSpLocks noChangeShapeType="1"/>
            <a:stCxn id="24586" idx="3"/>
            <a:endCxn id="24607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611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4612" name="AutoShape 12"/>
          <p:cNvCxnSpPr>
            <a:cxnSpLocks noChangeShapeType="1"/>
            <a:stCxn id="24606" idx="1"/>
            <a:endCxn id="24587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4613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4676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4677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4614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4615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4616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4617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4618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4619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4620" name="AutoShape 12"/>
          <p:cNvCxnSpPr>
            <a:cxnSpLocks noChangeShapeType="1"/>
            <a:stCxn id="24618" idx="3"/>
            <a:endCxn id="24617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621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4622" name="AutoShape 12"/>
          <p:cNvCxnSpPr>
            <a:cxnSpLocks noChangeShapeType="1"/>
            <a:stCxn id="24587" idx="2"/>
            <a:endCxn id="24618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4623" name="AutoShape 12"/>
          <p:cNvCxnSpPr>
            <a:cxnSpLocks noChangeShapeType="1"/>
            <a:stCxn id="24617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4624" name="AutoShape 12"/>
          <p:cNvCxnSpPr>
            <a:cxnSpLocks noChangeShapeType="1"/>
            <a:stCxn id="24618" idx="2"/>
            <a:endCxn id="24591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4625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grpSp>
        <p:nvGrpSpPr>
          <p:cNvPr id="24626" name="Group 68"/>
          <p:cNvGrpSpPr>
            <a:grpSpLocks/>
          </p:cNvGrpSpPr>
          <p:nvPr/>
        </p:nvGrpSpPr>
        <p:grpSpPr bwMode="auto">
          <a:xfrm>
            <a:off x="7227888" y="4208463"/>
            <a:ext cx="930275" cy="922337"/>
            <a:chOff x="579" y="1057"/>
            <a:chExt cx="586" cy="1964"/>
          </a:xfrm>
        </p:grpSpPr>
        <p:grpSp>
          <p:nvGrpSpPr>
            <p:cNvPr id="24631" name="Group 6"/>
            <p:cNvGrpSpPr>
              <a:grpSpLocks/>
            </p:cNvGrpSpPr>
            <p:nvPr/>
          </p:nvGrpSpPr>
          <p:grpSpPr bwMode="auto">
            <a:xfrm>
              <a:off x="582" y="1097"/>
              <a:ext cx="235" cy="217"/>
              <a:chOff x="396" y="2343"/>
              <a:chExt cx="235" cy="217"/>
            </a:xfrm>
          </p:grpSpPr>
          <p:sp>
            <p:nvSpPr>
              <p:cNvPr id="24674" name="Rectangle 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75" name="Rectangle 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2" name="Group 9"/>
            <p:cNvGrpSpPr>
              <a:grpSpLocks/>
            </p:cNvGrpSpPr>
            <p:nvPr/>
          </p:nvGrpSpPr>
          <p:grpSpPr bwMode="auto">
            <a:xfrm>
              <a:off x="582" y="1843"/>
              <a:ext cx="235" cy="317"/>
              <a:chOff x="396" y="2343"/>
              <a:chExt cx="235" cy="217"/>
            </a:xfrm>
          </p:grpSpPr>
          <p:sp>
            <p:nvSpPr>
              <p:cNvPr id="24672" name="Rectangle 1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73" name="Rectangle 1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00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3" name="Group 12"/>
            <p:cNvGrpSpPr>
              <a:grpSpLocks/>
            </p:cNvGrpSpPr>
            <p:nvPr/>
          </p:nvGrpSpPr>
          <p:grpSpPr bwMode="auto">
            <a:xfrm>
              <a:off x="914" y="1298"/>
              <a:ext cx="235" cy="217"/>
              <a:chOff x="396" y="2343"/>
              <a:chExt cx="235" cy="217"/>
            </a:xfrm>
          </p:grpSpPr>
          <p:sp>
            <p:nvSpPr>
              <p:cNvPr id="24670" name="Rectangle 1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71" name="Rectangle 1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4" name="Group 15"/>
            <p:cNvGrpSpPr>
              <a:grpSpLocks/>
            </p:cNvGrpSpPr>
            <p:nvPr/>
          </p:nvGrpSpPr>
          <p:grpSpPr bwMode="auto">
            <a:xfrm>
              <a:off x="914" y="1548"/>
              <a:ext cx="235" cy="217"/>
              <a:chOff x="396" y="2343"/>
              <a:chExt cx="235" cy="217"/>
            </a:xfrm>
          </p:grpSpPr>
          <p:sp>
            <p:nvSpPr>
              <p:cNvPr id="24668" name="Rectangle 1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69" name="Rectangle 1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5" name="Group 18"/>
            <p:cNvGrpSpPr>
              <a:grpSpLocks/>
            </p:cNvGrpSpPr>
            <p:nvPr/>
          </p:nvGrpSpPr>
          <p:grpSpPr bwMode="auto">
            <a:xfrm>
              <a:off x="583" y="2183"/>
              <a:ext cx="235" cy="257"/>
              <a:chOff x="396" y="2343"/>
              <a:chExt cx="235" cy="217"/>
            </a:xfrm>
          </p:grpSpPr>
          <p:sp>
            <p:nvSpPr>
              <p:cNvPr id="24666" name="Rectangle 1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67" name="Rectangle 2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6" name="Group 21"/>
            <p:cNvGrpSpPr>
              <a:grpSpLocks/>
            </p:cNvGrpSpPr>
            <p:nvPr/>
          </p:nvGrpSpPr>
          <p:grpSpPr bwMode="auto">
            <a:xfrm>
              <a:off x="921" y="1794"/>
              <a:ext cx="235" cy="162"/>
              <a:chOff x="396" y="2343"/>
              <a:chExt cx="235" cy="217"/>
            </a:xfrm>
          </p:grpSpPr>
          <p:sp>
            <p:nvSpPr>
              <p:cNvPr id="24664" name="Rectangle 22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65" name="Rectangle 23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7" name="Group 24"/>
            <p:cNvGrpSpPr>
              <a:grpSpLocks/>
            </p:cNvGrpSpPr>
            <p:nvPr/>
          </p:nvGrpSpPr>
          <p:grpSpPr bwMode="auto">
            <a:xfrm>
              <a:off x="914" y="1057"/>
              <a:ext cx="235" cy="217"/>
              <a:chOff x="396" y="2343"/>
              <a:chExt cx="235" cy="217"/>
            </a:xfrm>
          </p:grpSpPr>
          <p:sp>
            <p:nvSpPr>
              <p:cNvPr id="24662" name="Rectangle 25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63" name="Rectangle 26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8" name="Group 27"/>
            <p:cNvGrpSpPr>
              <a:grpSpLocks/>
            </p:cNvGrpSpPr>
            <p:nvPr/>
          </p:nvGrpSpPr>
          <p:grpSpPr bwMode="auto">
            <a:xfrm>
              <a:off x="584" y="2465"/>
              <a:ext cx="235" cy="217"/>
              <a:chOff x="396" y="2343"/>
              <a:chExt cx="235" cy="217"/>
            </a:xfrm>
          </p:grpSpPr>
          <p:sp>
            <p:nvSpPr>
              <p:cNvPr id="24660" name="Rectangle 28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61" name="Rectangle 29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39" name="Group 30"/>
            <p:cNvGrpSpPr>
              <a:grpSpLocks/>
            </p:cNvGrpSpPr>
            <p:nvPr/>
          </p:nvGrpSpPr>
          <p:grpSpPr bwMode="auto">
            <a:xfrm>
              <a:off x="579" y="1540"/>
              <a:ext cx="235" cy="257"/>
              <a:chOff x="396" y="2343"/>
              <a:chExt cx="235" cy="217"/>
            </a:xfrm>
          </p:grpSpPr>
          <p:sp>
            <p:nvSpPr>
              <p:cNvPr id="24658" name="Rectangle 31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59" name="Rectangle 32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0" name="Group 33"/>
            <p:cNvGrpSpPr>
              <a:grpSpLocks/>
            </p:cNvGrpSpPr>
            <p:nvPr/>
          </p:nvGrpSpPr>
          <p:grpSpPr bwMode="auto">
            <a:xfrm>
              <a:off x="585" y="1344"/>
              <a:ext cx="235" cy="162"/>
              <a:chOff x="396" y="2343"/>
              <a:chExt cx="235" cy="217"/>
            </a:xfrm>
          </p:grpSpPr>
          <p:sp>
            <p:nvSpPr>
              <p:cNvPr id="24656" name="Rectangle 34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57" name="Rectangle 35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1" name="Group 36"/>
            <p:cNvGrpSpPr>
              <a:grpSpLocks/>
            </p:cNvGrpSpPr>
            <p:nvPr/>
          </p:nvGrpSpPr>
          <p:grpSpPr bwMode="auto">
            <a:xfrm>
              <a:off x="926" y="1979"/>
              <a:ext cx="235" cy="162"/>
              <a:chOff x="396" y="2343"/>
              <a:chExt cx="235" cy="217"/>
            </a:xfrm>
          </p:grpSpPr>
          <p:sp>
            <p:nvSpPr>
              <p:cNvPr id="24654" name="Rectangle 3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55" name="Rectangle 3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2" name="Group 39"/>
            <p:cNvGrpSpPr>
              <a:grpSpLocks/>
            </p:cNvGrpSpPr>
            <p:nvPr/>
          </p:nvGrpSpPr>
          <p:grpSpPr bwMode="auto">
            <a:xfrm>
              <a:off x="921" y="2160"/>
              <a:ext cx="235" cy="317"/>
              <a:chOff x="396" y="2343"/>
              <a:chExt cx="235" cy="217"/>
            </a:xfrm>
          </p:grpSpPr>
          <p:sp>
            <p:nvSpPr>
              <p:cNvPr id="24652" name="Rectangle 4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53" name="Rectangle 4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3" name="Group 42"/>
            <p:cNvGrpSpPr>
              <a:grpSpLocks/>
            </p:cNvGrpSpPr>
            <p:nvPr/>
          </p:nvGrpSpPr>
          <p:grpSpPr bwMode="auto">
            <a:xfrm>
              <a:off x="930" y="2500"/>
              <a:ext cx="235" cy="317"/>
              <a:chOff x="396" y="2343"/>
              <a:chExt cx="235" cy="217"/>
            </a:xfrm>
          </p:grpSpPr>
          <p:sp>
            <p:nvSpPr>
              <p:cNvPr id="24650" name="Rectangle 4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51" name="Rectangle 4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4" name="Group 45"/>
            <p:cNvGrpSpPr>
              <a:grpSpLocks/>
            </p:cNvGrpSpPr>
            <p:nvPr/>
          </p:nvGrpSpPr>
          <p:grpSpPr bwMode="auto">
            <a:xfrm>
              <a:off x="582" y="2704"/>
              <a:ext cx="235" cy="317"/>
              <a:chOff x="396" y="2343"/>
              <a:chExt cx="235" cy="217"/>
            </a:xfrm>
          </p:grpSpPr>
          <p:sp>
            <p:nvSpPr>
              <p:cNvPr id="24648" name="Rectangle 4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49" name="Rectangle 4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4645" name="Group 48"/>
            <p:cNvGrpSpPr>
              <a:grpSpLocks/>
            </p:cNvGrpSpPr>
            <p:nvPr/>
          </p:nvGrpSpPr>
          <p:grpSpPr bwMode="auto">
            <a:xfrm>
              <a:off x="927" y="2840"/>
              <a:ext cx="235" cy="162"/>
              <a:chOff x="396" y="2343"/>
              <a:chExt cx="235" cy="217"/>
            </a:xfrm>
          </p:grpSpPr>
          <p:sp>
            <p:nvSpPr>
              <p:cNvPr id="24646" name="Rectangle 4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4647" name="Rectangle 5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</p:grpSp>
      <p:grpSp>
        <p:nvGrpSpPr>
          <p:cNvPr id="24627" name="Group 70"/>
          <p:cNvGrpSpPr>
            <a:grpSpLocks/>
          </p:cNvGrpSpPr>
          <p:nvPr/>
        </p:nvGrpSpPr>
        <p:grpSpPr bwMode="auto">
          <a:xfrm>
            <a:off x="7747000" y="1412875"/>
            <a:ext cx="373063" cy="344488"/>
            <a:chOff x="396" y="2343"/>
            <a:chExt cx="235" cy="217"/>
          </a:xfrm>
        </p:grpSpPr>
        <p:sp>
          <p:nvSpPr>
            <p:cNvPr id="24629" name="Rectangle 7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4630" name="Rectangle 7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cxnSp>
        <p:nvCxnSpPr>
          <p:cNvPr id="24628" name="AutoShape 161"/>
          <p:cNvCxnSpPr>
            <a:cxnSpLocks noChangeShapeType="1"/>
            <a:stCxn id="24585" idx="3"/>
            <a:endCxn id="24629" idx="1"/>
          </p:cNvCxnSpPr>
          <p:nvPr/>
        </p:nvCxnSpPr>
        <p:spPr bwMode="auto">
          <a:xfrm flipV="1">
            <a:off x="6719888" y="1585913"/>
            <a:ext cx="1027112" cy="2568575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948488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</p:spPr>
        <p:txBody>
          <a:bodyPr/>
          <a:lstStyle/>
          <a:p>
            <a:pPr eaLnBrk="1" hangingPunct="1"/>
            <a:r>
              <a:rPr lang="en-US" smtClean="0"/>
              <a:t>Link fragments and return to translated code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6634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6635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6637" name="AutoShape 12"/>
          <p:cNvCxnSpPr>
            <a:cxnSpLocks noChangeShapeType="1"/>
            <a:stCxn id="26636" idx="2"/>
            <a:endCxn id="26635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38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6639" name="AutoShape 12"/>
          <p:cNvCxnSpPr>
            <a:cxnSpLocks noChangeShapeType="1"/>
            <a:stCxn id="26638" idx="2"/>
            <a:endCxn id="26632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40" name="AutoShape 12"/>
          <p:cNvCxnSpPr>
            <a:cxnSpLocks noChangeShapeType="1"/>
            <a:stCxn id="26631" idx="1"/>
            <a:endCxn id="26642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6642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6643" name="AutoShape 12"/>
          <p:cNvCxnSpPr>
            <a:cxnSpLocks noChangeShapeType="1"/>
            <a:stCxn id="26642" idx="0"/>
            <a:endCxn id="26635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6647" name="AutoShape 12"/>
          <p:cNvCxnSpPr>
            <a:cxnSpLocks noChangeShapeType="1"/>
            <a:stCxn id="26635" idx="7"/>
            <a:endCxn id="26634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48" name="AutoShape 12"/>
          <p:cNvCxnSpPr>
            <a:cxnSpLocks noChangeShapeType="1"/>
            <a:stCxn id="26634" idx="3"/>
            <a:endCxn id="26633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49" name="AutoShape 12"/>
          <p:cNvCxnSpPr>
            <a:cxnSpLocks noChangeShapeType="1"/>
            <a:stCxn id="26642" idx="1"/>
            <a:endCxn id="26641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50" name="AutoShape 12"/>
          <p:cNvCxnSpPr>
            <a:cxnSpLocks noChangeShapeType="1"/>
            <a:endCxn id="26636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6652" name="AutoShape 12"/>
          <p:cNvCxnSpPr>
            <a:cxnSpLocks noChangeShapeType="1"/>
            <a:stCxn id="26633" idx="3"/>
            <a:endCxn id="26638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6653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6654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6656" name="AutoShape 12"/>
          <p:cNvCxnSpPr>
            <a:cxnSpLocks noChangeShapeType="1"/>
            <a:stCxn id="26654" idx="0"/>
            <a:endCxn id="26653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57" name="AutoShape 12"/>
          <p:cNvCxnSpPr>
            <a:cxnSpLocks noChangeShapeType="1"/>
            <a:stCxn id="26633" idx="3"/>
            <a:endCxn id="26654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6659" name="AutoShape 12"/>
          <p:cNvCxnSpPr>
            <a:cxnSpLocks noChangeShapeType="1"/>
            <a:stCxn id="26653" idx="1"/>
            <a:endCxn id="26634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6660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6728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6729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6661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6662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6663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6664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6665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6666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6667" name="AutoShape 12"/>
          <p:cNvCxnSpPr>
            <a:cxnSpLocks noChangeShapeType="1"/>
            <a:stCxn id="26665" idx="3"/>
            <a:endCxn id="26664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668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6669" name="AutoShape 12"/>
          <p:cNvCxnSpPr>
            <a:cxnSpLocks noChangeShapeType="1"/>
            <a:stCxn id="26634" idx="2"/>
            <a:endCxn id="26665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6670" name="AutoShape 12"/>
          <p:cNvCxnSpPr>
            <a:cxnSpLocks noChangeShapeType="1"/>
            <a:stCxn id="26664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6671" name="AutoShape 12"/>
          <p:cNvCxnSpPr>
            <a:cxnSpLocks noChangeShapeType="1"/>
            <a:stCxn id="26665" idx="2"/>
            <a:endCxn id="26638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6672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26673" name="Rectangle 69"/>
          <p:cNvSpPr>
            <a:spLocks noChangeArrowheads="1"/>
          </p:cNvSpPr>
          <p:nvPr/>
        </p:nvSpPr>
        <p:spPr bwMode="auto">
          <a:xfrm>
            <a:off x="6992938" y="3775075"/>
            <a:ext cx="1508760" cy="142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Compressed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Victim Cache</a:t>
            </a:r>
          </a:p>
        </p:txBody>
      </p:sp>
      <p:grpSp>
        <p:nvGrpSpPr>
          <p:cNvPr id="26674" name="Group 68"/>
          <p:cNvGrpSpPr>
            <a:grpSpLocks/>
          </p:cNvGrpSpPr>
          <p:nvPr/>
        </p:nvGrpSpPr>
        <p:grpSpPr bwMode="auto">
          <a:xfrm>
            <a:off x="7227888" y="4208463"/>
            <a:ext cx="930275" cy="922337"/>
            <a:chOff x="579" y="1057"/>
            <a:chExt cx="586" cy="1964"/>
          </a:xfrm>
        </p:grpSpPr>
        <p:grpSp>
          <p:nvGrpSpPr>
            <p:cNvPr id="26683" name="Group 6"/>
            <p:cNvGrpSpPr>
              <a:grpSpLocks/>
            </p:cNvGrpSpPr>
            <p:nvPr/>
          </p:nvGrpSpPr>
          <p:grpSpPr bwMode="auto">
            <a:xfrm>
              <a:off x="582" y="1097"/>
              <a:ext cx="235" cy="217"/>
              <a:chOff x="396" y="2343"/>
              <a:chExt cx="235" cy="217"/>
            </a:xfrm>
          </p:grpSpPr>
          <p:sp>
            <p:nvSpPr>
              <p:cNvPr id="26726" name="Rectangle 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27" name="Rectangle 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4" name="Group 9"/>
            <p:cNvGrpSpPr>
              <a:grpSpLocks/>
            </p:cNvGrpSpPr>
            <p:nvPr/>
          </p:nvGrpSpPr>
          <p:grpSpPr bwMode="auto">
            <a:xfrm>
              <a:off x="582" y="1843"/>
              <a:ext cx="235" cy="317"/>
              <a:chOff x="396" y="2343"/>
              <a:chExt cx="235" cy="217"/>
            </a:xfrm>
          </p:grpSpPr>
          <p:sp>
            <p:nvSpPr>
              <p:cNvPr id="26724" name="Rectangle 1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25" name="Rectangle 1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00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5" name="Group 12"/>
            <p:cNvGrpSpPr>
              <a:grpSpLocks/>
            </p:cNvGrpSpPr>
            <p:nvPr/>
          </p:nvGrpSpPr>
          <p:grpSpPr bwMode="auto">
            <a:xfrm>
              <a:off x="914" y="1298"/>
              <a:ext cx="235" cy="217"/>
              <a:chOff x="396" y="2343"/>
              <a:chExt cx="235" cy="217"/>
            </a:xfrm>
          </p:grpSpPr>
          <p:sp>
            <p:nvSpPr>
              <p:cNvPr id="26722" name="Rectangle 1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23" name="Rectangle 1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6" name="Group 15"/>
            <p:cNvGrpSpPr>
              <a:grpSpLocks/>
            </p:cNvGrpSpPr>
            <p:nvPr/>
          </p:nvGrpSpPr>
          <p:grpSpPr bwMode="auto">
            <a:xfrm>
              <a:off x="914" y="1548"/>
              <a:ext cx="235" cy="217"/>
              <a:chOff x="396" y="2343"/>
              <a:chExt cx="235" cy="217"/>
            </a:xfrm>
          </p:grpSpPr>
          <p:sp>
            <p:nvSpPr>
              <p:cNvPr id="26720" name="Rectangle 1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21" name="Rectangle 1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7" name="Group 18"/>
            <p:cNvGrpSpPr>
              <a:grpSpLocks/>
            </p:cNvGrpSpPr>
            <p:nvPr/>
          </p:nvGrpSpPr>
          <p:grpSpPr bwMode="auto">
            <a:xfrm>
              <a:off x="583" y="2183"/>
              <a:ext cx="235" cy="257"/>
              <a:chOff x="396" y="2343"/>
              <a:chExt cx="235" cy="217"/>
            </a:xfrm>
          </p:grpSpPr>
          <p:sp>
            <p:nvSpPr>
              <p:cNvPr id="26718" name="Rectangle 1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19" name="Rectangle 2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8" name="Group 21"/>
            <p:cNvGrpSpPr>
              <a:grpSpLocks/>
            </p:cNvGrpSpPr>
            <p:nvPr/>
          </p:nvGrpSpPr>
          <p:grpSpPr bwMode="auto">
            <a:xfrm>
              <a:off x="921" y="1794"/>
              <a:ext cx="235" cy="162"/>
              <a:chOff x="396" y="2343"/>
              <a:chExt cx="235" cy="217"/>
            </a:xfrm>
          </p:grpSpPr>
          <p:sp>
            <p:nvSpPr>
              <p:cNvPr id="26716" name="Rectangle 22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17" name="Rectangle 23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89" name="Group 24"/>
            <p:cNvGrpSpPr>
              <a:grpSpLocks/>
            </p:cNvGrpSpPr>
            <p:nvPr/>
          </p:nvGrpSpPr>
          <p:grpSpPr bwMode="auto">
            <a:xfrm>
              <a:off x="914" y="1057"/>
              <a:ext cx="235" cy="217"/>
              <a:chOff x="396" y="2343"/>
              <a:chExt cx="235" cy="217"/>
            </a:xfrm>
          </p:grpSpPr>
          <p:sp>
            <p:nvSpPr>
              <p:cNvPr id="26714" name="Rectangle 25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15" name="Rectangle 26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0" name="Group 27"/>
            <p:cNvGrpSpPr>
              <a:grpSpLocks/>
            </p:cNvGrpSpPr>
            <p:nvPr/>
          </p:nvGrpSpPr>
          <p:grpSpPr bwMode="auto">
            <a:xfrm>
              <a:off x="584" y="2465"/>
              <a:ext cx="235" cy="217"/>
              <a:chOff x="396" y="2343"/>
              <a:chExt cx="235" cy="217"/>
            </a:xfrm>
          </p:grpSpPr>
          <p:sp>
            <p:nvSpPr>
              <p:cNvPr id="26712" name="Rectangle 28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13" name="Rectangle 29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1" name="Group 30"/>
            <p:cNvGrpSpPr>
              <a:grpSpLocks/>
            </p:cNvGrpSpPr>
            <p:nvPr/>
          </p:nvGrpSpPr>
          <p:grpSpPr bwMode="auto">
            <a:xfrm>
              <a:off x="579" y="1540"/>
              <a:ext cx="235" cy="257"/>
              <a:chOff x="396" y="2343"/>
              <a:chExt cx="235" cy="217"/>
            </a:xfrm>
          </p:grpSpPr>
          <p:sp>
            <p:nvSpPr>
              <p:cNvPr id="26710" name="Rectangle 31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11" name="Rectangle 32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2" name="Group 33"/>
            <p:cNvGrpSpPr>
              <a:grpSpLocks/>
            </p:cNvGrpSpPr>
            <p:nvPr/>
          </p:nvGrpSpPr>
          <p:grpSpPr bwMode="auto">
            <a:xfrm>
              <a:off x="585" y="1344"/>
              <a:ext cx="235" cy="162"/>
              <a:chOff x="396" y="2343"/>
              <a:chExt cx="235" cy="217"/>
            </a:xfrm>
          </p:grpSpPr>
          <p:sp>
            <p:nvSpPr>
              <p:cNvPr id="26708" name="Rectangle 34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09" name="Rectangle 35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3" name="Group 36"/>
            <p:cNvGrpSpPr>
              <a:grpSpLocks/>
            </p:cNvGrpSpPr>
            <p:nvPr/>
          </p:nvGrpSpPr>
          <p:grpSpPr bwMode="auto">
            <a:xfrm>
              <a:off x="926" y="1979"/>
              <a:ext cx="235" cy="162"/>
              <a:chOff x="396" y="2343"/>
              <a:chExt cx="235" cy="217"/>
            </a:xfrm>
          </p:grpSpPr>
          <p:sp>
            <p:nvSpPr>
              <p:cNvPr id="26706" name="Rectangle 3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07" name="Rectangle 3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4" name="Group 39"/>
            <p:cNvGrpSpPr>
              <a:grpSpLocks/>
            </p:cNvGrpSpPr>
            <p:nvPr/>
          </p:nvGrpSpPr>
          <p:grpSpPr bwMode="auto">
            <a:xfrm>
              <a:off x="921" y="2160"/>
              <a:ext cx="235" cy="317"/>
              <a:chOff x="396" y="2343"/>
              <a:chExt cx="235" cy="217"/>
            </a:xfrm>
          </p:grpSpPr>
          <p:sp>
            <p:nvSpPr>
              <p:cNvPr id="26704" name="Rectangle 4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05" name="Rectangle 4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5" name="Group 42"/>
            <p:cNvGrpSpPr>
              <a:grpSpLocks/>
            </p:cNvGrpSpPr>
            <p:nvPr/>
          </p:nvGrpSpPr>
          <p:grpSpPr bwMode="auto">
            <a:xfrm>
              <a:off x="930" y="2500"/>
              <a:ext cx="235" cy="317"/>
              <a:chOff x="396" y="2343"/>
              <a:chExt cx="235" cy="217"/>
            </a:xfrm>
          </p:grpSpPr>
          <p:sp>
            <p:nvSpPr>
              <p:cNvPr id="26702" name="Rectangle 4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03" name="Rectangle 4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6" name="Group 45"/>
            <p:cNvGrpSpPr>
              <a:grpSpLocks/>
            </p:cNvGrpSpPr>
            <p:nvPr/>
          </p:nvGrpSpPr>
          <p:grpSpPr bwMode="auto">
            <a:xfrm>
              <a:off x="582" y="2704"/>
              <a:ext cx="235" cy="317"/>
              <a:chOff x="396" y="2343"/>
              <a:chExt cx="235" cy="217"/>
            </a:xfrm>
          </p:grpSpPr>
          <p:sp>
            <p:nvSpPr>
              <p:cNvPr id="26700" name="Rectangle 4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701" name="Rectangle 4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6697" name="Group 48"/>
            <p:cNvGrpSpPr>
              <a:grpSpLocks/>
            </p:cNvGrpSpPr>
            <p:nvPr/>
          </p:nvGrpSpPr>
          <p:grpSpPr bwMode="auto">
            <a:xfrm>
              <a:off x="927" y="2840"/>
              <a:ext cx="235" cy="162"/>
              <a:chOff x="396" y="2343"/>
              <a:chExt cx="235" cy="217"/>
            </a:xfrm>
          </p:grpSpPr>
          <p:sp>
            <p:nvSpPr>
              <p:cNvPr id="26698" name="Rectangle 4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6699" name="Rectangle 5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</p:grpSp>
      <p:grpSp>
        <p:nvGrpSpPr>
          <p:cNvPr id="26675" name="Group 70"/>
          <p:cNvGrpSpPr>
            <a:grpSpLocks/>
          </p:cNvGrpSpPr>
          <p:nvPr/>
        </p:nvGrpSpPr>
        <p:grpSpPr bwMode="auto">
          <a:xfrm>
            <a:off x="7747000" y="1412875"/>
            <a:ext cx="373063" cy="344488"/>
            <a:chOff x="396" y="2343"/>
            <a:chExt cx="235" cy="217"/>
          </a:xfrm>
        </p:grpSpPr>
        <p:sp>
          <p:nvSpPr>
            <p:cNvPr id="26681" name="Rectangle 7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6682" name="Rectangle 7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6676" name="Group 56"/>
          <p:cNvGrpSpPr>
            <a:grpSpLocks/>
          </p:cNvGrpSpPr>
          <p:nvPr/>
        </p:nvGrpSpPr>
        <p:grpSpPr bwMode="auto">
          <a:xfrm>
            <a:off x="7229475" y="1758950"/>
            <a:ext cx="373063" cy="344488"/>
            <a:chOff x="396" y="2343"/>
            <a:chExt cx="235" cy="217"/>
          </a:xfrm>
        </p:grpSpPr>
        <p:sp>
          <p:nvSpPr>
            <p:cNvPr id="26679" name="Rectangle 5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6680" name="Rectangle 5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cxnSp>
        <p:nvCxnSpPr>
          <p:cNvPr id="26677" name="AutoShape 108"/>
          <p:cNvCxnSpPr>
            <a:cxnSpLocks noChangeShapeType="1"/>
            <a:stCxn id="26632" idx="3"/>
            <a:endCxn id="26679" idx="1"/>
          </p:cNvCxnSpPr>
          <p:nvPr/>
        </p:nvCxnSpPr>
        <p:spPr bwMode="auto">
          <a:xfrm flipV="1">
            <a:off x="6719888" y="1931988"/>
            <a:ext cx="509587" cy="222250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6678" name="AutoShape 109"/>
          <p:cNvCxnSpPr>
            <a:cxnSpLocks noChangeShapeType="1"/>
            <a:stCxn id="26682" idx="0"/>
            <a:endCxn id="26679" idx="0"/>
          </p:cNvCxnSpPr>
          <p:nvPr/>
        </p:nvCxnSpPr>
        <p:spPr bwMode="auto">
          <a:xfrm flipH="1">
            <a:off x="7416800" y="1693863"/>
            <a:ext cx="517525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Binary Translation (DBT)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</a:t>
            </a:r>
            <a:r>
              <a:rPr lang="en-US" sz="2400" dirty="0" smtClean="0"/>
              <a:t>odification </a:t>
            </a:r>
            <a:r>
              <a:rPr lang="en-US" sz="2400" dirty="0" smtClean="0"/>
              <a:t>of the binary instruction stream of a running program </a:t>
            </a:r>
            <a:r>
              <a:rPr lang="en-US" sz="2400" dirty="0" smtClean="0"/>
              <a:t>before its execution </a:t>
            </a:r>
            <a:r>
              <a:rPr lang="en-US" sz="2400" dirty="0" smtClean="0"/>
              <a:t>on a host </a:t>
            </a:r>
            <a:r>
              <a:rPr lang="en-US" sz="2400" dirty="0" smtClean="0"/>
              <a:t>platform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Translation units (</a:t>
            </a:r>
            <a:r>
              <a:rPr lang="en-US" i="1" dirty="0" smtClean="0"/>
              <a:t>Fragments</a:t>
            </a:r>
            <a:r>
              <a:rPr lang="en-US" dirty="0" smtClean="0"/>
              <a:t>) created as execution progresses</a:t>
            </a:r>
          </a:p>
          <a:p>
            <a:pPr lvl="1" eaLnBrk="1" hangingPunct="1"/>
            <a:r>
              <a:rPr lang="en-US" dirty="0" smtClean="0"/>
              <a:t>Stored and executed in SW-managed buffer </a:t>
            </a:r>
            <a:r>
              <a:rPr lang="en-US" dirty="0" smtClean="0"/>
              <a:t>(</a:t>
            </a:r>
            <a:r>
              <a:rPr lang="en-US" i="1" dirty="0" smtClean="0"/>
              <a:t>Fragment Cache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5864" y="3368920"/>
            <a:ext cx="2895600" cy="457200"/>
          </a:xfrm>
          <a:prstGeom prst="rect">
            <a:avLst/>
          </a:prstGeom>
          <a:solidFill>
            <a:srgbClr val="FF99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latin typeface="Gill Sans MT"/>
              </a:rPr>
              <a:t>Binary Code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5864" y="5054845"/>
            <a:ext cx="2895600" cy="457200"/>
          </a:xfrm>
          <a:prstGeom prst="rect">
            <a:avLst/>
          </a:prstGeom>
          <a:solidFill>
            <a:srgbClr val="80808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>
                <a:latin typeface="Gill Sans MT"/>
              </a:rPr>
              <a:t>Host Platform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5864" y="3907083"/>
            <a:ext cx="2895600" cy="1058862"/>
          </a:xfrm>
          <a:prstGeom prst="rect">
            <a:avLst/>
          </a:prstGeom>
          <a:solidFill>
            <a:srgbClr val="00CC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45720" rIns="4572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>
                <a:latin typeface="Gill Sans MT"/>
              </a:rPr>
              <a:t>DBT System</a:t>
            </a:r>
          </a:p>
        </p:txBody>
      </p:sp>
      <p:sp>
        <p:nvSpPr>
          <p:cNvPr id="476224" name="AutoShape 64"/>
          <p:cNvSpPr>
            <a:spLocks noChangeArrowheads="1"/>
          </p:cNvSpPr>
          <p:nvPr/>
        </p:nvSpPr>
        <p:spPr bwMode="auto">
          <a:xfrm>
            <a:off x="4702876" y="4291258"/>
            <a:ext cx="1306513" cy="596900"/>
          </a:xfrm>
          <a:prstGeom prst="flowChartAlternateProcess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/>
              <a:t>Fragment</a:t>
            </a:r>
            <a:endParaRPr lang="en-US" sz="1800" b="1" dirty="0"/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/>
              <a:t>Cache</a:t>
            </a:r>
          </a:p>
        </p:txBody>
      </p:sp>
      <p:sp>
        <p:nvSpPr>
          <p:cNvPr id="476225" name="AutoShape 65"/>
          <p:cNvSpPr>
            <a:spLocks noChangeArrowheads="1"/>
          </p:cNvSpPr>
          <p:nvPr/>
        </p:nvSpPr>
        <p:spPr bwMode="auto">
          <a:xfrm>
            <a:off x="3321751" y="4291258"/>
            <a:ext cx="1266825" cy="596900"/>
          </a:xfrm>
          <a:prstGeom prst="flowChartAlternateProcess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/>
              <a:t>Translator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1924E-6 L -4.72222E-6 0.16258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476224" grpId="0" animBg="1"/>
      <p:bldP spid="4762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948488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Fragment cache </a:t>
            </a:r>
            <a:r>
              <a:rPr lang="en-US" dirty="0" smtClean="0"/>
              <a:t>is </a:t>
            </a:r>
            <a:r>
              <a:rPr lang="en-US" dirty="0" smtClean="0"/>
              <a:t>full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discard compressed </a:t>
            </a:r>
            <a:r>
              <a:rPr lang="en-US" i="1" dirty="0" smtClean="0">
                <a:sym typeface="Wingdings" pitchFamily="2" charset="2"/>
              </a:rPr>
              <a:t>fragments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Otherwise, performance degradation due to smaller F$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7658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7659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7661" name="AutoShape 12"/>
          <p:cNvCxnSpPr>
            <a:cxnSpLocks noChangeShapeType="1"/>
            <a:stCxn id="27660" idx="2"/>
            <a:endCxn id="27659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62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7663" name="AutoShape 12"/>
          <p:cNvCxnSpPr>
            <a:cxnSpLocks noChangeShapeType="1"/>
            <a:stCxn id="27662" idx="2"/>
            <a:endCxn id="27656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64" name="AutoShape 12"/>
          <p:cNvCxnSpPr>
            <a:cxnSpLocks noChangeShapeType="1"/>
            <a:stCxn id="27655" idx="1"/>
            <a:endCxn id="27666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7666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7667" name="AutoShape 12"/>
          <p:cNvCxnSpPr>
            <a:cxnSpLocks noChangeShapeType="1"/>
            <a:stCxn id="27666" idx="0"/>
            <a:endCxn id="27659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7671" name="AutoShape 12"/>
          <p:cNvCxnSpPr>
            <a:cxnSpLocks noChangeShapeType="1"/>
            <a:stCxn id="27659" idx="7"/>
            <a:endCxn id="27658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72" name="AutoShape 12"/>
          <p:cNvCxnSpPr>
            <a:cxnSpLocks noChangeShapeType="1"/>
            <a:stCxn id="27658" idx="3"/>
            <a:endCxn id="27657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73" name="AutoShape 12"/>
          <p:cNvCxnSpPr>
            <a:cxnSpLocks noChangeShapeType="1"/>
            <a:stCxn id="27666" idx="1"/>
            <a:endCxn id="27665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74" name="AutoShape 12"/>
          <p:cNvCxnSpPr>
            <a:cxnSpLocks noChangeShapeType="1"/>
            <a:endCxn id="27660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7676" name="AutoShape 12"/>
          <p:cNvCxnSpPr>
            <a:cxnSpLocks noChangeShapeType="1"/>
            <a:stCxn id="27657" idx="3"/>
            <a:endCxn id="27662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7677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7678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7680" name="AutoShape 12"/>
          <p:cNvCxnSpPr>
            <a:cxnSpLocks noChangeShapeType="1"/>
            <a:stCxn id="27678" idx="0"/>
            <a:endCxn id="27677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81" name="AutoShape 12"/>
          <p:cNvCxnSpPr>
            <a:cxnSpLocks noChangeShapeType="1"/>
            <a:stCxn id="27657" idx="3"/>
            <a:endCxn id="27678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7683" name="AutoShape 12"/>
          <p:cNvCxnSpPr>
            <a:cxnSpLocks noChangeShapeType="1"/>
            <a:stCxn id="27677" idx="1"/>
            <a:endCxn id="27658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7775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7776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7685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7686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7687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7688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7689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7690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7691" name="AutoShape 12"/>
          <p:cNvCxnSpPr>
            <a:cxnSpLocks noChangeShapeType="1"/>
            <a:stCxn id="27689" idx="3"/>
            <a:endCxn id="27688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7692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7693" name="AutoShape 12"/>
          <p:cNvCxnSpPr>
            <a:cxnSpLocks noChangeShapeType="1"/>
            <a:stCxn id="27658" idx="2"/>
            <a:endCxn id="27689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7694" name="AutoShape 12"/>
          <p:cNvCxnSpPr>
            <a:cxnSpLocks noChangeShapeType="1"/>
            <a:stCxn id="27688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7695" name="AutoShape 12"/>
          <p:cNvCxnSpPr>
            <a:cxnSpLocks noChangeShapeType="1"/>
            <a:stCxn id="27689" idx="2"/>
            <a:endCxn id="27662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7696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753715" name="Rectangle 69"/>
          <p:cNvSpPr>
            <a:spLocks noChangeArrowheads="1"/>
          </p:cNvSpPr>
          <p:nvPr/>
        </p:nvSpPr>
        <p:spPr bwMode="auto">
          <a:xfrm>
            <a:off x="6992938" y="3775075"/>
            <a:ext cx="1508760" cy="142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Compressed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/>
              <a:t>Victim Cache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7227888" y="4208463"/>
            <a:ext cx="930275" cy="922337"/>
            <a:chOff x="579" y="1057"/>
            <a:chExt cx="586" cy="1964"/>
          </a:xfrm>
        </p:grpSpPr>
        <p:grpSp>
          <p:nvGrpSpPr>
            <p:cNvPr id="27730" name="Group 6"/>
            <p:cNvGrpSpPr>
              <a:grpSpLocks/>
            </p:cNvGrpSpPr>
            <p:nvPr/>
          </p:nvGrpSpPr>
          <p:grpSpPr bwMode="auto">
            <a:xfrm>
              <a:off x="582" y="1097"/>
              <a:ext cx="235" cy="217"/>
              <a:chOff x="396" y="2343"/>
              <a:chExt cx="235" cy="217"/>
            </a:xfrm>
          </p:grpSpPr>
          <p:sp>
            <p:nvSpPr>
              <p:cNvPr id="27773" name="Rectangle 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74" name="Rectangle 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1" name="Group 9"/>
            <p:cNvGrpSpPr>
              <a:grpSpLocks/>
            </p:cNvGrpSpPr>
            <p:nvPr/>
          </p:nvGrpSpPr>
          <p:grpSpPr bwMode="auto">
            <a:xfrm>
              <a:off x="582" y="1843"/>
              <a:ext cx="235" cy="317"/>
              <a:chOff x="396" y="2343"/>
              <a:chExt cx="235" cy="217"/>
            </a:xfrm>
          </p:grpSpPr>
          <p:sp>
            <p:nvSpPr>
              <p:cNvPr id="27771" name="Rectangle 1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72" name="Rectangle 1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0033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2" name="Group 12"/>
            <p:cNvGrpSpPr>
              <a:grpSpLocks/>
            </p:cNvGrpSpPr>
            <p:nvPr/>
          </p:nvGrpSpPr>
          <p:grpSpPr bwMode="auto">
            <a:xfrm>
              <a:off x="914" y="1298"/>
              <a:ext cx="235" cy="217"/>
              <a:chOff x="396" y="2343"/>
              <a:chExt cx="235" cy="217"/>
            </a:xfrm>
          </p:grpSpPr>
          <p:sp>
            <p:nvSpPr>
              <p:cNvPr id="27769" name="Rectangle 1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70" name="Rectangle 1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3" name="Group 15"/>
            <p:cNvGrpSpPr>
              <a:grpSpLocks/>
            </p:cNvGrpSpPr>
            <p:nvPr/>
          </p:nvGrpSpPr>
          <p:grpSpPr bwMode="auto">
            <a:xfrm>
              <a:off x="914" y="1548"/>
              <a:ext cx="235" cy="217"/>
              <a:chOff x="396" y="2343"/>
              <a:chExt cx="235" cy="217"/>
            </a:xfrm>
          </p:grpSpPr>
          <p:sp>
            <p:nvSpPr>
              <p:cNvPr id="27767" name="Rectangle 1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68" name="Rectangle 1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4" name="Group 18"/>
            <p:cNvGrpSpPr>
              <a:grpSpLocks/>
            </p:cNvGrpSpPr>
            <p:nvPr/>
          </p:nvGrpSpPr>
          <p:grpSpPr bwMode="auto">
            <a:xfrm>
              <a:off x="583" y="2183"/>
              <a:ext cx="235" cy="257"/>
              <a:chOff x="396" y="2343"/>
              <a:chExt cx="235" cy="217"/>
            </a:xfrm>
          </p:grpSpPr>
          <p:sp>
            <p:nvSpPr>
              <p:cNvPr id="27765" name="Rectangle 1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66" name="Rectangle 2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5" name="Group 21"/>
            <p:cNvGrpSpPr>
              <a:grpSpLocks/>
            </p:cNvGrpSpPr>
            <p:nvPr/>
          </p:nvGrpSpPr>
          <p:grpSpPr bwMode="auto">
            <a:xfrm>
              <a:off x="921" y="1794"/>
              <a:ext cx="235" cy="162"/>
              <a:chOff x="396" y="2343"/>
              <a:chExt cx="235" cy="217"/>
            </a:xfrm>
          </p:grpSpPr>
          <p:sp>
            <p:nvSpPr>
              <p:cNvPr id="27763" name="Rectangle 22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64" name="Rectangle 23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6" name="Group 24"/>
            <p:cNvGrpSpPr>
              <a:grpSpLocks/>
            </p:cNvGrpSpPr>
            <p:nvPr/>
          </p:nvGrpSpPr>
          <p:grpSpPr bwMode="auto">
            <a:xfrm>
              <a:off x="914" y="1057"/>
              <a:ext cx="235" cy="217"/>
              <a:chOff x="396" y="2343"/>
              <a:chExt cx="235" cy="217"/>
            </a:xfrm>
          </p:grpSpPr>
          <p:sp>
            <p:nvSpPr>
              <p:cNvPr id="27761" name="Rectangle 25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62" name="Rectangle 26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7" name="Group 27"/>
            <p:cNvGrpSpPr>
              <a:grpSpLocks/>
            </p:cNvGrpSpPr>
            <p:nvPr/>
          </p:nvGrpSpPr>
          <p:grpSpPr bwMode="auto">
            <a:xfrm>
              <a:off x="584" y="2465"/>
              <a:ext cx="235" cy="217"/>
              <a:chOff x="396" y="2343"/>
              <a:chExt cx="235" cy="217"/>
            </a:xfrm>
          </p:grpSpPr>
          <p:sp>
            <p:nvSpPr>
              <p:cNvPr id="27759" name="Rectangle 28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60" name="Rectangle 29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8" name="Group 30"/>
            <p:cNvGrpSpPr>
              <a:grpSpLocks/>
            </p:cNvGrpSpPr>
            <p:nvPr/>
          </p:nvGrpSpPr>
          <p:grpSpPr bwMode="auto">
            <a:xfrm>
              <a:off x="579" y="1540"/>
              <a:ext cx="235" cy="257"/>
              <a:chOff x="396" y="2343"/>
              <a:chExt cx="235" cy="217"/>
            </a:xfrm>
          </p:grpSpPr>
          <p:sp>
            <p:nvSpPr>
              <p:cNvPr id="27757" name="Rectangle 31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58" name="Rectangle 32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39" name="Group 33"/>
            <p:cNvGrpSpPr>
              <a:grpSpLocks/>
            </p:cNvGrpSpPr>
            <p:nvPr/>
          </p:nvGrpSpPr>
          <p:grpSpPr bwMode="auto">
            <a:xfrm>
              <a:off x="585" y="1344"/>
              <a:ext cx="235" cy="162"/>
              <a:chOff x="396" y="2343"/>
              <a:chExt cx="235" cy="217"/>
            </a:xfrm>
          </p:grpSpPr>
          <p:sp>
            <p:nvSpPr>
              <p:cNvPr id="27755" name="Rectangle 34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56" name="Rectangle 35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40" name="Group 36"/>
            <p:cNvGrpSpPr>
              <a:grpSpLocks/>
            </p:cNvGrpSpPr>
            <p:nvPr/>
          </p:nvGrpSpPr>
          <p:grpSpPr bwMode="auto">
            <a:xfrm>
              <a:off x="926" y="1979"/>
              <a:ext cx="235" cy="162"/>
              <a:chOff x="396" y="2343"/>
              <a:chExt cx="235" cy="217"/>
            </a:xfrm>
          </p:grpSpPr>
          <p:sp>
            <p:nvSpPr>
              <p:cNvPr id="27753" name="Rectangle 37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54" name="Rectangle 38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41" name="Group 39"/>
            <p:cNvGrpSpPr>
              <a:grpSpLocks/>
            </p:cNvGrpSpPr>
            <p:nvPr/>
          </p:nvGrpSpPr>
          <p:grpSpPr bwMode="auto">
            <a:xfrm>
              <a:off x="921" y="2160"/>
              <a:ext cx="235" cy="317"/>
              <a:chOff x="396" y="2343"/>
              <a:chExt cx="235" cy="217"/>
            </a:xfrm>
          </p:grpSpPr>
          <p:sp>
            <p:nvSpPr>
              <p:cNvPr id="27751" name="Rectangle 40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52" name="Rectangle 41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42" name="Group 42"/>
            <p:cNvGrpSpPr>
              <a:grpSpLocks/>
            </p:cNvGrpSpPr>
            <p:nvPr/>
          </p:nvGrpSpPr>
          <p:grpSpPr bwMode="auto">
            <a:xfrm>
              <a:off x="930" y="2500"/>
              <a:ext cx="235" cy="317"/>
              <a:chOff x="396" y="2343"/>
              <a:chExt cx="235" cy="217"/>
            </a:xfrm>
          </p:grpSpPr>
          <p:sp>
            <p:nvSpPr>
              <p:cNvPr id="27749" name="Rectangle 43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50" name="Rectangle 44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43" name="Group 45"/>
            <p:cNvGrpSpPr>
              <a:grpSpLocks/>
            </p:cNvGrpSpPr>
            <p:nvPr/>
          </p:nvGrpSpPr>
          <p:grpSpPr bwMode="auto">
            <a:xfrm>
              <a:off x="582" y="2704"/>
              <a:ext cx="235" cy="317"/>
              <a:chOff x="396" y="2343"/>
              <a:chExt cx="235" cy="217"/>
            </a:xfrm>
          </p:grpSpPr>
          <p:sp>
            <p:nvSpPr>
              <p:cNvPr id="27747" name="Rectangle 46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48" name="Rectangle 47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  <p:grpSp>
          <p:nvGrpSpPr>
            <p:cNvPr id="27744" name="Group 48"/>
            <p:cNvGrpSpPr>
              <a:grpSpLocks/>
            </p:cNvGrpSpPr>
            <p:nvPr/>
          </p:nvGrpSpPr>
          <p:grpSpPr bwMode="auto">
            <a:xfrm>
              <a:off x="927" y="2840"/>
              <a:ext cx="235" cy="162"/>
              <a:chOff x="396" y="2343"/>
              <a:chExt cx="235" cy="217"/>
            </a:xfrm>
          </p:grpSpPr>
          <p:sp>
            <p:nvSpPr>
              <p:cNvPr id="27745" name="Rectangle 49"/>
              <p:cNvSpPr>
                <a:spLocks noChangeArrowheads="1"/>
              </p:cNvSpPr>
              <p:nvPr/>
            </p:nvSpPr>
            <p:spPr bwMode="auto">
              <a:xfrm>
                <a:off x="396" y="2343"/>
                <a:ext cx="235" cy="21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7746" name="Rectangle 50"/>
              <p:cNvSpPr>
                <a:spLocks noChangeArrowheads="1"/>
              </p:cNvSpPr>
              <p:nvPr/>
            </p:nvSpPr>
            <p:spPr bwMode="auto">
              <a:xfrm>
                <a:off x="397" y="2520"/>
                <a:ext cx="23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</p:grpSp>
      </p:grpSp>
      <p:grpSp>
        <p:nvGrpSpPr>
          <p:cNvPr id="27699" name="Group 70"/>
          <p:cNvGrpSpPr>
            <a:grpSpLocks/>
          </p:cNvGrpSpPr>
          <p:nvPr/>
        </p:nvGrpSpPr>
        <p:grpSpPr bwMode="auto">
          <a:xfrm>
            <a:off x="7747000" y="1412875"/>
            <a:ext cx="373063" cy="344488"/>
            <a:chOff x="396" y="2343"/>
            <a:chExt cx="235" cy="217"/>
          </a:xfrm>
        </p:grpSpPr>
        <p:sp>
          <p:nvSpPr>
            <p:cNvPr id="27728" name="Rectangle 7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29" name="Rectangle 7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0" name="Group 56"/>
          <p:cNvGrpSpPr>
            <a:grpSpLocks/>
          </p:cNvGrpSpPr>
          <p:nvPr/>
        </p:nvGrpSpPr>
        <p:grpSpPr bwMode="auto">
          <a:xfrm>
            <a:off x="7229475" y="1758950"/>
            <a:ext cx="373063" cy="344488"/>
            <a:chOff x="396" y="2343"/>
            <a:chExt cx="235" cy="217"/>
          </a:xfrm>
        </p:grpSpPr>
        <p:sp>
          <p:nvSpPr>
            <p:cNvPr id="27726" name="Rectangle 5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27" name="Rectangle 5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cxnSp>
        <p:nvCxnSpPr>
          <p:cNvPr id="27701" name="AutoShape 105"/>
          <p:cNvCxnSpPr>
            <a:cxnSpLocks noChangeShapeType="1"/>
            <a:stCxn id="27729" idx="0"/>
            <a:endCxn id="27726" idx="0"/>
          </p:cNvCxnSpPr>
          <p:nvPr/>
        </p:nvCxnSpPr>
        <p:spPr bwMode="auto">
          <a:xfrm flipH="1">
            <a:off x="7416800" y="1693863"/>
            <a:ext cx="517525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7702" name="Group 52"/>
          <p:cNvGrpSpPr>
            <a:grpSpLocks/>
          </p:cNvGrpSpPr>
          <p:nvPr/>
        </p:nvGrpSpPr>
        <p:grpSpPr bwMode="auto">
          <a:xfrm>
            <a:off x="7243763" y="3279775"/>
            <a:ext cx="373062" cy="344488"/>
            <a:chOff x="396" y="2343"/>
            <a:chExt cx="235" cy="217"/>
          </a:xfrm>
        </p:grpSpPr>
        <p:sp>
          <p:nvSpPr>
            <p:cNvPr id="27724" name="Rectangle 5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25" name="Rectangle 5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7243763" y="2689225"/>
            <a:ext cx="373062" cy="344488"/>
            <a:chOff x="396" y="2343"/>
            <a:chExt cx="235" cy="217"/>
          </a:xfrm>
        </p:grpSpPr>
        <p:sp>
          <p:nvSpPr>
            <p:cNvPr id="27722" name="Rectangle 5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23" name="Rectangle 5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4" name="Group 60"/>
          <p:cNvGrpSpPr>
            <a:grpSpLocks/>
          </p:cNvGrpSpPr>
          <p:nvPr/>
        </p:nvGrpSpPr>
        <p:grpSpPr bwMode="auto">
          <a:xfrm>
            <a:off x="7723188" y="2312988"/>
            <a:ext cx="373062" cy="344487"/>
            <a:chOff x="396" y="2343"/>
            <a:chExt cx="235" cy="217"/>
          </a:xfrm>
        </p:grpSpPr>
        <p:sp>
          <p:nvSpPr>
            <p:cNvPr id="27720" name="Rectangle 6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21" name="Rectangle 6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5" name="Group 63"/>
          <p:cNvGrpSpPr>
            <a:grpSpLocks/>
          </p:cNvGrpSpPr>
          <p:nvPr/>
        </p:nvGrpSpPr>
        <p:grpSpPr bwMode="auto">
          <a:xfrm>
            <a:off x="7235825" y="2171700"/>
            <a:ext cx="373063" cy="344488"/>
            <a:chOff x="396" y="2343"/>
            <a:chExt cx="235" cy="217"/>
          </a:xfrm>
        </p:grpSpPr>
        <p:sp>
          <p:nvSpPr>
            <p:cNvPr id="27718" name="Rectangle 64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19" name="Rectangle 65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6" name="Group 66"/>
          <p:cNvGrpSpPr>
            <a:grpSpLocks/>
          </p:cNvGrpSpPr>
          <p:nvPr/>
        </p:nvGrpSpPr>
        <p:grpSpPr bwMode="auto">
          <a:xfrm>
            <a:off x="7723188" y="1846263"/>
            <a:ext cx="373062" cy="344487"/>
            <a:chOff x="396" y="2343"/>
            <a:chExt cx="235" cy="217"/>
          </a:xfrm>
        </p:grpSpPr>
        <p:sp>
          <p:nvSpPr>
            <p:cNvPr id="27716" name="Rectangle 6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17" name="Rectangle 6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7" name="Group 78"/>
          <p:cNvGrpSpPr>
            <a:grpSpLocks/>
          </p:cNvGrpSpPr>
          <p:nvPr/>
        </p:nvGrpSpPr>
        <p:grpSpPr bwMode="auto">
          <a:xfrm>
            <a:off x="7735888" y="3068638"/>
            <a:ext cx="373062" cy="201612"/>
            <a:chOff x="396" y="2343"/>
            <a:chExt cx="235" cy="217"/>
          </a:xfrm>
        </p:grpSpPr>
        <p:sp>
          <p:nvSpPr>
            <p:cNvPr id="27714" name="Rectangle 7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15" name="Rectangle 8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8" name="Group 81"/>
          <p:cNvGrpSpPr>
            <a:grpSpLocks/>
          </p:cNvGrpSpPr>
          <p:nvPr/>
        </p:nvGrpSpPr>
        <p:grpSpPr bwMode="auto">
          <a:xfrm>
            <a:off x="7745413" y="3355975"/>
            <a:ext cx="373062" cy="201613"/>
            <a:chOff x="396" y="2343"/>
            <a:chExt cx="235" cy="217"/>
          </a:xfrm>
        </p:grpSpPr>
        <p:sp>
          <p:nvSpPr>
            <p:cNvPr id="27712" name="Rectangle 82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13" name="Rectangle 83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7709" name="Group 90"/>
          <p:cNvGrpSpPr>
            <a:grpSpLocks/>
          </p:cNvGrpSpPr>
          <p:nvPr/>
        </p:nvGrpSpPr>
        <p:grpSpPr bwMode="auto">
          <a:xfrm>
            <a:off x="7724775" y="2765425"/>
            <a:ext cx="373063" cy="201613"/>
            <a:chOff x="396" y="2343"/>
            <a:chExt cx="235" cy="217"/>
          </a:xfrm>
        </p:grpSpPr>
        <p:sp>
          <p:nvSpPr>
            <p:cNvPr id="27710" name="Rectangle 9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711" name="Rectangle 9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53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948488" y="1095375"/>
            <a:ext cx="1600200" cy="4387850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Victim Compression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34025"/>
            <a:ext cx="8229600" cy="5969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Fragment cache </a:t>
            </a:r>
            <a:r>
              <a:rPr lang="en-US" dirty="0" smtClean="0"/>
              <a:t>can now use the entire </a:t>
            </a:r>
            <a:r>
              <a:rPr lang="en-US" dirty="0" smtClean="0"/>
              <a:t>SPM!</a:t>
            </a:r>
            <a:endParaRPr lang="en-US" dirty="0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8682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8683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8685" name="AutoShape 12"/>
          <p:cNvCxnSpPr>
            <a:cxnSpLocks noChangeShapeType="1"/>
            <a:stCxn id="28684" idx="2"/>
            <a:endCxn id="28683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686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8687" name="AutoShape 12"/>
          <p:cNvCxnSpPr>
            <a:cxnSpLocks noChangeShapeType="1"/>
            <a:stCxn id="28686" idx="2"/>
            <a:endCxn id="28680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688" name="AutoShape 12"/>
          <p:cNvCxnSpPr>
            <a:cxnSpLocks noChangeShapeType="1"/>
            <a:stCxn id="28679" idx="1"/>
            <a:endCxn id="28690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689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8690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8691" name="AutoShape 12"/>
          <p:cNvCxnSpPr>
            <a:cxnSpLocks noChangeShapeType="1"/>
            <a:stCxn id="28690" idx="0"/>
            <a:endCxn id="28683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8695" name="AutoShape 12"/>
          <p:cNvCxnSpPr>
            <a:cxnSpLocks noChangeShapeType="1"/>
            <a:stCxn id="28683" idx="7"/>
            <a:endCxn id="28682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696" name="AutoShape 12"/>
          <p:cNvCxnSpPr>
            <a:cxnSpLocks noChangeShapeType="1"/>
            <a:stCxn id="28682" idx="3"/>
            <a:endCxn id="28681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697" name="AutoShape 12"/>
          <p:cNvCxnSpPr>
            <a:cxnSpLocks noChangeShapeType="1"/>
            <a:stCxn id="28690" idx="1"/>
            <a:endCxn id="28689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698" name="AutoShape 12"/>
          <p:cNvCxnSpPr>
            <a:cxnSpLocks noChangeShapeType="1"/>
            <a:endCxn id="28684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cxnSp>
        <p:nvCxnSpPr>
          <p:cNvPr id="28700" name="AutoShape 12"/>
          <p:cNvCxnSpPr>
            <a:cxnSpLocks noChangeShapeType="1"/>
            <a:stCxn id="28681" idx="3"/>
            <a:endCxn id="28686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8701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28702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8704" name="AutoShape 12"/>
          <p:cNvCxnSpPr>
            <a:cxnSpLocks noChangeShapeType="1"/>
            <a:stCxn id="28702" idx="0"/>
            <a:endCxn id="28701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705" name="AutoShape 12"/>
          <p:cNvCxnSpPr>
            <a:cxnSpLocks noChangeShapeType="1"/>
            <a:stCxn id="28681" idx="3"/>
            <a:endCxn id="28702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8707" name="AutoShape 12"/>
          <p:cNvCxnSpPr>
            <a:cxnSpLocks noChangeShapeType="1"/>
            <a:stCxn id="28701" idx="1"/>
            <a:endCxn id="28682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8708" name="Group 36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8752" name="AutoShape 37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8753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8709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8710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8711" name="Text Box 41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28712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8713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sp>
        <p:nvSpPr>
          <p:cNvPr id="28714" name="Text Box 4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8715" name="AutoShape 12"/>
          <p:cNvCxnSpPr>
            <a:cxnSpLocks noChangeShapeType="1"/>
            <a:stCxn id="28713" idx="3"/>
            <a:endCxn id="28712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8716" name="Text Box 4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28717" name="AutoShape 12"/>
          <p:cNvCxnSpPr>
            <a:cxnSpLocks noChangeShapeType="1"/>
            <a:stCxn id="28682" idx="2"/>
            <a:endCxn id="28713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718" name="AutoShape 12"/>
          <p:cNvCxnSpPr>
            <a:cxnSpLocks noChangeShapeType="1"/>
            <a:stCxn id="28712" idx="3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8719" name="AutoShape 12"/>
          <p:cNvCxnSpPr>
            <a:cxnSpLocks noChangeShapeType="1"/>
            <a:stCxn id="28713" idx="2"/>
            <a:endCxn id="28686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71500"/>
              <a:gd name="adj2" fmla="val 9329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8720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grpSp>
        <p:nvGrpSpPr>
          <p:cNvPr id="28721" name="Group 70"/>
          <p:cNvGrpSpPr>
            <a:grpSpLocks/>
          </p:cNvGrpSpPr>
          <p:nvPr/>
        </p:nvGrpSpPr>
        <p:grpSpPr bwMode="auto">
          <a:xfrm>
            <a:off x="7747000" y="1412875"/>
            <a:ext cx="373063" cy="344488"/>
            <a:chOff x="396" y="2343"/>
            <a:chExt cx="235" cy="217"/>
          </a:xfrm>
        </p:grpSpPr>
        <p:sp>
          <p:nvSpPr>
            <p:cNvPr id="28750" name="Rectangle 7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51" name="Rectangle 7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2" name="Group 56"/>
          <p:cNvGrpSpPr>
            <a:grpSpLocks/>
          </p:cNvGrpSpPr>
          <p:nvPr/>
        </p:nvGrpSpPr>
        <p:grpSpPr bwMode="auto">
          <a:xfrm>
            <a:off x="7229475" y="1758950"/>
            <a:ext cx="373063" cy="344488"/>
            <a:chOff x="396" y="2343"/>
            <a:chExt cx="235" cy="217"/>
          </a:xfrm>
        </p:grpSpPr>
        <p:sp>
          <p:nvSpPr>
            <p:cNvPr id="28748" name="Rectangle 5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49" name="Rectangle 5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cxnSp>
        <p:nvCxnSpPr>
          <p:cNvPr id="28723" name="AutoShape 104"/>
          <p:cNvCxnSpPr>
            <a:cxnSpLocks noChangeShapeType="1"/>
            <a:stCxn id="28751" idx="0"/>
            <a:endCxn id="28748" idx="0"/>
          </p:cNvCxnSpPr>
          <p:nvPr/>
        </p:nvCxnSpPr>
        <p:spPr bwMode="auto">
          <a:xfrm flipH="1">
            <a:off x="7416800" y="1693863"/>
            <a:ext cx="517525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8724" name="Group 52"/>
          <p:cNvGrpSpPr>
            <a:grpSpLocks/>
          </p:cNvGrpSpPr>
          <p:nvPr/>
        </p:nvGrpSpPr>
        <p:grpSpPr bwMode="auto">
          <a:xfrm>
            <a:off x="7243763" y="3279775"/>
            <a:ext cx="373062" cy="344488"/>
            <a:chOff x="396" y="2343"/>
            <a:chExt cx="235" cy="217"/>
          </a:xfrm>
        </p:grpSpPr>
        <p:sp>
          <p:nvSpPr>
            <p:cNvPr id="28746" name="Rectangle 53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47" name="Rectangle 54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5" name="Group 55"/>
          <p:cNvGrpSpPr>
            <a:grpSpLocks/>
          </p:cNvGrpSpPr>
          <p:nvPr/>
        </p:nvGrpSpPr>
        <p:grpSpPr bwMode="auto">
          <a:xfrm>
            <a:off x="7243763" y="2689225"/>
            <a:ext cx="373062" cy="344488"/>
            <a:chOff x="396" y="2343"/>
            <a:chExt cx="235" cy="217"/>
          </a:xfrm>
        </p:grpSpPr>
        <p:sp>
          <p:nvSpPr>
            <p:cNvPr id="28744" name="Rectangle 56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45" name="Rectangle 57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6" name="Group 60"/>
          <p:cNvGrpSpPr>
            <a:grpSpLocks/>
          </p:cNvGrpSpPr>
          <p:nvPr/>
        </p:nvGrpSpPr>
        <p:grpSpPr bwMode="auto">
          <a:xfrm>
            <a:off x="7723188" y="2312988"/>
            <a:ext cx="373062" cy="344487"/>
            <a:chOff x="396" y="2343"/>
            <a:chExt cx="235" cy="217"/>
          </a:xfrm>
        </p:grpSpPr>
        <p:sp>
          <p:nvSpPr>
            <p:cNvPr id="28742" name="Rectangle 6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43" name="Rectangle 6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7" name="Group 63"/>
          <p:cNvGrpSpPr>
            <a:grpSpLocks/>
          </p:cNvGrpSpPr>
          <p:nvPr/>
        </p:nvGrpSpPr>
        <p:grpSpPr bwMode="auto">
          <a:xfrm>
            <a:off x="7235825" y="2171700"/>
            <a:ext cx="373063" cy="344488"/>
            <a:chOff x="396" y="2343"/>
            <a:chExt cx="235" cy="217"/>
          </a:xfrm>
        </p:grpSpPr>
        <p:sp>
          <p:nvSpPr>
            <p:cNvPr id="28740" name="Rectangle 64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41" name="Rectangle 65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8" name="Group 66"/>
          <p:cNvGrpSpPr>
            <a:grpSpLocks/>
          </p:cNvGrpSpPr>
          <p:nvPr/>
        </p:nvGrpSpPr>
        <p:grpSpPr bwMode="auto">
          <a:xfrm>
            <a:off x="7723188" y="1846263"/>
            <a:ext cx="373062" cy="344487"/>
            <a:chOff x="396" y="2343"/>
            <a:chExt cx="235" cy="217"/>
          </a:xfrm>
        </p:grpSpPr>
        <p:sp>
          <p:nvSpPr>
            <p:cNvPr id="28738" name="Rectangle 67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39" name="Rectangle 68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29" name="Group 78"/>
          <p:cNvGrpSpPr>
            <a:grpSpLocks/>
          </p:cNvGrpSpPr>
          <p:nvPr/>
        </p:nvGrpSpPr>
        <p:grpSpPr bwMode="auto">
          <a:xfrm>
            <a:off x="7735888" y="3068638"/>
            <a:ext cx="373062" cy="201612"/>
            <a:chOff x="396" y="2343"/>
            <a:chExt cx="235" cy="217"/>
          </a:xfrm>
        </p:grpSpPr>
        <p:sp>
          <p:nvSpPr>
            <p:cNvPr id="28736" name="Rectangle 79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37" name="Rectangle 80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30" name="Group 81"/>
          <p:cNvGrpSpPr>
            <a:grpSpLocks/>
          </p:cNvGrpSpPr>
          <p:nvPr/>
        </p:nvGrpSpPr>
        <p:grpSpPr bwMode="auto">
          <a:xfrm>
            <a:off x="7745413" y="3355975"/>
            <a:ext cx="373062" cy="201613"/>
            <a:chOff x="396" y="2343"/>
            <a:chExt cx="235" cy="217"/>
          </a:xfrm>
        </p:grpSpPr>
        <p:sp>
          <p:nvSpPr>
            <p:cNvPr id="28734" name="Rectangle 82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35" name="Rectangle 83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731" name="Group 90"/>
          <p:cNvGrpSpPr>
            <a:grpSpLocks/>
          </p:cNvGrpSpPr>
          <p:nvPr/>
        </p:nvGrpSpPr>
        <p:grpSpPr bwMode="auto">
          <a:xfrm>
            <a:off x="7724775" y="2765425"/>
            <a:ext cx="373063" cy="201613"/>
            <a:chOff x="396" y="2343"/>
            <a:chExt cx="235" cy="217"/>
          </a:xfrm>
        </p:grpSpPr>
        <p:sp>
          <p:nvSpPr>
            <p:cNvPr id="28732" name="Rectangle 91"/>
            <p:cNvSpPr>
              <a:spLocks noChangeArrowheads="1"/>
            </p:cNvSpPr>
            <p:nvPr/>
          </p:nvSpPr>
          <p:spPr bwMode="auto">
            <a:xfrm>
              <a:off x="396" y="2343"/>
              <a:ext cx="235" cy="2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733" name="Rectangle 92"/>
            <p:cNvSpPr>
              <a:spLocks noChangeArrowheads="1"/>
            </p:cNvSpPr>
            <p:nvPr/>
          </p:nvSpPr>
          <p:spPr bwMode="auto">
            <a:xfrm>
              <a:off x="397" y="2520"/>
              <a:ext cx="234" cy="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Fragment Pinning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66800"/>
            <a:ext cx="8039100" cy="35321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Multiple compression/decompression </a:t>
            </a:r>
            <a:r>
              <a:rPr lang="en-US" sz="2400" dirty="0" smtClean="0"/>
              <a:t>cycles</a:t>
            </a:r>
          </a:p>
          <a:p>
            <a:pPr eaLnBrk="1" hangingPunct="1"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“lock” needed code in </a:t>
            </a:r>
            <a:r>
              <a:rPr lang="en-US" sz="2400" dirty="0" smtClean="0">
                <a:sym typeface="Wingdings" pitchFamily="2" charset="2"/>
              </a:rPr>
              <a:t>F$</a:t>
            </a:r>
            <a:endParaRPr lang="en-US" sz="2400" dirty="0" smtClean="0"/>
          </a:p>
          <a:p>
            <a:pPr lvl="3"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Pinning strategy</a:t>
            </a:r>
          </a:p>
          <a:p>
            <a:pPr lvl="1" eaLnBrk="1" hangingPunct="1"/>
            <a:r>
              <a:rPr lang="en-US" b="1" dirty="0" smtClean="0"/>
              <a:t>Acquire pin</a:t>
            </a:r>
            <a:r>
              <a:rPr lang="en-US" dirty="0" smtClean="0"/>
              <a:t>: When fragment found compressed</a:t>
            </a:r>
          </a:p>
          <a:p>
            <a:pPr lvl="1" eaLnBrk="1" hangingPunct="1"/>
            <a:r>
              <a:rPr lang="en-US" b="1" dirty="0" smtClean="0"/>
              <a:t>Release pin</a:t>
            </a:r>
            <a:r>
              <a:rPr lang="en-US" dirty="0" smtClean="0"/>
              <a:t>: When total size of pinned </a:t>
            </a:r>
            <a:r>
              <a:rPr lang="en-US" dirty="0" smtClean="0"/>
              <a:t>fragments &gt;= </a:t>
            </a:r>
            <a:r>
              <a:rPr lang="en-US" dirty="0" smtClean="0"/>
              <a:t>threshold</a:t>
            </a: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935038" y="4375150"/>
            <a:ext cx="1223962" cy="973138"/>
          </a:xfrm>
          <a:prstGeom prst="ellipse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Untranslated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On Flash</a:t>
            </a:r>
          </a:p>
        </p:txBody>
      </p:sp>
      <p:sp>
        <p:nvSpPr>
          <p:cNvPr id="29701" name="Oval 8"/>
          <p:cNvSpPr>
            <a:spLocks noChangeArrowheads="1"/>
          </p:cNvSpPr>
          <p:nvPr/>
        </p:nvSpPr>
        <p:spPr bwMode="auto">
          <a:xfrm>
            <a:off x="2951163" y="4375150"/>
            <a:ext cx="1223962" cy="973138"/>
          </a:xfrm>
          <a:prstGeom prst="ellipse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Executable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In F$</a:t>
            </a:r>
          </a:p>
        </p:txBody>
      </p:sp>
      <p:sp>
        <p:nvSpPr>
          <p:cNvPr id="29702" name="Oval 9"/>
          <p:cNvSpPr>
            <a:spLocks noChangeArrowheads="1"/>
          </p:cNvSpPr>
          <p:nvPr/>
        </p:nvSpPr>
        <p:spPr bwMode="auto">
          <a:xfrm>
            <a:off x="4967288" y="4375150"/>
            <a:ext cx="1223962" cy="973138"/>
          </a:xfrm>
          <a:prstGeom prst="ellipse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Compressed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In F$</a:t>
            </a:r>
          </a:p>
        </p:txBody>
      </p:sp>
      <p:sp>
        <p:nvSpPr>
          <p:cNvPr id="29703" name="Oval 10"/>
          <p:cNvSpPr>
            <a:spLocks noChangeArrowheads="1"/>
          </p:cNvSpPr>
          <p:nvPr/>
        </p:nvSpPr>
        <p:spPr bwMode="auto">
          <a:xfrm>
            <a:off x="6983413" y="4375150"/>
            <a:ext cx="1223962" cy="973138"/>
          </a:xfrm>
          <a:prstGeom prst="ellipse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/>
              <a:t>Pinned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/>
              <a:t>In F$</a:t>
            </a:r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2159000" y="48434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4175125" y="48434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6191250" y="484346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Freeform 15"/>
          <p:cNvSpPr>
            <a:spLocks/>
          </p:cNvSpPr>
          <p:nvPr/>
        </p:nvSpPr>
        <p:spPr bwMode="auto">
          <a:xfrm>
            <a:off x="1511300" y="5348288"/>
            <a:ext cx="4032250" cy="395287"/>
          </a:xfrm>
          <a:custGeom>
            <a:avLst/>
            <a:gdLst>
              <a:gd name="T0" fmla="*/ 2147483647 w 2540"/>
              <a:gd name="T1" fmla="*/ 0 h 249"/>
              <a:gd name="T2" fmla="*/ 2147483647 w 2540"/>
              <a:gd name="T3" fmla="*/ 2147483647 h 249"/>
              <a:gd name="T4" fmla="*/ 0 w 2540"/>
              <a:gd name="T5" fmla="*/ 0 h 249"/>
              <a:gd name="T6" fmla="*/ 0 60000 65536"/>
              <a:gd name="T7" fmla="*/ 0 60000 65536"/>
              <a:gd name="T8" fmla="*/ 0 60000 65536"/>
              <a:gd name="T9" fmla="*/ 0 w 2540"/>
              <a:gd name="T10" fmla="*/ 0 h 249"/>
              <a:gd name="T11" fmla="*/ 2540 w 2540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" h="249">
                <a:moveTo>
                  <a:pt x="2540" y="0"/>
                </a:moveTo>
                <a:cubicBezTo>
                  <a:pt x="2093" y="124"/>
                  <a:pt x="1647" y="249"/>
                  <a:pt x="1224" y="249"/>
                </a:cubicBezTo>
                <a:cubicBezTo>
                  <a:pt x="801" y="249"/>
                  <a:pt x="204" y="4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Freeform 16"/>
          <p:cNvSpPr>
            <a:spLocks/>
          </p:cNvSpPr>
          <p:nvPr/>
        </p:nvSpPr>
        <p:spPr bwMode="auto">
          <a:xfrm>
            <a:off x="3527425" y="3871913"/>
            <a:ext cx="4103688" cy="511175"/>
          </a:xfrm>
          <a:custGeom>
            <a:avLst/>
            <a:gdLst>
              <a:gd name="T0" fmla="*/ 2147483647 w 2563"/>
              <a:gd name="T1" fmla="*/ 2147483647 h 299"/>
              <a:gd name="T2" fmla="*/ 2147483647 w 2563"/>
              <a:gd name="T3" fmla="*/ 2147483647 h 299"/>
              <a:gd name="T4" fmla="*/ 0 w 2563"/>
              <a:gd name="T5" fmla="*/ 2147483647 h 299"/>
              <a:gd name="T6" fmla="*/ 0 60000 65536"/>
              <a:gd name="T7" fmla="*/ 0 60000 65536"/>
              <a:gd name="T8" fmla="*/ 0 60000 65536"/>
              <a:gd name="T9" fmla="*/ 0 w 2563"/>
              <a:gd name="T10" fmla="*/ 0 h 299"/>
              <a:gd name="T11" fmla="*/ 2563 w 2563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3" h="299">
                <a:moveTo>
                  <a:pt x="2563" y="276"/>
                </a:moveTo>
                <a:cubicBezTo>
                  <a:pt x="2107" y="138"/>
                  <a:pt x="1651" y="0"/>
                  <a:pt x="1224" y="4"/>
                </a:cubicBezTo>
                <a:cubicBezTo>
                  <a:pt x="797" y="8"/>
                  <a:pt x="204" y="250"/>
                  <a:pt x="0" y="2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Victim Compression </a:t>
            </a:r>
            <a:r>
              <a:rPr lang="en-US" dirty="0" smtClean="0"/>
              <a:t>&amp; Pinning</a:t>
            </a:r>
            <a:endParaRPr lang="en-US" dirty="0" smtClean="0"/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SzPct val="120000"/>
              <a:buFont typeface="Wingdings" pitchFamily="2" charset="2"/>
              <a:buChar char="C"/>
            </a:pPr>
            <a:r>
              <a:rPr lang="en-US" sz="2000" dirty="0" smtClean="0"/>
              <a:t>Reduce cost of retranslation</a:t>
            </a:r>
          </a:p>
          <a:p>
            <a:pPr lvl="1" eaLnBrk="1" hangingPunct="1"/>
            <a:r>
              <a:rPr lang="en-US" sz="1800" i="1" dirty="0" smtClean="0"/>
              <a:t>Compress</a:t>
            </a:r>
            <a:r>
              <a:rPr lang="en-US" sz="1800" dirty="0" smtClean="0"/>
              <a:t> victim fragments</a:t>
            </a:r>
          </a:p>
          <a:p>
            <a:pPr lvl="1" eaLnBrk="1" hangingPunct="1"/>
            <a:r>
              <a:rPr lang="en-US" sz="1800" i="1" dirty="0" smtClean="0"/>
              <a:t>Decompress</a:t>
            </a:r>
            <a:r>
              <a:rPr lang="en-US" sz="1800" dirty="0" smtClean="0"/>
              <a:t> if needed again</a:t>
            </a:r>
          </a:p>
          <a:p>
            <a:pPr eaLnBrk="1" hangingPunct="1">
              <a:buSzPct val="120000"/>
              <a:buFont typeface="Wingdings" pitchFamily="2" charset="2"/>
              <a:buChar char="C"/>
            </a:pPr>
            <a:r>
              <a:rPr lang="en-US" sz="2000" dirty="0" smtClean="0"/>
              <a:t>Capture frequently executed fragments in </a:t>
            </a:r>
            <a:r>
              <a:rPr lang="en-US" sz="2000" dirty="0" smtClean="0"/>
              <a:t>F$</a:t>
            </a:r>
            <a:endParaRPr lang="en-US" sz="2000" dirty="0" smtClean="0"/>
          </a:p>
          <a:p>
            <a:pPr lvl="1" eaLnBrk="1" hangingPunct="1"/>
            <a:r>
              <a:rPr lang="en-US" sz="1800" i="1" dirty="0" smtClean="0"/>
              <a:t>Pin</a:t>
            </a:r>
            <a:r>
              <a:rPr lang="en-US" sz="1800" dirty="0" smtClean="0"/>
              <a:t> decompressed fragment</a:t>
            </a:r>
          </a:p>
          <a:p>
            <a:pPr lvl="1" eaLnBrk="1" hangingPunct="1"/>
            <a:r>
              <a:rPr lang="en-US" sz="1800" dirty="0" smtClean="0"/>
              <a:t>But limit amount of pinned </a:t>
            </a:r>
            <a:r>
              <a:rPr lang="en-US" sz="1800" dirty="0" smtClean="0"/>
              <a:t>fragments to allow progress</a:t>
            </a: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Avg. speedup </a:t>
            </a:r>
            <a:r>
              <a:rPr lang="en-US" sz="2000" dirty="0" smtClean="0"/>
              <a:t>improvement</a:t>
            </a:r>
          </a:p>
          <a:p>
            <a:pPr lvl="1" eaLnBrk="1" hangingPunct="1">
              <a:buNone/>
            </a:pPr>
            <a:r>
              <a:rPr lang="en-US" sz="1800" dirty="0" smtClean="0"/>
              <a:t>(vs. original Strata with SPM F$):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SPM-64KB: 1.9x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2.2x</a:t>
            </a:r>
          </a:p>
          <a:p>
            <a:pPr lvl="1" eaLnBrk="1" hangingPunct="1"/>
            <a:r>
              <a:rPr lang="en-US" sz="1800" dirty="0" smtClean="0">
                <a:solidFill>
                  <a:srgbClr val="CC0000"/>
                </a:solidFill>
              </a:rPr>
              <a:t>SPM-32KB: 1.6x </a:t>
            </a:r>
            <a:r>
              <a:rPr lang="en-US" sz="1800" dirty="0" smtClean="0">
                <a:solidFill>
                  <a:srgbClr val="CC0000"/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rgbClr val="CC0000"/>
                </a:solidFill>
              </a:rPr>
              <a:t> 2.1x</a:t>
            </a:r>
          </a:p>
          <a:p>
            <a:pPr lvl="1" eaLnBrk="1" hangingPunct="1"/>
            <a:r>
              <a:rPr lang="en-US" sz="1800" dirty="0" smtClean="0"/>
              <a:t>SPM-16KB: 0.9x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1.9x</a:t>
            </a:r>
          </a:p>
        </p:txBody>
      </p:sp>
      <p:graphicFrame>
        <p:nvGraphicFramePr>
          <p:cNvPr id="738318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4649788" y="1066800"/>
          <a:ext cx="4035425" cy="5064125"/>
        </p:xfrm>
        <a:graphic>
          <a:graphicData uri="http://schemas.openxmlformats.org/presentationml/2006/ole">
            <p:oleObj spid="_x0000_s6146" name="Chart" r:id="rId3" imgW="4038660" imgH="50672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38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 bwMode="auto">
          <a:xfrm>
            <a:off x="752325" y="1504697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52325" y="2502049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52325" y="3497472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52325" y="4517973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2098" name="AutoShape 138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2099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6949440" y="3426106"/>
            <a:ext cx="1600200" cy="2239682"/>
          </a:xfrm>
          <a:prstGeom prst="flowChartDocumen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Demand Paging for NAND Flash</a:t>
            </a:r>
            <a:endParaRPr lang="en-US" dirty="0" smtClean="0"/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>
          <a:xfrm>
            <a:off x="457200" y="5555848"/>
            <a:ext cx="8229600" cy="856527"/>
          </a:xfrm>
        </p:spPr>
        <p:txBody>
          <a:bodyPr/>
          <a:lstStyle/>
          <a:p>
            <a:r>
              <a:rPr lang="en-US" dirty="0" smtClean="0"/>
              <a:t>On “fetch”, load page for requested instruction into buffer</a:t>
            </a:r>
          </a:p>
          <a:p>
            <a:pPr lvl="1"/>
            <a:r>
              <a:rPr lang="en-US" i="1" dirty="0" smtClean="0"/>
              <a:t>CHALLENGE: how to manage page buffer + fragment cache?</a:t>
            </a:r>
            <a:endParaRPr lang="en-US" i="1" dirty="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058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2059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2061" name="AutoShape 12"/>
          <p:cNvCxnSpPr>
            <a:cxnSpLocks noChangeShapeType="1"/>
            <a:stCxn id="2060" idx="2"/>
            <a:endCxn id="2059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2063" name="AutoShape 12"/>
          <p:cNvCxnSpPr>
            <a:cxnSpLocks noChangeShapeType="1"/>
            <a:stCxn id="2062" idx="2"/>
            <a:endCxn id="2057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064" name="AutoShape 12"/>
          <p:cNvCxnSpPr>
            <a:cxnSpLocks noChangeShapeType="1"/>
            <a:stCxn id="2056" idx="1"/>
            <a:endCxn id="2066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65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2066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2067" name="AutoShape 12"/>
          <p:cNvCxnSpPr>
            <a:cxnSpLocks noChangeShapeType="1"/>
            <a:stCxn id="2066" idx="0"/>
            <a:endCxn id="2059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68" name="Text Box 21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2069" name="Text Box 22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2070" name="Text Box 23"/>
          <p:cNvSpPr txBox="1">
            <a:spLocks noChangeArrowheads="1"/>
          </p:cNvSpPr>
          <p:nvPr/>
        </p:nvSpPr>
        <p:spPr bwMode="auto">
          <a:xfrm>
            <a:off x="3790950" y="27416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2071" name="AutoShape 12"/>
          <p:cNvCxnSpPr>
            <a:cxnSpLocks noChangeShapeType="1"/>
            <a:stCxn id="2059" idx="7"/>
            <a:endCxn id="2058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072" name="AutoShape 12"/>
          <p:cNvCxnSpPr>
            <a:cxnSpLocks noChangeShapeType="1"/>
            <a:stCxn id="2066" idx="1"/>
            <a:endCxn id="2065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073" name="AutoShape 12"/>
          <p:cNvCxnSpPr>
            <a:cxnSpLocks noChangeShapeType="1"/>
            <a:stCxn id="2058" idx="2"/>
            <a:endCxn id="2062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2075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2076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2077" name="Text Box 117"/>
          <p:cNvSpPr txBox="1">
            <a:spLocks noChangeArrowheads="1"/>
          </p:cNvSpPr>
          <p:nvPr/>
        </p:nvSpPr>
        <p:spPr bwMode="auto">
          <a:xfrm>
            <a:off x="3792538" y="19780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2078" name="Rectangle 118"/>
          <p:cNvSpPr>
            <a:spLocks noChangeArrowheads="1"/>
          </p:cNvSpPr>
          <p:nvPr/>
        </p:nvSpPr>
        <p:spPr bwMode="auto">
          <a:xfrm>
            <a:off x="4524375" y="1458913"/>
            <a:ext cx="2193925" cy="152082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1200" b="1"/>
              <a:t>Build Fragment</a:t>
            </a:r>
          </a:p>
        </p:txBody>
      </p:sp>
      <p:sp>
        <p:nvSpPr>
          <p:cNvPr id="2079" name="Rectangle 10"/>
          <p:cNvSpPr>
            <a:spLocks noChangeArrowheads="1"/>
          </p:cNvSpPr>
          <p:nvPr/>
        </p:nvSpPr>
        <p:spPr bwMode="auto">
          <a:xfrm>
            <a:off x="4660900" y="1500188"/>
            <a:ext cx="731838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Fragment</a:t>
            </a:r>
          </a:p>
        </p:txBody>
      </p:sp>
      <p:cxnSp>
        <p:nvCxnSpPr>
          <p:cNvPr id="2080" name="AutoShape 12"/>
          <p:cNvCxnSpPr>
            <a:cxnSpLocks noChangeShapeType="1"/>
            <a:stCxn id="2079" idx="2"/>
            <a:endCxn id="2083" idx="0"/>
          </p:cNvCxnSpPr>
          <p:nvPr/>
        </p:nvCxnSpPr>
        <p:spPr bwMode="auto">
          <a:xfrm>
            <a:off x="5027613" y="1865313"/>
            <a:ext cx="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81" name="AutoShape 11"/>
          <p:cNvSpPr>
            <a:spLocks noChangeArrowheads="1"/>
          </p:cNvSpPr>
          <p:nvPr/>
        </p:nvSpPr>
        <p:spPr bwMode="auto">
          <a:xfrm>
            <a:off x="5895975" y="2401888"/>
            <a:ext cx="731838" cy="457200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Finished?</a:t>
            </a:r>
          </a:p>
        </p:txBody>
      </p:sp>
      <p:cxnSp>
        <p:nvCxnSpPr>
          <p:cNvPr id="2082" name="AutoShape 12"/>
          <p:cNvCxnSpPr>
            <a:cxnSpLocks noChangeShapeType="1"/>
            <a:stCxn id="2085" idx="3"/>
            <a:endCxn id="2081" idx="1"/>
          </p:cNvCxnSpPr>
          <p:nvPr/>
        </p:nvCxnSpPr>
        <p:spPr bwMode="auto">
          <a:xfrm>
            <a:off x="5392738" y="263048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83" name="Rectangle 9"/>
          <p:cNvSpPr>
            <a:spLocks noChangeArrowheads="1"/>
          </p:cNvSpPr>
          <p:nvPr/>
        </p:nvSpPr>
        <p:spPr bwMode="auto">
          <a:xfrm>
            <a:off x="4660900" y="1989138"/>
            <a:ext cx="731838" cy="18256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Fetch</a:t>
            </a:r>
          </a:p>
        </p:txBody>
      </p:sp>
      <p:sp>
        <p:nvSpPr>
          <p:cNvPr id="2084" name="Rectangle 7"/>
          <p:cNvSpPr>
            <a:spLocks noChangeArrowheads="1"/>
          </p:cNvSpPr>
          <p:nvPr/>
        </p:nvSpPr>
        <p:spPr bwMode="auto">
          <a:xfrm>
            <a:off x="4660900" y="235585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Translate</a:t>
            </a:r>
          </a:p>
        </p:txBody>
      </p:sp>
      <p:sp>
        <p:nvSpPr>
          <p:cNvPr id="2085" name="Rectangle 6"/>
          <p:cNvSpPr>
            <a:spLocks noChangeArrowheads="1"/>
          </p:cNvSpPr>
          <p:nvPr/>
        </p:nvSpPr>
        <p:spPr bwMode="auto">
          <a:xfrm>
            <a:off x="4660900" y="2538413"/>
            <a:ext cx="731838" cy="182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Next PC</a:t>
            </a:r>
          </a:p>
        </p:txBody>
      </p:sp>
      <p:sp>
        <p:nvSpPr>
          <p:cNvPr id="2086" name="Rectangle 8"/>
          <p:cNvSpPr>
            <a:spLocks noChangeArrowheads="1"/>
          </p:cNvSpPr>
          <p:nvPr/>
        </p:nvSpPr>
        <p:spPr bwMode="auto">
          <a:xfrm>
            <a:off x="4660900" y="2171700"/>
            <a:ext cx="731838" cy="182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Decode</a:t>
            </a:r>
          </a:p>
        </p:txBody>
      </p:sp>
      <p:cxnSp>
        <p:nvCxnSpPr>
          <p:cNvPr id="2087" name="AutoShape 127"/>
          <p:cNvCxnSpPr>
            <a:cxnSpLocks noChangeShapeType="1"/>
            <a:stCxn id="2081" idx="0"/>
            <a:endCxn id="2083" idx="3"/>
          </p:cNvCxnSpPr>
          <p:nvPr/>
        </p:nvCxnSpPr>
        <p:spPr bwMode="auto">
          <a:xfrm rot="5400000" flipH="1">
            <a:off x="5667375" y="1806576"/>
            <a:ext cx="320675" cy="869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2088" name="Text Box 128"/>
          <p:cNvSpPr txBox="1">
            <a:spLocks noChangeArrowheads="1"/>
          </p:cNvSpPr>
          <p:nvPr/>
        </p:nvSpPr>
        <p:spPr bwMode="auto">
          <a:xfrm>
            <a:off x="6215063" y="2254250"/>
            <a:ext cx="336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NO</a:t>
            </a:r>
          </a:p>
        </p:txBody>
      </p:sp>
      <p:sp>
        <p:nvSpPr>
          <p:cNvPr id="2089" name="Text Box 129"/>
          <p:cNvSpPr txBox="1">
            <a:spLocks noChangeArrowheads="1"/>
          </p:cNvSpPr>
          <p:nvPr/>
        </p:nvSpPr>
        <p:spPr bwMode="auto">
          <a:xfrm>
            <a:off x="6205538" y="2806700"/>
            <a:ext cx="388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800"/>
              <a:t>YES</a:t>
            </a:r>
          </a:p>
        </p:txBody>
      </p:sp>
      <p:cxnSp>
        <p:nvCxnSpPr>
          <p:cNvPr id="2090" name="AutoShape 12"/>
          <p:cNvCxnSpPr>
            <a:cxnSpLocks noChangeShapeType="1"/>
            <a:stCxn id="2058" idx="0"/>
            <a:endCxn id="2079" idx="1"/>
          </p:cNvCxnSpPr>
          <p:nvPr/>
        </p:nvCxnSpPr>
        <p:spPr bwMode="auto">
          <a:xfrm rot="-5400000">
            <a:off x="3994944" y="1526381"/>
            <a:ext cx="509588" cy="822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2091" name="AutoShape 12"/>
          <p:cNvCxnSpPr>
            <a:cxnSpLocks noChangeShapeType="1"/>
            <a:stCxn id="2081" idx="2"/>
            <a:endCxn id="2062" idx="0"/>
          </p:cNvCxnSpPr>
          <p:nvPr/>
        </p:nvCxnSpPr>
        <p:spPr bwMode="auto">
          <a:xfrm>
            <a:off x="6262688" y="2859088"/>
            <a:ext cx="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092" name="AutoShape 12"/>
          <p:cNvCxnSpPr>
            <a:cxnSpLocks noChangeShapeType="1"/>
            <a:endCxn id="2060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093" name="Text Box 133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sp>
        <p:nvSpPr>
          <p:cNvPr id="2094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SDRAM</a:t>
            </a:r>
          </a:p>
        </p:txBody>
      </p:sp>
      <p:cxnSp>
        <p:nvCxnSpPr>
          <p:cNvPr id="2095" name="AutoShape 12"/>
          <p:cNvCxnSpPr>
            <a:cxnSpLocks noChangeShapeType="1"/>
            <a:stCxn id="2057" idx="3"/>
          </p:cNvCxnSpPr>
          <p:nvPr/>
        </p:nvCxnSpPr>
        <p:spPr bwMode="auto">
          <a:xfrm>
            <a:off x="6719888" y="4154488"/>
            <a:ext cx="4111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096" name="AutoShape 12"/>
          <p:cNvCxnSpPr>
            <a:cxnSpLocks noChangeShapeType="1"/>
            <a:endCxn id="2056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6937256" y="1088019"/>
            <a:ext cx="1600200" cy="2280214"/>
          </a:xfrm>
          <a:prstGeom prst="rect">
            <a:avLst/>
          </a:prstGeom>
          <a:solidFill>
            <a:srgbClr val="FF9933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Page Buffer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108756" y="1379304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7120330" y="2363152"/>
            <a:ext cx="1273215" cy="908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Scattered Page Buffer</a:t>
            </a:r>
          </a:p>
        </p:txBody>
      </p:sp>
      <p:pic>
        <p:nvPicPr>
          <p:cNvPr id="6" name="Content Placeholder 5" descr="shadowed.pd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0816" y="1579458"/>
            <a:ext cx="3251367" cy="4038808"/>
          </a:xfrm>
        </p:spPr>
      </p:pic>
      <p:sp>
        <p:nvSpPr>
          <p:cNvPr id="8" name="TextBox 7"/>
          <p:cNvSpPr txBox="1"/>
          <p:nvPr/>
        </p:nvSpPr>
        <p:spPr>
          <a:xfrm>
            <a:off x="558800" y="898288"/>
            <a:ext cx="426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sz="2000" b="1" dirty="0" smtClean="0">
                <a:latin typeface="+mn-lt"/>
                <a:ea typeface="+mn-ea"/>
                <a:cs typeface="Arial" charset="0"/>
              </a:rPr>
              <a:t>Full </a:t>
            </a:r>
            <a:r>
              <a:rPr lang="en-US" sz="2000" b="1" dirty="0">
                <a:latin typeface="+mn-lt"/>
                <a:ea typeface="+mn-ea"/>
                <a:cs typeface="Arial" charset="0"/>
              </a:rPr>
              <a:t>shadowing without DBT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847488"/>
            <a:ext cx="4267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b="1" dirty="0">
                <a:latin typeface="+mn-lt"/>
                <a:cs typeface="Arial" charset="0"/>
              </a:rPr>
              <a:t>D</a:t>
            </a:r>
            <a:r>
              <a:rPr lang="en-US" sz="2000" b="1" dirty="0" smtClean="0">
                <a:latin typeface="+mn-lt"/>
                <a:ea typeface="+mn-ea"/>
                <a:cs typeface="Arial" charset="0"/>
              </a:rPr>
              <a:t>emand </a:t>
            </a:r>
            <a:r>
              <a:rPr lang="en-US" sz="2000" b="1" dirty="0">
                <a:latin typeface="+mn-lt"/>
                <a:ea typeface="+mn-ea"/>
                <a:cs typeface="Arial" charset="0"/>
              </a:rPr>
              <a:t>paging with </a:t>
            </a:r>
            <a:r>
              <a:rPr lang="en-US" sz="2000" b="1" dirty="0" smtClean="0">
                <a:latin typeface="+mn-lt"/>
                <a:ea typeface="+mn-ea"/>
                <a:cs typeface="Arial" charset="0"/>
              </a:rPr>
              <a:t>DBT</a:t>
            </a:r>
          </a:p>
          <a:p>
            <a:pPr>
              <a:buNone/>
              <a:defRPr/>
            </a:pPr>
            <a:r>
              <a:rPr lang="en-US" sz="2000" b="1" dirty="0" smtClean="0">
                <a:latin typeface="+mn-lt"/>
                <a:ea typeface="+mn-ea"/>
                <a:cs typeface="Arial" charset="0"/>
              </a:rPr>
              <a:t>using </a:t>
            </a:r>
            <a:r>
              <a:rPr lang="en-US" sz="2000" b="1" dirty="0">
                <a:latin typeface="+mn-lt"/>
                <a:ea typeface="+mn-ea"/>
                <a:cs typeface="Arial" charset="0"/>
              </a:rPr>
              <a:t>scattered page buffer</a:t>
            </a:r>
          </a:p>
        </p:txBody>
      </p:sp>
      <p:sp>
        <p:nvSpPr>
          <p:cNvPr id="10" name="Striped Right Arrow 9"/>
          <p:cNvSpPr/>
          <p:nvPr/>
        </p:nvSpPr>
        <p:spPr bwMode="auto">
          <a:xfrm>
            <a:off x="4214814" y="2992438"/>
            <a:ext cx="785450" cy="873125"/>
          </a:xfrm>
          <a:prstGeom prst="stripedRightArrow">
            <a:avLst>
              <a:gd name="adj1" fmla="val 54938"/>
              <a:gd name="adj2" fmla="val 50000"/>
            </a:avLst>
          </a:prstGeom>
          <a:solidFill>
            <a:schemeClr val="accent3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78462" y="5711407"/>
            <a:ext cx="4525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387" indent="-457200" defTabSz="479425" eaLnBrk="0" hangingPunct="0">
              <a:lnSpc>
                <a:spcPct val="90000"/>
              </a:lnSpc>
              <a:buClr>
                <a:srgbClr val="CC0000"/>
              </a:buClr>
              <a:buSzPct val="120000"/>
              <a:buFont typeface="Wingdings" pitchFamily="2" charset="2"/>
              <a:buChar char="F"/>
              <a:defRPr/>
            </a:pPr>
            <a:r>
              <a:rPr lang="en-US" b="1" i="1" dirty="0">
                <a:solidFill>
                  <a:srgbClr val="CC0000"/>
                </a:solidFill>
              </a:rPr>
              <a:t>Essentially, full shadowing with pages loaded on-demand</a:t>
            </a:r>
          </a:p>
        </p:txBody>
      </p:sp>
      <p:pic>
        <p:nvPicPr>
          <p:cNvPr id="14" name="Content Placeholder 13" descr="scattered.pd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816" y="1579458"/>
            <a:ext cx="3251367" cy="40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Page Buffer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82600" indent="-482600" defTabSz="479425">
              <a:lnSpc>
                <a:spcPct val="90000"/>
              </a:lnSpc>
              <a:spcBef>
                <a:spcPct val="30000"/>
              </a:spcBef>
              <a:buSzPct val="100000"/>
              <a:buNone/>
              <a:defRPr/>
            </a:pPr>
            <a:r>
              <a:rPr lang="en-US" sz="2000" u="sng" dirty="0" smtClean="0"/>
              <a:t>Fetch steps</a:t>
            </a:r>
          </a:p>
          <a:p>
            <a:pPr marL="803275" indent="-457200" defTabSz="47942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400" b="1" dirty="0" smtClean="0">
                <a:cs typeface="Arial" charset="0"/>
              </a:rPr>
              <a:t>Check whether page for requested instruction </a:t>
            </a:r>
            <a:r>
              <a:rPr lang="en-US" sz="1400" b="1" dirty="0" smtClean="0">
                <a:cs typeface="Arial" charset="0"/>
              </a:rPr>
              <a:t>is </a:t>
            </a:r>
            <a:r>
              <a:rPr lang="en-US" sz="1400" b="1" dirty="0" smtClean="0">
                <a:cs typeface="Arial" charset="0"/>
              </a:rPr>
              <a:t>already loaded</a:t>
            </a:r>
          </a:p>
          <a:p>
            <a:pPr marL="803275" indent="-457200" defTabSz="47942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400" b="1" i="1" dirty="0" smtClean="0">
                <a:cs typeface="Arial" charset="0"/>
              </a:rPr>
              <a:t>Load </a:t>
            </a:r>
            <a:r>
              <a:rPr lang="en-US" sz="1400" b="1" dirty="0" smtClean="0">
                <a:cs typeface="Arial" charset="0"/>
              </a:rPr>
              <a:t>missing page to pre-determined </a:t>
            </a:r>
            <a:r>
              <a:rPr lang="en-US" sz="1400" b="1" dirty="0" smtClean="0">
                <a:cs typeface="Arial" charset="0"/>
              </a:rPr>
              <a:t>location</a:t>
            </a:r>
          </a:p>
          <a:p>
            <a:pPr marL="803275" indent="-457200" defTabSz="47942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400" b="1" i="1" dirty="0" smtClean="0">
                <a:cs typeface="Arial" charset="0"/>
              </a:rPr>
              <a:t>Fetch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 smtClean="0">
                <a:cs typeface="Arial" charset="0"/>
              </a:rPr>
              <a:t>instruction from loaded </a:t>
            </a:r>
            <a:r>
              <a:rPr lang="en-US" sz="1400" b="1" dirty="0" smtClean="0">
                <a:cs typeface="Arial" charset="0"/>
              </a:rPr>
              <a:t>page</a:t>
            </a:r>
          </a:p>
          <a:p>
            <a:pPr>
              <a:buNone/>
              <a:defRPr/>
            </a:pPr>
            <a:endParaRPr lang="en-US" sz="2000" dirty="0" smtClean="0"/>
          </a:p>
          <a:p>
            <a:pPr>
              <a:buSzPct val="120000"/>
              <a:buFont typeface="Wingdings" pitchFamily="2" charset="2"/>
              <a:buChar char=""/>
              <a:defRPr/>
            </a:pPr>
            <a:r>
              <a:rPr lang="en-US" sz="2000" dirty="0" smtClean="0"/>
              <a:t>Simple 1-to-1 </a:t>
            </a:r>
            <a:r>
              <a:rPr lang="en-US" sz="2000" dirty="0" smtClean="0"/>
              <a:t>mapping</a:t>
            </a:r>
          </a:p>
          <a:p>
            <a:pPr lvl="1">
              <a:defRPr/>
            </a:pPr>
            <a:r>
              <a:rPr lang="en-US" sz="1800" dirty="0" smtClean="0"/>
              <a:t>Flash page at fixed location – either there or not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-128"/>
              </a:rPr>
              <a:t>Low overhead: Quick lookup and no additional data </a:t>
            </a:r>
            <a:r>
              <a:rPr lang="en-US" sz="1800" dirty="0" smtClean="0">
                <a:ea typeface="ＭＳ Ｐゴシック" charset="-128"/>
              </a:rPr>
              <a:t>structures</a:t>
            </a:r>
            <a:endParaRPr lang="en-US" sz="1400" dirty="0" smtClean="0">
              <a:ea typeface="ＭＳ Ｐゴシック" charset="-128"/>
            </a:endParaRPr>
          </a:p>
          <a:p>
            <a:pPr>
              <a:buSzPct val="120000"/>
              <a:buFont typeface="Wingdings" pitchFamily="2" charset="2"/>
              <a:buChar char=""/>
              <a:defRPr/>
            </a:pPr>
            <a:r>
              <a:rPr lang="en-US" sz="2000" dirty="0" smtClean="0"/>
              <a:t>Increases </a:t>
            </a:r>
            <a:r>
              <a:rPr lang="en-US" sz="2000" dirty="0" smtClean="0"/>
              <a:t>memory overhead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-128"/>
              </a:rPr>
              <a:t>Footprint: Size of SPB +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</a:rPr>
              <a:t>FC + DBT data structures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1130300" lvl="1" indent="-457200" defTabSz="47942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800" dirty="0" smtClean="0">
              <a:cs typeface="Arial" charset="0"/>
            </a:endParaRPr>
          </a:p>
          <a:p>
            <a:endParaRPr lang="en-US" sz="1800" dirty="0"/>
          </a:p>
        </p:txBody>
      </p:sp>
      <p:pic>
        <p:nvPicPr>
          <p:cNvPr id="14" name="Content Placeholder 13" descr="scattered.pd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816" y="1579458"/>
            <a:ext cx="3251367" cy="40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90550"/>
          </a:xfrm>
        </p:spPr>
        <p:txBody>
          <a:bodyPr/>
          <a:lstStyle/>
          <a:p>
            <a:r>
              <a:rPr lang="en-US" dirty="0" smtClean="0"/>
              <a:t>Unified Code </a:t>
            </a:r>
            <a:r>
              <a:rPr lang="en-US" dirty="0" smtClean="0"/>
              <a:t>Buffer = F$ + PB</a:t>
            </a:r>
            <a:endParaRPr lang="en-US" dirty="0" smtClean="0"/>
          </a:p>
        </p:txBody>
      </p:sp>
      <p:pic>
        <p:nvPicPr>
          <p:cNvPr id="6" name="Content Placeholder 3" descr="unified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289" r="-1228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Unified Code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82600" lvl="1" indent="-482600">
              <a:buClr>
                <a:schemeClr val="accent1"/>
              </a:buClr>
              <a:buNone/>
              <a:defRPr/>
            </a:pPr>
            <a:r>
              <a:rPr lang="en-US" dirty="0" smtClean="0">
                <a:ea typeface="ＭＳ Ｐゴシック" charset="-128"/>
              </a:rPr>
              <a:t>Effectiveness depends on:</a:t>
            </a:r>
          </a:p>
          <a:p>
            <a:pPr marL="835025" lvl="2" indent="-482600">
              <a:buClr>
                <a:schemeClr val="accent1"/>
              </a:buClr>
              <a:defRPr/>
            </a:pPr>
            <a:r>
              <a:rPr lang="en-US" dirty="0" smtClean="0">
                <a:ea typeface="ＭＳ Ｐゴシック" charset="-128"/>
              </a:rPr>
              <a:t>Page locality</a:t>
            </a:r>
          </a:p>
          <a:p>
            <a:pPr marL="835025" lvl="2" indent="-482600">
              <a:buClr>
                <a:schemeClr val="accent1"/>
              </a:buClr>
              <a:defRPr/>
            </a:pPr>
            <a:r>
              <a:rPr lang="en-US" dirty="0" smtClean="0">
                <a:ea typeface="ＭＳ Ｐゴシック" charset="-128"/>
              </a:rPr>
              <a:t>E</a:t>
            </a:r>
            <a:r>
              <a:rPr lang="en-US" dirty="0" smtClean="0">
                <a:ea typeface="ＭＳ Ｐゴシック" charset="-128"/>
              </a:rPr>
              <a:t>viction </a:t>
            </a:r>
            <a:r>
              <a:rPr lang="en-US" dirty="0" smtClean="0">
                <a:ea typeface="ＭＳ Ｐゴシック" charset="-128"/>
              </a:rPr>
              <a:t>policy (</a:t>
            </a:r>
            <a:r>
              <a:rPr lang="en-US" dirty="0" smtClean="0">
                <a:ea typeface="ＭＳ Ｐゴシック" charset="-128"/>
              </a:rPr>
              <a:t>LRU/FIFO)</a:t>
            </a:r>
          </a:p>
          <a:p>
            <a:pPr marL="835025" lvl="2" indent="-482600">
              <a:buClr>
                <a:schemeClr val="accent1"/>
              </a:buClr>
              <a:defRPr/>
            </a:pPr>
            <a:r>
              <a:rPr lang="en-US" dirty="0" smtClean="0">
                <a:ea typeface="ＭＳ Ｐゴシック" charset="-128"/>
              </a:rPr>
              <a:t>UCB capacity</a:t>
            </a:r>
          </a:p>
          <a:p>
            <a:pPr marL="835025" lvl="2" indent="-482600">
              <a:buClr>
                <a:schemeClr val="accent1"/>
              </a:buClr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SzPct val="120000"/>
              <a:buFont typeface="Wingdings" pitchFamily="2" charset="2"/>
              <a:buChar char=""/>
              <a:defRPr/>
            </a:pPr>
            <a:r>
              <a:rPr lang="en-US" sz="2000" dirty="0" smtClean="0"/>
              <a:t>Constrain total DBT footprint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UCB + DBT data structures </a:t>
            </a:r>
            <a:r>
              <a:rPr lang="en-US" sz="1800" dirty="0" smtClean="0">
                <a:ea typeface="ＭＳ Ｐゴシック" charset="-128"/>
              </a:rPr>
              <a:t>≤ </a:t>
            </a:r>
            <a:r>
              <a:rPr lang="en-US" sz="1800" dirty="0" smtClean="0">
                <a:ea typeface="ＭＳ Ｐゴシック" charset="-128"/>
              </a:rPr>
              <a:t>Full </a:t>
            </a:r>
            <a:r>
              <a:rPr lang="en-US" sz="1800" dirty="0" smtClean="0">
                <a:ea typeface="ＭＳ Ｐゴシック" charset="-128"/>
              </a:rPr>
              <a:t>shadow size</a:t>
            </a:r>
            <a:endParaRPr lang="en-US" sz="1800" dirty="0" smtClean="0"/>
          </a:p>
          <a:p>
            <a:pPr>
              <a:buSzPct val="120000"/>
              <a:buFont typeface="Wingdings" pitchFamily="2" charset="2"/>
              <a:buChar char=""/>
              <a:defRPr/>
            </a:pPr>
            <a:endParaRPr lang="en-US" sz="2000" dirty="0" smtClean="0"/>
          </a:p>
          <a:p>
            <a:pPr>
              <a:buSzPct val="120000"/>
              <a:buFont typeface="Wingdings" pitchFamily="2" charset="2"/>
              <a:buChar char=""/>
              <a:defRPr/>
            </a:pPr>
            <a:r>
              <a:rPr lang="en-US" sz="2000" dirty="0" smtClean="0"/>
              <a:t>Performance may be worse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>
                <a:ea typeface="ＭＳ Ｐゴシック" charset="-128"/>
              </a:rPr>
              <a:t>May </a:t>
            </a:r>
            <a:r>
              <a:rPr lang="en-US" sz="1800" dirty="0" smtClean="0">
                <a:ea typeface="ＭＳ Ｐゴシック" charset="-128"/>
              </a:rPr>
              <a:t>need to </a:t>
            </a:r>
            <a:r>
              <a:rPr lang="en-US" sz="1800" i="1" dirty="0" smtClean="0">
                <a:ea typeface="ＭＳ Ｐゴシック" charset="-128"/>
              </a:rPr>
              <a:t>reload</a:t>
            </a:r>
            <a:r>
              <a:rPr lang="en-US" sz="1800" dirty="0" smtClean="0">
                <a:ea typeface="ＭＳ Ｐゴシック" charset="-128"/>
              </a:rPr>
              <a:t> previously seen </a:t>
            </a:r>
            <a:r>
              <a:rPr lang="en-US" sz="1800" dirty="0" smtClean="0">
                <a:ea typeface="ＭＳ Ｐゴシック" charset="-128"/>
              </a:rPr>
              <a:t>pages</a:t>
            </a:r>
          </a:p>
          <a:p>
            <a:pPr lvl="1">
              <a:defRPr/>
            </a:pPr>
            <a:r>
              <a:rPr lang="en-US" sz="1800" dirty="0" smtClean="0">
                <a:ea typeface="ＭＳ Ｐゴシック" charset="-128"/>
              </a:rPr>
              <a:t>M</a:t>
            </a:r>
            <a:r>
              <a:rPr lang="en-US" sz="1800" dirty="0" smtClean="0">
                <a:ea typeface="ＭＳ Ｐゴシック" charset="-128"/>
              </a:rPr>
              <a:t>anage </a:t>
            </a:r>
            <a:r>
              <a:rPr lang="en-US" sz="1800" dirty="0" smtClean="0">
                <a:ea typeface="ＭＳ Ｐゴシック" charset="-128"/>
              </a:rPr>
              <a:t>data structures, e.g., LRU information</a:t>
            </a:r>
          </a:p>
          <a:p>
            <a:pPr lvl="5"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1646237"/>
            <a:ext cx="1504950" cy="3905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90550"/>
          </a:xfrm>
        </p:spPr>
        <p:txBody>
          <a:bodyPr/>
          <a:lstStyle/>
          <a:p>
            <a:r>
              <a:rPr lang="en-US" smtClean="0"/>
              <a:t>NAND Page Reads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30300"/>
          <a:ext cx="8178800" cy="3967166"/>
        </p:xfrm>
        <a:graphic>
          <a:graphicData uri="http://schemas.openxmlformats.org/drawingml/2006/table">
            <a:tbl>
              <a:tblPr/>
              <a:tblGrid>
                <a:gridCol w="1635125"/>
                <a:gridCol w="1636713"/>
                <a:gridCol w="1635125"/>
                <a:gridCol w="1636712"/>
                <a:gridCol w="1635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UCB-75-FIFO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UCB-75-LRU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ghostscript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jpeg.dec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pgp.enc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susan.cor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257800"/>
            <a:ext cx="8102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sz="2000" dirty="0">
                <a:latin typeface="+mj-lt"/>
                <a:ea typeface="+mn-ea"/>
                <a:cs typeface="Arial" charset="0"/>
              </a:rPr>
              <a:t>Absolute number of page reads with full shadowing (FS), scattered page buffer (SPB) and unified code buffer (UCB) with FIFO and LRU and sized to 75% of binary image.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36" y="4490975"/>
            <a:ext cx="1806612" cy="18066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DBT</a:t>
            </a:r>
            <a:endParaRPr lang="en-US" dirty="0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549" y="310205"/>
            <a:ext cx="2940039" cy="22015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395" y="4022770"/>
            <a:ext cx="1286719" cy="10937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954" y="2916820"/>
            <a:ext cx="1925614" cy="14121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21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875" y="5399678"/>
            <a:ext cx="447333" cy="8701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6716" y="4884516"/>
            <a:ext cx="2142026" cy="13600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8425" y="2362200"/>
            <a:ext cx="2133600" cy="2133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33" name="Straight Connector 32"/>
          <p:cNvCxnSpPr>
            <a:stCxn id="92167" idx="0"/>
          </p:cNvCxnSpPr>
          <p:nvPr/>
        </p:nvCxnSpPr>
        <p:spPr bwMode="auto">
          <a:xfrm rot="5400000" flipH="1" flipV="1">
            <a:off x="4307585" y="3879322"/>
            <a:ext cx="1215339" cy="79505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92167" idx="0"/>
          </p:cNvCxnSpPr>
          <p:nvPr/>
        </p:nvCxnSpPr>
        <p:spPr bwMode="auto">
          <a:xfrm rot="16200000" flipV="1">
            <a:off x="4052941" y="4419728"/>
            <a:ext cx="891250" cy="383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2165" idx="3"/>
          </p:cNvCxnSpPr>
          <p:nvPr/>
        </p:nvCxnSpPr>
        <p:spPr bwMode="auto">
          <a:xfrm flipV="1">
            <a:off x="2519208" y="3923818"/>
            <a:ext cx="1601379" cy="1910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2534855" y="3646026"/>
            <a:ext cx="810228" cy="4166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V="1">
            <a:off x="2085372" y="3136739"/>
            <a:ext cx="1236562" cy="4186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V="1">
            <a:off x="5127585" y="2478911"/>
            <a:ext cx="661686" cy="1253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5497975" y="2673752"/>
            <a:ext cx="3188825" cy="1782501"/>
          </a:xfrm>
          <a:prstGeom prst="rect">
            <a:avLst/>
          </a:prstGeom>
        </p:spPr>
        <p:txBody>
          <a:bodyPr/>
          <a:lstStyle/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Dynamic Instrumentation</a:t>
            </a:r>
          </a:p>
          <a:p>
            <a:pPr marL="107950" indent="-350838">
              <a:buClr>
                <a:schemeClr val="hlink"/>
              </a:buClr>
              <a:buSzTx/>
              <a:buNone/>
            </a:pPr>
            <a:r>
              <a:rPr lang="en-US" sz="1800" kern="0" dirty="0">
                <a:latin typeface="+mn-lt"/>
              </a:rPr>
              <a:t>	 </a:t>
            </a:r>
            <a:r>
              <a:rPr lang="en-US" sz="1800" kern="0" dirty="0" smtClean="0">
                <a:latin typeface="+mn-lt"/>
              </a:rPr>
              <a:t>   (Profiling)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Dynamic Optimization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Full-System Virtualization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Co-designed VMs</a:t>
            </a:r>
          </a:p>
          <a:p>
            <a:pPr marL="107950" indent="-350838">
              <a:buClr>
                <a:schemeClr val="hlink"/>
              </a:buClr>
              <a:buSzTx/>
              <a:buNone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>
          <a:xfrm>
            <a:off x="210274" y="1388962"/>
            <a:ext cx="3188825" cy="1388961"/>
          </a:xfrm>
          <a:prstGeom prst="rect">
            <a:avLst/>
          </a:prstGeom>
        </p:spPr>
        <p:txBody>
          <a:bodyPr/>
          <a:lstStyle/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/>
              <a:t>Just-In-Time </a:t>
            </a:r>
            <a:r>
              <a:rPr lang="en-US" sz="1800" kern="0" dirty="0" smtClean="0"/>
              <a:t>Compilation</a:t>
            </a:r>
            <a:endParaRPr lang="en-US" sz="1800" kern="0" dirty="0" smtClean="0">
              <a:latin typeface="+mn-lt"/>
            </a:endParaRP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Emulation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Simulation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Code Security</a:t>
            </a:r>
          </a:p>
          <a:p>
            <a:pPr marL="107950" indent="-350838">
              <a:buClr>
                <a:schemeClr val="hlink"/>
              </a:buClr>
              <a:buSzTx/>
              <a:buNone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4" name="Rectangle 4"/>
          <p:cNvSpPr txBox="1">
            <a:spLocks noChangeArrowheads="1"/>
          </p:cNvSpPr>
          <p:nvPr/>
        </p:nvSpPr>
        <p:spPr>
          <a:xfrm>
            <a:off x="5580927" y="4977113"/>
            <a:ext cx="3412602" cy="1414041"/>
          </a:xfrm>
          <a:prstGeom prst="rect">
            <a:avLst/>
          </a:prstGeom>
        </p:spPr>
        <p:txBody>
          <a:bodyPr/>
          <a:lstStyle/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Code (De)Compression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ISA Customization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i="1" kern="0" dirty="0" smtClean="0">
                <a:solidFill>
                  <a:srgbClr val="FF0000"/>
                </a:solidFill>
                <a:latin typeface="+mn-lt"/>
              </a:rPr>
              <a:t>SW Instruction Caching</a:t>
            </a:r>
          </a:p>
          <a:p>
            <a:pPr marL="107950" indent="-350838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n-US" sz="1800" i="1" kern="0" dirty="0" smtClean="0">
                <a:solidFill>
                  <a:srgbClr val="FF0000"/>
                </a:solidFill>
                <a:latin typeface="+mn-lt"/>
              </a:rPr>
              <a:t>Demand Paging w/o MMU</a:t>
            </a:r>
          </a:p>
          <a:p>
            <a:pPr marL="107950" indent="-350838">
              <a:buClr>
                <a:schemeClr val="hlink"/>
              </a:buClr>
              <a:buSzTx/>
              <a:buNone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90550"/>
          </a:xfrm>
        </p:spPr>
        <p:txBody>
          <a:bodyPr/>
          <a:lstStyle/>
          <a:p>
            <a:r>
              <a:rPr lang="en-US" smtClean="0"/>
              <a:t>NAND Page Reads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30300"/>
          <a:ext cx="8178800" cy="3967166"/>
        </p:xfrm>
        <a:graphic>
          <a:graphicData uri="http://schemas.openxmlformats.org/drawingml/2006/table">
            <a:tbl>
              <a:tblPr/>
              <a:tblGrid>
                <a:gridCol w="1635125"/>
                <a:gridCol w="1636713"/>
                <a:gridCol w="1635125"/>
                <a:gridCol w="1636712"/>
                <a:gridCol w="163512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UCB-75-FIFO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UCB-75-LRU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ghostscript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jpeg.dec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pgp.enc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susan.cor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0861" y="5367864"/>
            <a:ext cx="8343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387" indent="-457200" defTabSz="479425" eaLnBrk="0" hangingPunct="0">
              <a:lnSpc>
                <a:spcPct val="90000"/>
              </a:lnSpc>
              <a:buClr>
                <a:srgbClr val="CC0000"/>
              </a:buClr>
              <a:buSzPct val="120000"/>
              <a:buFont typeface="Wingdings" pitchFamily="2" charset="2"/>
              <a:buChar char="F"/>
              <a:defRPr/>
            </a:pPr>
            <a:r>
              <a:rPr lang="en-US" b="1" i="1" dirty="0" smtClean="0">
                <a:solidFill>
                  <a:srgbClr val="CC0000"/>
                </a:solidFill>
              </a:rPr>
              <a:t>Use FIFO to evict pages from UCB</a:t>
            </a:r>
          </a:p>
          <a:p>
            <a:pPr marL="1017587" lvl="1" indent="-457200" defTabSz="479425" eaLnBrk="0" hangingPunct="0">
              <a:lnSpc>
                <a:spcPct val="90000"/>
              </a:lnSpc>
              <a:buClr>
                <a:srgbClr val="CC0000"/>
              </a:buClr>
              <a:buSzPct val="120000"/>
              <a:buNone/>
              <a:defRPr/>
            </a:pPr>
            <a:r>
              <a:rPr lang="en-US" dirty="0"/>
              <a:t>N</a:t>
            </a:r>
            <a:r>
              <a:rPr lang="en-US" dirty="0" smtClean="0"/>
              <a:t>early </a:t>
            </a:r>
            <a:r>
              <a:rPr lang="en-US" dirty="0"/>
              <a:t>as </a:t>
            </a:r>
            <a:r>
              <a:rPr lang="en-US" dirty="0" smtClean="0"/>
              <a:t>good as LRU, </a:t>
            </a:r>
            <a:r>
              <a:rPr lang="en-US" dirty="0"/>
              <a:t>yet </a:t>
            </a:r>
            <a:r>
              <a:rPr lang="en-US" dirty="0" smtClean="0"/>
              <a:t>much </a:t>
            </a:r>
            <a:r>
              <a:rPr lang="en-US" dirty="0"/>
              <a:t>simpler with less </a:t>
            </a:r>
            <a:r>
              <a:rPr lang="en-US" dirty="0" smtClean="0"/>
              <a:t>mgmt. cost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Improvement in Boot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825" y="5726414"/>
            <a:ext cx="7997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1800" dirty="0" smtClean="0">
                <a:latin typeface="+mn-lt"/>
                <a:ea typeface="+mn-ea"/>
                <a:cs typeface="Arial" charset="0"/>
              </a:rPr>
              <a:t>Boot Time = delay 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to executing first application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206" y="6041994"/>
            <a:ext cx="8032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4.41x avg. improvement with UCB-75%</a:t>
            </a:r>
            <a:endParaRPr lang="en-US" b="1" i="1" dirty="0" smtClean="0">
              <a:solidFill>
                <a:srgbClr val="CC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67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79675" y="4421530"/>
            <a:ext cx="7720314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Performance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56526" y="2731626"/>
            <a:ext cx="7720314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632" y="5937822"/>
            <a:ext cx="803283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120000"/>
              <a:buFont typeface="Wingdings" pitchFamily="2" charset="2"/>
              <a:buChar char="F"/>
            </a:pPr>
            <a:r>
              <a:rPr lang="en-US" b="1" i="1" dirty="0" smtClean="0">
                <a:solidFill>
                  <a:srgbClr val="CC0000"/>
                </a:solidFill>
              </a:rPr>
              <a:t>On average, similar performance than shadowing</a:t>
            </a:r>
          </a:p>
          <a:p>
            <a:pPr lvl="1">
              <a:buClr>
                <a:srgbClr val="CC0000"/>
              </a:buClr>
              <a:buSzPct val="120000"/>
              <a:buNone/>
            </a:pPr>
            <a:r>
              <a:rPr lang="en-US" sz="1600" dirty="0" smtClean="0"/>
              <a:t>Loss in some applications due to memory constraint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9" name="Rectangle 2"/>
          <p:cNvSpPr>
            <a:spLocks noChangeArrowheads="1"/>
          </p:cNvSpPr>
          <p:nvPr/>
        </p:nvSpPr>
        <p:spPr bwMode="auto">
          <a:xfrm>
            <a:off x="6949440" y="3819646"/>
            <a:ext cx="1600200" cy="1663579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6949440" y="2222339"/>
            <a:ext cx="1600200" cy="1574157"/>
          </a:xfrm>
          <a:prstGeom prst="rec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Fragment Cache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StrataX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40969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40970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Create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40972" name="AutoShape 12"/>
          <p:cNvCxnSpPr>
            <a:cxnSpLocks noChangeShapeType="1"/>
            <a:stCxn id="40971" idx="2"/>
            <a:endCxn id="40970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40974" name="AutoShape 12"/>
          <p:cNvCxnSpPr>
            <a:cxnSpLocks noChangeShapeType="1"/>
            <a:stCxn id="40973" idx="2"/>
            <a:endCxn id="40967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75" name="AutoShape 12"/>
          <p:cNvCxnSpPr>
            <a:cxnSpLocks noChangeShapeType="1"/>
            <a:stCxn id="40966" idx="1"/>
            <a:endCxn id="40977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6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Destroy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40977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Dispatch</a:t>
            </a:r>
          </a:p>
        </p:txBody>
      </p:sp>
      <p:cxnSp>
        <p:nvCxnSpPr>
          <p:cNvPr id="40978" name="AutoShape 12"/>
          <p:cNvCxnSpPr>
            <a:cxnSpLocks noChangeShapeType="1"/>
            <a:stCxn id="40977" idx="0"/>
            <a:endCxn id="40970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EXIT</a:t>
            </a:r>
          </a:p>
        </p:txBody>
      </p:sp>
      <p:sp>
        <p:nvSpPr>
          <p:cNvPr id="40981" name="Text Box 25"/>
          <p:cNvSpPr txBox="1">
            <a:spLocks noChangeArrowheads="1"/>
          </p:cNvSpPr>
          <p:nvPr/>
        </p:nvSpPr>
        <p:spPr bwMode="auto">
          <a:xfrm>
            <a:off x="4160838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3790950" y="2743200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40983" name="AutoShape 12"/>
          <p:cNvCxnSpPr>
            <a:cxnSpLocks noChangeShapeType="1"/>
            <a:stCxn id="40970" idx="7"/>
            <a:endCxn id="40969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4" name="AutoShape 12"/>
          <p:cNvCxnSpPr>
            <a:cxnSpLocks noChangeShapeType="1"/>
            <a:stCxn id="40969" idx="3"/>
            <a:endCxn id="40968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5" name="AutoShape 12"/>
          <p:cNvCxnSpPr>
            <a:cxnSpLocks noChangeShapeType="1"/>
            <a:stCxn id="40977" idx="1"/>
            <a:endCxn id="40976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6" name="AutoShape 12"/>
          <p:cNvCxnSpPr>
            <a:cxnSpLocks noChangeShapeType="1"/>
            <a:stCxn id="40967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7" name="AutoShape 12"/>
          <p:cNvCxnSpPr>
            <a:cxnSpLocks noChangeShapeType="1"/>
            <a:endCxn id="40966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0988" name="AutoShape 12"/>
          <p:cNvCxnSpPr>
            <a:cxnSpLocks noChangeShapeType="1"/>
            <a:endCxn id="40971" idx="0"/>
          </p:cNvCxnSpPr>
          <p:nvPr/>
        </p:nvCxnSpPr>
        <p:spPr bwMode="auto">
          <a:xfrm flipH="1">
            <a:off x="2789238" y="1004888"/>
            <a:ext cx="1587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89" name="Text Box 77"/>
          <p:cNvSpPr txBox="1">
            <a:spLocks noChangeArrowheads="1"/>
          </p:cNvSpPr>
          <p:nvPr/>
        </p:nvSpPr>
        <p:spPr bwMode="auto">
          <a:xfrm>
            <a:off x="2293938" y="1219200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EXEC</a:t>
            </a:r>
          </a:p>
        </p:txBody>
      </p:sp>
      <p:sp>
        <p:nvSpPr>
          <p:cNvPr id="40995" name="Rectangle 10"/>
          <p:cNvSpPr>
            <a:spLocks noChangeArrowheads="1"/>
          </p:cNvSpPr>
          <p:nvPr/>
        </p:nvSpPr>
        <p:spPr bwMode="auto">
          <a:xfrm>
            <a:off x="4572000" y="310673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Decompress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&amp; Pin Frag.</a:t>
            </a:r>
          </a:p>
        </p:txBody>
      </p:sp>
      <p:sp>
        <p:nvSpPr>
          <p:cNvPr id="40996" name="AutoShape 26"/>
          <p:cNvSpPr>
            <a:spLocks noChangeArrowheads="1"/>
          </p:cNvSpPr>
          <p:nvPr/>
        </p:nvSpPr>
        <p:spPr bwMode="auto">
          <a:xfrm>
            <a:off x="3382963" y="301625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Compressed?</a:t>
            </a:r>
          </a:p>
        </p:txBody>
      </p:sp>
      <p:cxnSp>
        <p:nvCxnSpPr>
          <p:cNvPr id="40997" name="AutoShape 12"/>
          <p:cNvCxnSpPr>
            <a:cxnSpLocks noChangeShapeType="1"/>
            <a:stCxn id="40996" idx="3"/>
            <a:endCxn id="40995" idx="1"/>
          </p:cNvCxnSpPr>
          <p:nvPr/>
        </p:nvCxnSpPr>
        <p:spPr bwMode="auto">
          <a:xfrm flipV="1">
            <a:off x="4297363" y="3335338"/>
            <a:ext cx="2746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0998" name="Text Box 94"/>
          <p:cNvSpPr txBox="1">
            <a:spLocks noChangeArrowheads="1"/>
          </p:cNvSpPr>
          <p:nvPr/>
        </p:nvSpPr>
        <p:spPr bwMode="auto">
          <a:xfrm>
            <a:off x="4137025" y="30972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sp>
        <p:nvSpPr>
          <p:cNvPr id="40999" name="Text Box 96"/>
          <p:cNvSpPr txBox="1">
            <a:spLocks noChangeArrowheads="1"/>
          </p:cNvSpPr>
          <p:nvPr/>
        </p:nvSpPr>
        <p:spPr bwMode="auto">
          <a:xfrm>
            <a:off x="3792538" y="3570288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41000" name="Rectangle 10"/>
          <p:cNvSpPr>
            <a:spLocks noChangeArrowheads="1"/>
          </p:cNvSpPr>
          <p:nvPr/>
        </p:nvSpPr>
        <p:spPr bwMode="auto">
          <a:xfrm>
            <a:off x="5803900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Make room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in </a:t>
            </a:r>
            <a:r>
              <a:rPr lang="en-US" sz="1200" dirty="0" smtClean="0"/>
              <a:t>F$</a:t>
            </a:r>
            <a:endParaRPr lang="en-US" sz="1200" dirty="0"/>
          </a:p>
        </p:txBody>
      </p:sp>
      <p:sp>
        <p:nvSpPr>
          <p:cNvPr id="41001" name="AutoShape 26"/>
          <p:cNvSpPr>
            <a:spLocks noChangeArrowheads="1"/>
          </p:cNvSpPr>
          <p:nvPr/>
        </p:nvSpPr>
        <p:spPr bwMode="auto">
          <a:xfrm>
            <a:off x="5803900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Overflow?</a:t>
            </a:r>
          </a:p>
        </p:txBody>
      </p:sp>
      <p:cxnSp>
        <p:nvCxnSpPr>
          <p:cNvPr id="41002" name="AutoShape 12"/>
          <p:cNvCxnSpPr>
            <a:cxnSpLocks noChangeShapeType="1"/>
            <a:stCxn id="41001" idx="2"/>
            <a:endCxn id="40973" idx="0"/>
          </p:cNvCxnSpPr>
          <p:nvPr/>
        </p:nvCxnSpPr>
        <p:spPr bwMode="auto">
          <a:xfrm>
            <a:off x="6261100" y="2832100"/>
            <a:ext cx="1588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1003" name="Text Box 101"/>
          <p:cNvSpPr txBox="1">
            <a:spLocks noChangeArrowheads="1"/>
          </p:cNvSpPr>
          <p:nvPr/>
        </p:nvSpPr>
        <p:spPr bwMode="auto">
          <a:xfrm>
            <a:off x="6208713" y="2006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41004" name="AutoShape 12"/>
          <p:cNvCxnSpPr>
            <a:cxnSpLocks noChangeShapeType="1"/>
            <a:stCxn id="41001" idx="0"/>
            <a:endCxn id="41000" idx="2"/>
          </p:cNvCxnSpPr>
          <p:nvPr/>
        </p:nvCxnSpPr>
        <p:spPr bwMode="auto">
          <a:xfrm flipV="1">
            <a:off x="6261100" y="1919288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1005" name="AutoShape 12"/>
          <p:cNvCxnSpPr>
            <a:cxnSpLocks noChangeShapeType="1"/>
            <a:stCxn id="40968" idx="3"/>
            <a:endCxn id="41001" idx="1"/>
          </p:cNvCxnSpPr>
          <p:nvPr/>
        </p:nvCxnSpPr>
        <p:spPr bwMode="auto">
          <a:xfrm>
            <a:off x="5484813" y="2513013"/>
            <a:ext cx="319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1006" name="Text Box 106"/>
          <p:cNvSpPr txBox="1">
            <a:spLocks noChangeArrowheads="1"/>
          </p:cNvSpPr>
          <p:nvPr/>
        </p:nvSpPr>
        <p:spPr bwMode="auto">
          <a:xfrm>
            <a:off x="6219825" y="275431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cxnSp>
        <p:nvCxnSpPr>
          <p:cNvPr id="41007" name="AutoShape 12"/>
          <p:cNvCxnSpPr>
            <a:cxnSpLocks noChangeShapeType="1"/>
            <a:stCxn id="41000" idx="1"/>
            <a:endCxn id="40969" idx="0"/>
          </p:cNvCxnSpPr>
          <p:nvPr/>
        </p:nvCxnSpPr>
        <p:spPr bwMode="auto">
          <a:xfrm rot="10800000" flipV="1">
            <a:off x="3838575" y="1690688"/>
            <a:ext cx="1965325" cy="501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41008" name="AutoShape 12"/>
          <p:cNvCxnSpPr>
            <a:cxnSpLocks noChangeShapeType="1"/>
            <a:stCxn id="40969" idx="2"/>
            <a:endCxn id="40996" idx="0"/>
          </p:cNvCxnSpPr>
          <p:nvPr/>
        </p:nvCxnSpPr>
        <p:spPr bwMode="auto">
          <a:xfrm>
            <a:off x="3838575" y="2832100"/>
            <a:ext cx="1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41009" name="AutoShape 12"/>
          <p:cNvCxnSpPr>
            <a:cxnSpLocks noChangeShapeType="1"/>
            <a:stCxn id="40995" idx="3"/>
            <a:endCxn id="41001" idx="1"/>
          </p:cNvCxnSpPr>
          <p:nvPr/>
        </p:nvCxnSpPr>
        <p:spPr bwMode="auto">
          <a:xfrm flipV="1">
            <a:off x="5486400" y="2513013"/>
            <a:ext cx="317500" cy="822325"/>
          </a:xfrm>
          <a:prstGeom prst="bentConnector3">
            <a:avLst>
              <a:gd name="adj1" fmla="val 3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41010" name="AutoShape 12"/>
          <p:cNvCxnSpPr>
            <a:cxnSpLocks noChangeShapeType="1"/>
            <a:stCxn id="40996" idx="2"/>
            <a:endCxn id="40973" idx="1"/>
          </p:cNvCxnSpPr>
          <p:nvPr/>
        </p:nvCxnSpPr>
        <p:spPr bwMode="auto">
          <a:xfrm rot="5400000" flipH="1" flipV="1">
            <a:off x="4664076" y="2514600"/>
            <a:ext cx="317500" cy="1965325"/>
          </a:xfrm>
          <a:prstGeom prst="bentConnector4">
            <a:avLst>
              <a:gd name="adj1" fmla="val -91505"/>
              <a:gd name="adj2" fmla="val 930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639763" y="1095375"/>
            <a:ext cx="1462087" cy="4387850"/>
            <a:chOff x="403" y="690"/>
            <a:chExt cx="921" cy="2764"/>
          </a:xfrm>
        </p:grpSpPr>
        <p:sp>
          <p:nvSpPr>
            <p:cNvPr id="41017" name="AutoShape 131"/>
            <p:cNvSpPr>
              <a:spLocks noChangeArrowheads="1"/>
            </p:cNvSpPr>
            <p:nvPr/>
          </p:nvSpPr>
          <p:spPr bwMode="auto">
            <a:xfrm>
              <a:off x="403" y="690"/>
              <a:ext cx="921" cy="2764"/>
            </a:xfrm>
            <a:prstGeom prst="flowChartPunchedCard">
              <a:avLst/>
            </a:prstGeom>
            <a:solidFill>
              <a:srgbClr val="FFCC00">
                <a:alpha val="50195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b="1"/>
            </a:p>
          </p:txBody>
        </p:sp>
        <p:sp>
          <p:nvSpPr>
            <p:cNvPr id="41018" name="Rectangle 2"/>
            <p:cNvSpPr>
              <a:spLocks noChangeArrowheads="1"/>
            </p:cNvSpPr>
            <p:nvPr/>
          </p:nvSpPr>
          <p:spPr bwMode="auto">
            <a:xfrm>
              <a:off x="575" y="690"/>
              <a:ext cx="74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/>
                <a:t>App. Binary</a:t>
              </a:r>
            </a:p>
          </p:txBody>
        </p:sp>
      </p:grpSp>
      <p:sp>
        <p:nvSpPr>
          <p:cNvPr id="41012" name="Rectangle 2"/>
          <p:cNvSpPr>
            <a:spLocks noChangeArrowheads="1"/>
          </p:cNvSpPr>
          <p:nvPr/>
        </p:nvSpPr>
        <p:spPr bwMode="auto">
          <a:xfrm>
            <a:off x="641350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FLASH</a:t>
            </a:r>
          </a:p>
        </p:txBody>
      </p:sp>
      <p:sp>
        <p:nvSpPr>
          <p:cNvPr id="41013" name="Rectangle 2"/>
          <p:cNvSpPr>
            <a:spLocks noChangeArrowheads="1"/>
          </p:cNvSpPr>
          <p:nvPr/>
        </p:nvSpPr>
        <p:spPr bwMode="auto">
          <a:xfrm>
            <a:off x="2195513" y="5218113"/>
            <a:ext cx="46624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ROM</a:t>
            </a:r>
          </a:p>
        </p:txBody>
      </p:sp>
      <p:sp>
        <p:nvSpPr>
          <p:cNvPr id="41014" name="Rectangle 2"/>
          <p:cNvSpPr>
            <a:spLocks noChangeArrowheads="1"/>
          </p:cNvSpPr>
          <p:nvPr/>
        </p:nvSpPr>
        <p:spPr bwMode="auto">
          <a:xfrm>
            <a:off x="6950075" y="5218113"/>
            <a:ext cx="1462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rgbClr val="CC0000"/>
                </a:solidFill>
              </a:rPr>
              <a:t>SPM</a:t>
            </a:r>
          </a:p>
        </p:txBody>
      </p:sp>
      <p:sp>
        <p:nvSpPr>
          <p:cNvPr id="41015" name="Rectangle 2"/>
          <p:cNvSpPr>
            <a:spLocks noChangeArrowheads="1"/>
          </p:cNvSpPr>
          <p:nvPr/>
        </p:nvSpPr>
        <p:spPr bwMode="auto">
          <a:xfrm>
            <a:off x="7026336" y="3481830"/>
            <a:ext cx="1462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SDRAM</a:t>
            </a:r>
          </a:p>
        </p:txBody>
      </p:sp>
      <p:sp>
        <p:nvSpPr>
          <p:cNvPr id="41016" name="Text Box 144"/>
          <p:cNvSpPr txBox="1">
            <a:spLocks noChangeArrowheads="1"/>
          </p:cNvSpPr>
          <p:nvPr/>
        </p:nvSpPr>
        <p:spPr bwMode="auto">
          <a:xfrm>
            <a:off x="2184400" y="250825"/>
            <a:ext cx="52038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A low-overhead DBT framework for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embedded systems with scratchpad memory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6949440" y="1088019"/>
            <a:ext cx="1600200" cy="1157470"/>
          </a:xfrm>
          <a:prstGeom prst="rect">
            <a:avLst/>
          </a:prstGeom>
          <a:solidFill>
            <a:srgbClr val="FF9933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smtClean="0"/>
              <a:t>Page Buffer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16690" y="1898028"/>
            <a:ext cx="1462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CC0000"/>
                </a:solidFill>
              </a:rPr>
              <a:t>SDRAM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77238" cy="788987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DBT has many interesting uses for embedded systems</a:t>
            </a:r>
          </a:p>
          <a:p>
            <a:pPr lvl="1" eaLnBrk="1" hangingPunct="1"/>
            <a:r>
              <a:rPr lang="en-US" dirty="0" smtClean="0"/>
              <a:t>But performance might be significantly degraded due to memory constraints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StrataX</a:t>
            </a:r>
            <a:r>
              <a:rPr lang="en-US" dirty="0" smtClean="0"/>
              <a:t> techniques help to achieve reasonable </a:t>
            </a:r>
            <a:r>
              <a:rPr lang="en-US" i="1" dirty="0" smtClean="0"/>
              <a:t>base DBT performance</a:t>
            </a:r>
          </a:p>
          <a:p>
            <a:pPr lvl="1" eaLnBrk="1" hangingPunct="1"/>
            <a:r>
              <a:rPr lang="en-US" dirty="0" smtClean="0"/>
              <a:t>Sometimes outperform native execution w/ full shadowing</a:t>
            </a:r>
          </a:p>
          <a:p>
            <a:pPr lvl="1" eaLnBrk="1" hangingPunct="1"/>
            <a:r>
              <a:rPr lang="en-US" dirty="0" smtClean="0"/>
              <a:t>Allows imposing hard constraints on memory used for code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StrataX</a:t>
            </a:r>
            <a:r>
              <a:rPr lang="en-US" dirty="0" smtClean="0"/>
              <a:t> makes it feasible to enable DBT services for embedded systems</a:t>
            </a:r>
          </a:p>
          <a:p>
            <a:pPr lvl="1" eaLnBrk="1" hangingPunct="1"/>
            <a:r>
              <a:rPr lang="en-US" dirty="0" smtClean="0"/>
              <a:t>E.g., SPM management as SW I-cache, Demand Paging for NAND Flash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System-on-Chip Simulator</a:t>
            </a:r>
          </a:p>
          <a:p>
            <a:pPr lvl="1"/>
            <a:r>
              <a:rPr lang="en-US" dirty="0" smtClean="0"/>
              <a:t>Based on SS/PISA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features to support and study DBT</a:t>
            </a:r>
          </a:p>
          <a:p>
            <a:endParaRPr lang="en-US" dirty="0" smtClean="0"/>
          </a:p>
          <a:p>
            <a:r>
              <a:rPr lang="en-US" dirty="0" err="1" smtClean="0"/>
              <a:t>StrataX</a:t>
            </a:r>
            <a:r>
              <a:rPr lang="en-US" dirty="0" smtClean="0"/>
              <a:t> DBT Framework for Embedded Systems</a:t>
            </a:r>
          </a:p>
          <a:p>
            <a:pPr lvl="1"/>
            <a:r>
              <a:rPr lang="en-US" dirty="0" smtClean="0"/>
              <a:t>Port of Strata to SS/PISA + complex F$ management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Tuned Fragment Formation Policy: DBB</a:t>
            </a:r>
          </a:p>
          <a:p>
            <a:pPr lvl="1"/>
            <a:r>
              <a:rPr lang="en-US" dirty="0" smtClean="0"/>
              <a:t>Control Code Footprint Reduction: &gt;70% </a:t>
            </a:r>
            <a:r>
              <a:rPr lang="en-US" dirty="0" smtClean="0">
                <a:sym typeface="Wingdings" pitchFamily="2" charset="2"/>
              </a:rPr>
              <a:t> &lt;20% of F$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Heterogeneous F$ (SPM + MM),</a:t>
            </a:r>
            <a:r>
              <a:rPr lang="en-US" dirty="0" smtClean="0"/>
              <a:t> </a:t>
            </a:r>
            <a:r>
              <a:rPr lang="en-US" dirty="0" smtClean="0"/>
              <a:t>SPM-aware </a:t>
            </a:r>
            <a:r>
              <a:rPr lang="en-US" dirty="0" err="1" smtClean="0"/>
              <a:t>Mngmt</a:t>
            </a:r>
            <a:r>
              <a:rPr lang="en-US" dirty="0" smtClean="0"/>
              <a:t>. </a:t>
            </a:r>
            <a:r>
              <a:rPr lang="en-US" dirty="0" smtClean="0"/>
              <a:t>P</a:t>
            </a:r>
            <a:r>
              <a:rPr lang="en-US" dirty="0" smtClean="0"/>
              <a:t>olicies</a:t>
            </a:r>
          </a:p>
          <a:p>
            <a:pPr lvl="1"/>
            <a:r>
              <a:rPr lang="en-US" dirty="0" smtClean="0"/>
              <a:t>F$ in SPM, Victim Compression and Fragment Pinning</a:t>
            </a:r>
          </a:p>
          <a:p>
            <a:pPr lvl="1"/>
            <a:r>
              <a:rPr lang="en-US" dirty="0" smtClean="0"/>
              <a:t>Demand Paging for code in NAND Flash w/o MMU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29225"/>
          </a:xfrm>
        </p:spPr>
        <p:txBody>
          <a:bodyPr/>
          <a:lstStyle/>
          <a:p>
            <a:pPr lvl="1" eaLnBrk="1" hangingPunct="1">
              <a:buSzPct val="120000"/>
              <a:buFont typeface="Wingdings" pitchFamily="2" charset="2"/>
              <a:buChar char="2"/>
            </a:pPr>
            <a:r>
              <a:rPr lang="en-US" sz="1800" i="1" smtClean="0"/>
              <a:t>Fragment Cache Management for Dynamic Binary Translators in Embedded Systems with Scratchpad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sz="1800" smtClean="0"/>
              <a:t>	Baiocchi, Childers, Davidson, Hiser and Misurda, CASES 2007</a:t>
            </a:r>
          </a:p>
          <a:p>
            <a:pPr lvl="1" eaLnBrk="1" hangingPunct="1">
              <a:buSzPct val="120000"/>
              <a:buFont typeface="Wingdings" pitchFamily="2" charset="2"/>
              <a:buChar char="2"/>
            </a:pPr>
            <a:endParaRPr lang="en-US" sz="1800" i="1" smtClean="0"/>
          </a:p>
          <a:p>
            <a:pPr lvl="1" eaLnBrk="1" hangingPunct="1">
              <a:buSzPct val="120000"/>
              <a:buFont typeface="Wingdings" pitchFamily="2" charset="2"/>
              <a:buChar char="2"/>
            </a:pPr>
            <a:r>
              <a:rPr lang="en-US" sz="1800" i="1" smtClean="0"/>
              <a:t>Reducing Pressure in Bounded DBT Code Caches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sz="1800" smtClean="0"/>
              <a:t>	Baiocchi, Childers, Davidson and Hiser, CASES 2008</a:t>
            </a:r>
            <a:endParaRPr lang="en-US" sz="2400" smtClean="0"/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i="1" smtClean="0"/>
          </a:p>
          <a:p>
            <a:pPr lvl="1" eaLnBrk="1" hangingPunct="1">
              <a:buSzPct val="120000"/>
              <a:buFont typeface="Wingdings" pitchFamily="2" charset="2"/>
              <a:buChar char="2"/>
            </a:pPr>
            <a:r>
              <a:rPr lang="en-US" sz="1800" i="1" smtClean="0"/>
              <a:t>Heterogeneous Code Cache: Using Scratchpad and Main Memory in Dynamic Binary Translators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sz="1800" smtClean="0"/>
              <a:t>	Baiocchi and Childers, DAC 2009</a:t>
            </a:r>
          </a:p>
          <a:p>
            <a:pPr lvl="1" eaLnBrk="1" hangingPunct="1">
              <a:buSzPct val="120000"/>
              <a:buFont typeface="Wingdings" pitchFamily="2" charset="2"/>
              <a:buChar char="2"/>
            </a:pPr>
            <a:endParaRPr lang="en-US" sz="1800" i="1" smtClean="0"/>
          </a:p>
          <a:p>
            <a:pPr lvl="1" eaLnBrk="1" hangingPunct="1">
              <a:buSzPct val="120000"/>
              <a:buFont typeface="Wingdings" pitchFamily="2" charset="2"/>
              <a:buChar char="2"/>
            </a:pPr>
            <a:r>
              <a:rPr lang="en-US" sz="1800" i="1" smtClean="0"/>
              <a:t>Addressing the Challenges of DBT for the ARM architecture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sz="1800" smtClean="0"/>
              <a:t>	Moore, Baiocchi, Childers, Davidson and Hiser, LCTES 2009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smtClean="0"/>
          </a:p>
          <a:p>
            <a:pPr lvl="1" eaLnBrk="1" hangingPunct="1">
              <a:buSzPct val="120000"/>
              <a:buFont typeface="Wingdings" pitchFamily="2" charset="2"/>
              <a:buChar char="2"/>
            </a:pPr>
            <a:r>
              <a:rPr lang="en-US" sz="1800" i="1" smtClean="0"/>
              <a:t>Demand Code Paging for NAND Flash in MMU-less Embedded Systems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sz="1800" smtClean="0"/>
              <a:t>	Baiocchi and Childers, DATE 2011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smtClean="0"/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smtClean="0"/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b="1" smtClean="0"/>
          </a:p>
          <a:p>
            <a:pPr lvl="1" eaLnBrk="1" hangingPunct="1">
              <a:buSzPct val="120000"/>
              <a:buFont typeface="Wingdings" pitchFamily="2" charset="2"/>
              <a:buChar char="2"/>
            </a:pPr>
            <a:endParaRPr lang="en-US" sz="1800" smtClean="0"/>
          </a:p>
          <a:p>
            <a:pPr lvl="1" eaLnBrk="1" hangingPunct="1">
              <a:buSzPct val="120000"/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05" y="1585732"/>
            <a:ext cx="8467324" cy="36691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only took 8 years…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Target System-on-Chip</a:t>
            </a:r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General-purpose Processor</a:t>
            </a:r>
          </a:p>
          <a:p>
            <a:pPr eaLnBrk="1" hangingPunct="1"/>
            <a:r>
              <a:rPr lang="en-US" dirty="0" smtClean="0"/>
              <a:t>Application-specific Integrated Circuit (ASIC)</a:t>
            </a:r>
          </a:p>
          <a:p>
            <a:pPr eaLnBrk="1" hangingPunct="1"/>
            <a:r>
              <a:rPr lang="en-US" dirty="0" smtClean="0"/>
              <a:t>Heterogeneous Memory System</a:t>
            </a:r>
          </a:p>
          <a:p>
            <a:pPr lvl="1" eaLnBrk="1" hangingPunct="1"/>
            <a:r>
              <a:rPr lang="en-US" dirty="0" smtClean="0"/>
              <a:t>ROM (system code)</a:t>
            </a:r>
          </a:p>
          <a:p>
            <a:pPr lvl="1" eaLnBrk="1" hangingPunct="1"/>
            <a:r>
              <a:rPr lang="en-US" dirty="0" smtClean="0"/>
              <a:t>NAND Flash </a:t>
            </a:r>
            <a:r>
              <a:rPr lang="en-US" dirty="0" smtClean="0"/>
              <a:t>(external storage</a:t>
            </a:r>
            <a:r>
              <a:rPr lang="en-US" dirty="0" smtClean="0"/>
              <a:t>) </a:t>
            </a:r>
          </a:p>
          <a:p>
            <a:pPr lvl="1" eaLnBrk="1" hangingPunct="1"/>
            <a:r>
              <a:rPr lang="en-US" dirty="0" smtClean="0"/>
              <a:t>SDRAM (main memory)</a:t>
            </a:r>
          </a:p>
          <a:p>
            <a:pPr lvl="1" eaLnBrk="1" hangingPunct="1"/>
            <a:r>
              <a:rPr lang="en-US" dirty="0" smtClean="0"/>
              <a:t>HW Caches</a:t>
            </a:r>
          </a:p>
          <a:p>
            <a:pPr lvl="1" eaLnBrk="1" hangingPunct="1"/>
            <a:r>
              <a:rPr lang="en-US" dirty="0" smtClean="0"/>
              <a:t>Scratchpad </a:t>
            </a:r>
            <a:r>
              <a:rPr lang="en-US" dirty="0" smtClean="0"/>
              <a:t>Memory</a:t>
            </a:r>
          </a:p>
        </p:txBody>
      </p:sp>
      <p:sp>
        <p:nvSpPr>
          <p:cNvPr id="584727" name="Rectangle 23"/>
          <p:cNvSpPr>
            <a:spLocks noChangeArrowheads="1"/>
          </p:cNvSpPr>
          <p:nvPr/>
        </p:nvSpPr>
        <p:spPr bwMode="auto">
          <a:xfrm>
            <a:off x="7156718" y="3576361"/>
            <a:ext cx="927100" cy="1004888"/>
          </a:xfrm>
          <a:prstGeom prst="rect">
            <a:avLst/>
          </a:prstGeom>
          <a:solidFill>
            <a:srgbClr val="CC99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(SDRAM)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99180" y="3643036"/>
            <a:ext cx="2895600" cy="21844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45720" rIns="45720"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>
                <a:latin typeface="Gill Sans MT"/>
              </a:rPr>
              <a:t>System-on-Chip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6013718" y="4401861"/>
            <a:ext cx="685800" cy="5334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ROM</a:t>
            </a:r>
          </a:p>
        </p:txBody>
      </p:sp>
      <p:sp>
        <p:nvSpPr>
          <p:cNvPr id="552973" name="Rectangle 8"/>
          <p:cNvSpPr>
            <a:spLocks noChangeArrowheads="1"/>
          </p:cNvSpPr>
          <p:nvPr/>
        </p:nvSpPr>
        <p:spPr bwMode="auto">
          <a:xfrm>
            <a:off x="4184918" y="3792261"/>
            <a:ext cx="83185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CPU</a:t>
            </a:r>
          </a:p>
        </p:txBody>
      </p:sp>
      <p:sp>
        <p:nvSpPr>
          <p:cNvPr id="16392" name="AutoShape 15"/>
          <p:cNvSpPr>
            <a:spLocks noChangeArrowheads="1"/>
          </p:cNvSpPr>
          <p:nvPr/>
        </p:nvSpPr>
        <p:spPr bwMode="auto">
          <a:xfrm>
            <a:off x="5229493" y="3792261"/>
            <a:ext cx="430212" cy="1752600"/>
          </a:xfrm>
          <a:prstGeom prst="upDownArrow">
            <a:avLst>
              <a:gd name="adj1" fmla="val 50000"/>
              <a:gd name="adj2" fmla="val 2150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76" name="AutoShape 16"/>
          <p:cNvSpPr>
            <a:spLocks noChangeArrowheads="1"/>
          </p:cNvSpPr>
          <p:nvPr/>
        </p:nvSpPr>
        <p:spPr bwMode="auto">
          <a:xfrm>
            <a:off x="5556518" y="45288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84980" y="3792261"/>
            <a:ext cx="338138" cy="2698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I$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4980" y="4066899"/>
            <a:ext cx="338138" cy="255587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D$</a:t>
            </a:r>
          </a:p>
        </p:txBody>
      </p:sp>
      <p:sp>
        <p:nvSpPr>
          <p:cNvPr id="552979" name="AutoShape 19"/>
          <p:cNvSpPr>
            <a:spLocks noChangeArrowheads="1"/>
          </p:cNvSpPr>
          <p:nvPr/>
        </p:nvSpPr>
        <p:spPr bwMode="auto">
          <a:xfrm>
            <a:off x="5556518" y="3944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0" name="AutoShape 20"/>
          <p:cNvSpPr>
            <a:spLocks noChangeArrowheads="1"/>
          </p:cNvSpPr>
          <p:nvPr/>
        </p:nvSpPr>
        <p:spPr bwMode="auto">
          <a:xfrm>
            <a:off x="55565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13718" y="50114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Card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Ctrl.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3718" y="37922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DRAM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Ctrl.</a:t>
            </a:r>
          </a:p>
        </p:txBody>
      </p:sp>
      <p:sp>
        <p:nvSpPr>
          <p:cNvPr id="552983" name="AutoShape 23"/>
          <p:cNvSpPr>
            <a:spLocks noChangeArrowheads="1"/>
          </p:cNvSpPr>
          <p:nvPr/>
        </p:nvSpPr>
        <p:spPr bwMode="auto">
          <a:xfrm>
            <a:off x="7156718" y="4732061"/>
            <a:ext cx="990600" cy="1004888"/>
          </a:xfrm>
          <a:prstGeom prst="flowChartPunchedCard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Flash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Storage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(SD card)</a:t>
            </a:r>
          </a:p>
        </p:txBody>
      </p:sp>
      <p:sp>
        <p:nvSpPr>
          <p:cNvPr id="552984" name="AutoShape 24"/>
          <p:cNvSpPr>
            <a:spLocks noChangeArrowheads="1"/>
          </p:cNvSpPr>
          <p:nvPr/>
        </p:nvSpPr>
        <p:spPr bwMode="auto">
          <a:xfrm>
            <a:off x="66995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AutoShape 25"/>
          <p:cNvSpPr>
            <a:spLocks noChangeArrowheads="1"/>
          </p:cNvSpPr>
          <p:nvPr/>
        </p:nvSpPr>
        <p:spPr bwMode="auto">
          <a:xfrm>
            <a:off x="6699518" y="39319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84918" y="4503461"/>
            <a:ext cx="554037" cy="4318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SPM</a:t>
            </a:r>
          </a:p>
        </p:txBody>
      </p:sp>
      <p:sp>
        <p:nvSpPr>
          <p:cNvPr id="552987" name="AutoShape 27"/>
          <p:cNvSpPr>
            <a:spLocks noChangeArrowheads="1"/>
          </p:cNvSpPr>
          <p:nvPr/>
        </p:nvSpPr>
        <p:spPr bwMode="auto">
          <a:xfrm rot="16200000">
            <a:off x="4337318" y="4262161"/>
            <a:ext cx="254000" cy="304800"/>
          </a:xfrm>
          <a:prstGeom prst="leftRightArrow">
            <a:avLst>
              <a:gd name="adj1" fmla="val 41676"/>
              <a:gd name="adj2" fmla="val 2999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8" name="Rectangle 8"/>
          <p:cNvSpPr>
            <a:spLocks noChangeArrowheads="1"/>
          </p:cNvSpPr>
          <p:nvPr/>
        </p:nvSpPr>
        <p:spPr bwMode="auto">
          <a:xfrm>
            <a:off x="4184918" y="49860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ASIC</a:t>
            </a:r>
          </a:p>
        </p:txBody>
      </p:sp>
      <p:sp>
        <p:nvSpPr>
          <p:cNvPr id="552989" name="AutoShape 29"/>
          <p:cNvSpPr>
            <a:spLocks noChangeArrowheads="1"/>
          </p:cNvSpPr>
          <p:nvPr/>
        </p:nvSpPr>
        <p:spPr bwMode="auto">
          <a:xfrm>
            <a:off x="48834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74" name="AutoShape 14"/>
          <p:cNvSpPr>
            <a:spLocks noChangeArrowheads="1"/>
          </p:cNvSpPr>
          <p:nvPr/>
        </p:nvSpPr>
        <p:spPr bwMode="auto">
          <a:xfrm>
            <a:off x="4989780" y="3919261"/>
            <a:ext cx="338138" cy="304800"/>
          </a:xfrm>
          <a:prstGeom prst="leftRightArrow">
            <a:avLst>
              <a:gd name="adj1" fmla="val 50000"/>
              <a:gd name="adj2" fmla="val 2218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 autoUpdateAnimBg="0"/>
      <p:bldP spid="584727" grpId="0" animBg="1" autoUpdateAnimBg="0"/>
      <p:bldP spid="584710" grpId="0" animBg="1" autoUpdateAnimBg="0"/>
      <p:bldP spid="552973" grpId="0" animBg="1" autoUpdateAnimBg="0"/>
      <p:bldP spid="552976" grpId="0" animBg="1" autoUpdateAnimBg="0"/>
      <p:bldP spid="2" grpId="0" animBg="1" autoUpdateAnimBg="0"/>
      <p:bldP spid="3" grpId="0" animBg="1" autoUpdateAnimBg="0"/>
      <p:bldP spid="552979" grpId="0" animBg="1" autoUpdateAnimBg="0"/>
      <p:bldP spid="552980" grpId="0" animBg="1" autoUpdateAnimBg="0"/>
      <p:bldP spid="4" grpId="0" animBg="1" autoUpdateAnimBg="0"/>
      <p:bldP spid="5" grpId="0" animBg="1" autoUpdateAnimBg="0"/>
      <p:bldP spid="552983" grpId="0" animBg="1" autoUpdateAnimBg="0"/>
      <p:bldP spid="552984" grpId="0" animBg="1" autoUpdateAnimBg="0"/>
      <p:bldP spid="552985" grpId="0" animBg="1" autoUpdateAnimBg="0"/>
      <p:bldP spid="6" grpId="0" animBg="1" autoUpdateAnimBg="0"/>
      <p:bldP spid="552987" grpId="0" animBg="1" autoUpdateAnimBg="0"/>
      <p:bldP spid="552988" grpId="0" animBg="1" autoUpdateAnimBg="0"/>
      <p:bldP spid="552989" grpId="0" animBg="1" autoUpdateAnimBg="0"/>
      <p:bldP spid="55297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Native Execution w/Shadowing</a:t>
            </a:r>
            <a:endParaRPr lang="en-US" dirty="0" smtClean="0"/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NAND Flash storage</a:t>
            </a:r>
          </a:p>
          <a:p>
            <a:pPr lvl="1" eaLnBrk="1" hangingPunct="1"/>
            <a:r>
              <a:rPr lang="en-US" dirty="0" smtClean="0"/>
              <a:t>stores program binary image </a:t>
            </a:r>
          </a:p>
          <a:p>
            <a:pPr lvl="1" eaLnBrk="1" hangingPunct="1"/>
            <a:r>
              <a:rPr lang="en-US" dirty="0" smtClean="0"/>
              <a:t>i</a:t>
            </a:r>
            <a:r>
              <a:rPr lang="en-US" dirty="0" smtClean="0"/>
              <a:t>nternally organized into </a:t>
            </a:r>
            <a:r>
              <a:rPr lang="en-US" i="1" dirty="0" smtClean="0"/>
              <a:t>pages</a:t>
            </a:r>
          </a:p>
          <a:p>
            <a:pPr eaLnBrk="1" hangingPunct="1"/>
            <a:r>
              <a:rPr lang="en-US" dirty="0" smtClean="0"/>
              <a:t>Memory Shadowing</a:t>
            </a:r>
          </a:p>
          <a:p>
            <a:pPr lvl="1" eaLnBrk="1" hangingPunct="1"/>
            <a:r>
              <a:rPr lang="en-US" dirty="0" smtClean="0"/>
              <a:t>code &amp; static data </a:t>
            </a:r>
            <a:r>
              <a:rPr lang="en-US" i="1" dirty="0" smtClean="0"/>
              <a:t>copied</a:t>
            </a:r>
            <a:r>
              <a:rPr lang="en-US" dirty="0" smtClean="0"/>
              <a:t> to main memory</a:t>
            </a:r>
          </a:p>
          <a:p>
            <a:pPr lvl="1" eaLnBrk="1" hangingPunct="1"/>
            <a:r>
              <a:rPr lang="en-US" i="1" dirty="0" smtClean="0"/>
              <a:t>all-at-once</a:t>
            </a:r>
            <a:r>
              <a:rPr lang="en-US" dirty="0" smtClean="0"/>
              <a:t> before starting program execution</a:t>
            </a:r>
          </a:p>
        </p:txBody>
      </p:sp>
      <p:sp>
        <p:nvSpPr>
          <p:cNvPr id="584727" name="Rectangle 23"/>
          <p:cNvSpPr>
            <a:spLocks noChangeArrowheads="1"/>
          </p:cNvSpPr>
          <p:nvPr/>
        </p:nvSpPr>
        <p:spPr bwMode="auto">
          <a:xfrm>
            <a:off x="7156718" y="3576361"/>
            <a:ext cx="927100" cy="1004888"/>
          </a:xfrm>
          <a:prstGeom prst="rect">
            <a:avLst/>
          </a:prstGeom>
          <a:solidFill>
            <a:srgbClr val="CC99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(SDRAM)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99180" y="3643036"/>
            <a:ext cx="2895600" cy="21844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45720" rIns="45720"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>
                <a:latin typeface="Gill Sans MT"/>
              </a:rPr>
              <a:t>System-on-Chip</a:t>
            </a: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6013718" y="4401861"/>
            <a:ext cx="685800" cy="5334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ROM</a:t>
            </a:r>
          </a:p>
        </p:txBody>
      </p:sp>
      <p:sp>
        <p:nvSpPr>
          <p:cNvPr id="552973" name="Rectangle 8"/>
          <p:cNvSpPr>
            <a:spLocks noChangeArrowheads="1"/>
          </p:cNvSpPr>
          <p:nvPr/>
        </p:nvSpPr>
        <p:spPr bwMode="auto">
          <a:xfrm>
            <a:off x="4184918" y="3792261"/>
            <a:ext cx="83185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CPU</a:t>
            </a:r>
          </a:p>
        </p:txBody>
      </p:sp>
      <p:sp>
        <p:nvSpPr>
          <p:cNvPr id="16392" name="AutoShape 15"/>
          <p:cNvSpPr>
            <a:spLocks noChangeArrowheads="1"/>
          </p:cNvSpPr>
          <p:nvPr/>
        </p:nvSpPr>
        <p:spPr bwMode="auto">
          <a:xfrm>
            <a:off x="5229493" y="3792261"/>
            <a:ext cx="430212" cy="1752600"/>
          </a:xfrm>
          <a:prstGeom prst="upDownArrow">
            <a:avLst>
              <a:gd name="adj1" fmla="val 50000"/>
              <a:gd name="adj2" fmla="val 2150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76" name="AutoShape 16"/>
          <p:cNvSpPr>
            <a:spLocks noChangeArrowheads="1"/>
          </p:cNvSpPr>
          <p:nvPr/>
        </p:nvSpPr>
        <p:spPr bwMode="auto">
          <a:xfrm>
            <a:off x="5556518" y="45288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84980" y="3792261"/>
            <a:ext cx="338138" cy="2698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I$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4980" y="4066899"/>
            <a:ext cx="338138" cy="255587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D$</a:t>
            </a:r>
          </a:p>
        </p:txBody>
      </p:sp>
      <p:sp>
        <p:nvSpPr>
          <p:cNvPr id="552979" name="AutoShape 19"/>
          <p:cNvSpPr>
            <a:spLocks noChangeArrowheads="1"/>
          </p:cNvSpPr>
          <p:nvPr/>
        </p:nvSpPr>
        <p:spPr bwMode="auto">
          <a:xfrm>
            <a:off x="5556518" y="3944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0" name="AutoShape 20"/>
          <p:cNvSpPr>
            <a:spLocks noChangeArrowheads="1"/>
          </p:cNvSpPr>
          <p:nvPr/>
        </p:nvSpPr>
        <p:spPr bwMode="auto">
          <a:xfrm>
            <a:off x="55565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13718" y="50114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Card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Ctrl.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3718" y="37922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DRAM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Ctrl.</a:t>
            </a:r>
          </a:p>
        </p:txBody>
      </p:sp>
      <p:sp>
        <p:nvSpPr>
          <p:cNvPr id="552983" name="AutoShape 23"/>
          <p:cNvSpPr>
            <a:spLocks noChangeArrowheads="1"/>
          </p:cNvSpPr>
          <p:nvPr/>
        </p:nvSpPr>
        <p:spPr bwMode="auto">
          <a:xfrm>
            <a:off x="7156718" y="4732061"/>
            <a:ext cx="990600" cy="1004888"/>
          </a:xfrm>
          <a:prstGeom prst="flowChartPunchedCard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Flash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Storage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(SD card)</a:t>
            </a:r>
          </a:p>
        </p:txBody>
      </p:sp>
      <p:sp>
        <p:nvSpPr>
          <p:cNvPr id="552984" name="AutoShape 24"/>
          <p:cNvSpPr>
            <a:spLocks noChangeArrowheads="1"/>
          </p:cNvSpPr>
          <p:nvPr/>
        </p:nvSpPr>
        <p:spPr bwMode="auto">
          <a:xfrm>
            <a:off x="66995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AutoShape 25"/>
          <p:cNvSpPr>
            <a:spLocks noChangeArrowheads="1"/>
          </p:cNvSpPr>
          <p:nvPr/>
        </p:nvSpPr>
        <p:spPr bwMode="auto">
          <a:xfrm>
            <a:off x="6699518" y="39319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84918" y="4503461"/>
            <a:ext cx="554037" cy="4318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SPM</a:t>
            </a:r>
          </a:p>
        </p:txBody>
      </p:sp>
      <p:sp>
        <p:nvSpPr>
          <p:cNvPr id="552987" name="AutoShape 27"/>
          <p:cNvSpPr>
            <a:spLocks noChangeArrowheads="1"/>
          </p:cNvSpPr>
          <p:nvPr/>
        </p:nvSpPr>
        <p:spPr bwMode="auto">
          <a:xfrm rot="16200000">
            <a:off x="4337318" y="4262161"/>
            <a:ext cx="254000" cy="304800"/>
          </a:xfrm>
          <a:prstGeom prst="leftRightArrow">
            <a:avLst>
              <a:gd name="adj1" fmla="val 41676"/>
              <a:gd name="adj2" fmla="val 2999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8" name="Rectangle 8"/>
          <p:cNvSpPr>
            <a:spLocks noChangeArrowheads="1"/>
          </p:cNvSpPr>
          <p:nvPr/>
        </p:nvSpPr>
        <p:spPr bwMode="auto">
          <a:xfrm>
            <a:off x="4184918" y="4986061"/>
            <a:ext cx="685800" cy="533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ASIC</a:t>
            </a:r>
          </a:p>
        </p:txBody>
      </p:sp>
      <p:sp>
        <p:nvSpPr>
          <p:cNvPr id="552989" name="AutoShape 29"/>
          <p:cNvSpPr>
            <a:spLocks noChangeArrowheads="1"/>
          </p:cNvSpPr>
          <p:nvPr/>
        </p:nvSpPr>
        <p:spPr bwMode="auto">
          <a:xfrm>
            <a:off x="4883418" y="5087661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74" name="AutoShape 14"/>
          <p:cNvSpPr>
            <a:spLocks noChangeArrowheads="1"/>
          </p:cNvSpPr>
          <p:nvPr/>
        </p:nvSpPr>
        <p:spPr bwMode="auto">
          <a:xfrm>
            <a:off x="4989780" y="3919261"/>
            <a:ext cx="338138" cy="304800"/>
          </a:xfrm>
          <a:prstGeom prst="leftRightArrow">
            <a:avLst>
              <a:gd name="adj1" fmla="val 50000"/>
              <a:gd name="adj2" fmla="val 2218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415514" y="5020921"/>
            <a:ext cx="457200" cy="558800"/>
            <a:chOff x="7415514" y="5020921"/>
            <a:chExt cx="457200" cy="558800"/>
          </a:xfrm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415514" y="50209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7415514" y="51606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7415514" y="53003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7415514" y="5440021"/>
              <a:ext cx="457200" cy="1397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17439" y="5022846"/>
            <a:ext cx="457200" cy="558800"/>
            <a:chOff x="7415514" y="5020921"/>
            <a:chExt cx="457200" cy="558800"/>
          </a:xfrm>
        </p:grpSpPr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7415514" y="50209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7415514" y="51606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7415514" y="5300321"/>
              <a:ext cx="457200" cy="13970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7415514" y="5440021"/>
              <a:ext cx="457200" cy="1397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3247E-6 L -0.00243 -0.17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66800"/>
            <a:ext cx="8131215" cy="5064125"/>
          </a:xfrm>
        </p:spPr>
        <p:txBody>
          <a:bodyPr/>
          <a:lstStyle/>
          <a:p>
            <a:r>
              <a:rPr lang="en-US" sz="2400" dirty="0" smtClean="0"/>
              <a:t>Software-managed on-chip SRAM</a:t>
            </a:r>
          </a:p>
          <a:p>
            <a:pPr lvl="1"/>
            <a:r>
              <a:rPr lang="en-US" dirty="0" smtClean="0"/>
              <a:t>Mapped to physical address space</a:t>
            </a: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StrataX</a:t>
            </a:r>
            <a:r>
              <a:rPr lang="en-US" i="1" dirty="0" smtClean="0">
                <a:solidFill>
                  <a:srgbClr val="FF0000"/>
                </a:solidFill>
              </a:rPr>
              <a:t> manages SPM as a SW I-cache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Advantages:</a:t>
            </a:r>
          </a:p>
          <a:p>
            <a:pPr lvl="1"/>
            <a:r>
              <a:rPr lang="en-US" dirty="0" smtClean="0"/>
              <a:t>Low latency</a:t>
            </a:r>
            <a:endParaRPr lang="en-US" dirty="0"/>
          </a:p>
          <a:p>
            <a:pPr lvl="1"/>
            <a:r>
              <a:rPr lang="en-US" dirty="0"/>
              <a:t>Smaller than </a:t>
            </a:r>
            <a:r>
              <a:rPr lang="en-US" dirty="0" smtClean="0"/>
              <a:t>HW cache</a:t>
            </a:r>
            <a:endParaRPr lang="en-US" dirty="0"/>
          </a:p>
          <a:p>
            <a:pPr lvl="1"/>
            <a:r>
              <a:rPr lang="en-US" dirty="0" smtClean="0"/>
              <a:t>Energy-efficient</a:t>
            </a:r>
          </a:p>
          <a:p>
            <a:pPr lvl="1"/>
            <a:r>
              <a:rPr lang="en-US" dirty="0" smtClean="0"/>
              <a:t>Simpler WCET analysis</a:t>
            </a:r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Scratchpad Memory (SPM)</a:t>
            </a:r>
          </a:p>
        </p:txBody>
      </p:sp>
      <p:pic>
        <p:nvPicPr>
          <p:cNvPr id="206916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896" y="2364130"/>
            <a:ext cx="27511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15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346" y="2352554"/>
            <a:ext cx="3821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193925" y="1095375"/>
            <a:ext cx="4662488" cy="4387850"/>
          </a:xfrm>
          <a:prstGeom prst="rect">
            <a:avLst/>
          </a:prstGeom>
          <a:solidFill>
            <a:srgbClr val="00CC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Dynamic Binary Translator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028" name="AutoShape 43"/>
          <p:cNvSpPr>
            <a:spLocks noChangeArrowheads="1"/>
          </p:cNvSpPr>
          <p:nvPr/>
        </p:nvSpPr>
        <p:spPr bwMode="auto">
          <a:xfrm>
            <a:off x="6946900" y="1095375"/>
            <a:ext cx="1460500" cy="4570413"/>
          </a:xfrm>
          <a:prstGeom prst="flowChartDocument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Code Cache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Basic DBT </a:t>
            </a:r>
            <a:r>
              <a:rPr lang="en-US" dirty="0" smtClean="0"/>
              <a:t>System (Strata)</a:t>
            </a:r>
            <a:endParaRPr lang="en-US" dirty="0" smtClean="0"/>
          </a:p>
        </p:txBody>
      </p:sp>
      <p:graphicFrame>
        <p:nvGraphicFramePr>
          <p:cNvPr id="625708" name="Object 44"/>
          <p:cNvGraphicFramePr>
            <a:graphicFrameLocks noChangeAspect="1"/>
          </p:cNvGraphicFramePr>
          <p:nvPr>
            <p:ph idx="1"/>
          </p:nvPr>
        </p:nvGraphicFramePr>
        <p:xfrm>
          <a:off x="2212975" y="5668963"/>
          <a:ext cx="3811588" cy="520700"/>
        </p:xfrm>
        <a:graphic>
          <a:graphicData uri="http://schemas.openxmlformats.org/presentationml/2006/ole">
            <p:oleObj spid="_x0000_s114690" name="Equation" r:id="rId4" imgW="3073320" imgH="419040" progId="Equation.3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4384675" y="7042150"/>
            <a:ext cx="2936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639763" y="1095375"/>
            <a:ext cx="1462087" cy="43878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/>
              <a:t>App. Binary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80548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5805488" y="39258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0413" y="22844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Build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sp>
        <p:nvSpPr>
          <p:cNvPr id="1035" name="AutoShape 26"/>
          <p:cNvSpPr>
            <a:spLocks noChangeArrowheads="1"/>
          </p:cNvSpPr>
          <p:nvPr/>
        </p:nvSpPr>
        <p:spPr bwMode="auto">
          <a:xfrm>
            <a:off x="3381375" y="2192338"/>
            <a:ext cx="914400" cy="639762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Cached?</a:t>
            </a:r>
          </a:p>
        </p:txBody>
      </p:sp>
      <p:sp>
        <p:nvSpPr>
          <p:cNvPr id="1036" name="Oval 27"/>
          <p:cNvSpPr>
            <a:spLocks noChangeArrowheads="1"/>
          </p:cNvSpPr>
          <p:nvPr/>
        </p:nvSpPr>
        <p:spPr bwMode="auto">
          <a:xfrm>
            <a:off x="2559050" y="2695575"/>
            <a:ext cx="4572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PC</a:t>
            </a: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2332038" y="1462088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Save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cxnSp>
        <p:nvCxnSpPr>
          <p:cNvPr id="1038" name="AutoShape 12"/>
          <p:cNvCxnSpPr>
            <a:cxnSpLocks noChangeShapeType="1"/>
            <a:stCxn id="1037" idx="2"/>
            <a:endCxn id="1036" idx="0"/>
          </p:cNvCxnSpPr>
          <p:nvPr/>
        </p:nvCxnSpPr>
        <p:spPr bwMode="auto">
          <a:xfrm flipH="1">
            <a:off x="2787650" y="1919288"/>
            <a:ext cx="1588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39" name="Rectangle 10"/>
          <p:cNvSpPr>
            <a:spLocks noChangeArrowheads="1"/>
          </p:cNvSpPr>
          <p:nvPr/>
        </p:nvSpPr>
        <p:spPr bwMode="auto">
          <a:xfrm>
            <a:off x="5805488" y="3109913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Fragment</a:t>
            </a:r>
          </a:p>
        </p:txBody>
      </p:sp>
      <p:cxnSp>
        <p:nvCxnSpPr>
          <p:cNvPr id="1040" name="AutoShape 12"/>
          <p:cNvCxnSpPr>
            <a:cxnSpLocks noChangeShapeType="1"/>
            <a:stCxn id="1039" idx="2"/>
            <a:endCxn id="1033" idx="0"/>
          </p:cNvCxnSpPr>
          <p:nvPr/>
        </p:nvCxnSpPr>
        <p:spPr bwMode="auto">
          <a:xfrm>
            <a:off x="6262688" y="35671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41" name="AutoShape 12"/>
          <p:cNvCxnSpPr>
            <a:cxnSpLocks noChangeShapeType="1"/>
            <a:stCxn id="1032" idx="1"/>
            <a:endCxn id="1043" idx="3"/>
          </p:cNvCxnSpPr>
          <p:nvPr/>
        </p:nvCxnSpPr>
        <p:spPr bwMode="auto">
          <a:xfrm flipH="1">
            <a:off x="4572000" y="4981575"/>
            <a:ext cx="1233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42" name="Rectangle 10"/>
          <p:cNvSpPr>
            <a:spLocks noChangeArrowheads="1"/>
          </p:cNvSpPr>
          <p:nvPr/>
        </p:nvSpPr>
        <p:spPr bwMode="auto">
          <a:xfrm>
            <a:off x="2332038" y="4752975"/>
            <a:ext cx="914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Restore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Context</a:t>
            </a:r>
          </a:p>
        </p:txBody>
      </p:sp>
      <p:sp>
        <p:nvSpPr>
          <p:cNvPr id="1043" name="AutoShape 26"/>
          <p:cNvSpPr>
            <a:spLocks noChangeArrowheads="1"/>
          </p:cNvSpPr>
          <p:nvPr/>
        </p:nvSpPr>
        <p:spPr bwMode="auto">
          <a:xfrm>
            <a:off x="3657600" y="4660900"/>
            <a:ext cx="914400" cy="639763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Dispatch</a:t>
            </a:r>
          </a:p>
        </p:txBody>
      </p:sp>
      <p:cxnSp>
        <p:nvCxnSpPr>
          <p:cNvPr id="1044" name="AutoShape 12"/>
          <p:cNvCxnSpPr>
            <a:cxnSpLocks noChangeShapeType="1"/>
            <a:stCxn id="1043" idx="0"/>
            <a:endCxn id="1036" idx="5"/>
          </p:cNvCxnSpPr>
          <p:nvPr/>
        </p:nvCxnSpPr>
        <p:spPr bwMode="auto">
          <a:xfrm flipH="1" flipV="1">
            <a:off x="2949575" y="3086100"/>
            <a:ext cx="1165225" cy="157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014788" y="445135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BUILD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3282950" y="4964113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STOP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157663" y="22828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NO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790950" y="2741613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/>
              <a:t>YES</a:t>
            </a:r>
          </a:p>
        </p:txBody>
      </p:sp>
      <p:cxnSp>
        <p:nvCxnSpPr>
          <p:cNvPr id="1049" name="AutoShape 12"/>
          <p:cNvCxnSpPr>
            <a:cxnSpLocks noChangeShapeType="1"/>
            <a:stCxn id="1036" idx="7"/>
            <a:endCxn id="1035" idx="1"/>
          </p:cNvCxnSpPr>
          <p:nvPr/>
        </p:nvCxnSpPr>
        <p:spPr bwMode="auto">
          <a:xfrm flipV="1">
            <a:off x="2949575" y="2513013"/>
            <a:ext cx="4318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0" name="AutoShape 12"/>
          <p:cNvCxnSpPr>
            <a:cxnSpLocks noChangeShapeType="1"/>
            <a:stCxn id="1035" idx="3"/>
            <a:endCxn id="1034" idx="1"/>
          </p:cNvCxnSpPr>
          <p:nvPr/>
        </p:nvCxnSpPr>
        <p:spPr bwMode="auto">
          <a:xfrm>
            <a:off x="4295775" y="2513013"/>
            <a:ext cx="274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1" name="AutoShape 12"/>
          <p:cNvCxnSpPr>
            <a:cxnSpLocks noChangeShapeType="1"/>
            <a:stCxn id="1043" idx="1"/>
            <a:endCxn id="1042" idx="3"/>
          </p:cNvCxnSpPr>
          <p:nvPr/>
        </p:nvCxnSpPr>
        <p:spPr bwMode="auto">
          <a:xfrm flipH="1">
            <a:off x="324643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2" name="AutoShape 12"/>
          <p:cNvCxnSpPr>
            <a:cxnSpLocks noChangeShapeType="1"/>
            <a:stCxn id="1033" idx="3"/>
          </p:cNvCxnSpPr>
          <p:nvPr/>
        </p:nvCxnSpPr>
        <p:spPr bwMode="auto">
          <a:xfrm>
            <a:off x="6719888" y="4154488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3" name="AutoShape 12"/>
          <p:cNvCxnSpPr>
            <a:cxnSpLocks noChangeShapeType="1"/>
            <a:endCxn id="1032" idx="3"/>
          </p:cNvCxnSpPr>
          <p:nvPr/>
        </p:nvCxnSpPr>
        <p:spPr bwMode="auto">
          <a:xfrm flipH="1">
            <a:off x="6719888" y="4981575"/>
            <a:ext cx="411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4" name="AutoShape 12"/>
          <p:cNvCxnSpPr>
            <a:cxnSpLocks noChangeShapeType="1"/>
            <a:stCxn id="1034" idx="3"/>
            <a:endCxn id="1039" idx="0"/>
          </p:cNvCxnSpPr>
          <p:nvPr/>
        </p:nvCxnSpPr>
        <p:spPr bwMode="auto">
          <a:xfrm>
            <a:off x="5484813" y="2513013"/>
            <a:ext cx="777875" cy="59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cxnSp>
        <p:nvCxnSpPr>
          <p:cNvPr id="1055" name="AutoShape 12"/>
          <p:cNvCxnSpPr>
            <a:cxnSpLocks noChangeShapeType="1"/>
            <a:stCxn id="1035" idx="2"/>
            <a:endCxn id="1039" idx="1"/>
          </p:cNvCxnSpPr>
          <p:nvPr/>
        </p:nvCxnSpPr>
        <p:spPr bwMode="auto">
          <a:xfrm rot="16200000" flipH="1">
            <a:off x="4568825" y="2101850"/>
            <a:ext cx="506413" cy="196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med"/>
          </a:ln>
        </p:spPr>
      </p:cxn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541463" y="1471613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latin typeface="Courier New" pitchFamily="49" charset="0"/>
              </a:rPr>
              <a:t>START</a:t>
            </a:r>
          </a:p>
        </p:txBody>
      </p:sp>
      <p:cxnSp>
        <p:nvCxnSpPr>
          <p:cNvPr id="1057" name="AutoShape 12"/>
          <p:cNvCxnSpPr>
            <a:cxnSpLocks noChangeShapeType="1"/>
            <a:stCxn id="1042" idx="1"/>
          </p:cNvCxnSpPr>
          <p:nvPr/>
        </p:nvCxnSpPr>
        <p:spPr bwMode="auto">
          <a:xfrm flipH="1" flipV="1">
            <a:off x="1876425" y="4979988"/>
            <a:ext cx="4556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058" name="AutoShape 12"/>
          <p:cNvCxnSpPr>
            <a:cxnSpLocks noChangeShapeType="1"/>
            <a:endCxn id="1037" idx="1"/>
          </p:cNvCxnSpPr>
          <p:nvPr/>
        </p:nvCxnSpPr>
        <p:spPr bwMode="auto">
          <a:xfrm>
            <a:off x="1876425" y="1690688"/>
            <a:ext cx="4556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3.2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4.9|0.8|0.5|1|2.3"/>
</p:tagLst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0066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0066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13851</TotalTime>
  <Words>3337</Words>
  <Application>Microsoft Office PowerPoint</Application>
  <PresentationFormat>On-screen Show (4:3)</PresentationFormat>
  <Paragraphs>1480</Paragraphs>
  <Slides>58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Wingdings</vt:lpstr>
      <vt:lpstr>Garamond</vt:lpstr>
      <vt:lpstr>Bookman Old Style</vt:lpstr>
      <vt:lpstr>Gill Sans MT</vt:lpstr>
      <vt:lpstr>Courier New</vt:lpstr>
      <vt:lpstr>Edge</vt:lpstr>
      <vt:lpstr>Microsoft Graph Chart</vt:lpstr>
      <vt:lpstr>Microsoft Equation 3.0</vt:lpstr>
      <vt:lpstr>Dynamic Binary Translation for Embedded Systems with Scratchpad Memory</vt:lpstr>
      <vt:lpstr>Embedded Systems Evolution</vt:lpstr>
      <vt:lpstr>Overview</vt:lpstr>
      <vt:lpstr>Dynamic Binary Translation (DBT)</vt:lpstr>
      <vt:lpstr>Uses of DBT</vt:lpstr>
      <vt:lpstr>Target System-on-Chip</vt:lpstr>
      <vt:lpstr>Native Execution w/Shadowing</vt:lpstr>
      <vt:lpstr>Scratchpad Memory (SPM)</vt:lpstr>
      <vt:lpstr>Basic DBT System (Strata)</vt:lpstr>
      <vt:lpstr>Allocate F$ on SPM</vt:lpstr>
      <vt:lpstr>Experimental Methodology</vt:lpstr>
      <vt:lpstr>Allocate F$ on SPM</vt:lpstr>
      <vt:lpstr>DBT for Embedded Systems</vt:lpstr>
      <vt:lpstr>StrataX</vt:lpstr>
      <vt:lpstr>Fragment Formation</vt:lpstr>
      <vt:lpstr>Fragment Linking</vt:lpstr>
      <vt:lpstr>Indirect Branch Target Cache (IBTC)</vt:lpstr>
      <vt:lpstr>Fragment Formation Tuning</vt:lpstr>
      <vt:lpstr>Fragment Formation Tuning</vt:lpstr>
      <vt:lpstr>Control Code Footprint Reduction</vt:lpstr>
      <vt:lpstr>Trampoline Size Minimization</vt:lpstr>
      <vt:lpstr>IBTC Lookup Factorization</vt:lpstr>
      <vt:lpstr>Fragment Prologue Elimination</vt:lpstr>
      <vt:lpstr>32KB Code Cache Usage</vt:lpstr>
      <vt:lpstr>Performance w/Footprint Reduction</vt:lpstr>
      <vt:lpstr>Fragment Cache Allocation</vt:lpstr>
      <vt:lpstr>Heterogeneous Fragment Cache (F$)</vt:lpstr>
      <vt:lpstr>Initial HF$ Management</vt:lpstr>
      <vt:lpstr>Initial HF$ Performance</vt:lpstr>
      <vt:lpstr>Initial SPM Usage in HF$</vt:lpstr>
      <vt:lpstr>SPM-aware HF$ Management</vt:lpstr>
      <vt:lpstr>Final HF$ Performance</vt:lpstr>
      <vt:lpstr>Final SPM Usage in HF$</vt:lpstr>
      <vt:lpstr>F$ in SPM = SW I-cache</vt:lpstr>
      <vt:lpstr>Victim Compression</vt:lpstr>
      <vt:lpstr>Victim Compression</vt:lpstr>
      <vt:lpstr>Victim Compression</vt:lpstr>
      <vt:lpstr>Victim Compression</vt:lpstr>
      <vt:lpstr>Victim Compression</vt:lpstr>
      <vt:lpstr>Victim Compression</vt:lpstr>
      <vt:lpstr>Victim Compression</vt:lpstr>
      <vt:lpstr>Fragment Pinning</vt:lpstr>
      <vt:lpstr>Victim Compression &amp; Pinning</vt:lpstr>
      <vt:lpstr>Demand Paging for NAND Flash</vt:lpstr>
      <vt:lpstr>Scattered Page Buffer</vt:lpstr>
      <vt:lpstr>Scattered Page Buffer</vt:lpstr>
      <vt:lpstr>Unified Code Buffer = F$ + PB</vt:lpstr>
      <vt:lpstr>Unified Code Buffer</vt:lpstr>
      <vt:lpstr>NAND Page Reads</vt:lpstr>
      <vt:lpstr>NAND Page Reads</vt:lpstr>
      <vt:lpstr>Improvement in Boot Time</vt:lpstr>
      <vt:lpstr>Improvement in Performance</vt:lpstr>
      <vt:lpstr>StrataX</vt:lpstr>
      <vt:lpstr>Conclusions</vt:lpstr>
      <vt:lpstr>Contributions</vt:lpstr>
      <vt:lpstr>Questions?</vt:lpstr>
      <vt:lpstr>Publications</vt:lpstr>
      <vt:lpstr>it only took 8 years…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for Embedded Systems</dc:title>
  <dc:creator>José Baiocchi Paredes</dc:creator>
  <cp:lastModifiedBy>jabaiocc</cp:lastModifiedBy>
  <cp:revision>511</cp:revision>
  <dcterms:created xsi:type="dcterms:W3CDTF">2008-11-18T01:42:33Z</dcterms:created>
  <dcterms:modified xsi:type="dcterms:W3CDTF">2011-11-11T17:12:04Z</dcterms:modified>
</cp:coreProperties>
</file>