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2" r:id="rId2"/>
    <p:sldId id="273" r:id="rId3"/>
    <p:sldId id="257" r:id="rId4"/>
    <p:sldId id="258" r:id="rId5"/>
    <p:sldId id="27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9" r:id="rId19"/>
    <p:sldId id="271" r:id="rId20"/>
    <p:sldId id="274" r:id="rId21"/>
    <p:sldId id="278"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6" autoAdjust="0"/>
    <p:restoredTop sz="94660"/>
  </p:normalViewPr>
  <p:slideViewPr>
    <p:cSldViewPr>
      <p:cViewPr varScale="1">
        <p:scale>
          <a:sx n="110" d="100"/>
          <a:sy n="110" d="100"/>
        </p:scale>
        <p:origin x="-16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355C5A1-641B-408C-98A9-997166BCEB10}" type="datetimeFigureOut">
              <a:rPr lang="en-US" smtClean="0"/>
              <a:pPr/>
              <a:t>6/27/2011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8182E187-6B40-4737-8DBD-A0664302BA4A}"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5C5A1-641B-408C-98A9-997166BCEB10}" type="datetimeFigureOut">
              <a:rPr lang="en-US" smtClean="0"/>
              <a:pPr/>
              <a:t>6/27/2011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5C5A1-641B-408C-98A9-997166BCEB10}" type="datetimeFigureOut">
              <a:rPr lang="en-US" smtClean="0"/>
              <a:pPr/>
              <a:t>6/27/2011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5C5A1-641B-408C-98A9-997166BCEB10}" type="datetimeFigureOut">
              <a:rPr lang="en-US" smtClean="0"/>
              <a:pPr/>
              <a:t>6/27/2011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55C5A1-641B-408C-98A9-997166BCEB10}" type="datetimeFigureOut">
              <a:rPr lang="en-US" smtClean="0"/>
              <a:pPr/>
              <a:t>6/27/2011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8182E187-6B40-4737-8DBD-A0664302BA4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55C5A1-641B-408C-98A9-997166BCEB10}" type="datetimeFigureOut">
              <a:rPr lang="en-US" smtClean="0"/>
              <a:pPr/>
              <a:t>6/27/2011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55C5A1-641B-408C-98A9-997166BCEB10}" type="datetimeFigureOut">
              <a:rPr lang="en-US" smtClean="0"/>
              <a:pPr/>
              <a:t>6/27/2011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55C5A1-641B-408C-98A9-997166BCEB10}" type="datetimeFigureOut">
              <a:rPr lang="en-US" smtClean="0"/>
              <a:pPr/>
              <a:t>6/27/2011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5C5A1-641B-408C-98A9-997166BCEB10}" type="datetimeFigureOut">
              <a:rPr lang="en-US" smtClean="0"/>
              <a:pPr/>
              <a:t>6/27/2011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55C5A1-641B-408C-98A9-997166BCEB10}" type="datetimeFigureOut">
              <a:rPr lang="en-US" smtClean="0"/>
              <a:pPr/>
              <a:t>6/27/2011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55C5A1-641B-408C-98A9-997166BCEB10}" type="datetimeFigureOut">
              <a:rPr lang="en-US" smtClean="0"/>
              <a:pPr/>
              <a:t>6/27/2011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82E187-6B40-4737-8DBD-A0664302BA4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55C5A1-641B-408C-98A9-997166BCEB10}" type="datetimeFigureOut">
              <a:rPr lang="en-US" smtClean="0"/>
              <a:pPr/>
              <a:t>6/27/2011</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82E187-6B40-4737-8DBD-A0664302BA4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401080" cy="2500306"/>
          </a:xfrm>
        </p:spPr>
        <p:txBody>
          <a:bodyPr>
            <a:normAutofit/>
          </a:bodyPr>
          <a:lstStyle/>
          <a:p>
            <a:r>
              <a:rPr lang="en-US" dirty="0" smtClean="0">
                <a:solidFill>
                  <a:schemeClr val="tx1"/>
                </a:solidFill>
                <a:latin typeface="Arial Black" pitchFamily="34" charset="0"/>
              </a:rPr>
              <a:t>EMBEDDED SYSTEM</a:t>
            </a:r>
            <a:br>
              <a:rPr lang="en-US" dirty="0" smtClean="0">
                <a:solidFill>
                  <a:schemeClr val="tx1"/>
                </a:solidFill>
                <a:latin typeface="Arial Black" pitchFamily="34" charset="0"/>
              </a:rPr>
            </a:br>
            <a:r>
              <a:rPr lang="en-US" dirty="0" smtClean="0">
                <a:solidFill>
                  <a:schemeClr val="tx1"/>
                </a:solidFill>
                <a:latin typeface="Arial Black" pitchFamily="34" charset="0"/>
              </a:rPr>
              <a:t>IN</a:t>
            </a:r>
            <a:br>
              <a:rPr lang="en-US" dirty="0" smtClean="0">
                <a:solidFill>
                  <a:schemeClr val="tx1"/>
                </a:solidFill>
                <a:latin typeface="Arial Black" pitchFamily="34" charset="0"/>
              </a:rPr>
            </a:br>
            <a:r>
              <a:rPr lang="en-US" dirty="0" smtClean="0">
                <a:solidFill>
                  <a:schemeClr val="tx1"/>
                </a:solidFill>
                <a:latin typeface="Arial Black" pitchFamily="34" charset="0"/>
              </a:rPr>
              <a:t>AUTOMOBILES</a:t>
            </a:r>
            <a:endParaRPr lang="en-IN" dirty="0">
              <a:solidFill>
                <a:schemeClr val="tx1"/>
              </a:solidFill>
              <a:latin typeface="Arial Black" pitchFamily="34" charset="0"/>
            </a:endParaRPr>
          </a:p>
        </p:txBody>
      </p:sp>
      <p:pic>
        <p:nvPicPr>
          <p:cNvPr id="5" name="Content Placeholder 4" descr="2008-mercedes-benz-C350-sport.jpg"/>
          <p:cNvPicPr>
            <a:picLocks noGrp="1" noChangeAspect="1"/>
          </p:cNvPicPr>
          <p:nvPr>
            <p:ph sz="half" idx="1"/>
          </p:nvPr>
        </p:nvPicPr>
        <p:blipFill>
          <a:blip r:embed="rId2" cstate="print"/>
          <a:stretch>
            <a:fillRect/>
          </a:stretch>
        </p:blipFill>
        <p:spPr>
          <a:xfrm>
            <a:off x="357158" y="3000372"/>
            <a:ext cx="4038600" cy="3028950"/>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600" dirty="0" smtClean="0">
                <a:latin typeface="Informal Roman" pitchFamily="66" charset="0"/>
              </a:rPr>
              <a:t>ADAPTIVE CRUISE CONTROL (A.C.C.)</a:t>
            </a:r>
            <a:endParaRPr lang="en-IN" sz="3600" dirty="0">
              <a:latin typeface="Informal Roman" pitchFamily="66" charset="0"/>
            </a:endParaRPr>
          </a:p>
        </p:txBody>
      </p:sp>
      <p:pic>
        <p:nvPicPr>
          <p:cNvPr id="5" name="Content Placeholder 4" descr="Fig06.jpg"/>
          <p:cNvPicPr>
            <a:picLocks noGrp="1" noChangeAspect="1"/>
          </p:cNvPicPr>
          <p:nvPr>
            <p:ph sz="half" idx="1"/>
          </p:nvPr>
        </p:nvPicPr>
        <p:blipFill>
          <a:blip r:embed="rId2"/>
          <a:stretch>
            <a:fillRect/>
          </a:stretch>
        </p:blipFill>
        <p:spPr>
          <a:xfrm>
            <a:off x="571472" y="1000108"/>
            <a:ext cx="7786742" cy="3071834"/>
          </a:xfrm>
        </p:spPr>
      </p:pic>
      <p:sp>
        <p:nvSpPr>
          <p:cNvPr id="4" name="Content Placeholder 3"/>
          <p:cNvSpPr>
            <a:spLocks noGrp="1"/>
          </p:cNvSpPr>
          <p:nvPr>
            <p:ph sz="half" idx="2"/>
          </p:nvPr>
        </p:nvSpPr>
        <p:spPr>
          <a:xfrm>
            <a:off x="285720" y="4286255"/>
            <a:ext cx="8401080" cy="2286017"/>
          </a:xfrm>
        </p:spPr>
        <p:txBody>
          <a:bodyPr>
            <a:normAutofit lnSpcReduction="10000"/>
          </a:bodyPr>
          <a:lstStyle/>
          <a:p>
            <a:r>
              <a:rPr lang="en-US" dirty="0" smtClean="0">
                <a:latin typeface="Comic Sans MS" pitchFamily="66" charset="0"/>
              </a:rPr>
              <a:t>ACC allows cars to keep safe distances from other vehicles on busy highways. The driver can set the speed of   his car and the distance between his car and others. When traffic slows down, ACC alters vehicle speed using moderate braking</a:t>
            </a:r>
            <a:endParaRPr lang="en-IN" dirty="0">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214950"/>
            <a:ext cx="8229600" cy="1143000"/>
          </a:xfrm>
        </p:spPr>
        <p:txBody>
          <a:bodyPr>
            <a:noAutofit/>
          </a:bodyPr>
          <a:lstStyle/>
          <a:p>
            <a:r>
              <a:rPr lang="en-US" sz="2200" dirty="0" smtClean="0">
                <a:latin typeface="Comic Sans MS" pitchFamily="66" charset="0"/>
              </a:rPr>
              <a:t>Each car with ACC has a micro wave radar unit or laser transceiver fixed in front of it to determine the distance and relative speed of any vehicle in the path</a:t>
            </a:r>
            <a:endParaRPr lang="en-IN" sz="2200" dirty="0">
              <a:latin typeface="Comic Sans MS" pitchFamily="66" charset="0"/>
            </a:endParaRPr>
          </a:p>
        </p:txBody>
      </p:sp>
      <p:pic>
        <p:nvPicPr>
          <p:cNvPr id="5" name="Content Placeholder 4" descr="car_photo_24565_7.jpg"/>
          <p:cNvPicPr>
            <a:picLocks noGrp="1" noChangeAspect="1"/>
          </p:cNvPicPr>
          <p:nvPr>
            <p:ph sz="half" idx="1"/>
          </p:nvPr>
        </p:nvPicPr>
        <p:blipFill>
          <a:blip r:embed="rId2"/>
          <a:stretch>
            <a:fillRect/>
          </a:stretch>
        </p:blipFill>
        <p:spPr>
          <a:xfrm>
            <a:off x="214282" y="214290"/>
            <a:ext cx="4038600" cy="2692400"/>
          </a:xfrm>
        </p:spPr>
      </p:pic>
      <p:pic>
        <p:nvPicPr>
          <p:cNvPr id="8" name="Content Placeholder 7" descr="drive__l.jpg"/>
          <p:cNvPicPr>
            <a:picLocks noGrp="1" noChangeAspect="1"/>
          </p:cNvPicPr>
          <p:nvPr>
            <p:ph sz="half" idx="2"/>
          </p:nvPr>
        </p:nvPicPr>
        <p:blipFill>
          <a:blip r:embed="rId3"/>
          <a:stretch>
            <a:fillRect/>
          </a:stretch>
        </p:blipFill>
        <p:spPr>
          <a:xfrm>
            <a:off x="4429124" y="1857364"/>
            <a:ext cx="4038600" cy="2692400"/>
          </a:xfrm>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Informal Roman" pitchFamily="66" charset="0"/>
              </a:rPr>
              <a:t>THE WORKING PRINCIPLE OF ADAPTIVE CRUISE  CONTROL:-</a:t>
            </a:r>
            <a:endParaRPr lang="en-IN" sz="3600" dirty="0">
              <a:latin typeface="Informal Roman" pitchFamily="66" charset="0"/>
            </a:endParaRPr>
          </a:p>
        </p:txBody>
      </p:sp>
      <p:sp>
        <p:nvSpPr>
          <p:cNvPr id="3" name="Content Placeholder 2"/>
          <p:cNvSpPr>
            <a:spLocks noGrp="1"/>
          </p:cNvSpPr>
          <p:nvPr>
            <p:ph idx="1"/>
          </p:nvPr>
        </p:nvSpPr>
        <p:spPr>
          <a:xfrm>
            <a:off x="428596" y="2332037"/>
            <a:ext cx="8229600" cy="4525963"/>
          </a:xfrm>
        </p:spPr>
        <p:txBody>
          <a:bodyPr>
            <a:normAutofit/>
          </a:bodyPr>
          <a:lstStyle/>
          <a:p>
            <a:r>
              <a:rPr lang="en-US" dirty="0" smtClean="0">
                <a:latin typeface="Comic Sans MS" pitchFamily="66" charset="0"/>
              </a:rPr>
              <a:t>As each car with ACC have a micro wave radar unit fixed in front of it to determine the distance and  relative speed  of any vehicle in it’s path. The principle behind the working of this type of radar is- THE DOPPLER EFFECT</a:t>
            </a:r>
            <a:endParaRPr lang="en-IN" dirty="0">
              <a:latin typeface="Comic Sans MS" pitchFamily="66" charset="0"/>
            </a:endParaRPr>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nformal Roman" pitchFamily="66" charset="0"/>
              </a:rPr>
              <a:t>DOPPLER EFFECT:-</a:t>
            </a:r>
            <a:endParaRPr lang="en-IN" dirty="0">
              <a:latin typeface="Informal Roman" pitchFamily="66" charset="0"/>
            </a:endParaRPr>
          </a:p>
        </p:txBody>
      </p:sp>
      <p:sp>
        <p:nvSpPr>
          <p:cNvPr id="3" name="Content Placeholder 2"/>
          <p:cNvSpPr>
            <a:spLocks noGrp="1"/>
          </p:cNvSpPr>
          <p:nvPr>
            <p:ph idx="1"/>
          </p:nvPr>
        </p:nvSpPr>
        <p:spPr/>
        <p:txBody>
          <a:bodyPr/>
          <a:lstStyle/>
          <a:p>
            <a:pPr>
              <a:buNone/>
            </a:pPr>
            <a:r>
              <a:rPr lang="en-US" dirty="0" smtClean="0">
                <a:latin typeface="Comic Sans MS" pitchFamily="66" charset="0"/>
              </a:rPr>
              <a:t>   Doppler Effect is the change in frequency of the waves when there is a relative motion between the transmitting and receiving units. The Doppler Effect can be categorize in two ways:-</a:t>
            </a:r>
          </a:p>
          <a:p>
            <a:pPr marL="514350" indent="-514350">
              <a:buFont typeface="+mj-lt"/>
              <a:buAutoNum type="arabicPeriod"/>
            </a:pPr>
            <a:r>
              <a:rPr lang="en-US" dirty="0" smtClean="0">
                <a:latin typeface="Comic Sans MS" pitchFamily="66" charset="0"/>
              </a:rPr>
              <a:t>Higher Pitch Sound</a:t>
            </a:r>
          </a:p>
          <a:p>
            <a:pPr marL="514350" indent="-514350">
              <a:buFont typeface="+mj-lt"/>
              <a:buAutoNum type="arabicPeriod"/>
            </a:pPr>
            <a:r>
              <a:rPr lang="en-US" dirty="0" smtClean="0">
                <a:latin typeface="Comic Sans MS" pitchFamily="66" charset="0"/>
              </a:rPr>
              <a:t>Lower Pitch Sound</a:t>
            </a:r>
            <a:endParaRPr lang="en-IN" dirty="0" smtClean="0">
              <a:latin typeface="Comic Sans MS" pitchFamily="66" charset="0"/>
            </a:endParaRPr>
          </a:p>
          <a:p>
            <a:endParaRPr lang="en-IN" dirty="0">
              <a:latin typeface="Comic Sans MS" pitchFamily="66" charset="0"/>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Informal Roman" pitchFamily="66" charset="0"/>
              </a:rPr>
              <a:t>1. HIGHER PITCH SOUND</a:t>
            </a:r>
            <a:endParaRPr lang="en-IN" sz="4000" dirty="0">
              <a:latin typeface="Informal Roman" pitchFamily="66" charset="0"/>
            </a:endParaRP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857356" y="1285860"/>
            <a:ext cx="5214974" cy="2786082"/>
          </a:xfrm>
          <a:prstGeom prst="rect">
            <a:avLst/>
          </a:prstGeom>
          <a:ln>
            <a:noFill/>
          </a:ln>
          <a:effectLst>
            <a:softEdge rad="112500"/>
          </a:effectLst>
          <a:scene3d>
            <a:camera prst="orthographicFront"/>
            <a:lightRig rig="harsh" dir="t"/>
          </a:scene3d>
          <a:sp3d extrusionH="635000" prstMaterial="metal">
            <a:bevelT w="635000" h="635000"/>
            <a:bevelB w="635000" h="6350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00034" y="4214818"/>
            <a:ext cx="8186766" cy="1911345"/>
          </a:xfrm>
        </p:spPr>
        <p:txBody>
          <a:bodyPr>
            <a:normAutofit fontScale="92500" lnSpcReduction="10000"/>
          </a:bodyPr>
          <a:lstStyle/>
          <a:p>
            <a:r>
              <a:rPr lang="en-US" b="1" dirty="0" smtClean="0">
                <a:latin typeface="Comic Sans MS" pitchFamily="66" charset="0"/>
              </a:rPr>
              <a:t> </a:t>
            </a:r>
            <a:r>
              <a:rPr lang="en-US" dirty="0" smtClean="0">
                <a:latin typeface="Comic Sans MS" pitchFamily="66" charset="0"/>
              </a:rPr>
              <a:t>In this case the vehicle is speeding towards the stationary listener. The distance between the listener and the car is decreasing. Then the listener will hear a higher pitch sound from the car, which means the frequency of sound, is increased</a:t>
            </a:r>
            <a:endParaRPr lang="en-IN" dirty="0">
              <a:latin typeface="Comic Sans MS" pitchFamily="66" charset="0"/>
            </a:endParaRP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normAutofit/>
          </a:bodyPr>
          <a:lstStyle/>
          <a:p>
            <a:pPr algn="l"/>
            <a:r>
              <a:rPr lang="en-US" sz="4000" dirty="0" smtClean="0">
                <a:latin typeface="Informal Roman" pitchFamily="66" charset="0"/>
              </a:rPr>
              <a:t>LOWER PITCH SOUND:-</a:t>
            </a:r>
            <a:endParaRPr lang="en-IN" sz="4000" dirty="0">
              <a:latin typeface="Informal Roman" pitchFamily="66" charset="0"/>
            </a:endParaRPr>
          </a:p>
        </p:txBody>
      </p:sp>
      <p:pic>
        <p:nvPicPr>
          <p:cNvPr id="5" name="Content Placeholder 4" descr="Capture.PNG"/>
          <p:cNvPicPr>
            <a:picLocks noGrp="1" noChangeAspect="1"/>
          </p:cNvPicPr>
          <p:nvPr>
            <p:ph sz="half" idx="1"/>
          </p:nvPr>
        </p:nvPicPr>
        <p:blipFill>
          <a:blip r:embed="rId2"/>
          <a:stretch>
            <a:fillRect/>
          </a:stretch>
        </p:blipFill>
        <p:spPr>
          <a:xfrm>
            <a:off x="1428728" y="1571612"/>
            <a:ext cx="6000792" cy="2428892"/>
          </a:xfrm>
        </p:spPr>
      </p:pic>
      <p:sp>
        <p:nvSpPr>
          <p:cNvPr id="4" name="Content Placeholder 3"/>
          <p:cNvSpPr>
            <a:spLocks noGrp="1"/>
          </p:cNvSpPr>
          <p:nvPr>
            <p:ph sz="half" idx="2"/>
          </p:nvPr>
        </p:nvSpPr>
        <p:spPr>
          <a:xfrm>
            <a:off x="428596" y="4286256"/>
            <a:ext cx="8258204" cy="1697031"/>
          </a:xfrm>
        </p:spPr>
        <p:txBody>
          <a:bodyPr>
            <a:noAutofit/>
          </a:bodyPr>
          <a:lstStyle/>
          <a:p>
            <a:r>
              <a:rPr lang="en-US" sz="2400" dirty="0" smtClean="0">
                <a:latin typeface="Comic Sans MS" pitchFamily="66" charset="0"/>
              </a:rPr>
              <a:t>In this case the vehicle is moving away from the listener. The distance between and the car is increasing. Then the listener will hear a lower pitch sound from the car, which means the frequency of sound, is decreased. So that is the Doppler Effect in case of sound waves. </a:t>
            </a:r>
            <a:endParaRPr lang="en-IN" sz="2400" dirty="0" smtClean="0">
              <a:latin typeface="Comic Sans MS" pitchFamily="66" charset="0"/>
            </a:endParaRPr>
          </a:p>
          <a:p>
            <a:endParaRPr lang="en-IN" sz="2400" dirty="0">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pPr algn="l"/>
            <a:r>
              <a:rPr lang="en-US" sz="4000" dirty="0" smtClean="0">
                <a:latin typeface="Informal Roman" pitchFamily="66" charset="0"/>
              </a:rPr>
              <a:t>WORKING OF A.C.C.:-</a:t>
            </a:r>
            <a:endParaRPr lang="en-IN" sz="4000" dirty="0">
              <a:latin typeface="Informal Roman" pitchFamily="66" charset="0"/>
            </a:endParaRPr>
          </a:p>
        </p:txBody>
      </p:sp>
      <p:pic>
        <p:nvPicPr>
          <p:cNvPr id="5" name="Content Placeholder 4" descr="Capture1.PNG"/>
          <p:cNvPicPr>
            <a:picLocks noGrp="1" noChangeAspect="1"/>
          </p:cNvPicPr>
          <p:nvPr>
            <p:ph sz="half" idx="1"/>
          </p:nvPr>
        </p:nvPicPr>
        <p:blipFill>
          <a:blip r:embed="rId2"/>
          <a:stretch>
            <a:fillRect/>
          </a:stretch>
        </p:blipFill>
        <p:spPr>
          <a:xfrm>
            <a:off x="1928794" y="1071546"/>
            <a:ext cx="4929222" cy="2714644"/>
          </a:xfrm>
        </p:spPr>
      </p:pic>
      <p:sp>
        <p:nvSpPr>
          <p:cNvPr id="4" name="Content Placeholder 3"/>
          <p:cNvSpPr>
            <a:spLocks noGrp="1"/>
          </p:cNvSpPr>
          <p:nvPr>
            <p:ph sz="half" idx="2"/>
          </p:nvPr>
        </p:nvSpPr>
        <p:spPr>
          <a:xfrm>
            <a:off x="357158" y="4071942"/>
            <a:ext cx="8329642" cy="2143140"/>
          </a:xfrm>
        </p:spPr>
        <p:txBody>
          <a:bodyPr>
            <a:noAutofit/>
          </a:bodyPr>
          <a:lstStyle/>
          <a:p>
            <a:r>
              <a:rPr lang="en-US" sz="2400" dirty="0" smtClean="0">
                <a:latin typeface="Comic Sans MS" pitchFamily="66" charset="0"/>
              </a:rPr>
              <a:t>In the above case, the gun transmits the waves at a given frequency toward an oncoming car. Reflecting waves return to the gun at a different frequency, depending on how fast the car being tracked is moving. A device in the gun compares the transmission frequency to the received frequency to determine the speed of the car.</a:t>
            </a:r>
            <a:endParaRPr lang="en-IN" sz="2400" dirty="0" smtClean="0">
              <a:latin typeface="Comic Sans MS" pitchFamily="66" charset="0"/>
            </a:endParaRPr>
          </a:p>
          <a:p>
            <a:endParaRPr lang="en-IN" sz="2400" dirty="0">
              <a:latin typeface="Comic Sans MS" pitchFamily="66" charset="0"/>
            </a:endParaRPr>
          </a:p>
        </p:txBody>
      </p:sp>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071942"/>
            <a:ext cx="8229600" cy="1143000"/>
          </a:xfrm>
        </p:spPr>
        <p:txBody>
          <a:bodyPr>
            <a:noAutofit/>
          </a:bodyPr>
          <a:lstStyle/>
          <a:p>
            <a:pPr algn="l"/>
            <a:r>
              <a:rPr lang="en-US" sz="2000" dirty="0" smtClean="0">
                <a:latin typeface="Comic Sans MS" pitchFamily="66" charset="0"/>
              </a:rPr>
              <a:t>We can design the chip or ACC having an algorithm such that it will give output only when the input signals are less than the corresponding safe distance value. So only when the between the car and the object  in front of it is less then the same distance value the embedded system will give output to the breaking and the accelerating units. Thus the safe distance will be kept always. That’s how the ACC works.</a:t>
            </a:r>
            <a:r>
              <a:rPr lang="en-IN" sz="2000" dirty="0" smtClean="0">
                <a:latin typeface="Comic Sans MS" pitchFamily="66" charset="0"/>
              </a:rPr>
              <a:t/>
            </a:r>
            <a:br>
              <a:rPr lang="en-IN" sz="2000" dirty="0" smtClean="0">
                <a:latin typeface="Comic Sans MS" pitchFamily="66" charset="0"/>
              </a:rPr>
            </a:br>
            <a:endParaRPr lang="en-IN" sz="2000" dirty="0">
              <a:latin typeface="Comic Sans MS" pitchFamily="66" charset="0"/>
            </a:endParaRPr>
          </a:p>
        </p:txBody>
      </p:sp>
      <p:pic>
        <p:nvPicPr>
          <p:cNvPr id="4" name="Content Placeholder 3" descr="aac.gif"/>
          <p:cNvPicPr>
            <a:picLocks noGrp="1" noChangeAspect="1"/>
          </p:cNvPicPr>
          <p:nvPr>
            <p:ph idx="1"/>
          </p:nvPr>
        </p:nvPicPr>
        <p:blipFill>
          <a:blip r:embed="rId2"/>
          <a:stretch>
            <a:fillRect/>
          </a:stretch>
        </p:blipFill>
        <p:spPr>
          <a:xfrm>
            <a:off x="1142976" y="428604"/>
            <a:ext cx="6643734" cy="2714644"/>
          </a:xfrm>
        </p:spPr>
      </p:pic>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y documents\ACCJag.jpg"/>
          <p:cNvPicPr>
            <a:picLocks noChangeAspect="1" noChangeArrowheads="1"/>
          </p:cNvPicPr>
          <p:nvPr/>
        </p:nvPicPr>
        <p:blipFill>
          <a:blip r:embed="rId2"/>
          <a:srcRect/>
          <a:stretch>
            <a:fillRect/>
          </a:stretch>
        </p:blipFill>
        <p:spPr bwMode="auto">
          <a:xfrm>
            <a:off x="0" y="0"/>
            <a:ext cx="9221788"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Informal Roman" pitchFamily="66" charset="0"/>
              </a:rPr>
              <a:t>ABOUT THE BEAUTY OF ADAPTIVE CRUISE CONTROL</a:t>
            </a:r>
            <a:r>
              <a:rPr lang="en-IN" sz="3600" dirty="0" smtClean="0">
                <a:latin typeface="Informal Roman" pitchFamily="66" charset="0"/>
              </a:rPr>
              <a:t/>
            </a:r>
            <a:br>
              <a:rPr lang="en-IN" sz="3600" dirty="0" smtClean="0">
                <a:latin typeface="Informal Roman" pitchFamily="66" charset="0"/>
              </a:rPr>
            </a:br>
            <a:endParaRPr lang="en-IN" sz="3600" dirty="0">
              <a:latin typeface="Informal Roman" pitchFamily="66" charset="0"/>
            </a:endParaRPr>
          </a:p>
        </p:txBody>
      </p:sp>
      <p:pic>
        <p:nvPicPr>
          <p:cNvPr id="5" name="Content Placeholder 4" descr="adaptive_cruise_control_575.jpg"/>
          <p:cNvPicPr>
            <a:picLocks noGrp="1" noChangeAspect="1"/>
          </p:cNvPicPr>
          <p:nvPr>
            <p:ph sz="half" idx="1"/>
          </p:nvPr>
        </p:nvPicPr>
        <p:blipFill>
          <a:blip r:embed="rId2"/>
          <a:stretch>
            <a:fillRect/>
          </a:stretch>
        </p:blipFill>
        <p:spPr>
          <a:xfrm>
            <a:off x="857224" y="1214422"/>
            <a:ext cx="6572296" cy="2786082"/>
          </a:xfrm>
        </p:spPr>
      </p:pic>
      <p:sp>
        <p:nvSpPr>
          <p:cNvPr id="4" name="Content Placeholder 3"/>
          <p:cNvSpPr>
            <a:spLocks noGrp="1"/>
          </p:cNvSpPr>
          <p:nvPr>
            <p:ph sz="half" idx="2"/>
          </p:nvPr>
        </p:nvSpPr>
        <p:spPr>
          <a:xfrm>
            <a:off x="214282" y="4429132"/>
            <a:ext cx="8715436" cy="2268535"/>
          </a:xfrm>
        </p:spPr>
        <p:txBody>
          <a:bodyPr>
            <a:normAutofit fontScale="85000" lnSpcReduction="20000"/>
          </a:bodyPr>
          <a:lstStyle/>
          <a:p>
            <a:r>
              <a:rPr lang="en-US" dirty="0" smtClean="0">
                <a:latin typeface="Comic Sans MS" pitchFamily="66" charset="0"/>
              </a:rPr>
              <a:t>At a safe distance behind, your car settles to a speed matching that of the driver in front of you. That’s too slow, so after a look in your rear view mirror you pull into the empty outside lane and feel the acceleration as your car speeds up to the preset cruising speed. You still haven’t press the accelerator pedal. That’s the beauty of this racing star of the auto industry, a millimeter- wave radar technology that </a:t>
            </a:r>
            <a:r>
              <a:rPr lang="en-US" smtClean="0">
                <a:latin typeface="Comic Sans MS" pitchFamily="66" charset="0"/>
              </a:rPr>
              <a:t>promises to </a:t>
            </a:r>
            <a:r>
              <a:rPr lang="en-US" dirty="0" smtClean="0">
                <a:latin typeface="Comic Sans MS" pitchFamily="66" charset="0"/>
              </a:rPr>
              <a:t>make driving easier.</a:t>
            </a:r>
            <a:endParaRPr lang="en-IN" dirty="0">
              <a:latin typeface="Comic Sans MS" pitchFamily="66"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772400" cy="1470025"/>
          </a:xfrm>
        </p:spPr>
        <p:txBody>
          <a:bodyPr>
            <a:normAutofit fontScale="90000"/>
          </a:bodyPr>
          <a:lstStyle/>
          <a:p>
            <a:pPr algn="l"/>
            <a:r>
              <a:rPr lang="en-US" dirty="0" smtClean="0">
                <a:latin typeface="Bradley Hand ITC" pitchFamily="66" charset="0"/>
              </a:rPr>
              <a:t> </a:t>
            </a:r>
            <a:r>
              <a:rPr lang="en-IN" dirty="0" smtClean="0">
                <a:latin typeface="Bradley Hand ITC" pitchFamily="66" charset="0"/>
              </a:rPr>
              <a:t/>
            </a:r>
            <a:br>
              <a:rPr lang="en-IN" dirty="0" smtClean="0">
                <a:latin typeface="Bradley Hand ITC" pitchFamily="66" charset="0"/>
              </a:rPr>
            </a:br>
            <a:r>
              <a:rPr lang="en-US" sz="3600" b="1" dirty="0" smtClean="0">
                <a:latin typeface="Bradley Hand ITC" pitchFamily="66" charset="0"/>
              </a:rPr>
              <a:t>CONTENTS</a:t>
            </a:r>
            <a:r>
              <a:rPr lang="en-IN" sz="3600" dirty="0" smtClean="0">
                <a:latin typeface="Bradley Hand ITC" pitchFamily="66" charset="0"/>
              </a:rPr>
              <a:t/>
            </a:r>
            <a:br>
              <a:rPr lang="en-IN" sz="3600" dirty="0" smtClean="0">
                <a:latin typeface="Bradley Hand ITC" pitchFamily="66" charset="0"/>
              </a:rPr>
            </a:br>
            <a:endParaRPr lang="en-IN" sz="3600" dirty="0">
              <a:latin typeface="Bradley Hand ITC" pitchFamily="66" charset="0"/>
            </a:endParaRPr>
          </a:p>
        </p:txBody>
      </p:sp>
      <p:sp>
        <p:nvSpPr>
          <p:cNvPr id="3" name="Subtitle 2"/>
          <p:cNvSpPr>
            <a:spLocks noGrp="1"/>
          </p:cNvSpPr>
          <p:nvPr>
            <p:ph type="subTitle" idx="1"/>
          </p:nvPr>
        </p:nvSpPr>
        <p:spPr>
          <a:xfrm>
            <a:off x="714348" y="1500174"/>
            <a:ext cx="6400800" cy="4281502"/>
          </a:xfrm>
        </p:spPr>
        <p:txBody>
          <a:bodyPr>
            <a:normAutofit lnSpcReduction="10000"/>
          </a:bodyPr>
          <a:lstStyle/>
          <a:p>
            <a:pPr algn="l">
              <a:buFont typeface="Wingdings" pitchFamily="2" charset="2"/>
              <a:buChar char="Ø"/>
            </a:pPr>
            <a:r>
              <a:rPr lang="en-US" sz="2000" dirty="0" smtClean="0">
                <a:latin typeface="Comic Sans MS" pitchFamily="66" charset="0"/>
              </a:rPr>
              <a:t> INTRODUCTION</a:t>
            </a:r>
          </a:p>
          <a:p>
            <a:pPr algn="l">
              <a:buFont typeface="Wingdings" pitchFamily="2" charset="2"/>
              <a:buChar char="Ø"/>
            </a:pPr>
            <a:r>
              <a:rPr lang="en-US" sz="2000" dirty="0" smtClean="0">
                <a:latin typeface="Comic Sans MS" pitchFamily="66" charset="0"/>
              </a:rPr>
              <a:t> APPLICATION</a:t>
            </a:r>
          </a:p>
          <a:p>
            <a:pPr algn="l">
              <a:buFont typeface="Wingdings" pitchFamily="2" charset="2"/>
              <a:buChar char="Ø"/>
            </a:pPr>
            <a:r>
              <a:rPr lang="en-US" sz="2000" dirty="0" smtClean="0">
                <a:latin typeface="Comic Sans MS" pitchFamily="66" charset="0"/>
              </a:rPr>
              <a:t> IN THE DRIVING SEAT</a:t>
            </a:r>
          </a:p>
          <a:p>
            <a:pPr algn="l">
              <a:buFont typeface="Wingdings" pitchFamily="2" charset="2"/>
              <a:buChar char="Ø"/>
            </a:pPr>
            <a:r>
              <a:rPr lang="en-US" sz="2000" dirty="0" smtClean="0">
                <a:latin typeface="Comic Sans MS" pitchFamily="66" charset="0"/>
              </a:rPr>
              <a:t> THE DOCTOR WILL SEE</a:t>
            </a:r>
          </a:p>
          <a:p>
            <a:pPr algn="l">
              <a:buFont typeface="Wingdings" pitchFamily="2" charset="2"/>
              <a:buChar char="Ø"/>
            </a:pPr>
            <a:r>
              <a:rPr lang="en-US" sz="2000" dirty="0" smtClean="0">
                <a:latin typeface="Comic Sans MS" pitchFamily="66" charset="0"/>
              </a:rPr>
              <a:t> WIRED WEARABLES</a:t>
            </a:r>
          </a:p>
          <a:p>
            <a:pPr algn="l">
              <a:buFont typeface="Wingdings" pitchFamily="2" charset="2"/>
              <a:buChar char="Ø"/>
            </a:pPr>
            <a:r>
              <a:rPr lang="en-US" sz="2000" dirty="0" smtClean="0">
                <a:latin typeface="Comic Sans MS" pitchFamily="66" charset="0"/>
              </a:rPr>
              <a:t>  DO NOT KEEP YOUR EYES ON ROAD</a:t>
            </a:r>
          </a:p>
          <a:p>
            <a:pPr algn="l">
              <a:buFont typeface="Wingdings" pitchFamily="2" charset="2"/>
              <a:buChar char="Ø"/>
            </a:pPr>
            <a:r>
              <a:rPr lang="en-US" sz="2000" dirty="0" smtClean="0">
                <a:latin typeface="Comic Sans MS" pitchFamily="66" charset="0"/>
              </a:rPr>
              <a:t> ADAPTIVE CRUISE CONTROL(A.C.C.)</a:t>
            </a:r>
          </a:p>
          <a:p>
            <a:pPr algn="l">
              <a:buFont typeface="Wingdings" pitchFamily="2" charset="2"/>
              <a:buChar char="Ø"/>
            </a:pPr>
            <a:r>
              <a:rPr lang="en-US" sz="2000" dirty="0" smtClean="0">
                <a:latin typeface="Comic Sans MS" pitchFamily="66" charset="0"/>
              </a:rPr>
              <a:t> WORKING PRINCIPLE OF ACC</a:t>
            </a:r>
          </a:p>
          <a:p>
            <a:pPr algn="l">
              <a:buFont typeface="Wingdings" pitchFamily="2" charset="2"/>
              <a:buChar char="Ø"/>
            </a:pPr>
            <a:r>
              <a:rPr lang="en-US" sz="2000" dirty="0" smtClean="0">
                <a:latin typeface="Comic Sans MS" pitchFamily="66" charset="0"/>
              </a:rPr>
              <a:t> DOPPLER EFFECT</a:t>
            </a:r>
          </a:p>
          <a:p>
            <a:pPr algn="l">
              <a:buFont typeface="Wingdings" pitchFamily="2" charset="2"/>
              <a:buChar char="Ø"/>
            </a:pPr>
            <a:r>
              <a:rPr lang="en-US" sz="2000" dirty="0" smtClean="0">
                <a:latin typeface="Comic Sans MS" pitchFamily="66" charset="0"/>
              </a:rPr>
              <a:t> WORKING OF A.C.C.</a:t>
            </a:r>
          </a:p>
          <a:p>
            <a:pPr algn="l">
              <a:buFont typeface="Wingdings" pitchFamily="2" charset="2"/>
              <a:buChar char="Ø"/>
            </a:pPr>
            <a:r>
              <a:rPr lang="en-US" sz="2000" dirty="0" smtClean="0">
                <a:latin typeface="Comic Sans MS" pitchFamily="66" charset="0"/>
              </a:rPr>
              <a:t> ABOUT THE BEAUTY OF A.C.C.</a:t>
            </a:r>
          </a:p>
          <a:p>
            <a:pPr algn="l">
              <a:buFont typeface="Wingdings" pitchFamily="2" charset="2"/>
              <a:buChar char="Ø"/>
            </a:pPr>
            <a:r>
              <a:rPr lang="en-US" sz="2000" dirty="0" smtClean="0">
                <a:latin typeface="Comic Sans MS" pitchFamily="66" charset="0"/>
              </a:rPr>
              <a:t> CONCLUSION</a:t>
            </a:r>
            <a:endParaRPr lang="en-IN" sz="2000"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Bradley Hand ITC" pitchFamily="66" charset="0"/>
              </a:rPr>
              <a:t>CONCLUSION:-</a:t>
            </a:r>
            <a:endParaRPr lang="en-IN" dirty="0">
              <a:latin typeface="Bradley Hand ITC"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Embedded systems can be used to implement features ranging from the way pacemakers operate and mobile phone that can be worn as </a:t>
            </a:r>
            <a:r>
              <a:rPr lang="en-US" dirty="0" err="1" smtClean="0">
                <a:latin typeface="Comic Sans MS" pitchFamily="66" charset="0"/>
              </a:rPr>
              <a:t>jewellery</a:t>
            </a:r>
            <a:r>
              <a:rPr lang="en-US" dirty="0" smtClean="0">
                <a:latin typeface="Comic Sans MS" pitchFamily="66" charset="0"/>
              </a:rPr>
              <a:t> to adaptive cruise control (ACC). </a:t>
            </a:r>
            <a:endParaRPr lang="en-IN" dirty="0">
              <a:latin typeface="Comic Sans MS" pitchFamily="66" charset="0"/>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AHUL RAJ\Desktop\de4.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Bradley Hand ITC" pitchFamily="66" charset="0"/>
              </a:rPr>
              <a:t>QUERRIES</a:t>
            </a:r>
            <a:endParaRPr lang="en-IN" dirty="0">
              <a:solidFill>
                <a:srgbClr val="C00000"/>
              </a:solidFill>
              <a:latin typeface="Bradley Hand ITC" pitchFamily="66" charset="0"/>
            </a:endParaRPr>
          </a:p>
        </p:txBody>
      </p:sp>
      <p:pic>
        <p:nvPicPr>
          <p:cNvPr id="4" name="Content Placeholder 3" descr="search-queries.jpg"/>
          <p:cNvPicPr>
            <a:picLocks noGrp="1" noChangeAspect="1"/>
          </p:cNvPicPr>
          <p:nvPr>
            <p:ph idx="1"/>
          </p:nvPr>
        </p:nvPicPr>
        <p:blipFill>
          <a:blip r:embed="rId2"/>
          <a:stretch>
            <a:fillRect/>
          </a:stretch>
        </p:blipFill>
        <p:spPr>
          <a:xfrm>
            <a:off x="1357290" y="1214422"/>
            <a:ext cx="6786610" cy="5089958"/>
          </a:xfrm>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nformal Roman" pitchFamily="66" charset="0"/>
              </a:rPr>
              <a:t>INTRODUCTION:-</a:t>
            </a:r>
            <a:endParaRPr lang="en-IN" dirty="0">
              <a:latin typeface="Informal Roman" pitchFamily="66" charset="0"/>
            </a:endParaRPr>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a:latin typeface="Comic Sans MS" pitchFamily="66" charset="0"/>
              </a:rPr>
              <a:t>An embedded system is any device controlled by instructions stored on a chip. These devices are usually controlled by a micro processor that executes the instructions stored on a read only memory (ROM) </a:t>
            </a:r>
            <a:r>
              <a:rPr lang="en-US" dirty="0" smtClean="0">
                <a:latin typeface="Comic Sans MS" pitchFamily="66" charset="0"/>
              </a:rPr>
              <a:t>chip.</a:t>
            </a:r>
            <a:endParaRPr lang="en-IN" dirty="0" smtClean="0">
              <a:latin typeface="Comic Sans MS" pitchFamily="66" charset="0"/>
            </a:endParaRPr>
          </a:p>
          <a:p>
            <a:pPr>
              <a:buFont typeface="Wingdings" pitchFamily="2" charset="2"/>
              <a:buChar char="Ø"/>
            </a:pPr>
            <a:r>
              <a:rPr lang="en-US" dirty="0" smtClean="0">
                <a:latin typeface="Comic Sans MS" pitchFamily="66" charset="0"/>
              </a:rPr>
              <a:t>The </a:t>
            </a:r>
            <a:r>
              <a:rPr lang="en-US" dirty="0">
                <a:latin typeface="Comic Sans MS" pitchFamily="66" charset="0"/>
              </a:rPr>
              <a:t>software for the embedded system is called </a:t>
            </a:r>
            <a:r>
              <a:rPr lang="en-US" dirty="0" smtClean="0">
                <a:latin typeface="Comic Sans MS" pitchFamily="66" charset="0"/>
              </a:rPr>
              <a:t>firmware</a:t>
            </a:r>
          </a:p>
          <a:p>
            <a:pPr>
              <a:buFont typeface="Wingdings" pitchFamily="2" charset="2"/>
              <a:buChar char="Ø"/>
            </a:pPr>
            <a:r>
              <a:rPr lang="en-US" dirty="0" smtClean="0">
                <a:latin typeface="Comic Sans MS" pitchFamily="66" charset="0"/>
              </a:rPr>
              <a:t>Embedded </a:t>
            </a:r>
            <a:r>
              <a:rPr lang="en-US" dirty="0">
                <a:latin typeface="Comic Sans MS" pitchFamily="66" charset="0"/>
              </a:rPr>
              <a:t>systems are also known as real time systems since they respond to an input or event and produce the result within a guaranteed   time period</a:t>
            </a:r>
            <a:endParaRPr lang="en-IN" dirty="0">
              <a:latin typeface="Comic Sans MS" pitchFamily="66" charset="0"/>
            </a:endParaRPr>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1143000"/>
          </a:xfrm>
        </p:spPr>
        <p:txBody>
          <a:bodyPr>
            <a:normAutofit/>
          </a:bodyPr>
          <a:lstStyle/>
          <a:p>
            <a:pPr algn="l"/>
            <a:r>
              <a:rPr lang="en-US" sz="3200" dirty="0" smtClean="0">
                <a:latin typeface="Informal Roman" pitchFamily="66" charset="0"/>
                <a:cs typeface="Simplified Arabic Fixed" pitchFamily="49" charset="-78"/>
              </a:rPr>
              <a:t>APPLICATONS:-</a:t>
            </a:r>
            <a:endParaRPr lang="en-IN" sz="3200" dirty="0">
              <a:latin typeface="Informal Roman" pitchFamily="66" charset="0"/>
              <a:cs typeface="Simplified Arabic Fixed" pitchFamily="49" charset="-78"/>
            </a:endParaRPr>
          </a:p>
        </p:txBody>
      </p:sp>
      <p:sp>
        <p:nvSpPr>
          <p:cNvPr id="3" name="Content Placeholder 2"/>
          <p:cNvSpPr>
            <a:spLocks noGrp="1"/>
          </p:cNvSpPr>
          <p:nvPr>
            <p:ph idx="1"/>
          </p:nvPr>
        </p:nvSpPr>
        <p:spPr>
          <a:xfrm>
            <a:off x="285720" y="1142984"/>
            <a:ext cx="8229600" cy="4525963"/>
          </a:xfrm>
        </p:spPr>
        <p:txBody>
          <a:bodyPr>
            <a:noAutofit/>
          </a:bodyPr>
          <a:lstStyle/>
          <a:p>
            <a:pPr lvl="0"/>
            <a:r>
              <a:rPr lang="en-US" sz="1800" dirty="0">
                <a:latin typeface="Comic Sans MS" pitchFamily="66" charset="0"/>
              </a:rPr>
              <a:t>Vehicle systems for automobiles, subways, aircraft, railways and ships</a:t>
            </a:r>
            <a:r>
              <a:rPr lang="en-US" sz="1800" dirty="0" smtClean="0">
                <a:latin typeface="Comic Sans MS" pitchFamily="66" charset="0"/>
              </a:rPr>
              <a:t>.</a:t>
            </a:r>
            <a:r>
              <a:rPr lang="en-US" sz="1800" dirty="0">
                <a:latin typeface="Comic Sans MS" pitchFamily="66" charset="0"/>
              </a:rPr>
              <a:t> </a:t>
            </a:r>
            <a:endParaRPr lang="en-IN" sz="1800" dirty="0">
              <a:latin typeface="Comic Sans MS" pitchFamily="66" charset="0"/>
            </a:endParaRPr>
          </a:p>
          <a:p>
            <a:pPr lvl="0"/>
            <a:r>
              <a:rPr lang="en-US" sz="1800" dirty="0">
                <a:latin typeface="Comic Sans MS" pitchFamily="66" charset="0"/>
              </a:rPr>
              <a:t>Traffic control for highways, airspace, railway tracks and shipping lanes</a:t>
            </a:r>
            <a:r>
              <a:rPr lang="en-US" sz="1800" dirty="0" smtClean="0">
                <a:latin typeface="Comic Sans MS" pitchFamily="66" charset="0"/>
              </a:rPr>
              <a:t>.</a:t>
            </a:r>
            <a:endParaRPr lang="en-IN" sz="1800" dirty="0">
              <a:latin typeface="Comic Sans MS" pitchFamily="66" charset="0"/>
            </a:endParaRPr>
          </a:p>
          <a:p>
            <a:pPr lvl="0"/>
            <a:r>
              <a:rPr lang="en-US" sz="1800" dirty="0">
                <a:latin typeface="Comic Sans MS" pitchFamily="66" charset="0"/>
              </a:rPr>
              <a:t>Process control for power plants, chemical plants and consumer products such as soft drinks and beer</a:t>
            </a:r>
            <a:r>
              <a:rPr lang="en-US" sz="1800" dirty="0" smtClean="0">
                <a:latin typeface="Comic Sans MS" pitchFamily="66" charset="0"/>
              </a:rPr>
              <a:t>.</a:t>
            </a:r>
            <a:endParaRPr lang="en-IN" sz="1800" dirty="0" smtClean="0">
              <a:latin typeface="Comic Sans MS" pitchFamily="66" charset="0"/>
            </a:endParaRPr>
          </a:p>
          <a:p>
            <a:pPr lvl="0"/>
            <a:r>
              <a:rPr lang="en-US" sz="1800" dirty="0" smtClean="0">
                <a:latin typeface="Comic Sans MS" pitchFamily="66" charset="0"/>
              </a:rPr>
              <a:t>Medical </a:t>
            </a:r>
            <a:r>
              <a:rPr lang="en-US" sz="1800" dirty="0">
                <a:latin typeface="Comic Sans MS" pitchFamily="66" charset="0"/>
              </a:rPr>
              <a:t>systems for radiation therapy, patient monitoring and </a:t>
            </a:r>
            <a:r>
              <a:rPr lang="en-US" sz="1800" dirty="0" smtClean="0">
                <a:latin typeface="Comic Sans MS" pitchFamily="66" charset="0"/>
              </a:rPr>
              <a:t>defibrillation</a:t>
            </a:r>
            <a:r>
              <a:rPr lang="en-US" sz="1800" dirty="0">
                <a:latin typeface="Comic Sans MS" pitchFamily="66" charset="0"/>
              </a:rPr>
              <a:t> </a:t>
            </a:r>
            <a:endParaRPr lang="en-IN" sz="1800" dirty="0">
              <a:latin typeface="Comic Sans MS" pitchFamily="66" charset="0"/>
            </a:endParaRPr>
          </a:p>
          <a:p>
            <a:pPr lvl="0"/>
            <a:r>
              <a:rPr lang="en-US" sz="1800" dirty="0">
                <a:latin typeface="Comic Sans MS" pitchFamily="66" charset="0"/>
              </a:rPr>
              <a:t>Military uses such as firing weapons, tracking and command and control</a:t>
            </a:r>
            <a:r>
              <a:rPr lang="en-US" sz="1800" dirty="0" smtClean="0">
                <a:latin typeface="Comic Sans MS" pitchFamily="66" charset="0"/>
              </a:rPr>
              <a:t>.</a:t>
            </a:r>
            <a:endParaRPr lang="en-IN" sz="1800" dirty="0">
              <a:latin typeface="Comic Sans MS" pitchFamily="66" charset="0"/>
            </a:endParaRPr>
          </a:p>
          <a:p>
            <a:pPr lvl="0"/>
            <a:r>
              <a:rPr lang="en-US" sz="1800" dirty="0">
                <a:latin typeface="Comic Sans MS" pitchFamily="66" charset="0"/>
              </a:rPr>
              <a:t>Manufacturing systems with robots</a:t>
            </a:r>
            <a:r>
              <a:rPr lang="en-US" sz="1800" dirty="0" smtClean="0">
                <a:latin typeface="Comic Sans MS" pitchFamily="66" charset="0"/>
              </a:rPr>
              <a:t>.</a:t>
            </a:r>
            <a:endParaRPr lang="en-IN" sz="1800" dirty="0">
              <a:latin typeface="Comic Sans MS" pitchFamily="66" charset="0"/>
            </a:endParaRPr>
          </a:p>
          <a:p>
            <a:pPr lvl="0"/>
            <a:r>
              <a:rPr lang="en-US" sz="1800" dirty="0">
                <a:latin typeface="Comic Sans MS" pitchFamily="66" charset="0"/>
              </a:rPr>
              <a:t>Telephone, radio and satellite communications</a:t>
            </a:r>
            <a:r>
              <a:rPr lang="en-US" sz="1800" dirty="0" smtClean="0">
                <a:latin typeface="Comic Sans MS" pitchFamily="66" charset="0"/>
              </a:rPr>
              <a:t>.</a:t>
            </a:r>
            <a:endParaRPr lang="en-IN" sz="1800" dirty="0">
              <a:latin typeface="Comic Sans MS" pitchFamily="66" charset="0"/>
            </a:endParaRPr>
          </a:p>
          <a:p>
            <a:pPr lvl="0"/>
            <a:r>
              <a:rPr lang="en-US" sz="1800" dirty="0">
                <a:latin typeface="Comic Sans MS" pitchFamily="66" charset="0"/>
              </a:rPr>
              <a:t>Computer games</a:t>
            </a:r>
            <a:r>
              <a:rPr lang="en-US" sz="1800" dirty="0" smtClean="0">
                <a:latin typeface="Comic Sans MS" pitchFamily="66" charset="0"/>
              </a:rPr>
              <a:t>.</a:t>
            </a:r>
            <a:endParaRPr lang="en-IN" sz="1800" dirty="0">
              <a:latin typeface="Comic Sans MS" pitchFamily="66" charset="0"/>
            </a:endParaRPr>
          </a:p>
          <a:p>
            <a:pPr lvl="0"/>
            <a:r>
              <a:rPr lang="en-US" sz="1800" dirty="0">
                <a:latin typeface="Comic Sans MS" pitchFamily="66" charset="0"/>
              </a:rPr>
              <a:t>Multi media systems that provide text, graphic, audio and video interfaces</a:t>
            </a:r>
            <a:r>
              <a:rPr lang="en-US" sz="1800" dirty="0" smtClean="0">
                <a:latin typeface="Comic Sans MS" pitchFamily="66" charset="0"/>
              </a:rPr>
              <a:t>.</a:t>
            </a:r>
            <a:r>
              <a:rPr lang="en-US" sz="1800" dirty="0">
                <a:latin typeface="Comic Sans MS" pitchFamily="66" charset="0"/>
              </a:rPr>
              <a:t> </a:t>
            </a:r>
            <a:endParaRPr lang="en-IN" sz="1800" dirty="0">
              <a:latin typeface="Comic Sans MS" pitchFamily="66" charset="0"/>
            </a:endParaRPr>
          </a:p>
          <a:p>
            <a:pPr lvl="0"/>
            <a:r>
              <a:rPr lang="en-US" sz="1800" dirty="0">
                <a:latin typeface="Comic Sans MS" pitchFamily="66" charset="0"/>
              </a:rPr>
              <a:t>House holds systems for monitoring and controlling appliances. </a:t>
            </a:r>
            <a:endParaRPr lang="en-IN" sz="1800" dirty="0">
              <a:latin typeface="Comic Sans MS" pitchFamily="66" charset="0"/>
            </a:endParaRPr>
          </a:p>
          <a:p>
            <a:pPr lvl="0"/>
            <a:r>
              <a:rPr lang="en-US" sz="1800" dirty="0">
                <a:latin typeface="Comic Sans MS" pitchFamily="66" charset="0"/>
              </a:rPr>
              <a:t>Building managers that controls such entities as heat, light, Doors and elevators.</a:t>
            </a:r>
            <a:endParaRPr lang="en-IN" sz="1800" dirty="0">
              <a:latin typeface="Comic Sans MS" pitchFamily="66" charset="0"/>
            </a:endParaRPr>
          </a:p>
          <a:p>
            <a:pPr>
              <a:buNone/>
            </a:pPr>
            <a:endParaRPr lang="en-IN" sz="1800" dirty="0">
              <a:latin typeface="Comic Sans MS" pitchFamily="66" charset="0"/>
            </a:endParaRP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EMBEDDED SYSTEM IN A CAR</a:t>
            </a:r>
            <a:endParaRPr lang="en-IN" sz="3200" dirty="0"/>
          </a:p>
        </p:txBody>
      </p:sp>
      <p:pic>
        <p:nvPicPr>
          <p:cNvPr id="4" name="Content Placeholder 3" descr="design_eng_fig_1.jpg"/>
          <p:cNvPicPr>
            <a:picLocks noGrp="1" noChangeAspect="1"/>
          </p:cNvPicPr>
          <p:nvPr>
            <p:ph idx="1"/>
          </p:nvPr>
        </p:nvPicPr>
        <p:blipFill>
          <a:blip r:embed="rId2"/>
          <a:stretch>
            <a:fillRect/>
          </a:stretch>
        </p:blipFill>
        <p:spPr>
          <a:xfrm>
            <a:off x="1000100" y="1500174"/>
            <a:ext cx="7215238" cy="5000660"/>
          </a:xfrm>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latin typeface="Informal Roman" pitchFamily="66" charset="0"/>
              </a:rPr>
              <a:t>IN THE DRIVING </a:t>
            </a:r>
            <a:r>
              <a:rPr lang="en-US" sz="3600" b="1" dirty="0" smtClean="0">
                <a:latin typeface="Informal Roman" pitchFamily="66" charset="0"/>
              </a:rPr>
              <a:t>SEAT:-</a:t>
            </a:r>
            <a:r>
              <a:rPr lang="en-IN" sz="3600" dirty="0">
                <a:latin typeface="Informal Roman" pitchFamily="66" charset="0"/>
              </a:rPr>
              <a:t/>
            </a:r>
            <a:br>
              <a:rPr lang="en-IN" sz="3600" dirty="0">
                <a:latin typeface="Informal Roman" pitchFamily="66" charset="0"/>
              </a:rPr>
            </a:br>
            <a:endParaRPr lang="en-IN" sz="3600" dirty="0">
              <a:latin typeface="Informal Roman" pitchFamily="66" charset="0"/>
            </a:endParaRPr>
          </a:p>
        </p:txBody>
      </p:sp>
      <p:pic>
        <p:nvPicPr>
          <p:cNvPr id="1026" name="Picture 2" descr="6"/>
          <p:cNvPicPr>
            <a:picLocks noGrp="1" noChangeAspect="1" noChangeArrowheads="1"/>
          </p:cNvPicPr>
          <p:nvPr>
            <p:ph sz="half" idx="1"/>
          </p:nvPr>
        </p:nvPicPr>
        <p:blipFill>
          <a:blip r:embed="rId2">
            <a:lum bright="6000"/>
          </a:blip>
          <a:srcRect l="19368"/>
          <a:stretch>
            <a:fillRect/>
          </a:stretch>
        </p:blipFill>
        <p:spPr bwMode="auto">
          <a:xfrm>
            <a:off x="214282" y="1071546"/>
            <a:ext cx="8572560" cy="2643206"/>
          </a:xfrm>
          <a:prstGeom prst="rect">
            <a:avLst/>
          </a:prstGeom>
          <a:noFill/>
          <a:ln w="9525">
            <a:noFill/>
            <a:miter lim="800000"/>
            <a:headEnd/>
            <a:tailEnd/>
          </a:ln>
        </p:spPr>
      </p:pic>
      <p:sp>
        <p:nvSpPr>
          <p:cNvPr id="4" name="Content Placeholder 3"/>
          <p:cNvSpPr>
            <a:spLocks noGrp="1"/>
          </p:cNvSpPr>
          <p:nvPr>
            <p:ph sz="half" idx="2"/>
          </p:nvPr>
        </p:nvSpPr>
        <p:spPr>
          <a:xfrm>
            <a:off x="285720" y="4143380"/>
            <a:ext cx="8643998" cy="2428893"/>
          </a:xfrm>
        </p:spPr>
        <p:txBody>
          <a:bodyPr/>
          <a:lstStyle/>
          <a:p>
            <a:r>
              <a:rPr lang="en-US" dirty="0">
                <a:latin typeface="Comic Sans MS" pitchFamily="66" charset="0"/>
              </a:rPr>
              <a:t>Embedded systems can be used to implement features ranging from adjustment of the suspension to suit road conditions and the octane content in the fuel to anti lock braking systems (ABS) and security systems.</a:t>
            </a:r>
            <a:endParaRPr lang="en-IN" dirty="0">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143000"/>
          </a:xfrm>
        </p:spPr>
        <p:txBody>
          <a:bodyPr>
            <a:noAutofit/>
          </a:bodyPr>
          <a:lstStyle/>
          <a:p>
            <a:pPr algn="l"/>
            <a:r>
              <a:rPr lang="en-US" sz="3600" b="1" dirty="0" smtClean="0">
                <a:latin typeface="Informal Roman" pitchFamily="66" charset="0"/>
              </a:rPr>
              <a:t>THE DOCTOR WILL SEE YOU NOW</a:t>
            </a:r>
            <a:r>
              <a:rPr lang="en-IN" sz="3600" dirty="0" smtClean="0">
                <a:latin typeface="Informal Roman" pitchFamily="66" charset="0"/>
              </a:rPr>
              <a:t/>
            </a:r>
            <a:br>
              <a:rPr lang="en-IN" sz="3600" dirty="0" smtClean="0">
                <a:latin typeface="Informal Roman" pitchFamily="66" charset="0"/>
              </a:rPr>
            </a:br>
            <a:endParaRPr lang="en-IN" sz="3600" dirty="0">
              <a:latin typeface="Informal Roman" pitchFamily="66" charset="0"/>
            </a:endParaRPr>
          </a:p>
        </p:txBody>
      </p:sp>
      <p:pic>
        <p:nvPicPr>
          <p:cNvPr id="7" name="Picture 2"/>
          <p:cNvPicPr>
            <a:picLocks noGrp="1" noChangeAspect="1" noChangeArrowheads="1"/>
          </p:cNvPicPr>
          <p:nvPr>
            <p:ph sz="half" idx="1"/>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57158" y="928670"/>
            <a:ext cx="8286808" cy="33575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142844" y="4643446"/>
            <a:ext cx="8786874" cy="2000264"/>
          </a:xfrm>
        </p:spPr>
        <p:txBody>
          <a:bodyPr>
            <a:normAutofit fontScale="92500" lnSpcReduction="20000"/>
          </a:bodyPr>
          <a:lstStyle/>
          <a:p>
            <a:r>
              <a:rPr lang="en-US" dirty="0" smtClean="0">
                <a:latin typeface="Comic Sans MS" pitchFamily="66" charset="0"/>
              </a:rPr>
              <a:t>Embedded technology advances are pointing towards the use of pace makers that can be transplanted in or near the heart itself. The pacemaker will be able to monitor parameters like blood pressure, blood flow, pulse rate, temperature, etc, using micro sensors planted in various parts of the body. </a:t>
            </a:r>
            <a:endParaRPr lang="en-IN" dirty="0">
              <a:latin typeface="Comic Sans MS" pitchFamily="66" charset="0"/>
            </a:endParaRP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noAutofit/>
          </a:bodyPr>
          <a:lstStyle/>
          <a:p>
            <a:pPr algn="l"/>
            <a:r>
              <a:rPr lang="en-US" sz="3600" b="1" dirty="0" smtClean="0">
                <a:latin typeface="Informal Roman" pitchFamily="66" charset="0"/>
              </a:rPr>
              <a:t>WIRED WEARABLES:-</a:t>
            </a:r>
            <a:r>
              <a:rPr lang="en-IN" sz="3600" dirty="0" smtClean="0">
                <a:latin typeface="Informal Roman" pitchFamily="66" charset="0"/>
              </a:rPr>
              <a:t/>
            </a:r>
            <a:br>
              <a:rPr lang="en-IN" sz="3600" dirty="0" smtClean="0">
                <a:latin typeface="Informal Roman" pitchFamily="66" charset="0"/>
              </a:rPr>
            </a:br>
            <a:endParaRPr lang="en-IN" sz="3600" dirty="0">
              <a:latin typeface="Informal Roman"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Embedded systems have a small foot print and consume very little power which makes them ideal for wearable computing </a:t>
            </a:r>
            <a:r>
              <a:rPr lang="en-US" dirty="0" err="1" smtClean="0">
                <a:latin typeface="Comic Sans MS" pitchFamily="66" charset="0"/>
              </a:rPr>
              <a:t>applications.The</a:t>
            </a:r>
            <a:r>
              <a:rPr lang="en-US" dirty="0" smtClean="0">
                <a:latin typeface="Comic Sans MS" pitchFamily="66" charset="0"/>
              </a:rPr>
              <a:t> minimal system requirements of these devices ensure that the hardware is almost microscopic</a:t>
            </a:r>
            <a:endParaRPr lang="en-IN" dirty="0">
              <a:latin typeface="Comic Sans MS" pitchFamily="66" charset="0"/>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Informal Roman" pitchFamily="66" charset="0"/>
              </a:rPr>
              <a:t>DON’T KEEP YOUR EYES ON THE ROAD:-</a:t>
            </a:r>
            <a:r>
              <a:rPr lang="en-IN" sz="3600" dirty="0" smtClean="0">
                <a:latin typeface="Informal Roman" pitchFamily="66" charset="0"/>
              </a:rPr>
              <a:t/>
            </a:r>
            <a:br>
              <a:rPr lang="en-IN" sz="3600" dirty="0" smtClean="0">
                <a:latin typeface="Informal Roman" pitchFamily="66" charset="0"/>
              </a:rPr>
            </a:br>
            <a:endParaRPr lang="en-IN" sz="3600" dirty="0">
              <a:latin typeface="Informal Roman" pitchFamily="66" charset="0"/>
            </a:endParaRPr>
          </a:p>
        </p:txBody>
      </p:sp>
      <p:sp>
        <p:nvSpPr>
          <p:cNvPr id="3" name="Content Placeholder 2"/>
          <p:cNvSpPr>
            <a:spLocks noGrp="1"/>
          </p:cNvSpPr>
          <p:nvPr>
            <p:ph idx="1"/>
          </p:nvPr>
        </p:nvSpPr>
        <p:spPr/>
        <p:txBody>
          <a:bodyPr>
            <a:normAutofit/>
          </a:bodyPr>
          <a:lstStyle/>
          <a:p>
            <a:r>
              <a:rPr lang="en-US" sz="3600" dirty="0" smtClean="0">
                <a:latin typeface="Comic Sans MS" pitchFamily="66" charset="0"/>
              </a:rPr>
              <a:t>Embedded systems can also make driverless vehicle control a reality. Major automobile manufacturers are already engaged in work on these concepts. One such technology is Adaptive Cruise Control (ACC).</a:t>
            </a:r>
            <a:endParaRPr lang="en-IN" sz="3600" dirty="0" smtClean="0">
              <a:latin typeface="Comic Sans MS" pitchFamily="66" charset="0"/>
            </a:endParaRPr>
          </a:p>
        </p:txBody>
      </p:sp>
    </p:spTree>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372</TotalTime>
  <Words>891</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EMBEDDED SYSTEM IN AUTOMOBILES</vt:lpstr>
      <vt:lpstr>  CONTENTS </vt:lpstr>
      <vt:lpstr>INTRODUCTION:-</vt:lpstr>
      <vt:lpstr>APPLICATONS:-</vt:lpstr>
      <vt:lpstr>EMBEDDED SYSTEM IN A CAR</vt:lpstr>
      <vt:lpstr>IN THE DRIVING SEAT:- </vt:lpstr>
      <vt:lpstr>THE DOCTOR WILL SEE YOU NOW </vt:lpstr>
      <vt:lpstr>WIRED WEARABLES:- </vt:lpstr>
      <vt:lpstr>DON’T KEEP YOUR EYES ON THE ROAD:- </vt:lpstr>
      <vt:lpstr>ADAPTIVE CRUISE CONTROL (A.C.C.)</vt:lpstr>
      <vt:lpstr>Each car with ACC has a micro wave radar unit or laser transceiver fixed in front of it to determine the distance and relative speed of any vehicle in the path</vt:lpstr>
      <vt:lpstr>THE WORKING PRINCIPLE OF ADAPTIVE CRUISE  CONTROL:-</vt:lpstr>
      <vt:lpstr>DOPPLER EFFECT:-</vt:lpstr>
      <vt:lpstr>1. HIGHER PITCH SOUND</vt:lpstr>
      <vt:lpstr>LOWER PITCH SOUND:-</vt:lpstr>
      <vt:lpstr>WORKING OF A.C.C.:-</vt:lpstr>
      <vt:lpstr>We can design the chip or ACC having an algorithm such that it will give output only when the input signals are less than the corresponding safe distance value. So only when the between the car and the object  in front of it is less then the same distance value the embedded system will give output to the breaking and the accelerating units. Thus the safe distance will be kept always. That’s how the ACC works. </vt:lpstr>
      <vt:lpstr>Slide 18</vt:lpstr>
      <vt:lpstr>ABOUT THE BEAUTY OF ADAPTIVE CRUISE CONTROL </vt:lpstr>
      <vt:lpstr>CONCLUSION:-</vt:lpstr>
      <vt:lpstr>Slide 21</vt:lpstr>
      <vt:lpstr>QUERRIES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SYSTEM                    IN        AUTOMOBILES</dc:title>
  <dc:creator>RAHUL RAJ</dc:creator>
  <cp:lastModifiedBy>abc</cp:lastModifiedBy>
  <cp:revision>54</cp:revision>
  <dcterms:created xsi:type="dcterms:W3CDTF">2010-03-15T03:39:52Z</dcterms:created>
  <dcterms:modified xsi:type="dcterms:W3CDTF">2011-06-27T11:00:35Z</dcterms:modified>
</cp:coreProperties>
</file>