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6" r:id="rId16"/>
    <p:sldId id="277" r:id="rId17"/>
    <p:sldId id="278" r:id="rId18"/>
    <p:sldId id="271" r:id="rId19"/>
    <p:sldId id="279" r:id="rId20"/>
    <p:sldId id="272" r:id="rId21"/>
    <p:sldId id="273" r:id="rId22"/>
    <p:sldId id="274" r:id="rId23"/>
    <p:sldId id="280" r:id="rId24"/>
    <p:sldId id="286" r:id="rId25"/>
    <p:sldId id="281" r:id="rId26"/>
    <p:sldId id="285" r:id="rId27"/>
    <p:sldId id="284" r:id="rId28"/>
    <p:sldId id="283" r:id="rId29"/>
    <p:sldId id="290" r:id="rId30"/>
    <p:sldId id="282" r:id="rId31"/>
    <p:sldId id="287" r:id="rId32"/>
    <p:sldId id="288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308" r:id="rId41"/>
    <p:sldId id="298" r:id="rId42"/>
    <p:sldId id="299" r:id="rId43"/>
    <p:sldId id="300" r:id="rId44"/>
    <p:sldId id="301" r:id="rId45"/>
    <p:sldId id="302" r:id="rId46"/>
    <p:sldId id="306" r:id="rId47"/>
    <p:sldId id="304" r:id="rId48"/>
    <p:sldId id="305" r:id="rId49"/>
    <p:sldId id="30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2A44E4B-D54F-4E38-A43C-6C1D4AA68588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12E358-CE1E-400B-A7F0-8DBE3F426F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Embedded and Cyber-Physical Systems in a Nutshell</a:t>
            </a:r>
            <a:endParaRPr lang="en-US" sz="4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67862"/>
            <a:ext cx="7315200" cy="2480538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Marwedel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Technische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Universitat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Dortmund, Dortmund, Germany</a:t>
            </a:r>
          </a:p>
          <a:p>
            <a:pPr algn="l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Yogesh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</a:t>
            </a:r>
          </a:p>
          <a:p>
            <a:pPr algn="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CS ID: ysur@cs.odu.edu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43810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1000" dirty="0" smtClean="0"/>
              <a:t>Introduction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800" dirty="0" smtClean="0">
                <a:solidFill>
                  <a:srgbClr val="FF0000"/>
                </a:solidFill>
              </a:rPr>
              <a:t>Specification </a:t>
            </a:r>
            <a:r>
              <a:rPr lang="en-US" sz="1800" dirty="0">
                <a:solidFill>
                  <a:srgbClr val="FF0000"/>
                </a:solidFill>
              </a:rPr>
              <a:t>and </a:t>
            </a:r>
            <a:r>
              <a:rPr lang="en-US" sz="1800" dirty="0" smtClean="0">
                <a:solidFill>
                  <a:srgbClr val="FF0000"/>
                </a:solidFill>
              </a:rPr>
              <a:t>Modeling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 smtClean="0"/>
              <a:t>Models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 smtClean="0"/>
              <a:t>Early Design Phases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 smtClean="0"/>
              <a:t>Communicating Finite State Machines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 smtClean="0"/>
              <a:t>Data flow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 smtClean="0"/>
              <a:t>Petri nets 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/>
              <a:t>Discrete event based </a:t>
            </a:r>
            <a:r>
              <a:rPr lang="en-US" sz="1600" dirty="0" smtClean="0"/>
              <a:t>languages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/>
              <a:t>Von Neumann </a:t>
            </a:r>
            <a:r>
              <a:rPr lang="en-US" sz="1600" dirty="0" smtClean="0"/>
              <a:t>languages</a:t>
            </a:r>
          </a:p>
          <a:p>
            <a:pPr marL="754380" lvl="1" indent="-342900">
              <a:buFont typeface="+mj-lt"/>
              <a:buAutoNum type="alphaUcPeriod"/>
            </a:pPr>
            <a:r>
              <a:rPr lang="en-US" sz="1600" dirty="0"/>
              <a:t> Comparing different models of </a:t>
            </a:r>
            <a:r>
              <a:rPr lang="en-US" sz="1600" dirty="0" smtClean="0"/>
              <a:t>communication</a:t>
            </a:r>
            <a:endParaRPr lang="en-US" sz="1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Embedded System Hardware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Standard Software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Evaluation and Validation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Mapping of Applications to Execution Platforms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Optimization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Testing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 smtClean="0"/>
              <a:t>My views on the paper</a:t>
            </a:r>
            <a:endParaRPr lang="en-US" sz="1000" dirty="0"/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References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and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of computation (</a:t>
            </a:r>
            <a:r>
              <a:rPr lang="en-US" dirty="0" err="1" smtClean="0"/>
              <a:t>MoCs</a:t>
            </a:r>
            <a:r>
              <a:rPr lang="en-US" dirty="0" smtClean="0"/>
              <a:t>) describe simplified mechanism for performing computations. These include components like procedures, processes, functions, finite state machines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Components are strictly different from </a:t>
            </a:r>
            <a:r>
              <a:rPr lang="en-US" dirty="0"/>
              <a:t>communication protocols. </a:t>
            </a:r>
            <a:r>
              <a:rPr lang="en-US" dirty="0" smtClean="0"/>
              <a:t>Protocols </a:t>
            </a:r>
            <a:r>
              <a:rPr lang="en-US" dirty="0"/>
              <a:t>describe methods for communication between </a:t>
            </a:r>
            <a:r>
              <a:rPr lang="en-US" dirty="0" smtClean="0"/>
              <a:t>components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1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Description of the system </a:t>
            </a:r>
            <a:r>
              <a:rPr lang="en-US" dirty="0"/>
              <a:t>under </a:t>
            </a:r>
            <a:r>
              <a:rPr lang="en-US" dirty="0" smtClean="0"/>
              <a:t>design (SUD) </a:t>
            </a:r>
            <a:r>
              <a:rPr lang="en-US" dirty="0"/>
              <a:t>should be encoded in the format of some word processor and stored by a </a:t>
            </a:r>
            <a:r>
              <a:rPr lang="en-US" dirty="0" smtClean="0"/>
              <a:t>tool </a:t>
            </a:r>
            <a:r>
              <a:rPr lang="en-US" dirty="0"/>
              <a:t>managing design </a:t>
            </a:r>
            <a:r>
              <a:rPr lang="en-US" dirty="0" smtClean="0"/>
              <a:t>documents.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Eg</a:t>
            </a:r>
            <a:r>
              <a:rPr lang="en-US" dirty="0"/>
              <a:t>. DOORS</a:t>
            </a:r>
            <a:r>
              <a:rPr lang="en-US" dirty="0" smtClean="0"/>
              <a:t>®[</a:t>
            </a:r>
            <a:r>
              <a:rPr lang="en-US" dirty="0"/>
              <a:t>IBM10</a:t>
            </a:r>
            <a:r>
              <a:rPr lang="en-US" dirty="0" smtClean="0"/>
              <a:t>]</a:t>
            </a:r>
          </a:p>
          <a:p>
            <a:r>
              <a:rPr lang="en-US" dirty="0"/>
              <a:t>Use cases describe possible applications of the SUD. For use cases, there is </a:t>
            </a:r>
            <a:r>
              <a:rPr lang="en-US" dirty="0" smtClean="0"/>
              <a:t>neither </a:t>
            </a:r>
            <a:r>
              <a:rPr lang="en-US" dirty="0"/>
              <a:t>a precisely specified model of the computations nor </a:t>
            </a:r>
            <a:r>
              <a:rPr lang="en-US" dirty="0" smtClean="0"/>
              <a:t>communication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At a </a:t>
            </a:r>
            <a:r>
              <a:rPr lang="en-US" dirty="0" smtClean="0"/>
              <a:t>detailed </a:t>
            </a:r>
            <a:r>
              <a:rPr lang="en-US" dirty="0"/>
              <a:t>level, </a:t>
            </a:r>
            <a:r>
              <a:rPr lang="en-US" dirty="0" smtClean="0"/>
              <a:t>the </a:t>
            </a:r>
            <a:r>
              <a:rPr lang="en-US" dirty="0"/>
              <a:t>sequences of </a:t>
            </a:r>
            <a:r>
              <a:rPr lang="en-US" dirty="0" smtClean="0"/>
              <a:t>messages are exchanged </a:t>
            </a:r>
            <a:r>
              <a:rPr lang="en-US" dirty="0"/>
              <a:t>between components in </a:t>
            </a:r>
            <a:r>
              <a:rPr lang="en-US" dirty="0" smtClean="0"/>
              <a:t>SUD using Sequence </a:t>
            </a:r>
            <a:r>
              <a:rPr lang="en-US" dirty="0"/>
              <a:t>charts (SCs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Sequence </a:t>
            </a:r>
            <a:r>
              <a:rPr lang="en-US" dirty="0"/>
              <a:t>charts use one dimension </a:t>
            </a:r>
            <a:r>
              <a:rPr lang="en-US" dirty="0" smtClean="0"/>
              <a:t>of </a:t>
            </a:r>
            <a:r>
              <a:rPr lang="en-US" dirty="0"/>
              <a:t>a 2-dimensional chart to denote sequences and the second </a:t>
            </a:r>
            <a:r>
              <a:rPr lang="en-US" dirty="0" smtClean="0"/>
              <a:t>dimension </a:t>
            </a:r>
            <a:r>
              <a:rPr lang="en-US" dirty="0"/>
              <a:t>to reflect the different communicating  components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Design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we start to represent our SUD at a more detailed level, we </a:t>
            </a:r>
            <a:r>
              <a:rPr lang="en-US" dirty="0" smtClean="0"/>
              <a:t>need Finite state </a:t>
            </a:r>
            <a:r>
              <a:rPr lang="en-US" dirty="0"/>
              <a:t>machines (FSMs). Figure 2 shows an example of a classical </a:t>
            </a:r>
            <a:r>
              <a:rPr lang="en-US" dirty="0" smtClean="0"/>
              <a:t>state </a:t>
            </a:r>
            <a:r>
              <a:rPr lang="en-US" dirty="0"/>
              <a:t>diagram, representing an </a:t>
            </a:r>
            <a:r>
              <a:rPr lang="en-US" dirty="0" smtClean="0"/>
              <a:t>FSM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ommunicating </a:t>
            </a:r>
            <a:r>
              <a:rPr lang="en-US" dirty="0"/>
              <a:t>finite state machines (</a:t>
            </a:r>
            <a:r>
              <a:rPr lang="en-US" dirty="0" smtClean="0"/>
              <a:t>CFSMs) denotes </a:t>
            </a:r>
            <a:r>
              <a:rPr lang="en-US" dirty="0"/>
              <a:t>several FSMs communicating </a:t>
            </a:r>
            <a:r>
              <a:rPr lang="en-US" dirty="0" smtClean="0"/>
              <a:t>with </a:t>
            </a:r>
            <a:r>
              <a:rPr lang="en-US" dirty="0"/>
              <a:t>each </a:t>
            </a:r>
            <a:r>
              <a:rPr lang="en-US" dirty="0" smtClean="0"/>
              <a:t>other</a:t>
            </a:r>
          </a:p>
          <a:p>
            <a:r>
              <a:rPr lang="en-US" dirty="0"/>
              <a:t> In order to </a:t>
            </a:r>
            <a:r>
              <a:rPr lang="en-US" dirty="0" smtClean="0"/>
              <a:t>model </a:t>
            </a:r>
            <a:r>
              <a:rPr lang="en-US" dirty="0"/>
              <a:t>time, classical FSMs have been extended to also include timing information. Timed </a:t>
            </a:r>
            <a:r>
              <a:rPr lang="en-US" dirty="0" smtClean="0"/>
              <a:t>automata extend classical automata with timing information</a:t>
            </a:r>
          </a:p>
          <a:p>
            <a:r>
              <a:rPr lang="en-US" dirty="0" smtClean="0"/>
              <a:t> But timed automata does not provide hierarchy and concurrency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Finite State Machines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416" y="3124200"/>
            <a:ext cx="21431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7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StateCharts</a:t>
            </a:r>
            <a:r>
              <a:rPr lang="en-US" dirty="0"/>
              <a:t> </a:t>
            </a:r>
            <a:r>
              <a:rPr lang="en-US" dirty="0" smtClean="0"/>
              <a:t>extend classical </a:t>
            </a:r>
            <a:r>
              <a:rPr lang="en-US" dirty="0"/>
              <a:t>automata </a:t>
            </a:r>
            <a:r>
              <a:rPr lang="en-US" dirty="0" smtClean="0"/>
              <a:t>describing </a:t>
            </a:r>
            <a:r>
              <a:rPr lang="en-US" dirty="0"/>
              <a:t>hierarchy and </a:t>
            </a:r>
            <a:r>
              <a:rPr lang="en-US" dirty="0" smtClean="0"/>
              <a:t>concurrency</a:t>
            </a:r>
          </a:p>
          <a:p>
            <a:r>
              <a:rPr lang="en-US" dirty="0"/>
              <a:t>Hierarchy is introduced by means of </a:t>
            </a:r>
            <a:r>
              <a:rPr lang="en-US" dirty="0" smtClean="0"/>
              <a:t>super-states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States comprising other states are called super-states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States included in super-states are called sub-states of the </a:t>
            </a:r>
            <a:r>
              <a:rPr lang="en-US" dirty="0" smtClean="0"/>
              <a:t>super-states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Finite State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b="1" dirty="0" smtClean="0"/>
              <a:t>Hierarchical </a:t>
            </a:r>
            <a:r>
              <a:rPr lang="en-US" sz="7200" b="1" dirty="0"/>
              <a:t>State Diagram</a:t>
            </a:r>
            <a:r>
              <a:rPr lang="en-US" sz="7200" b="1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6800" dirty="0" smtClean="0"/>
              <a:t>Super-state </a:t>
            </a:r>
            <a:r>
              <a:rPr lang="en-US" sz="6800" dirty="0"/>
              <a:t>S includes states A,B,C,D and </a:t>
            </a:r>
            <a:r>
              <a:rPr lang="en-US" sz="6800" dirty="0" smtClean="0"/>
              <a:t>E</a:t>
            </a:r>
          </a:p>
          <a:p>
            <a:pPr>
              <a:buFont typeface="Arial" pitchFamily="34" charset="0"/>
              <a:buChar char="•"/>
            </a:pPr>
            <a:r>
              <a:rPr lang="en-US" sz="6800" dirty="0" smtClean="0"/>
              <a:t>Suppose </a:t>
            </a:r>
            <a:r>
              <a:rPr lang="en-US" sz="6800" dirty="0"/>
              <a:t>the FSM is in state Z. Now, if input m is applied to the FSM, then A and S will be the new active </a:t>
            </a:r>
            <a:r>
              <a:rPr lang="en-US" sz="6800" dirty="0" smtClean="0"/>
              <a:t>states</a:t>
            </a:r>
          </a:p>
          <a:p>
            <a:pPr>
              <a:buFont typeface="Arial" pitchFamily="34" charset="0"/>
              <a:buChar char="•"/>
            </a:pPr>
            <a:r>
              <a:rPr lang="en-US" sz="6800" dirty="0"/>
              <a:t>If </a:t>
            </a:r>
            <a:r>
              <a:rPr lang="en-US" sz="6800" dirty="0" smtClean="0"/>
              <a:t>the </a:t>
            </a:r>
            <a:r>
              <a:rPr lang="en-US" sz="6800" dirty="0"/>
              <a:t>FSM is in S and input k is applied, then Z will be the new active state, regardless of whether the </a:t>
            </a:r>
            <a:r>
              <a:rPr lang="en-US" sz="6800" dirty="0" smtClean="0"/>
              <a:t>FSM </a:t>
            </a:r>
            <a:r>
              <a:rPr lang="en-US" sz="6800" dirty="0"/>
              <a:t>is in sub-states A,B,C,D or E of </a:t>
            </a:r>
            <a:r>
              <a:rPr lang="en-US" sz="6800" dirty="0" smtClean="0"/>
              <a:t>S</a:t>
            </a:r>
          </a:p>
          <a:p>
            <a:pPr>
              <a:buFont typeface="Arial" pitchFamily="34" charset="0"/>
              <a:buChar char="•"/>
            </a:pPr>
            <a:r>
              <a:rPr lang="en-US" sz="6800" dirty="0" smtClean="0"/>
              <a:t>All </a:t>
            </a:r>
            <a:r>
              <a:rPr lang="en-US" sz="6800" dirty="0"/>
              <a:t>states contained in S are non-hierarchical </a:t>
            </a:r>
            <a:r>
              <a:rPr lang="en-US" sz="6800" dirty="0" smtClean="0"/>
              <a:t> states</a:t>
            </a:r>
          </a:p>
          <a:p>
            <a:pPr>
              <a:buFont typeface="Arial" pitchFamily="34" charset="0"/>
              <a:buChar char="•"/>
            </a:pPr>
            <a:r>
              <a:rPr lang="en-US" sz="6800" dirty="0"/>
              <a:t>In general, sub-states of S could again be super-states consisting of sub-states themselves. </a:t>
            </a:r>
            <a:endParaRPr lang="en-US" sz="6800" dirty="0" smtClean="0"/>
          </a:p>
          <a:p>
            <a:pPr>
              <a:buFont typeface="Arial" pitchFamily="34" charset="0"/>
              <a:buChar char="•"/>
            </a:pPr>
            <a:r>
              <a:rPr lang="en-US" sz="6800" dirty="0"/>
              <a:t>Also, whenever a sub-state of some super-state is active, the super-state is active as well. </a:t>
            </a:r>
            <a:endParaRPr lang="en-US" sz="68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Finite State Machines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27432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5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11353" cy="453345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Hierarchical State Diagram with Concurrency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/>
              <a:t>T</a:t>
            </a:r>
            <a:r>
              <a:rPr lang="en-US" sz="1900" dirty="0" smtClean="0"/>
              <a:t>o </a:t>
            </a:r>
            <a:r>
              <a:rPr lang="en-US" sz="1900" dirty="0"/>
              <a:t>describe concurrency, </a:t>
            </a:r>
            <a:r>
              <a:rPr lang="en-US" sz="1900" dirty="0" smtClean="0"/>
              <a:t> </a:t>
            </a:r>
            <a:r>
              <a:rPr lang="en-US" sz="1900" dirty="0"/>
              <a:t>State-Charts provide a second class of super-states, so called </a:t>
            </a:r>
            <a:r>
              <a:rPr lang="en-US" sz="1900" dirty="0" smtClean="0"/>
              <a:t>AND-states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/>
              <a:t>Super-states S are called AND-super-states if the system containing S will be in all of </a:t>
            </a:r>
            <a:r>
              <a:rPr lang="en-US" sz="1900" dirty="0" smtClean="0"/>
              <a:t>the </a:t>
            </a:r>
            <a:r>
              <a:rPr lang="en-US" sz="1900" dirty="0"/>
              <a:t>sub-states of S whenever it is in </a:t>
            </a:r>
            <a:r>
              <a:rPr lang="en-US" sz="1900" dirty="0" smtClean="0"/>
              <a:t>S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In </a:t>
            </a:r>
            <a:r>
              <a:rPr lang="en-US" sz="1900" dirty="0"/>
              <a:t>the figure, two concurrent </a:t>
            </a:r>
            <a:r>
              <a:rPr lang="en-US" sz="1900" dirty="0" smtClean="0"/>
              <a:t>sub-states </a:t>
            </a:r>
            <a:r>
              <a:rPr lang="en-US" sz="1900" dirty="0"/>
              <a:t>U and V are shown separated by a dashed </a:t>
            </a:r>
            <a:r>
              <a:rPr lang="en-US" sz="1900" dirty="0" smtClean="0"/>
              <a:t>line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/>
              <a:t>When in state Z, an input of m will cause a </a:t>
            </a:r>
            <a:r>
              <a:rPr lang="en-US" sz="1900" dirty="0" smtClean="0"/>
              <a:t>transition </a:t>
            </a:r>
            <a:r>
              <a:rPr lang="en-US" sz="1900" dirty="0"/>
              <a:t>into simple states  A and  </a:t>
            </a:r>
            <a:r>
              <a:rPr lang="en-US" sz="1900" dirty="0" smtClean="0"/>
              <a:t>F and </a:t>
            </a:r>
            <a:r>
              <a:rPr lang="en-US" sz="1900" dirty="0"/>
              <a:t>into </a:t>
            </a:r>
            <a:r>
              <a:rPr lang="en-US" sz="1900" dirty="0" smtClean="0"/>
              <a:t>hierarchical </a:t>
            </a:r>
            <a:r>
              <a:rPr lang="en-US" sz="1900" dirty="0"/>
              <a:t>states S, U and </a:t>
            </a:r>
            <a:r>
              <a:rPr lang="en-US" sz="1900" dirty="0" smtClean="0"/>
              <a:t>V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/>
              <a:t>Whenever the system is in state S, it will be in states U and V as </a:t>
            </a:r>
            <a:r>
              <a:rPr lang="en-US" sz="1900" dirty="0" smtClean="0"/>
              <a:t>well</a:t>
            </a:r>
            <a:endParaRPr lang="en-US" sz="1900" dirty="0"/>
          </a:p>
          <a:p>
            <a:pPr>
              <a:buFont typeface="Arial" pitchFamily="34" charset="0"/>
              <a:buChar char="•"/>
            </a:pPr>
            <a:r>
              <a:rPr lang="en-US" sz="1900" dirty="0"/>
              <a:t>Whenever the system leaves U, it will leave V as well</a:t>
            </a:r>
            <a:endParaRPr lang="en-US" sz="19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Finite State  Machines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2800350"/>
            <a:ext cx="379095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9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dirty="0" err="1" smtClean="0"/>
              <a:t>StateCharts</a:t>
            </a:r>
            <a:r>
              <a:rPr lang="en-US" dirty="0" smtClean="0"/>
              <a:t>, Variables </a:t>
            </a:r>
            <a:r>
              <a:rPr lang="en-US" dirty="0"/>
              <a:t>are assumed to be </a:t>
            </a:r>
            <a:r>
              <a:rPr lang="en-US" b="1" dirty="0"/>
              <a:t>global</a:t>
            </a:r>
            <a:r>
              <a:rPr lang="en-US" dirty="0"/>
              <a:t>ly </a:t>
            </a:r>
            <a:r>
              <a:rPr lang="en-US" dirty="0" smtClean="0"/>
              <a:t>accessible</a:t>
            </a:r>
          </a:p>
          <a:p>
            <a:r>
              <a:rPr lang="en-US" dirty="0" smtClean="0"/>
              <a:t>This </a:t>
            </a:r>
            <a:r>
              <a:rPr lang="en-US" dirty="0"/>
              <a:t>means that </a:t>
            </a:r>
            <a:r>
              <a:rPr lang="en-US" dirty="0" err="1"/>
              <a:t>StateCharts</a:t>
            </a: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be implemented easily for </a:t>
            </a:r>
            <a:r>
              <a:rPr lang="en-US" b="1" dirty="0"/>
              <a:t>shared memory-based</a:t>
            </a:r>
            <a:r>
              <a:rPr lang="en-US" dirty="0"/>
              <a:t> </a:t>
            </a:r>
            <a:r>
              <a:rPr lang="en-US" dirty="0" smtClean="0"/>
              <a:t>platforms</a:t>
            </a:r>
          </a:p>
          <a:p>
            <a:r>
              <a:rPr lang="en-US" dirty="0"/>
              <a:t> </a:t>
            </a:r>
            <a:r>
              <a:rPr lang="en-US" dirty="0" smtClean="0"/>
              <a:t>Less </a:t>
            </a:r>
            <a:r>
              <a:rPr lang="en-US" dirty="0"/>
              <a:t>appropriate for message </a:t>
            </a:r>
            <a:r>
              <a:rPr lang="en-US" dirty="0" smtClean="0"/>
              <a:t>passing </a:t>
            </a:r>
            <a:r>
              <a:rPr lang="en-US" dirty="0"/>
              <a:t>and distributed systems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Finite State Machines</a:t>
            </a:r>
          </a:p>
        </p:txBody>
      </p:sp>
    </p:spTree>
    <p:extLst>
      <p:ext uri="{BB962C8B-B14F-4D97-AF65-F5344CB8AC3E}">
        <p14:creationId xmlns:p14="http://schemas.microsoft.com/office/powerpoint/2010/main" val="13348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45334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</a:t>
            </a:r>
            <a:r>
              <a:rPr lang="en-US" dirty="0"/>
              <a:t>the process of identifying, modeling and documenting how </a:t>
            </a:r>
            <a:r>
              <a:rPr lang="en-US" dirty="0" smtClean="0"/>
              <a:t>data </a:t>
            </a:r>
            <a:r>
              <a:rPr lang="en-US" dirty="0"/>
              <a:t>moves around an information </a:t>
            </a:r>
            <a:r>
              <a:rPr lang="en-US" dirty="0" smtClean="0"/>
              <a:t>system</a:t>
            </a:r>
          </a:p>
          <a:p>
            <a:r>
              <a:rPr lang="en-US" dirty="0"/>
              <a:t> A data flow program is specified by a directed graph where the nodes (vertices), called </a:t>
            </a:r>
            <a:r>
              <a:rPr lang="en-US" b="1" dirty="0" smtClean="0"/>
              <a:t>actors</a:t>
            </a:r>
            <a:r>
              <a:rPr lang="en-US" dirty="0" smtClean="0"/>
              <a:t>, represent </a:t>
            </a:r>
            <a:r>
              <a:rPr lang="en-US" dirty="0"/>
              <a:t>computations and the arcs represent  communication </a:t>
            </a:r>
            <a:r>
              <a:rPr lang="en-US" dirty="0" smtClean="0"/>
              <a:t>channels</a:t>
            </a:r>
          </a:p>
          <a:p>
            <a:r>
              <a:rPr lang="en-US" b="1" dirty="0"/>
              <a:t>Synchronous data flow </a:t>
            </a:r>
            <a:r>
              <a:rPr lang="en-US" dirty="0"/>
              <a:t>(SDF) are </a:t>
            </a:r>
            <a:r>
              <a:rPr lang="en-US" dirty="0" smtClean="0"/>
              <a:t> </a:t>
            </a:r>
            <a:r>
              <a:rPr lang="en-US" dirty="0"/>
              <a:t>based on the assumption that all actors execute in a single clock </a:t>
            </a:r>
            <a:r>
              <a:rPr lang="en-US" dirty="0" smtClean="0"/>
              <a:t>cycle</a:t>
            </a:r>
          </a:p>
          <a:p>
            <a:r>
              <a:rPr lang="en-US" dirty="0" smtClean="0"/>
              <a:t>SDF are not </a:t>
            </a:r>
            <a:r>
              <a:rPr lang="en-US" b="1" dirty="0" smtClean="0"/>
              <a:t>Turing</a:t>
            </a:r>
            <a:r>
              <a:rPr lang="en-US" dirty="0" smtClean="0"/>
              <a:t> complete</a:t>
            </a:r>
          </a:p>
          <a:p>
            <a:r>
              <a:rPr lang="en-US" dirty="0"/>
              <a:t> Turing machines are used as the </a:t>
            </a:r>
            <a:r>
              <a:rPr lang="en-US" b="1" dirty="0"/>
              <a:t>standard</a:t>
            </a:r>
            <a:r>
              <a:rPr lang="en-US" dirty="0"/>
              <a:t> model of universal computers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Kahn process networks </a:t>
            </a:r>
            <a:r>
              <a:rPr lang="en-US" dirty="0"/>
              <a:t>(KPN</a:t>
            </a:r>
            <a:r>
              <a:rPr lang="en-US" dirty="0" smtClean="0"/>
              <a:t>) </a:t>
            </a:r>
            <a:r>
              <a:rPr lang="en-US" dirty="0"/>
              <a:t>allow </a:t>
            </a:r>
            <a:r>
              <a:rPr lang="en-US" dirty="0" smtClean="0"/>
              <a:t>actors </a:t>
            </a:r>
            <a:r>
              <a:rPr lang="en-US" dirty="0"/>
              <a:t>to execute with any finite </a:t>
            </a:r>
            <a:r>
              <a:rPr lang="en-US" dirty="0" smtClean="0"/>
              <a:t>delay</a:t>
            </a:r>
          </a:p>
          <a:p>
            <a:r>
              <a:rPr lang="en-US" dirty="0"/>
              <a:t>KPNs are very powerful: they are </a:t>
            </a:r>
            <a:r>
              <a:rPr lang="en-US" b="1" dirty="0" smtClean="0"/>
              <a:t>Turing complete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Prof. Dr. Peter </a:t>
            </a:r>
            <a:r>
              <a:rPr lang="en-US" dirty="0" err="1"/>
              <a:t>Marwedel</a:t>
            </a:r>
            <a:r>
              <a:rPr lang="en-US" dirty="0"/>
              <a:t> - Head of Design Automation for Embedded Systems </a:t>
            </a:r>
            <a:r>
              <a:rPr lang="en-US" dirty="0" smtClean="0"/>
              <a:t>Group at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Technische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Universitat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Dortmund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cap="all" dirty="0"/>
              <a:t>CURRENT RESEARCH ACTIVITIES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WCET-aware Compilation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Source Code Optimization Techniques for Data Flow Dominated Embedded Software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Memory architecture aware compilation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Mapping of applications to multiprocessor systems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Resource Constraint Computing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Dependable Embedded Real-Time Systems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 </a:t>
            </a:r>
            <a:r>
              <a:rPr lang="en-US" dirty="0"/>
              <a:t>only control and control </a:t>
            </a:r>
            <a:r>
              <a:rPr lang="en-US" dirty="0" smtClean="0"/>
              <a:t>dependencies</a:t>
            </a:r>
          </a:p>
          <a:p>
            <a:r>
              <a:rPr lang="en-US" dirty="0" smtClean="0"/>
              <a:t>Focus on </a:t>
            </a:r>
            <a:r>
              <a:rPr lang="en-US" dirty="0"/>
              <a:t>the modeling of causal </a:t>
            </a:r>
            <a:r>
              <a:rPr lang="en-US" dirty="0" smtClean="0"/>
              <a:t>dependencies</a:t>
            </a:r>
          </a:p>
          <a:p>
            <a:r>
              <a:rPr lang="en-US" dirty="0" smtClean="0"/>
              <a:t>Do </a:t>
            </a:r>
            <a:r>
              <a:rPr lang="en-US" dirty="0"/>
              <a:t>not assume any global synchronization and are </a:t>
            </a:r>
            <a:r>
              <a:rPr lang="en-US" dirty="0" smtClean="0"/>
              <a:t>therefore </a:t>
            </a:r>
            <a:r>
              <a:rPr lang="en-US" dirty="0"/>
              <a:t>especially suited for modeling distributed </a:t>
            </a:r>
            <a:r>
              <a:rPr lang="en-US" dirty="0" smtClean="0"/>
              <a:t>   systems</a:t>
            </a:r>
          </a:p>
          <a:p>
            <a:r>
              <a:rPr lang="en-US" dirty="0" smtClean="0"/>
              <a:t>Key Elements:</a:t>
            </a:r>
          </a:p>
          <a:p>
            <a:pPr marL="0" indent="0">
              <a:buNone/>
            </a:pPr>
            <a:r>
              <a:rPr lang="en-US" dirty="0"/>
              <a:t>Conditions, events and a flow relation are </a:t>
            </a:r>
            <a:r>
              <a:rPr lang="en-US" dirty="0" smtClean="0"/>
              <a:t>the </a:t>
            </a:r>
            <a:r>
              <a:rPr lang="en-US" dirty="0"/>
              <a:t>key elements of Petri </a:t>
            </a:r>
            <a:r>
              <a:rPr lang="en-US" dirty="0" smtClean="0"/>
              <a:t>nets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Conditions </a:t>
            </a:r>
            <a:r>
              <a:rPr lang="en-US" dirty="0"/>
              <a:t>are either satisfied or not </a:t>
            </a:r>
            <a:r>
              <a:rPr lang="en-US" dirty="0" smtClean="0"/>
              <a:t>satisfied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Events </a:t>
            </a:r>
            <a:r>
              <a:rPr lang="en-US" dirty="0"/>
              <a:t>can </a:t>
            </a:r>
            <a:r>
              <a:rPr lang="en-US" dirty="0" smtClean="0"/>
              <a:t>happen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flow </a:t>
            </a:r>
            <a:r>
              <a:rPr lang="en-US" dirty="0"/>
              <a:t>relation describes the conditions that must be met before events can happen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4533453"/>
          </a:xfrm>
        </p:spPr>
        <p:txBody>
          <a:bodyPr/>
          <a:lstStyle/>
          <a:p>
            <a:r>
              <a:rPr lang="en-US" dirty="0" smtClean="0"/>
              <a:t>Based </a:t>
            </a:r>
            <a:r>
              <a:rPr lang="en-US" dirty="0"/>
              <a:t>on the idea of firing (or executing) a </a:t>
            </a:r>
            <a:r>
              <a:rPr lang="en-US" dirty="0" smtClean="0"/>
              <a:t>sequence </a:t>
            </a:r>
            <a:r>
              <a:rPr lang="en-US" dirty="0"/>
              <a:t>of discrete </a:t>
            </a:r>
            <a:r>
              <a:rPr lang="en-US" dirty="0" smtClean="0"/>
              <a:t>events</a:t>
            </a:r>
          </a:p>
          <a:p>
            <a:r>
              <a:rPr lang="en-US" dirty="0"/>
              <a:t>Firings are resulting in </a:t>
            </a:r>
            <a:r>
              <a:rPr lang="en-US" dirty="0" smtClean="0"/>
              <a:t>actions</a:t>
            </a:r>
          </a:p>
          <a:p>
            <a:r>
              <a:rPr lang="en-US" dirty="0"/>
              <a:t>Actions comprise the generation of events like the assignment of values to </a:t>
            </a:r>
            <a:r>
              <a:rPr lang="en-US" dirty="0" smtClean="0"/>
              <a:t>variables</a:t>
            </a:r>
          </a:p>
          <a:p>
            <a:r>
              <a:rPr lang="en-US" dirty="0" smtClean="0"/>
              <a:t>Firings </a:t>
            </a:r>
            <a:r>
              <a:rPr lang="en-US" dirty="0"/>
              <a:t>are the result of internally or </a:t>
            </a:r>
            <a:r>
              <a:rPr lang="en-US" dirty="0" smtClean="0"/>
              <a:t>externally </a:t>
            </a:r>
            <a:r>
              <a:rPr lang="en-US" dirty="0"/>
              <a:t>generated </a:t>
            </a:r>
            <a:r>
              <a:rPr lang="en-US" dirty="0" smtClean="0"/>
              <a:t>events </a:t>
            </a:r>
            <a:r>
              <a:rPr lang="en-US" dirty="0"/>
              <a:t>which </a:t>
            </a:r>
            <a:r>
              <a:rPr lang="en-US" dirty="0" smtClean="0"/>
              <a:t>are </a:t>
            </a:r>
            <a:r>
              <a:rPr lang="en-US" dirty="0"/>
              <a:t>sorted by the time at which they should be </a:t>
            </a:r>
            <a:r>
              <a:rPr lang="en-US" dirty="0" smtClean="0"/>
              <a:t>processed</a:t>
            </a:r>
          </a:p>
          <a:p>
            <a:r>
              <a:rPr lang="en-US" dirty="0" smtClean="0"/>
              <a:t>Hardware </a:t>
            </a:r>
            <a:r>
              <a:rPr lang="en-US" dirty="0"/>
              <a:t>description languages </a:t>
            </a:r>
            <a:r>
              <a:rPr lang="en-US" dirty="0" smtClean="0"/>
              <a:t>(</a:t>
            </a:r>
            <a:r>
              <a:rPr lang="en-US" dirty="0"/>
              <a:t>HDLs) are designed to model hardware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Event Based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The von Neumann model of sequential execution in combination with some communication </a:t>
            </a:r>
            <a:r>
              <a:rPr lang="en-US" dirty="0" smtClean="0"/>
              <a:t>technique is called </a:t>
            </a:r>
            <a:r>
              <a:rPr lang="en-US" dirty="0" err="1" smtClean="0"/>
              <a:t>MoC</a:t>
            </a:r>
            <a:endParaRPr lang="en-US" dirty="0" smtClean="0"/>
          </a:p>
          <a:p>
            <a:r>
              <a:rPr lang="en-US" dirty="0" smtClean="0"/>
              <a:t> But it has some problems for embedded systems: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Facilities to describe timing are </a:t>
            </a:r>
            <a:r>
              <a:rPr lang="en-US" dirty="0" smtClean="0"/>
              <a:t>lacking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Based on accesses to globally shared memory. So mutual exclusion should be guaranteed</a:t>
            </a:r>
          </a:p>
          <a:p>
            <a:r>
              <a:rPr lang="en-US" dirty="0"/>
              <a:t> However l</a:t>
            </a:r>
            <a:r>
              <a:rPr lang="en-US" dirty="0" smtClean="0"/>
              <a:t>ibraries extend </a:t>
            </a:r>
            <a:r>
              <a:rPr lang="en-US" dirty="0"/>
              <a:t>these languages such that they can be used to model concurrency </a:t>
            </a:r>
            <a:r>
              <a:rPr lang="en-US" dirty="0" smtClean="0"/>
              <a:t>and communication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Von Neumann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single “ideal” model of </a:t>
            </a:r>
            <a:r>
              <a:rPr lang="en-US" dirty="0" smtClean="0"/>
              <a:t>computation</a:t>
            </a:r>
          </a:p>
          <a:p>
            <a:r>
              <a:rPr lang="en-US" dirty="0" smtClean="0"/>
              <a:t>In general</a:t>
            </a:r>
            <a:r>
              <a:rPr lang="en-US" dirty="0"/>
              <a:t>, more powerful models are less analyzable</a:t>
            </a:r>
          </a:p>
          <a:p>
            <a:r>
              <a:rPr lang="en-US" dirty="0" smtClean="0"/>
              <a:t>Absence </a:t>
            </a:r>
            <a:r>
              <a:rPr lang="en-US" dirty="0"/>
              <a:t>of deadlocks can be </a:t>
            </a:r>
            <a:r>
              <a:rPr lang="en-US" dirty="0" smtClean="0"/>
              <a:t>shown </a:t>
            </a:r>
            <a:r>
              <a:rPr lang="en-US" dirty="0"/>
              <a:t>for SDF models, but not for general von Neumann </a:t>
            </a:r>
            <a:r>
              <a:rPr lang="en-US" dirty="0" smtClean="0"/>
              <a:t>models</a:t>
            </a:r>
          </a:p>
          <a:p>
            <a:r>
              <a:rPr lang="en-US" dirty="0"/>
              <a:t>Designers must be made aware of </a:t>
            </a:r>
            <a:r>
              <a:rPr lang="en-US" dirty="0" smtClean="0"/>
              <a:t>advantages </a:t>
            </a:r>
            <a:r>
              <a:rPr lang="en-US" dirty="0"/>
              <a:t>and limitations of certain </a:t>
            </a:r>
            <a:r>
              <a:rPr lang="en-US" dirty="0" smtClean="0"/>
              <a:t>models before selecting design tools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Comparing different models of communication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52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4381053"/>
          </a:xfrm>
        </p:spPr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sz="1000" dirty="0" smtClean="0"/>
              <a:t>Introduction</a:t>
            </a:r>
          </a:p>
          <a:p>
            <a:pPr marL="285750" indent="-285750">
              <a:buFont typeface="+mj-lt"/>
              <a:buAutoNum type="romanUcPeriod"/>
            </a:pPr>
            <a:r>
              <a:rPr lang="en-US" sz="1000" dirty="0" smtClean="0"/>
              <a:t>Specification </a:t>
            </a:r>
            <a:r>
              <a:rPr lang="en-US" sz="1000" dirty="0"/>
              <a:t>and Modeling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800" dirty="0" smtClean="0">
                <a:solidFill>
                  <a:srgbClr val="FF0000"/>
                </a:solidFill>
              </a:rPr>
              <a:t>Embedded </a:t>
            </a:r>
            <a:r>
              <a:rPr lang="en-US" sz="1800" dirty="0">
                <a:solidFill>
                  <a:srgbClr val="FF0000"/>
                </a:solidFill>
              </a:rPr>
              <a:t>System </a:t>
            </a:r>
            <a:r>
              <a:rPr lang="en-US" sz="1800" dirty="0" smtClean="0">
                <a:solidFill>
                  <a:srgbClr val="FF0000"/>
                </a:solidFill>
              </a:rPr>
              <a:t>Hardware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Hardware in a loop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Sensors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Discretization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Processing units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D/A-conversion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Output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600" dirty="0"/>
              <a:t>Secure hardware 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IV.     </a:t>
            </a:r>
            <a:r>
              <a:rPr lang="en-US" sz="1000" dirty="0" smtClean="0"/>
              <a:t>Standard </a:t>
            </a:r>
            <a:r>
              <a:rPr lang="en-US" sz="1000" dirty="0"/>
              <a:t>Software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V.     </a:t>
            </a:r>
            <a:r>
              <a:rPr lang="en-US" sz="1000" dirty="0" smtClean="0"/>
              <a:t>Evaluation </a:t>
            </a:r>
            <a:r>
              <a:rPr lang="en-US" sz="1000" dirty="0"/>
              <a:t>and Validation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VI.       </a:t>
            </a:r>
            <a:r>
              <a:rPr lang="en-US" sz="1000" dirty="0" smtClean="0"/>
              <a:t>Mapping </a:t>
            </a:r>
            <a:r>
              <a:rPr lang="en-US" sz="1000" dirty="0"/>
              <a:t>of Applications to Execution Platforms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VII.     </a:t>
            </a:r>
            <a:r>
              <a:rPr lang="en-US" sz="1000" dirty="0" smtClean="0"/>
              <a:t>Optimization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VIII.    </a:t>
            </a:r>
            <a:r>
              <a:rPr lang="en-US" sz="1000" dirty="0" smtClean="0"/>
              <a:t>Testing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IX.   </a:t>
            </a:r>
            <a:r>
              <a:rPr lang="en-US" sz="1000" dirty="0" smtClean="0"/>
              <a:t>My views on the paper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X.      </a:t>
            </a:r>
            <a:r>
              <a:rPr lang="en-US" sz="1000" dirty="0" smtClean="0"/>
              <a:t>References </a:t>
            </a: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139953" cy="453345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many cyber-physical systems, </a:t>
            </a:r>
            <a:r>
              <a:rPr lang="en-US" dirty="0" smtClean="0"/>
              <a:t>hardware </a:t>
            </a:r>
            <a:r>
              <a:rPr lang="en-US" dirty="0"/>
              <a:t>is used in a </a:t>
            </a:r>
            <a:r>
              <a:rPr lang="en-US" dirty="0" smtClean="0"/>
              <a:t>loop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Information </a:t>
            </a:r>
            <a:r>
              <a:rPr lang="en-US" dirty="0"/>
              <a:t>about the physical environment is made available through </a:t>
            </a:r>
            <a:r>
              <a:rPr lang="en-US" dirty="0" smtClean="0"/>
              <a:t>sensors</a:t>
            </a:r>
          </a:p>
          <a:p>
            <a:r>
              <a:rPr lang="en-US" dirty="0"/>
              <a:t>Typically, sensors generate continuous sequences of analog </a:t>
            </a:r>
            <a:r>
              <a:rPr lang="en-US" dirty="0" smtClean="0"/>
              <a:t>values</a:t>
            </a:r>
          </a:p>
          <a:p>
            <a:r>
              <a:rPr lang="en-US" dirty="0"/>
              <a:t>S</a:t>
            </a:r>
            <a:r>
              <a:rPr lang="en-US" dirty="0" smtClean="0"/>
              <a:t>ample-and-hold-circuits </a:t>
            </a:r>
            <a:r>
              <a:rPr lang="en-US" dirty="0"/>
              <a:t>and </a:t>
            </a:r>
            <a:r>
              <a:rPr lang="en-US" dirty="0" smtClean="0"/>
              <a:t>analog-to-digital </a:t>
            </a:r>
            <a:r>
              <a:rPr lang="en-US" dirty="0"/>
              <a:t>(A/D) </a:t>
            </a:r>
            <a:r>
              <a:rPr lang="en-US" dirty="0" smtClean="0"/>
              <a:t>converters convert </a:t>
            </a:r>
            <a:r>
              <a:rPr lang="en-US" dirty="0"/>
              <a:t>analog signals to discrete sequences of </a:t>
            </a:r>
            <a:r>
              <a:rPr lang="en-US" dirty="0" smtClean="0"/>
              <a:t>values</a:t>
            </a:r>
          </a:p>
          <a:p>
            <a:r>
              <a:rPr lang="en-US" dirty="0"/>
              <a:t>After such conversion, information can be processed </a:t>
            </a:r>
            <a:r>
              <a:rPr lang="en-US" dirty="0" smtClean="0"/>
              <a:t>digitally</a:t>
            </a:r>
          </a:p>
          <a:p>
            <a:r>
              <a:rPr lang="en-US" dirty="0"/>
              <a:t>Generated </a:t>
            </a:r>
            <a:r>
              <a:rPr lang="en-US" dirty="0" smtClean="0"/>
              <a:t>results </a:t>
            </a:r>
            <a:r>
              <a:rPr lang="en-US" dirty="0"/>
              <a:t>can be displayed and also used to control the physical environment through actuators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in a loop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72" y="2819400"/>
            <a:ext cx="27622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0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wide variety of physical effects </a:t>
            </a:r>
            <a:r>
              <a:rPr lang="en-US" dirty="0" smtClean="0"/>
              <a:t>can </a:t>
            </a:r>
            <a:r>
              <a:rPr lang="en-US" dirty="0"/>
              <a:t>be exploited in the construction of </a:t>
            </a:r>
            <a:r>
              <a:rPr lang="en-US" dirty="0" smtClean="0"/>
              <a:t>sensors</a:t>
            </a:r>
          </a:p>
          <a:p>
            <a:r>
              <a:rPr lang="en-US" dirty="0"/>
              <a:t>There are sensors for weight, </a:t>
            </a:r>
            <a:r>
              <a:rPr lang="en-US" dirty="0" smtClean="0"/>
              <a:t>velocity</a:t>
            </a:r>
            <a:r>
              <a:rPr lang="en-US" dirty="0"/>
              <a:t>, acceleration, electrical current, voltage, temperature,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92353" cy="46096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Sample-and-hold circuits are used </a:t>
            </a:r>
            <a:r>
              <a:rPr lang="en-US" dirty="0"/>
              <a:t>to convert continuous domain </a:t>
            </a:r>
            <a:r>
              <a:rPr lang="en-US" dirty="0" smtClean="0"/>
              <a:t>signals into </a:t>
            </a:r>
            <a:r>
              <a:rPr lang="en-US" dirty="0"/>
              <a:t>the discrete </a:t>
            </a:r>
            <a:r>
              <a:rPr lang="en-US" dirty="0" smtClean="0"/>
              <a:t>domain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Circuit </a:t>
            </a:r>
            <a:r>
              <a:rPr lang="en-US" dirty="0"/>
              <a:t>consists of a clocked transistor and a </a:t>
            </a:r>
            <a:r>
              <a:rPr lang="en-US" dirty="0" smtClean="0"/>
              <a:t>capacitor</a:t>
            </a:r>
          </a:p>
          <a:p>
            <a:r>
              <a:rPr lang="en-US" dirty="0" smtClean="0"/>
              <a:t>Transistor </a:t>
            </a:r>
            <a:r>
              <a:rPr lang="en-US" dirty="0"/>
              <a:t>operates </a:t>
            </a:r>
            <a:r>
              <a:rPr lang="en-US" dirty="0" smtClean="0"/>
              <a:t>like </a:t>
            </a:r>
            <a:r>
              <a:rPr lang="en-US" dirty="0"/>
              <a:t>a </a:t>
            </a:r>
            <a:r>
              <a:rPr lang="en-US" dirty="0" smtClean="0"/>
              <a:t>switch</a:t>
            </a:r>
          </a:p>
          <a:p>
            <a:r>
              <a:rPr lang="en-US" dirty="0"/>
              <a:t>When  switch is closed by the clock signal, the capacitor is charged so that its </a:t>
            </a:r>
            <a:r>
              <a:rPr lang="en-US" dirty="0" smtClean="0"/>
              <a:t>voltage </a:t>
            </a:r>
            <a:r>
              <a:rPr lang="en-US" dirty="0"/>
              <a:t>h(t) is practically the same as the incoming voltage e(t</a:t>
            </a:r>
            <a:r>
              <a:rPr lang="en-US" dirty="0" smtClean="0"/>
              <a:t>)</a:t>
            </a:r>
          </a:p>
          <a:p>
            <a:r>
              <a:rPr lang="en-US" dirty="0"/>
              <a:t>After opening the switch again, this </a:t>
            </a:r>
            <a:r>
              <a:rPr lang="en-US" dirty="0" smtClean="0"/>
              <a:t>voltage </a:t>
            </a:r>
            <a:r>
              <a:rPr lang="en-US" dirty="0"/>
              <a:t>will remain essentially unchanged until the switch is closed </a:t>
            </a:r>
            <a:r>
              <a:rPr lang="en-US" dirty="0" smtClean="0"/>
              <a:t>again</a:t>
            </a:r>
          </a:p>
          <a:p>
            <a:r>
              <a:rPr lang="en-US" dirty="0"/>
              <a:t>Each of the values stored </a:t>
            </a:r>
            <a:r>
              <a:rPr lang="en-US" dirty="0" smtClean="0"/>
              <a:t>on </a:t>
            </a:r>
            <a:r>
              <a:rPr lang="en-US" dirty="0"/>
              <a:t>the capacitor can be considered as an element of a discrete sequence of values h(t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Discretization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862" y="3124200"/>
            <a:ext cx="34194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6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92353" cy="45334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Currently available embedded systems require electrical energy to </a:t>
            </a:r>
            <a:r>
              <a:rPr lang="en-US" dirty="0" smtClean="0"/>
              <a:t>operate</a:t>
            </a:r>
          </a:p>
          <a:p>
            <a:r>
              <a:rPr lang="en-US" dirty="0" smtClean="0"/>
              <a:t>Energy </a:t>
            </a:r>
            <a:r>
              <a:rPr lang="en-US" dirty="0"/>
              <a:t>efficiency </a:t>
            </a:r>
            <a:r>
              <a:rPr lang="en-US" dirty="0" smtClean="0"/>
              <a:t>and  flexibility in programming a processing unit </a:t>
            </a:r>
            <a:r>
              <a:rPr lang="en-US" dirty="0"/>
              <a:t>are conflicting </a:t>
            </a:r>
            <a:r>
              <a:rPr lang="en-US" dirty="0" smtClean="0"/>
              <a:t>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Application-specific </a:t>
            </a:r>
            <a:r>
              <a:rPr lang="en-US" b="1" dirty="0"/>
              <a:t>integrated circuits (ASICs</a:t>
            </a:r>
            <a:r>
              <a:rPr lang="en-US" b="1" dirty="0" smtClean="0"/>
              <a:t>): </a:t>
            </a:r>
            <a:r>
              <a:rPr lang="en-US" dirty="0" smtClean="0"/>
              <a:t>Their </a:t>
            </a:r>
            <a:r>
              <a:rPr lang="en-US" dirty="0"/>
              <a:t>energy efficiency is </a:t>
            </a:r>
            <a:r>
              <a:rPr lang="en-US" dirty="0" smtClean="0"/>
              <a:t>largest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Processors</a:t>
            </a:r>
            <a:r>
              <a:rPr lang="en-US" dirty="0"/>
              <a:t>: </a:t>
            </a:r>
            <a:r>
              <a:rPr lang="en-US" dirty="0" smtClean="0"/>
              <a:t>Application </a:t>
            </a:r>
            <a:r>
              <a:rPr lang="en-US" dirty="0"/>
              <a:t>domain-specific </a:t>
            </a:r>
            <a:r>
              <a:rPr lang="en-US" dirty="0" smtClean="0"/>
              <a:t>processors </a:t>
            </a:r>
            <a:r>
              <a:rPr lang="en-US" dirty="0"/>
              <a:t>(such as DSPs) and application-specific instruction set processors (ASIPs) can provide </a:t>
            </a:r>
            <a:r>
              <a:rPr lang="en-US" dirty="0" smtClean="0"/>
              <a:t>high </a:t>
            </a:r>
            <a:r>
              <a:rPr lang="en-US" dirty="0"/>
              <a:t>energy </a:t>
            </a:r>
            <a:r>
              <a:rPr lang="en-US" dirty="0" smtClean="0"/>
              <a:t>efficiency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FPGAs</a:t>
            </a:r>
            <a:r>
              <a:rPr lang="en-US" b="1" dirty="0"/>
              <a:t>: </a:t>
            </a:r>
            <a:r>
              <a:rPr lang="en-US" dirty="0"/>
              <a:t>Reconfigurable logic provides a solution if algorithms </a:t>
            </a:r>
            <a:r>
              <a:rPr lang="en-US" dirty="0" smtClean="0"/>
              <a:t>can </a:t>
            </a:r>
            <a:r>
              <a:rPr lang="en-US" dirty="0"/>
              <a:t>be efficiently implemented in  custom </a:t>
            </a:r>
            <a:r>
              <a:rPr lang="en-US" dirty="0" smtClean="0"/>
              <a:t>hardware. Neither expensive like ASICs nor slow or energy-consuming like software based solutions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Communication: </a:t>
            </a:r>
            <a:r>
              <a:rPr lang="en-US" dirty="0" smtClean="0"/>
              <a:t>Various </a:t>
            </a:r>
            <a:r>
              <a:rPr lang="en-US" dirty="0"/>
              <a:t>components in an embedded system must be able to </a:t>
            </a:r>
            <a:r>
              <a:rPr lang="en-US" dirty="0" smtClean="0"/>
              <a:t>communicate.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For all systems that need to met </a:t>
            </a:r>
            <a:r>
              <a:rPr lang="en-US" dirty="0" smtClean="0"/>
              <a:t>real-time constraints</a:t>
            </a:r>
            <a:r>
              <a:rPr lang="en-US" dirty="0"/>
              <a:t>, communication times must also be guaranteed. For example, time-division multiple-access (TDMA</a:t>
            </a:r>
            <a:r>
              <a:rPr lang="en-US" dirty="0" smtClean="0"/>
              <a:t>) is an efficient technique to set communication times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Efficiency of communication hardware is frequently an </a:t>
            </a:r>
            <a:r>
              <a:rPr lang="en-US" dirty="0" smtClean="0"/>
              <a:t>issue. </a:t>
            </a:r>
            <a:r>
              <a:rPr lang="en-US" dirty="0"/>
              <a:t>So, </a:t>
            </a:r>
            <a:r>
              <a:rPr lang="en-US" dirty="0" smtClean="0"/>
              <a:t>power </a:t>
            </a:r>
            <a:r>
              <a:rPr lang="en-US" dirty="0"/>
              <a:t>may need to be </a:t>
            </a:r>
            <a:r>
              <a:rPr lang="en-US" dirty="0" smtClean="0"/>
              <a:t>distributed </a:t>
            </a:r>
            <a:r>
              <a:rPr lang="en-US" dirty="0"/>
              <a:t>via the communication </a:t>
            </a:r>
            <a:r>
              <a:rPr lang="en-US" dirty="0" smtClean="0"/>
              <a:t>medium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5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This article presents a brief overview of key topics for research and development in </a:t>
            </a:r>
            <a:r>
              <a:rPr lang="en-US" dirty="0" smtClean="0"/>
              <a:t>embedded </a:t>
            </a:r>
            <a:r>
              <a:rPr lang="en-US" dirty="0"/>
              <a:t>systems. Following a hypothetical design flow, special characteristics of </a:t>
            </a:r>
            <a:r>
              <a:rPr lang="en-US" dirty="0" smtClean="0"/>
              <a:t>embedded/cyber-physical </a:t>
            </a:r>
            <a:r>
              <a:rPr lang="en-US" dirty="0"/>
              <a:t>systems with respect to specification techniques and modeling, </a:t>
            </a:r>
            <a:r>
              <a:rPr lang="en-US" dirty="0" smtClean="0"/>
              <a:t>embedded </a:t>
            </a:r>
            <a:r>
              <a:rPr lang="en-US" dirty="0"/>
              <a:t>hardware, standard software, evaluation and validation, mapping of applications to </a:t>
            </a:r>
            <a:r>
              <a:rPr lang="en-US" dirty="0" smtClean="0"/>
              <a:t>execution </a:t>
            </a:r>
            <a:r>
              <a:rPr lang="en-US" dirty="0"/>
              <a:t>platforms, optimizations and testing are presented.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igital </a:t>
            </a:r>
            <a:r>
              <a:rPr lang="en-US" dirty="0"/>
              <a:t>information must first be converted by </a:t>
            </a:r>
            <a:r>
              <a:rPr lang="en-US" dirty="0" smtClean="0"/>
              <a:t>digital-to-analog </a:t>
            </a:r>
            <a:r>
              <a:rPr lang="en-US" dirty="0"/>
              <a:t>(D/A) converters.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standard design uses weighted resistors to generate a current which is </a:t>
            </a:r>
            <a:r>
              <a:rPr lang="en-US" dirty="0" smtClean="0"/>
              <a:t>proportional </a:t>
            </a:r>
            <a:r>
              <a:rPr lang="en-US" dirty="0"/>
              <a:t>to the digital number.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current is then turned into a proportional voltage by using an </a:t>
            </a:r>
            <a:r>
              <a:rPr lang="en-US" dirty="0" smtClean="0"/>
              <a:t>operational </a:t>
            </a:r>
            <a:r>
              <a:rPr lang="en-US" dirty="0"/>
              <a:t>amplifier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D/A-conversion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devices of embedded/cyber-physical systems include displays and electro-mechanical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 </a:t>
            </a:r>
            <a:r>
              <a:rPr lang="en-US" dirty="0"/>
              <a:t>The latter are called </a:t>
            </a:r>
            <a:r>
              <a:rPr lang="en-US" dirty="0" smtClean="0"/>
              <a:t>actuators</a:t>
            </a:r>
          </a:p>
          <a:p>
            <a:r>
              <a:rPr lang="en-US" dirty="0" smtClean="0"/>
              <a:t>Actuator is </a:t>
            </a:r>
            <a:r>
              <a:rPr lang="en-US" dirty="0"/>
              <a:t>a mechanism that puts something into automatic action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need to be guaranteed for </a:t>
            </a:r>
            <a:r>
              <a:rPr lang="en-US" dirty="0" smtClean="0"/>
              <a:t>communication </a:t>
            </a:r>
            <a:r>
              <a:rPr lang="en-US" dirty="0"/>
              <a:t>and for </a:t>
            </a:r>
            <a:r>
              <a:rPr lang="en-US" dirty="0" smtClean="0"/>
              <a:t>storage</a:t>
            </a:r>
          </a:p>
          <a:p>
            <a:r>
              <a:rPr lang="en-US" dirty="0" smtClean="0"/>
              <a:t>Security </a:t>
            </a:r>
            <a:r>
              <a:rPr lang="en-US" dirty="0"/>
              <a:t>might demand special </a:t>
            </a:r>
            <a:r>
              <a:rPr lang="en-US" dirty="0" smtClean="0"/>
              <a:t>equipment(hardware security modules) </a:t>
            </a:r>
            <a:r>
              <a:rPr lang="en-US" dirty="0"/>
              <a:t>for the </a:t>
            </a:r>
            <a:r>
              <a:rPr lang="en-US" dirty="0" smtClean="0"/>
              <a:t>generation </a:t>
            </a:r>
            <a:r>
              <a:rPr lang="en-US" dirty="0"/>
              <a:t>of cryptographic keys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+mj-lt"/>
              <a:buAutoNum type="romanUcPeriod"/>
            </a:pPr>
            <a:r>
              <a:rPr lang="en-US" sz="1000" dirty="0"/>
              <a:t>Introduction</a:t>
            </a:r>
          </a:p>
          <a:p>
            <a:pPr marL="285750" indent="-285750">
              <a:buFont typeface="+mj-lt"/>
              <a:buAutoNum type="romanUcPeriod"/>
            </a:pPr>
            <a:r>
              <a:rPr lang="en-US" sz="1000" dirty="0"/>
              <a:t>Specification and </a:t>
            </a:r>
            <a:r>
              <a:rPr lang="en-US" sz="1000" dirty="0" smtClean="0"/>
              <a:t>Modeling</a:t>
            </a:r>
          </a:p>
          <a:p>
            <a:pPr marL="285750" indent="-285750">
              <a:buFont typeface="+mj-lt"/>
              <a:buAutoNum type="romanUcPeriod"/>
            </a:pPr>
            <a:r>
              <a:rPr lang="en-US" sz="1000" dirty="0"/>
              <a:t> Embedded System Hardware</a:t>
            </a:r>
          </a:p>
          <a:p>
            <a:pPr marL="285750" indent="-285750">
              <a:buFont typeface="+mj-lt"/>
              <a:buAutoNum type="romanUcPeriod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Standard Software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Embedded Operation Systems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Real-time Operating Systems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800" dirty="0" smtClean="0"/>
              <a:t>Middleware</a:t>
            </a:r>
            <a:r>
              <a:rPr lang="en-US" sz="1000" dirty="0" smtClean="0"/>
              <a:t> 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</a:t>
            </a:r>
            <a:r>
              <a:rPr lang="en-US" sz="1000" dirty="0">
                <a:solidFill>
                  <a:schemeClr val="accent1"/>
                </a:solidFill>
              </a:rPr>
              <a:t>.     </a:t>
            </a:r>
            <a:r>
              <a:rPr lang="en-US" sz="1000" dirty="0"/>
              <a:t>Evaluation and Validation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VI.       </a:t>
            </a:r>
            <a:r>
              <a:rPr lang="en-US" sz="1000" dirty="0"/>
              <a:t>Mapping of Applications to Execution Platforms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VII.     </a:t>
            </a:r>
            <a:r>
              <a:rPr lang="en-US" sz="1000" dirty="0"/>
              <a:t>Optimization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VIII.    </a:t>
            </a:r>
            <a:r>
              <a:rPr lang="en-US" sz="1000" dirty="0" smtClean="0"/>
              <a:t>Testing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IX.       </a:t>
            </a:r>
            <a:r>
              <a:rPr lang="en-US" sz="1000" dirty="0" smtClean="0"/>
              <a:t>My views on the paper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X.         </a:t>
            </a:r>
            <a:r>
              <a:rPr lang="en-US" sz="1000" dirty="0" smtClean="0"/>
              <a:t>References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285750" indent="-285750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software components that can be reused include </a:t>
            </a:r>
            <a:r>
              <a:rPr lang="en-US" dirty="0" smtClean="0"/>
              <a:t>system </a:t>
            </a:r>
            <a:r>
              <a:rPr lang="en-US" dirty="0"/>
              <a:t>software components such as embedded operating systems (OS), real-time databases, and </a:t>
            </a:r>
            <a:r>
              <a:rPr lang="en-US" dirty="0" smtClean="0"/>
              <a:t>other </a:t>
            </a:r>
            <a:r>
              <a:rPr lang="en-US" dirty="0"/>
              <a:t>forms of </a:t>
            </a:r>
            <a:r>
              <a:rPr lang="en-US" dirty="0" smtClean="0"/>
              <a:t>middleware</a:t>
            </a:r>
          </a:p>
          <a:p>
            <a:r>
              <a:rPr lang="en-US" dirty="0" smtClean="0"/>
              <a:t>Scheduling</a:t>
            </a:r>
            <a:r>
              <a:rPr lang="en-US" dirty="0"/>
              <a:t>, task switching, and I/O require the support of an </a:t>
            </a:r>
            <a:r>
              <a:rPr lang="en-US" dirty="0" smtClean="0"/>
              <a:t>operating </a:t>
            </a:r>
            <a:r>
              <a:rPr lang="en-US" dirty="0"/>
              <a:t>system suited for embedded </a:t>
            </a:r>
            <a:r>
              <a:rPr lang="en-US" dirty="0" smtClean="0"/>
              <a:t>applications</a:t>
            </a:r>
          </a:p>
          <a:p>
            <a:r>
              <a:rPr lang="en-US" dirty="0"/>
              <a:t>Embedded operating systems should provide a high level of configurability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Operation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</a:t>
            </a:r>
            <a:r>
              <a:rPr lang="en-US" dirty="0"/>
              <a:t>operating system is an operating system that supports the construction </a:t>
            </a:r>
            <a:r>
              <a:rPr lang="en-US" dirty="0" smtClean="0"/>
              <a:t>of real-time systems</a:t>
            </a:r>
          </a:p>
          <a:p>
            <a:r>
              <a:rPr lang="en-US" dirty="0"/>
              <a:t>The timing behavior of the OS must be </a:t>
            </a:r>
            <a:r>
              <a:rPr lang="en-US" dirty="0" smtClean="0"/>
              <a:t>predictable</a:t>
            </a:r>
          </a:p>
          <a:p>
            <a:r>
              <a:rPr lang="en-US" dirty="0"/>
              <a:t>In particular, the scheduling policy of RTOS’s </a:t>
            </a:r>
            <a:r>
              <a:rPr lang="en-US" dirty="0" smtClean="0"/>
              <a:t>must </a:t>
            </a:r>
            <a:r>
              <a:rPr lang="en-US" dirty="0"/>
              <a:t>be </a:t>
            </a:r>
            <a:r>
              <a:rPr lang="en-US" dirty="0" smtClean="0"/>
              <a:t>deterministic</a:t>
            </a:r>
          </a:p>
          <a:p>
            <a:r>
              <a:rPr lang="en-US" dirty="0"/>
              <a:t>The OS must manage the scheduling of </a:t>
            </a:r>
            <a:r>
              <a:rPr lang="en-US" dirty="0" smtClean="0"/>
              <a:t>tasks based on execution time or priority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software in between the operating system and the application software is called </a:t>
            </a:r>
            <a:r>
              <a:rPr lang="en-US" dirty="0" smtClean="0"/>
              <a:t>middleware</a:t>
            </a:r>
          </a:p>
          <a:p>
            <a:r>
              <a:rPr lang="en-US" dirty="0"/>
              <a:t>Communication software may be the most important type of </a:t>
            </a:r>
            <a:r>
              <a:rPr lang="en-US" dirty="0" smtClean="0"/>
              <a:t>middleware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745505" cy="3877815"/>
          </a:xfrm>
        </p:spPr>
        <p:txBody>
          <a:bodyPr/>
          <a:lstStyle/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Introduction</a:t>
            </a: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Specification and Modeling</a:t>
            </a: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Embedded System </a:t>
            </a:r>
            <a:r>
              <a:rPr lang="en-US" sz="1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Hardware</a:t>
            </a: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Standard Software</a:t>
            </a:r>
            <a:endParaRPr lang="en-US" sz="18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800" dirty="0" smtClean="0">
                <a:solidFill>
                  <a:srgbClr val="FF0000"/>
                </a:solidFill>
              </a:rPr>
              <a:t>Evaluation and Validation </a:t>
            </a:r>
          </a:p>
          <a:p>
            <a:pPr marL="342900" lvl="0" indent="-342900">
              <a:buClr>
                <a:srgbClr val="873624"/>
              </a:buClr>
              <a:buFont typeface="+mj-lt"/>
              <a:buAutoNum type="alphaUcPeriod"/>
            </a:pPr>
            <a:r>
              <a:rPr lang="en-US" sz="1800" dirty="0" smtClean="0"/>
              <a:t>Definition</a:t>
            </a:r>
          </a:p>
          <a:p>
            <a:pPr marL="342900" lvl="0" indent="-342900">
              <a:buClr>
                <a:srgbClr val="873624"/>
              </a:buClr>
              <a:buFont typeface="+mj-lt"/>
              <a:buAutoNum type="alphaUcPeriod"/>
            </a:pPr>
            <a:r>
              <a:rPr lang="en-US" sz="1800" dirty="0" smtClean="0"/>
              <a:t>Multi-objective Optimization</a:t>
            </a:r>
          </a:p>
          <a:p>
            <a:pPr marL="342900" lvl="0" indent="-342900">
              <a:buClr>
                <a:srgbClr val="873624"/>
              </a:buClr>
              <a:buFont typeface="+mj-lt"/>
              <a:buAutoNum type="alphaUcPeriod"/>
            </a:pPr>
            <a:r>
              <a:rPr lang="en-US" sz="1800" dirty="0" smtClean="0"/>
              <a:t>Execution Time</a:t>
            </a:r>
            <a:endParaRPr lang="en-US" sz="18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VI.       </a:t>
            </a:r>
            <a:r>
              <a:rPr lang="en-US" sz="1000" dirty="0"/>
              <a:t>Mapping of Applications to Execution Platforms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VII.     </a:t>
            </a:r>
            <a:r>
              <a:rPr lang="en-US" sz="1000" dirty="0"/>
              <a:t>Optimization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VIII.    </a:t>
            </a:r>
            <a:r>
              <a:rPr lang="en-US" sz="1000" dirty="0"/>
              <a:t>Testing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IX.       </a:t>
            </a:r>
            <a:r>
              <a:rPr lang="en-US" sz="1000" dirty="0" smtClean="0"/>
              <a:t>My views on the paper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X</a:t>
            </a:r>
            <a:r>
              <a:rPr lang="en-US" sz="1000" dirty="0">
                <a:solidFill>
                  <a:schemeClr val="accent1"/>
                </a:solidFill>
              </a:rPr>
              <a:t>.      </a:t>
            </a:r>
            <a:r>
              <a:rPr lang="en-US" sz="1000" dirty="0" smtClean="0">
                <a:solidFill>
                  <a:schemeClr val="accent1"/>
                </a:solidFill>
              </a:rPr>
              <a:t>  </a:t>
            </a:r>
            <a:r>
              <a:rPr lang="en-US" sz="1000" dirty="0" smtClean="0"/>
              <a:t>References </a:t>
            </a:r>
            <a:endParaRPr lang="en-US" sz="1000" dirty="0"/>
          </a:p>
          <a:p>
            <a:pPr marL="0" lvl="0" indent="0">
              <a:buClr>
                <a:srgbClr val="873624"/>
              </a:buClr>
              <a:buNone/>
            </a:pPr>
            <a:endParaRPr lang="en-US" sz="1000" dirty="0"/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endParaRPr lang="en-US" sz="18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endParaRPr lang="en-US" sz="1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>
              <a:buClr>
                <a:srgbClr val="873624"/>
              </a:buClr>
              <a:buNone/>
            </a:pPr>
            <a:endParaRPr lang="en-US" sz="1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Validation</a:t>
            </a:r>
            <a:r>
              <a:rPr lang="en-US" dirty="0" smtClean="0"/>
              <a:t> </a:t>
            </a:r>
            <a:r>
              <a:rPr lang="en-US" dirty="0"/>
              <a:t>is the process of checking whether or not a certain (possibly partial) design </a:t>
            </a:r>
            <a:r>
              <a:rPr lang="en-US" dirty="0" smtClean="0"/>
              <a:t>is </a:t>
            </a:r>
            <a:r>
              <a:rPr lang="en-US" dirty="0"/>
              <a:t>appropriate for its purpose, meets all constraints, and will perform as </a:t>
            </a:r>
            <a:r>
              <a:rPr lang="en-US" dirty="0" smtClean="0"/>
              <a:t>expected</a:t>
            </a:r>
          </a:p>
          <a:p>
            <a:r>
              <a:rPr lang="en-US" b="1" dirty="0"/>
              <a:t>Evaluation</a:t>
            </a:r>
            <a:r>
              <a:rPr lang="en-US" dirty="0"/>
              <a:t> is the process of computing quantitative information of some key </a:t>
            </a:r>
            <a:r>
              <a:rPr lang="en-US" dirty="0" smtClean="0"/>
              <a:t>characteristics </a:t>
            </a:r>
            <a:r>
              <a:rPr lang="en-US" dirty="0"/>
              <a:t>(or “objectives”) of a certain (possibly partial) design.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216153" cy="44572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</a:t>
            </a:r>
            <a:r>
              <a:rPr lang="en-US" dirty="0"/>
              <a:t>an  m-dimensional space  </a:t>
            </a:r>
            <a:r>
              <a:rPr lang="en-US" dirty="0" smtClean="0"/>
              <a:t>X. Dimensions reflect objectives</a:t>
            </a:r>
          </a:p>
          <a:p>
            <a:r>
              <a:rPr lang="en-US" dirty="0" smtClean="0"/>
              <a:t>For </a:t>
            </a:r>
            <a:r>
              <a:rPr lang="en-US" dirty="0"/>
              <a:t>this space X, we define </a:t>
            </a:r>
            <a:r>
              <a:rPr lang="en-US" dirty="0" smtClean="0"/>
              <a:t>an </a:t>
            </a:r>
            <a:r>
              <a:rPr lang="en-US" dirty="0"/>
              <a:t>n-dimensional function   </a:t>
            </a:r>
            <a:r>
              <a:rPr lang="en-US" dirty="0" smtClean="0"/>
              <a:t>                               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411480" lvl="1" indent="0">
              <a:buNone/>
            </a:pPr>
            <a:r>
              <a:rPr lang="en-US" dirty="0" smtClean="0"/>
              <a:t>which </a:t>
            </a:r>
            <a:r>
              <a:rPr lang="en-US" dirty="0"/>
              <a:t>evaluates designs with respect to several </a:t>
            </a:r>
            <a:r>
              <a:rPr lang="en-US" dirty="0" smtClean="0"/>
              <a:t>criteria or objectives</a:t>
            </a:r>
          </a:p>
          <a:p>
            <a:r>
              <a:rPr lang="en-US" dirty="0" smtClean="0"/>
              <a:t>Let  </a:t>
            </a:r>
            <a:r>
              <a:rPr lang="en-US" dirty="0"/>
              <a:t>S </a:t>
            </a:r>
            <a:r>
              <a:rPr lang="en-US" dirty="0" smtClean="0"/>
              <a:t>belonging to </a:t>
            </a:r>
            <a:r>
              <a:rPr lang="en-US" dirty="0"/>
              <a:t>F be a subset of vectors  in the objective space.  V belonging to</a:t>
            </a:r>
            <a:r>
              <a:rPr lang="en-US" dirty="0" smtClean="0"/>
              <a:t> </a:t>
            </a:r>
            <a:r>
              <a:rPr lang="en-US" dirty="0"/>
              <a:t>F is called a </a:t>
            </a:r>
            <a:r>
              <a:rPr lang="en-US" dirty="0" smtClean="0"/>
              <a:t>non-dominated </a:t>
            </a:r>
            <a:r>
              <a:rPr lang="en-US" dirty="0"/>
              <a:t>solution with respect to S if there does not exist any element w belonging to</a:t>
            </a:r>
            <a:r>
              <a:rPr lang="en-US" dirty="0" smtClean="0"/>
              <a:t> </a:t>
            </a:r>
            <a:r>
              <a:rPr lang="en-US" dirty="0"/>
              <a:t>S such that w is not worse </a:t>
            </a:r>
            <a:r>
              <a:rPr lang="en-US" dirty="0" smtClean="0"/>
              <a:t>than </a:t>
            </a:r>
            <a:r>
              <a:rPr lang="en-US" dirty="0"/>
              <a:t>v with respect to any objective and better than v with respect to at least one objective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Multi-objective Optimization</a:t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29000"/>
            <a:ext cx="233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Embedded Systems</a:t>
            </a:r>
            <a:r>
              <a:rPr lang="en-US" b="1" dirty="0"/>
              <a:t>: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processing systems embedded into enclosing </a:t>
            </a:r>
            <a:r>
              <a:rPr lang="en-US" dirty="0" smtClean="0"/>
              <a:t>products.</a:t>
            </a:r>
          </a:p>
          <a:p>
            <a:pPr marL="0" indent="0">
              <a:buNone/>
            </a:pPr>
            <a:r>
              <a:rPr lang="en-US" dirty="0"/>
              <a:t> Examples: Systems with real-time </a:t>
            </a:r>
            <a:r>
              <a:rPr lang="en-US" dirty="0" smtClean="0"/>
              <a:t>constraints and </a:t>
            </a:r>
            <a:r>
              <a:rPr lang="en-US" dirty="0"/>
              <a:t>efficiency requirements like </a:t>
            </a:r>
            <a:r>
              <a:rPr lang="en-US" dirty="0" smtClean="0"/>
              <a:t>automobiles, telecommunication </a:t>
            </a:r>
            <a:r>
              <a:rPr lang="en-US" dirty="0"/>
              <a:t>or </a:t>
            </a:r>
            <a:r>
              <a:rPr lang="en-US" dirty="0" smtClean="0"/>
              <a:t>fabrication equipment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Cyber-Physical Systems</a:t>
            </a:r>
            <a:r>
              <a:rPr lang="en-US" b="1" dirty="0"/>
              <a:t>: </a:t>
            </a:r>
            <a:r>
              <a:rPr lang="en-US" dirty="0" smtClean="0"/>
              <a:t>Integrations </a:t>
            </a:r>
            <a:r>
              <a:rPr lang="en-US" dirty="0"/>
              <a:t>of computation and physical </a:t>
            </a:r>
            <a:r>
              <a:rPr lang="en-US" dirty="0" smtClean="0"/>
              <a:t>processes.</a:t>
            </a:r>
          </a:p>
          <a:p>
            <a:pPr marL="0" indent="0">
              <a:buNone/>
            </a:pPr>
            <a:r>
              <a:rPr lang="en-US" dirty="0"/>
              <a:t>Example: </a:t>
            </a:r>
            <a:r>
              <a:rPr lang="en-US" dirty="0" smtClean="0"/>
              <a:t>Networked </a:t>
            </a:r>
            <a:r>
              <a:rPr lang="en-US" dirty="0"/>
              <a:t>systems of embedded computers linking together a range of devices and sensors </a:t>
            </a:r>
            <a:r>
              <a:rPr lang="en-US" dirty="0" smtClean="0"/>
              <a:t>for information 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Different </a:t>
            </a:r>
            <a:r>
              <a:rPr lang="en-US" dirty="0"/>
              <a:t>areas in the objective space, relative to design </a:t>
            </a:r>
            <a:r>
              <a:rPr lang="en-US" dirty="0" smtClean="0"/>
              <a:t>point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Figure </a:t>
            </a:r>
            <a:r>
              <a:rPr lang="en-US" dirty="0"/>
              <a:t>shows a set of Pareto points, i.e., the so-called Pareto </a:t>
            </a:r>
            <a:r>
              <a:rPr lang="en-US" dirty="0" smtClean="0"/>
              <a:t>front</a:t>
            </a:r>
            <a:r>
              <a:rPr lang="en-US" dirty="0"/>
              <a:t>.  Design space exploration (DSE) based on Pareto points is the process of finding and returning </a:t>
            </a:r>
            <a:r>
              <a:rPr lang="en-US" dirty="0" smtClean="0"/>
              <a:t>a </a:t>
            </a:r>
            <a:r>
              <a:rPr lang="en-US" dirty="0"/>
              <a:t>set of Pareto-optimal designs to the user, enabling the user to select the most appropriate design.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Multi-objective Optimization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819400"/>
            <a:ext cx="44862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7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368553" cy="4533453"/>
          </a:xfrm>
        </p:spPr>
        <p:txBody>
          <a:bodyPr/>
          <a:lstStyle/>
          <a:p>
            <a:r>
              <a:rPr lang="en-US" dirty="0"/>
              <a:t>The worst-case execution time is the largest execution time of a program for any input and any </a:t>
            </a:r>
            <a:r>
              <a:rPr lang="en-US" dirty="0" smtClean="0"/>
              <a:t>initial </a:t>
            </a:r>
            <a:r>
              <a:rPr lang="en-US" dirty="0"/>
              <a:t>execution </a:t>
            </a:r>
            <a:r>
              <a:rPr lang="en-US" dirty="0" smtClean="0"/>
              <a:t>state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</a:t>
            </a:r>
            <a:r>
              <a:rPr lang="en-US" dirty="0" err="1" smtClean="0"/>
              <a:t>undecidable</a:t>
            </a:r>
            <a:r>
              <a:rPr lang="en-US" dirty="0" smtClean="0"/>
              <a:t> </a:t>
            </a:r>
            <a:r>
              <a:rPr lang="en-US" dirty="0"/>
              <a:t>whether or not the WCET is </a:t>
            </a:r>
            <a:r>
              <a:rPr lang="en-US" dirty="0" smtClean="0"/>
              <a:t>finite</a:t>
            </a:r>
          </a:p>
          <a:p>
            <a:r>
              <a:rPr lang="en-US" dirty="0" smtClean="0"/>
              <a:t>So upper </a:t>
            </a:r>
            <a:r>
              <a:rPr lang="en-US" dirty="0"/>
              <a:t>bounds </a:t>
            </a:r>
            <a:r>
              <a:rPr lang="en-US" dirty="0" smtClean="0"/>
              <a:t>WCET</a:t>
            </a:r>
            <a:r>
              <a:rPr lang="en-US" baseline="-25000" dirty="0" smtClean="0"/>
              <a:t>EST   </a:t>
            </a:r>
            <a:r>
              <a:rPr lang="en-US" dirty="0" smtClean="0"/>
              <a:t>should have properties:</a:t>
            </a:r>
          </a:p>
          <a:p>
            <a:pPr marL="0" indent="0">
              <a:buNone/>
            </a:pPr>
            <a:r>
              <a:rPr lang="en-US" sz="1800" dirty="0"/>
              <a:t>1) The bounds should be safe (WCET</a:t>
            </a:r>
            <a:r>
              <a:rPr lang="en-US" sz="1800" baseline="-25000" dirty="0"/>
              <a:t>EST</a:t>
            </a:r>
            <a:r>
              <a:rPr lang="en-US" sz="1800" dirty="0"/>
              <a:t> ≥ WCET</a:t>
            </a:r>
            <a:r>
              <a:rPr lang="en-US" sz="1800" dirty="0" smtClean="0"/>
              <a:t>)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2) The bounds should be tight (</a:t>
            </a:r>
            <a:r>
              <a:rPr lang="en-US" sz="1800" dirty="0" smtClean="0"/>
              <a:t>WCET</a:t>
            </a:r>
            <a:r>
              <a:rPr lang="en-US" sz="1800" baseline="-25000" dirty="0" smtClean="0"/>
              <a:t>EST</a:t>
            </a:r>
            <a:r>
              <a:rPr lang="en-US" sz="1800" dirty="0" smtClean="0"/>
              <a:t> </a:t>
            </a:r>
            <a:r>
              <a:rPr lang="en-US" sz="1800" dirty="0"/>
              <a:t>– </a:t>
            </a:r>
            <a:r>
              <a:rPr lang="en-US" sz="1800" dirty="0" smtClean="0"/>
              <a:t>WCET </a:t>
            </a:r>
            <a:r>
              <a:rPr lang="en-US" sz="1800" dirty="0"/>
              <a:t>&lt;&lt; WCET)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Execution Time</a:t>
            </a:r>
            <a:br>
              <a:rPr lang="en-US" dirty="0"/>
            </a:b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5029200"/>
            <a:ext cx="25431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2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Introduction</a:t>
            </a: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Specification and Modeling</a:t>
            </a: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Embedded System Hardware</a:t>
            </a: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Standard Software</a:t>
            </a:r>
            <a:endParaRPr lang="en-US" sz="18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000" dirty="0"/>
              <a:t>Evaluation and Validation </a:t>
            </a:r>
            <a:endParaRPr lang="en-US" sz="1000" dirty="0" smtClean="0"/>
          </a:p>
          <a:p>
            <a:pPr marL="285750" lvl="0" indent="-285750">
              <a:buClr>
                <a:srgbClr val="873624"/>
              </a:buClr>
              <a:buFont typeface="+mj-lt"/>
              <a:buAutoNum type="romanUcPeriod"/>
            </a:pPr>
            <a:r>
              <a:rPr lang="en-US" sz="1800" dirty="0" smtClean="0">
                <a:solidFill>
                  <a:srgbClr val="FF0000"/>
                </a:solidFill>
              </a:rPr>
              <a:t>Mapping of Applications to Execution Platforms</a:t>
            </a:r>
          </a:p>
          <a:p>
            <a:pPr lvl="0">
              <a:buClr>
                <a:srgbClr val="873624"/>
              </a:buClr>
              <a:buFont typeface="+mj-lt"/>
              <a:buAutoNum type="alphaUcPeriod"/>
            </a:pPr>
            <a:r>
              <a:rPr lang="en-US" sz="1600" dirty="0" smtClean="0"/>
              <a:t>Purpose and Scope</a:t>
            </a:r>
          </a:p>
          <a:p>
            <a:pPr lvl="0">
              <a:buClr>
                <a:srgbClr val="873624"/>
              </a:buClr>
              <a:buFont typeface="+mj-lt"/>
              <a:buAutoNum type="alphaUcPeriod"/>
            </a:pPr>
            <a:r>
              <a:rPr lang="en-US" sz="1600" dirty="0" smtClean="0"/>
              <a:t>Simple Scheduling Policies</a:t>
            </a:r>
          </a:p>
          <a:p>
            <a:pPr lvl="0">
              <a:buClr>
                <a:srgbClr val="873624"/>
              </a:buClr>
              <a:buFont typeface="+mj-lt"/>
              <a:buAutoNum type="alphaUcPeriod"/>
            </a:pPr>
            <a:r>
              <a:rPr lang="en-US" sz="1600" dirty="0" smtClean="0"/>
              <a:t>Hardware/Software </a:t>
            </a:r>
            <a:r>
              <a:rPr lang="en-US" sz="1600" dirty="0" err="1" smtClean="0"/>
              <a:t>codesign</a:t>
            </a:r>
            <a:endParaRPr lang="en-US" sz="1600" dirty="0" smtClean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VII.     </a:t>
            </a:r>
            <a:r>
              <a:rPr lang="en-US" sz="1000" dirty="0"/>
              <a:t>Optimization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VIII.    </a:t>
            </a:r>
            <a:r>
              <a:rPr lang="en-US" sz="1000" dirty="0"/>
              <a:t>Testing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IX.   </a:t>
            </a:r>
            <a:r>
              <a:rPr lang="en-US" sz="1000" dirty="0" smtClean="0"/>
              <a:t>My views on the paper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1"/>
                </a:solidFill>
              </a:rPr>
              <a:t>X</a:t>
            </a:r>
            <a:r>
              <a:rPr lang="en-US" sz="1000" dirty="0">
                <a:solidFill>
                  <a:schemeClr val="accent1"/>
                </a:solidFill>
              </a:rPr>
              <a:t>.      </a:t>
            </a:r>
            <a:r>
              <a:rPr lang="en-US" sz="1000" dirty="0"/>
              <a:t>References </a:t>
            </a:r>
          </a:p>
          <a:p>
            <a:pPr marL="0" lvl="0" indent="0">
              <a:buClr>
                <a:srgbClr val="873624"/>
              </a:buClr>
              <a:buNone/>
            </a:pPr>
            <a:endParaRPr lang="en-US" sz="1600" dirty="0" smtClean="0"/>
          </a:p>
          <a:p>
            <a:pPr marL="0" lvl="0" indent="0">
              <a:buClr>
                <a:srgbClr val="873624"/>
              </a:buClr>
              <a:buNone/>
            </a:pPr>
            <a:r>
              <a:rPr lang="en-US" sz="1600" dirty="0" smtClean="0"/>
              <a:t>         </a:t>
            </a:r>
            <a:endParaRPr lang="en-US" sz="1600" dirty="0"/>
          </a:p>
          <a:p>
            <a:endParaRPr lang="en-US" sz="1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Mapping of </a:t>
            </a:r>
            <a:r>
              <a:rPr lang="en-US" sz="4800" dirty="0"/>
              <a:t>Applications to Execution Platforms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characteristic of embedded </a:t>
            </a:r>
            <a:r>
              <a:rPr lang="en-US" dirty="0" smtClean="0"/>
              <a:t>systems </a:t>
            </a:r>
            <a:r>
              <a:rPr lang="en-US" dirty="0"/>
              <a:t>that both hardware and software have to be considered during their design.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this </a:t>
            </a:r>
            <a:r>
              <a:rPr lang="en-US" dirty="0" smtClean="0"/>
              <a:t>type </a:t>
            </a:r>
            <a:r>
              <a:rPr lang="en-US" dirty="0"/>
              <a:t>of design is also called  hardware/software </a:t>
            </a:r>
            <a:r>
              <a:rPr lang="en-US" dirty="0" err="1"/>
              <a:t>codesign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368553" cy="45334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earliest deadline first </a:t>
            </a:r>
            <a:r>
              <a:rPr lang="en-US" dirty="0" smtClean="0"/>
              <a:t>(EDF) </a:t>
            </a:r>
            <a:r>
              <a:rPr lang="en-US" dirty="0"/>
              <a:t>scheduling, the task whose deadline is the earliest among all tasks is executed first. </a:t>
            </a:r>
          </a:p>
          <a:p>
            <a:r>
              <a:rPr lang="en-US" dirty="0"/>
              <a:t>For EDF scheduling, the task to be executed next must be computed </a:t>
            </a:r>
            <a:r>
              <a:rPr lang="en-US" dirty="0" smtClean="0"/>
              <a:t>dynamically</a:t>
            </a:r>
          </a:p>
          <a:p>
            <a:r>
              <a:rPr lang="en-US" dirty="0" smtClean="0"/>
              <a:t>Rate </a:t>
            </a:r>
            <a:r>
              <a:rPr lang="en-US" dirty="0"/>
              <a:t>monotonic </a:t>
            </a:r>
            <a:r>
              <a:rPr lang="en-US" dirty="0" smtClean="0"/>
              <a:t>scheduling(RMS) </a:t>
            </a:r>
            <a:r>
              <a:rPr lang="en-US" dirty="0"/>
              <a:t>schedules according to </a:t>
            </a:r>
            <a:r>
              <a:rPr lang="en-US" dirty="0" smtClean="0"/>
              <a:t>priorities </a:t>
            </a:r>
            <a:r>
              <a:rPr lang="en-US" dirty="0"/>
              <a:t>based on task </a:t>
            </a:r>
            <a:r>
              <a:rPr lang="en-US" dirty="0" smtClean="0"/>
              <a:t>periods</a:t>
            </a:r>
          </a:p>
          <a:p>
            <a:r>
              <a:rPr lang="en-US" dirty="0"/>
              <a:t>Violations cannot occur, </a:t>
            </a:r>
            <a:r>
              <a:rPr lang="en-US" dirty="0" smtClean="0"/>
              <a:t>if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/>
              <a:t>n is the number of tasks, </a:t>
            </a:r>
            <a:r>
              <a:rPr lang="en-US" dirty="0" smtClean="0"/>
              <a:t>ci </a:t>
            </a:r>
            <a:r>
              <a:rPr lang="en-US" dirty="0"/>
              <a:t>is the execution time of task </a:t>
            </a:r>
            <a:r>
              <a:rPr lang="en-US" dirty="0" err="1"/>
              <a:t>i</a:t>
            </a:r>
            <a:r>
              <a:rPr lang="en-US" dirty="0"/>
              <a:t> and </a:t>
            </a:r>
            <a:r>
              <a:rPr lang="en-US" dirty="0" smtClean="0"/>
              <a:t>pi is </a:t>
            </a:r>
            <a:r>
              <a:rPr lang="en-US" dirty="0"/>
              <a:t>the period of task </a:t>
            </a:r>
            <a:r>
              <a:rPr lang="en-US" dirty="0" err="1"/>
              <a:t>i</a:t>
            </a:r>
            <a:r>
              <a:rPr lang="en-US" dirty="0"/>
              <a:t>. This </a:t>
            </a:r>
            <a:r>
              <a:rPr lang="en-US" dirty="0" smtClean="0"/>
              <a:t>relation </a:t>
            </a:r>
            <a:r>
              <a:rPr lang="en-US" dirty="0"/>
              <a:t>guarantees </a:t>
            </a:r>
            <a:r>
              <a:rPr lang="en-US" dirty="0" err="1"/>
              <a:t>schedulability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Simple Scheduling Policies</a:t>
            </a:r>
            <a:br>
              <a:rPr lang="en-US" dirty="0"/>
            </a:b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47614"/>
            <a:ext cx="1676400" cy="50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for partitioning applications into functionality mapped to hardware and functionality </a:t>
            </a:r>
            <a:r>
              <a:rPr lang="en-US" dirty="0" smtClean="0"/>
              <a:t>mapped </a:t>
            </a:r>
            <a:r>
              <a:rPr lang="en-US" dirty="0"/>
              <a:t>to software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Hardware/Software </a:t>
            </a:r>
            <a:r>
              <a:rPr lang="en-US" dirty="0" err="1"/>
              <a:t>codesign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Software transformations</a:t>
            </a:r>
            <a:r>
              <a:rPr lang="en-US" dirty="0"/>
              <a:t>: frequently, software can be transformed </a:t>
            </a:r>
            <a:r>
              <a:rPr lang="en-US" dirty="0" smtClean="0"/>
              <a:t>such </a:t>
            </a:r>
            <a:r>
              <a:rPr lang="en-US" dirty="0"/>
              <a:t>that the generated program can </a:t>
            </a:r>
            <a:r>
              <a:rPr lang="en-US" dirty="0" smtClean="0"/>
              <a:t>be implemented </a:t>
            </a:r>
            <a:r>
              <a:rPr lang="en-US" dirty="0"/>
              <a:t>more efficiently than the </a:t>
            </a:r>
            <a:r>
              <a:rPr lang="en-US" dirty="0" smtClean="0"/>
              <a:t>original program</a:t>
            </a:r>
          </a:p>
          <a:p>
            <a:r>
              <a:rPr lang="en-US" b="1" dirty="0"/>
              <a:t>Hardware optimizations</a:t>
            </a:r>
            <a:r>
              <a:rPr lang="en-US" dirty="0"/>
              <a:t>: Hardware platforms can be optimized for the applications at </a:t>
            </a:r>
            <a:r>
              <a:rPr lang="en-US" dirty="0" smtClean="0"/>
              <a:t>hand</a:t>
            </a:r>
          </a:p>
          <a:p>
            <a:r>
              <a:rPr lang="en-US" b="1" dirty="0"/>
              <a:t>Runtime optimizations</a:t>
            </a:r>
            <a:r>
              <a:rPr lang="en-US" dirty="0"/>
              <a:t>: There are techniques which change the behavior at runtime in order to </a:t>
            </a:r>
            <a:r>
              <a:rPr lang="en-US" dirty="0" smtClean="0"/>
              <a:t>become </a:t>
            </a:r>
            <a:r>
              <a:rPr lang="en-US" dirty="0"/>
              <a:t>more efficient with respect to the objectives considered.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of embedded systems needs special </a:t>
            </a:r>
            <a:r>
              <a:rPr lang="en-US" dirty="0" smtClean="0"/>
              <a:t>attention </a:t>
            </a:r>
            <a:r>
              <a:rPr lang="en-US" dirty="0"/>
              <a:t>for </a:t>
            </a:r>
            <a:r>
              <a:rPr lang="en-US" dirty="0" smtClean="0"/>
              <a:t>following </a:t>
            </a:r>
            <a:r>
              <a:rPr lang="en-US" dirty="0"/>
              <a:t>reasons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Embedded/cyber-physical systems integrated into a physical environment may be safety-critical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Testing of timing-critical systems must validate the correct timing behavior. This means that </a:t>
            </a:r>
            <a:r>
              <a:rPr lang="en-US" dirty="0" smtClean="0"/>
              <a:t>testing </a:t>
            </a:r>
            <a:r>
              <a:rPr lang="en-US" dirty="0"/>
              <a:t>only the functional behavior is not sufficient.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VIII.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Pros</a:t>
            </a:r>
            <a:r>
              <a:rPr lang="en-US" dirty="0" smtClean="0"/>
              <a:t>: The article gave me </a:t>
            </a:r>
            <a:r>
              <a:rPr lang="en-US" dirty="0"/>
              <a:t>an overview of </a:t>
            </a:r>
            <a:r>
              <a:rPr lang="en-US" dirty="0" smtClean="0"/>
              <a:t>cyber physical/embedded systems like specification </a:t>
            </a:r>
            <a:r>
              <a:rPr lang="en-US" dirty="0"/>
              <a:t>and modeling, </a:t>
            </a:r>
            <a:r>
              <a:rPr lang="en-US" dirty="0" smtClean="0"/>
              <a:t>hardware-software</a:t>
            </a:r>
            <a:r>
              <a:rPr lang="en-US" dirty="0"/>
              <a:t>, evaluation and validation, </a:t>
            </a:r>
            <a:r>
              <a:rPr lang="en-US" dirty="0" smtClean="0"/>
              <a:t>mapping </a:t>
            </a:r>
            <a:r>
              <a:rPr lang="en-US" dirty="0"/>
              <a:t>of applications to platforms, optimization and the special characteristics of embedded system </a:t>
            </a:r>
            <a:r>
              <a:rPr lang="en-US" dirty="0" smtClean="0"/>
              <a:t>testing</a:t>
            </a:r>
          </a:p>
          <a:p>
            <a:r>
              <a:rPr lang="en-US" b="1" dirty="0" smtClean="0"/>
              <a:t>Cons</a:t>
            </a:r>
            <a:r>
              <a:rPr lang="en-US" dirty="0" smtClean="0"/>
              <a:t>: The section on processing units like DSPs,       FPGAs and ASICs focuses on performance </a:t>
            </a:r>
            <a:r>
              <a:rPr lang="en-US" b="1" dirty="0" smtClean="0"/>
              <a:t>GFLOPs/J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smtClean="0"/>
              <a:t>time </a:t>
            </a:r>
            <a:r>
              <a:rPr lang="en-US" smtClean="0"/>
              <a:t>graph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IX. My views on the paper: Pros &amp; 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Embedded and Cyber-Physical Systems in a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Nutshell, Design and Automation Conference, 2010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Marwedel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11353" cy="430485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romanUcPeriod"/>
            </a:pPr>
            <a:r>
              <a:rPr lang="en-US" dirty="0" smtClean="0"/>
              <a:t>Introduction</a:t>
            </a:r>
          </a:p>
          <a:p>
            <a:pPr marL="514350" indent="-514350">
              <a:buAutoNum type="romanUcPeriod"/>
            </a:pPr>
            <a:r>
              <a:rPr lang="en-US" dirty="0" smtClean="0"/>
              <a:t>Specification and Modeling</a:t>
            </a:r>
          </a:p>
          <a:p>
            <a:pPr marL="514350" indent="-514350">
              <a:buAutoNum type="romanUcPeriod"/>
            </a:pPr>
            <a:r>
              <a:rPr lang="en-US" dirty="0" smtClean="0"/>
              <a:t>Embedded System Hardware</a:t>
            </a:r>
          </a:p>
          <a:p>
            <a:pPr marL="514350" indent="-514350">
              <a:buAutoNum type="romanUcPeriod"/>
            </a:pPr>
            <a:r>
              <a:rPr lang="en-US" dirty="0" smtClean="0"/>
              <a:t>Standard Software</a:t>
            </a:r>
          </a:p>
          <a:p>
            <a:pPr marL="514350" indent="-514350">
              <a:buAutoNum type="romanUcPeriod"/>
            </a:pPr>
            <a:r>
              <a:rPr lang="en-US" dirty="0" smtClean="0"/>
              <a:t>Evaluation and Validation</a:t>
            </a:r>
          </a:p>
          <a:p>
            <a:pPr marL="514350" indent="-514350">
              <a:buAutoNum type="romanUcPeriod"/>
            </a:pPr>
            <a:r>
              <a:rPr lang="en-US" dirty="0" smtClean="0"/>
              <a:t>Mapping of Applications to Execution Platforms</a:t>
            </a:r>
          </a:p>
          <a:p>
            <a:pPr marL="514350" indent="-514350">
              <a:buAutoNum type="romanUcPeriod"/>
            </a:pPr>
            <a:r>
              <a:rPr lang="en-US" dirty="0" smtClean="0"/>
              <a:t>Optimization</a:t>
            </a:r>
          </a:p>
          <a:p>
            <a:pPr marL="514350" indent="-514350">
              <a:buAutoNum type="romanUcPeriod"/>
            </a:pPr>
            <a:r>
              <a:rPr lang="en-US" dirty="0" smtClean="0"/>
              <a:t>Testing</a:t>
            </a:r>
          </a:p>
          <a:p>
            <a:pPr marL="514350" indent="-514350">
              <a:buAutoNum type="romanUcPeriod"/>
            </a:pPr>
            <a:r>
              <a:rPr lang="en-US" dirty="0" smtClean="0"/>
              <a:t>My views on the paper</a:t>
            </a:r>
          </a:p>
          <a:p>
            <a:pPr marL="514350" indent="-514350">
              <a:buAutoNum type="romanUcPeriod"/>
            </a:pPr>
            <a:r>
              <a:rPr lang="en-US" dirty="0" smtClean="0"/>
              <a:t>References  </a:t>
            </a:r>
          </a:p>
          <a:p>
            <a:pPr marL="514350" indent="-514350">
              <a:buAutoNum type="romanUcPeriod"/>
            </a:pPr>
            <a:endParaRPr lang="en-US" dirty="0" smtClean="0"/>
          </a:p>
          <a:p>
            <a:pPr marL="514350" indent="-514350">
              <a:buAutoNum type="romanU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43810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000" dirty="0" smtClean="0">
                <a:solidFill>
                  <a:srgbClr val="FF0000"/>
                </a:solidFill>
              </a:rPr>
              <a:t>Introduction</a:t>
            </a:r>
          </a:p>
          <a:p>
            <a:pPr marL="811530" lvl="1" indent="-400050">
              <a:buFont typeface="+mj-lt"/>
              <a:buAutoNum type="alphaUcPeriod"/>
            </a:pPr>
            <a:r>
              <a:rPr lang="en-US" sz="1800" dirty="0" smtClean="0"/>
              <a:t>Difference between Embedded and Cyber-Physical System</a:t>
            </a:r>
          </a:p>
          <a:p>
            <a:pPr marL="811530" lvl="1" indent="-400050">
              <a:buFont typeface="+mj-lt"/>
              <a:buAutoNum type="alphaUcPeriod"/>
            </a:pPr>
            <a:r>
              <a:rPr lang="en-US" sz="1800" dirty="0" smtClean="0"/>
              <a:t>Simplified Design Flow </a:t>
            </a:r>
            <a:endParaRPr lang="en-US" sz="10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1000" dirty="0" smtClean="0"/>
              <a:t>Specification </a:t>
            </a:r>
            <a:r>
              <a:rPr lang="en-US" sz="1000" dirty="0"/>
              <a:t>and Modeling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Embedded System Hardware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Standard Software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Evaluation and Validation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Mapping of Applications to Execution Platforms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Optimization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Testing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1000" dirty="0" smtClean="0"/>
              <a:t>My views on the paper</a:t>
            </a:r>
            <a:endParaRPr lang="en-US" sz="1000" dirty="0"/>
          </a:p>
          <a:p>
            <a:pPr marL="514350" indent="-514350">
              <a:buFont typeface="+mj-lt"/>
              <a:buAutoNum type="romanUcPeriod"/>
            </a:pPr>
            <a:r>
              <a:rPr lang="en-US" sz="1000" dirty="0"/>
              <a:t>References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Embedded system </a:t>
            </a:r>
            <a:r>
              <a:rPr lang="en-US" dirty="0"/>
              <a:t>is </a:t>
            </a:r>
            <a:r>
              <a:rPr lang="en-US" dirty="0" smtClean="0"/>
              <a:t>system </a:t>
            </a:r>
            <a:r>
              <a:rPr lang="en-US" dirty="0"/>
              <a:t>integrated with physical processes. The technical problem is </a:t>
            </a:r>
            <a:r>
              <a:rPr lang="en-US" dirty="0" smtClean="0"/>
              <a:t>managing </a:t>
            </a:r>
            <a:r>
              <a:rPr lang="en-US" dirty="0"/>
              <a:t>time and concurrency in computational </a:t>
            </a:r>
            <a:r>
              <a:rPr lang="en-US" dirty="0" smtClean="0"/>
              <a:t>systems.</a:t>
            </a:r>
          </a:p>
          <a:p>
            <a:r>
              <a:rPr lang="en-US" dirty="0"/>
              <a:t> However, the link to physics has recently been stressed even more by the </a:t>
            </a:r>
            <a:r>
              <a:rPr lang="en-US" dirty="0" smtClean="0"/>
              <a:t>introduction </a:t>
            </a:r>
            <a:r>
              <a:rPr lang="en-US" dirty="0"/>
              <a:t>of the term </a:t>
            </a:r>
            <a:r>
              <a:rPr lang="en-US" dirty="0" smtClean="0"/>
              <a:t>“cyber-physical systems”.</a:t>
            </a:r>
          </a:p>
          <a:p>
            <a:r>
              <a:rPr lang="en-US" dirty="0"/>
              <a:t> The new term emphasizes the link to physical  quantities such as time, energy and </a:t>
            </a:r>
            <a:r>
              <a:rPr lang="en-US" dirty="0" smtClean="0"/>
              <a:t>space since </a:t>
            </a:r>
            <a:r>
              <a:rPr lang="en-US" dirty="0"/>
              <a:t>it is frequently ignored in a world of applications running on </a:t>
            </a:r>
            <a:r>
              <a:rPr lang="en-US" dirty="0" smtClean="0"/>
              <a:t>PCs</a:t>
            </a:r>
          </a:p>
          <a:p>
            <a:r>
              <a:rPr lang="en-US" dirty="0"/>
              <a:t> The new term encompasses most embedded </a:t>
            </a:r>
            <a:r>
              <a:rPr lang="en-US" dirty="0" smtClean="0"/>
              <a:t>systems </a:t>
            </a:r>
          </a:p>
          <a:p>
            <a:r>
              <a:rPr lang="en-US" dirty="0" smtClean="0"/>
              <a:t> </a:t>
            </a:r>
            <a:r>
              <a:rPr lang="en-US" dirty="0"/>
              <a:t>The article </a:t>
            </a:r>
            <a:r>
              <a:rPr lang="en-US" dirty="0" smtClean="0"/>
              <a:t>uses </a:t>
            </a:r>
            <a:r>
              <a:rPr lang="en-US" dirty="0"/>
              <a:t>the two </a:t>
            </a:r>
            <a:r>
              <a:rPr lang="en-US" dirty="0" smtClean="0"/>
              <a:t>terms interchangeably.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Difference between Embedded and Cyber-Physical System</a:t>
            </a:r>
          </a:p>
        </p:txBody>
      </p:sp>
    </p:spTree>
    <p:extLst>
      <p:ext uri="{BB962C8B-B14F-4D97-AF65-F5344CB8AC3E}">
        <p14:creationId xmlns:p14="http://schemas.microsoft.com/office/powerpoint/2010/main" val="25616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structure </a:t>
            </a:r>
            <a:r>
              <a:rPr lang="en-US" dirty="0"/>
              <a:t>of this article follows a hypothetical, generic design </a:t>
            </a:r>
            <a:r>
              <a:rPr lang="en-US" dirty="0" smtClean="0"/>
              <a:t>flow, as shown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																						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should be ideas that incorporate knowledge about application area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These ideas must be captured in a design </a:t>
            </a:r>
            <a:r>
              <a:rPr lang="en-US" dirty="0" smtClean="0"/>
              <a:t>specification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Standard </a:t>
            </a:r>
            <a:r>
              <a:rPr lang="en-US" dirty="0"/>
              <a:t>hardware and system software components are </a:t>
            </a:r>
            <a:r>
              <a:rPr lang="en-US" dirty="0" smtClean="0"/>
              <a:t>available </a:t>
            </a:r>
            <a:r>
              <a:rPr lang="en-US" dirty="0"/>
              <a:t>and should be reused </a:t>
            </a:r>
            <a:r>
              <a:rPr lang="en-US" dirty="0" smtClean="0"/>
              <a:t>whenever </a:t>
            </a:r>
            <a:r>
              <a:rPr lang="en-US" dirty="0"/>
              <a:t>possible                                                                                                                 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Design Flow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199"/>
            <a:ext cx="35909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4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In this diagram, </a:t>
            </a:r>
            <a:r>
              <a:rPr lang="en-US" dirty="0" smtClean="0"/>
              <a:t>boxes </a:t>
            </a:r>
            <a:r>
              <a:rPr lang="en-US" dirty="0"/>
              <a:t>with rounded corners for stored information, </a:t>
            </a:r>
            <a:r>
              <a:rPr lang="en-US" dirty="0" smtClean="0"/>
              <a:t>and </a:t>
            </a:r>
            <a:r>
              <a:rPr lang="en-US" dirty="0"/>
              <a:t>rectangles for transformations on </a:t>
            </a:r>
            <a:r>
              <a:rPr lang="en-US" dirty="0" smtClean="0"/>
              <a:t>data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In particular, information is stored in the  design </a:t>
            </a:r>
            <a:r>
              <a:rPr lang="en-US" dirty="0" smtClean="0"/>
              <a:t>repository </a:t>
            </a:r>
            <a:r>
              <a:rPr lang="en-US" dirty="0"/>
              <a:t>that allows keeping track of </a:t>
            </a:r>
            <a:r>
              <a:rPr lang="en-US" dirty="0" smtClean="0"/>
              <a:t>design models </a:t>
            </a:r>
            <a:r>
              <a:rPr lang="en-US" dirty="0"/>
              <a:t>using which design </a:t>
            </a:r>
            <a:r>
              <a:rPr lang="en-US" dirty="0" smtClean="0"/>
              <a:t>decisions </a:t>
            </a:r>
            <a:r>
              <a:rPr lang="en-US" dirty="0"/>
              <a:t>can be taken in an  iterative </a:t>
            </a:r>
            <a:r>
              <a:rPr lang="en-US" dirty="0" smtClean="0"/>
              <a:t>fashion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 each iteration, design </a:t>
            </a:r>
            <a:r>
              <a:rPr lang="en-US" dirty="0"/>
              <a:t>model information must be </a:t>
            </a:r>
            <a:r>
              <a:rPr lang="en-US" dirty="0" smtClean="0"/>
              <a:t>retrieved, considered </a:t>
            </a:r>
            <a:r>
              <a:rPr lang="en-US" dirty="0"/>
              <a:t>and </a:t>
            </a:r>
            <a:r>
              <a:rPr lang="en-US" dirty="0" smtClean="0"/>
              <a:t>evaluated for mapping to hardware devices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design is generated using </a:t>
            </a:r>
            <a:r>
              <a:rPr lang="en-US" dirty="0" smtClean="0"/>
              <a:t>applicable </a:t>
            </a:r>
            <a:r>
              <a:rPr lang="en-US" dirty="0"/>
              <a:t>optimizations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Design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1342</TotalTime>
  <Words>2851</Words>
  <Application>Microsoft Office PowerPoint</Application>
  <PresentationFormat>On-screen Show (4:3)</PresentationFormat>
  <Paragraphs>373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Hardcover</vt:lpstr>
      <vt:lpstr>Embedded and Cyber-Physical Systems in a Nutshell</vt:lpstr>
      <vt:lpstr>About the Author</vt:lpstr>
      <vt:lpstr>Abstract</vt:lpstr>
      <vt:lpstr>Key Terms</vt:lpstr>
      <vt:lpstr>Index</vt:lpstr>
      <vt:lpstr>Introduction</vt:lpstr>
      <vt:lpstr>Difference between Embedded and Cyber-Physical System</vt:lpstr>
      <vt:lpstr>Simplified Design Flow</vt:lpstr>
      <vt:lpstr>Simplified Design Flow</vt:lpstr>
      <vt:lpstr>Specification and Modeling</vt:lpstr>
      <vt:lpstr>Models</vt:lpstr>
      <vt:lpstr>Early Design Phases</vt:lpstr>
      <vt:lpstr>Communicating Finite State Machines</vt:lpstr>
      <vt:lpstr>Communicating Finite State Machines</vt:lpstr>
      <vt:lpstr>Communicating Finite State Machines</vt:lpstr>
      <vt:lpstr>Communicating Finite State  Machines</vt:lpstr>
      <vt:lpstr>Communicating Finite State Machines</vt:lpstr>
      <vt:lpstr>Data flow</vt:lpstr>
      <vt:lpstr>Data Flow</vt:lpstr>
      <vt:lpstr>Petri nets</vt:lpstr>
      <vt:lpstr>Discrete Event Based Languages</vt:lpstr>
      <vt:lpstr>Von Neumann Languages</vt:lpstr>
      <vt:lpstr>Comparing different models of communication</vt:lpstr>
      <vt:lpstr>Embedded System Hardware</vt:lpstr>
      <vt:lpstr>Hardware in a loop</vt:lpstr>
      <vt:lpstr>Sensors</vt:lpstr>
      <vt:lpstr>Discretization</vt:lpstr>
      <vt:lpstr>Processing Units</vt:lpstr>
      <vt:lpstr>Processing Units</vt:lpstr>
      <vt:lpstr>D/A-conversion </vt:lpstr>
      <vt:lpstr>Output</vt:lpstr>
      <vt:lpstr>Secure Hardware</vt:lpstr>
      <vt:lpstr>Standard Software</vt:lpstr>
      <vt:lpstr>Embedded Operation Systems</vt:lpstr>
      <vt:lpstr>Real-time operating systems</vt:lpstr>
      <vt:lpstr>Middleware</vt:lpstr>
      <vt:lpstr>Evaluation and Validation</vt:lpstr>
      <vt:lpstr>Definition</vt:lpstr>
      <vt:lpstr>Multi-objective Optimization </vt:lpstr>
      <vt:lpstr>Multi-objective Optimization</vt:lpstr>
      <vt:lpstr>Execution Time </vt:lpstr>
      <vt:lpstr>Mapping of Applications to Execution Platforms </vt:lpstr>
      <vt:lpstr>Purpose and Scope</vt:lpstr>
      <vt:lpstr>Simple Scheduling Policies </vt:lpstr>
      <vt:lpstr>Hardware/Software codesign </vt:lpstr>
      <vt:lpstr>VII. Optimization</vt:lpstr>
      <vt:lpstr>VIII. Testing</vt:lpstr>
      <vt:lpstr>IX. My views on the paper: Pros &amp; Cons</vt:lpstr>
      <vt:lpstr>X. References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and Cyber-Physical Systems in a Nutshell</dc:title>
  <dc:creator>ysur</dc:creator>
  <cp:lastModifiedBy>ysur</cp:lastModifiedBy>
  <cp:revision>58</cp:revision>
  <dcterms:created xsi:type="dcterms:W3CDTF">2013-01-28T15:34:11Z</dcterms:created>
  <dcterms:modified xsi:type="dcterms:W3CDTF">2013-01-29T13:56:37Z</dcterms:modified>
</cp:coreProperties>
</file>