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D13B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22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11/16/2009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>
              <a:latin typeface="Calibri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>
              <a:latin typeface="Calibri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>
              <a:latin typeface="Calibri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Calibri" pitchFamily="34" charset="0"/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11/16/2009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Calibri" pitchFamily="34" charset="0"/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Calibri" pitchFamily="34" charset="0"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Calibri" pitchFamily="34" charset="0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Bandwidth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Chapter 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The amount of bandwidth you need depends on the type of applications you are trying to use.</a:t>
            </a:r>
          </a:p>
          <a:p>
            <a:endParaRPr lang="en-GB" dirty="0" smtClean="0"/>
          </a:p>
          <a:p>
            <a:r>
              <a:rPr lang="en-GB" dirty="0" smtClean="0"/>
              <a:t>Emailing requires small amounts of bandwidth as only a small amount of data is being transmitted.</a:t>
            </a:r>
          </a:p>
          <a:p>
            <a:endParaRPr lang="en-GB" dirty="0" smtClean="0"/>
          </a:p>
          <a:p>
            <a:r>
              <a:rPr lang="en-GB" dirty="0" smtClean="0"/>
              <a:t>Video conferencing requires lots of bandwidth because the quantity of data being transmitted is high.</a:t>
            </a:r>
          </a:p>
          <a:p>
            <a:endParaRPr lang="en-GB" dirty="0" smtClean="0"/>
          </a:p>
          <a:p>
            <a:r>
              <a:rPr lang="en-GB" dirty="0" smtClean="0"/>
              <a:t>Many people think you need amazingly fast internet connections to play games...which isn’t the case.</a:t>
            </a:r>
          </a:p>
          <a:p>
            <a:endParaRPr lang="en-GB" dirty="0" smtClean="0"/>
          </a:p>
          <a:p>
            <a:r>
              <a:rPr lang="en-GB" dirty="0" smtClean="0"/>
              <a:t>Games do send a lot of data but not as much as video conferencing...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Importance of bandwidth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Another aspect to factor in is when the user will access the content they downloaded.</a:t>
            </a:r>
          </a:p>
          <a:p>
            <a:endParaRPr lang="en-GB" dirty="0" smtClean="0"/>
          </a:p>
          <a:p>
            <a:r>
              <a:rPr lang="en-GB" dirty="0" smtClean="0"/>
              <a:t>If they user is downloading an MP3 they will have to wait for the content to download regardless of their internet speed.</a:t>
            </a:r>
          </a:p>
          <a:p>
            <a:endParaRPr lang="en-GB" dirty="0" smtClean="0"/>
          </a:p>
          <a:p>
            <a:r>
              <a:rPr lang="en-GB" dirty="0" smtClean="0"/>
              <a:t>The end experience is the same...the only difference is the time it takes to download...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Importance of bandwidth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Live streaming is a different issue though.</a:t>
            </a:r>
          </a:p>
          <a:p>
            <a:endParaRPr lang="en-GB" dirty="0" smtClean="0"/>
          </a:p>
          <a:p>
            <a:r>
              <a:rPr lang="en-GB" dirty="0" smtClean="0"/>
              <a:t>Applications like </a:t>
            </a:r>
            <a:r>
              <a:rPr lang="en-GB" dirty="0" err="1" smtClean="0"/>
              <a:t>Spotify</a:t>
            </a:r>
            <a:r>
              <a:rPr lang="en-GB" dirty="0" smtClean="0"/>
              <a:t> allow users to stream audio and YouTube allows users to stream video.</a:t>
            </a:r>
          </a:p>
          <a:p>
            <a:endParaRPr lang="en-GB" dirty="0" smtClean="0"/>
          </a:p>
          <a:p>
            <a:r>
              <a:rPr lang="en-GB" dirty="0" smtClean="0"/>
              <a:t>These applications rely more heavily on a faster internet connection.</a:t>
            </a:r>
          </a:p>
          <a:p>
            <a:endParaRPr lang="en-GB" dirty="0" smtClean="0"/>
          </a:p>
          <a:p>
            <a:r>
              <a:rPr lang="en-GB" dirty="0" smtClean="0"/>
              <a:t>At the end of the day, the required bandwidth is determined by what types of data the user wants to upload and download.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Important of bandwidth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Describe the term bandwidth using the following writing frame: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If a user has an 8Mb connection why might it take 30 seconds to download 1MB of data?</a:t>
            </a:r>
          </a:p>
          <a:p>
            <a:endParaRPr lang="en-GB" dirty="0" smtClean="0"/>
          </a:p>
          <a:p>
            <a:r>
              <a:rPr lang="en-GB" dirty="0" smtClean="0"/>
              <a:t>Give two examples of why you might need a high bandwidth connections.</a:t>
            </a:r>
          </a:p>
          <a:p>
            <a:endParaRPr lang="en-GB" dirty="0" smtClean="0"/>
          </a:p>
          <a:p>
            <a:r>
              <a:rPr lang="en-GB" dirty="0" smtClean="0"/>
              <a:t>Why might it not be important to have a high bandwidth connection if you are downloading MP3 files?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Activities</a:t>
            </a:r>
            <a:endParaRPr lang="en-GB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2286000"/>
          <a:ext cx="6096000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Identify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Amplify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Exemplify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Bandwidth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Help you understand the following terms and concepts:</a:t>
            </a:r>
          </a:p>
          <a:p>
            <a:pPr lvl="1"/>
            <a:r>
              <a:rPr lang="en-GB" dirty="0" smtClean="0"/>
              <a:t>Bandwidth</a:t>
            </a:r>
          </a:p>
          <a:p>
            <a:pPr lvl="1"/>
            <a:r>
              <a:rPr lang="en-GB" dirty="0" smtClean="0"/>
              <a:t>Bottlenecks</a:t>
            </a:r>
          </a:p>
          <a:p>
            <a:pPr lvl="1"/>
            <a:r>
              <a:rPr lang="en-GB" dirty="0" smtClean="0"/>
              <a:t>Importance of bandwidth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This presentation will: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 demand for information has led to a rapid growth of online technology.</a:t>
            </a:r>
          </a:p>
          <a:p>
            <a:endParaRPr lang="en-GB" dirty="0" smtClean="0"/>
          </a:p>
          <a:p>
            <a:r>
              <a:rPr lang="en-GB" dirty="0" smtClean="0"/>
              <a:t>Developments are being made all the time and the introduction of Web 2.0 has led to a better online service.</a:t>
            </a:r>
          </a:p>
          <a:p>
            <a:endParaRPr lang="en-GB" dirty="0" smtClean="0"/>
          </a:p>
          <a:p>
            <a:r>
              <a:rPr lang="en-GB" dirty="0" smtClean="0"/>
              <a:t>However, this increase in services has come at a cost:</a:t>
            </a:r>
          </a:p>
          <a:p>
            <a:pPr lvl="1"/>
            <a:r>
              <a:rPr lang="en-GB" dirty="0" smtClean="0"/>
              <a:t>The amount of data we now download has increased which is putting a strain on our infrastructure.</a:t>
            </a:r>
          </a:p>
          <a:p>
            <a:pPr lvl="1"/>
            <a:r>
              <a:rPr lang="en-GB" dirty="0" smtClean="0"/>
              <a:t>Companies like BT are having to invest £Billions in order to improve our online service.</a:t>
            </a:r>
          </a:p>
          <a:p>
            <a:pPr lvl="1"/>
            <a:r>
              <a:rPr lang="en-GB" dirty="0" smtClean="0"/>
              <a:t>Virgin Media have invested somewhere in the region of £100,000,000!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amount of data we download isn’t the only issue.</a:t>
            </a:r>
          </a:p>
          <a:p>
            <a:endParaRPr lang="en-GB" dirty="0" smtClean="0"/>
          </a:p>
          <a:p>
            <a:r>
              <a:rPr lang="en-GB" dirty="0" smtClean="0"/>
              <a:t>The British Government have announced that they want to dramatically increase the number of people using the internet by 2012.</a:t>
            </a:r>
          </a:p>
          <a:p>
            <a:endParaRPr lang="en-GB" dirty="0" smtClean="0"/>
          </a:p>
          <a:p>
            <a:r>
              <a:rPr lang="en-GB" dirty="0" smtClean="0"/>
              <a:t>This increase of users will inevitably mean that the internet slows down for most users as traffic on our infrastructure increases.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Average Broadband Speeds</a:t>
            </a:r>
            <a:endParaRPr lang="en-GB" dirty="0"/>
          </a:p>
        </p:txBody>
      </p:sp>
      <p:pic>
        <p:nvPicPr>
          <p:cNvPr id="1026" name="Picture 2" descr="http://newsimg.bbc.co.uk/media/images/45830000/gif/_45830094_broadb_day_gra466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91000" y="1676400"/>
            <a:ext cx="4438650" cy="42957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1676400"/>
            <a:ext cx="3276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graph shows clearly how far behind the UK is in terms of broadband speeds.</a:t>
            </a:r>
          </a:p>
          <a:p>
            <a:endParaRPr lang="en-GB" dirty="0" smtClean="0"/>
          </a:p>
          <a:p>
            <a:r>
              <a:rPr lang="en-GB" sz="1100" dirty="0" smtClean="0">
                <a:solidFill>
                  <a:schemeClr val="bg1">
                    <a:lumMod val="50000"/>
                  </a:schemeClr>
                </a:solidFill>
              </a:rPr>
              <a:t>Sources taken from BBC website.</a:t>
            </a:r>
            <a:endParaRPr lang="en-GB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 term bandwidth is used when talking about how much data can be transferred along a communication channel.</a:t>
            </a:r>
          </a:p>
          <a:p>
            <a:endParaRPr lang="en-GB" dirty="0" smtClean="0"/>
          </a:p>
          <a:p>
            <a:r>
              <a:rPr lang="en-GB" dirty="0" smtClean="0"/>
              <a:t>Officially, bandwidth is measured in frequency (Hz) but, more commonly, it is referred to in bit rates.</a:t>
            </a:r>
          </a:p>
          <a:p>
            <a:endParaRPr lang="en-GB" dirty="0" smtClean="0"/>
          </a:p>
          <a:p>
            <a:r>
              <a:rPr lang="en-GB" dirty="0" smtClean="0"/>
              <a:t>For example, many companies claim that they can provide users with up to 8Mbps connections.  This indicates that the line is capable of transmitting data at rate of 8 megabits per second.</a:t>
            </a:r>
          </a:p>
          <a:p>
            <a:endParaRPr lang="en-GB" dirty="0" smtClean="0"/>
          </a:p>
          <a:p>
            <a:r>
              <a:rPr lang="en-GB" dirty="0" smtClean="0"/>
              <a:t>This speed is rarely reached due to bottlenecks in the system.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Bandwidth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953000" cy="4525963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Think of bandwidth in terms of a road.</a:t>
            </a:r>
          </a:p>
          <a:p>
            <a:endParaRPr lang="en-GB" dirty="0" smtClean="0"/>
          </a:p>
          <a:p>
            <a:r>
              <a:rPr lang="en-GB" dirty="0" smtClean="0"/>
              <a:t>As traffic increases data is not able to move through the communication devices as quick...</a:t>
            </a:r>
          </a:p>
          <a:p>
            <a:endParaRPr lang="en-GB" dirty="0" smtClean="0"/>
          </a:p>
          <a:p>
            <a:r>
              <a:rPr lang="en-GB" dirty="0" smtClean="0"/>
              <a:t>You might even get a few collisions along the way meaning data needs to be sent out again!</a:t>
            </a:r>
          </a:p>
          <a:p>
            <a:endParaRPr lang="en-GB" dirty="0" smtClean="0"/>
          </a:p>
          <a:p>
            <a:r>
              <a:rPr lang="en-GB" dirty="0" smtClean="0"/>
              <a:t>Bandwidth could be linked to the number of lanes on the road.  The more lanes the faster traffic can flow through...less chance of a traffic jam!!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Bandwidth Explained</a:t>
            </a:r>
            <a:endParaRPr lang="en-GB" dirty="0"/>
          </a:p>
        </p:txBody>
      </p:sp>
      <p:pic>
        <p:nvPicPr>
          <p:cNvPr id="18436" name="Picture 4" descr="C:\Documents and Settings\ado\Local Settings\Temporary Internet Files\Content.IE5\B3LOXWB8\MPj04385290000[1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19800" y="1447800"/>
            <a:ext cx="2696406" cy="4038599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343400" cy="4525963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Bottlenecks occur when you move from a fast communication device to a slower one.</a:t>
            </a:r>
          </a:p>
          <a:p>
            <a:endParaRPr lang="en-GB" dirty="0" smtClean="0"/>
          </a:p>
          <a:p>
            <a:r>
              <a:rPr lang="en-GB" dirty="0" smtClean="0"/>
              <a:t>When this happens you have a lot of data travelling down the line that has to slow down because of the slower device.</a:t>
            </a:r>
          </a:p>
          <a:p>
            <a:endParaRPr lang="en-GB" dirty="0" smtClean="0"/>
          </a:p>
          <a:p>
            <a:r>
              <a:rPr lang="en-GB" dirty="0" smtClean="0"/>
              <a:t>Imagine coming across some road works on the motorway.</a:t>
            </a:r>
          </a:p>
          <a:p>
            <a:endParaRPr lang="en-GB" dirty="0" smtClean="0"/>
          </a:p>
          <a:p>
            <a:r>
              <a:rPr lang="en-GB" dirty="0" smtClean="0"/>
              <a:t>Traffic slows down because 3 lanes changes to two.  The bandwidth has decreased.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Bottlenecks</a:t>
            </a:r>
            <a:endParaRPr lang="en-GB" dirty="0"/>
          </a:p>
        </p:txBody>
      </p:sp>
      <p:pic>
        <p:nvPicPr>
          <p:cNvPr id="4" name="Picture 2" descr="C:\Documents and Settings\ado\Local Settings\Temporary Internet Files\Content.IE5\TWQ5RXAY\MPj04423540000[1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76800" y="1600200"/>
            <a:ext cx="4047423" cy="2743200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3581400" cy="452596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Your maximum download rate is set at the speed of the slowest bottleneck.</a:t>
            </a:r>
          </a:p>
          <a:p>
            <a:endParaRPr lang="en-GB" dirty="0" smtClean="0"/>
          </a:p>
          <a:p>
            <a:r>
              <a:rPr lang="en-GB" dirty="0" smtClean="0"/>
              <a:t>Imagine pouring water out of a bottle and trough three funnels.</a:t>
            </a:r>
          </a:p>
          <a:p>
            <a:endParaRPr lang="en-GB" dirty="0" smtClean="0"/>
          </a:p>
          <a:p>
            <a:r>
              <a:rPr lang="en-GB" dirty="0" smtClean="0"/>
              <a:t>The water may start flowing quickly from A...but it will only reach B at the speed at which it can leave the narrowest funnel!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Bottlenecks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 rot="16200000" flipH="1">
            <a:off x="5410200" y="2209800"/>
            <a:ext cx="457200" cy="457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5524500" y="30099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6553200" y="2209800"/>
            <a:ext cx="457200" cy="457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6210300" y="30099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5410200" y="4419600"/>
            <a:ext cx="457200" cy="457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5524500" y="52197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6553200" y="4419600"/>
            <a:ext cx="457200" cy="457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6210300" y="52197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5638800" y="3429000"/>
            <a:ext cx="457200" cy="457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5753100" y="42291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6324600" y="3429000"/>
            <a:ext cx="457200" cy="457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5981700" y="42291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9458" name="Picture 2" descr="C:\Documents and Settings\ado\Local Settings\Temporary Internet Files\Content.IE5\M8D5HRH1\MCj04417950000[1]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4400000">
            <a:off x="6293240" y="-640959"/>
            <a:ext cx="2743200" cy="2743200"/>
          </a:xfrm>
          <a:prstGeom prst="rect">
            <a:avLst/>
          </a:prstGeom>
          <a:noFill/>
        </p:spPr>
      </p:pic>
      <p:sp>
        <p:nvSpPr>
          <p:cNvPr id="23" name="Oval 22"/>
          <p:cNvSpPr/>
          <p:nvPr/>
        </p:nvSpPr>
        <p:spPr>
          <a:xfrm>
            <a:off x="6172200" y="2819400"/>
            <a:ext cx="304800" cy="3048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5943600" y="3048000"/>
            <a:ext cx="304800" cy="3048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5943600" y="2743200"/>
            <a:ext cx="304800" cy="3048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6172200" y="2590800"/>
            <a:ext cx="304800" cy="3048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5943600" y="2438400"/>
            <a:ext cx="304800" cy="3048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5791200" y="2286000"/>
            <a:ext cx="304800" cy="3048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6248400" y="2362200"/>
            <a:ext cx="304800" cy="3048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6019800" y="2209800"/>
            <a:ext cx="304800" cy="3048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6400800" y="2133600"/>
            <a:ext cx="304800" cy="3048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6172200" y="2133600"/>
            <a:ext cx="304800" cy="3048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5791200" y="2057400"/>
            <a:ext cx="304800" cy="3048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5638800" y="2133600"/>
            <a:ext cx="304800" cy="3048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5943600" y="3352800"/>
            <a:ext cx="304800" cy="3048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6172200" y="3429000"/>
            <a:ext cx="304800" cy="3048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Oval 36"/>
          <p:cNvSpPr/>
          <p:nvPr/>
        </p:nvSpPr>
        <p:spPr>
          <a:xfrm>
            <a:off x="6172200" y="3124200"/>
            <a:ext cx="304800" cy="3048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6138859" y="38862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6138859" y="4038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6134104" y="41910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/>
          <p:cNvSpPr/>
          <p:nvPr/>
        </p:nvSpPr>
        <p:spPr>
          <a:xfrm>
            <a:off x="6134104" y="43434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/>
          <p:cNvSpPr/>
          <p:nvPr/>
        </p:nvSpPr>
        <p:spPr>
          <a:xfrm>
            <a:off x="6138843" y="44958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/>
          <p:cNvSpPr/>
          <p:nvPr/>
        </p:nvSpPr>
        <p:spPr>
          <a:xfrm>
            <a:off x="6138843" y="46482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/>
          <p:cNvSpPr/>
          <p:nvPr/>
        </p:nvSpPr>
        <p:spPr>
          <a:xfrm>
            <a:off x="6134088" y="4800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/>
          <p:cNvSpPr/>
          <p:nvPr/>
        </p:nvSpPr>
        <p:spPr>
          <a:xfrm>
            <a:off x="6134088" y="49530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/>
          <p:cNvSpPr/>
          <p:nvPr/>
        </p:nvSpPr>
        <p:spPr>
          <a:xfrm>
            <a:off x="6134096" y="51054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/>
          <p:cNvSpPr/>
          <p:nvPr/>
        </p:nvSpPr>
        <p:spPr>
          <a:xfrm>
            <a:off x="6134096" y="52578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>
            <a:off x="6129341" y="54102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6129341" y="5562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6019800" y="3657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6096000" y="37338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/>
          <p:cNvSpPr/>
          <p:nvPr/>
        </p:nvSpPr>
        <p:spPr>
          <a:xfrm>
            <a:off x="6200778" y="3686178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6400800" y="1371600"/>
            <a:ext cx="304800" cy="3048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>
            <a:off x="6248400" y="1600200"/>
            <a:ext cx="304800" cy="3048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/>
          <p:nvPr/>
        </p:nvSpPr>
        <p:spPr>
          <a:xfrm>
            <a:off x="6172200" y="1905000"/>
            <a:ext cx="304800" cy="3048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TextBox 64"/>
          <p:cNvSpPr txBox="1"/>
          <p:nvPr/>
        </p:nvSpPr>
        <p:spPr>
          <a:xfrm>
            <a:off x="4953000" y="1524000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en-GB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934200" y="5105400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en-GB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467600" y="2971800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As bottle necks occur data transfer is slowed.</a:t>
            </a:r>
            <a:endParaRPr lang="en-GB" dirty="0"/>
          </a:p>
        </p:txBody>
      </p:sp>
      <p:sp>
        <p:nvSpPr>
          <p:cNvPr id="68" name="Striped Right Arrow 67"/>
          <p:cNvSpPr/>
          <p:nvPr/>
        </p:nvSpPr>
        <p:spPr>
          <a:xfrm rot="9000000">
            <a:off x="6760014" y="3611661"/>
            <a:ext cx="609600" cy="685800"/>
          </a:xfrm>
          <a:prstGeom prst="strip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457</TotalTime>
  <Words>768</Words>
  <Application>Microsoft Office PowerPoint</Application>
  <PresentationFormat>On-screen Show (4:3)</PresentationFormat>
  <Paragraphs>97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Bandwidth</vt:lpstr>
      <vt:lpstr>This presentation will:</vt:lpstr>
      <vt:lpstr>Introduction</vt:lpstr>
      <vt:lpstr>Introduction</vt:lpstr>
      <vt:lpstr>Average Broadband Speeds</vt:lpstr>
      <vt:lpstr>Bandwidth</vt:lpstr>
      <vt:lpstr>Bandwidth Explained</vt:lpstr>
      <vt:lpstr>Bottlenecks</vt:lpstr>
      <vt:lpstr>Bottlenecks</vt:lpstr>
      <vt:lpstr>Importance of bandwidth</vt:lpstr>
      <vt:lpstr>Importance of bandwidth</vt:lpstr>
      <vt:lpstr>Important of bandwidth</vt:lpstr>
      <vt:lpstr>Activities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Networks</dc:title>
  <dc:creator>Andy</dc:creator>
  <cp:lastModifiedBy>Andy</cp:lastModifiedBy>
  <cp:revision>110</cp:revision>
  <dcterms:created xsi:type="dcterms:W3CDTF">2006-08-16T00:00:00Z</dcterms:created>
  <dcterms:modified xsi:type="dcterms:W3CDTF">2009-11-16T21:01:10Z</dcterms:modified>
</cp:coreProperties>
</file>