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60" r:id="rId5"/>
    <p:sldId id="268" r:id="rId6"/>
    <p:sldId id="269" r:id="rId7"/>
    <p:sldId id="264" r:id="rId8"/>
    <p:sldId id="261" r:id="rId9"/>
    <p:sldId id="270" r:id="rId10"/>
    <p:sldId id="271" r:id="rId11"/>
    <p:sldId id="272" r:id="rId12"/>
    <p:sldId id="262" r:id="rId13"/>
    <p:sldId id="276" r:id="rId14"/>
    <p:sldId id="265" r:id="rId15"/>
    <p:sldId id="266" r:id="rId16"/>
    <p:sldId id="267"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107"/>
    <a:srgbClr val="B800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93" autoAdjust="0"/>
  </p:normalViewPr>
  <p:slideViewPr>
    <p:cSldViewPr snapToGrid="0" snapToObjects="1">
      <p:cViewPr varScale="1">
        <p:scale>
          <a:sx n="61" d="100"/>
          <a:sy n="61" d="100"/>
        </p:scale>
        <p:origin x="-876" y="-64"/>
      </p:cViewPr>
      <p:guideLst>
        <p:guide orient="horz" pos="2160"/>
        <p:guide pos="2880"/>
      </p:guideLst>
    </p:cSldViewPr>
  </p:slideViewPr>
  <p:outlineViewPr>
    <p:cViewPr>
      <p:scale>
        <a:sx n="33" d="100"/>
        <a:sy n="33" d="100"/>
      </p:scale>
      <p:origin x="48" y="162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26C1FE-B872-0F48-ADDF-8E6766B784BF}" type="datetimeFigureOut">
              <a:rPr lang="en-US" smtClean="0"/>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23B51-6A89-B145-B0C5-40CA15915A7C}" type="slidenum">
              <a:rPr lang="en-US" smtClean="0"/>
              <a:t>‹#›</a:t>
            </a:fld>
            <a:endParaRPr lang="en-US"/>
          </a:p>
        </p:txBody>
      </p:sp>
    </p:spTree>
    <p:extLst>
      <p:ext uri="{BB962C8B-B14F-4D97-AF65-F5344CB8AC3E}">
        <p14:creationId xmlns:p14="http://schemas.microsoft.com/office/powerpoint/2010/main" val="7852772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F23B51-6A89-B145-B0C5-40CA15915A7C}"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pPr/>
              <a:t>10/22/2014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p:cNvPicPr>
            <a:picLocks noChangeAspect="1"/>
          </p:cNvPicPr>
          <p:nvPr/>
        </p:nvPicPr>
        <p:blipFill>
          <a:blip r:embed="rId17"/>
          <a:stretch>
            <a:fillRect/>
          </a:stretch>
        </p:blipFill>
        <p:spPr>
          <a:xfrm>
            <a:off x="0" y="4216"/>
            <a:ext cx="1679460" cy="1119640"/>
          </a:xfrm>
          <a:prstGeom prst="rect">
            <a:avLst/>
          </a:prstGeom>
        </p:spPr>
      </p:pic>
      <p:sp>
        <p:nvSpPr>
          <p:cNvPr id="10" name="TextBox 9"/>
          <p:cNvSpPr txBox="1"/>
          <p:nvPr userDrawn="1"/>
        </p:nvSpPr>
        <p:spPr>
          <a:xfrm>
            <a:off x="914400" y="6569075"/>
            <a:ext cx="7999413" cy="338554"/>
          </a:xfrm>
          <a:prstGeom prst="rect">
            <a:avLst/>
          </a:prstGeom>
          <a:noFill/>
        </p:spPr>
        <p:txBody>
          <a:bodyPr wrap="square" rtlCol="0">
            <a:spAutoFit/>
          </a:bodyPr>
          <a:lstStyle/>
          <a:p>
            <a:r>
              <a:rPr lang="en-US" sz="1600" dirty="0" smtClean="0">
                <a:solidFill>
                  <a:srgbClr val="B8000F"/>
                </a:solidFill>
              </a:rPr>
              <a:t>Anne@bshrlaw.com</a:t>
            </a:r>
            <a:endParaRPr lang="en-US" sz="1600" dirty="0">
              <a:solidFill>
                <a:srgbClr val="B8000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rgbClr val="B8000F"/>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rgbClr val="430107"/>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rgbClr val="430107"/>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rgbClr val="430107"/>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rgbClr val="430107"/>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Media and Family Law</a:t>
            </a:r>
            <a:endParaRPr lang="en-US" dirty="0"/>
          </a:p>
        </p:txBody>
      </p:sp>
      <p:sp>
        <p:nvSpPr>
          <p:cNvPr id="3" name="Subtitle 2"/>
          <p:cNvSpPr>
            <a:spLocks noGrp="1"/>
          </p:cNvSpPr>
          <p:nvPr>
            <p:ph type="subTitle" idx="1"/>
          </p:nvPr>
        </p:nvSpPr>
        <p:spPr/>
        <p:txBody>
          <a:bodyPr/>
          <a:lstStyle/>
          <a:p>
            <a:r>
              <a:rPr lang="en-US" dirty="0" smtClean="0"/>
              <a:t>Mining Social Media for Evidence in Family Law </a:t>
            </a:r>
            <a:r>
              <a:rPr lang="en-US" dirty="0" smtClean="0"/>
              <a:t>Cases</a:t>
            </a:r>
          </a:p>
          <a:p>
            <a:r>
              <a:rPr lang="en-US" sz="1600" dirty="0" smtClean="0"/>
              <a:t>Anne Johnson Mead, Attorney At Law</a:t>
            </a:r>
          </a:p>
          <a:p>
            <a:endParaRPr lang="en-US" dirty="0"/>
          </a:p>
        </p:txBody>
      </p:sp>
    </p:spTree>
    <p:extLst>
      <p:ext uri="{BB962C8B-B14F-4D97-AF65-F5344CB8AC3E}">
        <p14:creationId xmlns:p14="http://schemas.microsoft.com/office/powerpoint/2010/main" val="379344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Informal Discovery of Family Law Evidence</a:t>
            </a:r>
            <a:endParaRPr lang="en-US" dirty="0"/>
          </a:p>
        </p:txBody>
      </p:sp>
      <p:sp>
        <p:nvSpPr>
          <p:cNvPr id="3" name="Content Placeholder 2"/>
          <p:cNvSpPr>
            <a:spLocks noGrp="1"/>
          </p:cNvSpPr>
          <p:nvPr>
            <p:ph idx="1"/>
          </p:nvPr>
        </p:nvSpPr>
        <p:spPr/>
        <p:txBody>
          <a:bodyPr>
            <a:normAutofit/>
          </a:bodyPr>
          <a:lstStyle/>
          <a:p>
            <a:r>
              <a:rPr lang="en-US" dirty="0" smtClean="0"/>
              <a:t>Basic information available on LinkedIn:</a:t>
            </a:r>
          </a:p>
          <a:p>
            <a:pPr lvl="2"/>
            <a:r>
              <a:rPr lang="en-US" dirty="0" smtClean="0"/>
              <a:t>Online resume</a:t>
            </a:r>
          </a:p>
          <a:p>
            <a:pPr lvl="2"/>
            <a:r>
              <a:rPr lang="en-US" dirty="0" smtClean="0"/>
              <a:t>photos</a:t>
            </a:r>
          </a:p>
          <a:p>
            <a:pPr lvl="2"/>
            <a:r>
              <a:rPr lang="en-US" dirty="0" smtClean="0"/>
              <a:t>Employment history and current employment</a:t>
            </a:r>
          </a:p>
          <a:p>
            <a:pPr lvl="2"/>
            <a:r>
              <a:rPr lang="en-US" dirty="0" smtClean="0"/>
              <a:t>Professional connections</a:t>
            </a:r>
          </a:p>
          <a:p>
            <a:pPr lvl="2"/>
            <a:r>
              <a:rPr lang="en-US" dirty="0" smtClean="0"/>
              <a:t>Educational background</a:t>
            </a:r>
          </a:p>
          <a:p>
            <a:pPr lvl="2"/>
            <a:r>
              <a:rPr lang="en-US" dirty="0" smtClean="0"/>
              <a:t>Degrees, licensures, certifications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Discovery of Family Law Evidence</a:t>
            </a:r>
            <a:endParaRPr lang="en-US" dirty="0"/>
          </a:p>
        </p:txBody>
      </p:sp>
      <p:sp>
        <p:nvSpPr>
          <p:cNvPr id="3" name="Content Placeholder 2"/>
          <p:cNvSpPr>
            <a:spLocks noGrp="1"/>
          </p:cNvSpPr>
          <p:nvPr>
            <p:ph idx="1"/>
          </p:nvPr>
        </p:nvSpPr>
        <p:spPr/>
        <p:txBody>
          <a:bodyPr>
            <a:normAutofit/>
          </a:bodyPr>
          <a:lstStyle/>
          <a:p>
            <a:r>
              <a:rPr lang="en-US" dirty="0" smtClean="0"/>
              <a:t>Other sources of information</a:t>
            </a:r>
          </a:p>
          <a:p>
            <a:pPr lvl="2"/>
            <a:r>
              <a:rPr lang="en-US" dirty="0" smtClean="0"/>
              <a:t>Google (name search and photo search)</a:t>
            </a:r>
          </a:p>
          <a:p>
            <a:pPr lvl="2"/>
            <a:r>
              <a:rPr lang="en-US" dirty="0" smtClean="0"/>
              <a:t>Google +</a:t>
            </a:r>
          </a:p>
          <a:p>
            <a:pPr lvl="2"/>
            <a:r>
              <a:rPr lang="en-US" dirty="0" err="1" smtClean="0"/>
              <a:t>Instagram</a:t>
            </a:r>
            <a:endParaRPr lang="en-US" dirty="0" smtClean="0"/>
          </a:p>
          <a:p>
            <a:pPr lvl="2"/>
            <a:r>
              <a:rPr lang="en-US" dirty="0" err="1" smtClean="0"/>
              <a:t>Tumblr</a:t>
            </a:r>
            <a:endParaRPr lang="en-US" dirty="0" smtClean="0"/>
          </a:p>
          <a:p>
            <a:pPr lvl="2"/>
            <a:r>
              <a:rPr lang="en-US" dirty="0" smtClean="0"/>
              <a:t>YouTube</a:t>
            </a:r>
          </a:p>
          <a:p>
            <a:pPr lvl="2"/>
            <a:r>
              <a:rPr lang="en-US" dirty="0" smtClean="0"/>
              <a:t>Dating sites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Discovery of Family Law Evidence</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Formal Discovery: Interrogatories, Requests for Production of Documents, Depositions</a:t>
            </a:r>
          </a:p>
          <a:p>
            <a:pPr lvl="1"/>
            <a:r>
              <a:rPr lang="en-US" dirty="0" smtClean="0"/>
              <a:t>Make sure your terms and definitions adequately define the information you want from each </a:t>
            </a:r>
          </a:p>
          <a:p>
            <a:pPr lvl="1"/>
            <a:r>
              <a:rPr lang="en-US" dirty="0" smtClean="0"/>
              <a:t>Narrowly tailor your requests. See </a:t>
            </a:r>
            <a:r>
              <a:rPr lang="en-US" u="sng" dirty="0" smtClean="0"/>
              <a:t>Holly Potts </a:t>
            </a:r>
            <a:r>
              <a:rPr lang="en-US" u="sng" dirty="0" err="1" smtClean="0"/>
              <a:t>v</a:t>
            </a:r>
            <a:r>
              <a:rPr lang="en-US" u="sng" dirty="0" smtClean="0"/>
              <a:t>. Dollar Tree Stores, Inc</a:t>
            </a:r>
            <a:r>
              <a:rPr lang="en-US" dirty="0" smtClean="0"/>
              <a:t>. (M.D. Tenn. March 20, 2013): “The Sixth Circuit has not yet ruled on the scope of discovery of private </a:t>
            </a:r>
            <a:r>
              <a:rPr lang="en-US" dirty="0" err="1" smtClean="0"/>
              <a:t>Facebook</a:t>
            </a:r>
            <a:r>
              <a:rPr lang="en-US" dirty="0" smtClean="0"/>
              <a:t> pages, but other courts hold that . . .the Defendant does not have a generalized right to rummage at will through information that Plaintiff has limited from public view. Rather, consistent with Rule 26(b) . . . [and decisional law] . . . there must be a threshold showing that the requested information is reasonably calculated to lead to the discovery of admissible evidence. Otherwise, the Defendant would be allowed to engaged in the proverbial fishing expedition, in the hope that there might be something of relevance in Plaintiff's </a:t>
            </a:r>
            <a:r>
              <a:rPr lang="en-US" dirty="0" err="1" smtClean="0"/>
              <a:t>Facebook</a:t>
            </a:r>
            <a:r>
              <a:rPr lang="en-US" dirty="0" smtClean="0"/>
              <a:t> account.”</a:t>
            </a:r>
          </a:p>
          <a:p>
            <a:pPr lvl="1"/>
            <a:r>
              <a:rPr lang="en-US" dirty="0" smtClean="0"/>
              <a:t>Request that the other party identify all social media accounts, and be prepared and willing to identify your client’s accounts</a:t>
            </a:r>
          </a:p>
          <a:p>
            <a:endParaRPr lang="en-US" dirty="0" smtClean="0"/>
          </a:p>
          <a:p>
            <a:pPr lvl="1"/>
            <a:endParaRPr lang="en-US" dirty="0" smtClean="0"/>
          </a:p>
        </p:txBody>
      </p:sp>
    </p:spTree>
    <p:extLst>
      <p:ext uri="{BB962C8B-B14F-4D97-AF65-F5344CB8AC3E}">
        <p14:creationId xmlns:p14="http://schemas.microsoft.com/office/powerpoint/2010/main" val="3062325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Discovery of Family Law Evidence</a:t>
            </a:r>
            <a:endParaRPr lang="en-US" dirty="0"/>
          </a:p>
        </p:txBody>
      </p:sp>
      <p:sp>
        <p:nvSpPr>
          <p:cNvPr id="3" name="Content Placeholder 2"/>
          <p:cNvSpPr>
            <a:spLocks noGrp="1"/>
          </p:cNvSpPr>
          <p:nvPr>
            <p:ph idx="1"/>
          </p:nvPr>
        </p:nvSpPr>
        <p:spPr/>
        <p:txBody>
          <a:bodyPr/>
          <a:lstStyle/>
          <a:p>
            <a:r>
              <a:rPr lang="en-US" dirty="0" smtClean="0"/>
              <a:t>Preservation of Data</a:t>
            </a:r>
          </a:p>
          <a:p>
            <a:pPr lvl="1"/>
            <a:r>
              <a:rPr lang="en-US" dirty="0" smtClean="0"/>
              <a:t>Inception of the case or prior to filing:  </a:t>
            </a:r>
          </a:p>
          <a:p>
            <a:pPr lvl="2"/>
            <a:r>
              <a:rPr lang="en-US" dirty="0" smtClean="0"/>
              <a:t>The litigation hold letter </a:t>
            </a:r>
          </a:p>
          <a:p>
            <a:pPr lvl="2"/>
            <a:r>
              <a:rPr lang="en-US" dirty="0" smtClean="0"/>
              <a:t>consent order concerning the preservation of electronic data on specified devices and within specified social media accounts</a:t>
            </a:r>
          </a:p>
          <a:p>
            <a:pPr lvl="1"/>
            <a:r>
              <a:rPr lang="en-US" dirty="0" smtClean="0"/>
              <a:t>Forensic imaging of specified devices to ensure preservation, when social media has been used on said devices</a:t>
            </a:r>
          </a:p>
          <a:p>
            <a:pPr lvl="2"/>
            <a:r>
              <a:rPr lang="en-US" dirty="0" smtClean="0"/>
              <a:t>Consider the expense of same and how it will be shared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Important Issues When Mining for Social Media Evidence</a:t>
            </a:r>
            <a:endParaRPr lang="en-US" sz="2800" dirty="0"/>
          </a:p>
        </p:txBody>
      </p:sp>
      <p:sp>
        <p:nvSpPr>
          <p:cNvPr id="3" name="Text Placeholder 2"/>
          <p:cNvSpPr>
            <a:spLocks noGrp="1"/>
          </p:cNvSpPr>
          <p:nvPr>
            <p:ph type="body" idx="1"/>
          </p:nvPr>
        </p:nvSpPr>
        <p:spPr/>
        <p:txBody>
          <a:bodyPr/>
          <a:lstStyle/>
          <a:p>
            <a:r>
              <a:rPr lang="en-US" dirty="0" smtClean="0"/>
              <a:t>Procedure and Ethics</a:t>
            </a:r>
            <a:endParaRPr lang="en-US" dirty="0"/>
          </a:p>
        </p:txBody>
      </p:sp>
    </p:spTree>
    <p:extLst>
      <p:ext uri="{BB962C8B-B14F-4D97-AF65-F5344CB8AC3E}">
        <p14:creationId xmlns:p14="http://schemas.microsoft.com/office/powerpoint/2010/main" val="2446532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Procedural Issues</a:t>
            </a:r>
            <a:endParaRPr lang="en-US" sz="2800" dirty="0"/>
          </a:p>
        </p:txBody>
      </p:sp>
      <p:sp>
        <p:nvSpPr>
          <p:cNvPr id="3" name="Content Placeholder 2"/>
          <p:cNvSpPr>
            <a:spLocks noGrp="1"/>
          </p:cNvSpPr>
          <p:nvPr>
            <p:ph idx="1"/>
          </p:nvPr>
        </p:nvSpPr>
        <p:spPr/>
        <p:txBody>
          <a:bodyPr>
            <a:normAutofit fontScale="62500" lnSpcReduction="20000"/>
          </a:bodyPr>
          <a:lstStyle/>
          <a:p>
            <a:r>
              <a:rPr lang="en-US" sz="3800" dirty="0"/>
              <a:t>Tennessee Rule of Civil </a:t>
            </a:r>
            <a:r>
              <a:rPr lang="en-US" sz="3800" dirty="0" smtClean="0"/>
              <a:t>Procedure </a:t>
            </a:r>
            <a:r>
              <a:rPr lang="en-US" sz="3800" dirty="0"/>
              <a:t>37.06:  Electronically Stored Information</a:t>
            </a:r>
          </a:p>
          <a:p>
            <a:pPr marL="0" indent="0">
              <a:buNone/>
            </a:pPr>
            <a:r>
              <a:rPr lang="en-US" sz="1800" dirty="0"/>
              <a:t>If a party fails to provide electronically stored information and a motion to compel discovery is filed, a judge should first determine whether the material sought is subject to production under the applicable standard of discovery. If the requested information is subject to production, a judge should then weigh the benefits to the requesting party against the burden and expense of the discovery for the responding party, considering such factors as: the ease of accessing the requested information; the total cost of production compared to the amount in controversy; the materiality of the information to the requesting party; the availability of the information from other sources; the complexity of the case and the importance of the issues addressed; the need to protect privilege, proprietary, or confidential information, including trade secrets; whether the information or software needed to access the requested information is proprietary or constitutes confidential business information; the breadth of the request, including whether a subset (e.g., by date, author, recipient, or through use of a key-term search or other selection criteria) or representative sample of the contested electronically stored information can be provided initially to determine whether production of additional such information is warranted; the relative ability of each party to control costs and its incentive to do so; the resources of each party compared to the total cost of production; whether the requesting party has offered to pay some or all of the costs of identifying, reviewing, and producing the information; whether the electronically stored information is stored in a way that makes it more costly or burdensome to access than is reasonably warranted by legitimate personal, business, or other non-litigation-related reasons; and whether the responding party has deleted, discarded or erased electronic information after litigation was commenced or after the responding party was aware that litigation was probable.</a:t>
            </a:r>
          </a:p>
          <a:p>
            <a:endParaRPr lang="en-US" dirty="0" smtClean="0"/>
          </a:p>
          <a:p>
            <a:pPr lvl="1"/>
            <a:endParaRPr lang="en-US" dirty="0" smtClean="0"/>
          </a:p>
        </p:txBody>
      </p:sp>
    </p:spTree>
    <p:extLst>
      <p:ext uri="{BB962C8B-B14F-4D97-AF65-F5344CB8AC3E}">
        <p14:creationId xmlns:p14="http://schemas.microsoft.com/office/powerpoint/2010/main" val="2177072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Ethical Issues</a:t>
            </a:r>
            <a:endParaRPr lang="en-US" sz="2800" dirty="0"/>
          </a:p>
        </p:txBody>
      </p:sp>
      <p:sp>
        <p:nvSpPr>
          <p:cNvPr id="3" name="Content Placeholder 2"/>
          <p:cNvSpPr>
            <a:spLocks noGrp="1"/>
          </p:cNvSpPr>
          <p:nvPr>
            <p:ph idx="1"/>
          </p:nvPr>
        </p:nvSpPr>
        <p:spPr>
          <a:xfrm>
            <a:off x="818512" y="2391824"/>
            <a:ext cx="7610476" cy="3670767"/>
          </a:xfrm>
        </p:spPr>
        <p:txBody>
          <a:bodyPr>
            <a:normAutofit fontScale="77500" lnSpcReduction="20000"/>
          </a:bodyPr>
          <a:lstStyle/>
          <a:p>
            <a:r>
              <a:rPr lang="en-US" dirty="0" smtClean="0"/>
              <a:t>Social Media and Your Client</a:t>
            </a:r>
          </a:p>
          <a:p>
            <a:pPr lvl="1"/>
            <a:r>
              <a:rPr lang="en-US" dirty="0"/>
              <a:t>RULE 3.4: Fairness to Opposing Party and </a:t>
            </a:r>
            <a:r>
              <a:rPr lang="en-US" dirty="0" smtClean="0"/>
              <a:t>Counsel:  </a:t>
            </a:r>
            <a:br>
              <a:rPr lang="en-US" dirty="0" smtClean="0"/>
            </a:br>
            <a:r>
              <a:rPr lang="en-US" dirty="0" smtClean="0"/>
              <a:t>A </a:t>
            </a:r>
            <a:r>
              <a:rPr lang="en-US" dirty="0"/>
              <a:t>lawyer shall not: (a) unlawfully obstruct another party's access to evidence or unlawfully alter, destroy, or conceal a document or other material having potential evidentiary value. A lawyer shall not counsel or assist another person to do any such act</a:t>
            </a:r>
            <a:r>
              <a:rPr lang="en-US" dirty="0" smtClean="0"/>
              <a:t>;</a:t>
            </a:r>
          </a:p>
          <a:p>
            <a:pPr lvl="1"/>
            <a:r>
              <a:rPr lang="en-US" dirty="0" smtClean="0"/>
              <a:t>Do not instruct your client to edit, alter or destroy social media accounts</a:t>
            </a:r>
          </a:p>
          <a:p>
            <a:pPr lvl="2"/>
            <a:r>
              <a:rPr lang="en-US" dirty="0" smtClean="0"/>
              <a:t>See Lester </a:t>
            </a:r>
            <a:r>
              <a:rPr lang="en-US" dirty="0" err="1" smtClean="0"/>
              <a:t>v</a:t>
            </a:r>
            <a:r>
              <a:rPr lang="en-US" dirty="0" smtClean="0"/>
              <a:t>. Allied Concrete: Plaintiff’s attorney instructed a paralegal to have the client clean up his </a:t>
            </a:r>
            <a:r>
              <a:rPr lang="en-US" dirty="0" err="1" smtClean="0"/>
              <a:t>Facebook</a:t>
            </a:r>
            <a:r>
              <a:rPr lang="en-US" dirty="0" smtClean="0"/>
              <a:t> page because “we don’t want any blow-ups of this stuff at trial.” The trial court sanctioned the attorney in the amount of $542,000, and Plaintiff in the amount of $180,000.</a:t>
            </a:r>
          </a:p>
          <a:p>
            <a:pPr lvl="1"/>
            <a:r>
              <a:rPr lang="en-US" dirty="0" smtClean="0"/>
              <a:t>Do instruct your client to </a:t>
            </a:r>
          </a:p>
          <a:p>
            <a:pPr lvl="2"/>
            <a:r>
              <a:rPr lang="en-US" dirty="0" smtClean="0"/>
              <a:t>Preserve social media content</a:t>
            </a:r>
          </a:p>
          <a:p>
            <a:pPr lvl="2"/>
            <a:r>
              <a:rPr lang="en-US" dirty="0" smtClean="0"/>
              <a:t>review privacy settings, most importantly to control with whom he or she is sharing information in each social media account</a:t>
            </a:r>
          </a:p>
          <a:p>
            <a:pPr lvl="2"/>
            <a:r>
              <a:rPr lang="en-US" dirty="0" smtClean="0"/>
              <a:t>Consider, going forward, whether you would want your Judge or Chancellor to see your postings, pictures or tweets</a:t>
            </a:r>
          </a:p>
        </p:txBody>
      </p:sp>
    </p:spTree>
    <p:extLst>
      <p:ext uri="{BB962C8B-B14F-4D97-AF65-F5344CB8AC3E}">
        <p14:creationId xmlns:p14="http://schemas.microsoft.com/office/powerpoint/2010/main" val="2305644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Social Media and Opposing Party or Third Party</a:t>
            </a:r>
          </a:p>
          <a:p>
            <a:pPr lvl="1"/>
            <a:r>
              <a:rPr lang="en-US" dirty="0" smtClean="0"/>
              <a:t>Rule 4.2 Communication with a Person Represented by Counsel: In representing a client, a lawyer shall not communicate about the subject of the representation with a person the lawyer knows to be represented by another lawyer in the matter, unless the lawyer has the consent of the other lawyer or is authorized to do so by law or a court order.</a:t>
            </a:r>
          </a:p>
          <a:p>
            <a:pPr lvl="1"/>
            <a:r>
              <a:rPr lang="en-US" dirty="0" smtClean="0"/>
              <a:t>Rule 4.3 Dealing with an Unrepresented Person: In dealing on behalf of a client with a person who is not represented by counsel, a lawyer shall not state or imply that the lawyer is disinterested. When the lawyer knows or reasonably should know that the unrepresented person misunderstands the lawyer's role in the matter, the lawyer shall make reasonable efforts to correct the misunderstanding. The lawyer shall not give legal advice to an unrepresented person, other than the advice to secure counsel, if the lawyer knows or reasonably should know that the interests of such a person are, or have a reasonable possibility of being, in conflict with the interests of the client.</a:t>
            </a:r>
          </a:p>
          <a:p>
            <a:pPr lvl="1"/>
            <a:r>
              <a:rPr lang="en-US" dirty="0" smtClean="0"/>
              <a:t>Making contact with a person through social media can be interpreted as communication, depending on several factors which should be considered before initiating contact.</a:t>
            </a:r>
          </a:p>
          <a:p>
            <a:pPr lvl="1">
              <a:buNone/>
            </a:pPr>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Social Media?</a:t>
            </a:r>
            <a:endParaRPr lang="en-US" dirty="0"/>
          </a:p>
        </p:txBody>
      </p:sp>
      <p:sp>
        <p:nvSpPr>
          <p:cNvPr id="3" name="Content Placeholder 2"/>
          <p:cNvSpPr>
            <a:spLocks noGrp="1"/>
          </p:cNvSpPr>
          <p:nvPr>
            <p:ph idx="1"/>
          </p:nvPr>
        </p:nvSpPr>
        <p:spPr>
          <a:xfrm>
            <a:off x="1114424" y="2595562"/>
            <a:ext cx="7328831" cy="3670767"/>
          </a:xfrm>
        </p:spPr>
        <p:txBody>
          <a:bodyPr>
            <a:normAutofit/>
          </a:bodyPr>
          <a:lstStyle/>
          <a:p>
            <a:pPr marL="0" lvl="1" indent="0">
              <a:spcBef>
                <a:spcPts val="2000"/>
              </a:spcBef>
              <a:buClr>
                <a:schemeClr val="accent1"/>
              </a:buClr>
              <a:buNone/>
            </a:pPr>
            <a:r>
              <a:rPr lang="en-US" sz="2000" b="1" i="1" dirty="0"/>
              <a:t>Definition: </a:t>
            </a:r>
            <a:br>
              <a:rPr lang="en-US" sz="2000" b="1" i="1" dirty="0"/>
            </a:br>
            <a:r>
              <a:rPr lang="en-US" sz="2400" dirty="0"/>
              <a:t>F</a:t>
            </a:r>
            <a:r>
              <a:rPr lang="en-US" sz="2400" dirty="0" smtClean="0"/>
              <a:t>orms </a:t>
            </a:r>
            <a:r>
              <a:rPr lang="en-US" sz="2400" dirty="0"/>
              <a:t>of electronic communication </a:t>
            </a:r>
            <a:r>
              <a:rPr lang="en-US" sz="2000" i="1" dirty="0"/>
              <a:t>(as Web sites for social networking and </a:t>
            </a:r>
            <a:r>
              <a:rPr lang="en-US" sz="2000" i="1" dirty="0" err="1"/>
              <a:t>microblogging</a:t>
            </a:r>
            <a:r>
              <a:rPr lang="en-US" sz="2000" i="1" dirty="0"/>
              <a:t>)</a:t>
            </a:r>
            <a:r>
              <a:rPr lang="en-US" sz="2400" dirty="0"/>
              <a:t> through which users create online communities to share information, ideas, personal messages, and other content </a:t>
            </a:r>
            <a:r>
              <a:rPr lang="en-US" sz="2000" i="1" dirty="0"/>
              <a:t>(as videos)</a:t>
            </a:r>
            <a:r>
              <a:rPr lang="en-US" sz="2400" dirty="0"/>
              <a:t>.</a:t>
            </a:r>
            <a:r>
              <a:rPr lang="en-US" sz="2000" dirty="0"/>
              <a:t> </a:t>
            </a:r>
          </a:p>
          <a:p>
            <a:pPr marL="0" lvl="1" indent="0">
              <a:spcBef>
                <a:spcPts val="2000"/>
              </a:spcBef>
              <a:buClr>
                <a:schemeClr val="accent1"/>
              </a:buClr>
              <a:buNone/>
            </a:pPr>
            <a:r>
              <a:rPr lang="en-US" sz="1600" i="1" dirty="0" smtClean="0"/>
              <a:t>--</a:t>
            </a:r>
            <a:r>
              <a:rPr lang="en-US" i="1" dirty="0" smtClean="0"/>
              <a:t>Merriam</a:t>
            </a:r>
            <a:r>
              <a:rPr lang="en-US" i="1" dirty="0"/>
              <a:t>-Webster, </a:t>
            </a:r>
            <a:r>
              <a:rPr lang="en-US" i="1" dirty="0" err="1"/>
              <a:t>n.d.</a:t>
            </a:r>
            <a:r>
              <a:rPr lang="en-US" i="1" dirty="0"/>
              <a:t> Web. 16 Dec. 2013. </a:t>
            </a:r>
            <a:endParaRPr lang="en-US" sz="1600" i="1" dirty="0"/>
          </a:p>
          <a:p>
            <a:pPr marL="0" indent="0">
              <a:buNone/>
            </a:pPr>
            <a:endParaRPr lang="en-US" dirty="0"/>
          </a:p>
        </p:txBody>
      </p:sp>
    </p:spTree>
    <p:extLst>
      <p:ext uri="{BB962C8B-B14F-4D97-AF65-F5344CB8AC3E}">
        <p14:creationId xmlns:p14="http://schemas.microsoft.com/office/powerpoint/2010/main" val="12151381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026025"/>
            <a:ext cx="8915400" cy="914400"/>
          </a:xfrm>
        </p:spPr>
        <p:txBody>
          <a:bodyPr>
            <a:normAutofit fontScale="90000"/>
          </a:bodyPr>
          <a:lstStyle/>
          <a:p>
            <a:r>
              <a:rPr lang="en-US" dirty="0" smtClean="0"/>
              <a:t>Most Popular Social Media Sites</a:t>
            </a:r>
            <a:br>
              <a:rPr lang="en-US" dirty="0" smtClean="0"/>
            </a:br>
            <a:endParaRPr lang="en-US" dirty="0"/>
          </a:p>
        </p:txBody>
      </p:sp>
      <p:pic>
        <p:nvPicPr>
          <p:cNvPr id="5" name="Picture 4" descr="http://www.comscore.com/var/comscore/storage/images/media/images/share-of-time-spent-on-social-sites/948565-1-eng-US/Share-of-Time-Spent-on-Social-Sites_reference.png"/>
          <p:cNvPicPr/>
          <p:nvPr/>
        </p:nvPicPr>
        <p:blipFill>
          <a:blip r:embed="rId3"/>
          <a:srcRect/>
          <a:stretch>
            <a:fillRect/>
          </a:stretch>
        </p:blipFill>
        <p:spPr bwMode="auto">
          <a:xfrm>
            <a:off x="1445409" y="854945"/>
            <a:ext cx="6301266" cy="3680341"/>
          </a:xfrm>
          <a:prstGeom prst="rect">
            <a:avLst/>
          </a:prstGeom>
          <a:noFill/>
          <a:ln w="9525">
            <a:noFill/>
            <a:miter lim="800000"/>
            <a:headEnd/>
            <a:tailEnd/>
          </a:ln>
        </p:spPr>
      </p:pic>
      <p:sp>
        <p:nvSpPr>
          <p:cNvPr id="8" name="Rectangle 7"/>
          <p:cNvSpPr/>
          <p:nvPr/>
        </p:nvSpPr>
        <p:spPr>
          <a:xfrm>
            <a:off x="658482" y="4535286"/>
            <a:ext cx="7244844" cy="461665"/>
          </a:xfrm>
          <a:prstGeom prst="rect">
            <a:avLst/>
          </a:prstGeom>
        </p:spPr>
        <p:txBody>
          <a:bodyPr wrap="square">
            <a:spAutoFit/>
          </a:bodyPr>
          <a:lstStyle/>
          <a:p>
            <a:r>
              <a:rPr lang="en-US" sz="1200" dirty="0" smtClean="0"/>
              <a:t>Aquino, Carmela. "Putting the Digital Future in Focus: Key Trends That Will Shape the U.S. Digital Industry in 2013" </a:t>
            </a:r>
            <a:r>
              <a:rPr lang="en-US" sz="1200" dirty="0" err="1" smtClean="0"/>
              <a:t>ComScore</a:t>
            </a:r>
            <a:r>
              <a:rPr lang="en-US" sz="1200" dirty="0" smtClean="0"/>
              <a:t>, Inc. </a:t>
            </a:r>
            <a:r>
              <a:rPr lang="en-US" sz="1200" dirty="0" err="1" smtClean="0"/>
              <a:t>N.p</a:t>
            </a:r>
            <a:r>
              <a:rPr lang="en-US" sz="1200" dirty="0" smtClean="0"/>
              <a:t>., 19 Feb. 2013. Web. 01 Dec. 2013. </a:t>
            </a:r>
            <a:endParaRPr lang="en-US" sz="1200" dirty="0"/>
          </a:p>
        </p:txBody>
      </p:sp>
    </p:spTree>
    <p:extLst>
      <p:ext uri="{BB962C8B-B14F-4D97-AF65-F5344CB8AC3E}">
        <p14:creationId xmlns:p14="http://schemas.microsoft.com/office/powerpoint/2010/main" val="1016868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Facebook?</a:t>
            </a:r>
            <a:endParaRPr lang="en-US" dirty="0"/>
          </a:p>
        </p:txBody>
      </p:sp>
      <p:sp>
        <p:nvSpPr>
          <p:cNvPr id="9" name="Content Placeholder 8"/>
          <p:cNvSpPr>
            <a:spLocks noGrp="1"/>
          </p:cNvSpPr>
          <p:nvPr>
            <p:ph idx="1"/>
          </p:nvPr>
        </p:nvSpPr>
        <p:spPr>
          <a:xfrm>
            <a:off x="1114424" y="4237254"/>
            <a:ext cx="7610476" cy="1987149"/>
          </a:xfrm>
        </p:spPr>
        <p:txBody>
          <a:bodyPr>
            <a:normAutofit/>
          </a:bodyPr>
          <a:lstStyle/>
          <a:p>
            <a:r>
              <a:rPr lang="en-US" dirty="0" smtClean="0"/>
              <a:t>See photos and updates from friends in the </a:t>
            </a:r>
            <a:r>
              <a:rPr lang="en-US" b="1" dirty="0" smtClean="0"/>
              <a:t>News Feed</a:t>
            </a:r>
          </a:p>
          <a:p>
            <a:r>
              <a:rPr lang="en-US" dirty="0" smtClean="0"/>
              <a:t>Share what’s new in your life on your </a:t>
            </a:r>
            <a:r>
              <a:rPr lang="en-US" b="1" dirty="0" smtClean="0"/>
              <a:t>Timeline</a:t>
            </a:r>
          </a:p>
          <a:p>
            <a:r>
              <a:rPr lang="en-US" dirty="0" smtClean="0"/>
              <a:t>25% of Facebook users don’t look at </a:t>
            </a:r>
            <a:r>
              <a:rPr lang="en-US" b="1" dirty="0" smtClean="0"/>
              <a:t>Privacy Settings</a:t>
            </a:r>
          </a:p>
        </p:txBody>
      </p:sp>
      <p:sp>
        <p:nvSpPr>
          <p:cNvPr id="4" name="Content Placeholder 2"/>
          <p:cNvSpPr txBox="1">
            <a:spLocks/>
          </p:cNvSpPr>
          <p:nvPr/>
        </p:nvSpPr>
        <p:spPr>
          <a:xfrm>
            <a:off x="659188" y="2423138"/>
            <a:ext cx="8065712" cy="1814116"/>
          </a:xfrm>
          <a:prstGeom prst="rect">
            <a:avLst/>
          </a:prstGeom>
          <a:solidFill>
            <a:schemeClr val="bg2">
              <a:lumMod val="40000"/>
              <a:lumOff val="60000"/>
            </a:schemeClr>
          </a:solidFill>
          <a:ln w="25400" cap="flat" cmpd="sng" algn="ctr">
            <a:noFill/>
            <a:prstDash val="solid"/>
          </a:ln>
          <a:effectLst/>
        </p:spPr>
        <p:txBody>
          <a:bodyPr vert="horz" lIns="292608" tIns="91440" rIns="274320" bIns="91440" rtlCol="0" anchor="ctr" anchorCtr="0">
            <a:normAutofit fontScale="92500" lnSpcReduction="20000"/>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Clr>
                <a:schemeClr val="accent1">
                  <a:lumMod val="50000"/>
                </a:schemeClr>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9pPr>
          </a:lstStyle>
          <a:p>
            <a:pPr marL="0" lvl="1">
              <a:spcBef>
                <a:spcPts val="2000"/>
              </a:spcBef>
              <a:buClr>
                <a:schemeClr val="accent1"/>
              </a:buClr>
            </a:pPr>
            <a:r>
              <a:rPr lang="en-US" sz="2000" b="1" i="1" dirty="0" smtClean="0"/>
              <a:t>Definition: </a:t>
            </a:r>
            <a:br>
              <a:rPr lang="en-US" sz="2000" b="1" i="1" dirty="0" smtClean="0"/>
            </a:br>
            <a:r>
              <a:rPr lang="en-US" sz="2400" dirty="0" err="1" smtClean="0"/>
              <a:t>Facebook</a:t>
            </a:r>
            <a:r>
              <a:rPr lang="en-US" sz="2400" dirty="0" smtClean="0"/>
              <a:t> is an online social networking service. Its name comes from a colloquialism for the directory given to American university students.</a:t>
            </a:r>
            <a:endParaRPr lang="en-US" sz="2000" dirty="0" smtClean="0"/>
          </a:p>
          <a:p>
            <a:pPr marL="0" lvl="1">
              <a:spcBef>
                <a:spcPts val="2000"/>
              </a:spcBef>
              <a:buClr>
                <a:schemeClr val="accent1"/>
              </a:buClr>
            </a:pPr>
            <a:r>
              <a:rPr lang="en-US" sz="1600" i="1" dirty="0" smtClean="0"/>
              <a:t>--</a:t>
            </a:r>
            <a:r>
              <a:rPr lang="en-US" i="1" dirty="0" smtClean="0"/>
              <a:t> Wikipedia</a:t>
            </a:r>
            <a:endParaRPr lang="en-US" sz="1600" i="1" dirty="0" smtClean="0"/>
          </a:p>
          <a:p>
            <a:endParaRPr lang="en-US" dirty="0"/>
          </a:p>
        </p:txBody>
      </p:sp>
    </p:spTree>
    <p:extLst>
      <p:ext uri="{BB962C8B-B14F-4D97-AF65-F5344CB8AC3E}">
        <p14:creationId xmlns:p14="http://schemas.microsoft.com/office/powerpoint/2010/main" val="3066935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Twitter?</a:t>
            </a:r>
            <a:endParaRPr lang="en-US" dirty="0"/>
          </a:p>
        </p:txBody>
      </p:sp>
      <p:sp>
        <p:nvSpPr>
          <p:cNvPr id="9" name="Content Placeholder 8"/>
          <p:cNvSpPr>
            <a:spLocks noGrp="1"/>
          </p:cNvSpPr>
          <p:nvPr>
            <p:ph idx="1"/>
          </p:nvPr>
        </p:nvSpPr>
        <p:spPr>
          <a:xfrm>
            <a:off x="1114424" y="2595562"/>
            <a:ext cx="7610476" cy="3628842"/>
          </a:xfrm>
        </p:spPr>
        <p:txBody>
          <a:bodyPr/>
          <a:lstStyle/>
          <a:p>
            <a:endParaRPr lang="en-US" dirty="0" smtClean="0"/>
          </a:p>
        </p:txBody>
      </p:sp>
      <p:sp>
        <p:nvSpPr>
          <p:cNvPr id="4" name="Content Placeholder 2"/>
          <p:cNvSpPr txBox="1">
            <a:spLocks/>
          </p:cNvSpPr>
          <p:nvPr/>
        </p:nvSpPr>
        <p:spPr>
          <a:xfrm>
            <a:off x="659188" y="2595562"/>
            <a:ext cx="8065712" cy="2600580"/>
          </a:xfrm>
          <a:prstGeom prst="rect">
            <a:avLst/>
          </a:prstGeom>
          <a:solidFill>
            <a:schemeClr val="bg2">
              <a:lumMod val="40000"/>
              <a:lumOff val="60000"/>
            </a:schemeClr>
          </a:solidFill>
          <a:ln w="25400" cap="flat" cmpd="sng" algn="ctr">
            <a:noFill/>
            <a:prstDash val="solid"/>
          </a:ln>
          <a:effectLst/>
        </p:spPr>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Clr>
                <a:schemeClr val="accent1">
                  <a:lumMod val="50000"/>
                </a:schemeClr>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9pPr>
          </a:lstStyle>
          <a:p>
            <a:pPr marL="0" lvl="1">
              <a:spcBef>
                <a:spcPts val="2000"/>
              </a:spcBef>
              <a:buClr>
                <a:schemeClr val="accent1"/>
              </a:buClr>
            </a:pPr>
            <a:r>
              <a:rPr lang="en-US" sz="2000" b="1" i="1" dirty="0" smtClean="0"/>
              <a:t>Definition: </a:t>
            </a:r>
            <a:br>
              <a:rPr lang="en-US" sz="2000" b="1" i="1" dirty="0" smtClean="0"/>
            </a:br>
            <a:r>
              <a:rPr lang="en-US" sz="2400" dirty="0" smtClean="0"/>
              <a:t>Twitter is an online social networking and </a:t>
            </a:r>
            <a:r>
              <a:rPr lang="en-US" sz="2400" dirty="0" err="1" smtClean="0"/>
              <a:t>microblogging</a:t>
            </a:r>
            <a:r>
              <a:rPr lang="en-US" sz="2400" dirty="0" smtClean="0"/>
              <a:t> service that enables users to send and read "tweets", which are text messages limited to 140 characters.</a:t>
            </a:r>
            <a:endParaRPr lang="en-US" sz="2000" dirty="0" smtClean="0"/>
          </a:p>
          <a:p>
            <a:pPr marL="0" lvl="1">
              <a:spcBef>
                <a:spcPts val="2000"/>
              </a:spcBef>
              <a:buClr>
                <a:schemeClr val="accent1"/>
              </a:buClr>
            </a:pPr>
            <a:r>
              <a:rPr lang="en-US" sz="1600" i="1" dirty="0" smtClean="0"/>
              <a:t>--</a:t>
            </a:r>
            <a:r>
              <a:rPr lang="en-US" i="1" dirty="0" smtClean="0"/>
              <a:t> Wikipedia</a:t>
            </a:r>
            <a:endParaRPr lang="en-US" sz="1600" i="1" dirty="0" smtClean="0"/>
          </a:p>
          <a:p>
            <a:endParaRPr lang="en-US" dirty="0"/>
          </a:p>
        </p:txBody>
      </p:sp>
    </p:spTree>
    <p:extLst>
      <p:ext uri="{BB962C8B-B14F-4D97-AF65-F5344CB8AC3E}">
        <p14:creationId xmlns:p14="http://schemas.microsoft.com/office/powerpoint/2010/main" val="306693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LinkedIn?</a:t>
            </a:r>
            <a:endParaRPr lang="en-US" dirty="0"/>
          </a:p>
        </p:txBody>
      </p:sp>
      <p:sp>
        <p:nvSpPr>
          <p:cNvPr id="9" name="Content Placeholder 8"/>
          <p:cNvSpPr>
            <a:spLocks noGrp="1"/>
          </p:cNvSpPr>
          <p:nvPr>
            <p:ph idx="1"/>
          </p:nvPr>
        </p:nvSpPr>
        <p:spPr>
          <a:xfrm>
            <a:off x="1114424" y="2595562"/>
            <a:ext cx="7610476" cy="3628842"/>
          </a:xfrm>
        </p:spPr>
        <p:txBody>
          <a:bodyPr/>
          <a:lstStyle/>
          <a:p>
            <a:endParaRPr lang="en-US" dirty="0" smtClean="0"/>
          </a:p>
        </p:txBody>
      </p:sp>
      <p:sp>
        <p:nvSpPr>
          <p:cNvPr id="4" name="Content Placeholder 2"/>
          <p:cNvSpPr txBox="1">
            <a:spLocks/>
          </p:cNvSpPr>
          <p:nvPr/>
        </p:nvSpPr>
        <p:spPr>
          <a:xfrm>
            <a:off x="659188" y="2595562"/>
            <a:ext cx="8065712" cy="2600580"/>
          </a:xfrm>
          <a:prstGeom prst="rect">
            <a:avLst/>
          </a:prstGeom>
          <a:solidFill>
            <a:schemeClr val="bg2">
              <a:lumMod val="40000"/>
              <a:lumOff val="60000"/>
            </a:schemeClr>
          </a:solidFill>
          <a:ln w="25400" cap="flat" cmpd="sng" algn="ctr">
            <a:noFill/>
            <a:prstDash val="solid"/>
          </a:ln>
          <a:effectLst/>
        </p:spPr>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Clr>
                <a:schemeClr val="accent1">
                  <a:lumMod val="50000"/>
                </a:schemeClr>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9pPr>
          </a:lstStyle>
          <a:p>
            <a:pPr marL="0" lvl="1">
              <a:spcBef>
                <a:spcPts val="2000"/>
              </a:spcBef>
              <a:buClr>
                <a:schemeClr val="accent1"/>
              </a:buClr>
            </a:pPr>
            <a:r>
              <a:rPr lang="en-US" sz="2000" b="1" i="1" dirty="0" smtClean="0"/>
              <a:t>Definition: </a:t>
            </a:r>
            <a:br>
              <a:rPr lang="en-US" sz="2000" b="1" i="1" dirty="0" smtClean="0"/>
            </a:br>
            <a:r>
              <a:rPr lang="en-US" sz="2400" dirty="0" smtClean="0"/>
              <a:t>LinkedIn is a social networking website for people in professional occupations.  It is mainly used for professional networking.</a:t>
            </a:r>
            <a:endParaRPr lang="en-US" sz="2000" dirty="0" smtClean="0"/>
          </a:p>
          <a:p>
            <a:pPr marL="0" lvl="1">
              <a:spcBef>
                <a:spcPts val="2000"/>
              </a:spcBef>
              <a:buClr>
                <a:schemeClr val="accent1"/>
              </a:buClr>
            </a:pPr>
            <a:r>
              <a:rPr lang="en-US" sz="1600" i="1" dirty="0" smtClean="0"/>
              <a:t>--</a:t>
            </a:r>
            <a:r>
              <a:rPr lang="en-US" i="1" dirty="0" smtClean="0"/>
              <a:t> Wikipedia</a:t>
            </a:r>
            <a:endParaRPr lang="en-US" sz="1600" i="1" dirty="0" smtClean="0"/>
          </a:p>
          <a:p>
            <a:endParaRPr lang="en-US" dirty="0"/>
          </a:p>
        </p:txBody>
      </p:sp>
    </p:spTree>
    <p:extLst>
      <p:ext uri="{BB962C8B-B14F-4D97-AF65-F5344CB8AC3E}">
        <p14:creationId xmlns:p14="http://schemas.microsoft.com/office/powerpoint/2010/main" val="3066935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Evidence in Family Law Cases</a:t>
            </a:r>
            <a:endParaRPr lang="en-US" sz="28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4873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Relevant Evidence in Family Law Matters</a:t>
            </a:r>
            <a:endParaRPr lang="en-US" sz="2800" dirty="0"/>
          </a:p>
        </p:txBody>
      </p:sp>
      <p:sp>
        <p:nvSpPr>
          <p:cNvPr id="3" name="Content Placeholder 2"/>
          <p:cNvSpPr>
            <a:spLocks noGrp="1"/>
          </p:cNvSpPr>
          <p:nvPr>
            <p:ph idx="1"/>
          </p:nvPr>
        </p:nvSpPr>
        <p:spPr/>
        <p:txBody>
          <a:bodyPr/>
          <a:lstStyle/>
          <a:p>
            <a:r>
              <a:rPr lang="en-US" dirty="0" smtClean="0"/>
              <a:t>Grounds for Divorce</a:t>
            </a:r>
          </a:p>
          <a:p>
            <a:r>
              <a:rPr lang="en-US" dirty="0" smtClean="0"/>
              <a:t>Division of Marital Property</a:t>
            </a:r>
          </a:p>
          <a:p>
            <a:r>
              <a:rPr lang="en-US" dirty="0" smtClean="0"/>
              <a:t>Dissipation of Marital Property</a:t>
            </a:r>
          </a:p>
          <a:p>
            <a:r>
              <a:rPr lang="en-US" dirty="0" smtClean="0"/>
              <a:t>Parental Fitness</a:t>
            </a:r>
          </a:p>
          <a:p>
            <a:r>
              <a:rPr lang="en-US" dirty="0" smtClean="0"/>
              <a:t>Income / Income Potential / Employment</a:t>
            </a:r>
            <a:endParaRPr lang="en-US" dirty="0"/>
          </a:p>
        </p:txBody>
      </p:sp>
    </p:spTree>
    <p:extLst>
      <p:ext uri="{BB962C8B-B14F-4D97-AF65-F5344CB8AC3E}">
        <p14:creationId xmlns:p14="http://schemas.microsoft.com/office/powerpoint/2010/main" val="3389820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Informal Discovery of Family Law Evidence</a:t>
            </a:r>
            <a:endParaRPr lang="en-US" dirty="0"/>
          </a:p>
        </p:txBody>
      </p:sp>
      <p:sp>
        <p:nvSpPr>
          <p:cNvPr id="3" name="Content Placeholder 2"/>
          <p:cNvSpPr>
            <a:spLocks noGrp="1"/>
          </p:cNvSpPr>
          <p:nvPr>
            <p:ph idx="1"/>
          </p:nvPr>
        </p:nvSpPr>
        <p:spPr/>
        <p:txBody>
          <a:bodyPr>
            <a:normAutofit/>
          </a:bodyPr>
          <a:lstStyle/>
          <a:p>
            <a:r>
              <a:rPr lang="en-US" dirty="0" smtClean="0"/>
              <a:t>Basic information available on </a:t>
            </a:r>
            <a:r>
              <a:rPr lang="en-US" dirty="0" err="1" smtClean="0"/>
              <a:t>Facebook</a:t>
            </a:r>
            <a:r>
              <a:rPr lang="en-US" dirty="0" smtClean="0"/>
              <a:t>:</a:t>
            </a:r>
          </a:p>
          <a:p>
            <a:pPr lvl="2"/>
            <a:r>
              <a:rPr lang="en-US" dirty="0" smtClean="0"/>
              <a:t>Photos - images of a witness or opposing party for service or surveillance</a:t>
            </a:r>
          </a:p>
          <a:p>
            <a:pPr lvl="2"/>
            <a:r>
              <a:rPr lang="en-US" dirty="0" smtClean="0"/>
              <a:t>Status updates - check-ins, wall posts, time and date sensitive information</a:t>
            </a:r>
          </a:p>
          <a:p>
            <a:pPr lvl="2"/>
            <a:r>
              <a:rPr lang="en-US" dirty="0" smtClean="0"/>
              <a:t>Friends and related information – friends lists, wall posts by others, tagging in photos and at locations, group memberships</a:t>
            </a:r>
          </a:p>
          <a:p>
            <a:pPr lvl="3"/>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279</TotalTime>
  <Words>1129</Words>
  <Application>Microsoft Office PowerPoint</Application>
  <PresentationFormat>On-screen Show (4:3)</PresentationFormat>
  <Paragraphs>81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Perception</vt:lpstr>
      <vt:lpstr>Social Media and Family Law</vt:lpstr>
      <vt:lpstr>What is Social Media?</vt:lpstr>
      <vt:lpstr>Most Popular Social Media Sites </vt:lpstr>
      <vt:lpstr>What is Facebook?</vt:lpstr>
      <vt:lpstr>What is Twitter?</vt:lpstr>
      <vt:lpstr>What is LinkedIn?</vt:lpstr>
      <vt:lpstr>Evidence in Family Law Cases</vt:lpstr>
      <vt:lpstr>Relevant Evidence in Family Law Matters</vt:lpstr>
      <vt:lpstr>Informal Discovery of Family Law Evidence</vt:lpstr>
      <vt:lpstr>Informal Discovery of Family Law Evidence</vt:lpstr>
      <vt:lpstr>Discovery of Family Law Evidence</vt:lpstr>
      <vt:lpstr>Discovery of Family Law Evidence</vt:lpstr>
      <vt:lpstr>Discovery of Family Law Evidence</vt:lpstr>
      <vt:lpstr>Important Issues When Mining for Social Media Evidence</vt:lpstr>
      <vt:lpstr>Procedural Issues</vt:lpstr>
      <vt:lpstr>Ethical Issues</vt:lpstr>
      <vt:lpstr>Ethical Issues</vt:lpstr>
    </vt:vector>
  </TitlesOfParts>
  <Company>Hilton Worldwide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Family Law</dc:title>
  <dc:creator>Jay Mead</dc:creator>
  <cp:lastModifiedBy>Anne Mead</cp:lastModifiedBy>
  <cp:revision>13</cp:revision>
  <dcterms:created xsi:type="dcterms:W3CDTF">2013-12-17T12:50:43Z</dcterms:created>
  <dcterms:modified xsi:type="dcterms:W3CDTF">2014-10-22T17:46:59Z</dcterms:modified>
</cp:coreProperties>
</file>