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319" r:id="rId4"/>
    <p:sldId id="297" r:id="rId5"/>
    <p:sldId id="260" r:id="rId6"/>
    <p:sldId id="259" r:id="rId7"/>
    <p:sldId id="302" r:id="rId8"/>
    <p:sldId id="301" r:id="rId9"/>
    <p:sldId id="292" r:id="rId10"/>
    <p:sldId id="294" r:id="rId11"/>
    <p:sldId id="291" r:id="rId12"/>
    <p:sldId id="258" r:id="rId13"/>
    <p:sldId id="293" r:id="rId14"/>
    <p:sldId id="263" r:id="rId15"/>
    <p:sldId id="296" r:id="rId16"/>
    <p:sldId id="298" r:id="rId17"/>
    <p:sldId id="304" r:id="rId18"/>
    <p:sldId id="311" r:id="rId19"/>
    <p:sldId id="310" r:id="rId20"/>
    <p:sldId id="305" r:id="rId21"/>
    <p:sldId id="312" r:id="rId22"/>
    <p:sldId id="307" r:id="rId23"/>
    <p:sldId id="261" r:id="rId24"/>
    <p:sldId id="314" r:id="rId25"/>
    <p:sldId id="308" r:id="rId26"/>
    <p:sldId id="303" r:id="rId27"/>
    <p:sldId id="299" r:id="rId28"/>
    <p:sldId id="278" r:id="rId29"/>
    <p:sldId id="286" r:id="rId30"/>
    <p:sldId id="287" r:id="rId31"/>
    <p:sldId id="288" r:id="rId32"/>
    <p:sldId id="289" r:id="rId33"/>
    <p:sldId id="279" r:id="rId34"/>
    <p:sldId id="318" r:id="rId35"/>
    <p:sldId id="280" r:id="rId36"/>
    <p:sldId id="284" r:id="rId37"/>
    <p:sldId id="313" r:id="rId38"/>
    <p:sldId id="281" r:id="rId39"/>
    <p:sldId id="317" r:id="rId40"/>
    <p:sldId id="282" r:id="rId41"/>
    <p:sldId id="285" r:id="rId42"/>
    <p:sldId id="283" r:id="rId43"/>
    <p:sldId id="315" r:id="rId44"/>
    <p:sldId id="316" r:id="rId45"/>
    <p:sldId id="269" r:id="rId46"/>
    <p:sldId id="262" r:id="rId47"/>
    <p:sldId id="270" r:id="rId48"/>
    <p:sldId id="271" r:id="rId49"/>
    <p:sldId id="272" r:id="rId50"/>
    <p:sldId id="273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F8B278"/>
    <a:srgbClr val="7245E3"/>
    <a:srgbClr val="5F30D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660"/>
  </p:normalViewPr>
  <p:slideViewPr>
    <p:cSldViewPr>
      <p:cViewPr varScale="1">
        <p:scale>
          <a:sx n="69" d="100"/>
          <a:sy n="69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B77EE52-BEB0-470B-B9B5-B9FD7FF3C6C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1A77718-9327-4514-ADFC-A81788454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5G Mobile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5G Mobile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A2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5G Mobile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oman.islam@indus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5G Mobile Communication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4038600"/>
            <a:ext cx="4191000" cy="1981200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chemeClr val="tx1"/>
                </a:solidFill>
              </a:rPr>
              <a:t>Dr. </a:t>
            </a:r>
            <a:r>
              <a:rPr lang="en-US" sz="1800" b="1" dirty="0" err="1" smtClean="0">
                <a:solidFill>
                  <a:schemeClr val="tx1"/>
                </a:solidFill>
              </a:rPr>
              <a:t>Noman</a:t>
            </a:r>
            <a:r>
              <a:rPr lang="en-US" sz="1800" b="1" dirty="0" smtClean="0">
                <a:solidFill>
                  <a:schemeClr val="tx1"/>
                </a:solidFill>
              </a:rPr>
              <a:t> Islam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Assistant Professor and Chairperson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Department of Computing and Technology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Indus University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</a:rPr>
              <a:t>Karachi, Pakistan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hlinkClick r:id="rId2"/>
              </a:rPr>
              <a:t>noman.islam@indus.edu.pk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743200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 6th IBT Conference on "Recent Innovation in Technology in Pakistan"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352800" y="13716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An Invited Speech on</a:t>
            </a:r>
            <a:endParaRPr lang="en-US" sz="2000" b="1" i="1" dirty="0"/>
          </a:p>
        </p:txBody>
      </p:sp>
      <p:sp>
        <p:nvSpPr>
          <p:cNvPr id="6" name="Rectangle 5"/>
          <p:cNvSpPr/>
          <p:nvPr/>
        </p:nvSpPr>
        <p:spPr>
          <a:xfrm>
            <a:off x="990600" y="3135868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/>
              <a:t>Institute of Business and Technology, IBT, Pakistan</a:t>
            </a:r>
            <a:endParaRPr lang="en-US" b="1" i="1" dirty="0"/>
          </a:p>
        </p:txBody>
      </p:sp>
      <p:pic>
        <p:nvPicPr>
          <p:cNvPr id="3076" name="Picture 4" descr="http://www.indus.edu.pk/images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6000" cy="857251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5G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Similarly, </a:t>
            </a:r>
            <a:r>
              <a:rPr lang="en-US" dirty="0" err="1" smtClean="0"/>
              <a:t>Erricson</a:t>
            </a:r>
            <a:r>
              <a:rPr lang="en-US" dirty="0" smtClean="0"/>
              <a:t> has also claimed speed of 5Gbps in 15GHz band</a:t>
            </a:r>
          </a:p>
          <a:p>
            <a:pPr algn="just"/>
            <a:r>
              <a:rPr lang="en-US" dirty="0" err="1" smtClean="0"/>
              <a:t>Huawei</a:t>
            </a:r>
            <a:r>
              <a:rPr lang="en-US" dirty="0" smtClean="0"/>
              <a:t> is also planning for 4.5G network by the end of 2016 with speed of 6Gpbs and simultaneous connection about 100,000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4953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http://www.zdnet.com/article/samsung-boasts-7-5gbps-mobile-speed-record-in-5g-trial/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5G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Samsung in South Korea is planning for trial 5G network for 2018 Winter Olympics</a:t>
            </a:r>
          </a:p>
          <a:p>
            <a:pPr algn="just"/>
            <a:r>
              <a:rPr lang="en-US" dirty="0" err="1" smtClean="0"/>
              <a:t>Huawei</a:t>
            </a:r>
            <a:r>
              <a:rPr lang="en-US" dirty="0" smtClean="0"/>
              <a:t> is not lagging behind and is going to implement a 5G network for 2018 football world cup in Moscow</a:t>
            </a:r>
          </a:p>
          <a:p>
            <a:pPr algn="just"/>
            <a:r>
              <a:rPr lang="en-US" dirty="0" smtClean="0"/>
              <a:t>5G is expected to be available by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4864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http://www.bbc.com/news/technology-30224853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“5G wireless networks will support 1,000-fold gains in capacity, connections for at least 100 billion devices, and a 10 </a:t>
            </a:r>
            <a:r>
              <a:rPr lang="en-US" dirty="0" err="1" smtClean="0"/>
              <a:t>Gb</a:t>
            </a:r>
            <a:r>
              <a:rPr lang="en-US" dirty="0" smtClean="0"/>
              <a:t>/s individual user experience capable of extremely low latency and response times”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4267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5G: A Technology Vision, 2014, White Paper, </a:t>
            </a:r>
            <a:r>
              <a:rPr lang="en-US" b="1" dirty="0" err="1" smtClean="0">
                <a:solidFill>
                  <a:srgbClr val="FF0000"/>
                </a:solidFill>
              </a:rPr>
              <a:t>Huawei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cdn.shopify.com/s/files/1/0080/8372/products/tattly_jessi_arrington_rainbow_web_design_01_grande.jpg?v=1334935071"/>
          <p:cNvPicPr>
            <a:picLocks noChangeAspect="1" noChangeArrowheads="1"/>
          </p:cNvPicPr>
          <p:nvPr/>
        </p:nvPicPr>
        <p:blipFill>
          <a:blip r:embed="rId2" cstate="print"/>
          <a:srcRect l="5556" t="22222" r="8333" b="30556"/>
          <a:stretch>
            <a:fillRect/>
          </a:stretch>
        </p:blipFill>
        <p:spPr bwMode="auto">
          <a:xfrm>
            <a:off x="76200" y="228600"/>
            <a:ext cx="1752600" cy="914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Samsung’s 5G rainbow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Very high data rates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spectral efficiency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Speed during mobility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data transmission rates even at the boundary of a cell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Maximum number of concurrent connections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Reduced delay in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cost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5G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Heterogeneous networks</a:t>
            </a:r>
          </a:p>
          <a:p>
            <a:pPr algn="just"/>
            <a:r>
              <a:rPr lang="en-US" dirty="0" smtClean="0"/>
              <a:t>Multiple radio spectrum depending upon the availability </a:t>
            </a:r>
          </a:p>
          <a:p>
            <a:pPr algn="just"/>
            <a:r>
              <a:rPr lang="en-US" dirty="0" smtClean="0"/>
              <a:t>High data rate</a:t>
            </a:r>
          </a:p>
          <a:p>
            <a:pPr algn="just"/>
            <a:r>
              <a:rPr lang="en-US" dirty="0" smtClean="0"/>
              <a:t>High error tolerance</a:t>
            </a:r>
          </a:p>
          <a:p>
            <a:pPr algn="just"/>
            <a:r>
              <a:rPr lang="en-US" dirty="0" smtClean="0"/>
              <a:t>Improved Quality of Service (</a:t>
            </a:r>
            <a:r>
              <a:rPr lang="en-US" dirty="0" err="1" smtClean="0"/>
              <a:t>QoS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5G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Higher number of parallel connections</a:t>
            </a:r>
          </a:p>
          <a:p>
            <a:pPr algn="just"/>
            <a:r>
              <a:rPr lang="en-US" dirty="0" smtClean="0"/>
              <a:t>Broadcasting of data in gigabits</a:t>
            </a:r>
          </a:p>
          <a:p>
            <a:pPr algn="just"/>
            <a:r>
              <a:rPr lang="en-US" dirty="0" smtClean="0"/>
              <a:t>Remote diagnostics</a:t>
            </a:r>
          </a:p>
          <a:p>
            <a:pPr algn="just"/>
            <a:r>
              <a:rPr lang="en-US" dirty="0" smtClean="0"/>
              <a:t>Roaming without any charges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resolution</a:t>
            </a:r>
          </a:p>
          <a:p>
            <a:r>
              <a:rPr lang="en-US" dirty="0" smtClean="0"/>
              <a:t>Support for multiple access technologies</a:t>
            </a:r>
          </a:p>
          <a:p>
            <a:r>
              <a:rPr lang="en-US" dirty="0" smtClean="0"/>
              <a:t>Cheaper devices </a:t>
            </a:r>
          </a:p>
          <a:p>
            <a:r>
              <a:rPr lang="en-US" dirty="0" smtClean="0"/>
              <a:t>Fully upgradeable terminal</a:t>
            </a:r>
          </a:p>
          <a:p>
            <a:r>
              <a:rPr lang="en-US" dirty="0" err="1" smtClean="0"/>
              <a:t>Nano</a:t>
            </a:r>
            <a:r>
              <a:rPr lang="en-US" dirty="0" smtClean="0"/>
              <a:t> equipment with self cleaning and self powering features</a:t>
            </a:r>
          </a:p>
          <a:p>
            <a:r>
              <a:rPr lang="en-US" dirty="0" smtClean="0"/>
              <a:t>The devices can be charged from heat of palm, solar, air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Stretchable and transparent devices using Morph technology</a:t>
            </a:r>
          </a:p>
          <a:p>
            <a:pPr lvl="1"/>
            <a:r>
              <a:rPr lang="en-US" dirty="0" smtClean="0"/>
              <a:t>Developed by University of Cambridge and Nokia</a:t>
            </a:r>
          </a:p>
          <a:p>
            <a:pPr lvl="1"/>
            <a:r>
              <a:rPr lang="en-US" dirty="0" smtClean="0"/>
              <a:t>Based on nanotechnology</a:t>
            </a:r>
          </a:p>
          <a:p>
            <a:pPr lvl="1"/>
            <a:r>
              <a:rPr lang="en-US" dirty="0" smtClean="0"/>
              <a:t>Flexible and transparent materials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Graphene’s</a:t>
            </a:r>
            <a:r>
              <a:rPr lang="en-US" dirty="0" smtClean="0"/>
              <a:t> transistor</a:t>
            </a:r>
          </a:p>
          <a:p>
            <a:pPr lvl="1"/>
            <a:r>
              <a:rPr lang="en-US" dirty="0" smtClean="0"/>
              <a:t>Developed by IBM</a:t>
            </a:r>
          </a:p>
          <a:p>
            <a:pPr lvl="1"/>
            <a:r>
              <a:rPr lang="en-US" dirty="0" smtClean="0"/>
              <a:t>Type of graphic</a:t>
            </a:r>
          </a:p>
          <a:p>
            <a:pPr lvl="1"/>
            <a:r>
              <a:rPr lang="en-US" dirty="0" smtClean="0"/>
              <a:t>Carbon atom arranged in honeycomb/ hexagonal structure such that electrons can travel very fast</a:t>
            </a:r>
          </a:p>
          <a:p>
            <a:pPr lvl="1"/>
            <a:r>
              <a:rPr lang="en-US" dirty="0" smtClean="0"/>
              <a:t>Higher frequency can be achieved and useful for medical and military applications</a:t>
            </a:r>
          </a:p>
          <a:p>
            <a:pPr lvl="1"/>
            <a:r>
              <a:rPr lang="en-US" dirty="0" smtClean="0"/>
              <a:t>Improved SNR, can work in remote areas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Micro-micro phones</a:t>
            </a:r>
          </a:p>
          <a:p>
            <a:pPr lvl="1"/>
            <a:r>
              <a:rPr lang="en-US" dirty="0" smtClean="0"/>
              <a:t>Multiple microphones similar to ear</a:t>
            </a:r>
          </a:p>
          <a:p>
            <a:pPr lvl="1"/>
            <a:r>
              <a:rPr lang="en-US" dirty="0" smtClean="0"/>
              <a:t>Can focus on the sound we want, reducing noise</a:t>
            </a:r>
          </a:p>
          <a:p>
            <a:r>
              <a:rPr lang="en-US" dirty="0" smtClean="0"/>
              <a:t>Liquid lenses </a:t>
            </a:r>
          </a:p>
          <a:p>
            <a:pPr lvl="1"/>
            <a:r>
              <a:rPr lang="en-US" dirty="0" smtClean="0"/>
              <a:t>Unbreakable</a:t>
            </a:r>
          </a:p>
          <a:p>
            <a:pPr lvl="1"/>
            <a:r>
              <a:rPr lang="en-US" dirty="0" smtClean="0"/>
              <a:t>Functionality similar to human eye</a:t>
            </a:r>
          </a:p>
          <a:p>
            <a:pPr lvl="1"/>
            <a:r>
              <a:rPr lang="en-US" dirty="0" smtClean="0"/>
              <a:t>Ability to function at high speed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5G vision</a:t>
            </a:r>
          </a:p>
          <a:p>
            <a:r>
              <a:rPr lang="en-US" dirty="0" smtClean="0"/>
              <a:t>5G mobile phone concept</a:t>
            </a:r>
          </a:p>
          <a:p>
            <a:r>
              <a:rPr lang="en-US" dirty="0" smtClean="0"/>
              <a:t>5G enabling technologies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Intelligent batteries</a:t>
            </a:r>
          </a:p>
          <a:p>
            <a:pPr lvl="1"/>
            <a:r>
              <a:rPr lang="en-US" dirty="0" smtClean="0"/>
              <a:t>Electrolytes activated only when battery in use</a:t>
            </a:r>
          </a:p>
          <a:p>
            <a:r>
              <a:rPr lang="en-US" dirty="0" err="1" smtClean="0"/>
              <a:t>Nano</a:t>
            </a:r>
            <a:r>
              <a:rPr lang="en-US" dirty="0" smtClean="0"/>
              <a:t> sensors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Electrical  </a:t>
            </a:r>
          </a:p>
          <a:p>
            <a:pPr lvl="1"/>
            <a:r>
              <a:rPr lang="en-US" dirty="0" smtClean="0"/>
              <a:t>Chemical  </a:t>
            </a:r>
          </a:p>
          <a:p>
            <a:pPr lvl="1"/>
            <a:r>
              <a:rPr lang="en-US" dirty="0" smtClean="0"/>
              <a:t>Biological sensors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Mobile Phones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Nano</a:t>
            </a:r>
            <a:r>
              <a:rPr lang="en-US" dirty="0" smtClean="0"/>
              <a:t> dots</a:t>
            </a:r>
          </a:p>
          <a:p>
            <a:pPr lvl="1"/>
            <a:r>
              <a:rPr lang="en-US" dirty="0" err="1" smtClean="0"/>
              <a:t>Nano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Nickel</a:t>
            </a:r>
          </a:p>
          <a:p>
            <a:pPr lvl="1"/>
            <a:r>
              <a:rPr lang="en-US" dirty="0" smtClean="0"/>
              <a:t>Enabled storage of terabytes of data in few </a:t>
            </a:r>
            <a:r>
              <a:rPr lang="en-US" dirty="0" err="1" smtClean="0"/>
              <a:t>cms</a:t>
            </a:r>
            <a:endParaRPr lang="en-US" dirty="0" smtClean="0"/>
          </a:p>
          <a:p>
            <a:r>
              <a:rPr lang="en-US" dirty="0" smtClean="0"/>
              <a:t>Quantum cryptography</a:t>
            </a:r>
          </a:p>
          <a:p>
            <a:pPr lvl="1"/>
            <a:r>
              <a:rPr lang="en-US" dirty="0" smtClean="0"/>
              <a:t>Tapping the information disturbs the data and eavesdropping can be caught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Smart environments such as smart city, smart agriculture etc.</a:t>
            </a:r>
          </a:p>
          <a:p>
            <a:pPr algn="just"/>
            <a:r>
              <a:rPr lang="en-US" dirty="0" smtClean="0"/>
              <a:t>Medical applications such as checking blood sugar, blood pressure, prescribe medicines; remote surgery</a:t>
            </a:r>
          </a:p>
          <a:p>
            <a:pPr algn="just"/>
            <a:r>
              <a:rPr lang="en-US" dirty="0" smtClean="0"/>
              <a:t>m-commerce application such as banking, shopping</a:t>
            </a:r>
          </a:p>
          <a:p>
            <a:pPr algn="just"/>
            <a:r>
              <a:rPr lang="en-US" dirty="0" smtClean="0"/>
              <a:t>Ubiquitous computing such as favorite music turned on, favorite dishes ordered, AC temperature based on surroundings</a:t>
            </a:r>
          </a:p>
          <a:p>
            <a:pPr algn="just"/>
            <a:r>
              <a:rPr lang="en-US" dirty="0" smtClean="0"/>
              <a:t>Military applications such as command, control communications,  computers, intelligence, surveillance, and reconnaissance (C4ISR)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enabling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Nanotechnology</a:t>
            </a:r>
          </a:p>
          <a:p>
            <a:r>
              <a:rPr lang="en-US" dirty="0" smtClean="0"/>
              <a:t>Pervasive computing</a:t>
            </a:r>
          </a:p>
          <a:p>
            <a:r>
              <a:rPr lang="en-US" dirty="0" smtClean="0"/>
              <a:t>Beam Division Multiple Access</a:t>
            </a:r>
          </a:p>
          <a:p>
            <a:r>
              <a:rPr lang="en-US" dirty="0" smtClean="0"/>
              <a:t>Group cooperative relay</a:t>
            </a:r>
          </a:p>
          <a:p>
            <a:r>
              <a:rPr lang="en-US" dirty="0" err="1" smtClean="0"/>
              <a:t>HetNets</a:t>
            </a:r>
            <a:endParaRPr lang="en-US" dirty="0" smtClean="0"/>
          </a:p>
          <a:p>
            <a:r>
              <a:rPr lang="en-US" dirty="0" smtClean="0"/>
              <a:t>Software Defined Networking</a:t>
            </a:r>
          </a:p>
          <a:p>
            <a:r>
              <a:rPr lang="en-US" dirty="0" smtClean="0"/>
              <a:t>Machine to Machine communication</a:t>
            </a:r>
          </a:p>
          <a:p>
            <a:r>
              <a:rPr lang="en-US" dirty="0" smtClean="0"/>
              <a:t>Big Data</a:t>
            </a:r>
          </a:p>
          <a:p>
            <a:r>
              <a:rPr lang="en-US" dirty="0" smtClean="0"/>
              <a:t>Cognitive radio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5G enabling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Millimeter wave communication</a:t>
            </a:r>
          </a:p>
          <a:p>
            <a:r>
              <a:rPr lang="en-US" dirty="0" smtClean="0"/>
              <a:t>Massive MIMO</a:t>
            </a:r>
          </a:p>
          <a:p>
            <a:r>
              <a:rPr lang="en-US" dirty="0" smtClean="0"/>
              <a:t>High Altitude Stratospheric Platform </a:t>
            </a:r>
            <a:br>
              <a:rPr lang="en-US" dirty="0" smtClean="0"/>
            </a:br>
            <a:r>
              <a:rPr lang="en-US" dirty="0" smtClean="0"/>
              <a:t>Station Systems</a:t>
            </a:r>
          </a:p>
          <a:p>
            <a:r>
              <a:rPr lang="en-US" dirty="0" smtClean="0"/>
              <a:t>Dynamic wireless ad hoc network</a:t>
            </a:r>
          </a:p>
          <a:p>
            <a:r>
              <a:rPr lang="en-US" dirty="0" smtClean="0"/>
              <a:t>Visible Light Communication</a:t>
            </a:r>
          </a:p>
          <a:p>
            <a:r>
              <a:rPr lang="en-US" dirty="0" smtClean="0"/>
              <a:t>Green Communication</a:t>
            </a:r>
          </a:p>
          <a:p>
            <a:r>
              <a:rPr lang="en-US" dirty="0" smtClean="0"/>
              <a:t>Cloud computing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of </a:t>
            </a:r>
            <a:r>
              <a:rPr lang="en-US" dirty="0" err="1" smtClean="0"/>
              <a:t>nanoscience</a:t>
            </a:r>
            <a:endParaRPr lang="en-US" dirty="0" smtClean="0"/>
          </a:p>
          <a:p>
            <a:r>
              <a:rPr lang="en-US" dirty="0" smtClean="0"/>
              <a:t>Control at atomic level/ molecular level for fabrication</a:t>
            </a:r>
          </a:p>
          <a:p>
            <a:r>
              <a:rPr lang="en-US" dirty="0" smtClean="0"/>
              <a:t>1nm = 10</a:t>
            </a:r>
            <a:r>
              <a:rPr lang="en-US" baseline="30000" dirty="0" smtClean="0"/>
              <a:t>-9</a:t>
            </a:r>
            <a:r>
              <a:rPr lang="en-US" dirty="0" smtClean="0"/>
              <a:t> m</a:t>
            </a:r>
          </a:p>
          <a:p>
            <a:r>
              <a:rPr lang="en-US" dirty="0" smtClean="0"/>
              <a:t>Impact on mobile phones</a:t>
            </a:r>
          </a:p>
          <a:p>
            <a:pPr lvl="1"/>
            <a:r>
              <a:rPr lang="en-US" dirty="0" err="1" smtClean="0"/>
              <a:t>Nano</a:t>
            </a:r>
            <a:r>
              <a:rPr lang="en-US" dirty="0" smtClean="0"/>
              <a:t> Sensors</a:t>
            </a:r>
          </a:p>
          <a:p>
            <a:pPr lvl="1"/>
            <a:r>
              <a:rPr lang="en-US" dirty="0" smtClean="0"/>
              <a:t>High capacity</a:t>
            </a:r>
          </a:p>
          <a:p>
            <a:pPr lvl="1"/>
            <a:r>
              <a:rPr lang="en-US" dirty="0" smtClean="0"/>
              <a:t>High resolution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Pervasive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goal of 5G network is to remain always connected</a:t>
            </a:r>
          </a:p>
          <a:p>
            <a:r>
              <a:rPr lang="en-US" dirty="0" smtClean="0"/>
              <a:t>Seamless connectivity using multiple access technologies</a:t>
            </a:r>
          </a:p>
          <a:p>
            <a:r>
              <a:rPr lang="en-US" dirty="0" smtClean="0"/>
              <a:t>Ambient intelligence</a:t>
            </a:r>
          </a:p>
          <a:p>
            <a:r>
              <a:rPr lang="en-US" dirty="0" smtClean="0"/>
              <a:t>Wearable computing</a:t>
            </a:r>
          </a:p>
          <a:p>
            <a:r>
              <a:rPr lang="en-US" dirty="0" smtClean="0"/>
              <a:t>Computing hidden, not perceived by humans</a:t>
            </a:r>
          </a:p>
          <a:p>
            <a:r>
              <a:rPr lang="en-US" dirty="0" smtClean="0"/>
              <a:t>Ubiquitous computing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Division Multiple Access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Conventional schemes such as FDMA, TDMA, CDMA, each have their limitations</a:t>
            </a:r>
          </a:p>
          <a:p>
            <a:r>
              <a:rPr lang="en-US" dirty="0" smtClean="0"/>
              <a:t>In BDMA, base stations transmit beams at different angles</a:t>
            </a:r>
          </a:p>
          <a:p>
            <a:r>
              <a:rPr lang="en-US" dirty="0" smtClean="0"/>
              <a:t>Mobiles that are at same angle with base station can employ TDMA/ FDMA to share the spectrum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6" name="Picture 2" descr="http://www.memoireonline.com/08/08/1453/study-of-smart-antennas-on-mobile-communications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752600"/>
            <a:ext cx="3124200" cy="238575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791200" y="4419600"/>
            <a:ext cx="297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http://www.memoireonline.com/08/08/1453/study-of-smart-antennas-on-mobile-communications13.png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cooperative relay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users cooperate with each other by relaying information</a:t>
            </a:r>
          </a:p>
          <a:p>
            <a:r>
              <a:rPr lang="en-US" dirty="0" smtClean="0"/>
              <a:t>MIMO is generally not useful at mobile station</a:t>
            </a:r>
          </a:p>
          <a:p>
            <a:r>
              <a:rPr lang="en-US" dirty="0" smtClean="0"/>
              <a:t>Neighboring nodes of a mobile receiver can overhear transmission, amplify and retransmit, leading to improvement in signal strength, SNR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HetNets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Reducing the size of the cells causing more inter-cell interference</a:t>
            </a:r>
          </a:p>
          <a:p>
            <a:r>
              <a:rPr lang="en-US" dirty="0" smtClean="0"/>
              <a:t>Different cell sizes such as macro, </a:t>
            </a:r>
            <a:r>
              <a:rPr lang="en-US" dirty="0" err="1" smtClean="0"/>
              <a:t>pico</a:t>
            </a:r>
            <a:r>
              <a:rPr lang="en-US" dirty="0" smtClean="0"/>
              <a:t> and </a:t>
            </a:r>
            <a:r>
              <a:rPr lang="en-US" dirty="0" err="1" smtClean="0"/>
              <a:t>femto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Devices can directly communicate with each other using </a:t>
            </a:r>
            <a:r>
              <a:rPr lang="en-US" dirty="0" err="1" smtClean="0"/>
              <a:t>bluetooth</a:t>
            </a:r>
            <a:r>
              <a:rPr lang="en-US" dirty="0" smtClean="0"/>
              <a:t> for instance leading to Power control and reduced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 motivating video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CDN</a:t>
            </a:r>
          </a:p>
          <a:p>
            <a:r>
              <a:rPr lang="en-US" dirty="0" smtClean="0"/>
              <a:t>Control plane separated from data plane</a:t>
            </a:r>
          </a:p>
          <a:p>
            <a:r>
              <a:rPr lang="en-US" dirty="0" smtClean="0"/>
              <a:t>Provides flexibility</a:t>
            </a:r>
          </a:p>
          <a:p>
            <a:r>
              <a:rPr lang="en-US" dirty="0" smtClean="0"/>
              <a:t>Fine grained resource control</a:t>
            </a:r>
          </a:p>
          <a:p>
            <a:r>
              <a:rPr lang="en-US" dirty="0" smtClean="0"/>
              <a:t>Improved Quality of Experience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 to machine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Internet of Things (</a:t>
            </a:r>
            <a:r>
              <a:rPr lang="en-US" dirty="0" err="1" smtClean="0"/>
              <a:t>IoT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Autonomous communication among devices</a:t>
            </a:r>
          </a:p>
          <a:p>
            <a:r>
              <a:rPr lang="en-US" dirty="0" smtClean="0"/>
              <a:t>Every thing is connected such as wrist watches, micro-wave ovens, washing machine, stoves</a:t>
            </a:r>
          </a:p>
          <a:p>
            <a:r>
              <a:rPr lang="en-US" dirty="0" smtClean="0"/>
              <a:t>Challenges such as:</a:t>
            </a:r>
          </a:p>
          <a:p>
            <a:pPr lvl="1"/>
            <a:r>
              <a:rPr lang="en-US" dirty="0" smtClean="0"/>
              <a:t>Massive access leading to RAN overloading</a:t>
            </a:r>
          </a:p>
          <a:p>
            <a:pPr lvl="1"/>
            <a:r>
              <a:rPr lang="en-US" dirty="0" smtClean="0"/>
              <a:t>Scalability of devices</a:t>
            </a:r>
          </a:p>
          <a:p>
            <a:pPr lvl="1"/>
            <a:r>
              <a:rPr lang="en-US" dirty="0" smtClean="0"/>
              <a:t>Energy efficiency</a:t>
            </a:r>
          </a:p>
          <a:p>
            <a:pPr lvl="1"/>
            <a:r>
              <a:rPr lang="en-US" dirty="0" smtClean="0"/>
              <a:t>Security and privacy issues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of Thing (</a:t>
            </a:r>
            <a:r>
              <a:rPr lang="en-US" dirty="0" err="1" smtClean="0"/>
              <a:t>IoT</a:t>
            </a:r>
            <a:r>
              <a:rPr lang="en-US" dirty="0" smtClean="0"/>
              <a:t>) will generate large amount of data</a:t>
            </a:r>
          </a:p>
          <a:p>
            <a:r>
              <a:rPr lang="en-US" dirty="0" smtClean="0"/>
              <a:t>Efficient infrastructure is required</a:t>
            </a:r>
          </a:p>
          <a:p>
            <a:r>
              <a:rPr lang="en-US" dirty="0" smtClean="0"/>
              <a:t>Cloud computing can provide an efficient infrastructure for big data computing</a:t>
            </a:r>
          </a:p>
          <a:p>
            <a:r>
              <a:rPr lang="en-US" dirty="0" smtClean="0"/>
              <a:t>Data mining and machine learning techniques are also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radio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Unused licensed spectrum of other user is used for communication</a:t>
            </a:r>
          </a:p>
          <a:p>
            <a:r>
              <a:rPr lang="en-US" dirty="0" smtClean="0"/>
              <a:t>Requires </a:t>
            </a:r>
            <a:r>
              <a:rPr lang="en-US" dirty="0" err="1" smtClean="0"/>
              <a:t>crosslayer</a:t>
            </a:r>
            <a:r>
              <a:rPr lang="en-US" dirty="0" smtClean="0"/>
              <a:t> operation such as every node needs to have spectrum sensing mechanism</a:t>
            </a:r>
          </a:p>
          <a:p>
            <a:r>
              <a:rPr lang="en-US" dirty="0" smtClean="0"/>
              <a:t>Various issues need to be addressed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Radio Network (issues)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Spectrum management issues such as spectrum sensing, spectrum decision and spectrum sharing</a:t>
            </a:r>
          </a:p>
          <a:p>
            <a:r>
              <a:rPr lang="en-US" dirty="0" smtClean="0"/>
              <a:t>MAC protocol</a:t>
            </a:r>
          </a:p>
          <a:p>
            <a:r>
              <a:rPr lang="en-US" dirty="0" smtClean="0"/>
              <a:t>Routing protocol</a:t>
            </a:r>
          </a:p>
          <a:p>
            <a:r>
              <a:rPr lang="en-US" dirty="0" smtClean="0"/>
              <a:t>TCP protocols</a:t>
            </a:r>
          </a:p>
          <a:p>
            <a:r>
              <a:rPr lang="en-US" dirty="0" smtClean="0"/>
              <a:t>Security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Millimeter wave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Utilize millimeter wave frequency spectrum (very high frequency) to achieve hundred times more capacity compared to 4G networks</a:t>
            </a:r>
          </a:p>
          <a:p>
            <a:r>
              <a:rPr lang="en-US" dirty="0" smtClean="0"/>
              <a:t>A common misunderstanding is that at higher frequency, propagation loss is higher and therefore not good enough for long range communication</a:t>
            </a:r>
          </a:p>
          <a:p>
            <a:r>
              <a:rPr lang="en-US" dirty="0" smtClean="0"/>
              <a:t>It has been however shown in recent studies that propagation properties are comparable when transmit and receive antennas use </a:t>
            </a:r>
            <a:r>
              <a:rPr lang="en-US" dirty="0" err="1" smtClean="0"/>
              <a:t>beamforming</a:t>
            </a:r>
            <a:r>
              <a:rPr lang="en-US" dirty="0" smtClean="0"/>
              <a:t> scheme</a:t>
            </a:r>
          </a:p>
          <a:p>
            <a:r>
              <a:rPr lang="en-US" dirty="0" err="1" smtClean="0"/>
              <a:t>Beamforming</a:t>
            </a:r>
            <a:r>
              <a:rPr lang="en-US" dirty="0" smtClean="0"/>
              <a:t> can be digital, analog or hybrid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Massive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large number of antenna elements are both transmitter and receiver leading to reliability and efficiency</a:t>
            </a:r>
          </a:p>
          <a:p>
            <a:r>
              <a:rPr lang="en-US" dirty="0" smtClean="0"/>
              <a:t>Minimize noise and fading</a:t>
            </a:r>
          </a:p>
          <a:p>
            <a:r>
              <a:rPr lang="en-US" dirty="0" err="1" smtClean="0"/>
              <a:t>Precoding</a:t>
            </a:r>
            <a:r>
              <a:rPr lang="en-US" dirty="0" smtClean="0"/>
              <a:t> can be used</a:t>
            </a:r>
          </a:p>
          <a:p>
            <a:pPr lvl="1"/>
            <a:r>
              <a:rPr lang="en-US" dirty="0" smtClean="0"/>
              <a:t>In point to point system, multiple streams to enhance throughput</a:t>
            </a:r>
          </a:p>
          <a:p>
            <a:pPr lvl="1"/>
            <a:r>
              <a:rPr lang="en-US" dirty="0" smtClean="0"/>
              <a:t>In multi-user MIMO, every stream for separate user</a:t>
            </a:r>
          </a:p>
          <a:p>
            <a:r>
              <a:rPr lang="en-US" dirty="0" smtClean="0"/>
              <a:t>With MU-MIMO, medium access scheme can be simplified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Altitude Stratospheric Platform </a:t>
            </a:r>
            <a:br>
              <a:rPr lang="en-US" dirty="0" smtClean="0"/>
            </a:br>
            <a:r>
              <a:rPr lang="en-US" dirty="0" smtClean="0"/>
              <a:t>Station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 altitude platform such as balloon, aero plane can be used as base station</a:t>
            </a:r>
          </a:p>
          <a:p>
            <a:r>
              <a:rPr lang="en-US" dirty="0" smtClean="0"/>
              <a:t>Can be charged using solar panel</a:t>
            </a:r>
          </a:p>
          <a:p>
            <a:r>
              <a:rPr lang="en-US" dirty="0" smtClean="0"/>
              <a:t>Can be deployed very easily and useful in disaster situation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wireless ad hoc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number of mobile nodes are connected on the fly</a:t>
            </a:r>
          </a:p>
          <a:p>
            <a:r>
              <a:rPr lang="en-US" dirty="0" smtClean="0"/>
              <a:t>Characterized by </a:t>
            </a:r>
          </a:p>
          <a:p>
            <a:pPr lvl="1"/>
            <a:r>
              <a:rPr lang="en-US" dirty="0" smtClean="0"/>
              <a:t>infrastructure-less nature</a:t>
            </a:r>
          </a:p>
          <a:p>
            <a:pPr lvl="1"/>
            <a:r>
              <a:rPr lang="en-US" dirty="0" smtClean="0"/>
              <a:t>multi-hopped routing</a:t>
            </a:r>
          </a:p>
          <a:p>
            <a:pPr lvl="1"/>
            <a:r>
              <a:rPr lang="en-US" dirty="0" smtClean="0"/>
              <a:t>low power, mobile nodes</a:t>
            </a:r>
          </a:p>
          <a:p>
            <a:pPr lvl="1"/>
            <a:r>
              <a:rPr lang="en-US" dirty="0" smtClean="0"/>
              <a:t>unreliable links </a:t>
            </a:r>
          </a:p>
          <a:p>
            <a:pPr lvl="1"/>
            <a:r>
              <a:rPr lang="en-US" dirty="0" smtClean="0"/>
              <a:t>adversarial environment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Wireless Ad hoc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issues needs to be addressed such as:</a:t>
            </a:r>
          </a:p>
          <a:p>
            <a:pPr lvl="1"/>
            <a:r>
              <a:rPr lang="en-US" dirty="0" smtClean="0"/>
              <a:t>Data management</a:t>
            </a:r>
          </a:p>
          <a:p>
            <a:pPr lvl="2"/>
            <a:r>
              <a:rPr lang="en-US" dirty="0" smtClean="0"/>
              <a:t>Caching, replication, service discovery</a:t>
            </a:r>
          </a:p>
          <a:p>
            <a:pPr lvl="1"/>
            <a:r>
              <a:rPr lang="en-US" dirty="0" smtClean="0"/>
              <a:t>Transport protocol</a:t>
            </a:r>
          </a:p>
          <a:p>
            <a:pPr lvl="1"/>
            <a:r>
              <a:rPr lang="en-US" dirty="0" smtClean="0"/>
              <a:t>Routing</a:t>
            </a:r>
          </a:p>
          <a:p>
            <a:pPr lvl="1"/>
            <a:r>
              <a:rPr lang="en-US" dirty="0" smtClean="0"/>
              <a:t>Addressing</a:t>
            </a:r>
          </a:p>
          <a:p>
            <a:pPr lvl="1"/>
            <a:r>
              <a:rPr lang="en-US" dirty="0" smtClean="0"/>
              <a:t>Security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 wrap="square">
            <a:normAutofit/>
          </a:bodyPr>
          <a:lstStyle/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“Those people who were born in the year 2000, they’ve never known a world where they had to share a phone with their sister, where they couldn’t get access to any information they wanted simply by reaching into their pocket and so it’s for these folks who have never known a world where they weren’t always connected, that we’re designing the next generation.”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0962" name="Picture 2" descr="http://www.mobileworldlive.com/wp-content/uploads/2014/07/todd-sizer.png"/>
          <p:cNvPicPr>
            <a:picLocks noChangeAspect="1" noChangeArrowheads="1"/>
          </p:cNvPicPr>
          <p:nvPr/>
        </p:nvPicPr>
        <p:blipFill>
          <a:blip r:embed="rId2" cstate="print"/>
          <a:srcRect l="28358"/>
          <a:stretch>
            <a:fillRect/>
          </a:stretch>
        </p:blipFill>
        <p:spPr bwMode="auto">
          <a:xfrm>
            <a:off x="6248400" y="2133600"/>
            <a:ext cx="287052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Light Communication (</a:t>
            </a:r>
            <a:r>
              <a:rPr lang="en-US" dirty="0" err="1" smtClean="0"/>
              <a:t>LiFi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Uses light emitting diode (LED) for solid state lighting (SSL) as transmitter</a:t>
            </a:r>
          </a:p>
          <a:p>
            <a:r>
              <a:rPr lang="en-US" dirty="0" smtClean="0"/>
              <a:t>Avalanche photo diode as receiver</a:t>
            </a:r>
          </a:p>
          <a:p>
            <a:r>
              <a:rPr lang="en-US" dirty="0" smtClean="0"/>
              <a:t>Information is carried by the intensity of light</a:t>
            </a:r>
          </a:p>
          <a:p>
            <a:r>
              <a:rPr lang="en-US" dirty="0" smtClean="0"/>
              <a:t>Lights are switched on/off in </a:t>
            </a:r>
            <a:r>
              <a:rPr lang="en-US" dirty="0" err="1" smtClean="0"/>
              <a:t>nano</a:t>
            </a:r>
            <a:r>
              <a:rPr lang="en-US" dirty="0" smtClean="0"/>
              <a:t>-seconds not noticeable by human beings</a:t>
            </a:r>
          </a:p>
          <a:p>
            <a:r>
              <a:rPr lang="en-US" dirty="0" smtClean="0"/>
              <a:t>Lights can’t penetrate walls</a:t>
            </a:r>
          </a:p>
          <a:p>
            <a:r>
              <a:rPr lang="en-US" dirty="0" smtClean="0"/>
              <a:t>NLOS is achieved as reflected light can still carry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Minimize energy consumption and reducing CO</a:t>
            </a:r>
            <a:r>
              <a:rPr lang="en-US" baseline="-25000" dirty="0" smtClean="0"/>
              <a:t>2</a:t>
            </a:r>
            <a:r>
              <a:rPr lang="en-US" dirty="0" smtClean="0"/>
              <a:t> emissions</a:t>
            </a:r>
          </a:p>
          <a:p>
            <a:pPr algn="just"/>
            <a:r>
              <a:rPr lang="en-US" dirty="0" smtClean="0"/>
              <a:t>VLC and millimeter wave communication can be considered as viable for green communication</a:t>
            </a:r>
          </a:p>
          <a:p>
            <a:pPr algn="just"/>
            <a:r>
              <a:rPr lang="en-US" dirty="0" smtClean="0"/>
              <a:t>VLC consume only energy of bulb as compared to RF system</a:t>
            </a:r>
          </a:p>
          <a:p>
            <a:pPr algn="just"/>
            <a:r>
              <a:rPr lang="en-US" dirty="0" smtClean="0"/>
              <a:t>Base stations consume maximum amount of energy</a:t>
            </a:r>
          </a:p>
          <a:p>
            <a:pPr lvl="1" algn="just"/>
            <a:r>
              <a:rPr lang="en-US" dirty="0" smtClean="0"/>
              <a:t>Green base stations</a:t>
            </a:r>
          </a:p>
          <a:p>
            <a:pPr lvl="1" algn="just"/>
            <a:r>
              <a:rPr lang="en-US" dirty="0" smtClean="0"/>
              <a:t>Indoor communication with small base stations as only few nodes to transmit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dynamic resource provisioning</a:t>
            </a:r>
          </a:p>
          <a:p>
            <a:r>
              <a:rPr lang="en-US" dirty="0" smtClean="0"/>
              <a:t>Radio access based on cloud computing</a:t>
            </a:r>
          </a:p>
          <a:p>
            <a:r>
              <a:rPr lang="en-US" dirty="0" smtClean="0"/>
              <a:t>Content provider</a:t>
            </a:r>
          </a:p>
          <a:p>
            <a:r>
              <a:rPr lang="en-US" dirty="0" smtClean="0"/>
              <a:t>Value added services can be offered by operator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Hardware engineers can develop novel technologies for mobile devices with capacity required by 5G such as </a:t>
            </a:r>
            <a:r>
              <a:rPr lang="en-US" dirty="0" err="1" smtClean="0"/>
              <a:t>nanodots</a:t>
            </a:r>
            <a:r>
              <a:rPr lang="en-US" dirty="0" smtClean="0"/>
              <a:t>, liquid lenses etc.</a:t>
            </a:r>
          </a:p>
          <a:p>
            <a:r>
              <a:rPr lang="en-US" dirty="0" smtClean="0"/>
              <a:t>Network engineers can develop novel techniques such as improved modulation schemes, </a:t>
            </a:r>
            <a:r>
              <a:rPr lang="en-US" dirty="0" err="1" smtClean="0"/>
              <a:t>QoS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Application developers can devise novel applications based on 5G networks in the domain of artificial intelligence, pervasive computing, smart spaces, big data etc.</a:t>
            </a:r>
          </a:p>
          <a:p>
            <a:r>
              <a:rPr lang="en-US" dirty="0" smtClean="0"/>
              <a:t>There are avenues for research in algorithms and techniques based on green communication, security and privacy issues.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Communication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We are in the phase of setting up 4G networks</a:t>
            </a:r>
          </a:p>
          <a:p>
            <a:pPr algn="just"/>
            <a:r>
              <a:rPr lang="en-US" dirty="0" smtClean="0"/>
              <a:t>All the telecommunication service provide except Special Communication Organization (SCO) is providing 3.5G and 3.75G services</a:t>
            </a:r>
          </a:p>
          <a:p>
            <a:pPr algn="just"/>
            <a:r>
              <a:rPr lang="en-US" dirty="0" err="1" smtClean="0"/>
              <a:t>Zong</a:t>
            </a:r>
            <a:r>
              <a:rPr lang="en-US" dirty="0" smtClean="0"/>
              <a:t> and </a:t>
            </a:r>
            <a:r>
              <a:rPr lang="en-US" dirty="0" err="1" smtClean="0"/>
              <a:t>Warid</a:t>
            </a:r>
            <a:r>
              <a:rPr lang="en-US" dirty="0" smtClean="0"/>
              <a:t> provide support for 4G LTE services</a:t>
            </a:r>
          </a:p>
          <a:p>
            <a:pPr algn="just"/>
            <a:r>
              <a:rPr lang="en-US" dirty="0" smtClean="0"/>
              <a:t>As far as research is concerned different workshops have been organized such as “5G Technologies for Disaster Management” by Higher Education Commission (HEC), Pakistan</a:t>
            </a:r>
          </a:p>
          <a:p>
            <a:pPr algn="just"/>
            <a:r>
              <a:rPr lang="en-US" dirty="0" smtClean="0"/>
              <a:t>ICT </a:t>
            </a:r>
            <a:r>
              <a:rPr lang="en-US" dirty="0" err="1" smtClean="0"/>
              <a:t>RnD</a:t>
            </a:r>
            <a:r>
              <a:rPr lang="en-US" dirty="0" smtClean="0"/>
              <a:t> fund for “Pakistan in Next Generation Mobile Telecommunications Technology”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invited speech, an overview of future generation 5G network has been presented</a:t>
            </a:r>
          </a:p>
          <a:p>
            <a:r>
              <a:rPr lang="en-US" dirty="0" smtClean="0"/>
              <a:t>5G networks will provide very high data rate and dynamic access to information</a:t>
            </a:r>
          </a:p>
          <a:p>
            <a:r>
              <a:rPr lang="en-US" dirty="0" smtClean="0"/>
              <a:t>Various research issues needs to be addressed as discussed in this presentation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[1]	N. Islam and Z. A. </a:t>
            </a:r>
            <a:r>
              <a:rPr lang="en-US" dirty="0" err="1" smtClean="0"/>
              <a:t>Shaikh</a:t>
            </a:r>
            <a:r>
              <a:rPr lang="en-US" dirty="0" smtClean="0"/>
              <a:t>, "A Study of Research Trends and Issues in Wireless Ad Hoc Networks," IGI </a:t>
            </a:r>
            <a:r>
              <a:rPr lang="en-US" dirty="0" err="1" smtClean="0"/>
              <a:t>Globals</a:t>
            </a:r>
            <a:r>
              <a:rPr lang="en-US" dirty="0" smtClean="0"/>
              <a:t>, 2014.</a:t>
            </a:r>
          </a:p>
          <a:p>
            <a:pPr>
              <a:buNone/>
            </a:pPr>
            <a:r>
              <a:rPr lang="en-US" dirty="0" smtClean="0"/>
              <a:t>[2]	T. V. N. </a:t>
            </a:r>
            <a:r>
              <a:rPr lang="en-US" dirty="0" err="1" smtClean="0"/>
              <a:t>Rao</a:t>
            </a:r>
            <a:r>
              <a:rPr lang="en-US" dirty="0" smtClean="0"/>
              <a:t>, S. A. </a:t>
            </a:r>
            <a:r>
              <a:rPr lang="en-US" dirty="0" err="1" smtClean="0"/>
              <a:t>Aasha</a:t>
            </a:r>
            <a:r>
              <a:rPr lang="en-US" dirty="0" smtClean="0"/>
              <a:t>, and S. </a:t>
            </a:r>
            <a:r>
              <a:rPr lang="en-US" dirty="0" err="1" smtClean="0"/>
              <a:t>Tirumalaraju</a:t>
            </a:r>
            <a:r>
              <a:rPr lang="en-US" dirty="0" smtClean="0"/>
              <a:t>, "5G TECHNOLOGIES – AN ANECDOTE OF NETWORK SERVICE FOR THE FUTURE," </a:t>
            </a:r>
            <a:r>
              <a:rPr lang="en-US" i="1" dirty="0" smtClean="0"/>
              <a:t>Journal of Global Research in Computer Science</a:t>
            </a:r>
            <a:r>
              <a:rPr lang="en-US" dirty="0" smtClean="0"/>
              <a:t>, vol. 2, pp. 164-170, 2011.</a:t>
            </a:r>
          </a:p>
          <a:p>
            <a:pPr>
              <a:buNone/>
            </a:pPr>
            <a:r>
              <a:rPr lang="en-US" dirty="0" smtClean="0"/>
              <a:t>[3]	R. S. </a:t>
            </a:r>
            <a:r>
              <a:rPr lang="en-US" dirty="0" err="1" smtClean="0"/>
              <a:t>Sapakal</a:t>
            </a:r>
            <a:r>
              <a:rPr lang="en-US" dirty="0" smtClean="0"/>
              <a:t> and S. S. </a:t>
            </a:r>
            <a:r>
              <a:rPr lang="en-US" dirty="0" err="1" smtClean="0"/>
              <a:t>Kadam</a:t>
            </a:r>
            <a:r>
              <a:rPr lang="en-US" dirty="0" smtClean="0"/>
              <a:t>, "5G Mobile Technology," </a:t>
            </a:r>
            <a:r>
              <a:rPr lang="en-US" i="1" dirty="0" smtClean="0"/>
              <a:t>International Journal of Advanced Research in Computer Engineering &amp; Technology (IJARCET)</a:t>
            </a:r>
            <a:r>
              <a:rPr lang="en-US" dirty="0" smtClean="0"/>
              <a:t>, vol. 2, 2013.</a:t>
            </a:r>
          </a:p>
          <a:p>
            <a:pPr>
              <a:buNone/>
            </a:pPr>
            <a:r>
              <a:rPr lang="en-US" dirty="0" smtClean="0"/>
              <a:t>[4]	A. M. </a:t>
            </a:r>
            <a:r>
              <a:rPr lang="en-US" dirty="0" err="1" smtClean="0"/>
              <a:t>Mousa</a:t>
            </a:r>
            <a:r>
              <a:rPr lang="en-US" dirty="0" smtClean="0"/>
              <a:t>, "Prospective of Fifth Generation Mobile Communications," </a:t>
            </a:r>
            <a:r>
              <a:rPr lang="en-US" i="1" dirty="0" smtClean="0"/>
              <a:t>International Journal of Next-Generation Networks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[5]	V. </a:t>
            </a:r>
            <a:r>
              <a:rPr lang="en-US" dirty="0" err="1" smtClean="0"/>
              <a:t>Oleshchuk</a:t>
            </a:r>
            <a:r>
              <a:rPr lang="en-US" dirty="0" smtClean="0"/>
              <a:t> and R. </a:t>
            </a:r>
            <a:r>
              <a:rPr lang="en-US" dirty="0" err="1" smtClean="0"/>
              <a:t>Fensli</a:t>
            </a:r>
            <a:r>
              <a:rPr lang="en-US" dirty="0" smtClean="0"/>
              <a:t>, "Remote Patient Monitoring Within a Future 5G Infrastructure."</a:t>
            </a:r>
          </a:p>
          <a:p>
            <a:pPr>
              <a:buNone/>
            </a:pPr>
            <a:r>
              <a:rPr lang="en-US" dirty="0" smtClean="0"/>
              <a:t>[6]	"Cooperative diversity."</a:t>
            </a:r>
          </a:p>
          <a:p>
            <a:pPr>
              <a:buNone/>
            </a:pPr>
            <a:r>
              <a:rPr lang="en-US" dirty="0" smtClean="0"/>
              <a:t>[7]	J. a. L. </a:t>
            </a:r>
            <a:r>
              <a:rPr lang="en-US" dirty="0" err="1" smtClean="0"/>
              <a:t>Rebelatto</a:t>
            </a:r>
            <a:r>
              <a:rPr lang="en-US" dirty="0" smtClean="0"/>
              <a:t>, B. F. </a:t>
            </a:r>
            <a:r>
              <a:rPr lang="en-US" dirty="0" err="1" smtClean="0"/>
              <a:t>Uchˆoa-Filho</a:t>
            </a:r>
            <a:r>
              <a:rPr lang="en-US" dirty="0" smtClean="0"/>
              <a:t>, S. </a:t>
            </a:r>
            <a:r>
              <a:rPr lang="en-US" dirty="0" err="1" smtClean="0"/>
              <a:t>Yonghui</a:t>
            </a:r>
            <a:r>
              <a:rPr lang="en-US" dirty="0" smtClean="0"/>
              <a:t> Li, and B. </a:t>
            </a:r>
            <a:r>
              <a:rPr lang="en-US" dirty="0" err="1" smtClean="0"/>
              <a:t>Vucetic</a:t>
            </a:r>
            <a:r>
              <a:rPr lang="en-US" dirty="0" smtClean="0"/>
              <a:t>, "Multi-User Cooperative Diversity through Network Coding Based on Classical Coding Theory," 2011.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[8]	I. </a:t>
            </a:r>
            <a:r>
              <a:rPr lang="en-US" dirty="0" err="1" smtClean="0"/>
              <a:t>Akyildiz</a:t>
            </a:r>
            <a:r>
              <a:rPr lang="en-US" dirty="0" smtClean="0"/>
              <a:t>, W. Lee, and K. </a:t>
            </a:r>
            <a:r>
              <a:rPr lang="en-US" dirty="0" err="1" smtClean="0"/>
              <a:t>Chowdhury</a:t>
            </a:r>
            <a:r>
              <a:rPr lang="en-US" dirty="0" smtClean="0"/>
              <a:t>, "CRAHNs: Cognitive radio ad hoc networks," </a:t>
            </a:r>
            <a:r>
              <a:rPr lang="en-US" i="1" dirty="0" smtClean="0"/>
              <a:t>Ad Hoc Networks</a:t>
            </a:r>
            <a:r>
              <a:rPr lang="en-US" dirty="0" smtClean="0"/>
              <a:t>, 2009.</a:t>
            </a:r>
          </a:p>
          <a:p>
            <a:pPr>
              <a:buNone/>
            </a:pPr>
            <a:r>
              <a:rPr lang="en-US" dirty="0" smtClean="0"/>
              <a:t>[9]	C.-I. </a:t>
            </a:r>
            <a:r>
              <a:rPr lang="en-US" dirty="0" err="1" smtClean="0"/>
              <a:t>Badoi</a:t>
            </a:r>
            <a:r>
              <a:rPr lang="en-US" dirty="0" smtClean="0"/>
              <a:t>, N. Prasad, V. </a:t>
            </a:r>
            <a:r>
              <a:rPr lang="en-US" dirty="0" err="1" smtClean="0"/>
              <a:t>Croitoru</a:t>
            </a:r>
            <a:r>
              <a:rPr lang="en-US" dirty="0" smtClean="0"/>
              <a:t>, and R. Prasad, "5G Based on Cognitive Radio."</a:t>
            </a:r>
          </a:p>
          <a:p>
            <a:pPr>
              <a:buNone/>
            </a:pPr>
            <a:r>
              <a:rPr lang="en-US" dirty="0" smtClean="0"/>
              <a:t>[10]	T. S. </a:t>
            </a:r>
            <a:r>
              <a:rPr lang="en-US" dirty="0" err="1" smtClean="0"/>
              <a:t>Rappaport</a:t>
            </a:r>
            <a:r>
              <a:rPr lang="en-US" dirty="0" smtClean="0"/>
              <a:t>, S. Sun, R. </a:t>
            </a:r>
            <a:r>
              <a:rPr lang="en-US" dirty="0" err="1" smtClean="0"/>
              <a:t>Mayzus</a:t>
            </a:r>
            <a:r>
              <a:rPr lang="en-US" dirty="0" smtClean="0"/>
              <a:t>, H. Zhao, Y. </a:t>
            </a:r>
            <a:r>
              <a:rPr lang="en-US" dirty="0" err="1" smtClean="0"/>
              <a:t>Azar</a:t>
            </a:r>
            <a:r>
              <a:rPr lang="en-US" dirty="0" smtClean="0"/>
              <a:t>, K. Wang, W. G.N., S. J.K., S. M., and F. Gutierrez, "Millimeter Wave Mobile Communications for 5G Cellular: It Will Work!."</a:t>
            </a:r>
          </a:p>
          <a:p>
            <a:pPr>
              <a:buNone/>
            </a:pPr>
            <a:r>
              <a:rPr lang="en-US" dirty="0" smtClean="0"/>
              <a:t>[11]	W. </a:t>
            </a:r>
            <a:r>
              <a:rPr lang="en-US" dirty="0" err="1" smtClean="0"/>
              <a:t>Roh</a:t>
            </a:r>
            <a:r>
              <a:rPr lang="en-US" dirty="0" smtClean="0"/>
              <a:t>, J.-Y. </a:t>
            </a:r>
            <a:r>
              <a:rPr lang="en-US" dirty="0" err="1" smtClean="0"/>
              <a:t>Seol</a:t>
            </a:r>
            <a:r>
              <a:rPr lang="en-US" dirty="0" smtClean="0"/>
              <a:t>, J. Park, B. Lee, J. Lee, Y. Kim, J. Cho, and K. </a:t>
            </a:r>
            <a:r>
              <a:rPr lang="en-US" dirty="0" err="1" smtClean="0"/>
              <a:t>Cheun</a:t>
            </a:r>
            <a:r>
              <a:rPr lang="en-US" dirty="0" smtClean="0"/>
              <a:t>, "Millimeter-Wave </a:t>
            </a:r>
            <a:r>
              <a:rPr lang="en-US" dirty="0" err="1" smtClean="0"/>
              <a:t>Beamforming</a:t>
            </a:r>
            <a:r>
              <a:rPr lang="en-US" dirty="0" smtClean="0"/>
              <a:t> as an Enabling Technology for 5G Cellular Communications: Theoretical Feasibility and Prototype Results," </a:t>
            </a:r>
            <a:r>
              <a:rPr lang="en-US" i="1" dirty="0" smtClean="0"/>
              <a:t>IEEE Communications Magazine</a:t>
            </a:r>
            <a:r>
              <a:rPr lang="en-US" dirty="0" smtClean="0"/>
              <a:t>, 2014.</a:t>
            </a:r>
          </a:p>
          <a:p>
            <a:pPr>
              <a:buNone/>
            </a:pPr>
            <a:r>
              <a:rPr lang="en-US" dirty="0" smtClean="0"/>
              <a:t>[12]	"5G."</a:t>
            </a:r>
          </a:p>
          <a:p>
            <a:pPr>
              <a:buNone/>
            </a:pPr>
            <a:r>
              <a:rPr lang="en-US" dirty="0" smtClean="0"/>
              <a:t>[13]	"28/11/13  National Instruments and the University of Edinburgh Collaborate on Massive MIMO Visible Light Communication Networks to Advance 5G."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[14]	N. Islam, Z. A. </a:t>
            </a:r>
            <a:r>
              <a:rPr lang="en-US" sz="2000" dirty="0" err="1" smtClean="0"/>
              <a:t>Shaikh</a:t>
            </a:r>
            <a:r>
              <a:rPr lang="en-US" sz="2000" dirty="0" smtClean="0"/>
              <a:t>, and </a:t>
            </a:r>
            <a:r>
              <a:rPr lang="en-US" sz="2000" dirty="0" err="1" smtClean="0"/>
              <a:t>Aqeel-ur-Rehman</a:t>
            </a:r>
            <a:r>
              <a:rPr lang="en-US" sz="2000" dirty="0" smtClean="0"/>
              <a:t>, "A comparative study of major service providers for cloud computing," 2013.</a:t>
            </a:r>
          </a:p>
          <a:p>
            <a:pPr>
              <a:buNone/>
            </a:pPr>
            <a:r>
              <a:rPr lang="en-US" sz="2000" dirty="0" smtClean="0"/>
              <a:t>[15]	D. </a:t>
            </a:r>
            <a:r>
              <a:rPr lang="en-US" sz="2000" dirty="0" err="1" smtClean="0"/>
              <a:t>Wubben</a:t>
            </a:r>
            <a:r>
              <a:rPr lang="en-US" sz="2000" dirty="0" smtClean="0"/>
              <a:t>, P. </a:t>
            </a:r>
            <a:r>
              <a:rPr lang="en-US" sz="2000" dirty="0" err="1" smtClean="0"/>
              <a:t>Rost</a:t>
            </a:r>
            <a:r>
              <a:rPr lang="en-US" sz="2000" dirty="0" smtClean="0"/>
              <a:t>, J. S. </a:t>
            </a:r>
            <a:r>
              <a:rPr lang="en-US" sz="2000" dirty="0" err="1" smtClean="0"/>
              <a:t>Bartelt</a:t>
            </a:r>
            <a:r>
              <a:rPr lang="en-US" sz="2000" dirty="0" smtClean="0"/>
              <a:t>, M. </a:t>
            </a:r>
            <a:r>
              <a:rPr lang="en-US" sz="2000" dirty="0" err="1" smtClean="0"/>
              <a:t>Lalam</a:t>
            </a:r>
            <a:r>
              <a:rPr lang="en-US" sz="2000" dirty="0" smtClean="0"/>
              <a:t>, V. </a:t>
            </a:r>
            <a:r>
              <a:rPr lang="en-US" sz="2000" dirty="0" err="1" smtClean="0"/>
              <a:t>Savin</a:t>
            </a:r>
            <a:r>
              <a:rPr lang="en-US" sz="2000" dirty="0" smtClean="0"/>
              <a:t>, M. </a:t>
            </a:r>
            <a:r>
              <a:rPr lang="en-US" sz="2000" dirty="0" err="1" smtClean="0"/>
              <a:t>Gorgoglione</a:t>
            </a:r>
            <a:r>
              <a:rPr lang="en-US" sz="2000" dirty="0" smtClean="0"/>
              <a:t>, A. </a:t>
            </a:r>
            <a:r>
              <a:rPr lang="en-US" sz="2000" dirty="0" err="1" smtClean="0"/>
              <a:t>Dekorsy</a:t>
            </a:r>
            <a:r>
              <a:rPr lang="en-US" sz="2000" dirty="0" smtClean="0"/>
              <a:t>, and G. </a:t>
            </a:r>
            <a:r>
              <a:rPr lang="en-US" sz="2000" dirty="0" err="1" smtClean="0"/>
              <a:t>Fettweis</a:t>
            </a:r>
            <a:r>
              <a:rPr lang="en-US" sz="2000" dirty="0" smtClean="0"/>
              <a:t>, "Benefits and Impact of Cloud Computing on 5G Signal Processing: Flexible centralization through cloud-RAN," </a:t>
            </a:r>
            <a:r>
              <a:rPr lang="en-US" sz="2000" i="1" dirty="0" smtClean="0"/>
              <a:t>IEEE Signal Processing Magazine</a:t>
            </a:r>
            <a:r>
              <a:rPr lang="en-US" sz="2000" dirty="0" smtClean="0"/>
              <a:t>, vol. 31, pp. 35-44, 2014.</a:t>
            </a:r>
          </a:p>
          <a:p>
            <a:pPr>
              <a:buNone/>
            </a:pPr>
            <a:r>
              <a:rPr lang="en-US" sz="2000" dirty="0" smtClean="0"/>
              <a:t>[16]	S. Singh and P. Singh, "Key Concepts and Network Architecture for 5G Mobile Technology," </a:t>
            </a:r>
            <a:r>
              <a:rPr lang="en-US" sz="2000" i="1" dirty="0" smtClean="0"/>
              <a:t>International Journal of Scientific Research Engineering &amp; Technology (IJSRET)</a:t>
            </a:r>
            <a:r>
              <a:rPr lang="en-US" sz="2000" dirty="0" smtClean="0"/>
              <a:t>, vol. 1, pp. 165-170, 2012.</a:t>
            </a:r>
          </a:p>
          <a:p>
            <a:pPr>
              <a:buNone/>
            </a:pPr>
            <a:r>
              <a:rPr lang="en-US" sz="2000" dirty="0" smtClean="0"/>
              <a:t>[17]	W.-b. </a:t>
            </a:r>
            <a:r>
              <a:rPr lang="en-US" sz="2000" dirty="0" err="1" smtClean="0"/>
              <a:t>Zheng</a:t>
            </a:r>
            <a:r>
              <a:rPr lang="en-US" sz="2000" dirty="0" smtClean="0"/>
              <a:t>, X.-c. Li, and K. </a:t>
            </a:r>
            <a:r>
              <a:rPr lang="en-US" sz="2000" dirty="0" err="1" smtClean="0"/>
              <a:t>Sharan</a:t>
            </a:r>
            <a:r>
              <a:rPr lang="en-US" sz="2000" dirty="0" smtClean="0"/>
              <a:t>, "The emplacement of synchronal mobile business on 5G wireless world."</a:t>
            </a:r>
          </a:p>
          <a:p>
            <a:pPr>
              <a:buNone/>
            </a:pPr>
            <a:r>
              <a:rPr lang="en-US" sz="2000" dirty="0" smtClean="0"/>
              <a:t>[18]	A. </a:t>
            </a:r>
            <a:r>
              <a:rPr lang="en-US" sz="2000" dirty="0" err="1" smtClean="0"/>
              <a:t>Bleicher</a:t>
            </a:r>
            <a:r>
              <a:rPr lang="en-US" sz="2000" dirty="0" smtClean="0"/>
              <a:t>, "The 5G phone future [News]."</a:t>
            </a:r>
          </a:p>
          <a:p>
            <a:pPr>
              <a:buNone/>
            </a:pPr>
            <a:r>
              <a:rPr lang="en-US" sz="2000" dirty="0" smtClean="0"/>
              <a:t>[19]	M. Olsson, C. </a:t>
            </a:r>
            <a:r>
              <a:rPr lang="en-US" sz="2000" dirty="0" err="1" smtClean="0"/>
              <a:t>Cavdar</a:t>
            </a:r>
            <a:r>
              <a:rPr lang="en-US" sz="2000" dirty="0" smtClean="0"/>
              <a:t>, P. </a:t>
            </a:r>
            <a:r>
              <a:rPr lang="en-US" sz="2000" dirty="0" err="1" smtClean="0"/>
              <a:t>Frenger</a:t>
            </a:r>
            <a:r>
              <a:rPr lang="en-US" sz="2000" dirty="0" smtClean="0"/>
              <a:t>, S. </a:t>
            </a:r>
            <a:r>
              <a:rPr lang="en-US" sz="2000" dirty="0" err="1" smtClean="0"/>
              <a:t>Tombaz</a:t>
            </a:r>
            <a:r>
              <a:rPr lang="en-US" sz="2000" dirty="0" smtClean="0"/>
              <a:t>, D. </a:t>
            </a:r>
            <a:r>
              <a:rPr lang="en-US" sz="2000" dirty="0" err="1" smtClean="0"/>
              <a:t>Sabella</a:t>
            </a:r>
            <a:r>
              <a:rPr lang="en-US" sz="2000" dirty="0" smtClean="0"/>
              <a:t>, and R. </a:t>
            </a:r>
            <a:r>
              <a:rPr lang="en-US" sz="2000" dirty="0" err="1" smtClean="0"/>
              <a:t>Jantti</a:t>
            </a:r>
            <a:r>
              <a:rPr lang="en-US" sz="2000" dirty="0" smtClean="0"/>
              <a:t>, "5GrEEn: Towards Green 5G Mobile Networks."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[20]	R. Q. </a:t>
            </a:r>
            <a:r>
              <a:rPr lang="en-US" dirty="0" err="1" smtClean="0"/>
              <a:t>Hu</a:t>
            </a:r>
            <a:r>
              <a:rPr lang="en-US" dirty="0" smtClean="0"/>
              <a:t> and Y. </a:t>
            </a:r>
            <a:r>
              <a:rPr lang="en-US" dirty="0" err="1" smtClean="0"/>
              <a:t>Qian</a:t>
            </a:r>
            <a:r>
              <a:rPr lang="en-US" dirty="0" smtClean="0"/>
              <a:t>, "An energy efficient and spectrum efficient wireless heterogeneous network framework for 5G systems."</a:t>
            </a:r>
          </a:p>
          <a:p>
            <a:pPr>
              <a:buNone/>
            </a:pPr>
            <a:r>
              <a:rPr lang="en-US" dirty="0" smtClean="0"/>
              <a:t>[21]	N. </a:t>
            </a:r>
            <a:r>
              <a:rPr lang="en-US" dirty="0" err="1" smtClean="0"/>
              <a:t>Ulltveit</a:t>
            </a:r>
            <a:r>
              <a:rPr lang="en-US" dirty="0" smtClean="0"/>
              <a:t>-Moe, V. A. </a:t>
            </a:r>
            <a:r>
              <a:rPr lang="en-US" dirty="0" err="1" smtClean="0"/>
              <a:t>Oleshchuk</a:t>
            </a:r>
            <a:r>
              <a:rPr lang="en-US" dirty="0" smtClean="0"/>
              <a:t>, and G. M. </a:t>
            </a:r>
            <a:r>
              <a:rPr lang="en-US" dirty="0" err="1" smtClean="0"/>
              <a:t>Køien</a:t>
            </a:r>
            <a:r>
              <a:rPr lang="en-US" dirty="0" smtClean="0"/>
              <a:t>, "Location-Aware Mobile Intrusion Detection with Enhanced Privacy in a 5G Context."</a:t>
            </a:r>
          </a:p>
          <a:p>
            <a:pPr>
              <a:buNone/>
            </a:pPr>
            <a:r>
              <a:rPr lang="en-US" dirty="0" smtClean="0"/>
              <a:t>[22]	Y. Li, B. </a:t>
            </a:r>
            <a:r>
              <a:rPr lang="en-US" dirty="0" err="1" smtClean="0"/>
              <a:t>Kaur</a:t>
            </a:r>
            <a:r>
              <a:rPr lang="en-US" dirty="0" smtClean="0"/>
              <a:t>, and B. Andersen, "Denial of Service Prevention for 5G."</a:t>
            </a:r>
          </a:p>
          <a:p>
            <a:pPr>
              <a:buNone/>
            </a:pPr>
            <a:r>
              <a:rPr lang="en-US" dirty="0" smtClean="0"/>
              <a:t>[23]	J. Noll and M. M. R. </a:t>
            </a:r>
            <a:r>
              <a:rPr lang="en-US" dirty="0" err="1" smtClean="0"/>
              <a:t>Chowdhury</a:t>
            </a:r>
            <a:r>
              <a:rPr lang="en-US" dirty="0" smtClean="0"/>
              <a:t>, "5G: Service Continuity in Heterogeneous Environments."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Mobile communication technology has progressed during past few decades</a:t>
            </a:r>
          </a:p>
          <a:p>
            <a:pPr algn="just"/>
            <a:r>
              <a:rPr lang="en-US" dirty="0" smtClean="0"/>
              <a:t>From 1G &gt; 2G &gt; 3G &gt; 4G, after every ten years</a:t>
            </a:r>
          </a:p>
          <a:p>
            <a:pPr algn="just"/>
            <a:r>
              <a:rPr lang="en-US" dirty="0" smtClean="0"/>
              <a:t>We have seen emergence of a number of technologies and standards such as: GSM, GPRS, EDGE and WIMAX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9437"/>
            <a:ext cx="8229600" cy="4525963"/>
          </a:xfrm>
        </p:spPr>
        <p:txBody>
          <a:bodyPr>
            <a:normAutofit/>
          </a:bodyPr>
          <a:lstStyle/>
          <a:p>
            <a:endParaRPr lang="en-US" sz="8000" b="1" i="1" dirty="0" smtClean="0"/>
          </a:p>
          <a:p>
            <a:pPr algn="ctr">
              <a:buNone/>
            </a:pPr>
            <a:r>
              <a:rPr lang="en-US" sz="8000" b="1" i="1" dirty="0" smtClean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347334"/>
          <a:ext cx="8991600" cy="1615268"/>
        </p:xfrm>
        <a:graphic>
          <a:graphicData uri="http://schemas.openxmlformats.org/drawingml/2006/table">
            <a:tbl>
              <a:tblPr/>
              <a:tblGrid>
                <a:gridCol w="751697"/>
                <a:gridCol w="1942187"/>
                <a:gridCol w="1942187"/>
                <a:gridCol w="1294789"/>
                <a:gridCol w="1566337"/>
                <a:gridCol w="1494403"/>
              </a:tblGrid>
              <a:tr h="493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Deployment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Standards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Data Rate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Multiplexing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Services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03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1970-80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AMPS 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TACS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ETACS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NMT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 Kbps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FDMA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Voice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971800"/>
          <a:ext cx="8991600" cy="841248"/>
        </p:xfrm>
        <a:graphic>
          <a:graphicData uri="http://schemas.openxmlformats.org/drawingml/2006/table">
            <a:tbl>
              <a:tblPr/>
              <a:tblGrid>
                <a:gridCol w="751697"/>
                <a:gridCol w="1942187"/>
                <a:gridCol w="1942187"/>
                <a:gridCol w="1294789"/>
                <a:gridCol w="1566337"/>
                <a:gridCol w="1494403"/>
              </a:tblGrid>
              <a:tr h="8282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1990-2004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D-AMPS, GSM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IS-95 CDMA One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HSCSD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 Kbps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TDMA, CDMA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SMS,Voice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Void Mail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" y="3803850"/>
          <a:ext cx="8991600" cy="814850"/>
        </p:xfrm>
        <a:graphic>
          <a:graphicData uri="http://schemas.openxmlformats.org/drawingml/2006/table">
            <a:tbl>
              <a:tblPr/>
              <a:tblGrid>
                <a:gridCol w="751697"/>
                <a:gridCol w="1942187"/>
                <a:gridCol w="1942187"/>
                <a:gridCol w="1294789"/>
                <a:gridCol w="1566337"/>
                <a:gridCol w="1494403"/>
              </a:tblGrid>
              <a:tr h="81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3G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2004-2010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UMTS,CDMA 2000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HSDPA,HSUPA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144kbps – 2Mbps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CDMA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SMS, Voice,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Video Streaming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" y="4618700"/>
          <a:ext cx="8991600" cy="814850"/>
        </p:xfrm>
        <a:graphic>
          <a:graphicData uri="http://schemas.openxmlformats.org/drawingml/2006/table">
            <a:tbl>
              <a:tblPr/>
              <a:tblGrid>
                <a:gridCol w="751697"/>
                <a:gridCol w="1942187"/>
                <a:gridCol w="1942187"/>
                <a:gridCol w="1294789"/>
                <a:gridCol w="1566337"/>
                <a:gridCol w="1494403"/>
              </a:tblGrid>
              <a:tr h="81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4G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2010-2020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WIMAX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100Mbps-1Gbps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IP based access methods 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SMA, Voice, Video Streaming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5433550"/>
          <a:ext cx="8991600" cy="814850"/>
        </p:xfrm>
        <a:graphic>
          <a:graphicData uri="http://schemas.openxmlformats.org/drawingml/2006/table">
            <a:tbl>
              <a:tblPr/>
              <a:tblGrid>
                <a:gridCol w="751697"/>
                <a:gridCol w="1942187"/>
                <a:gridCol w="1942187"/>
                <a:gridCol w="1294789"/>
                <a:gridCol w="1566337"/>
                <a:gridCol w="1494403"/>
              </a:tblGrid>
              <a:tr h="81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onwards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Currently evolving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&gt; 1 </a:t>
                      </a:r>
                      <a:r>
                        <a:rPr lang="en-U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Gbps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CDMA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Dynamic access to information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415" marR="184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5G networks have been hypothesized as next generation of mobile phones</a:t>
            </a:r>
          </a:p>
          <a:p>
            <a:pPr algn="just"/>
            <a:r>
              <a:rPr lang="en-US" dirty="0" smtClean="0"/>
              <a:t>There are no specifications currently available</a:t>
            </a:r>
          </a:p>
          <a:p>
            <a:pPr algn="just"/>
            <a:r>
              <a:rPr lang="en-US" dirty="0" smtClean="0"/>
              <a:t>However, a huge amount of investment has been done by developed countries on upgrading their infrastructure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5G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Korea has invested $1.49 billion and European Union is also investing $963 million for next generation of mobile phones</a:t>
            </a:r>
          </a:p>
          <a:p>
            <a:pPr algn="just"/>
            <a:r>
              <a:rPr lang="en-US" dirty="0" smtClean="0"/>
              <a:t>Companies are also doing their experimentation to develop technologies that can cope with next generation demands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http://www.zdnet.com/article/samsung-boasts-7-5gbps-mobile-speed-record-in-5g-trial/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5G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For instance, Samsung has successfully achieved 7.5Gbps at stationary environment while 1.2Gbps with a mobility of 100km/hour</a:t>
            </a:r>
          </a:p>
          <a:p>
            <a:pPr algn="just"/>
            <a:r>
              <a:rPr lang="en-US" dirty="0" smtClean="0"/>
              <a:t>The experiment was done on 28GHz frequency band which is very high and not good for long range communication</a:t>
            </a:r>
          </a:p>
          <a:p>
            <a:pPr algn="just"/>
            <a:r>
              <a:rPr lang="en-US" dirty="0" smtClean="0"/>
              <a:t>However, the company has adopted Hybrid Adaptive Array Technology (using millimeter wave) to achieve long range 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2/7/2015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5G Mobile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879068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http://www.zdnet.com/article/samsung-boasts-7-5gbps-mobile-speed-record-in-5g-trial/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2007</Words>
  <Application>Microsoft Office PowerPoint</Application>
  <PresentationFormat>On-screen Show (4:3)</PresentationFormat>
  <Paragraphs>486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5G Mobile Communication</vt:lpstr>
      <vt:lpstr>Presentation Outline</vt:lpstr>
      <vt:lpstr>Slide 3</vt:lpstr>
      <vt:lpstr>Introduction</vt:lpstr>
      <vt:lpstr>What is 5G Network?</vt:lpstr>
      <vt:lpstr>Introduction</vt:lpstr>
      <vt:lpstr>What is 5G network?</vt:lpstr>
      <vt:lpstr>*5G Networks</vt:lpstr>
      <vt:lpstr>*5G developments</vt:lpstr>
      <vt:lpstr>*5G developments</vt:lpstr>
      <vt:lpstr>*5G developments</vt:lpstr>
      <vt:lpstr>5G Vision</vt:lpstr>
      <vt:lpstr>Samsung’s 5G rainbow</vt:lpstr>
      <vt:lpstr>Properties of 5G network</vt:lpstr>
      <vt:lpstr>Properties of 5G network</vt:lpstr>
      <vt:lpstr>5G Mobile Phones</vt:lpstr>
      <vt:lpstr>5G Mobile Phones</vt:lpstr>
      <vt:lpstr>5G Mobile Phones</vt:lpstr>
      <vt:lpstr>5G Mobile Phones</vt:lpstr>
      <vt:lpstr>5G Mobile Phones</vt:lpstr>
      <vt:lpstr>5G Mobile Phones</vt:lpstr>
      <vt:lpstr>5G applications</vt:lpstr>
      <vt:lpstr>5G enabling technologies</vt:lpstr>
      <vt:lpstr>5G enabling technologies</vt:lpstr>
      <vt:lpstr>Nanotechnology</vt:lpstr>
      <vt:lpstr>Pervasive Computing</vt:lpstr>
      <vt:lpstr>Beam Division Multiple Access</vt:lpstr>
      <vt:lpstr>Group cooperative relay</vt:lpstr>
      <vt:lpstr>HetNets</vt:lpstr>
      <vt:lpstr>Software defined networking</vt:lpstr>
      <vt:lpstr>Machine to machine communication</vt:lpstr>
      <vt:lpstr>Big data</vt:lpstr>
      <vt:lpstr>Cognitive radio networks</vt:lpstr>
      <vt:lpstr>Cognitive Radio Network (issues)</vt:lpstr>
      <vt:lpstr>Millimeter wave communication</vt:lpstr>
      <vt:lpstr>Massive MIMO</vt:lpstr>
      <vt:lpstr>High Altitude Stratospheric Platform  Station Systems</vt:lpstr>
      <vt:lpstr>Dynamic wireless ad hoc network</vt:lpstr>
      <vt:lpstr>Dynamic Wireless Ad hoc Networks</vt:lpstr>
      <vt:lpstr>Visible Light Communication (LiFi)</vt:lpstr>
      <vt:lpstr>Green communication</vt:lpstr>
      <vt:lpstr>Cloud computing</vt:lpstr>
      <vt:lpstr>Research opportunities</vt:lpstr>
      <vt:lpstr>Mobile Communication in Pakistan</vt:lpstr>
      <vt:lpstr>Conclusion</vt:lpstr>
      <vt:lpstr>Bibliography</vt:lpstr>
      <vt:lpstr>Bibliography</vt:lpstr>
      <vt:lpstr>Bibliography</vt:lpstr>
      <vt:lpstr>Bibliography</vt:lpstr>
      <vt:lpstr>Slide 50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Networks</dc:title>
  <dc:creator>Administrator</dc:creator>
  <cp:lastModifiedBy>Administrator</cp:lastModifiedBy>
  <cp:revision>253</cp:revision>
  <dcterms:created xsi:type="dcterms:W3CDTF">2006-08-16T00:00:00Z</dcterms:created>
  <dcterms:modified xsi:type="dcterms:W3CDTF">2015-04-29T16:13:37Z</dcterms:modified>
</cp:coreProperties>
</file>