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56" r:id="rId2"/>
    <p:sldId id="381" r:id="rId3"/>
    <p:sldId id="290" r:id="rId4"/>
    <p:sldId id="391" r:id="rId5"/>
    <p:sldId id="393" r:id="rId6"/>
    <p:sldId id="430" r:id="rId7"/>
    <p:sldId id="394" r:id="rId8"/>
    <p:sldId id="395" r:id="rId9"/>
    <p:sldId id="396" r:id="rId10"/>
    <p:sldId id="397" r:id="rId11"/>
    <p:sldId id="432" r:id="rId12"/>
    <p:sldId id="398" r:id="rId13"/>
    <p:sldId id="400" r:id="rId14"/>
    <p:sldId id="399" r:id="rId15"/>
    <p:sldId id="401" r:id="rId16"/>
    <p:sldId id="402" r:id="rId17"/>
    <p:sldId id="403" r:id="rId18"/>
    <p:sldId id="404" r:id="rId19"/>
    <p:sldId id="405" r:id="rId20"/>
    <p:sldId id="406" r:id="rId21"/>
    <p:sldId id="429" r:id="rId22"/>
    <p:sldId id="407" r:id="rId23"/>
    <p:sldId id="408" r:id="rId24"/>
    <p:sldId id="409" r:id="rId25"/>
    <p:sldId id="411" r:id="rId26"/>
    <p:sldId id="412" r:id="rId27"/>
    <p:sldId id="413" r:id="rId28"/>
    <p:sldId id="414" r:id="rId29"/>
    <p:sldId id="415" r:id="rId30"/>
    <p:sldId id="416" r:id="rId31"/>
    <p:sldId id="417" r:id="rId32"/>
    <p:sldId id="418" r:id="rId33"/>
    <p:sldId id="420" r:id="rId34"/>
    <p:sldId id="433" r:id="rId35"/>
    <p:sldId id="431" r:id="rId36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4226"/>
    <a:srgbClr val="BA631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2747" autoAdjust="0"/>
  </p:normalViewPr>
  <p:slideViewPr>
    <p:cSldViewPr>
      <p:cViewPr varScale="1">
        <p:scale>
          <a:sx n="221" d="100"/>
          <a:sy n="221" d="100"/>
        </p:scale>
        <p:origin x="600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8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smtClean="0"/>
              <a:t>2016-09-19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Copyright 2016, JCC Consulting,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C422486-9554-4981-8017-6A18F9F95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9105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smtClean="0"/>
              <a:t>2016-09-19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96CC14-6C7C-4565-9B66-C1C31DA5E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48955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6CC14-6C7C-4565-9B66-C1C31DA5E2F7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2016-09-19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05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1066800" cy="329184"/>
          </a:xfrm>
        </p:spPr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DDA0849-33D5-4DE7-B015-4224AE446B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18288"/>
            <a:ext cx="5943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4DDA0849-33D5-4DE7-B015-4224AE446BD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4" descr="C:\d_drive\Keith\JCC\Web Page\Logo\JccConsulting_logo Only 100x100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5" y="0"/>
            <a:ext cx="369455" cy="3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cc.com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p.edu/catalog.php?record_id=18374" TargetMode="External"/><Relationship Id="rId2" Type="http://schemas.openxmlformats.org/officeDocument/2006/relationships/hyperlink" Target="http://dataconomy.com/seven-vs-big-dat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ist.gov/el/cyber-physical-systems/big-data-pwg" TargetMode="External"/><Relationship Id="rId5" Type="http://schemas.openxmlformats.org/officeDocument/2006/relationships/hyperlink" Target="http://www.iso.org/iso/big_data_report-jtc1.pdf" TargetMode="External"/><Relationship Id="rId4" Type="http://schemas.openxmlformats.org/officeDocument/2006/relationships/hyperlink" Target="http://www.whitehouse.gov/sites/default/files/docs/big_data_privacy_report_may_1_2014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ilbert.com/strip/2016-08-1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848600" cy="2308225"/>
          </a:xfrm>
        </p:spPr>
        <p:txBody>
          <a:bodyPr/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An Overview of Databases for the Big Data Ecosystem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Keith W. Hare</a:t>
            </a:r>
          </a:p>
          <a:p>
            <a:r>
              <a:rPr lang="en-US" dirty="0" smtClean="0"/>
              <a:t>JCC Consulting, Inc.</a:t>
            </a:r>
          </a:p>
          <a:p>
            <a:r>
              <a:rPr lang="en-US" dirty="0" smtClean="0"/>
              <a:t>September 20,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1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 Data Buzzwords – NoSQL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Originally did not include SQL</a:t>
            </a:r>
          </a:p>
          <a:p>
            <a:pPr lvl="1"/>
            <a:r>
              <a:rPr lang="en-US" dirty="0" smtClean="0"/>
              <a:t>Rejected complexity of SQL language</a:t>
            </a:r>
          </a:p>
          <a:p>
            <a:pPr lvl="1"/>
            <a:r>
              <a:rPr lang="en-US" dirty="0" smtClean="0"/>
              <a:t>Rejected overhead and limitations of SQL Databases</a:t>
            </a:r>
          </a:p>
          <a:p>
            <a:r>
              <a:rPr lang="en-US" dirty="0" smtClean="0"/>
              <a:t>Now </a:t>
            </a:r>
            <a:r>
              <a:rPr lang="en-US" b="1" dirty="0" smtClean="0"/>
              <a:t>N</a:t>
            </a:r>
            <a:r>
              <a:rPr lang="en-US" dirty="0" smtClean="0"/>
              <a:t>ot </a:t>
            </a:r>
            <a:r>
              <a:rPr lang="en-US" b="1" dirty="0" smtClean="0"/>
              <a:t>O</a:t>
            </a:r>
            <a:r>
              <a:rPr lang="en-US" dirty="0" smtClean="0"/>
              <a:t>nly SQL</a:t>
            </a:r>
          </a:p>
          <a:p>
            <a:pPr lvl="1"/>
            <a:r>
              <a:rPr lang="en-US" dirty="0" smtClean="0"/>
              <a:t>Turns out that SQL is a powerful language for specifying queries</a:t>
            </a:r>
          </a:p>
          <a:p>
            <a:r>
              <a:rPr lang="en-US" dirty="0" smtClean="0"/>
              <a:t>Potentially useful data storage and retrieval techniques</a:t>
            </a:r>
            <a:endParaRPr lang="en-US" dirty="0"/>
          </a:p>
          <a:p>
            <a:pPr marL="54864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24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Partitioning data across multiple servers</a:t>
            </a:r>
          </a:p>
          <a:p>
            <a:r>
              <a:rPr lang="en-US" dirty="0" smtClean="0"/>
              <a:t>Scaling out</a:t>
            </a:r>
          </a:p>
          <a:p>
            <a:pPr marL="0" indent="0">
              <a:buNone/>
            </a:pPr>
            <a:r>
              <a:rPr lang="en-US" dirty="0" smtClean="0"/>
              <a:t>Once the data is </a:t>
            </a:r>
            <a:r>
              <a:rPr lang="en-US" dirty="0" err="1" smtClean="0"/>
              <a:t>sharded</a:t>
            </a:r>
            <a:r>
              <a:rPr lang="en-US" dirty="0" smtClean="0"/>
              <a:t>, send queries to data with </a:t>
            </a:r>
            <a:r>
              <a:rPr lang="en-US" smtClean="0"/>
              <a:t>Map Reduce</a:t>
            </a:r>
            <a:endParaRPr lang="en-US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884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 Buzzwords – Map 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Patented </a:t>
            </a:r>
            <a:r>
              <a:rPr lang="en-US" dirty="0"/>
              <a:t>a</a:t>
            </a:r>
            <a:r>
              <a:rPr lang="en-US" dirty="0" smtClean="0"/>
              <a:t>lgorithm for:</a:t>
            </a:r>
          </a:p>
          <a:p>
            <a:pPr lvl="1"/>
            <a:r>
              <a:rPr lang="en-US" dirty="0" smtClean="0"/>
              <a:t>partitioning queries to run on multiple nodes in parallel </a:t>
            </a:r>
          </a:p>
          <a:p>
            <a:pPr lvl="1"/>
            <a:r>
              <a:rPr lang="en-US" dirty="0" smtClean="0"/>
              <a:t>Integrating the results</a:t>
            </a:r>
          </a:p>
          <a:p>
            <a:r>
              <a:rPr lang="en-US" dirty="0" smtClean="0"/>
              <a:t>Map Reduce details originally created by developer</a:t>
            </a:r>
          </a:p>
          <a:p>
            <a:r>
              <a:rPr lang="en-US" dirty="0" smtClean="0"/>
              <a:t>Operations can (and should) be generated by database software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726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 Data Buzzwords – Schema-less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development time by eliminating up-front schema design</a:t>
            </a:r>
          </a:p>
          <a:p>
            <a:r>
              <a:rPr lang="en-US" dirty="0" smtClean="0"/>
              <a:t>Schema information still exists</a:t>
            </a:r>
          </a:p>
          <a:p>
            <a:pPr lvl="1"/>
            <a:r>
              <a:rPr lang="en-US" dirty="0" smtClean="0"/>
              <a:t>Embedded in the data</a:t>
            </a:r>
          </a:p>
          <a:p>
            <a:pPr lvl="1"/>
            <a:r>
              <a:rPr lang="en-US" dirty="0" smtClean="0"/>
              <a:t>Embedded in the code to support an API</a:t>
            </a:r>
          </a:p>
          <a:p>
            <a:pPr lvl="1"/>
            <a:r>
              <a:rPr lang="en-US" dirty="0" smtClean="0"/>
              <a:t>Pinned to a developer’s wall</a:t>
            </a:r>
          </a:p>
          <a:p>
            <a:r>
              <a:rPr lang="en-US" dirty="0" smtClean="0"/>
              <a:t>Reinventing databases from the 1960s</a:t>
            </a:r>
            <a:endParaRPr lang="en-US" dirty="0"/>
          </a:p>
          <a:p>
            <a:pPr marL="54864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769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 Buzzwords – New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powerful SQL query language with performance benefits of NoSQL databases</a:t>
            </a:r>
          </a:p>
          <a:p>
            <a:r>
              <a:rPr lang="en-US" dirty="0" smtClean="0"/>
              <a:t>Support ACID transactions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24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“Big Data” Data </a:t>
            </a:r>
            <a:r>
              <a:rPr lang="en-US" dirty="0" smtClean="0"/>
              <a:t>Types</a:t>
            </a:r>
          </a:p>
          <a:p>
            <a:r>
              <a:rPr lang="en-US" dirty="0"/>
              <a:t>Data Storage Models</a:t>
            </a:r>
          </a:p>
          <a:p>
            <a:r>
              <a:rPr lang="en-US" dirty="0"/>
              <a:t>When is data </a:t>
            </a:r>
            <a:r>
              <a:rPr lang="en-US" dirty="0" smtClean="0"/>
              <a:t>accessed?</a:t>
            </a:r>
          </a:p>
          <a:p>
            <a:r>
              <a:rPr lang="en-US" dirty="0" smtClean="0"/>
              <a:t>Data Distribution</a:t>
            </a:r>
          </a:p>
          <a:p>
            <a:r>
              <a:rPr lang="en-US" dirty="0"/>
              <a:t>Integrating Data From Multiple </a:t>
            </a:r>
            <a:r>
              <a:rPr lang="en-US" dirty="0" smtClean="0"/>
              <a:t>Sources</a:t>
            </a:r>
          </a:p>
          <a:p>
            <a:pPr lvl="1"/>
            <a:r>
              <a:rPr lang="en-US" dirty="0"/>
              <a:t>Variety of Data Sets/Sources</a:t>
            </a:r>
          </a:p>
          <a:p>
            <a:pPr lvl="1"/>
            <a:r>
              <a:rPr lang="en-US" dirty="0"/>
              <a:t>Variety of Data Source Ownership</a:t>
            </a:r>
          </a:p>
          <a:p>
            <a:r>
              <a:rPr lang="en-US" dirty="0" smtClean="0"/>
              <a:t>Data </a:t>
            </a:r>
            <a:r>
              <a:rPr lang="en-US" dirty="0"/>
              <a:t>query languages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56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“Big Data” </a:t>
            </a:r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Data Types</a:t>
            </a:r>
          </a:p>
          <a:p>
            <a:pPr lvl="1"/>
            <a:r>
              <a:rPr lang="en-US" dirty="0" smtClean="0"/>
              <a:t>Character</a:t>
            </a:r>
          </a:p>
          <a:p>
            <a:pPr lvl="1"/>
            <a:r>
              <a:rPr lang="en-US" dirty="0" smtClean="0"/>
              <a:t>Numerical</a:t>
            </a:r>
          </a:p>
          <a:p>
            <a:pPr lvl="1"/>
            <a:r>
              <a:rPr lang="en-US" dirty="0" smtClean="0"/>
              <a:t>Date/Time/Timestamp</a:t>
            </a:r>
          </a:p>
          <a:p>
            <a:pPr lvl="1"/>
            <a:r>
              <a:rPr lang="en-US" dirty="0" smtClean="0"/>
              <a:t>Large Objects – LOB/BLOB/CLOB </a:t>
            </a:r>
          </a:p>
          <a:p>
            <a:r>
              <a:rPr lang="en-US" dirty="0" smtClean="0"/>
              <a:t>“Big Data” Data Types</a:t>
            </a:r>
          </a:p>
          <a:p>
            <a:pPr lvl="1"/>
            <a:r>
              <a:rPr lang="en-US" dirty="0" smtClean="0"/>
              <a:t>Multi-dimensional </a:t>
            </a:r>
            <a:r>
              <a:rPr lang="en-US" dirty="0"/>
              <a:t>arrays</a:t>
            </a:r>
          </a:p>
          <a:p>
            <a:pPr lvl="1"/>
            <a:r>
              <a:rPr lang="en-US" dirty="0" smtClean="0"/>
              <a:t>Images/video</a:t>
            </a:r>
            <a:endParaRPr lang="en-US" dirty="0"/>
          </a:p>
          <a:p>
            <a:pPr lvl="1"/>
            <a:r>
              <a:rPr lang="en-US" dirty="0" smtClean="0"/>
              <a:t>Documents</a:t>
            </a:r>
            <a:r>
              <a:rPr lang="en-US" dirty="0"/>
              <a:t> </a:t>
            </a:r>
          </a:p>
          <a:p>
            <a:pPr lvl="1"/>
            <a:r>
              <a:rPr lang="en-US" dirty="0" smtClean="0"/>
              <a:t>Loosely </a:t>
            </a:r>
            <a:r>
              <a:rPr lang="en-US" dirty="0"/>
              <a:t>formatted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Objects </a:t>
            </a:r>
          </a:p>
          <a:p>
            <a:pPr lvl="1"/>
            <a:r>
              <a:rPr lang="en-US" dirty="0" smtClean="0"/>
              <a:t>Spatial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63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</a:t>
            </a:r>
            <a:r>
              <a:rPr lang="en-US" dirty="0" smtClean="0"/>
              <a:t>Storage </a:t>
            </a:r>
            <a:r>
              <a:rPr lang="en-US" dirty="0"/>
              <a:t>M</a:t>
            </a:r>
            <a:r>
              <a:rPr lang="en-US" dirty="0" smtClean="0"/>
              <a:t>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Row Store – Tabular </a:t>
            </a:r>
            <a:endParaRPr lang="en-US" dirty="0"/>
          </a:p>
          <a:p>
            <a:r>
              <a:rPr lang="en-US" dirty="0" smtClean="0"/>
              <a:t>Column </a:t>
            </a:r>
            <a:r>
              <a:rPr lang="en-US" dirty="0"/>
              <a:t>Store</a:t>
            </a:r>
          </a:p>
          <a:p>
            <a:r>
              <a:rPr lang="en-US" dirty="0"/>
              <a:t>Key Value </a:t>
            </a:r>
          </a:p>
          <a:p>
            <a:r>
              <a:rPr lang="en-US" dirty="0" smtClean="0"/>
              <a:t>Document</a:t>
            </a:r>
            <a:endParaRPr lang="en-US" dirty="0"/>
          </a:p>
          <a:p>
            <a:pPr lvl="1"/>
            <a:r>
              <a:rPr lang="en-US" dirty="0" smtClean="0"/>
              <a:t>XML</a:t>
            </a:r>
            <a:endParaRPr lang="en-US" dirty="0"/>
          </a:p>
          <a:p>
            <a:pPr lvl="1"/>
            <a:r>
              <a:rPr lang="en-US" dirty="0" smtClean="0"/>
              <a:t>JSON – Java Script Object Notation</a:t>
            </a:r>
          </a:p>
          <a:p>
            <a:pPr lvl="1"/>
            <a:r>
              <a:rPr lang="en-US" dirty="0" smtClean="0"/>
              <a:t>BSON – Binary JSON</a:t>
            </a:r>
            <a:endParaRPr lang="en-US" dirty="0"/>
          </a:p>
          <a:p>
            <a:r>
              <a:rPr lang="en-US" dirty="0" smtClean="0"/>
              <a:t>Graph</a:t>
            </a:r>
            <a:endParaRPr lang="en-US" dirty="0"/>
          </a:p>
          <a:p>
            <a:r>
              <a:rPr lang="en-US" dirty="0" smtClean="0"/>
              <a:t>Multi dimensional array</a:t>
            </a:r>
          </a:p>
          <a:p>
            <a:r>
              <a:rPr lang="en-US" dirty="0" smtClean="0"/>
              <a:t>Object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384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data accessed?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being stored</a:t>
            </a:r>
          </a:p>
          <a:p>
            <a:r>
              <a:rPr lang="en-US" dirty="0" smtClean="0"/>
              <a:t>Before (or instead of) being stored – Streaming data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161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node – vertical scaling</a:t>
            </a:r>
            <a:endParaRPr lang="en-US" dirty="0"/>
          </a:p>
          <a:p>
            <a:r>
              <a:rPr lang="en-US" dirty="0" smtClean="0"/>
              <a:t>Clustered</a:t>
            </a:r>
            <a:endParaRPr lang="en-US" dirty="0"/>
          </a:p>
          <a:p>
            <a:r>
              <a:rPr lang="en-US" dirty="0" smtClean="0"/>
              <a:t>Replicated</a:t>
            </a:r>
            <a:endParaRPr lang="en-US" dirty="0"/>
          </a:p>
          <a:p>
            <a:r>
              <a:rPr lang="en-US" dirty="0" smtClean="0"/>
              <a:t>Horizontally </a:t>
            </a:r>
            <a:r>
              <a:rPr lang="en-US" dirty="0"/>
              <a:t>distributed &amp; </a:t>
            </a:r>
            <a:r>
              <a:rPr lang="en-US" dirty="0" smtClean="0"/>
              <a:t>replicated – horizontal scaling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3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ultimate goal of big data techniques is to be able to identify useful, usable information in a timely fashion – actionable analytics</a:t>
            </a:r>
          </a:p>
          <a:p>
            <a:r>
              <a:rPr lang="en-US" dirty="0"/>
              <a:t>Prerequisites to producing actionable analytics are</a:t>
            </a:r>
          </a:p>
          <a:p>
            <a:pPr lvl="1"/>
            <a:r>
              <a:rPr lang="en-US" dirty="0"/>
              <a:t>Ability to analyze lots of disparate data</a:t>
            </a:r>
          </a:p>
          <a:p>
            <a:pPr lvl="1"/>
            <a:r>
              <a:rPr lang="en-US" dirty="0"/>
              <a:t>Ability to discover, access, store and retrieve lots of data</a:t>
            </a:r>
          </a:p>
          <a:p>
            <a:r>
              <a:rPr lang="en-US" dirty="0"/>
              <a:t>This presentation provides an overview of data storage and retrieval in a big data ecosystem</a:t>
            </a:r>
          </a:p>
          <a:p>
            <a:pPr lvl="1"/>
            <a:r>
              <a:rPr lang="en-US" dirty="0"/>
              <a:t>Focus on the characteristics, not the implementations</a:t>
            </a:r>
          </a:p>
          <a:p>
            <a:pPr lvl="1"/>
            <a:r>
              <a:rPr lang="en-US" dirty="0"/>
              <a:t>Useful for understanding how the pieces should fit together</a:t>
            </a:r>
          </a:p>
          <a:p>
            <a:pPr lvl="1"/>
            <a:r>
              <a:rPr lang="en-US" dirty="0"/>
              <a:t>Addresses the prerequisites not the end goal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Buy a bigger server</a:t>
            </a:r>
          </a:p>
          <a:p>
            <a:pPr lvl="1"/>
            <a:r>
              <a:rPr lang="en-US" dirty="0" smtClean="0"/>
              <a:t>More CPUs</a:t>
            </a:r>
          </a:p>
          <a:p>
            <a:pPr lvl="1"/>
            <a:r>
              <a:rPr lang="en-US" dirty="0" smtClean="0"/>
              <a:t>Faster CPUs</a:t>
            </a:r>
          </a:p>
          <a:p>
            <a:pPr lvl="1"/>
            <a:r>
              <a:rPr lang="en-US" dirty="0" smtClean="0"/>
              <a:t>More Memory</a:t>
            </a:r>
          </a:p>
          <a:p>
            <a:pPr lvl="1"/>
            <a:r>
              <a:rPr lang="en-US" dirty="0" smtClean="0"/>
              <a:t>More storage</a:t>
            </a:r>
          </a:p>
          <a:p>
            <a:r>
              <a:rPr lang="en-US" dirty="0" smtClean="0"/>
              <a:t>Argument for vertical scaling</a:t>
            </a:r>
          </a:p>
          <a:p>
            <a:pPr lvl="1"/>
            <a:r>
              <a:rPr lang="en-US" dirty="0" smtClean="0"/>
              <a:t>Cores per CPU chip are increasing – 22 cores/CPU</a:t>
            </a:r>
          </a:p>
          <a:p>
            <a:pPr lvl="1"/>
            <a:r>
              <a:rPr lang="en-US" dirty="0" smtClean="0"/>
              <a:t>Configurable memory is increasing – 2 terabytes/server</a:t>
            </a:r>
          </a:p>
          <a:p>
            <a:pPr lvl="1"/>
            <a:r>
              <a:rPr lang="en-US" dirty="0" smtClean="0"/>
              <a:t>Storage capacity </a:t>
            </a:r>
            <a:r>
              <a:rPr lang="en-US" dirty="0"/>
              <a:t>is </a:t>
            </a:r>
            <a:r>
              <a:rPr lang="en-US" dirty="0" smtClean="0"/>
              <a:t>increasing – 15.3 Terabyte SSDs</a:t>
            </a:r>
          </a:p>
          <a:p>
            <a:pPr lvl="1"/>
            <a:r>
              <a:rPr lang="en-US" dirty="0" smtClean="0"/>
              <a:t>Faster networks – 20 Gigabit network adapters</a:t>
            </a:r>
            <a:endParaRPr lang="en-US" dirty="0"/>
          </a:p>
          <a:p>
            <a:r>
              <a:rPr lang="en-US" dirty="0" smtClean="0"/>
              <a:t>Not all problems can be solved with vertical scaling</a:t>
            </a: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028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Problems with Vertical 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data storage breaks?</a:t>
            </a:r>
          </a:p>
          <a:p>
            <a:r>
              <a:rPr lang="en-US" dirty="0" smtClean="0"/>
              <a:t>What if server breaks?</a:t>
            </a:r>
          </a:p>
          <a:p>
            <a:r>
              <a:rPr lang="en-US" dirty="0" smtClean="0"/>
              <a:t>What if data center breaks?</a:t>
            </a:r>
          </a:p>
          <a:p>
            <a:r>
              <a:rPr lang="en-US" dirty="0" smtClean="0"/>
              <a:t>What if a single server cannot handle CPU load?</a:t>
            </a:r>
          </a:p>
          <a:p>
            <a:r>
              <a:rPr lang="en-US" dirty="0" smtClean="0"/>
              <a:t>What if a network cannot handle the traffic?</a:t>
            </a:r>
          </a:p>
          <a:p>
            <a:r>
              <a:rPr lang="en-US" dirty="0" smtClean="0"/>
              <a:t>What if data doesn’t fit?</a:t>
            </a:r>
          </a:p>
          <a:p>
            <a:pPr marL="0" indent="0">
              <a:buNone/>
            </a:pPr>
            <a:r>
              <a:rPr lang="en-US" dirty="0" smtClean="0"/>
              <a:t>Horizontal scaling and replication solve these issues but introduce additional complexities.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329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Horizontally Scaled Data Source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22</a:t>
            </a:fld>
            <a:endParaRPr lang="en-US" dirty="0"/>
          </a:p>
        </p:txBody>
      </p:sp>
      <p:grpSp>
        <p:nvGrpSpPr>
          <p:cNvPr id="87" name="Group 86"/>
          <p:cNvGrpSpPr/>
          <p:nvPr/>
        </p:nvGrpSpPr>
        <p:grpSpPr>
          <a:xfrm>
            <a:off x="838200" y="2362200"/>
            <a:ext cx="7044390" cy="2590800"/>
            <a:chOff x="499410" y="2362200"/>
            <a:chExt cx="7044390" cy="2590800"/>
          </a:xfrm>
        </p:grpSpPr>
        <p:grpSp>
          <p:nvGrpSpPr>
            <p:cNvPr id="24" name="Group 23"/>
            <p:cNvGrpSpPr/>
            <p:nvPr/>
          </p:nvGrpSpPr>
          <p:grpSpPr>
            <a:xfrm>
              <a:off x="499410" y="3523363"/>
              <a:ext cx="2167590" cy="1429636"/>
              <a:chOff x="533400" y="2514600"/>
              <a:chExt cx="2795052" cy="1884518"/>
            </a:xfrm>
          </p:grpSpPr>
          <p:sp>
            <p:nvSpPr>
              <p:cNvPr id="7" name="Flowchart: Magnetic Disk 6"/>
              <p:cNvSpPr/>
              <p:nvPr/>
            </p:nvSpPr>
            <p:spPr>
              <a:xfrm>
                <a:off x="533400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lowchart: Magnetic Disk 15"/>
              <p:cNvSpPr/>
              <p:nvPr/>
            </p:nvSpPr>
            <p:spPr>
              <a:xfrm>
                <a:off x="1363293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Flowchart: Magnetic Disk 18"/>
              <p:cNvSpPr/>
              <p:nvPr/>
            </p:nvSpPr>
            <p:spPr>
              <a:xfrm>
                <a:off x="2498559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Flowchart: Process 7"/>
              <p:cNvSpPr/>
              <p:nvPr/>
            </p:nvSpPr>
            <p:spPr>
              <a:xfrm>
                <a:off x="533401" y="2514600"/>
                <a:ext cx="2795051" cy="762000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Computer 1</a:t>
                </a:r>
                <a:endParaRPr lang="en-US" dirty="0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2819400" y="3523364"/>
              <a:ext cx="2167590" cy="1429636"/>
              <a:chOff x="478972" y="2514600"/>
              <a:chExt cx="2795052" cy="1884518"/>
            </a:xfrm>
          </p:grpSpPr>
          <p:sp>
            <p:nvSpPr>
              <p:cNvPr id="54" name="Flowchart: Magnetic Disk 53"/>
              <p:cNvSpPr/>
              <p:nvPr/>
            </p:nvSpPr>
            <p:spPr>
              <a:xfrm>
                <a:off x="478972" y="3318164"/>
                <a:ext cx="762000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Flowchart: Magnetic Disk 54"/>
              <p:cNvSpPr/>
              <p:nvPr/>
            </p:nvSpPr>
            <p:spPr>
              <a:xfrm>
                <a:off x="1308865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Flowchart: Magnetic Disk 55"/>
              <p:cNvSpPr/>
              <p:nvPr/>
            </p:nvSpPr>
            <p:spPr>
              <a:xfrm>
                <a:off x="2444130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Flowchart: Process 57"/>
              <p:cNvSpPr/>
              <p:nvPr/>
            </p:nvSpPr>
            <p:spPr>
              <a:xfrm>
                <a:off x="478973" y="2514600"/>
                <a:ext cx="2795051" cy="762000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Computer 2</a:t>
                </a:r>
                <a:endParaRPr lang="en-US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5376210" y="3523364"/>
              <a:ext cx="2167590" cy="1429636"/>
              <a:chOff x="533400" y="2514600"/>
              <a:chExt cx="2795052" cy="1884518"/>
            </a:xfrm>
          </p:grpSpPr>
          <p:sp>
            <p:nvSpPr>
              <p:cNvPr id="61" name="Flowchart: Magnetic Disk 60"/>
              <p:cNvSpPr/>
              <p:nvPr/>
            </p:nvSpPr>
            <p:spPr>
              <a:xfrm>
                <a:off x="533400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Flowchart: Magnetic Disk 61"/>
              <p:cNvSpPr/>
              <p:nvPr/>
            </p:nvSpPr>
            <p:spPr>
              <a:xfrm>
                <a:off x="1363293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Flowchart: Magnetic Disk 62"/>
              <p:cNvSpPr/>
              <p:nvPr/>
            </p:nvSpPr>
            <p:spPr>
              <a:xfrm>
                <a:off x="2498559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Flowchart: Process 64"/>
              <p:cNvSpPr/>
              <p:nvPr/>
            </p:nvSpPr>
            <p:spPr>
              <a:xfrm>
                <a:off x="533401" y="2514600"/>
                <a:ext cx="2795051" cy="762000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Computer </a:t>
                </a:r>
                <a:r>
                  <a:rPr lang="en-US" i="1" dirty="0" smtClean="0"/>
                  <a:t>N</a:t>
                </a:r>
                <a:endParaRPr lang="en-US" i="1" dirty="0"/>
              </a:p>
            </p:txBody>
          </p:sp>
        </p:grpSp>
        <p:sp>
          <p:nvSpPr>
            <p:cNvPr id="73" name="Flowchart: Process 72"/>
            <p:cNvSpPr/>
            <p:nvPr/>
          </p:nvSpPr>
          <p:spPr>
            <a:xfrm>
              <a:off x="2971800" y="2362200"/>
              <a:ext cx="1828800" cy="829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Horizontally Scaled Storage &amp; Analytics</a:t>
              </a:r>
              <a:endParaRPr lang="en-US" dirty="0"/>
            </a:p>
          </p:txBody>
        </p:sp>
        <p:cxnSp>
          <p:nvCxnSpPr>
            <p:cNvPr id="77" name="Elbow Connector 76"/>
            <p:cNvCxnSpPr>
              <a:stCxn id="8" idx="0"/>
              <a:endCxn id="73" idx="1"/>
            </p:cNvCxnSpPr>
            <p:nvPr/>
          </p:nvCxnSpPr>
          <p:spPr>
            <a:xfrm rot="5400000" flipH="1" flipV="1">
              <a:off x="1904186" y="2455749"/>
              <a:ext cx="746635" cy="1388594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Elbow Connector 78"/>
            <p:cNvCxnSpPr>
              <a:stCxn id="65" idx="0"/>
              <a:endCxn id="73" idx="3"/>
            </p:cNvCxnSpPr>
            <p:nvPr/>
          </p:nvCxnSpPr>
          <p:spPr>
            <a:xfrm rot="16200000" flipV="1">
              <a:off x="5256985" y="2320343"/>
              <a:ext cx="746636" cy="1659406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Elbow Connector 82"/>
            <p:cNvCxnSpPr>
              <a:stCxn id="58" idx="0"/>
              <a:endCxn id="73" idx="2"/>
            </p:cNvCxnSpPr>
            <p:nvPr/>
          </p:nvCxnSpPr>
          <p:spPr>
            <a:xfrm rot="16200000" flipV="1">
              <a:off x="3728644" y="3348812"/>
              <a:ext cx="332108" cy="16996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609600" y="55626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Horizontal Scaling is one solution to the data volume challenge.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4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Horizontal Distribution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Server</a:t>
            </a:r>
            <a:endParaRPr lang="en-US" dirty="0"/>
          </a:p>
          <a:p>
            <a:r>
              <a:rPr lang="en-US" dirty="0" smtClean="0"/>
              <a:t>Cluster of servers</a:t>
            </a:r>
            <a:endParaRPr lang="en-US" dirty="0"/>
          </a:p>
          <a:p>
            <a:r>
              <a:rPr lang="en-US" dirty="0" smtClean="0"/>
              <a:t>Multiple servers/clusters in a Datacenter</a:t>
            </a:r>
            <a:endParaRPr lang="en-US" dirty="0"/>
          </a:p>
          <a:p>
            <a:r>
              <a:rPr lang="en-US" dirty="0" smtClean="0"/>
              <a:t>Multiple datacenters on a Continent</a:t>
            </a:r>
            <a:endParaRPr lang="en-US" dirty="0"/>
          </a:p>
          <a:p>
            <a:r>
              <a:rPr lang="en-US" dirty="0" smtClean="0"/>
              <a:t>Multiple continents on a Planet</a:t>
            </a:r>
          </a:p>
          <a:p>
            <a:r>
              <a:rPr lang="en-US" dirty="0" smtClean="0"/>
              <a:t>Lets not think small</a:t>
            </a:r>
            <a:endParaRPr lang="en-US" dirty="0"/>
          </a:p>
          <a:p>
            <a:pPr lvl="1"/>
            <a:r>
              <a:rPr lang="en-US" dirty="0" smtClean="0"/>
              <a:t>Multiple planets in a Solar System</a:t>
            </a:r>
          </a:p>
          <a:p>
            <a:pPr lvl="1"/>
            <a:r>
              <a:rPr lang="en-US" dirty="0" smtClean="0"/>
              <a:t>Multiple solar systems in a Galaxy</a:t>
            </a:r>
          </a:p>
          <a:p>
            <a:pPr lvl="1"/>
            <a:r>
              <a:rPr lang="en-US" dirty="0" smtClean="0"/>
              <a:t>Still some challenges around network latency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202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Horizontal Distribution and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 processing </a:t>
            </a:r>
          </a:p>
          <a:p>
            <a:r>
              <a:rPr lang="en-US" dirty="0" smtClean="0"/>
              <a:t>Distribute query and analysis</a:t>
            </a:r>
          </a:p>
          <a:p>
            <a:pPr lvl="1"/>
            <a:r>
              <a:rPr lang="en-US" dirty="0" smtClean="0"/>
              <a:t>Map-Reduce algorithms</a:t>
            </a:r>
          </a:p>
          <a:p>
            <a:r>
              <a:rPr lang="en-US" dirty="0" smtClean="0"/>
              <a:t>Transmit results, not the entire data set</a:t>
            </a:r>
          </a:p>
          <a:p>
            <a:r>
              <a:rPr lang="en-US" dirty="0" smtClean="0"/>
              <a:t>Replicate data for fault tolerance and performance</a:t>
            </a:r>
          </a:p>
          <a:p>
            <a:r>
              <a:rPr lang="en-US" dirty="0" smtClean="0"/>
              <a:t>Lots of complexities that do not fit in timeframe for this talk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1740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Integrating </a:t>
            </a:r>
            <a:r>
              <a:rPr lang="en-US" dirty="0" smtClean="0"/>
              <a:t>Data From Multiple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Discovering </a:t>
            </a:r>
            <a:r>
              <a:rPr lang="en-US" dirty="0"/>
              <a:t>that data exists</a:t>
            </a:r>
          </a:p>
          <a:p>
            <a:pPr lvl="1"/>
            <a:r>
              <a:rPr lang="en-US" dirty="0" smtClean="0"/>
              <a:t>Data location</a:t>
            </a:r>
            <a:endParaRPr lang="en-US" dirty="0"/>
          </a:p>
          <a:p>
            <a:pPr lvl="1"/>
            <a:r>
              <a:rPr lang="en-US" dirty="0" smtClean="0"/>
              <a:t>Access </a:t>
            </a:r>
            <a:r>
              <a:rPr lang="en-US" dirty="0"/>
              <a:t>method(s)</a:t>
            </a:r>
          </a:p>
          <a:p>
            <a:pPr lvl="1"/>
            <a:r>
              <a:rPr lang="en-US" dirty="0" smtClean="0"/>
              <a:t>Understanding </a:t>
            </a:r>
            <a:r>
              <a:rPr lang="en-US" dirty="0"/>
              <a:t>what data is available and what it means</a:t>
            </a:r>
          </a:p>
          <a:p>
            <a:pPr lvl="2"/>
            <a:r>
              <a:rPr lang="en-US" dirty="0" smtClean="0"/>
              <a:t>Schema can programmatically queried</a:t>
            </a:r>
          </a:p>
          <a:p>
            <a:pPr lvl="2"/>
            <a:r>
              <a:rPr lang="en-US" dirty="0" smtClean="0"/>
              <a:t>Ontologies to identify comparable data</a:t>
            </a:r>
          </a:p>
          <a:p>
            <a:pPr lvl="1"/>
            <a:r>
              <a:rPr lang="en-US" dirty="0" smtClean="0"/>
              <a:t>Security </a:t>
            </a:r>
            <a:r>
              <a:rPr lang="en-US" dirty="0"/>
              <a:t>requirements</a:t>
            </a:r>
          </a:p>
          <a:p>
            <a:pPr lvl="1"/>
            <a:r>
              <a:rPr lang="en-US" dirty="0" smtClean="0"/>
              <a:t>Privacy </a:t>
            </a:r>
            <a:r>
              <a:rPr lang="en-US" dirty="0"/>
              <a:t>requirements</a:t>
            </a:r>
          </a:p>
          <a:p>
            <a:pPr lvl="1"/>
            <a:r>
              <a:rPr lang="en-US" dirty="0" smtClean="0"/>
              <a:t>Business </a:t>
            </a:r>
            <a:r>
              <a:rPr lang="en-US" dirty="0"/>
              <a:t>details</a:t>
            </a:r>
          </a:p>
          <a:p>
            <a:r>
              <a:rPr lang="en-US" dirty="0" smtClean="0"/>
              <a:t>Identifying possible operations/analysis</a:t>
            </a:r>
            <a:endParaRPr lang="en-US" dirty="0"/>
          </a:p>
          <a:p>
            <a:r>
              <a:rPr lang="en-US" dirty="0" smtClean="0"/>
              <a:t>Integrating </a:t>
            </a:r>
            <a:r>
              <a:rPr lang="en-US" dirty="0"/>
              <a:t>the resulting analysis </a:t>
            </a:r>
            <a:endParaRPr lang="en-US" dirty="0" smtClean="0"/>
          </a:p>
          <a:p>
            <a:r>
              <a:rPr lang="en-US" dirty="0" smtClean="0"/>
              <a:t>Challenging problems in this area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133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Flowchart: Process 76"/>
          <p:cNvSpPr/>
          <p:nvPr/>
        </p:nvSpPr>
        <p:spPr>
          <a:xfrm>
            <a:off x="5334000" y="4191000"/>
            <a:ext cx="2585829" cy="104861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Source Registry N</a:t>
            </a:r>
            <a:endParaRPr lang="en-US" dirty="0"/>
          </a:p>
        </p:txBody>
      </p:sp>
      <p:sp>
        <p:nvSpPr>
          <p:cNvPr id="76" name="Flowchart: Process 75"/>
          <p:cNvSpPr/>
          <p:nvPr/>
        </p:nvSpPr>
        <p:spPr>
          <a:xfrm>
            <a:off x="5257800" y="4267200"/>
            <a:ext cx="2585829" cy="104861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Source Registry 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Multiple Data Sources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26</a:t>
            </a:fld>
            <a:endParaRPr lang="en-US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702182" y="1828800"/>
            <a:ext cx="3107818" cy="1143000"/>
            <a:chOff x="499410" y="2362200"/>
            <a:chExt cx="7044390" cy="2590800"/>
          </a:xfrm>
        </p:grpSpPr>
        <p:grpSp>
          <p:nvGrpSpPr>
            <p:cNvPr id="6" name="Group 5"/>
            <p:cNvGrpSpPr/>
            <p:nvPr/>
          </p:nvGrpSpPr>
          <p:grpSpPr>
            <a:xfrm>
              <a:off x="499410" y="3523363"/>
              <a:ext cx="2167590" cy="1429636"/>
              <a:chOff x="533400" y="2514600"/>
              <a:chExt cx="2795052" cy="1884518"/>
            </a:xfrm>
          </p:grpSpPr>
          <p:sp>
            <p:nvSpPr>
              <p:cNvPr id="21" name="Flowchart: Magnetic Disk 20"/>
              <p:cNvSpPr/>
              <p:nvPr/>
            </p:nvSpPr>
            <p:spPr>
              <a:xfrm>
                <a:off x="533400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Flowchart: Magnetic Disk 21"/>
              <p:cNvSpPr/>
              <p:nvPr/>
            </p:nvSpPr>
            <p:spPr>
              <a:xfrm>
                <a:off x="1363293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Flowchart: Magnetic Disk 22"/>
              <p:cNvSpPr/>
              <p:nvPr/>
            </p:nvSpPr>
            <p:spPr>
              <a:xfrm>
                <a:off x="2498559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Flowchart: Process 23"/>
              <p:cNvSpPr/>
              <p:nvPr/>
            </p:nvSpPr>
            <p:spPr>
              <a:xfrm>
                <a:off x="533401" y="2514600"/>
                <a:ext cx="2795051" cy="762000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Computer 1</a:t>
                </a:r>
                <a:endParaRPr lang="en-US" sz="8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861610" y="3523364"/>
              <a:ext cx="2167589" cy="1429636"/>
              <a:chOff x="533400" y="2514600"/>
              <a:chExt cx="2795050" cy="1884518"/>
            </a:xfrm>
          </p:grpSpPr>
          <p:sp>
            <p:nvSpPr>
              <p:cNvPr id="17" name="Flowchart: Magnetic Disk 16"/>
              <p:cNvSpPr/>
              <p:nvPr/>
            </p:nvSpPr>
            <p:spPr>
              <a:xfrm>
                <a:off x="533400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Flowchart: Magnetic Disk 17"/>
              <p:cNvSpPr/>
              <p:nvPr/>
            </p:nvSpPr>
            <p:spPr>
              <a:xfrm>
                <a:off x="1363293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Flowchart: Magnetic Disk 18"/>
              <p:cNvSpPr/>
              <p:nvPr/>
            </p:nvSpPr>
            <p:spPr>
              <a:xfrm>
                <a:off x="2498559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Flowchart: Process 19"/>
              <p:cNvSpPr/>
              <p:nvPr/>
            </p:nvSpPr>
            <p:spPr>
              <a:xfrm>
                <a:off x="533400" y="2514600"/>
                <a:ext cx="2795050" cy="761999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Computer 2</a:t>
                </a:r>
                <a:endParaRPr lang="en-US" sz="8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376210" y="3523364"/>
              <a:ext cx="2167590" cy="1429636"/>
              <a:chOff x="533400" y="2514600"/>
              <a:chExt cx="2795052" cy="1884518"/>
            </a:xfrm>
          </p:grpSpPr>
          <p:sp>
            <p:nvSpPr>
              <p:cNvPr id="13" name="Flowchart: Magnetic Disk 12"/>
              <p:cNvSpPr/>
              <p:nvPr/>
            </p:nvSpPr>
            <p:spPr>
              <a:xfrm>
                <a:off x="533400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Flowchart: Magnetic Disk 13"/>
              <p:cNvSpPr/>
              <p:nvPr/>
            </p:nvSpPr>
            <p:spPr>
              <a:xfrm>
                <a:off x="1363293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Flowchart: Magnetic Disk 14"/>
              <p:cNvSpPr/>
              <p:nvPr/>
            </p:nvSpPr>
            <p:spPr>
              <a:xfrm>
                <a:off x="2498559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lowchart: Process 15"/>
              <p:cNvSpPr/>
              <p:nvPr/>
            </p:nvSpPr>
            <p:spPr>
              <a:xfrm>
                <a:off x="533401" y="2514600"/>
                <a:ext cx="2795051" cy="762000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Computer </a:t>
                </a:r>
                <a:r>
                  <a:rPr lang="en-US" sz="800" i="1" dirty="0" smtClean="0"/>
                  <a:t>N</a:t>
                </a:r>
                <a:endParaRPr lang="en-US" sz="800" i="1" dirty="0"/>
              </a:p>
            </p:txBody>
          </p:sp>
        </p:grpSp>
        <p:sp>
          <p:nvSpPr>
            <p:cNvPr id="9" name="Flowchart: Process 8"/>
            <p:cNvSpPr/>
            <p:nvPr/>
          </p:nvSpPr>
          <p:spPr>
            <a:xfrm>
              <a:off x="2614347" y="2362200"/>
              <a:ext cx="2414853" cy="829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Horizontally Scaled Storage &amp; Analytics</a:t>
              </a:r>
              <a:endParaRPr lang="en-US" sz="800" dirty="0"/>
            </a:p>
          </p:txBody>
        </p:sp>
        <p:cxnSp>
          <p:nvCxnSpPr>
            <p:cNvPr id="10" name="Elbow Connector 9"/>
            <p:cNvCxnSpPr>
              <a:stCxn id="24" idx="0"/>
              <a:endCxn id="9" idx="1"/>
            </p:cNvCxnSpPr>
            <p:nvPr/>
          </p:nvCxnSpPr>
          <p:spPr>
            <a:xfrm rot="5400000" flipH="1" flipV="1">
              <a:off x="1725457" y="2634476"/>
              <a:ext cx="746635" cy="1031141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stCxn id="16" idx="0"/>
              <a:endCxn id="9" idx="3"/>
            </p:cNvCxnSpPr>
            <p:nvPr/>
          </p:nvCxnSpPr>
          <p:spPr>
            <a:xfrm rot="16200000" flipV="1">
              <a:off x="5371285" y="2434642"/>
              <a:ext cx="746635" cy="1430807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>
              <a:stCxn id="20" idx="0"/>
              <a:endCxn id="9" idx="2"/>
            </p:cNvCxnSpPr>
            <p:nvPr/>
          </p:nvCxnSpPr>
          <p:spPr>
            <a:xfrm rot="16200000" flipV="1">
              <a:off x="3717536" y="3295493"/>
              <a:ext cx="332107" cy="123633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702182" y="3429000"/>
            <a:ext cx="3107818" cy="1143000"/>
            <a:chOff x="499410" y="2362200"/>
            <a:chExt cx="7044390" cy="2590800"/>
          </a:xfrm>
        </p:grpSpPr>
        <p:grpSp>
          <p:nvGrpSpPr>
            <p:cNvPr id="34" name="Group 33"/>
            <p:cNvGrpSpPr/>
            <p:nvPr/>
          </p:nvGrpSpPr>
          <p:grpSpPr>
            <a:xfrm>
              <a:off x="499410" y="3523363"/>
              <a:ext cx="2167590" cy="1429636"/>
              <a:chOff x="533400" y="2514600"/>
              <a:chExt cx="2795052" cy="1884518"/>
            </a:xfrm>
          </p:grpSpPr>
          <p:sp>
            <p:nvSpPr>
              <p:cNvPr id="49" name="Flowchart: Magnetic Disk 48"/>
              <p:cNvSpPr/>
              <p:nvPr/>
            </p:nvSpPr>
            <p:spPr>
              <a:xfrm>
                <a:off x="533400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Flowchart: Magnetic Disk 49"/>
              <p:cNvSpPr/>
              <p:nvPr/>
            </p:nvSpPr>
            <p:spPr>
              <a:xfrm>
                <a:off x="1363293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Flowchart: Magnetic Disk 50"/>
              <p:cNvSpPr/>
              <p:nvPr/>
            </p:nvSpPr>
            <p:spPr>
              <a:xfrm>
                <a:off x="2498559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Flowchart: Process 51"/>
              <p:cNvSpPr/>
              <p:nvPr/>
            </p:nvSpPr>
            <p:spPr>
              <a:xfrm>
                <a:off x="533401" y="2514600"/>
                <a:ext cx="2795051" cy="762000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Computer 1</a:t>
                </a:r>
                <a:endParaRPr lang="en-US" sz="8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2861610" y="3523364"/>
              <a:ext cx="2167589" cy="1429636"/>
              <a:chOff x="533400" y="2514600"/>
              <a:chExt cx="2795050" cy="1884518"/>
            </a:xfrm>
          </p:grpSpPr>
          <p:sp>
            <p:nvSpPr>
              <p:cNvPr id="45" name="Flowchart: Magnetic Disk 44"/>
              <p:cNvSpPr/>
              <p:nvPr/>
            </p:nvSpPr>
            <p:spPr>
              <a:xfrm>
                <a:off x="533400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Flowchart: Magnetic Disk 45"/>
              <p:cNvSpPr/>
              <p:nvPr/>
            </p:nvSpPr>
            <p:spPr>
              <a:xfrm>
                <a:off x="1363293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Flowchart: Magnetic Disk 46"/>
              <p:cNvSpPr/>
              <p:nvPr/>
            </p:nvSpPr>
            <p:spPr>
              <a:xfrm>
                <a:off x="2498559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Flowchart: Process 47"/>
              <p:cNvSpPr/>
              <p:nvPr/>
            </p:nvSpPr>
            <p:spPr>
              <a:xfrm>
                <a:off x="533400" y="2514600"/>
                <a:ext cx="2795050" cy="761999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Computer 2</a:t>
                </a:r>
                <a:endParaRPr lang="en-US" sz="800" dirty="0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5376210" y="3523364"/>
              <a:ext cx="2167590" cy="1429636"/>
              <a:chOff x="533400" y="2514600"/>
              <a:chExt cx="2795052" cy="1884518"/>
            </a:xfrm>
          </p:grpSpPr>
          <p:sp>
            <p:nvSpPr>
              <p:cNvPr id="41" name="Flowchart: Magnetic Disk 40"/>
              <p:cNvSpPr/>
              <p:nvPr/>
            </p:nvSpPr>
            <p:spPr>
              <a:xfrm>
                <a:off x="533400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Flowchart: Magnetic Disk 41"/>
              <p:cNvSpPr/>
              <p:nvPr/>
            </p:nvSpPr>
            <p:spPr>
              <a:xfrm>
                <a:off x="1363293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Flowchart: Magnetic Disk 42"/>
              <p:cNvSpPr/>
              <p:nvPr/>
            </p:nvSpPr>
            <p:spPr>
              <a:xfrm>
                <a:off x="2498559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Flowchart: Process 43"/>
              <p:cNvSpPr/>
              <p:nvPr/>
            </p:nvSpPr>
            <p:spPr>
              <a:xfrm>
                <a:off x="533401" y="2514600"/>
                <a:ext cx="2795051" cy="762000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Computer </a:t>
                </a:r>
                <a:r>
                  <a:rPr lang="en-US" sz="800" i="1" dirty="0" smtClean="0"/>
                  <a:t>N</a:t>
                </a:r>
                <a:endParaRPr lang="en-US" sz="800" i="1" dirty="0"/>
              </a:p>
            </p:txBody>
          </p:sp>
        </p:grpSp>
        <p:sp>
          <p:nvSpPr>
            <p:cNvPr id="37" name="Flowchart: Process 36"/>
            <p:cNvSpPr/>
            <p:nvPr/>
          </p:nvSpPr>
          <p:spPr>
            <a:xfrm>
              <a:off x="2614347" y="2362200"/>
              <a:ext cx="2414853" cy="829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Horizontally Scaled Storage &amp; Analytics</a:t>
              </a:r>
              <a:endParaRPr lang="en-US" sz="800" dirty="0"/>
            </a:p>
          </p:txBody>
        </p:sp>
        <p:cxnSp>
          <p:nvCxnSpPr>
            <p:cNvPr id="38" name="Elbow Connector 37"/>
            <p:cNvCxnSpPr>
              <a:stCxn id="52" idx="0"/>
              <a:endCxn id="37" idx="1"/>
            </p:cNvCxnSpPr>
            <p:nvPr/>
          </p:nvCxnSpPr>
          <p:spPr>
            <a:xfrm rot="5400000" flipH="1" flipV="1">
              <a:off x="1725457" y="2634476"/>
              <a:ext cx="746635" cy="1031141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stCxn id="44" idx="0"/>
              <a:endCxn id="37" idx="3"/>
            </p:cNvCxnSpPr>
            <p:nvPr/>
          </p:nvCxnSpPr>
          <p:spPr>
            <a:xfrm rot="16200000" flipV="1">
              <a:off x="5371285" y="2434642"/>
              <a:ext cx="746635" cy="1430807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lbow Connector 39"/>
            <p:cNvCxnSpPr>
              <a:stCxn id="48" idx="0"/>
              <a:endCxn id="37" idx="2"/>
            </p:cNvCxnSpPr>
            <p:nvPr/>
          </p:nvCxnSpPr>
          <p:spPr>
            <a:xfrm rot="16200000" flipV="1">
              <a:off x="3717536" y="3295493"/>
              <a:ext cx="332107" cy="123633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778382" y="5181600"/>
            <a:ext cx="3107818" cy="1143000"/>
            <a:chOff x="499410" y="2362200"/>
            <a:chExt cx="7044390" cy="2590800"/>
          </a:xfrm>
        </p:grpSpPr>
        <p:grpSp>
          <p:nvGrpSpPr>
            <p:cNvPr id="54" name="Group 53"/>
            <p:cNvGrpSpPr/>
            <p:nvPr/>
          </p:nvGrpSpPr>
          <p:grpSpPr>
            <a:xfrm>
              <a:off x="499410" y="3523363"/>
              <a:ext cx="2167590" cy="1429636"/>
              <a:chOff x="533400" y="2514600"/>
              <a:chExt cx="2795052" cy="1884518"/>
            </a:xfrm>
          </p:grpSpPr>
          <p:sp>
            <p:nvSpPr>
              <p:cNvPr id="69" name="Flowchart: Magnetic Disk 68"/>
              <p:cNvSpPr/>
              <p:nvPr/>
            </p:nvSpPr>
            <p:spPr>
              <a:xfrm>
                <a:off x="533400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Flowchart: Magnetic Disk 69"/>
              <p:cNvSpPr/>
              <p:nvPr/>
            </p:nvSpPr>
            <p:spPr>
              <a:xfrm>
                <a:off x="1363293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Flowchart: Magnetic Disk 70"/>
              <p:cNvSpPr/>
              <p:nvPr/>
            </p:nvSpPr>
            <p:spPr>
              <a:xfrm>
                <a:off x="2498559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Flowchart: Process 71"/>
              <p:cNvSpPr/>
              <p:nvPr/>
            </p:nvSpPr>
            <p:spPr>
              <a:xfrm>
                <a:off x="533401" y="2514600"/>
                <a:ext cx="2795051" cy="762000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Computer 1</a:t>
                </a:r>
                <a:endParaRPr lang="en-US" sz="800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2861610" y="3523364"/>
              <a:ext cx="2167589" cy="1429636"/>
              <a:chOff x="533400" y="2514600"/>
              <a:chExt cx="2795050" cy="1884518"/>
            </a:xfrm>
          </p:grpSpPr>
          <p:sp>
            <p:nvSpPr>
              <p:cNvPr id="65" name="Flowchart: Magnetic Disk 64"/>
              <p:cNvSpPr/>
              <p:nvPr/>
            </p:nvSpPr>
            <p:spPr>
              <a:xfrm>
                <a:off x="533400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Flowchart: Magnetic Disk 65"/>
              <p:cNvSpPr/>
              <p:nvPr/>
            </p:nvSpPr>
            <p:spPr>
              <a:xfrm>
                <a:off x="1363293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Flowchart: Magnetic Disk 66"/>
              <p:cNvSpPr/>
              <p:nvPr/>
            </p:nvSpPr>
            <p:spPr>
              <a:xfrm>
                <a:off x="2498559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Flowchart: Process 67"/>
              <p:cNvSpPr/>
              <p:nvPr/>
            </p:nvSpPr>
            <p:spPr>
              <a:xfrm>
                <a:off x="533400" y="2514600"/>
                <a:ext cx="2795050" cy="761999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Computer 2</a:t>
                </a:r>
                <a:endParaRPr lang="en-US" sz="8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376210" y="3523364"/>
              <a:ext cx="2167590" cy="1429636"/>
              <a:chOff x="533400" y="2514600"/>
              <a:chExt cx="2795052" cy="1884518"/>
            </a:xfrm>
          </p:grpSpPr>
          <p:sp>
            <p:nvSpPr>
              <p:cNvPr id="61" name="Flowchart: Magnetic Disk 60"/>
              <p:cNvSpPr/>
              <p:nvPr/>
            </p:nvSpPr>
            <p:spPr>
              <a:xfrm>
                <a:off x="533400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Flowchart: Magnetic Disk 61"/>
              <p:cNvSpPr/>
              <p:nvPr/>
            </p:nvSpPr>
            <p:spPr>
              <a:xfrm>
                <a:off x="1363293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Flowchart: Magnetic Disk 62"/>
              <p:cNvSpPr/>
              <p:nvPr/>
            </p:nvSpPr>
            <p:spPr>
              <a:xfrm>
                <a:off x="2498559" y="3318164"/>
                <a:ext cx="761999" cy="1080954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Flowchart: Process 63"/>
              <p:cNvSpPr/>
              <p:nvPr/>
            </p:nvSpPr>
            <p:spPr>
              <a:xfrm>
                <a:off x="533401" y="2514600"/>
                <a:ext cx="2795051" cy="762000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Computer </a:t>
                </a:r>
                <a:r>
                  <a:rPr lang="en-US" sz="800" i="1" dirty="0" smtClean="0"/>
                  <a:t>N</a:t>
                </a:r>
                <a:endParaRPr lang="en-US" sz="800" i="1" dirty="0"/>
              </a:p>
            </p:txBody>
          </p:sp>
        </p:grpSp>
        <p:sp>
          <p:nvSpPr>
            <p:cNvPr id="57" name="Flowchart: Process 56"/>
            <p:cNvSpPr/>
            <p:nvPr/>
          </p:nvSpPr>
          <p:spPr>
            <a:xfrm>
              <a:off x="2614347" y="2362200"/>
              <a:ext cx="2414853" cy="829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Horizontally Scaled Storage &amp; Analytics</a:t>
              </a:r>
              <a:endParaRPr lang="en-US" sz="800" dirty="0"/>
            </a:p>
          </p:txBody>
        </p:sp>
        <p:cxnSp>
          <p:nvCxnSpPr>
            <p:cNvPr id="58" name="Elbow Connector 57"/>
            <p:cNvCxnSpPr>
              <a:stCxn id="72" idx="0"/>
              <a:endCxn id="57" idx="1"/>
            </p:cNvCxnSpPr>
            <p:nvPr/>
          </p:nvCxnSpPr>
          <p:spPr>
            <a:xfrm rot="5400000" flipH="1" flipV="1">
              <a:off x="1725457" y="2634476"/>
              <a:ext cx="746635" cy="1031141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Elbow Connector 58"/>
            <p:cNvCxnSpPr>
              <a:stCxn id="64" idx="0"/>
              <a:endCxn id="57" idx="3"/>
            </p:cNvCxnSpPr>
            <p:nvPr/>
          </p:nvCxnSpPr>
          <p:spPr>
            <a:xfrm rot="16200000" flipV="1">
              <a:off x="5371285" y="2434642"/>
              <a:ext cx="746635" cy="1430807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lbow Connector 59"/>
            <p:cNvCxnSpPr>
              <a:stCxn id="68" idx="0"/>
              <a:endCxn id="57" idx="2"/>
            </p:cNvCxnSpPr>
            <p:nvPr/>
          </p:nvCxnSpPr>
          <p:spPr>
            <a:xfrm rot="16200000" flipV="1">
              <a:off x="3717536" y="3295493"/>
              <a:ext cx="332107" cy="123633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0" name="Elbow Connector 89"/>
          <p:cNvCxnSpPr>
            <a:stCxn id="9" idx="0"/>
            <a:endCxn id="74" idx="1"/>
          </p:cNvCxnSpPr>
          <p:nvPr/>
        </p:nvCxnSpPr>
        <p:spPr>
          <a:xfrm rot="16200000" flipH="1">
            <a:off x="2146219" y="1850510"/>
            <a:ext cx="3057091" cy="3013670"/>
          </a:xfrm>
          <a:prstGeom prst="bentConnector4">
            <a:avLst>
              <a:gd name="adj1" fmla="val -7478"/>
              <a:gd name="adj2" fmla="val 58838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stCxn id="37" idx="0"/>
            <a:endCxn id="74" idx="1"/>
          </p:cNvCxnSpPr>
          <p:nvPr/>
        </p:nvCxnSpPr>
        <p:spPr>
          <a:xfrm rot="16200000" flipH="1">
            <a:off x="2946319" y="2650610"/>
            <a:ext cx="1456891" cy="3013670"/>
          </a:xfrm>
          <a:prstGeom prst="bentConnector4">
            <a:avLst>
              <a:gd name="adj1" fmla="val -15691"/>
              <a:gd name="adj2" fmla="val 58838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>
            <a:stCxn id="57" idx="0"/>
            <a:endCxn id="74" idx="1"/>
          </p:cNvCxnSpPr>
          <p:nvPr/>
        </p:nvCxnSpPr>
        <p:spPr>
          <a:xfrm rot="5400000" flipH="1" flipV="1">
            <a:off x="3565011" y="3565011"/>
            <a:ext cx="295709" cy="2937470"/>
          </a:xfrm>
          <a:prstGeom prst="bentConnector2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Flowchart: Process 113"/>
          <p:cNvSpPr/>
          <p:nvPr/>
        </p:nvSpPr>
        <p:spPr>
          <a:xfrm>
            <a:off x="5186571" y="2438400"/>
            <a:ext cx="2585829" cy="104861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Analytics Engine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50635" y="1551801"/>
            <a:ext cx="12707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Data Source 1</a:t>
            </a:r>
            <a:endParaRPr lang="en-US" sz="12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650635" y="3152001"/>
            <a:ext cx="12707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Data Source 2</a:t>
            </a:r>
            <a:endParaRPr lang="en-US" sz="12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650635" y="4904601"/>
            <a:ext cx="12707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Data Source </a:t>
            </a:r>
            <a:r>
              <a:rPr lang="en-US" sz="1200" b="1" i="1" dirty="0" smtClean="0"/>
              <a:t>N</a:t>
            </a:r>
            <a:endParaRPr lang="en-US" sz="1200" b="1" i="1" dirty="0"/>
          </a:p>
        </p:txBody>
      </p:sp>
      <p:sp>
        <p:nvSpPr>
          <p:cNvPr id="74" name="Flowchart: Process 73"/>
          <p:cNvSpPr/>
          <p:nvPr/>
        </p:nvSpPr>
        <p:spPr>
          <a:xfrm>
            <a:off x="5181600" y="4361582"/>
            <a:ext cx="2585829" cy="104861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Source Registry 1</a:t>
            </a:r>
            <a:endParaRPr lang="en-US" dirty="0"/>
          </a:p>
        </p:txBody>
      </p:sp>
      <p:cxnSp>
        <p:nvCxnSpPr>
          <p:cNvPr id="116" name="Elbow Connector 115"/>
          <p:cNvCxnSpPr>
            <a:stCxn id="114" idx="2"/>
            <a:endCxn id="74" idx="0"/>
          </p:cNvCxnSpPr>
          <p:nvPr/>
        </p:nvCxnSpPr>
        <p:spPr>
          <a:xfrm flipH="1">
            <a:off x="6474515" y="3487018"/>
            <a:ext cx="4971" cy="874564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029200" y="5821393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Disclaimer:</a:t>
            </a:r>
            <a:r>
              <a:rPr lang="en-US" sz="1200" dirty="0" smtClean="0"/>
              <a:t> This diagram assists in identifying requirements. It is not intended to be a full processing model. </a:t>
            </a:r>
            <a:endParaRPr lang="en-US" sz="1200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Variety of Data Representations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Tabular data – relations</a:t>
            </a:r>
          </a:p>
          <a:p>
            <a:pPr lvl="1"/>
            <a:r>
              <a:rPr lang="en-US" dirty="0" smtClean="0"/>
              <a:t>Designed, cleansed, curated</a:t>
            </a:r>
          </a:p>
          <a:p>
            <a:r>
              <a:rPr lang="en-US" dirty="0" smtClean="0"/>
              <a:t>Spatial data</a:t>
            </a:r>
          </a:p>
          <a:p>
            <a:r>
              <a:rPr lang="en-US" dirty="0" smtClean="0"/>
              <a:t>Images &amp; Video</a:t>
            </a:r>
          </a:p>
          <a:p>
            <a:pPr lvl="1"/>
            <a:r>
              <a:rPr lang="en-US" dirty="0" smtClean="0"/>
              <a:t>Well defined structures</a:t>
            </a:r>
          </a:p>
          <a:p>
            <a:pPr lvl="1"/>
            <a:r>
              <a:rPr lang="en-US" dirty="0" smtClean="0"/>
              <a:t>Need additional domain information</a:t>
            </a:r>
          </a:p>
          <a:p>
            <a:pPr lvl="2"/>
            <a:r>
              <a:rPr lang="en-US" dirty="0" smtClean="0"/>
              <a:t>aerial photos, faces, stars, etc.</a:t>
            </a:r>
          </a:p>
          <a:p>
            <a:r>
              <a:rPr lang="en-US" dirty="0" smtClean="0"/>
              <a:t>XML – may have well defined DTD</a:t>
            </a:r>
          </a:p>
          <a:p>
            <a:r>
              <a:rPr lang="en-US" dirty="0" smtClean="0"/>
              <a:t>Store everything now, figure it </a:t>
            </a:r>
            <a:r>
              <a:rPr lang="en-US" dirty="0"/>
              <a:t>out </a:t>
            </a:r>
            <a:r>
              <a:rPr lang="en-US" dirty="0" smtClean="0"/>
              <a:t>later</a:t>
            </a:r>
          </a:p>
          <a:p>
            <a:pPr lvl="1"/>
            <a:r>
              <a:rPr lang="en-US" dirty="0" smtClean="0"/>
              <a:t>JSON/BSON</a:t>
            </a:r>
          </a:p>
          <a:p>
            <a:pPr lvl="1"/>
            <a:r>
              <a:rPr lang="en-US" dirty="0" smtClean="0"/>
              <a:t>E.g. network packet logs</a:t>
            </a:r>
          </a:p>
          <a:p>
            <a:r>
              <a:rPr lang="en-US" dirty="0" smtClean="0"/>
              <a:t>Multiple data models to handle data diversity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27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2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Variety of Data </a:t>
            </a:r>
            <a:r>
              <a:rPr lang="en-US" dirty="0" smtClean="0"/>
              <a:t>Source Ownership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 Owned</a:t>
            </a:r>
          </a:p>
          <a:p>
            <a:r>
              <a:rPr lang="en-US" dirty="0" smtClean="0"/>
              <a:t>Publically Available</a:t>
            </a:r>
          </a:p>
          <a:p>
            <a:r>
              <a:rPr lang="en-US" dirty="0" smtClean="0"/>
              <a:t>Data for hire</a:t>
            </a:r>
          </a:p>
          <a:p>
            <a:r>
              <a:rPr lang="en-US" dirty="0" smtClean="0"/>
              <a:t>Derived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28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Source Registry </a:t>
            </a: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Language/Interface for registering data source</a:t>
            </a:r>
          </a:p>
          <a:p>
            <a:r>
              <a:rPr lang="en-US" dirty="0" smtClean="0"/>
              <a:t>Support for discovering and identifying available data sources</a:t>
            </a:r>
          </a:p>
          <a:p>
            <a:pPr lvl="1"/>
            <a:r>
              <a:rPr lang="en-US" dirty="0" smtClean="0"/>
              <a:t>Content of the data source</a:t>
            </a:r>
          </a:p>
          <a:p>
            <a:pPr lvl="2"/>
            <a:r>
              <a:rPr lang="en-US" dirty="0" smtClean="0"/>
              <a:t>Semantics and Syntax of data</a:t>
            </a:r>
          </a:p>
          <a:p>
            <a:pPr lvl="2"/>
            <a:r>
              <a:rPr lang="en-US" dirty="0" smtClean="0"/>
              <a:t>Available analytic routines</a:t>
            </a:r>
          </a:p>
          <a:p>
            <a:pPr lvl="2"/>
            <a:r>
              <a:rPr lang="en-US" dirty="0" smtClean="0"/>
              <a:t>Security/Privacy restrictions</a:t>
            </a:r>
          </a:p>
          <a:p>
            <a:pPr lvl="2"/>
            <a:r>
              <a:rPr lang="en-US" dirty="0" smtClean="0"/>
              <a:t>Provenance of the data</a:t>
            </a:r>
          </a:p>
          <a:p>
            <a:pPr lvl="1"/>
            <a:r>
              <a:rPr lang="en-US" dirty="0"/>
              <a:t>Information about connecting to data source</a:t>
            </a:r>
          </a:p>
          <a:p>
            <a:r>
              <a:rPr lang="en-US" dirty="0" smtClean="0"/>
              <a:t>Business agreement information </a:t>
            </a:r>
          </a:p>
          <a:p>
            <a:pPr lvl="1"/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Use Restrictions</a:t>
            </a:r>
          </a:p>
          <a:p>
            <a:pPr lvl="1"/>
            <a:r>
              <a:rPr lang="en-US" dirty="0" smtClean="0"/>
              <a:t>Service Level Agreements</a:t>
            </a:r>
          </a:p>
          <a:p>
            <a:pPr lvl="1"/>
            <a:r>
              <a:rPr lang="en-US" dirty="0" smtClean="0"/>
              <a:t>Potentially use block chaining (distributed ledger) for agreement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Standards support integration of multiple data sources</a:t>
            </a:r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29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46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Senior Consultant with JCC Consulting, Inc. since 1985</a:t>
            </a:r>
          </a:p>
          <a:p>
            <a:pPr lvl="1"/>
            <a:r>
              <a:rPr lang="en-US" dirty="0"/>
              <a:t>High performance database systems</a:t>
            </a:r>
          </a:p>
          <a:p>
            <a:pPr lvl="1"/>
            <a:r>
              <a:rPr lang="en-US" dirty="0"/>
              <a:t>Replicating data between database systems</a:t>
            </a:r>
          </a:p>
          <a:p>
            <a:r>
              <a:rPr lang="en-US" dirty="0"/>
              <a:t>SQL Standards committees since 1988</a:t>
            </a:r>
          </a:p>
          <a:p>
            <a:pPr lvl="1"/>
            <a:r>
              <a:rPr lang="en-US" dirty="0"/>
              <a:t>Convenor, ISO/IEC JTC1 SC32 </a:t>
            </a:r>
            <a:r>
              <a:rPr lang="en-US" dirty="0" smtClean="0"/>
              <a:t>WG3, since </a:t>
            </a:r>
            <a:r>
              <a:rPr lang="en-US" dirty="0"/>
              <a:t>2005</a:t>
            </a:r>
          </a:p>
          <a:p>
            <a:pPr lvl="1"/>
            <a:r>
              <a:rPr lang="en-US" dirty="0"/>
              <a:t>Vice Chair, ANSI INCITS DM32.2, since 2003</a:t>
            </a:r>
          </a:p>
          <a:p>
            <a:pPr lvl="1"/>
            <a:r>
              <a:rPr lang="en-US" dirty="0" smtClean="0"/>
              <a:t>Vice </a:t>
            </a:r>
            <a:r>
              <a:rPr lang="en-US" dirty="0"/>
              <a:t>Chair, INCITS Big Data </a:t>
            </a:r>
            <a:r>
              <a:rPr lang="en-US" dirty="0" smtClean="0"/>
              <a:t>Technical </a:t>
            </a:r>
            <a:br>
              <a:rPr lang="en-US" dirty="0" smtClean="0"/>
            </a:br>
            <a:r>
              <a:rPr lang="en-US" dirty="0" smtClean="0"/>
              <a:t>Committee since 2015</a:t>
            </a:r>
            <a:endParaRPr lang="en-US" dirty="0"/>
          </a:p>
          <a:p>
            <a:r>
              <a:rPr lang="en-US" dirty="0" smtClean="0"/>
              <a:t>Education</a:t>
            </a:r>
            <a:endParaRPr lang="en-US" dirty="0"/>
          </a:p>
          <a:p>
            <a:pPr lvl="1"/>
            <a:r>
              <a:rPr lang="en-US" dirty="0"/>
              <a:t>Muskingum College, 1980, BS in Biology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Computer </a:t>
            </a:r>
            <a:r>
              <a:rPr lang="en-US" dirty="0"/>
              <a:t>Science</a:t>
            </a:r>
          </a:p>
          <a:p>
            <a:pPr lvl="1"/>
            <a:r>
              <a:rPr lang="en-US" dirty="0"/>
              <a:t>Ohio State, 1985, Masters in Computer &amp;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Information </a:t>
            </a:r>
            <a:r>
              <a:rPr lang="en-US" dirty="0"/>
              <a:t>Science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pic>
        <p:nvPicPr>
          <p:cNvPr id="8" name="Picture 4" descr="C:\d_drive\Keith\JCC Hosting\Images\staffphotos\Keith-Hare-tie Cropped Reduc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733800"/>
            <a:ext cx="2060532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1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Query </a:t>
            </a:r>
            <a:r>
              <a:rPr lang="en-US" dirty="0"/>
              <a:t>L</a:t>
            </a:r>
            <a:r>
              <a:rPr lang="en-US" dirty="0" smtClean="0"/>
              <a:t>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JDBC – SQL queries from Java</a:t>
            </a:r>
            <a:endParaRPr lang="en-US" dirty="0"/>
          </a:p>
          <a:p>
            <a:r>
              <a:rPr lang="en-US" dirty="0" smtClean="0"/>
              <a:t>SPARQL – Graph query language</a:t>
            </a:r>
            <a:endParaRPr lang="en-US" dirty="0"/>
          </a:p>
          <a:p>
            <a:r>
              <a:rPr lang="en-US" dirty="0" smtClean="0"/>
              <a:t>XQuery – XML</a:t>
            </a:r>
          </a:p>
          <a:p>
            <a:r>
              <a:rPr lang="en-US" dirty="0" smtClean="0"/>
              <a:t>Product and application specific APIs</a:t>
            </a:r>
          </a:p>
          <a:p>
            <a:pPr lvl="1"/>
            <a:r>
              <a:rPr lang="en-US" dirty="0" smtClean="0"/>
              <a:t>Specify how to access the data</a:t>
            </a:r>
          </a:p>
          <a:p>
            <a:r>
              <a:rPr lang="en-US" dirty="0" smtClean="0"/>
              <a:t>SQL – specify what data is needed, not how to access it</a:t>
            </a:r>
          </a:p>
          <a:p>
            <a:pPr lvl="1"/>
            <a:r>
              <a:rPr lang="en-US" dirty="0" smtClean="0"/>
              <a:t>Traditional </a:t>
            </a:r>
            <a:r>
              <a:rPr lang="en-US" dirty="0"/>
              <a:t>Tables with rows &amp; </a:t>
            </a:r>
            <a:r>
              <a:rPr lang="en-US" dirty="0" smtClean="0"/>
              <a:t>columns</a:t>
            </a:r>
          </a:p>
          <a:p>
            <a:pPr lvl="1"/>
            <a:r>
              <a:rPr lang="en-US" dirty="0" smtClean="0"/>
              <a:t>Expanded to support:</a:t>
            </a:r>
          </a:p>
          <a:p>
            <a:pPr lvl="2"/>
            <a:r>
              <a:rPr lang="en-US" dirty="0" smtClean="0"/>
              <a:t>XML</a:t>
            </a:r>
          </a:p>
          <a:p>
            <a:pPr lvl="2"/>
            <a:r>
              <a:rPr lang="en-US" dirty="0" smtClean="0"/>
              <a:t>JSON</a:t>
            </a:r>
          </a:p>
          <a:p>
            <a:pPr lvl="2"/>
            <a:r>
              <a:rPr lang="en-US" dirty="0" smtClean="0"/>
              <a:t>Polymorphic Table Functions</a:t>
            </a:r>
          </a:p>
          <a:p>
            <a:pPr lvl="2"/>
            <a:r>
              <a:rPr lang="en-US" dirty="0" smtClean="0"/>
              <a:t>Multi-dimensional Arrays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1369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 and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statistics package</a:t>
            </a:r>
          </a:p>
          <a:p>
            <a:r>
              <a:rPr lang="en-US" dirty="0" smtClean="0"/>
              <a:t>Others?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463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 Eco-system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Source Products</a:t>
            </a:r>
          </a:p>
          <a:p>
            <a:pPr lvl="1"/>
            <a:r>
              <a:rPr lang="en-US" dirty="0" smtClean="0"/>
              <a:t>Minimal upfront license costs</a:t>
            </a:r>
          </a:p>
          <a:p>
            <a:pPr lvl="1"/>
            <a:r>
              <a:rPr lang="en-US" dirty="0" smtClean="0"/>
              <a:t>Minimal documentation</a:t>
            </a:r>
          </a:p>
          <a:p>
            <a:pPr lvl="1"/>
            <a:r>
              <a:rPr lang="en-US" dirty="0" smtClean="0"/>
              <a:t>Minimal support</a:t>
            </a:r>
          </a:p>
          <a:p>
            <a:pPr lvl="1"/>
            <a:r>
              <a:rPr lang="en-US" dirty="0" smtClean="0"/>
              <a:t>Multiple products in the ecosystem</a:t>
            </a:r>
          </a:p>
          <a:p>
            <a:pPr lvl="1"/>
            <a:r>
              <a:rPr lang="en-US" dirty="0" smtClean="0"/>
              <a:t>Lots of time and effort to implement and deploy</a:t>
            </a:r>
          </a:p>
          <a:p>
            <a:r>
              <a:rPr lang="en-US" dirty="0"/>
              <a:t>Commercial off the </a:t>
            </a:r>
            <a:r>
              <a:rPr lang="en-US" dirty="0" smtClean="0"/>
              <a:t>shelf (COTS) Products</a:t>
            </a:r>
          </a:p>
          <a:p>
            <a:pPr lvl="1"/>
            <a:r>
              <a:rPr lang="en-US" dirty="0" smtClean="0"/>
              <a:t>Potentially expensive license costs</a:t>
            </a:r>
          </a:p>
          <a:p>
            <a:pPr lvl="1"/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Support</a:t>
            </a:r>
          </a:p>
          <a:p>
            <a:pPr lvl="1"/>
            <a:r>
              <a:rPr lang="en-US" dirty="0"/>
              <a:t>Lots of time and effort to implement and deploy</a:t>
            </a:r>
          </a:p>
          <a:p>
            <a:pPr marL="0" indent="0">
              <a:buNone/>
            </a:pPr>
            <a:r>
              <a:rPr lang="en-US" smtClean="0"/>
              <a:t>Commercial products </a:t>
            </a:r>
            <a:r>
              <a:rPr lang="en-US" dirty="0" smtClean="0"/>
              <a:t>integrating Open Source products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1786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many ways, “Big Data” is the same as we’ve always been doing.</a:t>
            </a:r>
          </a:p>
          <a:p>
            <a:pPr lvl="1"/>
            <a:r>
              <a:rPr lang="en-US" dirty="0"/>
              <a:t>Focus on analysis rather than transaction processing</a:t>
            </a:r>
          </a:p>
          <a:p>
            <a:pPr lvl="1"/>
            <a:r>
              <a:rPr lang="en-US" dirty="0" smtClean="0"/>
              <a:t>New software and techniques for horizontal distribution</a:t>
            </a:r>
          </a:p>
          <a:p>
            <a:pPr lvl="1"/>
            <a:r>
              <a:rPr lang="en-US" dirty="0" smtClean="0"/>
              <a:t>New buzzwords</a:t>
            </a:r>
          </a:p>
          <a:p>
            <a:pPr lvl="1"/>
            <a:r>
              <a:rPr lang="en-US" dirty="0" smtClean="0"/>
              <a:t>New datatypes</a:t>
            </a:r>
          </a:p>
          <a:p>
            <a:pPr lvl="1"/>
            <a:r>
              <a:rPr lang="en-US" dirty="0" smtClean="0"/>
              <a:t>Distribute processing and integrate results</a:t>
            </a:r>
          </a:p>
          <a:p>
            <a:r>
              <a:rPr lang="en-US" dirty="0" smtClean="0"/>
              <a:t>One challenge is integrating data from multiple sources</a:t>
            </a:r>
          </a:p>
          <a:p>
            <a:pPr lvl="1"/>
            <a:r>
              <a:rPr lang="en-US" dirty="0" smtClean="0"/>
              <a:t>Locating the data</a:t>
            </a:r>
          </a:p>
          <a:p>
            <a:pPr lvl="1"/>
            <a:r>
              <a:rPr lang="en-US" dirty="0" smtClean="0"/>
              <a:t>Understanding what the data contains</a:t>
            </a:r>
          </a:p>
          <a:p>
            <a:pPr lvl="1"/>
            <a:r>
              <a:rPr lang="en-US" dirty="0" smtClean="0"/>
              <a:t>Requesting and integrating analysis</a:t>
            </a:r>
          </a:p>
          <a:p>
            <a:r>
              <a:rPr lang="en-US" dirty="0" smtClean="0"/>
              <a:t>Big Data is a tool – ultimate goal is actionable analytics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2351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Questions?</a:t>
            </a:r>
            <a:endParaRPr lang="en-US" sz="4400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800" dirty="0" smtClean="0"/>
              <a:t>Keith W. Hare</a:t>
            </a:r>
          </a:p>
          <a:p>
            <a:pPr marL="0" indent="0" algn="ctr">
              <a:buNone/>
            </a:pPr>
            <a:r>
              <a:rPr lang="en-US" sz="1800" dirty="0" smtClean="0"/>
              <a:t>JCC Consulting, Inc.</a:t>
            </a:r>
          </a:p>
          <a:p>
            <a:pPr marL="0" indent="0" algn="ctr">
              <a:buNone/>
            </a:pPr>
            <a:r>
              <a:rPr lang="en-US" sz="1800" dirty="0" smtClean="0"/>
              <a:t>600 Newark Granville Road</a:t>
            </a:r>
          </a:p>
          <a:p>
            <a:pPr marL="0" indent="0" algn="ctr">
              <a:buNone/>
            </a:pPr>
            <a:r>
              <a:rPr lang="en-US" sz="1800" dirty="0" smtClean="0"/>
              <a:t>P.O. Box 381</a:t>
            </a:r>
          </a:p>
          <a:p>
            <a:pPr marL="0" indent="0" algn="ctr">
              <a:buNone/>
            </a:pPr>
            <a:r>
              <a:rPr lang="en-US" sz="1800" dirty="0" smtClean="0"/>
              <a:t>Granville, OH 43023 USA</a:t>
            </a:r>
          </a:p>
          <a:p>
            <a:pPr marL="0" indent="0" algn="ctr">
              <a:buNone/>
            </a:pPr>
            <a:r>
              <a:rPr lang="en-US" sz="1800" dirty="0" smtClean="0">
                <a:hlinkClick r:id="rId2"/>
              </a:rPr>
              <a:t>www.jcc.com</a:t>
            </a:r>
            <a:endParaRPr lang="en-US" sz="1800" dirty="0" smtClean="0"/>
          </a:p>
          <a:p>
            <a:pPr marL="0" indent="0" algn="ctr">
              <a:buNone/>
            </a:pPr>
            <a:r>
              <a:rPr lang="en-US" sz="1800" dirty="0" smtClean="0"/>
              <a:t>Keith@jcc.com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2716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May 2014 “Understanding Big Data: The Seven V’s”, Eileen McNulty Eileen McNulty. </a:t>
            </a:r>
            <a:br>
              <a:rPr lang="en-US" sz="2000" dirty="0"/>
            </a:br>
            <a:r>
              <a:rPr lang="en-US" sz="2000" dirty="0">
                <a:hlinkClick r:id="rId2"/>
              </a:rPr>
              <a:t>http://dataconomy.com/seven-vs-big-data/</a:t>
            </a:r>
            <a:endParaRPr lang="en-US" sz="2000" dirty="0"/>
          </a:p>
          <a:p>
            <a:r>
              <a:rPr lang="en-US" sz="2000" dirty="0" smtClean="0"/>
              <a:t>National </a:t>
            </a:r>
            <a:r>
              <a:rPr lang="en-US" sz="2000" dirty="0"/>
              <a:t>Research Council. 2013. </a:t>
            </a:r>
            <a:r>
              <a:rPr lang="en-US" sz="2000" dirty="0" smtClean="0"/>
              <a:t>“</a:t>
            </a:r>
            <a:r>
              <a:rPr lang="en-US" sz="2000" i="1" dirty="0" smtClean="0"/>
              <a:t>Frontiers </a:t>
            </a:r>
            <a:r>
              <a:rPr lang="en-US" sz="2000" i="1" dirty="0"/>
              <a:t>in Massive Data </a:t>
            </a:r>
            <a:r>
              <a:rPr lang="en-US" sz="2000" i="1" dirty="0" smtClean="0"/>
              <a:t>Analysis”</a:t>
            </a:r>
            <a:r>
              <a:rPr lang="en-US" sz="2000" dirty="0"/>
              <a:t>,</a:t>
            </a:r>
            <a:r>
              <a:rPr lang="en-US" sz="2000" dirty="0" smtClean="0"/>
              <a:t> </a:t>
            </a:r>
            <a:r>
              <a:rPr lang="en-US" sz="2000" dirty="0"/>
              <a:t>Washington, D.C</a:t>
            </a:r>
            <a:r>
              <a:rPr lang="en-US" sz="2000" dirty="0" smtClean="0"/>
              <a:t>., </a:t>
            </a:r>
            <a:r>
              <a:rPr lang="en-US" sz="2000" dirty="0"/>
              <a:t>The National Academies Press.</a:t>
            </a:r>
            <a:br>
              <a:rPr lang="en-US" sz="2000" dirty="0"/>
            </a:b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www.nap.edu/catalog.php?record_id=18374</a:t>
            </a:r>
            <a:endParaRPr lang="en-US" sz="2000" dirty="0" smtClean="0"/>
          </a:p>
          <a:p>
            <a:r>
              <a:rPr lang="en-US" sz="2000" dirty="0" smtClean="0"/>
              <a:t>May 2014,</a:t>
            </a:r>
            <a:r>
              <a:rPr lang="en-US" sz="2000" i="1" dirty="0" smtClean="0"/>
              <a:t> “Big Data: Seizing Opportunities, Preserving Values”, </a:t>
            </a:r>
            <a:r>
              <a:rPr lang="en-US" sz="2000" dirty="0" smtClean="0"/>
              <a:t>Executive </a:t>
            </a:r>
            <a:r>
              <a:rPr lang="en-US" sz="2000" dirty="0"/>
              <a:t>Office of the </a:t>
            </a:r>
            <a:r>
              <a:rPr lang="en-US" sz="2000" dirty="0" smtClean="0"/>
              <a:t>President. </a:t>
            </a:r>
            <a:br>
              <a:rPr lang="en-US" sz="2000" dirty="0" smtClean="0"/>
            </a:br>
            <a:r>
              <a:rPr lang="en-US" sz="2000" dirty="0" smtClean="0">
                <a:hlinkClick r:id="rId4"/>
              </a:rPr>
              <a:t>http</a:t>
            </a:r>
            <a:r>
              <a:rPr lang="en-US" sz="2000" dirty="0">
                <a:hlinkClick r:id="rId4"/>
              </a:rPr>
              <a:t>://</a:t>
            </a:r>
            <a:r>
              <a:rPr lang="en-US" sz="2000" dirty="0" smtClean="0">
                <a:hlinkClick r:id="rId4"/>
              </a:rPr>
              <a:t>www.whitehouse.gov/sites/default/files/docs/big_data_privacy_report_may_1_2014.pdf</a:t>
            </a:r>
            <a:endParaRPr lang="en-US" sz="2000" dirty="0" smtClean="0"/>
          </a:p>
          <a:p>
            <a:r>
              <a:rPr lang="en-US" sz="2000" dirty="0" smtClean="0"/>
              <a:t>2015, “ISO/IEC JTC1 Big </a:t>
            </a:r>
            <a:r>
              <a:rPr lang="en-US" sz="2000" dirty="0"/>
              <a:t>Data Preliminary </a:t>
            </a:r>
            <a:r>
              <a:rPr lang="en-US" sz="2000" dirty="0" smtClean="0"/>
              <a:t>Report 2014”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www.iso.org/iso/big_data_report-jtc1.pdf</a:t>
            </a:r>
            <a:endParaRPr lang="en-US" sz="2000" dirty="0" smtClean="0"/>
          </a:p>
          <a:p>
            <a:r>
              <a:rPr lang="en-US" sz="2000" dirty="0" smtClean="0"/>
              <a:t>September 2015, NIST Big Data Public Working </a:t>
            </a:r>
            <a:r>
              <a:rPr lang="en-US" sz="2000" dirty="0"/>
              <a:t>Group </a:t>
            </a:r>
            <a:r>
              <a:rPr lang="en-US" sz="2000" dirty="0" smtClean="0"/>
              <a:t>Reports (NIST.SP.1500-1, 2, 3, 4, 5, 6, 7)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hlinkClick r:id="rId6"/>
              </a:rPr>
              <a:t>https://</a:t>
            </a:r>
            <a:r>
              <a:rPr lang="en-US" sz="2000" dirty="0" smtClean="0">
                <a:hlinkClick r:id="rId6"/>
              </a:rPr>
              <a:t>www.nist.gov/el/cyber-physical-systems/big-data-pwg</a:t>
            </a:r>
            <a:r>
              <a:rPr lang="en-US" sz="2000" dirty="0" smtClean="0"/>
              <a:t> </a:t>
            </a:r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35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21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</a:t>
            </a:r>
            <a:r>
              <a:rPr lang="en-US" dirty="0"/>
              <a:t>is “Big Data” Different</a:t>
            </a:r>
            <a:r>
              <a:rPr lang="en-US" dirty="0" smtClean="0"/>
              <a:t>?</a:t>
            </a:r>
          </a:p>
          <a:p>
            <a:r>
              <a:rPr lang="en-US" dirty="0" smtClean="0"/>
              <a:t>Big Data Buzzwords</a:t>
            </a:r>
          </a:p>
          <a:p>
            <a:r>
              <a:rPr lang="en-US" dirty="0" smtClean="0"/>
              <a:t>High Level View</a:t>
            </a:r>
          </a:p>
          <a:p>
            <a:r>
              <a:rPr lang="en-US" dirty="0" smtClean="0"/>
              <a:t>Data Distribution</a:t>
            </a:r>
          </a:p>
          <a:p>
            <a:r>
              <a:rPr lang="en-US" dirty="0" smtClean="0"/>
              <a:t>Integrating Data from Multiple Sources</a:t>
            </a:r>
          </a:p>
          <a:p>
            <a:r>
              <a:rPr lang="en-US" dirty="0" smtClean="0"/>
              <a:t>Data Query Languages</a:t>
            </a:r>
          </a:p>
          <a:p>
            <a:r>
              <a:rPr lang="en-US" dirty="0" smtClean="0"/>
              <a:t>Big Data Eco-system Products</a:t>
            </a:r>
          </a:p>
          <a:p>
            <a:r>
              <a:rPr lang="en-US" dirty="0" smtClean="0"/>
              <a:t>Summary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“Let’s do a deep dive in the Big Data and drill down until we </a:t>
            </a:r>
            <a:r>
              <a:rPr lang="en-US" dirty="0" err="1"/>
              <a:t>hyperlocalize</a:t>
            </a:r>
            <a:r>
              <a:rPr lang="en-US" dirty="0"/>
              <a:t> some disruptive technologies.” </a:t>
            </a:r>
            <a:br>
              <a:rPr lang="en-US" dirty="0"/>
            </a:br>
            <a:r>
              <a:rPr lang="en-US" dirty="0"/>
              <a:t>(See </a:t>
            </a:r>
            <a:r>
              <a:rPr lang="en-US" dirty="0">
                <a:hlinkClick r:id="rId2"/>
              </a:rPr>
              <a:t>http://dilbert.com/strip/2016-08-19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730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“Big Data”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defined in terms of </a:t>
            </a:r>
            <a:r>
              <a:rPr lang="en-US" strike="dblStrike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trike="dblStrike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trike="dblStrike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trike="dblStrike" dirty="0" smtClean="0">
                <a:solidFill>
                  <a:srgbClr val="FF0000"/>
                </a:solidFill>
              </a:rPr>
              <a:t>6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7 Vs:</a:t>
            </a:r>
          </a:p>
          <a:p>
            <a:pPr lvl="1"/>
            <a:r>
              <a:rPr lang="en-US" dirty="0" smtClean="0"/>
              <a:t>Volume – exceed capacity of a single “computer”</a:t>
            </a:r>
          </a:p>
          <a:p>
            <a:pPr lvl="1"/>
            <a:r>
              <a:rPr lang="en-US" dirty="0" smtClean="0"/>
              <a:t>Velocity – speed at which data is generated </a:t>
            </a:r>
          </a:p>
          <a:p>
            <a:pPr lvl="1"/>
            <a:r>
              <a:rPr lang="en-US" dirty="0" smtClean="0"/>
              <a:t>Variety – new types of data</a:t>
            </a:r>
          </a:p>
          <a:p>
            <a:pPr lvl="1"/>
            <a:r>
              <a:rPr lang="en-US" dirty="0" smtClean="0"/>
              <a:t>Variability – speed at which data changes</a:t>
            </a:r>
          </a:p>
          <a:p>
            <a:pPr lvl="1"/>
            <a:r>
              <a:rPr lang="en-US" dirty="0" smtClean="0"/>
              <a:t>Veracity – quality &amp; provenance</a:t>
            </a:r>
          </a:p>
          <a:p>
            <a:pPr lvl="1"/>
            <a:r>
              <a:rPr lang="en-US" dirty="0" smtClean="0"/>
              <a:t>Visualization – meaningful presentation </a:t>
            </a:r>
          </a:p>
          <a:p>
            <a:pPr lvl="1"/>
            <a:r>
              <a:rPr lang="en-US" dirty="0" smtClean="0"/>
              <a:t>Value – actionable analytics</a:t>
            </a:r>
          </a:p>
          <a:p>
            <a:r>
              <a:rPr lang="en-US" dirty="0" smtClean="0"/>
              <a:t>Focus on primary data rather than extract, load, and transform (ETL)</a:t>
            </a:r>
          </a:p>
          <a:p>
            <a:r>
              <a:rPr lang="en-US" dirty="0" smtClean="0"/>
              <a:t>In many ways, “Big Data” is what we have always been doing, only bigger and more complex.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85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Data: Driving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Inexpensive </a:t>
            </a:r>
            <a:r>
              <a:rPr lang="en-US" dirty="0"/>
              <a:t>storage of large volumes of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Inexpensive </a:t>
            </a:r>
            <a:r>
              <a:rPr lang="en-US" dirty="0"/>
              <a:t>compute </a:t>
            </a:r>
            <a:r>
              <a:rPr lang="en-US" dirty="0" smtClean="0"/>
              <a:t>power</a:t>
            </a:r>
            <a:endParaRPr lang="en-US" dirty="0"/>
          </a:p>
          <a:p>
            <a:r>
              <a:rPr lang="en-US" dirty="0" smtClean="0"/>
              <a:t>Next </a:t>
            </a:r>
            <a:r>
              <a:rPr lang="en-US" dirty="0"/>
              <a:t>Generation </a:t>
            </a:r>
            <a:r>
              <a:rPr lang="en-US" dirty="0" smtClean="0"/>
              <a:t>Analytics</a:t>
            </a:r>
          </a:p>
          <a:p>
            <a:pPr lvl="1"/>
            <a:r>
              <a:rPr lang="en-US" dirty="0" smtClean="0"/>
              <a:t>Moving from </a:t>
            </a:r>
            <a:r>
              <a:rPr lang="en-US" dirty="0"/>
              <a:t>o</a:t>
            </a:r>
            <a:r>
              <a:rPr lang="en-US" dirty="0" smtClean="0"/>
              <a:t>ff-line </a:t>
            </a:r>
            <a:r>
              <a:rPr lang="en-US" dirty="0"/>
              <a:t>to in-line embedded analytics</a:t>
            </a:r>
          </a:p>
          <a:p>
            <a:pPr lvl="1"/>
            <a:r>
              <a:rPr lang="en-US" dirty="0"/>
              <a:t>Explaining what happened </a:t>
            </a:r>
            <a:endParaRPr lang="en-US" dirty="0" smtClean="0"/>
          </a:p>
          <a:p>
            <a:pPr lvl="1"/>
            <a:r>
              <a:rPr lang="en-US" dirty="0" smtClean="0"/>
              <a:t>Predicting </a:t>
            </a:r>
            <a:r>
              <a:rPr lang="en-US" dirty="0"/>
              <a:t>what will happen</a:t>
            </a:r>
          </a:p>
          <a:p>
            <a:pPr lvl="1"/>
            <a:r>
              <a:rPr lang="en-US" dirty="0"/>
              <a:t>Operating on</a:t>
            </a:r>
          </a:p>
          <a:p>
            <a:pPr lvl="2"/>
            <a:r>
              <a:rPr lang="en-US" dirty="0"/>
              <a:t>Data at rest – stored someplace</a:t>
            </a:r>
          </a:p>
          <a:p>
            <a:pPr lvl="2"/>
            <a:r>
              <a:rPr lang="en-US" dirty="0"/>
              <a:t>Data in motion – </a:t>
            </a:r>
            <a:r>
              <a:rPr lang="en-US" dirty="0" smtClean="0"/>
              <a:t>streaming</a:t>
            </a:r>
          </a:p>
          <a:p>
            <a:pPr lvl="2"/>
            <a:r>
              <a:rPr lang="en-US" dirty="0" smtClean="0"/>
              <a:t>Multiple disparate data sources</a:t>
            </a:r>
            <a:endParaRPr lang="en-US" dirty="0"/>
          </a:p>
          <a:p>
            <a:r>
              <a:rPr lang="en-US" dirty="0"/>
              <a:t>Look at available data and wonder what </a:t>
            </a:r>
            <a:r>
              <a:rPr lang="en-US" dirty="0" smtClean="0"/>
              <a:t>answers are hidden there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08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Data: Working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Requirements cannot be met on a single computer</a:t>
            </a:r>
          </a:p>
          <a:p>
            <a:r>
              <a:rPr lang="en-US" dirty="0" smtClean="0"/>
              <a:t>Variety, Volume, Velocity, Variability, Availability</a:t>
            </a:r>
          </a:p>
          <a:p>
            <a:pPr lvl="1"/>
            <a:r>
              <a:rPr lang="en-US" dirty="0" smtClean="0"/>
              <a:t>Imprecise terms, but useful for understanding problem space</a:t>
            </a:r>
          </a:p>
          <a:p>
            <a:pPr lvl="1"/>
            <a:r>
              <a:rPr lang="en-US" dirty="0" smtClean="0"/>
              <a:t>All relative – what was impossible yesterday is Big Data today and will be trivial tomorrow</a:t>
            </a:r>
          </a:p>
          <a:p>
            <a:r>
              <a:rPr lang="en-US" dirty="0" smtClean="0"/>
              <a:t>Distribute data storage to support volume &amp; velocity</a:t>
            </a:r>
          </a:p>
          <a:p>
            <a:pPr lvl="1"/>
            <a:r>
              <a:rPr lang="en-US" dirty="0" smtClean="0"/>
              <a:t>Replicate data storage to provide availability</a:t>
            </a:r>
          </a:p>
          <a:p>
            <a:r>
              <a:rPr lang="en-US" dirty="0" smtClean="0"/>
              <a:t>Distribute processing</a:t>
            </a:r>
          </a:p>
          <a:p>
            <a:pPr lvl="1"/>
            <a:r>
              <a:rPr lang="en-US" dirty="0" smtClean="0"/>
              <a:t>Apply compute power in parallel</a:t>
            </a:r>
          </a:p>
          <a:p>
            <a:pPr lvl="1"/>
            <a:r>
              <a:rPr lang="en-US" dirty="0" smtClean="0"/>
              <a:t>Avoid moving data across the network – move the answers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88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Volume – How Big is Big?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Gigabyte – 1000**3</a:t>
            </a:r>
          </a:p>
          <a:p>
            <a:r>
              <a:rPr lang="en-US" dirty="0" smtClean="0"/>
              <a:t>Terabytes </a:t>
            </a:r>
            <a:r>
              <a:rPr lang="en-US" dirty="0"/>
              <a:t>–1000**4</a:t>
            </a:r>
          </a:p>
          <a:p>
            <a:r>
              <a:rPr lang="en-US" dirty="0"/>
              <a:t>Petabytes – 1000**5</a:t>
            </a:r>
          </a:p>
          <a:p>
            <a:r>
              <a:rPr lang="en-US" dirty="0"/>
              <a:t>Exabyte – 1000**6</a:t>
            </a:r>
          </a:p>
          <a:p>
            <a:r>
              <a:rPr lang="en-US" dirty="0"/>
              <a:t>Zettabyte – 1000**7</a:t>
            </a:r>
          </a:p>
          <a:p>
            <a:r>
              <a:rPr lang="en-US" dirty="0"/>
              <a:t>Yottabyte – 1000**</a:t>
            </a:r>
            <a:r>
              <a:rPr lang="en-US" dirty="0" smtClean="0"/>
              <a:t>8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Brontobyte</a:t>
            </a:r>
            <a:r>
              <a:rPr lang="en-US" dirty="0" smtClean="0">
                <a:solidFill>
                  <a:schemeClr val="tx2"/>
                </a:solidFill>
              </a:rPr>
              <a:t>*</a:t>
            </a:r>
            <a:r>
              <a:rPr lang="en-US" dirty="0" smtClean="0">
                <a:solidFill>
                  <a:srgbClr val="000000"/>
                </a:solidFill>
              </a:rPr>
              <a:t> – 1000**9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Gegobyte</a:t>
            </a:r>
            <a:r>
              <a:rPr lang="en-US" dirty="0" smtClean="0">
                <a:solidFill>
                  <a:schemeClr val="tx2"/>
                </a:solidFill>
              </a:rPr>
              <a:t>*</a:t>
            </a:r>
            <a:r>
              <a:rPr lang="en-US" dirty="0" smtClean="0">
                <a:solidFill>
                  <a:srgbClr val="000000"/>
                </a:solidFill>
              </a:rPr>
              <a:t> – 1000**10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6096000"/>
            <a:ext cx="403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*This terminology is still subject to change.</a:t>
            </a:r>
            <a:endParaRPr 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37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Buzzwords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NoSQL Databases</a:t>
            </a:r>
          </a:p>
          <a:p>
            <a:r>
              <a:rPr lang="en-US" dirty="0" err="1" smtClean="0"/>
              <a:t>Sharding</a:t>
            </a:r>
            <a:endParaRPr lang="en-US" dirty="0" smtClean="0"/>
          </a:p>
          <a:p>
            <a:r>
              <a:rPr lang="en-US" dirty="0" smtClean="0"/>
              <a:t>Map-Reduce</a:t>
            </a:r>
          </a:p>
          <a:p>
            <a:r>
              <a:rPr lang="en-US" dirty="0" smtClean="0"/>
              <a:t>Schema-less</a:t>
            </a:r>
          </a:p>
          <a:p>
            <a:r>
              <a:rPr lang="en-US" dirty="0" smtClean="0"/>
              <a:t>New SQL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2016, JCC Consulting,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0849-33D5-4DE7-B015-4224AE446BD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518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20918</TotalTime>
  <Words>1903</Words>
  <Application>Microsoft Office PowerPoint</Application>
  <PresentationFormat>On-screen Show (4:3)</PresentationFormat>
  <Paragraphs>433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Clarity</vt:lpstr>
      <vt:lpstr> An Overview of Databases for the Big Data Ecosystem</vt:lpstr>
      <vt:lpstr>Abstract</vt:lpstr>
      <vt:lpstr>Who am I?</vt:lpstr>
      <vt:lpstr>Topics</vt:lpstr>
      <vt:lpstr>Why is “Big Data” Different?</vt:lpstr>
      <vt:lpstr>Big Data: Driving Forces</vt:lpstr>
      <vt:lpstr>Big Data: Working Definition</vt:lpstr>
      <vt:lpstr>Data Volume – How Big is Big?</vt:lpstr>
      <vt:lpstr>Big Data Buzzwords</vt:lpstr>
      <vt:lpstr>Big Data Buzzwords – NoSQL</vt:lpstr>
      <vt:lpstr>Sharding</vt:lpstr>
      <vt:lpstr>Big Data Buzzwords – Map Reduce</vt:lpstr>
      <vt:lpstr>Big Data Buzzwords – Schema-less</vt:lpstr>
      <vt:lpstr>Big Data Buzzwords – New SQL</vt:lpstr>
      <vt:lpstr>High level view</vt:lpstr>
      <vt:lpstr>“Big Data” Data Types</vt:lpstr>
      <vt:lpstr>Data Storage Models</vt:lpstr>
      <vt:lpstr>When is data accessed?</vt:lpstr>
      <vt:lpstr>Data Distribution</vt:lpstr>
      <vt:lpstr>Vertical Scaling</vt:lpstr>
      <vt:lpstr>Potential Problems with Vertical Scaling</vt:lpstr>
      <vt:lpstr>Horizontally Scaled Data Source</vt:lpstr>
      <vt:lpstr>Horizontal Distribution Levels</vt:lpstr>
      <vt:lpstr>Horizontal Distribution and Replication</vt:lpstr>
      <vt:lpstr>Integrating Data From Multiple Sources</vt:lpstr>
      <vt:lpstr>Integrating Multiple Data Sources</vt:lpstr>
      <vt:lpstr>Variety of Data Representations</vt:lpstr>
      <vt:lpstr>Variety of Data Source Ownership</vt:lpstr>
      <vt:lpstr>Data Source Registry Requirements</vt:lpstr>
      <vt:lpstr>Data Query Languages</vt:lpstr>
      <vt:lpstr>Data Analysis and Visualization</vt:lpstr>
      <vt:lpstr>Big Data Eco-system Products</vt:lpstr>
      <vt:lpstr>Summary</vt:lpstr>
      <vt:lpstr>PowerPoint Presentation</vt:lpstr>
      <vt:lpstr>References</vt:lpstr>
    </vt:vector>
  </TitlesOfParts>
  <Company>JCC Consulting,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Standardization</dc:title>
  <dc:subject>Big Data, Standards</dc:subject>
  <dc:creator>Keith W. Hare</dc:creator>
  <dc:description>Presentation on Big Data and current standardization efforts, January 2, 2015</dc:description>
  <cp:lastModifiedBy>keith@jcc.com</cp:lastModifiedBy>
  <cp:revision>381</cp:revision>
  <cp:lastPrinted>2016-09-19T13:56:31Z</cp:lastPrinted>
  <dcterms:created xsi:type="dcterms:W3CDTF">2013-05-24T01:58:37Z</dcterms:created>
  <dcterms:modified xsi:type="dcterms:W3CDTF">2016-09-20T13:05:26Z</dcterms:modified>
  <cp:contentStatus>Informational</cp:contentStatus>
</cp:coreProperties>
</file>