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336B-49C7-402B-92D8-9AEFB64A783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0E3DE-7CEB-4453-91C1-E0003245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E3DE-7CEB-4453-91C1-E0003245DA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6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8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9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2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7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3364-FB02-492D-A1B2-B0635F7E4203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1B04-667C-4C42-98AF-08147CB61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Object-Orientation Meets 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Language Techniques towards Highly-Efficient Data-Intensive Computing</a:t>
            </a:r>
          </a:p>
          <a:p>
            <a:endParaRPr lang="en-US" dirty="0"/>
          </a:p>
          <a:p>
            <a:r>
              <a:rPr lang="en-US" dirty="0" smtClean="0"/>
              <a:t>Harry Xu   UC Irvine</a:t>
            </a:r>
          </a:p>
        </p:txBody>
      </p:sp>
    </p:spTree>
    <p:extLst>
      <p:ext uri="{BB962C8B-B14F-4D97-AF65-F5344CB8AC3E}">
        <p14:creationId xmlns:p14="http://schemas.microsoft.com/office/powerpoint/2010/main" val="2516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Structure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43" y="1295400"/>
            <a:ext cx="6610364" cy="504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2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Initial Evaluation of Performance on PageRank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0917"/>
            <a:ext cx="9063906" cy="274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4387334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bloat-free version scales well with the size of the data set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All the object-based implementations run out of memory at the 10 GB scale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27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joint work with the database group at UCI, particularly </a:t>
            </a:r>
          </a:p>
          <a:p>
            <a:pPr lvl="1"/>
            <a:r>
              <a:rPr lang="en-US"/>
              <a:t> </a:t>
            </a:r>
            <a:r>
              <a:rPr lang="en-US" smtClean="0"/>
              <a:t>Vinayak </a:t>
            </a:r>
            <a:r>
              <a:rPr lang="en-US" dirty="0" smtClean="0"/>
              <a:t>Borkar, Yingyi Bu, and Michael Carey</a:t>
            </a:r>
            <a:endParaRPr lang="en-US" dirty="0"/>
          </a:p>
          <a:p>
            <a:r>
              <a:rPr lang="en-US" dirty="0" smtClean="0"/>
              <a:t>We are between stage 1 and stage 2</a:t>
            </a:r>
          </a:p>
        </p:txBody>
      </p:sp>
    </p:spTree>
    <p:extLst>
      <p:ext uri="{BB962C8B-B14F-4D97-AF65-F5344CB8AC3E}">
        <p14:creationId xmlns:p14="http://schemas.microsoft.com/office/powerpoint/2010/main" val="34538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not switch back to An Unmanaged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typical Big Data application exhibits clear separation between </a:t>
            </a:r>
            <a:r>
              <a:rPr lang="en-US" i="1" dirty="0" smtClean="0"/>
              <a:t>control path</a:t>
            </a:r>
            <a:r>
              <a:rPr lang="en-US" dirty="0" smtClean="0"/>
              <a:t> and </a:t>
            </a:r>
            <a:r>
              <a:rPr lang="en-US" i="1" dirty="0" smtClean="0"/>
              <a:t>data path</a:t>
            </a:r>
            <a:endParaRPr lang="en-US" dirty="0"/>
          </a:p>
          <a:p>
            <a:r>
              <a:rPr lang="en-US" dirty="0" smtClean="0"/>
              <a:t>A control path takes the majority of the development effort </a:t>
            </a:r>
          </a:p>
          <a:p>
            <a:pPr lvl="1"/>
            <a:r>
              <a:rPr lang="en-US" dirty="0" smtClean="0"/>
              <a:t>Our study on 6 Big Data applications shows that on average 64% of the LOC is in the control path</a:t>
            </a:r>
          </a:p>
          <a:p>
            <a:r>
              <a:rPr lang="en-US" dirty="0" smtClean="0"/>
              <a:t>A data path creates the majority of the heap objects</a:t>
            </a:r>
          </a:p>
          <a:p>
            <a:pPr lvl="1"/>
            <a:r>
              <a:rPr lang="en-US" dirty="0" smtClean="0"/>
              <a:t>More than 90% of the heap objects is created by a data path</a:t>
            </a:r>
          </a:p>
          <a:p>
            <a:r>
              <a:rPr lang="en-US" dirty="0" smtClean="0"/>
              <a:t>Can we enjoy both the benefit of a managed language for a control path and the high performance for a data path?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Large-scale, data-intensive applications are pervasively used to extract useful information from a sea of data items</a:t>
            </a:r>
          </a:p>
          <a:p>
            <a:r>
              <a:rPr lang="en-US" dirty="0" smtClean="0"/>
              <a:t>Three categories of applications</a:t>
            </a:r>
          </a:p>
          <a:p>
            <a:pPr lvl="1"/>
            <a:r>
              <a:rPr lang="en-US" dirty="0" smtClean="0"/>
              <a:t>Dataflow frameworks such as </a:t>
            </a:r>
            <a:r>
              <a:rPr lang="en-US" dirty="0" err="1" smtClean="0"/>
              <a:t>Hadoop</a:t>
            </a:r>
            <a:r>
              <a:rPr lang="en-US" dirty="0" smtClean="0"/>
              <a:t>, </a:t>
            </a:r>
            <a:r>
              <a:rPr lang="en-US" dirty="0" err="1" smtClean="0"/>
              <a:t>Hyracks</a:t>
            </a:r>
            <a:r>
              <a:rPr lang="en-US" dirty="0" smtClean="0"/>
              <a:t>, Spark, and Storm</a:t>
            </a:r>
          </a:p>
          <a:p>
            <a:pPr lvl="1"/>
            <a:r>
              <a:rPr lang="en-US" dirty="0" smtClean="0"/>
              <a:t>Message passing systems such as </a:t>
            </a:r>
            <a:r>
              <a:rPr lang="en-US" dirty="0" err="1" smtClean="0"/>
              <a:t>Giraph</a:t>
            </a:r>
            <a:r>
              <a:rPr lang="en-US" dirty="0" smtClean="0"/>
              <a:t>  and </a:t>
            </a:r>
            <a:r>
              <a:rPr lang="en-US" dirty="0" err="1" smtClean="0"/>
              <a:t>Pregel</a:t>
            </a:r>
            <a:endParaRPr lang="en-US" dirty="0"/>
          </a:p>
          <a:p>
            <a:pPr lvl="1"/>
            <a:r>
              <a:rPr lang="en-US" dirty="0" smtClean="0"/>
              <a:t>High-level languages such as Pig, Hive, </a:t>
            </a:r>
            <a:r>
              <a:rPr lang="en-US" dirty="0" err="1" smtClean="0"/>
              <a:t>AsterixDB</a:t>
            </a:r>
            <a:r>
              <a:rPr lang="en-US" dirty="0" smtClean="0"/>
              <a:t>, </a:t>
            </a:r>
            <a:r>
              <a:rPr lang="en-US" dirty="0" err="1" smtClean="0"/>
              <a:t>FlumeJava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Data, Big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applications (except for Spark) are written in Java</a:t>
            </a:r>
          </a:p>
          <a:p>
            <a:pPr lvl="1"/>
            <a:r>
              <a:rPr lang="en-US" dirty="0" smtClean="0"/>
              <a:t>Spark is written in </a:t>
            </a:r>
            <a:r>
              <a:rPr lang="en-US" dirty="0" err="1" smtClean="0"/>
              <a:t>Scala</a:t>
            </a:r>
            <a:r>
              <a:rPr lang="en-US" dirty="0" smtClean="0"/>
              <a:t> but relies on JVM to execute</a:t>
            </a:r>
          </a:p>
          <a:p>
            <a:r>
              <a:rPr lang="en-US" dirty="0" smtClean="0"/>
              <a:t>Huge performance and scalability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Performance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implementations of PageRank in </a:t>
            </a:r>
            <a:r>
              <a:rPr lang="en-US" dirty="0" err="1" smtClean="0"/>
              <a:t>Giraph</a:t>
            </a:r>
            <a:r>
              <a:rPr lang="en-US" dirty="0" smtClean="0"/>
              <a:t>, Spark, and Mahout all failed to process 500MB data on a 10GB heap </a:t>
            </a:r>
          </a:p>
          <a:p>
            <a:r>
              <a:rPr lang="en-US" dirty="0" smtClean="0"/>
              <a:t>Numerous complaints on poor performance and scalability can be found on various mailing lists and programming Q/A sites (e.g., stackoverflow.com)</a:t>
            </a:r>
          </a:p>
          <a:p>
            <a:r>
              <a:rPr lang="en-US" dirty="0" smtClean="0"/>
              <a:t>47% of the execution time for answering a simple SQL query is taken by GC</a:t>
            </a:r>
          </a:p>
          <a:p>
            <a:r>
              <a:rPr lang="en-US" dirty="0" smtClean="0"/>
              <a:t>More details can be found in our ISMM’13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object creation is the root of all evils</a:t>
            </a:r>
          </a:p>
          <a:p>
            <a:pPr lvl="1"/>
            <a:r>
              <a:rPr lang="en-US" dirty="0" smtClean="0"/>
              <a:t>Each object has a header (space overhead)</a:t>
            </a:r>
          </a:p>
          <a:p>
            <a:pPr lvl="1"/>
            <a:r>
              <a:rPr lang="en-US" dirty="0" smtClean="0"/>
              <a:t>Each object is subject to GC traversal (space and time overhead)</a:t>
            </a:r>
          </a:p>
          <a:p>
            <a:pPr lvl="1"/>
            <a:r>
              <a:rPr lang="en-US" dirty="0" smtClean="0"/>
              <a:t>A Java program makes heavy use of data structures that use pointers to connect objects (space and time overhead)</a:t>
            </a:r>
          </a:p>
          <a:p>
            <a:r>
              <a:rPr lang="en-US" dirty="0" smtClean="0"/>
              <a:t>Object-oriented developers are encouraged to create objects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229600" cy="152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Low packing factor</a:t>
            </a:r>
          </a:p>
          <a:p>
            <a:pPr lvl="1"/>
            <a:r>
              <a:rPr lang="en-US" dirty="0" smtClean="0"/>
              <a:t>Suppose each vertex has m outgoing edges and n incoming edges</a:t>
            </a:r>
          </a:p>
          <a:p>
            <a:pPr lvl="1"/>
            <a:r>
              <a:rPr lang="en-US" dirty="0" smtClean="0"/>
              <a:t>The space overhead of the vertex is 16( m + n ) +148</a:t>
            </a:r>
          </a:p>
          <a:p>
            <a:pPr lvl="1"/>
            <a:r>
              <a:rPr lang="en-US" dirty="0" smtClean="0"/>
              <a:t>The actual data only needs 8( m + n ) + 24</a:t>
            </a:r>
          </a:p>
          <a:p>
            <a:r>
              <a:rPr lang="en-US" dirty="0" smtClean="0"/>
              <a:t>Large GC costs</a:t>
            </a:r>
          </a:p>
          <a:p>
            <a:pPr lvl="1"/>
            <a:r>
              <a:rPr lang="en-US" dirty="0" smtClean="0"/>
              <a:t>A Java hash table can contain millions of objects in a typical  Big Data application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99457"/>
            <a:ext cx="6400800" cy="389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Stage I: an bloat-free design methodology</a:t>
            </a:r>
          </a:p>
          <a:p>
            <a:pPr lvl="1"/>
            <a:r>
              <a:rPr lang="en-US" dirty="0" smtClean="0"/>
              <a:t>A buffer-based memory management technique</a:t>
            </a:r>
          </a:p>
          <a:p>
            <a:pPr lvl="1"/>
            <a:r>
              <a:rPr lang="en-US" dirty="0" smtClean="0"/>
              <a:t>A bloat-free programming model</a:t>
            </a:r>
          </a:p>
          <a:p>
            <a:r>
              <a:rPr lang="en-US" dirty="0" smtClean="0"/>
              <a:t>Stage 2: provide compiler support </a:t>
            </a:r>
          </a:p>
          <a:p>
            <a:pPr lvl="1"/>
            <a:r>
              <a:rPr lang="en-US" dirty="0" smtClean="0"/>
              <a:t>Automatically transform a regular Java program into a program under the bloat-free design</a:t>
            </a:r>
          </a:p>
          <a:p>
            <a:pPr lvl="1"/>
            <a:r>
              <a:rPr lang="en-US" dirty="0" smtClean="0"/>
              <a:t>Various static/dynamic analysis and optimization techniques will be developed</a:t>
            </a:r>
          </a:p>
          <a:p>
            <a:r>
              <a:rPr lang="en-US" dirty="0" smtClean="0"/>
              <a:t>Stage 3: provide maintenance support</a:t>
            </a:r>
          </a:p>
          <a:p>
            <a:pPr lvl="1"/>
            <a:r>
              <a:rPr lang="en-US" dirty="0" smtClean="0"/>
              <a:t>Design novel algorithms for analysis, debugging, testing etc. to reduce maintenance costs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Buffer-based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to designing a scalable Big Data application is to bound the number of objects</a:t>
            </a:r>
          </a:p>
          <a:p>
            <a:pPr lvl="1"/>
            <a:r>
              <a:rPr lang="en-US" dirty="0" smtClean="0"/>
              <a:t>It cannot grow proportionally with the size of the input data set</a:t>
            </a:r>
          </a:p>
          <a:p>
            <a:r>
              <a:rPr lang="en-US" dirty="0" smtClean="0"/>
              <a:t>Allocate data items in buffers, which themselves are Java objects (e.g., </a:t>
            </a:r>
            <a:r>
              <a:rPr lang="en-US" dirty="0" err="1" smtClean="0"/>
              <a:t>java.nio.ByteBuffer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items in a buffer have similar lifetimes and can be discarded all together at the end of the iteration in which they are processed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Accessor</a:t>
            </a:r>
            <a:r>
              <a:rPr lang="en-US" dirty="0" smtClean="0"/>
              <a:t>-based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all in buffers now</a:t>
            </a:r>
          </a:p>
          <a:p>
            <a:r>
              <a:rPr lang="en-US" dirty="0" smtClean="0"/>
              <a:t>We create objects only to represent </a:t>
            </a:r>
            <a:r>
              <a:rPr lang="en-US" dirty="0" err="1" smtClean="0"/>
              <a:t>accessors</a:t>
            </a:r>
            <a:r>
              <a:rPr lang="en-US" dirty="0" smtClean="0"/>
              <a:t> (not data items)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accessor</a:t>
            </a:r>
            <a:r>
              <a:rPr lang="en-US" dirty="0" smtClean="0"/>
              <a:t> can bind itself to different data items (i.e., reuse)</a:t>
            </a:r>
          </a:p>
          <a:p>
            <a:r>
              <a:rPr lang="en-US" dirty="0" smtClean="0"/>
              <a:t>For each type of data structure, we form an </a:t>
            </a:r>
            <a:r>
              <a:rPr lang="en-US" dirty="0" err="1" smtClean="0"/>
              <a:t>accessor</a:t>
            </a:r>
            <a:r>
              <a:rPr lang="en-US" dirty="0" smtClean="0"/>
              <a:t> structure, in which each </a:t>
            </a:r>
            <a:r>
              <a:rPr lang="en-US" dirty="0" err="1" smtClean="0"/>
              <a:t>accessor</a:t>
            </a:r>
            <a:r>
              <a:rPr lang="en-US" dirty="0" smtClean="0"/>
              <a:t> accesses a data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661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Object-Orientation Meets Big Data</vt:lpstr>
      <vt:lpstr>Big Data Applications</vt:lpstr>
      <vt:lpstr>Big Data, Big Challenges</vt:lpstr>
      <vt:lpstr>Example Performance Problems</vt:lpstr>
      <vt:lpstr>What is Happening?</vt:lpstr>
      <vt:lpstr>Consequences</vt:lpstr>
      <vt:lpstr>Our Proposal </vt:lpstr>
      <vt:lpstr>Buffer-based Memory Management</vt:lpstr>
      <vt:lpstr>Accessor-based Programming Model</vt:lpstr>
      <vt:lpstr>Accessor Structure</vt:lpstr>
      <vt:lpstr>An Initial Evaluation of Performance on PageRank</vt:lpstr>
      <vt:lpstr>The Current Status</vt:lpstr>
      <vt:lpstr>Why not switch back to An Unmanaged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Object-Orientation Meets Big Data</dc:title>
  <dc:creator>harrygxu</dc:creator>
  <cp:lastModifiedBy>harrygxu</cp:lastModifiedBy>
  <cp:revision>42</cp:revision>
  <dcterms:created xsi:type="dcterms:W3CDTF">2013-05-13T16:21:10Z</dcterms:created>
  <dcterms:modified xsi:type="dcterms:W3CDTF">2013-05-15T14:55:07Z</dcterms:modified>
</cp:coreProperties>
</file>